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8"/>
  </p:notesMasterIdLst>
  <p:sldIdLst>
    <p:sldId id="256" r:id="rId5"/>
    <p:sldId id="257" r:id="rId6"/>
    <p:sldId id="1320" r:id="rId7"/>
    <p:sldId id="1321" r:id="rId8"/>
    <p:sldId id="260" r:id="rId9"/>
    <p:sldId id="259" r:id="rId10"/>
    <p:sldId id="1325" r:id="rId11"/>
    <p:sldId id="1323" r:id="rId12"/>
    <p:sldId id="258" r:id="rId13"/>
    <p:sldId id="1324" r:id="rId14"/>
    <p:sldId id="1326" r:id="rId15"/>
    <p:sldId id="1314" r:id="rId16"/>
    <p:sldId id="1327" r:id="rId17"/>
    <p:sldId id="1328" r:id="rId18"/>
    <p:sldId id="264" r:id="rId19"/>
    <p:sldId id="1329" r:id="rId20"/>
    <p:sldId id="1330" r:id="rId21"/>
    <p:sldId id="1332" r:id="rId22"/>
    <p:sldId id="1333" r:id="rId23"/>
    <p:sldId id="1334" r:id="rId24"/>
    <p:sldId id="1335" r:id="rId25"/>
    <p:sldId id="1336" r:id="rId26"/>
    <p:sldId id="28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Hsuan Chang" initials="QC" lastIdx="0" clrIdx="0">
    <p:extLst>
      <p:ext uri="{19B8F6BF-5375-455C-9EA6-DF929625EA0E}">
        <p15:presenceInfo xmlns:p15="http://schemas.microsoft.com/office/powerpoint/2012/main" userId="QNAP_Hsuan Chang" providerId="None"/>
      </p:ext>
    </p:extLst>
  </p:cmAuthor>
  <p:cmAuthor id="2" name="禮涵 林" initials="禮涵" lastIdx="1" clrIdx="1">
    <p:extLst>
      <p:ext uri="{19B8F6BF-5375-455C-9EA6-DF929625EA0E}">
        <p15:presenceInfo xmlns:p15="http://schemas.microsoft.com/office/powerpoint/2012/main" userId="S::danlin@ieinet.onmicrosoft.com::286c0e04-aa83-4b27-8da0-f77299de428c" providerId="AD"/>
      </p:ext>
    </p:extLst>
  </p:cmAuthor>
  <p:cmAuthor id="3" name="QNAP_Stanley Huang" initials="QH" lastIdx="20" clrIdx="2">
    <p:extLst>
      <p:ext uri="{19B8F6BF-5375-455C-9EA6-DF929625EA0E}">
        <p15:presenceInfo xmlns:p15="http://schemas.microsoft.com/office/powerpoint/2012/main" userId="S::stanleyhuang@ieinet.onmicrosoft.com::1ea9dab3-32ba-4b62-a801-955acab0d90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9696"/>
    <a:srgbClr val="75EFFF"/>
    <a:srgbClr val="FFFF00"/>
    <a:srgbClr val="00D6F0"/>
    <a:srgbClr val="BE13D6"/>
    <a:srgbClr val="FE1F50"/>
    <a:srgbClr val="3392E0"/>
    <a:srgbClr val="4623C7"/>
    <a:srgbClr val="27D8F0"/>
    <a:srgbClr val="7659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433B9F-31BA-DB47-BB98-5287F226977C}" v="21" dt="2021-02-23T08:19:28.790"/>
    <p1510:client id="{20433215-A84C-4DBA-BB12-6CB30ACE9B2D}" v="73" vWet="75" dt="2021-02-23T07:04:00.814"/>
    <p1510:client id="{26D7074D-B5E2-49FB-51AD-C4A9FA5D29A7}" v="58" dt="2021-02-23T02:52:10.823"/>
    <p1510:client id="{45B6AD9F-F090-0000-7DDF-53063B352758}" v="20" dt="2021-02-22T10:10:35.259"/>
    <p1510:client id="{C8A23A8F-10F1-CD4D-DA93-B0C8A9800C8A}" v="7" dt="2021-02-23T07:32:49.023"/>
    <p1510:client id="{ED57124E-63E8-4D7C-AD6D-74753AED0542}" v="408" dt="2021-02-23T08:37:19.8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315" autoAdjust="0"/>
  </p:normalViewPr>
  <p:slideViewPr>
    <p:cSldViewPr snapToGrid="0">
      <p:cViewPr varScale="1">
        <p:scale>
          <a:sx n="89" d="100"/>
          <a:sy n="89" d="100"/>
        </p:scale>
        <p:origin x="139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9A2CE1-7E0A-DB43-9459-E660086EEC36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3834F0-5F5E-CD48-82DE-8E5989F8F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006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5672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0299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0578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8606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1031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0967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9830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Shape 4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Shape 42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/>
              <a:pPr marL="0" lvl="0" indent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14003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32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233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519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488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177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7290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137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9023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562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FF799-F6F6-1D44-A593-AB9B8582E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E51574-B8C9-C646-A203-B5B4B7903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3C288E3-80E1-4D1B-A169-BF2175B6BE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288"/>
            <a:ext cx="12180889" cy="685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534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BED48FDD-A0BA-4615-BC40-D6713EA8C8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0" y="2289"/>
            <a:ext cx="12183859" cy="68534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681A1A-746E-8243-9D84-C0A27B619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654" y="284281"/>
            <a:ext cx="11078595" cy="1231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74707-CAC7-4549-93B2-0523A4AD9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055" y="1813042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750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D1B29660-79A7-451B-8D28-C318CD3340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9" y="0"/>
            <a:ext cx="1218386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681A1A-746E-8243-9D84-C0A27B619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296864"/>
            <a:ext cx="10541000" cy="1231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74707-CAC7-4549-93B2-0523A4AD9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0075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FC14DE9-EFE2-4A9C-ABA6-BCCDF2C0BC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9" y="0"/>
            <a:ext cx="1218386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14E22E-BC3B-EC43-8BE4-708C2D2C92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4700" y="2859088"/>
            <a:ext cx="5861050" cy="1500187"/>
          </a:xfrm>
        </p:spPr>
        <p:txBody>
          <a:bodyPr anchor="t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65728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39D3526E-EDE3-4158-A0CA-0C6C70B642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9" y="1462"/>
            <a:ext cx="12173165" cy="6855076"/>
          </a:xfrm>
          <a:prstGeom prst="rect">
            <a:avLst/>
          </a:prstGeom>
        </p:spPr>
      </p:pic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32CFACE-3B12-451B-9813-A177754A38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69541" y="2271900"/>
            <a:ext cx="6709709" cy="2541587"/>
          </a:xfrm>
        </p:spPr>
        <p:txBody>
          <a:bodyPr>
            <a:normAutofit/>
          </a:bodyPr>
          <a:lstStyle>
            <a:lvl1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1pPr>
            <a:lvl2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2pPr>
            <a:lvl3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3pPr>
            <a:lvl4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4pPr>
            <a:lvl5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42883950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FC14DE9-EFE2-4A9C-ABA6-BCCDF2C0BC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46" y="0"/>
            <a:ext cx="1217190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14E22E-BC3B-EC43-8BE4-708C2D2C92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4700" y="2859088"/>
            <a:ext cx="5861050" cy="1500187"/>
          </a:xfrm>
        </p:spPr>
        <p:txBody>
          <a:bodyPr anchor="t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342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FF799-F6F6-1D44-A593-AB9B8582E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E51574-B8C9-C646-A203-B5B4B7903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3C288E3-80E1-4D1B-A169-BF2175B6BE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79" y="2288"/>
            <a:ext cx="12167844" cy="685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429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F4BEC44-CC81-4961-A268-274E8C7677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681A1A-746E-8243-9D84-C0A27B619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70" y="118533"/>
            <a:ext cx="11965497" cy="1231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14492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F4BEC44-CC81-4961-A268-274E8C7677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681A1A-746E-8243-9D84-C0A27B619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70" y="118533"/>
            <a:ext cx="11965497" cy="1231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5236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F4BEC44-CC81-4961-A268-274E8C7677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681A1A-746E-8243-9D84-C0A27B619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70" y="118533"/>
            <a:ext cx="11965497" cy="1231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83720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24D0EA9C-1A79-4CD3-90F7-8EFCA6D8C4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681A1A-746E-8243-9D84-C0A27B619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70" y="118533"/>
            <a:ext cx="11965497" cy="1231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0627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FF799-F6F6-1D44-A593-AB9B8582E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E51574-B8C9-C646-A203-B5B4B7903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3C288E3-80E1-4D1B-A169-BF2175B6BE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289"/>
            <a:ext cx="12191999" cy="685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106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81A1A-746E-8243-9D84-C0A27B619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503" y="177800"/>
            <a:ext cx="11965497" cy="1231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3331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2AA4F72C-190A-439E-B0E2-E2BD866D6E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436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681A1A-746E-8243-9D84-C0A27B619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549" y="5861"/>
            <a:ext cx="11933339" cy="1231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74707-CAC7-4549-93B2-0523A4AD9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5163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EE604902-D242-4F02-9257-7E567DB7086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/>
        </p:blipFill>
        <p:spPr>
          <a:xfrm>
            <a:off x="0" y="1145"/>
            <a:ext cx="12192000" cy="685342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92D697-377E-6042-80AD-026D13BD1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867" y="143935"/>
            <a:ext cx="10541000" cy="1231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EB6D3E-C5BE-084C-B38F-850340137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4867" y="194010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3111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74" r:id="rId2"/>
    <p:sldLayoutId id="2147483677" r:id="rId3"/>
    <p:sldLayoutId id="2147483678" r:id="rId4"/>
    <p:sldLayoutId id="2147483679" r:id="rId5"/>
    <p:sldLayoutId id="2147483675" r:id="rId6"/>
    <p:sldLayoutId id="2147483666" r:id="rId7"/>
    <p:sldLayoutId id="2147483650" r:id="rId8"/>
    <p:sldLayoutId id="2147483663" r:id="rId9"/>
    <p:sldLayoutId id="2147483661" r:id="rId10"/>
    <p:sldLayoutId id="2147483662" r:id="rId11"/>
    <p:sldLayoutId id="2147483651" r:id="rId12"/>
    <p:sldLayoutId id="2147483660" r:id="rId13"/>
    <p:sldLayoutId id="214748368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108000" indent="1080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108000" indent="10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08000" indent="10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08000" indent="10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108000" indent="10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0.svg"/><Relationship Id="rId7" Type="http://schemas.openxmlformats.org/officeDocument/2006/relationships/image" Target="../media/image5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7" Type="http://schemas.openxmlformats.org/officeDocument/2006/relationships/image" Target="../media/image67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png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tiff"/><Relationship Id="rId10" Type="http://schemas.openxmlformats.org/officeDocument/2006/relationships/image" Target="../media/image85.png"/><Relationship Id="rId4" Type="http://schemas.openxmlformats.org/officeDocument/2006/relationships/image" Target="../media/image79.svg"/><Relationship Id="rId9" Type="http://schemas.openxmlformats.org/officeDocument/2006/relationships/image" Target="../media/image8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9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40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sv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9.sv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Relationship Id="rId9" Type="http://schemas.openxmlformats.org/officeDocument/2006/relationships/image" Target="../media/image10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2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svg"/><Relationship Id="rId9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73182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156;p6">
            <a:extLst>
              <a:ext uri="{FF2B5EF4-FFF2-40B4-BE49-F238E27FC236}">
                <a16:creationId xmlns:a16="http://schemas.microsoft.com/office/drawing/2014/main" id="{9943E220-9E63-4CEE-96E4-902DC7D2296C}"/>
              </a:ext>
            </a:extLst>
          </p:cNvPr>
          <p:cNvSpPr/>
          <p:nvPr/>
        </p:nvSpPr>
        <p:spPr>
          <a:xfrm>
            <a:off x="9355390" y="1751798"/>
            <a:ext cx="2471076" cy="4708902"/>
          </a:xfrm>
          <a:prstGeom prst="rect">
            <a:avLst/>
          </a:prstGeom>
          <a:gradFill>
            <a:gsLst>
              <a:gs pos="0">
                <a:srgbClr val="1657D9">
                  <a:alpha val="94901"/>
                </a:srgbClr>
              </a:gs>
              <a:gs pos="100000">
                <a:srgbClr val="0BA8F9">
                  <a:alpha val="94901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216E28F7-2626-442F-A3C1-88A63CC6C987}"/>
              </a:ext>
            </a:extLst>
          </p:cNvPr>
          <p:cNvGrpSpPr/>
          <p:nvPr/>
        </p:nvGrpSpPr>
        <p:grpSpPr>
          <a:xfrm>
            <a:off x="6792454" y="3399968"/>
            <a:ext cx="2689615" cy="3060732"/>
            <a:chOff x="576844" y="2275242"/>
            <a:chExt cx="3080756" cy="4754880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A8C9FCE5-F1D0-47F8-AAC3-914E5D426ED6}"/>
                </a:ext>
              </a:extLst>
            </p:cNvPr>
            <p:cNvSpPr/>
            <p:nvPr/>
          </p:nvSpPr>
          <p:spPr>
            <a:xfrm>
              <a:off x="576844" y="2275242"/>
              <a:ext cx="2743200" cy="4754880"/>
            </a:xfrm>
            <a:prstGeom prst="rect">
              <a:avLst/>
            </a:prstGeom>
            <a:gradFill>
              <a:gsLst>
                <a:gs pos="13000">
                  <a:schemeClr val="bg1"/>
                </a:gs>
                <a:gs pos="93000">
                  <a:srgbClr val="F5F5F5"/>
                </a:gs>
                <a:gs pos="0">
                  <a:schemeClr val="bg1">
                    <a:alpha val="84000"/>
                  </a:schemeClr>
                </a:gs>
                <a:gs pos="100000">
                  <a:schemeClr val="bg1">
                    <a:lumMod val="75000"/>
                    <a:alpha val="64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圖形 26">
              <a:extLst>
                <a:ext uri="{FF2B5EF4-FFF2-40B4-BE49-F238E27FC236}">
                  <a16:creationId xmlns:a16="http://schemas.microsoft.com/office/drawing/2014/main" id="{8F9C8E9E-1671-4837-8EC6-056F59D476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62821"/>
            <a:stretch/>
          </p:blipFill>
          <p:spPr>
            <a:xfrm rot="16200000">
              <a:off x="1258118" y="4337170"/>
              <a:ext cx="4461410" cy="337554"/>
            </a:xfrm>
            <a:prstGeom prst="rect">
              <a:avLst/>
            </a:prstGeom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9697D260-DD82-4F36-A252-CB1698F43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70" y="118533"/>
            <a:ext cx="10933727" cy="1231900"/>
          </a:xfrm>
        </p:spPr>
        <p:txBody>
          <a:bodyPr>
            <a:normAutofit/>
          </a:bodyPr>
          <a:lstStyle/>
          <a:p>
            <a:r>
              <a:rPr lang="en-US" altLang="zh-TW" sz="38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Only takes ONE PCIe slot to expand Ethernet and M.2 SSD at the same time!</a:t>
            </a:r>
            <a:endParaRPr lang="zh-TW" sz="3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C9E99111-B59F-40DE-B8F2-55E48AE694B7}"/>
              </a:ext>
            </a:extLst>
          </p:cNvPr>
          <p:cNvSpPr txBox="1"/>
          <p:nvPr/>
        </p:nvSpPr>
        <p:spPr>
          <a:xfrm>
            <a:off x="428157" y="1673834"/>
            <a:ext cx="8603529" cy="1599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3000"/>
              </a:lnSpc>
            </a:pPr>
            <a:r>
              <a:rPr lang="zh-TW" altLang="en-US" sz="22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QM2-2P2G2T </a:t>
            </a:r>
            <a:r>
              <a:rPr lang="en-US" altLang="zh-TW" sz="22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provide two</a:t>
            </a:r>
            <a:r>
              <a:rPr lang="zh-TW" altLang="en-US" sz="22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2.5GbE </a:t>
            </a:r>
            <a:r>
              <a:rPr lang="en-US" altLang="zh-TW" sz="22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ports, and two</a:t>
            </a:r>
            <a:r>
              <a:rPr lang="zh-TW" altLang="en-US" sz="22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PCIe NVMe M.2 SSD </a:t>
            </a:r>
            <a:r>
              <a:rPr lang="en-US" altLang="zh-TW" sz="22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ports, but it only takes ONE PCIe slots. </a:t>
            </a:r>
            <a:r>
              <a:rPr lang="en" sz="22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Suitable </a:t>
            </a:r>
            <a:r>
              <a:rPr lang="en-US" altLang="zh-TW" sz="22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for NAS/PC only have 2 PCIe slots. You could save another slot for </a:t>
            </a:r>
            <a:r>
              <a:rPr lang="zh-TW" altLang="en-US" sz="22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SAS / SATA </a:t>
            </a:r>
            <a:r>
              <a:rPr lang="en-US" altLang="zh-TW" sz="22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expansion card to expand</a:t>
            </a:r>
            <a:r>
              <a:rPr lang="zh-TW" altLang="en-US" sz="22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JBOD </a:t>
            </a:r>
            <a:r>
              <a:rPr lang="en-US" altLang="zh-TW" sz="22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for more storage space.</a:t>
            </a:r>
            <a:endParaRPr lang="zh-TW" altLang="en-US" sz="220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7" name="圖片 7" descr="一張含有 文字, 電子用品 的圖片&#10;&#10;自動產生的描述">
            <a:extLst>
              <a:ext uri="{FF2B5EF4-FFF2-40B4-BE49-F238E27FC236}">
                <a16:creationId xmlns:a16="http://schemas.microsoft.com/office/drawing/2014/main" id="{952BA385-BE87-41B4-81EE-A9F2147739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0473" y="3913346"/>
            <a:ext cx="1835871" cy="1149197"/>
          </a:xfrm>
          <a:prstGeom prst="rect">
            <a:avLst/>
          </a:prstGeom>
        </p:spPr>
      </p:pic>
      <p:pic>
        <p:nvPicPr>
          <p:cNvPr id="8" name="圖片 8" descr="一張含有 文字, 電子用品 的圖片&#10;&#10;自動產生的描述">
            <a:extLst>
              <a:ext uri="{FF2B5EF4-FFF2-40B4-BE49-F238E27FC236}">
                <a16:creationId xmlns:a16="http://schemas.microsoft.com/office/drawing/2014/main" id="{92AE0C54-A2BE-4EA4-9804-ACE998F5FC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0473" y="5103480"/>
            <a:ext cx="1835871" cy="1149197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58AC30BE-F5A9-4435-B68A-258598A24978}"/>
              </a:ext>
            </a:extLst>
          </p:cNvPr>
          <p:cNvSpPr txBox="1"/>
          <p:nvPr/>
        </p:nvSpPr>
        <p:spPr>
          <a:xfrm>
            <a:off x="7009080" y="357737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QNAP SAS </a:t>
            </a:r>
            <a:r>
              <a:rPr lang="en-US" altLang="zh-TW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HBA</a:t>
            </a:r>
            <a:endParaRPr lang="zh-TW" b="1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3961821-D943-4524-827F-8C657358A3C5}"/>
              </a:ext>
            </a:extLst>
          </p:cNvPr>
          <p:cNvSpPr txBox="1"/>
          <p:nvPr/>
        </p:nvSpPr>
        <p:spPr>
          <a:xfrm>
            <a:off x="7503987" y="4855068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050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QXP-1620S-B3616W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21933160-AE97-4BDA-ABBF-050946FE18F0}"/>
              </a:ext>
            </a:extLst>
          </p:cNvPr>
          <p:cNvSpPr txBox="1"/>
          <p:nvPr/>
        </p:nvSpPr>
        <p:spPr>
          <a:xfrm>
            <a:off x="7503987" y="6074531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050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QXP-820S-B3408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9B3C16FB-47B0-4295-BEF9-62B3A13C21A3}"/>
              </a:ext>
            </a:extLst>
          </p:cNvPr>
          <p:cNvSpPr txBox="1"/>
          <p:nvPr/>
        </p:nvSpPr>
        <p:spPr>
          <a:xfrm>
            <a:off x="9613235" y="185476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QNAP SATA 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HBA</a:t>
            </a:r>
            <a:endParaRPr lang="zh-TW" b="1">
              <a:solidFill>
                <a:schemeClr val="bg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pic>
        <p:nvPicPr>
          <p:cNvPr id="15" name="圖片 15" descr="一張含有 文字, 電子用品, 電腦 的圖片&#10;&#10;自動產生的描述">
            <a:extLst>
              <a:ext uri="{FF2B5EF4-FFF2-40B4-BE49-F238E27FC236}">
                <a16:creationId xmlns:a16="http://schemas.microsoft.com/office/drawing/2014/main" id="{258899EC-15C8-4810-805A-22F296A91F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5215" y="4357276"/>
            <a:ext cx="3490700" cy="2174961"/>
          </a:xfrm>
          <a:prstGeom prst="rect">
            <a:avLst/>
          </a:prstGeom>
        </p:spPr>
      </p:pic>
      <p:pic>
        <p:nvPicPr>
          <p:cNvPr id="16" name="圖片 16" descr="一張含有 文字, 電子用品, 電腦 的圖片&#10;&#10;自動產生的描述">
            <a:extLst>
              <a:ext uri="{FF2B5EF4-FFF2-40B4-BE49-F238E27FC236}">
                <a16:creationId xmlns:a16="http://schemas.microsoft.com/office/drawing/2014/main" id="{C8336363-7CEE-4539-BC23-1B67A5ECAA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405" y="4326466"/>
            <a:ext cx="3527869" cy="2203403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99261C11-8E77-4888-9ED0-139A4600B142}"/>
              </a:ext>
            </a:extLst>
          </p:cNvPr>
          <p:cNvSpPr txBox="1"/>
          <p:nvPr/>
        </p:nvSpPr>
        <p:spPr>
          <a:xfrm>
            <a:off x="541778" y="395476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TS-473A</a:t>
            </a:r>
            <a:endParaRPr lang="zh-TW">
              <a:solidFill>
                <a:schemeClr val="bg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6B4243FA-CDD5-4414-8885-FFB749F9AB10}"/>
              </a:ext>
            </a:extLst>
          </p:cNvPr>
          <p:cNvSpPr txBox="1"/>
          <p:nvPr/>
        </p:nvSpPr>
        <p:spPr>
          <a:xfrm>
            <a:off x="3296421" y="395476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TS-873A</a:t>
            </a:r>
            <a:endParaRPr lang="zh-TW">
              <a:solidFill>
                <a:schemeClr val="bg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pic>
        <p:nvPicPr>
          <p:cNvPr id="19" name="圖片 19">
            <a:extLst>
              <a:ext uri="{FF2B5EF4-FFF2-40B4-BE49-F238E27FC236}">
                <a16:creationId xmlns:a16="http://schemas.microsoft.com/office/drawing/2014/main" id="{B34B9DEB-946D-49B8-9B4F-4450933789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7754" y="4886324"/>
            <a:ext cx="1902644" cy="1192098"/>
          </a:xfrm>
          <a:prstGeom prst="rect">
            <a:avLst/>
          </a:prstGeom>
        </p:spPr>
      </p:pic>
      <p:pic>
        <p:nvPicPr>
          <p:cNvPr id="20" name="圖片 20">
            <a:extLst>
              <a:ext uri="{FF2B5EF4-FFF2-40B4-BE49-F238E27FC236}">
                <a16:creationId xmlns:a16="http://schemas.microsoft.com/office/drawing/2014/main" id="{07BAE83D-8B8E-4C5C-A1E0-2A4D89F038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9970" y="3664340"/>
            <a:ext cx="1873527" cy="1167849"/>
          </a:xfrm>
          <a:prstGeom prst="rect">
            <a:avLst/>
          </a:prstGeom>
        </p:spPr>
      </p:pic>
      <p:pic>
        <p:nvPicPr>
          <p:cNvPr id="21" name="圖片 21">
            <a:extLst>
              <a:ext uri="{FF2B5EF4-FFF2-40B4-BE49-F238E27FC236}">
                <a16:creationId xmlns:a16="http://schemas.microsoft.com/office/drawing/2014/main" id="{06674634-F8B8-42B0-B223-0ACE945497D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2601" y="2343264"/>
            <a:ext cx="1977059" cy="1234110"/>
          </a:xfrm>
          <a:prstGeom prst="rect">
            <a:avLst/>
          </a:prstGeom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58FF4C29-59B5-4CCF-BA98-35352306F120}"/>
              </a:ext>
            </a:extLst>
          </p:cNvPr>
          <p:cNvSpPr txBox="1"/>
          <p:nvPr/>
        </p:nvSpPr>
        <p:spPr>
          <a:xfrm>
            <a:off x="10165983" y="2368189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050" b="1">
                <a:solidFill>
                  <a:srgbClr val="FFFF00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QXP-400eS-A1164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6EF4CCCB-AE7D-425C-849C-EF0B714C4AEE}"/>
              </a:ext>
            </a:extLst>
          </p:cNvPr>
          <p:cNvSpPr txBox="1"/>
          <p:nvPr/>
        </p:nvSpPr>
        <p:spPr>
          <a:xfrm>
            <a:off x="10236385" y="3734819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050" b="1">
                <a:solidFill>
                  <a:srgbClr val="FFFF00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QXP-800eS-A1164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F9CCF0FF-F211-47E7-9894-DFADF277A3AA}"/>
              </a:ext>
            </a:extLst>
          </p:cNvPr>
          <p:cNvSpPr txBox="1"/>
          <p:nvPr/>
        </p:nvSpPr>
        <p:spPr>
          <a:xfrm>
            <a:off x="10219820" y="4890243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050" b="1">
                <a:solidFill>
                  <a:srgbClr val="FFFF00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QXP-1600eS</a:t>
            </a:r>
          </a:p>
        </p:txBody>
      </p:sp>
    </p:spTree>
    <p:extLst>
      <p:ext uri="{BB962C8B-B14F-4D97-AF65-F5344CB8AC3E}">
        <p14:creationId xmlns:p14="http://schemas.microsoft.com/office/powerpoint/2010/main" val="1822098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圖形 29">
            <a:extLst>
              <a:ext uri="{FF2B5EF4-FFF2-40B4-BE49-F238E27FC236}">
                <a16:creationId xmlns:a16="http://schemas.microsoft.com/office/drawing/2014/main" id="{6864902A-2AF1-4CCE-807E-912E9EB5E4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7838" y="1957914"/>
            <a:ext cx="1229059" cy="4647379"/>
          </a:xfrm>
          <a:prstGeom prst="rect">
            <a:avLst/>
          </a:prstGeo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" name="圖形 28">
            <a:extLst>
              <a:ext uri="{FF2B5EF4-FFF2-40B4-BE49-F238E27FC236}">
                <a16:creationId xmlns:a16="http://schemas.microsoft.com/office/drawing/2014/main" id="{0A796404-5456-465B-A2F9-A2AEEC2FFA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61162" y="1948289"/>
            <a:ext cx="9229211" cy="4193536"/>
          </a:xfrm>
          <a:prstGeom prst="rect">
            <a:avLst/>
          </a:prstGeo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D1DCC417-A904-4224-88C5-61F4AC533CBF}"/>
              </a:ext>
            </a:extLst>
          </p:cNvPr>
          <p:cNvCxnSpPr/>
          <p:nvPr/>
        </p:nvCxnSpPr>
        <p:spPr>
          <a:xfrm>
            <a:off x="3225771" y="4227554"/>
            <a:ext cx="2310063" cy="0"/>
          </a:xfrm>
          <a:prstGeom prst="line">
            <a:avLst/>
          </a:prstGeom>
          <a:ln w="1016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60DC7CB4-4B30-4024-BFFD-AABAA90447ED}"/>
              </a:ext>
            </a:extLst>
          </p:cNvPr>
          <p:cNvCxnSpPr/>
          <p:nvPr/>
        </p:nvCxnSpPr>
        <p:spPr>
          <a:xfrm>
            <a:off x="3235397" y="2643548"/>
            <a:ext cx="2310063" cy="0"/>
          </a:xfrm>
          <a:prstGeom prst="line">
            <a:avLst/>
          </a:prstGeom>
          <a:ln w="1016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4D476CDE-7D62-4C09-B19F-067301AF459F}"/>
              </a:ext>
            </a:extLst>
          </p:cNvPr>
          <p:cNvCxnSpPr>
            <a:cxnSpLocks/>
          </p:cNvCxnSpPr>
          <p:nvPr/>
        </p:nvCxnSpPr>
        <p:spPr>
          <a:xfrm>
            <a:off x="4390428" y="2643548"/>
            <a:ext cx="0" cy="1206527"/>
          </a:xfrm>
          <a:prstGeom prst="line">
            <a:avLst/>
          </a:prstGeom>
          <a:ln w="1016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>
            <a:extLst>
              <a:ext uri="{FF2B5EF4-FFF2-40B4-BE49-F238E27FC236}">
                <a16:creationId xmlns:a16="http://schemas.microsoft.com/office/drawing/2014/main" id="{12CFF537-4DBB-4255-B7EB-8572CB269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QM2-2P2G2T </a:t>
            </a:r>
            <a:r>
              <a:rPr lang="en-US" altLang="zh-TW" sz="4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Architecture</a:t>
            </a:r>
            <a:endParaRPr lang="zh-TW" altLang="en-US" sz="4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3AD6DA8-8313-4281-AC6C-1D82B4C870AA}"/>
              </a:ext>
            </a:extLst>
          </p:cNvPr>
          <p:cNvSpPr txBox="1"/>
          <p:nvPr/>
        </p:nvSpPr>
        <p:spPr>
          <a:xfrm>
            <a:off x="7286323" y="5720563"/>
            <a:ext cx="625475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2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PCIe Gen </a:t>
            </a:r>
            <a:r>
              <a:rPr lang="en-US" altLang="zh-TW" sz="22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3</a:t>
            </a:r>
            <a:r>
              <a:rPr lang="zh-TW" altLang="en-US" sz="22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2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x</a:t>
            </a:r>
            <a:r>
              <a:rPr lang="zh-TW" altLang="en-US" sz="22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2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4</a:t>
            </a:r>
            <a:endParaRPr lang="zh-TW" altLang="en-US" sz="2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Google Shape;156;p6">
            <a:extLst>
              <a:ext uri="{FF2B5EF4-FFF2-40B4-BE49-F238E27FC236}">
                <a16:creationId xmlns:a16="http://schemas.microsoft.com/office/drawing/2014/main" id="{7DD42553-0A92-48C0-BB52-2BEB3E8720E2}"/>
              </a:ext>
            </a:extLst>
          </p:cNvPr>
          <p:cNvSpPr/>
          <p:nvPr/>
        </p:nvSpPr>
        <p:spPr>
          <a:xfrm>
            <a:off x="3618508" y="3227432"/>
            <a:ext cx="1543842" cy="1487821"/>
          </a:xfrm>
          <a:prstGeom prst="rect">
            <a:avLst/>
          </a:prstGeom>
          <a:gradFill>
            <a:gsLst>
              <a:gs pos="0">
                <a:srgbClr val="1657D9">
                  <a:alpha val="94901"/>
                </a:srgbClr>
              </a:gs>
              <a:gs pos="100000">
                <a:srgbClr val="0BA8F9">
                  <a:alpha val="94901"/>
                </a:srgbClr>
              </a:gs>
            </a:gsLst>
            <a:lin ang="5400000" scaled="0"/>
          </a:gradFill>
          <a:ln>
            <a:noFill/>
          </a:ln>
          <a:effectLst>
            <a:outerShdw blurRad="190500" dist="127000" dir="2880000" algn="t" rotWithShape="0">
              <a:prstClr val="black">
                <a:alpha val="32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1C38EAE4-FF19-4E7E-9E1F-0955E63C5179}"/>
              </a:ext>
            </a:extLst>
          </p:cNvPr>
          <p:cNvSpPr txBox="1"/>
          <p:nvPr/>
        </p:nvSpPr>
        <p:spPr>
          <a:xfrm>
            <a:off x="3652910" y="3559705"/>
            <a:ext cx="1455787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3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PCIe </a:t>
            </a:r>
            <a:endParaRPr lang="en-US" altLang="zh-TW" sz="230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algn="ctr"/>
            <a:r>
              <a:rPr lang="en-US" altLang="zh-TW" sz="23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Switch</a:t>
            </a:r>
            <a:endParaRPr lang="zh-TW" altLang="en-US" sz="23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197104F3-D07C-4EDE-9C40-5C04139FC541}"/>
              </a:ext>
            </a:extLst>
          </p:cNvPr>
          <p:cNvSpPr/>
          <p:nvPr/>
        </p:nvSpPr>
        <p:spPr>
          <a:xfrm>
            <a:off x="5313145" y="2320216"/>
            <a:ext cx="4673990" cy="1239489"/>
          </a:xfrm>
          <a:prstGeom prst="roundRect">
            <a:avLst>
              <a:gd name="adj" fmla="val 5715"/>
            </a:avLst>
          </a:prstGeom>
          <a:gradFill>
            <a:gsLst>
              <a:gs pos="0">
                <a:srgbClr val="D605E4"/>
              </a:gs>
              <a:gs pos="100000">
                <a:srgbClr val="FF2000"/>
              </a:gs>
            </a:gsLst>
            <a:lin ang="0" scaled="1"/>
          </a:gradFill>
          <a:ln>
            <a:noFill/>
          </a:ln>
          <a:effectLst>
            <a:outerShdw blurRad="190500" dist="127000" dir="288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27B72FC2-E233-4126-A7A6-5AA293C3C909}"/>
              </a:ext>
            </a:extLst>
          </p:cNvPr>
          <p:cNvSpPr/>
          <p:nvPr/>
        </p:nvSpPr>
        <p:spPr>
          <a:xfrm>
            <a:off x="5313145" y="3763478"/>
            <a:ext cx="4673990" cy="1173959"/>
          </a:xfrm>
          <a:prstGeom prst="roundRect">
            <a:avLst>
              <a:gd name="adj" fmla="val 5715"/>
            </a:avLst>
          </a:prstGeom>
          <a:gradFill>
            <a:gsLst>
              <a:gs pos="0">
                <a:srgbClr val="D605E4"/>
              </a:gs>
              <a:gs pos="100000">
                <a:srgbClr val="FF2000"/>
              </a:gs>
            </a:gsLst>
            <a:lin ang="0" scaled="1"/>
          </a:gradFill>
          <a:ln>
            <a:noFill/>
          </a:ln>
          <a:effectLst>
            <a:outerShdw blurRad="190500" dist="127000" dir="288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2D0F0143-BA5F-41C3-AF18-9F93BFC6D20A}"/>
              </a:ext>
            </a:extLst>
          </p:cNvPr>
          <p:cNvSpPr/>
          <p:nvPr/>
        </p:nvSpPr>
        <p:spPr>
          <a:xfrm>
            <a:off x="2616527" y="2152681"/>
            <a:ext cx="873806" cy="774182"/>
          </a:xfrm>
          <a:prstGeom prst="roundRect">
            <a:avLst>
              <a:gd name="adj" fmla="val 5715"/>
            </a:avLst>
          </a:prstGeom>
          <a:gradFill>
            <a:gsLst>
              <a:gs pos="0">
                <a:srgbClr val="D605E4"/>
              </a:gs>
              <a:gs pos="100000">
                <a:srgbClr val="FF2000"/>
              </a:gs>
            </a:gsLst>
            <a:lin ang="0" scaled="1"/>
          </a:gradFill>
          <a:ln>
            <a:noFill/>
          </a:ln>
          <a:effectLst>
            <a:outerShdw blurRad="190500" dist="127000" dir="288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C745E386-6DD7-4C11-80F9-4CD535B9E4A7}"/>
              </a:ext>
            </a:extLst>
          </p:cNvPr>
          <p:cNvSpPr/>
          <p:nvPr/>
        </p:nvSpPr>
        <p:spPr>
          <a:xfrm>
            <a:off x="2616527" y="3840463"/>
            <a:ext cx="873806" cy="774182"/>
          </a:xfrm>
          <a:prstGeom prst="roundRect">
            <a:avLst>
              <a:gd name="adj" fmla="val 5715"/>
            </a:avLst>
          </a:prstGeom>
          <a:gradFill>
            <a:gsLst>
              <a:gs pos="0">
                <a:srgbClr val="D605E4"/>
              </a:gs>
              <a:gs pos="100000">
                <a:srgbClr val="FF2000"/>
              </a:gs>
            </a:gsLst>
            <a:lin ang="0" scaled="1"/>
          </a:gradFill>
          <a:ln>
            <a:noFill/>
          </a:ln>
          <a:effectLst>
            <a:outerShdw blurRad="190500" dist="127000" dir="288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A83A0A93-6A18-4F38-AB31-ADB322D3FCF3}"/>
              </a:ext>
            </a:extLst>
          </p:cNvPr>
          <p:cNvSpPr txBox="1"/>
          <p:nvPr/>
        </p:nvSpPr>
        <p:spPr>
          <a:xfrm>
            <a:off x="5791424" y="2542142"/>
            <a:ext cx="37377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2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PCIe </a:t>
            </a:r>
            <a:r>
              <a:rPr lang="en-US" altLang="zh-TW" sz="22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NVMe M.2 2280</a:t>
            </a:r>
          </a:p>
          <a:p>
            <a:pPr algn="ctr"/>
            <a:r>
              <a:rPr lang="en-US" altLang="zh-TW" sz="22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PCIe Gen3 x 2</a:t>
            </a:r>
            <a:endParaRPr lang="zh-TW" altLang="en-US" sz="2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FC0AFB16-7D03-4E64-9DA9-23278E23652A}"/>
              </a:ext>
            </a:extLst>
          </p:cNvPr>
          <p:cNvSpPr txBox="1"/>
          <p:nvPr/>
        </p:nvSpPr>
        <p:spPr>
          <a:xfrm>
            <a:off x="5753740" y="3975203"/>
            <a:ext cx="37377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2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PCIe </a:t>
            </a:r>
            <a:r>
              <a:rPr lang="en-US" altLang="zh-TW" sz="22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NVMe M.2 2280</a:t>
            </a:r>
          </a:p>
          <a:p>
            <a:pPr algn="ctr"/>
            <a:r>
              <a:rPr lang="en-US" altLang="zh-TW" sz="22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PCIe Gen3 x 2</a:t>
            </a:r>
            <a:endParaRPr lang="zh-TW" altLang="en-US" sz="2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287E9C29-654A-4A62-AF15-51799C7C0ECF}"/>
              </a:ext>
            </a:extLst>
          </p:cNvPr>
          <p:cNvSpPr txBox="1"/>
          <p:nvPr/>
        </p:nvSpPr>
        <p:spPr>
          <a:xfrm>
            <a:off x="2432663" y="2318512"/>
            <a:ext cx="121805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1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2.5GBase-T</a:t>
            </a:r>
          </a:p>
          <a:p>
            <a:pPr algn="ctr"/>
            <a:r>
              <a:rPr lang="en-US" altLang="zh-TW" sz="11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Intel 225-LM</a:t>
            </a:r>
            <a:endParaRPr lang="zh-TW" altLang="en-US" sz="11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2D2D14BD-9F06-4F2D-AEAB-DA43BA005354}"/>
              </a:ext>
            </a:extLst>
          </p:cNvPr>
          <p:cNvSpPr txBox="1"/>
          <p:nvPr/>
        </p:nvSpPr>
        <p:spPr>
          <a:xfrm>
            <a:off x="2440665" y="4021725"/>
            <a:ext cx="121805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1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2.5GBase-T</a:t>
            </a:r>
          </a:p>
          <a:p>
            <a:pPr algn="ctr"/>
            <a:r>
              <a:rPr lang="en-US" altLang="zh-TW" sz="11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Intel 225-LM</a:t>
            </a:r>
            <a:endParaRPr lang="zh-TW" altLang="en-US" sz="11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圖形 27">
            <a:extLst>
              <a:ext uri="{FF2B5EF4-FFF2-40B4-BE49-F238E27FC236}">
                <a16:creationId xmlns:a16="http://schemas.microsoft.com/office/drawing/2014/main" id="{530BE45A-7856-467D-AEFE-6E2BA1DF75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37914" y="4656618"/>
            <a:ext cx="3048409" cy="1476072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6B602CFA-CD7B-4A3C-A2AC-F60EEE277A13}"/>
              </a:ext>
            </a:extLst>
          </p:cNvPr>
          <p:cNvSpPr txBox="1"/>
          <p:nvPr/>
        </p:nvSpPr>
        <p:spPr>
          <a:xfrm>
            <a:off x="2043308" y="2911398"/>
            <a:ext cx="6254750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zh-TW" altLang="en-US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PCIe Gen </a:t>
            </a:r>
            <a:r>
              <a:rPr lang="en-US" altLang="zh-TW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3</a:t>
            </a:r>
            <a:r>
              <a:rPr lang="zh-TW" altLang="en-US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x</a:t>
            </a:r>
            <a:r>
              <a:rPr lang="zh-TW" altLang="en-US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2</a:t>
            </a:r>
            <a:endParaRPr lang="en-US" altLang="zh-TW" sz="16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6B2DB25A-257A-4A67-AD6D-2C9C9867C72E}"/>
              </a:ext>
            </a:extLst>
          </p:cNvPr>
          <p:cNvSpPr txBox="1"/>
          <p:nvPr/>
        </p:nvSpPr>
        <p:spPr>
          <a:xfrm>
            <a:off x="2043307" y="4594621"/>
            <a:ext cx="6254750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zh-TW" altLang="en-US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PCIe Gen </a:t>
            </a:r>
            <a:r>
              <a:rPr lang="en-US" altLang="zh-TW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3</a:t>
            </a:r>
            <a:r>
              <a:rPr lang="zh-TW" altLang="en-US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x</a:t>
            </a:r>
            <a:r>
              <a:rPr lang="zh-TW" altLang="en-US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2</a:t>
            </a:r>
            <a:endParaRPr lang="en-US" altLang="zh-TW" sz="16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3119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087EC682-64F2-4DAB-AB63-540441E5DB9D}"/>
              </a:ext>
            </a:extLst>
          </p:cNvPr>
          <p:cNvSpPr/>
          <p:nvPr/>
        </p:nvSpPr>
        <p:spPr>
          <a:xfrm>
            <a:off x="444453" y="2506134"/>
            <a:ext cx="11267627" cy="3807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9B2000C-8A88-4BC9-8378-506758A5C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4700"/>
              </a:lnSpc>
            </a:pPr>
            <a:r>
              <a:rPr lang="en-US" altLang="zh-TW" sz="38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Specification for QM2-2P2G2T</a:t>
            </a:r>
            <a:br>
              <a:rPr lang="en-US" altLang="zh-TW" sz="38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</a:br>
            <a:r>
              <a:rPr lang="en-US" altLang="zh-TW" sz="38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Dual-2.5GbE and Dual M.2 SSD expansion card</a:t>
            </a:r>
            <a:endParaRPr lang="zh-TW" altLang="en-US" sz="38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336246"/>
              </p:ext>
            </p:extLst>
          </p:nvPr>
        </p:nvGraphicFramePr>
        <p:xfrm>
          <a:off x="444453" y="1994659"/>
          <a:ext cx="11240842" cy="4310111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5058880">
                  <a:extLst>
                    <a:ext uri="{9D8B030D-6E8A-4147-A177-3AD203B41FA5}">
                      <a16:colId xmlns:a16="http://schemas.microsoft.com/office/drawing/2014/main" val="1877592190"/>
                    </a:ext>
                  </a:extLst>
                </a:gridCol>
                <a:gridCol w="6181962">
                  <a:extLst>
                    <a:ext uri="{9D8B030D-6E8A-4147-A177-3AD203B41FA5}">
                      <a16:colId xmlns:a16="http://schemas.microsoft.com/office/drawing/2014/main" val="4274468073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endParaRPr lang="zh-TW" alt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QM2-2P2G2T</a:t>
                      </a:r>
                      <a:endParaRPr lang="zh-TW" alt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94142376"/>
                  </a:ext>
                </a:extLst>
              </a:tr>
              <a:tr h="372542">
                <a:tc>
                  <a:txBody>
                    <a:bodyPr/>
                    <a:lstStyle/>
                    <a:p>
                      <a:pPr algn="l"/>
                      <a:r>
                        <a:rPr lang="zh-TW" altLang="en-US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   </a:t>
                      </a:r>
                      <a:r>
                        <a:rPr lang="en-US" altLang="zh-TW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Ethernet controller</a:t>
                      </a:r>
                      <a:endParaRPr lang="zh-TW" altLang="en-US" sz="16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 b="1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Enterprise</a:t>
                      </a:r>
                      <a:r>
                        <a:rPr lang="en-US" altLang="zh-TW" sz="1600" b="1" u="none" strike="noStrike" baseline="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-level </a:t>
                      </a:r>
                      <a:r>
                        <a:rPr lang="en-US" altLang="zh-TW" sz="1600" b="1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Intel Foxville I225-LM</a:t>
                      </a:r>
                      <a:endParaRPr lang="zh-TW" sz="1600" b="1" i="0" u="none" strike="noStrike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59013169"/>
                  </a:ext>
                </a:extLst>
              </a:tr>
              <a:tr h="372542">
                <a:tc>
                  <a:txBody>
                    <a:bodyPr/>
                    <a:lstStyle/>
                    <a:p>
                      <a:r>
                        <a:rPr lang="zh-TW" altLang="en-US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   </a:t>
                      </a:r>
                      <a:r>
                        <a:rPr lang="en-US" altLang="zh-TW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# of</a:t>
                      </a:r>
                      <a:r>
                        <a:rPr lang="en-US" altLang="zh-TW" sz="1600" b="1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Ports</a:t>
                      </a:r>
                      <a:endParaRPr lang="zh-TW" altLang="en-US" sz="16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TW" altLang="en-US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zh-TW" altLang="en-US" sz="16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93400819"/>
                  </a:ext>
                </a:extLst>
              </a:tr>
              <a:tr h="372542">
                <a:tc>
                  <a:txBody>
                    <a:bodyPr/>
                    <a:lstStyle/>
                    <a:p>
                      <a:r>
                        <a:rPr lang="zh-TW" altLang="en-US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   </a:t>
                      </a:r>
                      <a:r>
                        <a:rPr lang="en-US" altLang="zh-TW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PCIe</a:t>
                      </a:r>
                      <a:endParaRPr lang="zh-TW" altLang="en-US" sz="16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Gen3 x4</a:t>
                      </a:r>
                      <a:endParaRPr lang="zh-TW" altLang="en-US" sz="16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17153459"/>
                  </a:ext>
                </a:extLst>
              </a:tr>
              <a:tr h="372542">
                <a:tc>
                  <a:txBody>
                    <a:bodyPr/>
                    <a:lstStyle/>
                    <a:p>
                      <a:pPr marL="0" lvl="0" algn="l" rtl="0" eaLnBrk="1" latinLnBrk="0" hangingPunct="1">
                        <a:buNone/>
                      </a:pPr>
                      <a:r>
                        <a:rPr lang="zh-TW" altLang="en-US" sz="1600" b="1" kern="12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    </a:t>
                      </a:r>
                      <a:r>
                        <a:rPr lang="en-US" altLang="zh-TW" sz="1600" b="1" kern="12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Dimension</a:t>
                      </a:r>
                      <a:r>
                        <a:rPr lang="en-US" altLang="zh-TW" sz="1600" b="1" kern="1200" baseline="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 </a:t>
                      </a:r>
                      <a:endParaRPr lang="zh-TW" altLang="en-US" sz="1600" b="1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zh-TW" altLang="en-US" sz="1600" b="1" kern="12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152.65 x 68.9 x 20.6 (mm)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9622808"/>
                  </a:ext>
                </a:extLst>
              </a:tr>
              <a:tr h="372542">
                <a:tc>
                  <a:txBody>
                    <a:bodyPr/>
                    <a:lstStyle/>
                    <a:p>
                      <a:r>
                        <a:rPr lang="zh-TW" altLang="en-US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   </a:t>
                      </a:r>
                      <a:r>
                        <a:rPr lang="en-US" altLang="zh-TW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Ethernet</a:t>
                      </a:r>
                      <a:r>
                        <a:rPr lang="en-US" altLang="zh-TW" sz="1600" b="1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speed</a:t>
                      </a:r>
                      <a:endParaRPr lang="zh-TW" altLang="en-US" sz="16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 b="1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2.5Gbps/1Gbps/100Mbps/10Mbps</a:t>
                      </a:r>
                      <a:endParaRPr lang="zh-TW" sz="1600" b="1" i="0" u="none" strike="noStrike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888723"/>
                  </a:ext>
                </a:extLst>
              </a:tr>
              <a:tr h="1442680">
                <a:tc>
                  <a:txBody>
                    <a:bodyPr/>
                    <a:lstStyle/>
                    <a:p>
                      <a:r>
                        <a:rPr lang="zh-TW" altLang="en-US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   </a:t>
                      </a:r>
                      <a:r>
                        <a:rPr lang="en-US" altLang="zh-TW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Supported</a:t>
                      </a:r>
                      <a:r>
                        <a:rPr lang="en-US" altLang="zh-TW" sz="1600" b="1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OS</a:t>
                      </a:r>
                      <a:endParaRPr lang="zh-TW" altLang="en-US" sz="16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982663" lvl="0" indent="-177800" algn="l"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r>
                        <a:rPr lang="en-US" altLang="zh-TW" sz="1600" b="1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QTS/QuTS hero 4.5.2 or later</a:t>
                      </a:r>
                    </a:p>
                    <a:p>
                      <a:pPr marL="982663" lvl="0" indent="-177800" algn="l"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r>
                        <a:rPr lang="en-US" altLang="zh-TW" sz="1600" b="1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Windows 10 (64bit)</a:t>
                      </a:r>
                    </a:p>
                    <a:p>
                      <a:pPr marL="982663" lvl="0" indent="-177800" algn="l"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r>
                        <a:rPr lang="en-US" altLang="zh-TW" sz="1600" b="1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Windows Server 2019 (64bit)</a:t>
                      </a:r>
                    </a:p>
                    <a:p>
                      <a:pPr marL="982663" lvl="0" indent="-177800" algn="l"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r>
                        <a:rPr lang="en-US" altLang="zh-TW" sz="1600" b="1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Linux RHEL 8.1/FreeBSD/Legacy PXE/UEFI 2.4/Linux Stable Kernel v4.20/5.x</a:t>
                      </a:r>
                      <a:endParaRPr lang="zh-TW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08495201"/>
                  </a:ext>
                </a:extLst>
              </a:tr>
              <a:tr h="496721"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buNone/>
                      </a:pPr>
                      <a:r>
                        <a:rPr lang="zh-TW" altLang="en-US" sz="1600" b="1" kern="12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   </a:t>
                      </a:r>
                      <a:r>
                        <a:rPr lang="en-US" altLang="zh-TW" sz="1600" b="1" kern="12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Package</a:t>
                      </a:r>
                      <a:r>
                        <a:rPr lang="en-US" altLang="zh-TW" sz="1600" b="1" kern="1200" baseline="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content</a:t>
                      </a:r>
                      <a:endParaRPr lang="zh-TW" altLang="en-US" sz="1600" b="1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449263" algn="ctr">
                        <a:buNone/>
                      </a:pPr>
                      <a:r>
                        <a:rPr lang="en-US" altLang="zh-TW" sz="1600" b="1" u="none" strike="noStrike" kern="12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x NIC; 1 x QIG; 3 x brackets (pre-install half-height)</a:t>
                      </a:r>
                      <a:endParaRPr lang="zh-TW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7727366"/>
                  </a:ext>
                </a:extLst>
              </a:tr>
            </a:tbl>
          </a:graphicData>
        </a:graphic>
      </p:graphicFrame>
      <p:sp>
        <p:nvSpPr>
          <p:cNvPr id="6" name="矩形: 圓角化同側角落 5">
            <a:extLst>
              <a:ext uri="{FF2B5EF4-FFF2-40B4-BE49-F238E27FC236}">
                <a16:creationId xmlns:a16="http://schemas.microsoft.com/office/drawing/2014/main" id="{BB58991C-E2F4-48B0-81ED-99BA0266A7C7}"/>
              </a:ext>
            </a:extLst>
          </p:cNvPr>
          <p:cNvSpPr/>
          <p:nvPr/>
        </p:nvSpPr>
        <p:spPr>
          <a:xfrm>
            <a:off x="6610988" y="2015241"/>
            <a:ext cx="3896145" cy="490893"/>
          </a:xfrm>
          <a:prstGeom prst="round2SameRect">
            <a:avLst/>
          </a:prstGeom>
          <a:gradFill>
            <a:gsLst>
              <a:gs pos="0">
                <a:srgbClr val="D605E4"/>
              </a:gs>
              <a:gs pos="100000">
                <a:srgbClr val="DF0D7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4CB3986-F107-4FEB-B2BC-348DC06DED60}"/>
              </a:ext>
            </a:extLst>
          </p:cNvPr>
          <p:cNvSpPr txBox="1"/>
          <p:nvPr/>
        </p:nvSpPr>
        <p:spPr>
          <a:xfrm>
            <a:off x="5678241" y="2053626"/>
            <a:ext cx="536786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zh-TW" altLang="en-US" sz="2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QM2-2P2G2T</a:t>
            </a:r>
            <a:endParaRPr lang="zh-TW" altLang="en-US" sz="2200" b="1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8" name="图片 57">
            <a:extLst>
              <a:ext uri="{FF2B5EF4-FFF2-40B4-BE49-F238E27FC236}">
                <a16:creationId xmlns:a16="http://schemas.microsoft.com/office/drawing/2014/main" id="{D27D1E39-4A77-47C7-8C73-7359A6C883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2561173" y="4402278"/>
            <a:ext cx="4279555" cy="216232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4BC34358-C786-46D1-8973-36A2EF0A82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3204" y="1635651"/>
            <a:ext cx="1427994" cy="1266835"/>
          </a:xfrm>
          <a:prstGeom prst="rect">
            <a:avLst/>
          </a:prstGeo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75937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>
            <a:extLst>
              <a:ext uri="{FF2B5EF4-FFF2-40B4-BE49-F238E27FC236}">
                <a16:creationId xmlns:a16="http://schemas.microsoft.com/office/drawing/2014/main" id="{364337FF-B1B9-434C-B0F2-C766FEBD1225}"/>
              </a:ext>
            </a:extLst>
          </p:cNvPr>
          <p:cNvSpPr/>
          <p:nvPr/>
        </p:nvSpPr>
        <p:spPr>
          <a:xfrm>
            <a:off x="3886929" y="2443924"/>
            <a:ext cx="871196" cy="3395472"/>
          </a:xfrm>
          <a:prstGeom prst="rect">
            <a:avLst/>
          </a:prstGeom>
          <a:gradFill>
            <a:gsLst>
              <a:gs pos="0">
                <a:srgbClr val="759DFF"/>
              </a:gs>
              <a:gs pos="100000">
                <a:srgbClr val="5571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圖片 5" descr="一張含有 文字, 電子用品 的圖片&#10;&#10;自動產生的描述">
            <a:extLst>
              <a:ext uri="{FF2B5EF4-FFF2-40B4-BE49-F238E27FC236}">
                <a16:creationId xmlns:a16="http://schemas.microsoft.com/office/drawing/2014/main" id="{D7F91C8A-EF78-4D83-8497-320A7677CE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289"/>
          <a:stretch/>
        </p:blipFill>
        <p:spPr>
          <a:xfrm>
            <a:off x="3694407" y="2174971"/>
            <a:ext cx="7001758" cy="3967428"/>
          </a:xfrm>
          <a:prstGeom prst="rect">
            <a:avLst/>
          </a:prstGeom>
        </p:spPr>
      </p:pic>
      <p:sp>
        <p:nvSpPr>
          <p:cNvPr id="31" name="Google Shape;259;p22">
            <a:extLst>
              <a:ext uri="{FF2B5EF4-FFF2-40B4-BE49-F238E27FC236}">
                <a16:creationId xmlns:a16="http://schemas.microsoft.com/office/drawing/2014/main" id="{4094DB56-E9EC-4ADA-B909-095BB78DD19D}"/>
              </a:ext>
            </a:extLst>
          </p:cNvPr>
          <p:cNvSpPr/>
          <p:nvPr/>
        </p:nvSpPr>
        <p:spPr>
          <a:xfrm rot="4543956">
            <a:off x="1576491" y="3584926"/>
            <a:ext cx="4211068" cy="1272277"/>
          </a:xfrm>
          <a:custGeom>
            <a:avLst/>
            <a:gdLst>
              <a:gd name="connsiteX0" fmla="*/ 0 w 1340658"/>
              <a:gd name="connsiteY0" fmla="*/ 614052 h 614052"/>
              <a:gd name="connsiteX1" fmla="*/ 341548 w 1340658"/>
              <a:gd name="connsiteY1" fmla="*/ 0 h 614052"/>
              <a:gd name="connsiteX2" fmla="*/ 999110 w 1340658"/>
              <a:gd name="connsiteY2" fmla="*/ 0 h 614052"/>
              <a:gd name="connsiteX3" fmla="*/ 1340658 w 1340658"/>
              <a:gd name="connsiteY3" fmla="*/ 614052 h 614052"/>
              <a:gd name="connsiteX4" fmla="*/ 0 w 1340658"/>
              <a:gd name="connsiteY4" fmla="*/ 614052 h 614052"/>
              <a:gd name="connsiteX0" fmla="*/ 0 w 2281810"/>
              <a:gd name="connsiteY0" fmla="*/ 1922152 h 1922152"/>
              <a:gd name="connsiteX1" fmla="*/ 341548 w 2281810"/>
              <a:gd name="connsiteY1" fmla="*/ 1308100 h 1922152"/>
              <a:gd name="connsiteX2" fmla="*/ 2281810 w 2281810"/>
              <a:gd name="connsiteY2" fmla="*/ 0 h 1922152"/>
              <a:gd name="connsiteX3" fmla="*/ 1340658 w 2281810"/>
              <a:gd name="connsiteY3" fmla="*/ 1922152 h 1922152"/>
              <a:gd name="connsiteX4" fmla="*/ 0 w 2281810"/>
              <a:gd name="connsiteY4" fmla="*/ 1922152 h 1922152"/>
              <a:gd name="connsiteX0" fmla="*/ 0 w 2281810"/>
              <a:gd name="connsiteY0" fmla="*/ 3058802 h 3058802"/>
              <a:gd name="connsiteX1" fmla="*/ 1738548 w 2281810"/>
              <a:gd name="connsiteY1" fmla="*/ 0 h 3058802"/>
              <a:gd name="connsiteX2" fmla="*/ 2281810 w 2281810"/>
              <a:gd name="connsiteY2" fmla="*/ 1136650 h 3058802"/>
              <a:gd name="connsiteX3" fmla="*/ 1340658 w 2281810"/>
              <a:gd name="connsiteY3" fmla="*/ 3058802 h 3058802"/>
              <a:gd name="connsiteX4" fmla="*/ 0 w 2281810"/>
              <a:gd name="connsiteY4" fmla="*/ 3058802 h 3058802"/>
              <a:gd name="connsiteX0" fmla="*/ 0 w 2142110"/>
              <a:gd name="connsiteY0" fmla="*/ 3058802 h 3058802"/>
              <a:gd name="connsiteX1" fmla="*/ 1738548 w 2142110"/>
              <a:gd name="connsiteY1" fmla="*/ 0 h 3058802"/>
              <a:gd name="connsiteX2" fmla="*/ 2142110 w 2142110"/>
              <a:gd name="connsiteY2" fmla="*/ 1066800 h 3058802"/>
              <a:gd name="connsiteX3" fmla="*/ 1340658 w 2142110"/>
              <a:gd name="connsiteY3" fmla="*/ 3058802 h 3058802"/>
              <a:gd name="connsiteX4" fmla="*/ 0 w 2142110"/>
              <a:gd name="connsiteY4" fmla="*/ 3058802 h 3058802"/>
              <a:gd name="connsiteX0" fmla="*/ 0 w 2142110"/>
              <a:gd name="connsiteY0" fmla="*/ 2677802 h 2677802"/>
              <a:gd name="connsiteX1" fmla="*/ 1738548 w 2142110"/>
              <a:gd name="connsiteY1" fmla="*/ 0 h 2677802"/>
              <a:gd name="connsiteX2" fmla="*/ 2142110 w 2142110"/>
              <a:gd name="connsiteY2" fmla="*/ 685800 h 2677802"/>
              <a:gd name="connsiteX3" fmla="*/ 1340658 w 2142110"/>
              <a:gd name="connsiteY3" fmla="*/ 2677802 h 2677802"/>
              <a:gd name="connsiteX4" fmla="*/ 0 w 2142110"/>
              <a:gd name="connsiteY4" fmla="*/ 2677802 h 2677802"/>
              <a:gd name="connsiteX0" fmla="*/ 0 w 2142110"/>
              <a:gd name="connsiteY0" fmla="*/ 2677802 h 3389002"/>
              <a:gd name="connsiteX1" fmla="*/ 1738548 w 2142110"/>
              <a:gd name="connsiteY1" fmla="*/ 0 h 3389002"/>
              <a:gd name="connsiteX2" fmla="*/ 2142110 w 2142110"/>
              <a:gd name="connsiteY2" fmla="*/ 685800 h 3389002"/>
              <a:gd name="connsiteX3" fmla="*/ 1581958 w 2142110"/>
              <a:gd name="connsiteY3" fmla="*/ 3389002 h 3389002"/>
              <a:gd name="connsiteX4" fmla="*/ 0 w 2142110"/>
              <a:gd name="connsiteY4" fmla="*/ 2677802 h 3389002"/>
              <a:gd name="connsiteX0" fmla="*/ 0 w 2478660"/>
              <a:gd name="connsiteY0" fmla="*/ 2715902 h 3389002"/>
              <a:gd name="connsiteX1" fmla="*/ 2075098 w 2478660"/>
              <a:gd name="connsiteY1" fmla="*/ 0 h 3389002"/>
              <a:gd name="connsiteX2" fmla="*/ 2478660 w 2478660"/>
              <a:gd name="connsiteY2" fmla="*/ 685800 h 3389002"/>
              <a:gd name="connsiteX3" fmla="*/ 1918508 w 2478660"/>
              <a:gd name="connsiteY3" fmla="*/ 3389002 h 3389002"/>
              <a:gd name="connsiteX4" fmla="*/ 0 w 2478660"/>
              <a:gd name="connsiteY4" fmla="*/ 2715902 h 3389002"/>
              <a:gd name="connsiteX0" fmla="*/ 0 w 2463420"/>
              <a:gd name="connsiteY0" fmla="*/ 2345062 h 3389002"/>
              <a:gd name="connsiteX1" fmla="*/ 2059858 w 2463420"/>
              <a:gd name="connsiteY1" fmla="*/ 0 h 3389002"/>
              <a:gd name="connsiteX2" fmla="*/ 2463420 w 2463420"/>
              <a:gd name="connsiteY2" fmla="*/ 685800 h 3389002"/>
              <a:gd name="connsiteX3" fmla="*/ 1903268 w 2463420"/>
              <a:gd name="connsiteY3" fmla="*/ 3389002 h 3389002"/>
              <a:gd name="connsiteX4" fmla="*/ 0 w 2463420"/>
              <a:gd name="connsiteY4" fmla="*/ 2345062 h 3389002"/>
              <a:gd name="connsiteX0" fmla="*/ 0 w 2463420"/>
              <a:gd name="connsiteY0" fmla="*/ 2345062 h 5236852"/>
              <a:gd name="connsiteX1" fmla="*/ 2059858 w 2463420"/>
              <a:gd name="connsiteY1" fmla="*/ 0 h 5236852"/>
              <a:gd name="connsiteX2" fmla="*/ 2463420 w 2463420"/>
              <a:gd name="connsiteY2" fmla="*/ 685800 h 5236852"/>
              <a:gd name="connsiteX3" fmla="*/ 1896918 w 2463420"/>
              <a:gd name="connsiteY3" fmla="*/ 5236852 h 5236852"/>
              <a:gd name="connsiteX4" fmla="*/ 0 w 2463420"/>
              <a:gd name="connsiteY4" fmla="*/ 2345062 h 5236852"/>
              <a:gd name="connsiteX0" fmla="*/ 0 w 2484586"/>
              <a:gd name="connsiteY0" fmla="*/ 2300612 h 5236852"/>
              <a:gd name="connsiteX1" fmla="*/ 2081024 w 2484586"/>
              <a:gd name="connsiteY1" fmla="*/ 0 h 5236852"/>
              <a:gd name="connsiteX2" fmla="*/ 2484586 w 2484586"/>
              <a:gd name="connsiteY2" fmla="*/ 685800 h 5236852"/>
              <a:gd name="connsiteX3" fmla="*/ 1918084 w 2484586"/>
              <a:gd name="connsiteY3" fmla="*/ 5236852 h 5236852"/>
              <a:gd name="connsiteX4" fmla="*/ 0 w 2484586"/>
              <a:gd name="connsiteY4" fmla="*/ 2300612 h 5236852"/>
              <a:gd name="connsiteX0" fmla="*/ 0 w 2484586"/>
              <a:gd name="connsiteY0" fmla="*/ 2204092 h 5140332"/>
              <a:gd name="connsiteX1" fmla="*/ 2187704 w 2484586"/>
              <a:gd name="connsiteY1" fmla="*/ 0 h 5140332"/>
              <a:gd name="connsiteX2" fmla="*/ 2484586 w 2484586"/>
              <a:gd name="connsiteY2" fmla="*/ 589280 h 5140332"/>
              <a:gd name="connsiteX3" fmla="*/ 1918084 w 2484586"/>
              <a:gd name="connsiteY3" fmla="*/ 5140332 h 5140332"/>
              <a:gd name="connsiteX4" fmla="*/ 0 w 2484586"/>
              <a:gd name="connsiteY4" fmla="*/ 2204092 h 5140332"/>
              <a:gd name="connsiteX0" fmla="*/ 0 w 2579288"/>
              <a:gd name="connsiteY0" fmla="*/ 2009656 h 5140332"/>
              <a:gd name="connsiteX1" fmla="*/ 2282406 w 2579288"/>
              <a:gd name="connsiteY1" fmla="*/ 0 h 5140332"/>
              <a:gd name="connsiteX2" fmla="*/ 2579288 w 2579288"/>
              <a:gd name="connsiteY2" fmla="*/ 589280 h 5140332"/>
              <a:gd name="connsiteX3" fmla="*/ 2012786 w 2579288"/>
              <a:gd name="connsiteY3" fmla="*/ 5140332 h 5140332"/>
              <a:gd name="connsiteX4" fmla="*/ 0 w 2579288"/>
              <a:gd name="connsiteY4" fmla="*/ 2009656 h 5140332"/>
              <a:gd name="connsiteX0" fmla="*/ 0 w 3003211"/>
              <a:gd name="connsiteY0" fmla="*/ 2009656 h 2817217"/>
              <a:gd name="connsiteX1" fmla="*/ 2282406 w 3003211"/>
              <a:gd name="connsiteY1" fmla="*/ 0 h 2817217"/>
              <a:gd name="connsiteX2" fmla="*/ 2579288 w 3003211"/>
              <a:gd name="connsiteY2" fmla="*/ 589280 h 2817217"/>
              <a:gd name="connsiteX3" fmla="*/ 3003211 w 3003211"/>
              <a:gd name="connsiteY3" fmla="*/ 2817217 h 2817217"/>
              <a:gd name="connsiteX4" fmla="*/ 0 w 3003211"/>
              <a:gd name="connsiteY4" fmla="*/ 2009656 h 2817217"/>
              <a:gd name="connsiteX0" fmla="*/ 0 w 3509013"/>
              <a:gd name="connsiteY0" fmla="*/ 2009656 h 2817217"/>
              <a:gd name="connsiteX1" fmla="*/ 2282406 w 3509013"/>
              <a:gd name="connsiteY1" fmla="*/ 0 h 2817217"/>
              <a:gd name="connsiteX2" fmla="*/ 3509013 w 3509013"/>
              <a:gd name="connsiteY2" fmla="*/ 2240952 h 2817217"/>
              <a:gd name="connsiteX3" fmla="*/ 3003211 w 3509013"/>
              <a:gd name="connsiteY3" fmla="*/ 2817217 h 2817217"/>
              <a:gd name="connsiteX4" fmla="*/ 0 w 3509013"/>
              <a:gd name="connsiteY4" fmla="*/ 2009656 h 2817217"/>
              <a:gd name="connsiteX0" fmla="*/ 0 w 3509013"/>
              <a:gd name="connsiteY0" fmla="*/ 71043 h 878604"/>
              <a:gd name="connsiteX1" fmla="*/ 2949154 w 3509013"/>
              <a:gd name="connsiteY1" fmla="*/ 0 h 878604"/>
              <a:gd name="connsiteX2" fmla="*/ 3509013 w 3509013"/>
              <a:gd name="connsiteY2" fmla="*/ 302339 h 878604"/>
              <a:gd name="connsiteX3" fmla="*/ 3003211 w 3509013"/>
              <a:gd name="connsiteY3" fmla="*/ 878604 h 878604"/>
              <a:gd name="connsiteX4" fmla="*/ 0 w 3509013"/>
              <a:gd name="connsiteY4" fmla="*/ 71043 h 878604"/>
              <a:gd name="connsiteX0" fmla="*/ 0 w 3238864"/>
              <a:gd name="connsiteY0" fmla="*/ 71043 h 878604"/>
              <a:gd name="connsiteX1" fmla="*/ 2949154 w 3238864"/>
              <a:gd name="connsiteY1" fmla="*/ 0 h 878604"/>
              <a:gd name="connsiteX2" fmla="*/ 3238864 w 3238864"/>
              <a:gd name="connsiteY2" fmla="*/ 76393 h 878604"/>
              <a:gd name="connsiteX3" fmla="*/ 3003211 w 3238864"/>
              <a:gd name="connsiteY3" fmla="*/ 878604 h 878604"/>
              <a:gd name="connsiteX4" fmla="*/ 0 w 3238864"/>
              <a:gd name="connsiteY4" fmla="*/ 71043 h 878604"/>
              <a:gd name="connsiteX0" fmla="*/ 0 w 3238864"/>
              <a:gd name="connsiteY0" fmla="*/ 71043 h 906879"/>
              <a:gd name="connsiteX1" fmla="*/ 2949154 w 3238864"/>
              <a:gd name="connsiteY1" fmla="*/ 0 h 906879"/>
              <a:gd name="connsiteX2" fmla="*/ 3238864 w 3238864"/>
              <a:gd name="connsiteY2" fmla="*/ 76393 h 906879"/>
              <a:gd name="connsiteX3" fmla="*/ 3142253 w 3238864"/>
              <a:gd name="connsiteY3" fmla="*/ 906879 h 906879"/>
              <a:gd name="connsiteX4" fmla="*/ 0 w 3238864"/>
              <a:gd name="connsiteY4" fmla="*/ 71043 h 906879"/>
              <a:gd name="connsiteX0" fmla="*/ 0 w 3238864"/>
              <a:gd name="connsiteY0" fmla="*/ 260437 h 1096273"/>
              <a:gd name="connsiteX1" fmla="*/ 763020 w 3238864"/>
              <a:gd name="connsiteY1" fmla="*/ 0 h 1096273"/>
              <a:gd name="connsiteX2" fmla="*/ 3238864 w 3238864"/>
              <a:gd name="connsiteY2" fmla="*/ 265787 h 1096273"/>
              <a:gd name="connsiteX3" fmla="*/ 3142253 w 3238864"/>
              <a:gd name="connsiteY3" fmla="*/ 1096273 h 1096273"/>
              <a:gd name="connsiteX4" fmla="*/ 0 w 3238864"/>
              <a:gd name="connsiteY4" fmla="*/ 260437 h 1096273"/>
              <a:gd name="connsiteX0" fmla="*/ 0 w 3909655"/>
              <a:gd name="connsiteY0" fmla="*/ 260437 h 1096273"/>
              <a:gd name="connsiteX1" fmla="*/ 763020 w 3909655"/>
              <a:gd name="connsiteY1" fmla="*/ 0 h 1096273"/>
              <a:gd name="connsiteX2" fmla="*/ 3909655 w 3909655"/>
              <a:gd name="connsiteY2" fmla="*/ 896818 h 1096273"/>
              <a:gd name="connsiteX3" fmla="*/ 3142253 w 3909655"/>
              <a:gd name="connsiteY3" fmla="*/ 1096273 h 1096273"/>
              <a:gd name="connsiteX4" fmla="*/ 0 w 3909655"/>
              <a:gd name="connsiteY4" fmla="*/ 260437 h 1096273"/>
              <a:gd name="connsiteX0" fmla="*/ 0 w 4275197"/>
              <a:gd name="connsiteY0" fmla="*/ 260437 h 1380049"/>
              <a:gd name="connsiteX1" fmla="*/ 763020 w 4275197"/>
              <a:gd name="connsiteY1" fmla="*/ 0 h 1380049"/>
              <a:gd name="connsiteX2" fmla="*/ 3909655 w 4275197"/>
              <a:gd name="connsiteY2" fmla="*/ 896818 h 1380049"/>
              <a:gd name="connsiteX3" fmla="*/ 4275197 w 4275197"/>
              <a:gd name="connsiteY3" fmla="*/ 1380049 h 1380049"/>
              <a:gd name="connsiteX4" fmla="*/ 0 w 4275197"/>
              <a:gd name="connsiteY4" fmla="*/ 260437 h 1380049"/>
              <a:gd name="connsiteX0" fmla="*/ 0 w 4275197"/>
              <a:gd name="connsiteY0" fmla="*/ 158221 h 1277833"/>
              <a:gd name="connsiteX1" fmla="*/ 647939 w 4275197"/>
              <a:gd name="connsiteY1" fmla="*/ 0 h 1277833"/>
              <a:gd name="connsiteX2" fmla="*/ 3909655 w 4275197"/>
              <a:gd name="connsiteY2" fmla="*/ 794602 h 1277833"/>
              <a:gd name="connsiteX3" fmla="*/ 4275197 w 4275197"/>
              <a:gd name="connsiteY3" fmla="*/ 1277833 h 1277833"/>
              <a:gd name="connsiteX4" fmla="*/ 0 w 4275197"/>
              <a:gd name="connsiteY4" fmla="*/ 158221 h 1277833"/>
              <a:gd name="connsiteX0" fmla="*/ 0 w 4275197"/>
              <a:gd name="connsiteY0" fmla="*/ 175336 h 1294948"/>
              <a:gd name="connsiteX1" fmla="*/ 474975 w 4275197"/>
              <a:gd name="connsiteY1" fmla="*/ 0 h 1294948"/>
              <a:gd name="connsiteX2" fmla="*/ 3909655 w 4275197"/>
              <a:gd name="connsiteY2" fmla="*/ 811717 h 1294948"/>
              <a:gd name="connsiteX3" fmla="*/ 4275197 w 4275197"/>
              <a:gd name="connsiteY3" fmla="*/ 1294948 h 1294948"/>
              <a:gd name="connsiteX4" fmla="*/ 0 w 4275197"/>
              <a:gd name="connsiteY4" fmla="*/ 175336 h 1294948"/>
              <a:gd name="connsiteX0" fmla="*/ 0 w 4275197"/>
              <a:gd name="connsiteY0" fmla="*/ 175336 h 1294948"/>
              <a:gd name="connsiteX1" fmla="*/ 474975 w 4275197"/>
              <a:gd name="connsiteY1" fmla="*/ 0 h 1294948"/>
              <a:gd name="connsiteX2" fmla="*/ 3784412 w 4275197"/>
              <a:gd name="connsiteY2" fmla="*/ 850236 h 1294948"/>
              <a:gd name="connsiteX3" fmla="*/ 4275197 w 4275197"/>
              <a:gd name="connsiteY3" fmla="*/ 1294948 h 1294948"/>
              <a:gd name="connsiteX4" fmla="*/ 0 w 4275197"/>
              <a:gd name="connsiteY4" fmla="*/ 175336 h 1294948"/>
              <a:gd name="connsiteX0" fmla="*/ 0 w 4275197"/>
              <a:gd name="connsiteY0" fmla="*/ 175336 h 1294948"/>
              <a:gd name="connsiteX1" fmla="*/ 474975 w 4275197"/>
              <a:gd name="connsiteY1" fmla="*/ 0 h 1294948"/>
              <a:gd name="connsiteX2" fmla="*/ 3784412 w 4275197"/>
              <a:gd name="connsiteY2" fmla="*/ 850236 h 1294948"/>
              <a:gd name="connsiteX3" fmla="*/ 4275197 w 4275197"/>
              <a:gd name="connsiteY3" fmla="*/ 1294948 h 1294948"/>
              <a:gd name="connsiteX4" fmla="*/ 0 w 4275197"/>
              <a:gd name="connsiteY4" fmla="*/ 175336 h 1294948"/>
              <a:gd name="connsiteX0" fmla="*/ 0 w 4275197"/>
              <a:gd name="connsiteY0" fmla="*/ 152665 h 1272277"/>
              <a:gd name="connsiteX1" fmla="*/ 495730 w 4275197"/>
              <a:gd name="connsiteY1" fmla="*/ 0 h 1272277"/>
              <a:gd name="connsiteX2" fmla="*/ 3784412 w 4275197"/>
              <a:gd name="connsiteY2" fmla="*/ 827565 h 1272277"/>
              <a:gd name="connsiteX3" fmla="*/ 4275197 w 4275197"/>
              <a:gd name="connsiteY3" fmla="*/ 1272277 h 1272277"/>
              <a:gd name="connsiteX4" fmla="*/ 0 w 4275197"/>
              <a:gd name="connsiteY4" fmla="*/ 152665 h 1272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75197" h="1272277">
                <a:moveTo>
                  <a:pt x="0" y="152665"/>
                </a:moveTo>
                <a:lnTo>
                  <a:pt x="495730" y="0"/>
                </a:lnTo>
                <a:lnTo>
                  <a:pt x="3784412" y="827565"/>
                </a:lnTo>
                <a:lnTo>
                  <a:pt x="4275197" y="1272277"/>
                </a:lnTo>
                <a:lnTo>
                  <a:pt x="0" y="152665"/>
                </a:lnTo>
                <a:close/>
              </a:path>
            </a:pathLst>
          </a:custGeom>
          <a:gradFill>
            <a:gsLst>
              <a:gs pos="1087">
                <a:schemeClr val="accent1">
                  <a:lumMod val="20000"/>
                  <a:lumOff val="80000"/>
                  <a:alpha val="0"/>
                </a:schemeClr>
              </a:gs>
              <a:gs pos="27000">
                <a:srgbClr val="5688FF">
                  <a:alpha val="16000"/>
                </a:srgbClr>
              </a:gs>
              <a:gs pos="82000">
                <a:srgbClr val="5688FF">
                  <a:alpha val="51000"/>
                </a:srgb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A338FE1C-DD48-482D-B46D-30C125F465C1}"/>
              </a:ext>
            </a:extLst>
          </p:cNvPr>
          <p:cNvSpPr/>
          <p:nvPr/>
        </p:nvSpPr>
        <p:spPr>
          <a:xfrm>
            <a:off x="731131" y="2473704"/>
            <a:ext cx="2904213" cy="3991638"/>
          </a:xfrm>
          <a:prstGeom prst="rect">
            <a:avLst/>
          </a:prstGeom>
          <a:gradFill>
            <a:gsLst>
              <a:gs pos="0">
                <a:srgbClr val="5688FF"/>
              </a:gs>
              <a:gs pos="100000">
                <a:srgbClr val="094F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E4DC80-69C5-D343-942D-D30E987BA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04" y="169333"/>
            <a:ext cx="11965497" cy="1231900"/>
          </a:xfrm>
        </p:spPr>
        <p:txBody>
          <a:bodyPr>
            <a:normAutofit/>
          </a:bodyPr>
          <a:lstStyle/>
          <a:p>
            <a:r>
              <a:rPr lang="en-US" altLang="zh-CN" sz="4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Half-height design with fan to increase heat dispassion; fits all kinds of chassis </a:t>
            </a:r>
            <a:endParaRPr lang="en-US" sz="39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11AEDC5C-0B2A-4BB3-8E38-8A832FE021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3822" y="3512787"/>
            <a:ext cx="1518830" cy="2904380"/>
          </a:xfrm>
          <a:prstGeom prst="rect">
            <a:avLst/>
          </a:prstGeom>
          <a:effectLst>
            <a:outerShdw blurRad="228600" dist="177800" dir="25200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3999DF1-764C-2B4B-B860-65DFC164685B}"/>
              </a:ext>
            </a:extLst>
          </p:cNvPr>
          <p:cNvSpPr txBox="1"/>
          <p:nvPr/>
        </p:nvSpPr>
        <p:spPr>
          <a:xfrm>
            <a:off x="6960183" y="1730932"/>
            <a:ext cx="140414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152 mm</a:t>
            </a:r>
            <a:endParaRPr lang="zh-CN" altLang="en-US">
              <a:latin typeface="Arial" panose="020B0604020202020204" pitchFamily="34" charset="0"/>
              <a:ea typeface="等线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A6D1E3-607C-DB4E-9223-0C21AFA3A40B}"/>
              </a:ext>
            </a:extLst>
          </p:cNvPr>
          <p:cNvSpPr txBox="1"/>
          <p:nvPr/>
        </p:nvSpPr>
        <p:spPr>
          <a:xfrm rot="5400000">
            <a:off x="10592237" y="3645434"/>
            <a:ext cx="1399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68.9</a:t>
            </a:r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4A81B0-ABE0-BF48-AAA0-7D61911C58E1}"/>
              </a:ext>
            </a:extLst>
          </p:cNvPr>
          <p:cNvSpPr txBox="1"/>
          <p:nvPr/>
        </p:nvSpPr>
        <p:spPr>
          <a:xfrm>
            <a:off x="3865587" y="6024056"/>
            <a:ext cx="2300640" cy="61555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1700">
                <a:latin typeface="Arial" panose="020B0604020202020204" pitchFamily="34" charset="0"/>
                <a:cs typeface="Arial" panose="020B0604020202020204" pitchFamily="34" charset="0"/>
              </a:rPr>
              <a:t>Low-profile bracket pre-installed</a:t>
            </a:r>
            <a:endParaRPr lang="en-US" altLang="zh-TW" sz="1700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BBE1F68-9637-914D-9255-60DA72630759}"/>
              </a:ext>
            </a:extLst>
          </p:cNvPr>
          <p:cNvSpPr/>
          <p:nvPr/>
        </p:nvSpPr>
        <p:spPr>
          <a:xfrm>
            <a:off x="6172098" y="5555952"/>
            <a:ext cx="1787669" cy="384144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>
              <a:lnSpc>
                <a:spcPct val="115000"/>
              </a:lnSpc>
            </a:pPr>
            <a:r>
              <a:rPr lang="en-US" altLang="zh-TW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PCIe  </a:t>
            </a:r>
            <a:r>
              <a:rPr lang="en-US" altLang="zh-TW" b="1">
                <a:solidFill>
                  <a:srgbClr val="C0000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Gen 3 x4</a:t>
            </a:r>
            <a:endParaRPr lang="zh-TW" altLang="en-US" b="1"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67C04AAC-591B-4E9C-BDBE-D346C0479C5A}"/>
              </a:ext>
            </a:extLst>
          </p:cNvPr>
          <p:cNvSpPr/>
          <p:nvPr/>
        </p:nvSpPr>
        <p:spPr>
          <a:xfrm rot="5400000">
            <a:off x="6790700" y="4366721"/>
            <a:ext cx="550467" cy="1613098"/>
          </a:xfrm>
          <a:prstGeom prst="rect">
            <a:avLst/>
          </a:prstGeom>
          <a:solidFill>
            <a:srgbClr val="FFC00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0">
            <a:extLst>
              <a:ext uri="{FF2B5EF4-FFF2-40B4-BE49-F238E27FC236}">
                <a16:creationId xmlns:a16="http://schemas.microsoft.com/office/drawing/2014/main" id="{4C9B1390-398D-43E6-A8D7-62D6786D8413}"/>
              </a:ext>
            </a:extLst>
          </p:cNvPr>
          <p:cNvSpPr txBox="1"/>
          <p:nvPr/>
        </p:nvSpPr>
        <p:spPr>
          <a:xfrm>
            <a:off x="8368803" y="5004998"/>
            <a:ext cx="213826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CN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FAN</a:t>
            </a:r>
            <a:endParaRPr lang="zh-TW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矩形: 圓角化同側角落 26">
            <a:extLst>
              <a:ext uri="{FF2B5EF4-FFF2-40B4-BE49-F238E27FC236}">
                <a16:creationId xmlns:a16="http://schemas.microsoft.com/office/drawing/2014/main" id="{DC66ACF1-4330-4462-8246-5D6E101EACF8}"/>
              </a:ext>
            </a:extLst>
          </p:cNvPr>
          <p:cNvSpPr/>
          <p:nvPr/>
        </p:nvSpPr>
        <p:spPr>
          <a:xfrm>
            <a:off x="731131" y="1970324"/>
            <a:ext cx="2904214" cy="515499"/>
          </a:xfrm>
          <a:prstGeom prst="round2SameRect">
            <a:avLst/>
          </a:prstGeom>
          <a:gradFill>
            <a:gsLst>
              <a:gs pos="0">
                <a:srgbClr val="D605E4"/>
              </a:gs>
              <a:gs pos="100000">
                <a:srgbClr val="FF2000"/>
              </a:gs>
            </a:gsLst>
            <a:lin ang="0" scaled="1"/>
          </a:gradFill>
          <a:ln>
            <a:noFill/>
          </a:ln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DF17DE-8E07-624E-902C-29612B9625D0}"/>
              </a:ext>
            </a:extLst>
          </p:cNvPr>
          <p:cNvSpPr txBox="1"/>
          <p:nvPr/>
        </p:nvSpPr>
        <p:spPr>
          <a:xfrm>
            <a:off x="1254269" y="2043814"/>
            <a:ext cx="2420434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QM2-2G2P2T</a:t>
            </a:r>
            <a:endParaRPr lang="en-US" altLang="zh-TW" sz="2000" b="1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A84120-E871-9947-95F1-B915A82D3012}"/>
              </a:ext>
            </a:extLst>
          </p:cNvPr>
          <p:cNvSpPr txBox="1"/>
          <p:nvPr/>
        </p:nvSpPr>
        <p:spPr>
          <a:xfrm>
            <a:off x="843108" y="2612940"/>
            <a:ext cx="2844891" cy="9178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2200"/>
              </a:lnSpc>
            </a:pPr>
            <a:r>
              <a:rPr lang="en-US" altLang="zh-TW" sz="1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full-height and specialized (for selected QNAP NAS) brackets are bundled</a:t>
            </a:r>
            <a:endParaRPr lang="en-US" altLang="zh-TW" sz="17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99D71BE9-D38D-4299-97EB-E4A531564F28}"/>
              </a:ext>
            </a:extLst>
          </p:cNvPr>
          <p:cNvSpPr/>
          <p:nvPr/>
        </p:nvSpPr>
        <p:spPr>
          <a:xfrm>
            <a:off x="3929371" y="2443924"/>
            <a:ext cx="821336" cy="3395472"/>
          </a:xfrm>
          <a:prstGeom prst="rect">
            <a:avLst/>
          </a:prstGeom>
          <a:gradFill>
            <a:gsLst>
              <a:gs pos="0">
                <a:srgbClr val="759DFF">
                  <a:alpha val="20000"/>
                </a:srgbClr>
              </a:gs>
              <a:gs pos="100000">
                <a:srgbClr val="5571FF">
                  <a:alpha val="2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8EF0F6CB-1B85-487A-BCF3-DDF914237B4C}"/>
              </a:ext>
            </a:extLst>
          </p:cNvPr>
          <p:cNvGrpSpPr/>
          <p:nvPr/>
        </p:nvGrpSpPr>
        <p:grpSpPr>
          <a:xfrm>
            <a:off x="4593781" y="2051923"/>
            <a:ext cx="5988120" cy="597029"/>
            <a:chOff x="4536031" y="2013422"/>
            <a:chExt cx="5988120" cy="597029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C3885279-8D68-47C2-9ACF-DDE43A01BD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"/>
            <a:stretch/>
          </p:blipFill>
          <p:spPr>
            <a:xfrm>
              <a:off x="4779401" y="2031016"/>
              <a:ext cx="5466576" cy="276425"/>
            </a:xfrm>
            <a:prstGeom prst="rect">
              <a:avLst/>
            </a:prstGeom>
          </p:spPr>
        </p:pic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23B9B8D6-9897-4449-8DDD-33C4553AA6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 b="-44744"/>
            <a:stretch/>
          </p:blipFill>
          <p:spPr>
            <a:xfrm>
              <a:off x="4536031" y="2013422"/>
              <a:ext cx="278174" cy="447737"/>
            </a:xfrm>
            <a:prstGeom prst="rect">
              <a:avLst/>
            </a:prstGeom>
          </p:spPr>
        </p:pic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B308219C-AD25-452F-AE59-2C384F555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1999"/>
            <a:stretch/>
          </p:blipFill>
          <p:spPr>
            <a:xfrm>
              <a:off x="10245977" y="2024431"/>
              <a:ext cx="278174" cy="586020"/>
            </a:xfrm>
            <a:prstGeom prst="rect">
              <a:avLst/>
            </a:prstGeom>
          </p:spPr>
        </p:pic>
      </p:grpSp>
      <p:pic>
        <p:nvPicPr>
          <p:cNvPr id="38" name="圖片 37">
            <a:extLst>
              <a:ext uri="{FF2B5EF4-FFF2-40B4-BE49-F238E27FC236}">
                <a16:creationId xmlns:a16="http://schemas.microsoft.com/office/drawing/2014/main" id="{9FCA11E3-7506-495A-AF19-9819E5DAA6E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1513"/>
          <a:stretch/>
        </p:blipFill>
        <p:spPr>
          <a:xfrm rot="5400000">
            <a:off x="9977244" y="3528535"/>
            <a:ext cx="1812866" cy="418813"/>
          </a:xfrm>
          <a:prstGeom prst="rect">
            <a:avLst/>
          </a:prstGeom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3E7F7B05-C58A-4C1A-BECB-6B87767B59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44744"/>
          <a:stretch/>
        </p:blipFill>
        <p:spPr>
          <a:xfrm rot="5400000">
            <a:off x="10744589" y="2468553"/>
            <a:ext cx="278174" cy="447737"/>
          </a:xfrm>
          <a:prstGeom prst="rect">
            <a:avLst/>
          </a:prstGeom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4686134F-FDCA-4658-B32C-BCC6A98396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1999"/>
          <a:stretch/>
        </p:blipFill>
        <p:spPr>
          <a:xfrm rot="5400000">
            <a:off x="10660987" y="4460862"/>
            <a:ext cx="278174" cy="58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032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>
            <a:extLst>
              <a:ext uri="{FF2B5EF4-FFF2-40B4-BE49-F238E27FC236}">
                <a16:creationId xmlns:a16="http://schemas.microsoft.com/office/drawing/2014/main" id="{DD11C90B-22C9-4B42-9FEA-4B12B9201CA5}"/>
              </a:ext>
            </a:extLst>
          </p:cNvPr>
          <p:cNvGrpSpPr/>
          <p:nvPr/>
        </p:nvGrpSpPr>
        <p:grpSpPr>
          <a:xfrm>
            <a:off x="6053442" y="1717910"/>
            <a:ext cx="5556230" cy="5308532"/>
            <a:chOff x="576844" y="2275242"/>
            <a:chExt cx="3080756" cy="4754880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7DC8B296-0C72-4335-8C63-1FF93C0DE5FF}"/>
                </a:ext>
              </a:extLst>
            </p:cNvPr>
            <p:cNvSpPr/>
            <p:nvPr/>
          </p:nvSpPr>
          <p:spPr>
            <a:xfrm>
              <a:off x="576844" y="2275242"/>
              <a:ext cx="2743200" cy="4754880"/>
            </a:xfrm>
            <a:prstGeom prst="rect">
              <a:avLst/>
            </a:prstGeom>
            <a:gradFill>
              <a:gsLst>
                <a:gs pos="13000">
                  <a:schemeClr val="bg1"/>
                </a:gs>
                <a:gs pos="93000">
                  <a:srgbClr val="F5F5F5"/>
                </a:gs>
                <a:gs pos="100000">
                  <a:schemeClr val="bg1">
                    <a:lumMod val="75000"/>
                    <a:alpha val="64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圖形 11">
              <a:extLst>
                <a:ext uri="{FF2B5EF4-FFF2-40B4-BE49-F238E27FC236}">
                  <a16:creationId xmlns:a16="http://schemas.microsoft.com/office/drawing/2014/main" id="{E1A7251B-ACAD-4791-8945-C64A34F2D5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62821"/>
            <a:stretch/>
          </p:blipFill>
          <p:spPr>
            <a:xfrm rot="16200000">
              <a:off x="1258118" y="4337170"/>
              <a:ext cx="4461410" cy="337554"/>
            </a:xfrm>
            <a:prstGeom prst="rect">
              <a:avLst/>
            </a:prstGeom>
          </p:spPr>
        </p:pic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BA3F8AD8-D6E3-4DCB-8863-C718483B7863}"/>
              </a:ext>
            </a:extLst>
          </p:cNvPr>
          <p:cNvGrpSpPr/>
          <p:nvPr/>
        </p:nvGrpSpPr>
        <p:grpSpPr>
          <a:xfrm>
            <a:off x="838153" y="1717910"/>
            <a:ext cx="5556230" cy="5308532"/>
            <a:chOff x="576844" y="2275242"/>
            <a:chExt cx="3080756" cy="4754880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D8ACF87-C448-4ED3-B5B3-41F8E65EE48B}"/>
                </a:ext>
              </a:extLst>
            </p:cNvPr>
            <p:cNvSpPr/>
            <p:nvPr/>
          </p:nvSpPr>
          <p:spPr>
            <a:xfrm>
              <a:off x="576844" y="2275242"/>
              <a:ext cx="2743200" cy="4754880"/>
            </a:xfrm>
            <a:prstGeom prst="rect">
              <a:avLst/>
            </a:prstGeom>
            <a:gradFill>
              <a:gsLst>
                <a:gs pos="13000">
                  <a:schemeClr val="bg1"/>
                </a:gs>
                <a:gs pos="93000">
                  <a:srgbClr val="F5F5F5"/>
                </a:gs>
                <a:gs pos="100000">
                  <a:schemeClr val="bg1">
                    <a:lumMod val="75000"/>
                    <a:alpha val="64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圖形 8">
              <a:extLst>
                <a:ext uri="{FF2B5EF4-FFF2-40B4-BE49-F238E27FC236}">
                  <a16:creationId xmlns:a16="http://schemas.microsoft.com/office/drawing/2014/main" id="{913B6CC0-76EA-4F69-B791-1305370D90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62821"/>
            <a:stretch/>
          </p:blipFill>
          <p:spPr>
            <a:xfrm rot="16200000">
              <a:off x="1258118" y="4337170"/>
              <a:ext cx="4461410" cy="337554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5E4DC80-69C5-D343-942D-D30E987BA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Tool-less click for M.2 SSD installation</a:t>
            </a:r>
            <a:endParaRPr lang="zh-TW" altLang="en-US" sz="42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490F122-F28C-42FD-9A40-7C150DC98FFB}"/>
              </a:ext>
            </a:extLst>
          </p:cNvPr>
          <p:cNvSpPr txBox="1"/>
          <p:nvPr/>
        </p:nvSpPr>
        <p:spPr>
          <a:xfrm>
            <a:off x="6774134" y="5435212"/>
            <a:ext cx="3704459" cy="11387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600" b="1">
                <a:solidFill>
                  <a:srgbClr val="3392E0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QM2-2P2G2T </a:t>
            </a:r>
            <a:r>
              <a:rPr lang="en-US" altLang="zh-TW" sz="2100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uses the brand-new M.2 screw click which is easy to use</a:t>
            </a:r>
            <a:endParaRPr lang="zh-TW" altLang="en-US" sz="21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5" name="圖片 5">
            <a:extLst>
              <a:ext uri="{FF2B5EF4-FFF2-40B4-BE49-F238E27FC236}">
                <a16:creationId xmlns:a16="http://schemas.microsoft.com/office/drawing/2014/main" id="{52DB1D64-3884-4E10-A2E1-0C86962135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0143" y="1847056"/>
            <a:ext cx="3963458" cy="4589346"/>
          </a:xfrm>
          <a:prstGeom prst="rect">
            <a:avLst/>
          </a:prstGeom>
        </p:spPr>
      </p:pic>
      <p:pic>
        <p:nvPicPr>
          <p:cNvPr id="6" name="圖片 6">
            <a:extLst>
              <a:ext uri="{FF2B5EF4-FFF2-40B4-BE49-F238E27FC236}">
                <a16:creationId xmlns:a16="http://schemas.microsoft.com/office/drawing/2014/main" id="{D0A18902-E560-4511-BEF4-7333B7CB85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0266" y="1936995"/>
            <a:ext cx="3542237" cy="345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4098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形 11">
            <a:extLst>
              <a:ext uri="{FF2B5EF4-FFF2-40B4-BE49-F238E27FC236}">
                <a16:creationId xmlns:a16="http://schemas.microsoft.com/office/drawing/2014/main" id="{D7B6208D-7385-401A-A72B-5C63270E4F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75845" y="2749443"/>
            <a:ext cx="7300444" cy="41987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C00575-32A2-654B-9FD9-F1B35FADF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>
                <a:latin typeface="Arial" panose="020B0604020202020204" pitchFamily="34" charset="0"/>
                <a:cs typeface="Arial" panose="020B0604020202020204" pitchFamily="34" charset="0"/>
              </a:rPr>
              <a:t> Support many OS - </a:t>
            </a:r>
            <a:r>
              <a:rPr lang="en-US" altLang="zh-CN" sz="4200">
                <a:latin typeface="Arial" panose="020B0604020202020204" pitchFamily="34" charset="0"/>
                <a:cs typeface="Arial" panose="020B0604020202020204" pitchFamily="34" charset="0"/>
              </a:rPr>
              <a:t>QTS, </a:t>
            </a:r>
            <a:r>
              <a:rPr lang="en-US" altLang="zh-TW" sz="4200">
                <a:latin typeface="Arial" panose="020B0604020202020204" pitchFamily="34" charset="0"/>
                <a:cs typeface="Arial" panose="020B0604020202020204" pitchFamily="34" charset="0"/>
              </a:rPr>
              <a:t>Windows </a:t>
            </a:r>
            <a:r>
              <a:rPr lang="en-US" altLang="zh-CN" sz="420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zh-CN" altLang="en-US" sz="4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200">
                <a:latin typeface="Arial" panose="020B0604020202020204" pitchFamily="34" charset="0"/>
                <a:cs typeface="Arial" panose="020B0604020202020204" pitchFamily="34" charset="0"/>
              </a:rPr>
              <a:t>Linux</a:t>
            </a:r>
            <a:endParaRPr lang="en-US" sz="4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id="{51205A38-9CBB-8742-AF26-B71FE74A0522}"/>
              </a:ext>
            </a:extLst>
          </p:cNvPr>
          <p:cNvSpPr txBox="1"/>
          <p:nvPr/>
        </p:nvSpPr>
        <p:spPr>
          <a:xfrm>
            <a:off x="1661078" y="1611068"/>
            <a:ext cx="9679959" cy="8240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zh-TW" altLang="en-US" sz="20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QM2-2P2G2</a:t>
            </a:r>
            <a:r>
              <a:rPr lang="en-US" altLang="zh-TW" sz="20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 not only support NAS QTS/QuTS hero, but also support Windows 10 / Windows Server 2019 / Linux / RHEL. </a:t>
            </a:r>
            <a:endParaRPr lang="en-US" altLang="zh-CN" sz="2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DFBB6D-7111-324D-B464-E20C75442D17}"/>
              </a:ext>
            </a:extLst>
          </p:cNvPr>
          <p:cNvSpPr txBox="1"/>
          <p:nvPr/>
        </p:nvSpPr>
        <p:spPr>
          <a:xfrm>
            <a:off x="5882759" y="6458282"/>
            <a:ext cx="4888801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*Find out compatible QNAP NAS on QNAP Compatibility list</a:t>
            </a:r>
            <a:endParaRPr lang="en-US" sz="12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AA2F39F4-B1C9-496D-BEBC-AAB6A5208AE9}"/>
              </a:ext>
            </a:extLst>
          </p:cNvPr>
          <p:cNvGrpSpPr/>
          <p:nvPr/>
        </p:nvGrpSpPr>
        <p:grpSpPr>
          <a:xfrm>
            <a:off x="928027" y="2724966"/>
            <a:ext cx="1221882" cy="1221882"/>
            <a:chOff x="946017" y="4674811"/>
            <a:chExt cx="1184801" cy="1184801"/>
          </a:xfrm>
        </p:grpSpPr>
        <p:sp>
          <p:nvSpPr>
            <p:cNvPr id="22" name="Shape 279">
              <a:extLst>
                <a:ext uri="{FF2B5EF4-FFF2-40B4-BE49-F238E27FC236}">
                  <a16:creationId xmlns:a16="http://schemas.microsoft.com/office/drawing/2014/main" id="{8A094498-0FC3-4869-B05F-8E218F9EB244}"/>
                </a:ext>
              </a:extLst>
            </p:cNvPr>
            <p:cNvSpPr/>
            <p:nvPr/>
          </p:nvSpPr>
          <p:spPr>
            <a:xfrm rot="2700000">
              <a:off x="946017" y="4674811"/>
              <a:ext cx="1184801" cy="1184801"/>
            </a:xfrm>
            <a:prstGeom prst="teardrop">
              <a:avLst>
                <a:gd name="adj" fmla="val 100000"/>
              </a:avLst>
            </a:prstGeom>
            <a:solidFill>
              <a:srgbClr val="85D8DE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" name="Shape 280">
              <a:extLst>
                <a:ext uri="{FF2B5EF4-FFF2-40B4-BE49-F238E27FC236}">
                  <a16:creationId xmlns:a16="http://schemas.microsoft.com/office/drawing/2014/main" id="{84796559-95AA-418C-A739-4A6F724F4164}"/>
                </a:ext>
              </a:extLst>
            </p:cNvPr>
            <p:cNvSpPr/>
            <p:nvPr/>
          </p:nvSpPr>
          <p:spPr>
            <a:xfrm>
              <a:off x="1010469" y="4732216"/>
              <a:ext cx="1058759" cy="1058759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2800">
                <a:solidFill>
                  <a:srgbClr val="595959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A866057A-81C9-40CA-8446-1BA3477E3E65}"/>
              </a:ext>
            </a:extLst>
          </p:cNvPr>
          <p:cNvGrpSpPr/>
          <p:nvPr/>
        </p:nvGrpSpPr>
        <p:grpSpPr>
          <a:xfrm>
            <a:off x="928027" y="3983965"/>
            <a:ext cx="1221882" cy="1221882"/>
            <a:chOff x="946017" y="4674811"/>
            <a:chExt cx="1184801" cy="1184801"/>
          </a:xfrm>
        </p:grpSpPr>
        <p:sp>
          <p:nvSpPr>
            <p:cNvPr id="25" name="Shape 279">
              <a:extLst>
                <a:ext uri="{FF2B5EF4-FFF2-40B4-BE49-F238E27FC236}">
                  <a16:creationId xmlns:a16="http://schemas.microsoft.com/office/drawing/2014/main" id="{13BE035B-F306-443B-9CDC-17ADC8A5AAB9}"/>
                </a:ext>
              </a:extLst>
            </p:cNvPr>
            <p:cNvSpPr/>
            <p:nvPr/>
          </p:nvSpPr>
          <p:spPr>
            <a:xfrm rot="2700000">
              <a:off x="946017" y="4674811"/>
              <a:ext cx="1184801" cy="1184801"/>
            </a:xfrm>
            <a:prstGeom prst="teardrop">
              <a:avLst>
                <a:gd name="adj" fmla="val 100000"/>
              </a:avLst>
            </a:prstGeom>
            <a:solidFill>
              <a:srgbClr val="85D8DE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" name="Shape 280">
              <a:extLst>
                <a:ext uri="{FF2B5EF4-FFF2-40B4-BE49-F238E27FC236}">
                  <a16:creationId xmlns:a16="http://schemas.microsoft.com/office/drawing/2014/main" id="{D6DF501D-2430-4DB6-8186-B52E8542A1E3}"/>
                </a:ext>
              </a:extLst>
            </p:cNvPr>
            <p:cNvSpPr/>
            <p:nvPr/>
          </p:nvSpPr>
          <p:spPr>
            <a:xfrm>
              <a:off x="1010469" y="4732216"/>
              <a:ext cx="1058759" cy="1058759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2800">
                <a:solidFill>
                  <a:srgbClr val="595959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5F1841BB-9EA4-48E7-ADB2-4F7204CD405D}"/>
              </a:ext>
            </a:extLst>
          </p:cNvPr>
          <p:cNvGrpSpPr/>
          <p:nvPr/>
        </p:nvGrpSpPr>
        <p:grpSpPr>
          <a:xfrm>
            <a:off x="928027" y="5260338"/>
            <a:ext cx="1221882" cy="1221882"/>
            <a:chOff x="946017" y="4674811"/>
            <a:chExt cx="1184801" cy="1184801"/>
          </a:xfrm>
        </p:grpSpPr>
        <p:sp>
          <p:nvSpPr>
            <p:cNvPr id="28" name="Shape 279">
              <a:extLst>
                <a:ext uri="{FF2B5EF4-FFF2-40B4-BE49-F238E27FC236}">
                  <a16:creationId xmlns:a16="http://schemas.microsoft.com/office/drawing/2014/main" id="{11D94510-5F5B-4BD3-BD5A-4EFA8F234E9C}"/>
                </a:ext>
              </a:extLst>
            </p:cNvPr>
            <p:cNvSpPr/>
            <p:nvPr/>
          </p:nvSpPr>
          <p:spPr>
            <a:xfrm rot="2700000">
              <a:off x="946017" y="4674811"/>
              <a:ext cx="1184801" cy="1184801"/>
            </a:xfrm>
            <a:prstGeom prst="teardrop">
              <a:avLst>
                <a:gd name="adj" fmla="val 100000"/>
              </a:avLst>
            </a:prstGeom>
            <a:solidFill>
              <a:srgbClr val="85D8DE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9" name="Shape 280">
              <a:extLst>
                <a:ext uri="{FF2B5EF4-FFF2-40B4-BE49-F238E27FC236}">
                  <a16:creationId xmlns:a16="http://schemas.microsoft.com/office/drawing/2014/main" id="{24B93962-0917-4C90-A7B8-B14F4B4DF453}"/>
                </a:ext>
              </a:extLst>
            </p:cNvPr>
            <p:cNvSpPr/>
            <p:nvPr/>
          </p:nvSpPr>
          <p:spPr>
            <a:xfrm>
              <a:off x="1010469" y="4732216"/>
              <a:ext cx="1058759" cy="1058759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2800">
                <a:solidFill>
                  <a:srgbClr val="595959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D92425B-59D3-3A4F-BAA5-8C44373B983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7160" y="2678299"/>
            <a:ext cx="3090011" cy="193125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7A7B3E0-0159-C847-96D8-DB2F765A8CA8}"/>
              </a:ext>
            </a:extLst>
          </p:cNvPr>
          <p:cNvSpPr txBox="1"/>
          <p:nvPr/>
        </p:nvSpPr>
        <p:spPr>
          <a:xfrm>
            <a:off x="6534926" y="3711924"/>
            <a:ext cx="199808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algn="ctr">
              <a:defRPr sz="1600" b="1">
                <a:latin typeface="微軟正黑體"/>
                <a:ea typeface="微軟正黑體"/>
              </a:defRPr>
            </a:lvl1pPr>
          </a:lstStyle>
          <a:p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 </a:t>
            </a: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QTS</a:t>
            </a:r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4.5.2 / QuTS hero 4.5.2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later</a:t>
            </a:r>
            <a:endParaRPr lang="zh-CN" alt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205A38-9CBB-8742-AF26-B71FE74A0522}"/>
              </a:ext>
            </a:extLst>
          </p:cNvPr>
          <p:cNvSpPr txBox="1"/>
          <p:nvPr/>
        </p:nvSpPr>
        <p:spPr>
          <a:xfrm>
            <a:off x="4004124" y="4219796"/>
            <a:ext cx="2110802" cy="5820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CN" sz="1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Please download driver from Intel site</a:t>
            </a:r>
            <a:endParaRPr lang="en-US" altLang="zh-CN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AC7AB9B-0446-4132-9907-C997FC4CA340}"/>
              </a:ext>
            </a:extLst>
          </p:cNvPr>
          <p:cNvSpPr/>
          <p:nvPr/>
        </p:nvSpPr>
        <p:spPr>
          <a:xfrm>
            <a:off x="7411665" y="4683215"/>
            <a:ext cx="2367615" cy="403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1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Support</a:t>
            </a:r>
            <a:r>
              <a:rPr lang="zh-CN" altLang="en-US" sz="1600" b="1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en-US" altLang="zh-CN" sz="1600" b="1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endParaRPr lang="zh-TW" altLang="en-US" sz="1600" b="1">
              <a:solidFill>
                <a:srgbClr val="00206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82DCA42-C91B-4E94-9BE6-2E8BDFA5E6F5}"/>
              </a:ext>
            </a:extLst>
          </p:cNvPr>
          <p:cNvSpPr/>
          <p:nvPr/>
        </p:nvSpPr>
        <p:spPr>
          <a:xfrm>
            <a:off x="2781569" y="5316251"/>
            <a:ext cx="2941899" cy="39319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1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Support </a:t>
            </a:r>
            <a:r>
              <a:rPr lang="zh-CN" altLang="en-US" sz="1600" b="1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en-US" altLang="zh-CN" sz="1600" b="1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PC/Workstation</a:t>
            </a:r>
            <a:endParaRPr lang="zh-TW" altLang="en-US" sz="1600" b="1">
              <a:solidFill>
                <a:srgbClr val="00206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5" name="圖片 4" descr="一張含有 螢幕擷取畫面, 監視器 的圖片&#10;&#10;自動產生的描述">
            <a:extLst>
              <a:ext uri="{FF2B5EF4-FFF2-40B4-BE49-F238E27FC236}">
                <a16:creationId xmlns:a16="http://schemas.microsoft.com/office/drawing/2014/main" id="{DB659B07-8BA7-4D2B-9473-1CB7608873A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2397" y="2810400"/>
            <a:ext cx="1441431" cy="2438615"/>
          </a:xfrm>
          <a:prstGeom prst="rect">
            <a:avLst/>
          </a:prstGeom>
          <a:effectLst/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1BC3284A-D93B-45D2-9967-3855DB18192F}"/>
              </a:ext>
            </a:extLst>
          </p:cNvPr>
          <p:cNvSpPr txBox="1"/>
          <p:nvPr/>
        </p:nvSpPr>
        <p:spPr>
          <a:xfrm>
            <a:off x="4020096" y="4840602"/>
            <a:ext cx="2743200" cy="3625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100"/>
              </a:lnSpc>
            </a:pPr>
            <a:r>
              <a:rPr lang="en-US" altLang="zh-TW" sz="80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https://downloadcenter.intel.com/product/184675/Intel-Ethernet-Controller-I225-LM</a:t>
            </a:r>
          </a:p>
        </p:txBody>
      </p:sp>
      <p:sp>
        <p:nvSpPr>
          <p:cNvPr id="30" name="Rectangle 8">
            <a:extLst>
              <a:ext uri="{FF2B5EF4-FFF2-40B4-BE49-F238E27FC236}">
                <a16:creationId xmlns:a16="http://schemas.microsoft.com/office/drawing/2014/main" id="{0E96957C-3837-4A13-859A-CD59D8418223}"/>
              </a:ext>
            </a:extLst>
          </p:cNvPr>
          <p:cNvSpPr/>
          <p:nvPr/>
        </p:nvSpPr>
        <p:spPr>
          <a:xfrm>
            <a:off x="8595472" y="2939485"/>
            <a:ext cx="1300270" cy="390430"/>
          </a:xfrm>
          <a:prstGeom prst="rect">
            <a:avLst/>
          </a:prstGeom>
          <a:gradFill>
            <a:gsLst>
              <a:gs pos="15000">
                <a:srgbClr val="F35150">
                  <a:alpha val="44000"/>
                </a:srgbClr>
              </a:gs>
              <a:gs pos="100000">
                <a:srgbClr val="7155DB">
                  <a:alpha val="61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橢圓 30">
            <a:extLst>
              <a:ext uri="{FF2B5EF4-FFF2-40B4-BE49-F238E27FC236}">
                <a16:creationId xmlns:a16="http://schemas.microsoft.com/office/drawing/2014/main" id="{730C831C-4FE5-4500-8C53-2EDD0892FCAF}"/>
              </a:ext>
            </a:extLst>
          </p:cNvPr>
          <p:cNvSpPr/>
          <p:nvPr/>
        </p:nvSpPr>
        <p:spPr>
          <a:xfrm>
            <a:off x="990489" y="2784168"/>
            <a:ext cx="1103152" cy="1103152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rgbClr val="FF0F00"/>
                </a:gs>
                <a:gs pos="100000">
                  <a:srgbClr val="00D6F0"/>
                </a:gs>
              </a:gsLst>
              <a:lin ang="2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橢圓 32">
            <a:extLst>
              <a:ext uri="{FF2B5EF4-FFF2-40B4-BE49-F238E27FC236}">
                <a16:creationId xmlns:a16="http://schemas.microsoft.com/office/drawing/2014/main" id="{9D4A7D57-DBDC-42B5-AABD-317C5BF2CAF2}"/>
              </a:ext>
            </a:extLst>
          </p:cNvPr>
          <p:cNvSpPr/>
          <p:nvPr/>
        </p:nvSpPr>
        <p:spPr>
          <a:xfrm>
            <a:off x="988935" y="4031910"/>
            <a:ext cx="1103152" cy="1103152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rgbClr val="FF0F00"/>
                </a:gs>
                <a:gs pos="100000">
                  <a:srgbClr val="00D6F0"/>
                </a:gs>
              </a:gsLst>
              <a:lin ang="2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橢圓 36">
            <a:extLst>
              <a:ext uri="{FF2B5EF4-FFF2-40B4-BE49-F238E27FC236}">
                <a16:creationId xmlns:a16="http://schemas.microsoft.com/office/drawing/2014/main" id="{1DA63155-8D7D-43A6-BCEF-B7B6A1D21430}"/>
              </a:ext>
            </a:extLst>
          </p:cNvPr>
          <p:cNvSpPr/>
          <p:nvPr/>
        </p:nvSpPr>
        <p:spPr>
          <a:xfrm>
            <a:off x="990025" y="5316251"/>
            <a:ext cx="1103152" cy="1103152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rgbClr val="FF0F00"/>
                </a:gs>
                <a:gs pos="100000">
                  <a:srgbClr val="00D6F0"/>
                </a:gs>
              </a:gsLst>
              <a:lin ang="2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417" y="4196294"/>
            <a:ext cx="645235" cy="765483"/>
          </a:xfrm>
          <a:prstGeom prst="rect">
            <a:avLst/>
          </a:prstGeom>
        </p:spPr>
      </p:pic>
      <p:grpSp>
        <p:nvGrpSpPr>
          <p:cNvPr id="36" name="群組 35">
            <a:extLst>
              <a:ext uri="{FF2B5EF4-FFF2-40B4-BE49-F238E27FC236}">
                <a16:creationId xmlns:a16="http://schemas.microsoft.com/office/drawing/2014/main" id="{50A7197B-C03C-4600-9900-FC2CE8A1593C}"/>
              </a:ext>
            </a:extLst>
          </p:cNvPr>
          <p:cNvGrpSpPr/>
          <p:nvPr/>
        </p:nvGrpSpPr>
        <p:grpSpPr>
          <a:xfrm>
            <a:off x="1105749" y="2950306"/>
            <a:ext cx="858239" cy="771138"/>
            <a:chOff x="1061964" y="2431090"/>
            <a:chExt cx="881288" cy="791847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1964" y="2963389"/>
              <a:ext cx="881288" cy="259548"/>
            </a:xfrm>
            <a:prstGeom prst="rect">
              <a:avLst/>
            </a:prstGeom>
          </p:spPr>
        </p:pic>
        <p:pic>
          <p:nvPicPr>
            <p:cNvPr id="7" name="圖片 6" descr="一張含有 建築物, 窗戶, 門 的圖片&#10;&#10;自動產生的描述">
              <a:extLst>
                <a:ext uri="{FF2B5EF4-FFF2-40B4-BE49-F238E27FC236}">
                  <a16:creationId xmlns:a16="http://schemas.microsoft.com/office/drawing/2014/main" id="{4C319A0F-2CBA-496F-9317-E580999F5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9230" y="2431090"/>
              <a:ext cx="524298" cy="524298"/>
            </a:xfrm>
            <a:prstGeom prst="rect">
              <a:avLst/>
            </a:prstGeom>
          </p:spPr>
        </p:pic>
      </p:grp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FB34C020-2067-43AA-A6F6-DE94DEFCD023}"/>
              </a:ext>
            </a:extLst>
          </p:cNvPr>
          <p:cNvGrpSpPr/>
          <p:nvPr/>
        </p:nvGrpSpPr>
        <p:grpSpPr>
          <a:xfrm>
            <a:off x="1121048" y="5428097"/>
            <a:ext cx="849779" cy="784312"/>
            <a:chOff x="1100153" y="5138444"/>
            <a:chExt cx="780639" cy="720498"/>
          </a:xfrm>
        </p:grpSpPr>
        <p:pic>
          <p:nvPicPr>
            <p:cNvPr id="32" name="圖片 31" descr="一張含有 帽 的圖片&#10;&#10;自動產生的描述">
              <a:extLst>
                <a:ext uri="{FF2B5EF4-FFF2-40B4-BE49-F238E27FC236}">
                  <a16:creationId xmlns:a16="http://schemas.microsoft.com/office/drawing/2014/main" id="{245F28FA-5EA2-4D27-B3A6-1241BBD870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0153" y="5138444"/>
              <a:ext cx="780639" cy="602854"/>
            </a:xfrm>
            <a:prstGeom prst="rect">
              <a:avLst/>
            </a:prstGeom>
          </p:spPr>
        </p:pic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3242BEE4-944C-4491-8520-44B4F90AB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93012" y="5732986"/>
              <a:ext cx="594922" cy="1259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56653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489C540D-2DB0-412B-8D5B-544A183A926E}"/>
              </a:ext>
            </a:extLst>
          </p:cNvPr>
          <p:cNvSpPr/>
          <p:nvPr/>
        </p:nvSpPr>
        <p:spPr>
          <a:xfrm>
            <a:off x="330632" y="1790220"/>
            <a:ext cx="10720637" cy="4745333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E613B42-B88B-4CF9-A799-0F5E8B73AB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2518" y="1790221"/>
            <a:ext cx="5325560" cy="4745332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5BD268B1-060D-4C4C-ADAD-60A3E6972289}"/>
              </a:ext>
            </a:extLst>
          </p:cNvPr>
          <p:cNvSpPr/>
          <p:nvPr/>
        </p:nvSpPr>
        <p:spPr>
          <a:xfrm rot="10800000">
            <a:off x="6522518" y="1790221"/>
            <a:ext cx="1156526" cy="474533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2000">
                <a:schemeClr val="bg1">
                  <a:alpha val="6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C00575-32A2-654B-9FD9-F1B35FADF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70" y="133953"/>
            <a:ext cx="11965497" cy="123190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Support</a:t>
            </a:r>
            <a:r>
              <a:rPr lang="zh-TW" altLang="en-US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Windows Server 2019 for enterprise applications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7">
            <a:extLst>
              <a:ext uri="{FF2B5EF4-FFF2-40B4-BE49-F238E27FC236}">
                <a16:creationId xmlns:a16="http://schemas.microsoft.com/office/drawing/2014/main" id="{4BDFBB6D-7111-324D-B464-E20C75442D17}"/>
              </a:ext>
            </a:extLst>
          </p:cNvPr>
          <p:cNvSpPr txBox="1"/>
          <p:nvPr/>
        </p:nvSpPr>
        <p:spPr>
          <a:xfrm>
            <a:off x="539770" y="2191289"/>
            <a:ext cx="6144649" cy="23961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66700" indent="-266700">
              <a:lnSpc>
                <a:spcPts val="34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TW" sz="2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Most 2.5GbE NIC does not support Windows Server</a:t>
            </a:r>
          </a:p>
          <a:p>
            <a:pPr marL="266700" indent="-266700">
              <a:lnSpc>
                <a:spcPts val="34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TW" sz="2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QM2-2P2G2T supports Windows Server 2019 with enterprise-level Ethernet controller – Intel I225-LM</a:t>
            </a:r>
          </a:p>
        </p:txBody>
      </p:sp>
      <p:pic>
        <p:nvPicPr>
          <p:cNvPr id="30" name="圖片 29" descr="一張含有 畫畫 的圖片&#10;&#10;自動產生的描述">
            <a:extLst>
              <a:ext uri="{FF2B5EF4-FFF2-40B4-BE49-F238E27FC236}">
                <a16:creationId xmlns:a16="http://schemas.microsoft.com/office/drawing/2014/main" id="{1BA611DD-B6CA-4157-BFE3-2FE29909C4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3204" y="4988462"/>
            <a:ext cx="3286741" cy="1084624"/>
          </a:xfrm>
          <a:prstGeom prst="rect">
            <a:avLst/>
          </a:prstGeo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5271DC19-550D-4485-AEF9-1D9AF290D067}"/>
              </a:ext>
            </a:extLst>
          </p:cNvPr>
          <p:cNvSpPr txBox="1"/>
          <p:nvPr/>
        </p:nvSpPr>
        <p:spPr>
          <a:xfrm>
            <a:off x="9174017" y="4717169"/>
            <a:ext cx="1041899" cy="3539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17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I225-LM</a:t>
            </a:r>
            <a:endParaRPr lang="zh-TW" sz="1700" b="1">
              <a:solidFill>
                <a:schemeClr val="bg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8651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群組 29">
            <a:extLst>
              <a:ext uri="{FF2B5EF4-FFF2-40B4-BE49-F238E27FC236}">
                <a16:creationId xmlns:a16="http://schemas.microsoft.com/office/drawing/2014/main" id="{E4425939-339B-4D39-9603-D77CF5A6612A}"/>
              </a:ext>
            </a:extLst>
          </p:cNvPr>
          <p:cNvGrpSpPr/>
          <p:nvPr/>
        </p:nvGrpSpPr>
        <p:grpSpPr>
          <a:xfrm>
            <a:off x="355510" y="1697351"/>
            <a:ext cx="8966290" cy="5170273"/>
            <a:chOff x="576844" y="2275242"/>
            <a:chExt cx="3080756" cy="4754880"/>
          </a:xfrm>
        </p:grpSpPr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5036874E-0F7C-478B-9274-1C0B616843FE}"/>
                </a:ext>
              </a:extLst>
            </p:cNvPr>
            <p:cNvSpPr/>
            <p:nvPr/>
          </p:nvSpPr>
          <p:spPr>
            <a:xfrm>
              <a:off x="576844" y="2275242"/>
              <a:ext cx="2743200" cy="4754880"/>
            </a:xfrm>
            <a:prstGeom prst="rect">
              <a:avLst/>
            </a:prstGeom>
            <a:gradFill>
              <a:gsLst>
                <a:gs pos="13000">
                  <a:schemeClr val="bg1"/>
                </a:gs>
                <a:gs pos="93000">
                  <a:srgbClr val="F5F5F5"/>
                </a:gs>
                <a:gs pos="100000">
                  <a:schemeClr val="bg1">
                    <a:lumMod val="75000"/>
                    <a:alpha val="64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圖形 34">
              <a:extLst>
                <a:ext uri="{FF2B5EF4-FFF2-40B4-BE49-F238E27FC236}">
                  <a16:creationId xmlns:a16="http://schemas.microsoft.com/office/drawing/2014/main" id="{4BEA3976-2122-44C7-A9A8-CE485F93E1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62821"/>
            <a:stretch/>
          </p:blipFill>
          <p:spPr>
            <a:xfrm rot="16200000">
              <a:off x="1258118" y="4337170"/>
              <a:ext cx="4461410" cy="337554"/>
            </a:xfrm>
            <a:prstGeom prst="rect">
              <a:avLst/>
            </a:prstGeom>
          </p:spPr>
        </p:pic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id="{360CB3CC-3794-4CE1-AB5E-550DA2FDA2CD}"/>
              </a:ext>
            </a:extLst>
          </p:cNvPr>
          <p:cNvSpPr/>
          <p:nvPr/>
        </p:nvSpPr>
        <p:spPr>
          <a:xfrm>
            <a:off x="1653290" y="2759281"/>
            <a:ext cx="661677" cy="366064"/>
          </a:xfrm>
          <a:prstGeom prst="rect">
            <a:avLst/>
          </a:prstGeom>
          <a:gradFill flip="none" rotWithShape="1">
            <a:gsLst>
              <a:gs pos="100000">
                <a:srgbClr val="731BF5"/>
              </a:gs>
              <a:gs pos="0">
                <a:srgbClr val="00B0F0"/>
              </a:gs>
            </a:gsLst>
            <a:lin ang="0" scaled="1"/>
            <a:tileRect/>
          </a:gradFill>
          <a:ln>
            <a:noFill/>
          </a:ln>
          <a:effectLst>
            <a:outerShdw blurRad="139700" dist="177800" dir="3600000" sx="96000" sy="96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99C54E0A-FB56-4921-9B21-8E6A7686656E}"/>
              </a:ext>
            </a:extLst>
          </p:cNvPr>
          <p:cNvSpPr/>
          <p:nvPr/>
        </p:nvSpPr>
        <p:spPr>
          <a:xfrm>
            <a:off x="1653290" y="3295240"/>
            <a:ext cx="661677" cy="366064"/>
          </a:xfrm>
          <a:prstGeom prst="rect">
            <a:avLst/>
          </a:prstGeom>
          <a:gradFill flip="none" rotWithShape="1">
            <a:gsLst>
              <a:gs pos="100000">
                <a:srgbClr val="731BF5"/>
              </a:gs>
              <a:gs pos="0">
                <a:srgbClr val="00B0F0"/>
              </a:gs>
            </a:gsLst>
            <a:lin ang="0" scaled="1"/>
            <a:tileRect/>
          </a:gradFill>
          <a:ln>
            <a:noFill/>
          </a:ln>
          <a:effectLst>
            <a:outerShdw blurRad="139700" dist="177800" dir="3600000" sx="96000" sy="96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48BCF0ED-83ED-4C89-B6C1-70132ACCD956}"/>
              </a:ext>
            </a:extLst>
          </p:cNvPr>
          <p:cNvSpPr/>
          <p:nvPr/>
        </p:nvSpPr>
        <p:spPr>
          <a:xfrm>
            <a:off x="1653290" y="4503450"/>
            <a:ext cx="3924872" cy="366064"/>
          </a:xfrm>
          <a:prstGeom prst="rect">
            <a:avLst/>
          </a:prstGeom>
          <a:gradFill flip="none" rotWithShape="1">
            <a:gsLst>
              <a:gs pos="99187">
                <a:srgbClr val="E92BBE"/>
              </a:gs>
              <a:gs pos="46000">
                <a:srgbClr val="731BF5"/>
              </a:gs>
              <a:gs pos="0">
                <a:srgbClr val="00B0F0"/>
              </a:gs>
            </a:gsLst>
            <a:lin ang="0" scaled="1"/>
            <a:tileRect/>
          </a:gradFill>
          <a:ln>
            <a:noFill/>
          </a:ln>
          <a:effectLst>
            <a:outerShdw blurRad="139700" dist="177800" dir="3600000" sx="96000" sy="96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5AFD48F4-A18C-4EFC-B6A4-36079E53E730}"/>
              </a:ext>
            </a:extLst>
          </p:cNvPr>
          <p:cNvSpPr/>
          <p:nvPr/>
        </p:nvSpPr>
        <p:spPr>
          <a:xfrm>
            <a:off x="1653290" y="5039409"/>
            <a:ext cx="3924872" cy="366064"/>
          </a:xfrm>
          <a:prstGeom prst="rect">
            <a:avLst/>
          </a:prstGeom>
          <a:gradFill flip="none" rotWithShape="1">
            <a:gsLst>
              <a:gs pos="99187">
                <a:srgbClr val="E92BBE"/>
              </a:gs>
              <a:gs pos="46000">
                <a:srgbClr val="731BF5"/>
              </a:gs>
              <a:gs pos="0">
                <a:srgbClr val="00B0F0"/>
              </a:gs>
            </a:gsLst>
            <a:lin ang="0" scaled="1"/>
            <a:tileRect/>
          </a:gradFill>
          <a:ln>
            <a:noFill/>
          </a:ln>
          <a:effectLst>
            <a:outerShdw blurRad="139700" dist="177800" dir="3600000" sx="96000" sy="96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E8562A-F4D1-7840-93C1-75A3218FD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103" y="162745"/>
            <a:ext cx="11965497" cy="123190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Full 2.5GbE performance, fulfilled enterprise applications</a:t>
            </a:r>
            <a:endParaRPr lang="en-US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167CE07-2862-B049-B753-22974B4CFABA}"/>
              </a:ext>
            </a:extLst>
          </p:cNvPr>
          <p:cNvSpPr txBox="1"/>
          <p:nvPr/>
        </p:nvSpPr>
        <p:spPr>
          <a:xfrm>
            <a:off x="6126717" y="6135657"/>
            <a:ext cx="1248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MB/s</a:t>
            </a:r>
          </a:p>
        </p:txBody>
      </p:sp>
      <p:sp>
        <p:nvSpPr>
          <p:cNvPr id="23" name="TextBox 21">
            <a:extLst>
              <a:ext uri="{FF2B5EF4-FFF2-40B4-BE49-F238E27FC236}">
                <a16:creationId xmlns:a16="http://schemas.microsoft.com/office/drawing/2014/main" id="{1B53A444-C06F-49CC-900E-EBB4EF7E9ED3}"/>
              </a:ext>
            </a:extLst>
          </p:cNvPr>
          <p:cNvSpPr txBox="1"/>
          <p:nvPr/>
        </p:nvSpPr>
        <p:spPr>
          <a:xfrm>
            <a:off x="625655" y="2989404"/>
            <a:ext cx="8503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20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1GbE</a:t>
            </a:r>
            <a:endParaRPr lang="en-US" sz="200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1">
            <a:extLst>
              <a:ext uri="{FF2B5EF4-FFF2-40B4-BE49-F238E27FC236}">
                <a16:creationId xmlns:a16="http://schemas.microsoft.com/office/drawing/2014/main" id="{C36062AD-852D-42D9-B9D9-678EBFBC9440}"/>
              </a:ext>
            </a:extLst>
          </p:cNvPr>
          <p:cNvSpPr txBox="1"/>
          <p:nvPr/>
        </p:nvSpPr>
        <p:spPr>
          <a:xfrm>
            <a:off x="259895" y="4749421"/>
            <a:ext cx="1216107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altLang="zh-TW" sz="2000">
                <a:solidFill>
                  <a:srgbClr val="7030A0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2.5GbE</a:t>
            </a:r>
          </a:p>
        </p:txBody>
      </p:sp>
      <p:sp>
        <p:nvSpPr>
          <p:cNvPr id="26" name="TextBox 21">
            <a:extLst>
              <a:ext uri="{FF2B5EF4-FFF2-40B4-BE49-F238E27FC236}">
                <a16:creationId xmlns:a16="http://schemas.microsoft.com/office/drawing/2014/main" id="{67EA733D-0EDF-4C88-91B7-067FBC6ACAFC}"/>
              </a:ext>
            </a:extLst>
          </p:cNvPr>
          <p:cNvSpPr txBox="1"/>
          <p:nvPr/>
        </p:nvSpPr>
        <p:spPr>
          <a:xfrm>
            <a:off x="2471674" y="2782559"/>
            <a:ext cx="2076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Download: 118MB/s</a:t>
            </a:r>
          </a:p>
        </p:txBody>
      </p:sp>
      <p:sp>
        <p:nvSpPr>
          <p:cNvPr id="27" name="TextBox 21">
            <a:extLst>
              <a:ext uri="{FF2B5EF4-FFF2-40B4-BE49-F238E27FC236}">
                <a16:creationId xmlns:a16="http://schemas.microsoft.com/office/drawing/2014/main" id="{35365C8A-CAFA-44AE-BB49-335F03593EBB}"/>
              </a:ext>
            </a:extLst>
          </p:cNvPr>
          <p:cNvSpPr txBox="1"/>
          <p:nvPr/>
        </p:nvSpPr>
        <p:spPr>
          <a:xfrm>
            <a:off x="2471674" y="3301268"/>
            <a:ext cx="2076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Upload: 118MB/s</a:t>
            </a:r>
          </a:p>
        </p:txBody>
      </p:sp>
      <p:sp>
        <p:nvSpPr>
          <p:cNvPr id="28" name="TextBox 21">
            <a:extLst>
              <a:ext uri="{FF2B5EF4-FFF2-40B4-BE49-F238E27FC236}">
                <a16:creationId xmlns:a16="http://schemas.microsoft.com/office/drawing/2014/main" id="{5E07D979-E335-480F-B1EE-703AE02D48E4}"/>
              </a:ext>
            </a:extLst>
          </p:cNvPr>
          <p:cNvSpPr txBox="1"/>
          <p:nvPr/>
        </p:nvSpPr>
        <p:spPr>
          <a:xfrm>
            <a:off x="5546930" y="4503450"/>
            <a:ext cx="2076892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1400">
                <a:solidFill>
                  <a:srgbClr val="7030A0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Download: </a:t>
            </a:r>
            <a:r>
              <a:rPr lang="en-US" altLang="zh-TW" sz="1600" b="1">
                <a:solidFill>
                  <a:srgbClr val="7030A0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295MB/s</a:t>
            </a:r>
          </a:p>
        </p:txBody>
      </p:sp>
      <p:sp>
        <p:nvSpPr>
          <p:cNvPr id="29" name="TextBox 21">
            <a:extLst>
              <a:ext uri="{FF2B5EF4-FFF2-40B4-BE49-F238E27FC236}">
                <a16:creationId xmlns:a16="http://schemas.microsoft.com/office/drawing/2014/main" id="{BF623EBA-4D99-4EED-AC81-77F41EB056F1}"/>
              </a:ext>
            </a:extLst>
          </p:cNvPr>
          <p:cNvSpPr txBox="1"/>
          <p:nvPr/>
        </p:nvSpPr>
        <p:spPr>
          <a:xfrm>
            <a:off x="5546930" y="5022159"/>
            <a:ext cx="2076892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1400">
                <a:solidFill>
                  <a:srgbClr val="7030A0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Upload: </a:t>
            </a:r>
            <a:r>
              <a:rPr lang="en-US" altLang="zh-TW" sz="1600" b="1">
                <a:solidFill>
                  <a:srgbClr val="7030A0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295MB/s</a:t>
            </a:r>
          </a:p>
        </p:txBody>
      </p:sp>
      <p:pic>
        <p:nvPicPr>
          <p:cNvPr id="12" name="圖片 11" descr="一張含有 物件, 室內, 手錶 的圖片&#10;&#10;自動產生的描述">
            <a:extLst>
              <a:ext uri="{FF2B5EF4-FFF2-40B4-BE49-F238E27FC236}">
                <a16:creationId xmlns:a16="http://schemas.microsoft.com/office/drawing/2014/main" id="{618B676A-CE3A-4A85-82B5-F58AA3C1CD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6677" y="3048974"/>
            <a:ext cx="3125323" cy="380902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5E61D60-D586-40AD-9502-F30175C6794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2769" y="4425428"/>
            <a:ext cx="997716" cy="485779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CFB17712-FC1C-4119-B4CF-2D1A4CC1C0C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9258" y="4949476"/>
            <a:ext cx="997716" cy="485779"/>
          </a:xfrm>
          <a:prstGeom prst="rect">
            <a:avLst/>
          </a:prstGeom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7D0EF277-5D1B-4F9C-AD22-FC7502C16F3D}"/>
              </a:ext>
            </a:extLst>
          </p:cNvPr>
          <p:cNvGrpSpPr/>
          <p:nvPr/>
        </p:nvGrpSpPr>
        <p:grpSpPr>
          <a:xfrm>
            <a:off x="1494918" y="2046717"/>
            <a:ext cx="5561520" cy="4175710"/>
            <a:chOff x="2179787" y="1355807"/>
            <a:chExt cx="5561520" cy="4175710"/>
          </a:xfrm>
        </p:grpSpPr>
        <p:sp>
          <p:nvSpPr>
            <p:cNvPr id="7" name="箭號: 向左 6">
              <a:extLst>
                <a:ext uri="{FF2B5EF4-FFF2-40B4-BE49-F238E27FC236}">
                  <a16:creationId xmlns:a16="http://schemas.microsoft.com/office/drawing/2014/main" id="{428468DC-3B43-400B-86BD-2920BCC32FD9}"/>
                </a:ext>
              </a:extLst>
            </p:cNvPr>
            <p:cNvSpPr/>
            <p:nvPr/>
          </p:nvSpPr>
          <p:spPr>
            <a:xfrm rot="5400000">
              <a:off x="197107" y="3338487"/>
              <a:ext cx="4123731" cy="158372"/>
            </a:xfrm>
            <a:prstGeom prst="leftArrow">
              <a:avLst>
                <a:gd name="adj1" fmla="val 50000"/>
                <a:gd name="adj2" fmla="val 92000"/>
              </a:avLst>
            </a:prstGeom>
            <a:solidFill>
              <a:srgbClr val="4E2B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箭號: 向左 24">
              <a:extLst>
                <a:ext uri="{FF2B5EF4-FFF2-40B4-BE49-F238E27FC236}">
                  <a16:creationId xmlns:a16="http://schemas.microsoft.com/office/drawing/2014/main" id="{A585F584-5150-4220-B09E-77AFE13287B9}"/>
                </a:ext>
              </a:extLst>
            </p:cNvPr>
            <p:cNvSpPr/>
            <p:nvPr/>
          </p:nvSpPr>
          <p:spPr>
            <a:xfrm rot="10800000">
              <a:off x="2216028" y="5363854"/>
              <a:ext cx="5525279" cy="167663"/>
            </a:xfrm>
            <a:prstGeom prst="leftArrow">
              <a:avLst>
                <a:gd name="adj1" fmla="val 50000"/>
                <a:gd name="adj2" fmla="val 92000"/>
              </a:avLst>
            </a:prstGeom>
            <a:solidFill>
              <a:srgbClr val="4E2B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FE2E72C5-FC87-4064-9A47-FD9FFB185837}"/>
              </a:ext>
            </a:extLst>
          </p:cNvPr>
          <p:cNvGrpSpPr/>
          <p:nvPr/>
        </p:nvGrpSpPr>
        <p:grpSpPr>
          <a:xfrm>
            <a:off x="8037081" y="1828800"/>
            <a:ext cx="3483696" cy="1466611"/>
            <a:chOff x="8251087" y="3305832"/>
            <a:chExt cx="3451055" cy="1211805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834B9C1C-1AA6-4C71-9894-AF3F3B33B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51087" y="3305832"/>
              <a:ext cx="3451055" cy="1211805"/>
            </a:xfrm>
            <a:prstGeom prst="rect">
              <a:avLst/>
            </a:prstGeom>
          </p:spPr>
        </p:pic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0E46CFF1-3D38-40EC-B8E8-BE7E08C4E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11829" y="3376426"/>
              <a:ext cx="3329980" cy="1083298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E852BDE-7CF8-884F-8086-526B70E72FC8}"/>
              </a:ext>
            </a:extLst>
          </p:cNvPr>
          <p:cNvSpPr txBox="1"/>
          <p:nvPr/>
        </p:nvSpPr>
        <p:spPr>
          <a:xfrm>
            <a:off x="8165211" y="1981183"/>
            <a:ext cx="3691177" cy="119571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500"/>
              </a:lnSpc>
              <a:spcBef>
                <a:spcPts val="100"/>
              </a:spcBef>
            </a:pPr>
            <a:endParaRPr lang="en-US" sz="10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500"/>
              </a:lnSpc>
              <a:spcBef>
                <a:spcPts val="100"/>
              </a:spcBef>
            </a:pPr>
            <a:r>
              <a:rPr lang="en-US" sz="1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 install QM2-2P2G2T transfer 2.5GB file to NAS, </a:t>
            </a:r>
          </a:p>
          <a:p>
            <a:pPr>
              <a:lnSpc>
                <a:spcPts val="200"/>
              </a:lnSpc>
              <a:spcBef>
                <a:spcPts val="100"/>
              </a:spcBef>
            </a:pPr>
            <a:endParaRPr lang="en-US" sz="5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500"/>
              </a:lnSpc>
              <a:spcBef>
                <a:spcPts val="100"/>
              </a:spcBef>
            </a:pPr>
            <a:endParaRPr lang="en-US" sz="10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500"/>
              </a:lnSpc>
              <a:spcBef>
                <a:spcPts val="100"/>
              </a:spcBef>
            </a:pPr>
            <a:r>
              <a:rPr lang="en-US" sz="1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PC spec:</a:t>
            </a:r>
          </a:p>
          <a:p>
            <a:pPr>
              <a:lnSpc>
                <a:spcPts val="500"/>
              </a:lnSpc>
              <a:spcBef>
                <a:spcPts val="100"/>
              </a:spcBef>
            </a:pPr>
            <a:endParaRPr lang="en-US" sz="10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500"/>
              </a:lnSpc>
              <a:spcBef>
                <a:spcPts val="100"/>
              </a:spcBef>
            </a:pPr>
            <a:r>
              <a:rPr lang="en-US" sz="1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1. CPU: Intel (R) Core(TM) i7-6700U @ 3.40GHz.</a:t>
            </a:r>
            <a:br>
              <a:rPr lang="en-US" sz="1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endParaRPr lang="en-US" sz="10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500"/>
              </a:lnSpc>
              <a:spcBef>
                <a:spcPts val="100"/>
              </a:spcBef>
            </a:pPr>
            <a:r>
              <a:rPr lang="en-US" sz="1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2. OS: Windows 10 Pro</a:t>
            </a:r>
            <a:br>
              <a:rPr lang="en-US" sz="1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endParaRPr lang="en-US" sz="10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500"/>
              </a:lnSpc>
              <a:spcBef>
                <a:spcPts val="100"/>
              </a:spcBef>
            </a:pPr>
            <a:r>
              <a:rPr lang="en-US" sz="1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3. Memory: 32 GB.</a:t>
            </a:r>
            <a:br>
              <a:rPr lang="en-US" sz="1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br>
              <a:rPr lang="en-US" sz="1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sz="1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4. QM2-2P2G2T</a:t>
            </a:r>
          </a:p>
          <a:p>
            <a:pPr>
              <a:lnSpc>
                <a:spcPts val="500"/>
              </a:lnSpc>
              <a:spcBef>
                <a:spcPts val="100"/>
              </a:spcBef>
            </a:pPr>
            <a:endParaRPr lang="en-US" sz="10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>
              <a:lnSpc>
                <a:spcPts val="500"/>
              </a:lnSpc>
              <a:spcBef>
                <a:spcPts val="100"/>
              </a:spcBef>
            </a:pPr>
            <a:r>
              <a:rPr lang="en-US" sz="1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5. QM2 </a:t>
            </a:r>
            <a:r>
              <a:rPr lang="zh-CN" altLang="en-US" sz="1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上以2 x Samsung 980 pro 組成 RAID0</a:t>
            </a:r>
            <a:endParaRPr lang="zh-CN" altLang="en-US" sz="10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2285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04F3981C-928F-46D2-8D95-528C9EE0C6F0}"/>
              </a:ext>
            </a:extLst>
          </p:cNvPr>
          <p:cNvSpPr/>
          <p:nvPr/>
        </p:nvSpPr>
        <p:spPr>
          <a:xfrm>
            <a:off x="6585936" y="1820333"/>
            <a:ext cx="5192305" cy="3285067"/>
          </a:xfrm>
          <a:prstGeom prst="rect">
            <a:avLst/>
          </a:prstGeom>
          <a:solidFill>
            <a:srgbClr val="00052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3C36BA8-71BF-47A1-A3AE-2DB834D39246}"/>
              </a:ext>
            </a:extLst>
          </p:cNvPr>
          <p:cNvSpPr/>
          <p:nvPr/>
        </p:nvSpPr>
        <p:spPr>
          <a:xfrm>
            <a:off x="6577468" y="1532466"/>
            <a:ext cx="5192305" cy="3674533"/>
          </a:xfrm>
          <a:prstGeom prst="rect">
            <a:avLst/>
          </a:prstGeom>
          <a:noFill/>
          <a:ln w="63500">
            <a:gradFill>
              <a:gsLst>
                <a:gs pos="0">
                  <a:srgbClr val="0CEFF6"/>
                </a:gs>
                <a:gs pos="100000">
                  <a:srgbClr val="9A2E9D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標題 3">
            <a:extLst>
              <a:ext uri="{FF2B5EF4-FFF2-40B4-BE49-F238E27FC236}">
                <a16:creationId xmlns:a16="http://schemas.microsoft.com/office/drawing/2014/main" id="{CC290365-49C5-4D02-B478-F0FF46524EEF}"/>
              </a:ext>
            </a:extLst>
          </p:cNvPr>
          <p:cNvSpPr txBox="1">
            <a:spLocks/>
          </p:cNvSpPr>
          <p:nvPr/>
        </p:nvSpPr>
        <p:spPr>
          <a:xfrm>
            <a:off x="6798732" y="1593451"/>
            <a:ext cx="5192305" cy="35525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>
              <a:lnSpc>
                <a:spcPts val="7000"/>
              </a:lnSpc>
            </a:pPr>
            <a:r>
              <a:rPr lang="en-US" altLang="zh-CN" sz="5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QNAP Multi-Gig</a:t>
            </a:r>
          </a:p>
          <a:p>
            <a:pPr>
              <a:lnSpc>
                <a:spcPts val="7000"/>
              </a:lnSpc>
            </a:pPr>
            <a:r>
              <a:rPr lang="en-US" altLang="zh-TW" sz="45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Ethernet switch, NIC and dongles</a:t>
            </a:r>
            <a:endParaRPr lang="zh-TW" altLang="en-US" sz="45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806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: 圓角化同側角落 39">
            <a:extLst>
              <a:ext uri="{FF2B5EF4-FFF2-40B4-BE49-F238E27FC236}">
                <a16:creationId xmlns:a16="http://schemas.microsoft.com/office/drawing/2014/main" id="{D32F0FE3-D36E-4502-BF36-711C15F50C1A}"/>
              </a:ext>
            </a:extLst>
          </p:cNvPr>
          <p:cNvSpPr/>
          <p:nvPr/>
        </p:nvSpPr>
        <p:spPr>
          <a:xfrm>
            <a:off x="6500787" y="1822294"/>
            <a:ext cx="2631116" cy="490893"/>
          </a:xfrm>
          <a:prstGeom prst="round2SameRect">
            <a:avLst/>
          </a:prstGeom>
          <a:gradFill>
            <a:gsLst>
              <a:gs pos="0">
                <a:srgbClr val="D605E4"/>
              </a:gs>
              <a:gs pos="100000">
                <a:srgbClr val="FF2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矩形: 圓角化同側角落 31">
            <a:extLst>
              <a:ext uri="{FF2B5EF4-FFF2-40B4-BE49-F238E27FC236}">
                <a16:creationId xmlns:a16="http://schemas.microsoft.com/office/drawing/2014/main" id="{C68D1DB4-C967-41F0-9DD7-ABE22B981F97}"/>
              </a:ext>
            </a:extLst>
          </p:cNvPr>
          <p:cNvSpPr/>
          <p:nvPr/>
        </p:nvSpPr>
        <p:spPr>
          <a:xfrm>
            <a:off x="600657" y="1820801"/>
            <a:ext cx="2631116" cy="490893"/>
          </a:xfrm>
          <a:prstGeom prst="round2SameRect">
            <a:avLst/>
          </a:prstGeom>
          <a:gradFill>
            <a:gsLst>
              <a:gs pos="0">
                <a:srgbClr val="D605E4"/>
              </a:gs>
              <a:gs pos="100000">
                <a:srgbClr val="FF2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7D21C4-9FD8-6647-BF72-74CEC27BD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200">
                <a:latin typeface="Arial" panose="020B0604020202020204" pitchFamily="34" charset="0"/>
                <a:cs typeface="Arial" panose="020B0604020202020204" pitchFamily="34" charset="0"/>
              </a:rPr>
              <a:t>QNAP </a:t>
            </a:r>
            <a:r>
              <a:rPr lang="en-US" altLang="zh-CN" sz="4200">
                <a:latin typeface="Arial" panose="020B0604020202020204" pitchFamily="34" charset="0"/>
                <a:cs typeface="Arial" panose="020B0604020202020204" pitchFamily="34" charset="0"/>
              </a:rPr>
              <a:t>Multi-Gig</a:t>
            </a:r>
            <a:r>
              <a:rPr lang="zh-CN" altLang="en-US" sz="4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200">
                <a:latin typeface="Arial" panose="020B0604020202020204" pitchFamily="34" charset="0"/>
                <a:cs typeface="Arial" panose="020B0604020202020204" pitchFamily="34" charset="0"/>
              </a:rPr>
              <a:t>Network Interface Cards</a:t>
            </a:r>
            <a:endParaRPr lang="en-US" sz="4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301E8553-D853-49E8-81F7-66DE58C19AAF}"/>
              </a:ext>
            </a:extLst>
          </p:cNvPr>
          <p:cNvSpPr/>
          <p:nvPr/>
        </p:nvSpPr>
        <p:spPr>
          <a:xfrm>
            <a:off x="6365320" y="2296601"/>
            <a:ext cx="5192690" cy="39717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1CCC8B3B-3ADE-4AED-A1CD-ADD53B862903}"/>
              </a:ext>
            </a:extLst>
          </p:cNvPr>
          <p:cNvSpPr/>
          <p:nvPr/>
        </p:nvSpPr>
        <p:spPr>
          <a:xfrm>
            <a:off x="465190" y="2296601"/>
            <a:ext cx="5378128" cy="39717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87E30E0B-7278-469B-880D-E50A149EEF1A}"/>
              </a:ext>
            </a:extLst>
          </p:cNvPr>
          <p:cNvSpPr/>
          <p:nvPr/>
        </p:nvSpPr>
        <p:spPr>
          <a:xfrm>
            <a:off x="6551006" y="3272553"/>
            <a:ext cx="4821316" cy="27465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74C1D802-FAD7-4B49-B03A-E51F784424E6}"/>
              </a:ext>
            </a:extLst>
          </p:cNvPr>
          <p:cNvSpPr/>
          <p:nvPr/>
        </p:nvSpPr>
        <p:spPr>
          <a:xfrm>
            <a:off x="650878" y="3272553"/>
            <a:ext cx="5008730" cy="27465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247982A-5920-1F48-89A3-9254E284F1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008" y="2652234"/>
            <a:ext cx="2631117" cy="164474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D6E595A-04BA-8845-A475-22FC48FD4393}"/>
              </a:ext>
            </a:extLst>
          </p:cNvPr>
          <p:cNvSpPr txBox="1"/>
          <p:nvPr/>
        </p:nvSpPr>
        <p:spPr>
          <a:xfrm>
            <a:off x="1019876" y="4200697"/>
            <a:ext cx="1985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QXG-10G1T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A36D70-06F6-204B-89F1-38A1144B575B}"/>
              </a:ext>
            </a:extLst>
          </p:cNvPr>
          <p:cNvSpPr txBox="1"/>
          <p:nvPr/>
        </p:nvSpPr>
        <p:spPr>
          <a:xfrm>
            <a:off x="3239734" y="4200697"/>
            <a:ext cx="2621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QXG-10G2T-107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63C3F0B-A11D-0249-9DCF-2B30023A8A98}"/>
              </a:ext>
            </a:extLst>
          </p:cNvPr>
          <p:cNvSpPr txBox="1"/>
          <p:nvPr/>
        </p:nvSpPr>
        <p:spPr>
          <a:xfrm>
            <a:off x="799221" y="4786996"/>
            <a:ext cx="2838598" cy="1095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5560" indent="-3556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Aqtion AQC107</a:t>
            </a:r>
            <a:endParaRPr lang="zh-TW" altLang="en-US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35560" indent="-3556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zh-CN" altLang="en-US" sz="1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r>
              <a:rPr lang="en-US" sz="1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 x 10GbE NBASE-T</a:t>
            </a:r>
          </a:p>
          <a:p>
            <a:pPr marL="35560" indent="-3556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PCIe Gen3 x4</a:t>
            </a:r>
          </a:p>
          <a:p>
            <a:pPr marL="35560" indent="-3556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Low Profile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586BA7A-B77C-B94D-9A23-9AB515E00AF2}"/>
              </a:ext>
            </a:extLst>
          </p:cNvPr>
          <p:cNvSpPr txBox="1"/>
          <p:nvPr/>
        </p:nvSpPr>
        <p:spPr>
          <a:xfrm>
            <a:off x="3260212" y="4786996"/>
            <a:ext cx="2385073" cy="110113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5560" indent="-3556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Aqtion AQC107S</a:t>
            </a:r>
            <a:endParaRPr lang="zh-TW" altLang="en-US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35560" indent="-3556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zh-CN" altLang="en-US" sz="1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r>
              <a:rPr lang="en-US" sz="1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 x 10GbE NBASE-T</a:t>
            </a:r>
          </a:p>
          <a:p>
            <a:pPr marL="35560" indent="-3556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PCIe Gen2  x4</a:t>
            </a:r>
          </a:p>
          <a:p>
            <a:pPr marL="35560" indent="-3556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Low Profile</a:t>
            </a:r>
          </a:p>
        </p:txBody>
      </p:sp>
      <p:pic>
        <p:nvPicPr>
          <p:cNvPr id="38" name="圖片 37">
            <a:extLst>
              <a:ext uri="{FF2B5EF4-FFF2-40B4-BE49-F238E27FC236}">
                <a16:creationId xmlns:a16="http://schemas.microsoft.com/office/drawing/2014/main" id="{FC9B688D-30C3-44EB-AB56-B138B8C643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6303" y="2638924"/>
            <a:ext cx="2508273" cy="1567949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2847BA8-5DA1-0844-A0CB-D62375A02633}"/>
              </a:ext>
            </a:extLst>
          </p:cNvPr>
          <p:cNvSpPr txBox="1"/>
          <p:nvPr/>
        </p:nvSpPr>
        <p:spPr>
          <a:xfrm>
            <a:off x="6759470" y="3496094"/>
            <a:ext cx="243424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QXG-5G1T-111C</a:t>
            </a:r>
          </a:p>
          <a:p>
            <a:pPr>
              <a:lnSpc>
                <a:spcPts val="2600"/>
              </a:lnSpc>
            </a:pPr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QXG-5G2T-111C</a:t>
            </a:r>
          </a:p>
          <a:p>
            <a:pPr>
              <a:lnSpc>
                <a:spcPts val="2600"/>
              </a:lnSpc>
            </a:pPr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QXG-5G4T-111C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A71017D-DFB7-554F-B8CE-0FEB5CD06760}"/>
              </a:ext>
            </a:extLst>
          </p:cNvPr>
          <p:cNvSpPr txBox="1"/>
          <p:nvPr/>
        </p:nvSpPr>
        <p:spPr>
          <a:xfrm>
            <a:off x="6759470" y="4769920"/>
            <a:ext cx="3718023" cy="1095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5560" indent="-3556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Aqtion AQC111C</a:t>
            </a:r>
            <a:endParaRPr lang="zh-TW" altLang="en-US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35560" indent="-3556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zh-CN" altLang="en-US" sz="1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r>
              <a:rPr lang="en-US" sz="1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1/2/4-port 5GbE NBASE-T</a:t>
            </a:r>
          </a:p>
          <a:p>
            <a:pPr marL="35560" indent="-3556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PCIe Gen2 x1, Gen3 x2, Gen3 x4</a:t>
            </a:r>
          </a:p>
          <a:p>
            <a:pPr marL="35560" indent="-3556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Low Profile</a:t>
            </a:r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2C595D47-7EC9-4BB1-8DBA-56A9D7048680}"/>
              </a:ext>
            </a:extLst>
          </p:cNvPr>
          <p:cNvCxnSpPr>
            <a:cxnSpLocks/>
          </p:cNvCxnSpPr>
          <p:nvPr/>
        </p:nvCxnSpPr>
        <p:spPr>
          <a:xfrm>
            <a:off x="833086" y="4645835"/>
            <a:ext cx="1943981" cy="0"/>
          </a:xfrm>
          <a:prstGeom prst="line">
            <a:avLst/>
          </a:prstGeom>
          <a:ln w="25400">
            <a:gradFill>
              <a:gsLst>
                <a:gs pos="4000">
                  <a:srgbClr val="E927D2"/>
                </a:gs>
                <a:gs pos="100000">
                  <a:srgbClr val="65D7FF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接點 30">
            <a:extLst>
              <a:ext uri="{FF2B5EF4-FFF2-40B4-BE49-F238E27FC236}">
                <a16:creationId xmlns:a16="http://schemas.microsoft.com/office/drawing/2014/main" id="{4060A1EB-6725-4F21-9543-C3D4385A71A5}"/>
              </a:ext>
            </a:extLst>
          </p:cNvPr>
          <p:cNvCxnSpPr>
            <a:cxnSpLocks/>
          </p:cNvCxnSpPr>
          <p:nvPr/>
        </p:nvCxnSpPr>
        <p:spPr>
          <a:xfrm>
            <a:off x="3382469" y="4645835"/>
            <a:ext cx="1970862" cy="0"/>
          </a:xfrm>
          <a:prstGeom prst="line">
            <a:avLst/>
          </a:prstGeom>
          <a:ln w="25400">
            <a:gradFill>
              <a:gsLst>
                <a:gs pos="4000">
                  <a:srgbClr val="E927D2"/>
                </a:gs>
                <a:gs pos="100000">
                  <a:srgbClr val="65D7FF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接點 43">
            <a:extLst>
              <a:ext uri="{FF2B5EF4-FFF2-40B4-BE49-F238E27FC236}">
                <a16:creationId xmlns:a16="http://schemas.microsoft.com/office/drawing/2014/main" id="{94EE5D16-D055-4820-A48C-2D31D792A08B}"/>
              </a:ext>
            </a:extLst>
          </p:cNvPr>
          <p:cNvCxnSpPr>
            <a:cxnSpLocks/>
          </p:cNvCxnSpPr>
          <p:nvPr/>
        </p:nvCxnSpPr>
        <p:spPr>
          <a:xfrm>
            <a:off x="6854981" y="4645835"/>
            <a:ext cx="2106683" cy="0"/>
          </a:xfrm>
          <a:prstGeom prst="line">
            <a:avLst/>
          </a:prstGeom>
          <a:ln w="25400">
            <a:gradFill>
              <a:gsLst>
                <a:gs pos="4000">
                  <a:srgbClr val="E927D2"/>
                </a:gs>
                <a:gs pos="100000">
                  <a:srgbClr val="65D7FF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圖片 14">
            <a:extLst>
              <a:ext uri="{FF2B5EF4-FFF2-40B4-BE49-F238E27FC236}">
                <a16:creationId xmlns:a16="http://schemas.microsoft.com/office/drawing/2014/main" id="{47B99B47-0BC3-4EAE-92EF-148ECB75AE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31094" y="2670911"/>
            <a:ext cx="2989963" cy="1869060"/>
          </a:xfrm>
          <a:prstGeom prst="rect">
            <a:avLst/>
          </a:prstGeom>
        </p:spPr>
      </p:pic>
      <p:sp>
        <p:nvSpPr>
          <p:cNvPr id="17" name="直角三角形 16">
            <a:extLst>
              <a:ext uri="{FF2B5EF4-FFF2-40B4-BE49-F238E27FC236}">
                <a16:creationId xmlns:a16="http://schemas.microsoft.com/office/drawing/2014/main" id="{A999CC06-F3D2-4609-86CF-4AE9DE23C6E0}"/>
              </a:ext>
            </a:extLst>
          </p:cNvPr>
          <p:cNvSpPr/>
          <p:nvPr/>
        </p:nvSpPr>
        <p:spPr>
          <a:xfrm rot="16200000">
            <a:off x="4747930" y="5141332"/>
            <a:ext cx="1210803" cy="1210803"/>
          </a:xfrm>
          <a:prstGeom prst="rtTriangle">
            <a:avLst/>
          </a:prstGeom>
          <a:gradFill>
            <a:gsLst>
              <a:gs pos="0">
                <a:srgbClr val="D605E4"/>
              </a:gs>
              <a:gs pos="100000">
                <a:srgbClr val="FF2000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03BB04-0536-D24D-ABD7-315A9EDF1459}"/>
              </a:ext>
            </a:extLst>
          </p:cNvPr>
          <p:cNvSpPr txBox="1"/>
          <p:nvPr/>
        </p:nvSpPr>
        <p:spPr>
          <a:xfrm rot="18900000">
            <a:off x="5020268" y="5679083"/>
            <a:ext cx="1105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10GbE</a:t>
            </a:r>
          </a:p>
        </p:txBody>
      </p:sp>
      <p:sp>
        <p:nvSpPr>
          <p:cNvPr id="50" name="直角三角形 49">
            <a:extLst>
              <a:ext uri="{FF2B5EF4-FFF2-40B4-BE49-F238E27FC236}">
                <a16:creationId xmlns:a16="http://schemas.microsoft.com/office/drawing/2014/main" id="{9DD662BA-071E-40E6-B1D2-EE563E7E22F8}"/>
              </a:ext>
            </a:extLst>
          </p:cNvPr>
          <p:cNvSpPr/>
          <p:nvPr/>
        </p:nvSpPr>
        <p:spPr>
          <a:xfrm rot="16200000">
            <a:off x="10473304" y="5141332"/>
            <a:ext cx="1210803" cy="1210803"/>
          </a:xfrm>
          <a:prstGeom prst="rtTriangle">
            <a:avLst/>
          </a:prstGeom>
          <a:gradFill>
            <a:gsLst>
              <a:gs pos="0">
                <a:srgbClr val="D605E4"/>
              </a:gs>
              <a:gs pos="100000">
                <a:srgbClr val="FF2000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10">
            <a:extLst>
              <a:ext uri="{FF2B5EF4-FFF2-40B4-BE49-F238E27FC236}">
                <a16:creationId xmlns:a16="http://schemas.microsoft.com/office/drawing/2014/main" id="{D62DC375-A90C-4D65-81CE-D3DC6DCA4BA8}"/>
              </a:ext>
            </a:extLst>
          </p:cNvPr>
          <p:cNvSpPr txBox="1"/>
          <p:nvPr/>
        </p:nvSpPr>
        <p:spPr>
          <a:xfrm rot="18900000">
            <a:off x="10808840" y="5622552"/>
            <a:ext cx="1105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5GbE</a:t>
            </a:r>
          </a:p>
        </p:txBody>
      </p:sp>
      <p:sp>
        <p:nvSpPr>
          <p:cNvPr id="41" name="TextBox 5">
            <a:extLst>
              <a:ext uri="{FF2B5EF4-FFF2-40B4-BE49-F238E27FC236}">
                <a16:creationId xmlns:a16="http://schemas.microsoft.com/office/drawing/2014/main" id="{9E73286F-0453-4E51-B62B-DDA2554681C0}"/>
              </a:ext>
            </a:extLst>
          </p:cNvPr>
          <p:cNvSpPr txBox="1"/>
          <p:nvPr/>
        </p:nvSpPr>
        <p:spPr>
          <a:xfrm>
            <a:off x="6517721" y="1851524"/>
            <a:ext cx="3309630" cy="41549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21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4-speed Multi- Gig</a:t>
            </a:r>
          </a:p>
        </p:txBody>
      </p:sp>
      <p:sp>
        <p:nvSpPr>
          <p:cNvPr id="43" name="TextBox 5">
            <a:extLst>
              <a:ext uri="{FF2B5EF4-FFF2-40B4-BE49-F238E27FC236}">
                <a16:creationId xmlns:a16="http://schemas.microsoft.com/office/drawing/2014/main" id="{7CDCE541-09DD-4159-9A6E-EE66AE170515}"/>
              </a:ext>
            </a:extLst>
          </p:cNvPr>
          <p:cNvSpPr txBox="1"/>
          <p:nvPr/>
        </p:nvSpPr>
        <p:spPr>
          <a:xfrm>
            <a:off x="600657" y="1850012"/>
            <a:ext cx="3309630" cy="41549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21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5-speed Multi- Gig</a:t>
            </a:r>
          </a:p>
        </p:txBody>
      </p:sp>
    </p:spTree>
    <p:extLst>
      <p:ext uri="{BB962C8B-B14F-4D97-AF65-F5344CB8AC3E}">
        <p14:creationId xmlns:p14="http://schemas.microsoft.com/office/powerpoint/2010/main" val="1169741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04F3981C-928F-46D2-8D95-528C9EE0C6F0}"/>
              </a:ext>
            </a:extLst>
          </p:cNvPr>
          <p:cNvSpPr/>
          <p:nvPr/>
        </p:nvSpPr>
        <p:spPr>
          <a:xfrm>
            <a:off x="6662136" y="931334"/>
            <a:ext cx="5192305" cy="5206997"/>
          </a:xfrm>
          <a:prstGeom prst="rect">
            <a:avLst/>
          </a:prstGeom>
          <a:solidFill>
            <a:srgbClr val="00052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2FE988F4-8B5B-4223-B09A-B1E52256D3C4}"/>
              </a:ext>
            </a:extLst>
          </p:cNvPr>
          <p:cNvSpPr txBox="1"/>
          <p:nvPr/>
        </p:nvSpPr>
        <p:spPr>
          <a:xfrm>
            <a:off x="6769088" y="1041854"/>
            <a:ext cx="4978400" cy="47892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ts val="3700"/>
              </a:lnSpc>
              <a:buFont typeface="Wingdings" panose="05000000000000000000" pitchFamily="2" charset="2"/>
              <a:buChar char="ü"/>
            </a:pPr>
            <a:r>
              <a:rPr lang="zh-TW" altLang="en-US" sz="2400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QM2 </a:t>
            </a:r>
            <a:r>
              <a:rPr lang="en-US" altLang="zh-TW" sz="2400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series with Ethernet combo for 2.5GbE</a:t>
            </a:r>
            <a:endParaRPr lang="zh-TW" altLang="en-US" sz="24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342900" indent="-342900">
              <a:lnSpc>
                <a:spcPts val="3700"/>
              </a:lnSpc>
              <a:buFont typeface="Wingdings" panose="05000000000000000000" pitchFamily="2" charset="2"/>
              <a:buChar char="ü"/>
            </a:pPr>
            <a:r>
              <a:rPr lang="en-US" altLang="zh-TW" sz="2400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Only use ONE </a:t>
            </a:r>
            <a:r>
              <a:rPr lang="zh-TW" altLang="en-US" sz="2400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PCIe </a:t>
            </a:r>
            <a:r>
              <a:rPr lang="en-US" altLang="zh-TW" sz="2400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slot for M.2 SSD and Ethernet expansion</a:t>
            </a:r>
            <a:endParaRPr lang="zh-TW" altLang="en-US" sz="2400" dirty="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342900" indent="-342900">
              <a:lnSpc>
                <a:spcPts val="3700"/>
              </a:lnSpc>
              <a:buFont typeface="Wingdings" panose="05000000000000000000" pitchFamily="2" charset="2"/>
              <a:buChar char="ü"/>
            </a:pPr>
            <a:r>
              <a:rPr lang="en-US" altLang="zh-TW" sz="2400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Built in</a:t>
            </a:r>
            <a:r>
              <a:rPr lang="zh-TW" altLang="en-US" sz="2400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Intel I225-LM </a:t>
            </a:r>
            <a:r>
              <a:rPr lang="en-US" altLang="zh-TW" sz="2400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Enterprise</a:t>
            </a:r>
            <a:r>
              <a:rPr lang="zh-TW" altLang="en-US" sz="2400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2.5GbE </a:t>
            </a:r>
            <a:r>
              <a:rPr lang="en-US" altLang="zh-TW" sz="2400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Ethernet controller, support QTS, </a:t>
            </a:r>
            <a:r>
              <a:rPr lang="en-US" altLang="zh-TW" sz="2400" dirty="0" err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QuTS</a:t>
            </a:r>
            <a:r>
              <a:rPr lang="en-US" altLang="zh-TW" sz="2400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hero, Linux, Win10 and Win Server 2019</a:t>
            </a:r>
          </a:p>
          <a:p>
            <a:pPr marL="342900" indent="-342900">
              <a:lnSpc>
                <a:spcPts val="3700"/>
              </a:lnSpc>
              <a:buFont typeface="Wingdings" panose="05000000000000000000" pitchFamily="2" charset="2"/>
              <a:buChar char="ü"/>
            </a:pPr>
            <a:r>
              <a:rPr lang="en-US" altLang="zh-TW" sz="2400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Build your environment with  </a:t>
            </a:r>
            <a:r>
              <a:rPr lang="zh-TW" altLang="en-US" sz="2400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QNAP </a:t>
            </a:r>
            <a:r>
              <a:rPr lang="en-US" altLang="zh-TW" sz="2400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Ethernet products</a:t>
            </a:r>
            <a:endParaRPr lang="zh-TW" altLang="en-US" sz="24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3C36BA8-71BF-47A1-A3AE-2DB834D39246}"/>
              </a:ext>
            </a:extLst>
          </p:cNvPr>
          <p:cNvSpPr/>
          <p:nvPr/>
        </p:nvSpPr>
        <p:spPr>
          <a:xfrm>
            <a:off x="6653668" y="931335"/>
            <a:ext cx="5192305" cy="5012264"/>
          </a:xfrm>
          <a:prstGeom prst="rect">
            <a:avLst/>
          </a:prstGeom>
          <a:noFill/>
          <a:ln w="63500">
            <a:gradFill>
              <a:gsLst>
                <a:gs pos="0">
                  <a:srgbClr val="0CEFF6"/>
                </a:gs>
                <a:gs pos="100000">
                  <a:srgbClr val="9A2E9D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65752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661BE-26D2-C348-B283-FC0130547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>
                <a:latin typeface="Arial"/>
                <a:ea typeface="微軟正黑體"/>
                <a:cs typeface="Arial"/>
              </a:rPr>
              <a:t>QSW 2.5GbE NBASE-T Ethernet switches</a:t>
            </a:r>
          </a:p>
        </p:txBody>
      </p:sp>
      <p:sp>
        <p:nvSpPr>
          <p:cNvPr id="8" name="文字方塊 17">
            <a:extLst>
              <a:ext uri="{FF2B5EF4-FFF2-40B4-BE49-F238E27FC236}">
                <a16:creationId xmlns:a16="http://schemas.microsoft.com/office/drawing/2014/main" id="{DE9D032F-A17F-8345-874D-1DF57FA19FBE}"/>
              </a:ext>
            </a:extLst>
          </p:cNvPr>
          <p:cNvSpPr txBox="1"/>
          <p:nvPr/>
        </p:nvSpPr>
        <p:spPr>
          <a:xfrm>
            <a:off x="1473879" y="3886392"/>
            <a:ext cx="5394278" cy="2923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300" b="1" dirty="0">
                <a:solidFill>
                  <a:srgbClr val="75EFFF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5-port 2.5GbE  Fan-less unmanaged switch</a:t>
            </a:r>
          </a:p>
        </p:txBody>
      </p:sp>
      <p:sp>
        <p:nvSpPr>
          <p:cNvPr id="21" name="文字方塊 17">
            <a:extLst>
              <a:ext uri="{FF2B5EF4-FFF2-40B4-BE49-F238E27FC236}">
                <a16:creationId xmlns:a16="http://schemas.microsoft.com/office/drawing/2014/main" id="{C49468CD-C7DD-4819-AD70-97949B14DBA8}"/>
              </a:ext>
            </a:extLst>
          </p:cNvPr>
          <p:cNvSpPr txBox="1"/>
          <p:nvPr/>
        </p:nvSpPr>
        <p:spPr>
          <a:xfrm>
            <a:off x="1947335" y="6417678"/>
            <a:ext cx="5266303" cy="2923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1300" b="1">
                <a:solidFill>
                  <a:srgbClr val="FDF103"/>
                </a:solidFill>
                <a:latin typeface="Arial"/>
                <a:ea typeface="微軟正黑體"/>
                <a:cs typeface="Arial"/>
              </a:rPr>
              <a:t>8-port 2.5GbE and 2-port 10GbE web-management switch</a:t>
            </a:r>
            <a:endParaRPr lang="zh-TW" altLang="en-US" sz="1300" b="1">
              <a:solidFill>
                <a:srgbClr val="FDF103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CC382B3-CD1F-4D11-92E3-54EFDBA1EC10}"/>
              </a:ext>
            </a:extLst>
          </p:cNvPr>
          <p:cNvSpPr/>
          <p:nvPr/>
        </p:nvSpPr>
        <p:spPr>
          <a:xfrm>
            <a:off x="643354" y="2054203"/>
            <a:ext cx="7055328" cy="1763547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8D62BD98-C97E-4C45-A4BF-41F93D37CFE7}"/>
              </a:ext>
            </a:extLst>
          </p:cNvPr>
          <p:cNvSpPr/>
          <p:nvPr/>
        </p:nvSpPr>
        <p:spPr>
          <a:xfrm>
            <a:off x="730341" y="2128987"/>
            <a:ext cx="6884499" cy="15965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圖片 14" descr="一張含有 電子用品 的圖片&#10;&#10;自動產生的描述">
            <a:extLst>
              <a:ext uri="{FF2B5EF4-FFF2-40B4-BE49-F238E27FC236}">
                <a16:creationId xmlns:a16="http://schemas.microsoft.com/office/drawing/2014/main" id="{19811B5F-B232-4826-A4F5-93D7B039F7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2007" y="2381339"/>
            <a:ext cx="4102542" cy="1146178"/>
          </a:xfrm>
          <a:prstGeom prst="rect">
            <a:avLst/>
          </a:prstGeom>
          <a:effectLst>
            <a:outerShdw blurRad="342900" dist="279400" dir="1800000" sx="90000" sy="90000" rotWithShape="0">
              <a:prstClr val="black">
                <a:alpha val="30000"/>
              </a:prstClr>
            </a:outerShdw>
          </a:effectLst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534EF8E2-6D35-4561-9148-0B3BF9D58D30}"/>
              </a:ext>
            </a:extLst>
          </p:cNvPr>
          <p:cNvSpPr txBox="1"/>
          <p:nvPr/>
        </p:nvSpPr>
        <p:spPr>
          <a:xfrm>
            <a:off x="539770" y="1666729"/>
            <a:ext cx="18266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b="1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QSW-1105-5T</a:t>
            </a:r>
            <a:endParaRPr lang="en-US" altLang="zh-TW" sz="1800" b="1">
              <a:solidFill>
                <a:schemeClr val="bg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BC761D9E-D1E9-4D01-AA58-2EBB90FB7098}"/>
              </a:ext>
            </a:extLst>
          </p:cNvPr>
          <p:cNvSpPr/>
          <p:nvPr/>
        </p:nvSpPr>
        <p:spPr>
          <a:xfrm>
            <a:off x="643354" y="4609304"/>
            <a:ext cx="7055328" cy="1763547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3AC89D88-E47F-4AF6-881A-2A9C22EBE32C}"/>
              </a:ext>
            </a:extLst>
          </p:cNvPr>
          <p:cNvSpPr/>
          <p:nvPr/>
        </p:nvSpPr>
        <p:spPr>
          <a:xfrm>
            <a:off x="730341" y="4684088"/>
            <a:ext cx="6884499" cy="15965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D65164C7-B074-4AF0-A1F9-EC3DEFCCDC74}"/>
              </a:ext>
            </a:extLst>
          </p:cNvPr>
          <p:cNvSpPr txBox="1"/>
          <p:nvPr/>
        </p:nvSpPr>
        <p:spPr>
          <a:xfrm>
            <a:off x="539770" y="4221830"/>
            <a:ext cx="20933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b="1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QSW-M2108-2C</a:t>
            </a:r>
          </a:p>
        </p:txBody>
      </p:sp>
      <p:pic>
        <p:nvPicPr>
          <p:cNvPr id="25" name="圖片 3">
            <a:extLst>
              <a:ext uri="{FF2B5EF4-FFF2-40B4-BE49-F238E27FC236}">
                <a16:creationId xmlns:a16="http://schemas.microsoft.com/office/drawing/2014/main" id="{98599D07-F382-4C24-8E93-785EA4E8C9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689" b="18233"/>
          <a:stretch/>
        </p:blipFill>
        <p:spPr>
          <a:xfrm>
            <a:off x="1905000" y="4851125"/>
            <a:ext cx="4632923" cy="1596586"/>
          </a:xfrm>
          <a:prstGeom prst="rect">
            <a:avLst/>
          </a:prstGeom>
          <a:effectLst>
            <a:outerShdw blurRad="342900" dist="368300" dir="3240000" sx="90000" sy="90000" algn="t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10794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: 圓角化同側角落 39">
            <a:extLst>
              <a:ext uri="{FF2B5EF4-FFF2-40B4-BE49-F238E27FC236}">
                <a16:creationId xmlns:a16="http://schemas.microsoft.com/office/drawing/2014/main" id="{D32F0FE3-D36E-4502-BF36-711C15F50C1A}"/>
              </a:ext>
            </a:extLst>
          </p:cNvPr>
          <p:cNvSpPr/>
          <p:nvPr/>
        </p:nvSpPr>
        <p:spPr>
          <a:xfrm>
            <a:off x="6291799" y="2026652"/>
            <a:ext cx="2482331" cy="490893"/>
          </a:xfrm>
          <a:prstGeom prst="round2SameRect">
            <a:avLst/>
          </a:prstGeom>
          <a:gradFill>
            <a:gsLst>
              <a:gs pos="0">
                <a:srgbClr val="D605E4"/>
              </a:gs>
              <a:gs pos="100000">
                <a:srgbClr val="FF2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矩形: 圓角化同側角落 31">
            <a:extLst>
              <a:ext uri="{FF2B5EF4-FFF2-40B4-BE49-F238E27FC236}">
                <a16:creationId xmlns:a16="http://schemas.microsoft.com/office/drawing/2014/main" id="{C68D1DB4-C967-41F0-9DD7-ABE22B981F97}"/>
              </a:ext>
            </a:extLst>
          </p:cNvPr>
          <p:cNvSpPr/>
          <p:nvPr/>
        </p:nvSpPr>
        <p:spPr>
          <a:xfrm>
            <a:off x="510203" y="2025159"/>
            <a:ext cx="2482331" cy="490893"/>
          </a:xfrm>
          <a:prstGeom prst="round2SameRect">
            <a:avLst/>
          </a:prstGeom>
          <a:gradFill>
            <a:gsLst>
              <a:gs pos="0">
                <a:srgbClr val="D605E4"/>
              </a:gs>
              <a:gs pos="100000">
                <a:srgbClr val="FF2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7D21C4-9FD8-6647-BF72-74CEC27BD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>
                <a:latin typeface="Arial" panose="020B0604020202020204" pitchFamily="34" charset="0"/>
                <a:cs typeface="Arial" panose="020B0604020202020204" pitchFamily="34" charset="0"/>
              </a:rPr>
              <a:t>QNAP Multi Gig Ethernet accessories (dongle)</a:t>
            </a:r>
          </a:p>
        </p:txBody>
      </p:sp>
      <p:sp>
        <p:nvSpPr>
          <p:cNvPr id="41" name="TextBox 5">
            <a:extLst>
              <a:ext uri="{FF2B5EF4-FFF2-40B4-BE49-F238E27FC236}">
                <a16:creationId xmlns:a16="http://schemas.microsoft.com/office/drawing/2014/main" id="{9E73286F-0453-4E51-B62B-DDA2554681C0}"/>
              </a:ext>
            </a:extLst>
          </p:cNvPr>
          <p:cNvSpPr txBox="1"/>
          <p:nvPr/>
        </p:nvSpPr>
        <p:spPr>
          <a:xfrm>
            <a:off x="6488959" y="2072816"/>
            <a:ext cx="3309630" cy="41549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21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QNA-T310G1T</a:t>
            </a:r>
            <a:endParaRPr lang="en-US" altLang="zh-CN" sz="21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3" name="TextBox 5">
            <a:extLst>
              <a:ext uri="{FF2B5EF4-FFF2-40B4-BE49-F238E27FC236}">
                <a16:creationId xmlns:a16="http://schemas.microsoft.com/office/drawing/2014/main" id="{7CDCE541-09DD-4159-9A6E-EE66AE170515}"/>
              </a:ext>
            </a:extLst>
          </p:cNvPr>
          <p:cNvSpPr txBox="1"/>
          <p:nvPr/>
        </p:nvSpPr>
        <p:spPr>
          <a:xfrm>
            <a:off x="809954" y="2071304"/>
            <a:ext cx="2631116" cy="41549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QNA-UC5G1T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7D96A384-B6BC-4102-980D-567B98628E16}"/>
              </a:ext>
            </a:extLst>
          </p:cNvPr>
          <p:cNvSpPr/>
          <p:nvPr/>
        </p:nvSpPr>
        <p:spPr>
          <a:xfrm>
            <a:off x="6190195" y="2516689"/>
            <a:ext cx="4768338" cy="364720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025E668A-D9B3-41F0-8BEA-05303F5F01DA}"/>
              </a:ext>
            </a:extLst>
          </p:cNvPr>
          <p:cNvSpPr/>
          <p:nvPr/>
        </p:nvSpPr>
        <p:spPr>
          <a:xfrm>
            <a:off x="408599" y="2516689"/>
            <a:ext cx="4768338" cy="364720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701838AE-C396-4479-B9C7-052794E23A3F}"/>
              </a:ext>
            </a:extLst>
          </p:cNvPr>
          <p:cNvSpPr/>
          <p:nvPr/>
        </p:nvSpPr>
        <p:spPr>
          <a:xfrm>
            <a:off x="6360707" y="3303158"/>
            <a:ext cx="4427313" cy="26318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64610ACE-6AD6-431D-83E6-8AE1F8D0E892}"/>
              </a:ext>
            </a:extLst>
          </p:cNvPr>
          <p:cNvSpPr/>
          <p:nvPr/>
        </p:nvSpPr>
        <p:spPr>
          <a:xfrm>
            <a:off x="579111" y="3303158"/>
            <a:ext cx="4427313" cy="26318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圖片 14">
            <a:extLst>
              <a:ext uri="{FF2B5EF4-FFF2-40B4-BE49-F238E27FC236}">
                <a16:creationId xmlns:a16="http://schemas.microsoft.com/office/drawing/2014/main" id="{F263151D-1B48-4CA8-BC9C-CAED36C6B2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9647" y="2565297"/>
            <a:ext cx="3049894" cy="19065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圖片 34">
            <a:extLst>
              <a:ext uri="{FF2B5EF4-FFF2-40B4-BE49-F238E27FC236}">
                <a16:creationId xmlns:a16="http://schemas.microsoft.com/office/drawing/2014/main" id="{504DF6D1-3A5A-46DA-B3FA-0E683A54FA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3201" y="2407935"/>
            <a:ext cx="3610116" cy="22567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6" name="圖形 55">
            <a:extLst>
              <a:ext uri="{FF2B5EF4-FFF2-40B4-BE49-F238E27FC236}">
                <a16:creationId xmlns:a16="http://schemas.microsoft.com/office/drawing/2014/main" id="{0B4AE780-0175-47C6-9DCF-4AF45F387D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38436" y="3446083"/>
            <a:ext cx="671767" cy="816304"/>
          </a:xfrm>
          <a:prstGeom prst="rect">
            <a:avLst/>
          </a:prstGeom>
        </p:spPr>
      </p:pic>
      <p:pic>
        <p:nvPicPr>
          <p:cNvPr id="57" name="圖形 56">
            <a:extLst>
              <a:ext uri="{FF2B5EF4-FFF2-40B4-BE49-F238E27FC236}">
                <a16:creationId xmlns:a16="http://schemas.microsoft.com/office/drawing/2014/main" id="{BA67DD88-7086-4F6E-8667-6B4D0FFE61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47135" y="4537621"/>
            <a:ext cx="1813036" cy="1813036"/>
          </a:xfrm>
          <a:prstGeom prst="rect">
            <a:avLst/>
          </a:prstGeo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9" name="圖形 58">
            <a:extLst>
              <a:ext uri="{FF2B5EF4-FFF2-40B4-BE49-F238E27FC236}">
                <a16:creationId xmlns:a16="http://schemas.microsoft.com/office/drawing/2014/main" id="{893DE37F-87FA-452D-8E27-0122DD0E2F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16770" y="4537621"/>
            <a:ext cx="1813036" cy="1813036"/>
          </a:xfrm>
          <a:prstGeom prst="rect">
            <a:avLst/>
          </a:prstGeo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61" name="直線接點 60">
            <a:extLst>
              <a:ext uri="{FF2B5EF4-FFF2-40B4-BE49-F238E27FC236}">
                <a16:creationId xmlns:a16="http://schemas.microsoft.com/office/drawing/2014/main" id="{CBEE65AA-11D6-4513-A30F-B3EC8BB5ECC2}"/>
              </a:ext>
            </a:extLst>
          </p:cNvPr>
          <p:cNvCxnSpPr>
            <a:cxnSpLocks/>
          </p:cNvCxnSpPr>
          <p:nvPr/>
        </p:nvCxnSpPr>
        <p:spPr>
          <a:xfrm>
            <a:off x="773798" y="4907209"/>
            <a:ext cx="3015055" cy="0"/>
          </a:xfrm>
          <a:prstGeom prst="line">
            <a:avLst/>
          </a:prstGeom>
          <a:ln w="25400">
            <a:gradFill>
              <a:gsLst>
                <a:gs pos="4000">
                  <a:srgbClr val="E927D2"/>
                </a:gs>
                <a:gs pos="100000">
                  <a:srgbClr val="65D7FF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接點 61">
            <a:extLst>
              <a:ext uri="{FF2B5EF4-FFF2-40B4-BE49-F238E27FC236}">
                <a16:creationId xmlns:a16="http://schemas.microsoft.com/office/drawing/2014/main" id="{A5129E74-6A74-45C4-8197-8D94C60E974B}"/>
              </a:ext>
            </a:extLst>
          </p:cNvPr>
          <p:cNvCxnSpPr>
            <a:cxnSpLocks/>
          </p:cNvCxnSpPr>
          <p:nvPr/>
        </p:nvCxnSpPr>
        <p:spPr>
          <a:xfrm>
            <a:off x="6681930" y="4898742"/>
            <a:ext cx="3015055" cy="0"/>
          </a:xfrm>
          <a:prstGeom prst="line">
            <a:avLst/>
          </a:prstGeom>
          <a:ln w="25400">
            <a:gradFill>
              <a:gsLst>
                <a:gs pos="4000">
                  <a:srgbClr val="E927D2"/>
                </a:gs>
                <a:gs pos="100000">
                  <a:srgbClr val="65D7FF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7">
            <a:extLst>
              <a:ext uri="{FF2B5EF4-FFF2-40B4-BE49-F238E27FC236}">
                <a16:creationId xmlns:a16="http://schemas.microsoft.com/office/drawing/2014/main" id="{BA1B62CF-36C7-4773-A922-E902E9E4ABCD}"/>
              </a:ext>
            </a:extLst>
          </p:cNvPr>
          <p:cNvSpPr txBox="1"/>
          <p:nvPr/>
        </p:nvSpPr>
        <p:spPr>
          <a:xfrm>
            <a:off x="714873" y="4980404"/>
            <a:ext cx="2898952" cy="6555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5G/2.5G/1G/100M 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4-speed</a:t>
            </a:r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RJ45 NBASE-T 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port</a:t>
            </a:r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A7B4020A-2C36-4538-BBD2-49089C1AFA9A}"/>
              </a:ext>
            </a:extLst>
          </p:cNvPr>
          <p:cNvSpPr txBox="1"/>
          <p:nvPr/>
        </p:nvSpPr>
        <p:spPr>
          <a:xfrm>
            <a:off x="6584383" y="4979544"/>
            <a:ext cx="3534182" cy="6555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10G/5G/2.5G/1G/100M 5-speed</a:t>
            </a:r>
            <a:endParaRPr lang="zh-TW" altLang="en-US" sz="16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RJ45 NBASE-T port</a:t>
            </a:r>
            <a:endParaRPr lang="zh-TW" altLang="en-US" sz="16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26" name="TextBox 1">
            <a:extLst>
              <a:ext uri="{FF2B5EF4-FFF2-40B4-BE49-F238E27FC236}">
                <a16:creationId xmlns:a16="http://schemas.microsoft.com/office/drawing/2014/main" id="{91DE36A9-C41D-46FF-B1D4-6876D04F2053}"/>
              </a:ext>
            </a:extLst>
          </p:cNvPr>
          <p:cNvSpPr txBox="1"/>
          <p:nvPr/>
        </p:nvSpPr>
        <p:spPr>
          <a:xfrm>
            <a:off x="697755" y="4449325"/>
            <a:ext cx="3157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Host with USB 3.2 Gen 1</a:t>
            </a:r>
            <a:endParaRPr lang="en-US" sz="2000" b="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8" name="TextBox 50">
            <a:extLst>
              <a:ext uri="{FF2B5EF4-FFF2-40B4-BE49-F238E27FC236}">
                <a16:creationId xmlns:a16="http://schemas.microsoft.com/office/drawing/2014/main" id="{43971D53-E945-44F5-8206-4A202CC655DD}"/>
              </a:ext>
            </a:extLst>
          </p:cNvPr>
          <p:cNvSpPr txBox="1"/>
          <p:nvPr/>
        </p:nvSpPr>
        <p:spPr>
          <a:xfrm>
            <a:off x="6591206" y="4449325"/>
            <a:ext cx="32847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Host with Thunderbolt 3</a:t>
            </a:r>
            <a:endParaRPr lang="en-US" sz="2000" b="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9" name="TextBox 2">
            <a:extLst>
              <a:ext uri="{FF2B5EF4-FFF2-40B4-BE49-F238E27FC236}">
                <a16:creationId xmlns:a16="http://schemas.microsoft.com/office/drawing/2014/main" id="{A0014820-9867-4663-BCDF-983B3A151D3B}"/>
              </a:ext>
            </a:extLst>
          </p:cNvPr>
          <p:cNvSpPr txBox="1"/>
          <p:nvPr/>
        </p:nvSpPr>
        <p:spPr>
          <a:xfrm>
            <a:off x="4025489" y="4968094"/>
            <a:ext cx="1651065" cy="1148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PC/Laptop with USB 3.2 Gen 1 upgrade to 5Gbps</a:t>
            </a:r>
            <a:endParaRPr 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1" name="TextBox 24">
            <a:extLst>
              <a:ext uri="{FF2B5EF4-FFF2-40B4-BE49-F238E27FC236}">
                <a16:creationId xmlns:a16="http://schemas.microsoft.com/office/drawing/2014/main" id="{1B289BA4-E9CD-4E3D-82AB-D60C072EC1CB}"/>
              </a:ext>
            </a:extLst>
          </p:cNvPr>
          <p:cNvSpPr txBox="1"/>
          <p:nvPr/>
        </p:nvSpPr>
        <p:spPr>
          <a:xfrm>
            <a:off x="10176763" y="4934226"/>
            <a:ext cx="1493050" cy="1148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Thunderbolt3</a:t>
            </a:r>
            <a:r>
              <a:rPr lang="zh-CN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Ｍ</a:t>
            </a: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ac/PC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upgrade to 10Gbps</a:t>
            </a:r>
            <a:endParaRPr 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6294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矩形 75">
            <a:extLst>
              <a:ext uri="{FF2B5EF4-FFF2-40B4-BE49-F238E27FC236}">
                <a16:creationId xmlns:a16="http://schemas.microsoft.com/office/drawing/2014/main" id="{2C139BF7-7533-4672-9B1F-445697DF789A}"/>
              </a:ext>
            </a:extLst>
          </p:cNvPr>
          <p:cNvSpPr/>
          <p:nvPr/>
        </p:nvSpPr>
        <p:spPr>
          <a:xfrm>
            <a:off x="388542" y="4172498"/>
            <a:ext cx="11413644" cy="2108180"/>
          </a:xfrm>
          <a:prstGeom prst="rect">
            <a:avLst/>
          </a:prstGeom>
          <a:gradFill>
            <a:gsLst>
              <a:gs pos="74000">
                <a:srgbClr val="E8EEF8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矩形 76">
            <a:extLst>
              <a:ext uri="{FF2B5EF4-FFF2-40B4-BE49-F238E27FC236}">
                <a16:creationId xmlns:a16="http://schemas.microsoft.com/office/drawing/2014/main" id="{2CA230AF-4FC4-43BD-8AC4-C85510FDB7C4}"/>
              </a:ext>
            </a:extLst>
          </p:cNvPr>
          <p:cNvSpPr/>
          <p:nvPr/>
        </p:nvSpPr>
        <p:spPr>
          <a:xfrm>
            <a:off x="428899" y="4177514"/>
            <a:ext cx="11371384" cy="2103163"/>
          </a:xfrm>
          <a:prstGeom prst="rect">
            <a:avLst/>
          </a:prstGeom>
          <a:gradFill>
            <a:gsLst>
              <a:gs pos="36000">
                <a:schemeClr val="bg1">
                  <a:alpha val="98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C57D0FD4-E3C5-4FA6-AB03-D3EE61EB3AEC}"/>
              </a:ext>
            </a:extLst>
          </p:cNvPr>
          <p:cNvSpPr/>
          <p:nvPr/>
        </p:nvSpPr>
        <p:spPr>
          <a:xfrm>
            <a:off x="400267" y="1777447"/>
            <a:ext cx="11413644" cy="2108180"/>
          </a:xfrm>
          <a:prstGeom prst="rect">
            <a:avLst/>
          </a:prstGeom>
          <a:gradFill>
            <a:gsLst>
              <a:gs pos="74000">
                <a:srgbClr val="E8EEF8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1" name="Picture 3" descr="C:\Users\user\Desktop\21_PPT對稿QNAP AQC107 10G網卡\7-01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101" y="4800601"/>
            <a:ext cx="2134651" cy="1632506"/>
          </a:xfrm>
          <a:prstGeom prst="rect">
            <a:avLst/>
          </a:prstGeom>
          <a:noFill/>
        </p:spPr>
      </p:pic>
      <p:cxnSp>
        <p:nvCxnSpPr>
          <p:cNvPr id="57" name="直線接點 56"/>
          <p:cNvCxnSpPr/>
          <p:nvPr/>
        </p:nvCxnSpPr>
        <p:spPr>
          <a:xfrm>
            <a:off x="3142271" y="5390006"/>
            <a:ext cx="2281023" cy="0"/>
          </a:xfrm>
          <a:prstGeom prst="line">
            <a:avLst/>
          </a:prstGeom>
          <a:ln w="38100">
            <a:solidFill>
              <a:srgbClr val="011F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1" name="Shape 430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4413" y="4192688"/>
            <a:ext cx="1313161" cy="9361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5" name="Shape 443"/>
          <p:cNvSpPr txBox="1"/>
          <p:nvPr/>
        </p:nvSpPr>
        <p:spPr>
          <a:xfrm>
            <a:off x="3692033" y="5392167"/>
            <a:ext cx="1008375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600" b="1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5e</a:t>
            </a:r>
            <a:endParaRPr sz="1600" b="1">
              <a:solidFill>
                <a:srgbClr val="005A9E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16" name="Shape 444"/>
          <p:cNvSpPr txBox="1"/>
          <p:nvPr/>
        </p:nvSpPr>
        <p:spPr>
          <a:xfrm>
            <a:off x="3642397" y="5003389"/>
            <a:ext cx="975717" cy="37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2.5GbE</a:t>
            </a:r>
            <a:endParaRPr sz="1600" b="1">
              <a:solidFill>
                <a:srgbClr val="C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20" name="Shape 443"/>
          <p:cNvSpPr txBox="1"/>
          <p:nvPr/>
        </p:nvSpPr>
        <p:spPr>
          <a:xfrm>
            <a:off x="8130009" y="4527745"/>
            <a:ext cx="1008375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67" b="1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5e</a:t>
            </a:r>
            <a:endParaRPr sz="1467" b="1">
              <a:solidFill>
                <a:srgbClr val="005A9E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24" name="Shape 443"/>
          <p:cNvSpPr txBox="1"/>
          <p:nvPr/>
        </p:nvSpPr>
        <p:spPr>
          <a:xfrm>
            <a:off x="8143358" y="5503705"/>
            <a:ext cx="1008375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67" b="1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5e</a:t>
            </a:r>
            <a:endParaRPr sz="1467" b="1">
              <a:solidFill>
                <a:srgbClr val="005A9E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25" name="Shape 444"/>
          <p:cNvSpPr txBox="1"/>
          <p:nvPr/>
        </p:nvSpPr>
        <p:spPr>
          <a:xfrm>
            <a:off x="7477746" y="5534724"/>
            <a:ext cx="985105" cy="34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67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2.5GbE</a:t>
            </a:r>
            <a:endParaRPr sz="1467" b="1">
              <a:solidFill>
                <a:srgbClr val="C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35" name="Shape 444"/>
          <p:cNvSpPr txBox="1"/>
          <p:nvPr/>
        </p:nvSpPr>
        <p:spPr>
          <a:xfrm>
            <a:off x="152217" y="5136561"/>
            <a:ext cx="754104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2.5Gb</a:t>
            </a:r>
            <a:endParaRPr sz="1400" b="1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53" name="圖片 52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443CAD46-5A16-4841-BEA9-D500EAC1886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4743" y="4315304"/>
            <a:ext cx="939120" cy="7412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群組 16">
            <a:extLst>
              <a:ext uri="{FF2B5EF4-FFF2-40B4-BE49-F238E27FC236}">
                <a16:creationId xmlns:a16="http://schemas.microsoft.com/office/drawing/2014/main" id="{76585069-4267-4EEC-9CC7-A4568D065C10}"/>
              </a:ext>
            </a:extLst>
          </p:cNvPr>
          <p:cNvGrpSpPr/>
          <p:nvPr/>
        </p:nvGrpSpPr>
        <p:grpSpPr>
          <a:xfrm>
            <a:off x="6664858" y="4937611"/>
            <a:ext cx="2385438" cy="569922"/>
            <a:chOff x="6868492" y="4645912"/>
            <a:chExt cx="2182441" cy="866869"/>
          </a:xfrm>
        </p:grpSpPr>
        <p:cxnSp>
          <p:nvCxnSpPr>
            <p:cNvPr id="58" name="肘形接點 57"/>
            <p:cNvCxnSpPr/>
            <p:nvPr/>
          </p:nvCxnSpPr>
          <p:spPr>
            <a:xfrm flipV="1">
              <a:off x="6960097" y="4645912"/>
              <a:ext cx="1944947" cy="408045"/>
            </a:xfrm>
            <a:prstGeom prst="bentConnector3">
              <a:avLst>
                <a:gd name="adj1" fmla="val 32448"/>
              </a:avLst>
            </a:prstGeom>
            <a:ln w="38100">
              <a:solidFill>
                <a:srgbClr val="011F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肘形接點 58"/>
            <p:cNvCxnSpPr>
              <a:cxnSpLocks/>
            </p:cNvCxnSpPr>
            <p:nvPr/>
          </p:nvCxnSpPr>
          <p:spPr>
            <a:xfrm>
              <a:off x="6868492" y="5334019"/>
              <a:ext cx="2182441" cy="178762"/>
            </a:xfrm>
            <a:prstGeom prst="bentConnector3">
              <a:avLst>
                <a:gd name="adj1" fmla="val 33860"/>
              </a:avLst>
            </a:prstGeom>
            <a:ln w="38100">
              <a:solidFill>
                <a:srgbClr val="011F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2" name="Shape 431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1057" y="5238941"/>
            <a:ext cx="1313161" cy="9361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圖片 53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84DFA7C6-8D37-4A93-B840-739938C0F3D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0696" y="5203028"/>
            <a:ext cx="939120" cy="7412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1" name="Shape 435"/>
          <p:cNvSpPr txBox="1"/>
          <p:nvPr/>
        </p:nvSpPr>
        <p:spPr>
          <a:xfrm>
            <a:off x="4717024" y="4665419"/>
            <a:ext cx="2396233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 algn="ctr">
              <a:buClr>
                <a:srgbClr val="262626"/>
              </a:buClr>
              <a:buSzPts val="1200"/>
            </a:pPr>
            <a:r>
              <a:rPr lang="en-US" altLang="zh-TW" sz="1400" b="1">
                <a:solidFill>
                  <a:srgbClr val="262626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2.5G/1G/100M/10M switch </a:t>
            </a:r>
          </a:p>
        </p:txBody>
      </p:sp>
      <p:sp>
        <p:nvSpPr>
          <p:cNvPr id="48" name="Shape 435">
            <a:extLst>
              <a:ext uri="{FF2B5EF4-FFF2-40B4-BE49-F238E27FC236}">
                <a16:creationId xmlns:a16="http://schemas.microsoft.com/office/drawing/2014/main" id="{45732653-3B6A-D34A-99D8-FED59A52EC3F}"/>
              </a:ext>
            </a:extLst>
          </p:cNvPr>
          <p:cNvSpPr txBox="1"/>
          <p:nvPr/>
        </p:nvSpPr>
        <p:spPr>
          <a:xfrm>
            <a:off x="4886079" y="5710035"/>
            <a:ext cx="2654045" cy="38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CN" sz="1400" b="1">
                <a:solidFill>
                  <a:srgbClr val="262626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QNAP 2.5GbE Switch</a:t>
            </a:r>
          </a:p>
          <a:p>
            <a:pPr>
              <a:buClr>
                <a:srgbClr val="262626"/>
              </a:buClr>
              <a:buSzPts val="1200"/>
            </a:pPr>
            <a:r>
              <a:rPr lang="en-US" sz="1400" b="1">
                <a:solidFill>
                  <a:srgbClr val="262626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QSW-1105-5T</a:t>
            </a:r>
          </a:p>
        </p:txBody>
      </p:sp>
      <p:sp>
        <p:nvSpPr>
          <p:cNvPr id="71" name="Shape 444"/>
          <p:cNvSpPr txBox="1"/>
          <p:nvPr/>
        </p:nvSpPr>
        <p:spPr>
          <a:xfrm>
            <a:off x="7471913" y="4556232"/>
            <a:ext cx="985105" cy="343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67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2.5GbE</a:t>
            </a:r>
            <a:endParaRPr sz="1467" b="1">
              <a:solidFill>
                <a:srgbClr val="C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圖片 4" descr="一張含有 電子用品 的圖片&#10;&#10;自動產生的描述">
            <a:extLst>
              <a:ext uri="{FF2B5EF4-FFF2-40B4-BE49-F238E27FC236}">
                <a16:creationId xmlns:a16="http://schemas.microsoft.com/office/drawing/2014/main" id="{CA0FBF6B-E2D4-4849-A922-B206540685F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1488" y="5046673"/>
            <a:ext cx="2074639" cy="599728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E55D2B03-7A07-4E8E-8ED3-84B964637608}"/>
              </a:ext>
            </a:extLst>
          </p:cNvPr>
          <p:cNvSpPr/>
          <p:nvPr/>
        </p:nvSpPr>
        <p:spPr>
          <a:xfrm>
            <a:off x="406529" y="1782463"/>
            <a:ext cx="11395469" cy="2103163"/>
          </a:xfrm>
          <a:prstGeom prst="rect">
            <a:avLst/>
          </a:prstGeom>
          <a:gradFill>
            <a:gsLst>
              <a:gs pos="36000">
                <a:schemeClr val="bg1">
                  <a:alpha val="98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2" name="直線接點 61"/>
          <p:cNvCxnSpPr>
            <a:cxnSpLocks/>
          </p:cNvCxnSpPr>
          <p:nvPr/>
        </p:nvCxnSpPr>
        <p:spPr>
          <a:xfrm>
            <a:off x="2269031" y="2900226"/>
            <a:ext cx="2953615" cy="0"/>
          </a:xfrm>
          <a:prstGeom prst="line">
            <a:avLst/>
          </a:prstGeom>
          <a:ln w="38100">
            <a:solidFill>
              <a:srgbClr val="011F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肘形接點 62"/>
          <p:cNvCxnSpPr>
            <a:cxnSpLocks/>
          </p:cNvCxnSpPr>
          <p:nvPr/>
        </p:nvCxnSpPr>
        <p:spPr>
          <a:xfrm flipV="1">
            <a:off x="6959462" y="2324018"/>
            <a:ext cx="2090836" cy="408190"/>
          </a:xfrm>
          <a:prstGeom prst="bentConnector3">
            <a:avLst>
              <a:gd name="adj1" fmla="val 29733"/>
            </a:avLst>
          </a:prstGeom>
          <a:ln w="38100">
            <a:solidFill>
              <a:srgbClr val="011F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肘形接點 63"/>
          <p:cNvCxnSpPr/>
          <p:nvPr/>
        </p:nvCxnSpPr>
        <p:spPr>
          <a:xfrm>
            <a:off x="6863454" y="2880448"/>
            <a:ext cx="2054609" cy="478268"/>
          </a:xfrm>
          <a:prstGeom prst="bentConnector3">
            <a:avLst>
              <a:gd name="adj1" fmla="val 35165"/>
            </a:avLst>
          </a:prstGeom>
          <a:ln w="38100">
            <a:solidFill>
              <a:srgbClr val="011F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9" name="Shape 429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200">
                <a:latin typeface="Arial" panose="020B0604020202020204" pitchFamily="34" charset="0"/>
                <a:cs typeface="Arial" panose="020B0604020202020204" pitchFamily="34" charset="0"/>
              </a:rPr>
              <a:t>2.5 times speed up with original cabling</a:t>
            </a:r>
            <a:endParaRPr lang="zh-TW" altLang="en-US" sz="4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0" name="Shape 430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6726" y="1859851"/>
            <a:ext cx="1313161" cy="9361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1" name="Shape 431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4413" y="2828218"/>
            <a:ext cx="1313161" cy="9361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5" name="Shape 435"/>
          <p:cNvSpPr txBox="1"/>
          <p:nvPr/>
        </p:nvSpPr>
        <p:spPr>
          <a:xfrm>
            <a:off x="4898516" y="2056886"/>
            <a:ext cx="2738848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00" b="1">
                <a:solidFill>
                  <a:srgbClr val="262626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2.5G/1G/100M/10M switch </a:t>
            </a:r>
            <a:endParaRPr lang="zh-TW" altLang="en-US" sz="1400" b="1">
              <a:solidFill>
                <a:srgbClr val="262626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443" name="Shape 443"/>
          <p:cNvSpPr txBox="1"/>
          <p:nvPr/>
        </p:nvSpPr>
        <p:spPr>
          <a:xfrm>
            <a:off x="3663059" y="2901724"/>
            <a:ext cx="1008375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600" b="1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5e</a:t>
            </a:r>
            <a:endParaRPr sz="1600" b="1">
              <a:solidFill>
                <a:srgbClr val="005A9E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44" name="Shape 444"/>
          <p:cNvSpPr txBox="1"/>
          <p:nvPr/>
        </p:nvSpPr>
        <p:spPr>
          <a:xfrm>
            <a:off x="3668835" y="2453102"/>
            <a:ext cx="754104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600" b="1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1GbE</a:t>
            </a:r>
            <a:endParaRPr sz="1600" b="1">
              <a:solidFill>
                <a:srgbClr val="262626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98" name="Shape 443"/>
          <p:cNvSpPr txBox="1"/>
          <p:nvPr/>
        </p:nvSpPr>
        <p:spPr>
          <a:xfrm>
            <a:off x="8112116" y="1931762"/>
            <a:ext cx="1008375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67" b="1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5e</a:t>
            </a:r>
            <a:endParaRPr sz="1467" b="1">
              <a:solidFill>
                <a:srgbClr val="005A9E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99" name="Shape 444"/>
          <p:cNvSpPr txBox="1"/>
          <p:nvPr/>
        </p:nvSpPr>
        <p:spPr>
          <a:xfrm>
            <a:off x="7535900" y="1931762"/>
            <a:ext cx="754104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67" b="1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1GbE</a:t>
            </a:r>
            <a:endParaRPr sz="1467" b="1">
              <a:solidFill>
                <a:srgbClr val="262626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09" name="Shape 443"/>
          <p:cNvSpPr txBox="1"/>
          <p:nvPr/>
        </p:nvSpPr>
        <p:spPr>
          <a:xfrm>
            <a:off x="8112116" y="3363419"/>
            <a:ext cx="1008375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67" b="1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5e</a:t>
            </a:r>
            <a:endParaRPr sz="1467" b="1">
              <a:solidFill>
                <a:srgbClr val="005A9E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10" name="Shape 444"/>
          <p:cNvSpPr txBox="1"/>
          <p:nvPr/>
        </p:nvSpPr>
        <p:spPr>
          <a:xfrm>
            <a:off x="7535900" y="3363419"/>
            <a:ext cx="754104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67" b="1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1GbE</a:t>
            </a:r>
            <a:endParaRPr sz="1467" b="1">
              <a:solidFill>
                <a:srgbClr val="262626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9" name="Shape 435">
            <a:extLst>
              <a:ext uri="{FF2B5EF4-FFF2-40B4-BE49-F238E27FC236}">
                <a16:creationId xmlns:a16="http://schemas.microsoft.com/office/drawing/2014/main" id="{47A57F0C-7565-EF41-8B30-8E31BDDBA34E}"/>
              </a:ext>
            </a:extLst>
          </p:cNvPr>
          <p:cNvSpPr txBox="1"/>
          <p:nvPr/>
        </p:nvSpPr>
        <p:spPr>
          <a:xfrm>
            <a:off x="5081857" y="2979563"/>
            <a:ext cx="2054609" cy="400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CN" sz="1400" b="1">
                <a:solidFill>
                  <a:srgbClr val="262626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QNAP 2.5GbE switch</a:t>
            </a:r>
            <a:endParaRPr lang="en-US" sz="1400" b="1">
              <a:solidFill>
                <a:srgbClr val="262626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  <a:sym typeface="Arial"/>
            </a:endParaRPr>
          </a:p>
        </p:txBody>
      </p:sp>
      <p:sp>
        <p:nvSpPr>
          <p:cNvPr id="70" name="Shape 434">
            <a:extLst>
              <a:ext uri="{FF2B5EF4-FFF2-40B4-BE49-F238E27FC236}">
                <a16:creationId xmlns:a16="http://schemas.microsoft.com/office/drawing/2014/main" id="{8F906A71-8561-7544-8973-F08B79437B6E}"/>
              </a:ext>
            </a:extLst>
          </p:cNvPr>
          <p:cNvSpPr txBox="1"/>
          <p:nvPr/>
        </p:nvSpPr>
        <p:spPr>
          <a:xfrm>
            <a:off x="10309920" y="4536591"/>
            <a:ext cx="1719433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300" b="1">
                <a:solidFill>
                  <a:srgbClr val="262626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QM2-2P2G2T</a:t>
            </a:r>
            <a:endParaRPr lang="en-US" altLang="zh-TW" sz="1333" b="1">
              <a:solidFill>
                <a:srgbClr val="262626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  <a:p>
            <a:pPr>
              <a:buClr>
                <a:srgbClr val="262626"/>
              </a:buClr>
              <a:buSzPts val="1200"/>
            </a:pPr>
            <a:r>
              <a:rPr lang="en-US" altLang="zh-CN" sz="1333" b="1">
                <a:solidFill>
                  <a:srgbClr val="26262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or QNA-UC5G1T</a:t>
            </a:r>
            <a:endParaRPr lang="en-US" altLang="zh-TW" sz="1333" b="1">
              <a:solidFill>
                <a:srgbClr val="262626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箭號: 向下 7">
            <a:extLst>
              <a:ext uri="{FF2B5EF4-FFF2-40B4-BE49-F238E27FC236}">
                <a16:creationId xmlns:a16="http://schemas.microsoft.com/office/drawing/2014/main" id="{E5A56B34-5EF2-4323-A4B0-F131D36A9F67}"/>
              </a:ext>
            </a:extLst>
          </p:cNvPr>
          <p:cNvSpPr/>
          <p:nvPr/>
        </p:nvSpPr>
        <p:spPr>
          <a:xfrm>
            <a:off x="4175779" y="3333588"/>
            <a:ext cx="3911170" cy="1326815"/>
          </a:xfrm>
          <a:prstGeom prst="downArrow">
            <a:avLst>
              <a:gd name="adj1" fmla="val 63482"/>
              <a:gd name="adj2" fmla="val 61194"/>
            </a:avLst>
          </a:prstGeom>
          <a:gradFill flip="none" rotWithShape="1">
            <a:gsLst>
              <a:gs pos="0">
                <a:srgbClr val="068DD0"/>
              </a:gs>
              <a:gs pos="52000">
                <a:srgbClr val="12D9FD"/>
              </a:gs>
              <a:gs pos="100000">
                <a:srgbClr val="02EDF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4" name="Shape 474"/>
          <p:cNvSpPr txBox="1"/>
          <p:nvPr/>
        </p:nvSpPr>
        <p:spPr>
          <a:xfrm>
            <a:off x="4826961" y="3553246"/>
            <a:ext cx="2548179" cy="622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t" anchorCtr="0">
            <a:noAutofit/>
          </a:bodyPr>
          <a:lstStyle/>
          <a:p>
            <a:pPr algn="ctr">
              <a:lnSpc>
                <a:spcPts val="2267"/>
              </a:lnSpc>
            </a:pP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PC + QM2-2P2G2T</a:t>
            </a:r>
            <a:endParaRPr sz="2000" b="1">
              <a:solidFill>
                <a:schemeClr val="bg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A490FE6B-86A5-4360-B81C-CE8944074275}"/>
              </a:ext>
            </a:extLst>
          </p:cNvPr>
          <p:cNvGrpSpPr/>
          <p:nvPr/>
        </p:nvGrpSpPr>
        <p:grpSpPr>
          <a:xfrm rot="5400000">
            <a:off x="8766583" y="4615441"/>
            <a:ext cx="878329" cy="879534"/>
            <a:chOff x="6120249" y="3416194"/>
            <a:chExt cx="1164217" cy="1165815"/>
          </a:xfrm>
        </p:grpSpPr>
        <p:sp>
          <p:nvSpPr>
            <p:cNvPr id="84" name="Shape 279">
              <a:extLst>
                <a:ext uri="{FF2B5EF4-FFF2-40B4-BE49-F238E27FC236}">
                  <a16:creationId xmlns:a16="http://schemas.microsoft.com/office/drawing/2014/main" id="{0A136BD1-28EE-4ECD-81B2-8307A10BDCDD}"/>
                </a:ext>
              </a:extLst>
            </p:cNvPr>
            <p:cNvSpPr/>
            <p:nvPr/>
          </p:nvSpPr>
          <p:spPr>
            <a:xfrm rot="2700000">
              <a:off x="6120249" y="3417793"/>
              <a:ext cx="1164216" cy="1164216"/>
            </a:xfrm>
            <a:prstGeom prst="teardrop">
              <a:avLst>
                <a:gd name="adj" fmla="val 100000"/>
              </a:avLst>
            </a:prstGeom>
            <a:solidFill>
              <a:srgbClr val="85D8DE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78" name="群組 77">
              <a:extLst>
                <a:ext uri="{FF2B5EF4-FFF2-40B4-BE49-F238E27FC236}">
                  <a16:creationId xmlns:a16="http://schemas.microsoft.com/office/drawing/2014/main" id="{C8D5CC3E-AFA5-407A-9F74-6EFFB4B964CC}"/>
                </a:ext>
              </a:extLst>
            </p:cNvPr>
            <p:cNvGrpSpPr/>
            <p:nvPr/>
          </p:nvGrpSpPr>
          <p:grpSpPr>
            <a:xfrm rot="10800000">
              <a:off x="6120250" y="3416194"/>
              <a:ext cx="1164216" cy="1164216"/>
              <a:chOff x="60695" y="4417397"/>
              <a:chExt cx="1184801" cy="1184801"/>
            </a:xfrm>
          </p:grpSpPr>
          <p:sp>
            <p:nvSpPr>
              <p:cNvPr id="82" name="Shape 279">
                <a:extLst>
                  <a:ext uri="{FF2B5EF4-FFF2-40B4-BE49-F238E27FC236}">
                    <a16:creationId xmlns:a16="http://schemas.microsoft.com/office/drawing/2014/main" id="{4C197CF5-9919-4FB4-804F-306F9DDE3C49}"/>
                  </a:ext>
                </a:extLst>
              </p:cNvPr>
              <p:cNvSpPr/>
              <p:nvPr/>
            </p:nvSpPr>
            <p:spPr>
              <a:xfrm rot="2700000">
                <a:off x="60695" y="4417397"/>
                <a:ext cx="1184801" cy="1184801"/>
              </a:xfrm>
              <a:prstGeom prst="teardrop">
                <a:avLst>
                  <a:gd name="adj" fmla="val 100000"/>
                </a:avLst>
              </a:prstGeom>
              <a:solidFill>
                <a:srgbClr val="85D8DE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3" name="Shape 280">
                <a:extLst>
                  <a:ext uri="{FF2B5EF4-FFF2-40B4-BE49-F238E27FC236}">
                    <a16:creationId xmlns:a16="http://schemas.microsoft.com/office/drawing/2014/main" id="{77ADEE00-D9BF-460C-8FEE-CDE61DEC7C9B}"/>
                  </a:ext>
                </a:extLst>
              </p:cNvPr>
              <p:cNvSpPr/>
              <p:nvPr/>
            </p:nvSpPr>
            <p:spPr>
              <a:xfrm>
                <a:off x="126796" y="4492221"/>
                <a:ext cx="1058759" cy="1058759"/>
              </a:xfrm>
              <a:prstGeom prst="ellipse">
                <a:avLst/>
              </a:pr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2800">
                  <a:solidFill>
                    <a:srgbClr val="595959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pic>
        <p:nvPicPr>
          <p:cNvPr id="68" name="圖片 67" descr="一張含有 電子用品 的圖片&#10;&#10;自動產生的描述">
            <a:extLst>
              <a:ext uri="{FF2B5EF4-FFF2-40B4-BE49-F238E27FC236}">
                <a16:creationId xmlns:a16="http://schemas.microsoft.com/office/drawing/2014/main" id="{F6EE13B3-6B80-432E-8A65-6C7F05A84F5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8045" y="2476477"/>
            <a:ext cx="2074639" cy="599728"/>
          </a:xfrm>
          <a:prstGeom prst="rect">
            <a:avLst/>
          </a:prstGeom>
        </p:spPr>
      </p:pic>
      <p:sp>
        <p:nvSpPr>
          <p:cNvPr id="9" name="矩形: 圓角 8">
            <a:extLst>
              <a:ext uri="{FF2B5EF4-FFF2-40B4-BE49-F238E27FC236}">
                <a16:creationId xmlns:a16="http://schemas.microsoft.com/office/drawing/2014/main" id="{555EBE7C-508A-4C14-B7EB-8183332A2E63}"/>
              </a:ext>
            </a:extLst>
          </p:cNvPr>
          <p:cNvSpPr/>
          <p:nvPr/>
        </p:nvSpPr>
        <p:spPr>
          <a:xfrm>
            <a:off x="1225869" y="5892497"/>
            <a:ext cx="2133572" cy="490893"/>
          </a:xfrm>
          <a:prstGeom prst="roundRect">
            <a:avLst>
              <a:gd name="adj" fmla="val 12381"/>
            </a:avLst>
          </a:prstGeom>
          <a:gradFill>
            <a:gsLst>
              <a:gs pos="0">
                <a:srgbClr val="D605E4"/>
              </a:gs>
              <a:gs pos="100000">
                <a:srgbClr val="FF2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7" name="Shape 477"/>
          <p:cNvSpPr/>
          <p:nvPr/>
        </p:nvSpPr>
        <p:spPr>
          <a:xfrm>
            <a:off x="1200468" y="5976746"/>
            <a:ext cx="2545371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45707" rIns="91437" bIns="45707" anchor="t" anchorCtr="0">
            <a:noAutofit/>
          </a:bodyPr>
          <a:lstStyle/>
          <a:p>
            <a:pPr>
              <a:buClr>
                <a:srgbClr val="FFFFFF"/>
              </a:buClr>
              <a:buSzPts val="1800"/>
            </a:pPr>
            <a:r>
              <a:rPr lang="en-US" altLang="zh-TW" sz="152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Original CAT.5e cable</a:t>
            </a:r>
          </a:p>
        </p:txBody>
      </p:sp>
      <p:pic>
        <p:nvPicPr>
          <p:cNvPr id="85" name="Picture 3" descr="C:\Users\user\Desktop\21_PPT對稿QNAP AQC107 10G網卡\7-01.png">
            <a:extLst>
              <a:ext uri="{FF2B5EF4-FFF2-40B4-BE49-F238E27FC236}">
                <a16:creationId xmlns:a16="http://schemas.microsoft.com/office/drawing/2014/main" id="{46DF377A-20AB-4E94-8E4A-A5743F5A27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10090797" y="4800601"/>
            <a:ext cx="2134651" cy="1632506"/>
          </a:xfrm>
          <a:prstGeom prst="rect">
            <a:avLst/>
          </a:prstGeom>
          <a:noFill/>
        </p:spPr>
      </p:pic>
      <p:sp>
        <p:nvSpPr>
          <p:cNvPr id="60" name="Shape 444">
            <a:extLst>
              <a:ext uri="{FF2B5EF4-FFF2-40B4-BE49-F238E27FC236}">
                <a16:creationId xmlns:a16="http://schemas.microsoft.com/office/drawing/2014/main" id="{1681CAD9-1794-4751-8A47-628219233A37}"/>
              </a:ext>
            </a:extLst>
          </p:cNvPr>
          <p:cNvSpPr txBox="1"/>
          <p:nvPr/>
        </p:nvSpPr>
        <p:spPr>
          <a:xfrm>
            <a:off x="11451999" y="5167212"/>
            <a:ext cx="754104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2.5Gb</a:t>
            </a:r>
            <a:endParaRPr lang="en-US" sz="1400" b="1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80" name="矩形: 圓角 79">
            <a:extLst>
              <a:ext uri="{FF2B5EF4-FFF2-40B4-BE49-F238E27FC236}">
                <a16:creationId xmlns:a16="http://schemas.microsoft.com/office/drawing/2014/main" id="{582258C6-AAC1-44A7-9385-4FED939E4865}"/>
              </a:ext>
            </a:extLst>
          </p:cNvPr>
          <p:cNvSpPr/>
          <p:nvPr/>
        </p:nvSpPr>
        <p:spPr>
          <a:xfrm>
            <a:off x="8802925" y="5909197"/>
            <a:ext cx="2133572" cy="490893"/>
          </a:xfrm>
          <a:prstGeom prst="roundRect">
            <a:avLst>
              <a:gd name="adj" fmla="val 12381"/>
            </a:avLst>
          </a:prstGeom>
          <a:gradFill>
            <a:gsLst>
              <a:gs pos="0">
                <a:srgbClr val="D605E4"/>
              </a:gs>
              <a:gs pos="100000">
                <a:srgbClr val="FF2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Shape 477"/>
          <p:cNvSpPr/>
          <p:nvPr/>
        </p:nvSpPr>
        <p:spPr>
          <a:xfrm>
            <a:off x="8800908" y="5983612"/>
            <a:ext cx="2545371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45707" rIns="91437" bIns="45707" anchor="t" anchorCtr="0">
            <a:noAutofit/>
          </a:bodyPr>
          <a:lstStyle/>
          <a:p>
            <a:pPr>
              <a:buClr>
                <a:srgbClr val="FFFFFF"/>
              </a:buClr>
              <a:buSzPts val="1800"/>
            </a:pPr>
            <a:r>
              <a:rPr lang="en-US" altLang="zh-TW" sz="152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Original CAT.5e cable</a:t>
            </a:r>
          </a:p>
        </p:txBody>
      </p:sp>
      <p:sp>
        <p:nvSpPr>
          <p:cNvPr id="86" name="橢圓 85">
            <a:extLst>
              <a:ext uri="{FF2B5EF4-FFF2-40B4-BE49-F238E27FC236}">
                <a16:creationId xmlns:a16="http://schemas.microsoft.com/office/drawing/2014/main" id="{4890B995-0275-4FC0-87D4-C9AF061CC53C}"/>
              </a:ext>
            </a:extLst>
          </p:cNvPr>
          <p:cNvSpPr/>
          <p:nvPr/>
        </p:nvSpPr>
        <p:spPr>
          <a:xfrm>
            <a:off x="8779090" y="4648122"/>
            <a:ext cx="836353" cy="836353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rgbClr val="FF0F00"/>
                </a:gs>
                <a:gs pos="100000">
                  <a:srgbClr val="00D6F0"/>
                </a:gs>
              </a:gsLst>
              <a:lin ang="2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圖片 64" descr="一張含有 文字, 電子用品 的圖片&#10;&#10;自動產生的描述">
            <a:extLst>
              <a:ext uri="{FF2B5EF4-FFF2-40B4-BE49-F238E27FC236}">
                <a16:creationId xmlns:a16="http://schemas.microsoft.com/office/drawing/2014/main" id="{4247ECCE-144B-45F0-BFBF-7246F8A6B6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0547" y="4741072"/>
            <a:ext cx="1660666" cy="896682"/>
          </a:xfrm>
          <a:prstGeom prst="rect">
            <a:avLst/>
          </a:prstGeom>
        </p:spPr>
      </p:pic>
      <p:pic>
        <p:nvPicPr>
          <p:cNvPr id="4" name="圖片 5" descr="一張含有 文字, 監視器, 電子用品, 室內 的圖片&#10;&#10;自動產生的描述">
            <a:extLst>
              <a:ext uri="{FF2B5EF4-FFF2-40B4-BE49-F238E27FC236}">
                <a16:creationId xmlns:a16="http://schemas.microsoft.com/office/drawing/2014/main" id="{A3A3DEF0-64F1-42A3-82AC-207F466DDD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863" y="4687153"/>
            <a:ext cx="1992574" cy="1248202"/>
          </a:xfrm>
          <a:prstGeom prst="rect">
            <a:avLst/>
          </a:prstGeom>
        </p:spPr>
      </p:pic>
      <p:pic>
        <p:nvPicPr>
          <p:cNvPr id="3" name="圖片 2" descr="一張含有 文字, 電子用品 的圖片&#10;&#10;自動產生的描述">
            <a:extLst>
              <a:ext uri="{FF2B5EF4-FFF2-40B4-BE49-F238E27FC236}">
                <a16:creationId xmlns:a16="http://schemas.microsoft.com/office/drawing/2014/main" id="{9544FDDA-9B2E-43D2-B8BB-1E2353B9B9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2369" y="4968535"/>
            <a:ext cx="1660666" cy="896682"/>
          </a:xfrm>
          <a:prstGeom prst="rect">
            <a:avLst/>
          </a:prstGeom>
        </p:spPr>
      </p:pic>
      <p:sp>
        <p:nvSpPr>
          <p:cNvPr id="61" name="Shape 444">
            <a:extLst>
              <a:ext uri="{FF2B5EF4-FFF2-40B4-BE49-F238E27FC236}">
                <a16:creationId xmlns:a16="http://schemas.microsoft.com/office/drawing/2014/main" id="{32EBD90D-658E-4829-B12A-2FA23C98B30F}"/>
              </a:ext>
            </a:extLst>
          </p:cNvPr>
          <p:cNvSpPr txBox="1"/>
          <p:nvPr/>
        </p:nvSpPr>
        <p:spPr>
          <a:xfrm>
            <a:off x="1583115" y="3395052"/>
            <a:ext cx="1117723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sz="1600" b="1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TS-653B</a:t>
            </a:r>
            <a:endParaRPr sz="1600" b="1" dirty="0">
              <a:solidFill>
                <a:srgbClr val="262626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66" name="圖片 9" descr="一張含有 文字, 監視器, 電子用品 的圖片&#10;&#10;自動產生的描述">
            <a:extLst>
              <a:ext uri="{FF2B5EF4-FFF2-40B4-BE49-F238E27FC236}">
                <a16:creationId xmlns:a16="http://schemas.microsoft.com/office/drawing/2014/main" id="{8A49AB82-C61D-4C05-BC5B-E387826D586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1863" y="2267589"/>
            <a:ext cx="1829369" cy="114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0943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0D53F0B-4330-4901-A745-13BB0B51D5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5198" y="2447365"/>
            <a:ext cx="5486400" cy="843473"/>
          </a:xfrm>
        </p:spPr>
        <p:txBody>
          <a:bodyPr>
            <a:noAutofit/>
          </a:bodyPr>
          <a:lstStyle/>
          <a:p>
            <a:pPr algn="l">
              <a:lnSpc>
                <a:spcPts val="5000"/>
              </a:lnSpc>
            </a:pPr>
            <a:r>
              <a:rPr lang="zh-CN" altLang="en-US" sz="205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 x 2.5GbE &amp; 2 x M.2 SSD Expansion Card</a:t>
            </a:r>
          </a:p>
        </p:txBody>
      </p:sp>
      <p:pic>
        <p:nvPicPr>
          <p:cNvPr id="4" name="圖片 3" descr="一張含有 文字, 美工圖案 的圖片&#10;&#10;自動產生的描述">
            <a:extLst>
              <a:ext uri="{FF2B5EF4-FFF2-40B4-BE49-F238E27FC236}">
                <a16:creationId xmlns:a16="http://schemas.microsoft.com/office/drawing/2014/main" id="{152A8220-F739-4FB9-8ECA-DA1B210AD6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981112"/>
            <a:ext cx="5012267" cy="86092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7CC547BB-EBA1-49E7-9536-D8D3BC4A35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0334" y="3431105"/>
            <a:ext cx="5477933" cy="391759"/>
          </a:xfrm>
          <a:prstGeom prst="rect">
            <a:avLst/>
          </a:prstGeom>
        </p:spPr>
      </p:pic>
      <p:pic>
        <p:nvPicPr>
          <p:cNvPr id="10" name="圖片 9" descr="一張含有 文字 的圖片&#10;&#10;自動產生的描述">
            <a:extLst>
              <a:ext uri="{FF2B5EF4-FFF2-40B4-BE49-F238E27FC236}">
                <a16:creationId xmlns:a16="http://schemas.microsoft.com/office/drawing/2014/main" id="{467ADB23-98ED-4B94-91B7-68985AECBC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3488" y="4981482"/>
            <a:ext cx="2981411" cy="55883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3450533-7EDF-4159-A7A7-ED76DAA0F5C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390388" y="3981915"/>
            <a:ext cx="4345345" cy="540099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CF5200D0-DF7B-4C20-A156-DD9FF083083B}"/>
              </a:ext>
            </a:extLst>
          </p:cNvPr>
          <p:cNvSpPr txBox="1"/>
          <p:nvPr/>
        </p:nvSpPr>
        <p:spPr>
          <a:xfrm>
            <a:off x="798183" y="6410027"/>
            <a:ext cx="5052284" cy="311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850"/>
              </a:lnSpc>
            </a:pPr>
            <a:r>
              <a:rPr lang="en-US" altLang="zh-TW" sz="600">
                <a:solidFill>
                  <a:srgbClr val="9696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Copyright© 20</a:t>
            </a:r>
            <a:r>
              <a:rPr lang="en-US" altLang="zh-CN" sz="600">
                <a:solidFill>
                  <a:srgbClr val="9696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TW" sz="600">
                <a:solidFill>
                  <a:srgbClr val="9696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QNAP Systems, Inc. All rights reserved. QNAP® and other names of QNAP Products are proprietary marks or registered trademarks of QNAP Systems, Inc. Other products and company names mentioned herein are trademarks of their respective holders.​​​</a:t>
            </a:r>
          </a:p>
        </p:txBody>
      </p:sp>
    </p:spTree>
    <p:extLst>
      <p:ext uri="{BB962C8B-B14F-4D97-AF65-F5344CB8AC3E}">
        <p14:creationId xmlns:p14="http://schemas.microsoft.com/office/powerpoint/2010/main" val="1824577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697D260-DD82-4F36-A252-CB1698F43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3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Expand more M.2 SSD slots with QM2 series</a:t>
            </a:r>
            <a:endParaRPr lang="zh-TW" altLang="en-US" sz="4300"/>
          </a:p>
        </p:txBody>
      </p:sp>
      <p:pic>
        <p:nvPicPr>
          <p:cNvPr id="3" name="圖片 3" descr="一張含有 文字, 電子用品 的圖片&#10;&#10;自動產生的描述">
            <a:extLst>
              <a:ext uri="{FF2B5EF4-FFF2-40B4-BE49-F238E27FC236}">
                <a16:creationId xmlns:a16="http://schemas.microsoft.com/office/drawing/2014/main" id="{E1C34B0E-5B59-4B4C-9C53-EEC9818F5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130" y="2234501"/>
            <a:ext cx="2009775" cy="1257300"/>
          </a:xfrm>
          <a:prstGeom prst="rect">
            <a:avLst/>
          </a:prstGeom>
          <a:effectLst>
            <a:outerShdw blurRad="177800" dist="317500" dir="5400000" algn="t" rotWithShape="0">
              <a:prstClr val="black">
                <a:alpha val="25000"/>
              </a:prstClr>
            </a:outerShdw>
          </a:effec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EF2DE163-A70B-480F-A36B-FB918BC0AD31}"/>
              </a:ext>
            </a:extLst>
          </p:cNvPr>
          <p:cNvSpPr txBox="1"/>
          <p:nvPr/>
        </p:nvSpPr>
        <p:spPr>
          <a:xfrm>
            <a:off x="3133079" y="1980761"/>
            <a:ext cx="177676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QM2-2S-220A</a:t>
            </a:r>
          </a:p>
        </p:txBody>
      </p:sp>
      <p:pic>
        <p:nvPicPr>
          <p:cNvPr id="5" name="圖片 5" descr="一張含有 文字, 電子用品 的圖片&#10;&#10;自動產生的描述">
            <a:extLst>
              <a:ext uri="{FF2B5EF4-FFF2-40B4-BE49-F238E27FC236}">
                <a16:creationId xmlns:a16="http://schemas.microsoft.com/office/drawing/2014/main" id="{DBAD8082-85E3-49DD-8A97-5CC571C1E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2474" y="2227764"/>
            <a:ext cx="2009775" cy="1257300"/>
          </a:xfrm>
          <a:prstGeom prst="rect">
            <a:avLst/>
          </a:prstGeom>
          <a:effectLst>
            <a:outerShdw blurRad="177800" dist="317500" dir="5400000" algn="t" rotWithShape="0">
              <a:prstClr val="black">
                <a:alpha val="25000"/>
              </a:prstClr>
            </a:outerShdw>
          </a:effec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52F1A8D4-E603-4792-A897-94CB078F7082}"/>
              </a:ext>
            </a:extLst>
          </p:cNvPr>
          <p:cNvSpPr txBox="1"/>
          <p:nvPr/>
        </p:nvSpPr>
        <p:spPr>
          <a:xfrm>
            <a:off x="5242518" y="1980761"/>
            <a:ext cx="184895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QM2-2P-244A</a:t>
            </a:r>
          </a:p>
        </p:txBody>
      </p:sp>
      <p:pic>
        <p:nvPicPr>
          <p:cNvPr id="7" name="圖片 7">
            <a:extLst>
              <a:ext uri="{FF2B5EF4-FFF2-40B4-BE49-F238E27FC236}">
                <a16:creationId xmlns:a16="http://schemas.microsoft.com/office/drawing/2014/main" id="{EB74B06C-BAB2-4336-AB52-2A6BC2D88C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6962" y="2237057"/>
            <a:ext cx="2009775" cy="1257300"/>
          </a:xfrm>
          <a:prstGeom prst="rect">
            <a:avLst/>
          </a:prstGeom>
          <a:effectLst>
            <a:outerShdw blurRad="177800" dist="317500" dir="5400000" algn="t" rotWithShape="0">
              <a:prstClr val="black">
                <a:alpha val="25000"/>
              </a:prstClr>
            </a:outerShdw>
          </a:effec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B8FE65ED-3107-4C4A-9EA5-5CD8181B5985}"/>
              </a:ext>
            </a:extLst>
          </p:cNvPr>
          <p:cNvSpPr txBox="1"/>
          <p:nvPr/>
        </p:nvSpPr>
        <p:spPr>
          <a:xfrm>
            <a:off x="7444884" y="1980761"/>
            <a:ext cx="184482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QM2-2P-344</a:t>
            </a:r>
          </a:p>
        </p:txBody>
      </p:sp>
      <p:pic>
        <p:nvPicPr>
          <p:cNvPr id="9" name="圖片 9">
            <a:extLst>
              <a:ext uri="{FF2B5EF4-FFF2-40B4-BE49-F238E27FC236}">
                <a16:creationId xmlns:a16="http://schemas.microsoft.com/office/drawing/2014/main" id="{4ED817C9-7775-42D7-A16E-DE50BEE461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1450" y="2227764"/>
            <a:ext cx="2009775" cy="1257300"/>
          </a:xfrm>
          <a:prstGeom prst="rect">
            <a:avLst/>
          </a:prstGeom>
          <a:effectLst>
            <a:outerShdw blurRad="177800" dist="317500" dir="5400000" algn="t" rotWithShape="0">
              <a:prstClr val="black">
                <a:alpha val="25000"/>
              </a:prstClr>
            </a:outerShdw>
          </a:effec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F1081C86-629A-424C-82BB-83377D645EB7}"/>
              </a:ext>
            </a:extLst>
          </p:cNvPr>
          <p:cNvSpPr txBox="1"/>
          <p:nvPr/>
        </p:nvSpPr>
        <p:spPr>
          <a:xfrm>
            <a:off x="9554323" y="1943590"/>
            <a:ext cx="184482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QM2-2P-384</a:t>
            </a:r>
            <a:endParaRPr lang="zh-TW" b="1">
              <a:solidFill>
                <a:schemeClr val="bg1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pic>
        <p:nvPicPr>
          <p:cNvPr id="11" name="圖片 11" descr="一張含有 文字 的圖片&#10;&#10;自動產生的描述">
            <a:extLst>
              <a:ext uri="{FF2B5EF4-FFF2-40B4-BE49-F238E27FC236}">
                <a16:creationId xmlns:a16="http://schemas.microsoft.com/office/drawing/2014/main" id="{1BA606FC-1C53-41FD-8554-D76F82324D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6572" y="4677265"/>
            <a:ext cx="2009775" cy="1257300"/>
          </a:xfrm>
          <a:prstGeom prst="rect">
            <a:avLst/>
          </a:prstGeom>
          <a:effectLst>
            <a:outerShdw blurRad="177800" dist="317500" dir="5400000" algn="t" rotWithShape="0">
              <a:prstClr val="black">
                <a:alpha val="25000"/>
              </a:prstClr>
            </a:outerShdw>
          </a:effectLst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5E1C9C4B-2A16-4FAE-9AF0-E32B7334E08C}"/>
              </a:ext>
            </a:extLst>
          </p:cNvPr>
          <p:cNvSpPr txBox="1"/>
          <p:nvPr/>
        </p:nvSpPr>
        <p:spPr>
          <a:xfrm>
            <a:off x="3142372" y="4458140"/>
            <a:ext cx="18819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QM2-4S-240</a:t>
            </a:r>
          </a:p>
        </p:txBody>
      </p:sp>
      <p:pic>
        <p:nvPicPr>
          <p:cNvPr id="13" name="圖片 13" descr="一張含有 文字 的圖片&#10;&#10;自動產生的描述">
            <a:extLst>
              <a:ext uri="{FF2B5EF4-FFF2-40B4-BE49-F238E27FC236}">
                <a16:creationId xmlns:a16="http://schemas.microsoft.com/office/drawing/2014/main" id="{EA6BE903-C6A0-456C-A70B-DD2BC17781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8938" y="4677265"/>
            <a:ext cx="2009775" cy="1257300"/>
          </a:xfrm>
          <a:prstGeom prst="rect">
            <a:avLst/>
          </a:prstGeom>
          <a:effectLst>
            <a:outerShdw blurRad="177800" dist="317500" dir="5400000" algn="t" rotWithShape="0">
              <a:prstClr val="black">
                <a:alpha val="25000"/>
              </a:prstClr>
            </a:outerShdw>
          </a:effectLst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6D05EDB9-1C3E-465F-BCC7-A67A723992A8}"/>
              </a:ext>
            </a:extLst>
          </p:cNvPr>
          <p:cNvSpPr txBox="1"/>
          <p:nvPr/>
        </p:nvSpPr>
        <p:spPr>
          <a:xfrm>
            <a:off x="5279689" y="4458140"/>
            <a:ext cx="181178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QM2-4P-284</a:t>
            </a:r>
          </a:p>
        </p:txBody>
      </p:sp>
      <p:pic>
        <p:nvPicPr>
          <p:cNvPr id="15" name="圖片 15" descr="一張含有 文字 的圖片&#10;&#10;自動產生的描述">
            <a:extLst>
              <a:ext uri="{FF2B5EF4-FFF2-40B4-BE49-F238E27FC236}">
                <a16:creationId xmlns:a16="http://schemas.microsoft.com/office/drawing/2014/main" id="{24385A13-C760-46C7-A2D4-32700948A1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56255" y="4677265"/>
            <a:ext cx="2009775" cy="1257300"/>
          </a:xfrm>
          <a:prstGeom prst="rect">
            <a:avLst/>
          </a:prstGeom>
          <a:effectLst>
            <a:outerShdw blurRad="177800" dist="317500" dir="5400000" algn="t" rotWithShape="0">
              <a:prstClr val="black">
                <a:alpha val="25000"/>
              </a:prstClr>
            </a:outerShdw>
          </a:effectLst>
        </p:spPr>
      </p:pic>
      <p:pic>
        <p:nvPicPr>
          <p:cNvPr id="16" name="圖片 16" descr="一張含有 文字 的圖片&#10;&#10;自動產生的描述">
            <a:extLst>
              <a:ext uri="{FF2B5EF4-FFF2-40B4-BE49-F238E27FC236}">
                <a16:creationId xmlns:a16="http://schemas.microsoft.com/office/drawing/2014/main" id="{24A01E5D-13FE-4377-9F0C-F9E809E14D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93572" y="4649387"/>
            <a:ext cx="2009775" cy="1257300"/>
          </a:xfrm>
          <a:prstGeom prst="rect">
            <a:avLst/>
          </a:prstGeom>
          <a:effectLst>
            <a:outerShdw blurRad="177800" dist="317500" dir="5400000" algn="t" rotWithShape="0">
              <a:prstClr val="black">
                <a:alpha val="25000"/>
              </a:prstClr>
            </a:outerShdw>
          </a:effectLst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85161860-BC11-4300-B5FB-6ECA46EE1E98}"/>
              </a:ext>
            </a:extLst>
          </p:cNvPr>
          <p:cNvSpPr txBox="1"/>
          <p:nvPr/>
        </p:nvSpPr>
        <p:spPr>
          <a:xfrm>
            <a:off x="7389128" y="4458140"/>
            <a:ext cx="190058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QM2-4P-342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D9895D44-F052-4DCC-A3CB-06A836A9EE81}"/>
              </a:ext>
            </a:extLst>
          </p:cNvPr>
          <p:cNvSpPr txBox="1"/>
          <p:nvPr/>
        </p:nvSpPr>
        <p:spPr>
          <a:xfrm>
            <a:off x="9489275" y="4458140"/>
            <a:ext cx="200977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QM2-4P-384</a:t>
            </a:r>
          </a:p>
        </p:txBody>
      </p:sp>
      <p:sp>
        <p:nvSpPr>
          <p:cNvPr id="39" name="箭號: 向右 38">
            <a:extLst>
              <a:ext uri="{FF2B5EF4-FFF2-40B4-BE49-F238E27FC236}">
                <a16:creationId xmlns:a16="http://schemas.microsoft.com/office/drawing/2014/main" id="{48EB6A05-56C2-4E01-A4EC-576AB182CCF0}"/>
              </a:ext>
            </a:extLst>
          </p:cNvPr>
          <p:cNvSpPr/>
          <p:nvPr/>
        </p:nvSpPr>
        <p:spPr>
          <a:xfrm rot="10800000" flipH="1">
            <a:off x="634217" y="2581350"/>
            <a:ext cx="2009775" cy="910451"/>
          </a:xfrm>
          <a:prstGeom prst="rightArrow">
            <a:avLst>
              <a:gd name="adj1" fmla="val 51860"/>
              <a:gd name="adj2" fmla="val 43081"/>
            </a:avLst>
          </a:prstGeom>
          <a:gradFill>
            <a:gsLst>
              <a:gs pos="100000">
                <a:srgbClr val="01EDFF"/>
              </a:gs>
              <a:gs pos="0">
                <a:srgbClr val="079FEB"/>
              </a:gs>
              <a:gs pos="64000">
                <a:srgbClr val="17ABF8"/>
              </a:gs>
            </a:gsLst>
            <a:lin ang="0" scaled="0"/>
          </a:gradFill>
          <a:ln>
            <a:noFill/>
          </a:ln>
          <a:effectLst>
            <a:outerShdw blurRad="139700" dist="165100" dir="432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D3E11C35-8CC7-4881-B2F8-F4D4C47E2C24}"/>
              </a:ext>
            </a:extLst>
          </p:cNvPr>
          <p:cNvSpPr txBox="1"/>
          <p:nvPr/>
        </p:nvSpPr>
        <p:spPr>
          <a:xfrm>
            <a:off x="279333" y="2851910"/>
            <a:ext cx="24239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2 x M.2 SSD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箭號: 向右 40">
            <a:extLst>
              <a:ext uri="{FF2B5EF4-FFF2-40B4-BE49-F238E27FC236}">
                <a16:creationId xmlns:a16="http://schemas.microsoft.com/office/drawing/2014/main" id="{3F265720-BAC4-4972-9147-E9B66E270EA2}"/>
              </a:ext>
            </a:extLst>
          </p:cNvPr>
          <p:cNvSpPr/>
          <p:nvPr/>
        </p:nvSpPr>
        <p:spPr>
          <a:xfrm rot="10800000" flipH="1">
            <a:off x="665389" y="4780425"/>
            <a:ext cx="2009775" cy="910451"/>
          </a:xfrm>
          <a:prstGeom prst="rightArrow">
            <a:avLst>
              <a:gd name="adj1" fmla="val 51860"/>
              <a:gd name="adj2" fmla="val 43081"/>
            </a:avLst>
          </a:prstGeom>
          <a:gradFill>
            <a:gsLst>
              <a:gs pos="100000">
                <a:srgbClr val="01EDFF"/>
              </a:gs>
              <a:gs pos="0">
                <a:srgbClr val="079FEB"/>
              </a:gs>
              <a:gs pos="64000">
                <a:srgbClr val="17ABF8"/>
              </a:gs>
            </a:gsLst>
            <a:lin ang="0" scaled="0"/>
          </a:gradFill>
          <a:ln>
            <a:noFill/>
          </a:ln>
          <a:effectLst>
            <a:outerShdw blurRad="139700" dist="165100" dir="432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C9165A90-FA15-4FEB-AF3D-80A17CB2F75E}"/>
              </a:ext>
            </a:extLst>
          </p:cNvPr>
          <p:cNvSpPr txBox="1"/>
          <p:nvPr/>
        </p:nvSpPr>
        <p:spPr>
          <a:xfrm>
            <a:off x="310505" y="5050985"/>
            <a:ext cx="24239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4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x M.2 SSD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959CB260-795D-4FEA-A5FB-4494B3FB03CD}"/>
              </a:ext>
            </a:extLst>
          </p:cNvPr>
          <p:cNvSpPr/>
          <p:nvPr/>
        </p:nvSpPr>
        <p:spPr>
          <a:xfrm>
            <a:off x="3323812" y="3413277"/>
            <a:ext cx="836340" cy="408215"/>
          </a:xfrm>
          <a:prstGeom prst="rect">
            <a:avLst/>
          </a:prstGeom>
          <a:gradFill>
            <a:gsLst>
              <a:gs pos="0">
                <a:srgbClr val="FF201E"/>
              </a:gs>
              <a:gs pos="100000">
                <a:srgbClr val="D806E4"/>
              </a:gs>
            </a:gsLst>
            <a:lin ang="5400000" scaled="0"/>
          </a:gradFill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ts val="1150"/>
              </a:lnSpc>
            </a:pPr>
            <a:r>
              <a:rPr lang="zh-TW" altLang="en-US" sz="11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PCIe Gen2</a:t>
            </a: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6F9355B5-C4E2-4515-B831-5F5ECDD355C8}"/>
              </a:ext>
            </a:extLst>
          </p:cNvPr>
          <p:cNvSpPr/>
          <p:nvPr/>
        </p:nvSpPr>
        <p:spPr>
          <a:xfrm>
            <a:off x="5470422" y="3413277"/>
            <a:ext cx="836340" cy="408215"/>
          </a:xfrm>
          <a:prstGeom prst="rect">
            <a:avLst/>
          </a:prstGeom>
          <a:gradFill>
            <a:gsLst>
              <a:gs pos="0">
                <a:srgbClr val="FF201E"/>
              </a:gs>
              <a:gs pos="100000">
                <a:srgbClr val="D806E4"/>
              </a:gs>
            </a:gsLst>
            <a:lin ang="5400000" scaled="0"/>
          </a:gradFill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ts val="1150"/>
              </a:lnSpc>
            </a:pPr>
            <a:r>
              <a:rPr lang="zh-TW" sz="11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PCIe Gen2</a:t>
            </a:r>
            <a:endParaRPr lang="en-US" sz="110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42DD6F90-4258-4D01-8D90-8348B39DD059}"/>
              </a:ext>
            </a:extLst>
          </p:cNvPr>
          <p:cNvSpPr/>
          <p:nvPr/>
        </p:nvSpPr>
        <p:spPr>
          <a:xfrm>
            <a:off x="3323811" y="5676924"/>
            <a:ext cx="836340" cy="408215"/>
          </a:xfrm>
          <a:prstGeom prst="rect">
            <a:avLst/>
          </a:prstGeom>
          <a:gradFill>
            <a:gsLst>
              <a:gs pos="0">
                <a:srgbClr val="FF201E"/>
              </a:gs>
              <a:gs pos="100000">
                <a:srgbClr val="D806E4"/>
              </a:gs>
            </a:gsLst>
            <a:lin ang="5400000" scaled="0"/>
          </a:gradFill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ts val="1150"/>
              </a:lnSpc>
            </a:pPr>
            <a:r>
              <a:rPr lang="zh-TW" sz="11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PCIe Gen2</a:t>
            </a:r>
            <a:endParaRPr lang="en-US" sz="110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5E3EBF44-967E-4F47-BA2E-1269323361EB}"/>
              </a:ext>
            </a:extLst>
          </p:cNvPr>
          <p:cNvSpPr/>
          <p:nvPr/>
        </p:nvSpPr>
        <p:spPr>
          <a:xfrm>
            <a:off x="5470421" y="5676924"/>
            <a:ext cx="836340" cy="408215"/>
          </a:xfrm>
          <a:prstGeom prst="rect">
            <a:avLst/>
          </a:prstGeom>
          <a:gradFill>
            <a:gsLst>
              <a:gs pos="0">
                <a:srgbClr val="FF201E"/>
              </a:gs>
              <a:gs pos="100000">
                <a:srgbClr val="D806E4"/>
              </a:gs>
            </a:gsLst>
            <a:lin ang="5400000" scaled="0"/>
          </a:gradFill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ts val="1150"/>
              </a:lnSpc>
            </a:pPr>
            <a:r>
              <a:rPr lang="zh-TW" sz="11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PCIe Gen2</a:t>
            </a:r>
            <a:endParaRPr lang="en-US" sz="110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0C717B76-F381-4DC3-B785-598E6DF326DC}"/>
              </a:ext>
            </a:extLst>
          </p:cNvPr>
          <p:cNvSpPr/>
          <p:nvPr/>
        </p:nvSpPr>
        <p:spPr>
          <a:xfrm>
            <a:off x="7570567" y="3413276"/>
            <a:ext cx="836340" cy="408215"/>
          </a:xfrm>
          <a:prstGeom prst="rect">
            <a:avLst/>
          </a:prstGeom>
          <a:solidFill>
            <a:srgbClr val="ED7D31"/>
          </a:solidFill>
          <a:ln>
            <a:solidFill>
              <a:schemeClr val="accent2"/>
            </a:solidFill>
          </a:ln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ts val="1150"/>
              </a:lnSpc>
            </a:pPr>
            <a:r>
              <a:rPr lang="zh-TW" altLang="en-US" sz="1100">
                <a:latin typeface="Arial"/>
                <a:ea typeface="新細明體"/>
                <a:cs typeface="Arial"/>
              </a:rPr>
              <a:t>PCIe</a:t>
            </a:r>
            <a:endParaRPr lang="zh-TW"/>
          </a:p>
          <a:p>
            <a:pPr algn="ctr">
              <a:lnSpc>
                <a:spcPts val="1150"/>
              </a:lnSpc>
            </a:pPr>
            <a:r>
              <a:rPr lang="zh-TW" altLang="en-US" sz="1100">
                <a:latin typeface="Arial"/>
                <a:ea typeface="新細明體"/>
                <a:cs typeface="Arial"/>
              </a:rPr>
              <a:t>Gen3</a:t>
            </a:r>
            <a:endParaRPr lang="zh-TW"/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DF1B62CD-1ADB-4D36-9D9F-B6EF57B5DF6F}"/>
              </a:ext>
            </a:extLst>
          </p:cNvPr>
          <p:cNvSpPr/>
          <p:nvPr/>
        </p:nvSpPr>
        <p:spPr>
          <a:xfrm>
            <a:off x="9772933" y="3413276"/>
            <a:ext cx="836340" cy="408215"/>
          </a:xfrm>
          <a:prstGeom prst="rect">
            <a:avLst/>
          </a:prstGeom>
          <a:solidFill>
            <a:srgbClr val="ED7D31"/>
          </a:solidFill>
          <a:ln>
            <a:solidFill>
              <a:schemeClr val="accent2"/>
            </a:solidFill>
          </a:ln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ts val="1150"/>
              </a:lnSpc>
            </a:pPr>
            <a:r>
              <a:rPr lang="zh-TW" sz="1100">
                <a:latin typeface="Arial"/>
                <a:ea typeface="新細明體"/>
                <a:cs typeface="Arial"/>
              </a:rPr>
              <a:t>PCIe</a:t>
            </a:r>
            <a:endParaRPr lang="zh-TW" sz="1100">
              <a:ea typeface="+mn-lt"/>
              <a:cs typeface="+mn-lt"/>
            </a:endParaRPr>
          </a:p>
          <a:p>
            <a:pPr algn="ctr">
              <a:lnSpc>
                <a:spcPts val="1150"/>
              </a:lnSpc>
            </a:pPr>
            <a:r>
              <a:rPr lang="zh-TW" sz="1100">
                <a:latin typeface="Arial"/>
                <a:ea typeface="新細明體"/>
                <a:cs typeface="Arial"/>
              </a:rPr>
              <a:t>Gen3</a:t>
            </a: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26410192-8A2C-42DB-892F-9727B894DE1D}"/>
              </a:ext>
            </a:extLst>
          </p:cNvPr>
          <p:cNvSpPr/>
          <p:nvPr/>
        </p:nvSpPr>
        <p:spPr>
          <a:xfrm>
            <a:off x="7570567" y="5676923"/>
            <a:ext cx="836340" cy="408215"/>
          </a:xfrm>
          <a:prstGeom prst="rect">
            <a:avLst/>
          </a:prstGeom>
          <a:solidFill>
            <a:srgbClr val="ED7D31"/>
          </a:solidFill>
          <a:ln>
            <a:solidFill>
              <a:schemeClr val="accent2"/>
            </a:solidFill>
          </a:ln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ts val="1150"/>
              </a:lnSpc>
            </a:pPr>
            <a:r>
              <a:rPr lang="zh-TW" sz="1050">
                <a:latin typeface="Arial"/>
                <a:ea typeface="新細明體"/>
                <a:cs typeface="Arial"/>
              </a:rPr>
              <a:t>PCIe</a:t>
            </a:r>
            <a:endParaRPr lang="zh-TW" sz="1050">
              <a:ea typeface="+mn-lt"/>
              <a:cs typeface="+mn-lt"/>
            </a:endParaRPr>
          </a:p>
          <a:p>
            <a:pPr algn="ctr">
              <a:lnSpc>
                <a:spcPts val="1150"/>
              </a:lnSpc>
            </a:pPr>
            <a:r>
              <a:rPr lang="zh-TW" sz="1050">
                <a:latin typeface="Arial"/>
                <a:ea typeface="新細明體"/>
                <a:cs typeface="Arial"/>
              </a:rPr>
              <a:t>Gen3</a:t>
            </a:r>
            <a:endParaRPr lang="zh-TW" sz="1050">
              <a:ea typeface="+mn-lt"/>
              <a:cs typeface="+mn-lt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87EE3943-F596-47D2-B8C6-E7991350F633}"/>
              </a:ext>
            </a:extLst>
          </p:cNvPr>
          <p:cNvSpPr/>
          <p:nvPr/>
        </p:nvSpPr>
        <p:spPr>
          <a:xfrm>
            <a:off x="9772932" y="5676923"/>
            <a:ext cx="836340" cy="408215"/>
          </a:xfrm>
          <a:prstGeom prst="rect">
            <a:avLst/>
          </a:prstGeom>
          <a:solidFill>
            <a:srgbClr val="ED7D31"/>
          </a:solidFill>
          <a:ln>
            <a:solidFill>
              <a:schemeClr val="accent2"/>
            </a:solidFill>
          </a:ln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ts val="1150"/>
              </a:lnSpc>
            </a:pPr>
            <a:r>
              <a:rPr lang="zh-TW" sz="1100">
                <a:latin typeface="Arial"/>
                <a:ea typeface="新細明體"/>
                <a:cs typeface="Arial"/>
              </a:rPr>
              <a:t>PCIe</a:t>
            </a:r>
            <a:endParaRPr lang="zh-TW" sz="1100">
              <a:ea typeface="+mn-lt"/>
              <a:cs typeface="+mn-lt"/>
            </a:endParaRPr>
          </a:p>
          <a:p>
            <a:pPr algn="ctr">
              <a:lnSpc>
                <a:spcPts val="1150"/>
              </a:lnSpc>
            </a:pPr>
            <a:r>
              <a:rPr lang="zh-TW" sz="1100">
                <a:latin typeface="Arial"/>
                <a:ea typeface="新細明體"/>
                <a:cs typeface="Arial"/>
              </a:rPr>
              <a:t>Gen3</a:t>
            </a:r>
            <a:endParaRPr lang="zh-TW" sz="1100">
              <a:latin typeface="Arial"/>
              <a:ea typeface="+mn-lt"/>
              <a:cs typeface="Arial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3FA8B796-8A4E-4747-9160-75C1ADE66CF4}"/>
              </a:ext>
            </a:extLst>
          </p:cNvPr>
          <p:cNvSpPr/>
          <p:nvPr/>
        </p:nvSpPr>
        <p:spPr>
          <a:xfrm>
            <a:off x="4188031" y="3413277"/>
            <a:ext cx="836340" cy="408215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ts val="1150"/>
              </a:lnSpc>
            </a:pPr>
            <a:r>
              <a:rPr lang="zh-TW" altLang="en-US" sz="11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SATA</a:t>
            </a:r>
            <a:endParaRPr lang="zh-TW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35F27B73-8E4A-4885-8F99-A537A0B42690}"/>
              </a:ext>
            </a:extLst>
          </p:cNvPr>
          <p:cNvSpPr/>
          <p:nvPr/>
        </p:nvSpPr>
        <p:spPr>
          <a:xfrm>
            <a:off x="4188031" y="5668026"/>
            <a:ext cx="836340" cy="427974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ts val="1150"/>
              </a:lnSpc>
            </a:pPr>
            <a:r>
              <a:rPr lang="zh-TW" altLang="en-US" sz="11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SATA</a:t>
            </a:r>
            <a:endParaRPr lang="zh-TW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FB2EA131-46E7-49D1-BE05-104CE827E0AF}"/>
              </a:ext>
            </a:extLst>
          </p:cNvPr>
          <p:cNvSpPr/>
          <p:nvPr/>
        </p:nvSpPr>
        <p:spPr>
          <a:xfrm>
            <a:off x="6343933" y="3413277"/>
            <a:ext cx="836340" cy="408215"/>
          </a:xfrm>
          <a:prstGeom prst="rect">
            <a:avLst/>
          </a:prstGeom>
          <a:solidFill>
            <a:srgbClr val="00B050"/>
          </a:solidFill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ts val="1150"/>
              </a:lnSpc>
            </a:pPr>
            <a:r>
              <a:rPr lang="zh-TW" altLang="en-US" sz="11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PCIe NVMe</a:t>
            </a:r>
            <a:endParaRPr lang="zh-TW" sz="1100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55A6492C-126E-4024-912C-0C08FD4B3581}"/>
              </a:ext>
            </a:extLst>
          </p:cNvPr>
          <p:cNvSpPr/>
          <p:nvPr/>
        </p:nvSpPr>
        <p:spPr>
          <a:xfrm>
            <a:off x="8456675" y="3398520"/>
            <a:ext cx="836340" cy="433917"/>
          </a:xfrm>
          <a:prstGeom prst="rect">
            <a:avLst/>
          </a:prstGeom>
          <a:solidFill>
            <a:srgbClr val="00B050"/>
          </a:solidFill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ts val="1150"/>
              </a:lnSpc>
            </a:pPr>
            <a:r>
              <a:rPr lang="zh-TW" altLang="en-US" sz="11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PCIe NVMe</a:t>
            </a:r>
            <a:endParaRPr lang="zh-TW" sz="1100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AD92F12A-24D9-4A4D-8693-A36F1E65C0AE}"/>
              </a:ext>
            </a:extLst>
          </p:cNvPr>
          <p:cNvSpPr/>
          <p:nvPr/>
        </p:nvSpPr>
        <p:spPr>
          <a:xfrm>
            <a:off x="10650573" y="3398519"/>
            <a:ext cx="836340" cy="433917"/>
          </a:xfrm>
          <a:prstGeom prst="rect">
            <a:avLst/>
          </a:prstGeom>
          <a:solidFill>
            <a:srgbClr val="00B050"/>
          </a:solidFill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ts val="1150"/>
              </a:lnSpc>
            </a:pPr>
            <a:r>
              <a:rPr lang="zh-TW" altLang="en-US" sz="11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PCIe NVMe</a:t>
            </a:r>
            <a:endParaRPr lang="zh-TW" sz="1100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2F015A78-DA8D-462C-B650-D5C686B0CE26}"/>
              </a:ext>
            </a:extLst>
          </p:cNvPr>
          <p:cNvSpPr/>
          <p:nvPr/>
        </p:nvSpPr>
        <p:spPr>
          <a:xfrm>
            <a:off x="6343932" y="5668026"/>
            <a:ext cx="836340" cy="427974"/>
          </a:xfrm>
          <a:prstGeom prst="rect">
            <a:avLst/>
          </a:prstGeom>
          <a:solidFill>
            <a:srgbClr val="00B050"/>
          </a:solidFill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ts val="1150"/>
              </a:lnSpc>
            </a:pPr>
            <a:r>
              <a:rPr lang="zh-TW" altLang="en-US" sz="11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PCIe NVMe</a:t>
            </a:r>
            <a:endParaRPr lang="zh-TW" sz="1100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2B08AB26-77DE-4EA4-8A5E-110547ACD747}"/>
              </a:ext>
            </a:extLst>
          </p:cNvPr>
          <p:cNvSpPr/>
          <p:nvPr/>
        </p:nvSpPr>
        <p:spPr>
          <a:xfrm>
            <a:off x="8453371" y="5668026"/>
            <a:ext cx="836340" cy="427974"/>
          </a:xfrm>
          <a:prstGeom prst="rect">
            <a:avLst/>
          </a:prstGeom>
          <a:solidFill>
            <a:srgbClr val="00B050"/>
          </a:solidFill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ts val="1150"/>
              </a:lnSpc>
            </a:pPr>
            <a:r>
              <a:rPr lang="zh-TW" altLang="en-US" sz="11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PCIe NVMe</a:t>
            </a:r>
            <a:endParaRPr lang="zh-TW" sz="1100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8577078B-7D86-4272-B633-CFC2B9C9D4E3}"/>
              </a:ext>
            </a:extLst>
          </p:cNvPr>
          <p:cNvSpPr/>
          <p:nvPr/>
        </p:nvSpPr>
        <p:spPr>
          <a:xfrm>
            <a:off x="10648096" y="5668026"/>
            <a:ext cx="836340" cy="427974"/>
          </a:xfrm>
          <a:prstGeom prst="rect">
            <a:avLst/>
          </a:prstGeom>
          <a:solidFill>
            <a:srgbClr val="00B050"/>
          </a:solidFill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ts val="1150"/>
              </a:lnSpc>
            </a:pPr>
            <a:r>
              <a:rPr lang="zh-TW" altLang="en-US" sz="11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PCIe NVMe</a:t>
            </a:r>
            <a:endParaRPr lang="zh-TW" sz="1100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997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13177554-6077-4D56-9495-EE2A788228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82472" y="2405128"/>
            <a:ext cx="5268715" cy="3292947"/>
          </a:xfrm>
          <a:prstGeom prst="rect">
            <a:avLst/>
          </a:prstGeom>
          <a:effectLst>
            <a:outerShdw blurRad="431800" dist="406400" dir="3600000" algn="t" rotWithShape="0">
              <a:prstClr val="black">
                <a:alpha val="26000"/>
              </a:prstClr>
            </a:outerShdw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2071967A-8BF9-4620-ABEC-D16A4C3FB15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77556" y="2405129"/>
            <a:ext cx="5268716" cy="3292947"/>
          </a:xfrm>
          <a:prstGeom prst="rect">
            <a:avLst/>
          </a:prstGeom>
          <a:effectLst>
            <a:outerShdw blurRad="431800" dist="406400" dir="3600000" algn="t" rotWithShape="0">
              <a:prstClr val="black">
                <a:alpha val="26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697D260-DD82-4F36-A252-CB1698F43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70" y="118533"/>
            <a:ext cx="11262763" cy="1231900"/>
          </a:xfrm>
        </p:spPr>
        <p:txBody>
          <a:bodyPr>
            <a:noAutofit/>
          </a:bodyPr>
          <a:lstStyle/>
          <a:p>
            <a:pPr>
              <a:lnSpc>
                <a:spcPts val="4600"/>
              </a:lnSpc>
            </a:pPr>
            <a:r>
              <a:rPr lang="zh-TW" altLang="en-US" sz="38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QM2 </a:t>
            </a:r>
            <a:r>
              <a:rPr lang="en-US" altLang="zh-TW" sz="38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with Ethernet combo, expand not only M.2 SSD slots but more Ethernet ports</a:t>
            </a:r>
            <a:endParaRPr lang="zh-TW" altLang="en-US" sz="3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9FD0AFB4-66A0-4533-9285-F428664294B1}"/>
              </a:ext>
            </a:extLst>
          </p:cNvPr>
          <p:cNvSpPr txBox="1"/>
          <p:nvPr/>
        </p:nvSpPr>
        <p:spPr>
          <a:xfrm>
            <a:off x="1059306" y="2290563"/>
            <a:ext cx="2743200" cy="3847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900" b="1">
                <a:solidFill>
                  <a:srgbClr val="75EFFF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QM2-2S10G1TA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02967A4-84E3-4FF9-91B1-7718D75E2E4C}"/>
              </a:ext>
            </a:extLst>
          </p:cNvPr>
          <p:cNvSpPr txBox="1"/>
          <p:nvPr/>
        </p:nvSpPr>
        <p:spPr>
          <a:xfrm>
            <a:off x="6300379" y="2278038"/>
            <a:ext cx="2743200" cy="3847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900" b="1">
                <a:solidFill>
                  <a:srgbClr val="75EFFF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QM2-2P10G1TA</a:t>
            </a:r>
          </a:p>
        </p:txBody>
      </p:sp>
      <p:sp>
        <p:nvSpPr>
          <p:cNvPr id="12" name="文字方塊 1">
            <a:extLst>
              <a:ext uri="{FF2B5EF4-FFF2-40B4-BE49-F238E27FC236}">
                <a16:creationId xmlns:a16="http://schemas.microsoft.com/office/drawing/2014/main" id="{3EEF5D04-A495-4094-9EAF-FE463A09E9DD}"/>
              </a:ext>
            </a:extLst>
          </p:cNvPr>
          <p:cNvSpPr txBox="1"/>
          <p:nvPr/>
        </p:nvSpPr>
        <p:spPr>
          <a:xfrm>
            <a:off x="1179429" y="5282737"/>
            <a:ext cx="3664971" cy="72840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600"/>
              </a:lnSpc>
            </a:pP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2 x M.2 SATA 6Gbps SSD</a:t>
            </a:r>
            <a:b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</a:b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1 x 10GBASE-T</a:t>
            </a:r>
          </a:p>
        </p:txBody>
      </p:sp>
      <p:sp>
        <p:nvSpPr>
          <p:cNvPr id="14" name="文字方塊 1">
            <a:extLst>
              <a:ext uri="{FF2B5EF4-FFF2-40B4-BE49-F238E27FC236}">
                <a16:creationId xmlns:a16="http://schemas.microsoft.com/office/drawing/2014/main" id="{3EEF5D04-A495-4094-9EAF-FE463A09E9DD}"/>
              </a:ext>
            </a:extLst>
          </p:cNvPr>
          <p:cNvSpPr txBox="1"/>
          <p:nvPr/>
        </p:nvSpPr>
        <p:spPr>
          <a:xfrm>
            <a:off x="6798060" y="5215982"/>
            <a:ext cx="2743200" cy="72840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600"/>
              </a:lnSpc>
            </a:pP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2 x M.2 PCIe NVMe SSD</a:t>
            </a:r>
            <a:br>
              <a:rPr lang="en-US" altLang="zh-TW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</a:b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1 x 10GBASE-T</a:t>
            </a:r>
          </a:p>
        </p:txBody>
      </p:sp>
    </p:spTree>
    <p:extLst>
      <p:ext uri="{BB962C8B-B14F-4D97-AF65-F5344CB8AC3E}">
        <p14:creationId xmlns:p14="http://schemas.microsoft.com/office/powerpoint/2010/main" val="987395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矩形: 圓角 56">
            <a:extLst>
              <a:ext uri="{FF2B5EF4-FFF2-40B4-BE49-F238E27FC236}">
                <a16:creationId xmlns:a16="http://schemas.microsoft.com/office/drawing/2014/main" id="{2CF5E36E-1E14-4DEA-B645-CBA75AC8E1A9}"/>
              </a:ext>
            </a:extLst>
          </p:cNvPr>
          <p:cNvSpPr/>
          <p:nvPr/>
        </p:nvSpPr>
        <p:spPr>
          <a:xfrm rot="10800000">
            <a:off x="1465579" y="5407398"/>
            <a:ext cx="2614315" cy="490597"/>
          </a:xfrm>
          <a:prstGeom prst="roundRect">
            <a:avLst>
              <a:gd name="adj" fmla="val 6895"/>
            </a:avLst>
          </a:prstGeom>
          <a:gradFill>
            <a:gsLst>
              <a:gs pos="0">
                <a:schemeClr val="bg1"/>
              </a:gs>
              <a:gs pos="75200">
                <a:srgbClr val="F5F5F5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 w="19050">
            <a:gradFill>
              <a:gsLst>
                <a:gs pos="0">
                  <a:srgbClr val="01F3FF"/>
                </a:gs>
                <a:gs pos="100000">
                  <a:srgbClr val="090BAB"/>
                </a:gs>
              </a:gsLst>
              <a:lin ang="0" scaled="0"/>
            </a:gradFill>
          </a:ln>
          <a:effectLst>
            <a:outerShdw blurRad="279400" dist="1016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89C07D-3583-7C4A-AF19-E04A74100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70" y="118533"/>
            <a:ext cx="11108891" cy="1231900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Higher C/P solution between 1GbE and</a:t>
            </a:r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10GbE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平行四邊形 44">
            <a:extLst>
              <a:ext uri="{FF2B5EF4-FFF2-40B4-BE49-F238E27FC236}">
                <a16:creationId xmlns:a16="http://schemas.microsoft.com/office/drawing/2014/main" id="{533454FD-5B86-47E8-A3C2-1450C56516BD}"/>
              </a:ext>
            </a:extLst>
          </p:cNvPr>
          <p:cNvSpPr/>
          <p:nvPr/>
        </p:nvSpPr>
        <p:spPr>
          <a:xfrm>
            <a:off x="5517724" y="1755005"/>
            <a:ext cx="1534145" cy="281888"/>
          </a:xfrm>
          <a:prstGeom prst="parallelogram">
            <a:avLst>
              <a:gd name="adj" fmla="val 5806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ctangle 2">
            <a:extLst>
              <a:ext uri="{FF2B5EF4-FFF2-40B4-BE49-F238E27FC236}">
                <a16:creationId xmlns:a16="http://schemas.microsoft.com/office/drawing/2014/main" id="{BA824E18-C758-4FF1-A63D-33F13964892C}"/>
              </a:ext>
            </a:extLst>
          </p:cNvPr>
          <p:cNvSpPr/>
          <p:nvPr/>
        </p:nvSpPr>
        <p:spPr>
          <a:xfrm>
            <a:off x="5584153" y="1761554"/>
            <a:ext cx="1409360" cy="276999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sz="12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QXG-5G1T/2T/4T</a:t>
            </a:r>
            <a:endParaRPr 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6E63827-C20F-294A-B469-6F580FFB29B3}"/>
              </a:ext>
            </a:extLst>
          </p:cNvPr>
          <p:cNvSpPr/>
          <p:nvPr/>
        </p:nvSpPr>
        <p:spPr>
          <a:xfrm>
            <a:off x="835326" y="4670611"/>
            <a:ext cx="353880" cy="148969"/>
          </a:xfrm>
          <a:prstGeom prst="rect">
            <a:avLst/>
          </a:prstGeom>
          <a:gradFill>
            <a:gsLst>
              <a:gs pos="0">
                <a:srgbClr val="01EDFF"/>
              </a:gs>
              <a:gs pos="100000">
                <a:srgbClr val="17ABF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F9B7A772-C424-4AB1-B48B-A3DD10765C19}"/>
              </a:ext>
            </a:extLst>
          </p:cNvPr>
          <p:cNvGrpSpPr/>
          <p:nvPr/>
        </p:nvGrpSpPr>
        <p:grpSpPr>
          <a:xfrm>
            <a:off x="8294837" y="3355844"/>
            <a:ext cx="3584682" cy="1080234"/>
            <a:chOff x="8251087" y="3305832"/>
            <a:chExt cx="3451055" cy="1211805"/>
          </a:xfrm>
        </p:grpSpPr>
        <p:pic>
          <p:nvPicPr>
            <p:cNvPr id="42" name="圖片 41">
              <a:extLst>
                <a:ext uri="{FF2B5EF4-FFF2-40B4-BE49-F238E27FC236}">
                  <a16:creationId xmlns:a16="http://schemas.microsoft.com/office/drawing/2014/main" id="{79D4418C-174C-4458-B20A-10990541A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51087" y="3305832"/>
              <a:ext cx="3451055" cy="1211805"/>
            </a:xfrm>
            <a:prstGeom prst="rect">
              <a:avLst/>
            </a:prstGeom>
          </p:spPr>
        </p:pic>
        <p:pic>
          <p:nvPicPr>
            <p:cNvPr id="76" name="圖片 75">
              <a:extLst>
                <a:ext uri="{FF2B5EF4-FFF2-40B4-BE49-F238E27FC236}">
                  <a16:creationId xmlns:a16="http://schemas.microsoft.com/office/drawing/2014/main" id="{E191E38F-B608-4922-AC4D-E832FB6DD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11829" y="3376426"/>
              <a:ext cx="3329980" cy="1083298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D6B7406-5C3D-7F4B-906E-815DC1DD98AD}"/>
              </a:ext>
            </a:extLst>
          </p:cNvPr>
          <p:cNvSpPr txBox="1"/>
          <p:nvPr/>
        </p:nvSpPr>
        <p:spPr>
          <a:xfrm>
            <a:off x="8443078" y="3553213"/>
            <a:ext cx="3374437" cy="70628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altLang="zh-CN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10GbE requires</a:t>
            </a:r>
            <a:r>
              <a:rPr lang="zh-CN" alt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CN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CAT 6</a:t>
            </a:r>
          </a:p>
          <a:p>
            <a:pPr marL="177800" indent="-1778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altLang="zh-CN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10GbE switch costs more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CA0634-D191-674E-B5C0-BD8691846E0F}"/>
              </a:ext>
            </a:extLst>
          </p:cNvPr>
          <p:cNvSpPr/>
          <p:nvPr/>
        </p:nvSpPr>
        <p:spPr>
          <a:xfrm>
            <a:off x="2344133" y="4497282"/>
            <a:ext cx="428604" cy="346658"/>
          </a:xfrm>
          <a:prstGeom prst="rect">
            <a:avLst/>
          </a:prstGeom>
          <a:gradFill>
            <a:gsLst>
              <a:gs pos="0">
                <a:srgbClr val="01EDFF"/>
              </a:gs>
              <a:gs pos="100000">
                <a:srgbClr val="17ABF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39C3A8-6520-BE4B-AD91-92E789E47946}"/>
              </a:ext>
            </a:extLst>
          </p:cNvPr>
          <p:cNvSpPr/>
          <p:nvPr/>
        </p:nvSpPr>
        <p:spPr>
          <a:xfrm>
            <a:off x="4126264" y="4141523"/>
            <a:ext cx="428603" cy="681163"/>
          </a:xfrm>
          <a:prstGeom prst="rect">
            <a:avLst/>
          </a:prstGeom>
          <a:gradFill>
            <a:gsLst>
              <a:gs pos="100000">
                <a:srgbClr val="FF0000"/>
              </a:gs>
              <a:gs pos="0">
                <a:srgbClr val="FFC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1F8353C-01AA-1F49-B13E-815B16E82D3F}"/>
              </a:ext>
            </a:extLst>
          </p:cNvPr>
          <p:cNvSpPr/>
          <p:nvPr/>
        </p:nvSpPr>
        <p:spPr>
          <a:xfrm>
            <a:off x="6053147" y="3522417"/>
            <a:ext cx="443548" cy="1297674"/>
          </a:xfrm>
          <a:prstGeom prst="rect">
            <a:avLst/>
          </a:prstGeom>
          <a:gradFill>
            <a:gsLst>
              <a:gs pos="0">
                <a:srgbClr val="01EDFF"/>
              </a:gs>
              <a:gs pos="100000">
                <a:srgbClr val="17ABF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85C38C-8A28-F94E-81DA-0285E24A7481}"/>
              </a:ext>
            </a:extLst>
          </p:cNvPr>
          <p:cNvSpPr/>
          <p:nvPr/>
        </p:nvSpPr>
        <p:spPr>
          <a:xfrm>
            <a:off x="7592956" y="2174832"/>
            <a:ext cx="487607" cy="2644749"/>
          </a:xfrm>
          <a:prstGeom prst="rect">
            <a:avLst/>
          </a:prstGeom>
          <a:gradFill>
            <a:gsLst>
              <a:gs pos="0">
                <a:srgbClr val="01EDFF"/>
              </a:gs>
              <a:gs pos="100000">
                <a:srgbClr val="17ABF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B0D51C5-0F2F-6147-915C-45D47FCC9E09}"/>
              </a:ext>
            </a:extLst>
          </p:cNvPr>
          <p:cNvSpPr txBox="1"/>
          <p:nvPr/>
        </p:nvSpPr>
        <p:spPr>
          <a:xfrm>
            <a:off x="508250" y="4888099"/>
            <a:ext cx="1113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100Mbps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0B9BC8-F368-A848-8832-6207FD6A48F1}"/>
              </a:ext>
            </a:extLst>
          </p:cNvPr>
          <p:cNvSpPr txBox="1"/>
          <p:nvPr/>
        </p:nvSpPr>
        <p:spPr>
          <a:xfrm>
            <a:off x="2141241" y="4881534"/>
            <a:ext cx="9918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1Gbps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5F6800C-5ADE-1E40-8C35-8C32BB55C372}"/>
              </a:ext>
            </a:extLst>
          </p:cNvPr>
          <p:cNvSpPr txBox="1"/>
          <p:nvPr/>
        </p:nvSpPr>
        <p:spPr>
          <a:xfrm>
            <a:off x="3765761" y="4862698"/>
            <a:ext cx="1298969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2.5Gbps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31B7C2D-C7A7-0648-94E9-5E993626AEC2}"/>
              </a:ext>
            </a:extLst>
          </p:cNvPr>
          <p:cNvSpPr txBox="1"/>
          <p:nvPr/>
        </p:nvSpPr>
        <p:spPr>
          <a:xfrm>
            <a:off x="5890721" y="4918576"/>
            <a:ext cx="10647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5Gbps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BE327F-E669-7049-B6AE-A373502C9049}"/>
              </a:ext>
            </a:extLst>
          </p:cNvPr>
          <p:cNvSpPr txBox="1"/>
          <p:nvPr/>
        </p:nvSpPr>
        <p:spPr>
          <a:xfrm>
            <a:off x="7394698" y="4912706"/>
            <a:ext cx="1064794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10Gbps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44AAAD4-92DE-C94C-9B7F-FF75F2A513D0}"/>
              </a:ext>
            </a:extLst>
          </p:cNvPr>
          <p:cNvSpPr txBox="1"/>
          <p:nvPr/>
        </p:nvSpPr>
        <p:spPr>
          <a:xfrm>
            <a:off x="1458725" y="5966153"/>
            <a:ext cx="9066814" cy="7335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altLang="zh-CN" sz="185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Old</a:t>
            </a:r>
            <a:r>
              <a:rPr lang="zh-CN" altLang="en-US" sz="185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CN" sz="185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CAT 5e cable support </a:t>
            </a:r>
            <a:r>
              <a:rPr lang="zh-CN" altLang="en-US" sz="185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2.</a:t>
            </a:r>
            <a:r>
              <a:rPr lang="en-US" altLang="zh-CN" sz="185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5Gbps</a:t>
            </a:r>
          </a:p>
          <a:p>
            <a:pPr marL="177800" indent="-1778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altLang="zh-CN" sz="185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Most 10GbE switch support 2.5Gbps. You can also use lower cost 2.5GbE switch</a:t>
            </a:r>
          </a:p>
        </p:txBody>
      </p:sp>
      <p:sp>
        <p:nvSpPr>
          <p:cNvPr id="40" name="平行四邊形 39">
            <a:extLst>
              <a:ext uri="{FF2B5EF4-FFF2-40B4-BE49-F238E27FC236}">
                <a16:creationId xmlns:a16="http://schemas.microsoft.com/office/drawing/2014/main" id="{2B6A7E55-5562-464C-9389-718A8E9DDE93}"/>
              </a:ext>
            </a:extLst>
          </p:cNvPr>
          <p:cNvSpPr/>
          <p:nvPr/>
        </p:nvSpPr>
        <p:spPr>
          <a:xfrm>
            <a:off x="9426772" y="2252904"/>
            <a:ext cx="1391236" cy="281888"/>
          </a:xfrm>
          <a:prstGeom prst="parallelogram">
            <a:avLst>
              <a:gd name="adj" fmla="val 5806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1EC092-28DC-1349-9B60-2D077CA5C4C9}"/>
              </a:ext>
            </a:extLst>
          </p:cNvPr>
          <p:cNvSpPr/>
          <p:nvPr/>
        </p:nvSpPr>
        <p:spPr>
          <a:xfrm>
            <a:off x="9683049" y="2256484"/>
            <a:ext cx="1048685" cy="276999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sz="12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QXG-10G1T</a:t>
            </a:r>
            <a:endParaRPr 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箭號: 向左 48">
            <a:extLst>
              <a:ext uri="{FF2B5EF4-FFF2-40B4-BE49-F238E27FC236}">
                <a16:creationId xmlns:a16="http://schemas.microsoft.com/office/drawing/2014/main" id="{538FBC22-D1C5-4356-BFAC-82BC1B5F8D7C}"/>
              </a:ext>
            </a:extLst>
          </p:cNvPr>
          <p:cNvSpPr/>
          <p:nvPr/>
        </p:nvSpPr>
        <p:spPr>
          <a:xfrm rot="10800000">
            <a:off x="603941" y="4789291"/>
            <a:ext cx="8041101" cy="105611"/>
          </a:xfrm>
          <a:prstGeom prst="leftArrow">
            <a:avLst>
              <a:gd name="adj1" fmla="val 50000"/>
              <a:gd name="adj2" fmla="val 92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平行四邊形 52">
            <a:extLst>
              <a:ext uri="{FF2B5EF4-FFF2-40B4-BE49-F238E27FC236}">
                <a16:creationId xmlns:a16="http://schemas.microsoft.com/office/drawing/2014/main" id="{471F554F-9826-4139-943D-01AF06732BF3}"/>
              </a:ext>
            </a:extLst>
          </p:cNvPr>
          <p:cNvSpPr/>
          <p:nvPr/>
        </p:nvSpPr>
        <p:spPr>
          <a:xfrm>
            <a:off x="3572933" y="2373473"/>
            <a:ext cx="1581151" cy="281888"/>
          </a:xfrm>
          <a:prstGeom prst="parallelogram">
            <a:avLst>
              <a:gd name="adj" fmla="val 5806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ectangle 2">
            <a:extLst>
              <a:ext uri="{FF2B5EF4-FFF2-40B4-BE49-F238E27FC236}">
                <a16:creationId xmlns:a16="http://schemas.microsoft.com/office/drawing/2014/main" id="{CCFE31B7-7303-421A-8BB9-53D77AD61B82}"/>
              </a:ext>
            </a:extLst>
          </p:cNvPr>
          <p:cNvSpPr/>
          <p:nvPr/>
        </p:nvSpPr>
        <p:spPr>
          <a:xfrm>
            <a:off x="3579268" y="2380214"/>
            <a:ext cx="1522593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2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QM2-2P2G2T</a:t>
            </a:r>
          </a:p>
        </p:txBody>
      </p: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2FF14417-7503-4F2A-85C3-2BE0F71867AE}"/>
              </a:ext>
            </a:extLst>
          </p:cNvPr>
          <p:cNvGrpSpPr/>
          <p:nvPr/>
        </p:nvGrpSpPr>
        <p:grpSpPr>
          <a:xfrm rot="5400000">
            <a:off x="5653979" y="1996225"/>
            <a:ext cx="1191762" cy="1201842"/>
            <a:chOff x="946017" y="4674811"/>
            <a:chExt cx="1184801" cy="1184801"/>
          </a:xfrm>
        </p:grpSpPr>
        <p:sp>
          <p:nvSpPr>
            <p:cNvPr id="43" name="Shape 279">
              <a:extLst>
                <a:ext uri="{FF2B5EF4-FFF2-40B4-BE49-F238E27FC236}">
                  <a16:creationId xmlns:a16="http://schemas.microsoft.com/office/drawing/2014/main" id="{F69DAA41-AF6E-4E7C-AAF1-5F4F31F918BB}"/>
                </a:ext>
              </a:extLst>
            </p:cNvPr>
            <p:cNvSpPr/>
            <p:nvPr/>
          </p:nvSpPr>
          <p:spPr>
            <a:xfrm rot="2700000">
              <a:off x="946017" y="4674811"/>
              <a:ext cx="1184801" cy="1184801"/>
            </a:xfrm>
            <a:prstGeom prst="teardrop">
              <a:avLst>
                <a:gd name="adj" fmla="val 100000"/>
              </a:avLst>
            </a:prstGeom>
            <a:solidFill>
              <a:srgbClr val="85D8DE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4" name="Shape 280">
              <a:extLst>
                <a:ext uri="{FF2B5EF4-FFF2-40B4-BE49-F238E27FC236}">
                  <a16:creationId xmlns:a16="http://schemas.microsoft.com/office/drawing/2014/main" id="{8628C7B6-E4C7-4F7E-A653-F4C9586E2EF7}"/>
                </a:ext>
              </a:extLst>
            </p:cNvPr>
            <p:cNvSpPr/>
            <p:nvPr/>
          </p:nvSpPr>
          <p:spPr>
            <a:xfrm>
              <a:off x="1010469" y="4732216"/>
              <a:ext cx="1058759" cy="1058759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2800">
                <a:solidFill>
                  <a:srgbClr val="595959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1F3F0314-616D-4767-9C05-F401CEC03274}"/>
              </a:ext>
            </a:extLst>
          </p:cNvPr>
          <p:cNvGrpSpPr/>
          <p:nvPr/>
        </p:nvGrpSpPr>
        <p:grpSpPr>
          <a:xfrm rot="10800000">
            <a:off x="8490075" y="1766902"/>
            <a:ext cx="1201842" cy="1191762"/>
            <a:chOff x="946017" y="4674811"/>
            <a:chExt cx="1184801" cy="1184801"/>
          </a:xfrm>
        </p:grpSpPr>
        <p:sp>
          <p:nvSpPr>
            <p:cNvPr id="38" name="Shape 279">
              <a:extLst>
                <a:ext uri="{FF2B5EF4-FFF2-40B4-BE49-F238E27FC236}">
                  <a16:creationId xmlns:a16="http://schemas.microsoft.com/office/drawing/2014/main" id="{F2034409-B1BB-4012-BD0E-C7B92D3B73BC}"/>
                </a:ext>
              </a:extLst>
            </p:cNvPr>
            <p:cNvSpPr/>
            <p:nvPr/>
          </p:nvSpPr>
          <p:spPr>
            <a:xfrm rot="2700000">
              <a:off x="946017" y="4674811"/>
              <a:ext cx="1184801" cy="1184801"/>
            </a:xfrm>
            <a:prstGeom prst="teardrop">
              <a:avLst>
                <a:gd name="adj" fmla="val 100000"/>
              </a:avLst>
            </a:prstGeom>
            <a:solidFill>
              <a:srgbClr val="85D8DE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9" name="Shape 280">
              <a:extLst>
                <a:ext uri="{FF2B5EF4-FFF2-40B4-BE49-F238E27FC236}">
                  <a16:creationId xmlns:a16="http://schemas.microsoft.com/office/drawing/2014/main" id="{88DDDD87-5AEC-43AF-9031-F261C711E5A6}"/>
                </a:ext>
              </a:extLst>
            </p:cNvPr>
            <p:cNvSpPr/>
            <p:nvPr/>
          </p:nvSpPr>
          <p:spPr>
            <a:xfrm>
              <a:off x="1010469" y="4732216"/>
              <a:ext cx="1058759" cy="1058759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2800">
                <a:solidFill>
                  <a:srgbClr val="595959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24" name="Picture 5" descr="C:\Users\user\Desktop\21_PPT對稿QNAP AQC107 10G網卡\_DSC1587.png">
            <a:extLst>
              <a:ext uri="{FF2B5EF4-FFF2-40B4-BE49-F238E27FC236}">
                <a16:creationId xmlns:a16="http://schemas.microsoft.com/office/drawing/2014/main" id="{219D0CA0-ABB8-754A-AE85-C25BA7EABA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73791" y="1890834"/>
            <a:ext cx="1134166" cy="1047613"/>
          </a:xfrm>
          <a:prstGeom prst="rect">
            <a:avLst/>
          </a:prstGeom>
          <a:noFill/>
          <a:effectLst>
            <a:outerShdw blurRad="152400" dist="215900" dir="2880000" sx="90000" sy="90000" algn="t" rotWithShape="0">
              <a:prstClr val="black">
                <a:alpha val="29000"/>
              </a:prstClr>
            </a:outerShdw>
          </a:effectLst>
        </p:spPr>
      </p:pic>
      <p:grpSp>
        <p:nvGrpSpPr>
          <p:cNvPr id="50" name="群組 49">
            <a:extLst>
              <a:ext uri="{FF2B5EF4-FFF2-40B4-BE49-F238E27FC236}">
                <a16:creationId xmlns:a16="http://schemas.microsoft.com/office/drawing/2014/main" id="{6D751A99-3B1B-403F-A2D4-42AA34E085DB}"/>
              </a:ext>
            </a:extLst>
          </p:cNvPr>
          <p:cNvGrpSpPr/>
          <p:nvPr/>
        </p:nvGrpSpPr>
        <p:grpSpPr>
          <a:xfrm rot="5400000">
            <a:off x="3745368" y="2625560"/>
            <a:ext cx="1191762" cy="1201842"/>
            <a:chOff x="946017" y="4674811"/>
            <a:chExt cx="1184801" cy="1184801"/>
          </a:xfrm>
        </p:grpSpPr>
        <p:sp>
          <p:nvSpPr>
            <p:cNvPr id="51" name="Shape 279">
              <a:extLst>
                <a:ext uri="{FF2B5EF4-FFF2-40B4-BE49-F238E27FC236}">
                  <a16:creationId xmlns:a16="http://schemas.microsoft.com/office/drawing/2014/main" id="{363E8592-C7BB-45BF-9F0B-17043FE95484}"/>
                </a:ext>
              </a:extLst>
            </p:cNvPr>
            <p:cNvSpPr/>
            <p:nvPr/>
          </p:nvSpPr>
          <p:spPr>
            <a:xfrm rot="2700000">
              <a:off x="946017" y="4674811"/>
              <a:ext cx="1184801" cy="1184801"/>
            </a:xfrm>
            <a:prstGeom prst="teardrop">
              <a:avLst>
                <a:gd name="adj" fmla="val 100000"/>
              </a:avLst>
            </a:prstGeom>
            <a:solidFill>
              <a:srgbClr val="FFC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2" name="Shape 280">
              <a:extLst>
                <a:ext uri="{FF2B5EF4-FFF2-40B4-BE49-F238E27FC236}">
                  <a16:creationId xmlns:a16="http://schemas.microsoft.com/office/drawing/2014/main" id="{5BEC6662-0AED-4F14-8005-EDD14871C758}"/>
                </a:ext>
              </a:extLst>
            </p:cNvPr>
            <p:cNvSpPr/>
            <p:nvPr/>
          </p:nvSpPr>
          <p:spPr>
            <a:xfrm>
              <a:off x="1010469" y="4732216"/>
              <a:ext cx="1058759" cy="1058759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2800">
                <a:solidFill>
                  <a:srgbClr val="595959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36" name="圖片 35" descr="一張含有 電子用品, 電路 的圖片&#10;&#10;自動產生的描述">
            <a:extLst>
              <a:ext uri="{FF2B5EF4-FFF2-40B4-BE49-F238E27FC236}">
                <a16:creationId xmlns:a16="http://schemas.microsoft.com/office/drawing/2014/main" id="{52AE41E7-998C-4CB0-8BA2-FFFF5950BF7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9824" y="2131382"/>
            <a:ext cx="998018" cy="1124470"/>
          </a:xfrm>
          <a:prstGeom prst="rect">
            <a:avLst/>
          </a:prstGeom>
          <a:effectLst>
            <a:outerShdw blurRad="152400" dist="215900" dir="2880000" sx="90000" sy="90000" algn="t" rotWithShape="0">
              <a:prstClr val="black">
                <a:alpha val="29000"/>
              </a:prstClr>
            </a:outerShdw>
          </a:effectLst>
        </p:spPr>
      </p:pic>
      <p:pic>
        <p:nvPicPr>
          <p:cNvPr id="4" name="圖片 3" descr="一張含有 文字, 電子用品 的圖片&#10;&#10;自動產生的描述">
            <a:extLst>
              <a:ext uri="{FF2B5EF4-FFF2-40B4-BE49-F238E27FC236}">
                <a16:creationId xmlns:a16="http://schemas.microsoft.com/office/drawing/2014/main" id="{E2BDDD20-96F9-447D-B9B1-B4534CA8DB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4022" y="2811388"/>
            <a:ext cx="1676030" cy="943023"/>
          </a:xfrm>
          <a:prstGeom prst="rect">
            <a:avLst/>
          </a:prstGeom>
          <a:effectLst>
            <a:outerShdw blurRad="152400" dist="215900" dir="2880000" sx="90000" sy="90000" algn="t" rotWithShape="0">
              <a:prstClr val="black">
                <a:alpha val="29000"/>
              </a:prstClr>
            </a:outerShdw>
          </a:effectLst>
        </p:spPr>
      </p:pic>
      <p:sp>
        <p:nvSpPr>
          <p:cNvPr id="58" name="TextBox 33">
            <a:extLst>
              <a:ext uri="{FF2B5EF4-FFF2-40B4-BE49-F238E27FC236}">
                <a16:creationId xmlns:a16="http://schemas.microsoft.com/office/drawing/2014/main" id="{0CAF84C4-2902-458A-88FF-D2C354E155E0}"/>
              </a:ext>
            </a:extLst>
          </p:cNvPr>
          <p:cNvSpPr txBox="1"/>
          <p:nvPr/>
        </p:nvSpPr>
        <p:spPr>
          <a:xfrm>
            <a:off x="1465578" y="5518408"/>
            <a:ext cx="2819896" cy="33598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1900"/>
              </a:lnSpc>
            </a:pPr>
            <a:r>
              <a:rPr lang="en-US" altLang="zh-CN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5GbE &amp; 2.5GbE benefits</a:t>
            </a:r>
          </a:p>
        </p:txBody>
      </p:sp>
    </p:spTree>
    <p:extLst>
      <p:ext uri="{BB962C8B-B14F-4D97-AF65-F5344CB8AC3E}">
        <p14:creationId xmlns:p14="http://schemas.microsoft.com/office/powerpoint/2010/main" val="2249211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箭號: 向右 43">
            <a:extLst>
              <a:ext uri="{FF2B5EF4-FFF2-40B4-BE49-F238E27FC236}">
                <a16:creationId xmlns:a16="http://schemas.microsoft.com/office/drawing/2014/main" id="{810C142E-1A66-4445-A204-D6D1D25E1413}"/>
              </a:ext>
            </a:extLst>
          </p:cNvPr>
          <p:cNvSpPr/>
          <p:nvPr/>
        </p:nvSpPr>
        <p:spPr>
          <a:xfrm rot="10800000">
            <a:off x="1638563" y="2480324"/>
            <a:ext cx="2603235" cy="3831462"/>
          </a:xfrm>
          <a:prstGeom prst="rightArrow">
            <a:avLst>
              <a:gd name="adj1" fmla="val 100000"/>
              <a:gd name="adj2" fmla="val 54470"/>
            </a:avLst>
          </a:prstGeom>
          <a:gradFill>
            <a:gsLst>
              <a:gs pos="88000">
                <a:srgbClr val="01EDFF"/>
              </a:gs>
              <a:gs pos="1087">
                <a:srgbClr val="0579B3"/>
              </a:gs>
              <a:gs pos="61000">
                <a:srgbClr val="17ABF8"/>
              </a:gs>
              <a:gs pos="30000">
                <a:srgbClr val="0697E0"/>
              </a:gs>
            </a:gsLst>
            <a:lin ang="0" scaled="0"/>
          </a:gradFill>
          <a:ln>
            <a:noFill/>
          </a:ln>
          <a:effectLst>
            <a:outerShdw blurRad="139700" dist="165100" dir="432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7" name="矩形: 圓角 8">
            <a:extLst>
              <a:ext uri="{FF2B5EF4-FFF2-40B4-BE49-F238E27FC236}">
                <a16:creationId xmlns:a16="http://schemas.microsoft.com/office/drawing/2014/main" id="{76491EB7-E96C-4C67-A8AA-A03C84CC5CB8}"/>
              </a:ext>
            </a:extLst>
          </p:cNvPr>
          <p:cNvSpPr/>
          <p:nvPr/>
        </p:nvSpPr>
        <p:spPr>
          <a:xfrm>
            <a:off x="445092" y="2533200"/>
            <a:ext cx="1856928" cy="743653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9050">
            <a:solidFill>
              <a:schemeClr val="bg1"/>
            </a:solidFill>
          </a:ln>
          <a:effectLst>
            <a:outerShdw blurRad="50800" dist="50800" dir="2700000" algn="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8" name="矩形: 圓角 47">
            <a:extLst>
              <a:ext uri="{FF2B5EF4-FFF2-40B4-BE49-F238E27FC236}">
                <a16:creationId xmlns:a16="http://schemas.microsoft.com/office/drawing/2014/main" id="{CFEC9620-6AE8-433F-B350-87FD65C81B45}"/>
              </a:ext>
            </a:extLst>
          </p:cNvPr>
          <p:cNvSpPr/>
          <p:nvPr/>
        </p:nvSpPr>
        <p:spPr>
          <a:xfrm rot="10800000">
            <a:off x="412914" y="2493463"/>
            <a:ext cx="1881560" cy="784292"/>
          </a:xfrm>
          <a:prstGeom prst="roundRect">
            <a:avLst>
              <a:gd name="adj" fmla="val 1491"/>
            </a:avLst>
          </a:prstGeom>
          <a:gradFill>
            <a:gsLst>
              <a:gs pos="0">
                <a:schemeClr val="bg1">
                  <a:alpha val="49000"/>
                </a:schemeClr>
              </a:gs>
              <a:gs pos="75200">
                <a:srgbClr val="F5F5F5"/>
              </a:gs>
              <a:gs pos="100000">
                <a:schemeClr val="bg1"/>
              </a:gs>
            </a:gsLst>
            <a:lin ang="5400000" scaled="0"/>
          </a:gradFill>
          <a:ln w="6350">
            <a:solidFill>
              <a:schemeClr val="bg1"/>
            </a:solidFill>
          </a:ln>
          <a:effectLst>
            <a:outerShdw blurRad="279400" dist="292100" dir="798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9" name="矩形: 圓角 48">
            <a:extLst>
              <a:ext uri="{FF2B5EF4-FFF2-40B4-BE49-F238E27FC236}">
                <a16:creationId xmlns:a16="http://schemas.microsoft.com/office/drawing/2014/main" id="{C479C722-9C91-47DC-B913-8EDB3919A393}"/>
              </a:ext>
            </a:extLst>
          </p:cNvPr>
          <p:cNvSpPr/>
          <p:nvPr/>
        </p:nvSpPr>
        <p:spPr>
          <a:xfrm rot="10800000">
            <a:off x="405454" y="2504634"/>
            <a:ext cx="1881560" cy="773935"/>
          </a:xfrm>
          <a:prstGeom prst="roundRect">
            <a:avLst>
              <a:gd name="adj" fmla="val 1491"/>
            </a:avLst>
          </a:prstGeom>
          <a:gradFill>
            <a:gsLst>
              <a:gs pos="0">
                <a:schemeClr val="bg1">
                  <a:alpha val="88000"/>
                </a:schemeClr>
              </a:gs>
              <a:gs pos="75200">
                <a:srgbClr val="F5F5F5"/>
              </a:gs>
              <a:gs pos="100000">
                <a:schemeClr val="bg1"/>
              </a:gs>
            </a:gsLst>
            <a:lin ang="5400000" scaled="0"/>
          </a:gradFill>
          <a:ln w="6350">
            <a:solidFill>
              <a:schemeClr val="bg1"/>
            </a:solidFill>
          </a:ln>
          <a:effectLst>
            <a:outerShdw blurRad="279400" dist="292100" dir="798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8" name="標題 17">
            <a:extLst>
              <a:ext uri="{FF2B5EF4-FFF2-40B4-BE49-F238E27FC236}">
                <a16:creationId xmlns:a16="http://schemas.microsoft.com/office/drawing/2014/main" id="{8D011177-12D4-4AC6-99E2-BA8C97BAD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2.5G</a:t>
            </a:r>
            <a:r>
              <a:rPr lang="en-US" altLang="zh-TW" sz="4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bE become major player</a:t>
            </a:r>
            <a:r>
              <a:rPr lang="zh-TW" altLang="en-US" sz="4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4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in market</a:t>
            </a:r>
            <a:endParaRPr lang="zh-TW" altLang="en-US" sz="4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4C17FD7A-574A-F043-9642-6B79E7881570}"/>
              </a:ext>
            </a:extLst>
          </p:cNvPr>
          <p:cNvSpPr/>
          <p:nvPr/>
        </p:nvSpPr>
        <p:spPr>
          <a:xfrm>
            <a:off x="9724032" y="2480324"/>
            <a:ext cx="1864845" cy="3839106"/>
          </a:xfrm>
          <a:prstGeom prst="rect">
            <a:avLst/>
          </a:prstGeom>
          <a:gradFill>
            <a:gsLst>
              <a:gs pos="74000">
                <a:srgbClr val="D9E2F3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矩形: 圓角化同側角落 36">
            <a:extLst>
              <a:ext uri="{FF2B5EF4-FFF2-40B4-BE49-F238E27FC236}">
                <a16:creationId xmlns:a16="http://schemas.microsoft.com/office/drawing/2014/main" id="{8253CFEB-743E-9A4E-B0D0-9A08FEFF8928}"/>
              </a:ext>
            </a:extLst>
          </p:cNvPr>
          <p:cNvSpPr/>
          <p:nvPr/>
        </p:nvSpPr>
        <p:spPr>
          <a:xfrm>
            <a:off x="9724032" y="2006890"/>
            <a:ext cx="1864845" cy="490893"/>
          </a:xfrm>
          <a:prstGeom prst="round2SameRect">
            <a:avLst/>
          </a:prstGeom>
          <a:gradFill>
            <a:gsLst>
              <a:gs pos="0">
                <a:srgbClr val="D605E4"/>
              </a:gs>
              <a:gs pos="100000">
                <a:srgbClr val="FF2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BD256AF3-037D-4A8E-974A-615C292BDB5D}"/>
              </a:ext>
            </a:extLst>
          </p:cNvPr>
          <p:cNvSpPr/>
          <p:nvPr/>
        </p:nvSpPr>
        <p:spPr>
          <a:xfrm>
            <a:off x="7990827" y="2497783"/>
            <a:ext cx="1683343" cy="3814006"/>
          </a:xfrm>
          <a:prstGeom prst="rect">
            <a:avLst/>
          </a:prstGeom>
          <a:gradFill>
            <a:gsLst>
              <a:gs pos="74000">
                <a:srgbClr val="D9E2F3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圖片 6" descr="一張含有 電子用品, 監視器, 室內, 坐 的圖片&#10;&#10;描述是以非常高的可信度產生">
            <a:extLst>
              <a:ext uri="{FF2B5EF4-FFF2-40B4-BE49-F238E27FC236}">
                <a16:creationId xmlns:a16="http://schemas.microsoft.com/office/drawing/2014/main" id="{1B5D57EE-D088-4052-9E03-C0BB599B3D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2153" y="2747766"/>
            <a:ext cx="1536447" cy="1142857"/>
          </a:xfrm>
          <a:prstGeom prst="rect">
            <a:avLst/>
          </a:prstGeom>
        </p:spPr>
      </p:pic>
      <p:sp>
        <p:nvSpPr>
          <p:cNvPr id="37" name="矩形: 圓角化同側角落 36">
            <a:extLst>
              <a:ext uri="{FF2B5EF4-FFF2-40B4-BE49-F238E27FC236}">
                <a16:creationId xmlns:a16="http://schemas.microsoft.com/office/drawing/2014/main" id="{4718F8AF-5197-43DE-AEC9-EB61AC851BA6}"/>
              </a:ext>
            </a:extLst>
          </p:cNvPr>
          <p:cNvSpPr/>
          <p:nvPr/>
        </p:nvSpPr>
        <p:spPr>
          <a:xfrm>
            <a:off x="7990828" y="2009444"/>
            <a:ext cx="1683342" cy="490893"/>
          </a:xfrm>
          <a:prstGeom prst="round2SameRect">
            <a:avLst/>
          </a:prstGeom>
          <a:gradFill>
            <a:gsLst>
              <a:gs pos="0">
                <a:srgbClr val="D605E4"/>
              </a:gs>
              <a:gs pos="100000">
                <a:srgbClr val="FF2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0C99B5B-01BB-43BF-88EC-E6E7EF64B599}"/>
              </a:ext>
            </a:extLst>
          </p:cNvPr>
          <p:cNvSpPr/>
          <p:nvPr/>
        </p:nvSpPr>
        <p:spPr>
          <a:xfrm>
            <a:off x="3747902" y="2472683"/>
            <a:ext cx="1943563" cy="3839106"/>
          </a:xfrm>
          <a:prstGeom prst="rect">
            <a:avLst/>
          </a:prstGeom>
          <a:gradFill>
            <a:gsLst>
              <a:gs pos="74000">
                <a:srgbClr val="D9E2F3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74BF812C-2291-4E6A-AA87-7B6863AB6F21}"/>
              </a:ext>
            </a:extLst>
          </p:cNvPr>
          <p:cNvSpPr/>
          <p:nvPr/>
        </p:nvSpPr>
        <p:spPr>
          <a:xfrm>
            <a:off x="5743411" y="2472683"/>
            <a:ext cx="2193244" cy="3839106"/>
          </a:xfrm>
          <a:prstGeom prst="rect">
            <a:avLst/>
          </a:prstGeom>
          <a:gradFill>
            <a:gsLst>
              <a:gs pos="74000">
                <a:srgbClr val="D9E2F3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矩形: 圓角化同側角落 85">
            <a:extLst>
              <a:ext uri="{FF2B5EF4-FFF2-40B4-BE49-F238E27FC236}">
                <a16:creationId xmlns:a16="http://schemas.microsoft.com/office/drawing/2014/main" id="{E1CCFB5A-E9EF-4E40-A86C-88F214C098EC}"/>
              </a:ext>
            </a:extLst>
          </p:cNvPr>
          <p:cNvSpPr/>
          <p:nvPr/>
        </p:nvSpPr>
        <p:spPr>
          <a:xfrm>
            <a:off x="5743412" y="2007531"/>
            <a:ext cx="2193243" cy="490893"/>
          </a:xfrm>
          <a:prstGeom prst="round2SameRect">
            <a:avLst/>
          </a:prstGeom>
          <a:gradFill>
            <a:gsLst>
              <a:gs pos="0">
                <a:srgbClr val="D605E4"/>
              </a:gs>
              <a:gs pos="100000">
                <a:srgbClr val="FF2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85517E-9EB5-1E46-B74F-2E0B8E91907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97746" y="2459623"/>
            <a:ext cx="1943563" cy="8519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3ECD86-8C24-E84F-A973-1F1FF995317E}"/>
              </a:ext>
            </a:extLst>
          </p:cNvPr>
          <p:cNvSpPr/>
          <p:nvPr/>
        </p:nvSpPr>
        <p:spPr>
          <a:xfrm>
            <a:off x="435283" y="5261722"/>
            <a:ext cx="1897848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Intel I225-LM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7C7D2B-0E99-AE4E-B259-DB2CF048737D}"/>
              </a:ext>
            </a:extLst>
          </p:cNvPr>
          <p:cNvSpPr txBox="1"/>
          <p:nvPr/>
        </p:nvSpPr>
        <p:spPr>
          <a:xfrm>
            <a:off x="2232468" y="3728952"/>
            <a:ext cx="1528907" cy="13080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25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2.5Gbps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1Gbps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100Mbps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10Mbps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8E0337-9F59-0742-9719-DD81C81D433F}"/>
              </a:ext>
            </a:extLst>
          </p:cNvPr>
          <p:cNvSpPr txBox="1"/>
          <p:nvPr/>
        </p:nvSpPr>
        <p:spPr>
          <a:xfrm>
            <a:off x="8222134" y="3850317"/>
            <a:ext cx="1163699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TS-x53D</a:t>
            </a:r>
            <a:endParaRPr lang="zh-TW" altLang="en-US" sz="160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7DBB2B-16C7-7649-8CE6-31C78A11A1B9}"/>
              </a:ext>
            </a:extLst>
          </p:cNvPr>
          <p:cNvSpPr txBox="1"/>
          <p:nvPr/>
        </p:nvSpPr>
        <p:spPr>
          <a:xfrm>
            <a:off x="5799947" y="2089246"/>
            <a:ext cx="2046804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2.5GbE</a:t>
            </a:r>
            <a:r>
              <a:rPr lang="en-US" altLang="zh-CN" sz="16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Router/AP</a:t>
            </a:r>
            <a:endParaRPr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8373EF-71B7-154C-A782-B955BB6D6982}"/>
              </a:ext>
            </a:extLst>
          </p:cNvPr>
          <p:cNvSpPr txBox="1"/>
          <p:nvPr/>
        </p:nvSpPr>
        <p:spPr>
          <a:xfrm>
            <a:off x="8045541" y="2090199"/>
            <a:ext cx="1556978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2.</a:t>
            </a:r>
            <a:r>
              <a:rPr 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5GbE NAS</a:t>
            </a:r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1FB483CF-52B7-481C-88D0-F55D7FB0B031}"/>
              </a:ext>
            </a:extLst>
          </p:cNvPr>
          <p:cNvSpPr txBox="1"/>
          <p:nvPr/>
        </p:nvSpPr>
        <p:spPr>
          <a:xfrm>
            <a:off x="6028890" y="3798972"/>
            <a:ext cx="1661168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ROG Rapture </a:t>
            </a:r>
            <a:endParaRPr lang="zh-TW" altLang="en-US" sz="1600" b="1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algn="ctr"/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GT-AX11000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圖片 9">
            <a:extLst>
              <a:ext uri="{FF2B5EF4-FFF2-40B4-BE49-F238E27FC236}">
                <a16:creationId xmlns:a16="http://schemas.microsoft.com/office/drawing/2014/main" id="{AF0EDAD8-373C-4E27-9A43-A822431020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3512" y="2579835"/>
            <a:ext cx="1731923" cy="1233647"/>
          </a:xfrm>
          <a:prstGeom prst="rect">
            <a:avLst/>
          </a:prstGeom>
        </p:spPr>
      </p:pic>
      <p:sp>
        <p:nvSpPr>
          <p:cNvPr id="19" name="TextBox 11">
            <a:extLst>
              <a:ext uri="{FF2B5EF4-FFF2-40B4-BE49-F238E27FC236}">
                <a16:creationId xmlns:a16="http://schemas.microsoft.com/office/drawing/2014/main" id="{3F2A8D76-6F4C-4C10-9305-87FEAF5179B1}"/>
              </a:ext>
            </a:extLst>
          </p:cNvPr>
          <p:cNvSpPr txBox="1"/>
          <p:nvPr/>
        </p:nvSpPr>
        <p:spPr>
          <a:xfrm>
            <a:off x="6028890" y="5507224"/>
            <a:ext cx="1661168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NETGEAR </a:t>
            </a:r>
            <a:b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Nighthawk RAX200</a:t>
            </a:r>
            <a:endParaRPr lang="zh-TW" alt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圖片 12" descr="一張含有 窗戶, 室內, 建築物, 坐 的圖片&#10;&#10;描述是以非常高的可信度產生">
            <a:extLst>
              <a:ext uri="{FF2B5EF4-FFF2-40B4-BE49-F238E27FC236}">
                <a16:creationId xmlns:a16="http://schemas.microsoft.com/office/drawing/2014/main" id="{55E81DE9-445C-422F-9A5D-A6D4AB275C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9449" y="4591601"/>
            <a:ext cx="1661168" cy="1132627"/>
          </a:xfrm>
          <a:prstGeom prst="rect">
            <a:avLst/>
          </a:prstGeom>
        </p:spPr>
      </p:pic>
      <p:sp>
        <p:nvSpPr>
          <p:cNvPr id="30" name="矩形: 圓角化同側角落 29">
            <a:extLst>
              <a:ext uri="{FF2B5EF4-FFF2-40B4-BE49-F238E27FC236}">
                <a16:creationId xmlns:a16="http://schemas.microsoft.com/office/drawing/2014/main" id="{D0A1E2C6-CAD8-47CE-B1E0-8526C873691B}"/>
              </a:ext>
            </a:extLst>
          </p:cNvPr>
          <p:cNvSpPr/>
          <p:nvPr/>
        </p:nvSpPr>
        <p:spPr>
          <a:xfrm>
            <a:off x="3747902" y="2009444"/>
            <a:ext cx="1943563" cy="490893"/>
          </a:xfrm>
          <a:prstGeom prst="round2SameRect">
            <a:avLst/>
          </a:prstGeom>
          <a:gradFill>
            <a:gsLst>
              <a:gs pos="0">
                <a:srgbClr val="D605E4"/>
              </a:gs>
              <a:gs pos="100000">
                <a:srgbClr val="FF2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11">
            <a:extLst>
              <a:ext uri="{FF2B5EF4-FFF2-40B4-BE49-F238E27FC236}">
                <a16:creationId xmlns:a16="http://schemas.microsoft.com/office/drawing/2014/main" id="{A569DAF1-42A8-4164-BDE4-39AE0D8F2794}"/>
              </a:ext>
            </a:extLst>
          </p:cNvPr>
          <p:cNvSpPr txBox="1"/>
          <p:nvPr/>
        </p:nvSpPr>
        <p:spPr>
          <a:xfrm>
            <a:off x="3948877" y="3648475"/>
            <a:ext cx="1515728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QSW-1105-5T</a:t>
            </a:r>
          </a:p>
        </p:txBody>
      </p:sp>
      <p:sp>
        <p:nvSpPr>
          <p:cNvPr id="33" name="TextBox 11">
            <a:extLst>
              <a:ext uri="{FF2B5EF4-FFF2-40B4-BE49-F238E27FC236}">
                <a16:creationId xmlns:a16="http://schemas.microsoft.com/office/drawing/2014/main" id="{CA8E0337-9F59-0742-9719-DD81C81D433F}"/>
              </a:ext>
            </a:extLst>
          </p:cNvPr>
          <p:cNvSpPr txBox="1"/>
          <p:nvPr/>
        </p:nvSpPr>
        <p:spPr>
          <a:xfrm>
            <a:off x="8168426" y="5724228"/>
            <a:ext cx="1329136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TS-x31P3</a:t>
            </a:r>
            <a:endParaRPr lang="zh-TW" altLang="en-US" sz="160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197DB02B-3A6A-4DBC-8FF0-431C7F0081A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285" y="3456929"/>
            <a:ext cx="1700858" cy="1700858"/>
          </a:xfrm>
          <a:prstGeom prst="ellipse">
            <a:avLst/>
          </a:prstGeom>
          <a:effectLst>
            <a:outerShdw blurRad="292100" dist="190500" dir="3960000" algn="t" rotWithShape="0">
              <a:prstClr val="black">
                <a:alpha val="40000"/>
              </a:prstClr>
            </a:outerShdw>
          </a:effectLst>
        </p:spPr>
      </p:pic>
      <p:sp>
        <p:nvSpPr>
          <p:cNvPr id="38" name="TextBox 13">
            <a:extLst>
              <a:ext uri="{FF2B5EF4-FFF2-40B4-BE49-F238E27FC236}">
                <a16:creationId xmlns:a16="http://schemas.microsoft.com/office/drawing/2014/main" id="{3AB3D1FE-A8E1-4233-A1D7-A93A15DAF1D7}"/>
              </a:ext>
            </a:extLst>
          </p:cNvPr>
          <p:cNvSpPr txBox="1"/>
          <p:nvPr/>
        </p:nvSpPr>
        <p:spPr>
          <a:xfrm>
            <a:off x="3794636" y="2089246"/>
            <a:ext cx="1824211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6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2.5GbE switch</a:t>
            </a:r>
          </a:p>
        </p:txBody>
      </p:sp>
      <p:pic>
        <p:nvPicPr>
          <p:cNvPr id="20" name="圖片 19" descr="一張含有 電子用品 的圖片&#10;&#10;自動產生的描述">
            <a:extLst>
              <a:ext uri="{FF2B5EF4-FFF2-40B4-BE49-F238E27FC236}">
                <a16:creationId xmlns:a16="http://schemas.microsoft.com/office/drawing/2014/main" id="{B8961593-D6AD-4794-B6C9-3254A675E28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6784" y="3014965"/>
            <a:ext cx="1926210" cy="556821"/>
          </a:xfrm>
          <a:prstGeom prst="rect">
            <a:avLst/>
          </a:prstGeom>
        </p:spPr>
      </p:pic>
      <p:pic>
        <p:nvPicPr>
          <p:cNvPr id="10" name="圖片 15">
            <a:extLst>
              <a:ext uri="{FF2B5EF4-FFF2-40B4-BE49-F238E27FC236}">
                <a16:creationId xmlns:a16="http://schemas.microsoft.com/office/drawing/2014/main" id="{2F961842-28C5-43FB-9C94-ECE6EFD8F7D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40266" y="2538793"/>
            <a:ext cx="1032375" cy="1287092"/>
          </a:xfrm>
          <a:prstGeom prst="rect">
            <a:avLst/>
          </a:prstGeom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0F39E9B9-0923-C74B-8C9D-AF25993C39A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1614" y="4565583"/>
            <a:ext cx="1101770" cy="11428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TextBox 11">
            <a:extLst>
              <a:ext uri="{FF2B5EF4-FFF2-40B4-BE49-F238E27FC236}">
                <a16:creationId xmlns:a16="http://schemas.microsoft.com/office/drawing/2014/main" id="{B07B73B0-C73D-48B5-BCC1-B21EF5E65018}"/>
              </a:ext>
            </a:extLst>
          </p:cNvPr>
          <p:cNvSpPr txBox="1"/>
          <p:nvPr/>
        </p:nvSpPr>
        <p:spPr>
          <a:xfrm>
            <a:off x="9676530" y="3822260"/>
            <a:ext cx="1983052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Intel Z490/ AMD B550 motherboards</a:t>
            </a:r>
            <a:endParaRPr lang="zh-TW" alt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14">
            <a:extLst>
              <a:ext uri="{FF2B5EF4-FFF2-40B4-BE49-F238E27FC236}">
                <a16:creationId xmlns:a16="http://schemas.microsoft.com/office/drawing/2014/main" id="{55FA972F-C90C-4C4D-8B55-46C917C95979}"/>
              </a:ext>
            </a:extLst>
          </p:cNvPr>
          <p:cNvSpPr txBox="1"/>
          <p:nvPr/>
        </p:nvSpPr>
        <p:spPr>
          <a:xfrm>
            <a:off x="9778516" y="2089575"/>
            <a:ext cx="1794297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2.5GbE</a:t>
            </a:r>
            <a:r>
              <a:rPr lang="en-US" altLang="zh-CN" sz="16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 PC/NB</a:t>
            </a:r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pic>
        <p:nvPicPr>
          <p:cNvPr id="16" name="圖片 17">
            <a:extLst>
              <a:ext uri="{FF2B5EF4-FFF2-40B4-BE49-F238E27FC236}">
                <a16:creationId xmlns:a16="http://schemas.microsoft.com/office/drawing/2014/main" id="{312C3AC1-067A-4CEB-AACF-37F6D545416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88107" y="4626434"/>
            <a:ext cx="1477141" cy="1082006"/>
          </a:xfrm>
          <a:prstGeom prst="rect">
            <a:avLst/>
          </a:prstGeom>
        </p:spPr>
      </p:pic>
      <p:sp>
        <p:nvSpPr>
          <p:cNvPr id="41" name="TextBox 11">
            <a:extLst>
              <a:ext uri="{FF2B5EF4-FFF2-40B4-BE49-F238E27FC236}">
                <a16:creationId xmlns:a16="http://schemas.microsoft.com/office/drawing/2014/main" id="{525F7328-B227-4462-AA32-AF5A46755C5D}"/>
              </a:ext>
            </a:extLst>
          </p:cNvPr>
          <p:cNvSpPr txBox="1"/>
          <p:nvPr/>
        </p:nvSpPr>
        <p:spPr>
          <a:xfrm>
            <a:off x="9764417" y="5735829"/>
            <a:ext cx="1724524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600" b="1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2.5GbE Laptop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圖片 12">
            <a:extLst>
              <a:ext uri="{FF2B5EF4-FFF2-40B4-BE49-F238E27FC236}">
                <a16:creationId xmlns:a16="http://schemas.microsoft.com/office/drawing/2014/main" id="{5623C900-C932-4C23-9DE5-1C5146EBBBD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8461" y="4024833"/>
            <a:ext cx="1860576" cy="1190578"/>
          </a:xfrm>
          <a:prstGeom prst="rect">
            <a:avLst/>
          </a:prstGeom>
        </p:spPr>
      </p:pic>
      <p:sp>
        <p:nvSpPr>
          <p:cNvPr id="45" name="TextBox 11">
            <a:extLst>
              <a:ext uri="{FF2B5EF4-FFF2-40B4-BE49-F238E27FC236}">
                <a16:creationId xmlns:a16="http://schemas.microsoft.com/office/drawing/2014/main" id="{753C2A65-F0CB-4A21-BF09-C39B680A511B}"/>
              </a:ext>
            </a:extLst>
          </p:cNvPr>
          <p:cNvSpPr txBox="1"/>
          <p:nvPr/>
        </p:nvSpPr>
        <p:spPr>
          <a:xfrm>
            <a:off x="3991310" y="4838919"/>
            <a:ext cx="151572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QSW-M2108-2C</a:t>
            </a:r>
          </a:p>
          <a:p>
            <a:pPr algn="ctr"/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QSW-M2108-2S</a:t>
            </a:r>
            <a:endParaRPr lang="en-US" sz="140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981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群組 58">
            <a:extLst>
              <a:ext uri="{FF2B5EF4-FFF2-40B4-BE49-F238E27FC236}">
                <a16:creationId xmlns:a16="http://schemas.microsoft.com/office/drawing/2014/main" id="{A636B096-0A02-4072-8CD4-DD605A5AB433}"/>
              </a:ext>
            </a:extLst>
          </p:cNvPr>
          <p:cNvGrpSpPr/>
          <p:nvPr/>
        </p:nvGrpSpPr>
        <p:grpSpPr>
          <a:xfrm>
            <a:off x="6639782" y="1607139"/>
            <a:ext cx="5865485" cy="5467430"/>
            <a:chOff x="576844" y="2275242"/>
            <a:chExt cx="3080756" cy="4754880"/>
          </a:xfrm>
        </p:grpSpPr>
        <p:sp>
          <p:nvSpPr>
            <p:cNvPr id="60" name="矩形 59">
              <a:extLst>
                <a:ext uri="{FF2B5EF4-FFF2-40B4-BE49-F238E27FC236}">
                  <a16:creationId xmlns:a16="http://schemas.microsoft.com/office/drawing/2014/main" id="{A8827178-0A80-4E67-8D0D-10D4F724A1F7}"/>
                </a:ext>
              </a:extLst>
            </p:cNvPr>
            <p:cNvSpPr/>
            <p:nvPr/>
          </p:nvSpPr>
          <p:spPr>
            <a:xfrm>
              <a:off x="576844" y="2275242"/>
              <a:ext cx="2743200" cy="4754880"/>
            </a:xfrm>
            <a:prstGeom prst="rect">
              <a:avLst/>
            </a:prstGeom>
            <a:gradFill>
              <a:gsLst>
                <a:gs pos="13000">
                  <a:schemeClr val="bg1"/>
                </a:gs>
                <a:gs pos="93000">
                  <a:srgbClr val="F5F5F5"/>
                </a:gs>
                <a:gs pos="0">
                  <a:schemeClr val="bg1">
                    <a:alpha val="84000"/>
                  </a:schemeClr>
                </a:gs>
                <a:gs pos="100000">
                  <a:schemeClr val="bg1">
                    <a:lumMod val="75000"/>
                    <a:alpha val="64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1" name="圖形 60">
              <a:extLst>
                <a:ext uri="{FF2B5EF4-FFF2-40B4-BE49-F238E27FC236}">
                  <a16:creationId xmlns:a16="http://schemas.microsoft.com/office/drawing/2014/main" id="{CB8A44AE-352D-49CC-9101-3D28ED9449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62821"/>
            <a:stretch/>
          </p:blipFill>
          <p:spPr>
            <a:xfrm rot="16200000">
              <a:off x="1258118" y="4337170"/>
              <a:ext cx="4461410" cy="337554"/>
            </a:xfrm>
            <a:prstGeom prst="rect">
              <a:avLst/>
            </a:prstGeom>
          </p:spPr>
        </p:pic>
      </p:grpSp>
      <p:cxnSp>
        <p:nvCxnSpPr>
          <p:cNvPr id="58" name="直線單箭頭接點 57">
            <a:extLst>
              <a:ext uri="{FF2B5EF4-FFF2-40B4-BE49-F238E27FC236}">
                <a16:creationId xmlns:a16="http://schemas.microsoft.com/office/drawing/2014/main" id="{7ABF2700-1887-4EEA-94DE-9B246CE3BF9B}"/>
              </a:ext>
            </a:extLst>
          </p:cNvPr>
          <p:cNvCxnSpPr>
            <a:cxnSpLocks/>
          </p:cNvCxnSpPr>
          <p:nvPr/>
        </p:nvCxnSpPr>
        <p:spPr>
          <a:xfrm flipH="1">
            <a:off x="6942255" y="5527199"/>
            <a:ext cx="2669290" cy="0"/>
          </a:xfrm>
          <a:prstGeom prst="straightConnector1">
            <a:avLst/>
          </a:prstGeom>
          <a:ln w="104775">
            <a:gradFill flip="none" rotWithShape="1">
              <a:gsLst>
                <a:gs pos="0">
                  <a:srgbClr val="4623C7"/>
                </a:gs>
                <a:gs pos="56000">
                  <a:srgbClr val="27D8F0"/>
                </a:gs>
              </a:gsLst>
              <a:lin ang="10800000" scaled="1"/>
              <a:tileRect/>
            </a:gradFill>
            <a:headEnd type="triangle" w="med" len="sm"/>
            <a:tailEnd type="none" w="med" len="sm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50171A5F-8896-45F7-BD54-C8A599082D56}"/>
              </a:ext>
            </a:extLst>
          </p:cNvPr>
          <p:cNvSpPr/>
          <p:nvPr/>
        </p:nvSpPr>
        <p:spPr>
          <a:xfrm rot="10800000">
            <a:off x="171669" y="2195950"/>
            <a:ext cx="6243383" cy="3750021"/>
          </a:xfrm>
          <a:prstGeom prst="roundRect">
            <a:avLst>
              <a:gd name="adj" fmla="val 1491"/>
            </a:avLst>
          </a:prstGeom>
          <a:gradFill>
            <a:gsLst>
              <a:gs pos="0">
                <a:schemeClr val="bg1">
                  <a:alpha val="49000"/>
                </a:schemeClr>
              </a:gs>
              <a:gs pos="75200">
                <a:srgbClr val="F5F5F5"/>
              </a:gs>
              <a:gs pos="100000">
                <a:schemeClr val="bg1"/>
              </a:gs>
            </a:gsLst>
            <a:lin ang="5400000" scaled="0"/>
          </a:gradFill>
          <a:ln w="6350">
            <a:solidFill>
              <a:schemeClr val="bg1"/>
            </a:solidFill>
          </a:ln>
          <a:effectLst>
            <a:outerShdw blurRad="279400" dist="292100" dir="798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985CFF39-767F-4731-85EE-42EEE141814A}"/>
              </a:ext>
            </a:extLst>
          </p:cNvPr>
          <p:cNvSpPr/>
          <p:nvPr/>
        </p:nvSpPr>
        <p:spPr>
          <a:xfrm>
            <a:off x="165506" y="2075293"/>
            <a:ext cx="6275969" cy="3924919"/>
          </a:xfrm>
          <a:prstGeom prst="rect">
            <a:avLst/>
          </a:prstGeom>
          <a:gradFill>
            <a:gsLst>
              <a:gs pos="74000">
                <a:srgbClr val="D9E2F3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矩形: 圓角 8">
            <a:extLst>
              <a:ext uri="{FF2B5EF4-FFF2-40B4-BE49-F238E27FC236}">
                <a16:creationId xmlns:a16="http://schemas.microsoft.com/office/drawing/2014/main" id="{35CD680A-9B08-452A-99BD-BA5CE5080310}"/>
              </a:ext>
            </a:extLst>
          </p:cNvPr>
          <p:cNvSpPr/>
          <p:nvPr/>
        </p:nvSpPr>
        <p:spPr>
          <a:xfrm>
            <a:off x="234700" y="2168179"/>
            <a:ext cx="6125768" cy="3750022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9050">
            <a:solidFill>
              <a:schemeClr val="bg1"/>
            </a:solidFill>
          </a:ln>
          <a:effectLst>
            <a:outerShdw blurRad="50800" dist="50800" dir="2700000" algn="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E9AAD58C-8E71-4B05-8E25-9CC4B1881D14}"/>
              </a:ext>
            </a:extLst>
          </p:cNvPr>
          <p:cNvSpPr/>
          <p:nvPr/>
        </p:nvSpPr>
        <p:spPr>
          <a:xfrm rot="10800000">
            <a:off x="414364" y="3205275"/>
            <a:ext cx="5727684" cy="2538208"/>
          </a:xfrm>
          <a:prstGeom prst="roundRect">
            <a:avLst>
              <a:gd name="adj" fmla="val 1491"/>
            </a:avLst>
          </a:prstGeom>
          <a:gradFill>
            <a:gsLst>
              <a:gs pos="0">
                <a:schemeClr val="bg1">
                  <a:alpha val="88000"/>
                </a:schemeClr>
              </a:gs>
              <a:gs pos="75200">
                <a:srgbClr val="F5F5F5"/>
              </a:gs>
              <a:gs pos="100000">
                <a:schemeClr val="bg1"/>
              </a:gs>
            </a:gsLst>
            <a:lin ang="5400000" scaled="0"/>
          </a:gradFill>
          <a:ln w="6350">
            <a:solidFill>
              <a:schemeClr val="bg1"/>
            </a:solidFill>
          </a:ln>
          <a:effectLst>
            <a:outerShdw blurRad="279400" dist="292100" dir="798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7857CCC5-22D9-4606-BC80-D2271A55B21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4476" y="5743483"/>
            <a:ext cx="638119" cy="23659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999F52D-B8D0-5D4D-B949-A7BF0968F605}"/>
              </a:ext>
            </a:extLst>
          </p:cNvPr>
          <p:cNvSpPr txBox="1"/>
          <p:nvPr/>
        </p:nvSpPr>
        <p:spPr>
          <a:xfrm>
            <a:off x="7974719" y="5583290"/>
            <a:ext cx="1647189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700">
                <a:solidFill>
                  <a:srgbClr val="4623C7"/>
                </a:solidFill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2.5Gbps</a:t>
            </a: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268F4A64-A377-4947-A377-04A4A86B821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3800" y="4496987"/>
            <a:ext cx="1195371" cy="443211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DE5196BB-5EDF-4E13-A23B-C04AB49EB51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8202" y="5141827"/>
            <a:ext cx="747566" cy="277177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E8CA703E-6344-4F53-AF91-148BE43047B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1890" y="5572515"/>
            <a:ext cx="1179971" cy="437501"/>
          </a:xfrm>
          <a:prstGeom prst="rect">
            <a:avLst/>
          </a:prstGeom>
        </p:spPr>
      </p:pic>
      <p:pic>
        <p:nvPicPr>
          <p:cNvPr id="13" name="圖片 4" descr="一張含有 螢幕擷取畫面, 監視器 的圖片&#10;&#10;自動產生的描述">
            <a:extLst>
              <a:ext uri="{FF2B5EF4-FFF2-40B4-BE49-F238E27FC236}">
                <a16:creationId xmlns:a16="http://schemas.microsoft.com/office/drawing/2014/main" id="{1BE853CD-5D90-104B-9C19-A69290CC1E3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8136" y="4565509"/>
            <a:ext cx="1195371" cy="2022330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56FF9CA5-7577-4050-9F19-DC114779009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5"/>
          <a:stretch/>
        </p:blipFill>
        <p:spPr>
          <a:xfrm>
            <a:off x="418928" y="3218497"/>
            <a:ext cx="5924739" cy="26248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F04F7F-5305-F44A-9C6B-8D0BAB1A5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9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Keep using your CAT 5e cable, supports </a:t>
            </a:r>
            <a:r>
              <a:rPr lang="zh-CN" altLang="en-US" sz="39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2.5</a:t>
            </a:r>
            <a:r>
              <a:rPr lang="en-US" altLang="zh-CN" sz="39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Gbps</a:t>
            </a:r>
            <a:endParaRPr lang="en-US" sz="3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E47DB862-7CFF-D345-832A-F4CE489551A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06078" y="2359758"/>
            <a:ext cx="6540164" cy="1176337"/>
          </a:xfrm>
        </p:spPr>
        <p:txBody>
          <a:bodyPr>
            <a:normAutofit/>
          </a:bodyPr>
          <a:lstStyle/>
          <a:p>
            <a:pPr lvl="0" indent="0">
              <a:lnSpc>
                <a:spcPts val="2200"/>
              </a:lnSpc>
              <a:buNone/>
            </a:pPr>
            <a:r>
              <a:rPr lang="en-US" altLang="zh-TW" sz="2250">
                <a:solidFill>
                  <a:schemeClr val="tx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2.5X speed up with original cabling</a:t>
            </a:r>
            <a:r>
              <a:rPr lang="en-US" altLang="zh-TW" sz="225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!</a:t>
            </a:r>
            <a:r>
              <a:rPr lang="zh-TW" altLang="en-US" sz="2250">
                <a:solidFill>
                  <a:schemeClr val="tx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endParaRPr lang="en-US" altLang="zh-TW" sz="2250">
              <a:solidFill>
                <a:schemeClr val="tx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  <a:p>
            <a:pPr lvl="0" indent="0">
              <a:lnSpc>
                <a:spcPts val="2200"/>
              </a:lnSpc>
              <a:buNone/>
            </a:pPr>
            <a:r>
              <a:rPr lang="en-US" altLang="zh-TW" sz="2250">
                <a:solidFill>
                  <a:schemeClr val="tx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support</a:t>
            </a:r>
            <a:r>
              <a:rPr lang="zh-TW" altLang="en-US" sz="2250">
                <a:solidFill>
                  <a:schemeClr val="tx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2250">
                <a:solidFill>
                  <a:schemeClr val="tx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Multi-Gigabit </a:t>
            </a:r>
            <a:r>
              <a:rPr lang="en-US" altLang="zh-TW" sz="2400" b="1">
                <a:solidFill>
                  <a:srgbClr val="FF0F0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NBASE-T standard</a:t>
            </a:r>
            <a:endParaRPr lang="zh-TW" altLang="en-US" sz="2400" b="1">
              <a:solidFill>
                <a:srgbClr val="FF0F00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graphicFrame>
        <p:nvGraphicFramePr>
          <p:cNvPr id="6" name="Shape 253">
            <a:extLst>
              <a:ext uri="{FF2B5EF4-FFF2-40B4-BE49-F238E27FC236}">
                <a16:creationId xmlns:a16="http://schemas.microsoft.com/office/drawing/2014/main" id="{878CBB9B-DF19-194B-9515-8902C37D33A1}"/>
              </a:ext>
            </a:extLst>
          </p:cNvPr>
          <p:cNvGraphicFramePr/>
          <p:nvPr/>
        </p:nvGraphicFramePr>
        <p:xfrm>
          <a:off x="625970" y="3361010"/>
          <a:ext cx="5206089" cy="224790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1028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69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11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96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46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800" b="0">
                        <a:solidFill>
                          <a:schemeClr val="dk1"/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800" b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CAT 5e</a:t>
                      </a:r>
                      <a:endParaRPr lang="en-US" sz="1800" b="0"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800" b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CAT 6</a:t>
                      </a:r>
                      <a:endParaRPr lang="en-US" sz="1800" b="0"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800" b="0">
                          <a:latin typeface="Arial"/>
                          <a:cs typeface="Arial"/>
                          <a:sym typeface="Microsoft JhengHei"/>
                        </a:rPr>
                        <a:t>CAT 6A </a:t>
                      </a:r>
                      <a:endParaRPr lang="en-US" sz="1800" b="0">
                        <a:latin typeface="Arial"/>
                        <a:ea typeface="Microsoft JhengHei"/>
                        <a:cs typeface="Arial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altLang="zh-TW" sz="1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  <a:t>100M</a:t>
                      </a:r>
                      <a:endParaRPr lang="af-ZA" sz="18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altLang="zh-TW" sz="1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  <a:t>1G</a:t>
                      </a:r>
                      <a:endParaRPr lang="af-ZA" sz="18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altLang="zh-TW" sz="1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  <a:t>2.5G</a:t>
                      </a:r>
                      <a:endParaRPr lang="af-ZA" sz="18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altLang="zh-TW" sz="1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  <a:t>5G</a:t>
                      </a:r>
                      <a:endParaRPr lang="af-ZA" sz="18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altLang="zh-TW" sz="1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Microsoft JhengHei"/>
                        </a:rPr>
                        <a:t>10G</a:t>
                      </a:r>
                      <a:endParaRPr lang="af-ZA" sz="18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X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✔(55m)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B279C20-D30C-0941-9EC0-C4A96AD4EA00}"/>
              </a:ext>
            </a:extLst>
          </p:cNvPr>
          <p:cNvSpPr txBox="1"/>
          <p:nvPr/>
        </p:nvSpPr>
        <p:spPr>
          <a:xfrm>
            <a:off x="8245743" y="2981582"/>
            <a:ext cx="1025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1 Gbps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A74BF2-3816-F24A-896C-FF29B0AC2997}"/>
              </a:ext>
            </a:extLst>
          </p:cNvPr>
          <p:cNvSpPr txBox="1"/>
          <p:nvPr/>
        </p:nvSpPr>
        <p:spPr>
          <a:xfrm>
            <a:off x="8245743" y="2491076"/>
            <a:ext cx="1025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CAT 5e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33519F-BCB8-C745-95B2-E05304D8CDB1}"/>
              </a:ext>
            </a:extLst>
          </p:cNvPr>
          <p:cNvSpPr txBox="1"/>
          <p:nvPr/>
        </p:nvSpPr>
        <p:spPr>
          <a:xfrm>
            <a:off x="8308088" y="5036029"/>
            <a:ext cx="1025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CAT 5e</a:t>
            </a:r>
          </a:p>
        </p:txBody>
      </p:sp>
      <p:sp>
        <p:nvSpPr>
          <p:cNvPr id="38" name="TextBox 9">
            <a:extLst>
              <a:ext uri="{FF2B5EF4-FFF2-40B4-BE49-F238E27FC236}">
                <a16:creationId xmlns:a16="http://schemas.microsoft.com/office/drawing/2014/main" id="{04A35CD8-7BBB-4549-93C2-BD2BB7EB189B}"/>
              </a:ext>
            </a:extLst>
          </p:cNvPr>
          <p:cNvSpPr txBox="1"/>
          <p:nvPr/>
        </p:nvSpPr>
        <p:spPr>
          <a:xfrm>
            <a:off x="7934916" y="3816064"/>
            <a:ext cx="162483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QM2-2P2G2T</a:t>
            </a:r>
            <a:endParaRPr lang="zh-TW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圖片 8" descr="一張含有 纜線, 刀 的圖片&#10;&#10;自動產生的描述">
            <a:extLst>
              <a:ext uri="{FF2B5EF4-FFF2-40B4-BE49-F238E27FC236}">
                <a16:creationId xmlns:a16="http://schemas.microsoft.com/office/drawing/2014/main" id="{CB182AB3-023A-45E8-B028-DD4C52E1B1A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0666" y="5107368"/>
            <a:ext cx="1956530" cy="179831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群組 16">
            <a:extLst>
              <a:ext uri="{FF2B5EF4-FFF2-40B4-BE49-F238E27FC236}">
                <a16:creationId xmlns:a16="http://schemas.microsoft.com/office/drawing/2014/main" id="{17962022-6A6D-43A6-88FF-1F5BE2CDFB98}"/>
              </a:ext>
            </a:extLst>
          </p:cNvPr>
          <p:cNvGrpSpPr/>
          <p:nvPr/>
        </p:nvGrpSpPr>
        <p:grpSpPr>
          <a:xfrm>
            <a:off x="7193234" y="4143828"/>
            <a:ext cx="1146064" cy="1146064"/>
            <a:chOff x="7193234" y="4143828"/>
            <a:chExt cx="1146064" cy="1146064"/>
          </a:xfrm>
        </p:grpSpPr>
        <p:grpSp>
          <p:nvGrpSpPr>
            <p:cNvPr id="36" name="群組 35">
              <a:extLst>
                <a:ext uri="{FF2B5EF4-FFF2-40B4-BE49-F238E27FC236}">
                  <a16:creationId xmlns:a16="http://schemas.microsoft.com/office/drawing/2014/main" id="{38AB5464-7745-47F8-865F-7E0268B89350}"/>
                </a:ext>
              </a:extLst>
            </p:cNvPr>
            <p:cNvGrpSpPr/>
            <p:nvPr/>
          </p:nvGrpSpPr>
          <p:grpSpPr>
            <a:xfrm rot="5400000">
              <a:off x="7193234" y="4143828"/>
              <a:ext cx="1146064" cy="1146064"/>
              <a:chOff x="946017" y="4674811"/>
              <a:chExt cx="1184801" cy="1184801"/>
            </a:xfrm>
          </p:grpSpPr>
          <p:sp>
            <p:nvSpPr>
              <p:cNvPr id="39" name="Shape 279">
                <a:extLst>
                  <a:ext uri="{FF2B5EF4-FFF2-40B4-BE49-F238E27FC236}">
                    <a16:creationId xmlns:a16="http://schemas.microsoft.com/office/drawing/2014/main" id="{59DB19A5-612B-40B0-AA17-590D1137CB62}"/>
                  </a:ext>
                </a:extLst>
              </p:cNvPr>
              <p:cNvSpPr/>
              <p:nvPr/>
            </p:nvSpPr>
            <p:spPr>
              <a:xfrm rot="2700000">
                <a:off x="946017" y="4674811"/>
                <a:ext cx="1184801" cy="1184801"/>
              </a:xfrm>
              <a:prstGeom prst="teardrop">
                <a:avLst>
                  <a:gd name="adj" fmla="val 100000"/>
                </a:avLst>
              </a:prstGeom>
              <a:solidFill>
                <a:srgbClr val="85D8DE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0" name="Shape 280">
                <a:extLst>
                  <a:ext uri="{FF2B5EF4-FFF2-40B4-BE49-F238E27FC236}">
                    <a16:creationId xmlns:a16="http://schemas.microsoft.com/office/drawing/2014/main" id="{8A279092-3BDB-479D-A286-6A3522F8002B}"/>
                  </a:ext>
                </a:extLst>
              </p:cNvPr>
              <p:cNvSpPr/>
              <p:nvPr/>
            </p:nvSpPr>
            <p:spPr>
              <a:xfrm>
                <a:off x="1010469" y="4732216"/>
                <a:ext cx="1058759" cy="1058759"/>
              </a:xfrm>
              <a:prstGeom prst="ellipse">
                <a:avLst/>
              </a:pr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2800">
                  <a:solidFill>
                    <a:srgbClr val="595959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8" name="橢圓 7">
              <a:extLst>
                <a:ext uri="{FF2B5EF4-FFF2-40B4-BE49-F238E27FC236}">
                  <a16:creationId xmlns:a16="http://schemas.microsoft.com/office/drawing/2014/main" id="{0A9C96E4-B624-4386-8E6C-023BBAE0E6F7}"/>
                </a:ext>
              </a:extLst>
            </p:cNvPr>
            <p:cNvSpPr/>
            <p:nvPr/>
          </p:nvSpPr>
          <p:spPr>
            <a:xfrm>
              <a:off x="7204936" y="4147710"/>
              <a:ext cx="1103152" cy="1103152"/>
            </a:xfrm>
            <a:prstGeom prst="ellipse">
              <a:avLst/>
            </a:prstGeom>
            <a:solidFill>
              <a:schemeClr val="bg1"/>
            </a:solidFill>
            <a:ln w="38100">
              <a:gradFill>
                <a:gsLst>
                  <a:gs pos="0">
                    <a:srgbClr val="FF0F00"/>
                  </a:gs>
                  <a:gs pos="100000">
                    <a:srgbClr val="00D6F0"/>
                  </a:gs>
                </a:gsLst>
                <a:lin ang="2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圖片 13" descr="一張含有 文字 的圖片&#10;&#10;自動產生的描述">
              <a:extLst>
                <a:ext uri="{FF2B5EF4-FFF2-40B4-BE49-F238E27FC236}">
                  <a16:creationId xmlns:a16="http://schemas.microsoft.com/office/drawing/2014/main" id="{1DE6AE92-8B77-427B-B98C-FF7BC2E86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92594" y="4464360"/>
              <a:ext cx="700365" cy="617878"/>
            </a:xfrm>
            <a:prstGeom prst="rect">
              <a:avLst/>
            </a:prstGeom>
          </p:spPr>
        </p:pic>
      </p:grpSp>
      <p:pic>
        <p:nvPicPr>
          <p:cNvPr id="29" name="圖片 28">
            <a:extLst>
              <a:ext uri="{FF2B5EF4-FFF2-40B4-BE49-F238E27FC236}">
                <a16:creationId xmlns:a16="http://schemas.microsoft.com/office/drawing/2014/main" id="{ACEF3940-7E97-472C-BE4A-730BF4BE5B2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1749" y="4654677"/>
            <a:ext cx="747566" cy="277177"/>
          </a:xfrm>
          <a:prstGeom prst="rect">
            <a:avLst/>
          </a:prstGeom>
        </p:spPr>
      </p:pic>
      <p:cxnSp>
        <p:nvCxnSpPr>
          <p:cNvPr id="57" name="直線單箭頭接點 56">
            <a:extLst>
              <a:ext uri="{FF2B5EF4-FFF2-40B4-BE49-F238E27FC236}">
                <a16:creationId xmlns:a16="http://schemas.microsoft.com/office/drawing/2014/main" id="{C30805E7-352D-45CB-8882-61E955674E30}"/>
              </a:ext>
            </a:extLst>
          </p:cNvPr>
          <p:cNvCxnSpPr>
            <a:cxnSpLocks/>
          </p:cNvCxnSpPr>
          <p:nvPr/>
        </p:nvCxnSpPr>
        <p:spPr>
          <a:xfrm flipH="1">
            <a:off x="6947664" y="2922917"/>
            <a:ext cx="2669290" cy="0"/>
          </a:xfrm>
          <a:prstGeom prst="straightConnector1">
            <a:avLst/>
          </a:prstGeom>
          <a:ln w="104775">
            <a:gradFill flip="none" rotWithShape="1">
              <a:gsLst>
                <a:gs pos="0">
                  <a:srgbClr val="4623C7"/>
                </a:gs>
                <a:gs pos="56000">
                  <a:srgbClr val="27D8F0"/>
                </a:gs>
              </a:gsLst>
              <a:lin ang="10800000" scaled="1"/>
              <a:tileRect/>
            </a:gradFill>
            <a:headEnd type="triangle" w="med" len="sm"/>
            <a:tailEnd type="none" w="med" len="sm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圖片 4" descr="一張含有 螢幕擷取畫面, 監視器 的圖片&#10;&#10;自動產生的描述">
            <a:extLst>
              <a:ext uri="{FF2B5EF4-FFF2-40B4-BE49-F238E27FC236}">
                <a16:creationId xmlns:a16="http://schemas.microsoft.com/office/drawing/2014/main" id="{BC233062-EC10-2342-9C95-DF4E600BE2B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5924" y="1736267"/>
            <a:ext cx="1195371" cy="2022330"/>
          </a:xfrm>
          <a:prstGeom prst="rect">
            <a:avLst/>
          </a:prstGeom>
        </p:spPr>
      </p:pic>
      <p:sp>
        <p:nvSpPr>
          <p:cNvPr id="43" name="TextBox 19">
            <a:extLst>
              <a:ext uri="{FF2B5EF4-FFF2-40B4-BE49-F238E27FC236}">
                <a16:creationId xmlns:a16="http://schemas.microsoft.com/office/drawing/2014/main" id="{F8390CE9-DF78-4164-B166-CFDCB0991077}"/>
              </a:ext>
            </a:extLst>
          </p:cNvPr>
          <p:cNvSpPr txBox="1"/>
          <p:nvPr/>
        </p:nvSpPr>
        <p:spPr>
          <a:xfrm>
            <a:off x="9852595" y="3517998"/>
            <a:ext cx="162483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TS-653D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29">
            <a:extLst>
              <a:ext uri="{FF2B5EF4-FFF2-40B4-BE49-F238E27FC236}">
                <a16:creationId xmlns:a16="http://schemas.microsoft.com/office/drawing/2014/main" id="{39B3827F-65D1-49BF-BFE5-475B79BD6412}"/>
              </a:ext>
            </a:extLst>
          </p:cNvPr>
          <p:cNvSpPr txBox="1"/>
          <p:nvPr/>
        </p:nvSpPr>
        <p:spPr>
          <a:xfrm>
            <a:off x="9872266" y="6132909"/>
            <a:ext cx="167581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TS-653D</a:t>
            </a:r>
            <a:endParaRPr lang="en-US">
              <a:ea typeface="+mn-lt"/>
              <a:cs typeface="+mn-lt"/>
            </a:endParaRPr>
          </a:p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圖片 6" descr="一張含有 電子用品, 監視器, 室內, 坐 的圖片&#10;&#10;描述是以非常高的可信度產生">
            <a:extLst>
              <a:ext uri="{FF2B5EF4-FFF2-40B4-BE49-F238E27FC236}">
                <a16:creationId xmlns:a16="http://schemas.microsoft.com/office/drawing/2014/main" id="{41F30636-B6DF-4DEF-8F90-6ACF1E2A656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17069" y="4647080"/>
            <a:ext cx="2116476" cy="1552289"/>
          </a:xfrm>
          <a:prstGeom prst="rect">
            <a:avLst/>
          </a:prstGeom>
        </p:spPr>
      </p:pic>
      <p:pic>
        <p:nvPicPr>
          <p:cNvPr id="47" name="圖片 6" descr="一張含有 電子用品, 監視器, 室內, 坐 的圖片&#10;&#10;描述是以非常高的可信度產生">
            <a:extLst>
              <a:ext uri="{FF2B5EF4-FFF2-40B4-BE49-F238E27FC236}">
                <a16:creationId xmlns:a16="http://schemas.microsoft.com/office/drawing/2014/main" id="{81968582-E2B5-4FE9-9318-C51A965B98D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4780" y="2076752"/>
            <a:ext cx="2116476" cy="1552289"/>
          </a:xfrm>
          <a:prstGeom prst="rect">
            <a:avLst/>
          </a:prstGeom>
        </p:spPr>
      </p:pic>
      <p:grpSp>
        <p:nvGrpSpPr>
          <p:cNvPr id="50" name="群組 49">
            <a:extLst>
              <a:ext uri="{FF2B5EF4-FFF2-40B4-BE49-F238E27FC236}">
                <a16:creationId xmlns:a16="http://schemas.microsoft.com/office/drawing/2014/main" id="{3C27F19C-FD73-4B39-A574-787585BBD65D}"/>
              </a:ext>
            </a:extLst>
          </p:cNvPr>
          <p:cNvGrpSpPr/>
          <p:nvPr/>
        </p:nvGrpSpPr>
        <p:grpSpPr>
          <a:xfrm rot="5400000">
            <a:off x="9417890" y="4143777"/>
            <a:ext cx="1146064" cy="1146064"/>
            <a:chOff x="946017" y="4674811"/>
            <a:chExt cx="1184801" cy="1184801"/>
          </a:xfrm>
        </p:grpSpPr>
        <p:sp>
          <p:nvSpPr>
            <p:cNvPr id="53" name="Shape 279">
              <a:extLst>
                <a:ext uri="{FF2B5EF4-FFF2-40B4-BE49-F238E27FC236}">
                  <a16:creationId xmlns:a16="http://schemas.microsoft.com/office/drawing/2014/main" id="{A1A3B514-7526-4B0D-9DD8-1BA25C353C62}"/>
                </a:ext>
              </a:extLst>
            </p:cNvPr>
            <p:cNvSpPr/>
            <p:nvPr/>
          </p:nvSpPr>
          <p:spPr>
            <a:xfrm rot="2700000">
              <a:off x="946017" y="4674811"/>
              <a:ext cx="1184801" cy="1184801"/>
            </a:xfrm>
            <a:prstGeom prst="teardrop">
              <a:avLst>
                <a:gd name="adj" fmla="val 100000"/>
              </a:avLst>
            </a:prstGeom>
            <a:solidFill>
              <a:srgbClr val="85D8DE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4" name="Shape 280">
              <a:extLst>
                <a:ext uri="{FF2B5EF4-FFF2-40B4-BE49-F238E27FC236}">
                  <a16:creationId xmlns:a16="http://schemas.microsoft.com/office/drawing/2014/main" id="{EE9ED10B-BA33-4881-AE3A-3D43A33C4B07}"/>
                </a:ext>
              </a:extLst>
            </p:cNvPr>
            <p:cNvSpPr/>
            <p:nvPr/>
          </p:nvSpPr>
          <p:spPr>
            <a:xfrm>
              <a:off x="1010469" y="4732216"/>
              <a:ext cx="1058759" cy="1058759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2800">
                <a:solidFill>
                  <a:srgbClr val="595959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51" name="橢圓 50">
            <a:extLst>
              <a:ext uri="{FF2B5EF4-FFF2-40B4-BE49-F238E27FC236}">
                <a16:creationId xmlns:a16="http://schemas.microsoft.com/office/drawing/2014/main" id="{A50F866A-72E5-4D88-A04E-C4BA7242CC6D}"/>
              </a:ext>
            </a:extLst>
          </p:cNvPr>
          <p:cNvSpPr/>
          <p:nvPr/>
        </p:nvSpPr>
        <p:spPr>
          <a:xfrm>
            <a:off x="9429592" y="4147659"/>
            <a:ext cx="1103152" cy="1103152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rgbClr val="FF0F00"/>
                </a:gs>
                <a:gs pos="100000">
                  <a:srgbClr val="00D6F0"/>
                </a:gs>
              </a:gsLst>
              <a:lin ang="2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圖片 51" descr="一張含有 文字 的圖片&#10;&#10;自動產生的描述">
            <a:extLst>
              <a:ext uri="{FF2B5EF4-FFF2-40B4-BE49-F238E27FC236}">
                <a16:creationId xmlns:a16="http://schemas.microsoft.com/office/drawing/2014/main" id="{64E25757-22AF-41CC-A7CA-E0A39C002C5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7250" y="4464309"/>
            <a:ext cx="700365" cy="61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062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697D260-DD82-4F36-A252-CB1698F43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PCIe Gen 3 NVMe </a:t>
            </a:r>
            <a:r>
              <a:rPr lang="en-US" altLang="zh-TW" sz="4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M.2 SSD is the major player</a:t>
            </a:r>
            <a:endParaRPr lang="zh-TW" alt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31FD142-61CF-4973-A426-3945659C64AD}"/>
              </a:ext>
            </a:extLst>
          </p:cNvPr>
          <p:cNvSpPr txBox="1"/>
          <p:nvPr/>
        </p:nvSpPr>
        <p:spPr>
          <a:xfrm>
            <a:off x="574273" y="1790060"/>
            <a:ext cx="11164058" cy="125418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3100"/>
              </a:lnSpc>
            </a:pPr>
            <a:r>
              <a:rPr lang="en-US" altLang="zh-TW" sz="23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Most of </a:t>
            </a:r>
            <a:r>
              <a:rPr lang="zh-TW" altLang="en-US" sz="23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M.2 SSD</a:t>
            </a:r>
            <a:r>
              <a:rPr lang="en-US" altLang="zh-TW" sz="23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</a:t>
            </a:r>
            <a:r>
              <a:rPr lang="zh-TW" altLang="en-US" sz="23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3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start to move on to </a:t>
            </a:r>
            <a:r>
              <a:rPr lang="zh-TW" altLang="en-US" sz="23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PCIe NVMe </a:t>
            </a:r>
            <a:r>
              <a:rPr lang="en-US" altLang="zh-TW" sz="23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spec, especially</a:t>
            </a:r>
            <a:r>
              <a:rPr lang="zh-TW" altLang="en-US" sz="23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PCIe Gen3 </a:t>
            </a:r>
            <a:r>
              <a:rPr lang="en-US" altLang="zh-TW" sz="23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as the major spec with higher </a:t>
            </a:r>
            <a:r>
              <a:rPr lang="zh-TW" altLang="en-US" sz="23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C/P </a:t>
            </a:r>
            <a:r>
              <a:rPr lang="en-US" altLang="zh-TW" sz="23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ratio.</a:t>
            </a:r>
            <a:r>
              <a:rPr lang="zh-TW" altLang="en-US" sz="23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3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Therefore, </a:t>
            </a:r>
            <a:r>
              <a:rPr lang="zh-TW" altLang="en-US" sz="23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QNAP </a:t>
            </a:r>
            <a:r>
              <a:rPr lang="en-US" altLang="zh-TW" sz="23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is releasing </a:t>
            </a:r>
            <a:r>
              <a:rPr lang="zh-TW" altLang="en-US" sz="23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QM2 </a:t>
            </a:r>
            <a:r>
              <a:rPr lang="en-US" altLang="zh-TW" sz="23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series with</a:t>
            </a:r>
            <a:r>
              <a:rPr lang="zh-TW" altLang="en-US" sz="23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PCIe Gen 3 </a:t>
            </a:r>
            <a:r>
              <a:rPr lang="en-US" altLang="zh-TW" sz="23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spec to extend PCIe NVMe M.2 SSD slots for your system.</a:t>
            </a:r>
            <a:endParaRPr lang="zh-TW" altLang="en-US" sz="23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6" name="圖片 3" descr="一張含有 文字 的圖片&#10;&#10;自動產生的描述">
            <a:extLst>
              <a:ext uri="{FF2B5EF4-FFF2-40B4-BE49-F238E27FC236}">
                <a16:creationId xmlns:a16="http://schemas.microsoft.com/office/drawing/2014/main" id="{903EFA1B-C015-4017-9336-BC24DEB64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276" y="3380874"/>
            <a:ext cx="10426055" cy="1418869"/>
          </a:xfrm>
          <a:prstGeom prst="rect">
            <a:avLst/>
          </a:prstGeom>
          <a:ln w="3810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27D8F0"/>
                </a:gs>
              </a:gsLst>
              <a:lin ang="5400000" scaled="1"/>
            </a:gradFill>
          </a:ln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4">
            <a:extLst>
              <a:ext uri="{FF2B5EF4-FFF2-40B4-BE49-F238E27FC236}">
                <a16:creationId xmlns:a16="http://schemas.microsoft.com/office/drawing/2014/main" id="{ADF4EE07-6AEB-42C2-B531-8AC55E37D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275" y="5068362"/>
            <a:ext cx="10426055" cy="1337430"/>
          </a:xfrm>
          <a:prstGeom prst="rect">
            <a:avLst/>
          </a:prstGeom>
          <a:ln w="3810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27D8F0"/>
                </a:gs>
              </a:gsLst>
              <a:lin ang="5400000" scaled="1"/>
            </a:gradFill>
          </a:ln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3910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2B1AA5CB-19B2-49F4-9911-849DEDE8D6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959770" y="2137769"/>
            <a:ext cx="7831037" cy="4202657"/>
          </a:xfrm>
          <a:prstGeom prst="rect">
            <a:avLst/>
          </a:prstGeom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0FA18428-6F19-4693-834D-7A53A7DAF1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192" y="2086969"/>
            <a:ext cx="3107244" cy="310724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8D58684-B5C2-3B47-B107-B1E105C6DA9C}"/>
              </a:ext>
            </a:extLst>
          </p:cNvPr>
          <p:cNvSpPr txBox="1"/>
          <p:nvPr/>
        </p:nvSpPr>
        <p:spPr>
          <a:xfrm>
            <a:off x="724581" y="5176274"/>
            <a:ext cx="2670551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CN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 x Intel I225-LM</a:t>
            </a:r>
          </a:p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2.5GbE Enterprise Ethernet controller</a:t>
            </a: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B92CCF3B-AB90-4AB0-BCF2-B9ADF898BE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256" y="2688295"/>
            <a:ext cx="2348318" cy="2348318"/>
          </a:xfrm>
          <a:prstGeom prst="ellipse">
            <a:avLst/>
          </a:prstGeom>
        </p:spPr>
      </p:pic>
      <p:sp>
        <p:nvSpPr>
          <p:cNvPr id="11" name="TextBox 7">
            <a:extLst>
              <a:ext uri="{FF2B5EF4-FFF2-40B4-BE49-F238E27FC236}">
                <a16:creationId xmlns:a16="http://schemas.microsoft.com/office/drawing/2014/main" id="{B8078586-0D6A-4CEE-9694-7395B1CF3E1F}"/>
              </a:ext>
            </a:extLst>
          </p:cNvPr>
          <p:cNvSpPr txBox="1"/>
          <p:nvPr/>
        </p:nvSpPr>
        <p:spPr>
          <a:xfrm>
            <a:off x="4582725" y="2000364"/>
            <a:ext cx="2145323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</a:t>
            </a: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M2-2P2G2T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" name="TextBox 22">
            <a:extLst>
              <a:ext uri="{FF2B5EF4-FFF2-40B4-BE49-F238E27FC236}">
                <a16:creationId xmlns:a16="http://schemas.microsoft.com/office/drawing/2014/main" id="{5BC6F650-5594-4F51-AF48-B5884858873D}"/>
              </a:ext>
            </a:extLst>
          </p:cNvPr>
          <p:cNvSpPr txBox="1"/>
          <p:nvPr/>
        </p:nvSpPr>
        <p:spPr>
          <a:xfrm>
            <a:off x="6495416" y="5637939"/>
            <a:ext cx="2145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PCIe Gen3 x4</a:t>
            </a:r>
          </a:p>
        </p:txBody>
      </p:sp>
      <p:sp>
        <p:nvSpPr>
          <p:cNvPr id="13" name="TextBox 22">
            <a:extLst>
              <a:ext uri="{FF2B5EF4-FFF2-40B4-BE49-F238E27FC236}">
                <a16:creationId xmlns:a16="http://schemas.microsoft.com/office/drawing/2014/main" id="{5CB7D9D1-433C-4895-8DB4-4C297BF5E91A}"/>
              </a:ext>
            </a:extLst>
          </p:cNvPr>
          <p:cNvSpPr txBox="1"/>
          <p:nvPr/>
        </p:nvSpPr>
        <p:spPr>
          <a:xfrm>
            <a:off x="7491878" y="2010039"/>
            <a:ext cx="404639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 x M.2 2280 PCIe </a:t>
            </a:r>
            <a:r>
              <a:rPr lang="en-US" b="1" dirty="0" err="1">
                <a:solidFill>
                  <a:srgbClr val="FFFF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NVMe</a:t>
            </a: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SSD</a:t>
            </a:r>
            <a:r>
              <a:rPr lang="en-US" altLang="zh-TW" b="1" dirty="0">
                <a:solidFill>
                  <a:srgbClr val="FFFF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slot</a:t>
            </a:r>
            <a:r>
              <a:rPr lang="en-US" altLang="zh-TW" b="1" dirty="0">
                <a:solidFill>
                  <a:srgbClr val="FFFF0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endParaRPr lang="en-US" b="1" dirty="0">
              <a:solidFill>
                <a:srgbClr val="FFFF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4" name="圖片 13" descr="一張含有 文字, 電子用品 的圖片&#10;&#10;自動產生的描述">
            <a:extLst>
              <a:ext uri="{FF2B5EF4-FFF2-40B4-BE49-F238E27FC236}">
                <a16:creationId xmlns:a16="http://schemas.microsoft.com/office/drawing/2014/main" id="{6856A359-D435-4078-B7A4-8C400A1350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15075" y="5178176"/>
            <a:ext cx="1676030" cy="943023"/>
          </a:xfrm>
          <a:prstGeom prst="rect">
            <a:avLst/>
          </a:prstGeom>
          <a:effectLst>
            <a:outerShdw blurRad="152400" dist="215900" dir="2880000" sx="90000" sy="90000" algn="t" rotWithShape="0">
              <a:prstClr val="black">
                <a:alpha val="29000"/>
              </a:prstClr>
            </a:outerShdw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54357F0C-B986-4DC6-AFA2-6871CDC647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705" y="301607"/>
            <a:ext cx="1560961" cy="9505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E55852-6608-F449-8A3F-F9BEA54A1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5511" y="-281687"/>
            <a:ext cx="10368175" cy="2030136"/>
          </a:xfrm>
        </p:spPr>
        <p:txBody>
          <a:bodyPr>
            <a:normAutofit/>
          </a:bodyPr>
          <a:lstStyle/>
          <a:p>
            <a:pPr>
              <a:lnSpc>
                <a:spcPts val="4800"/>
              </a:lnSpc>
            </a:pPr>
            <a:r>
              <a:rPr lang="en-US" altLang="zh-TW" sz="3800" dirty="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QM2-2P2G2T Dual-port 2.5GbE and Dual M.2 SSD </a:t>
            </a:r>
            <a:r>
              <a:rPr lang="en-US" altLang="zh-TW" sz="38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expansion card</a:t>
            </a:r>
            <a:endParaRPr lang="en-US" altLang="zh-TW" sz="3800" dirty="0">
              <a:solidFill>
                <a:schemeClr val="tx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0060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B0C043FE6252DE44AE898CA5E94D7C3C" ma:contentTypeVersion="5" ma:contentTypeDescription="建立新的文件。" ma:contentTypeScope="" ma:versionID="02c5e56ab23667c8ec9ea2ace775e481">
  <xsd:schema xmlns:xsd="http://www.w3.org/2001/XMLSchema" xmlns:xs="http://www.w3.org/2001/XMLSchema" xmlns:p="http://schemas.microsoft.com/office/2006/metadata/properties" xmlns:ns3="2253c556-a1cd-4d21-933e-5577d661ba77" xmlns:ns4="bcc655b7-a4d3-4b00-a871-b7dbe0202d23" targetNamespace="http://schemas.microsoft.com/office/2006/metadata/properties" ma:root="true" ma:fieldsID="d38cf44d6a0fe751873bebf17323fdc0" ns3:_="" ns4:_="">
    <xsd:import namespace="2253c556-a1cd-4d21-933e-5577d661ba77"/>
    <xsd:import namespace="bcc655b7-a4d3-4b00-a871-b7dbe0202d2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53c556-a1cd-4d21-933e-5577d661ba7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c655b7-a4d3-4b00-a871-b7dbe0202d2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共用提示雜湊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DB4F61E-AED8-4977-88D0-64E140BEE176}">
  <ds:schemaRefs>
    <ds:schemaRef ds:uri="2253c556-a1cd-4d21-933e-5577d661ba77"/>
    <ds:schemaRef ds:uri="bcc655b7-a4d3-4b00-a871-b7dbe0202d2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344212D-8A7C-4371-B0B9-005B262E0FF0}">
  <ds:schemaRefs>
    <ds:schemaRef ds:uri="2253c556-a1cd-4d21-933e-5577d661ba77"/>
    <ds:schemaRef ds:uri="bcc655b7-a4d3-4b00-a871-b7dbe0202d2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B757E1E-7532-4467-AE60-084A0E4CCFF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1398</Words>
  <Application>Microsoft Office PowerPoint</Application>
  <PresentationFormat>寬螢幕</PresentationFormat>
  <Paragraphs>286</Paragraphs>
  <Slides>23</Slides>
  <Notes>17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23</vt:i4>
      </vt:variant>
    </vt:vector>
  </HeadingPairs>
  <TitlesOfParts>
    <vt:vector size="30" baseType="lpstr">
      <vt:lpstr>Arial,Sans-Serif</vt:lpstr>
      <vt:lpstr>微軟正黑體</vt:lpstr>
      <vt:lpstr>Arial</vt:lpstr>
      <vt:lpstr>Calibri</vt:lpstr>
      <vt:lpstr>Corbel</vt:lpstr>
      <vt:lpstr>Wingdings</vt:lpstr>
      <vt:lpstr>Office Theme</vt:lpstr>
      <vt:lpstr>PowerPoint 簡報</vt:lpstr>
      <vt:lpstr>PowerPoint 簡報</vt:lpstr>
      <vt:lpstr>Expand more M.2 SSD slots with QM2 series</vt:lpstr>
      <vt:lpstr>QM2 with Ethernet combo, expand not only M.2 SSD slots but more Ethernet ports</vt:lpstr>
      <vt:lpstr>Higher C/P solution between 1GbE and 10GbE</vt:lpstr>
      <vt:lpstr>2.5GbE become major player in market</vt:lpstr>
      <vt:lpstr>Keep using your CAT 5e cable, supports 2.5Gbps</vt:lpstr>
      <vt:lpstr>PCIe Gen 3 NVMe M.2 SSD is the major player</vt:lpstr>
      <vt:lpstr>QM2-2P2G2T Dual-port 2.5GbE and Dual M.2 SSD expansion card</vt:lpstr>
      <vt:lpstr>Only takes ONE PCIe slot to expand Ethernet and M.2 SSD at the same time!</vt:lpstr>
      <vt:lpstr>QM2-2P2G2T Architecture</vt:lpstr>
      <vt:lpstr>Specification for QM2-2P2G2T Dual-2.5GbE and Dual M.2 SSD expansion card</vt:lpstr>
      <vt:lpstr>Half-height design with fan to increase heat dispassion; fits all kinds of chassis </vt:lpstr>
      <vt:lpstr>Tool-less click for M.2 SSD installation</vt:lpstr>
      <vt:lpstr> Support many OS - QTS, Windows &amp; Linux</vt:lpstr>
      <vt:lpstr>Support Windows Server 2019 for enterprise applications</vt:lpstr>
      <vt:lpstr>Full 2.5GbE performance, fulfilled enterprise applications</vt:lpstr>
      <vt:lpstr>PowerPoint 簡報</vt:lpstr>
      <vt:lpstr>QNAP Multi-Gig Network Interface Cards</vt:lpstr>
      <vt:lpstr>QSW 2.5GbE NBASE-T Ethernet switches</vt:lpstr>
      <vt:lpstr>QNAP Multi Gig Ethernet accessories (dongle)</vt:lpstr>
      <vt:lpstr>2.5 times speed up with original cabling</vt:lpstr>
      <vt:lpstr>2 x 2.5GbE &amp; 2 x M.2 SSD Expansion Card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QXG-5G1T/2T/4T-111C</dc:title>
  <dc:creator>Danlin</dc:creator>
  <cp:lastModifiedBy>明翰 蔡</cp:lastModifiedBy>
  <cp:revision>4</cp:revision>
  <dcterms:created xsi:type="dcterms:W3CDTF">2019-11-18T10:52:19Z</dcterms:created>
  <dcterms:modified xsi:type="dcterms:W3CDTF">2021-02-24T00:57:30Z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0x010100B0C043FE6252DE44AE898CA5E94D7C3C</vt:lpwstr>
  </property>
</Properties>
</file>