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55"/>
  </p:notesMasterIdLst>
  <p:handoutMasterIdLst>
    <p:handoutMasterId r:id="rId56"/>
  </p:handoutMasterIdLst>
  <p:sldIdLst>
    <p:sldId id="1485" r:id="rId2"/>
    <p:sldId id="1307" r:id="rId3"/>
    <p:sldId id="1507" r:id="rId4"/>
    <p:sldId id="546" r:id="rId5"/>
    <p:sldId id="1508" r:id="rId6"/>
    <p:sldId id="1499" r:id="rId7"/>
    <p:sldId id="1475" r:id="rId8"/>
    <p:sldId id="1501" r:id="rId9"/>
    <p:sldId id="1509" r:id="rId10"/>
    <p:sldId id="1493" r:id="rId11"/>
    <p:sldId id="290" r:id="rId12"/>
    <p:sldId id="438" r:id="rId13"/>
    <p:sldId id="265" r:id="rId14"/>
    <p:sldId id="1431" r:id="rId15"/>
    <p:sldId id="312" r:id="rId16"/>
    <p:sldId id="1510" r:id="rId17"/>
    <p:sldId id="1320" r:id="rId18"/>
    <p:sldId id="1502" r:id="rId19"/>
    <p:sldId id="1503" r:id="rId20"/>
    <p:sldId id="1477" r:id="rId21"/>
    <p:sldId id="1332" r:id="rId22"/>
    <p:sldId id="270" r:id="rId23"/>
    <p:sldId id="1457" r:id="rId24"/>
    <p:sldId id="559" r:id="rId25"/>
    <p:sldId id="1296" r:id="rId26"/>
    <p:sldId id="295" r:id="rId27"/>
    <p:sldId id="1474" r:id="rId28"/>
    <p:sldId id="1289" r:id="rId29"/>
    <p:sldId id="1483" r:id="rId30"/>
    <p:sldId id="1468" r:id="rId31"/>
    <p:sldId id="550" r:id="rId32"/>
    <p:sldId id="1491" r:id="rId33"/>
    <p:sldId id="1470" r:id="rId34"/>
    <p:sldId id="1463" r:id="rId35"/>
    <p:sldId id="1484" r:id="rId36"/>
    <p:sldId id="1490" r:id="rId37"/>
    <p:sldId id="782" r:id="rId38"/>
    <p:sldId id="1492" r:id="rId39"/>
    <p:sldId id="1498" r:id="rId40"/>
    <p:sldId id="1471" r:id="rId41"/>
    <p:sldId id="1478" r:id="rId42"/>
    <p:sldId id="1402" r:id="rId43"/>
    <p:sldId id="1418" r:id="rId44"/>
    <p:sldId id="1421" r:id="rId45"/>
    <p:sldId id="1419" r:id="rId46"/>
    <p:sldId id="1464" r:id="rId47"/>
    <p:sldId id="1495" r:id="rId48"/>
    <p:sldId id="1480" r:id="rId49"/>
    <p:sldId id="1506" r:id="rId50"/>
    <p:sldId id="1504" r:id="rId51"/>
    <p:sldId id="1505" r:id="rId52"/>
    <p:sldId id="1494" r:id="rId53"/>
    <p:sldId id="302" r:id="rId5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9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  <p:cmAuthor id="2" name="QNAP_Yvonne Tsai" initials="QT" lastIdx="1" clrIdx="1">
    <p:extLst>
      <p:ext uri="{19B8F6BF-5375-455C-9EA6-DF929625EA0E}">
        <p15:presenceInfo xmlns:p15="http://schemas.microsoft.com/office/powerpoint/2012/main" userId="S::YvonneTsai@ieinet.onmicrosoft.com::8f1c54c7-c199-4e8e-aa94-a666be70c8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D48C"/>
    <a:srgbClr val="D1A461"/>
    <a:srgbClr val="FFB880"/>
    <a:srgbClr val="B27F34"/>
    <a:srgbClr val="A3A3A3"/>
    <a:srgbClr val="AFC8EB"/>
    <a:srgbClr val="84C8DE"/>
    <a:srgbClr val="90ABDC"/>
    <a:srgbClr val="6DD4D9"/>
    <a:srgbClr val="82C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42" d="100"/>
          <a:sy n="142" d="100"/>
        </p:scale>
        <p:origin x="657" y="66"/>
      </p:cViewPr>
      <p:guideLst>
        <p:guide orient="horz" pos="59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693B236-F5BA-40D3-B41B-7E13262083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170B9BA-93C4-4A18-B737-B79504CF7A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D724A-10DA-42BA-B047-7EF4442B84BE}" type="datetimeFigureOut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0C07D90-8CCB-48F1-B2EB-EEDE9AD872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E5C2FD-CCB3-4EFC-95B5-B0E27F5496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7188A-4E1C-4323-B2BE-0D5DB84DCA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8746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04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27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8796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395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61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91231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2396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453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TW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193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88321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5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59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368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0" u="none" strike="noStrike" noProof="0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網路磁碟</a:t>
            </a:r>
            <a:r>
              <a:rPr lang="en-US" altLang="en-US" sz="1100" b="0" u="none" strike="noStrike" noProof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</a:t>
            </a:r>
            <a:r>
              <a:rPr lang="en-US" altLang="en-US" sz="1100" b="0" u="none" strike="noStrike" noProof="0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雲端</a:t>
            </a:r>
            <a:r>
              <a:rPr lang="zh-TW" altLang="en-US" sz="1100" b="0" u="none" strike="noStrike" noProof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掛載</a:t>
            </a:r>
            <a:r>
              <a:rPr lang="zh-TW" altLang="en-US" b="0"/>
              <a:t>：Network Drive</a:t>
            </a:r>
            <a:r>
              <a:rPr lang="en-US" altLang="zh-TW" b="0"/>
              <a:t> for Cloud Mounting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通過雲端認證建立</a:t>
            </a:r>
            <a:r>
              <a:rPr lang="en-US" altLang="zh-TW" sz="1100" b="0" err="1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網路磁碟</a:t>
            </a:r>
            <a:r>
              <a:rPr lang="zh-CN" altLang="en-US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雲端掛載：</a:t>
            </a:r>
            <a:r>
              <a:rPr lang="en-US" altLang="zh-CN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Mount a cloud storage with </a:t>
            </a:r>
            <a:r>
              <a:rPr lang="en-US" altLang="zh-CN" sz="1100" b="0" i="0" u="none" strike="noStrike" cap="none">
                <a:solidFill>
                  <a:schemeClr val="dk1"/>
                </a:solidFill>
                <a:effectLst/>
                <a:latin typeface="Arial"/>
                <a:ea typeface="微軟正黑體"/>
                <a:cs typeface="Arial"/>
                <a:sym typeface="Arial"/>
              </a:rPr>
              <a:t>a</a:t>
            </a: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uthorization</a:t>
            </a:r>
            <a:endParaRPr lang="zh-CN" altLang="en-US" sz="1100" b="0">
              <a:solidFill>
                <a:schemeClr val="tx1"/>
              </a:solidFill>
              <a:effectLst/>
              <a:latin typeface="微軟正黑體"/>
              <a:ea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24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TW"/>
              <a:t>Title: Hybridmount – Cascade share the access permission to remote devices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remote data mounted by SMB/NFS can be shared with other devices by users with folder permission to achieve a cascade share architecture. </a:t>
            </a:r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TW"/>
              <a:t>To avoid local users access the remote data by VPN and to reduce the security concern and risk of VPN.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No longer need to manage user accounts in the remote server. The local admin retains full control over assigning different permissions to local users.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27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6777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" altLang="zh-CN">
                <a:latin typeface="Calibri"/>
                <a:cs typeface="Calibri"/>
              </a:rPr>
              <a:t>https://</a:t>
            </a:r>
            <a:r>
              <a:rPr lang="en" altLang="zh-CN" err="1">
                <a:latin typeface="Calibri"/>
                <a:cs typeface="Calibri"/>
              </a:rPr>
              <a:t>www.qnap.com</a:t>
            </a:r>
            <a:r>
              <a:rPr lang="en" altLang="zh-CN">
                <a:latin typeface="Calibri"/>
                <a:cs typeface="Calibri"/>
              </a:rPr>
              <a:t>/</a:t>
            </a:r>
            <a:r>
              <a:rPr lang="en" altLang="zh-CN" err="1">
                <a:latin typeface="Calibri"/>
                <a:cs typeface="Calibri"/>
              </a:rPr>
              <a:t>zh-tw</a:t>
            </a:r>
            <a:r>
              <a:rPr lang="en" altLang="zh-CN">
                <a:latin typeface="Calibri"/>
                <a:cs typeface="Calibri"/>
              </a:rPr>
              <a:t>/software/</a:t>
            </a:r>
            <a:r>
              <a:rPr lang="en" altLang="zh-CN" err="1">
                <a:latin typeface="Calibri"/>
                <a:cs typeface="Calibri"/>
              </a:rPr>
              <a:t>qvr</a:t>
            </a:r>
            <a:r>
              <a:rPr lang="en" altLang="zh-CN">
                <a:latin typeface="Calibri"/>
                <a:cs typeface="Calibri"/>
              </a:rPr>
              <a:t>-elite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07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4303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37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495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55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562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4377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33935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38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220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516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042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620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15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" y="126"/>
            <a:ext cx="9143776" cy="5143374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964165" y="1863604"/>
            <a:ext cx="3024797" cy="879596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3200"/>
            <a:ext cx="9143999" cy="816119"/>
          </a:xfrm>
        </p:spPr>
        <p:txBody>
          <a:bodyPr anchor="t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FC09E8-67B3-4143-9D70-1655715BF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1041"/>
            <a:ext cx="9140299" cy="5141418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031"/>
            <a:ext cx="9144000" cy="1033922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0508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910" y="3932647"/>
            <a:ext cx="881709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B30A09-9439-49E0-A04D-7B5CF3D1B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48"/>
          <p:cNvSpPr txBox="1"/>
          <p:nvPr userDrawn="1"/>
        </p:nvSpPr>
        <p:spPr>
          <a:xfrm>
            <a:off x="325914" y="4459894"/>
            <a:ext cx="5688876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</a:t>
            </a:r>
            <a:r>
              <a:rPr lang="en-US" alt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bg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3F756A7-08F6-4FB8-A973-1E42D61A8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48"/>
          <p:cNvSpPr txBox="1"/>
          <p:nvPr userDrawn="1"/>
        </p:nvSpPr>
        <p:spPr>
          <a:xfrm>
            <a:off x="325914" y="4459894"/>
            <a:ext cx="5688876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</a:t>
            </a:r>
            <a:r>
              <a:rPr lang="en-US" alt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bg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3F756A7-08F6-4FB8-A973-1E42D61A8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6" y="743"/>
            <a:ext cx="9140827" cy="5141715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6910" y="120252"/>
            <a:ext cx="88170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39442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95" r:id="rId3"/>
    <p:sldLayoutId id="2147483690" r:id="rId4"/>
    <p:sldLayoutId id="2147483696" r:id="rId5"/>
    <p:sldLayoutId id="2147483684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微軟正黑體" pitchFamily="34" charset="-12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svg"/><Relationship Id="rId9" Type="http://schemas.openxmlformats.org/officeDocument/2006/relationships/image" Target="../media/image8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gif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1.tiff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tiff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2.png"/><Relationship Id="rId7" Type="http://schemas.openxmlformats.org/officeDocument/2006/relationships/image" Target="../media/image126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5" Type="http://schemas.openxmlformats.org/officeDocument/2006/relationships/image" Target="../media/image124.svg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tiff"/><Relationship Id="rId13" Type="http://schemas.openxmlformats.org/officeDocument/2006/relationships/image" Target="../media/image145.png"/><Relationship Id="rId18" Type="http://schemas.openxmlformats.org/officeDocument/2006/relationships/image" Target="../media/image150.svg"/><Relationship Id="rId3" Type="http://schemas.openxmlformats.org/officeDocument/2006/relationships/image" Target="../media/image135.jpeg"/><Relationship Id="rId7" Type="http://schemas.openxmlformats.org/officeDocument/2006/relationships/image" Target="../media/image139.tiff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jpeg"/><Relationship Id="rId11" Type="http://schemas.openxmlformats.org/officeDocument/2006/relationships/image" Target="../media/image143.tiff"/><Relationship Id="rId5" Type="http://schemas.openxmlformats.org/officeDocument/2006/relationships/image" Target="../media/image137.jpeg"/><Relationship Id="rId15" Type="http://schemas.openxmlformats.org/officeDocument/2006/relationships/image" Target="../media/image147.png"/><Relationship Id="rId10" Type="http://schemas.openxmlformats.org/officeDocument/2006/relationships/image" Target="../media/image142.tiff"/><Relationship Id="rId19" Type="http://schemas.openxmlformats.org/officeDocument/2006/relationships/image" Target="../media/image151.png"/><Relationship Id="rId4" Type="http://schemas.openxmlformats.org/officeDocument/2006/relationships/image" Target="../media/image136.jpeg"/><Relationship Id="rId9" Type="http://schemas.openxmlformats.org/officeDocument/2006/relationships/image" Target="../media/image141.tiff"/><Relationship Id="rId14" Type="http://schemas.openxmlformats.org/officeDocument/2006/relationships/image" Target="../media/image1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svg"/><Relationship Id="rId9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13" Type="http://schemas.openxmlformats.org/officeDocument/2006/relationships/image" Target="../media/image169.png"/><Relationship Id="rId18" Type="http://schemas.openxmlformats.org/officeDocument/2006/relationships/image" Target="../media/image174.svg"/><Relationship Id="rId26" Type="http://schemas.openxmlformats.org/officeDocument/2006/relationships/image" Target="../media/image182.png"/><Relationship Id="rId3" Type="http://schemas.openxmlformats.org/officeDocument/2006/relationships/image" Target="../media/image159.png"/><Relationship Id="rId21" Type="http://schemas.openxmlformats.org/officeDocument/2006/relationships/image" Target="../media/image177.png"/><Relationship Id="rId7" Type="http://schemas.openxmlformats.org/officeDocument/2006/relationships/image" Target="../media/image163.png"/><Relationship Id="rId12" Type="http://schemas.openxmlformats.org/officeDocument/2006/relationships/image" Target="../media/image168.sv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5" Type="http://schemas.openxmlformats.org/officeDocument/2006/relationships/image" Target="../media/image161.png"/><Relationship Id="rId15" Type="http://schemas.openxmlformats.org/officeDocument/2006/relationships/image" Target="../media/image171.svg"/><Relationship Id="rId23" Type="http://schemas.openxmlformats.org/officeDocument/2006/relationships/image" Target="../media/image179.png"/><Relationship Id="rId10" Type="http://schemas.openxmlformats.org/officeDocument/2006/relationships/image" Target="../media/image166.svg"/><Relationship Id="rId19" Type="http://schemas.openxmlformats.org/officeDocument/2006/relationships/image" Target="../media/image175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1.svg"/><Relationship Id="rId18" Type="http://schemas.openxmlformats.org/officeDocument/2006/relationships/image" Target="../media/image196.png"/><Relationship Id="rId26" Type="http://schemas.openxmlformats.org/officeDocument/2006/relationships/image" Target="../media/image204.png"/><Relationship Id="rId3" Type="http://schemas.openxmlformats.org/officeDocument/2006/relationships/image" Target="../media/image183.png"/><Relationship Id="rId21" Type="http://schemas.openxmlformats.org/officeDocument/2006/relationships/image" Target="../media/image199.tiff"/><Relationship Id="rId34" Type="http://schemas.openxmlformats.org/officeDocument/2006/relationships/image" Target="../media/image212.png"/><Relationship Id="rId7" Type="http://schemas.openxmlformats.org/officeDocument/2006/relationships/image" Target="../media/image187.pn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5" Type="http://schemas.openxmlformats.org/officeDocument/2006/relationships/image" Target="../media/image203.png"/><Relationship Id="rId33" Type="http://schemas.openxmlformats.org/officeDocument/2006/relationships/image" Target="../media/image21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94.png"/><Relationship Id="rId20" Type="http://schemas.openxmlformats.org/officeDocument/2006/relationships/image" Target="../media/image198.tiff"/><Relationship Id="rId29" Type="http://schemas.openxmlformats.org/officeDocument/2006/relationships/image" Target="../media/image20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svg"/><Relationship Id="rId11" Type="http://schemas.microsoft.com/office/2007/relationships/hdphoto" Target="../media/hdphoto4.wdp"/><Relationship Id="rId24" Type="http://schemas.openxmlformats.org/officeDocument/2006/relationships/image" Target="../media/image202.png"/><Relationship Id="rId32" Type="http://schemas.openxmlformats.org/officeDocument/2006/relationships/image" Target="../media/image210.png"/><Relationship Id="rId37" Type="http://schemas.microsoft.com/office/2007/relationships/hdphoto" Target="../media/hdphoto2.wdp"/><Relationship Id="rId5" Type="http://schemas.openxmlformats.org/officeDocument/2006/relationships/image" Target="../media/image185.png"/><Relationship Id="rId15" Type="http://schemas.openxmlformats.org/officeDocument/2006/relationships/image" Target="../media/image193.png"/><Relationship Id="rId23" Type="http://schemas.openxmlformats.org/officeDocument/2006/relationships/image" Target="../media/image201.tiff"/><Relationship Id="rId28" Type="http://schemas.openxmlformats.org/officeDocument/2006/relationships/image" Target="../media/image206.tiff"/><Relationship Id="rId36" Type="http://schemas.openxmlformats.org/officeDocument/2006/relationships/image" Target="../media/image25.png"/><Relationship Id="rId10" Type="http://schemas.openxmlformats.org/officeDocument/2006/relationships/image" Target="../media/image189.png"/><Relationship Id="rId19" Type="http://schemas.openxmlformats.org/officeDocument/2006/relationships/image" Target="../media/image197.png"/><Relationship Id="rId31" Type="http://schemas.openxmlformats.org/officeDocument/2006/relationships/image" Target="../media/image209.png"/><Relationship Id="rId4" Type="http://schemas.openxmlformats.org/officeDocument/2006/relationships/image" Target="../media/image184.svg"/><Relationship Id="rId9" Type="http://schemas.microsoft.com/office/2007/relationships/hdphoto" Target="../media/hdphoto3.wdp"/><Relationship Id="rId14" Type="http://schemas.openxmlformats.org/officeDocument/2006/relationships/image" Target="../media/image192.png"/><Relationship Id="rId22" Type="http://schemas.openxmlformats.org/officeDocument/2006/relationships/image" Target="../media/image200.tiff"/><Relationship Id="rId27" Type="http://schemas.openxmlformats.org/officeDocument/2006/relationships/image" Target="../media/image205.png"/><Relationship Id="rId30" Type="http://schemas.openxmlformats.org/officeDocument/2006/relationships/image" Target="../media/image208.png"/><Relationship Id="rId35" Type="http://schemas.openxmlformats.org/officeDocument/2006/relationships/image" Target="../media/image213.tif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4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15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svg"/><Relationship Id="rId7" Type="http://schemas.openxmlformats.org/officeDocument/2006/relationships/image" Target="../media/image222.svg"/><Relationship Id="rId12" Type="http://schemas.openxmlformats.org/officeDocument/2006/relationships/image" Target="../media/image227.sv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sv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svg"/><Relationship Id="rId3" Type="http://schemas.openxmlformats.org/officeDocument/2006/relationships/image" Target="../media/image228.png"/><Relationship Id="rId7" Type="http://schemas.openxmlformats.org/officeDocument/2006/relationships/image" Target="../media/image232.tiff"/><Relationship Id="rId12" Type="http://schemas.openxmlformats.org/officeDocument/2006/relationships/image" Target="../media/image2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1.tiff"/><Relationship Id="rId11" Type="http://schemas.openxmlformats.org/officeDocument/2006/relationships/image" Target="../media/image236.svg"/><Relationship Id="rId5" Type="http://schemas.openxmlformats.org/officeDocument/2006/relationships/image" Target="../media/image230.tiff"/><Relationship Id="rId15" Type="http://schemas.openxmlformats.org/officeDocument/2006/relationships/image" Target="../media/image240.svg"/><Relationship Id="rId10" Type="http://schemas.openxmlformats.org/officeDocument/2006/relationships/image" Target="../media/image235.png"/><Relationship Id="rId4" Type="http://schemas.openxmlformats.org/officeDocument/2006/relationships/image" Target="../media/image229.tiff"/><Relationship Id="rId9" Type="http://schemas.openxmlformats.org/officeDocument/2006/relationships/image" Target="../media/image234.svg"/><Relationship Id="rId14" Type="http://schemas.openxmlformats.org/officeDocument/2006/relationships/image" Target="../media/image2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nap.com/compatibility/" TargetMode="Externa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svg"/><Relationship Id="rId3" Type="http://schemas.openxmlformats.org/officeDocument/2006/relationships/image" Target="../media/image243.png"/><Relationship Id="rId7" Type="http://schemas.openxmlformats.org/officeDocument/2006/relationships/image" Target="../media/image249.svg"/><Relationship Id="rId12" Type="http://schemas.openxmlformats.org/officeDocument/2006/relationships/image" Target="../media/image254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8.png"/><Relationship Id="rId11" Type="http://schemas.openxmlformats.org/officeDocument/2006/relationships/image" Target="../media/image253.svg"/><Relationship Id="rId5" Type="http://schemas.openxmlformats.org/officeDocument/2006/relationships/image" Target="../media/image247.svg"/><Relationship Id="rId10" Type="http://schemas.openxmlformats.org/officeDocument/2006/relationships/image" Target="../media/image252.png"/><Relationship Id="rId4" Type="http://schemas.openxmlformats.org/officeDocument/2006/relationships/image" Target="../media/image246.png"/><Relationship Id="rId9" Type="http://schemas.openxmlformats.org/officeDocument/2006/relationships/image" Target="../media/image251.svg"/><Relationship Id="rId14" Type="http://schemas.openxmlformats.org/officeDocument/2006/relationships/image" Target="../media/image2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svg"/><Relationship Id="rId13" Type="http://schemas.openxmlformats.org/officeDocument/2006/relationships/image" Target="../media/image267.png"/><Relationship Id="rId18" Type="http://schemas.openxmlformats.org/officeDocument/2006/relationships/image" Target="../media/image272.svg"/><Relationship Id="rId3" Type="http://schemas.openxmlformats.org/officeDocument/2006/relationships/image" Target="../media/image257.png"/><Relationship Id="rId21" Type="http://schemas.openxmlformats.org/officeDocument/2006/relationships/image" Target="../media/image275.png"/><Relationship Id="rId7" Type="http://schemas.openxmlformats.org/officeDocument/2006/relationships/image" Target="../media/image261.png"/><Relationship Id="rId12" Type="http://schemas.openxmlformats.org/officeDocument/2006/relationships/image" Target="../media/image266.svg"/><Relationship Id="rId17" Type="http://schemas.openxmlformats.org/officeDocument/2006/relationships/image" Target="../media/image271.png"/><Relationship Id="rId2" Type="http://schemas.openxmlformats.org/officeDocument/2006/relationships/image" Target="../media/image244.png"/><Relationship Id="rId16" Type="http://schemas.openxmlformats.org/officeDocument/2006/relationships/image" Target="../media/image270.svg"/><Relationship Id="rId20" Type="http://schemas.openxmlformats.org/officeDocument/2006/relationships/image" Target="../media/image27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0.svg"/><Relationship Id="rId11" Type="http://schemas.openxmlformats.org/officeDocument/2006/relationships/image" Target="../media/image265.png"/><Relationship Id="rId5" Type="http://schemas.openxmlformats.org/officeDocument/2006/relationships/image" Target="../media/image259.png"/><Relationship Id="rId15" Type="http://schemas.openxmlformats.org/officeDocument/2006/relationships/image" Target="../media/image269.png"/><Relationship Id="rId23" Type="http://schemas.openxmlformats.org/officeDocument/2006/relationships/image" Target="../media/image277.png"/><Relationship Id="rId10" Type="http://schemas.openxmlformats.org/officeDocument/2006/relationships/image" Target="../media/image264.svg"/><Relationship Id="rId19" Type="http://schemas.openxmlformats.org/officeDocument/2006/relationships/image" Target="../media/image273.png"/><Relationship Id="rId4" Type="http://schemas.openxmlformats.org/officeDocument/2006/relationships/image" Target="../media/image258.jpeg"/><Relationship Id="rId9" Type="http://schemas.openxmlformats.org/officeDocument/2006/relationships/image" Target="../media/image263.png"/><Relationship Id="rId14" Type="http://schemas.openxmlformats.org/officeDocument/2006/relationships/image" Target="../media/image268.svg"/><Relationship Id="rId22" Type="http://schemas.openxmlformats.org/officeDocument/2006/relationships/image" Target="../media/image27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tiff"/><Relationship Id="rId3" Type="http://schemas.openxmlformats.org/officeDocument/2006/relationships/image" Target="../media/image279.png"/><Relationship Id="rId7" Type="http://schemas.openxmlformats.org/officeDocument/2006/relationships/image" Target="../media/image283.tiff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tiff"/><Relationship Id="rId5" Type="http://schemas.openxmlformats.org/officeDocument/2006/relationships/image" Target="../media/image281.tiff"/><Relationship Id="rId4" Type="http://schemas.openxmlformats.org/officeDocument/2006/relationships/image" Target="../media/image2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svg"/><Relationship Id="rId13" Type="http://schemas.openxmlformats.org/officeDocument/2006/relationships/image" Target="../media/image295.png"/><Relationship Id="rId18" Type="http://schemas.openxmlformats.org/officeDocument/2006/relationships/image" Target="../media/image298.tiff"/><Relationship Id="rId3" Type="http://schemas.openxmlformats.org/officeDocument/2006/relationships/image" Target="../media/image286.pn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17" Type="http://schemas.microsoft.com/office/2007/relationships/hdphoto" Target="../media/hdphoto10.wdp"/><Relationship Id="rId2" Type="http://schemas.openxmlformats.org/officeDocument/2006/relationships/image" Target="../media/image285.png"/><Relationship Id="rId16" Type="http://schemas.openxmlformats.org/officeDocument/2006/relationships/image" Target="../media/image2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8.svg"/><Relationship Id="rId11" Type="http://schemas.openxmlformats.org/officeDocument/2006/relationships/image" Target="../media/image293.png"/><Relationship Id="rId5" Type="http://schemas.openxmlformats.org/officeDocument/2006/relationships/image" Target="../media/image287.png"/><Relationship Id="rId15" Type="http://schemas.openxmlformats.org/officeDocument/2006/relationships/image" Target="../media/image296.png"/><Relationship Id="rId10" Type="http://schemas.openxmlformats.org/officeDocument/2006/relationships/image" Target="../media/image292.svg"/><Relationship Id="rId19" Type="http://schemas.openxmlformats.org/officeDocument/2006/relationships/image" Target="../media/image299.tiff"/><Relationship Id="rId4" Type="http://schemas.microsoft.com/office/2007/relationships/hdphoto" Target="../media/hdphoto8.wdp"/><Relationship Id="rId9" Type="http://schemas.openxmlformats.org/officeDocument/2006/relationships/image" Target="../media/image291.png"/><Relationship Id="rId1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301.png"/><Relationship Id="rId7" Type="http://schemas.openxmlformats.org/officeDocument/2006/relationships/image" Target="../media/image30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4.png"/><Relationship Id="rId11" Type="http://schemas.openxmlformats.org/officeDocument/2006/relationships/image" Target="../media/image309.svg"/><Relationship Id="rId5" Type="http://schemas.openxmlformats.org/officeDocument/2006/relationships/image" Target="../media/image303.svg"/><Relationship Id="rId10" Type="http://schemas.openxmlformats.org/officeDocument/2006/relationships/image" Target="../media/image308.png"/><Relationship Id="rId4" Type="http://schemas.openxmlformats.org/officeDocument/2006/relationships/image" Target="../media/image302.png"/><Relationship Id="rId9" Type="http://schemas.openxmlformats.org/officeDocument/2006/relationships/image" Target="../media/image30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0.tiff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7" Type="http://schemas.openxmlformats.org/officeDocument/2006/relationships/image" Target="../media/image315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4.svg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svg"/><Relationship Id="rId3" Type="http://schemas.openxmlformats.org/officeDocument/2006/relationships/image" Target="../media/image317.png"/><Relationship Id="rId7" Type="http://schemas.openxmlformats.org/officeDocument/2006/relationships/image" Target="../media/image321.png"/><Relationship Id="rId12" Type="http://schemas.openxmlformats.org/officeDocument/2006/relationships/image" Target="../media/image3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0.svg"/><Relationship Id="rId11" Type="http://schemas.openxmlformats.org/officeDocument/2006/relationships/image" Target="../media/image325.svg"/><Relationship Id="rId5" Type="http://schemas.openxmlformats.org/officeDocument/2006/relationships/image" Target="../media/image319.png"/><Relationship Id="rId10" Type="http://schemas.openxmlformats.org/officeDocument/2006/relationships/image" Target="../media/image324.png"/><Relationship Id="rId4" Type="http://schemas.openxmlformats.org/officeDocument/2006/relationships/image" Target="../media/image318.png"/><Relationship Id="rId9" Type="http://schemas.openxmlformats.org/officeDocument/2006/relationships/image" Target="../media/image3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3" Type="http://schemas.openxmlformats.org/officeDocument/2006/relationships/image" Target="../media/image328.png"/><Relationship Id="rId7" Type="http://schemas.openxmlformats.org/officeDocument/2006/relationships/image" Target="../media/image332.sv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30.svg"/><Relationship Id="rId4" Type="http://schemas.openxmlformats.org/officeDocument/2006/relationships/image" Target="../media/image329.svg"/><Relationship Id="rId9" Type="http://schemas.openxmlformats.org/officeDocument/2006/relationships/image" Target="../media/image33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4.png"/><Relationship Id="rId3" Type="http://schemas.openxmlformats.org/officeDocument/2006/relationships/image" Target="../media/image334.svg"/><Relationship Id="rId7" Type="http://schemas.openxmlformats.org/officeDocument/2006/relationships/image" Target="../media/image338.svg"/><Relationship Id="rId12" Type="http://schemas.openxmlformats.org/officeDocument/2006/relationships/image" Target="../media/image343.tiff"/><Relationship Id="rId2" Type="http://schemas.openxmlformats.org/officeDocument/2006/relationships/image" Target="../media/image333.png"/><Relationship Id="rId16" Type="http://schemas.openxmlformats.org/officeDocument/2006/relationships/image" Target="../media/image3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7.png"/><Relationship Id="rId11" Type="http://schemas.openxmlformats.org/officeDocument/2006/relationships/image" Target="../media/image342.svg"/><Relationship Id="rId5" Type="http://schemas.openxmlformats.org/officeDocument/2006/relationships/image" Target="../media/image336.svg"/><Relationship Id="rId15" Type="http://schemas.openxmlformats.org/officeDocument/2006/relationships/image" Target="../media/image345.png"/><Relationship Id="rId10" Type="http://schemas.openxmlformats.org/officeDocument/2006/relationships/image" Target="../media/image341.png"/><Relationship Id="rId4" Type="http://schemas.openxmlformats.org/officeDocument/2006/relationships/image" Target="../media/image335.png"/><Relationship Id="rId9" Type="http://schemas.openxmlformats.org/officeDocument/2006/relationships/image" Target="../media/image340.svg"/><Relationship Id="rId1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3" Type="http://schemas.openxmlformats.org/officeDocument/2006/relationships/image" Target="../media/image348.png"/><Relationship Id="rId7" Type="http://schemas.openxmlformats.org/officeDocument/2006/relationships/image" Target="../media/image351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50.png"/><Relationship Id="rId4" Type="http://schemas.openxmlformats.org/officeDocument/2006/relationships/image" Target="../media/image349.svg"/><Relationship Id="rId9" Type="http://schemas.openxmlformats.org/officeDocument/2006/relationships/image" Target="../media/image353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7.png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1.png"/><Relationship Id="rId4" Type="http://schemas.openxmlformats.org/officeDocument/2006/relationships/image" Target="../media/image3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2.png"/><Relationship Id="rId7" Type="http://schemas.openxmlformats.org/officeDocument/2006/relationships/image" Target="../media/image3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png"/><Relationship Id="rId5" Type="http://schemas.openxmlformats.org/officeDocument/2006/relationships/image" Target="../media/image364.png"/><Relationship Id="rId10" Type="http://schemas.openxmlformats.org/officeDocument/2006/relationships/image" Target="../media/image369.png"/><Relationship Id="rId4" Type="http://schemas.openxmlformats.org/officeDocument/2006/relationships/image" Target="../media/image363.png"/><Relationship Id="rId9" Type="http://schemas.openxmlformats.org/officeDocument/2006/relationships/image" Target="../media/image36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image" Target="../media/image37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371.png"/><Relationship Id="rId9" Type="http://schemas.openxmlformats.org/officeDocument/2006/relationships/image" Target="../media/image34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51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2 x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M.2 </a:t>
            </a:r>
            <a:r>
              <a:rPr lang="en" altLang="zh-TW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 PCIe SSD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slots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cache or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TW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auto tiering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BAD3E64-79CB-4A99-8318-AD47D853D7B5}"/>
              </a:ext>
            </a:extLst>
          </p:cNvPr>
          <p:cNvSpPr/>
          <p:nvPr/>
        </p:nvSpPr>
        <p:spPr>
          <a:xfrm>
            <a:off x="4391530" y="1301104"/>
            <a:ext cx="2127344" cy="2006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27B70A1-A12F-4683-B9F4-A2F19D855CCA}"/>
              </a:ext>
            </a:extLst>
          </p:cNvPr>
          <p:cNvSpPr/>
          <p:nvPr/>
        </p:nvSpPr>
        <p:spPr>
          <a:xfrm>
            <a:off x="4391120" y="1271005"/>
            <a:ext cx="2121030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1. Remove screws and cover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A20D78A-8CB1-44AB-AE63-9117ACDF81DD}"/>
              </a:ext>
            </a:extLst>
          </p:cNvPr>
          <p:cNvSpPr/>
          <p:nvPr/>
        </p:nvSpPr>
        <p:spPr>
          <a:xfrm>
            <a:off x="6777430" y="1301103"/>
            <a:ext cx="1935555" cy="20062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670FC84-8B0F-4F75-B3AA-60E8988CE03C}"/>
              </a:ext>
            </a:extLst>
          </p:cNvPr>
          <p:cNvSpPr/>
          <p:nvPr/>
        </p:nvSpPr>
        <p:spPr>
          <a:xfrm>
            <a:off x="6777020" y="1271005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 install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</a:t>
            </a:r>
            <a:r>
              <a:rPr lang="en-US" altLang="zh-TW" sz="11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SSD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5656B32-F6BC-44AA-BE5A-2B0C0C50DEA6}"/>
              </a:ext>
            </a:extLst>
          </p:cNvPr>
          <p:cNvSpPr/>
          <p:nvPr/>
        </p:nvSpPr>
        <p:spPr>
          <a:xfrm>
            <a:off x="4397844" y="3374115"/>
            <a:ext cx="4314731" cy="1724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E5D595D-E170-4C92-8CF9-A717A4EC67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11" r="1"/>
          <a:stretch/>
        </p:blipFill>
        <p:spPr>
          <a:xfrm>
            <a:off x="4384396" y="1636507"/>
            <a:ext cx="2049512" cy="161090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690ED8A-3D05-4C2E-B0CE-861100FDB9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26" t="6124" r="13337" b="10525"/>
          <a:stretch/>
        </p:blipFill>
        <p:spPr>
          <a:xfrm>
            <a:off x="6777430" y="1601613"/>
            <a:ext cx="1935146" cy="1705759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16CAE1AF-2E7C-4580-93E0-092E467564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379" b="15297"/>
          <a:stretch/>
        </p:blipFill>
        <p:spPr>
          <a:xfrm>
            <a:off x="5295588" y="3374115"/>
            <a:ext cx="3336551" cy="1724768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C0E058F4-A177-4BF7-B993-5EA50AF4B149}"/>
              </a:ext>
            </a:extLst>
          </p:cNvPr>
          <p:cNvSpPr/>
          <p:nvPr/>
        </p:nvSpPr>
        <p:spPr>
          <a:xfrm>
            <a:off x="4397434" y="3367529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3. Tool-less installation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C52E88A-E9AC-6D40-A8B1-CBE1E631B2FD}"/>
              </a:ext>
            </a:extLst>
          </p:cNvPr>
          <p:cNvSpPr/>
          <p:nvPr/>
        </p:nvSpPr>
        <p:spPr>
          <a:xfrm>
            <a:off x="368646" y="2186453"/>
            <a:ext cx="3824048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050" b="1" kern="100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Improve random data access speeds with an SSD cache</a:t>
            </a:r>
            <a:br>
              <a:rPr lang="zh-TW" altLang="en-US" sz="10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000" kern="100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SSD caches accelerate IOPS performance and reduce latency for storage volumes. They are perfect for IOPS-demanding applications (including databases and virtualization) and can significantly improve overall workflows.</a:t>
            </a:r>
            <a:endParaRPr lang="en-US" altLang="zh-TW" sz="10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050" b="1" kern="100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Maximize the value of SSDs with </a:t>
            </a:r>
            <a:r>
              <a:rPr lang="en-US" altLang="zh-TW" sz="1050" b="1" kern="100" err="1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Qtier</a:t>
            </a:r>
            <a:r>
              <a:rPr lang="en-US" altLang="zh-TW" sz="1050" b="1" kern="100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Technology</a:t>
            </a:r>
            <a:br>
              <a:rPr lang="en-US" altLang="zh-TW" sz="1000" b="1" kern="1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-US" altLang="zh-TW" sz="1000" kern="100" err="1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Qtier</a:t>
            </a:r>
            <a:r>
              <a:rPr lang="en-US" altLang="zh-TW" sz="1000" kern="100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™ Technology empowers TS-x73A with auto tiering that helps continuously optimize storage efficiency by automatically moving data between M.2 SSDs, 2.5-inch SSDs, and high-capacity HDDs based on the data's access frequency. </a:t>
            </a:r>
            <a:r>
              <a:rPr lang="en-US" altLang="zh-TW" sz="1000" kern="100" err="1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Qtier</a:t>
            </a:r>
            <a:r>
              <a:rPr lang="en-US" altLang="zh-TW" sz="1000" kern="100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™ 2.0 features IO-awareness that empowers SSD-tiered storage with a cache-like reserved space to handle burst I/O in real time, greatly maximizing the advantages of SSDs.</a:t>
            </a:r>
            <a:endParaRPr lang="zh-TW" altLang="zh-TW" sz="1000" kern="100"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fontAlgn="base"/>
            <a:endParaRPr lang="zh-TW" altLang="en-US" sz="10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/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 </a:t>
            </a:r>
            <a:r>
              <a:rPr lang="en-US" altLang="zh-TW" sz="8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is only supported in the QTS OS, not in the </a:t>
            </a:r>
            <a:r>
              <a:rPr lang="en-US" altLang="zh-TW" sz="8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hero OS.</a:t>
            </a:r>
            <a:endParaRPr lang="zh-TW" altLang="en-US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329D11-6D53-6743-8783-156BDB2594DF}"/>
              </a:ext>
            </a:extLst>
          </p:cNvPr>
          <p:cNvSpPr/>
          <p:nvPr/>
        </p:nvSpPr>
        <p:spPr>
          <a:xfrm>
            <a:off x="344845" y="1380907"/>
            <a:ext cx="37293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</a:t>
            </a:r>
            <a:r>
              <a:rPr lang="zh-TW" altLang="en-US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2280 PCIe Gen3 x1 </a:t>
            </a:r>
            <a:r>
              <a:rPr lang="en" altLang="zh-TW" b="1" err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" altLang="zh-TW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slots</a:t>
            </a:r>
            <a:r>
              <a:rPr lang="en-US" altLang="zh-TW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for </a:t>
            </a:r>
            <a:r>
              <a:rPr lang="en" altLang="zh-TW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en-US" altLang="zh-TW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 or</a:t>
            </a:r>
            <a:r>
              <a:rPr lang="zh-TW" altLang="en-US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 err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" altLang="zh-TW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tiering performance enhancement.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9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M.2 </a:t>
            </a:r>
            <a:r>
              <a:rPr lang="en-US" altLang="zh-TW" sz="32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SSD and </a:t>
            </a:r>
            <a:r>
              <a:rPr lang="en-US" altLang="zh-TW" sz="32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auto-tiering</a:t>
            </a:r>
            <a:b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for speed and capacity​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26" name="Shape 232" hidden="1"/>
          <p:cNvSpPr/>
          <p:nvPr/>
        </p:nvSpPr>
        <p:spPr>
          <a:xfrm>
            <a:off x="2368178" y="1189943"/>
            <a:ext cx="6775821" cy="41713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/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51" name="Picture 3" descr="C:\Users\Han Tsai\Desktop\TS-932X_直播_0320\P21.png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4339" y="2553891"/>
            <a:ext cx="1982671" cy="2675260"/>
          </a:xfrm>
          <a:prstGeom prst="rect">
            <a:avLst/>
          </a:prstGeom>
          <a:noFill/>
        </p:spPr>
      </p:pic>
      <p:grpSp>
        <p:nvGrpSpPr>
          <p:cNvPr id="17" name="群組 16" hidden="1">
            <a:extLst>
              <a:ext uri="{FF2B5EF4-FFF2-40B4-BE49-F238E27FC236}">
                <a16:creationId xmlns:a16="http://schemas.microsoft.com/office/drawing/2014/main" id="{0EAB75F5-D128-47B8-ACD7-A9E4B3FB0D5E}"/>
              </a:ext>
            </a:extLst>
          </p:cNvPr>
          <p:cNvGrpSpPr/>
          <p:nvPr/>
        </p:nvGrpSpPr>
        <p:grpSpPr>
          <a:xfrm>
            <a:off x="9678515" y="1197741"/>
            <a:ext cx="6500122" cy="4245947"/>
            <a:chOff x="12904687" y="1596987"/>
            <a:chExt cx="8666829" cy="5661263"/>
          </a:xfrm>
        </p:grpSpPr>
        <p:sp>
          <p:nvSpPr>
            <p:cNvPr id="25" name="橢圓 24"/>
            <p:cNvSpPr/>
            <p:nvPr/>
          </p:nvSpPr>
          <p:spPr>
            <a:xfrm>
              <a:off x="15569183" y="2783228"/>
              <a:ext cx="3353337" cy="33533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Shape 148">
              <a:extLst>
                <a:ext uri="{FF2B5EF4-FFF2-40B4-BE49-F238E27FC236}">
                  <a16:creationId xmlns:a16="http://schemas.microsoft.com/office/drawing/2014/main" id="{91BA1ADF-A74E-2E41-8F74-7CD6DB39B490}"/>
                </a:ext>
              </a:extLst>
            </p:cNvPr>
            <p:cNvSpPr/>
            <p:nvPr/>
          </p:nvSpPr>
          <p:spPr>
            <a:xfrm>
              <a:off x="17053712" y="2445540"/>
              <a:ext cx="228875" cy="414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pic>
          <p:nvPicPr>
            <p:cNvPr id="5" name="Shape 149" descr="1_Qtier-01-01.png">
              <a:extLst>
                <a:ext uri="{FF2B5EF4-FFF2-40B4-BE49-F238E27FC236}">
                  <a16:creationId xmlns:a16="http://schemas.microsoft.com/office/drawing/2014/main" id="{055F8F3D-6973-A14D-96CE-1DEB89E958F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04687" y="1596987"/>
              <a:ext cx="8666829" cy="5661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0">
              <a:extLst>
                <a:ext uri="{FF2B5EF4-FFF2-40B4-BE49-F238E27FC236}">
                  <a16:creationId xmlns:a16="http://schemas.microsoft.com/office/drawing/2014/main" id="{55CE3136-97EA-2043-8C18-BAF628C31D71}"/>
                </a:ext>
              </a:extLst>
            </p:cNvPr>
            <p:cNvSpPr txBox="1"/>
            <p:nvPr/>
          </p:nvSpPr>
          <p:spPr>
            <a:xfrm>
              <a:off x="13414554" y="207231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熱資料</a:t>
              </a:r>
            </a:p>
          </p:txBody>
        </p:sp>
        <p:sp>
          <p:nvSpPr>
            <p:cNvPr id="7" name="Shape 151">
              <a:extLst>
                <a:ext uri="{FF2B5EF4-FFF2-40B4-BE49-F238E27FC236}">
                  <a16:creationId xmlns:a16="http://schemas.microsoft.com/office/drawing/2014/main" id="{2EBD364C-DA15-F04C-AC63-9329B7621250}"/>
                </a:ext>
              </a:extLst>
            </p:cNvPr>
            <p:cNvSpPr txBox="1"/>
            <p:nvPr/>
          </p:nvSpPr>
          <p:spPr>
            <a:xfrm>
              <a:off x="13414554" y="2354851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暖資料</a:t>
              </a:r>
            </a:p>
          </p:txBody>
        </p:sp>
        <p:sp>
          <p:nvSpPr>
            <p:cNvPr id="8" name="Shape 152">
              <a:extLst>
                <a:ext uri="{FF2B5EF4-FFF2-40B4-BE49-F238E27FC236}">
                  <a16:creationId xmlns:a16="http://schemas.microsoft.com/office/drawing/2014/main" id="{3296DEE0-18EB-714B-A942-341224F04772}"/>
                </a:ext>
              </a:extLst>
            </p:cNvPr>
            <p:cNvSpPr txBox="1"/>
            <p:nvPr/>
          </p:nvSpPr>
          <p:spPr>
            <a:xfrm>
              <a:off x="13414554" y="264775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冷資料</a:t>
              </a:r>
            </a:p>
          </p:txBody>
        </p:sp>
        <p:sp>
          <p:nvSpPr>
            <p:cNvPr id="10" name="Shape 154">
              <a:extLst>
                <a:ext uri="{FF2B5EF4-FFF2-40B4-BE49-F238E27FC236}">
                  <a16:creationId xmlns:a16="http://schemas.microsoft.com/office/drawing/2014/main" id="{D9DCDD32-2775-EE47-BAFE-15BA0E54CFC5}"/>
                </a:ext>
              </a:extLst>
            </p:cNvPr>
            <p:cNvSpPr txBox="1"/>
            <p:nvPr/>
          </p:nvSpPr>
          <p:spPr>
            <a:xfrm>
              <a:off x="16494298" y="1948416"/>
              <a:ext cx="2491267" cy="408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分層前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頻繁存取資料效能未優化</a:t>
              </a:r>
            </a:p>
          </p:txBody>
        </p:sp>
        <p:sp>
          <p:nvSpPr>
            <p:cNvPr id="11" name="Shape 155">
              <a:extLst>
                <a:ext uri="{FF2B5EF4-FFF2-40B4-BE49-F238E27FC236}">
                  <a16:creationId xmlns:a16="http://schemas.microsoft.com/office/drawing/2014/main" id="{034BCA3E-5E3C-9640-BE11-6F93576F01C6}"/>
                </a:ext>
              </a:extLst>
            </p:cNvPr>
            <p:cNvSpPr txBox="1"/>
            <p:nvPr/>
          </p:nvSpPr>
          <p:spPr>
            <a:xfrm>
              <a:off x="19448248" y="3599480"/>
              <a:ext cx="2056796" cy="34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開始分層</a:t>
              </a:r>
            </a:p>
          </p:txBody>
        </p:sp>
        <p:sp>
          <p:nvSpPr>
            <p:cNvPr id="12" name="Shape 156">
              <a:extLst>
                <a:ext uri="{FF2B5EF4-FFF2-40B4-BE49-F238E27FC236}">
                  <a16:creationId xmlns:a16="http://schemas.microsoft.com/office/drawing/2014/main" id="{27319ACB-7AA9-1A4C-AB2E-465F73DB8801}"/>
                </a:ext>
              </a:extLst>
            </p:cNvPr>
            <p:cNvSpPr txBox="1"/>
            <p:nvPr/>
          </p:nvSpPr>
          <p:spPr>
            <a:xfrm>
              <a:off x="16460258" y="5626115"/>
              <a:ext cx="1998037" cy="531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分層後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頻繁存取資料效能已優化</a:t>
              </a:r>
            </a:p>
          </p:txBody>
        </p:sp>
        <p:sp>
          <p:nvSpPr>
            <p:cNvPr id="13" name="Shape 157">
              <a:extLst>
                <a:ext uri="{FF2B5EF4-FFF2-40B4-BE49-F238E27FC236}">
                  <a16:creationId xmlns:a16="http://schemas.microsoft.com/office/drawing/2014/main" id="{47DB8A74-D728-2B4B-83D3-4E4345F19AC6}"/>
                </a:ext>
              </a:extLst>
            </p:cNvPr>
            <p:cNvSpPr txBox="1"/>
            <p:nvPr/>
          </p:nvSpPr>
          <p:spPr>
            <a:xfrm>
              <a:off x="16352086" y="3652691"/>
              <a:ext cx="1816688" cy="1590065"/>
            </a:xfrm>
            <a:prstGeom prst="rect">
              <a:avLst/>
            </a:prstGeom>
            <a:solidFill>
              <a:srgbClr val="7030A0">
                <a:alpha val="54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Font typeface="Arial"/>
                <a:buNone/>
              </a:pPr>
              <a:r>
                <a:rPr lang="en-US" altLang="zh-TW" sz="2800" b="1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Qtier</a:t>
              </a:r>
              <a:r>
                <a:rPr lang="en-US" altLang="zh-TW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pPr lvl="0" algn="ctr">
                <a:buFont typeface="Arial"/>
                <a:buNone/>
              </a:pPr>
              <a:r>
                <a:rPr lang="zh-TW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引擎</a:t>
              </a:r>
            </a:p>
          </p:txBody>
        </p:sp>
        <p:sp>
          <p:nvSpPr>
            <p:cNvPr id="18" name="Shape 206">
              <a:extLst>
                <a:ext uri="{FF2B5EF4-FFF2-40B4-BE49-F238E27FC236}">
                  <a16:creationId xmlns:a16="http://schemas.microsoft.com/office/drawing/2014/main" id="{9CCB3850-1146-4DA6-8E82-B79479581E5E}"/>
                </a:ext>
              </a:extLst>
            </p:cNvPr>
            <p:cNvSpPr/>
            <p:nvPr/>
          </p:nvSpPr>
          <p:spPr>
            <a:xfrm>
              <a:off x="17164388" y="2149266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550A560-74B7-4E20-A723-0107F12BE9B2}"/>
                </a:ext>
              </a:extLst>
            </p:cNvPr>
            <p:cNvSpPr/>
            <p:nvPr/>
          </p:nvSpPr>
          <p:spPr>
            <a:xfrm>
              <a:off x="16267230" y="1831853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23680F4D-DA1E-464C-B006-3A9BBA8EF479}"/>
                </a:ext>
              </a:extLst>
            </p:cNvPr>
            <p:cNvGrpSpPr/>
            <p:nvPr/>
          </p:nvGrpSpPr>
          <p:grpSpPr>
            <a:xfrm>
              <a:off x="15957548" y="1850931"/>
              <a:ext cx="543347" cy="543347"/>
              <a:chOff x="228678" y="3612187"/>
              <a:chExt cx="655970" cy="655970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ED70C9CB-B9FE-4054-9AC3-599BEE47ACDB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1</a:t>
                </a:r>
                <a:endParaRPr lang="zh-TW" altLang="en-US" sz="18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03BB6471-A3C8-496A-AB15-95DEFB2AFA08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Shape 212">
              <a:extLst>
                <a:ext uri="{FF2B5EF4-FFF2-40B4-BE49-F238E27FC236}">
                  <a16:creationId xmlns:a16="http://schemas.microsoft.com/office/drawing/2014/main" id="{38A62D50-8487-4911-94B9-7A80D8031DA1}"/>
                </a:ext>
              </a:extLst>
            </p:cNvPr>
            <p:cNvSpPr txBox="1"/>
            <p:nvPr/>
          </p:nvSpPr>
          <p:spPr>
            <a:xfrm>
              <a:off x="16472986" y="1780938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分層前</a:t>
              </a:r>
            </a:p>
            <a:p>
              <a:pPr lvl="0"/>
              <a:r>
                <a:rPr lang="zh-TW" altLang="en-US" sz="9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頻繁存取資料效能未優化</a:t>
              </a:r>
            </a:p>
          </p:txBody>
        </p:sp>
        <p:sp>
          <p:nvSpPr>
            <p:cNvPr id="24" name="Shape 206">
              <a:extLst>
                <a:ext uri="{FF2B5EF4-FFF2-40B4-BE49-F238E27FC236}">
                  <a16:creationId xmlns:a16="http://schemas.microsoft.com/office/drawing/2014/main" id="{C380B376-7B6D-4996-A4D3-092E3AB311E2}"/>
                </a:ext>
              </a:extLst>
            </p:cNvPr>
            <p:cNvSpPr/>
            <p:nvPr/>
          </p:nvSpPr>
          <p:spPr>
            <a:xfrm>
              <a:off x="20252596" y="3688262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098ADB4-B282-4F71-BF6C-102F24E72224}"/>
                </a:ext>
              </a:extLst>
            </p:cNvPr>
            <p:cNvSpPr/>
            <p:nvPr/>
          </p:nvSpPr>
          <p:spPr>
            <a:xfrm>
              <a:off x="19448246" y="3358062"/>
              <a:ext cx="1434797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Shape 212">
              <a:extLst>
                <a:ext uri="{FF2B5EF4-FFF2-40B4-BE49-F238E27FC236}">
                  <a16:creationId xmlns:a16="http://schemas.microsoft.com/office/drawing/2014/main" id="{DBBD5CA5-3175-4738-A787-64B306659BC6}"/>
                </a:ext>
              </a:extLst>
            </p:cNvPr>
            <p:cNvSpPr txBox="1"/>
            <p:nvPr/>
          </p:nvSpPr>
          <p:spPr>
            <a:xfrm>
              <a:off x="19587622" y="3327135"/>
              <a:ext cx="1215493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開始分層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230D69A-FC0B-4796-A669-37DAD9F260B8}"/>
                </a:ext>
              </a:extLst>
            </p:cNvPr>
            <p:cNvGrpSpPr/>
            <p:nvPr/>
          </p:nvGrpSpPr>
          <p:grpSpPr>
            <a:xfrm>
              <a:off x="19045756" y="3389927"/>
              <a:ext cx="543347" cy="543347"/>
              <a:chOff x="228678" y="3612187"/>
              <a:chExt cx="655970" cy="65597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2DFB7E24-0013-4F19-9D8A-D73D92681460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endParaRPr lang="zh-TW" altLang="en-US" sz="18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75A3702E-BCBB-4AE2-BF47-27F15BA99D61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Shape 206">
              <a:extLst>
                <a:ext uri="{FF2B5EF4-FFF2-40B4-BE49-F238E27FC236}">
                  <a16:creationId xmlns:a16="http://schemas.microsoft.com/office/drawing/2014/main" id="{14A6D7E2-448F-4E56-B7A8-75BFA0850E78}"/>
                </a:ext>
              </a:extLst>
            </p:cNvPr>
            <p:cNvSpPr/>
            <p:nvPr/>
          </p:nvSpPr>
          <p:spPr>
            <a:xfrm>
              <a:off x="17264860" y="5875635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390B8414-3A65-4B48-93AE-115A90CE4A0A}"/>
                </a:ext>
              </a:extLst>
            </p:cNvPr>
            <p:cNvSpPr/>
            <p:nvPr/>
          </p:nvSpPr>
          <p:spPr>
            <a:xfrm>
              <a:off x="16282190" y="5545824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031270F-0A50-42B6-B0CF-4A008A466221}"/>
                </a:ext>
              </a:extLst>
            </p:cNvPr>
            <p:cNvGrpSpPr/>
            <p:nvPr/>
          </p:nvGrpSpPr>
          <p:grpSpPr>
            <a:xfrm>
              <a:off x="16058020" y="5577302"/>
              <a:ext cx="543347" cy="543347"/>
              <a:chOff x="228678" y="3612187"/>
              <a:chExt cx="655970" cy="655970"/>
            </a:xfrm>
          </p:grpSpPr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5DA84272-416F-4795-8113-23C40BC332FE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3</a:t>
                </a:r>
                <a:endParaRPr lang="zh-TW" altLang="en-US" sz="18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006DBD0E-60B9-4A58-91B1-4A6062567A10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Shape 212">
              <a:extLst>
                <a:ext uri="{FF2B5EF4-FFF2-40B4-BE49-F238E27FC236}">
                  <a16:creationId xmlns:a16="http://schemas.microsoft.com/office/drawing/2014/main" id="{6BB69EB2-F3C5-45A9-9790-A97A35FD5271}"/>
                </a:ext>
              </a:extLst>
            </p:cNvPr>
            <p:cNvSpPr txBox="1"/>
            <p:nvPr/>
          </p:nvSpPr>
          <p:spPr>
            <a:xfrm>
              <a:off x="16558102" y="5508066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分層後</a:t>
              </a:r>
              <a:endPara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9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頻繁存取資料效能已優化</a:t>
              </a:r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Shape 206">
              <a:extLst>
                <a:ext uri="{FF2B5EF4-FFF2-40B4-BE49-F238E27FC236}">
                  <a16:creationId xmlns:a16="http://schemas.microsoft.com/office/drawing/2014/main" id="{D13537CE-34AF-4963-9CE9-D1D6A646EAF5}"/>
                </a:ext>
              </a:extLst>
            </p:cNvPr>
            <p:cNvSpPr/>
            <p:nvPr/>
          </p:nvSpPr>
          <p:spPr>
            <a:xfrm>
              <a:off x="14628167" y="3649538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4D194AD0-31A8-4427-B6DB-014D55B51E21}"/>
                </a:ext>
              </a:extLst>
            </p:cNvPr>
            <p:cNvSpPr/>
            <p:nvPr/>
          </p:nvSpPr>
          <p:spPr>
            <a:xfrm>
              <a:off x="13727404" y="3357708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AA0FFF97-9A2D-4D02-BC84-3BDCB79D0F6A}"/>
                </a:ext>
              </a:extLst>
            </p:cNvPr>
            <p:cNvGrpSpPr/>
            <p:nvPr/>
          </p:nvGrpSpPr>
          <p:grpSpPr>
            <a:xfrm>
              <a:off x="13421327" y="3351205"/>
              <a:ext cx="543347" cy="543347"/>
              <a:chOff x="228678" y="3612187"/>
              <a:chExt cx="655970" cy="65597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285C08F9-442E-41E9-91AE-0AB8D138D5E1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4</a:t>
                </a:r>
                <a:endParaRPr lang="zh-TW" altLang="en-US" sz="18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EFFE4AB0-9E0C-466E-B14C-D1B662D7DB9C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Shape 212">
              <a:extLst>
                <a:ext uri="{FF2B5EF4-FFF2-40B4-BE49-F238E27FC236}">
                  <a16:creationId xmlns:a16="http://schemas.microsoft.com/office/drawing/2014/main" id="{47BA252A-CB55-4AB2-9EAE-97054D04DDCF}"/>
                </a:ext>
              </a:extLst>
            </p:cNvPr>
            <p:cNvSpPr txBox="1"/>
            <p:nvPr/>
          </p:nvSpPr>
          <p:spPr>
            <a:xfrm>
              <a:off x="13960290" y="3335159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資料存取行為改變</a:t>
              </a:r>
              <a:endParaRPr lang="zh-CN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46" name="Shape 149" descr="1_Qtier-01-01.png">
            <a:extLst>
              <a:ext uri="{FF2B5EF4-FFF2-40B4-BE49-F238E27FC236}">
                <a16:creationId xmlns:a16="http://schemas.microsoft.com/office/drawing/2014/main" id="{6FB8C748-4F8B-4B06-85EA-06F96534FFE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38" y="3739493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49" descr="1_Qtier-01-01.png">
            <a:extLst>
              <a:ext uri="{FF2B5EF4-FFF2-40B4-BE49-F238E27FC236}">
                <a16:creationId xmlns:a16="http://schemas.microsoft.com/office/drawing/2014/main" id="{C1B30C35-6F27-4CD1-A668-6EC20CE19AA5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805" y="3739493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149" descr="1_Qtier-01-01.png">
            <a:extLst>
              <a:ext uri="{FF2B5EF4-FFF2-40B4-BE49-F238E27FC236}">
                <a16:creationId xmlns:a16="http://schemas.microsoft.com/office/drawing/2014/main" id="{84748B3C-563E-4768-AA6A-AD5067A0E0D0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431" y="3739493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149" descr="1_Qtier-01-01.png">
            <a:extLst>
              <a:ext uri="{FF2B5EF4-FFF2-40B4-BE49-F238E27FC236}">
                <a16:creationId xmlns:a16="http://schemas.microsoft.com/office/drawing/2014/main" id="{05BBBCC6-C2BE-4492-8862-324CE1F01B6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190" y="3739493"/>
            <a:ext cx="1870075" cy="619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61AD996B-18FC-4471-AD56-EBD024E60461}"/>
              </a:ext>
            </a:extLst>
          </p:cNvPr>
          <p:cNvGrpSpPr/>
          <p:nvPr/>
        </p:nvGrpSpPr>
        <p:grpSpPr>
          <a:xfrm>
            <a:off x="2112012" y="1554233"/>
            <a:ext cx="1559324" cy="715396"/>
            <a:chOff x="10095373" y="1701654"/>
            <a:chExt cx="2079102" cy="95386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83EF62F-A0AE-46CA-A869-944C3F07409D}"/>
                </a:ext>
              </a:extLst>
            </p:cNvPr>
            <p:cNvSpPr/>
            <p:nvPr/>
          </p:nvSpPr>
          <p:spPr>
            <a:xfrm>
              <a:off x="10095373" y="1701654"/>
              <a:ext cx="259659" cy="259659"/>
            </a:xfrm>
            <a:prstGeom prst="rect">
              <a:avLst/>
            </a:prstGeom>
            <a:solidFill>
              <a:srgbClr val="DE4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51" name="Shape 150">
              <a:extLst>
                <a:ext uri="{FF2B5EF4-FFF2-40B4-BE49-F238E27FC236}">
                  <a16:creationId xmlns:a16="http://schemas.microsoft.com/office/drawing/2014/main" id="{14AE1E29-A4F2-4A93-8C00-3342B1D275B0}"/>
                </a:ext>
              </a:extLst>
            </p:cNvPr>
            <p:cNvSpPr txBox="1"/>
            <p:nvPr/>
          </p:nvSpPr>
          <p:spPr>
            <a:xfrm>
              <a:off x="10355032" y="1723502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Hot data</a:t>
              </a:r>
              <a:endPara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52" name="Shape 151">
              <a:extLst>
                <a:ext uri="{FF2B5EF4-FFF2-40B4-BE49-F238E27FC236}">
                  <a16:creationId xmlns:a16="http://schemas.microsoft.com/office/drawing/2014/main" id="{C75FE88F-A8FC-471E-8FF4-D76B7087045C}"/>
                </a:ext>
              </a:extLst>
            </p:cNvPr>
            <p:cNvSpPr txBox="1"/>
            <p:nvPr/>
          </p:nvSpPr>
          <p:spPr>
            <a:xfrm>
              <a:off x="10355032" y="204929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Warm data</a:t>
              </a:r>
              <a:endPara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53" name="Shape 152">
              <a:extLst>
                <a:ext uri="{FF2B5EF4-FFF2-40B4-BE49-F238E27FC236}">
                  <a16:creationId xmlns:a16="http://schemas.microsoft.com/office/drawing/2014/main" id="{82CE7E1C-E846-413C-A048-CAB25E02EC09}"/>
                </a:ext>
              </a:extLst>
            </p:cNvPr>
            <p:cNvSpPr txBox="1"/>
            <p:nvPr/>
          </p:nvSpPr>
          <p:spPr>
            <a:xfrm>
              <a:off x="10355032" y="239427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Cold data</a:t>
              </a:r>
              <a:endPara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065E6BC-953A-4B53-BFA8-4522907B9D59}"/>
                </a:ext>
              </a:extLst>
            </p:cNvPr>
            <p:cNvSpPr/>
            <p:nvPr/>
          </p:nvSpPr>
          <p:spPr>
            <a:xfrm>
              <a:off x="10095373" y="2039068"/>
              <a:ext cx="259659" cy="259659"/>
            </a:xfrm>
            <a:prstGeom prst="rect">
              <a:avLst/>
            </a:prstGeom>
            <a:solidFill>
              <a:srgbClr val="F08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624D001-9EA3-411D-8F57-51E066EB310F}"/>
                </a:ext>
              </a:extLst>
            </p:cNvPr>
            <p:cNvSpPr/>
            <p:nvPr/>
          </p:nvSpPr>
          <p:spPr>
            <a:xfrm>
              <a:off x="10095373" y="2384513"/>
              <a:ext cx="259659" cy="259659"/>
            </a:xfrm>
            <a:prstGeom prst="rect">
              <a:avLst/>
            </a:prstGeom>
            <a:solidFill>
              <a:srgbClr val="00A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</a:endParaRPr>
            </a:p>
          </p:txBody>
        </p:sp>
      </p:grpSp>
      <p:sp>
        <p:nvSpPr>
          <p:cNvPr id="56" name="Shape 157">
            <a:extLst>
              <a:ext uri="{FF2B5EF4-FFF2-40B4-BE49-F238E27FC236}">
                <a16:creationId xmlns:a16="http://schemas.microsoft.com/office/drawing/2014/main" id="{57D313E1-386C-4B11-AA2B-FA1DEE41FEE9}"/>
              </a:ext>
            </a:extLst>
          </p:cNvPr>
          <p:cNvSpPr txBox="1"/>
          <p:nvPr/>
        </p:nvSpPr>
        <p:spPr>
          <a:xfrm>
            <a:off x="547212" y="1489432"/>
            <a:ext cx="1394198" cy="851035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Arial"/>
              <a:buNone/>
            </a:pPr>
            <a:r>
              <a:rPr lang="en-US" altLang="zh-TW" sz="28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Qtier</a:t>
            </a:r>
            <a:r>
              <a:rPr lang="en-US" altLang="zh-TW" sz="2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pPr lvl="0">
              <a:buFont typeface="Arial"/>
              <a:buNone/>
            </a:pPr>
            <a:r>
              <a:rPr lang="en-US" altLang="zh-TW" sz="2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engine</a:t>
            </a:r>
            <a:endParaRPr lang="zh-TW" altLang="en-US" sz="28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82B5B404-1CD5-489A-89A2-EE2CE6A555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474" r="11970" b="20096"/>
          <a:stretch/>
        </p:blipFill>
        <p:spPr>
          <a:xfrm>
            <a:off x="1242931" y="2675366"/>
            <a:ext cx="391272" cy="47311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BA3278F-7FB6-4ADE-BCA2-1D81F3BA55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069" r="11916" b="22372"/>
          <a:stretch/>
        </p:blipFill>
        <p:spPr>
          <a:xfrm>
            <a:off x="3367448" y="2693308"/>
            <a:ext cx="466409" cy="44128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38F4DCF-DC1D-4C66-A8C5-85960815D1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3381" b="20096"/>
          <a:stretch/>
        </p:blipFill>
        <p:spPr>
          <a:xfrm>
            <a:off x="5351529" y="2603302"/>
            <a:ext cx="466409" cy="521928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D53D7B1-8D26-4285-BB4D-E79B76B57C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2372"/>
          <a:stretch/>
        </p:blipFill>
        <p:spPr>
          <a:xfrm>
            <a:off x="7500373" y="2596218"/>
            <a:ext cx="523710" cy="507053"/>
          </a:xfrm>
          <a:prstGeom prst="rect">
            <a:avLst/>
          </a:prstGeom>
        </p:spPr>
      </p:pic>
      <p:sp>
        <p:nvSpPr>
          <p:cNvPr id="57" name="Shape 212">
            <a:extLst>
              <a:ext uri="{FF2B5EF4-FFF2-40B4-BE49-F238E27FC236}">
                <a16:creationId xmlns:a16="http://schemas.microsoft.com/office/drawing/2014/main" id="{1885679D-04D1-440B-8968-7AF6248F0CD0}"/>
              </a:ext>
            </a:extLst>
          </p:cNvPr>
          <p:cNvSpPr txBox="1"/>
          <p:nvPr/>
        </p:nvSpPr>
        <p:spPr>
          <a:xfrm>
            <a:off x="550595" y="3220504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Before tiering</a:t>
            </a:r>
            <a:endParaRPr lang="zh-TW" altLang="en-US" sz="15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 algn="ctr"/>
            <a:r>
              <a:rPr lang="en-US" altLang="zh-TW" sz="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Frequently accessed data is not optimized.</a:t>
            </a:r>
            <a:endParaRPr lang="zh-TW" altLang="en-US" sz="9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58" name="Shape 212">
            <a:extLst>
              <a:ext uri="{FF2B5EF4-FFF2-40B4-BE49-F238E27FC236}">
                <a16:creationId xmlns:a16="http://schemas.microsoft.com/office/drawing/2014/main" id="{09DF8E1F-3E39-48BA-A935-946C49300BF7}"/>
              </a:ext>
            </a:extLst>
          </p:cNvPr>
          <p:cNvSpPr txBox="1"/>
          <p:nvPr/>
        </p:nvSpPr>
        <p:spPr>
          <a:xfrm>
            <a:off x="2926534" y="3220504"/>
            <a:ext cx="1292591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Start tiering</a:t>
            </a:r>
            <a:endParaRPr lang="zh-TW" altLang="en-US" sz="15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59" name="Shape 212">
            <a:extLst>
              <a:ext uri="{FF2B5EF4-FFF2-40B4-BE49-F238E27FC236}">
                <a16:creationId xmlns:a16="http://schemas.microsoft.com/office/drawing/2014/main" id="{4EA6191F-CCAF-4E59-ACFF-C6C61B59F64C}"/>
              </a:ext>
            </a:extLst>
          </p:cNvPr>
          <p:cNvSpPr txBox="1"/>
          <p:nvPr/>
        </p:nvSpPr>
        <p:spPr>
          <a:xfrm>
            <a:off x="4686991" y="3220504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After tiering</a:t>
            </a:r>
          </a:p>
          <a:p>
            <a:pPr lvl="0" algn="ctr"/>
            <a:r>
              <a:rPr lang="en-US" altLang="zh-TW" sz="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 is optimized</a:t>
            </a: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Shape 212">
            <a:extLst>
              <a:ext uri="{FF2B5EF4-FFF2-40B4-BE49-F238E27FC236}">
                <a16:creationId xmlns:a16="http://schemas.microsoft.com/office/drawing/2014/main" id="{056415AF-445F-4B27-AB74-14789DCB8346}"/>
              </a:ext>
            </a:extLst>
          </p:cNvPr>
          <p:cNvSpPr txBox="1"/>
          <p:nvPr/>
        </p:nvSpPr>
        <p:spPr>
          <a:xfrm>
            <a:off x="6876647" y="3220504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Changes in data access pattern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6AED58E2-6C57-4DCD-9275-D9061201E78D}"/>
              </a:ext>
            </a:extLst>
          </p:cNvPr>
          <p:cNvSpPr/>
          <p:nvPr/>
        </p:nvSpPr>
        <p:spPr>
          <a:xfrm rot="10800000" flipH="1">
            <a:off x="2163186" y="3337060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BAB3E6DB-1F8F-4373-A2B8-BF7221D2E597}"/>
              </a:ext>
            </a:extLst>
          </p:cNvPr>
          <p:cNvSpPr/>
          <p:nvPr/>
        </p:nvSpPr>
        <p:spPr>
          <a:xfrm rot="10800000" flipH="1">
            <a:off x="4168649" y="3337060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595AB2C3-4C21-42D0-8E0D-C93B6A48CAEB}"/>
              </a:ext>
            </a:extLst>
          </p:cNvPr>
          <p:cNvSpPr/>
          <p:nvPr/>
        </p:nvSpPr>
        <p:spPr>
          <a:xfrm rot="10800000" flipH="1">
            <a:off x="6325301" y="3337060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8492E32-662E-9A4D-ABC5-A87057C86C8C}"/>
              </a:ext>
            </a:extLst>
          </p:cNvPr>
          <p:cNvSpPr/>
          <p:nvPr/>
        </p:nvSpPr>
        <p:spPr>
          <a:xfrm>
            <a:off x="457891" y="4719208"/>
            <a:ext cx="641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 Qtier is only supported in the QTS OS, not in the </a:t>
            </a:r>
            <a:r>
              <a:rPr lang="en-US" altLang="zh-TW" sz="12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hero OS.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F5343B51-2114-0848-B986-7EF620C870DF}"/>
              </a:ext>
            </a:extLst>
          </p:cNvPr>
          <p:cNvSpPr txBox="1"/>
          <p:nvPr/>
        </p:nvSpPr>
        <p:spPr>
          <a:xfrm>
            <a:off x="3434338" y="1967268"/>
            <a:ext cx="4936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>
              <a:buClr>
                <a:srgbClr val="262626"/>
              </a:buClr>
              <a:buSzPct val="100000"/>
              <a:buFont typeface="Arial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 tier capacity is not limited by RAM size​</a:t>
            </a:r>
            <a:endParaRPr lang="zh-TW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3A391CB2-BEB2-CC40-827A-5A47457B1331}"/>
              </a:ext>
            </a:extLst>
          </p:cNvPr>
          <p:cNvSpPr txBox="1"/>
          <p:nvPr/>
        </p:nvSpPr>
        <p:spPr>
          <a:xfrm>
            <a:off x="3434338" y="1553664"/>
            <a:ext cx="4584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Automatically moves data between different tiers​</a:t>
            </a:r>
            <a:endParaRPr lang="zh-TW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7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B513BA92-23D1-42AB-A596-93EB75F2C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412" y="1228361"/>
            <a:ext cx="2738452" cy="367803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E94F5E4-792C-3145-9334-CFBB152C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Compartmentalized smart cooling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25">
            <a:extLst>
              <a:ext uri="{FF2B5EF4-FFF2-40B4-BE49-F238E27FC236}">
                <a16:creationId xmlns:a16="http://schemas.microsoft.com/office/drawing/2014/main" id="{16B92A91-4FEB-7644-9CEE-943779FB948A}"/>
              </a:ext>
            </a:extLst>
          </p:cNvPr>
          <p:cNvSpPr txBox="1"/>
          <p:nvPr/>
        </p:nvSpPr>
        <p:spPr>
          <a:xfrm>
            <a:off x="6375934" y="3731915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TS-873A</a:t>
            </a:r>
            <a:endParaRPr kumimoji="1" lang="zh-TW" altLang="en-US" sz="1200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BFD1BD5-A68A-0344-99A0-7BEE38055590}"/>
              </a:ext>
            </a:extLst>
          </p:cNvPr>
          <p:cNvSpPr txBox="1"/>
          <p:nvPr/>
        </p:nvSpPr>
        <p:spPr>
          <a:xfrm>
            <a:off x="0" y="4842248"/>
            <a:ext cx="34371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Noise Test</a:t>
            </a:r>
            <a:r>
              <a:rPr kumimoji="1" lang="zh-CN" altLang="en-US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kumimoji="1" lang="en-US" altLang="zh-CN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Sound pressure is measured at the front bystander position with low fan speed.</a:t>
            </a:r>
            <a:endParaRPr kumimoji="1" lang="zh-TW" altLang="en-US" sz="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BF73E73-49F4-1644-9E56-B33933C35D38}"/>
              </a:ext>
            </a:extLst>
          </p:cNvPr>
          <p:cNvSpPr txBox="1"/>
          <p:nvPr/>
        </p:nvSpPr>
        <p:spPr>
          <a:xfrm>
            <a:off x="108717" y="1276943"/>
            <a:ext cx="5475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/>
              <a:t>Enhanced design over the previous generation to separately detects the CPU and hard drive temperatures for dynamically adjusting separate fan speeds for an quieter operations in the office.</a:t>
            </a:r>
            <a:endParaRPr kumimoji="1"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剪去對角角落 36">
            <a:extLst>
              <a:ext uri="{FF2B5EF4-FFF2-40B4-BE49-F238E27FC236}">
                <a16:creationId xmlns:a16="http://schemas.microsoft.com/office/drawing/2014/main" id="{FAEEA199-5C55-456C-B8F6-1E1221A5F95E}"/>
              </a:ext>
            </a:extLst>
          </p:cNvPr>
          <p:cNvSpPr/>
          <p:nvPr/>
        </p:nvSpPr>
        <p:spPr>
          <a:xfrm flipH="1">
            <a:off x="1618080" y="2267076"/>
            <a:ext cx="1157975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CPU side</a:t>
            </a:r>
          </a:p>
        </p:txBody>
      </p:sp>
      <p:sp>
        <p:nvSpPr>
          <p:cNvPr id="39" name="矩形: 剪去對角角落 38">
            <a:extLst>
              <a:ext uri="{FF2B5EF4-FFF2-40B4-BE49-F238E27FC236}">
                <a16:creationId xmlns:a16="http://schemas.microsoft.com/office/drawing/2014/main" id="{09F2B3E2-DF58-474F-B518-EF0E66ABDC49}"/>
              </a:ext>
            </a:extLst>
          </p:cNvPr>
          <p:cNvSpPr/>
          <p:nvPr/>
        </p:nvSpPr>
        <p:spPr>
          <a:xfrm flipH="1">
            <a:off x="3107455" y="2255325"/>
            <a:ext cx="1157973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HDD side</a:t>
            </a:r>
            <a:endParaRPr lang="zh-TW" altLang="en-US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2AE7ED1C-C2FE-454A-9AC5-F30515906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179" y="2861299"/>
            <a:ext cx="2586050" cy="174123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3A2F1A3-BC73-5646-BE4D-EDE24962F955}"/>
              </a:ext>
            </a:extLst>
          </p:cNvPr>
          <p:cNvSpPr txBox="1"/>
          <p:nvPr/>
        </p:nvSpPr>
        <p:spPr>
          <a:xfrm>
            <a:off x="8194528" y="4323296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4BDC053-F1B0-1941-83C0-9313744D7538}"/>
              </a:ext>
            </a:extLst>
          </p:cNvPr>
          <p:cNvSpPr txBox="1"/>
          <p:nvPr/>
        </p:nvSpPr>
        <p:spPr>
          <a:xfrm>
            <a:off x="8240551" y="2371672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991980-D515-E445-BDB5-EA20D69286AE}"/>
              </a:ext>
            </a:extLst>
          </p:cNvPr>
          <p:cNvSpPr txBox="1"/>
          <p:nvPr/>
        </p:nvSpPr>
        <p:spPr>
          <a:xfrm>
            <a:off x="5978187" y="1913497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DC5979F-CB92-664A-996E-85895DD2DACB}"/>
              </a:ext>
            </a:extLst>
          </p:cNvPr>
          <p:cNvSpPr txBox="1"/>
          <p:nvPr/>
        </p:nvSpPr>
        <p:spPr>
          <a:xfrm>
            <a:off x="5974681" y="2914672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343525-1BA7-9D44-9419-9D2302255A3C}"/>
              </a:ext>
            </a:extLst>
          </p:cNvPr>
          <p:cNvSpPr txBox="1"/>
          <p:nvPr/>
        </p:nvSpPr>
        <p:spPr>
          <a:xfrm>
            <a:off x="8219227" y="3352062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FB204CE-BF00-B44D-9678-611F38BD9FCA}"/>
              </a:ext>
            </a:extLst>
          </p:cNvPr>
          <p:cNvSpPr txBox="1"/>
          <p:nvPr/>
        </p:nvSpPr>
        <p:spPr>
          <a:xfrm>
            <a:off x="8219227" y="1393780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6B92A91-4FEB-7644-9CEE-943779FB948A}"/>
              </a:ext>
            </a:extLst>
          </p:cNvPr>
          <p:cNvSpPr txBox="1"/>
          <p:nvPr/>
        </p:nvSpPr>
        <p:spPr>
          <a:xfrm>
            <a:off x="6351722" y="4553687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TS-673A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226D593-8819-074B-8946-6CD29594C81A}"/>
              </a:ext>
            </a:extLst>
          </p:cNvPr>
          <p:cNvSpPr txBox="1"/>
          <p:nvPr/>
        </p:nvSpPr>
        <p:spPr>
          <a:xfrm>
            <a:off x="5942707" y="373726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endParaRPr kumimoji="1" lang="zh-TW" altLang="en-US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80C22BCD-7FC3-4B3F-821B-2344E66EAB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323" y="4144106"/>
            <a:ext cx="542296" cy="423022"/>
          </a:xfrm>
          <a:prstGeom prst="rect">
            <a:avLst/>
          </a:prstGeom>
        </p:spPr>
      </p:pic>
      <p:pic>
        <p:nvPicPr>
          <p:cNvPr id="41" name="圖片 28">
            <a:extLst>
              <a:ext uri="{FF2B5EF4-FFF2-40B4-BE49-F238E27FC236}">
                <a16:creationId xmlns:a16="http://schemas.microsoft.com/office/drawing/2014/main" id="{8AFD671F-0B99-A94C-AB23-242D3F286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148" y="3344456"/>
            <a:ext cx="645669" cy="419967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A3FFCE98-6F8D-B343-8800-16AC94A83EC6}"/>
              </a:ext>
            </a:extLst>
          </p:cNvPr>
          <p:cNvSpPr txBox="1"/>
          <p:nvPr/>
        </p:nvSpPr>
        <p:spPr>
          <a:xfrm>
            <a:off x="5883185" y="3965262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20.3</a:t>
            </a:r>
            <a:endParaRPr kumimoji="1" lang="zh-TW" altLang="en-US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CF5DC43E-8976-4D4D-9F34-FF7D0F573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6" y="2847785"/>
            <a:ext cx="3086800" cy="1680513"/>
          </a:xfrm>
          <a:prstGeom prst="rect">
            <a:avLst/>
          </a:prstGeom>
        </p:spPr>
      </p:pic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DC20514C-04BA-4C41-B030-04ABB3788F49}"/>
              </a:ext>
            </a:extLst>
          </p:cNvPr>
          <p:cNvCxnSpPr/>
          <p:nvPr/>
        </p:nvCxnSpPr>
        <p:spPr>
          <a:xfrm>
            <a:off x="5942707" y="4008914"/>
            <a:ext cx="3963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AF3AD84-446B-084B-A2F5-573354FF61D3}"/>
              </a:ext>
            </a:extLst>
          </p:cNvPr>
          <p:cNvSpPr txBox="1"/>
          <p:nvPr/>
        </p:nvSpPr>
        <p:spPr>
          <a:xfrm>
            <a:off x="6402672" y="4010040"/>
            <a:ext cx="6976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TS-673: 23 dB</a:t>
            </a:r>
            <a:endParaRPr kumimoji="1" lang="zh-TW" altLang="en-US" sz="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5BF8653-80A2-4646-A200-C68ACD9B861E}"/>
              </a:ext>
            </a:extLst>
          </p:cNvPr>
          <p:cNvSpPr txBox="1"/>
          <p:nvPr/>
        </p:nvSpPr>
        <p:spPr>
          <a:xfrm>
            <a:off x="6339055" y="3199734"/>
            <a:ext cx="7633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TS-873: 23.4 dB</a:t>
            </a:r>
            <a:endParaRPr kumimoji="1" lang="zh-TW" altLang="en-US" sz="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C49B976-C852-D747-90BE-F02B0D0A9945}"/>
              </a:ext>
            </a:extLst>
          </p:cNvPr>
          <p:cNvSpPr txBox="1"/>
          <p:nvPr/>
        </p:nvSpPr>
        <p:spPr>
          <a:xfrm>
            <a:off x="6105377" y="4912017"/>
            <a:ext cx="1495861" cy="2568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TW" altLang="en-US" sz="1200" b="1"/>
              <a:t>Soud pressure </a:t>
            </a:r>
            <a:r>
              <a:rPr lang="en-US" altLang="zh-TW" sz="1200" b="1"/>
              <a:t>(dB</a:t>
            </a:r>
            <a:r>
              <a:rPr lang="en-US" altLang="zh-CN" sz="1200" b="1"/>
              <a:t>)</a:t>
            </a:r>
            <a:endParaRPr lang="zh-TW" altLang="en-US" sz="1200" b="1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96C07CD-5D22-3142-A94F-BCFFD3E7143D}"/>
              </a:ext>
            </a:extLst>
          </p:cNvPr>
          <p:cNvSpPr txBox="1"/>
          <p:nvPr/>
        </p:nvSpPr>
        <p:spPr>
          <a:xfrm>
            <a:off x="7370861" y="3943060"/>
            <a:ext cx="967578" cy="428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200" b="1"/>
              <a:t>Broadcast room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A85D7E2-9BAB-E14E-A009-B55FDA63EC20}"/>
              </a:ext>
            </a:extLst>
          </p:cNvPr>
          <p:cNvSpPr txBox="1"/>
          <p:nvPr/>
        </p:nvSpPr>
        <p:spPr>
          <a:xfrm>
            <a:off x="7356914" y="1985314"/>
            <a:ext cx="749843" cy="428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200" b="1"/>
              <a:t>Quiet office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D0E1A98-1079-CB4F-97C9-811148A2678B}"/>
              </a:ext>
            </a:extLst>
          </p:cNvPr>
          <p:cNvSpPr txBox="1"/>
          <p:nvPr/>
        </p:nvSpPr>
        <p:spPr>
          <a:xfrm>
            <a:off x="6444085" y="2686388"/>
            <a:ext cx="654421" cy="2568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1200" b="1"/>
              <a:t>Library</a:t>
            </a:r>
            <a:endParaRPr lang="zh-TW" altLang="en-US" sz="1200" b="1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3B48C9A-AF52-3542-9BD9-8CAFC49B44E8}"/>
              </a:ext>
            </a:extLst>
          </p:cNvPr>
          <p:cNvSpPr txBox="1"/>
          <p:nvPr/>
        </p:nvSpPr>
        <p:spPr>
          <a:xfrm>
            <a:off x="7357487" y="2956246"/>
            <a:ext cx="787004" cy="428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1200" b="1"/>
              <a:t>Quiet outdoor</a:t>
            </a:r>
            <a:endParaRPr lang="zh-TW" altLang="en-US" sz="1200" b="1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BD272F6-60E9-5F4A-BDBC-F5153947D2CD}"/>
              </a:ext>
            </a:extLst>
          </p:cNvPr>
          <p:cNvSpPr txBox="1"/>
          <p:nvPr/>
        </p:nvSpPr>
        <p:spPr>
          <a:xfrm>
            <a:off x="7293266" y="1243961"/>
            <a:ext cx="813491" cy="2568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TW" altLang="en-US" sz="1200" b="1"/>
              <a:t>Roadside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46EB5B0-F8D2-0441-98E9-A3DDFB48A971}"/>
              </a:ext>
            </a:extLst>
          </p:cNvPr>
          <p:cNvSpPr txBox="1"/>
          <p:nvPr/>
        </p:nvSpPr>
        <p:spPr>
          <a:xfrm>
            <a:off x="6310171" y="1681365"/>
            <a:ext cx="965130" cy="2568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TW" altLang="en-US" sz="1200" b="1"/>
              <a:t>Loud speak</a:t>
            </a:r>
          </a:p>
        </p:txBody>
      </p:sp>
    </p:spTree>
    <p:extLst>
      <p:ext uri="{BB962C8B-B14F-4D97-AF65-F5344CB8AC3E}">
        <p14:creationId xmlns:p14="http://schemas.microsoft.com/office/powerpoint/2010/main" val="289085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A6C91A14-309F-4A4F-A3E5-633FF5822015}"/>
              </a:ext>
            </a:extLst>
          </p:cNvPr>
          <p:cNvSpPr/>
          <p:nvPr/>
        </p:nvSpPr>
        <p:spPr>
          <a:xfrm>
            <a:off x="4235743" y="1382384"/>
            <a:ext cx="1935555" cy="1724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3257956" y="2369690"/>
            <a:ext cx="3751594" cy="2609269"/>
            <a:chOff x="4237194" y="2392630"/>
            <a:chExt cx="5002125" cy="3479025"/>
          </a:xfrm>
        </p:grpSpPr>
        <p:sp>
          <p:nvSpPr>
            <p:cNvPr id="5" name="矩形: 圓角 4" hidden="1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" name="圖形 1" hidden="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362304" y="3036518"/>
            <a:ext cx="3508059" cy="1720530"/>
          </a:xfrm>
          <a:prstGeom prst="rect">
            <a:avLst/>
          </a:prstGeom>
          <a:noFill/>
        </p:spPr>
        <p:txBody>
          <a:bodyPr wrap="square" lIns="68573" tIns="34287" rIns="68573" bIns="34287" anchor="t">
            <a:spAutoFit/>
          </a:bodyPr>
          <a:lstStyle/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DDR4 SO-DIMM RAM slots for a max of 64 GB (2 x 32 GB), dual-channel design and optional ECC RAM support.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8/16/32 GB RAM modules for easy upgrade and better multi-app or multi-user usage.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300DC76A-60FF-4254-9F11-4F4494DD9D97}"/>
              </a:ext>
            </a:extLst>
          </p:cNvPr>
          <p:cNvSpPr/>
          <p:nvPr/>
        </p:nvSpPr>
        <p:spPr>
          <a:xfrm rot="1655208">
            <a:off x="884236" y="2004787"/>
            <a:ext cx="934811" cy="155576"/>
          </a:xfrm>
          <a:prstGeom prst="rect">
            <a:avLst/>
          </a:prstGeom>
          <a:solidFill>
            <a:srgbClr val="071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AEB9B9E8-AB5F-467F-B64B-B28B0D769E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28" t="-34953" r="-25180" b="-43366"/>
          <a:stretch/>
        </p:blipFill>
        <p:spPr>
          <a:xfrm>
            <a:off x="764382" y="1462088"/>
            <a:ext cx="1433211" cy="1019175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CN" sz="2800">
                <a:sym typeface="Arial" panose="020B0604020202020204" pitchFamily="34" charset="0"/>
              </a:rPr>
              <a:t>Large pre-installed 8GB DDR4 RAM, upgradeable </a:t>
            </a:r>
            <a:br>
              <a:rPr lang="en-US" altLang="zh-CN" sz="2800">
                <a:sym typeface="Arial" panose="020B0604020202020204" pitchFamily="34" charset="0"/>
              </a:rPr>
            </a:br>
            <a:r>
              <a:rPr lang="en-US" altLang="zh-CN" sz="2800">
                <a:sym typeface="Arial" panose="020B0604020202020204" pitchFamily="34" charset="0"/>
              </a:rPr>
              <a:t>to max 64GB  and also optional ECC RAM support</a:t>
            </a:r>
            <a:endParaRPr lang="zh-CN" altLang="zh-TW" sz="2800">
              <a:sym typeface="Arial" panose="020B0604020202020204" pitchFamily="34" charset="0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6567733C-97B2-DE4A-BBB1-88B678E6DF4A}"/>
              </a:ext>
            </a:extLst>
          </p:cNvPr>
          <p:cNvSpPr txBox="1"/>
          <p:nvPr/>
        </p:nvSpPr>
        <p:spPr>
          <a:xfrm>
            <a:off x="1312487" y="2336508"/>
            <a:ext cx="1768002" cy="51552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TS-873A-8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GB RAM (1 x 8 GB)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847AC9-C404-497C-BE2C-FF102CD9D05D}"/>
              </a:ext>
            </a:extLst>
          </p:cNvPr>
          <p:cNvSpPr/>
          <p:nvPr/>
        </p:nvSpPr>
        <p:spPr>
          <a:xfrm>
            <a:off x="4235333" y="1352284"/>
            <a:ext cx="1935555" cy="43438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1. Remove the cover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BA481273-2E25-4F86-86D0-587F10E4D9E8}"/>
              </a:ext>
            </a:extLst>
          </p:cNvPr>
          <p:cNvSpPr/>
          <p:nvPr/>
        </p:nvSpPr>
        <p:spPr>
          <a:xfrm>
            <a:off x="374103" y="1435088"/>
            <a:ext cx="2706385" cy="346243"/>
          </a:xfrm>
          <a:prstGeom prst="roundRect">
            <a:avLst>
              <a:gd name="adj" fmla="val 4917"/>
            </a:avLst>
          </a:prstGeom>
          <a:gradFill>
            <a:gsLst>
              <a:gs pos="100000">
                <a:srgbClr val="7B5723"/>
              </a:gs>
              <a:gs pos="0">
                <a:srgbClr val="986C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451017" y="1438684"/>
            <a:ext cx="2467965" cy="34624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NAS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Model Numbers: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78646C3-FC37-0A45-8E59-BDE5EF2884C8}"/>
              </a:ext>
            </a:extLst>
          </p:cNvPr>
          <p:cNvSpPr txBox="1"/>
          <p:nvPr/>
        </p:nvSpPr>
        <p:spPr>
          <a:xfrm>
            <a:off x="2173707" y="1832826"/>
            <a:ext cx="1497440" cy="51552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TS-673A-8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GB RAM (1 x 8 GB)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F3A8465-F2E3-4F8F-8F65-FD17FE6C67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8429" b="37172"/>
          <a:stretch/>
        </p:blipFill>
        <p:spPr>
          <a:xfrm>
            <a:off x="4235743" y="1751306"/>
            <a:ext cx="2025493" cy="13608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3AFEF440-4F5F-4827-A125-F28CAA2ACB2E}"/>
              </a:ext>
            </a:extLst>
          </p:cNvPr>
          <p:cNvSpPr/>
          <p:nvPr/>
        </p:nvSpPr>
        <p:spPr>
          <a:xfrm>
            <a:off x="6621643" y="1382384"/>
            <a:ext cx="1935555" cy="1724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8D060AD-881E-4F7F-9F58-7B30EF3E08D8}"/>
              </a:ext>
            </a:extLst>
          </p:cNvPr>
          <p:cNvSpPr/>
          <p:nvPr/>
        </p:nvSpPr>
        <p:spPr>
          <a:xfrm>
            <a:off x="6621233" y="1352284"/>
            <a:ext cx="1935555" cy="43438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 Remove the old RAM (optional)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6FA36975-FA39-4F25-9B98-EA60268FD2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26" b="36875"/>
          <a:stretch/>
        </p:blipFill>
        <p:spPr>
          <a:xfrm>
            <a:off x="6614919" y="1741897"/>
            <a:ext cx="2028252" cy="136525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3F736BB-0694-4205-8FDE-6AD3A41F7932}"/>
              </a:ext>
            </a:extLst>
          </p:cNvPr>
          <p:cNvSpPr/>
          <p:nvPr/>
        </p:nvSpPr>
        <p:spPr>
          <a:xfrm>
            <a:off x="4242057" y="3299269"/>
            <a:ext cx="4314731" cy="1724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3DF5F4A-39CE-418A-AFF8-91254AAF192C}"/>
              </a:ext>
            </a:extLst>
          </p:cNvPr>
          <p:cNvSpPr/>
          <p:nvPr/>
        </p:nvSpPr>
        <p:spPr>
          <a:xfrm>
            <a:off x="4241647" y="3292683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3. Install the new RAM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7647E6C-C6AB-4540-9D00-AAC751977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7278"/>
          <a:stretch/>
        </p:blipFill>
        <p:spPr>
          <a:xfrm>
            <a:off x="5122742" y="3388654"/>
            <a:ext cx="2933530" cy="1635383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7EB45260-F3E4-A241-9268-A4E70B6AD655}"/>
              </a:ext>
            </a:extLst>
          </p:cNvPr>
          <p:cNvSpPr txBox="1"/>
          <p:nvPr/>
        </p:nvSpPr>
        <p:spPr>
          <a:xfrm>
            <a:off x="374104" y="4757432"/>
            <a:ext cx="3639844" cy="410556"/>
          </a:xfrm>
          <a:prstGeom prst="rect">
            <a:avLst/>
          </a:prstGeom>
          <a:noFill/>
        </p:spPr>
        <p:txBody>
          <a:bodyPr wrap="square" lIns="68573" tIns="34287" rIns="68573" bIns="34287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TW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Note: Do not install ECC and Non-ECC RAM on the same NAS at the same time.</a:t>
            </a:r>
            <a:endParaRPr lang="en-US" altLang="zh-TW" sz="9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3497347C-9AA2-824B-B95D-AF77EFF35D4F}"/>
              </a:ext>
            </a:extLst>
          </p:cNvPr>
          <p:cNvSpPr txBox="1"/>
          <p:nvPr/>
        </p:nvSpPr>
        <p:spPr>
          <a:xfrm>
            <a:off x="321411" y="1820988"/>
            <a:ext cx="1660290" cy="51552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TS-473A-8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GB RAM (1 x 8 GB)</a:t>
            </a:r>
          </a:p>
        </p:txBody>
      </p:sp>
    </p:spTree>
    <p:extLst>
      <p:ext uri="{BB962C8B-B14F-4D97-AF65-F5344CB8AC3E}">
        <p14:creationId xmlns:p14="http://schemas.microsoft.com/office/powerpoint/2010/main" val="353238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43EF9E96-71C4-44E8-B159-4ED454378FDB}"/>
              </a:ext>
            </a:extLst>
          </p:cNvPr>
          <p:cNvGrpSpPr/>
          <p:nvPr/>
        </p:nvGrpSpPr>
        <p:grpSpPr>
          <a:xfrm>
            <a:off x="399707" y="2610093"/>
            <a:ext cx="2096348" cy="2319798"/>
            <a:chOff x="4390473" y="1208518"/>
            <a:chExt cx="2825938" cy="3305613"/>
          </a:xfrm>
        </p:grpSpPr>
        <p:sp>
          <p:nvSpPr>
            <p:cNvPr id="31" name="矩形: 圓角化對角角落 30">
              <a:extLst>
                <a:ext uri="{FF2B5EF4-FFF2-40B4-BE49-F238E27FC236}">
                  <a16:creationId xmlns:a16="http://schemas.microsoft.com/office/drawing/2014/main" id="{498812F1-962B-4FDE-9E08-7F72D95A4323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2E68E09D-F161-4A3A-A03F-C3757FB49B59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2B0CD18-300B-418D-A2BF-CA1D7C8BBAC3}"/>
              </a:ext>
            </a:extLst>
          </p:cNvPr>
          <p:cNvGrpSpPr/>
          <p:nvPr/>
        </p:nvGrpSpPr>
        <p:grpSpPr>
          <a:xfrm>
            <a:off x="2838889" y="2614152"/>
            <a:ext cx="2096348" cy="2319798"/>
            <a:chOff x="4390473" y="1208518"/>
            <a:chExt cx="2825938" cy="3305613"/>
          </a:xfrm>
        </p:grpSpPr>
        <p:sp>
          <p:nvSpPr>
            <p:cNvPr id="26" name="矩形: 圓角化對角角落 25">
              <a:extLst>
                <a:ext uri="{FF2B5EF4-FFF2-40B4-BE49-F238E27FC236}">
                  <a16:creationId xmlns:a16="http://schemas.microsoft.com/office/drawing/2014/main" id="{DD80E9D7-F0CC-47B2-A720-8D4473A74CE0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矩形: 圓角化同側角落 26">
              <a:extLst>
                <a:ext uri="{FF2B5EF4-FFF2-40B4-BE49-F238E27FC236}">
                  <a16:creationId xmlns:a16="http://schemas.microsoft.com/office/drawing/2014/main" id="{1AA4E4BA-FCDC-4F27-9E1E-4C4C3E0CE1B6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2B49CF6D-5DB3-4E27-9FD1-62C04EACD438}"/>
              </a:ext>
            </a:extLst>
          </p:cNvPr>
          <p:cNvSpPr/>
          <p:nvPr/>
        </p:nvSpPr>
        <p:spPr>
          <a:xfrm>
            <a:off x="3301807" y="2629767"/>
            <a:ext cx="1170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cable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Built-in 2 x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LAN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ports, </a:t>
            </a:r>
            <a:b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aggregated for maximum 5Gbps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bandwidth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76597" y="2182330"/>
            <a:ext cx="1835150" cy="365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1600" b="1">
                <a:solidFill>
                  <a:srgbClr val="1B3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 benefits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994081" y="1409514"/>
            <a:ext cx="4289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2.5GbE-supported motherboards, Wi-Fi 6 AP, switches, and LAN cards are now becoming popular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97EEF34-6D15-47C9-98AF-54E62CD30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243" y="1375561"/>
            <a:ext cx="604838" cy="5810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09A1E7-81E2-E141-B01A-5B647ABDED46}"/>
              </a:ext>
            </a:extLst>
          </p:cNvPr>
          <p:cNvSpPr/>
          <p:nvPr/>
        </p:nvSpPr>
        <p:spPr>
          <a:xfrm>
            <a:off x="678650" y="2638997"/>
            <a:ext cx="1436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2.5X the speed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76E402D-B989-E643-97EC-DC97B401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068" y="3012191"/>
            <a:ext cx="925038" cy="10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7B8ECA37-6641-4D79-B5EE-8FBB45B82202}"/>
              </a:ext>
            </a:extLst>
          </p:cNvPr>
          <p:cNvSpPr txBox="1"/>
          <p:nvPr/>
        </p:nvSpPr>
        <p:spPr>
          <a:xfrm>
            <a:off x="430451" y="4361576"/>
            <a:ext cx="2034859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1GbE</a:t>
            </a:r>
            <a:r>
              <a:rPr kumimoji="1" lang="en-US" altLang="zh-CN" sz="1200" b="1" kern="1200">
                <a:solidFill>
                  <a:prstClr val="black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CN" sz="1200" b="1" kern="1200">
                <a:solidFill>
                  <a:prstClr val="black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2.5GbE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1200" kern="1200">
                <a:solidFill>
                  <a:prstClr val="black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Huge leap in performance</a:t>
            </a:r>
            <a:endParaRPr kumimoji="1" lang="en-US" altLang="zh-CN" sz="1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3975718-0BA7-498E-8098-D2D8B9F9E2D3}"/>
              </a:ext>
            </a:extLst>
          </p:cNvPr>
          <p:cNvSpPr txBox="1"/>
          <p:nvPr/>
        </p:nvSpPr>
        <p:spPr>
          <a:xfrm>
            <a:off x="2952035" y="4246468"/>
            <a:ext cx="1843103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TW" sz="1200" b="1" kern="1200">
                <a:solidFill>
                  <a:prstClr val="black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Use the same Cat.5e/ Cat.6/  Cat. 6A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1200" b="1" kern="1200">
                <a:solidFill>
                  <a:prstClr val="black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LAN cables</a:t>
            </a: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86DE33A6-4C02-44BE-BBEB-E67B34083D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0784"/>
          <a:stretch/>
        </p:blipFill>
        <p:spPr>
          <a:xfrm flipH="1">
            <a:off x="3116968" y="1961176"/>
            <a:ext cx="695189" cy="54940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6DEE17C-8B64-48B5-86E0-698577E75E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480" y="1016648"/>
            <a:ext cx="3477520" cy="412685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5883407" y="3522855"/>
            <a:ext cx="569769" cy="758810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5505393" y="2355577"/>
            <a:ext cx="2084607" cy="62786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5554659" y="2407899"/>
            <a:ext cx="2035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2.5GbE LAN ports (also 1GbE/100M)</a:t>
            </a:r>
          </a:p>
        </p:txBody>
      </p:sp>
      <p:sp>
        <p:nvSpPr>
          <p:cNvPr id="7" name="Google Shape;2763;p30">
            <a:extLst>
              <a:ext uri="{FF2B5EF4-FFF2-40B4-BE49-F238E27FC236}">
                <a16:creationId xmlns:a16="http://schemas.microsoft.com/office/drawing/2014/main" id="{B93E9B21-1D40-488A-80A9-56B14B3C239C}"/>
              </a:ext>
            </a:extLst>
          </p:cNvPr>
          <p:cNvSpPr/>
          <p:nvPr/>
        </p:nvSpPr>
        <p:spPr>
          <a:xfrm rot="10800000">
            <a:off x="5725499" y="3035766"/>
            <a:ext cx="546297" cy="57760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圖片 7">
            <a:extLst>
              <a:ext uri="{FF2B5EF4-FFF2-40B4-BE49-F238E27FC236}">
                <a16:creationId xmlns:a16="http://schemas.microsoft.com/office/drawing/2014/main" id="{1836C69C-3CD1-4BCB-B1AE-3FA3C5517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404" y="3108205"/>
            <a:ext cx="1413474" cy="10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E6D343C1-0D1D-408B-8872-ABB3987FC9A8}"/>
              </a:ext>
            </a:extLst>
          </p:cNvPr>
          <p:cNvSpPr/>
          <p:nvPr/>
        </p:nvSpPr>
        <p:spPr>
          <a:xfrm>
            <a:off x="5881286" y="1236211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圓角化同側角落 33">
            <a:extLst>
              <a:ext uri="{FF2B5EF4-FFF2-40B4-BE49-F238E27FC236}">
                <a16:creationId xmlns:a16="http://schemas.microsoft.com/office/drawing/2014/main" id="{B0529A8D-664D-437A-933B-454B6B016C42}"/>
              </a:ext>
            </a:extLst>
          </p:cNvPr>
          <p:cNvSpPr/>
          <p:nvPr/>
        </p:nvSpPr>
        <p:spPr>
          <a:xfrm>
            <a:off x="5881286" y="1976647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1D55AF60-DAE8-47D8-BBE6-6AA26BEEE1DB}"/>
              </a:ext>
            </a:extLst>
          </p:cNvPr>
          <p:cNvSpPr/>
          <p:nvPr/>
        </p:nvSpPr>
        <p:spPr>
          <a:xfrm>
            <a:off x="5881286" y="2717083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: 圓角化同側角落 37">
            <a:extLst>
              <a:ext uri="{FF2B5EF4-FFF2-40B4-BE49-F238E27FC236}">
                <a16:creationId xmlns:a16="http://schemas.microsoft.com/office/drawing/2014/main" id="{BBB662C1-90FE-470D-A745-9FD9C8FEFF66}"/>
              </a:ext>
            </a:extLst>
          </p:cNvPr>
          <p:cNvSpPr/>
          <p:nvPr/>
        </p:nvSpPr>
        <p:spPr>
          <a:xfrm>
            <a:off x="5881286" y="3457519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: 圓角化同側角落 38">
            <a:extLst>
              <a:ext uri="{FF2B5EF4-FFF2-40B4-BE49-F238E27FC236}">
                <a16:creationId xmlns:a16="http://schemas.microsoft.com/office/drawing/2014/main" id="{7B70432A-8083-4ECF-AE0B-EECAD9888A83}"/>
              </a:ext>
            </a:extLst>
          </p:cNvPr>
          <p:cNvSpPr/>
          <p:nvPr/>
        </p:nvSpPr>
        <p:spPr>
          <a:xfrm>
            <a:off x="5881286" y="4197956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65AE83C-694E-47EC-8E71-F95A3099B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491" y="2184914"/>
            <a:ext cx="4409509" cy="2958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 x 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zh-TW" altLang="en-US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slots for network, storage, and more</a:t>
            </a:r>
            <a:endParaRPr lang="zh-TW" altLang="en-US" sz="3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270515" y="1318276"/>
            <a:ext cx="4915528" cy="766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500"/>
              </a:lnSpc>
              <a:buClr>
                <a:srgbClr val="595959"/>
              </a:buClr>
              <a:buSzPct val="25000"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PCIe Gen3 x4 </a:t>
            </a:r>
            <a:r>
              <a:rPr lang="en-US" altLang="zh-Hant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expansion slots for various QNAP PCIe cards for more value-added applications.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圖片 18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0B772D26-C06B-BD48-AAB8-4BFCBDD0A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889" y="1904630"/>
            <a:ext cx="1329464" cy="832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C6B0EEF-596A-D441-9244-2AF58562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74852" y="4071284"/>
            <a:ext cx="1753361" cy="109584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79A6B19-E1BA-4B27-91A5-D4400CC53D7D}"/>
              </a:ext>
            </a:extLst>
          </p:cNvPr>
          <p:cNvSpPr/>
          <p:nvPr/>
        </p:nvSpPr>
        <p:spPr>
          <a:xfrm rot="16200000">
            <a:off x="1729027" y="2024090"/>
            <a:ext cx="569769" cy="2054636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2763;p30">
            <a:extLst>
              <a:ext uri="{FF2B5EF4-FFF2-40B4-BE49-F238E27FC236}">
                <a16:creationId xmlns:a16="http://schemas.microsoft.com/office/drawing/2014/main" id="{1E580751-6DB1-47E2-B4B1-373E18C89DDD}"/>
              </a:ext>
            </a:extLst>
          </p:cNvPr>
          <p:cNvSpPr/>
          <p:nvPr/>
        </p:nvSpPr>
        <p:spPr>
          <a:xfrm rot="10800000">
            <a:off x="1624243" y="2508078"/>
            <a:ext cx="546297" cy="254441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矩形: 剪去對角角落 27">
            <a:extLst>
              <a:ext uri="{FF2B5EF4-FFF2-40B4-BE49-F238E27FC236}">
                <a16:creationId xmlns:a16="http://schemas.microsoft.com/office/drawing/2014/main" id="{592DC868-ABC7-4C45-B289-DA2E84DE33EC}"/>
              </a:ext>
            </a:extLst>
          </p:cNvPr>
          <p:cNvSpPr/>
          <p:nvPr/>
        </p:nvSpPr>
        <p:spPr>
          <a:xfrm rot="10800000" flipH="1">
            <a:off x="635153" y="2184914"/>
            <a:ext cx="1777399" cy="287772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F5BE33A-6267-4667-A5E2-C912CC309E9F}"/>
              </a:ext>
            </a:extLst>
          </p:cNvPr>
          <p:cNvSpPr/>
          <p:nvPr/>
        </p:nvSpPr>
        <p:spPr>
          <a:xfrm>
            <a:off x="665343" y="2175682"/>
            <a:ext cx="17472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nl-NL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PCIe Gen3 x4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8A9893-2D21-44E2-875D-2C811ECAB0A5}"/>
              </a:ext>
            </a:extLst>
          </p:cNvPr>
          <p:cNvSpPr txBox="1"/>
          <p:nvPr/>
        </p:nvSpPr>
        <p:spPr>
          <a:xfrm>
            <a:off x="6358353" y="1283958"/>
            <a:ext cx="2468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10GbE/5GbE/2.5GbE 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network expansion cards</a:t>
            </a:r>
            <a:endParaRPr lang="zh-TW" altLang="zh-TW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1F3FE61-B09D-4F37-B28B-39E600298B3A}"/>
              </a:ext>
            </a:extLst>
          </p:cNvPr>
          <p:cNvSpPr txBox="1"/>
          <p:nvPr/>
        </p:nvSpPr>
        <p:spPr>
          <a:xfrm>
            <a:off x="6358353" y="2152987"/>
            <a:ext cx="2383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SSD cards</a:t>
            </a:r>
            <a:endParaRPr lang="zh-TW" altLang="zh-TW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2E76541-435E-4DDA-AC6B-3633394A97D0}"/>
              </a:ext>
            </a:extLst>
          </p:cNvPr>
          <p:cNvSpPr txBox="1"/>
          <p:nvPr/>
        </p:nvSpPr>
        <p:spPr>
          <a:xfrm>
            <a:off x="6358353" y="2772280"/>
            <a:ext cx="2468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SAS, SATA, USB 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expansion cards</a:t>
            </a:r>
            <a:endParaRPr lang="zh-TW" altLang="zh-TW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27C428D-BAE7-4589-97BD-08267FFA927D}"/>
              </a:ext>
            </a:extLst>
          </p:cNvPr>
          <p:cNvSpPr txBox="1"/>
          <p:nvPr/>
        </p:nvSpPr>
        <p:spPr>
          <a:xfrm>
            <a:off x="6358353" y="3586702"/>
            <a:ext cx="2301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Wi-Fi 6 &amp; FC cards</a:t>
            </a:r>
            <a:endParaRPr lang="zh-TW" altLang="zh-TW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B337626-5630-4679-8C87-637CFB94263D}"/>
              </a:ext>
            </a:extLst>
          </p:cNvPr>
          <p:cNvSpPr txBox="1"/>
          <p:nvPr/>
        </p:nvSpPr>
        <p:spPr>
          <a:xfrm>
            <a:off x="6358353" y="4239707"/>
            <a:ext cx="24680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QWA-AC2600 Wi-Fi AP card</a:t>
            </a:r>
          </a:p>
          <a:p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 5 2.4GHz/5GHz wireless AP</a:t>
            </a:r>
            <a:endParaRPr lang="zh-TW" altLang="zh-TW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4EDC625-3BAC-4B0C-AAC3-813407E84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366" y="2665429"/>
            <a:ext cx="1002391" cy="7863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3A61683-A088-40F3-82FB-7FBB1190BE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753" y="1106894"/>
            <a:ext cx="751616" cy="8439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 descr="一張含有 文字 的圖片&#10;&#10;自動產生的描述">
            <a:extLst>
              <a:ext uri="{FF2B5EF4-FFF2-40B4-BE49-F238E27FC236}">
                <a16:creationId xmlns:a16="http://schemas.microsoft.com/office/drawing/2014/main" id="{D9AD62DE-BB26-4EDD-8CA0-DCC2358BF6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043" y="3210807"/>
            <a:ext cx="1251857" cy="10595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55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圖片 113" descr="QM2-2S-220A_Front_left-angle.png">
            <a:extLst>
              <a:ext uri="{FF2B5EF4-FFF2-40B4-BE49-F238E27FC236}">
                <a16:creationId xmlns:a16="http://schemas.microsoft.com/office/drawing/2014/main" id="{BB864FE3-B6F4-2140-858E-5BF42E552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7038" y="1680900"/>
            <a:ext cx="1883162" cy="1727929"/>
          </a:xfrm>
          <a:prstGeom prst="rect">
            <a:avLst/>
          </a:prstGeom>
        </p:spPr>
      </p:pic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60456E78-22FE-4B4C-A10C-6C8863A4EF5A}"/>
              </a:ext>
            </a:extLst>
          </p:cNvPr>
          <p:cNvGrpSpPr/>
          <p:nvPr/>
        </p:nvGrpSpPr>
        <p:grpSpPr>
          <a:xfrm>
            <a:off x="4357540" y="1345059"/>
            <a:ext cx="2248503" cy="2504162"/>
            <a:chOff x="4390473" y="1208518"/>
            <a:chExt cx="2825938" cy="3305613"/>
          </a:xfrm>
        </p:grpSpPr>
        <p:sp>
          <p:nvSpPr>
            <p:cNvPr id="123" name="矩形: 圓角化對角角落 122">
              <a:extLst>
                <a:ext uri="{FF2B5EF4-FFF2-40B4-BE49-F238E27FC236}">
                  <a16:creationId xmlns:a16="http://schemas.microsoft.com/office/drawing/2014/main" id="{5100ED97-4DA0-4F72-A482-B0608EAB0BE7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矩形: 圓角化同側角落 123">
              <a:extLst>
                <a:ext uri="{FF2B5EF4-FFF2-40B4-BE49-F238E27FC236}">
                  <a16:creationId xmlns:a16="http://schemas.microsoft.com/office/drawing/2014/main" id="{94D37CEC-D3F6-4B7E-9D41-9C62289CC637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125" name="矩形 124">
            <a:extLst>
              <a:ext uri="{FF2B5EF4-FFF2-40B4-BE49-F238E27FC236}">
                <a16:creationId xmlns:a16="http://schemas.microsoft.com/office/drawing/2014/main" id="{B859F59B-7A3C-4247-B822-3D4DC63A7160}"/>
              </a:ext>
            </a:extLst>
          </p:cNvPr>
          <p:cNvSpPr/>
          <p:nvPr/>
        </p:nvSpPr>
        <p:spPr>
          <a:xfrm>
            <a:off x="4316509" y="1373963"/>
            <a:ext cx="2084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b="1">
                <a:solidFill>
                  <a:schemeClr val="bg1"/>
                </a:solidFill>
                <a:latin typeface="Open Sans" panose="020B0606030504020204" pitchFamily="34" charset="0"/>
              </a:rPr>
              <a:t>Active cooling module</a:t>
            </a:r>
            <a:endParaRPr lang="zh-TW" altLang="en-US" b="1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" altLang="zh-TW"/>
              <a:t>QM2 cards add support for SSD caching </a:t>
            </a:r>
            <a:br>
              <a:rPr lang="en" altLang="zh-TW"/>
            </a:br>
            <a:r>
              <a:rPr lang="en" altLang="zh-TW"/>
              <a:t>and 10GbE connectivity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A850B-A91D-F341-8D69-D2865EA77885}"/>
              </a:ext>
            </a:extLst>
          </p:cNvPr>
          <p:cNvSpPr/>
          <p:nvPr/>
        </p:nvSpPr>
        <p:spPr>
          <a:xfrm>
            <a:off x="135151" y="1373963"/>
            <a:ext cx="3740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200"/>
              <a:t>QM2 </a:t>
            </a:r>
            <a:r>
              <a:rPr lang="en-US" altLang="zh-TW" sz="1200"/>
              <a:t>M.2 SSD </a:t>
            </a:r>
            <a:r>
              <a:rPr lang="en" altLang="zh-TW" sz="1200"/>
              <a:t>PCIe cards</a:t>
            </a:r>
            <a:r>
              <a:rPr lang="zh-TW" altLang="en-US" sz="1200"/>
              <a:t> </a:t>
            </a:r>
            <a:r>
              <a:rPr lang="en-US" altLang="zh-TW" sz="1200"/>
              <a:t>allow adding 2 or 4 M.2 </a:t>
            </a:r>
            <a:r>
              <a:rPr lang="en-US" altLang="zh-TW" sz="1200" err="1"/>
              <a:t>NVMe</a:t>
            </a:r>
            <a:r>
              <a:rPr lang="en-US" altLang="zh-TW" sz="1200"/>
              <a:t> / SATA SSDs to</a:t>
            </a:r>
            <a:r>
              <a:rPr lang="zh-TW" altLang="en-US" sz="1200"/>
              <a:t> </a:t>
            </a:r>
            <a:r>
              <a:rPr lang="en" altLang="zh-TW" sz="1200"/>
              <a:t>TS-x73A. Enable SSD caching or create RAID 5 group with the two on-board M.2 NVMe SSDs using Qtier.</a:t>
            </a:r>
            <a:endParaRPr lang="en-US" altLang="zh-TW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/>
              <a:t>Maximize the storage capacity and performance without occupying any 3.5” drive bays.</a:t>
            </a:r>
            <a:r>
              <a:rPr lang="zh-TW" altLang="en-US" sz="1200"/>
              <a:t> </a:t>
            </a:r>
            <a:r>
              <a:rPr lang="en-US" altLang="zh-TW" sz="1200"/>
              <a:t>Some QM2 models even combine M.2 SSD and 10GBASE-T connectivity into one solution.</a:t>
            </a:r>
            <a:endParaRPr lang="zh-TW" altLang="en-US" sz="1200"/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D913B71E-15EF-D448-9344-D8DB7B4E3D1C}"/>
              </a:ext>
            </a:extLst>
          </p:cNvPr>
          <p:cNvSpPr/>
          <p:nvPr/>
        </p:nvSpPr>
        <p:spPr>
          <a:xfrm>
            <a:off x="4430573" y="3255609"/>
            <a:ext cx="20416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1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Thermal sensors allow real-time temperature monitoring and adjust fan rotation speed</a:t>
            </a:r>
            <a:endParaRPr lang="zh-TW" altLang="en-US" sz="1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B408D917-6D55-4048-90E6-2445A448B08C}"/>
              </a:ext>
            </a:extLst>
          </p:cNvPr>
          <p:cNvGrpSpPr/>
          <p:nvPr/>
        </p:nvGrpSpPr>
        <p:grpSpPr>
          <a:xfrm>
            <a:off x="6702253" y="1345059"/>
            <a:ext cx="2316448" cy="2504162"/>
            <a:chOff x="4390473" y="1208518"/>
            <a:chExt cx="2825938" cy="3305613"/>
          </a:xfrm>
        </p:grpSpPr>
        <p:sp>
          <p:nvSpPr>
            <p:cNvPr id="131" name="矩形: 圓角化對角角落 130">
              <a:extLst>
                <a:ext uri="{FF2B5EF4-FFF2-40B4-BE49-F238E27FC236}">
                  <a16:creationId xmlns:a16="http://schemas.microsoft.com/office/drawing/2014/main" id="{7A87F962-B9F9-495F-B827-08D91616B44A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矩形: 圓角化同側角落 131">
              <a:extLst>
                <a:ext uri="{FF2B5EF4-FFF2-40B4-BE49-F238E27FC236}">
                  <a16:creationId xmlns:a16="http://schemas.microsoft.com/office/drawing/2014/main" id="{E636F090-DC4D-4248-9C87-FFF49F2E202A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133" name="矩形 132">
            <a:extLst>
              <a:ext uri="{FF2B5EF4-FFF2-40B4-BE49-F238E27FC236}">
                <a16:creationId xmlns:a16="http://schemas.microsoft.com/office/drawing/2014/main" id="{DF9709C2-162B-4878-8421-6D0B027D0A68}"/>
              </a:ext>
            </a:extLst>
          </p:cNvPr>
          <p:cNvSpPr/>
          <p:nvPr/>
        </p:nvSpPr>
        <p:spPr>
          <a:xfrm>
            <a:off x="7146969" y="1333619"/>
            <a:ext cx="13901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050" b="1">
                <a:solidFill>
                  <a:schemeClr val="bg1"/>
                </a:solidFill>
                <a:latin typeface="Open Sans" panose="020B0606030504020204" pitchFamily="34" charset="0"/>
              </a:rPr>
              <a:t>Compatible with </a:t>
            </a:r>
          </a:p>
          <a:p>
            <a:pPr algn="ctr" fontAlgn="base"/>
            <a:r>
              <a:rPr lang="en-US" altLang="zh-TW" sz="1050" b="1">
                <a:solidFill>
                  <a:schemeClr val="bg1"/>
                </a:solidFill>
                <a:latin typeface="Open Sans" panose="020B0606030504020204" pitchFamily="34" charset="0"/>
              </a:rPr>
              <a:t>standard PCIe slots</a:t>
            </a:r>
            <a:endParaRPr lang="zh-TW" altLang="en-US" sz="1050" b="1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5269A87E-E459-4EB2-B61E-5949EA542252}"/>
              </a:ext>
            </a:extLst>
          </p:cNvPr>
          <p:cNvSpPr/>
          <p:nvPr/>
        </p:nvSpPr>
        <p:spPr>
          <a:xfrm>
            <a:off x="6954089" y="3255609"/>
            <a:ext cx="1994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Low-profile</a:t>
            </a:r>
            <a:r>
              <a:rPr lang="zh-TW" altLang="en-US" sz="1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PCIe card</a:t>
            </a:r>
            <a:endParaRPr lang="zh-TW" altLang="en-US" sz="1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lvl="0"/>
            <a:r>
              <a:rPr lang="en-US" altLang="zh-TW" sz="1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including full-height bracket</a:t>
            </a:r>
            <a:endParaRPr lang="zh-TW" altLang="en-US" sz="1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EA6E5970-72E0-AF47-B868-2E00B99C30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318" y="1527851"/>
            <a:ext cx="2008419" cy="1912919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E9B94D5F-B73D-452B-BC0C-45FEF132C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43" y="2709510"/>
            <a:ext cx="2739139" cy="23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0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97710033-1F74-4948-89F7-AC545C0E9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038" y="1649183"/>
            <a:ext cx="1482994" cy="9268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QM2</a:t>
            </a:r>
            <a:r>
              <a:rPr lang="en-US" altLang="zh-TW"/>
              <a:t> Series - Add more </a:t>
            </a:r>
            <a:r>
              <a:rPr lang="zh-TW" altLang="en-US"/>
              <a:t>M.2 SSD </a:t>
            </a:r>
            <a:r>
              <a:rPr lang="en-US" altLang="zh-TW"/>
              <a:t>slots to TS-x73A</a:t>
            </a:r>
            <a:endParaRPr lang="zh-TW" altLang="en-US"/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EB74B06C-BAB2-4336-AB52-2A6BC2D88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892" y="2870553"/>
            <a:ext cx="1507331" cy="942975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FE65ED-3107-4C4A-9EA5-5CD8181B5985}"/>
              </a:ext>
            </a:extLst>
          </p:cNvPr>
          <p:cNvSpPr txBox="1"/>
          <p:nvPr/>
        </p:nvSpPr>
        <p:spPr>
          <a:xfrm>
            <a:off x="3160672" y="2733261"/>
            <a:ext cx="138362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QM2-2P-344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ED817C9-7775-42D7-A16E-DE50BEE4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10" y="2794938"/>
            <a:ext cx="1507331" cy="942975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081C86-629A-424C-82BB-83377D645EB7}"/>
              </a:ext>
            </a:extLst>
          </p:cNvPr>
          <p:cNvSpPr txBox="1"/>
          <p:nvPr/>
        </p:nvSpPr>
        <p:spPr>
          <a:xfrm>
            <a:off x="6718997" y="2686462"/>
            <a:ext cx="138362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QM2-2P-384</a:t>
            </a:r>
            <a:endParaRPr lang="zh-TW" altLang="en-US" sz="1050" b="1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15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24385A13-C760-46C7-A2D4-32700948A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086" y="3895699"/>
            <a:ext cx="1985843" cy="1242329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161860-BC11-4300-B5FB-6ECA46EE1E98}"/>
              </a:ext>
            </a:extLst>
          </p:cNvPr>
          <p:cNvSpPr txBox="1"/>
          <p:nvPr/>
        </p:nvSpPr>
        <p:spPr>
          <a:xfrm>
            <a:off x="3617221" y="3904699"/>
            <a:ext cx="142543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QM2-4P-342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895D44-F052-4DCC-A3CB-06A836A9EE81}"/>
              </a:ext>
            </a:extLst>
          </p:cNvPr>
          <p:cNvSpPr txBox="1"/>
          <p:nvPr/>
        </p:nvSpPr>
        <p:spPr>
          <a:xfrm>
            <a:off x="7176197" y="3914651"/>
            <a:ext cx="150733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QM2-4P-384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4CA786-91FF-4608-9A67-D543CE8C9AA7}"/>
              </a:ext>
            </a:extLst>
          </p:cNvPr>
          <p:cNvSpPr/>
          <p:nvPr/>
        </p:nvSpPr>
        <p:spPr>
          <a:xfrm>
            <a:off x="3160672" y="3018772"/>
            <a:ext cx="1425436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Bandwidth: PCIe Gen3 x4 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</a:t>
            </a:r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altLang="zh-TW" sz="800" b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CIe</a:t>
            </a: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Gen3 x4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48EB6A05-56C2-4E01-A4EC-576AB182CCF0}"/>
              </a:ext>
            </a:extLst>
          </p:cNvPr>
          <p:cNvSpPr/>
          <p:nvPr/>
        </p:nvSpPr>
        <p:spPr>
          <a:xfrm rot="10800000" flipH="1">
            <a:off x="-3318" y="2867213"/>
            <a:ext cx="1634209" cy="682838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E11C35-8CC7-4881-B2F8-F4D4C47E2C24}"/>
              </a:ext>
            </a:extLst>
          </p:cNvPr>
          <p:cNvSpPr txBox="1"/>
          <p:nvPr/>
        </p:nvSpPr>
        <p:spPr>
          <a:xfrm>
            <a:off x="-263675" y="3081674"/>
            <a:ext cx="18179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 x M.2 SSD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3F265720-BAC4-4972-9147-E9B66E270EA2}"/>
              </a:ext>
            </a:extLst>
          </p:cNvPr>
          <p:cNvSpPr/>
          <p:nvPr/>
        </p:nvSpPr>
        <p:spPr>
          <a:xfrm rot="10800000" flipH="1">
            <a:off x="-3317" y="4041077"/>
            <a:ext cx="1634209" cy="682838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9165A90-FA15-4FEB-AF3D-80A17CB2F75E}"/>
              </a:ext>
            </a:extLst>
          </p:cNvPr>
          <p:cNvSpPr txBox="1"/>
          <p:nvPr/>
        </p:nvSpPr>
        <p:spPr>
          <a:xfrm>
            <a:off x="-263675" y="4243997"/>
            <a:ext cx="18179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</a:t>
            </a:r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x M.2 SSD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箭號: 向右 38">
            <a:extLst>
              <a:ext uri="{FF2B5EF4-FFF2-40B4-BE49-F238E27FC236}">
                <a16:creationId xmlns:a16="http://schemas.microsoft.com/office/drawing/2014/main" id="{AAE843EF-25A6-9547-82AA-4B2BA7867D80}"/>
              </a:ext>
            </a:extLst>
          </p:cNvPr>
          <p:cNvSpPr/>
          <p:nvPr/>
        </p:nvSpPr>
        <p:spPr>
          <a:xfrm rot="10800000" flipH="1">
            <a:off x="-3317" y="1694036"/>
            <a:ext cx="1634209" cy="682838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46855DB-5BC0-3941-8385-9B2CAAED6C60}"/>
              </a:ext>
            </a:extLst>
          </p:cNvPr>
          <p:cNvSpPr txBox="1"/>
          <p:nvPr/>
        </p:nvSpPr>
        <p:spPr>
          <a:xfrm>
            <a:off x="-231872" y="1827706"/>
            <a:ext cx="18179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SSD</a:t>
            </a:r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+ 10GbE or 2.5GbE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D88389C-882B-8042-B6F9-4558B5437844}"/>
              </a:ext>
            </a:extLst>
          </p:cNvPr>
          <p:cNvSpPr txBox="1"/>
          <p:nvPr/>
        </p:nvSpPr>
        <p:spPr>
          <a:xfrm>
            <a:off x="3160672" y="1526372"/>
            <a:ext cx="138154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QM2-2S10G1TA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C9751FD-D179-C847-965F-F34CD64E218A}"/>
              </a:ext>
            </a:extLst>
          </p:cNvPr>
          <p:cNvSpPr txBox="1"/>
          <p:nvPr/>
        </p:nvSpPr>
        <p:spPr>
          <a:xfrm>
            <a:off x="7672355" y="1496822"/>
            <a:ext cx="131364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QM2-2P2G2T</a:t>
            </a:r>
          </a:p>
        </p:txBody>
      </p:sp>
      <p:pic>
        <p:nvPicPr>
          <p:cNvPr id="50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53AB5253-5350-A649-8238-9488CDFFE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210" y="3853712"/>
            <a:ext cx="1985843" cy="1242329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25D7A980-B3A3-324C-8E6B-F7C87B605F67}"/>
              </a:ext>
            </a:extLst>
          </p:cNvPr>
          <p:cNvSpPr/>
          <p:nvPr/>
        </p:nvSpPr>
        <p:spPr>
          <a:xfrm>
            <a:off x="6718997" y="2941452"/>
            <a:ext cx="1479857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Bandwidth: PCIe Gen3 x8 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</a:t>
            </a:r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altLang="zh-TW" sz="800" b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CIe</a:t>
            </a: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Gen3 x4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3605EDE-3A0A-B34A-91F0-5C9294424D97}"/>
              </a:ext>
            </a:extLst>
          </p:cNvPr>
          <p:cNvSpPr/>
          <p:nvPr/>
        </p:nvSpPr>
        <p:spPr>
          <a:xfrm>
            <a:off x="3617221" y="4145483"/>
            <a:ext cx="1425438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Bandwidth: PCIe Gen3 x4 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 x M.2 </a:t>
            </a:r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altLang="zh-TW" sz="800" b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CIe</a:t>
            </a: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Gen3 x2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760EFAC-731B-6940-A006-54260B1A1B39}"/>
              </a:ext>
            </a:extLst>
          </p:cNvPr>
          <p:cNvSpPr/>
          <p:nvPr/>
        </p:nvSpPr>
        <p:spPr>
          <a:xfrm>
            <a:off x="7176197" y="4145483"/>
            <a:ext cx="1450091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Bandwidth: PCIe Gen3 x8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 x M.2 </a:t>
            </a:r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altLang="zh-TW" sz="800" b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CIe</a:t>
            </a: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Gen3 x4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3B78C00-863A-024C-9848-FF3B3CFACD8C}"/>
              </a:ext>
            </a:extLst>
          </p:cNvPr>
          <p:cNvSpPr/>
          <p:nvPr/>
        </p:nvSpPr>
        <p:spPr>
          <a:xfrm>
            <a:off x="3160671" y="1771531"/>
            <a:ext cx="1425437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Bandwidth: PCIe Gen2 x4 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SATA 6Gbps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+ 1 x 10GBASE-T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1430FA94-3A79-4E42-BCE7-250D24F7E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652" y="1603556"/>
            <a:ext cx="1525587" cy="818732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0F95C02C-C1CD-E64E-84B9-A3EFDB1303C3}"/>
              </a:ext>
            </a:extLst>
          </p:cNvPr>
          <p:cNvSpPr txBox="1"/>
          <p:nvPr/>
        </p:nvSpPr>
        <p:spPr>
          <a:xfrm>
            <a:off x="4684421" y="1522115"/>
            <a:ext cx="138154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QM2-2P10G1TA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E4D2938-A728-5548-B453-C15F0A4E5522}"/>
              </a:ext>
            </a:extLst>
          </p:cNvPr>
          <p:cNvSpPr/>
          <p:nvPr/>
        </p:nvSpPr>
        <p:spPr>
          <a:xfrm>
            <a:off x="4657525" y="1767274"/>
            <a:ext cx="1425437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Bandwidth: PCIe Gen2 x4 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PCIe Gen2 x2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+ 1 x 10GBASE-T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8BE6770-142D-E44C-B56E-DF9F8023E42C}"/>
              </a:ext>
            </a:extLst>
          </p:cNvPr>
          <p:cNvSpPr/>
          <p:nvPr/>
        </p:nvSpPr>
        <p:spPr>
          <a:xfrm>
            <a:off x="7628729" y="1736703"/>
            <a:ext cx="1424504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Bandwidth: PCIe Gen3 x4 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PCIe Gen3 x2</a:t>
            </a:r>
          </a:p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+ 2 x 2.5GbE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9" name="Shape 528">
            <a:extLst>
              <a:ext uri="{FF2B5EF4-FFF2-40B4-BE49-F238E27FC236}">
                <a16:creationId xmlns:a16="http://schemas.microsoft.com/office/drawing/2014/main" id="{7F931481-0558-48B8-A595-52D3A14589C4}"/>
              </a:ext>
            </a:extLst>
          </p:cNvPr>
          <p:cNvSpPr/>
          <p:nvPr/>
        </p:nvSpPr>
        <p:spPr>
          <a:xfrm flipH="1">
            <a:off x="6158423" y="1353682"/>
            <a:ext cx="2894810" cy="1089564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圓角化對角線角落矩形 8">
            <a:extLst>
              <a:ext uri="{FF2B5EF4-FFF2-40B4-BE49-F238E27FC236}">
                <a16:creationId xmlns:a16="http://schemas.microsoft.com/office/drawing/2014/main" id="{84430DF5-3AD4-4C2B-8F0C-FD63A6A0E081}"/>
              </a:ext>
            </a:extLst>
          </p:cNvPr>
          <p:cNvSpPr/>
          <p:nvPr/>
        </p:nvSpPr>
        <p:spPr>
          <a:xfrm flipH="1">
            <a:off x="6154003" y="1349599"/>
            <a:ext cx="640633" cy="28261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ECC26DE-4FD0-40E8-A795-BE3A5ECE38E2}"/>
              </a:ext>
            </a:extLst>
          </p:cNvPr>
          <p:cNvSpPr txBox="1"/>
          <p:nvPr/>
        </p:nvSpPr>
        <p:spPr>
          <a:xfrm>
            <a:off x="6174701" y="1339402"/>
            <a:ext cx="640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D1A461"/>
                </a:solidFill>
              </a:rPr>
              <a:t>NEW</a:t>
            </a:r>
            <a:endParaRPr lang="zh-TW" altLang="en-US" b="1">
              <a:solidFill>
                <a:srgbClr val="D1A4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49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ym typeface="Arial" panose="020B0604020202020204" pitchFamily="34" charset="0"/>
              </a:rPr>
              <a:t>Budget-friendly unmanaged switches</a:t>
            </a:r>
            <a:br>
              <a:rPr lang="en-US" altLang="zh-TW">
                <a:sym typeface="Arial" panose="020B0604020202020204" pitchFamily="34" charset="0"/>
              </a:rPr>
            </a:br>
            <a:r>
              <a:rPr lang="en-US" altLang="zh-TW">
                <a:sym typeface="Arial" panose="020B0604020202020204" pitchFamily="34" charset="0"/>
              </a:rPr>
              <a:t>for multi-user environment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2704501" y="3800654"/>
            <a:ext cx="22557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QSW-308-1C (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Unmanaged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221405" y="3804280"/>
            <a:ext cx="23487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QSW-1208-8C (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Unmanaged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51" y="3289869"/>
            <a:ext cx="1900061" cy="515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063" y="3367370"/>
            <a:ext cx="1665682" cy="351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51" y="1585993"/>
            <a:ext cx="2295260" cy="1434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2665853" y="2434433"/>
            <a:ext cx="2294393" cy="2769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err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Fanless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&amp; metal housing</a:t>
            </a:r>
            <a:endParaRPr lang="en-US" altLang="zh-TW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ACEECEF-3C2D-AA41-A86B-CD9E1A2F821E}"/>
              </a:ext>
            </a:extLst>
          </p:cNvPr>
          <p:cNvSpPr txBox="1"/>
          <p:nvPr/>
        </p:nvSpPr>
        <p:spPr>
          <a:xfrm>
            <a:off x="2573425" y="1868478"/>
            <a:ext cx="23310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QSW-1105-5T (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Unmanaged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D42D857-C13B-2F4A-A2BE-2860B72AC499}"/>
              </a:ext>
            </a:extLst>
          </p:cNvPr>
          <p:cNvSpPr txBox="1"/>
          <p:nvPr/>
        </p:nvSpPr>
        <p:spPr>
          <a:xfrm>
            <a:off x="2644195" y="2108932"/>
            <a:ext cx="24703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 x 2.5GbE Multi-Gig RJ45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45C45B-3853-6946-939C-EEFB3A1A43C9}"/>
              </a:ext>
            </a:extLst>
          </p:cNvPr>
          <p:cNvSpPr txBox="1"/>
          <p:nvPr/>
        </p:nvSpPr>
        <p:spPr>
          <a:xfrm>
            <a:off x="52722" y="4210524"/>
            <a:ext cx="26962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10GbE Multi-Gig RJ45 / SFP+ combo</a:t>
            </a:r>
          </a:p>
          <a:p>
            <a:r>
              <a:rPr lang="en-US" altLang="zh-TW" sz="9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SFP+</a:t>
            </a:r>
            <a:endParaRPr lang="zh-TW" altLang="en-US" sz="9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A81D402-64FA-184A-A304-E22D4563F4F1}"/>
              </a:ext>
            </a:extLst>
          </p:cNvPr>
          <p:cNvSpPr txBox="1"/>
          <p:nvPr/>
        </p:nvSpPr>
        <p:spPr>
          <a:xfrm>
            <a:off x="2617875" y="4218651"/>
            <a:ext cx="2696229" cy="530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1 x 10GbE Multi-Gig RJ45 / SFP+ combo</a:t>
            </a:r>
          </a:p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2 x 10GbE SFP+</a:t>
            </a:r>
            <a:endParaRPr lang="en-US" altLang="zh-TW" sz="95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8 x 1GbE RJ45</a:t>
            </a:r>
            <a:endParaRPr lang="zh-TW" altLang="en-US" sz="950"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2D2F51-25E9-3641-8C4B-29F61B58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956" y="1827586"/>
            <a:ext cx="4008421" cy="250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76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>
            <a:extLst>
              <a:ext uri="{FF2B5EF4-FFF2-40B4-BE49-F238E27FC236}">
                <a16:creationId xmlns:a16="http://schemas.microsoft.com/office/drawing/2014/main" id="{2C66295F-F16B-47FB-AF31-17DC718F5207}"/>
              </a:ext>
            </a:extLst>
          </p:cNvPr>
          <p:cNvSpPr/>
          <p:nvPr/>
        </p:nvSpPr>
        <p:spPr>
          <a:xfrm>
            <a:off x="5380151" y="1903253"/>
            <a:ext cx="3547950" cy="2198848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ym typeface="Arial" panose="020B0604020202020204" pitchFamily="34" charset="0"/>
              </a:rPr>
              <a:t>Layer-2 managed switches for multi-user environment and efficient deployment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5428181" y="1519041"/>
            <a:ext cx="347402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Keep existing wiring for </a:t>
            </a:r>
            <a:r>
              <a:rPr lang="en-US" altLang="zh-TW" sz="17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</a:t>
            </a:r>
            <a:r>
              <a:rPr lang="en" altLang="zh-TW" sz="1700" b="1" err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GbE</a:t>
            </a:r>
            <a:endParaRPr lang="zh-TW" altLang="en-US" sz="17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413507"/>
              </p:ext>
            </p:extLst>
          </p:nvPr>
        </p:nvGraphicFramePr>
        <p:xfrm>
          <a:off x="5439360" y="1915953"/>
          <a:ext cx="3464364" cy="2111171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4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400" b="1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5e</a:t>
                      </a:r>
                      <a:endParaRPr lang="en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</a:t>
                      </a:r>
                      <a:endParaRPr lang="en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100M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2.5G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5G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X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✔(55m)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553350" y="3143255"/>
            <a:ext cx="2274982" cy="2923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QSW-M1204-4C (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Managed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11" y="3847301"/>
            <a:ext cx="1685796" cy="521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921" y="3908127"/>
            <a:ext cx="1661885" cy="400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530307" y="4295775"/>
            <a:ext cx="21820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QSW-M408-4C (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Managed)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2972433" y="4294634"/>
            <a:ext cx="2182008" cy="2923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QSW-M408-2C (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Managed)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B94F65-AA2C-6047-87BA-9D222F42B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52" b="34435"/>
          <a:stretch/>
        </p:blipFill>
        <p:spPr bwMode="auto">
          <a:xfrm>
            <a:off x="1856506" y="1390935"/>
            <a:ext cx="1952779" cy="4973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B02DE4DD-D8DB-3B4D-8AA7-3F7170E8D7C5}"/>
              </a:ext>
            </a:extLst>
          </p:cNvPr>
          <p:cNvSpPr txBox="1"/>
          <p:nvPr/>
        </p:nvSpPr>
        <p:spPr>
          <a:xfrm>
            <a:off x="1813079" y="1862297"/>
            <a:ext cx="22749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QSW-M1208-8C (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Managed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55BB60D-55BD-F347-A3A9-9F1A2E56DB2C}"/>
              </a:ext>
            </a:extLst>
          </p:cNvPr>
          <p:cNvSpPr txBox="1"/>
          <p:nvPr/>
        </p:nvSpPr>
        <p:spPr>
          <a:xfrm>
            <a:off x="1856505" y="2107311"/>
            <a:ext cx="2683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 x 10GbE Multi-Gig RJ45 / SFP+ combo</a:t>
            </a: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2CF8E8-B8D8-0C4D-A1F6-D012F43D9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944"/>
          <a:stretch/>
        </p:blipFill>
        <p:spPr bwMode="auto">
          <a:xfrm>
            <a:off x="636279" y="2644872"/>
            <a:ext cx="1952780" cy="490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D68CEE8-6CF2-2A45-BA0B-FB1B08997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43" b="34044"/>
          <a:stretch/>
        </p:blipFill>
        <p:spPr bwMode="auto">
          <a:xfrm>
            <a:off x="2902636" y="2661340"/>
            <a:ext cx="1952779" cy="4973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2BCD94E1-30FD-2246-B096-ADFDF0A71063}"/>
              </a:ext>
            </a:extLst>
          </p:cNvPr>
          <p:cNvSpPr txBox="1"/>
          <p:nvPr/>
        </p:nvSpPr>
        <p:spPr>
          <a:xfrm>
            <a:off x="2926191" y="3130262"/>
            <a:ext cx="21820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QSW-M804-4C (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Managed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A22FBED-49B1-EA47-A47B-B9A5764609B6}"/>
              </a:ext>
            </a:extLst>
          </p:cNvPr>
          <p:cNvSpPr txBox="1"/>
          <p:nvPr/>
        </p:nvSpPr>
        <p:spPr>
          <a:xfrm>
            <a:off x="192647" y="3382533"/>
            <a:ext cx="2683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10GbE Multi-Gig RJ45 / SFP+ combo</a:t>
            </a: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B363DA4-0F50-144F-BC81-6CB05FE0E879}"/>
              </a:ext>
            </a:extLst>
          </p:cNvPr>
          <p:cNvSpPr txBox="1"/>
          <p:nvPr/>
        </p:nvSpPr>
        <p:spPr>
          <a:xfrm>
            <a:off x="2787971" y="3398372"/>
            <a:ext cx="26193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10GbE Multi-Gig RJ45 / SFP+ combo</a:t>
            </a: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82526D2-C66A-D04A-9CBB-F57F87926AE7}"/>
              </a:ext>
            </a:extLst>
          </p:cNvPr>
          <p:cNvSpPr txBox="1"/>
          <p:nvPr/>
        </p:nvSpPr>
        <p:spPr>
          <a:xfrm>
            <a:off x="160173" y="4551213"/>
            <a:ext cx="26727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10GbE Multi-Gig RJ45 / SFP+ combo</a:t>
            </a: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 x 1GbE RJ45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8DF9298-EBD8-3042-B56F-19DB59F7D84F}"/>
              </a:ext>
            </a:extLst>
          </p:cNvPr>
          <p:cNvSpPr txBox="1"/>
          <p:nvPr/>
        </p:nvSpPr>
        <p:spPr>
          <a:xfrm>
            <a:off x="2912503" y="4513425"/>
            <a:ext cx="26193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10GbE Multi-Gig RJ45 / SFP+ combo</a:t>
            </a: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10GbE SFP+</a:t>
            </a: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 x 1GbE RJ45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EA28F64A-A2AC-4CE3-B9F9-D60F9828FA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20719" y="2871491"/>
            <a:ext cx="2316311" cy="271914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24696CFC-C7C5-4CEF-8850-739E5D5BCA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590025" y="2884189"/>
            <a:ext cx="2316311" cy="271914"/>
          </a:xfrm>
          <a:prstGeom prst="rect">
            <a:avLst/>
          </a:prstGeom>
        </p:spPr>
      </p:pic>
      <p:pic>
        <p:nvPicPr>
          <p:cNvPr id="13" name="图片 57">
            <a:extLst>
              <a:ext uri="{FF2B5EF4-FFF2-40B4-BE49-F238E27FC236}">
                <a16:creationId xmlns:a16="http://schemas.microsoft.com/office/drawing/2014/main" id="{B643A1B0-D64E-436F-A9EB-0FC5589701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581892" y="2874157"/>
            <a:ext cx="2316311" cy="271914"/>
          </a:xfrm>
          <a:prstGeom prst="rect">
            <a:avLst/>
          </a:prstGeom>
        </p:spPr>
      </p:pic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103" y="3948120"/>
            <a:ext cx="1379503" cy="12778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17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2315967" y="1306902"/>
            <a:ext cx="6828033" cy="3836598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坐, 小, 桌, 綠色 的圖片&#10;&#10;自動產生的描述">
            <a:extLst>
              <a:ext uri="{FF2B5EF4-FFF2-40B4-BE49-F238E27FC236}">
                <a16:creationId xmlns:a16="http://schemas.microsoft.com/office/drawing/2014/main" id="{C51CC11B-C2AA-9D45-9093-FC6EFEEF3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953" y="2906331"/>
            <a:ext cx="3790047" cy="2745169"/>
          </a:xfrm>
          <a:prstGeom prst="rect">
            <a:avLst/>
          </a:prstGeom>
          <a:effectLst>
            <a:softEdge rad="825500"/>
          </a:effectLst>
        </p:spPr>
      </p:pic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1692081" y="1306902"/>
            <a:ext cx="6985195" cy="3836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3917167" y="2116708"/>
            <a:ext cx="1350372" cy="1317095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9854EBA-C1FA-47F5-A733-E3C430DA09D6}"/>
              </a:ext>
            </a:extLst>
          </p:cNvPr>
          <p:cNvSpPr/>
          <p:nvPr/>
        </p:nvSpPr>
        <p:spPr>
          <a:xfrm>
            <a:off x="4226193" y="3842497"/>
            <a:ext cx="904875" cy="2020993"/>
          </a:xfrm>
          <a:prstGeom prst="rect">
            <a:avLst/>
          </a:prstGeom>
          <a:gradFill>
            <a:gsLst>
              <a:gs pos="29000">
                <a:srgbClr val="C00000"/>
              </a:gs>
              <a:gs pos="100000">
                <a:srgbClr val="F9AC00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ym typeface="Arial" panose="020B0604020202020204" pitchFamily="34" charset="0"/>
              </a:rPr>
              <a:t>NAS for professionals and SMBs.</a:t>
            </a:r>
            <a:br>
              <a:rPr lang="en-US" altLang="zh-TW">
                <a:sym typeface="Arial" panose="020B0604020202020204" pitchFamily="34" charset="0"/>
              </a:rPr>
            </a:br>
            <a:r>
              <a:rPr lang="en-US" altLang="zh-TW">
                <a:sym typeface="Arial" panose="020B0604020202020204" pitchFamily="34" charset="0"/>
              </a:rPr>
              <a:t>The new TS-x73A AMD Ryzen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en-US" altLang="zh-TW">
                <a:sym typeface="Arial" panose="020B0604020202020204" pitchFamily="34" charset="0"/>
              </a:rPr>
              <a:t>4/6/8-bay desktop NAS </a:t>
            </a:r>
            <a:endParaRPr lang="zh-TW" altLang="en-US"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9F6639-48C9-EB4D-8DCB-FFB04C239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35" y="4150108"/>
            <a:ext cx="904875" cy="801191"/>
          </a:xfrm>
          <a:prstGeom prst="rect">
            <a:avLst/>
          </a:prstGeom>
        </p:spPr>
      </p:pic>
      <p:pic>
        <p:nvPicPr>
          <p:cNvPr id="8" name="圖片 7" descr="一張含有 黑色 的圖片&#10;&#10;自動產生的描述">
            <a:extLst>
              <a:ext uri="{FF2B5EF4-FFF2-40B4-BE49-F238E27FC236}">
                <a16:creationId xmlns:a16="http://schemas.microsoft.com/office/drawing/2014/main" id="{C34FAE11-4C0E-C848-B849-53BD22AD37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621" y="3735516"/>
            <a:ext cx="904875" cy="80119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A51303C-7A4D-4D4C-B108-BE9ADAD5F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193" y="2906332"/>
            <a:ext cx="904875" cy="80119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855B01C-9415-C246-BE52-EBF12E930E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407" y="3320924"/>
            <a:ext cx="904875" cy="801191"/>
          </a:xfrm>
          <a:prstGeom prst="rect">
            <a:avLst/>
          </a:prstGeom>
        </p:spPr>
      </p:pic>
      <p:pic>
        <p:nvPicPr>
          <p:cNvPr id="14" name="圖片 13" descr="一張含有 瓶, 標誌, 監視器, 時鐘 的圖片&#10;&#10;自動產生的描述">
            <a:extLst>
              <a:ext uri="{FF2B5EF4-FFF2-40B4-BE49-F238E27FC236}">
                <a16:creationId xmlns:a16="http://schemas.microsoft.com/office/drawing/2014/main" id="{CB2B1BD2-13DF-3943-818B-D996F8E729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980" y="2527502"/>
            <a:ext cx="904875" cy="80119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962CB9E-BE62-324F-9F41-4FABD2B1E2A0}"/>
              </a:ext>
            </a:extLst>
          </p:cNvPr>
          <p:cNvSpPr txBox="1"/>
          <p:nvPr/>
        </p:nvSpPr>
        <p:spPr>
          <a:xfrm>
            <a:off x="536147" y="3721519"/>
            <a:ext cx="14157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TVS-x63 series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TS-x63XU series</a:t>
            </a:r>
            <a:endParaRPr kumimoji="1" lang="zh-TW" altLang="en-US" sz="10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78A5C56-80BE-4B41-B756-4DD943ED2ACE}"/>
              </a:ext>
            </a:extLst>
          </p:cNvPr>
          <p:cNvSpPr txBox="1"/>
          <p:nvPr/>
        </p:nvSpPr>
        <p:spPr>
          <a:xfrm>
            <a:off x="1764505" y="3306927"/>
            <a:ext cx="13260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TS-x73 series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TS-x73U series</a:t>
            </a:r>
            <a:endParaRPr kumimoji="1" lang="zh-TW" altLang="en-US" sz="10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F474B18-AED8-8C4E-BE01-A5BF771022BF}"/>
              </a:ext>
            </a:extLst>
          </p:cNvPr>
          <p:cNvSpPr txBox="1"/>
          <p:nvPr/>
        </p:nvSpPr>
        <p:spPr>
          <a:xfrm>
            <a:off x="3904219" y="2298649"/>
            <a:ext cx="142378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solidFill>
                  <a:srgbClr val="C50E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TS-x73A series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TS-h973AX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TS-x73AU </a:t>
            </a: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series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00BAD83-3492-BA45-AF49-98DF7185EA5A}"/>
              </a:ext>
            </a:extLst>
          </p:cNvPr>
          <p:cNvSpPr txBox="1"/>
          <p:nvPr/>
        </p:nvSpPr>
        <p:spPr>
          <a:xfrm>
            <a:off x="230837" y="1361788"/>
            <a:ext cx="8607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2020/06 Launched the industry-first 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AMD V1500B Ryzen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8/12/16-bay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TS-x73AU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rackmount NAS series.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2020/11 Launched the 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9-bay TS-h973AX 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desktop NAS​.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zh-TW" altLang="zh-TW" sz="1200">
                <a:latin typeface="Arial" panose="020B0604020202020204" pitchFamily="34" charset="0"/>
                <a:cs typeface="Arial" panose="020B0604020202020204" pitchFamily="34" charset="0"/>
              </a:rPr>
              <a:t>2021/02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Introducing the same powerful V1500B into 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4-bay TS-473A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6-bay TS-673A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8-bay TS-873A 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desktop NAS​.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1FE163-6843-41A0-854A-CA07CE2D1769}"/>
              </a:ext>
            </a:extLst>
          </p:cNvPr>
          <p:cNvSpPr/>
          <p:nvPr/>
        </p:nvSpPr>
        <p:spPr>
          <a:xfrm>
            <a:off x="758835" y="5035185"/>
            <a:ext cx="904875" cy="8283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EC5B1DC-C630-46B8-8097-CFA8C17ECAD8}"/>
              </a:ext>
            </a:extLst>
          </p:cNvPr>
          <p:cNvSpPr/>
          <p:nvPr/>
        </p:nvSpPr>
        <p:spPr>
          <a:xfrm>
            <a:off x="1914621" y="4653635"/>
            <a:ext cx="904875" cy="120985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137D400-AC6C-4F68-955C-7AD380D4046D}"/>
              </a:ext>
            </a:extLst>
          </p:cNvPr>
          <p:cNvSpPr/>
          <p:nvPr/>
        </p:nvSpPr>
        <p:spPr>
          <a:xfrm>
            <a:off x="3091078" y="4227893"/>
            <a:ext cx="904875" cy="163559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A474A88-52AA-4688-9C4D-57B2EE5554E4}"/>
              </a:ext>
            </a:extLst>
          </p:cNvPr>
          <p:cNvSpPr/>
          <p:nvPr/>
        </p:nvSpPr>
        <p:spPr>
          <a:xfrm>
            <a:off x="5381980" y="3444521"/>
            <a:ext cx="904875" cy="241896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3A2AAAE-9D1C-F541-BF76-0AF2B1A4208B}"/>
              </a:ext>
            </a:extLst>
          </p:cNvPr>
          <p:cNvSpPr txBox="1"/>
          <p:nvPr/>
        </p:nvSpPr>
        <p:spPr>
          <a:xfrm>
            <a:off x="5323130" y="2248955"/>
            <a:ext cx="9637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TS-h2490FU</a:t>
            </a:r>
            <a:endParaRPr kumimoji="1" lang="zh-TW" altLang="en-US" sz="10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59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67F4D820-C998-401B-9CCA-8045DF48F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12" y="1822338"/>
            <a:ext cx="3296111" cy="3321162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Optional 10GbE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card for fast performance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1537493" y="1540845"/>
            <a:ext cx="350687" cy="2047822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301135" y="1294976"/>
            <a:ext cx="3240840" cy="639391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301134" y="1366192"/>
            <a:ext cx="331944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 x PCIe Gen3 x4 slots for many 10GBASE-T &amp; 10GbE SFP+ cards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5901E5A-7C2E-B041-99D3-C76F94446ABD}"/>
              </a:ext>
            </a:extLst>
          </p:cNvPr>
          <p:cNvSpPr/>
          <p:nvPr/>
        </p:nvSpPr>
        <p:spPr>
          <a:xfrm>
            <a:off x="4057409" y="1324479"/>
            <a:ext cx="4073587" cy="2925232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A37C8ACF-348C-4991-9FD5-1AF231197D5E}"/>
              </a:ext>
            </a:extLst>
          </p:cNvPr>
          <p:cNvCxnSpPr>
            <a:cxnSpLocks/>
          </p:cNvCxnSpPr>
          <p:nvPr/>
        </p:nvCxnSpPr>
        <p:spPr>
          <a:xfrm>
            <a:off x="4051340" y="2093610"/>
            <a:ext cx="4073587" cy="0"/>
          </a:xfrm>
          <a:prstGeom prst="line">
            <a:avLst/>
          </a:prstGeom>
          <a:ln w="127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A3BE51-77EB-3E46-B50E-307DB3AC0B64}"/>
              </a:ext>
            </a:extLst>
          </p:cNvPr>
          <p:cNvSpPr txBox="1"/>
          <p:nvPr/>
        </p:nvSpPr>
        <p:spPr>
          <a:xfrm rot="16200000">
            <a:off x="3260416" y="4311482"/>
            <a:ext cx="9511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</a:t>
            </a:r>
            <a:endParaRPr lang="zh-TW" altLang="en-US" sz="9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FCC15E5-9CB4-47D4-8F5C-E788ECE0EA53}"/>
              </a:ext>
            </a:extLst>
          </p:cNvPr>
          <p:cNvGrpSpPr/>
          <p:nvPr/>
        </p:nvGrpSpPr>
        <p:grpSpPr>
          <a:xfrm>
            <a:off x="4057409" y="2559652"/>
            <a:ext cx="4073587" cy="1386329"/>
            <a:chOff x="3932869" y="2405147"/>
            <a:chExt cx="4704739" cy="1386329"/>
          </a:xfrm>
        </p:grpSpPr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32199948-DA53-7D42-88FC-4888069E801B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405147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13ADEDF8-442A-7249-B37D-1B19014BB02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791476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5A615312-13E8-A946-9B4D-EAFF1F9CEAEE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309293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91B65740-9D1C-B043-81C9-F4D88FC0391F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826268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7DADB265-F510-FD4A-8CA6-F9B9123F549F}"/>
              </a:ext>
            </a:extLst>
          </p:cNvPr>
          <p:cNvSpPr txBox="1"/>
          <p:nvPr/>
        </p:nvSpPr>
        <p:spPr>
          <a:xfrm>
            <a:off x="4700601" y="4275333"/>
            <a:ext cx="1301796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</a:t>
            </a:r>
            <a:endParaRPr lang="en-US" sz="1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DCAC914D-F575-724F-9D3C-5BC2254F660F}"/>
              </a:ext>
            </a:extLst>
          </p:cNvPr>
          <p:cNvSpPr txBox="1"/>
          <p:nvPr/>
        </p:nvSpPr>
        <p:spPr>
          <a:xfrm>
            <a:off x="6239138" y="4275333"/>
            <a:ext cx="1301796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write</a:t>
            </a:r>
            <a:endParaRPr lang="en-US" altLang="zh-TW" sz="1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D2E0277-9A22-3146-BFD9-1C59E4196182}"/>
              </a:ext>
            </a:extLst>
          </p:cNvPr>
          <p:cNvSpPr txBox="1"/>
          <p:nvPr/>
        </p:nvSpPr>
        <p:spPr>
          <a:xfrm>
            <a:off x="4130605" y="1365566"/>
            <a:ext cx="3927195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10GbE Windows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transfer</a:t>
            </a: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Shape 80">
            <a:extLst>
              <a:ext uri="{FF2B5EF4-FFF2-40B4-BE49-F238E27FC236}">
                <a16:creationId xmlns:a16="http://schemas.microsoft.com/office/drawing/2014/main" id="{6ED57D60-BCF1-7C4F-8D1F-E3785E9C0F4E}"/>
              </a:ext>
            </a:extLst>
          </p:cNvPr>
          <p:cNvSpPr/>
          <p:nvPr/>
        </p:nvSpPr>
        <p:spPr>
          <a:xfrm>
            <a:off x="6544069" y="2458753"/>
            <a:ext cx="694432" cy="178348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Shape 79">
            <a:extLst>
              <a:ext uri="{FF2B5EF4-FFF2-40B4-BE49-F238E27FC236}">
                <a16:creationId xmlns:a16="http://schemas.microsoft.com/office/drawing/2014/main" id="{0D35A513-2079-5444-B252-BA8262897FAF}"/>
              </a:ext>
            </a:extLst>
          </p:cNvPr>
          <p:cNvSpPr/>
          <p:nvPr/>
        </p:nvSpPr>
        <p:spPr>
          <a:xfrm>
            <a:off x="4997365" y="2751142"/>
            <a:ext cx="719134" cy="148631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13F92EB-0E26-054F-B39A-0BD145FE8AC0}"/>
              </a:ext>
            </a:extLst>
          </p:cNvPr>
          <p:cNvSpPr txBox="1"/>
          <p:nvPr/>
        </p:nvSpPr>
        <p:spPr>
          <a:xfrm>
            <a:off x="4999557" y="2746692"/>
            <a:ext cx="694081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775</a:t>
            </a:r>
            <a:endParaRPr 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0D890262-7746-A045-9B1F-0AF5F2AD4233}"/>
              </a:ext>
            </a:extLst>
          </p:cNvPr>
          <p:cNvSpPr txBox="1"/>
          <p:nvPr/>
        </p:nvSpPr>
        <p:spPr>
          <a:xfrm>
            <a:off x="6614448" y="2458753"/>
            <a:ext cx="561730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827</a:t>
            </a:r>
            <a:endParaRPr 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9EDD225-B838-CE44-A7F3-6482C84CDF12}"/>
              </a:ext>
            </a:extLst>
          </p:cNvPr>
          <p:cNvGrpSpPr/>
          <p:nvPr/>
        </p:nvGrpSpPr>
        <p:grpSpPr>
          <a:xfrm>
            <a:off x="3558595" y="1973365"/>
            <a:ext cx="479617" cy="2408785"/>
            <a:chOff x="734970" y="2210557"/>
            <a:chExt cx="561415" cy="3946961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B709024-C0F4-D844-9BB6-C1DC1F5ED109}"/>
                </a:ext>
              </a:extLst>
            </p:cNvPr>
            <p:cNvSpPr/>
            <p:nvPr/>
          </p:nvSpPr>
          <p:spPr>
            <a:xfrm>
              <a:off x="950055" y="5754068"/>
              <a:ext cx="302474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C6DD3A6-1FFB-9141-9A47-91CB311C55C4}"/>
                </a:ext>
              </a:extLst>
            </p:cNvPr>
            <p:cNvSpPr/>
            <p:nvPr/>
          </p:nvSpPr>
          <p:spPr>
            <a:xfrm>
              <a:off x="735449" y="5278673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5E4E73F-2254-C241-B518-F0ACA7D9C694}"/>
                </a:ext>
              </a:extLst>
            </p:cNvPr>
            <p:cNvSpPr/>
            <p:nvPr/>
          </p:nvSpPr>
          <p:spPr>
            <a:xfrm>
              <a:off x="741666" y="4486018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5A471335-9CDF-F84F-9D71-CEE5DE1880B8}"/>
                </a:ext>
              </a:extLst>
            </p:cNvPr>
            <p:cNvSpPr/>
            <p:nvPr/>
          </p:nvSpPr>
          <p:spPr>
            <a:xfrm>
              <a:off x="741666" y="3691840"/>
              <a:ext cx="463843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600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0C86334-6A2C-A349-B451-8DFEDE53F6B6}"/>
                </a:ext>
              </a:extLst>
            </p:cNvPr>
            <p:cNvSpPr/>
            <p:nvPr/>
          </p:nvSpPr>
          <p:spPr>
            <a:xfrm>
              <a:off x="741666" y="2969500"/>
              <a:ext cx="463843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800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FC4A0DA-AE90-E346-A497-52EB0D900C00}"/>
                </a:ext>
              </a:extLst>
            </p:cNvPr>
            <p:cNvSpPr/>
            <p:nvPr/>
          </p:nvSpPr>
          <p:spPr>
            <a:xfrm>
              <a:off x="734970" y="2210557"/>
              <a:ext cx="561415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77F0100F-1D69-8D4A-94BE-DE76457E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987" y="4549028"/>
            <a:ext cx="4703241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</a:t>
            </a:r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Environment:</a:t>
            </a:r>
            <a:b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| </a:t>
            </a: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873A-8</a:t>
            </a: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G, Q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 4.5.2, 8 x Samsung 850 Pro SSD, RAID 5, LAN-10G2T-X550</a:t>
            </a:r>
          </a:p>
          <a:p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</a:t>
            </a:r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| Windows 10 Pro, Intel Core i7-6700 3.4 GHz, 64GB RAM, LAN-10G2T-X550</a:t>
            </a:r>
            <a:endParaRPr lang="en" sz="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Google Shape;2763;p30">
            <a:extLst>
              <a:ext uri="{FF2B5EF4-FFF2-40B4-BE49-F238E27FC236}">
                <a16:creationId xmlns:a16="http://schemas.microsoft.com/office/drawing/2014/main" id="{E6E595B0-BD34-409E-AF91-C8C5D9E4C863}"/>
              </a:ext>
            </a:extLst>
          </p:cNvPr>
          <p:cNvSpPr/>
          <p:nvPr/>
        </p:nvSpPr>
        <p:spPr>
          <a:xfrm rot="10800000">
            <a:off x="1363694" y="1987125"/>
            <a:ext cx="546297" cy="394454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906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011679" y="2493530"/>
            <a:ext cx="32074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4C88FB9D-DF0A-46C4-A76C-F75EE9854123}"/>
              </a:ext>
            </a:extLst>
          </p:cNvPr>
          <p:cNvGrpSpPr/>
          <p:nvPr/>
        </p:nvGrpSpPr>
        <p:grpSpPr>
          <a:xfrm>
            <a:off x="4724401" y="1428700"/>
            <a:ext cx="4751492" cy="1581392"/>
            <a:chOff x="6391492" y="1854329"/>
            <a:chExt cx="5376392" cy="1775763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0A390106-D516-4E08-9DCB-D8E772AF02DC}"/>
                </a:ext>
              </a:extLst>
            </p:cNvPr>
            <p:cNvGrpSpPr/>
            <p:nvPr/>
          </p:nvGrpSpPr>
          <p:grpSpPr>
            <a:xfrm>
              <a:off x="6552423" y="1854329"/>
              <a:ext cx="4674413" cy="1652672"/>
              <a:chOff x="2798600" y="4772286"/>
              <a:chExt cx="5761163" cy="1940775"/>
            </a:xfrm>
          </p:grpSpPr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id="{42CF9572-E4E8-4845-BA31-8D939DA22C0A}"/>
                  </a:ext>
                </a:extLst>
              </p:cNvPr>
              <p:cNvSpPr/>
              <p:nvPr/>
            </p:nvSpPr>
            <p:spPr>
              <a:xfrm>
                <a:off x="2807006" y="4778995"/>
                <a:ext cx="5715152" cy="1873801"/>
              </a:xfrm>
              <a:prstGeom prst="roundRect">
                <a:avLst>
                  <a:gd name="adj" fmla="val 3376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7EBFD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92AED798-7601-4F90-8F4A-4A42BE51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98600" y="4772645"/>
                <a:ext cx="127881" cy="194041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8BF0F02E-B13A-44E3-945E-1A78980D2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8431882" y="4772286"/>
                <a:ext cx="127881" cy="194041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6629E8A-9E47-4113-B071-629BCBAB5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7" r="-2411"/>
            <a:stretch/>
          </p:blipFill>
          <p:spPr>
            <a:xfrm flipV="1">
              <a:off x="6391492" y="3209371"/>
              <a:ext cx="5376392" cy="420721"/>
            </a:xfrm>
            <a:prstGeom prst="rect">
              <a:avLst/>
            </a:prstGeom>
          </p:spPr>
        </p:pic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3506321" y="4284566"/>
            <a:ext cx="361332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370160" y="1178182"/>
            <a:ext cx="8497887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66" indent="-179066">
              <a:lnSpc>
                <a:spcPts val="2400"/>
              </a:lnSpc>
              <a:spcBef>
                <a:spcPts val="900"/>
              </a:spcBef>
              <a:buClr>
                <a:srgbClr val="F70F78"/>
              </a:buClr>
            </a:pPr>
            <a:endParaRPr lang="zh-CN" altLang="en-US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4228066" y="3291508"/>
            <a:ext cx="3812021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16Gb FC </a:t>
            </a:r>
            <a:r>
              <a:rPr lang="en-US" altLang="zh-TW" sz="2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transceiver</a:t>
            </a:r>
            <a:endParaRPr lang="zh-CN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2850469" y="1366062"/>
            <a:ext cx="2003193" cy="104644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QXP-16G2FC</a:t>
            </a:r>
          </a:p>
          <a:p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Dual-port 16Gbps </a:t>
            </a:r>
          </a:p>
          <a:p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FC card with 16Gb FC transceivers</a:t>
            </a:r>
            <a:endParaRPr lang="zh-CN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4559115" y="3706806"/>
            <a:ext cx="2476527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TRX-16GFCSFP-SR</a:t>
            </a:r>
          </a:p>
          <a:p>
            <a:pPr marL="333367" lvl="1"/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16Gb/8Gb/4Gb</a:t>
            </a:r>
            <a:endParaRPr lang="zh-CN" altLang="en-US" sz="14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/>
              <a:t>QNAP 16Gb Fibre Channel card for FC SAN</a:t>
            </a:r>
            <a:endParaRPr lang="zh-TW" altLang="en-US"/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89AE339A-D600-405E-BEED-129D8329505D}"/>
              </a:ext>
            </a:extLst>
          </p:cNvPr>
          <p:cNvSpPr txBox="1">
            <a:spLocks/>
          </p:cNvSpPr>
          <p:nvPr/>
        </p:nvSpPr>
        <p:spPr>
          <a:xfrm>
            <a:off x="5046766" y="1537394"/>
            <a:ext cx="3806868" cy="1160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Manage </a:t>
            </a:r>
            <a:r>
              <a:rPr lang="en" altLang="zh-TW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 Channel connection using </a:t>
            </a:r>
            <a:r>
              <a:rPr lang="en" altLang="zh-TW" b="1">
                <a:latin typeface="Arial" panose="020B0604020202020204" pitchFamily="34" charset="0"/>
                <a:cs typeface="Arial" panose="020B0604020202020204" pitchFamily="34" charset="0"/>
              </a:rPr>
              <a:t>iSCSI &amp; </a:t>
            </a:r>
            <a:r>
              <a:rPr lang="en" altLang="zh-TW" b="1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" altLang="zh-TW" b="1">
                <a:latin typeface="Arial" panose="020B0604020202020204" pitchFamily="34" charset="0"/>
                <a:cs typeface="Arial" panose="020B0604020202020204" pitchFamily="34" charset="0"/>
              </a:rPr>
              <a:t> Channel</a:t>
            </a:r>
            <a:r>
              <a:rPr lang="en" altLang="zh-TW">
                <a:latin typeface="Arial" panose="020B0604020202020204" pitchFamily="34" charset="0"/>
                <a:cs typeface="Arial" panose="020B0604020202020204" pitchFamily="34" charset="0"/>
              </a:rPr>
              <a:t> app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51A8F8C-6BFC-4EE3-BBDF-CC9A71E1B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833" y="1248860"/>
            <a:ext cx="2601247" cy="221807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0D8F679-4D4D-4A91-99A9-650C155DF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3"/>
          <a:stretch/>
        </p:blipFill>
        <p:spPr bwMode="auto">
          <a:xfrm>
            <a:off x="2578641" y="3438570"/>
            <a:ext cx="1572852" cy="134370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BD1C9-0869-6340-8BA8-2C6C44D1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QNAP QXP-W6-AX200 Wi-Fi 6 card connects 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wirelessly to a Wi-Fi 6 AX network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06E908-B443-D241-B18C-3EF1D38A6158}"/>
              </a:ext>
            </a:extLst>
          </p:cNvPr>
          <p:cNvSpPr/>
          <p:nvPr/>
        </p:nvSpPr>
        <p:spPr>
          <a:xfrm>
            <a:off x="3573777" y="3791654"/>
            <a:ext cx="237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 the QXP-W6-AX200 PCIe Wi-Fi 6 card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11D636-4037-5746-9E64-A7F32E7D3F7C}"/>
              </a:ext>
            </a:extLst>
          </p:cNvPr>
          <p:cNvSpPr/>
          <p:nvPr/>
        </p:nvSpPr>
        <p:spPr>
          <a:xfrm>
            <a:off x="541284" y="3883987"/>
            <a:ext cx="20681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TS-873A</a:t>
            </a:r>
            <a:r>
              <a:rPr kumimoji="1"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E7E3B9F-09DB-9744-A0F8-578AD1A40D40}"/>
              </a:ext>
            </a:extLst>
          </p:cNvPr>
          <p:cNvSpPr/>
          <p:nvPr/>
        </p:nvSpPr>
        <p:spPr>
          <a:xfrm>
            <a:off x="6386010" y="3791654"/>
            <a:ext cx="24959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QHora-301W </a:t>
            </a:r>
          </a:p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Wi-Fi 6 10GbE SD-WAN router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D43DB3-D6E3-EF4D-A053-4EFB4632F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02" t="37541" r="8843" b="32600"/>
          <a:stretch/>
        </p:blipFill>
        <p:spPr bwMode="auto">
          <a:xfrm>
            <a:off x="6058747" y="2758595"/>
            <a:ext cx="2823210" cy="8403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922DE828-806A-41DD-9FEA-45D9334EB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079" y="2121930"/>
            <a:ext cx="1955019" cy="16547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形 11" descr="無線 以實心填滿">
            <a:extLst>
              <a:ext uri="{FF2B5EF4-FFF2-40B4-BE49-F238E27FC236}">
                <a16:creationId xmlns:a16="http://schemas.microsoft.com/office/drawing/2014/main" id="{BA48E5FE-6727-4F67-A98F-517A3CE92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133544" y="2052891"/>
            <a:ext cx="653642" cy="653642"/>
          </a:xfrm>
          <a:prstGeom prst="rect">
            <a:avLst/>
          </a:prstGeom>
        </p:spPr>
      </p:pic>
      <p:pic>
        <p:nvPicPr>
          <p:cNvPr id="16" name="圖形 15" descr="無線 以實心填滿">
            <a:extLst>
              <a:ext uri="{FF2B5EF4-FFF2-40B4-BE49-F238E27FC236}">
                <a16:creationId xmlns:a16="http://schemas.microsoft.com/office/drawing/2014/main" id="{A05D025D-8BF1-4369-8C12-E62C5EBF0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1309" y="2052891"/>
            <a:ext cx="653642" cy="653642"/>
          </a:xfrm>
          <a:prstGeom prst="rect">
            <a:avLst/>
          </a:prstGeom>
        </p:spPr>
      </p:pic>
      <p:pic>
        <p:nvPicPr>
          <p:cNvPr id="14" name="圖形 13" descr="新增 以實心填滿">
            <a:extLst>
              <a:ext uri="{FF2B5EF4-FFF2-40B4-BE49-F238E27FC236}">
                <a16:creationId xmlns:a16="http://schemas.microsoft.com/office/drawing/2014/main" id="{E005BA5F-50FA-4E4B-AB67-190CDB0B3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39568" y="2824801"/>
            <a:ext cx="497511" cy="49751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39126E3B-4336-4979-9C83-644A3D9027AF}"/>
              </a:ext>
            </a:extLst>
          </p:cNvPr>
          <p:cNvGrpSpPr/>
          <p:nvPr/>
        </p:nvGrpSpPr>
        <p:grpSpPr>
          <a:xfrm>
            <a:off x="415568" y="2267788"/>
            <a:ext cx="2524657" cy="1611533"/>
            <a:chOff x="684451" y="1690183"/>
            <a:chExt cx="2173698" cy="1413854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03F37FC4-3363-4B0F-B76F-7F24381D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84451" y="2957676"/>
              <a:ext cx="2101561" cy="134942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009CAC09-F467-4F86-BB7C-EB5A7ED2B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451" y="1690183"/>
              <a:ext cx="2173698" cy="1413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410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BEE9044-DC2A-40D4-8590-F25F7B82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968" y="2905498"/>
            <a:ext cx="2744216" cy="857250"/>
          </a:xfrm>
        </p:spPr>
        <p:txBody>
          <a:bodyPr>
            <a:normAutofit fontScale="90000"/>
          </a:bodyPr>
          <a:lstStyle/>
          <a:p>
            <a:pPr algn="r">
              <a:lnSpc>
                <a:spcPts val="45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87255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3999" cy="1192305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314508" y="1404771"/>
            <a:ext cx="862370" cy="372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18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Qfile</a:t>
            </a:r>
            <a:endParaRPr lang="en-GB" altLang="zh-TW" sz="18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12203" y="1709260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5125044" y="1455534"/>
            <a:ext cx="1462851" cy="493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Connect to Dropbox, OneDrive, </a:t>
            </a:r>
            <a:br>
              <a:rPr lang="en-US" altLang="zh-TW">
                <a:latin typeface="Arial" panose="020B0604020202020204" pitchFamily="34" charset="0"/>
              </a:rPr>
            </a:b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Google Drive and more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565" y="1853206"/>
            <a:ext cx="3745230" cy="3232225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257" y="3037978"/>
            <a:ext cx="2049517" cy="162999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204024" y="3268045"/>
            <a:ext cx="92470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Local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3229374" y="3963938"/>
            <a:ext cx="92470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Remote NAS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3183318" y="4505688"/>
            <a:ext cx="10649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Cloud Storage</a:t>
            </a: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5323369" y="1178133"/>
            <a:ext cx="2401604" cy="311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395341" y="1178133"/>
            <a:ext cx="2401604" cy="311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手機瀏覽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99380733-5DCC-41AB-BEEC-B412C044063E}"/>
              </a:ext>
            </a:extLst>
          </p:cNvPr>
          <p:cNvSpPr/>
          <p:nvPr/>
        </p:nvSpPr>
        <p:spPr>
          <a:xfrm flipH="1">
            <a:off x="2413501" y="3285029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3BF5DF18-19C6-42DD-8116-56192C3D2927}"/>
              </a:ext>
            </a:extLst>
          </p:cNvPr>
          <p:cNvSpPr/>
          <p:nvPr/>
        </p:nvSpPr>
        <p:spPr>
          <a:xfrm flipH="1">
            <a:off x="2413501" y="4131977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82C4D85E-233B-424A-B90D-CABE76966395}"/>
              </a:ext>
            </a:extLst>
          </p:cNvPr>
          <p:cNvSpPr/>
          <p:nvPr/>
        </p:nvSpPr>
        <p:spPr>
          <a:xfrm flipH="1">
            <a:off x="2437618" y="4470088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A1AB5D39-58F9-44C8-846F-842C8A2F025A}"/>
              </a:ext>
            </a:extLst>
          </p:cNvPr>
          <p:cNvSpPr/>
          <p:nvPr/>
        </p:nvSpPr>
        <p:spPr>
          <a:xfrm>
            <a:off x="4133259" y="3285029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669C5E86-D5BE-4D23-B84B-DF299D38D31A}"/>
              </a:ext>
            </a:extLst>
          </p:cNvPr>
          <p:cNvSpPr/>
          <p:nvPr/>
        </p:nvSpPr>
        <p:spPr>
          <a:xfrm>
            <a:off x="4153202" y="4122442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FA34D855-C6E8-4603-941B-CDC45C821471}"/>
              </a:ext>
            </a:extLst>
          </p:cNvPr>
          <p:cNvSpPr/>
          <p:nvPr/>
        </p:nvSpPr>
        <p:spPr>
          <a:xfrm>
            <a:off x="4133259" y="4581376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B051982-FBC7-42F5-B4A7-A33E61322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7410" y="1332055"/>
            <a:ext cx="608138" cy="608138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0CA1A0B-9F7E-4030-973F-76F8C1543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6906" y="1332055"/>
            <a:ext cx="608138" cy="608138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287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Easily</a:t>
            </a:r>
            <a:r>
              <a:rPr lang="zh-TW" altLang="en-US"/>
              <a:t> </a:t>
            </a:r>
            <a:r>
              <a:rPr lang="en-US" altLang="zh-TW"/>
              <a:t>make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your</a:t>
            </a:r>
            <a:r>
              <a:rPr lang="zh-TW" altLang="en-US"/>
              <a:t> </a:t>
            </a:r>
            <a:r>
              <a:rPr lang="en-US" altLang="zh-TW"/>
              <a:t>team</a:t>
            </a:r>
            <a:r>
              <a:rPr lang="zh-TW" altLang="en-US"/>
              <a:t> </a:t>
            </a:r>
            <a:r>
              <a:rPr lang="en-US" altLang="zh-TW"/>
              <a:t>collaboration</a:t>
            </a:r>
            <a:r>
              <a:rPr lang="zh-TW" altLang="en-US"/>
              <a:t> </a:t>
            </a:r>
            <a:r>
              <a:rPr lang="en-US" altLang="zh-TW"/>
              <a:t>portal</a:t>
            </a:r>
            <a:r>
              <a:rPr lang="zh-TW" altLang="en-US"/>
              <a:t> </a:t>
            </a:r>
            <a:br>
              <a:rPr lang="zh-TW" altLang="en-US"/>
            </a:br>
            <a:r>
              <a:rPr lang="en-US" altLang="zh-TW"/>
              <a:t>with</a:t>
            </a:r>
            <a:r>
              <a:rPr lang="zh-TW" altLang="en-US"/>
              <a:t> </a:t>
            </a:r>
            <a:r>
              <a:rPr lang="en-US" altLang="zh-TW"/>
              <a:t>File Station</a:t>
            </a:r>
            <a:endParaRPr lang="zh-TW" altLang="en-US"/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40752" y="5515489"/>
            <a:ext cx="9177053" cy="3549855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CN" sz="1500">
                            <a:latin typeface="微軟正黑體"/>
                            <a:ea typeface="微軟正黑體"/>
                          </a:rPr>
                          <a:t>Office Online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編輯</a:t>
                        </a:r>
                        <a:endParaRPr lang="en-US" altLang="zh-CN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在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Google Docs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中檢視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Google Chrome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擴充功能開啟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啟用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MyQNAPCloud</a:t>
                        </a: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CloudLink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啟用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MyQNAPCloud</a:t>
                        </a: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CloudLink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Chrome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微軟正黑體"/>
                            <a:ea typeface="微軟正黑體"/>
                            <a:cs typeface="+mn-cs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.doc, .ppt, .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xls</a:t>
                        </a:r>
                        <a:endParaRPr lang="en-US" altLang="zh-TW" sz="1500">
                          <a:latin typeface="微軟正黑體"/>
                          <a:ea typeface="微軟正黑體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NAS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檔案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文件檢視</a:t>
                        </a:r>
                        <a:endPara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可轉成 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Google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文件進行編輯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文件檢視</a:t>
                        </a:r>
                        <a:endPara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可轉成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 Google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文件進行編輯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6" y="11382484"/>
              <a:ext cx="292656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到 設定</a:t>
              </a:r>
              <a:r>
                <a:rPr kumimoji="1"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</a:t>
              </a:r>
              <a:r>
                <a:rPr kumimoji="1" lang="zh-CN" altLang="en-US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文件</a:t>
              </a:r>
              <a:r>
                <a:rPr kumimoji="1" lang="zh-TW" altLang="en-US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2593017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檔案即時同步並回存至</a:t>
              </a:r>
              <a:r>
                <a:rPr kumimoji="1" lang="en-US" altLang="zh-TW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r>
                <a:rPr kumimoji="1" lang="zh-CN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</a:t>
              </a:r>
              <a:endParaRPr kumimoji="1"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2" y="8557686"/>
              <a:ext cx="1682512" cy="33855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kumimoji="1" lang="zh-TW" altLang="en-US" sz="1050">
                  <a:latin typeface="微軟正黑體"/>
                  <a:ea typeface="微軟正黑體"/>
                </a:rPr>
                <a:t>支援多人線上編輯</a:t>
              </a:r>
              <a:endParaRPr kumimoji="1" lang="en-US" altLang="zh-TW" sz="1050">
                <a:latin typeface="微軟正黑體"/>
                <a:ea typeface="微軟正黑體"/>
              </a:endParaRPr>
            </a:p>
          </p:txBody>
        </p:sp>
      </p:grpSp>
      <p:sp>
        <p:nvSpPr>
          <p:cNvPr id="2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103518" y="4285364"/>
            <a:ext cx="2648225" cy="323236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25" name="內容版面配置區 5">
            <a:extLst>
              <a:ext uri="{FF2B5EF4-FFF2-40B4-BE49-F238E27FC236}">
                <a16:creationId xmlns:a16="http://schemas.microsoft.com/office/drawing/2014/main" id="{4403B246-8FAA-4AF4-A46A-D77DB2C84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13131"/>
              </p:ext>
            </p:extLst>
          </p:nvPr>
        </p:nvGraphicFramePr>
        <p:xfrm>
          <a:off x="327412" y="1911687"/>
          <a:ext cx="6765912" cy="215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759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1596838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161615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4894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altLang="zh-CN" sz="1100" b="1" kern="1200">
                          <a:solidFill>
                            <a:schemeClr val="lt1"/>
                          </a:solidFill>
                          <a:latin typeface="Arial"/>
                          <a:ea typeface="微軟正黑體"/>
                          <a:cs typeface="+mn-cs"/>
                        </a:rPr>
                        <a:t>Edit with Office </a:t>
                      </a:r>
                      <a:r>
                        <a:rPr lang="en-US" altLang="zh-CN" sz="1100" b="1" kern="1200">
                          <a:solidFill>
                            <a:schemeClr val="lt1"/>
                          </a:solidFill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Online</a:t>
                      </a:r>
                      <a:endParaRPr lang="zh-CN" altLang="en-US" sz="1100" b="1" kern="1200">
                        <a:solidFill>
                          <a:schemeClr val="lt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Arial"/>
                          <a:ea typeface="微軟正黑體"/>
                          <a:cs typeface="+mn-cs"/>
                        </a:rPr>
                        <a:t>View in </a:t>
                      </a:r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Google Docs</a:t>
                      </a:r>
                      <a:endParaRPr lang="zh-CN" altLang="en-US" sz="1200" b="1" kern="1200">
                        <a:solidFill>
                          <a:schemeClr val="lt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Arial"/>
                          <a:ea typeface="微軟正黑體"/>
                          <a:cs typeface="+mn-cs"/>
                        </a:rPr>
                        <a:t>Open with Google </a:t>
                      </a:r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Chrome </a:t>
                      </a:r>
                      <a:r>
                        <a:rPr lang="zh-CN" altLang="en-US" sz="1200" b="1" kern="1200">
                          <a:solidFill>
                            <a:schemeClr val="lt1"/>
                          </a:solidFill>
                          <a:latin typeface="Arial"/>
                          <a:ea typeface="微軟正黑體"/>
                          <a:cs typeface="+mn-cs"/>
                        </a:rPr>
                        <a:t>Extension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800" b="1">
                          <a:latin typeface="Arial"/>
                          <a:ea typeface="微軟正黑體"/>
                        </a:rPr>
                        <a:t>Requirement</a:t>
                      </a:r>
                      <a:endParaRPr lang="zh-TW" sz="800"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CloudLink</a:t>
                      </a:r>
                      <a:r>
                        <a:rPr lang="en-US" altLang="zh-TW" sz="900">
                          <a:latin typeface="Arial"/>
                          <a:ea typeface="微軟正黑體"/>
                        </a:rPr>
                        <a:t> needs to be enabled</a:t>
                      </a:r>
                      <a:endParaRPr lang="zh-TW" altLang="en-US" sz="9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>
                          <a:latin typeface="Arial"/>
                        </a:rPr>
                        <a:t>CloudLink needs to be enabled</a:t>
                      </a:r>
                      <a:endParaRPr lang="zh-TW" altLang="en-US"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kern="1200" noProof="0">
                          <a:effectLst/>
                        </a:rPr>
                        <a:t>Use </a:t>
                      </a:r>
                      <a:r>
                        <a:rPr lang="en" sz="1100" b="0" i="0" u="none" strike="noStrike" kern="1200" noProof="0">
                          <a:effectLst/>
                          <a:sym typeface="Arial" panose="020B0604020202020204" pitchFamily="34" charset="0"/>
                        </a:rPr>
                        <a:t>Chrome </a:t>
                      </a:r>
                      <a:r>
                        <a:rPr lang="en" sz="1100" b="0" i="0" u="none" strike="noStrike" kern="1200" noProof="0">
                          <a:effectLst/>
                        </a:rPr>
                        <a:t>with extension “</a:t>
                      </a:r>
                      <a:r>
                        <a:rPr lang="en" sz="1100" b="0" i="0" u="none" strike="noStrike" kern="1200" noProof="0">
                          <a:effectLst/>
                          <a:sym typeface="Arial" panose="020B0604020202020204" pitchFamily="34" charset="0"/>
                        </a:rPr>
                        <a:t>Office Editing for Docs, Sheets &amp; Slides</a:t>
                      </a:r>
                      <a:r>
                        <a:rPr lang="en" sz="1100" b="0" i="0" u="none" strike="noStrike" kern="1200" noProof="0">
                          <a:effectLst/>
                        </a:rPr>
                        <a:t>” to open</a:t>
                      </a:r>
                      <a:endParaRPr lang="zh-TW" altLang="en-US"/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900" b="1">
                          <a:latin typeface="Arial"/>
                          <a:ea typeface="微軟正黑體"/>
                        </a:rPr>
                        <a:t>Supported formats</a:t>
                      </a:r>
                      <a:endParaRPr lang="zh-TW" altLang="en-US" sz="11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.docx, .pptx, .xlsx</a:t>
                      </a:r>
                      <a:endParaRPr lang="zh-TW" altLang="en-US" sz="11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.doc, .ppt, .xls .docx, .pptx, .xlsx</a:t>
                      </a:r>
                      <a:endParaRPr lang="zh-TW" altLang="en-US" sz="11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.doc, .ppt, .xls .docx, .pptx, .xlsx</a:t>
                      </a:r>
                      <a:endParaRPr lang="zh-TW" altLang="en-US" sz="11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800" b="1">
                          <a:latin typeface="Arial"/>
                          <a:ea typeface="微軟正黑體"/>
                        </a:rPr>
                        <a:t>Capabilities</a:t>
                      </a:r>
                      <a:endParaRPr lang="zh-TW" altLang="en-US" sz="800" b="1">
                        <a:latin typeface="Arial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0" i="0" u="none" strike="noStrike" noProof="0">
                          <a:latin typeface="Arial"/>
                        </a:rPr>
                        <a:t>•File collaboration</a:t>
                      </a:r>
                      <a:endParaRPr lang="zh-TW" altLang="en-US" sz="8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0" i="0" u="none" strike="noStrike" noProof="0">
                          <a:latin typeface="Arial"/>
                        </a:rPr>
                        <a:t>•Auto save to NAS in real time </a:t>
                      </a:r>
                      <a:endParaRPr lang="zh-CN" sz="800" b="0" i="0" u="none" strike="noStrike" noProof="0">
                        <a:latin typeface="Arial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800" b="0" i="0" u="none" strike="noStrike" noProof="0">
                          <a:latin typeface="Arial"/>
                        </a:rPr>
                        <a:t>•Document preview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800" b="0" i="0" u="none" strike="noStrike" noProof="0">
                          <a:latin typeface="Arial"/>
                        </a:rPr>
                        <a:t>•Convert to Google docs for editing &amp; saving in your G</a:t>
                      </a:r>
                      <a:r>
                        <a:rPr lang="en-US" altLang="zh-TW" sz="800" b="0" i="0" u="none" strike="noStrike" noProof="0">
                          <a:latin typeface="Arial"/>
                        </a:rPr>
                        <a:t>oogle</a:t>
                      </a:r>
                      <a:r>
                        <a:rPr lang="zh-TW" sz="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altLang="zh-TW" sz="800" b="0" i="0" u="none" strike="noStrike" noProof="0">
                          <a:latin typeface="Arial"/>
                        </a:rPr>
                        <a:t>Drive</a:t>
                      </a:r>
                      <a:r>
                        <a:rPr lang="zh-TW" altLang="en-US" sz="800" b="0" i="0" u="none" strike="noStrike" noProof="0">
                          <a:latin typeface="Arial"/>
                        </a:rPr>
                        <a:t> </a:t>
                      </a:r>
                      <a:endParaRPr lang="zh-TW" sz="800" b="0" i="0" u="none" strike="noStrike" noProof="0">
                        <a:latin typeface="Arial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800" b="0" i="0" u="none" strike="noStrike" noProof="0">
                          <a:latin typeface="Arial"/>
                          <a:ea typeface="微軟正黑體"/>
                        </a:rPr>
                        <a:t>•Document preview</a:t>
                      </a:r>
                      <a:endParaRPr lang="en-US" sz="800" b="0" i="0" u="none" strike="noStrike" noProof="0">
                        <a:ea typeface="微軟正黑體"/>
                        <a:sym typeface="Arial" panose="020B0604020202020204" pitchFamily="34" charset="0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800" b="0" i="0" u="none" strike="noStrike" noProof="0">
                          <a:latin typeface="Arial"/>
                          <a:ea typeface="微軟正黑體"/>
                        </a:rPr>
                        <a:t>•Convert to Google docs for editing &amp; saving in you</a:t>
                      </a:r>
                      <a:r>
                        <a:rPr lang="en-US" altLang="zh-TW" sz="800" b="0" i="0" u="none" strike="noStrike" noProof="0">
                          <a:latin typeface="Arial"/>
                          <a:ea typeface="微軟正黑體"/>
                        </a:rPr>
                        <a:t>r</a:t>
                      </a:r>
                      <a:r>
                        <a:rPr lang="zh-TW" altLang="en-US" sz="800" b="0" i="0" u="none" strike="noStrike" noProof="0">
                          <a:latin typeface="Arial"/>
                          <a:ea typeface="微軟正黑體"/>
                        </a:rPr>
                        <a:t> </a:t>
                      </a:r>
                      <a:r>
                        <a:rPr lang="en-US" altLang="zh-TW" sz="800" b="0" i="0" u="none" strike="noStrike" noProof="0">
                          <a:latin typeface="Arial"/>
                          <a:ea typeface="微軟正黑體"/>
                        </a:rPr>
                        <a:t>G</a:t>
                      </a:r>
                      <a:r>
                        <a:rPr lang="en-US" sz="800" b="0" i="0" u="none" strike="noStrike" noProof="0">
                          <a:latin typeface="Arial"/>
                        </a:rPr>
                        <a:t>oogle</a:t>
                      </a:r>
                      <a:r>
                        <a:rPr lang="zh-TW" altLang="en-US" sz="800" b="0" i="0" u="none" strike="noStrike" noProof="0"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CN" sz="800" b="0" i="0" u="none" strike="noStrike" noProof="0">
                          <a:latin typeface="Arial"/>
                        </a:rPr>
                        <a:t>Drive</a:t>
                      </a:r>
                      <a:endParaRPr lang="zh-TW" sz="800"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26" name="圖片 25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65" y="1443388"/>
            <a:ext cx="551614" cy="55161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717" y="1476462"/>
            <a:ext cx="1351165" cy="518540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196341" y="1495547"/>
            <a:ext cx="1570010" cy="518540"/>
            <a:chOff x="1502580" y="2957023"/>
            <a:chExt cx="1576550" cy="520700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59" y="4094557"/>
            <a:ext cx="704850" cy="70485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168712" y="4308483"/>
            <a:ext cx="1858201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kumimoji="1" lang="zh-CN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Save to NAS in real time</a:t>
            </a:r>
            <a:endParaRPr lang="zh-CN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: 圓角 21">
            <a:extLst>
              <a:ext uri="{FF2B5EF4-FFF2-40B4-BE49-F238E27FC236}">
                <a16:creationId xmlns:a16="http://schemas.microsoft.com/office/drawing/2014/main" id="{1C1209FE-E9ED-4EF5-809D-A47D141059D3}"/>
              </a:ext>
            </a:extLst>
          </p:cNvPr>
          <p:cNvSpPr/>
          <p:nvPr/>
        </p:nvSpPr>
        <p:spPr>
          <a:xfrm>
            <a:off x="4657424" y="4315440"/>
            <a:ext cx="2403391" cy="323236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694" y="4094557"/>
            <a:ext cx="704850" cy="70485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4810059" y="4308483"/>
            <a:ext cx="1802096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kumimoji="1"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Multi-user online editing</a:t>
            </a:r>
            <a:endParaRPr lang="zh-TW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7927" y="1378238"/>
            <a:ext cx="875295" cy="875295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7194732" y="3731215"/>
            <a:ext cx="19146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Select the default open action based on your preference in Settings &gt; Documents.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A1AC7415-E3B9-423F-B047-23BEE402166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4" t="-965" b="-3557"/>
          <a:stretch/>
        </p:blipFill>
        <p:spPr>
          <a:xfrm>
            <a:off x="7245724" y="1892704"/>
            <a:ext cx="1699667" cy="1699667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169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0590" y="1010911"/>
            <a:ext cx="6082817" cy="2441220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A4AB8264-0ECE-4E33-B1F0-20877FF3A05F}"/>
              </a:ext>
            </a:extLst>
          </p:cNvPr>
          <p:cNvGrpSpPr/>
          <p:nvPr/>
        </p:nvGrpSpPr>
        <p:grpSpPr>
          <a:xfrm>
            <a:off x="4625111" y="3526445"/>
            <a:ext cx="4107656" cy="1566629"/>
            <a:chOff x="619126" y="4769160"/>
            <a:chExt cx="5476875" cy="2088839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87FF70-270D-4D58-97B2-DC54ADFF8DD2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CA7A0A2-422D-4F77-981B-1614DD014C9B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5FE53FB-12F2-4319-9CA7-E15AD1994A2A}"/>
              </a:ext>
            </a:extLst>
          </p:cNvPr>
          <p:cNvGrpSpPr/>
          <p:nvPr/>
        </p:nvGrpSpPr>
        <p:grpSpPr>
          <a:xfrm>
            <a:off x="270380" y="3521463"/>
            <a:ext cx="4107656" cy="1566629"/>
            <a:chOff x="619126" y="4769160"/>
            <a:chExt cx="5476875" cy="2088839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2C3C1CE-3B67-4AD6-8D1C-02241FA28589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2099C7-A7DB-4EAB-B890-0954EDDF8A8A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087"/>
            <a:ext cx="9143999" cy="8161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altLang="ja-JP" err="1"/>
              <a:t>Qsync</a:t>
            </a:r>
            <a:r>
              <a:rPr lang="en-US" altLang="ja-JP"/>
              <a:t> 5.0 </a:t>
            </a:r>
            <a:r>
              <a:rPr lang="en-US" altLang="ja-JP" sz="2200"/>
              <a:t>– Cross-device file sync for individuals and teams</a:t>
            </a:r>
            <a:endParaRPr lang="en-US" sz="2200"/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2437099" y="3946050"/>
            <a:ext cx="1953026" cy="746358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altLang="zh-TW" sz="1100"/>
              <a:t>If you own many devices, any file changed on one device will be automatically synchronized with the others.</a:t>
            </a:r>
            <a:endParaRPr lang="en-US" altLang="zh-TW" sz="1100" b="1">
              <a:solidFill>
                <a:schemeClr val="tx1"/>
              </a:solidFill>
            </a:endParaRPr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6719398" y="3866195"/>
            <a:ext cx="1963206" cy="877163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altLang="zh-TW" sz="1050"/>
              <a:t>For team works, any file changed will be automatically distributed to your teams’ devices, accelerating and streamlining your workflows.</a:t>
            </a:r>
            <a:endParaRPr lang="en-US" altLang="zh-TW" sz="1050" b="1">
              <a:solidFill>
                <a:schemeClr val="tx1"/>
              </a:solidFill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933D5ABB-7766-4C57-A2B4-2076CAA9B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037" y="3739363"/>
            <a:ext cx="1877976" cy="1221285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5036" y="3584555"/>
            <a:ext cx="1604275" cy="145802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C58CDAA-A19D-1D40-B309-763CE619AF00}"/>
              </a:ext>
            </a:extLst>
          </p:cNvPr>
          <p:cNvSpPr/>
          <p:nvPr/>
        </p:nvSpPr>
        <p:spPr>
          <a:xfrm>
            <a:off x="270380" y="2919133"/>
            <a:ext cx="12127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>
                <a:solidFill>
                  <a:schemeClr val="accent4"/>
                </a:solidFill>
                <a:ea typeface="微軟正黑體"/>
              </a:rPr>
              <a:t>Windows</a:t>
            </a:r>
            <a:r>
              <a:rPr lang="zh-TW" altLang="en-US" sz="900">
                <a:solidFill>
                  <a:schemeClr val="accent4"/>
                </a:solidFill>
                <a:ea typeface="微軟正黑體"/>
              </a:rPr>
              <a:t> </a:t>
            </a:r>
            <a:r>
              <a:rPr lang="en-US" altLang="zh-TW" sz="900">
                <a:solidFill>
                  <a:schemeClr val="accent4"/>
                </a:solidFill>
                <a:ea typeface="微軟正黑體"/>
              </a:rPr>
              <a:t>&amp;</a:t>
            </a:r>
            <a:r>
              <a:rPr lang="zh-TW" altLang="en-US" sz="900">
                <a:solidFill>
                  <a:schemeClr val="accent4"/>
                </a:solidFill>
                <a:ea typeface="微軟正黑體"/>
              </a:rPr>
              <a:t> </a:t>
            </a:r>
            <a:endParaRPr lang="en-US" altLang="zh-TW" sz="900">
              <a:solidFill>
                <a:schemeClr val="accent4"/>
              </a:solidFill>
              <a:ea typeface="微軟正黑體"/>
            </a:endParaRPr>
          </a:p>
          <a:p>
            <a:r>
              <a:rPr lang="en-US" altLang="zh-TW" sz="900">
                <a:solidFill>
                  <a:schemeClr val="accent4"/>
                </a:solidFill>
                <a:ea typeface="微軟正黑體"/>
              </a:rPr>
              <a:t>macOS</a:t>
            </a:r>
            <a:r>
              <a:rPr lang="zh-TW" altLang="en-US" sz="900">
                <a:solidFill>
                  <a:schemeClr val="accent4"/>
                </a:solidFill>
                <a:ea typeface="微軟正黑體"/>
              </a:rPr>
              <a:t> </a:t>
            </a:r>
            <a:endParaRPr lang="en-US" altLang="zh-TW" sz="900">
              <a:solidFill>
                <a:schemeClr val="accent4"/>
              </a:solidFill>
              <a:ea typeface="微軟正黑體"/>
            </a:endParaRPr>
          </a:p>
          <a:p>
            <a:r>
              <a:rPr lang="en-US" altLang="zh-TW" sz="900">
                <a:solidFill>
                  <a:schemeClr val="accent4"/>
                </a:solidFill>
                <a:ea typeface="微軟正黑體"/>
              </a:rPr>
              <a:t>Space-Saving Mode!</a:t>
            </a:r>
            <a:endParaRPr lang="zh-TW" altLang="en-US" sz="9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4433C77-A1A9-4469-A8F1-04CE241ADC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118" y="2920949"/>
            <a:ext cx="2791536" cy="629417"/>
          </a:xfrm>
          <a:prstGeom prst="roundRect">
            <a:avLst>
              <a:gd name="adj" fmla="val 3292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762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3304210" y="1845128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5" name="圖片 174">
            <a:extLst>
              <a:ext uri="{FF2B5EF4-FFF2-40B4-BE49-F238E27FC236}">
                <a16:creationId xmlns:a16="http://schemas.microsoft.com/office/drawing/2014/main" id="{59200031-093F-4032-A540-46A70CF18E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065" y="2079639"/>
            <a:ext cx="997905" cy="783973"/>
          </a:xfrm>
          <a:prstGeom prst="rect">
            <a:avLst/>
          </a:prstGeom>
        </p:spPr>
      </p:pic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774855" y="1852132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6" name="圖片 165">
            <a:extLst>
              <a:ext uri="{FF2B5EF4-FFF2-40B4-BE49-F238E27FC236}">
                <a16:creationId xmlns:a16="http://schemas.microsoft.com/office/drawing/2014/main" id="{CAF48D4C-B526-453A-99E4-C3895C403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55" y="2079639"/>
            <a:ext cx="997905" cy="783973"/>
          </a:xfrm>
          <a:prstGeom prst="rect">
            <a:avLst/>
          </a:prstGeom>
        </p:spPr>
      </p:pic>
      <p:pic>
        <p:nvPicPr>
          <p:cNvPr id="168" name="圖片 167">
            <a:extLst>
              <a:ext uri="{FF2B5EF4-FFF2-40B4-BE49-F238E27FC236}">
                <a16:creationId xmlns:a16="http://schemas.microsoft.com/office/drawing/2014/main" id="{052B6F50-3B90-484B-A707-EC9CE7183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55" y="3578516"/>
            <a:ext cx="997905" cy="78397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Complete backup with 3-2-1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HBS 3</a:t>
            </a:r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5833565" y="1845128"/>
            <a:ext cx="2585039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126" y="1947558"/>
            <a:ext cx="616759" cy="6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185" y="3076734"/>
            <a:ext cx="616759" cy="4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755" y="3958207"/>
            <a:ext cx="536739" cy="5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4201608" y="4522679"/>
            <a:ext cx="1418333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3461359" y="3056892"/>
            <a:ext cx="1891634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with</a:t>
            </a:r>
            <a:r>
              <a:rPr lang="zh-TW" altLang="en-US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9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048486" y="1142991"/>
            <a:ext cx="423172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</a:t>
            </a:r>
            <a:endParaRPr lang="zh-TW" altLang="en-US" sz="12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2525885" y="2392879"/>
            <a:ext cx="997905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9176" y="2157359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009712" y="3017400"/>
            <a:ext cx="0" cy="53106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2649163" y="2095783"/>
            <a:ext cx="823224" cy="18563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2410465" y="2074011"/>
            <a:ext cx="129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4515453" y="2392879"/>
            <a:ext cx="57399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6838" y="2148662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5776" y="3445489"/>
            <a:ext cx="1559729" cy="675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673" y="3632652"/>
            <a:ext cx="382258" cy="3822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7186" y="3487289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4614919" y="3749504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4605313" y="3728710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8978" y="4515515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4124005" y="4137442"/>
            <a:ext cx="0" cy="308832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26612" y="4140377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7242872" y="4016715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7233265" y="3995920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7454683" y="2546194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7779435" y="2546007"/>
            <a:ext cx="52667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Tokyo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03131" y="2187847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750" y="2441310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7219391" y="2064185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7209785" y="2043391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0842" y="3178660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7197103" y="305499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7187497" y="3034203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2566448" y="2626146"/>
            <a:ext cx="965618" cy="948069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2777536" y="2906367"/>
            <a:ext cx="526675" cy="180759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2707274" y="2881955"/>
            <a:ext cx="694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BBR</a:t>
            </a:r>
            <a:endParaRPr lang="zh-TW" altLang="en-US" sz="800" b="1" spc="-11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5516137" y="2522818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5674394" y="2608538"/>
            <a:ext cx="324745" cy="467229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5529290" y="4171794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5660532" y="4343652"/>
            <a:ext cx="380001" cy="320066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5336185" y="3343572"/>
            <a:ext cx="954111" cy="5256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5320903" y="3912883"/>
            <a:ext cx="989504" cy="215189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5173617" y="3908453"/>
            <a:ext cx="1265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9214" y="3723124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7462615" y="3538058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462" y="3451893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7670442" y="3541280"/>
            <a:ext cx="76198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New</a:t>
            </a:r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York</a:t>
            </a: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7462615" y="4567822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31" y="4430478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7769508" y="4566899"/>
            <a:ext cx="597851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Beijing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4136114" y="281206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4126507" y="2791272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1909953" y="4313791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487F2695-3BF2-468B-934F-B9CCE374F27D}"/>
              </a:ext>
            </a:extLst>
          </p:cNvPr>
          <p:cNvSpPr txBox="1"/>
          <p:nvPr/>
        </p:nvSpPr>
        <p:spPr>
          <a:xfrm>
            <a:off x="2006848" y="4319228"/>
            <a:ext cx="542102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75" y="4053421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452" y="2555026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2963" y="2159598"/>
            <a:ext cx="805295" cy="638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1909953" y="2746903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006848" y="2752340"/>
            <a:ext cx="54453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55">
            <a:extLst>
              <a:ext uri="{FF2B5EF4-FFF2-40B4-BE49-F238E27FC236}">
                <a16:creationId xmlns:a16="http://schemas.microsoft.com/office/drawing/2014/main" id="{DD3411B3-FA46-4779-B274-8B4DF1B78A54}"/>
              </a:ext>
            </a:extLst>
          </p:cNvPr>
          <p:cNvSpPr/>
          <p:nvPr/>
        </p:nvSpPr>
        <p:spPr>
          <a:xfrm>
            <a:off x="3304210" y="1457057"/>
            <a:ext cx="2420831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3557576" y="1444414"/>
            <a:ext cx="187029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 remote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 via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)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: 圓角 55">
            <a:extLst>
              <a:ext uri="{FF2B5EF4-FFF2-40B4-BE49-F238E27FC236}">
                <a16:creationId xmlns:a16="http://schemas.microsoft.com/office/drawing/2014/main" id="{4621B3C0-DE66-4992-956B-F167B700119C}"/>
              </a:ext>
            </a:extLst>
          </p:cNvPr>
          <p:cNvSpPr/>
          <p:nvPr/>
        </p:nvSpPr>
        <p:spPr>
          <a:xfrm>
            <a:off x="5816435" y="1449699"/>
            <a:ext cx="2615866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5819884" y="1467498"/>
            <a:ext cx="2529610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Carry and use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Extract Tool)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5397437" y="1177343"/>
            <a:ext cx="1002139" cy="490420"/>
            <a:chOff x="251519" y="2499741"/>
            <a:chExt cx="1944025" cy="95135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: 圓角 55">
            <a:extLst>
              <a:ext uri="{FF2B5EF4-FFF2-40B4-BE49-F238E27FC236}">
                <a16:creationId xmlns:a16="http://schemas.microsoft.com/office/drawing/2014/main" id="{A1B9CD64-D118-4512-AFED-A9A7B25DD138}"/>
              </a:ext>
            </a:extLst>
          </p:cNvPr>
          <p:cNvSpPr/>
          <p:nvPr/>
        </p:nvSpPr>
        <p:spPr>
          <a:xfrm>
            <a:off x="756696" y="1450178"/>
            <a:ext cx="2420831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029576" y="1443311"/>
            <a:ext cx="190124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local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(via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3)</a:t>
            </a:r>
            <a:endParaRPr lang="en-US" altLang="zh-TW" sz="1125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6" y="1200334"/>
            <a:ext cx="608606" cy="6048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71978918-B9AC-004B-AFE8-11E6E7C78276}"/>
              </a:ext>
            </a:extLst>
          </p:cNvPr>
          <p:cNvSpPr txBox="1"/>
          <p:nvPr/>
        </p:nvSpPr>
        <p:spPr>
          <a:xfrm>
            <a:off x="1055568" y="4573818"/>
            <a:ext cx="1891634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with</a:t>
            </a:r>
            <a:r>
              <a:rPr lang="zh-TW" altLang="en-US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9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5090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5DDA2EB9-D031-4C05-B1E3-52C63D124DFB}"/>
              </a:ext>
            </a:extLst>
          </p:cNvPr>
          <p:cNvSpPr/>
          <p:nvPr/>
        </p:nvSpPr>
        <p:spPr>
          <a:xfrm>
            <a:off x="137096" y="1334147"/>
            <a:ext cx="7137302" cy="3438380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58" y="181562"/>
            <a:ext cx="9144000" cy="819785"/>
          </a:xfrm>
        </p:spPr>
        <p:txBody>
          <a:bodyPr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HybridMount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en-US" altLang="zh-TW"/>
              <a:t>provides</a:t>
            </a:r>
            <a:r>
              <a:rPr lang="zh-TW" altLang="en-US"/>
              <a:t> </a:t>
            </a:r>
            <a:r>
              <a:rPr lang="en-US" altLang="zh-TW"/>
              <a:t>two</a:t>
            </a:r>
            <a:r>
              <a:rPr lang="zh-TW" altLang="en-US"/>
              <a:t> </a:t>
            </a:r>
            <a:r>
              <a:rPr lang="en-US" altLang="zh-TW"/>
              <a:t>modes</a:t>
            </a:r>
            <a:r>
              <a:rPr lang="zh-TW" altLang="en-US"/>
              <a:t> </a:t>
            </a:r>
            <a:r>
              <a:rPr lang="en-US" altLang="zh-TW"/>
              <a:t>for</a:t>
            </a:r>
            <a:r>
              <a:rPr lang="zh-TW" altLang="en-US"/>
              <a:t> </a:t>
            </a:r>
            <a:r>
              <a:rPr lang="en-US" altLang="zh-TW"/>
              <a:t>file-based</a:t>
            </a:r>
            <a:r>
              <a:rPr lang="zh-TW" altLang="en-US"/>
              <a:t> </a:t>
            </a:r>
            <a:r>
              <a:rPr lang="en-US" altLang="zh-TW"/>
              <a:t>cloud</a:t>
            </a:r>
            <a:r>
              <a:rPr lang="zh-TW" altLang="en-US"/>
              <a:t> </a:t>
            </a:r>
            <a:r>
              <a:rPr lang="en-US" altLang="zh-CN"/>
              <a:t>storage</a:t>
            </a:r>
            <a:r>
              <a:rPr lang="zh-TW" altLang="en-US"/>
              <a:t> </a:t>
            </a:r>
            <a:r>
              <a:rPr lang="en-US" altLang="zh-TW"/>
              <a:t>gateway</a:t>
            </a:r>
            <a:endParaRPr lang="en-US" altLang="zh-TW" b="0">
              <a:latin typeface="微軟正黑體"/>
              <a:ea typeface="微軟正黑體"/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841323"/>
              </p:ext>
            </p:extLst>
          </p:nvPr>
        </p:nvGraphicFramePr>
        <p:xfrm>
          <a:off x="182923" y="1378998"/>
          <a:ext cx="7027450" cy="327903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810281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47396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439440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05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Drive Mount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72" marR="64172" marT="34290" marB="34290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Cloud Gateway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46" marR="66846" marT="142875" marB="142875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Setup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Method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cloud</a:t>
                      </a:r>
                      <a:r>
                        <a:rPr lang="en-US" altLang="zh-CN" sz="11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drives and file servers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 “File Cloud Gateway” mode and create a dedicated cache space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Connections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No limit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free and perpetual connections. Purchase license for more connections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Access Performance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Depends on network speed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performance thanks to caching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Access in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File Station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Access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through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SMB / NFS / AFP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Sync with the cloud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only when browsing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constantly for quick access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Integration with</a:t>
                      </a:r>
                      <a:r>
                        <a:rPr lang="zh-TW" altLang="en-US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QTS apps</a:t>
                      </a:r>
                      <a:endParaRPr lang="zh-TW" altLang="en-US" sz="1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Not supported</a:t>
                      </a:r>
                      <a:endParaRPr lang="zh-TW" sz="11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  </a:t>
                      </a:r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 </a:t>
                      </a: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Supported                                       ...</a:t>
                      </a:r>
                      <a:endParaRPr lang="zh-TW" altLang="en-US" sz="11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7416643" y="2024986"/>
            <a:ext cx="1760293" cy="2625724"/>
            <a:chOff x="9960014" y="1888151"/>
            <a:chExt cx="2347057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7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839497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 </a:t>
              </a:r>
            </a:p>
            <a:p>
              <a:r>
                <a:rPr lang="en-US" altLang="zh-TW" sz="788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Cache</a:t>
              </a:r>
              <a:endParaRPr lang="en-GB" altLang="zh-TW" sz="788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369992" y="3675162"/>
              <a:ext cx="408659" cy="350958"/>
              <a:chOff x="3521998" y="5275450"/>
              <a:chExt cx="969546" cy="83264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21998" y="5487018"/>
                <a:ext cx="969546" cy="62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338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6"/>
              <a:ext cx="87977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en-US" altLang="zh-CN" sz="9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Internet</a:t>
              </a:r>
              <a:endParaRPr lang="en-GB" altLang="zh-TW" sz="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2" y="2364591"/>
              <a:ext cx="800019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en-US" altLang="zh-TW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Slower</a:t>
              </a:r>
              <a:endPara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9198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en-US" altLang="zh-CN" sz="9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LAN</a:t>
              </a:r>
              <a:endParaRPr lang="en-GB" sz="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en-US" altLang="zh-TW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Faster</a:t>
              </a:r>
              <a:endPara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52" y="1263921"/>
            <a:ext cx="562970" cy="562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303A4AD-5E31-4205-AA9F-3896835D4C17}"/>
              </a:ext>
            </a:extLst>
          </p:cNvPr>
          <p:cNvGrpSpPr/>
          <p:nvPr/>
        </p:nvGrpSpPr>
        <p:grpSpPr>
          <a:xfrm>
            <a:off x="5492425" y="4359805"/>
            <a:ext cx="1332195" cy="270000"/>
            <a:chOff x="5163359" y="4334937"/>
            <a:chExt cx="1332195" cy="270000"/>
          </a:xfrm>
        </p:grpSpPr>
        <p:pic>
          <p:nvPicPr>
            <p:cNvPr id="6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D05F7278-E29A-DF43-956F-1207A0A17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55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517529BD-F712-E448-ADF9-B2BF1EEF9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48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4692559-EF33-4AF7-B125-F73B6358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742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圖片 41" descr="一張含有 時鐘 的圖片&#10;&#10;自動產生的描述">
              <a:extLst>
                <a:ext uri="{FF2B5EF4-FFF2-40B4-BE49-F238E27FC236}">
                  <a16:creationId xmlns:a16="http://schemas.microsoft.com/office/drawing/2014/main" id="{386906F1-37C7-41A4-8E73-9B191522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35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662403" y="4655652"/>
            <a:ext cx="384043" cy="384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111392" y="4808467"/>
            <a:ext cx="286265" cy="2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567" y="4817303"/>
            <a:ext cx="251926" cy="18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74" y="4670362"/>
            <a:ext cx="293881" cy="29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737977" y="4765066"/>
            <a:ext cx="304604" cy="22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888">
            <a:off x="232802" y="4733013"/>
            <a:ext cx="400766" cy="2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273631" y="4770645"/>
            <a:ext cx="316547" cy="31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818" y="4728279"/>
            <a:ext cx="262530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562325" y="4710011"/>
            <a:ext cx="270899" cy="270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451439" y="4679296"/>
            <a:ext cx="383855" cy="38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458575" y="4768046"/>
            <a:ext cx="278199" cy="2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736" y="4727540"/>
            <a:ext cx="269104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5914956" y="4777315"/>
            <a:ext cx="322528" cy="17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4984814" y="4733580"/>
            <a:ext cx="343969" cy="296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568182" y="4738709"/>
            <a:ext cx="443206" cy="1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6919345" y="4734297"/>
            <a:ext cx="262530" cy="2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7571501" y="1411393"/>
            <a:ext cx="147027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indent="-88900" fontAlgn="ctr">
              <a:lnSpc>
                <a:spcPts val="16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Online collaboration</a:t>
            </a:r>
          </a:p>
          <a:p>
            <a:pPr marL="88900" indent="-88900" fontAlgn="ctr">
              <a:lnSpc>
                <a:spcPts val="16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data analysis</a:t>
            </a:r>
            <a:endParaRPr lang="en-US" altLang="zh-TW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图片 57">
            <a:extLst>
              <a:ext uri="{FF2B5EF4-FFF2-40B4-BE49-F238E27FC236}">
                <a16:creationId xmlns:a16="http://schemas.microsoft.com/office/drawing/2014/main" id="{64B3A0D2-76E7-4056-9E6B-ABE66E64ED00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49992" y="2904820"/>
            <a:ext cx="3207177" cy="271914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852F725A-AD22-489E-BBF9-6A227196A081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28225" y="2903013"/>
            <a:ext cx="3207177" cy="2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69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B1E25AB-373D-4FE5-9215-838474FC1A4F}"/>
              </a:ext>
            </a:extLst>
          </p:cNvPr>
          <p:cNvSpPr/>
          <p:nvPr/>
        </p:nvSpPr>
        <p:spPr>
          <a:xfrm rot="10800000">
            <a:off x="3982450" y="1788204"/>
            <a:ext cx="3053350" cy="3016042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D9359A9-9B71-40DA-89F7-DF28D1C9B5D7}"/>
              </a:ext>
            </a:extLst>
          </p:cNvPr>
          <p:cNvSpPr/>
          <p:nvPr/>
        </p:nvSpPr>
        <p:spPr>
          <a:xfrm rot="10800000">
            <a:off x="255000" y="1788204"/>
            <a:ext cx="3053350" cy="3016042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3412D-3FBB-4B99-8D85-A42F3A4FE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HybridMount - Cascade share the access permission to remote devices</a:t>
            </a:r>
            <a:endParaRPr lang="zh-CN" altLang="en-US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9AAF49B3-3986-47CA-974F-27DF1ECE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1850128"/>
            <a:ext cx="2896599" cy="2880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33944-8B7B-A546-9B9D-B616430CCB81}"/>
              </a:ext>
            </a:extLst>
          </p:cNvPr>
          <p:cNvSpPr txBox="1"/>
          <p:nvPr/>
        </p:nvSpPr>
        <p:spPr>
          <a:xfrm>
            <a:off x="391524" y="1289575"/>
            <a:ext cx="770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remote data mounted by SMB/NFS can be shared with other devices with folder permission to achieve a cascade share architecture.</a:t>
            </a:r>
            <a:endParaRPr lang="x-none" altLang="zh-TW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A0722-8E55-254F-9E61-44DB6FACD8EF}"/>
              </a:ext>
            </a:extLst>
          </p:cNvPr>
          <p:cNvSpPr txBox="1"/>
          <p:nvPr/>
        </p:nvSpPr>
        <p:spPr>
          <a:xfrm>
            <a:off x="5635625" y="2667000"/>
            <a:ext cx="6381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800"/>
              <a:t>SMB/NFS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5D141-ADE8-5F45-AF3B-005A4E9E46C4}"/>
              </a:ext>
            </a:extLst>
          </p:cNvPr>
          <p:cNvSpPr txBox="1"/>
          <p:nvPr/>
        </p:nvSpPr>
        <p:spPr>
          <a:xfrm>
            <a:off x="7089909" y="1974503"/>
            <a:ext cx="20146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To avoid local users accessing the remote data by VPN and to reduce the security concern and risk of VPN.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altLang="zh-TW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No longer need to manage user accounts in the remote server. The local admin retains full control over assigning different permissions to local users. </a:t>
            </a:r>
          </a:p>
        </p:txBody>
      </p:sp>
      <p:pic>
        <p:nvPicPr>
          <p:cNvPr id="7" name="Picture 3" descr="Diagram&#10;&#10;Description automatically generated">
            <a:extLst>
              <a:ext uri="{FF2B5EF4-FFF2-40B4-BE49-F238E27FC236}">
                <a16:creationId xmlns:a16="http://schemas.microsoft.com/office/drawing/2014/main" id="{744FF5BC-C6E7-4E5E-93F6-AE831E9A9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949" y="1850129"/>
            <a:ext cx="2889251" cy="2880622"/>
          </a:xfrm>
          <a:prstGeom prst="rect">
            <a:avLst/>
          </a:prstGeom>
        </p:spPr>
      </p:pic>
      <p:pic>
        <p:nvPicPr>
          <p:cNvPr id="12" name="Picture 3" descr="Diagram&#10;&#10;Description automatically generated">
            <a:extLst>
              <a:ext uri="{FF2B5EF4-FFF2-40B4-BE49-F238E27FC236}">
                <a16:creationId xmlns:a16="http://schemas.microsoft.com/office/drawing/2014/main" id="{6BF8E240-E302-42E0-8551-6EA0901175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199" y="1788204"/>
            <a:ext cx="517349" cy="30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00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2315967" y="1306902"/>
            <a:ext cx="6828033" cy="3836598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1692081" y="1306902"/>
            <a:ext cx="6985195" cy="3836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3917167" y="2116708"/>
            <a:ext cx="1350372" cy="1317095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new TS-x73A Ryzen NAS with many upgrades over previous generation TS-x73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1738992-C5F1-F341-AFFE-48F4D1F59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21" y="2259521"/>
            <a:ext cx="568880" cy="50369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AB992C0-6384-DC42-9484-B57AC5FA8139}"/>
              </a:ext>
            </a:extLst>
          </p:cNvPr>
          <p:cNvSpPr txBox="1"/>
          <p:nvPr/>
        </p:nvSpPr>
        <p:spPr>
          <a:xfrm>
            <a:off x="2814605" y="1519966"/>
            <a:ext cx="6085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NAS OS support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Default is QTS, switchable to ZFS </a:t>
            </a:r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hero enterprise OS during setup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B16774C-F5DA-A042-9748-E6EBC660DC32}"/>
              </a:ext>
            </a:extLst>
          </p:cNvPr>
          <p:cNvSpPr txBox="1"/>
          <p:nvPr/>
        </p:nvSpPr>
        <p:spPr>
          <a:xfrm>
            <a:off x="1320091" y="2272229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 Ryzen V1500B 4C / 8T 2.2GHz SoC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Next-gen AMD Ryzen embedded processor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AB8DE99-8A1D-A94C-AE80-54FB65EB3013}"/>
              </a:ext>
            </a:extLst>
          </p:cNvPr>
          <p:cNvSpPr txBox="1"/>
          <p:nvPr/>
        </p:nvSpPr>
        <p:spPr>
          <a:xfrm>
            <a:off x="1320091" y="2974794"/>
            <a:ext cx="4046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M.2 PCIe </a:t>
            </a:r>
            <a:r>
              <a:rPr kumimoji="1" lang="en-US" altLang="zh-TW" b="1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kumimoji="1"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Dual M.2 2280 </a:t>
            </a:r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SSD slots for performance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1F36B0D-26F2-F74D-BB7B-26563CB723A0}"/>
              </a:ext>
            </a:extLst>
          </p:cNvPr>
          <p:cNvSpPr txBox="1"/>
          <p:nvPr/>
        </p:nvSpPr>
        <p:spPr>
          <a:xfrm>
            <a:off x="1320091" y="3647244"/>
            <a:ext cx="3267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 high-speed network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2 x 2.5GbE for fast data transfer speed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A10C6C-DC89-A045-B997-1FB0C6A0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87" y="2404888"/>
            <a:ext cx="3319738" cy="20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A53ECF9F-578D-FF4E-9706-72C49F792082}"/>
              </a:ext>
            </a:extLst>
          </p:cNvPr>
          <p:cNvSpPr txBox="1"/>
          <p:nvPr/>
        </p:nvSpPr>
        <p:spPr>
          <a:xfrm>
            <a:off x="1320090" y="4364539"/>
            <a:ext cx="487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3.2 Gen 2 10Gbps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3 x USB-A 10Gbps for quick backup with SSD or enclosure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B30E4D7F-32E8-4C2D-8CE5-2812D3134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021" y="1664224"/>
            <a:ext cx="2142023" cy="266519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FAEC58A-2F13-4F46-B6CF-2390D4CFF373}"/>
              </a:ext>
            </a:extLst>
          </p:cNvPr>
          <p:cNvSpPr/>
          <p:nvPr/>
        </p:nvSpPr>
        <p:spPr>
          <a:xfrm>
            <a:off x="611917" y="2979552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927693F-09F9-4782-AF39-298087EFBB1F}"/>
              </a:ext>
            </a:extLst>
          </p:cNvPr>
          <p:cNvSpPr/>
          <p:nvPr/>
        </p:nvSpPr>
        <p:spPr>
          <a:xfrm>
            <a:off x="611917" y="3657006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073A3D3-90B3-4898-815D-4CA5C6B21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161" y="3761289"/>
            <a:ext cx="404599" cy="307105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AFA8BD3-983E-48D4-A7A6-300FC0BEED53}"/>
              </a:ext>
            </a:extLst>
          </p:cNvPr>
          <p:cNvSpPr/>
          <p:nvPr/>
        </p:nvSpPr>
        <p:spPr>
          <a:xfrm>
            <a:off x="611917" y="4334460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6BD62626-E5E1-4F6D-9E09-23C786513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883" y="4441777"/>
            <a:ext cx="385763" cy="34013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D71B2001-38D2-43A4-A5AA-0E3F26CAD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045" y="3049963"/>
            <a:ext cx="428253" cy="3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8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B7B65-636A-4E01-8271-CFE2841A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Hyper Data Protector </a:t>
            </a:r>
            <a:r>
              <a:rPr lang="en-US" altLang="zh-CN"/>
              <a:t>:  </a:t>
            </a:r>
            <a:r>
              <a:rPr lang="en-US" altLang="zh-TW">
                <a:sym typeface="Arial" panose="020B0604020202020204" pitchFamily="34" charset="0"/>
              </a:rPr>
              <a:t>All-in-one active backup solution for virtual machines</a:t>
            </a:r>
            <a:endParaRPr lang="zh-CN" altLang="en-US" sz="3000">
              <a:latin typeface="微軟正黑體"/>
              <a:ea typeface="微軟正黑體"/>
            </a:endParaRP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E565C2-0D32-FB4D-871A-4C68C06A2614}"/>
              </a:ext>
            </a:extLst>
          </p:cNvPr>
          <p:cNvSpPr txBox="1">
            <a:spLocks/>
          </p:cNvSpPr>
          <p:nvPr/>
        </p:nvSpPr>
        <p:spPr>
          <a:xfrm>
            <a:off x="312212" y="1199527"/>
            <a:ext cx="4922056" cy="1804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VMware and Microsoft Hyper-V</a:t>
            </a:r>
          </a:p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Unlimited VM backups and license-free</a:t>
            </a:r>
          </a:p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Restore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C229C1B-2E10-AA4F-85A5-1889D081115B}"/>
              </a:ext>
            </a:extLst>
          </p:cNvPr>
          <p:cNvGrpSpPr/>
          <p:nvPr/>
        </p:nvGrpSpPr>
        <p:grpSpPr>
          <a:xfrm>
            <a:off x="1568146" y="2631458"/>
            <a:ext cx="6610657" cy="2336763"/>
            <a:chOff x="717590" y="1858237"/>
            <a:chExt cx="7648594" cy="2703658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BB581AB-39B2-3F44-B79A-1714AAC17EC7}"/>
                </a:ext>
              </a:extLst>
            </p:cNvPr>
            <p:cNvGrpSpPr/>
            <p:nvPr/>
          </p:nvGrpSpPr>
          <p:grpSpPr>
            <a:xfrm>
              <a:off x="717590" y="2571748"/>
              <a:ext cx="2059011" cy="1963011"/>
              <a:chOff x="717588" y="2231078"/>
              <a:chExt cx="2416342" cy="2303682"/>
            </a:xfrm>
          </p:grpSpPr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3BF054B3-FDBD-214B-A351-00CA63AA5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17588" y="2231078"/>
                <a:ext cx="2416342" cy="2303682"/>
              </a:xfrm>
              <a:prstGeom prst="rect">
                <a:avLst/>
              </a:prstGeom>
            </p:spPr>
          </p:pic>
          <p:pic>
            <p:nvPicPr>
              <p:cNvPr id="15" name="圖形 14">
                <a:extLst>
                  <a:ext uri="{FF2B5EF4-FFF2-40B4-BE49-F238E27FC236}">
                    <a16:creationId xmlns:a16="http://schemas.microsoft.com/office/drawing/2014/main" id="{007FCE6F-F25F-8A4B-BEE9-659EE0F4D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178867" y="2485642"/>
                <a:ext cx="772857" cy="772857"/>
              </a:xfrm>
              <a:prstGeom prst="rect">
                <a:avLst/>
              </a:prstGeom>
            </p:spPr>
          </p:pic>
        </p:grp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E456A7AD-607E-674D-A811-0E6821B5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07174" y="2571749"/>
              <a:ext cx="2059010" cy="1963011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E2E4D19A-1536-4B4D-94C0-DFC33C8C9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6132"/>
            <a:stretch/>
          </p:blipFill>
          <p:spPr>
            <a:xfrm>
              <a:off x="7551341" y="2831018"/>
              <a:ext cx="611472" cy="573861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DB11C5F7-F118-9E4E-81DA-63C7ABDBA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04050" y="2227902"/>
              <a:ext cx="2333993" cy="2333993"/>
            </a:xfrm>
            <a:prstGeom prst="rect">
              <a:avLst/>
            </a:prstGeom>
          </p:spPr>
        </p:pic>
        <p:pic>
          <p:nvPicPr>
            <p:cNvPr id="13" name="圖片 12" descr="一張含有 畫畫, 傘 的圖片&#10;&#10;自動產生的描述">
              <a:extLst>
                <a:ext uri="{FF2B5EF4-FFF2-40B4-BE49-F238E27FC236}">
                  <a16:creationId xmlns:a16="http://schemas.microsoft.com/office/drawing/2014/main" id="{F1C92EE6-1B32-EC44-943A-0111126B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611" y="1858237"/>
              <a:ext cx="888040" cy="888040"/>
            </a:xfrm>
            <a:prstGeom prst="rect">
              <a:avLst/>
            </a:prstGeom>
          </p:spPr>
        </p:pic>
        <p:sp>
          <p:nvSpPr>
            <p:cNvPr id="3" name="圖形 10">
              <a:extLst>
                <a:ext uri="{FF2B5EF4-FFF2-40B4-BE49-F238E27FC236}">
                  <a16:creationId xmlns:a16="http://schemas.microsoft.com/office/drawing/2014/main" id="{73977824-7C65-3F49-9734-C0CF985C59C3}"/>
                </a:ext>
              </a:extLst>
            </p:cNvPr>
            <p:cNvSpPr/>
            <p:nvPr/>
          </p:nvSpPr>
          <p:spPr>
            <a:xfrm>
              <a:off x="1962773" y="3740430"/>
              <a:ext cx="1062403" cy="462332"/>
            </a:xfrm>
            <a:custGeom>
              <a:avLst/>
              <a:gdLst>
                <a:gd name="connsiteX0" fmla="*/ 862200 w 1062403"/>
                <a:gd name="connsiteY0" fmla="*/ 115583 h 462332"/>
                <a:gd name="connsiteX1" fmla="*/ 661997 w 1062403"/>
                <a:gd name="connsiteY1" fmla="*/ 0 h 462332"/>
                <a:gd name="connsiteX2" fmla="*/ 661997 w 1062403"/>
                <a:gd name="connsiteY2" fmla="*/ 125099 h 462332"/>
                <a:gd name="connsiteX3" fmla="*/ 0 w 1062403"/>
                <a:gd name="connsiteY3" fmla="*/ 125099 h 462332"/>
                <a:gd name="connsiteX4" fmla="*/ 0 w 1062403"/>
                <a:gd name="connsiteY4" fmla="*/ 337253 h 462332"/>
                <a:gd name="connsiteX5" fmla="*/ 661997 w 1062403"/>
                <a:gd name="connsiteY5" fmla="*/ 337253 h 462332"/>
                <a:gd name="connsiteX6" fmla="*/ 661997 w 1062403"/>
                <a:gd name="connsiteY6" fmla="*/ 462333 h 462332"/>
                <a:gd name="connsiteX7" fmla="*/ 862200 w 1062403"/>
                <a:gd name="connsiteY7" fmla="*/ 346750 h 462332"/>
                <a:gd name="connsiteX8" fmla="*/ 1062403 w 1062403"/>
                <a:gd name="connsiteY8" fmla="*/ 231166 h 46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403" h="462332">
                  <a:moveTo>
                    <a:pt x="862200" y="115583"/>
                  </a:moveTo>
                  <a:lnTo>
                    <a:pt x="661997" y="0"/>
                  </a:lnTo>
                  <a:lnTo>
                    <a:pt x="661997" y="125099"/>
                  </a:lnTo>
                  <a:lnTo>
                    <a:pt x="0" y="125099"/>
                  </a:lnTo>
                  <a:lnTo>
                    <a:pt x="0" y="337253"/>
                  </a:lnTo>
                  <a:lnTo>
                    <a:pt x="661997" y="337253"/>
                  </a:lnTo>
                  <a:lnTo>
                    <a:pt x="661997" y="462333"/>
                  </a:lnTo>
                  <a:lnTo>
                    <a:pt x="862200" y="346750"/>
                  </a:lnTo>
                  <a:lnTo>
                    <a:pt x="1062403" y="2311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3000">
                  <a:srgbClr val="D3D3D3"/>
                </a:gs>
                <a:gs pos="65000">
                  <a:srgbClr val="989898"/>
                </a:gs>
                <a:gs pos="100000">
                  <a:schemeClr val="tx1"/>
                </a:gs>
              </a:gsLst>
              <a:lin ang="0" scaled="1"/>
              <a:tileRect/>
            </a:gradFill>
            <a:ln w="169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" name="圖形 11">
              <a:extLst>
                <a:ext uri="{FF2B5EF4-FFF2-40B4-BE49-F238E27FC236}">
                  <a16:creationId xmlns:a16="http://schemas.microsoft.com/office/drawing/2014/main" id="{2BCCBBA2-8DE2-2F42-BF81-EAFE3EC2DDFD}"/>
                </a:ext>
              </a:extLst>
            </p:cNvPr>
            <p:cNvSpPr/>
            <p:nvPr/>
          </p:nvSpPr>
          <p:spPr>
            <a:xfrm rot="10800000">
              <a:off x="5491735" y="3740430"/>
              <a:ext cx="1062403" cy="462332"/>
            </a:xfrm>
            <a:custGeom>
              <a:avLst/>
              <a:gdLst>
                <a:gd name="connsiteX0" fmla="*/ 862200 w 1062403"/>
                <a:gd name="connsiteY0" fmla="*/ 115583 h 462332"/>
                <a:gd name="connsiteX1" fmla="*/ 661997 w 1062403"/>
                <a:gd name="connsiteY1" fmla="*/ 0 h 462332"/>
                <a:gd name="connsiteX2" fmla="*/ 661997 w 1062403"/>
                <a:gd name="connsiteY2" fmla="*/ 125099 h 462332"/>
                <a:gd name="connsiteX3" fmla="*/ 0 w 1062403"/>
                <a:gd name="connsiteY3" fmla="*/ 125099 h 462332"/>
                <a:gd name="connsiteX4" fmla="*/ 0 w 1062403"/>
                <a:gd name="connsiteY4" fmla="*/ 337253 h 462332"/>
                <a:gd name="connsiteX5" fmla="*/ 661997 w 1062403"/>
                <a:gd name="connsiteY5" fmla="*/ 337253 h 462332"/>
                <a:gd name="connsiteX6" fmla="*/ 661997 w 1062403"/>
                <a:gd name="connsiteY6" fmla="*/ 462333 h 462332"/>
                <a:gd name="connsiteX7" fmla="*/ 862200 w 1062403"/>
                <a:gd name="connsiteY7" fmla="*/ 346750 h 462332"/>
                <a:gd name="connsiteX8" fmla="*/ 1062403 w 1062403"/>
                <a:gd name="connsiteY8" fmla="*/ 231166 h 46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403" h="462332">
                  <a:moveTo>
                    <a:pt x="862200" y="115583"/>
                  </a:moveTo>
                  <a:lnTo>
                    <a:pt x="661997" y="0"/>
                  </a:lnTo>
                  <a:lnTo>
                    <a:pt x="661997" y="125099"/>
                  </a:lnTo>
                  <a:lnTo>
                    <a:pt x="0" y="125099"/>
                  </a:lnTo>
                  <a:lnTo>
                    <a:pt x="0" y="337253"/>
                  </a:lnTo>
                  <a:lnTo>
                    <a:pt x="661997" y="337253"/>
                  </a:lnTo>
                  <a:lnTo>
                    <a:pt x="661997" y="462333"/>
                  </a:lnTo>
                  <a:lnTo>
                    <a:pt x="862200" y="346750"/>
                  </a:lnTo>
                  <a:lnTo>
                    <a:pt x="1062403" y="2311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3000">
                  <a:srgbClr val="D3D3D3"/>
                </a:gs>
                <a:gs pos="65000">
                  <a:srgbClr val="989898"/>
                </a:gs>
                <a:gs pos="100000">
                  <a:schemeClr val="tx1"/>
                </a:gs>
              </a:gsLst>
              <a:lin ang="0" scaled="1"/>
              <a:tileRect/>
            </a:gradFill>
            <a:ln w="169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pic>
        <p:nvPicPr>
          <p:cNvPr id="19" name="圖形 18">
            <a:extLst>
              <a:ext uri="{FF2B5EF4-FFF2-40B4-BE49-F238E27FC236}">
                <a16:creationId xmlns:a16="http://schemas.microsoft.com/office/drawing/2014/main" id="{18FA1B93-3440-0E4E-9778-712C5ED06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94424" y="3016608"/>
            <a:ext cx="819123" cy="137795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302A2F-F62F-C24B-911F-51DFAE4A998E}"/>
              </a:ext>
            </a:extLst>
          </p:cNvPr>
          <p:cNvSpPr txBox="1"/>
          <p:nvPr/>
        </p:nvSpPr>
        <p:spPr>
          <a:xfrm>
            <a:off x="7000004" y="2859123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/>
                </a:solidFill>
              </a:rPr>
              <a:t>Microsoft Hyper-V</a:t>
            </a:r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F2C2E5-63E8-1F49-B399-C372F133C982}"/>
              </a:ext>
            </a:extLst>
          </p:cNvPr>
          <p:cNvSpPr txBox="1"/>
          <p:nvPr/>
        </p:nvSpPr>
        <p:spPr>
          <a:xfrm>
            <a:off x="4532988" y="2273678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/>
                </a:solidFill>
              </a:rPr>
              <a:t>Hyper Data Protector</a:t>
            </a:r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2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E5E8C3-D176-4870-86EE-28FE2370C97F}"/>
              </a:ext>
            </a:extLst>
          </p:cNvPr>
          <p:cNvSpPr/>
          <p:nvPr/>
        </p:nvSpPr>
        <p:spPr>
          <a:xfrm rot="10800000">
            <a:off x="478481" y="2138523"/>
            <a:ext cx="8426145" cy="3074826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044"/>
            <a:ext cx="9144000" cy="1033922"/>
          </a:xfrm>
        </p:spPr>
        <p:txBody>
          <a:bodyPr>
            <a:no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Boxafe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3200"/>
              <a:t>Comprehensive</a:t>
            </a:r>
            <a:r>
              <a:rPr lang="zh-CN" altLang="en-US" sz="3200"/>
              <a:t> </a:t>
            </a:r>
            <a:r>
              <a:rPr lang="en-US" altLang="zh-CN" sz="3200"/>
              <a:t>Backup</a:t>
            </a:r>
            <a:r>
              <a:rPr lang="zh-CN" altLang="en-US" sz="3200"/>
              <a:t> </a:t>
            </a:r>
            <a:r>
              <a:rPr lang="en-US" altLang="zh-CN" sz="3200"/>
              <a:t>Solution</a:t>
            </a:r>
            <a:r>
              <a:rPr lang="zh-CN" altLang="en-US" sz="3200"/>
              <a:t> </a:t>
            </a:r>
            <a:r>
              <a:rPr lang="en-US" altLang="zh-CN" sz="3200"/>
              <a:t>for</a:t>
            </a:r>
            <a:r>
              <a:rPr lang="zh-CN" altLang="en-US" sz="3200"/>
              <a:t> 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Google Workspace</a:t>
            </a:r>
            <a:r>
              <a:rPr kumimoji="1"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zh-TW" altLang="en-US"/>
              <a:t> </a:t>
            </a:r>
            <a:r>
              <a:rPr kumimoji="1" lang="en-US" altLang="zh-CN"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1612990" y="1286781"/>
            <a:ext cx="6461969" cy="75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27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important data in your hands</a:t>
            </a:r>
          </a:p>
          <a:p>
            <a:pPr marL="177800" indent="-177800">
              <a:lnSpc>
                <a:spcPts val="27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older data out of the cloud to reduce cost</a:t>
            </a: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5" y="1288180"/>
            <a:ext cx="770606" cy="770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1211597" y="2676110"/>
            <a:ext cx="3131803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Gmail</a:t>
            </a:r>
          </a:p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all your emails and attachments</a:t>
            </a:r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1211597" y="3203216"/>
            <a:ext cx="3347703" cy="630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 Drive</a:t>
            </a:r>
          </a:p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all your file versions in Google Drive and supports My Drive and Shared Drive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2702696"/>
            <a:ext cx="582430" cy="45266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3270076"/>
            <a:ext cx="582430" cy="4526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3836186"/>
            <a:ext cx="582430" cy="45266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4379436"/>
            <a:ext cx="582430" cy="45266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1198897" y="3946551"/>
            <a:ext cx="3623317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Contacts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all your contacts in Google Contacts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1198897" y="4489046"/>
            <a:ext cx="344211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Calendar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all your events and attachments in Google Calendar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5342357" y="2696430"/>
            <a:ext cx="3347702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Outlook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all your emails and attachments</a:t>
            </a:r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5342357" y="3201083"/>
            <a:ext cx="2782660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Contacts</a:t>
            </a:r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(People)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all your contacts in Outlook</a:t>
            </a:r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5342357" y="3738545"/>
            <a:ext cx="362331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Calendar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all your events and attachments in</a:t>
            </a:r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 Calendar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5342357" y="4317026"/>
            <a:ext cx="2288850" cy="630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OneDrive</a:t>
            </a:r>
          </a:p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all your files in OneDrive and support SharePoint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 flipH="1">
            <a:off x="654814" y="2222923"/>
            <a:ext cx="2346795" cy="407368"/>
          </a:xfrm>
          <a:prstGeom prst="snip2DiagRect">
            <a:avLst/>
          </a:prstGeom>
          <a:gradFill>
            <a:gsLst>
              <a:gs pos="0">
                <a:srgbClr val="7D5924"/>
              </a:gs>
              <a:gs pos="100000">
                <a:srgbClr val="9E712E"/>
              </a:gs>
            </a:gsLst>
            <a:lin ang="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715136" y="2264045"/>
            <a:ext cx="2247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Google™ Workspace</a:t>
            </a: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 flipH="1">
            <a:off x="4691556" y="2222923"/>
            <a:ext cx="1996911" cy="407368"/>
          </a:xfrm>
          <a:prstGeom prst="snip2DiagRect">
            <a:avLst/>
          </a:prstGeom>
          <a:gradFill>
            <a:gsLst>
              <a:gs pos="0">
                <a:srgbClr val="7D5924"/>
              </a:gs>
              <a:gs pos="100000">
                <a:srgbClr val="9E712E"/>
              </a:gs>
            </a:gsLst>
            <a:lin ang="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4860296" y="2264045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lang="en-US" altLang="zh-TW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E347690-B1A2-F247-90E5-EC9772AC2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128" y="4529343"/>
            <a:ext cx="468000" cy="46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F65BD63-387B-5C46-BB75-BD1F981C4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599" y="2708982"/>
            <a:ext cx="468000" cy="468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51B0BFC-1CED-344B-B887-AFA8C24CE9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1397" y="3297504"/>
            <a:ext cx="468000" cy="468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DA69B02-2742-2145-88A1-91AF2DD890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8128" y="39336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8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960A01C6-426E-4835-A997-A7BDF6B214EB}"/>
              </a:ext>
            </a:extLst>
          </p:cNvPr>
          <p:cNvSpPr/>
          <p:nvPr/>
        </p:nvSpPr>
        <p:spPr>
          <a:xfrm rot="10800000">
            <a:off x="402212" y="1874363"/>
            <a:ext cx="3638975" cy="2514757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63FBC-B206-AE42-B2F3-5C289B31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QmailAgent </a:t>
            </a:r>
            <a:r>
              <a:rPr lang="en-US"/>
              <a:t>– email backup solution</a:t>
            </a:r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6648F6-2D3D-3A4C-9F20-4678EA6A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768" y="1745010"/>
            <a:ext cx="4726072" cy="273046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圓角 55">
            <a:extLst>
              <a:ext uri="{FF2B5EF4-FFF2-40B4-BE49-F238E27FC236}">
                <a16:creationId xmlns:a16="http://schemas.microsoft.com/office/drawing/2014/main" id="{FEA6D172-24E3-8245-9E33-67B5D303FCCE}"/>
              </a:ext>
            </a:extLst>
          </p:cNvPr>
          <p:cNvSpPr/>
          <p:nvPr/>
        </p:nvSpPr>
        <p:spPr>
          <a:xfrm>
            <a:off x="402216" y="1556634"/>
            <a:ext cx="3638974" cy="528175"/>
          </a:xfrm>
          <a:prstGeom prst="roundRect">
            <a:avLst>
              <a:gd name="adj" fmla="val 1445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Best Email Retention Solution</a:t>
            </a: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E07D9213-EFE6-8249-817F-2FDC7F56EA82}"/>
              </a:ext>
            </a:extLst>
          </p:cNvPr>
          <p:cNvSpPr/>
          <p:nvPr/>
        </p:nvSpPr>
        <p:spPr>
          <a:xfrm>
            <a:off x="545420" y="2351293"/>
            <a:ext cx="3421086" cy="1705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Collectively manage and back up your personal and business emails.</a:t>
            </a:r>
          </a:p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Easily auto back up all your emails and attachments.</a:t>
            </a:r>
          </a:p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Quickly search and gain access to specific messages.</a:t>
            </a:r>
          </a:p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 up emails for disaster recovery.</a:t>
            </a:r>
          </a:p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Encryption service protects backed up private emails.</a:t>
            </a:r>
          </a:p>
        </p:txBody>
      </p:sp>
    </p:spTree>
    <p:extLst>
      <p:ext uri="{BB962C8B-B14F-4D97-AF65-F5344CB8AC3E}">
        <p14:creationId xmlns:p14="http://schemas.microsoft.com/office/powerpoint/2010/main" val="14752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AB03C3-7D73-E541-BDD2-2B2E4ACC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latin typeface="Arial"/>
                <a:ea typeface="微軟正黑體"/>
                <a:cs typeface="Arial"/>
              </a:rPr>
              <a:t>Install an NVIDIA graphics card to add HDMI output and improve VM / container performance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6F0844C8-FF80-364F-95B5-2ED6F9F9ED8B}"/>
              </a:ext>
            </a:extLst>
          </p:cNvPr>
          <p:cNvSpPr txBox="1">
            <a:spLocks/>
          </p:cNvSpPr>
          <p:nvPr/>
        </p:nvSpPr>
        <p:spPr>
          <a:xfrm>
            <a:off x="2853411" y="1975937"/>
            <a:ext cx="2594457" cy="1377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" altLang="zh-TW" sz="1200">
                <a:latin typeface="Arial"/>
                <a:ea typeface="微軟正黑體"/>
                <a:cs typeface="Arial"/>
              </a:rPr>
              <a:t>Support graphic cards that do not need power cables, including </a:t>
            </a:r>
            <a:r>
              <a:rPr lang="en" altLang="zh-TW" sz="1200" b="1">
                <a:latin typeface="Arial"/>
                <a:ea typeface="微軟正黑體"/>
                <a:cs typeface="Arial"/>
              </a:rPr>
              <a:t>NVIDIA</a:t>
            </a:r>
            <a:r>
              <a:rPr lang="en" altLang="zh-TW" sz="1200" b="1" baseline="30000">
                <a:latin typeface="Arial"/>
                <a:ea typeface="微軟正黑體"/>
                <a:cs typeface="Arial"/>
              </a:rPr>
              <a:t>®</a:t>
            </a:r>
            <a:r>
              <a:rPr lang="en" altLang="zh-TW" sz="1200" b="1">
                <a:latin typeface="Arial"/>
                <a:ea typeface="微軟正黑體"/>
                <a:cs typeface="Arial"/>
              </a:rPr>
              <a:t> GTX 1650</a:t>
            </a:r>
            <a:r>
              <a:rPr lang="en-US" altLang="zh-TW" sz="1200">
                <a:latin typeface="Arial"/>
                <a:ea typeface="微軟正黑體"/>
                <a:cs typeface="Arial"/>
              </a:rPr>
              <a:t>, </a:t>
            </a:r>
            <a:r>
              <a:rPr lang="en-US" altLang="zh-TW" sz="1200" b="1">
                <a:latin typeface="Arial"/>
                <a:ea typeface="微軟正黑體"/>
                <a:cs typeface="Arial"/>
              </a:rPr>
              <a:t>1050</a:t>
            </a:r>
            <a:r>
              <a:rPr lang="en-US" altLang="zh-TW" sz="1200">
                <a:latin typeface="Arial"/>
                <a:ea typeface="微軟正黑體"/>
                <a:cs typeface="Arial"/>
              </a:rPr>
              <a:t>, or </a:t>
            </a:r>
            <a:r>
              <a:rPr lang="en-US" altLang="zh-TW" sz="1200" b="1">
                <a:latin typeface="Arial"/>
                <a:ea typeface="微軟正黑體"/>
                <a:cs typeface="Arial"/>
              </a:rPr>
              <a:t>1030</a:t>
            </a:r>
            <a:r>
              <a:rPr lang="en-US" altLang="zh-TW" sz="1200">
                <a:latin typeface="Arial"/>
                <a:ea typeface="微軟正黑體"/>
                <a:cs typeface="Arial"/>
              </a:rPr>
              <a:t> to add an HDMI output and boost performance of GPU-accelerated computing, virtual machines, and containers via GPU passthrough.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DF6CB18-4317-BF42-9ED0-F7048B503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368" y="1471458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9D0E62FD-1902-D64C-B4A4-907A8A36055E}"/>
              </a:ext>
            </a:extLst>
          </p:cNvPr>
          <p:cNvSpPr/>
          <p:nvPr/>
        </p:nvSpPr>
        <p:spPr>
          <a:xfrm>
            <a:off x="6874988" y="1652333"/>
            <a:ext cx="18453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</a:t>
            </a:r>
          </a:p>
          <a:p>
            <a:pPr algn="ctr" fontAlgn="base"/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47557B5-09A9-184A-B1BC-84DB3CAD429D}"/>
              </a:ext>
            </a:extLst>
          </p:cNvPr>
          <p:cNvSpPr/>
          <p:nvPr/>
        </p:nvSpPr>
        <p:spPr>
          <a:xfrm>
            <a:off x="7064142" y="2645350"/>
            <a:ext cx="1467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Container</a:t>
            </a: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 fontAlgn="base"/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0A2BA1D-C6B4-9543-8FDF-AEE85EBC1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368" y="2549293"/>
            <a:ext cx="898592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7">
            <a:extLst>
              <a:ext uri="{FF2B5EF4-FFF2-40B4-BE49-F238E27FC236}">
                <a16:creationId xmlns:a16="http://schemas.microsoft.com/office/drawing/2014/main" id="{FD4CD1D2-345E-E64F-9BFB-D8AF69495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749" y="3627128"/>
            <a:ext cx="901211" cy="9012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9D3A7610-3E79-504F-B642-E7B5EF8D71BD}"/>
              </a:ext>
            </a:extLst>
          </p:cNvPr>
          <p:cNvSpPr/>
          <p:nvPr/>
        </p:nvSpPr>
        <p:spPr>
          <a:xfrm>
            <a:off x="6794831" y="3723790"/>
            <a:ext cx="2005691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Ubuntu Linux Station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「gtx 1650 png」的圖片搜尋結果">
            <a:extLst>
              <a:ext uri="{FF2B5EF4-FFF2-40B4-BE49-F238E27FC236}">
                <a16:creationId xmlns:a16="http://schemas.microsoft.com/office/drawing/2014/main" id="{200883C7-ED31-7543-B560-B2A30870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54" y="1486622"/>
            <a:ext cx="2594457" cy="259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DD89E16-1D2F-4243-BA58-46B5C3C11865}"/>
              </a:ext>
            </a:extLst>
          </p:cNvPr>
          <p:cNvSpPr/>
          <p:nvPr/>
        </p:nvSpPr>
        <p:spPr>
          <a:xfrm>
            <a:off x="665763" y="3948473"/>
            <a:ext cx="4572000" cy="9925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Note:</a:t>
            </a:r>
            <a:b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00">
                <a:effectLst/>
                <a:latin typeface="inherit"/>
                <a:ea typeface="新細明體" panose="02020500000000000000" pitchFamily="18" charset="-120"/>
                <a:cs typeface="Times New Roman" panose="02020603050405020304" pitchFamily="18" charset="0"/>
              </a:rPr>
              <a:t>1. Supported video formats depend on the hardware and software specifications of the devices. Playback capability and quality may vary due to factors including the original file formats/quality, hardware and software limitations, and output devices.</a:t>
            </a:r>
            <a:endParaRPr lang="zh-TW" altLang="zh-TW" sz="80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>
              <a:spcAft>
                <a:spcPts val="0"/>
              </a:spcAft>
            </a:pPr>
            <a:r>
              <a:rPr lang="en-US" altLang="zh-TW" sz="800">
                <a:effectLst/>
                <a:latin typeface="inherit"/>
                <a:ea typeface="新細明體" panose="02020500000000000000" pitchFamily="18" charset="-120"/>
                <a:cs typeface="Times New Roman" panose="02020603050405020304" pitchFamily="18" charset="0"/>
              </a:rPr>
              <a:t>2. When Virtualization Station uses graphics cards, the NAS will temporarily stop hardware transcoding acceleration for QTS (and vice versa).</a:t>
            </a:r>
            <a:endParaRPr lang="zh-TW" altLang="zh-TW" sz="80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>
              <a:spcAft>
                <a:spcPts val="0"/>
              </a:spcAft>
            </a:pPr>
            <a:r>
              <a:rPr lang="en-US" altLang="zh-TW" sz="800">
                <a:effectLst/>
                <a:latin typeface="inherit"/>
                <a:ea typeface="新細明體" panose="02020500000000000000" pitchFamily="18" charset="-120"/>
                <a:cs typeface="Times New Roman" panose="02020603050405020304" pitchFamily="18" charset="0"/>
              </a:rPr>
              <a:t>3. Consult the </a:t>
            </a:r>
            <a:r>
              <a:rPr lang="en-US" altLang="zh-TW" sz="800" u="sng">
                <a:solidFill>
                  <a:srgbClr val="0563C1"/>
                </a:solidFill>
                <a:effectLst/>
                <a:latin typeface="inherit"/>
                <a:ea typeface="新細明體" panose="02020500000000000000" pitchFamily="18" charset="-120"/>
                <a:cs typeface="Times New Roman" panose="02020603050405020304" pitchFamily="18" charset="0"/>
                <a:hlinkClick r:id="rId6"/>
              </a:rPr>
              <a:t>Compatibility List</a:t>
            </a:r>
            <a:r>
              <a:rPr lang="en-US" altLang="zh-TW" sz="800">
                <a:effectLst/>
                <a:latin typeface="inherit"/>
                <a:ea typeface="新細明體" panose="02020500000000000000" pitchFamily="18" charset="-120"/>
                <a:cs typeface="Times New Roman" panose="02020603050405020304" pitchFamily="18" charset="0"/>
              </a:rPr>
              <a:t> for information on supported NAS and graphics cards.</a:t>
            </a:r>
            <a:endParaRPr lang="zh-TW" altLang="zh-TW" sz="80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6519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4675039" y="1279144"/>
            <a:ext cx="4013155" cy="370387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化同側角落 10">
            <a:extLst>
              <a:ext uri="{FF2B5EF4-FFF2-40B4-BE49-F238E27FC236}">
                <a16:creationId xmlns:a16="http://schemas.microsoft.com/office/drawing/2014/main" id="{FC9D6388-6B92-4B8C-B1F4-D5C9D36A4EBD}"/>
              </a:ext>
            </a:extLst>
          </p:cNvPr>
          <p:cNvSpPr/>
          <p:nvPr/>
        </p:nvSpPr>
        <p:spPr>
          <a:xfrm rot="10800000">
            <a:off x="4774218" y="127913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294521" y="1274524"/>
            <a:ext cx="4013155" cy="370387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243CF3C4-C6AE-4938-B7E4-078D9754FB62}"/>
              </a:ext>
            </a:extLst>
          </p:cNvPr>
          <p:cNvSpPr/>
          <p:nvPr/>
        </p:nvSpPr>
        <p:spPr>
          <a:xfrm rot="10800000">
            <a:off x="400050" y="127451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All-in-one server to host virtual machines </a:t>
            </a:r>
            <a:br>
              <a:rPr lang="en-US" altLang="zh-TW"/>
            </a:br>
            <a:r>
              <a:rPr lang="en-US" altLang="zh-TW"/>
              <a:t>and containers</a:t>
            </a: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15" y="1233798"/>
            <a:ext cx="90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155083" y="1471815"/>
            <a:ext cx="2799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5585827" y="1471816"/>
            <a:ext cx="25715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Container Station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513762" y="2302734"/>
            <a:ext cx="3857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to run the Virtual machine such as Windows, Linux</a:t>
            </a:r>
            <a:r>
              <a:rPr lang="en-US" altLang="zh-TW" sz="14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UNIX</a:t>
            </a:r>
            <a:r>
              <a:rPr lang="en-US" altLang="zh-TW" sz="14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Android. </a:t>
            </a:r>
            <a:endParaRPr lang="zh-TW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217" y="1224559"/>
            <a:ext cx="898592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4807554" y="2191674"/>
            <a:ext cx="3935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QNAP’s Container Station exclusively integrates LXC and Docker lightweight virtualization technologies, allowing you to download apps from the built-in Docker Hub Registry.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743107" y="3219575"/>
            <a:ext cx="3007661" cy="703043"/>
            <a:chOff x="1360608" y="1631084"/>
            <a:chExt cx="3007661" cy="703043"/>
          </a:xfrm>
          <a:effectLst>
            <a:outerShdw blurRad="139700" dist="76200" dir="2700000" algn="tl" rotWithShape="0">
              <a:prstClr val="black">
                <a:alpha val="29000"/>
              </a:prstClr>
            </a:outerShdw>
          </a:effectLst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142536B5-24ED-48EC-BB8D-E51B0FCF1710}"/>
              </a:ext>
            </a:extLst>
          </p:cNvPr>
          <p:cNvSpPr/>
          <p:nvPr/>
        </p:nvSpPr>
        <p:spPr>
          <a:xfrm>
            <a:off x="4845510" y="3145781"/>
            <a:ext cx="908774" cy="9646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FC8EB"/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39241D-0911-4579-99CD-426C44EC077C}"/>
              </a:ext>
            </a:extLst>
          </p:cNvPr>
          <p:cNvSpPr/>
          <p:nvPr/>
        </p:nvSpPr>
        <p:spPr>
          <a:xfrm>
            <a:off x="5812017" y="3145781"/>
            <a:ext cx="2798927" cy="964693"/>
          </a:xfrm>
          <a:prstGeom prst="rect">
            <a:avLst/>
          </a:prstGeom>
          <a:noFill/>
          <a:ln>
            <a:solidFill>
              <a:srgbClr val="AFC8EB"/>
            </a:solidFill>
            <a:prstDash val="sysDash"/>
          </a:ln>
          <a:effectLst>
            <a:outerShdw blurRad="63500" dist="1143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EF6652-E79E-4D4C-8FAF-45EB7644F595}"/>
              </a:ext>
            </a:extLst>
          </p:cNvPr>
          <p:cNvSpPr txBox="1"/>
          <p:nvPr/>
        </p:nvSpPr>
        <p:spPr>
          <a:xfrm>
            <a:off x="5809935" y="3159227"/>
            <a:ext cx="941804" cy="255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rgbClr val="9E5E1C"/>
                </a:solidFill>
              </a:rPr>
              <a:t>Container</a:t>
            </a:r>
            <a:endParaRPr lang="zh-TW" altLang="en-US" sz="1050" b="1">
              <a:solidFill>
                <a:srgbClr val="9E5E1C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A70353-3146-47D3-973F-674C4FD5EF18}"/>
              </a:ext>
            </a:extLst>
          </p:cNvPr>
          <p:cNvSpPr/>
          <p:nvPr/>
        </p:nvSpPr>
        <p:spPr>
          <a:xfrm>
            <a:off x="5878062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490B6E-08C7-4305-8F82-AB1986CF3DB7}"/>
              </a:ext>
            </a:extLst>
          </p:cNvPr>
          <p:cNvSpPr/>
          <p:nvPr/>
        </p:nvSpPr>
        <p:spPr>
          <a:xfrm>
            <a:off x="6786891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5574E7-1A2C-424E-BD63-0D6C724AB380}"/>
              </a:ext>
            </a:extLst>
          </p:cNvPr>
          <p:cNvSpPr/>
          <p:nvPr/>
        </p:nvSpPr>
        <p:spPr>
          <a:xfrm>
            <a:off x="7684539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E113304-1BBA-437D-8BDD-707F68FF96EB}"/>
              </a:ext>
            </a:extLst>
          </p:cNvPr>
          <p:cNvSpPr/>
          <p:nvPr/>
        </p:nvSpPr>
        <p:spPr>
          <a:xfrm>
            <a:off x="5878062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BC5854-1093-4556-A4C8-CCA0449F43D2}"/>
              </a:ext>
            </a:extLst>
          </p:cNvPr>
          <p:cNvSpPr/>
          <p:nvPr/>
        </p:nvSpPr>
        <p:spPr>
          <a:xfrm>
            <a:off x="6786891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6F5C093-51BD-47A6-9925-7814001F51A3}"/>
              </a:ext>
            </a:extLst>
          </p:cNvPr>
          <p:cNvSpPr/>
          <p:nvPr/>
        </p:nvSpPr>
        <p:spPr>
          <a:xfrm>
            <a:off x="7684539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6EB1856-14AA-4F30-9B3A-852049FC0E43}"/>
              </a:ext>
            </a:extLst>
          </p:cNvPr>
          <p:cNvSpPr txBox="1"/>
          <p:nvPr/>
        </p:nvSpPr>
        <p:spPr>
          <a:xfrm>
            <a:off x="4845510" y="3207381"/>
            <a:ext cx="908775" cy="405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>
                <a:solidFill>
                  <a:srgbClr val="323231"/>
                </a:solidFill>
              </a:rPr>
              <a:t>Container Station</a:t>
            </a:r>
            <a:endParaRPr lang="zh-TW" altLang="en-US" sz="1050" b="1">
              <a:solidFill>
                <a:srgbClr val="323231"/>
              </a:solidFill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A3AB64E3-D3CE-4658-9FE0-23C1980621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34716" y="3668561"/>
            <a:ext cx="373445" cy="328875"/>
          </a:xfrm>
          <a:prstGeom prst="rect">
            <a:avLst/>
          </a:prstGeom>
        </p:spPr>
      </p:pic>
      <p:pic>
        <p:nvPicPr>
          <p:cNvPr id="38" name="圖片 37" descr="一張含有 標誌, 時鐘 的圖片&#10;&#10;自動產生的描述">
            <a:extLst>
              <a:ext uri="{FF2B5EF4-FFF2-40B4-BE49-F238E27FC236}">
                <a16:creationId xmlns:a16="http://schemas.microsoft.com/office/drawing/2014/main" id="{B8C51635-4ED5-412E-AAAB-6B2654F897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162" y="3718873"/>
            <a:ext cx="396936" cy="27856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01ECC3E-3003-41FC-AA0F-8C941BD4BE71}"/>
              </a:ext>
            </a:extLst>
          </p:cNvPr>
          <p:cNvSpPr/>
          <p:nvPr/>
        </p:nvSpPr>
        <p:spPr>
          <a:xfrm>
            <a:off x="4845510" y="4211605"/>
            <a:ext cx="3765434" cy="255374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OS</a:t>
            </a:r>
            <a:endParaRPr lang="zh-TW" altLang="en-US" sz="100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44D6F11-E2B8-49DC-9CCF-0E066D0566EE}"/>
              </a:ext>
            </a:extLst>
          </p:cNvPr>
          <p:cNvSpPr/>
          <p:nvPr/>
        </p:nvSpPr>
        <p:spPr>
          <a:xfrm>
            <a:off x="4845510" y="4531812"/>
            <a:ext cx="3765434" cy="302745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zh-TW" altLang="en-US" sz="100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40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>
            <a:extLst>
              <a:ext uri="{FF2B5EF4-FFF2-40B4-BE49-F238E27FC236}">
                <a16:creationId xmlns:a16="http://schemas.microsoft.com/office/drawing/2014/main" id="{EC5CBEB6-0DE5-4932-B613-144B6AF3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94" y="1489253"/>
            <a:ext cx="901211" cy="901211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</a:t>
            </a:r>
            <a:r>
              <a:rPr kumimoji="1"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stablish and run dual systems -</a:t>
            </a:r>
            <a:br>
              <a:rPr kumimoji="1"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kumimoji="1" lang="en-US" altLang="zh-TW" sz="3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Ubuntu</a:t>
            </a:r>
            <a:r>
              <a:rPr kumimoji="1" lang="zh-TW" altLang="en-US" sz="3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kumimoji="1" lang="en-US" altLang="zh-TW" sz="3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&amp;</a:t>
            </a:r>
            <a:r>
              <a:rPr kumimoji="1" lang="zh-TW" alt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kumimoji="1" lang="en-US" altLang="zh-TW" sz="32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</a:t>
            </a:r>
            <a:r>
              <a:rPr kumimoji="1"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hero</a:t>
            </a:r>
            <a:endParaRPr kumimoji="1" lang="zh-TW" altLang="en-US">
              <a:latin typeface="微軟正黑體"/>
              <a:ea typeface="微軟正黑體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168689" y="1724773"/>
            <a:ext cx="3062057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zh-TW" altLang="en-US" sz="22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Ubuntu Linux Station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181912" y="2553236"/>
            <a:ext cx="4214434" cy="22775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Run </a:t>
            </a:r>
            <a:r>
              <a:rPr lang="en-US" altLang="zh-TW" sz="1200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 hero and Ubuntu dual system, dual system application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enjoy.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One-click installation of multiple versions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 Ubunutu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16.04 / 18.04 / 20.04</a:t>
            </a:r>
          </a:p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Ubuntu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enjoy a variety of application downloads</a:t>
            </a:r>
          </a:p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Remotely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Ubuntu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Linux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browser</a:t>
            </a:r>
            <a:r>
              <a:rPr lang="en-US" altLang="zh-TW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/ </a:t>
            </a:r>
          </a:p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Install a PCIe graphic card to add an HDMI output screen, and use a USB</a:t>
            </a:r>
            <a:r>
              <a:rPr lang="zh-TW" altLang="en-US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keyboard and mouse with it.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4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B2C301C4-C351-4E6D-8D4A-C2AC20597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346" y="2491500"/>
            <a:ext cx="2344562" cy="1845028"/>
          </a:xfrm>
          <a:prstGeom prst="rect">
            <a:avLst/>
          </a:prstGeom>
        </p:spPr>
      </p:pic>
      <p:pic>
        <p:nvPicPr>
          <p:cNvPr id="12" name="圖片 13">
            <a:extLst>
              <a:ext uri="{FF2B5EF4-FFF2-40B4-BE49-F238E27FC236}">
                <a16:creationId xmlns:a16="http://schemas.microsoft.com/office/drawing/2014/main" id="{401C3D6D-841D-442A-8146-80BCBA87F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693" y="2553236"/>
            <a:ext cx="2088798" cy="1209323"/>
          </a:xfrm>
          <a:prstGeom prst="rect">
            <a:avLst/>
          </a:prstGeom>
        </p:spPr>
      </p:pic>
      <p:sp>
        <p:nvSpPr>
          <p:cNvPr id="90" name="圖形 33">
            <a:extLst>
              <a:ext uri="{FF2B5EF4-FFF2-40B4-BE49-F238E27FC236}">
                <a16:creationId xmlns:a16="http://schemas.microsoft.com/office/drawing/2014/main" id="{49C58E4B-EEB7-4F93-9846-1A61944F8CE0}"/>
              </a:ext>
            </a:extLst>
          </p:cNvPr>
          <p:cNvSpPr/>
          <p:nvPr/>
        </p:nvSpPr>
        <p:spPr>
          <a:xfrm>
            <a:off x="8180314" y="2594331"/>
            <a:ext cx="516897" cy="819683"/>
          </a:xfrm>
          <a:custGeom>
            <a:avLst/>
            <a:gdLst>
              <a:gd name="connsiteX0" fmla="*/ 0 w 514780"/>
              <a:gd name="connsiteY0" fmla="*/ 0 h 512766"/>
              <a:gd name="connsiteX1" fmla="*/ 343634 w 514780"/>
              <a:gd name="connsiteY1" fmla="*/ 0 h 512766"/>
              <a:gd name="connsiteX2" fmla="*/ 514780 w 514780"/>
              <a:gd name="connsiteY2" fmla="*/ 171146 h 512766"/>
              <a:gd name="connsiteX3" fmla="*/ 514780 w 514780"/>
              <a:gd name="connsiteY3" fmla="*/ 512766 h 512766"/>
              <a:gd name="connsiteX0" fmla="*/ 0 w 516897"/>
              <a:gd name="connsiteY0" fmla="*/ 0 h 819683"/>
              <a:gd name="connsiteX1" fmla="*/ 343634 w 516897"/>
              <a:gd name="connsiteY1" fmla="*/ 0 h 819683"/>
              <a:gd name="connsiteX2" fmla="*/ 514780 w 516897"/>
              <a:gd name="connsiteY2" fmla="*/ 171146 h 819683"/>
              <a:gd name="connsiteX3" fmla="*/ 516897 w 516897"/>
              <a:gd name="connsiteY3" fmla="*/ 819683 h 81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897" h="819683">
                <a:moveTo>
                  <a:pt x="0" y="0"/>
                </a:moveTo>
                <a:lnTo>
                  <a:pt x="343634" y="0"/>
                </a:lnTo>
                <a:cubicBezTo>
                  <a:pt x="438268" y="0"/>
                  <a:pt x="514780" y="76512"/>
                  <a:pt x="514780" y="171146"/>
                </a:cubicBezTo>
                <a:cubicBezTo>
                  <a:pt x="514780" y="285019"/>
                  <a:pt x="516897" y="705810"/>
                  <a:pt x="516897" y="819683"/>
                </a:cubicBezTo>
              </a:path>
            </a:pathLst>
          </a:custGeom>
          <a:noFill/>
          <a:ln w="50800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  <a:effectLst/>
        </p:spPr>
        <p:txBody>
          <a:bodyPr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pic>
        <p:nvPicPr>
          <p:cNvPr id="87" name="圖形 2">
            <a:extLst>
              <a:ext uri="{FF2B5EF4-FFF2-40B4-BE49-F238E27FC236}">
                <a16:creationId xmlns:a16="http://schemas.microsoft.com/office/drawing/2014/main" id="{46AB9925-70AB-4052-9E26-528DA04E4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9646" y="2088094"/>
            <a:ext cx="1811554" cy="766230"/>
          </a:xfrm>
          <a:prstGeom prst="rect">
            <a:avLst/>
          </a:prstGeom>
          <a:effectLst>
            <a:outerShdw blurRad="88900" dist="762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C4DCC4F8-F0F7-4BDC-ABC8-B4834A3C6329}"/>
              </a:ext>
            </a:extLst>
          </p:cNvPr>
          <p:cNvSpPr/>
          <p:nvPr/>
        </p:nvSpPr>
        <p:spPr>
          <a:xfrm>
            <a:off x="6519575" y="2427878"/>
            <a:ext cx="1919188" cy="394909"/>
          </a:xfrm>
          <a:prstGeom prst="roundRect">
            <a:avLst>
              <a:gd name="adj" fmla="val 48826"/>
            </a:avLst>
          </a:prstGeom>
          <a:noFill/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</a:rPr>
              <a:t>INTERNET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BB309F9-5038-7C45-B06E-D44791482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83128" y="4310448"/>
            <a:ext cx="1172182" cy="215299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DCD95A01-BDA1-7247-BD03-1051F6C6C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63708" y="4621891"/>
            <a:ext cx="305809" cy="37638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EC38FFCF-7E47-254B-B529-0635E72B8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27003" y="4601626"/>
            <a:ext cx="305809" cy="376380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34B8576D-C6CA-5449-B156-B340121E7F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16611" y="4618704"/>
            <a:ext cx="305809" cy="37638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AB30B75-C02E-2B42-8BCE-131467EC7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32584" y="1451802"/>
            <a:ext cx="525317" cy="5253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1BB4E60-59C0-8E4B-8C4A-E0EF7FCAD0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450761" y="1468833"/>
            <a:ext cx="491253" cy="49125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EC5E09E3-8B1A-044C-9678-F912DC37A89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08011" y="1465490"/>
            <a:ext cx="497942" cy="497942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4BC3F393-C96C-E24D-8F73-4094A4A3A9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32812" y="1508361"/>
            <a:ext cx="1012490" cy="42570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B3A91DF-12A4-46E0-9946-76217D1A472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077" y="3042552"/>
            <a:ext cx="2674258" cy="21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06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4708906" y="1380744"/>
            <a:ext cx="4013155" cy="3336883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化同側角落 10">
            <a:extLst>
              <a:ext uri="{FF2B5EF4-FFF2-40B4-BE49-F238E27FC236}">
                <a16:creationId xmlns:a16="http://schemas.microsoft.com/office/drawing/2014/main" id="{FC9D6388-6B92-4B8C-B1F4-D5C9D36A4EBD}"/>
              </a:ext>
            </a:extLst>
          </p:cNvPr>
          <p:cNvSpPr/>
          <p:nvPr/>
        </p:nvSpPr>
        <p:spPr>
          <a:xfrm rot="10800000">
            <a:off x="4808085" y="138073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328388" y="1376124"/>
            <a:ext cx="4013155" cy="3336883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243CF3C4-C6AE-4938-B7E4-078D9754FB62}"/>
              </a:ext>
            </a:extLst>
          </p:cNvPr>
          <p:cNvSpPr/>
          <p:nvPr/>
        </p:nvSpPr>
        <p:spPr>
          <a:xfrm rot="10800000">
            <a:off x="433917" y="137611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228600"/>
            <a:ext cx="9143999" cy="816119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 sz="3300">
                <a:latin typeface="Arial" panose="020B0604020202020204" pitchFamily="34" charset="0"/>
                <a:cs typeface="Arial" panose="020B0604020202020204" pitchFamily="34" charset="0"/>
              </a:rPr>
              <a:t>Smart and automatic file management</a:t>
            </a:r>
            <a:endParaRPr kumimoji="1" lang="zh-TW" altLang="en-US" sz="33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837002" y="1573415"/>
            <a:ext cx="13147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 altLang="zh-TW" sz="2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6232039" y="1573416"/>
            <a:ext cx="13468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Qfiling</a:t>
            </a:r>
            <a:r>
              <a:rPr lang="en-US" altLang="zh-TW" sz="2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8AE743-1FF5-3944-9D40-77FD7271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75" y="1333460"/>
            <a:ext cx="916685" cy="916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F49B50-8B7D-BC43-A684-58D40C88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517" y="1333460"/>
            <a:ext cx="898592" cy="89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 5">
            <a:extLst>
              <a:ext uri="{FF2B5EF4-FFF2-40B4-BE49-F238E27FC236}">
                <a16:creationId xmlns:a16="http://schemas.microsoft.com/office/drawing/2014/main" id="{4FF1C51A-0D24-F848-8BC9-CB2554C5CC56}"/>
              </a:ext>
            </a:extLst>
          </p:cNvPr>
          <p:cNvSpPr/>
          <p:nvPr/>
        </p:nvSpPr>
        <p:spPr>
          <a:xfrm>
            <a:off x="570721" y="2423439"/>
            <a:ext cx="3638791" cy="19974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powerful, </a:t>
            </a:r>
            <a:r>
              <a:rPr 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Google™-like search tool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Search image, music, video, document, and email by keyword and filters.</a:t>
            </a:r>
            <a:r>
              <a:rPr lang="zh-TW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5 advanced image search: search by face, text in image, things, color and map.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en-US" altLang="zh-TW" sz="1200" err="1">
                <a:latin typeface="Arial" panose="020B0604020202020204" pitchFamily="34" charset="0"/>
                <a:cs typeface="Arial" panose="020B0604020202020204" pitchFamily="34" charset="0"/>
              </a:rPr>
              <a:t>Qfiling</a:t>
            </a: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 to perform archival tasks based on your search criteria.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">
            <a:extLst>
              <a:ext uri="{FF2B5EF4-FFF2-40B4-BE49-F238E27FC236}">
                <a16:creationId xmlns:a16="http://schemas.microsoft.com/office/drawing/2014/main" id="{F5909AE1-241E-3645-8780-6223FAA01DA6}"/>
              </a:ext>
            </a:extLst>
          </p:cNvPr>
          <p:cNvSpPr/>
          <p:nvPr/>
        </p:nvSpPr>
        <p:spPr>
          <a:xfrm>
            <a:off x="4999286" y="2423439"/>
            <a:ext cx="3638791" cy="22591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 filing and archiving</a:t>
            </a:r>
          </a:p>
          <a:p>
            <a:pPr>
              <a:lnSpc>
                <a:spcPct val="2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endParaRPr lang="en-US" altLang="zh-TW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endParaRPr lang="en-US" altLang="zh-TW" sz="11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050" u="sng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TW" altLang="en-US" sz="105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 u="sng">
                <a:latin typeface="Arial" panose="020B0604020202020204" pitchFamily="34" charset="0"/>
                <a:cs typeface="Arial" panose="020B0604020202020204" pitchFamily="34" charset="0"/>
              </a:rPr>
              <a:t>type of task</a:t>
            </a:r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: filing task, recycling task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050" u="sng">
                <a:latin typeface="Arial" panose="020B0604020202020204" pitchFamily="34" charset="0"/>
                <a:cs typeface="Arial" panose="020B0604020202020204" pitchFamily="34" charset="0"/>
              </a:rPr>
              <a:t>3 type of scheduling rule</a:t>
            </a:r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: one-time, scheduling, real-time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050" u="sng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zh-TW" altLang="en-US" sz="105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 u="sng">
                <a:latin typeface="Arial" panose="020B0604020202020204" pitchFamily="34" charset="0"/>
                <a:cs typeface="Arial" panose="020B0604020202020204" pitchFamily="34" charset="0"/>
              </a:rPr>
              <a:t>editing module</a:t>
            </a:r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: AI</a:t>
            </a:r>
            <a:r>
              <a:rPr lang="zh-TW" altLang="en-US" sz="105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face blur, encryption and decryption, video transcoding and so on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55A584E6-F458-A74B-BD61-65B2F7F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308" y="2869329"/>
            <a:ext cx="320400" cy="3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4DCCEBB4-CDE4-934A-BA5B-58E2B6F0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5983710" y="2869329"/>
            <a:ext cx="320400" cy="320400"/>
          </a:xfrm>
          <a:prstGeom prst="rect">
            <a:avLst/>
          </a:prstGeom>
          <a:noFill/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1216B924-1689-ED4C-B984-339E227904B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699112" y="2865653"/>
            <a:ext cx="324000" cy="324000"/>
          </a:xfrm>
          <a:prstGeom prst="rect">
            <a:avLst/>
          </a:prstGeom>
          <a:noFill/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6C65D3C9-E9B3-7C4B-9352-E0CB0E51884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7414514" y="2865653"/>
            <a:ext cx="324000" cy="324000"/>
          </a:xfrm>
          <a:prstGeom prst="rect">
            <a:avLst/>
          </a:prstGeom>
          <a:noFill/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679D5876-8F56-0347-8857-C2180CFCD3F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129916" y="2865653"/>
            <a:ext cx="324000" cy="324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870C7-6FC8-F74F-B01F-C8FCB1F0583A}"/>
              </a:ext>
            </a:extLst>
          </p:cNvPr>
          <p:cNvSpPr txBox="1"/>
          <p:nvPr/>
        </p:nvSpPr>
        <p:spPr>
          <a:xfrm>
            <a:off x="5033961" y="3189653"/>
            <a:ext cx="785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Source</a:t>
            </a:r>
            <a:endParaRPr lang="en-TW" sz="10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DE5B7-D254-2045-9B58-88CA9EA662C7}"/>
              </a:ext>
            </a:extLst>
          </p:cNvPr>
          <p:cNvSpPr txBox="1"/>
          <p:nvPr/>
        </p:nvSpPr>
        <p:spPr>
          <a:xfrm>
            <a:off x="5830072" y="3216549"/>
            <a:ext cx="63772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/>
              <a:t>Scheduling</a:t>
            </a:r>
            <a:endParaRPr lang="en-TW" sz="7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7A7A52-FD69-F84E-8742-C76636D606AB}"/>
              </a:ext>
            </a:extLst>
          </p:cNvPr>
          <p:cNvSpPr txBox="1"/>
          <p:nvPr/>
        </p:nvSpPr>
        <p:spPr>
          <a:xfrm>
            <a:off x="6545474" y="3189653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Filter</a:t>
            </a:r>
            <a:endParaRPr lang="en-TW" sz="10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113BB5-F900-1D43-97C1-860624FE401D}"/>
              </a:ext>
            </a:extLst>
          </p:cNvPr>
          <p:cNvSpPr txBox="1"/>
          <p:nvPr/>
        </p:nvSpPr>
        <p:spPr>
          <a:xfrm>
            <a:off x="7261615" y="3189653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Editing</a:t>
            </a:r>
            <a:endParaRPr lang="en-TW" sz="10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FA1ED-D854-244A-ADE6-04D00E7D06A1}"/>
              </a:ext>
            </a:extLst>
          </p:cNvPr>
          <p:cNvSpPr txBox="1"/>
          <p:nvPr/>
        </p:nvSpPr>
        <p:spPr>
          <a:xfrm>
            <a:off x="7969827" y="3189653"/>
            <a:ext cx="649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/>
              <a:t>Destination</a:t>
            </a:r>
            <a:endParaRPr lang="en-TW" sz="70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90BE19-A09A-9346-9854-3F5C616D4D2E}"/>
              </a:ext>
            </a:extLst>
          </p:cNvPr>
          <p:cNvSpPr/>
          <p:nvPr/>
        </p:nvSpPr>
        <p:spPr>
          <a:xfrm>
            <a:off x="5776096" y="3055239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DDB9CA6E-116B-A948-B24F-D3AB231B13CB}"/>
              </a:ext>
            </a:extLst>
          </p:cNvPr>
          <p:cNvSpPr/>
          <p:nvPr/>
        </p:nvSpPr>
        <p:spPr>
          <a:xfrm>
            <a:off x="6421809" y="3055239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F1E751CC-1E2F-5044-B0A7-894F0EBF15EE}"/>
              </a:ext>
            </a:extLst>
          </p:cNvPr>
          <p:cNvSpPr/>
          <p:nvPr/>
        </p:nvSpPr>
        <p:spPr>
          <a:xfrm>
            <a:off x="7149862" y="3055239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3C574722-2EA9-D649-BBB7-7B8FDC725137}"/>
              </a:ext>
            </a:extLst>
          </p:cNvPr>
          <p:cNvSpPr/>
          <p:nvPr/>
        </p:nvSpPr>
        <p:spPr>
          <a:xfrm>
            <a:off x="7864914" y="3055239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05824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2458C-631E-484D-9349-C7670872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Notification Center </a:t>
            </a:r>
            <a:r>
              <a:rPr lang="zh-TW" altLang="en-US"/>
              <a:t>-</a:t>
            </a:r>
            <a:br>
              <a:rPr lang="en-US" altLang="zh-TW"/>
            </a:br>
            <a:r>
              <a:rPr lang="en-US" altLang="zh-TW"/>
              <a:t>diversity of active notification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22E4B3E-58E8-4817-A13B-3A8A5BF6C0FF}"/>
              </a:ext>
            </a:extLst>
          </p:cNvPr>
          <p:cNvSpPr/>
          <p:nvPr/>
        </p:nvSpPr>
        <p:spPr>
          <a:xfrm>
            <a:off x="1934176" y="1852746"/>
            <a:ext cx="180807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Multiple notification methods</a:t>
            </a:r>
            <a:endParaRPr lang="en-US" altLang="zh-TW" sz="1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77B0ED-8A39-4052-95DA-6DAA50C80E1F}"/>
              </a:ext>
            </a:extLst>
          </p:cNvPr>
          <p:cNvSpPr/>
          <p:nvPr/>
        </p:nvSpPr>
        <p:spPr>
          <a:xfrm>
            <a:off x="1923491" y="2269522"/>
            <a:ext cx="182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Meet your various notification scenarios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E6789F-9562-4513-9AA8-B35EF13D71AE}"/>
              </a:ext>
            </a:extLst>
          </p:cNvPr>
          <p:cNvSpPr/>
          <p:nvPr/>
        </p:nvSpPr>
        <p:spPr>
          <a:xfrm>
            <a:off x="229708" y="1945079"/>
            <a:ext cx="170349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Centralized setting</a:t>
            </a:r>
            <a:endParaRPr lang="en-US" altLang="zh-TW" sz="1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67770F-9FED-45F5-8B0A-4042C2046E1F}"/>
              </a:ext>
            </a:extLst>
          </p:cNvPr>
          <p:cNvSpPr/>
          <p:nvPr/>
        </p:nvSpPr>
        <p:spPr>
          <a:xfrm>
            <a:off x="302567" y="2200273"/>
            <a:ext cx="15577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9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 interface to integrate all notification settings and operations</a:t>
            </a:r>
            <a:endParaRPr lang="zh-TW" altLang="en-US" sz="9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33CCE0-5ACA-440E-91EC-D03AE1097C45}"/>
              </a:ext>
            </a:extLst>
          </p:cNvPr>
          <p:cNvSpPr/>
          <p:nvPr/>
        </p:nvSpPr>
        <p:spPr>
          <a:xfrm>
            <a:off x="3740717" y="1852746"/>
            <a:ext cx="170349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Highly flexible 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rule setting</a:t>
            </a:r>
            <a:endParaRPr lang="en-US" altLang="zh-TW" sz="1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C4C89C8-20D1-4C59-A1C8-FFBEF4BEF7B8}"/>
              </a:ext>
            </a:extLst>
          </p:cNvPr>
          <p:cNvSpPr/>
          <p:nvPr/>
        </p:nvSpPr>
        <p:spPr>
          <a:xfrm>
            <a:off x="3813576" y="2269522"/>
            <a:ext cx="1557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Easily filter important messages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C988C8B-F108-4D6F-8DF1-089F1F6FF596}"/>
              </a:ext>
            </a:extLst>
          </p:cNvPr>
          <p:cNvSpPr/>
          <p:nvPr/>
        </p:nvSpPr>
        <p:spPr>
          <a:xfrm>
            <a:off x="7033034" y="1921996"/>
            <a:ext cx="1961775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Double insurance</a:t>
            </a:r>
            <a:endParaRPr lang="en-US" altLang="zh-TW" sz="1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28C5EA-B0F4-4CB9-8A46-F6A6B77A08A3}"/>
              </a:ext>
            </a:extLst>
          </p:cNvPr>
          <p:cNvSpPr/>
          <p:nvPr/>
        </p:nvSpPr>
        <p:spPr>
          <a:xfrm>
            <a:off x="7235035" y="2269522"/>
            <a:ext cx="1557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9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history and test function</a:t>
            </a:r>
            <a:endParaRPr lang="zh-TW" altLang="en-US" sz="9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7F19EE-F4B2-4865-90D6-B42835473148}"/>
              </a:ext>
            </a:extLst>
          </p:cNvPr>
          <p:cNvSpPr/>
          <p:nvPr/>
        </p:nvSpPr>
        <p:spPr>
          <a:xfrm>
            <a:off x="5361308" y="1852746"/>
            <a:ext cx="170349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Multi-language support</a:t>
            </a:r>
            <a:endParaRPr lang="en-US" altLang="zh-TW" sz="1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36BA8B-FED5-458B-9640-05A6E39D526C}"/>
              </a:ext>
            </a:extLst>
          </p:cNvPr>
          <p:cNvSpPr/>
          <p:nvPr/>
        </p:nvSpPr>
        <p:spPr>
          <a:xfrm>
            <a:off x="5387697" y="2269522"/>
            <a:ext cx="165071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9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23 language &amp; composed by professionals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3F5F56-A78F-439B-A78A-E0E5B1224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712" y="1285529"/>
            <a:ext cx="731501" cy="67054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95757B4-9E32-421E-B347-C2B0CC47E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11" y="1227455"/>
            <a:ext cx="755204" cy="692271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82FDAA3B-29F6-4B94-A64E-D2401A4C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2007" y="1354239"/>
            <a:ext cx="443829" cy="530430"/>
          </a:xfrm>
          <a:prstGeom prst="rect">
            <a:avLst/>
          </a:prstGeom>
        </p:spPr>
      </p:pic>
      <p:pic>
        <p:nvPicPr>
          <p:cNvPr id="31" name="圖形 30" hidden="1">
            <a:extLst>
              <a:ext uri="{FF2B5EF4-FFF2-40B4-BE49-F238E27FC236}">
                <a16:creationId xmlns:a16="http://schemas.microsoft.com/office/drawing/2014/main" id="{C6B4D86C-C901-4537-8D0D-6A9EA0F7D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0158" y="1388524"/>
            <a:ext cx="515775" cy="515775"/>
          </a:xfrm>
          <a:prstGeom prst="rect">
            <a:avLst/>
          </a:prstGeom>
        </p:spPr>
      </p:pic>
      <p:sp>
        <p:nvSpPr>
          <p:cNvPr id="32" name="矩形: 圓角 31" hidden="1">
            <a:extLst>
              <a:ext uri="{FF2B5EF4-FFF2-40B4-BE49-F238E27FC236}">
                <a16:creationId xmlns:a16="http://schemas.microsoft.com/office/drawing/2014/main" id="{1CF6FEAD-7F1F-4210-B027-D08EE7334317}"/>
              </a:ext>
            </a:extLst>
          </p:cNvPr>
          <p:cNvSpPr/>
          <p:nvPr/>
        </p:nvSpPr>
        <p:spPr>
          <a:xfrm>
            <a:off x="9144000" y="3215170"/>
            <a:ext cx="1457058" cy="1368871"/>
          </a:xfrm>
          <a:prstGeom prst="roundRect">
            <a:avLst>
              <a:gd name="adj" fmla="val 19881"/>
            </a:avLst>
          </a:prstGeom>
          <a:solidFill>
            <a:schemeClr val="tx1">
              <a:alpha val="77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C102E6E-9089-454D-AE30-2E1D3D7C1420}"/>
              </a:ext>
            </a:extLst>
          </p:cNvPr>
          <p:cNvGrpSpPr/>
          <p:nvPr/>
        </p:nvGrpSpPr>
        <p:grpSpPr>
          <a:xfrm>
            <a:off x="788962" y="1303718"/>
            <a:ext cx="610643" cy="575416"/>
            <a:chOff x="1676114" y="1664338"/>
            <a:chExt cx="814191" cy="767221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A7F30841-EACD-45CD-916E-32C79F73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76114" y="1677678"/>
              <a:ext cx="814191" cy="75388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FDB3059-AA65-4AA9-B135-04F99F46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992" y="1664338"/>
              <a:ext cx="647810" cy="593826"/>
            </a:xfrm>
            <a:prstGeom prst="rect">
              <a:avLst/>
            </a:prstGeom>
          </p:spPr>
        </p:pic>
      </p:grpSp>
      <p:pic>
        <p:nvPicPr>
          <p:cNvPr id="18" name="圖片 17" descr="一張含有 頭飾, 頭盔, 帽 的圖片&#10;&#10;自動產生的描述">
            <a:extLst>
              <a:ext uri="{FF2B5EF4-FFF2-40B4-BE49-F238E27FC236}">
                <a16:creationId xmlns:a16="http://schemas.microsoft.com/office/drawing/2014/main" id="{CEDDA3CB-1EBD-41C3-8D63-C742E177FD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158" y="209143"/>
            <a:ext cx="789699" cy="789698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5248AD-37B3-479D-9B2C-720B12B54D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389" y="1285529"/>
            <a:ext cx="608129" cy="57612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AD316BB-CF7D-4045-94B0-17BFE2DA8AE9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5954713" y="1315250"/>
            <a:ext cx="516681" cy="51668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8EFF7F9-5CE9-4901-9939-F2A024C62280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2160" y="1308391"/>
            <a:ext cx="443522" cy="5303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C66A431-A31C-4F4B-922F-0010856621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49" y="2758812"/>
            <a:ext cx="4232565" cy="238081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8C4A7FB-47FC-D949-8BC6-97B9EF7371A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728" y="2748072"/>
            <a:ext cx="4216407" cy="237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88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0E6EAC-55C0-504B-B6EF-0BF9EBE8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/>
              <a:t>QuLog</a:t>
            </a:r>
            <a:r>
              <a:rPr lang="en-US" altLang="zh-TW"/>
              <a:t> Center proactively analyze and </a:t>
            </a:r>
            <a:br>
              <a:rPr lang="en-US" altLang="zh-TW"/>
            </a:br>
            <a:r>
              <a:rPr lang="en-US" altLang="zh-TW"/>
              <a:t>monitor connections</a:t>
            </a:r>
            <a:endParaRPr lang="zh-TW" alt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DB4352F-D54A-904A-AEEE-7EBAE2CDA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658" y="1499348"/>
            <a:ext cx="5689696" cy="2844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1156F-BB4D-4341-8ECB-CA1751F93281}"/>
              </a:ext>
            </a:extLst>
          </p:cNvPr>
          <p:cNvSpPr txBox="1">
            <a:spLocks/>
          </p:cNvSpPr>
          <p:nvPr/>
        </p:nvSpPr>
        <p:spPr>
          <a:xfrm>
            <a:off x="205066" y="1441051"/>
            <a:ext cx="3210486" cy="3405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Proactive analysis</a:t>
            </a:r>
            <a:endParaRPr lang="en-US" altLang="zh-TW" sz="1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List the top 5 Applications for Error/Warning Logs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System access statistics such as connection types and logged in IP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Quick filtering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Categorize by APP name or date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Customize labels/styles/flags for advanced search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Real-time monitoring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View the online members and their connection types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Unified management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Consolidate detailed local and remote NAS record files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Set the size of the space for the record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Send NAS log files to a standard Syslog server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Notify specified notifications by Notification Center</a:t>
            </a:r>
            <a:endParaRPr lang="en-TW" sz="10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9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4D9616F-D820-DF4D-ABCD-D2BE37A6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Brand new surveillance app</a:t>
            </a:r>
            <a:r>
              <a:rPr lang="zh-CN" altLang="en-US"/>
              <a:t>  </a:t>
            </a:r>
            <a:br>
              <a:rPr lang="en-US" altLang="zh-CN"/>
            </a:br>
            <a:r>
              <a:rPr lang="zh-CN" altLang="en-US"/>
              <a:t>QVR Elite</a:t>
            </a:r>
            <a:endParaRPr lang="zh-TW" altLang="en-US"/>
          </a:p>
        </p:txBody>
      </p:sp>
      <p:pic>
        <p:nvPicPr>
          <p:cNvPr id="4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ADBE9D5-93B9-41C5-AF69-448CA8360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867" y="311505"/>
            <a:ext cx="653710" cy="634654"/>
          </a:xfrm>
          <a:prstGeom prst="rect">
            <a:avLst/>
          </a:prstGeom>
        </p:spPr>
      </p:pic>
      <p:sp>
        <p:nvSpPr>
          <p:cNvPr id="15" name="Shape 317">
            <a:extLst>
              <a:ext uri="{FF2B5EF4-FFF2-40B4-BE49-F238E27FC236}">
                <a16:creationId xmlns:a16="http://schemas.microsoft.com/office/drawing/2014/main" id="{A4C7D6BF-DEB4-4138-BA8D-FFA49F171440}"/>
              </a:ext>
            </a:extLst>
          </p:cNvPr>
          <p:cNvSpPr/>
          <p:nvPr/>
        </p:nvSpPr>
        <p:spPr>
          <a:xfrm>
            <a:off x="273329" y="1529782"/>
            <a:ext cx="1605707" cy="1324351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16" name="Shape 317">
            <a:extLst>
              <a:ext uri="{FF2B5EF4-FFF2-40B4-BE49-F238E27FC236}">
                <a16:creationId xmlns:a16="http://schemas.microsoft.com/office/drawing/2014/main" id="{C036EA3D-7C7F-4DFE-859F-C495D8CC4741}"/>
              </a:ext>
            </a:extLst>
          </p:cNvPr>
          <p:cNvSpPr/>
          <p:nvPr/>
        </p:nvSpPr>
        <p:spPr>
          <a:xfrm>
            <a:off x="273329" y="3247525"/>
            <a:ext cx="1605707" cy="1324351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17" name="Shape 317">
            <a:extLst>
              <a:ext uri="{FF2B5EF4-FFF2-40B4-BE49-F238E27FC236}">
                <a16:creationId xmlns:a16="http://schemas.microsoft.com/office/drawing/2014/main" id="{11A82D72-673A-488B-81F7-F86B91A6D525}"/>
              </a:ext>
            </a:extLst>
          </p:cNvPr>
          <p:cNvSpPr/>
          <p:nvPr/>
        </p:nvSpPr>
        <p:spPr>
          <a:xfrm>
            <a:off x="4698797" y="1529782"/>
            <a:ext cx="1605707" cy="1324351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19" name="Shape 317">
            <a:extLst>
              <a:ext uri="{FF2B5EF4-FFF2-40B4-BE49-F238E27FC236}">
                <a16:creationId xmlns:a16="http://schemas.microsoft.com/office/drawing/2014/main" id="{4D729828-AF9E-4461-B812-0CEA85E98FFD}"/>
              </a:ext>
            </a:extLst>
          </p:cNvPr>
          <p:cNvSpPr/>
          <p:nvPr/>
        </p:nvSpPr>
        <p:spPr>
          <a:xfrm>
            <a:off x="4698797" y="3247525"/>
            <a:ext cx="1605707" cy="1324351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30FC826-FFCA-4A7E-892F-E09F746DBF5F}"/>
              </a:ext>
            </a:extLst>
          </p:cNvPr>
          <p:cNvSpPr txBox="1"/>
          <p:nvPr/>
        </p:nvSpPr>
        <p:spPr>
          <a:xfrm>
            <a:off x="1985610" y="1565450"/>
            <a:ext cx="25735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Channel License Type Unlimited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663172A-53EA-4B7D-97AF-BD8E8120579A}"/>
              </a:ext>
            </a:extLst>
          </p:cNvPr>
          <p:cNvSpPr txBox="1"/>
          <p:nvPr/>
        </p:nvSpPr>
        <p:spPr>
          <a:xfrm>
            <a:off x="1985610" y="1792622"/>
            <a:ext cx="255304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QVR Elite is subscription-based, with monthly, yearly, and 3-year subscription plans. You can build a robust surveillance system with a low-cost monthly price of US $1.99 per channel. You can alter the subscription based on your needs to reach higher cost efficiency. </a:t>
            </a:r>
            <a:endParaRPr lang="zh-TW" altLang="en-US" sz="1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986E632-0F7C-41D2-8B11-FBE7C6D3D5E4}"/>
              </a:ext>
            </a:extLst>
          </p:cNvPr>
          <p:cNvSpPr txBox="1"/>
          <p:nvPr/>
        </p:nvSpPr>
        <p:spPr>
          <a:xfrm>
            <a:off x="1985610" y="3410766"/>
            <a:ext cx="22969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Performance </a:t>
            </a:r>
            <a:r>
              <a:rPr lang="en-US" altLang="zh-TW" sz="1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Evoluatioin</a:t>
            </a:r>
            <a:endParaRPr 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31B0388-D9A3-4C81-8DCB-C75254D8D4E1}"/>
              </a:ext>
            </a:extLst>
          </p:cNvPr>
          <p:cNvSpPr txBox="1"/>
          <p:nvPr/>
        </p:nvSpPr>
        <p:spPr>
          <a:xfrm>
            <a:off x="1985610" y="3716516"/>
            <a:ext cx="25530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At initial version, max recording channel is 1</a:t>
            </a:r>
            <a:r>
              <a:rPr lang="en-US" altLang="zh-TW"/>
              <a:t>28 channels, the next version we will increase it to 192 channels.</a:t>
            </a:r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BEA5D66-39BC-4352-A81B-ED0602EA82AF}"/>
              </a:ext>
            </a:extLst>
          </p:cNvPr>
          <p:cNvSpPr txBox="1"/>
          <p:nvPr/>
        </p:nvSpPr>
        <p:spPr>
          <a:xfrm>
            <a:off x="6295109" y="1565450"/>
            <a:ext cx="22969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Pro Client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96D5C72-212C-42BC-BC6D-B22973ACE89E}"/>
              </a:ext>
            </a:extLst>
          </p:cNvPr>
          <p:cNvSpPr txBox="1"/>
          <p:nvPr/>
        </p:nvSpPr>
        <p:spPr>
          <a:xfrm>
            <a:off x="6295109" y="1792622"/>
            <a:ext cx="23406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/>
              <a:t>S</a:t>
            </a:r>
            <a:r>
              <a:rPr lang="zh-TW" altLang="en-US"/>
              <a:t>upported by the QVR Pro Client same as QVR Pro's client</a:t>
            </a:r>
            <a:endParaRPr lang="en-US" altLang="zh-TW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/>
              <a:t>Same features include </a:t>
            </a:r>
            <a:r>
              <a:rPr lang="zh-TW" altLang="en-US"/>
              <a:t>Dynamic View Layout, Live and Playback at the same time, </a:t>
            </a:r>
            <a:r>
              <a:rPr lang="en-US" altLang="zh-TW"/>
              <a:t>and </a:t>
            </a:r>
            <a:r>
              <a:rPr lang="zh-TW" altLang="en-US"/>
              <a:t>e-map event display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00D4955-9342-48E9-9707-1417F5ADF7CB}"/>
              </a:ext>
            </a:extLst>
          </p:cNvPr>
          <p:cNvSpPr txBox="1"/>
          <p:nvPr/>
        </p:nvSpPr>
        <p:spPr>
          <a:xfrm>
            <a:off x="6295109" y="3410766"/>
            <a:ext cx="22969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Standard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MP4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CA74603-9ECC-4C6D-A3C1-50BF0043C249}"/>
              </a:ext>
            </a:extLst>
          </p:cNvPr>
          <p:cNvSpPr txBox="1"/>
          <p:nvPr/>
        </p:nvSpPr>
        <p:spPr>
          <a:xfrm>
            <a:off x="6295109" y="3716516"/>
            <a:ext cx="258522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Supported by both </a:t>
            </a:r>
            <a:r>
              <a:rPr lang="en-US" altLang="zh-TW" err="1"/>
              <a:t>QuTS</a:t>
            </a:r>
            <a:r>
              <a:rPr lang="en-US" altLang="zh-TW"/>
              <a:t> hero and</a:t>
            </a:r>
            <a:r>
              <a:rPr lang="zh-TW" altLang="en-US"/>
              <a:t> </a:t>
            </a:r>
            <a:r>
              <a:rPr lang="en-US" altLang="zh-TW"/>
              <a:t>QTS</a:t>
            </a:r>
          </a:p>
          <a:p>
            <a:r>
              <a:rPr lang="en-US" altLang="zh-TW"/>
              <a:t>Record standard MP4 format, allowing for smooth playback on all devices</a:t>
            </a:r>
            <a:endParaRPr lang="zh-TW" altLang="en-US"/>
          </a:p>
        </p:txBody>
      </p:sp>
      <p:pic>
        <p:nvPicPr>
          <p:cNvPr id="35" name="圖形 34">
            <a:extLst>
              <a:ext uri="{FF2B5EF4-FFF2-40B4-BE49-F238E27FC236}">
                <a16:creationId xmlns:a16="http://schemas.microsoft.com/office/drawing/2014/main" id="{DC08ACE5-1456-4F6D-9B14-1429667C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616" y="1688576"/>
            <a:ext cx="1359132" cy="924609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1FE0D44A-3F49-4C11-A1D6-E4C21EF66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1854" y="3329342"/>
            <a:ext cx="1151220" cy="1033505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8160CC4C-2FFF-47BA-A28D-8883FAA7C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70913" y="1723478"/>
            <a:ext cx="1452080" cy="90642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63A13717-C685-4D4B-8E12-4C72CE7239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3829" y="3520203"/>
            <a:ext cx="1354323" cy="8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9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1307F210-AD7B-4989-B55F-2FFA7C0D9D91}"/>
              </a:ext>
            </a:extLst>
          </p:cNvPr>
          <p:cNvGrpSpPr/>
          <p:nvPr/>
        </p:nvGrpSpPr>
        <p:grpSpPr>
          <a:xfrm>
            <a:off x="258312" y="1774153"/>
            <a:ext cx="3520165" cy="2891748"/>
            <a:chOff x="379889" y="2099517"/>
            <a:chExt cx="4693553" cy="4289575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FFD60F70-CA62-4161-A448-3ED5949B4141}"/>
                </a:ext>
              </a:extLst>
            </p:cNvPr>
            <p:cNvSpPr/>
            <p:nvPr/>
          </p:nvSpPr>
          <p:spPr>
            <a:xfrm>
              <a:off x="388633" y="2099517"/>
              <a:ext cx="4680437" cy="428957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CBE0BFF5-C842-4F0E-9642-8190EAB8CA68}"/>
                </a:ext>
              </a:extLst>
            </p:cNvPr>
            <p:cNvGrpSpPr/>
            <p:nvPr/>
          </p:nvGrpSpPr>
          <p:grpSpPr>
            <a:xfrm>
              <a:off x="379889" y="4678661"/>
              <a:ext cx="4693553" cy="873967"/>
              <a:chOff x="1091093" y="977311"/>
              <a:chExt cx="3202224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17EF3AFC-AB49-42AB-BCBE-95E6ABFB686F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73" name="直線接點 72">
                <a:extLst>
                  <a:ext uri="{FF2B5EF4-FFF2-40B4-BE49-F238E27FC236}">
                    <a16:creationId xmlns:a16="http://schemas.microsoft.com/office/drawing/2014/main" id="{6DB0E2E2-8DBF-414B-99C4-689D2166C3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1259"/>
                <a:ext cx="3199241" cy="15088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接點 73">
                <a:extLst>
                  <a:ext uri="{FF2B5EF4-FFF2-40B4-BE49-F238E27FC236}">
                    <a16:creationId xmlns:a16="http://schemas.microsoft.com/office/drawing/2014/main" id="{8AEEFAB8-1FEE-4CCF-8B57-3A2FCFE466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02932"/>
                <a:ext cx="3202223" cy="47093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BFD90AE9-D2C5-4995-9A0E-6162B36DF25C}"/>
                </a:ext>
              </a:extLst>
            </p:cNvPr>
            <p:cNvGrpSpPr/>
            <p:nvPr/>
          </p:nvGrpSpPr>
          <p:grpSpPr>
            <a:xfrm>
              <a:off x="384261" y="3821528"/>
              <a:ext cx="4689181" cy="873967"/>
              <a:chOff x="1091093" y="977311"/>
              <a:chExt cx="3199241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D4C71613-289E-423B-9D47-3D6B06175D7A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35D6F477-F902-4A40-BD78-D9112723D0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4928"/>
                <a:ext cx="3196258" cy="11419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259EDC03-997E-4075-BDA5-904EC3A8D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3193276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8D704E1B-9614-46EA-B423-7AC6E7C2EEFC}"/>
                </a:ext>
              </a:extLst>
            </p:cNvPr>
            <p:cNvGrpSpPr/>
            <p:nvPr/>
          </p:nvGrpSpPr>
          <p:grpSpPr>
            <a:xfrm>
              <a:off x="384261" y="2974882"/>
              <a:ext cx="4689181" cy="873967"/>
              <a:chOff x="1091093" y="977311"/>
              <a:chExt cx="3199241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1DCA4E6-2AD7-4A7B-8D24-B012B949280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DDC8BF6A-E7F5-4A53-B203-AA170B216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4928"/>
                <a:ext cx="3190293" cy="11419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>
                <a:extLst>
                  <a:ext uri="{FF2B5EF4-FFF2-40B4-BE49-F238E27FC236}">
                    <a16:creationId xmlns:a16="http://schemas.microsoft.com/office/drawing/2014/main" id="{E3E6E8F9-6F8A-49AC-B215-59A8BD4854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3199240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363E4EF-6C4F-4B5C-9FE7-780868F6B179}"/>
                </a:ext>
              </a:extLst>
            </p:cNvPr>
            <p:cNvGrpSpPr/>
            <p:nvPr/>
          </p:nvGrpSpPr>
          <p:grpSpPr>
            <a:xfrm>
              <a:off x="384261" y="2129559"/>
              <a:ext cx="4680438" cy="873966"/>
              <a:chOff x="1091093" y="977312"/>
              <a:chExt cx="3193276" cy="772713"/>
            </a:xfrm>
            <a:solidFill>
              <a:srgbClr val="FF0000">
                <a:alpha val="16863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2AE2BBA-5393-42E6-92AB-5DB018FB91D7}"/>
                  </a:ext>
                </a:extLst>
              </p:cNvPr>
              <p:cNvSpPr/>
              <p:nvPr/>
            </p:nvSpPr>
            <p:spPr>
              <a:xfrm>
                <a:off x="1091093" y="977312"/>
                <a:ext cx="3193276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39E6CAF7-9531-4D4F-9E07-B750A5847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3190293" cy="0"/>
              </a:xfrm>
              <a:prstGeom prst="line">
                <a:avLst/>
              </a:prstGeom>
              <a:solidFill>
                <a:srgbClr val="FFCC00">
                  <a:alpha val="49020"/>
                </a:srgbClr>
              </a:solidFill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ABCAC73A-5ED3-40CD-85E9-96BEE40BC2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24703"/>
                <a:ext cx="3193276" cy="25322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2DF18980-B84E-4513-A5EB-CEAB7E5FA2F2}"/>
                </a:ext>
              </a:extLst>
            </p:cNvPr>
            <p:cNvGrpSpPr/>
            <p:nvPr/>
          </p:nvGrpSpPr>
          <p:grpSpPr>
            <a:xfrm>
              <a:off x="379889" y="5499363"/>
              <a:ext cx="4693553" cy="873967"/>
              <a:chOff x="1091093" y="977311"/>
              <a:chExt cx="3202224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2F425F3E-E72B-4914-B899-04C953D21F9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202223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A06DBE17-3A32-4CA6-8130-188151075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3199241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796FD3D0-F6D8-4381-89EE-14D5E205C2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42248"/>
                <a:ext cx="3202223" cy="7777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9D8DE3E-A0FB-934A-8EF3-92FEEC8DA8F6}"/>
                </a:ext>
              </a:extLst>
            </p:cNvPr>
            <p:cNvSpPr txBox="1"/>
            <p:nvPr/>
          </p:nvSpPr>
          <p:spPr>
            <a:xfrm>
              <a:off x="574970" y="2615328"/>
              <a:ext cx="757045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Cores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1FC529A7-B697-8140-B8AD-4CB8ACA30907}"/>
                </a:ext>
              </a:extLst>
            </p:cNvPr>
            <p:cNvSpPr txBox="1"/>
            <p:nvPr/>
          </p:nvSpPr>
          <p:spPr>
            <a:xfrm>
              <a:off x="565662" y="3059810"/>
              <a:ext cx="945131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Threads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7BC88058-EA46-804F-B907-3E6668FD8EBA}"/>
                </a:ext>
              </a:extLst>
            </p:cNvPr>
            <p:cNvSpPr txBox="1"/>
            <p:nvPr/>
          </p:nvSpPr>
          <p:spPr>
            <a:xfrm>
              <a:off x="550602" y="3468837"/>
              <a:ext cx="1586332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Base frequency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0703962-BA9F-7B47-81AE-A342C6B0A0BB}"/>
                </a:ext>
              </a:extLst>
            </p:cNvPr>
            <p:cNvSpPr/>
            <p:nvPr/>
          </p:nvSpPr>
          <p:spPr>
            <a:xfrm>
              <a:off x="553281" y="3906017"/>
              <a:ext cx="1661139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Turbo frequency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5C35403-2881-AF48-B988-B3135E1C151F}"/>
                </a:ext>
              </a:extLst>
            </p:cNvPr>
            <p:cNvSpPr/>
            <p:nvPr/>
          </p:nvSpPr>
          <p:spPr>
            <a:xfrm>
              <a:off x="569216" y="4317513"/>
              <a:ext cx="1015663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L2 cache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8FBD3C5-AA47-9342-B928-A21E1CCF3DF9}"/>
                </a:ext>
              </a:extLst>
            </p:cNvPr>
            <p:cNvSpPr/>
            <p:nvPr/>
          </p:nvSpPr>
          <p:spPr>
            <a:xfrm>
              <a:off x="565662" y="4736265"/>
              <a:ext cx="1015663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L3 cache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49BF44-D644-E944-BD32-225D3954F92B}"/>
                </a:ext>
              </a:extLst>
            </p:cNvPr>
            <p:cNvSpPr/>
            <p:nvPr/>
          </p:nvSpPr>
          <p:spPr>
            <a:xfrm>
              <a:off x="574969" y="5593301"/>
              <a:ext cx="605293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TDP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2B5BF57-343C-604F-AC89-C8ABCE0F0B78}"/>
                </a:ext>
              </a:extLst>
            </p:cNvPr>
            <p:cNvSpPr/>
            <p:nvPr/>
          </p:nvSpPr>
          <p:spPr>
            <a:xfrm>
              <a:off x="565662" y="5158795"/>
              <a:ext cx="936581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Memory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2596AE0A-82EC-4545-8F43-1AB10795F7B6}"/>
                </a:ext>
              </a:extLst>
            </p:cNvPr>
            <p:cNvSpPr txBox="1"/>
            <p:nvPr/>
          </p:nvSpPr>
          <p:spPr>
            <a:xfrm>
              <a:off x="574968" y="2199671"/>
              <a:ext cx="1126804" cy="37665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Processor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25E8371C-31AB-6344-B0D9-9FD54CCB5866}"/>
                </a:ext>
              </a:extLst>
            </p:cNvPr>
            <p:cNvSpPr/>
            <p:nvPr/>
          </p:nvSpPr>
          <p:spPr>
            <a:xfrm>
              <a:off x="588433" y="5987879"/>
              <a:ext cx="1195199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CPU family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B213AF2-03A0-A74C-AE19-6E667909C6D1}"/>
                </a:ext>
              </a:extLst>
            </p:cNvPr>
            <p:cNvSpPr/>
            <p:nvPr/>
          </p:nvSpPr>
          <p:spPr>
            <a:xfrm>
              <a:off x="3076814" y="5580444"/>
              <a:ext cx="1133217" cy="37665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12 to 25 W</a:t>
              </a:r>
              <a:endParaRPr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C648C648-84A9-AB45-8445-191FC7F96361}"/>
                </a:ext>
              </a:extLst>
            </p:cNvPr>
            <p:cNvSpPr txBox="1"/>
            <p:nvPr/>
          </p:nvSpPr>
          <p:spPr>
            <a:xfrm>
              <a:off x="3449085" y="3065534"/>
              <a:ext cx="34667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592274F-B367-904E-AF37-679A4B22787B}"/>
                </a:ext>
              </a:extLst>
            </p:cNvPr>
            <p:cNvSpPr txBox="1"/>
            <p:nvPr/>
          </p:nvSpPr>
          <p:spPr>
            <a:xfrm>
              <a:off x="3186410" y="3465005"/>
              <a:ext cx="904521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2.2 GHz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3F987675-FD90-F24F-BF73-6B4E4E3D68BC}"/>
                </a:ext>
              </a:extLst>
            </p:cNvPr>
            <p:cNvSpPr txBox="1"/>
            <p:nvPr/>
          </p:nvSpPr>
          <p:spPr>
            <a:xfrm>
              <a:off x="3271790" y="5188606"/>
              <a:ext cx="737809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DDR4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DC9E59B-5617-E141-A591-FC76FB60C9C9}"/>
                </a:ext>
              </a:extLst>
            </p:cNvPr>
            <p:cNvSpPr txBox="1"/>
            <p:nvPr/>
          </p:nvSpPr>
          <p:spPr>
            <a:xfrm>
              <a:off x="3258326" y="4759014"/>
              <a:ext cx="67582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 MB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05B2FF2F-AD99-EB46-9A1A-DC9989E3693F}"/>
                </a:ext>
              </a:extLst>
            </p:cNvPr>
            <p:cNvSpPr txBox="1"/>
            <p:nvPr/>
          </p:nvSpPr>
          <p:spPr>
            <a:xfrm>
              <a:off x="3375346" y="3899545"/>
              <a:ext cx="42575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---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E2B26E03-1289-9A4E-AD71-634A20B6E619}"/>
                </a:ext>
              </a:extLst>
            </p:cNvPr>
            <p:cNvSpPr txBox="1"/>
            <p:nvPr/>
          </p:nvSpPr>
          <p:spPr>
            <a:xfrm>
              <a:off x="3280770" y="4316559"/>
              <a:ext cx="62666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2MB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BADA68E-45D2-5B41-8A40-DDABA56E8C96}"/>
                </a:ext>
              </a:extLst>
            </p:cNvPr>
            <p:cNvSpPr txBox="1"/>
            <p:nvPr/>
          </p:nvSpPr>
          <p:spPr>
            <a:xfrm>
              <a:off x="3217769" y="2136078"/>
              <a:ext cx="898109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V1500B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99E51741-BCE1-604F-BF31-75BA8C9F7C4A}"/>
                </a:ext>
              </a:extLst>
            </p:cNvPr>
            <p:cNvSpPr txBox="1"/>
            <p:nvPr/>
          </p:nvSpPr>
          <p:spPr>
            <a:xfrm>
              <a:off x="3446680" y="2607659"/>
              <a:ext cx="34667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3A41D30F-73E1-9D45-8281-E71044CF1350}"/>
                </a:ext>
              </a:extLst>
            </p:cNvPr>
            <p:cNvSpPr txBox="1"/>
            <p:nvPr/>
          </p:nvSpPr>
          <p:spPr>
            <a:xfrm>
              <a:off x="3355738" y="5973313"/>
              <a:ext cx="564685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Zen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4331"/>
            <a:ext cx="9144000" cy="1033922"/>
          </a:xfrm>
        </p:spPr>
        <p:txBody>
          <a:bodyPr>
            <a:noAutofit/>
          </a:bodyPr>
          <a:lstStyle/>
          <a:p>
            <a:r>
              <a:rPr lang="en-US" altLang="zh-TW" sz="27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AMD long-term supported Zen core embedded SoC The low-power V1000 series </a:t>
            </a:r>
            <a:r>
              <a:rPr lang="en" altLang="zh-TW" sz="27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V1500B </a:t>
            </a:r>
            <a:r>
              <a:rPr lang="en-US" altLang="zh-TW" sz="27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4C 8T </a:t>
            </a:r>
            <a:r>
              <a:rPr lang="en-US" altLang="zh-CN" sz="27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2.2 GHz</a:t>
            </a:r>
            <a:endParaRPr lang="en-US" altLang="zh-TW" sz="27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167454" y="4800843"/>
            <a:ext cx="6229701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Source </a:t>
            </a:r>
            <a:r>
              <a:rPr lang="en" altLang="zh-TW"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https://</a:t>
            </a:r>
            <a:r>
              <a:rPr lang="en" altLang="zh-TW" sz="675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www.amd.com</a:t>
            </a:r>
            <a:r>
              <a:rPr lang="en" altLang="zh-TW"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en" altLang="zh-TW" sz="675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en</a:t>
            </a:r>
            <a:r>
              <a:rPr lang="en" altLang="zh-TW"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/products/embedded-ryzen-v1000-series</a:t>
            </a:r>
            <a:endParaRPr lang="zh-TW" altLang="en-US" sz="6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9" name="圖片 68" hidden="1">
            <a:extLst>
              <a:ext uri="{FF2B5EF4-FFF2-40B4-BE49-F238E27FC236}">
                <a16:creationId xmlns:a16="http://schemas.microsoft.com/office/drawing/2014/main" id="{79F01E08-6025-4C76-BC13-333BFFD85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36756" y="4050505"/>
            <a:ext cx="3316154" cy="522844"/>
          </a:xfrm>
          <a:prstGeom prst="rect">
            <a:avLst/>
          </a:prstGeom>
        </p:spPr>
      </p:pic>
      <p:pic>
        <p:nvPicPr>
          <p:cNvPr id="20" name="圖片 19" hidden="1">
            <a:extLst>
              <a:ext uri="{FF2B5EF4-FFF2-40B4-BE49-F238E27FC236}">
                <a16:creationId xmlns:a16="http://schemas.microsoft.com/office/drawing/2014/main" id="{211F176C-C6C5-42E0-A646-6B3D8D97B1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113" y="1120953"/>
            <a:ext cx="3666887" cy="3707906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A09DCB03-A94D-AF42-994E-2EB0B72B8E86}"/>
              </a:ext>
            </a:extLst>
          </p:cNvPr>
          <p:cNvSpPr txBox="1"/>
          <p:nvPr/>
        </p:nvSpPr>
        <p:spPr>
          <a:xfrm>
            <a:off x="2211276" y="1413248"/>
            <a:ext cx="981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TS-x73A</a:t>
            </a:r>
            <a:endParaRPr kumimoji="1"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57">
            <a:extLst>
              <a:ext uri="{FF2B5EF4-FFF2-40B4-BE49-F238E27FC236}">
                <a16:creationId xmlns:a16="http://schemas.microsoft.com/office/drawing/2014/main" id="{0D1C8E4F-37E6-4447-B4BE-C08A482666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89100" y="3143958"/>
            <a:ext cx="2952450" cy="271914"/>
          </a:xfrm>
          <a:prstGeom prst="rect">
            <a:avLst/>
          </a:prstGeom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4F162066-08B6-436C-AF48-6C6AE441414B}"/>
              </a:ext>
            </a:extLst>
          </p:cNvPr>
          <p:cNvSpPr txBox="1"/>
          <p:nvPr/>
        </p:nvSpPr>
        <p:spPr>
          <a:xfrm>
            <a:off x="6077093" y="3739418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</a:t>
            </a:r>
            <a:endParaRPr kumimoji="1"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6450B4DE-7DB7-4370-817A-7FDF79021841}"/>
              </a:ext>
            </a:extLst>
          </p:cNvPr>
          <p:cNvSpPr txBox="1"/>
          <p:nvPr/>
        </p:nvSpPr>
        <p:spPr>
          <a:xfrm>
            <a:off x="4698701" y="4442885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TS-673A</a:t>
            </a:r>
            <a:endParaRPr kumimoji="1"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4FEC272D-53B6-413E-B805-26EB59BBD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69454" y="3665651"/>
            <a:ext cx="2364478" cy="148995"/>
          </a:xfrm>
          <a:prstGeom prst="rect">
            <a:avLst/>
          </a:prstGeom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03281E22-9ACB-4439-840B-12D82DAB52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873" y="2275419"/>
            <a:ext cx="2445640" cy="1561097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1BF681AC-1A4D-4382-B67F-13FF59AA03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73718" y="4368388"/>
            <a:ext cx="1927091" cy="148995"/>
          </a:xfrm>
          <a:prstGeom prst="rect">
            <a:avLst/>
          </a:prstGeom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F858B708-459F-450F-A62B-F37B715D01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275" y="2966145"/>
            <a:ext cx="2024818" cy="1561096"/>
          </a:xfrm>
          <a:prstGeom prst="rect">
            <a:avLst/>
          </a:prstGeom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52D1C191-97C1-4372-86B3-F1C562A171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33468" y="3020879"/>
            <a:ext cx="1608803" cy="1472547"/>
          </a:xfrm>
          <a:prstGeom prst="rect">
            <a:avLst/>
          </a:prstGeom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F646D6C6-DE4F-4992-858A-CF29443E4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080787" y="4320827"/>
            <a:ext cx="1417216" cy="16959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C21C68B4-DB4D-7F48-A530-90BAC9B6FF0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946" y="1651127"/>
            <a:ext cx="921330" cy="818448"/>
          </a:xfrm>
          <a:prstGeom prst="rect">
            <a:avLst/>
          </a:prstGeom>
        </p:spPr>
      </p:pic>
      <p:sp>
        <p:nvSpPr>
          <p:cNvPr id="88" name="文字方塊 87">
            <a:extLst>
              <a:ext uri="{FF2B5EF4-FFF2-40B4-BE49-F238E27FC236}">
                <a16:creationId xmlns:a16="http://schemas.microsoft.com/office/drawing/2014/main" id="{17E6A106-817F-4496-92C1-90B9C1753AF0}"/>
              </a:ext>
            </a:extLst>
          </p:cNvPr>
          <p:cNvSpPr txBox="1"/>
          <p:nvPr/>
        </p:nvSpPr>
        <p:spPr>
          <a:xfrm>
            <a:off x="7390086" y="4442885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TS-473A</a:t>
            </a:r>
            <a:endParaRPr kumimoji="1"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56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43" y="2611519"/>
            <a:ext cx="900000" cy="9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B430EE-0A1F-9745-A555-53DEE177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High-performance multimedia streaming platform</a:t>
            </a:r>
            <a:endParaRPr lang="zh-TW" altLang="en-US"/>
          </a:p>
        </p:txBody>
      </p:sp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43" y="3832701"/>
            <a:ext cx="900000" cy="900000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5670196" y="1632449"/>
            <a:ext cx="338971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Plex Server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media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streaming</a:t>
            </a:r>
            <a:endParaRPr lang="en-US" altLang="en-US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1476840" y="3976195"/>
            <a:ext cx="280308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Cinema28 for </a:t>
            </a:r>
          </a:p>
          <a:p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multi-room streaming</a:t>
            </a:r>
            <a:endParaRPr lang="en-US" alt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1476840" y="1703053"/>
            <a:ext cx="314019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AI smart photo albums and auto classification</a:t>
            </a:r>
            <a:endParaRPr lang="en-US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2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152" y="1370409"/>
            <a:ext cx="900000" cy="900000"/>
          </a:xfrm>
          <a:prstGeom prst="rect">
            <a:avLst/>
          </a:prstGeom>
          <a:noFill/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1476840" y="2770253"/>
            <a:ext cx="2943434" cy="62715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CAYIN </a:t>
            </a:r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MediaSign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Player</a:t>
            </a:r>
          </a:p>
          <a:p>
            <a:pPr>
              <a:lnSpc>
                <a:spcPts val="2200"/>
              </a:lnSpc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HEVC (H.265) 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video transcoding</a:t>
            </a:r>
            <a:endParaRPr lang="en-US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1760FD05-5EAD-4B68-8A4D-88D7C3216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0957" y="2270409"/>
            <a:ext cx="3172328" cy="2625055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43" y="1379723"/>
            <a:ext cx="900000" cy="900000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268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82" y="87031"/>
            <a:ext cx="8622925" cy="1033922"/>
          </a:xfrm>
        </p:spPr>
        <p:txBody>
          <a:bodyPr>
            <a:normAutofit/>
          </a:bodyPr>
          <a:lstStyle/>
          <a:p>
            <a:r>
              <a:rPr lang="en-US" altLang="zh-TW"/>
              <a:t>With </a:t>
            </a:r>
            <a:r>
              <a:rPr lang="zh-TW" altLang="en-US"/>
              <a:t>QTS / QuTS hero </a:t>
            </a:r>
            <a:r>
              <a:rPr lang="en-US" altLang="zh-TW"/>
              <a:t>two systems</a:t>
            </a:r>
            <a:r>
              <a:rPr lang="zh-TW" altLang="en-US"/>
              <a:t>, </a:t>
            </a:r>
            <a:r>
              <a:rPr lang="en-US" altLang="zh-TW"/>
              <a:t>depending on your preference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F0AAE7F-8902-6445-A878-6B702FD65E72}"/>
              </a:ext>
            </a:extLst>
          </p:cNvPr>
          <p:cNvSpPr/>
          <p:nvPr/>
        </p:nvSpPr>
        <p:spPr>
          <a:xfrm>
            <a:off x="294882" y="1256152"/>
            <a:ext cx="8483358" cy="742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altLang="zh-TW" sz="1200" b="1"/>
              <a:t>The QTS operating system is preloaded.</a:t>
            </a:r>
            <a:r>
              <a:rPr lang="zh-TW" altLang="en-US" sz="1200" b="1"/>
              <a:t> </a:t>
            </a:r>
            <a:r>
              <a:rPr lang="en-US" altLang="zh-TW" sz="1200" b="1"/>
              <a:t>Businesses can switch to ZFS-based QuTS hero operating system with greater reliability based on the needs of different applications at any time.</a:t>
            </a:r>
            <a:endParaRPr lang="zh-TW" altLang="en-US" sz="1200" b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2AD785-3703-2546-8FBF-ACEFB20D090B}"/>
              </a:ext>
            </a:extLst>
          </p:cNvPr>
          <p:cNvSpPr/>
          <p:nvPr/>
        </p:nvSpPr>
        <p:spPr>
          <a:xfrm>
            <a:off x="365760" y="1955676"/>
            <a:ext cx="2791168" cy="26163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Attention</a:t>
            </a: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b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 </a:t>
            </a:r>
            <a:r>
              <a:rPr lang="en-US" altLang="zh-TW" sz="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Since QTS and </a:t>
            </a:r>
            <a:r>
              <a:rPr lang="en-US" altLang="zh-TW" sz="8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TW" sz="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hero use different file systems, users must not insert the old hard disks between different operating systems to avoid data loss. </a:t>
            </a:r>
          </a:p>
          <a:p>
            <a:pPr>
              <a:lnSpc>
                <a:spcPts val="2000"/>
              </a:lnSpc>
            </a:pP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 When using </a:t>
            </a:r>
            <a:r>
              <a:rPr lang="en-US" altLang="zh-TW" sz="8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hero,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 recommend to use SSD as your system drives to gain better performance. </a:t>
            </a:r>
          </a:p>
          <a:p>
            <a:pPr>
              <a:lnSpc>
                <a:spcPts val="2000"/>
              </a:lnSpc>
            </a:pP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 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a. Hot swap drives by installing 2.5” SATA SSD in two 3.5” drive bays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 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b. M.2 NVMe SSD slots on motherboard do not supprt hot-swapping</a:t>
            </a:r>
            <a:endParaRPr lang="zh-TW" altLang="en-US" sz="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339A8BF4-21DE-4873-B314-E3EC2033E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187" y="1857614"/>
            <a:ext cx="5385656" cy="30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69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3838BC0-FB4D-40FE-88BB-1B7A0A639182}"/>
              </a:ext>
            </a:extLst>
          </p:cNvPr>
          <p:cNvSpPr/>
          <p:nvPr/>
        </p:nvSpPr>
        <p:spPr>
          <a:xfrm>
            <a:off x="5057190" y="2376622"/>
            <a:ext cx="4032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ZFS-based </a:t>
            </a:r>
            <a:r>
              <a:rPr lang="en-US" altLang="zh-TW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hero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63D8475-BF9A-4F42-B2DA-32656B7A8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0207" y="1419951"/>
            <a:ext cx="3546589" cy="879596"/>
          </a:xfrm>
        </p:spPr>
        <p:txBody>
          <a:bodyPr/>
          <a:lstStyle/>
          <a:p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Enterprise-level OS</a:t>
            </a:r>
            <a:endParaRPr lang="zh-TW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CD0B5570-D1BA-41D7-A31F-FA5F97790370}"/>
              </a:ext>
            </a:extLst>
          </p:cNvPr>
          <p:cNvCxnSpPr>
            <a:cxnSpLocks/>
          </p:cNvCxnSpPr>
          <p:nvPr/>
        </p:nvCxnSpPr>
        <p:spPr>
          <a:xfrm>
            <a:off x="5471608" y="2262293"/>
            <a:ext cx="32037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472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2DD20B1-DAA2-42D8-AEE6-A7F9470764AB}"/>
              </a:ext>
            </a:extLst>
          </p:cNvPr>
          <p:cNvSpPr/>
          <p:nvPr/>
        </p:nvSpPr>
        <p:spPr>
          <a:xfrm>
            <a:off x="477047" y="2709824"/>
            <a:ext cx="2103503" cy="1268044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477047" y="1929430"/>
            <a:ext cx="2103503" cy="639714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2464202" y="2101521"/>
            <a:ext cx="2175152" cy="1397705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2821331" y="1416583"/>
            <a:ext cx="5802466" cy="1619809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ts val="3825"/>
              </a:lnSpc>
            </a:pPr>
            <a:r>
              <a:rPr lang="zh-TW" alt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Powerful data reduction </a:t>
            </a:r>
            <a:r>
              <a:rPr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– </a:t>
            </a:r>
            <a:b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Extend the SSD endurance</a:t>
            </a:r>
            <a:endParaRPr lang="zh-TW" altLang="en-US" sz="3150">
              <a:latin typeface="微軟正黑體"/>
              <a:ea typeface="微軟正黑體"/>
            </a:endParaRP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474006" y="1998858"/>
            <a:ext cx="2068186" cy="60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84455">
              <a:lnSpc>
                <a:spcPct val="150000"/>
              </a:lnSpc>
              <a:buClr>
                <a:schemeClr val="accent2"/>
              </a:buClr>
              <a:buSzPts val="2400"/>
            </a:pP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ZFS file system with inline deduplication compression feature</a:t>
            </a: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581795" y="2758579"/>
            <a:ext cx="1882407" cy="114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84455">
              <a:lnSpc>
                <a:spcPct val="150000"/>
              </a:lnSpc>
              <a:buClr>
                <a:schemeClr val="accent2"/>
              </a:buClr>
              <a:buSzPts val="2400"/>
              <a:defRPr sz="9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zh-TW" altLang="en-US">
                <a:sym typeface="Arial" panose="020B0604020202020204" pitchFamily="34" charset="0"/>
              </a:rPr>
              <a:t>It's </a:t>
            </a:r>
            <a:r>
              <a:rPr lang="en-US" altLang="zh-TW">
                <a:sym typeface="Arial" panose="020B0604020202020204" pitchFamily="34" charset="0"/>
              </a:rPr>
              <a:t>the best choice to pair with the all-flash and SSD storage because it reduces the data size and pattern that need to be written to the SSD directly.</a:t>
            </a:r>
            <a:endParaRPr lang="zh-TW" altLang="en-US"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5754519" y="3926893"/>
            <a:ext cx="1345403" cy="82386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6" name="圖形 45">
            <a:extLst>
              <a:ext uri="{FF2B5EF4-FFF2-40B4-BE49-F238E27FC236}">
                <a16:creationId xmlns:a16="http://schemas.microsoft.com/office/drawing/2014/main" id="{D2632166-490E-4EA4-B14A-227D9496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4490" y="3926893"/>
            <a:ext cx="1345403" cy="845920"/>
          </a:xfrm>
          <a:prstGeom prst="rect">
            <a:avLst/>
          </a:prstGeom>
        </p:spPr>
      </p:pic>
      <p:sp>
        <p:nvSpPr>
          <p:cNvPr id="18" name="Google Shape;448;p24">
            <a:extLst>
              <a:ext uri="{FF2B5EF4-FFF2-40B4-BE49-F238E27FC236}">
                <a16:creationId xmlns:a16="http://schemas.microsoft.com/office/drawing/2014/main" id="{18FD0C58-9769-4DCF-B38C-2A2EF3D85822}"/>
              </a:ext>
            </a:extLst>
          </p:cNvPr>
          <p:cNvSpPr/>
          <p:nvPr/>
        </p:nvSpPr>
        <p:spPr>
          <a:xfrm>
            <a:off x="5812908" y="4464897"/>
            <a:ext cx="1324971" cy="15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Deduplicated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4" name="圖形 42">
            <a:extLst>
              <a:ext uri="{FF2B5EF4-FFF2-40B4-BE49-F238E27FC236}">
                <a16:creationId xmlns:a16="http://schemas.microsoft.com/office/drawing/2014/main" id="{2A15936A-3FFB-466B-BA5E-6F0F2333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6258" y="3926893"/>
            <a:ext cx="1345403" cy="845920"/>
          </a:xfrm>
          <a:prstGeom prst="rect">
            <a:avLst/>
          </a:prstGeom>
        </p:spPr>
      </p:pic>
      <p:grpSp>
        <p:nvGrpSpPr>
          <p:cNvPr id="25" name="群組 43">
            <a:extLst>
              <a:ext uri="{FF2B5EF4-FFF2-40B4-BE49-F238E27FC236}">
                <a16:creationId xmlns:a16="http://schemas.microsoft.com/office/drawing/2014/main" id="{7E1C7E63-E99A-4C2F-8DA2-B890C3CA3F11}"/>
              </a:ext>
            </a:extLst>
          </p:cNvPr>
          <p:cNvGrpSpPr/>
          <p:nvPr/>
        </p:nvGrpSpPr>
        <p:grpSpPr>
          <a:xfrm>
            <a:off x="2932352" y="4018635"/>
            <a:ext cx="894713" cy="439379"/>
            <a:chOff x="4327765" y="3622547"/>
            <a:chExt cx="1852740" cy="909847"/>
          </a:xfrm>
        </p:grpSpPr>
        <p:sp>
          <p:nvSpPr>
            <p:cNvPr id="27" name="Google Shape;428;p24">
              <a:extLst>
                <a:ext uri="{FF2B5EF4-FFF2-40B4-BE49-F238E27FC236}">
                  <a16:creationId xmlns:a16="http://schemas.microsoft.com/office/drawing/2014/main" id="{016ECB6F-B995-4CF3-8B6A-01B7F4A648CA}"/>
                </a:ext>
              </a:extLst>
            </p:cNvPr>
            <p:cNvSpPr/>
            <p:nvPr/>
          </p:nvSpPr>
          <p:spPr>
            <a:xfrm>
              <a:off x="4327765" y="3622547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A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8" name="Google Shape;429;p24">
              <a:extLst>
                <a:ext uri="{FF2B5EF4-FFF2-40B4-BE49-F238E27FC236}">
                  <a16:creationId xmlns:a16="http://schemas.microsoft.com/office/drawing/2014/main" id="{B02CDA60-37B0-4753-BE18-4DFCF879CDFE}"/>
                </a:ext>
              </a:extLst>
            </p:cNvPr>
            <p:cNvSpPr/>
            <p:nvPr/>
          </p:nvSpPr>
          <p:spPr>
            <a:xfrm>
              <a:off x="5293125" y="3622547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9" name="Google Shape;430;p24">
              <a:extLst>
                <a:ext uri="{FF2B5EF4-FFF2-40B4-BE49-F238E27FC236}">
                  <a16:creationId xmlns:a16="http://schemas.microsoft.com/office/drawing/2014/main" id="{12D8572A-95A8-4FD1-A6B5-004F18642F3B}"/>
                </a:ext>
              </a:extLst>
            </p:cNvPr>
            <p:cNvSpPr/>
            <p:nvPr/>
          </p:nvSpPr>
          <p:spPr>
            <a:xfrm>
              <a:off x="4810445" y="3622547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0" name="Google Shape;431;p24">
              <a:extLst>
                <a:ext uri="{FF2B5EF4-FFF2-40B4-BE49-F238E27FC236}">
                  <a16:creationId xmlns:a16="http://schemas.microsoft.com/office/drawing/2014/main" id="{E535D319-5D34-4BA9-B02F-6B459EFC8A2F}"/>
                </a:ext>
              </a:extLst>
            </p:cNvPr>
            <p:cNvSpPr/>
            <p:nvPr/>
          </p:nvSpPr>
          <p:spPr>
            <a:xfrm>
              <a:off x="5775805" y="3622547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1" name="Google Shape;432;p24">
              <a:extLst>
                <a:ext uri="{FF2B5EF4-FFF2-40B4-BE49-F238E27FC236}">
                  <a16:creationId xmlns:a16="http://schemas.microsoft.com/office/drawing/2014/main" id="{912A07D9-11F8-45BE-802A-71E58191D307}"/>
                </a:ext>
              </a:extLst>
            </p:cNvPr>
            <p:cNvSpPr/>
            <p:nvPr/>
          </p:nvSpPr>
          <p:spPr>
            <a:xfrm>
              <a:off x="5293125" y="4129508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A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2" name="Google Shape;433;p24">
              <a:extLst>
                <a:ext uri="{FF2B5EF4-FFF2-40B4-BE49-F238E27FC236}">
                  <a16:creationId xmlns:a16="http://schemas.microsoft.com/office/drawing/2014/main" id="{337A1D43-A105-4575-B11E-CF7BF9D34BFF}"/>
                </a:ext>
              </a:extLst>
            </p:cNvPr>
            <p:cNvSpPr/>
            <p:nvPr/>
          </p:nvSpPr>
          <p:spPr>
            <a:xfrm>
              <a:off x="4810445" y="4129508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3" name="Google Shape;434;p24">
              <a:extLst>
                <a:ext uri="{FF2B5EF4-FFF2-40B4-BE49-F238E27FC236}">
                  <a16:creationId xmlns:a16="http://schemas.microsoft.com/office/drawing/2014/main" id="{075BE3CD-9791-4D3A-B493-EA34C202E4D0}"/>
                </a:ext>
              </a:extLst>
            </p:cNvPr>
            <p:cNvSpPr/>
            <p:nvPr/>
          </p:nvSpPr>
          <p:spPr>
            <a:xfrm>
              <a:off x="5775805" y="4129508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4" name="Google Shape;435;p24">
              <a:extLst>
                <a:ext uri="{FF2B5EF4-FFF2-40B4-BE49-F238E27FC236}">
                  <a16:creationId xmlns:a16="http://schemas.microsoft.com/office/drawing/2014/main" id="{90B3B86C-B820-4BE2-AED9-CE437B7F0D56}"/>
                </a:ext>
              </a:extLst>
            </p:cNvPr>
            <p:cNvSpPr/>
            <p:nvPr/>
          </p:nvSpPr>
          <p:spPr>
            <a:xfrm>
              <a:off x="4327765" y="4129508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6" name="Google Shape;447;p24">
            <a:extLst>
              <a:ext uri="{FF2B5EF4-FFF2-40B4-BE49-F238E27FC236}">
                <a16:creationId xmlns:a16="http://schemas.microsoft.com/office/drawing/2014/main" id="{835921C6-DC9C-40DA-9D6F-25D731302BCE}"/>
              </a:ext>
            </a:extLst>
          </p:cNvPr>
          <p:cNvSpPr/>
          <p:nvPr/>
        </p:nvSpPr>
        <p:spPr>
          <a:xfrm>
            <a:off x="2779859" y="4464897"/>
            <a:ext cx="1175210" cy="1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Original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54" y="3926893"/>
            <a:ext cx="1345403" cy="82386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7645447" y="4486527"/>
            <a:ext cx="703655" cy="12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SSD Pool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4016" y="4050671"/>
            <a:ext cx="297990" cy="379260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9545" y="4050671"/>
            <a:ext cx="297990" cy="37926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2839" y="4050671"/>
            <a:ext cx="297990" cy="379260"/>
          </a:xfrm>
          <a:prstGeom prst="rect">
            <a:avLst/>
          </a:prstGeom>
        </p:spPr>
      </p:pic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2936144" y="3149836"/>
            <a:ext cx="862641" cy="672188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3636709" y="3562837"/>
            <a:ext cx="595572" cy="19439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</a:t>
            </a:r>
            <a:endParaRPr lang="en-US" sz="1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6592768" y="4767685"/>
            <a:ext cx="1859503" cy="4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ts val="1000"/>
              </a:lnSpc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3619627" y="4827370"/>
            <a:ext cx="1038668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5196059" y="4827370"/>
            <a:ext cx="1099483" cy="16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3907076" y="4163288"/>
            <a:ext cx="3512864" cy="340875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4180575" y="4501573"/>
            <a:ext cx="1436802" cy="15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Compressed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4555075" y="4052810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4903642" y="4052810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4729358" y="4052810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5077924" y="4052810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4919444" y="4303510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4738165" y="4310653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5093889" y="4303510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4563689" y="4310654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4520" y="2639030"/>
            <a:ext cx="2884561" cy="1203436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073902" y="168723"/>
            <a:ext cx="714441" cy="4453267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513" y="1367631"/>
            <a:ext cx="4447243" cy="11787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F22BE1-55B4-4577-8B2F-ED5955C32BF1}"/>
              </a:ext>
            </a:extLst>
          </p:cNvPr>
          <p:cNvSpPr/>
          <p:nvPr/>
        </p:nvSpPr>
        <p:spPr>
          <a:xfrm flipH="1">
            <a:off x="6935412" y="698328"/>
            <a:ext cx="2208587" cy="496356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EE6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345CBA-CCAF-4DD2-8C39-C05ACCD7CF34}"/>
              </a:ext>
            </a:extLst>
          </p:cNvPr>
          <p:cNvSpPr txBox="1"/>
          <p:nvPr/>
        </p:nvSpPr>
        <p:spPr>
          <a:xfrm>
            <a:off x="6935413" y="713569"/>
            <a:ext cx="2193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It only works</a:t>
            </a:r>
            <a:r>
              <a:rPr lang="zh-TW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with</a:t>
            </a:r>
            <a:r>
              <a:rPr lang="zh-TW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inline 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zh-TW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process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ing</a:t>
            </a:r>
            <a:r>
              <a:rPr lang="zh-TW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before writing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FFFD3AF7-3B21-4382-B9C7-2960A5DAE764}"/>
              </a:ext>
            </a:extLst>
          </p:cNvPr>
          <p:cNvSpPr/>
          <p:nvPr/>
        </p:nvSpPr>
        <p:spPr>
          <a:xfrm>
            <a:off x="477047" y="4102074"/>
            <a:ext cx="2103503" cy="788889"/>
          </a:xfrm>
          <a:prstGeom prst="roundRect">
            <a:avLst>
              <a:gd name="adj" fmla="val 2988"/>
            </a:avLst>
          </a:prstGeom>
          <a:gradFill>
            <a:gsLst>
              <a:gs pos="100000">
                <a:srgbClr val="C42A00"/>
              </a:gs>
              <a:gs pos="0">
                <a:srgbClr val="F23400"/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sp>
        <p:nvSpPr>
          <p:cNvPr id="69" name="Google Shape;426;p24">
            <a:extLst>
              <a:ext uri="{FF2B5EF4-FFF2-40B4-BE49-F238E27FC236}">
                <a16:creationId xmlns:a16="http://schemas.microsoft.com/office/drawing/2014/main" id="{7545BC99-5110-4B68-B63B-8247FCB915DA}"/>
              </a:ext>
            </a:extLst>
          </p:cNvPr>
          <p:cNvSpPr txBox="1"/>
          <p:nvPr/>
        </p:nvSpPr>
        <p:spPr>
          <a:xfrm>
            <a:off x="436657" y="4114085"/>
            <a:ext cx="2108012" cy="7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ctr" anchorCtr="0">
            <a:noAutofit/>
          </a:bodyPr>
          <a:lstStyle/>
          <a:p>
            <a:pPr marL="84455" algn="ctr">
              <a:lnSpc>
                <a:spcPts val="2000"/>
              </a:lnSpc>
              <a:buClr>
                <a:schemeClr val="accent2"/>
              </a:buClr>
              <a:buSzPts val="2400"/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Deduplication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</a:p>
          <a:p>
            <a:pPr marL="84455" algn="ctr">
              <a:lnSpc>
                <a:spcPts val="2000"/>
              </a:lnSpc>
              <a:buClr>
                <a:schemeClr val="accent2"/>
              </a:buClr>
              <a:buSzPts val="24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Min Requirement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：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4455" algn="ctr">
              <a:lnSpc>
                <a:spcPts val="2000"/>
              </a:lnSpc>
              <a:buClr>
                <a:schemeClr val="accent2"/>
              </a:buClr>
              <a:buSzPts val="2400"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16GB RAM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Microsoft JhengHei Light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74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Silent data corruption &amp; self-healing</a:t>
            </a:r>
            <a:endParaRPr lang="zh-TW" altLang="en-US"/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6" y="1687730"/>
            <a:ext cx="2314790" cy="31278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4532113" y="1444374"/>
            <a:ext cx="2185410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6808724" y="1444374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2333276" y="1444374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7228503" y="2704764"/>
            <a:ext cx="1385451" cy="512990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553" y="3099486"/>
            <a:ext cx="499770" cy="50361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078" y="3106704"/>
            <a:ext cx="499770" cy="503615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8244173" y="3434285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4635162" y="2711980"/>
            <a:ext cx="1892583" cy="905555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2425284" y="2725768"/>
            <a:ext cx="1885718" cy="905555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2650911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2650911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3397339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2785283" y="2651844"/>
            <a:ext cx="119173" cy="131724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7834" y="2696651"/>
            <a:ext cx="446373" cy="446373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4873479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4873479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5619907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5026838" y="2651844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</p:cNvCxnSpPr>
          <p:nvPr/>
        </p:nvCxnSpPr>
        <p:spPr>
          <a:xfrm>
            <a:off x="5176384" y="2812281"/>
            <a:ext cx="756687" cy="69905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7154226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7154226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7900654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6949769" y="3451208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7009355" y="2791631"/>
            <a:ext cx="320734" cy="659578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7294963" y="2134433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</p:cNvCxnSpPr>
          <p:nvPr/>
        </p:nvCxnSpPr>
        <p:spPr>
          <a:xfrm>
            <a:off x="7347899" y="1620436"/>
            <a:ext cx="1" cy="53770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7270502" y="2659906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722D8612-7445-4B6A-97D2-BF722FF14C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17" r="11949"/>
          <a:stretch/>
        </p:blipFill>
        <p:spPr>
          <a:xfrm>
            <a:off x="2847975" y="4211120"/>
            <a:ext cx="5767388" cy="63266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2969613" y="4253237"/>
            <a:ext cx="5593825" cy="284693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Arial" panose="020B0604020202020204" pitchFamily="34" charset="0"/>
              </a:rPr>
              <a:t>Avoid data silent corruption that occurred on running system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55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78B4E34-F3C1-46CD-A68C-D223FAFA9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365" y="3389948"/>
            <a:ext cx="3242565" cy="60489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9E2BD62-720B-49D5-8D56-9BD62516F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4185" y="2356788"/>
            <a:ext cx="3242565" cy="60489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2C0DC62-00D6-48AB-B760-C0EA27AF4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4185" y="1466374"/>
            <a:ext cx="3242565" cy="604896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3D014A53-D7F4-4EA4-8F6A-760D47949697}"/>
              </a:ext>
            </a:extLst>
          </p:cNvPr>
          <p:cNvSpPr/>
          <p:nvPr/>
        </p:nvSpPr>
        <p:spPr>
          <a:xfrm flipH="1">
            <a:off x="5501547" y="2152039"/>
            <a:ext cx="2696302" cy="868945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48933AE7-E537-4F75-9C6B-28FD113F34F5}"/>
              </a:ext>
            </a:extLst>
          </p:cNvPr>
          <p:cNvSpPr/>
          <p:nvPr/>
        </p:nvSpPr>
        <p:spPr>
          <a:xfrm flipH="1">
            <a:off x="5501547" y="3279676"/>
            <a:ext cx="2696302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FBD5C64-72FB-4098-8075-4EC76B58BAE6}"/>
              </a:ext>
            </a:extLst>
          </p:cNvPr>
          <p:cNvSpPr/>
          <p:nvPr/>
        </p:nvSpPr>
        <p:spPr>
          <a:xfrm flipH="1">
            <a:off x="5501546" y="1339852"/>
            <a:ext cx="2696303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6011885" y="1339852"/>
            <a:ext cx="2133671" cy="688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:</a:t>
            </a:r>
            <a:b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05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File</a:t>
            </a:r>
            <a:r>
              <a:rPr lang="zh-TW" altLang="en-US" sz="105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05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level, multi-version management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5918949" y="2204355"/>
            <a:ext cx="2278900" cy="764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Snapshot &amp; Replica: </a:t>
            </a:r>
          </a:p>
          <a:p>
            <a:pPr>
              <a:lnSpc>
                <a:spcPct val="100000"/>
              </a:lnSpc>
            </a:pP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zh-TW" altLang="en-US" sz="9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level, multi-version management.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The most</a:t>
            </a:r>
            <a:r>
              <a:rPr lang="zh-TW" alt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lightweight</a:t>
            </a:r>
            <a:r>
              <a:rPr lang="zh-TW" alt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snapshot</a:t>
            </a:r>
            <a:r>
              <a:rPr lang="zh-TW" alt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zh-TW" alt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affecting</a:t>
            </a:r>
            <a:r>
              <a:rPr lang="zh-TW" alt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zh-TW" alt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performance.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6011885" y="3282937"/>
            <a:ext cx="2060180" cy="6859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*: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Block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level, Mirror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data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copy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always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kept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up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date.</a:t>
            </a:r>
            <a:endParaRPr lang="en-US" altLang="zh-TW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825"/>
              </a:lnSpc>
            </a:pPr>
            <a:r>
              <a:rPr lang="en-US" altLang="zh-TW"/>
              <a:t>Three-layer backup solution</a:t>
            </a:r>
            <a:r>
              <a:rPr lang="zh-TW" altLang="en-US"/>
              <a:t> </a:t>
            </a:r>
            <a:br>
              <a:rPr lang="en-US" altLang="zh-TW"/>
            </a:br>
            <a:r>
              <a:rPr lang="en-US" altLang="zh-TW"/>
              <a:t>Builds the most complete data backup protection</a:t>
            </a:r>
            <a:endParaRPr lang="zh-TW" altLang="en-US"/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4DF9B46-3135-485D-95B2-E6DA2C1E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1019" y="1353195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5C046A85-2375-4EC7-BA1F-03460CB7C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2781" y="2245172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27EAF71-3F41-4283-9BB7-3D7978072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2781" y="3364538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0561F621-98D7-44BD-B35B-82D050E8A0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9526" y="2946006"/>
            <a:ext cx="673154" cy="881527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8BE8F6F-8321-4375-9922-E8E2CE2DC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0250" y="1353195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D6AB12AE-7193-4E47-9B3A-165B53AAD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2012" y="2272068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D15250F5-1D5F-43DE-8801-856E0B92D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62012" y="3307390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6B4D233-7901-408E-972F-EB175A0939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001" y="4170039"/>
            <a:ext cx="2207042" cy="842673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61D2E05-3F23-4F5E-A88C-FA4FF2D10EBF}"/>
              </a:ext>
            </a:extLst>
          </p:cNvPr>
          <p:cNvCxnSpPr>
            <a:cxnSpLocks/>
          </p:cNvCxnSpPr>
          <p:nvPr/>
        </p:nvCxnSpPr>
        <p:spPr>
          <a:xfrm flipV="1">
            <a:off x="3073275" y="4671091"/>
            <a:ext cx="2492527" cy="1020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41A002FA-3588-4699-889B-AD5577E502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852" y="4210307"/>
            <a:ext cx="1466850" cy="92392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4596FA5-5D51-4995-BAE4-85460B229B98}"/>
              </a:ext>
            </a:extLst>
          </p:cNvPr>
          <p:cNvSpPr/>
          <p:nvPr/>
        </p:nvSpPr>
        <p:spPr>
          <a:xfrm>
            <a:off x="2596529" y="3487272"/>
            <a:ext cx="1927506" cy="288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real-time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4AAEC5-665C-46C6-8557-B193C1499F97}"/>
              </a:ext>
            </a:extLst>
          </p:cNvPr>
          <p:cNvSpPr/>
          <p:nvPr/>
        </p:nvSpPr>
        <p:spPr>
          <a:xfrm>
            <a:off x="2428575" y="2460276"/>
            <a:ext cx="2312554" cy="281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hourly / 24hr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365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day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40A6BB6-CDB4-4043-AA14-E7E4258B1B29}"/>
              </a:ext>
            </a:extLst>
          </p:cNvPr>
          <p:cNvSpPr/>
          <p:nvPr/>
        </p:nvSpPr>
        <p:spPr>
          <a:xfrm>
            <a:off x="2428575" y="1556169"/>
            <a:ext cx="2312554" cy="2814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daily / schedule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7DCCE02-EAD9-4B9F-99F1-DEE493005F38}"/>
              </a:ext>
            </a:extLst>
          </p:cNvPr>
          <p:cNvGrpSpPr/>
          <p:nvPr/>
        </p:nvGrpSpPr>
        <p:grpSpPr>
          <a:xfrm>
            <a:off x="1085671" y="4007549"/>
            <a:ext cx="1960880" cy="1073603"/>
            <a:chOff x="2468306" y="2857758"/>
            <a:chExt cx="4542182" cy="2486903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4C25636-96D5-4B3B-9417-4BDBF7CE8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900958" y="4734204"/>
              <a:ext cx="3076246" cy="197527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9DA9723-7FCE-4461-B2A9-816E71C03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8648" y="2857758"/>
              <a:ext cx="3181840" cy="2069588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B622B0A3-C8D3-4D73-8119-85F0364EC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96204" y="5134065"/>
              <a:ext cx="2507195" cy="197527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13E0964-92A0-461F-9C90-AB00447B9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8306" y="3275074"/>
              <a:ext cx="2634339" cy="2069587"/>
            </a:xfrm>
            <a:prstGeom prst="rect">
              <a:avLst/>
            </a:prstGeom>
          </p:spPr>
        </p:pic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3E6A035-3CA0-DD48-98CD-F16A3F511795}"/>
              </a:ext>
            </a:extLst>
          </p:cNvPr>
          <p:cNvSpPr txBox="1"/>
          <p:nvPr/>
        </p:nvSpPr>
        <p:spPr>
          <a:xfrm>
            <a:off x="2295393" y="4870079"/>
            <a:ext cx="3270409" cy="2755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*SnapSync will be available on </a:t>
            </a:r>
            <a:r>
              <a:rPr lang="en-US" altLang="zh-TW" sz="1000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 hero h4.5.2</a:t>
            </a:r>
            <a:endParaRPr lang="en-US" altLang="zh-TW" sz="1000"/>
          </a:p>
        </p:txBody>
      </p:sp>
    </p:spTree>
    <p:extLst>
      <p:ext uri="{BB962C8B-B14F-4D97-AF65-F5344CB8AC3E}">
        <p14:creationId xmlns:p14="http://schemas.microsoft.com/office/powerpoint/2010/main" val="1157854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DE4072E7-17FC-4A6C-A848-473E4CE90D7C}"/>
              </a:ext>
            </a:extLst>
          </p:cNvPr>
          <p:cNvSpPr/>
          <p:nvPr/>
        </p:nvSpPr>
        <p:spPr>
          <a:xfrm rot="10800000">
            <a:off x="521419" y="1762879"/>
            <a:ext cx="3997186" cy="3161826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38" name="圖片 137">
            <a:extLst>
              <a:ext uri="{FF2B5EF4-FFF2-40B4-BE49-F238E27FC236}">
                <a16:creationId xmlns:a16="http://schemas.microsoft.com/office/drawing/2014/main" id="{5BB5905C-DE84-4A45-B26E-871BD4E1B5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99" y="3700718"/>
            <a:ext cx="1433988" cy="11265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53" y="152937"/>
            <a:ext cx="8649547" cy="6063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endParaRPr lang="zh-TW" altLang="en-US" sz="260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00C7A39-8FCD-4D71-99BF-D7077F7877EA}"/>
              </a:ext>
            </a:extLst>
          </p:cNvPr>
          <p:cNvSpPr/>
          <p:nvPr/>
        </p:nvSpPr>
        <p:spPr>
          <a:xfrm rot="10800000">
            <a:off x="4641993" y="1763149"/>
            <a:ext cx="3997186" cy="3161827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AEEFFC">
                  <a:alpha val="0"/>
                </a:srgbClr>
              </a:gs>
              <a:gs pos="100000">
                <a:srgbClr val="9BEBFB">
                  <a:alpha val="4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" name="矩形: 圓角 53">
            <a:extLst>
              <a:ext uri="{FF2B5EF4-FFF2-40B4-BE49-F238E27FC236}">
                <a16:creationId xmlns:a16="http://schemas.microsoft.com/office/drawing/2014/main" id="{C28B5EA4-5AC9-46D0-9BC1-9C00286F8A7F}"/>
              </a:ext>
            </a:extLst>
          </p:cNvPr>
          <p:cNvSpPr/>
          <p:nvPr/>
        </p:nvSpPr>
        <p:spPr>
          <a:xfrm>
            <a:off x="4647346" y="1762880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D5DB653-2266-4022-B7BB-B3A8071B0FBD}"/>
              </a:ext>
            </a:extLst>
          </p:cNvPr>
          <p:cNvGrpSpPr/>
          <p:nvPr/>
        </p:nvGrpSpPr>
        <p:grpSpPr>
          <a:xfrm>
            <a:off x="3014118" y="4268906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F02DF4E0-3378-43D9-92EC-B2D3A201BF9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4034FE09-2A6E-43FB-ADFF-1B24B760EC28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E3CD1538-5D9C-4DA3-B26B-3BB3D9D3AB07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DCC135B1-05AE-436E-BCFB-6D956CFACA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A52B1BAC-B6BD-4C1F-A85A-6EFC06B446D3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3C3B003D-447A-465C-A306-01B20091A5C6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D018226-403A-4273-9AF5-BF8E21A9D8BC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F87287A2-2C60-4BD6-B51A-FCCF8788F524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B343C692-06FB-4610-A4CA-17358B5A61EC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636FCC27-AA26-473A-8220-883B3349F2AC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58F2A98D-0B6F-4000-8141-CA7C87BB7373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9CF8CFB-7171-421F-8238-333D25C5FDC8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B532E4D1-6BE2-4FD8-84C2-F94E942677E1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5478CB3-BF8E-4795-96FD-F5B1261B386C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F21AAF5B-976F-4C6D-BC74-B540E22BE42F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7776A58-B66C-4CB2-BAAB-968B6695509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CB2C3015-96C8-478D-81EE-1A91C471D5F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AD7EF9B5-39E4-4770-9D2E-D9925B09B31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6003CA66-FBE2-4C94-93C7-1B53E98ACE63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B075AE7B-88CF-4B81-AC75-6733BF4EC0E4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BA86F2DD-73BA-49FB-B13A-5B7527728451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80EBF34-D2CF-4250-804E-64CD83A542C3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55FDEFAA-F9E9-4C0A-8FFB-781F82CEDDBD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6DBED11E-3196-452E-A2FB-686D226446CB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735CEC39-838A-47B0-853C-D4BF614AEDE5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275EB123-2091-45C9-8986-00A058741CE0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3039CAAB-538A-47F5-8A50-B155EB7183B8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51A89C08-B87B-493A-9196-57C7895CB1F8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3A889-B9F0-4A64-83E5-B0FD91C3A08D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9F97167-E7D8-499D-B274-388C042C84DF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30F3383-AEBA-4C90-94E0-47E2BDD6D1F5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045D127B-F88E-4818-949A-69F3A321322C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9F3149-883B-4892-B034-EE8D22904DFE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A5FD64C9-0BAA-4AF4-8CE0-087E05CB2EC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14EFB3AA-73B3-4B45-A783-579830450D24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F974022F-34CF-4D05-8444-E2FF7F9BEE45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59505565-13CF-46C5-9E42-FA9E06AF5AE4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53D8660-74E1-4308-AA36-27958163C142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9B4B36E-9145-442C-B3EC-2BF615567803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8835E1B1-79D9-4B75-82E0-565A6FAD8387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CF301577-968D-40F3-A1E9-627DC8DF8FB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51" name="矩形: 圓角 53">
            <a:extLst>
              <a:ext uri="{FF2B5EF4-FFF2-40B4-BE49-F238E27FC236}">
                <a16:creationId xmlns:a16="http://schemas.microsoft.com/office/drawing/2014/main" id="{700A0024-7DB9-446A-A0D4-1A2E52AB77D8}"/>
              </a:ext>
            </a:extLst>
          </p:cNvPr>
          <p:cNvSpPr/>
          <p:nvPr/>
        </p:nvSpPr>
        <p:spPr>
          <a:xfrm>
            <a:off x="532510" y="1762880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0D0B64"/>
                </a:gs>
                <a:gs pos="77000">
                  <a:srgbClr val="274DA5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cxnSp>
        <p:nvCxnSpPr>
          <p:cNvPr id="52" name="直線單箭頭接點 915">
            <a:extLst>
              <a:ext uri="{FF2B5EF4-FFF2-40B4-BE49-F238E27FC236}">
                <a16:creationId xmlns:a16="http://schemas.microsoft.com/office/drawing/2014/main" id="{808DF0B1-1124-46EC-9159-7C95C3D85269}"/>
              </a:ext>
            </a:extLst>
          </p:cNvPr>
          <p:cNvCxnSpPr>
            <a:cxnSpLocks/>
          </p:cNvCxnSpPr>
          <p:nvPr/>
        </p:nvCxnSpPr>
        <p:spPr>
          <a:xfrm>
            <a:off x="1398401" y="3009107"/>
            <a:ext cx="0" cy="648756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AD9C3FF-7024-4DED-9116-4B8F2305BBB7}"/>
              </a:ext>
            </a:extLst>
          </p:cNvPr>
          <p:cNvGrpSpPr/>
          <p:nvPr/>
        </p:nvGrpSpPr>
        <p:grpSpPr>
          <a:xfrm>
            <a:off x="937637" y="2304189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099D487A-4608-4534-8761-41CDD189331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47F127B-C057-4B30-B0B8-8BFDC204532D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2C28978-FB24-4F97-828A-EEA45005E320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57" name="直線單箭頭接點 915">
            <a:extLst>
              <a:ext uri="{FF2B5EF4-FFF2-40B4-BE49-F238E27FC236}">
                <a16:creationId xmlns:a16="http://schemas.microsoft.com/office/drawing/2014/main" id="{5A433D8C-E7CD-4EA2-8FC5-FC40C0FD49DB}"/>
              </a:ext>
            </a:extLst>
          </p:cNvPr>
          <p:cNvCxnSpPr>
            <a:cxnSpLocks/>
          </p:cNvCxnSpPr>
          <p:nvPr/>
        </p:nvCxnSpPr>
        <p:spPr>
          <a:xfrm>
            <a:off x="2013018" y="4383744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901">
            <a:extLst>
              <a:ext uri="{FF2B5EF4-FFF2-40B4-BE49-F238E27FC236}">
                <a16:creationId xmlns:a16="http://schemas.microsoft.com/office/drawing/2014/main" id="{F525F459-4C51-45F9-99A9-5BB3542D5BF8}"/>
              </a:ext>
            </a:extLst>
          </p:cNvPr>
          <p:cNvSpPr/>
          <p:nvPr/>
        </p:nvSpPr>
        <p:spPr>
          <a:xfrm>
            <a:off x="733704" y="3227143"/>
            <a:ext cx="664694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矩形 901">
            <a:extLst>
              <a:ext uri="{FF2B5EF4-FFF2-40B4-BE49-F238E27FC236}">
                <a16:creationId xmlns:a16="http://schemas.microsoft.com/office/drawing/2014/main" id="{DA1E80EC-A61F-4B50-A65B-B953D727BA9D}"/>
              </a:ext>
            </a:extLst>
          </p:cNvPr>
          <p:cNvSpPr/>
          <p:nvPr/>
        </p:nvSpPr>
        <p:spPr>
          <a:xfrm>
            <a:off x="678572" y="471841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 901">
            <a:extLst>
              <a:ext uri="{FF2B5EF4-FFF2-40B4-BE49-F238E27FC236}">
                <a16:creationId xmlns:a16="http://schemas.microsoft.com/office/drawing/2014/main" id="{BABDFD95-5835-45E4-B82C-E3C64684D5D1}"/>
              </a:ext>
            </a:extLst>
          </p:cNvPr>
          <p:cNvSpPr/>
          <p:nvPr/>
        </p:nvSpPr>
        <p:spPr>
          <a:xfrm>
            <a:off x="3039449" y="458428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 901">
            <a:extLst>
              <a:ext uri="{FF2B5EF4-FFF2-40B4-BE49-F238E27FC236}">
                <a16:creationId xmlns:a16="http://schemas.microsoft.com/office/drawing/2014/main" id="{E9CDD8C0-62B2-4C88-837D-2775940D8EC5}"/>
              </a:ext>
            </a:extLst>
          </p:cNvPr>
          <p:cNvSpPr/>
          <p:nvPr/>
        </p:nvSpPr>
        <p:spPr>
          <a:xfrm>
            <a:off x="1830526" y="4157159"/>
            <a:ext cx="1305035" cy="253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By schedule</a:t>
            </a:r>
            <a:endParaRPr lang="en-US" sz="10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矩形 901">
            <a:extLst>
              <a:ext uri="{FF2B5EF4-FFF2-40B4-BE49-F238E27FC236}">
                <a16:creationId xmlns:a16="http://schemas.microsoft.com/office/drawing/2014/main" id="{50BCDB10-51B7-43CA-8F85-AF38AD37FAFE}"/>
              </a:ext>
            </a:extLst>
          </p:cNvPr>
          <p:cNvSpPr/>
          <p:nvPr/>
        </p:nvSpPr>
        <p:spPr>
          <a:xfrm>
            <a:off x="1848668" y="4431893"/>
            <a:ext cx="1305035" cy="1657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5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Snapshot send</a:t>
            </a:r>
            <a:endParaRPr lang="en-US" sz="95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4AA6EF0-B143-4D05-9F72-6A5451A8112E}"/>
              </a:ext>
            </a:extLst>
          </p:cNvPr>
          <p:cNvGrpSpPr/>
          <p:nvPr/>
        </p:nvGrpSpPr>
        <p:grpSpPr>
          <a:xfrm>
            <a:off x="7154321" y="4260735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67863B4B-D759-4954-85E2-481B5D98F119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BC3E0317-DB9C-4CF1-8E75-30BE4598CAFF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AB5414C-A1DC-4BC9-AF2C-75CDCAFFE42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822694A0-317A-4C86-91C9-4FFEF0C511E4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6818C61-3AAB-4698-9A2F-91D0A66B3E5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8665BA37-AF64-44C9-A1B7-479F9548CD1B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9298841D-516E-499D-B2FC-17C6FF9982F4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54059617-FB08-4337-BA24-31FDE4DB5537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5806155E-9656-453E-B8D0-B8A881C0736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B71294CF-35AA-41E2-A2E8-571AAE3BCFD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E69F45BA-447A-4A96-B1E9-55C4B193D45A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5C11F24C-E2A9-448F-9715-6DDB324BA0CA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6C833438-9F77-4685-BAB3-C92C98F6AC10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8C036D31-DD05-4EAF-A26B-5EAFB16B130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39B84A27-A2ED-4A4D-B7FD-15FA64217E4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E30CA93A-1F87-4B8B-BF6D-19042749F524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A4C74C4E-1014-439F-BD1B-D351DCCCD0E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1BA2DB34-8791-4AC6-A09E-4B08F910C5A3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AA39F9E8-0826-41FD-B3CB-24B9C4B3DF9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090EF563-0D63-4795-ABC3-EC92A124F295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41CA087C-95FF-4FB6-867E-E8D579BFEC72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4FFFE67D-7420-4C23-BA94-AE3DC57955B6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FB4C29B6-DDD9-499E-9F9A-4E18E6C2D747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872B27AC-16CF-4442-9CEE-1506B4A36D09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291EB3C0-1A6F-458C-9870-56C13A65D61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63D8A37F-838A-4D62-B600-C3F4F7AA053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F0D20F8-8408-4B6D-8C36-747490643170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F72CF418-D1D7-4B70-B6C7-9865642AB3F2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B18B769-824E-41BB-8AD3-423621829CB8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62E9FA34-A924-4D90-AB6A-9B5A93169F61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84F9FE36-2F67-46DA-A790-C3EB7CEAEFE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B2943DB3-9BFA-4D69-9298-3E1E08E8ADEF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50A745DC-B058-440A-8DE1-2E620A0705BD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9EC4FD20-40EE-40C1-AC18-136E92109AAC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8C1F1C0-B44F-415F-B93C-D6A227E9ECAD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21748E99-D636-4947-BE8C-90A2011F3756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5A0CFBA-D823-45DE-B420-0BB2D2686F78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A3900A12-2D9A-4E3C-9D51-FD9F378025FD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75CCF799-E1F4-4828-94B6-683E66A629D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2E4CD6D0-7BDF-48DD-B4DD-6388C1CAF5B0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3CE8720C-FD0B-4E59-AA77-68A09BEB39CB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115" name="直線單箭頭接點 915">
            <a:extLst>
              <a:ext uri="{FF2B5EF4-FFF2-40B4-BE49-F238E27FC236}">
                <a16:creationId xmlns:a16="http://schemas.microsoft.com/office/drawing/2014/main" id="{1C2D8E79-FBC2-4A88-A794-9AE532297856}"/>
              </a:ext>
            </a:extLst>
          </p:cNvPr>
          <p:cNvCxnSpPr>
            <a:cxnSpLocks/>
          </p:cNvCxnSpPr>
          <p:nvPr/>
        </p:nvCxnSpPr>
        <p:spPr>
          <a:xfrm>
            <a:off x="5466391" y="2883629"/>
            <a:ext cx="0" cy="774234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901">
            <a:extLst>
              <a:ext uri="{FF2B5EF4-FFF2-40B4-BE49-F238E27FC236}">
                <a16:creationId xmlns:a16="http://schemas.microsoft.com/office/drawing/2014/main" id="{EBC5AE23-CBF0-4A1F-900E-16F3A00D2C7B}"/>
              </a:ext>
            </a:extLst>
          </p:cNvPr>
          <p:cNvSpPr/>
          <p:nvPr/>
        </p:nvSpPr>
        <p:spPr>
          <a:xfrm>
            <a:off x="4809720" y="3182821"/>
            <a:ext cx="699846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矩形 901">
            <a:extLst>
              <a:ext uri="{FF2B5EF4-FFF2-40B4-BE49-F238E27FC236}">
                <a16:creationId xmlns:a16="http://schemas.microsoft.com/office/drawing/2014/main" id="{4F0D2130-106B-4FD5-ACFA-74C233A4BC4C}"/>
              </a:ext>
            </a:extLst>
          </p:cNvPr>
          <p:cNvSpPr/>
          <p:nvPr/>
        </p:nvSpPr>
        <p:spPr>
          <a:xfrm>
            <a:off x="4809720" y="471878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8" name="矩形 901">
            <a:extLst>
              <a:ext uri="{FF2B5EF4-FFF2-40B4-BE49-F238E27FC236}">
                <a16:creationId xmlns:a16="http://schemas.microsoft.com/office/drawing/2014/main" id="{3F4CF34A-8D90-4C85-806F-ABDE6811F2D2}"/>
              </a:ext>
            </a:extLst>
          </p:cNvPr>
          <p:cNvSpPr/>
          <p:nvPr/>
        </p:nvSpPr>
        <p:spPr>
          <a:xfrm>
            <a:off x="7170597" y="458465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9" name="直線單箭頭接點 915">
            <a:extLst>
              <a:ext uri="{FF2B5EF4-FFF2-40B4-BE49-F238E27FC236}">
                <a16:creationId xmlns:a16="http://schemas.microsoft.com/office/drawing/2014/main" id="{E4F15E62-B4B1-4DA7-9DC2-49428EA9BC74}"/>
              </a:ext>
            </a:extLst>
          </p:cNvPr>
          <p:cNvCxnSpPr>
            <a:cxnSpLocks/>
          </p:cNvCxnSpPr>
          <p:nvPr/>
        </p:nvCxnSpPr>
        <p:spPr>
          <a:xfrm>
            <a:off x="6153233" y="4381750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901">
            <a:extLst>
              <a:ext uri="{FF2B5EF4-FFF2-40B4-BE49-F238E27FC236}">
                <a16:creationId xmlns:a16="http://schemas.microsoft.com/office/drawing/2014/main" id="{77F63149-C60A-4E19-A5A6-43A7B66CA894}"/>
              </a:ext>
            </a:extLst>
          </p:cNvPr>
          <p:cNvSpPr/>
          <p:nvPr/>
        </p:nvSpPr>
        <p:spPr>
          <a:xfrm>
            <a:off x="5964350" y="4352870"/>
            <a:ext cx="130503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Real-time Snapshot</a:t>
            </a:r>
            <a:endParaRPr lang="en-US" sz="10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21" name="直線單箭頭接點 915">
            <a:extLst>
              <a:ext uri="{FF2B5EF4-FFF2-40B4-BE49-F238E27FC236}">
                <a16:creationId xmlns:a16="http://schemas.microsoft.com/office/drawing/2014/main" id="{37CE696B-957A-4D43-BCA0-C7DEAECA9A7F}"/>
              </a:ext>
            </a:extLst>
          </p:cNvPr>
          <p:cNvCxnSpPr>
            <a:cxnSpLocks/>
          </p:cNvCxnSpPr>
          <p:nvPr/>
        </p:nvCxnSpPr>
        <p:spPr>
          <a:xfrm>
            <a:off x="5773271" y="2904448"/>
            <a:ext cx="1296576" cy="1280210"/>
          </a:xfrm>
          <a:prstGeom prst="straightConnector1">
            <a:avLst/>
          </a:prstGeom>
          <a:ln w="19050" cap="rnd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901">
            <a:extLst>
              <a:ext uri="{FF2B5EF4-FFF2-40B4-BE49-F238E27FC236}">
                <a16:creationId xmlns:a16="http://schemas.microsoft.com/office/drawing/2014/main" id="{77576072-8A56-4D01-BE1A-7F4A0A304A18}"/>
              </a:ext>
            </a:extLst>
          </p:cNvPr>
          <p:cNvSpPr/>
          <p:nvPr/>
        </p:nvSpPr>
        <p:spPr>
          <a:xfrm>
            <a:off x="6534123" y="3365046"/>
            <a:ext cx="2013693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Disaster Recovery (RPO=0)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6" name="矩形 901">
            <a:extLst>
              <a:ext uri="{FF2B5EF4-FFF2-40B4-BE49-F238E27FC236}">
                <a16:creationId xmlns:a16="http://schemas.microsoft.com/office/drawing/2014/main" id="{82938F85-D2B6-4808-B0C9-4990F5365523}"/>
              </a:ext>
            </a:extLst>
          </p:cNvPr>
          <p:cNvSpPr/>
          <p:nvPr/>
        </p:nvSpPr>
        <p:spPr>
          <a:xfrm>
            <a:off x="6037777" y="4821473"/>
            <a:ext cx="1351696" cy="1711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(Round Trip Latency &lt; 5ms)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E8269A29-469E-4DA0-B0FD-5E8CB2633708}"/>
              </a:ext>
            </a:extLst>
          </p:cNvPr>
          <p:cNvGrpSpPr/>
          <p:nvPr/>
        </p:nvGrpSpPr>
        <p:grpSpPr>
          <a:xfrm>
            <a:off x="3478612" y="3904295"/>
            <a:ext cx="434996" cy="434996"/>
            <a:chOff x="4435908" y="4889651"/>
            <a:chExt cx="759453" cy="759453"/>
          </a:xfrm>
        </p:grpSpPr>
        <p:sp>
          <p:nvSpPr>
            <p:cNvPr id="128" name="手繪多邊形: 圖案 956">
              <a:extLst>
                <a:ext uri="{FF2B5EF4-FFF2-40B4-BE49-F238E27FC236}">
                  <a16:creationId xmlns:a16="http://schemas.microsoft.com/office/drawing/2014/main" id="{6CEF0806-4EB8-44CA-B5E7-DE27BC00C1E5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9B1F413C-8985-473D-B560-519788D5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3" name="圖片 132">
            <a:extLst>
              <a:ext uri="{FF2B5EF4-FFF2-40B4-BE49-F238E27FC236}">
                <a16:creationId xmlns:a16="http://schemas.microsoft.com/office/drawing/2014/main" id="{B9367910-1B36-4E5A-AD7A-F5DD2F141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898" y="1762831"/>
            <a:ext cx="2745521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87956480-ACED-4B30-BE7C-F170AD13E4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378" y="1773616"/>
            <a:ext cx="2218875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C8E4CAE-3A39-45D7-82C6-A01A9A4E1F4A}"/>
              </a:ext>
            </a:extLst>
          </p:cNvPr>
          <p:cNvSpPr txBox="1"/>
          <p:nvPr/>
        </p:nvSpPr>
        <p:spPr>
          <a:xfrm>
            <a:off x="294414" y="1771925"/>
            <a:ext cx="3509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Scheduled 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: 5min~60min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C2294B-30A2-4346-8E0C-6657265C7B32}"/>
              </a:ext>
            </a:extLst>
          </p:cNvPr>
          <p:cNvSpPr txBox="1"/>
          <p:nvPr/>
        </p:nvSpPr>
        <p:spPr>
          <a:xfrm>
            <a:off x="4786268" y="1790478"/>
            <a:ext cx="2230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Realtime SnapSync: RPO=0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335187" y="1238381"/>
            <a:ext cx="8448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1800" kern="12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The most cost-effective backup, data protection and disaster recovery solution</a:t>
            </a:r>
            <a:endParaRPr lang="zh-TW" altLang="zh-TW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67E1682F-93CA-43AF-A386-1E9CC3CE269A}"/>
              </a:ext>
            </a:extLst>
          </p:cNvPr>
          <p:cNvGrpSpPr/>
          <p:nvPr/>
        </p:nvGrpSpPr>
        <p:grpSpPr>
          <a:xfrm>
            <a:off x="1769672" y="3503536"/>
            <a:ext cx="434996" cy="434996"/>
            <a:chOff x="1633663" y="4907432"/>
            <a:chExt cx="759453" cy="759453"/>
          </a:xfrm>
        </p:grpSpPr>
        <p:sp>
          <p:nvSpPr>
            <p:cNvPr id="131" name="手繪多邊形: 圖案 956">
              <a:extLst>
                <a:ext uri="{FF2B5EF4-FFF2-40B4-BE49-F238E27FC236}">
                  <a16:creationId xmlns:a16="http://schemas.microsoft.com/office/drawing/2014/main" id="{6CEECDBA-EADF-461F-907E-107F886B569A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圖形 131">
              <a:extLst>
                <a:ext uri="{FF2B5EF4-FFF2-40B4-BE49-F238E27FC236}">
                  <a16:creationId xmlns:a16="http://schemas.microsoft.com/office/drawing/2014/main" id="{74EEAC8A-7522-4281-A4E5-9D1E3F8E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48307152-E116-474D-90A3-336FC40957C4}"/>
              </a:ext>
            </a:extLst>
          </p:cNvPr>
          <p:cNvGrpSpPr/>
          <p:nvPr/>
        </p:nvGrpSpPr>
        <p:grpSpPr>
          <a:xfrm>
            <a:off x="4994604" y="2170322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69D091A7-0D73-4291-BC74-2F00B3225140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45E6FE64-F68B-4792-8C0F-91C63A781403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CF9E6AA1-8866-49F2-BBD6-3577D6AB5B3D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60" name="圖形 59">
            <a:extLst>
              <a:ext uri="{FF2B5EF4-FFF2-40B4-BE49-F238E27FC236}">
                <a16:creationId xmlns:a16="http://schemas.microsoft.com/office/drawing/2014/main" id="{01CB1B99-AA0E-46C8-A1AB-C7A540197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898" y="253732"/>
            <a:ext cx="1796952" cy="656030"/>
          </a:xfrm>
          <a:prstGeom prst="rect">
            <a:avLst/>
          </a:prstGeom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CF32AA09-5C07-4355-BEFD-046128440581}"/>
              </a:ext>
            </a:extLst>
          </p:cNvPr>
          <p:cNvSpPr txBox="1"/>
          <p:nvPr/>
        </p:nvSpPr>
        <p:spPr>
          <a:xfrm>
            <a:off x="5700859" y="739194"/>
            <a:ext cx="344314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000">
                <a:solidFill>
                  <a:schemeClr val="bg1"/>
                </a:solidFill>
                <a:latin typeface="Microsoft JhengHei"/>
                <a:ea typeface="Microsoft JhengHei"/>
              </a:rPr>
              <a:t>Will be available on 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QuTS hero h4.5.2 </a:t>
            </a:r>
            <a:r>
              <a:rPr lang="en-US" altLang="zh-TW" sz="1000">
                <a:solidFill>
                  <a:schemeClr val="bg1"/>
                </a:solidFill>
                <a:latin typeface="Microsoft JhengHei"/>
                <a:ea typeface="Microsoft JhengHei"/>
              </a:rPr>
              <a:t>(Mar 2021)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137" name="圖片 136">
            <a:extLst>
              <a:ext uri="{FF2B5EF4-FFF2-40B4-BE49-F238E27FC236}">
                <a16:creationId xmlns:a16="http://schemas.microsoft.com/office/drawing/2014/main" id="{630377CD-6147-47CC-8086-E2B7B2FE3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481" y="3700718"/>
            <a:ext cx="1433988" cy="11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2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54CC0A7-6A42-42E3-9C0A-E3984EF5A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2903" y="1799805"/>
            <a:ext cx="3838166" cy="879596"/>
          </a:xfrm>
        </p:spPr>
        <p:txBody>
          <a:bodyPr/>
          <a:lstStyle/>
          <a:p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Multiple Storage Expansion Solutions</a:t>
            </a:r>
            <a:endParaRPr lang="zh-TW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63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Storage expansion: TR-002 / TR-004 USB RAID units</a:t>
            </a:r>
            <a:endParaRPr lang="zh-TW" altLang="en-US" sz="2800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514983" y="1302569"/>
            <a:ext cx="7049272" cy="944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with a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USB port can support 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 USB RAID enclosures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Integrated USB Type-C port for plug &amp; play, supporting USB Type-A &amp; Type-C hosts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can connect max. 2 of TR-002/TR-004 enclosures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3D54C4-A9D5-416F-835D-E4C24C4C91FD}"/>
              </a:ext>
            </a:extLst>
          </p:cNvPr>
          <p:cNvSpPr txBox="1"/>
          <p:nvPr/>
        </p:nvSpPr>
        <p:spPr>
          <a:xfrm>
            <a:off x="604277" y="4602678"/>
            <a:ext cx="11977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TR-002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528">
            <a:extLst>
              <a:ext uri="{FF2B5EF4-FFF2-40B4-BE49-F238E27FC236}">
                <a16:creationId xmlns:a16="http://schemas.microsoft.com/office/drawing/2014/main" id="{D9564C5D-4B7A-4535-B32A-905E30BF36EE}"/>
              </a:ext>
            </a:extLst>
          </p:cNvPr>
          <p:cNvSpPr/>
          <p:nvPr/>
        </p:nvSpPr>
        <p:spPr>
          <a:xfrm flipH="1">
            <a:off x="6603390" y="2300793"/>
            <a:ext cx="2059525" cy="1053672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圓角化對角線角落矩形 8">
            <a:extLst>
              <a:ext uri="{FF2B5EF4-FFF2-40B4-BE49-F238E27FC236}">
                <a16:creationId xmlns:a16="http://schemas.microsoft.com/office/drawing/2014/main" id="{196C2F08-86A6-4A28-8F2A-BAFA929C55BC}"/>
              </a:ext>
            </a:extLst>
          </p:cNvPr>
          <p:cNvSpPr/>
          <p:nvPr/>
        </p:nvSpPr>
        <p:spPr>
          <a:xfrm flipH="1">
            <a:off x="6598972" y="2296711"/>
            <a:ext cx="853382" cy="31584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included</a:t>
            </a:r>
            <a:endParaRPr lang="zh-TW" altLang="en-US" sz="11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FC38501-5C79-4AA3-97F5-AC789722EFAD}"/>
              </a:ext>
            </a:extLst>
          </p:cNvPr>
          <p:cNvSpPr txBox="1"/>
          <p:nvPr/>
        </p:nvSpPr>
        <p:spPr>
          <a:xfrm>
            <a:off x="6598972" y="2623992"/>
            <a:ext cx="2054751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 1 or Gen 2 Type-C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to</a:t>
            </a:r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Type-A cable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B2711A-B010-4241-93F2-B359D76B2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832" y="2063100"/>
            <a:ext cx="1383683" cy="1495147"/>
          </a:xfrm>
          <a:prstGeom prst="rect">
            <a:avLst/>
          </a:prstGeom>
        </p:spPr>
      </p:pic>
      <p:sp>
        <p:nvSpPr>
          <p:cNvPr id="24" name="Shape 528">
            <a:extLst>
              <a:ext uri="{FF2B5EF4-FFF2-40B4-BE49-F238E27FC236}">
                <a16:creationId xmlns:a16="http://schemas.microsoft.com/office/drawing/2014/main" id="{2E2795AA-F996-4AAD-9CD2-71A5313CCA28}"/>
              </a:ext>
            </a:extLst>
          </p:cNvPr>
          <p:cNvSpPr/>
          <p:nvPr/>
        </p:nvSpPr>
        <p:spPr>
          <a:xfrm flipH="1">
            <a:off x="6603390" y="3899070"/>
            <a:ext cx="2064538" cy="684703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2066AFD1-BF33-4C6A-97AD-B6FAB351C683}"/>
              </a:ext>
            </a:extLst>
          </p:cNvPr>
          <p:cNvSpPr/>
          <p:nvPr/>
        </p:nvSpPr>
        <p:spPr>
          <a:xfrm flipH="1">
            <a:off x="6598972" y="3894988"/>
            <a:ext cx="853382" cy="31584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Optional</a:t>
            </a:r>
            <a:endParaRPr lang="zh-TW" altLang="en-US" sz="11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40E616E-FD75-4648-9417-2F17520FF418}"/>
              </a:ext>
            </a:extLst>
          </p:cNvPr>
          <p:cNvSpPr txBox="1"/>
          <p:nvPr/>
        </p:nvSpPr>
        <p:spPr>
          <a:xfrm>
            <a:off x="6598972" y="4222269"/>
            <a:ext cx="2114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Type-C to Type-C cable</a:t>
            </a:r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2914ECE-0B77-40C3-A9A2-27C480CAD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759" y="3567665"/>
            <a:ext cx="1449827" cy="144982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09865C-1B82-204C-9335-C042360BBEB0}"/>
              </a:ext>
            </a:extLst>
          </p:cNvPr>
          <p:cNvSpPr txBox="1"/>
          <p:nvPr/>
        </p:nvSpPr>
        <p:spPr>
          <a:xfrm>
            <a:off x="3138338" y="4597171"/>
            <a:ext cx="11977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TR-004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E3D927-11EE-FE49-9A35-543F5657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46" y="2541719"/>
            <a:ext cx="3245954" cy="20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3C90E2E-D521-4541-8795-8FC356AD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250" y="2541719"/>
            <a:ext cx="1489361" cy="208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CC1D8E0B-B241-8042-8873-BCADF334F47E}"/>
              </a:ext>
            </a:extLst>
          </p:cNvPr>
          <p:cNvSpPr txBox="1"/>
          <p:nvPr/>
        </p:nvSpPr>
        <p:spPr>
          <a:xfrm>
            <a:off x="347717" y="4739283"/>
            <a:ext cx="178917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 2 10Gbps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D1099655-6F31-624F-91DC-FBF38088FFB8}"/>
              </a:ext>
            </a:extLst>
          </p:cNvPr>
          <p:cNvSpPr txBox="1"/>
          <p:nvPr/>
        </p:nvSpPr>
        <p:spPr>
          <a:xfrm>
            <a:off x="2863891" y="4750253"/>
            <a:ext cx="178917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 1 5Gbps</a:t>
            </a:r>
          </a:p>
        </p:txBody>
      </p:sp>
    </p:spTree>
    <p:extLst>
      <p:ext uri="{BB962C8B-B14F-4D97-AF65-F5344CB8AC3E}">
        <p14:creationId xmlns:p14="http://schemas.microsoft.com/office/powerpoint/2010/main" val="1611500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en-US" altLang="zh-CN" sz="2800">
                <a:sym typeface="Arial" panose="020B0604020202020204" pitchFamily="34" charset="0"/>
              </a:rPr>
              <a:t>Storage expansion</a:t>
            </a:r>
            <a:r>
              <a:rPr lang="zh-CN" altLang="en-US" sz="2800">
                <a:sym typeface="Arial" panose="020B0604020202020204" pitchFamily="34" charset="0"/>
              </a:rPr>
              <a:t>：</a:t>
            </a:r>
            <a:r>
              <a:rPr lang="en-US" altLang="zh-CN" sz="2800">
                <a:sym typeface="Arial" panose="020B0604020202020204" pitchFamily="34" charset="0"/>
              </a:rPr>
              <a:t>TL-D800C USB JBOD units</a:t>
            </a:r>
            <a:endParaRPr lang="zh-TW" altLang="en-US" sz="280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E79CA6B-DD0A-5145-9378-937AB73F2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" t="11714" r="20199" b="11884"/>
          <a:stretch/>
        </p:blipFill>
        <p:spPr bwMode="auto">
          <a:xfrm>
            <a:off x="699627" y="2076102"/>
            <a:ext cx="4405114" cy="27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3">
            <a:extLst>
              <a:ext uri="{FF2B5EF4-FFF2-40B4-BE49-F238E27FC236}">
                <a16:creationId xmlns:a16="http://schemas.microsoft.com/office/drawing/2014/main" id="{0FB27569-84DB-0D47-B9E1-1EA20A2358E2}"/>
              </a:ext>
            </a:extLst>
          </p:cNvPr>
          <p:cNvSpPr txBox="1"/>
          <p:nvPr/>
        </p:nvSpPr>
        <p:spPr>
          <a:xfrm>
            <a:off x="699627" y="1391283"/>
            <a:ext cx="735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/>
              <a:t>NAS </a:t>
            </a:r>
            <a:r>
              <a:rPr lang="en-US" altLang="zh-TW"/>
              <a:t>with a USB port can support </a:t>
            </a:r>
            <a:r>
              <a:rPr lang="en-US" altLang="zh-CN"/>
              <a:t>TL USB JBOD enclosures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>
                <a:sym typeface="Arial" panose="020B0604020202020204" pitchFamily="34" charset="0"/>
              </a:rPr>
              <a:t>USB Type-C provide speed up to USB 3.2 Gen 2 10Gb/s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DB9A83D-F063-A94E-B96D-AEF9E986CC33}"/>
              </a:ext>
            </a:extLst>
          </p:cNvPr>
          <p:cNvSpPr txBox="1"/>
          <p:nvPr/>
        </p:nvSpPr>
        <p:spPr>
          <a:xfrm>
            <a:off x="2212350" y="4631040"/>
            <a:ext cx="1197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TL-D800C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8130922D-39AC-8F45-A50F-DB0883B99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909" y="2007603"/>
            <a:ext cx="1383683" cy="1495147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8B303A51-CFA1-0043-AFE6-4E2F67D3E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836" y="3512168"/>
            <a:ext cx="1449827" cy="1449827"/>
          </a:xfrm>
          <a:prstGeom prst="rect">
            <a:avLst/>
          </a:prstGeom>
        </p:spPr>
      </p:pic>
      <p:sp>
        <p:nvSpPr>
          <p:cNvPr id="14" name="Shape 528">
            <a:extLst>
              <a:ext uri="{FF2B5EF4-FFF2-40B4-BE49-F238E27FC236}">
                <a16:creationId xmlns:a16="http://schemas.microsoft.com/office/drawing/2014/main" id="{C8982709-D505-4604-B489-F55599B7AF7B}"/>
              </a:ext>
            </a:extLst>
          </p:cNvPr>
          <p:cNvSpPr/>
          <p:nvPr/>
        </p:nvSpPr>
        <p:spPr>
          <a:xfrm flipH="1">
            <a:off x="6603390" y="2300793"/>
            <a:ext cx="2059525" cy="1053672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圓角化對角線角落矩形 8">
            <a:extLst>
              <a:ext uri="{FF2B5EF4-FFF2-40B4-BE49-F238E27FC236}">
                <a16:creationId xmlns:a16="http://schemas.microsoft.com/office/drawing/2014/main" id="{CB99A065-8DD5-4CE9-9ED4-BE77C436DB62}"/>
              </a:ext>
            </a:extLst>
          </p:cNvPr>
          <p:cNvSpPr/>
          <p:nvPr/>
        </p:nvSpPr>
        <p:spPr>
          <a:xfrm flipH="1">
            <a:off x="6598972" y="2296711"/>
            <a:ext cx="853382" cy="31584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included</a:t>
            </a:r>
            <a:endParaRPr lang="zh-TW" altLang="en-US" sz="11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F09CB2A-1495-499C-85B2-4D3F1B31E1A9}"/>
              </a:ext>
            </a:extLst>
          </p:cNvPr>
          <p:cNvSpPr txBox="1"/>
          <p:nvPr/>
        </p:nvSpPr>
        <p:spPr>
          <a:xfrm>
            <a:off x="6598972" y="2623992"/>
            <a:ext cx="2054751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Gen1  or Gen 2 Type-C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to</a:t>
            </a:r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Type-A cable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528">
            <a:extLst>
              <a:ext uri="{FF2B5EF4-FFF2-40B4-BE49-F238E27FC236}">
                <a16:creationId xmlns:a16="http://schemas.microsoft.com/office/drawing/2014/main" id="{570CEB28-9EA9-4BC4-B1CA-2F99ECEB7C2C}"/>
              </a:ext>
            </a:extLst>
          </p:cNvPr>
          <p:cNvSpPr/>
          <p:nvPr/>
        </p:nvSpPr>
        <p:spPr>
          <a:xfrm flipH="1">
            <a:off x="6603390" y="3899070"/>
            <a:ext cx="2064538" cy="684703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圓角化對角線角落矩形 8">
            <a:extLst>
              <a:ext uri="{FF2B5EF4-FFF2-40B4-BE49-F238E27FC236}">
                <a16:creationId xmlns:a16="http://schemas.microsoft.com/office/drawing/2014/main" id="{4AF5DEE4-324E-48F2-97AD-1C1C00B0840D}"/>
              </a:ext>
            </a:extLst>
          </p:cNvPr>
          <p:cNvSpPr/>
          <p:nvPr/>
        </p:nvSpPr>
        <p:spPr>
          <a:xfrm flipH="1">
            <a:off x="6598972" y="3894988"/>
            <a:ext cx="853382" cy="31584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Optional</a:t>
            </a:r>
            <a:endParaRPr lang="zh-TW" altLang="en-US" sz="11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3856645-9507-4BAD-AD2C-031856A8C818}"/>
              </a:ext>
            </a:extLst>
          </p:cNvPr>
          <p:cNvSpPr txBox="1"/>
          <p:nvPr/>
        </p:nvSpPr>
        <p:spPr>
          <a:xfrm>
            <a:off x="6598972" y="4222269"/>
            <a:ext cx="2114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Type-C to Type-C cable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848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B0FBA5A-7715-4A8D-95E7-394051DC1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17215" y="1363699"/>
            <a:ext cx="3632373" cy="338785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E876D4B-656D-4F29-A210-D930888EE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60007" y="4548538"/>
            <a:ext cx="3449171" cy="42072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33"/>
            <a:ext cx="9143999" cy="737216"/>
          </a:xfrm>
        </p:spPr>
        <p:txBody>
          <a:bodyPr>
            <a:normAutofit/>
          </a:bodyPr>
          <a:lstStyle/>
          <a:p>
            <a:pPr algn="ctr"/>
            <a:r>
              <a:rPr lang="en-US" altLang="zh-TW"/>
              <a:t>TS-473A front view</a:t>
            </a:r>
            <a:endParaRPr lang="zh-TW" altLang="en-US"/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207818" y="1948018"/>
            <a:ext cx="1922395" cy="737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ea typeface="微軟正黑體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LED indicators:</a:t>
            </a:r>
          </a:p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System status, LAN, HDD, M.2 SSDs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6661138" y="3479844"/>
            <a:ext cx="1678190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Power button</a:t>
            </a:r>
            <a:endParaRPr lang="zh-TW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6661137" y="3880753"/>
            <a:ext cx="2318137" cy="7372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USB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3.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</a:t>
            </a: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Gen 2 Type-A 10Gbps port &amp; 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One-Touch Copy button</a:t>
            </a:r>
            <a:endParaRPr lang="zh-TW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282284" y="3241070"/>
            <a:ext cx="2075361" cy="5227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 x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3.5"/2.5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” SATA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en-US" altLang="zh-TW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6Gb/s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HDD/SSD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bays</a:t>
            </a:r>
          </a:p>
        </p:txBody>
      </p:sp>
      <p:sp>
        <p:nvSpPr>
          <p:cNvPr id="30" name="圓角化同側角落矩形 29">
            <a:extLst>
              <a:ext uri="{FF2B5EF4-FFF2-40B4-BE49-F238E27FC236}">
                <a16:creationId xmlns:a16="http://schemas.microsoft.com/office/drawing/2014/main" id="{490DB6C8-7140-7B47-8B56-D476DF9B77BB}"/>
              </a:ext>
            </a:extLst>
          </p:cNvPr>
          <p:cNvSpPr/>
          <p:nvPr/>
        </p:nvSpPr>
        <p:spPr>
          <a:xfrm>
            <a:off x="6579173" y="1529121"/>
            <a:ext cx="1923909" cy="895416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B50D91C-A003-A84C-9D20-F8A06B38A0CD}"/>
              </a:ext>
            </a:extLst>
          </p:cNvPr>
          <p:cNvSpPr txBox="1"/>
          <p:nvPr/>
        </p:nvSpPr>
        <p:spPr>
          <a:xfrm>
            <a:off x="6661137" y="1569053"/>
            <a:ext cx="138558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drive</a:t>
            </a:r>
          </a:p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Trays 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(2 keys are included)</a:t>
            </a:r>
            <a:endParaRPr lang="en-US" sz="1200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012D1C6D-C891-9747-80F1-0CCE1010C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78" y="1556912"/>
            <a:ext cx="1094938" cy="895416"/>
          </a:xfrm>
          <a:prstGeom prst="rect">
            <a:avLst/>
          </a:prstGeom>
        </p:spPr>
      </p:pic>
      <p:cxnSp>
        <p:nvCxnSpPr>
          <p:cNvPr id="20" name="Shape 193">
            <a:extLst>
              <a:ext uri="{FF2B5EF4-FFF2-40B4-BE49-F238E27FC236}">
                <a16:creationId xmlns:a16="http://schemas.microsoft.com/office/drawing/2014/main" id="{6A7EFF39-E17D-674F-A23B-B52B87FA78DB}"/>
              </a:ext>
            </a:extLst>
          </p:cNvPr>
          <p:cNvCxnSpPr>
            <a:cxnSpLocks/>
          </p:cNvCxnSpPr>
          <p:nvPr/>
        </p:nvCxnSpPr>
        <p:spPr>
          <a:xfrm>
            <a:off x="2262293" y="2104097"/>
            <a:ext cx="748454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451F274B-E63A-4E32-9172-744AAB0E5A14}"/>
              </a:ext>
            </a:extLst>
          </p:cNvPr>
          <p:cNvGrpSpPr/>
          <p:nvPr/>
        </p:nvGrpSpPr>
        <p:grpSpPr>
          <a:xfrm rot="10800000">
            <a:off x="5869295" y="3646659"/>
            <a:ext cx="791843" cy="435004"/>
            <a:chOff x="2142619" y="3751837"/>
            <a:chExt cx="791843" cy="435004"/>
          </a:xfrm>
        </p:grpSpPr>
        <p:cxnSp>
          <p:nvCxnSpPr>
            <p:cNvPr id="7" name="Shape 193">
              <a:extLst>
                <a:ext uri="{FF2B5EF4-FFF2-40B4-BE49-F238E27FC236}">
                  <a16:creationId xmlns:a16="http://schemas.microsoft.com/office/drawing/2014/main" id="{D1A566CE-F013-9E4E-BF56-F1483124A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619" y="3751837"/>
              <a:ext cx="7918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33" name="Shape 193">
              <a:extLst>
                <a:ext uri="{FF2B5EF4-FFF2-40B4-BE49-F238E27FC236}">
                  <a16:creationId xmlns:a16="http://schemas.microsoft.com/office/drawing/2014/main" id="{C9B0D4A9-F952-4FD9-BA2A-AA50C494C2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619" y="4186841"/>
              <a:ext cx="7918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764A7219-216F-470F-A5E0-4A39CDCE8FA4}"/>
              </a:ext>
            </a:extLst>
          </p:cNvPr>
          <p:cNvCxnSpPr>
            <a:cxnSpLocks/>
          </p:cNvCxnSpPr>
          <p:nvPr/>
        </p:nvCxnSpPr>
        <p:spPr>
          <a:xfrm>
            <a:off x="2287630" y="3617524"/>
            <a:ext cx="956473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631942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zh-CN" altLang="en-US" sz="2800">
                <a:sym typeface="Arial" panose="020B0604020202020204" pitchFamily="34" charset="0"/>
              </a:rPr>
              <a:t>High-speed storage expansion with PCIe to SATA enclosures</a:t>
            </a:r>
            <a:endParaRPr lang="zh-TW" altLang="en-US" sz="2800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B840543-7B0A-E04D-856C-7009D0DA4337}"/>
              </a:ext>
            </a:extLst>
          </p:cNvPr>
          <p:cNvSpPr txBox="1"/>
          <p:nvPr/>
        </p:nvSpPr>
        <p:spPr>
          <a:xfrm>
            <a:off x="413387" y="1308862"/>
            <a:ext cx="8517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Install a QNAP QXP SATA HBA on NAS to access the TL expansion units via PCIe Gen3 bandwidth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Each</a:t>
            </a:r>
            <a:r>
              <a:rPr lang="en-US" altLang="zh-CN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 SFF-8088 cable </a:t>
            </a:r>
            <a:r>
              <a:rPr lang="zh-CN" altLang="en-US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provides</a:t>
            </a:r>
            <a:r>
              <a:rPr lang="en-US" altLang="zh-CN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 4 x SATA 6Gb/s = 24 Gb/s </a:t>
            </a:r>
            <a:r>
              <a:rPr lang="zh-CN" altLang="en-US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bandwidth. Connect multiple cables for up to </a:t>
            </a:r>
            <a:r>
              <a:rPr lang="en-US" altLang="zh-CN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64 Gb/s </a:t>
            </a:r>
            <a:r>
              <a:rPr lang="zh-CN" altLang="en-US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performance</a:t>
            </a:r>
            <a:endParaRPr lang="zh-CN" altLang="en-US">
              <a:solidFill>
                <a:schemeClr val="tx1"/>
              </a:solidFill>
              <a:ea typeface="微軟正黑體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44257269-3617-E445-85B6-B562FF379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33" y="3334274"/>
            <a:ext cx="1209010" cy="128450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3B50611-246F-9742-AC41-ADB4E59757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162" y="3334274"/>
            <a:ext cx="2055203" cy="128450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97629A7-C53D-DB47-A5CE-7CCECF91CB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619" y="3030727"/>
            <a:ext cx="2864649" cy="1790405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F141B17B-D431-1947-B1BD-BDA6B3CB38AD}"/>
              </a:ext>
            </a:extLst>
          </p:cNvPr>
          <p:cNvGrpSpPr/>
          <p:nvPr/>
        </p:nvGrpSpPr>
        <p:grpSpPr>
          <a:xfrm>
            <a:off x="813033" y="2382444"/>
            <a:ext cx="7216743" cy="632011"/>
            <a:chOff x="1616232" y="2899633"/>
            <a:chExt cx="3589471" cy="434539"/>
          </a:xfrm>
        </p:grpSpPr>
        <p:sp>
          <p:nvSpPr>
            <p:cNvPr id="32" name="平行四邊形 31">
              <a:extLst>
                <a:ext uri="{FF2B5EF4-FFF2-40B4-BE49-F238E27FC236}">
                  <a16:creationId xmlns:a16="http://schemas.microsoft.com/office/drawing/2014/main" id="{383EC20D-A91F-E94F-8BD5-2C8395BA7612}"/>
                </a:ext>
              </a:extLst>
            </p:cNvPr>
            <p:cNvSpPr/>
            <p:nvPr/>
          </p:nvSpPr>
          <p:spPr>
            <a:xfrm>
              <a:off x="3797782" y="2899633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5255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TL-D1600S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平行四邊形 32">
              <a:extLst>
                <a:ext uri="{FF2B5EF4-FFF2-40B4-BE49-F238E27FC236}">
                  <a16:creationId xmlns:a16="http://schemas.microsoft.com/office/drawing/2014/main" id="{8AE6429B-2320-F447-A3CB-5E1AF99AEAC3}"/>
                </a:ext>
              </a:extLst>
            </p:cNvPr>
            <p:cNvSpPr/>
            <p:nvPr/>
          </p:nvSpPr>
          <p:spPr>
            <a:xfrm>
              <a:off x="1616232" y="2903974"/>
              <a:ext cx="1275980" cy="299860"/>
            </a:xfrm>
            <a:prstGeom prst="parallelogram">
              <a:avLst>
                <a:gd name="adj" fmla="val 43486"/>
              </a:avLst>
            </a:prstGeom>
            <a:solidFill>
              <a:srgbClr val="3232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TL-D400S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平行四邊形 33">
              <a:extLst>
                <a:ext uri="{FF2B5EF4-FFF2-40B4-BE49-F238E27FC236}">
                  <a16:creationId xmlns:a16="http://schemas.microsoft.com/office/drawing/2014/main" id="{127F65D8-B3FC-514A-AC61-66972C98CA76}"/>
                </a:ext>
              </a:extLst>
            </p:cNvPr>
            <p:cNvSpPr/>
            <p:nvPr/>
          </p:nvSpPr>
          <p:spPr>
            <a:xfrm>
              <a:off x="2600123" y="3034312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EE6D2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TL-D800S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9FB4CFD9-F105-AF46-AE77-11D46C894BCB}"/>
              </a:ext>
            </a:extLst>
          </p:cNvPr>
          <p:cNvCxnSpPr/>
          <p:nvPr/>
        </p:nvCxnSpPr>
        <p:spPr>
          <a:xfrm flipH="1">
            <a:off x="2131457" y="3180978"/>
            <a:ext cx="614705" cy="175450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E1D13470-81BF-D842-A0B0-ECFAC93E3F85}"/>
              </a:ext>
            </a:extLst>
          </p:cNvPr>
          <p:cNvCxnSpPr/>
          <p:nvPr/>
        </p:nvCxnSpPr>
        <p:spPr>
          <a:xfrm flipH="1">
            <a:off x="4849429" y="3180978"/>
            <a:ext cx="614705" cy="175450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9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sym typeface="Arial" panose="020B0604020202020204" pitchFamily="34" charset="0"/>
              </a:rPr>
              <a:t>QXP SATA </a:t>
            </a:r>
            <a:r>
              <a:rPr lang="zh-CN" altLang="en-US">
                <a:sym typeface="Arial" panose="020B0604020202020204" pitchFamily="34" charset="0"/>
              </a:rPr>
              <a:t>HBA and cables are included</a:t>
            </a:r>
            <a:endParaRPr lang="zh-TW" altLang="en-US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C65A02E5-AB41-CF4A-9B18-D67D0F9DC3A8}"/>
              </a:ext>
            </a:extLst>
          </p:cNvPr>
          <p:cNvSpPr txBox="1"/>
          <p:nvPr/>
        </p:nvSpPr>
        <p:spPr>
          <a:xfrm>
            <a:off x="329174" y="2522596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4" name="圖片 13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818D673C-C67A-F145-ABC8-9CED5DF5A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34" y="3177764"/>
            <a:ext cx="2078273" cy="1298921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81994766-5D6D-FC48-A1A2-EC11DE5D6D65}"/>
              </a:ext>
            </a:extLst>
          </p:cNvPr>
          <p:cNvSpPr txBox="1"/>
          <p:nvPr/>
        </p:nvSpPr>
        <p:spPr>
          <a:xfrm>
            <a:off x="1224841" y="2469928"/>
            <a:ext cx="1672870" cy="430875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QXP-400eS-A1164</a:t>
            </a:r>
          </a:p>
          <a:p>
            <a:r>
              <a:rPr lang="en-US" altLang="zh-TW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to 4 x SATA 6Gb/s</a:t>
            </a:r>
            <a:endParaRPr lang="en-US" sz="1000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C8567C9-835A-304D-87FF-6FE8E37248A6}"/>
              </a:ext>
            </a:extLst>
          </p:cNvPr>
          <p:cNvSpPr txBox="1"/>
          <p:nvPr/>
        </p:nvSpPr>
        <p:spPr>
          <a:xfrm>
            <a:off x="2784511" y="2525866"/>
            <a:ext cx="1599131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sym typeface="Arial" panose="020B0604020202020204" pitchFamily="34" charset="0"/>
              </a:rPr>
              <a:t>1 x 1M SFF-8088 cable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A272CAD-DF8A-784C-9D9C-9529F8C66D48}"/>
              </a:ext>
            </a:extLst>
          </p:cNvPr>
          <p:cNvSpPr txBox="1"/>
          <p:nvPr/>
        </p:nvSpPr>
        <p:spPr>
          <a:xfrm>
            <a:off x="4815434" y="2554566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E65CC-A963-8544-9300-07E1E057D61A}"/>
              </a:ext>
            </a:extLst>
          </p:cNvPr>
          <p:cNvSpPr txBox="1"/>
          <p:nvPr/>
        </p:nvSpPr>
        <p:spPr>
          <a:xfrm>
            <a:off x="5945986" y="2556207"/>
            <a:ext cx="1739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QXP-800eS-A116</a:t>
            </a:r>
          </a:p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to 8 x SATA 6Gb/s</a:t>
            </a:r>
            <a:endParaRPr lang="en-US" sz="1000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B5CF8659-9796-6540-AA74-B5D38D1EC667}"/>
              </a:ext>
            </a:extLst>
          </p:cNvPr>
          <p:cNvSpPr txBox="1"/>
          <p:nvPr/>
        </p:nvSpPr>
        <p:spPr>
          <a:xfrm>
            <a:off x="7571890" y="2553362"/>
            <a:ext cx="1537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1M SFF-8088 cable</a:t>
            </a:r>
            <a:endParaRPr lang="en-US" altLang="zh-CN" sz="1000" b="1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CE02388-C578-B74E-B7CF-B33CD45FB02B}"/>
              </a:ext>
            </a:extLst>
          </p:cNvPr>
          <p:cNvSpPr txBox="1"/>
          <p:nvPr/>
        </p:nvSpPr>
        <p:spPr>
          <a:xfrm>
            <a:off x="971339" y="4446689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116B125C-AC29-AA44-A7CE-2CF0A666DA3C}"/>
              </a:ext>
            </a:extLst>
          </p:cNvPr>
          <p:cNvSpPr txBox="1"/>
          <p:nvPr/>
        </p:nvSpPr>
        <p:spPr>
          <a:xfrm>
            <a:off x="2676627" y="4369744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QXP-1600eS</a:t>
            </a:r>
          </a:p>
          <a:p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to 16 x SATA 6Gb/s</a:t>
            </a:r>
            <a:endParaRPr lang="en-US" sz="1000" b="1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34B996A7-4757-5B40-AA8B-E5C7B6A06CFF}"/>
              </a:ext>
            </a:extLst>
          </p:cNvPr>
          <p:cNvSpPr txBox="1"/>
          <p:nvPr/>
        </p:nvSpPr>
        <p:spPr>
          <a:xfrm>
            <a:off x="4615107" y="4446689"/>
            <a:ext cx="2297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1M SFF-8088 to</a:t>
            </a:r>
            <a:r>
              <a:rPr lang="en-US" altLang="zh-CN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SFF-8644 cable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34A8E0DA-30BE-A240-BEEF-863E42FCFD35}"/>
              </a:ext>
            </a:extLst>
          </p:cNvPr>
          <p:cNvSpPr txBox="1"/>
          <p:nvPr/>
        </p:nvSpPr>
        <p:spPr>
          <a:xfrm>
            <a:off x="1185457" y="1717537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15E6FED-B8ED-184D-9E54-343992DE0333}"/>
              </a:ext>
            </a:extLst>
          </p:cNvPr>
          <p:cNvSpPr txBox="1"/>
          <p:nvPr/>
        </p:nvSpPr>
        <p:spPr>
          <a:xfrm>
            <a:off x="2511003" y="1704663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2501ADB8-CEAB-CF45-8261-7D8AC0C96762}"/>
              </a:ext>
            </a:extLst>
          </p:cNvPr>
          <p:cNvSpPr txBox="1"/>
          <p:nvPr/>
        </p:nvSpPr>
        <p:spPr>
          <a:xfrm>
            <a:off x="5842374" y="1796410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3F256B7B-8345-8648-9E5E-A4BF7FF43A85}"/>
              </a:ext>
            </a:extLst>
          </p:cNvPr>
          <p:cNvSpPr txBox="1"/>
          <p:nvPr/>
        </p:nvSpPr>
        <p:spPr>
          <a:xfrm>
            <a:off x="7343550" y="1796410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1F4475E5-03DE-8348-A90B-ECE3CF04B7EF}"/>
              </a:ext>
            </a:extLst>
          </p:cNvPr>
          <p:cNvSpPr txBox="1"/>
          <p:nvPr/>
        </p:nvSpPr>
        <p:spPr>
          <a:xfrm>
            <a:off x="2337673" y="3572515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302E3EBF-5BAD-E74B-ABA9-8D3DAFE5FDD1}"/>
              </a:ext>
            </a:extLst>
          </p:cNvPr>
          <p:cNvSpPr txBox="1"/>
          <p:nvPr/>
        </p:nvSpPr>
        <p:spPr>
          <a:xfrm>
            <a:off x="4117222" y="3562975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39" name="圖片 38" descr="一張含有 電路 的圖片&#10;&#10;自動產生的描述">
            <a:extLst>
              <a:ext uri="{FF2B5EF4-FFF2-40B4-BE49-F238E27FC236}">
                <a16:creationId xmlns:a16="http://schemas.microsoft.com/office/drawing/2014/main" id="{0C55D80C-C4AC-DA40-B9A7-091C9E83F5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522" y="1494582"/>
            <a:ext cx="746501" cy="995831"/>
          </a:xfrm>
          <a:prstGeom prst="rect">
            <a:avLst/>
          </a:prstGeom>
        </p:spPr>
      </p:pic>
      <p:pic>
        <p:nvPicPr>
          <p:cNvPr id="40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04BF6EA-D69A-5B4D-9612-1409BE365E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48" y="1549708"/>
            <a:ext cx="1269425" cy="995831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76742CE6-0935-0D4C-A7BE-37E0F69189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165" y="3359791"/>
            <a:ext cx="1243492" cy="995831"/>
          </a:xfrm>
          <a:prstGeom prst="rect">
            <a:avLst/>
          </a:prstGeom>
        </p:spPr>
      </p:pic>
      <p:pic>
        <p:nvPicPr>
          <p:cNvPr id="42" name="圖片 41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C5B5936-72E0-E846-BB7F-89C7C13402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994" y="1565706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3" name="圖片 42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C6E43BCC-7E1D-654B-9F63-46F9CF7516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8534" y="3321213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4" name="圖片 4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3E56227-74AE-A447-924D-E2422CE6FA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5726" y="1587303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5" name="圖片 44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B3E07A4D-D75D-7447-9215-684BD16F1C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607" y="1587303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6" name="圖片 4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BBB902B-020A-9D40-8594-53F4530C76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283" y="3321213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7" name="圖片 4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5300119-8A8B-3649-87AE-FB11FBB66B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031" y="3321213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8" name="圖片 47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B2F1FFD-B110-3F40-84A7-25DDD096F8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779" y="3321213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1D671E7D-1DB7-BC49-9A1E-4D4AE6F7CE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47" y="1545874"/>
            <a:ext cx="755474" cy="85411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653567F-BEB9-2641-9701-1905272B6E7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389" y="1654779"/>
            <a:ext cx="1398280" cy="873925"/>
          </a:xfrm>
          <a:prstGeom prst="rect">
            <a:avLst/>
          </a:prstGeom>
        </p:spPr>
      </p:pic>
      <p:sp>
        <p:nvSpPr>
          <p:cNvPr id="51" name="Shape 528">
            <a:extLst>
              <a:ext uri="{FF2B5EF4-FFF2-40B4-BE49-F238E27FC236}">
                <a16:creationId xmlns:a16="http://schemas.microsoft.com/office/drawing/2014/main" id="{87682C8E-F55C-E540-BB22-793DD0C17709}"/>
              </a:ext>
            </a:extLst>
          </p:cNvPr>
          <p:cNvSpPr/>
          <p:nvPr/>
        </p:nvSpPr>
        <p:spPr>
          <a:xfrm flipV="1">
            <a:off x="262825" y="1374979"/>
            <a:ext cx="4034248" cy="1526452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8">
            <a:extLst>
              <a:ext uri="{FF2B5EF4-FFF2-40B4-BE49-F238E27FC236}">
                <a16:creationId xmlns:a16="http://schemas.microsoft.com/office/drawing/2014/main" id="{8D0F15A5-BA30-AB47-9C4B-A167FDFF0072}"/>
              </a:ext>
            </a:extLst>
          </p:cNvPr>
          <p:cNvSpPr/>
          <p:nvPr/>
        </p:nvSpPr>
        <p:spPr>
          <a:xfrm flipV="1">
            <a:off x="262825" y="3073659"/>
            <a:ext cx="7272034" cy="1732024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653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37D89C-143C-0941-9186-AFDC8AAD3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58" y="78199"/>
            <a:ext cx="8861342" cy="1033922"/>
          </a:xfrm>
        </p:spPr>
        <p:txBody>
          <a:bodyPr>
            <a:noAutofit/>
          </a:bodyPr>
          <a:lstStyle/>
          <a:p>
            <a:pPr algn="l"/>
            <a:r>
              <a:rPr kumimoji="1" lang="en-US" altLang="zh-TW" sz="2700"/>
              <a:t>The most feature-rich and cost-effective choice</a:t>
            </a:r>
            <a:br>
              <a:rPr kumimoji="1" lang="en-US" altLang="zh-TW" sz="2700"/>
            </a:br>
            <a:r>
              <a:rPr kumimoji="1" lang="zh-TW" altLang="en-US" sz="2700"/>
              <a:t>       </a:t>
            </a:r>
            <a:r>
              <a:rPr kumimoji="1" lang="en-US" altLang="zh-TW" sz="2700">
                <a:latin typeface="Arial" panose="020B0604020202020204" pitchFamily="34" charset="0"/>
                <a:cs typeface="Arial" panose="020B0604020202020204" pitchFamily="34" charset="0"/>
              </a:rPr>
              <a:t>AMD Ryzen QTS / </a:t>
            </a:r>
            <a:r>
              <a:rPr kumimoji="1" lang="en-US" altLang="zh-TW" sz="2700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kumimoji="1" lang="en-US" altLang="zh-TW" sz="2700">
                <a:latin typeface="Arial" panose="020B0604020202020204" pitchFamily="34" charset="0"/>
                <a:cs typeface="Arial" panose="020B0604020202020204" pitchFamily="34" charset="0"/>
              </a:rPr>
              <a:t> hero NAS</a:t>
            </a:r>
            <a:endParaRPr kumimoji="1" lang="zh-TW" altLang="en-US" sz="27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D09481E-29E8-F742-855A-95A371FB741E}"/>
              </a:ext>
            </a:extLst>
          </p:cNvPr>
          <p:cNvSpPr/>
          <p:nvPr/>
        </p:nvSpPr>
        <p:spPr>
          <a:xfrm>
            <a:off x="282658" y="1447029"/>
            <a:ext cx="32816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700"/>
              <a:t>QNAP TS-673A / TS-873A NAS</a:t>
            </a:r>
            <a:endParaRPr lang="zh-TW" altLang="en-US" sz="17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E0DD2ED-A846-1E43-9FF2-0C7932E3890D}"/>
              </a:ext>
            </a:extLst>
          </p:cNvPr>
          <p:cNvSpPr/>
          <p:nvPr/>
        </p:nvSpPr>
        <p:spPr>
          <a:xfrm>
            <a:off x="6486722" y="1443806"/>
            <a:ext cx="203132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700"/>
              <a:t>Other 6/8-bay NAS</a:t>
            </a:r>
            <a:endParaRPr lang="zh-TW" altLang="en-US" sz="170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AA4E03B-CF6A-FA40-B8AF-512C8DE76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79" y="612561"/>
            <a:ext cx="498799" cy="441645"/>
          </a:xfrm>
          <a:prstGeom prst="rect">
            <a:avLst/>
          </a:prstGeom>
        </p:spPr>
      </p:pic>
      <p:pic>
        <p:nvPicPr>
          <p:cNvPr id="25" name="圖片 24" descr="一張含有 文字 的圖片&#10;&#10;自動產生的描述">
            <a:extLst>
              <a:ext uri="{FF2B5EF4-FFF2-40B4-BE49-F238E27FC236}">
                <a16:creationId xmlns:a16="http://schemas.microsoft.com/office/drawing/2014/main" id="{52B656D1-CA6B-E44D-86F9-B710ADBD3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573" y="647994"/>
            <a:ext cx="1141992" cy="370777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BC8906CA-4FDB-4B2A-8D64-D88A52C8B797}"/>
              </a:ext>
            </a:extLst>
          </p:cNvPr>
          <p:cNvSpPr/>
          <p:nvPr/>
        </p:nvSpPr>
        <p:spPr>
          <a:xfrm>
            <a:off x="296106" y="1896751"/>
            <a:ext cx="8454849" cy="304894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10" name="Google Shape;62;p14">
            <a:extLst>
              <a:ext uri="{FF2B5EF4-FFF2-40B4-BE49-F238E27FC236}">
                <a16:creationId xmlns:a16="http://schemas.microsoft.com/office/drawing/2014/main" id="{375834E8-125E-45E5-8489-57356C6F6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1546573"/>
              </p:ext>
            </p:extLst>
          </p:nvPr>
        </p:nvGraphicFramePr>
        <p:xfrm>
          <a:off x="178456" y="1794526"/>
          <a:ext cx="8481732" cy="3074536"/>
        </p:xfrm>
        <a:graphic>
          <a:graphicData uri="http://schemas.openxmlformats.org/drawingml/2006/table">
            <a:tbl>
              <a:tblPr>
                <a:noFill/>
                <a:effectLst>
                  <a:outerShdw blurRad="139700" dist="127000" dir="3960000" algn="tl" rotWithShape="0">
                    <a:prstClr val="black">
                      <a:alpha val="17000"/>
                    </a:prstClr>
                  </a:outerShdw>
                </a:effectLst>
              </a:tblPr>
              <a:tblGrid>
                <a:gridCol w="6242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08000" lvl="0"/>
                      <a:r>
                        <a:rPr kumimoji="1" lang="en-US" altLang="zh-TW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Two 2.5GbE LAN ports</a:t>
                      </a:r>
                    </a:p>
                    <a:p>
                      <a:pPr marL="279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Fast and cost-friendly</a:t>
                      </a:r>
                    </a:p>
                    <a:p>
                      <a:pPr marL="279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 2.5G/1G/100M Multi-Gig</a:t>
                      </a:r>
                      <a:endParaRPr lang="zh-TW" altLang="en-US" sz="1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6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Built-in 1</a:t>
                      </a:r>
                      <a:r>
                        <a:rPr lang="en" altLang="zh-TW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GbE </a:t>
                      </a:r>
                      <a:r>
                        <a:rPr lang="en-US" altLang="zh-TW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LAN port</a:t>
                      </a:r>
                      <a:endParaRPr lang="zh-TW" altLang="en-US" sz="10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868">
                <a:tc>
                  <a:txBody>
                    <a:bodyPr/>
                    <a:lstStyle/>
                    <a:p>
                      <a:pPr marL="108000" lvl="0"/>
                      <a:r>
                        <a:rPr kumimoji="1" lang="en-US" altLang="zh-TW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Pre-installed high-density 8GB DDR4 memory</a:t>
                      </a:r>
                    </a:p>
                    <a:p>
                      <a:pPr marL="279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Available for using more software features and connections with smooth experience</a:t>
                      </a:r>
                    </a:p>
                    <a:p>
                      <a:pPr marL="279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Expand the memory up to 64GB (ECC memory supported)</a:t>
                      </a:r>
                      <a:endParaRPr lang="zh-TW" altLang="en-US" sz="1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B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 memory</a:t>
                      </a:r>
                      <a:endParaRPr lang="zh-TW" altLang="en-US" sz="10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8000" lvl="0"/>
                      <a:r>
                        <a:rPr kumimoji="1" lang="en-US" altLang="zh-TW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USB 3.2 Gen2</a:t>
                      </a:r>
                      <a:r>
                        <a:rPr kumimoji="1" lang="zh-TW" altLang="en-US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zh-TW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Type-A and Gen1 Type-C ports</a:t>
                      </a: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 speed up to 10Gbps for backup with external SSD/HDD</a:t>
                      </a:r>
                      <a:endParaRPr lang="zh-TW" altLang="en-US" sz="1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B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USB 3.2 Gen 1 Type-A port</a:t>
                      </a:r>
                      <a:endParaRPr lang="zh-TW" altLang="en-US" sz="10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499809"/>
                  </a:ext>
                </a:extLst>
              </a:tr>
              <a:tr h="544816">
                <a:tc>
                  <a:txBody>
                    <a:bodyPr/>
                    <a:lstStyle/>
                    <a:p>
                      <a:pPr marL="108000" lvl="0"/>
                      <a:r>
                        <a:rPr kumimoji="1" lang="en-US" altLang="zh-TW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Two PCIe slots for more features on NAS</a:t>
                      </a: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PCIe Gen3 x4 expansion slots allow installation of 10GbE network expansion card and QM2 M.2 SSD expansion card at the same time, or other host bus adapters for more applications</a:t>
                      </a:r>
                      <a:endParaRPr lang="zh-TW" altLang="en-US" sz="1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6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One PCIe Gen3 x4 slot</a:t>
                      </a:r>
                      <a:endParaRPr lang="en-US" sz="10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16">
                <a:tc>
                  <a:txBody>
                    <a:bodyPr/>
                    <a:lstStyle/>
                    <a:p>
                      <a:pPr marL="108000" lvl="0"/>
                      <a:r>
                        <a:rPr kumimoji="1" lang="en-US" altLang="zh-TW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 up to sixteen 16-bay rackmount</a:t>
                      </a:r>
                      <a:r>
                        <a:rPr kumimoji="1" lang="zh-TW" altLang="en-US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zh-TW" sz="12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or two 16-bay desktop expansion units</a:t>
                      </a: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Multiple QNAP SAS, SATA, USB JBOD or USB RAID expansions solutions</a:t>
                      </a:r>
                      <a:endParaRPr lang="zh-TW" altLang="en-US" sz="1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B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Max. of two 5-bay expansion units</a:t>
                      </a:r>
                      <a:endParaRPr lang="zh-TW" altLang="en-US" sz="10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图片 57">
            <a:extLst>
              <a:ext uri="{FF2B5EF4-FFF2-40B4-BE49-F238E27FC236}">
                <a16:creationId xmlns:a16="http://schemas.microsoft.com/office/drawing/2014/main" id="{EC1910CB-FE9C-400A-A139-AB97CEBC16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742178" y="3260317"/>
            <a:ext cx="3098852" cy="271914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98529AEB-98C1-45AF-8BAE-3EBD649E54CF}"/>
              </a:ext>
            </a:extLst>
          </p:cNvPr>
          <p:cNvGrpSpPr/>
          <p:nvPr/>
        </p:nvGrpSpPr>
        <p:grpSpPr>
          <a:xfrm>
            <a:off x="3899368" y="1305660"/>
            <a:ext cx="1960880" cy="1060155"/>
            <a:chOff x="2468306" y="2888910"/>
            <a:chExt cx="4542182" cy="245575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9A0200B-4F35-4DFB-8FFA-86F2B857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900958" y="4734204"/>
              <a:ext cx="3076246" cy="197527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301E181-4991-41BC-A9AD-2EA281FE1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8649" y="2888910"/>
              <a:ext cx="3181839" cy="2069587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2CDF03A9-3B96-4A28-97A9-9EF282D21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96204" y="5134065"/>
              <a:ext cx="2507195" cy="197527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C6C7E2B1-6822-4A34-A540-9DF917689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8306" y="3275074"/>
              <a:ext cx="2634339" cy="2069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084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F8B05A2-E23A-8E4D-BB69-833ABE2309FD}"/>
              </a:ext>
            </a:extLst>
          </p:cNvPr>
          <p:cNvSpPr txBox="1"/>
          <p:nvPr/>
        </p:nvSpPr>
        <p:spPr>
          <a:xfrm>
            <a:off x="2319769" y="1231835"/>
            <a:ext cx="463632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Legend continues, and even grows</a:t>
            </a:r>
          </a:p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Ryzen V1500B 4C/8T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2.2 GHz, USB 3.2 Gen2, two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slots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副標題 16">
            <a:extLst>
              <a:ext uri="{FF2B5EF4-FFF2-40B4-BE49-F238E27FC236}">
                <a16:creationId xmlns:a16="http://schemas.microsoft.com/office/drawing/2014/main" id="{4BC8CE64-A431-4E5F-9146-73F22DC3B74A}"/>
              </a:ext>
            </a:extLst>
          </p:cNvPr>
          <p:cNvSpPr txBox="1">
            <a:spLocks/>
          </p:cNvSpPr>
          <p:nvPr/>
        </p:nvSpPr>
        <p:spPr>
          <a:xfrm>
            <a:off x="24661" y="4741378"/>
            <a:ext cx="2206338" cy="310012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00">
                <a:solidFill>
                  <a:schemeClr val="bg1"/>
                </a:solidFill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B0FBA5A-7715-4A8D-95E7-394051DC1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900" y="1711511"/>
            <a:ext cx="4183191" cy="326312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E876D4B-656D-4F29-A210-D930888EE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778373" y="4583249"/>
            <a:ext cx="5298142" cy="42072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33"/>
            <a:ext cx="9143999" cy="737216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TS-673A / TS-873A front view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圓角化同側角落矩形 29">
            <a:extLst>
              <a:ext uri="{FF2B5EF4-FFF2-40B4-BE49-F238E27FC236}">
                <a16:creationId xmlns:a16="http://schemas.microsoft.com/office/drawing/2014/main" id="{490DB6C8-7140-7B47-8B56-D476DF9B77BB}"/>
              </a:ext>
            </a:extLst>
          </p:cNvPr>
          <p:cNvSpPr/>
          <p:nvPr/>
        </p:nvSpPr>
        <p:spPr>
          <a:xfrm>
            <a:off x="279471" y="1312703"/>
            <a:ext cx="1923909" cy="895416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B50D91C-A003-A84C-9D20-F8A06B38A0CD}"/>
              </a:ext>
            </a:extLst>
          </p:cNvPr>
          <p:cNvSpPr txBox="1"/>
          <p:nvPr/>
        </p:nvSpPr>
        <p:spPr>
          <a:xfrm>
            <a:off x="328293" y="1406468"/>
            <a:ext cx="154966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drive</a:t>
            </a:r>
          </a:p>
          <a:p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Trays 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(2 keys are included)</a:t>
            </a:r>
          </a:p>
        </p:txBody>
      </p:sp>
      <p:pic>
        <p:nvPicPr>
          <p:cNvPr id="32" name="圖片 31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012D1C6D-C891-9747-80F1-0CCE1010C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61" y="1303364"/>
            <a:ext cx="1094938" cy="895416"/>
          </a:xfrm>
          <a:prstGeom prst="rect">
            <a:avLst/>
          </a:prstGeom>
        </p:spPr>
      </p:pic>
      <p:cxnSp>
        <p:nvCxnSpPr>
          <p:cNvPr id="20" name="Shape 193">
            <a:extLst>
              <a:ext uri="{FF2B5EF4-FFF2-40B4-BE49-F238E27FC236}">
                <a16:creationId xmlns:a16="http://schemas.microsoft.com/office/drawing/2014/main" id="{6A7EFF39-E17D-674F-A23B-B52B87FA78DB}"/>
              </a:ext>
            </a:extLst>
          </p:cNvPr>
          <p:cNvCxnSpPr>
            <a:cxnSpLocks/>
          </p:cNvCxnSpPr>
          <p:nvPr/>
        </p:nvCxnSpPr>
        <p:spPr>
          <a:xfrm>
            <a:off x="2173330" y="2686049"/>
            <a:ext cx="633743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451F274B-E63A-4E32-9172-744AAB0E5A14}"/>
              </a:ext>
            </a:extLst>
          </p:cNvPr>
          <p:cNvGrpSpPr/>
          <p:nvPr/>
        </p:nvGrpSpPr>
        <p:grpSpPr>
          <a:xfrm rot="10800000">
            <a:off x="6420428" y="3908383"/>
            <a:ext cx="791843" cy="435004"/>
            <a:chOff x="2142619" y="3751837"/>
            <a:chExt cx="791843" cy="435004"/>
          </a:xfrm>
        </p:grpSpPr>
        <p:cxnSp>
          <p:nvCxnSpPr>
            <p:cNvPr id="7" name="Shape 193">
              <a:extLst>
                <a:ext uri="{FF2B5EF4-FFF2-40B4-BE49-F238E27FC236}">
                  <a16:creationId xmlns:a16="http://schemas.microsoft.com/office/drawing/2014/main" id="{D1A566CE-F013-9E4E-BF56-F1483124A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619" y="3751837"/>
              <a:ext cx="7918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33" name="Shape 193">
              <a:extLst>
                <a:ext uri="{FF2B5EF4-FFF2-40B4-BE49-F238E27FC236}">
                  <a16:creationId xmlns:a16="http://schemas.microsoft.com/office/drawing/2014/main" id="{C9B0D4A9-F952-4FD9-BA2A-AA50C494C2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619" y="4186841"/>
              <a:ext cx="7918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764A7219-216F-470F-A5E0-4A39CDCE8FA4}"/>
              </a:ext>
            </a:extLst>
          </p:cNvPr>
          <p:cNvCxnSpPr>
            <a:cxnSpLocks/>
          </p:cNvCxnSpPr>
          <p:nvPr/>
        </p:nvCxnSpPr>
        <p:spPr>
          <a:xfrm>
            <a:off x="2173330" y="3762080"/>
            <a:ext cx="956473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BC4B196E-5C3B-45EB-B6E6-423265C55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515" y="1250484"/>
            <a:ext cx="1898827" cy="1068090"/>
          </a:xfrm>
          <a:prstGeom prst="rect">
            <a:avLst/>
          </a:prstGeom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3B3AD35E-0CE5-4FC7-9C30-46A971829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24" y="4803510"/>
            <a:ext cx="810488" cy="2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TS-673A</a:t>
            </a:r>
            <a:endParaRPr lang="en-US" altLang="zh-CN" sz="12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0E08D7DA-3D31-466D-8E35-BDF5BF879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727" y="2244707"/>
            <a:ext cx="810488" cy="2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000">
                <a:ea typeface="微軟正黑體"/>
              </a:rPr>
              <a:t>TS-</a:t>
            </a:r>
            <a:r>
              <a:rPr lang="en-US" altLang="zh-TW" sz="1000">
                <a:ea typeface="微軟正黑體"/>
              </a:rPr>
              <a:t>8</a:t>
            </a:r>
            <a:r>
              <a:rPr lang="en-US" altLang="en-US" sz="1000">
                <a:ea typeface="微軟正黑體"/>
              </a:rPr>
              <a:t>73A</a:t>
            </a:r>
            <a:endParaRPr lang="en-US" altLang="zh-CN" sz="10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21" name="Shape 180">
            <a:extLst>
              <a:ext uri="{FF2B5EF4-FFF2-40B4-BE49-F238E27FC236}">
                <a16:creationId xmlns:a16="http://schemas.microsoft.com/office/drawing/2014/main" id="{A2FD7793-78A3-1141-BB4F-7C575AF95631}"/>
              </a:ext>
            </a:extLst>
          </p:cNvPr>
          <p:cNvSpPr txBox="1"/>
          <p:nvPr/>
        </p:nvSpPr>
        <p:spPr>
          <a:xfrm>
            <a:off x="203493" y="2353949"/>
            <a:ext cx="1923908" cy="737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ea typeface="微軟正黑體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LED indicators:</a:t>
            </a:r>
          </a:p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System status, LAN, HDD, M.2 SSDs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192">
            <a:extLst>
              <a:ext uri="{FF2B5EF4-FFF2-40B4-BE49-F238E27FC236}">
                <a16:creationId xmlns:a16="http://schemas.microsoft.com/office/drawing/2014/main" id="{0082FDF2-55F1-4B40-9BCF-14351DF6F5FC}"/>
              </a:ext>
            </a:extLst>
          </p:cNvPr>
          <p:cNvSpPr txBox="1"/>
          <p:nvPr/>
        </p:nvSpPr>
        <p:spPr>
          <a:xfrm>
            <a:off x="7297152" y="3755336"/>
            <a:ext cx="1678190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Power button</a:t>
            </a:r>
            <a:endParaRPr lang="zh-TW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195">
            <a:extLst>
              <a:ext uri="{FF2B5EF4-FFF2-40B4-BE49-F238E27FC236}">
                <a16:creationId xmlns:a16="http://schemas.microsoft.com/office/drawing/2014/main" id="{345E7B15-272C-0F45-9A88-CB95874C3B9B}"/>
              </a:ext>
            </a:extLst>
          </p:cNvPr>
          <p:cNvSpPr txBox="1"/>
          <p:nvPr/>
        </p:nvSpPr>
        <p:spPr>
          <a:xfrm>
            <a:off x="7290260" y="4102859"/>
            <a:ext cx="1853740" cy="7372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USB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3.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</a:t>
            </a: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Gen 2 Type-A 10Gbps port &amp; One-Touch Copy button</a:t>
            </a:r>
            <a:endParaRPr lang="zh-TW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183">
            <a:extLst>
              <a:ext uri="{FF2B5EF4-FFF2-40B4-BE49-F238E27FC236}">
                <a16:creationId xmlns:a16="http://schemas.microsoft.com/office/drawing/2014/main" id="{D1194DF3-28CF-B240-879A-9887C4E690BF}"/>
              </a:ext>
            </a:extLst>
          </p:cNvPr>
          <p:cNvSpPr txBox="1"/>
          <p:nvPr/>
        </p:nvSpPr>
        <p:spPr>
          <a:xfrm>
            <a:off x="279471" y="3647001"/>
            <a:ext cx="2075361" cy="7372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6 or 8 x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3.5"/2.5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” SATA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6Gb/s 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HDD/SSD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bays</a:t>
            </a:r>
          </a:p>
        </p:txBody>
      </p:sp>
    </p:spTree>
    <p:extLst>
      <p:ext uri="{BB962C8B-B14F-4D97-AF65-F5344CB8AC3E}">
        <p14:creationId xmlns:p14="http://schemas.microsoft.com/office/powerpoint/2010/main" val="157749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8767A270-7512-4DAE-B0D3-6D6859B9C425}"/>
              </a:ext>
            </a:extLst>
          </p:cNvPr>
          <p:cNvSpPr/>
          <p:nvPr/>
        </p:nvSpPr>
        <p:spPr>
          <a:xfrm>
            <a:off x="6557094" y="1462324"/>
            <a:ext cx="2240923" cy="3348986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: 圓角 13">
            <a:extLst>
              <a:ext uri="{FF2B5EF4-FFF2-40B4-BE49-F238E27FC236}">
                <a16:creationId xmlns:a16="http://schemas.microsoft.com/office/drawing/2014/main" id="{AC0A166D-8208-47BA-AACE-F71E6C727C63}"/>
              </a:ext>
            </a:extLst>
          </p:cNvPr>
          <p:cNvSpPr/>
          <p:nvPr/>
        </p:nvSpPr>
        <p:spPr>
          <a:xfrm>
            <a:off x="6493017" y="1356363"/>
            <a:ext cx="2267678" cy="3410920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5D12CC1-9636-42F2-8C0F-B2D325C81914}"/>
              </a:ext>
            </a:extLst>
          </p:cNvPr>
          <p:cNvGrpSpPr/>
          <p:nvPr/>
        </p:nvGrpSpPr>
        <p:grpSpPr>
          <a:xfrm>
            <a:off x="7266375" y="1220234"/>
            <a:ext cx="312375" cy="339684"/>
            <a:chOff x="9487780" y="957610"/>
            <a:chExt cx="1387944" cy="1509285"/>
          </a:xfrm>
          <a:solidFill>
            <a:srgbClr val="000000">
              <a:alpha val="0"/>
            </a:srgbClr>
          </a:solidFill>
        </p:grpSpPr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890D0AF-0EFC-46C0-BFB9-B1FAB4BB0AA1}"/>
                </a:ext>
              </a:extLst>
            </p:cNvPr>
            <p:cNvSpPr/>
            <p:nvPr/>
          </p:nvSpPr>
          <p:spPr>
            <a:xfrm rot="13858085">
              <a:off x="9594267" y="1192476"/>
              <a:ext cx="1167932" cy="1380906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  <a:gd name="connsiteX0" fmla="*/ 532423 w 830820"/>
                <a:gd name="connsiteY0" fmla="*/ 0 h 834463"/>
                <a:gd name="connsiteX1" fmla="*/ 830820 w 830820"/>
                <a:gd name="connsiteY1" fmla="*/ 563834 h 834463"/>
                <a:gd name="connsiteX2" fmla="*/ 367671 w 830820"/>
                <a:gd name="connsiteY2" fmla="*/ 834463 h 834463"/>
                <a:gd name="connsiteX3" fmla="*/ 0 w 830820"/>
                <a:gd name="connsiteY3" fmla="*/ 127427 h 834463"/>
                <a:gd name="connsiteX4" fmla="*/ 532423 w 830820"/>
                <a:gd name="connsiteY4" fmla="*/ 0 h 834463"/>
                <a:gd name="connsiteX0" fmla="*/ 502606 w 801003"/>
                <a:gd name="connsiteY0" fmla="*/ 141347 h 975810"/>
                <a:gd name="connsiteX1" fmla="*/ 801003 w 801003"/>
                <a:gd name="connsiteY1" fmla="*/ 705181 h 975810"/>
                <a:gd name="connsiteX2" fmla="*/ 337854 w 801003"/>
                <a:gd name="connsiteY2" fmla="*/ 975810 h 975810"/>
                <a:gd name="connsiteX3" fmla="*/ 0 w 801003"/>
                <a:gd name="connsiteY3" fmla="*/ 0 h 975810"/>
                <a:gd name="connsiteX4" fmla="*/ 502606 w 801003"/>
                <a:gd name="connsiteY4" fmla="*/ 141347 h 975810"/>
                <a:gd name="connsiteX0" fmla="*/ 502606 w 789647"/>
                <a:gd name="connsiteY0" fmla="*/ 141347 h 975810"/>
                <a:gd name="connsiteX1" fmla="*/ 789647 w 789647"/>
                <a:gd name="connsiteY1" fmla="*/ 698387 h 975810"/>
                <a:gd name="connsiteX2" fmla="*/ 337854 w 789647"/>
                <a:gd name="connsiteY2" fmla="*/ 975810 h 975810"/>
                <a:gd name="connsiteX3" fmla="*/ 0 w 789647"/>
                <a:gd name="connsiteY3" fmla="*/ 0 h 975810"/>
                <a:gd name="connsiteX4" fmla="*/ 502606 w 789647"/>
                <a:gd name="connsiteY4" fmla="*/ 141347 h 975810"/>
                <a:gd name="connsiteX0" fmla="*/ 502606 w 789647"/>
                <a:gd name="connsiteY0" fmla="*/ 141347 h 984318"/>
                <a:gd name="connsiteX1" fmla="*/ 789647 w 789647"/>
                <a:gd name="connsiteY1" fmla="*/ 698387 h 984318"/>
                <a:gd name="connsiteX2" fmla="*/ 289860 w 789647"/>
                <a:gd name="connsiteY2" fmla="*/ 984318 h 984318"/>
                <a:gd name="connsiteX3" fmla="*/ 0 w 789647"/>
                <a:gd name="connsiteY3" fmla="*/ 0 h 984318"/>
                <a:gd name="connsiteX4" fmla="*/ 502606 w 789647"/>
                <a:gd name="connsiteY4" fmla="*/ 141347 h 98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7" h="984318">
                  <a:moveTo>
                    <a:pt x="502606" y="141347"/>
                  </a:moveTo>
                  <a:lnTo>
                    <a:pt x="789647" y="698387"/>
                  </a:lnTo>
                  <a:lnTo>
                    <a:pt x="289860" y="984318"/>
                  </a:lnTo>
                  <a:lnTo>
                    <a:pt x="0" y="0"/>
                  </a:lnTo>
                  <a:lnTo>
                    <a:pt x="502606" y="1413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DA5B3B14-FFFE-423A-81E9-7504CEAA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570" y="95761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310"/>
            <a:ext cx="9143999" cy="816119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en-US" altLang="zh-CN" sz="3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Easy installation of disks and lockable trays</a:t>
            </a:r>
            <a:endParaRPr lang="en-US" sz="34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" name="圖片 16" hidden="1">
            <a:extLst>
              <a:ext uri="{FF2B5EF4-FFF2-40B4-BE49-F238E27FC236}">
                <a16:creationId xmlns:a16="http://schemas.microsoft.com/office/drawing/2014/main" id="{3BD274E8-5570-46E6-AFBA-FB802F24C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532" y="1841372"/>
            <a:ext cx="2009458" cy="2479756"/>
          </a:xfrm>
          <a:prstGeom prst="rect">
            <a:avLst/>
          </a:prstGeom>
        </p:spPr>
      </p:pic>
      <p:pic>
        <p:nvPicPr>
          <p:cNvPr id="19" name="圖片 18" hidden="1">
            <a:extLst>
              <a:ext uri="{FF2B5EF4-FFF2-40B4-BE49-F238E27FC236}">
                <a16:creationId xmlns:a16="http://schemas.microsoft.com/office/drawing/2014/main" id="{ACB10E87-7E7F-48CB-AC33-784DB086DF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197" y="1642905"/>
            <a:ext cx="2338045" cy="278933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656B447-1E2C-4688-9CAF-BEFADE1D10E9}"/>
              </a:ext>
            </a:extLst>
          </p:cNvPr>
          <p:cNvSpPr/>
          <p:nvPr/>
        </p:nvSpPr>
        <p:spPr>
          <a:xfrm>
            <a:off x="1841342" y="1304565"/>
            <a:ext cx="1380803" cy="42898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3.5-inch HDD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14747-7D88-F244-BA7B-DA327DB59B3A}"/>
              </a:ext>
            </a:extLst>
          </p:cNvPr>
          <p:cNvSpPr txBox="1"/>
          <p:nvPr/>
        </p:nvSpPr>
        <p:spPr>
          <a:xfrm>
            <a:off x="77523" y="1262580"/>
            <a:ext cx="1429499" cy="83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2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Tool-less installation of 3.5-inch HDDs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AAD7F-651F-7C42-829F-CD8EEE2EFA47}"/>
              </a:ext>
            </a:extLst>
          </p:cNvPr>
          <p:cNvSpPr txBox="1"/>
          <p:nvPr/>
        </p:nvSpPr>
        <p:spPr>
          <a:xfrm>
            <a:off x="1979341" y="4642033"/>
            <a:ext cx="2058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Note: Use screws if transporting the NAS or if using some HDDs that vibrate more.</a:t>
            </a:r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1A59BA61-0E0E-4BEB-AD4E-442A5E61D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2489" y="1841372"/>
            <a:ext cx="1624541" cy="2245025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1EB181-3088-4008-913E-BF3CEC3B0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54431" y="1679511"/>
            <a:ext cx="1749010" cy="258656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47DE522-70D9-4737-A761-361550471DA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315265" y="1889329"/>
            <a:ext cx="1900534" cy="3080347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592FDF5-D7AB-4B19-B312-82FC0E441D3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38772" y="1889329"/>
            <a:ext cx="3192512" cy="2725547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B6B5370-EFA4-604C-B3A3-65E5A1E09B33}"/>
              </a:ext>
            </a:extLst>
          </p:cNvPr>
          <p:cNvSpPr/>
          <p:nvPr/>
        </p:nvSpPr>
        <p:spPr>
          <a:xfrm>
            <a:off x="4380352" y="1287541"/>
            <a:ext cx="1697516" cy="446009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2.5-inch SSD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HDD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B68E5195-BB48-4FEF-BE67-A89EB238AB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3205"/>
          <a:stretch/>
        </p:blipFill>
        <p:spPr>
          <a:xfrm>
            <a:off x="6674157" y="1615835"/>
            <a:ext cx="2116391" cy="124777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7478226-6291-453B-A143-6BA39AB7EB1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46459" r="51526"/>
          <a:stretch/>
        </p:blipFill>
        <p:spPr>
          <a:xfrm>
            <a:off x="6646447" y="3005016"/>
            <a:ext cx="2151570" cy="15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57D77B54-BB2E-4EED-8E9B-A04A26671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578" y="1320003"/>
            <a:ext cx="3533115" cy="3408333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TS-473A rear view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2832150" y="1703389"/>
            <a:ext cx="1909483" cy="672208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AEE4E1A3-D7D4-2144-B57C-1121F352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428" y="3292402"/>
            <a:ext cx="1955084" cy="58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6CM CPU-side fan +</a:t>
            </a:r>
          </a:p>
          <a:p>
            <a:pPr>
              <a:lnSpc>
                <a:spcPts val="1800"/>
              </a:lnSpc>
            </a:pPr>
            <a:r>
              <a:rPr lang="en-US" altLang="zh-CN" sz="1200"/>
              <a:t>12CM disk-side fan</a:t>
            </a:r>
          </a:p>
        </p:txBody>
      </p:sp>
      <p:sp>
        <p:nvSpPr>
          <p:cNvPr id="41" name="矩形 39">
            <a:extLst>
              <a:ext uri="{FF2B5EF4-FFF2-40B4-BE49-F238E27FC236}">
                <a16:creationId xmlns:a16="http://schemas.microsoft.com/office/drawing/2014/main" id="{A538E043-4B2C-EF43-B4CE-AEB7DC018013}"/>
              </a:ext>
            </a:extLst>
          </p:cNvPr>
          <p:cNvSpPr/>
          <p:nvPr/>
        </p:nvSpPr>
        <p:spPr>
          <a:xfrm flipH="1">
            <a:off x="2879214" y="3546987"/>
            <a:ext cx="550879" cy="381746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F840B46C-9355-4A5F-BF82-F154C2262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41" y="1687508"/>
            <a:ext cx="2090506" cy="161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2 x</a:t>
            </a:r>
            <a:r>
              <a:rPr lang="zh-CN" altLang="en-US" sz="1200">
                <a:ea typeface="微軟正黑體"/>
              </a:rPr>
              <a:t> </a:t>
            </a:r>
            <a:r>
              <a:rPr lang="en-US" altLang="zh-CN" sz="1200">
                <a:ea typeface="微軟正黑體"/>
              </a:rPr>
              <a:t>PCIe Gen3 x4 </a:t>
            </a:r>
          </a:p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half-height slots</a:t>
            </a:r>
          </a:p>
          <a:p>
            <a:pPr>
              <a:lnSpc>
                <a:spcPts val="2000"/>
              </a:lnSpc>
            </a:pP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(10GbE/5GbE/2.5GbE, QM2 SSD, </a:t>
            </a:r>
            <a:r>
              <a:rPr lang="en-US" altLang="zh-CN" sz="1100" b="0" err="1">
                <a:solidFill>
                  <a:srgbClr val="9E5E1C"/>
                </a:solidFill>
                <a:ea typeface="微軟正黑體"/>
              </a:rPr>
              <a:t>Fibre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 Channel, SATA, SAS expansion cards)</a:t>
            </a:r>
            <a:endParaRPr lang="en-US" altLang="zh-CN" sz="110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20" name="矩形 39">
            <a:extLst>
              <a:ext uri="{FF2B5EF4-FFF2-40B4-BE49-F238E27FC236}">
                <a16:creationId xmlns:a16="http://schemas.microsoft.com/office/drawing/2014/main" id="{5FA5B6AF-5753-41F2-B2B0-15B46BB09079}"/>
              </a:ext>
            </a:extLst>
          </p:cNvPr>
          <p:cNvSpPr/>
          <p:nvPr/>
        </p:nvSpPr>
        <p:spPr>
          <a:xfrm flipH="1">
            <a:off x="2935949" y="3984444"/>
            <a:ext cx="494141" cy="27024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D7947C-B50A-441A-B6E3-16C7DF5E909A}"/>
              </a:ext>
            </a:extLst>
          </p:cNvPr>
          <p:cNvGrpSpPr/>
          <p:nvPr/>
        </p:nvGrpSpPr>
        <p:grpSpPr>
          <a:xfrm>
            <a:off x="3842497" y="2135770"/>
            <a:ext cx="2919292" cy="2300647"/>
            <a:chOff x="4691238" y="1941767"/>
            <a:chExt cx="2587995" cy="2300647"/>
          </a:xfrm>
        </p:grpSpPr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6274C120-E462-4B70-B638-41C6AEF8D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2321" y="1941767"/>
              <a:ext cx="1486912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CB809379-6309-4817-BCC4-066F76D046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2321" y="3392350"/>
              <a:ext cx="1486912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D6CD3A45-3179-4320-83C6-C95AD370C2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1238" y="4242414"/>
              <a:ext cx="2587995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cxnSp>
        <p:nvCxnSpPr>
          <p:cNvPr id="66" name="直線單箭頭接點 26">
            <a:extLst>
              <a:ext uri="{FF2B5EF4-FFF2-40B4-BE49-F238E27FC236}">
                <a16:creationId xmlns:a16="http://schemas.microsoft.com/office/drawing/2014/main" id="{93E680B3-19DC-4551-86C9-9642BEA44A3A}"/>
              </a:ext>
            </a:extLst>
          </p:cNvPr>
          <p:cNvCxnSpPr>
            <a:cxnSpLocks/>
          </p:cNvCxnSpPr>
          <p:nvPr/>
        </p:nvCxnSpPr>
        <p:spPr>
          <a:xfrm>
            <a:off x="2217550" y="3650109"/>
            <a:ext cx="661664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2" name="直線單箭頭接點 26">
            <a:extLst>
              <a:ext uri="{FF2B5EF4-FFF2-40B4-BE49-F238E27FC236}">
                <a16:creationId xmlns:a16="http://schemas.microsoft.com/office/drawing/2014/main" id="{47CA0A4B-1887-4EDC-852F-834EC067B3E4}"/>
              </a:ext>
            </a:extLst>
          </p:cNvPr>
          <p:cNvCxnSpPr>
            <a:cxnSpLocks/>
          </p:cNvCxnSpPr>
          <p:nvPr/>
        </p:nvCxnSpPr>
        <p:spPr>
          <a:xfrm>
            <a:off x="2217550" y="1900524"/>
            <a:ext cx="614600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8" name="直線單箭頭接點 26">
            <a:extLst>
              <a:ext uri="{FF2B5EF4-FFF2-40B4-BE49-F238E27FC236}">
                <a16:creationId xmlns:a16="http://schemas.microsoft.com/office/drawing/2014/main" id="{9EFB5CCA-4C64-4707-92AD-DDC14B84B100}"/>
              </a:ext>
            </a:extLst>
          </p:cNvPr>
          <p:cNvCxnSpPr>
            <a:cxnSpLocks/>
          </p:cNvCxnSpPr>
          <p:nvPr/>
        </p:nvCxnSpPr>
        <p:spPr>
          <a:xfrm>
            <a:off x="2217550" y="4443228"/>
            <a:ext cx="718399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9" name="TextBox 13">
            <a:extLst>
              <a:ext uri="{FF2B5EF4-FFF2-40B4-BE49-F238E27FC236}">
                <a16:creationId xmlns:a16="http://schemas.microsoft.com/office/drawing/2014/main" id="{F8846E73-48B0-4647-8B14-E4385D749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312" y="1971444"/>
            <a:ext cx="2104056" cy="28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250W 100-240VAC PSU</a:t>
            </a:r>
            <a:endParaRPr lang="en-US" altLang="en-US" sz="1200"/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EC623DFE-F948-4B17-9431-55150A109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41" y="3903384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2 </a:t>
            </a:r>
            <a:r>
              <a:rPr lang="en-US" altLang="zh-TW" sz="1200">
                <a:ea typeface="微軟正黑體"/>
              </a:rPr>
              <a:t>x </a:t>
            </a:r>
            <a:r>
              <a:rPr lang="en-US" altLang="en-US" sz="1200">
                <a:ea typeface="微軟正黑體"/>
              </a:rPr>
              <a:t>USB 3.2 Gen 2 10Gbps Type-A </a:t>
            </a:r>
            <a:r>
              <a:rPr lang="en-US" altLang="zh-CN" sz="1200">
                <a:ea typeface="微軟正黑體"/>
              </a:rPr>
              <a:t>port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F34C108-159B-5745-85D4-067277F7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41" y="3295931"/>
            <a:ext cx="1839407" cy="6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2 x</a:t>
            </a:r>
            <a:r>
              <a:rPr lang="zh-CN" altLang="en-US" sz="1200">
                <a:ea typeface="微軟正黑體"/>
              </a:rPr>
              <a:t> </a:t>
            </a:r>
            <a:r>
              <a:rPr lang="en-US" altLang="zh-CN" sz="1200">
                <a:ea typeface="微軟正黑體"/>
              </a:rPr>
              <a:t>2.5GbE LAN ports</a:t>
            </a:r>
          </a:p>
          <a:p>
            <a:pPr>
              <a:lnSpc>
                <a:spcPts val="2000"/>
              </a:lnSpc>
            </a:pP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(2.5G/1G/100M RJ45)</a:t>
            </a:r>
            <a:endParaRPr lang="en-US" altLang="zh-CN" sz="12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32" name="矩形 39">
            <a:extLst>
              <a:ext uri="{FF2B5EF4-FFF2-40B4-BE49-F238E27FC236}">
                <a16:creationId xmlns:a16="http://schemas.microsoft.com/office/drawing/2014/main" id="{07B460D0-E2E7-AF45-9C04-7633A7873D23}"/>
              </a:ext>
            </a:extLst>
          </p:cNvPr>
          <p:cNvSpPr/>
          <p:nvPr/>
        </p:nvSpPr>
        <p:spPr>
          <a:xfrm flipH="1">
            <a:off x="2940555" y="4286057"/>
            <a:ext cx="494141" cy="27024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線單箭頭接點 26">
            <a:extLst>
              <a:ext uri="{FF2B5EF4-FFF2-40B4-BE49-F238E27FC236}">
                <a16:creationId xmlns:a16="http://schemas.microsoft.com/office/drawing/2014/main" id="{794BEECF-5A70-D24B-898F-9958459FAB47}"/>
              </a:ext>
            </a:extLst>
          </p:cNvPr>
          <p:cNvCxnSpPr>
            <a:cxnSpLocks/>
          </p:cNvCxnSpPr>
          <p:nvPr/>
        </p:nvCxnSpPr>
        <p:spPr>
          <a:xfrm>
            <a:off x="2217550" y="4138411"/>
            <a:ext cx="718399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EBCD7E38-D8D9-8A49-9056-35492D80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41" y="4377203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1 </a:t>
            </a:r>
            <a:r>
              <a:rPr lang="en-US" altLang="zh-TW" sz="1200">
                <a:ea typeface="微軟正黑體"/>
              </a:rPr>
              <a:t>x </a:t>
            </a:r>
            <a:r>
              <a:rPr lang="en-US" altLang="en-US" sz="1200">
                <a:ea typeface="微軟正黑體"/>
              </a:rPr>
              <a:t>USB 3.2 Gen 1 5Gbps Type-C </a:t>
            </a:r>
            <a:r>
              <a:rPr lang="en-US" altLang="zh-CN" sz="1200">
                <a:ea typeface="微軟正黑體"/>
              </a:rPr>
              <a:t>port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F2DF5A0B-FD57-4A84-B51C-4E56D0B5F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428" y="4137467"/>
            <a:ext cx="1144596" cy="5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Kensington security slot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89012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TS-673A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TS-873A rear view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5DFD96-EAB8-4097-A50E-638032761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575" y="1506071"/>
            <a:ext cx="4544240" cy="3408333"/>
          </a:xfrm>
          <a:prstGeom prst="rect">
            <a:avLst/>
          </a:prstGeom>
        </p:spPr>
      </p:pic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2370604" y="2002649"/>
            <a:ext cx="2252666" cy="58973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39">
            <a:extLst>
              <a:ext uri="{FF2B5EF4-FFF2-40B4-BE49-F238E27FC236}">
                <a16:creationId xmlns:a16="http://schemas.microsoft.com/office/drawing/2014/main" id="{A538E043-4B2C-EF43-B4CE-AEB7DC018013}"/>
              </a:ext>
            </a:extLst>
          </p:cNvPr>
          <p:cNvSpPr/>
          <p:nvPr/>
        </p:nvSpPr>
        <p:spPr>
          <a:xfrm flipH="1">
            <a:off x="2239012" y="3662457"/>
            <a:ext cx="591094" cy="443859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F840B46C-9355-4A5F-BF82-F154C2262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6" y="1843823"/>
            <a:ext cx="2033106" cy="15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2 x</a:t>
            </a:r>
            <a:r>
              <a:rPr lang="zh-CN" altLang="en-US" sz="1200">
                <a:ea typeface="微軟正黑體"/>
              </a:rPr>
              <a:t> </a:t>
            </a:r>
            <a:r>
              <a:rPr lang="en-US" altLang="zh-CN" sz="1200">
                <a:ea typeface="微軟正黑體"/>
              </a:rPr>
              <a:t>PCIe Gen3 x4 </a:t>
            </a:r>
          </a:p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full-height slots</a:t>
            </a:r>
          </a:p>
          <a:p>
            <a:pPr>
              <a:lnSpc>
                <a:spcPts val="2000"/>
              </a:lnSpc>
            </a:pPr>
            <a:r>
              <a:rPr lang="en-US" altLang="zh-CN" sz="1000" b="0">
                <a:solidFill>
                  <a:srgbClr val="9E5E1C"/>
                </a:solidFill>
                <a:ea typeface="微軟正黑體"/>
              </a:rPr>
              <a:t>(10GbE/5GbE/2.5GbE, </a:t>
            </a:r>
          </a:p>
          <a:p>
            <a:pPr>
              <a:lnSpc>
                <a:spcPts val="2000"/>
              </a:lnSpc>
            </a:pPr>
            <a:r>
              <a:rPr lang="en-US" altLang="zh-CN" sz="1000" b="0">
                <a:solidFill>
                  <a:srgbClr val="9E5E1C"/>
                </a:solidFill>
                <a:ea typeface="微軟正黑體"/>
              </a:rPr>
              <a:t>QM2 SSD, </a:t>
            </a:r>
            <a:r>
              <a:rPr lang="en-US" altLang="zh-CN" sz="1000" b="0" err="1">
                <a:solidFill>
                  <a:srgbClr val="9E5E1C"/>
                </a:solidFill>
                <a:ea typeface="微軟正黑體"/>
              </a:rPr>
              <a:t>Fibre</a:t>
            </a:r>
            <a:r>
              <a:rPr lang="en-US" altLang="zh-CN" sz="1000" b="0">
                <a:solidFill>
                  <a:srgbClr val="9E5E1C"/>
                </a:solidFill>
                <a:ea typeface="微軟正黑體"/>
              </a:rPr>
              <a:t> Channel, SATA, SAS expansion cards)</a:t>
            </a:r>
            <a:endParaRPr lang="en-US" altLang="zh-CN" sz="100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A2BAAC83-BC7D-1C4D-AE27-1ADA10A6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338" y="4194689"/>
            <a:ext cx="1144596" cy="5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Kensington security slot</a:t>
            </a:r>
            <a:endParaRPr lang="en-US" altLang="en-US" sz="1200"/>
          </a:p>
        </p:txBody>
      </p:sp>
      <p:sp>
        <p:nvSpPr>
          <p:cNvPr id="20" name="矩形 39">
            <a:extLst>
              <a:ext uri="{FF2B5EF4-FFF2-40B4-BE49-F238E27FC236}">
                <a16:creationId xmlns:a16="http://schemas.microsoft.com/office/drawing/2014/main" id="{5FA5B6AF-5753-41F2-B2B0-15B46BB09079}"/>
              </a:ext>
            </a:extLst>
          </p:cNvPr>
          <p:cNvSpPr/>
          <p:nvPr/>
        </p:nvSpPr>
        <p:spPr>
          <a:xfrm flipH="1">
            <a:off x="2335961" y="4150345"/>
            <a:ext cx="494141" cy="27024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D7947C-B50A-441A-B6E3-16C7DF5E909A}"/>
              </a:ext>
            </a:extLst>
          </p:cNvPr>
          <p:cNvGrpSpPr/>
          <p:nvPr/>
        </p:nvGrpSpPr>
        <p:grpSpPr>
          <a:xfrm>
            <a:off x="5360243" y="2713201"/>
            <a:ext cx="1191572" cy="1778243"/>
            <a:chOff x="5792321" y="2447431"/>
            <a:chExt cx="1486912" cy="1778243"/>
          </a:xfrm>
        </p:grpSpPr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6274C120-E462-4B70-B638-41C6AEF8D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2321" y="2447431"/>
              <a:ext cx="1486912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963B5797-D85C-4350-8065-FBBB2B39F4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9483" y="4225674"/>
              <a:ext cx="789750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CB809379-6309-4817-BCC4-066F76D046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2321" y="3392350"/>
              <a:ext cx="1486912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22CF09E6-941E-4F1D-95D6-3DA3DADE6FC5}"/>
              </a:ext>
            </a:extLst>
          </p:cNvPr>
          <p:cNvGrpSpPr/>
          <p:nvPr/>
        </p:nvGrpSpPr>
        <p:grpSpPr>
          <a:xfrm>
            <a:off x="1932517" y="2199784"/>
            <a:ext cx="438086" cy="2458163"/>
            <a:chOff x="1855075" y="1934013"/>
            <a:chExt cx="723654" cy="2458163"/>
          </a:xfrm>
        </p:grpSpPr>
        <p:cxnSp>
          <p:nvCxnSpPr>
            <p:cNvPr id="66" name="直線單箭頭接點 26">
              <a:extLst>
                <a:ext uri="{FF2B5EF4-FFF2-40B4-BE49-F238E27FC236}">
                  <a16:creationId xmlns:a16="http://schemas.microsoft.com/office/drawing/2014/main" id="{93E680B3-19DC-4551-86C9-9642BEA44A3A}"/>
                </a:ext>
              </a:extLst>
            </p:cNvPr>
            <p:cNvCxnSpPr>
              <a:cxnSpLocks/>
            </p:cNvCxnSpPr>
            <p:nvPr/>
          </p:nvCxnSpPr>
          <p:spPr>
            <a:xfrm>
              <a:off x="1979061" y="3688068"/>
              <a:ext cx="382297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2" name="直線單箭頭接點 26">
              <a:extLst>
                <a:ext uri="{FF2B5EF4-FFF2-40B4-BE49-F238E27FC236}">
                  <a16:creationId xmlns:a16="http://schemas.microsoft.com/office/drawing/2014/main" id="{47CA0A4B-1887-4EDC-852F-834EC067B3E4}"/>
                </a:ext>
              </a:extLst>
            </p:cNvPr>
            <p:cNvCxnSpPr>
              <a:cxnSpLocks/>
            </p:cNvCxnSpPr>
            <p:nvPr/>
          </p:nvCxnSpPr>
          <p:spPr>
            <a:xfrm>
              <a:off x="1855075" y="1934013"/>
              <a:ext cx="723654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8" name="直線單箭頭接點 26">
              <a:extLst>
                <a:ext uri="{FF2B5EF4-FFF2-40B4-BE49-F238E27FC236}">
                  <a16:creationId xmlns:a16="http://schemas.microsoft.com/office/drawing/2014/main" id="{9EFB5CCA-4C64-4707-92AD-DDC14B84B100}"/>
                </a:ext>
              </a:extLst>
            </p:cNvPr>
            <p:cNvCxnSpPr>
              <a:cxnSpLocks/>
            </p:cNvCxnSpPr>
            <p:nvPr/>
          </p:nvCxnSpPr>
          <p:spPr>
            <a:xfrm>
              <a:off x="1979062" y="4392176"/>
              <a:ext cx="542445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sp>
        <p:nvSpPr>
          <p:cNvPr id="29" name="TextBox 13">
            <a:extLst>
              <a:ext uri="{FF2B5EF4-FFF2-40B4-BE49-F238E27FC236}">
                <a16:creationId xmlns:a16="http://schemas.microsoft.com/office/drawing/2014/main" id="{F8846E73-48B0-4647-8B14-E4385D749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338" y="2371088"/>
            <a:ext cx="2104056" cy="28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250W 100-240VAC PSU</a:t>
            </a:r>
            <a:endParaRPr lang="en-US" altLang="en-US" sz="1200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D0EC83C6-822A-4D9E-86AD-79A26D1AE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602" y="1129150"/>
            <a:ext cx="1838566" cy="1034193"/>
          </a:xfrm>
          <a:prstGeom prst="rect">
            <a:avLst/>
          </a:prstGeom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E2B1B196-DDE0-458A-A966-0190DE29A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24" y="4716104"/>
            <a:ext cx="810488" cy="2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TS-673A</a:t>
            </a:r>
            <a:endParaRPr lang="en-US" altLang="zh-CN" sz="12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687C76D0-9AAF-42F0-81A4-817EACCE5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934" y="2079385"/>
            <a:ext cx="810488" cy="2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000">
                <a:ea typeface="微軟正黑體"/>
              </a:rPr>
              <a:t>TS-</a:t>
            </a:r>
            <a:r>
              <a:rPr lang="en-US" altLang="zh-TW" sz="1000">
                <a:ea typeface="微軟正黑體"/>
              </a:rPr>
              <a:t>8</a:t>
            </a:r>
            <a:r>
              <a:rPr lang="en-US" altLang="en-US" sz="1000">
                <a:ea typeface="微軟正黑體"/>
              </a:rPr>
              <a:t>73A</a:t>
            </a:r>
            <a:endParaRPr lang="en-US" altLang="zh-CN" sz="10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F34C108-159B-5745-85D4-067277F7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6" y="3440023"/>
            <a:ext cx="1839407" cy="6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2 x</a:t>
            </a:r>
            <a:r>
              <a:rPr lang="zh-CN" altLang="en-US" sz="1200">
                <a:ea typeface="微軟正黑體"/>
              </a:rPr>
              <a:t> </a:t>
            </a:r>
            <a:r>
              <a:rPr lang="en-US" altLang="zh-CN" sz="1200">
                <a:ea typeface="微軟正黑體"/>
              </a:rPr>
              <a:t>2.5GbE LAN ports</a:t>
            </a:r>
          </a:p>
          <a:p>
            <a:pPr>
              <a:lnSpc>
                <a:spcPts val="2000"/>
              </a:lnSpc>
            </a:pPr>
            <a:r>
              <a:rPr lang="en-US" altLang="zh-CN" sz="1000" b="0">
                <a:solidFill>
                  <a:srgbClr val="9E5E1C"/>
                </a:solidFill>
                <a:ea typeface="微軟正黑體"/>
              </a:rPr>
              <a:t>(2.5G/1G/100M RJ45)</a:t>
            </a:r>
            <a:endParaRPr lang="en-US" altLang="zh-CN" sz="100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32" name="矩形 39">
            <a:extLst>
              <a:ext uri="{FF2B5EF4-FFF2-40B4-BE49-F238E27FC236}">
                <a16:creationId xmlns:a16="http://schemas.microsoft.com/office/drawing/2014/main" id="{07B460D0-E2E7-AF45-9C04-7633A7873D23}"/>
              </a:ext>
            </a:extLst>
          </p:cNvPr>
          <p:cNvSpPr/>
          <p:nvPr/>
        </p:nvSpPr>
        <p:spPr>
          <a:xfrm flipH="1">
            <a:off x="2340567" y="4451958"/>
            <a:ext cx="494141" cy="27024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線單箭頭接點 26">
            <a:extLst>
              <a:ext uri="{FF2B5EF4-FFF2-40B4-BE49-F238E27FC236}">
                <a16:creationId xmlns:a16="http://schemas.microsoft.com/office/drawing/2014/main" id="{794BEECF-5A70-D24B-898F-9958459FAB47}"/>
              </a:ext>
            </a:extLst>
          </p:cNvPr>
          <p:cNvCxnSpPr>
            <a:cxnSpLocks/>
          </p:cNvCxnSpPr>
          <p:nvPr/>
        </p:nvCxnSpPr>
        <p:spPr>
          <a:xfrm>
            <a:off x="2007576" y="4327653"/>
            <a:ext cx="334760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1" name="TextBox 13">
            <a:extLst>
              <a:ext uri="{FF2B5EF4-FFF2-40B4-BE49-F238E27FC236}">
                <a16:creationId xmlns:a16="http://schemas.microsoft.com/office/drawing/2014/main" id="{2B209804-B5D7-CB4F-AFE8-4EEE0E86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338" y="3045324"/>
            <a:ext cx="2421830" cy="127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marL="171450" indent="-171450">
              <a:lnSpc>
                <a:spcPts val="18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1200"/>
              <a:t>TS-673A: 6CM CPU-side fan + 2 x 9CM disk-side fan</a:t>
            </a:r>
          </a:p>
          <a:p>
            <a:pPr marL="171450" indent="-171450">
              <a:lnSpc>
                <a:spcPts val="18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1200"/>
              <a:t>TS-873A: 6CM CPU-side fan + 2 x 12CM disk-side fan</a:t>
            </a:r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AAE7070F-AFDF-074A-A878-2344C42AB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6" y="4014064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2 </a:t>
            </a:r>
            <a:r>
              <a:rPr lang="en-US" altLang="zh-TW" sz="1200">
                <a:ea typeface="微軟正黑體"/>
              </a:rPr>
              <a:t>x </a:t>
            </a:r>
            <a:r>
              <a:rPr lang="en-US" altLang="en-US" sz="1200">
                <a:ea typeface="微軟正黑體"/>
              </a:rPr>
              <a:t>USB 3.2 Gen 2 10Gbps Type-A </a:t>
            </a:r>
            <a:r>
              <a:rPr lang="en-US" altLang="zh-CN" sz="1200">
                <a:ea typeface="微軟正黑體"/>
              </a:rPr>
              <a:t>port</a:t>
            </a:r>
          </a:p>
        </p:txBody>
      </p:sp>
      <p:sp>
        <p:nvSpPr>
          <p:cNvPr id="39" name="TextBox 13">
            <a:extLst>
              <a:ext uri="{FF2B5EF4-FFF2-40B4-BE49-F238E27FC236}">
                <a16:creationId xmlns:a16="http://schemas.microsoft.com/office/drawing/2014/main" id="{2508A10F-6363-864B-BA6A-E13489A5F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6" y="4487883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1 </a:t>
            </a:r>
            <a:r>
              <a:rPr lang="en-US" altLang="zh-TW" sz="1200">
                <a:ea typeface="微軟正黑體"/>
              </a:rPr>
              <a:t>x </a:t>
            </a:r>
            <a:r>
              <a:rPr lang="en-US" altLang="en-US" sz="1200">
                <a:ea typeface="微軟正黑體"/>
              </a:rPr>
              <a:t>USB 3.2 Gen 1 5Gbps Type-C </a:t>
            </a:r>
            <a:r>
              <a:rPr lang="en-US" altLang="zh-CN" sz="1200">
                <a:ea typeface="微軟正黑體"/>
              </a:rPr>
              <a:t>port</a:t>
            </a:r>
          </a:p>
        </p:txBody>
      </p:sp>
    </p:spTree>
    <p:extLst>
      <p:ext uri="{BB962C8B-B14F-4D97-AF65-F5344CB8AC3E}">
        <p14:creationId xmlns:p14="http://schemas.microsoft.com/office/powerpoint/2010/main" val="1002779122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4505</Words>
  <Application>Microsoft Office PowerPoint</Application>
  <PresentationFormat>如螢幕大小 (16:9)</PresentationFormat>
  <Paragraphs>748</Paragraphs>
  <Slides>53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62" baseType="lpstr">
      <vt:lpstr>inherit</vt:lpstr>
      <vt:lpstr>微軟正黑體</vt:lpstr>
      <vt:lpstr>微軟正黑體</vt:lpstr>
      <vt:lpstr>Arial</vt:lpstr>
      <vt:lpstr>Calibri</vt:lpstr>
      <vt:lpstr>Corbel</vt:lpstr>
      <vt:lpstr>Open Sans</vt:lpstr>
      <vt:lpstr>Wingdings</vt:lpstr>
      <vt:lpstr>自訂設計</vt:lpstr>
      <vt:lpstr>PowerPoint 簡報</vt:lpstr>
      <vt:lpstr>NAS for professionals and SMBs. The new TS-x73A AMD Ryzen 4/6/8-bay desktop NAS </vt:lpstr>
      <vt:lpstr>The new TS-x73A Ryzen NAS with many upgrades over previous generation TS-x73</vt:lpstr>
      <vt:lpstr>AMD long-term supported Zen core embedded SoC The low-power V1000 series V1500B 4C 8T 2.2 GHz</vt:lpstr>
      <vt:lpstr>TS-473A front view</vt:lpstr>
      <vt:lpstr>TS-673A / TS-873A front view</vt:lpstr>
      <vt:lpstr>Easy installation of disks and lockable trays</vt:lpstr>
      <vt:lpstr>TS-473A rear view</vt:lpstr>
      <vt:lpstr>TS-673A / TS-873A rear view</vt:lpstr>
      <vt:lpstr>2 x M.2 NVMe PCIe SSD slots supporting SSD cache or Qtier auto tiering</vt:lpstr>
      <vt:lpstr>M.2 NVMe SSD and Qtier auto-tiering for speed and capacity​</vt:lpstr>
      <vt:lpstr>Compartmentalized smart cooling</vt:lpstr>
      <vt:lpstr>Large pre-installed 8GB DDR4 RAM, upgradeable  to max 64GB  and also optional ECC RAM support</vt:lpstr>
      <vt:lpstr>Built-in 2 x 2.5 GbE LAN ports,  aggregated for maximum 5Gbps bandwidth</vt:lpstr>
      <vt:lpstr>2 x PCIe slots for network, storage, and more</vt:lpstr>
      <vt:lpstr>QM2 cards add support for SSD caching  and 10GbE connectivity</vt:lpstr>
      <vt:lpstr>QM2 Series - Add more M.2 SSD slots to TS-x73A</vt:lpstr>
      <vt:lpstr>Budget-friendly unmanaged switches for multi-user environment</vt:lpstr>
      <vt:lpstr>Layer-2 managed switches for multi-user environment and efficient deployment</vt:lpstr>
      <vt:lpstr>Optional 10GbE card for fast performance</vt:lpstr>
      <vt:lpstr>QNAP 16Gb Fibre Channel card for FC SAN</vt:lpstr>
      <vt:lpstr>QNAP QXP-W6-AX200 Wi-Fi 6 card connects  NAS wirelessly to a Wi-Fi 6 AX network</vt:lpstr>
      <vt:lpstr>Performance</vt:lpstr>
      <vt:lpstr>Connect to Dropbox, OneDrive,   Google Drive and more</vt:lpstr>
      <vt:lpstr>Easily make NAS your team collaboration portal  with File Station</vt:lpstr>
      <vt:lpstr>Qsync 5.0 – Cross-device file sync for individuals and teams</vt:lpstr>
      <vt:lpstr>Complete backup with 3-2-1 HBS 3</vt:lpstr>
      <vt:lpstr>HybridMount provides two modes for file-based cloud storage gateway</vt:lpstr>
      <vt:lpstr>HybridMount - Cascade share the access permission to remote devices</vt:lpstr>
      <vt:lpstr>Hyper Data Protector :  All-in-one active backup solution for virtual machines</vt:lpstr>
      <vt:lpstr>Boxafe: Comprehensive Backup Solution for Google Workspace and Microsoft 365</vt:lpstr>
      <vt:lpstr>QmailAgent – email backup solution</vt:lpstr>
      <vt:lpstr>Install an NVIDIA graphics card to add HDMI output and improve VM / container performance</vt:lpstr>
      <vt:lpstr>All-in-one server to host virtual machines  and containers</vt:lpstr>
      <vt:lpstr>Establish and run dual systems - Ubuntu &amp; QuTS hero</vt:lpstr>
      <vt:lpstr>Smart and automatic file management</vt:lpstr>
      <vt:lpstr>Notification Center - diversity of active notification</vt:lpstr>
      <vt:lpstr>QuLog Center proactively analyze and  monitor connections</vt:lpstr>
      <vt:lpstr>Brand new surveillance app   QVR Elite</vt:lpstr>
      <vt:lpstr>High-performance multimedia streaming platform</vt:lpstr>
      <vt:lpstr>With QTS / QuTS hero two systems, depending on your preference</vt:lpstr>
      <vt:lpstr>PowerPoint 簡報</vt:lpstr>
      <vt:lpstr>Powerful data reduction –  Extend the SSD endurance</vt:lpstr>
      <vt:lpstr>Silent data corruption &amp; self-healing</vt:lpstr>
      <vt:lpstr>Three-layer backup solution  Builds the most complete data backup protection</vt:lpstr>
      <vt:lpstr>SnapSync</vt:lpstr>
      <vt:lpstr>PowerPoint 簡報</vt:lpstr>
      <vt:lpstr>Storage expansion: TR-002 / TR-004 USB RAID units</vt:lpstr>
      <vt:lpstr>Storage expansion：TL-D800C USB JBOD units</vt:lpstr>
      <vt:lpstr>High-speed storage expansion with PCIe to SATA enclosures</vt:lpstr>
      <vt:lpstr>QXP SATA HBA and cables are included</vt:lpstr>
      <vt:lpstr>The most feature-rich and cost-effective choice        AMD Ryzen QTS / QuTS hero NAS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QNAP_Yvonne Tsai</cp:lastModifiedBy>
  <cp:revision>2</cp:revision>
  <dcterms:modified xsi:type="dcterms:W3CDTF">2021-02-22T08:44:27Z</dcterms:modified>
</cp:coreProperties>
</file>