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1485" r:id="rId2"/>
    <p:sldId id="1307" r:id="rId3"/>
    <p:sldId id="1507" r:id="rId4"/>
    <p:sldId id="546" r:id="rId5"/>
    <p:sldId id="1508" r:id="rId6"/>
    <p:sldId id="1499" r:id="rId7"/>
    <p:sldId id="1475" r:id="rId8"/>
    <p:sldId id="1501" r:id="rId9"/>
    <p:sldId id="1509" r:id="rId10"/>
    <p:sldId id="1493" r:id="rId11"/>
    <p:sldId id="290" r:id="rId12"/>
    <p:sldId id="438" r:id="rId13"/>
    <p:sldId id="265" r:id="rId14"/>
    <p:sldId id="1431" r:id="rId15"/>
    <p:sldId id="312" r:id="rId16"/>
    <p:sldId id="1510" r:id="rId17"/>
    <p:sldId id="1320" r:id="rId18"/>
    <p:sldId id="1502" r:id="rId19"/>
    <p:sldId id="1503" r:id="rId20"/>
    <p:sldId id="1477" r:id="rId21"/>
    <p:sldId id="1332" r:id="rId22"/>
    <p:sldId id="270" r:id="rId23"/>
    <p:sldId id="1457" r:id="rId24"/>
    <p:sldId id="559" r:id="rId25"/>
    <p:sldId id="1296" r:id="rId26"/>
    <p:sldId id="295" r:id="rId27"/>
    <p:sldId id="1474" r:id="rId28"/>
    <p:sldId id="1289" r:id="rId29"/>
    <p:sldId id="1468" r:id="rId30"/>
    <p:sldId id="550" r:id="rId31"/>
    <p:sldId id="1483" r:id="rId32"/>
    <p:sldId id="1491" r:id="rId33"/>
    <p:sldId id="1470" r:id="rId34"/>
    <p:sldId id="1463" r:id="rId35"/>
    <p:sldId id="1484" r:id="rId36"/>
    <p:sldId id="1490" r:id="rId37"/>
    <p:sldId id="782" r:id="rId38"/>
    <p:sldId id="1492" r:id="rId39"/>
    <p:sldId id="1498" r:id="rId40"/>
    <p:sldId id="1471" r:id="rId41"/>
    <p:sldId id="1478" r:id="rId42"/>
    <p:sldId id="1402" r:id="rId43"/>
    <p:sldId id="1418" r:id="rId44"/>
    <p:sldId id="1421" r:id="rId45"/>
    <p:sldId id="1419" r:id="rId46"/>
    <p:sldId id="1464" r:id="rId47"/>
    <p:sldId id="1495" r:id="rId48"/>
    <p:sldId id="1480" r:id="rId49"/>
    <p:sldId id="1506" r:id="rId50"/>
    <p:sldId id="1504" r:id="rId51"/>
    <p:sldId id="1505" r:id="rId52"/>
    <p:sldId id="1494" r:id="rId53"/>
    <p:sldId id="302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  <p:cmAuthor id="2" name="QNAP_Yvonne Tsai" initials="QT" lastIdx="1" clrIdx="1">
    <p:extLst>
      <p:ext uri="{19B8F6BF-5375-455C-9EA6-DF929625EA0E}">
        <p15:presenceInfo xmlns:p15="http://schemas.microsoft.com/office/powerpoint/2012/main" userId="S::YvonneTsai@ieinet.onmicrosoft.com::8f1c54c7-c199-4e8e-aa94-a666be70c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461"/>
    <a:srgbClr val="BBD48C"/>
    <a:srgbClr val="FFB880"/>
    <a:srgbClr val="B27F34"/>
    <a:srgbClr val="A3A3A3"/>
    <a:srgbClr val="AFC8EB"/>
    <a:srgbClr val="84C8DE"/>
    <a:srgbClr val="90ABDC"/>
    <a:srgbClr val="6DD4D9"/>
    <a:srgbClr val="82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42" d="100"/>
          <a:sy n="142" d="100"/>
        </p:scale>
        <p:origin x="657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693B236-F5BA-40D3-B41B-7E1326208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170B9BA-93C4-4A18-B737-B79504CF7A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724A-10DA-42BA-B047-7EF4442B84BE}" type="datetimeFigureOut">
              <a:rPr lang="zh-TW" altLang="en-US" smtClean="0"/>
              <a:t>2021/2/22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0C07D90-8CCB-48F1-B2EB-EEDE9AD872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E5C2FD-CCB3-4EFC-95B5-B0E27F549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7188A-4E1C-4323-B2BE-0D5DB84DCA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746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04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395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61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1231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45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193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54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E2EBB-CED9-4809-8834-A9C61EF8D3E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9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en-US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</a:t>
            </a:r>
            <a:r>
              <a:rPr lang="en-US" altLang="en-US" sz="1100" b="0" u="none" strike="noStrike" noProof="0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雲端</a:t>
            </a:r>
            <a:r>
              <a:rPr lang="zh-TW" altLang="en-US" sz="1100" b="0" u="none" strike="noStrike" noProof="0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掛載</a:t>
            </a:r>
            <a:r>
              <a:rPr lang="zh-TW" altLang="en-US" b="0"/>
              <a:t>：Network Drive</a:t>
            </a:r>
            <a:r>
              <a:rPr lang="en-US" altLang="zh-TW" b="0"/>
              <a:t> for Cloud Mounting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通過雲端認證建立</a:t>
            </a:r>
            <a:r>
              <a:rPr lang="en-US" altLang="zh-TW" sz="1100" b="0" err="1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網路磁碟</a:t>
            </a:r>
            <a:r>
              <a:rPr lang="zh-CN" altLang="en-US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雲端掛載：</a:t>
            </a:r>
            <a:r>
              <a:rPr lang="en-US" altLang="zh-CN" sz="1100" b="0">
                <a:solidFill>
                  <a:schemeClr val="tx1"/>
                </a:solidFill>
                <a:effectLst/>
                <a:latin typeface="微軟正黑體"/>
                <a:ea typeface="微軟正黑體"/>
              </a:rPr>
              <a:t>Mount a cloud storage with </a:t>
            </a:r>
            <a:r>
              <a:rPr lang="en-US" altLang="zh-CN" sz="1100" b="0" i="0" u="none" strike="noStrike" cap="none">
                <a:solidFill>
                  <a:schemeClr val="dk1"/>
                </a:solidFill>
                <a:effectLst/>
                <a:latin typeface="Arial"/>
                <a:ea typeface="微軟正黑體"/>
                <a:cs typeface="Arial"/>
                <a:sym typeface="Arial"/>
              </a:rPr>
              <a:t>a</a:t>
            </a: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uthorization</a:t>
            </a:r>
            <a:endParaRPr lang="zh-CN" altLang="en-US" sz="1100" b="0">
              <a:solidFill>
                <a:schemeClr val="tx1"/>
              </a:solidFill>
              <a:effectLst/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24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TW"/>
              <a:t>Title: Hybridmount – Cascade share the access permission to remote devices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remote data mounted by SMB/NFS can be shared with other devices by users with folder permission to achieve a cascade share architecture. </a:t>
            </a:r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TW"/>
              <a:t>To avoid local users access the remote data by VPN and to reduce the security concern and risk of VPN.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No longer need to manage user accounts in the remote server. The local admin retains full control over assigning different permissions to local users.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2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" altLang="zh-CN">
                <a:latin typeface="Calibri"/>
                <a:cs typeface="Calibri"/>
              </a:rPr>
              <a:t>https://</a:t>
            </a:r>
            <a:r>
              <a:rPr lang="en" altLang="zh-CN" err="1">
                <a:latin typeface="Calibri"/>
                <a:cs typeface="Calibri"/>
              </a:rPr>
              <a:t>www.qnap.com</a:t>
            </a:r>
            <a:r>
              <a:rPr lang="en" altLang="zh-CN">
                <a:latin typeface="Calibri"/>
                <a:cs typeface="Calibri"/>
              </a:rPr>
              <a:t>/</a:t>
            </a:r>
            <a:r>
              <a:rPr lang="en" altLang="zh-CN" err="1">
                <a:latin typeface="Calibri"/>
                <a:cs typeface="Calibri"/>
              </a:rPr>
              <a:t>zh-tw</a:t>
            </a:r>
            <a:r>
              <a:rPr lang="en" altLang="zh-CN">
                <a:latin typeface="Calibri"/>
                <a:cs typeface="Calibri"/>
              </a:rPr>
              <a:t>/software/</a:t>
            </a:r>
            <a:r>
              <a:rPr lang="en" altLang="zh-CN" err="1">
                <a:latin typeface="Calibri"/>
                <a:cs typeface="Calibri"/>
              </a:rPr>
              <a:t>qvr</a:t>
            </a:r>
            <a:r>
              <a:rPr lang="en" altLang="zh-CN">
                <a:latin typeface="Calibri"/>
                <a:cs typeface="Calibri"/>
              </a:rPr>
              <a:t>-elite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7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303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495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55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377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393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562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38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51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4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62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56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2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" y="126"/>
            <a:ext cx="9143776" cy="5143374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964165" y="1863604"/>
            <a:ext cx="3024797" cy="879596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3200"/>
            <a:ext cx="9143999" cy="816119"/>
          </a:xfrm>
        </p:spPr>
        <p:txBody>
          <a:bodyPr anchor="t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FC09E8-67B3-4143-9D70-1655715BF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1041"/>
            <a:ext cx="9140299" cy="5141418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1"/>
            <a:ext cx="9144000" cy="1033922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0508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910" y="3932647"/>
            <a:ext cx="881709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/>
          <p:cNvSpPr txBox="1"/>
          <p:nvPr userDrawn="1"/>
        </p:nvSpPr>
        <p:spPr>
          <a:xfrm>
            <a:off x="325914" y="4459894"/>
            <a:ext cx="56888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F756A7-08F6-4FB8-A973-1E42D61A8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6" y="743"/>
            <a:ext cx="9140827" cy="5141715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6910" y="120252"/>
            <a:ext cx="88170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39442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95" r:id="rId3"/>
    <p:sldLayoutId id="2147483690" r:id="rId4"/>
    <p:sldLayoutId id="2147483684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svg"/><Relationship Id="rId9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91.svg"/><Relationship Id="rId9" Type="http://schemas.openxmlformats.org/officeDocument/2006/relationships/image" Target="../media/image96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5.tif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0.png"/><Relationship Id="rId4" Type="http://schemas.openxmlformats.org/officeDocument/2006/relationships/image" Target="../media/image116.tif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tiff"/><Relationship Id="rId13" Type="http://schemas.openxmlformats.org/officeDocument/2006/relationships/image" Target="../media/image149.png"/><Relationship Id="rId18" Type="http://schemas.openxmlformats.org/officeDocument/2006/relationships/image" Target="../media/image154.svg"/><Relationship Id="rId3" Type="http://schemas.openxmlformats.org/officeDocument/2006/relationships/image" Target="../media/image139.jpeg"/><Relationship Id="rId7" Type="http://schemas.openxmlformats.org/officeDocument/2006/relationships/image" Target="../media/image143.tiff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11" Type="http://schemas.openxmlformats.org/officeDocument/2006/relationships/image" Target="../media/image147.tiff"/><Relationship Id="rId5" Type="http://schemas.openxmlformats.org/officeDocument/2006/relationships/image" Target="../media/image141.jpeg"/><Relationship Id="rId15" Type="http://schemas.openxmlformats.org/officeDocument/2006/relationships/image" Target="../media/image151.png"/><Relationship Id="rId10" Type="http://schemas.openxmlformats.org/officeDocument/2006/relationships/image" Target="../media/image146.tiff"/><Relationship Id="rId4" Type="http://schemas.openxmlformats.org/officeDocument/2006/relationships/image" Target="../media/image140.jpeg"/><Relationship Id="rId9" Type="http://schemas.openxmlformats.org/officeDocument/2006/relationships/image" Target="../media/image145.tiff"/><Relationship Id="rId14" Type="http://schemas.openxmlformats.org/officeDocument/2006/relationships/image" Target="../media/image1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svg"/><Relationship Id="rId5" Type="http://schemas.openxmlformats.org/officeDocument/2006/relationships/image" Target="../media/image157.png"/><Relationship Id="rId4" Type="http://schemas.openxmlformats.org/officeDocument/2006/relationships/image" Target="../media/image156.svg"/><Relationship Id="rId9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13" Type="http://schemas.openxmlformats.org/officeDocument/2006/relationships/image" Target="../media/image172.png"/><Relationship Id="rId18" Type="http://schemas.openxmlformats.org/officeDocument/2006/relationships/image" Target="../media/image177.svg"/><Relationship Id="rId26" Type="http://schemas.openxmlformats.org/officeDocument/2006/relationships/image" Target="../media/image185.png"/><Relationship Id="rId3" Type="http://schemas.openxmlformats.org/officeDocument/2006/relationships/image" Target="../media/image162.png"/><Relationship Id="rId21" Type="http://schemas.openxmlformats.org/officeDocument/2006/relationships/image" Target="../media/image180.png"/><Relationship Id="rId7" Type="http://schemas.openxmlformats.org/officeDocument/2006/relationships/image" Target="../media/image166.png"/><Relationship Id="rId12" Type="http://schemas.openxmlformats.org/officeDocument/2006/relationships/image" Target="../media/image171.sv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24" Type="http://schemas.openxmlformats.org/officeDocument/2006/relationships/image" Target="../media/image183.png"/><Relationship Id="rId5" Type="http://schemas.openxmlformats.org/officeDocument/2006/relationships/image" Target="../media/image164.png"/><Relationship Id="rId15" Type="http://schemas.openxmlformats.org/officeDocument/2006/relationships/image" Target="../media/image174.svg"/><Relationship Id="rId23" Type="http://schemas.openxmlformats.org/officeDocument/2006/relationships/image" Target="../media/image182.png"/><Relationship Id="rId10" Type="http://schemas.openxmlformats.org/officeDocument/2006/relationships/image" Target="../media/image169.svg"/><Relationship Id="rId19" Type="http://schemas.openxmlformats.org/officeDocument/2006/relationships/image" Target="../media/image178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4.svg"/><Relationship Id="rId18" Type="http://schemas.openxmlformats.org/officeDocument/2006/relationships/image" Target="../media/image199.png"/><Relationship Id="rId26" Type="http://schemas.openxmlformats.org/officeDocument/2006/relationships/image" Target="../media/image207.png"/><Relationship Id="rId3" Type="http://schemas.openxmlformats.org/officeDocument/2006/relationships/image" Target="../media/image186.png"/><Relationship Id="rId21" Type="http://schemas.openxmlformats.org/officeDocument/2006/relationships/image" Target="../media/image202.tiff"/><Relationship Id="rId34" Type="http://schemas.openxmlformats.org/officeDocument/2006/relationships/image" Target="../media/image215.png"/><Relationship Id="rId7" Type="http://schemas.openxmlformats.org/officeDocument/2006/relationships/image" Target="../media/image190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5" Type="http://schemas.openxmlformats.org/officeDocument/2006/relationships/image" Target="../media/image206.png"/><Relationship Id="rId33" Type="http://schemas.openxmlformats.org/officeDocument/2006/relationships/image" Target="../media/image21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7.png"/><Relationship Id="rId20" Type="http://schemas.openxmlformats.org/officeDocument/2006/relationships/image" Target="../media/image201.tiff"/><Relationship Id="rId29" Type="http://schemas.openxmlformats.org/officeDocument/2006/relationships/image" Target="../media/image21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svg"/><Relationship Id="rId11" Type="http://schemas.microsoft.com/office/2007/relationships/hdphoto" Target="../media/hdphoto4.wdp"/><Relationship Id="rId24" Type="http://schemas.openxmlformats.org/officeDocument/2006/relationships/image" Target="../media/image205.png"/><Relationship Id="rId32" Type="http://schemas.openxmlformats.org/officeDocument/2006/relationships/image" Target="../media/image213.png"/><Relationship Id="rId37" Type="http://schemas.microsoft.com/office/2007/relationships/hdphoto" Target="../media/hdphoto2.wdp"/><Relationship Id="rId5" Type="http://schemas.openxmlformats.org/officeDocument/2006/relationships/image" Target="../media/image188.png"/><Relationship Id="rId15" Type="http://schemas.openxmlformats.org/officeDocument/2006/relationships/image" Target="../media/image196.png"/><Relationship Id="rId23" Type="http://schemas.openxmlformats.org/officeDocument/2006/relationships/image" Target="../media/image204.tiff"/><Relationship Id="rId28" Type="http://schemas.openxmlformats.org/officeDocument/2006/relationships/image" Target="../media/image209.tiff"/><Relationship Id="rId36" Type="http://schemas.openxmlformats.org/officeDocument/2006/relationships/image" Target="../media/image24.png"/><Relationship Id="rId10" Type="http://schemas.openxmlformats.org/officeDocument/2006/relationships/image" Target="../media/image192.png"/><Relationship Id="rId19" Type="http://schemas.openxmlformats.org/officeDocument/2006/relationships/image" Target="../media/image200.png"/><Relationship Id="rId31" Type="http://schemas.openxmlformats.org/officeDocument/2006/relationships/image" Target="../media/image212.png"/><Relationship Id="rId4" Type="http://schemas.openxmlformats.org/officeDocument/2006/relationships/image" Target="../media/image187.svg"/><Relationship Id="rId9" Type="http://schemas.microsoft.com/office/2007/relationships/hdphoto" Target="../media/hdphoto3.wdp"/><Relationship Id="rId14" Type="http://schemas.openxmlformats.org/officeDocument/2006/relationships/image" Target="../media/image195.png"/><Relationship Id="rId22" Type="http://schemas.openxmlformats.org/officeDocument/2006/relationships/image" Target="../media/image203.tiff"/><Relationship Id="rId27" Type="http://schemas.openxmlformats.org/officeDocument/2006/relationships/image" Target="../media/image208.png"/><Relationship Id="rId30" Type="http://schemas.openxmlformats.org/officeDocument/2006/relationships/image" Target="../media/image211.png"/><Relationship Id="rId35" Type="http://schemas.openxmlformats.org/officeDocument/2006/relationships/image" Target="../media/image216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svg"/><Relationship Id="rId7" Type="http://schemas.openxmlformats.org/officeDocument/2006/relationships/image" Target="../media/image222.svg"/><Relationship Id="rId12" Type="http://schemas.openxmlformats.org/officeDocument/2006/relationships/image" Target="../media/image227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sv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svg"/><Relationship Id="rId13" Type="http://schemas.openxmlformats.org/officeDocument/2006/relationships/image" Target="../media/image239.png"/><Relationship Id="rId3" Type="http://schemas.openxmlformats.org/officeDocument/2006/relationships/image" Target="../media/image229.tiff"/><Relationship Id="rId7" Type="http://schemas.openxmlformats.org/officeDocument/2006/relationships/image" Target="../media/image233.png"/><Relationship Id="rId12" Type="http://schemas.openxmlformats.org/officeDocument/2006/relationships/image" Target="../media/image238.sv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2.tiff"/><Relationship Id="rId11" Type="http://schemas.openxmlformats.org/officeDocument/2006/relationships/image" Target="../media/image237.png"/><Relationship Id="rId5" Type="http://schemas.openxmlformats.org/officeDocument/2006/relationships/image" Target="../media/image231.tiff"/><Relationship Id="rId10" Type="http://schemas.openxmlformats.org/officeDocument/2006/relationships/image" Target="../media/image236.svg"/><Relationship Id="rId4" Type="http://schemas.openxmlformats.org/officeDocument/2006/relationships/image" Target="../media/image230.tiff"/><Relationship Id="rId9" Type="http://schemas.openxmlformats.org/officeDocument/2006/relationships/image" Target="../media/image235.png"/><Relationship Id="rId14" Type="http://schemas.openxmlformats.org/officeDocument/2006/relationships/image" Target="../media/image240.sv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1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2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go/compatibility/index.php" TargetMode="Externa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svg"/><Relationship Id="rId3" Type="http://schemas.openxmlformats.org/officeDocument/2006/relationships/image" Target="../media/image246.png"/><Relationship Id="rId7" Type="http://schemas.openxmlformats.org/officeDocument/2006/relationships/image" Target="../media/image252.svg"/><Relationship Id="rId12" Type="http://schemas.openxmlformats.org/officeDocument/2006/relationships/image" Target="../media/image257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256.svg"/><Relationship Id="rId5" Type="http://schemas.openxmlformats.org/officeDocument/2006/relationships/image" Target="../media/image250.sv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svg"/><Relationship Id="rId14" Type="http://schemas.openxmlformats.org/officeDocument/2006/relationships/image" Target="../media/image2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svg"/><Relationship Id="rId13" Type="http://schemas.openxmlformats.org/officeDocument/2006/relationships/image" Target="../media/image270.png"/><Relationship Id="rId18" Type="http://schemas.openxmlformats.org/officeDocument/2006/relationships/image" Target="../media/image275.svg"/><Relationship Id="rId3" Type="http://schemas.openxmlformats.org/officeDocument/2006/relationships/image" Target="../media/image260.png"/><Relationship Id="rId21" Type="http://schemas.openxmlformats.org/officeDocument/2006/relationships/image" Target="../media/image278.png"/><Relationship Id="rId7" Type="http://schemas.openxmlformats.org/officeDocument/2006/relationships/image" Target="../media/image264.png"/><Relationship Id="rId12" Type="http://schemas.openxmlformats.org/officeDocument/2006/relationships/image" Target="../media/image269.svg"/><Relationship Id="rId17" Type="http://schemas.openxmlformats.org/officeDocument/2006/relationships/image" Target="../media/image274.png"/><Relationship Id="rId2" Type="http://schemas.openxmlformats.org/officeDocument/2006/relationships/image" Target="../media/image247.png"/><Relationship Id="rId16" Type="http://schemas.openxmlformats.org/officeDocument/2006/relationships/image" Target="../media/image273.svg"/><Relationship Id="rId20" Type="http://schemas.openxmlformats.org/officeDocument/2006/relationships/image" Target="../media/image27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3.sv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23" Type="http://schemas.openxmlformats.org/officeDocument/2006/relationships/image" Target="../media/image280.png"/><Relationship Id="rId10" Type="http://schemas.openxmlformats.org/officeDocument/2006/relationships/image" Target="../media/image267.svg"/><Relationship Id="rId19" Type="http://schemas.openxmlformats.org/officeDocument/2006/relationships/image" Target="../media/image276.png"/><Relationship Id="rId4" Type="http://schemas.openxmlformats.org/officeDocument/2006/relationships/image" Target="../media/image261.jpeg"/><Relationship Id="rId9" Type="http://schemas.openxmlformats.org/officeDocument/2006/relationships/image" Target="../media/image266.png"/><Relationship Id="rId14" Type="http://schemas.openxmlformats.org/officeDocument/2006/relationships/image" Target="../media/image271.svg"/><Relationship Id="rId22" Type="http://schemas.openxmlformats.org/officeDocument/2006/relationships/image" Target="../media/image27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tiff"/><Relationship Id="rId3" Type="http://schemas.openxmlformats.org/officeDocument/2006/relationships/image" Target="../media/image282.png"/><Relationship Id="rId7" Type="http://schemas.openxmlformats.org/officeDocument/2006/relationships/image" Target="../media/image286.tiff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tiff"/><Relationship Id="rId5" Type="http://schemas.openxmlformats.org/officeDocument/2006/relationships/image" Target="../media/image284.tiff"/><Relationship Id="rId4" Type="http://schemas.openxmlformats.org/officeDocument/2006/relationships/image" Target="../media/image2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svg"/><Relationship Id="rId13" Type="http://schemas.openxmlformats.org/officeDocument/2006/relationships/image" Target="../media/image298.png"/><Relationship Id="rId18" Type="http://schemas.openxmlformats.org/officeDocument/2006/relationships/image" Target="../media/image301.tiff"/><Relationship Id="rId3" Type="http://schemas.openxmlformats.org/officeDocument/2006/relationships/image" Target="../media/image289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microsoft.com/office/2007/relationships/hdphoto" Target="../media/hdphoto10.wdp"/><Relationship Id="rId2" Type="http://schemas.openxmlformats.org/officeDocument/2006/relationships/image" Target="../media/image288.pn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svg"/><Relationship Id="rId11" Type="http://schemas.openxmlformats.org/officeDocument/2006/relationships/image" Target="../media/image296.png"/><Relationship Id="rId5" Type="http://schemas.openxmlformats.org/officeDocument/2006/relationships/image" Target="../media/image290.png"/><Relationship Id="rId15" Type="http://schemas.openxmlformats.org/officeDocument/2006/relationships/image" Target="../media/image299.png"/><Relationship Id="rId10" Type="http://schemas.openxmlformats.org/officeDocument/2006/relationships/image" Target="../media/image295.svg"/><Relationship Id="rId19" Type="http://schemas.openxmlformats.org/officeDocument/2006/relationships/image" Target="../media/image302.tiff"/><Relationship Id="rId4" Type="http://schemas.microsoft.com/office/2007/relationships/hdphoto" Target="../media/hdphoto8.wdp"/><Relationship Id="rId9" Type="http://schemas.openxmlformats.org/officeDocument/2006/relationships/image" Target="../media/image294.png"/><Relationship Id="rId1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304.png"/><Relationship Id="rId7" Type="http://schemas.openxmlformats.org/officeDocument/2006/relationships/image" Target="../media/image30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11" Type="http://schemas.openxmlformats.org/officeDocument/2006/relationships/image" Target="../media/image312.svg"/><Relationship Id="rId5" Type="http://schemas.openxmlformats.org/officeDocument/2006/relationships/image" Target="../media/image306.svg"/><Relationship Id="rId10" Type="http://schemas.openxmlformats.org/officeDocument/2006/relationships/image" Target="../media/image311.png"/><Relationship Id="rId4" Type="http://schemas.openxmlformats.org/officeDocument/2006/relationships/image" Target="../media/image305.png"/><Relationship Id="rId9" Type="http://schemas.openxmlformats.org/officeDocument/2006/relationships/image" Target="../media/image3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amd.com/zh-hant/products/specifications/embedded/8191%2011961" TargetMode="External"/><Relationship Id="rId7" Type="http://schemas.microsoft.com/office/2007/relationships/hdphoto" Target="../media/hdphoto2.wdp"/><Relationship Id="rId12" Type="http://schemas.openxmlformats.org/officeDocument/2006/relationships/image" Target="../media/image2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7" Type="http://schemas.openxmlformats.org/officeDocument/2006/relationships/image" Target="../media/image318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7.svg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sv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3.svg"/><Relationship Id="rId11" Type="http://schemas.openxmlformats.org/officeDocument/2006/relationships/image" Target="../media/image328.svg"/><Relationship Id="rId5" Type="http://schemas.openxmlformats.org/officeDocument/2006/relationships/image" Target="../media/image322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31.png"/><Relationship Id="rId7" Type="http://schemas.openxmlformats.org/officeDocument/2006/relationships/image" Target="../media/image335.sv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svg"/><Relationship Id="rId4" Type="http://schemas.openxmlformats.org/officeDocument/2006/relationships/image" Target="../media/image332.svg"/><Relationship Id="rId9" Type="http://schemas.openxmlformats.org/officeDocument/2006/relationships/image" Target="../media/image33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7.svg"/><Relationship Id="rId7" Type="http://schemas.openxmlformats.org/officeDocument/2006/relationships/image" Target="../media/image341.svg"/><Relationship Id="rId12" Type="http://schemas.openxmlformats.org/officeDocument/2006/relationships/image" Target="../media/image346.tiff"/><Relationship Id="rId2" Type="http://schemas.openxmlformats.org/officeDocument/2006/relationships/image" Target="../media/image336.png"/><Relationship Id="rId16" Type="http://schemas.openxmlformats.org/officeDocument/2006/relationships/image" Target="../media/image3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11" Type="http://schemas.openxmlformats.org/officeDocument/2006/relationships/image" Target="../media/image345.svg"/><Relationship Id="rId5" Type="http://schemas.openxmlformats.org/officeDocument/2006/relationships/image" Target="../media/image339.svg"/><Relationship Id="rId15" Type="http://schemas.openxmlformats.org/officeDocument/2006/relationships/image" Target="../media/image348.png"/><Relationship Id="rId10" Type="http://schemas.openxmlformats.org/officeDocument/2006/relationships/image" Target="../media/image344.png"/><Relationship Id="rId4" Type="http://schemas.openxmlformats.org/officeDocument/2006/relationships/image" Target="../media/image338.png"/><Relationship Id="rId9" Type="http://schemas.openxmlformats.org/officeDocument/2006/relationships/image" Target="../media/image343.svg"/><Relationship Id="rId1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1.png"/><Relationship Id="rId7" Type="http://schemas.openxmlformats.org/officeDocument/2006/relationships/image" Target="../media/image354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53.png"/><Relationship Id="rId4" Type="http://schemas.openxmlformats.org/officeDocument/2006/relationships/image" Target="../media/image352.svg"/><Relationship Id="rId9" Type="http://schemas.openxmlformats.org/officeDocument/2006/relationships/image" Target="../media/image356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10" Type="http://schemas.openxmlformats.org/officeDocument/2006/relationships/image" Target="../media/image372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image" Target="../media/image37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374.png"/><Relationship Id="rId9" Type="http://schemas.openxmlformats.org/officeDocument/2006/relationships/image" Target="../media/image3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82A5B1E-BF59-41AA-A7E5-F77C7BEA2C13}"/>
              </a:ext>
            </a:extLst>
          </p:cNvPr>
          <p:cNvSpPr txBox="1"/>
          <p:nvPr/>
        </p:nvSpPr>
        <p:spPr>
          <a:xfrm>
            <a:off x="2286001" y="1253936"/>
            <a:ext cx="4538382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AMD Ryzen V1500B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四核八緒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2.2 GHz 2.5GbE NAS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，內建雙埠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M.2 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槽，雙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插槽支援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與儲存空間擴充</a:t>
            </a:r>
          </a:p>
        </p:txBody>
      </p:sp>
    </p:spTree>
    <p:extLst>
      <p:ext uri="{BB962C8B-B14F-4D97-AF65-F5344CB8AC3E}">
        <p14:creationId xmlns:p14="http://schemas.microsoft.com/office/powerpoint/2010/main" val="406951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TW" altLang="en-US"/>
              <a:t>雙 </a:t>
            </a:r>
            <a:r>
              <a:rPr lang="en" altLang="zh-TW"/>
              <a:t>M.2 </a:t>
            </a:r>
            <a:r>
              <a:rPr lang="en" altLang="zh-TW" err="1"/>
              <a:t>NVMe</a:t>
            </a:r>
            <a:r>
              <a:rPr lang="en" altLang="zh-TW"/>
              <a:t> PCIe SSD </a:t>
            </a:r>
            <a:r>
              <a:rPr lang="zh-TW" altLang="en-US"/>
              <a:t>埠，</a:t>
            </a:r>
            <a:br>
              <a:rPr lang="en-US" altLang="zh-TW"/>
            </a:br>
            <a:r>
              <a:rPr lang="zh-TW" altLang="en-US"/>
              <a:t>支援 </a:t>
            </a:r>
            <a:r>
              <a:rPr lang="en" altLang="zh-TW"/>
              <a:t>SSD </a:t>
            </a:r>
            <a:r>
              <a:rPr lang="zh-TW" altLang="en-US"/>
              <a:t>快取或 </a:t>
            </a:r>
            <a:r>
              <a:rPr lang="en" altLang="zh-TW" err="1"/>
              <a:t>Qtier</a:t>
            </a:r>
            <a:r>
              <a:rPr lang="en" altLang="zh-TW"/>
              <a:t> </a:t>
            </a:r>
            <a:r>
              <a:rPr lang="zh-TW" altLang="en-US"/>
              <a:t>自動分層儲存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AD3E64-79CB-4A99-8318-AD47D853D7B5}"/>
              </a:ext>
            </a:extLst>
          </p:cNvPr>
          <p:cNvSpPr/>
          <p:nvPr/>
        </p:nvSpPr>
        <p:spPr>
          <a:xfrm>
            <a:off x="4391530" y="1301104"/>
            <a:ext cx="2127344" cy="200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27B70A1-A12F-4683-B9F4-A2F19D855CCA}"/>
              </a:ext>
            </a:extLst>
          </p:cNvPr>
          <p:cNvSpPr/>
          <p:nvPr/>
        </p:nvSpPr>
        <p:spPr>
          <a:xfrm>
            <a:off x="4391120" y="1271005"/>
            <a:ext cx="2121030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拆背後螺絲後，開上蓋</a:t>
            </a:r>
            <a:endParaRPr lang="en-US" altLang="zh-TW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A20D78A-8CB1-44AB-AE63-9117ACDF81DD}"/>
              </a:ext>
            </a:extLst>
          </p:cNvPr>
          <p:cNvSpPr/>
          <p:nvPr/>
        </p:nvSpPr>
        <p:spPr>
          <a:xfrm>
            <a:off x="6777430" y="1301103"/>
            <a:ext cx="1935555" cy="20062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670FC84-8B0F-4F75-B3AA-60E8988CE03C}"/>
              </a:ext>
            </a:extLst>
          </p:cNvPr>
          <p:cNvSpPr/>
          <p:nvPr/>
        </p:nvSpPr>
        <p:spPr>
          <a:xfrm>
            <a:off x="6777020" y="1271005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M.2 </a:t>
            </a:r>
            <a:r>
              <a:rPr lang="en-US" altLang="zh-TW" sz="1100" b="1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NVMe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SSD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5656B32-F6BC-44AA-BE5A-2B0C0C50DEA6}"/>
              </a:ext>
            </a:extLst>
          </p:cNvPr>
          <p:cNvSpPr/>
          <p:nvPr/>
        </p:nvSpPr>
        <p:spPr>
          <a:xfrm>
            <a:off x="4397844" y="3374115"/>
            <a:ext cx="4314731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E5D595D-E170-4C92-8CF9-A717A4EC6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11" r="1"/>
          <a:stretch/>
        </p:blipFill>
        <p:spPr>
          <a:xfrm>
            <a:off x="4384396" y="1636507"/>
            <a:ext cx="2049512" cy="161090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690ED8A-3D05-4C2E-B0CE-861100FDB9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26" t="6124" r="13337" b="10525"/>
          <a:stretch/>
        </p:blipFill>
        <p:spPr>
          <a:xfrm>
            <a:off x="6777430" y="1601613"/>
            <a:ext cx="1935146" cy="170575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16CAE1AF-2E7C-4580-93E0-092E467564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379" b="15297"/>
          <a:stretch/>
        </p:blipFill>
        <p:spPr>
          <a:xfrm>
            <a:off x="5295588" y="3374115"/>
            <a:ext cx="3336551" cy="1724768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0E058F4-A177-4BF7-B993-5EA50AF4B149}"/>
              </a:ext>
            </a:extLst>
          </p:cNvPr>
          <p:cNvSpPr/>
          <p:nvPr/>
        </p:nvSpPr>
        <p:spPr>
          <a:xfrm>
            <a:off x="4397434" y="3367529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免工具即可扣上固定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C52E88A-E9AC-6D40-A8B1-CBE1E631B2FD}"/>
              </a:ext>
            </a:extLst>
          </p:cNvPr>
          <p:cNvSpPr/>
          <p:nvPr/>
        </p:nvSpPr>
        <p:spPr>
          <a:xfrm>
            <a:off x="368646" y="2353711"/>
            <a:ext cx="382404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buFont typeface="Wingdings" pitchFamily="2" charset="2"/>
              <a:buChar char="l"/>
            </a:pPr>
            <a:r>
              <a:rPr lang="en" altLang="zh-TW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SSD </a:t>
            </a:r>
            <a:r>
              <a:rPr lang="zh-TW" altLang="en-US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快取加速，資料存取更敏捷</a:t>
            </a:r>
            <a:b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快取，可提升磁碟隨機存取效能、減少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I/O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延遲。對於亟需高度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IOPS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的應用 </a:t>
            </a:r>
            <a:r>
              <a:rPr lang="en-US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如：資料庫、虛擬化</a:t>
            </a:r>
            <a:r>
              <a:rPr lang="en-US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，可大幅改善系統運作效率。</a:t>
            </a:r>
            <a:endParaRPr lang="en-US" altLang="zh-TW" sz="12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fontAlgn="base">
              <a:buFont typeface="Wingdings" pitchFamily="2" charset="2"/>
              <a:buChar char="l"/>
            </a:pPr>
            <a:endParaRPr lang="en-US" altLang="zh-TW" sz="12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 fontAlgn="base">
              <a:buFont typeface="Wingdings" pitchFamily="2" charset="2"/>
              <a:buChar char="l"/>
            </a:pPr>
            <a:r>
              <a:rPr lang="en" altLang="zh-TW" sz="1200" b="1" err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" altLang="zh-TW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自動分層儲存更讓 </a:t>
            </a:r>
            <a:r>
              <a:rPr lang="en" altLang="zh-TW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2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效益極大化</a:t>
            </a:r>
            <a:b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altLang="zh-TW" sz="1200" err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技術讓冷 </a:t>
            </a:r>
            <a:r>
              <a:rPr lang="en-US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熱資料在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SSD</a:t>
            </a:r>
            <a:r>
              <a:rPr lang="zh-TW" altLang="en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吋大容量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HDD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之間靈活移動，提升效能更兼具儲存經濟效益。</a:t>
            </a:r>
            <a:r>
              <a:rPr lang="en" altLang="zh-TW" sz="1200" err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2.0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支援智能感知 </a:t>
            </a:r>
            <a:r>
              <a:rPr lang="en-US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 Aware)</a:t>
            </a:r>
            <a:r>
              <a:rPr lang="zh-TW" altLang="en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讓存放關鍵資料的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層擁有模擬快取空間的能力，使高價位 </a:t>
            </a:r>
            <a:r>
              <a:rPr lang="en" altLang="zh-TW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2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發揮最大價值，全面提升儲存性價比。</a:t>
            </a:r>
            <a:endParaRPr lang="en-US" altLang="zh-TW" sz="12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/>
            <a:endParaRPr lang="zh-TW" altLang="en-US" sz="10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/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r>
              <a:rPr lang="en" altLang="zh-TW" sz="1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自動分層儲存僅支援於 </a:t>
            </a:r>
            <a:r>
              <a:rPr lang="en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作業系統使用。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329D11-6D53-6743-8783-156BDB2594DF}"/>
              </a:ext>
            </a:extLst>
          </p:cNvPr>
          <p:cNvSpPr/>
          <p:nvPr/>
        </p:nvSpPr>
        <p:spPr>
          <a:xfrm>
            <a:off x="344845" y="1380907"/>
            <a:ext cx="393935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solidFill>
                  <a:srgbClr val="333333"/>
                </a:solidFill>
                <a:latin typeface="微軟正黑體"/>
                <a:ea typeface="微軟正黑體"/>
              </a:rPr>
              <a:t>內建 </a:t>
            </a:r>
            <a:r>
              <a:rPr lang="en-US" altLang="zh-TW" sz="1600" b="1">
                <a:solidFill>
                  <a:srgbClr val="333333"/>
                </a:solidFill>
                <a:latin typeface="微軟正黑體"/>
                <a:ea typeface="微軟正黑體"/>
              </a:rPr>
              <a:t>2 </a:t>
            </a:r>
            <a:r>
              <a:rPr lang="zh-TW" altLang="en-US" sz="1600" b="1">
                <a:solidFill>
                  <a:srgbClr val="333333"/>
                </a:solidFill>
                <a:latin typeface="微軟正黑體"/>
                <a:ea typeface="微軟正黑體"/>
              </a:rPr>
              <a:t>個 </a:t>
            </a:r>
            <a:r>
              <a:rPr lang="en" altLang="zh-TW" sz="1600" b="1">
                <a:solidFill>
                  <a:srgbClr val="333333"/>
                </a:solidFill>
                <a:latin typeface="微軟正黑體"/>
                <a:ea typeface="微軟正黑體"/>
              </a:rPr>
              <a:t>M.2 2280 PCIe Gen3NVMe SSD </a:t>
            </a:r>
            <a:r>
              <a:rPr lang="zh-TW" altLang="en-US" sz="1600">
                <a:solidFill>
                  <a:srgbClr val="333333"/>
                </a:solidFill>
                <a:latin typeface="微軟正黑體"/>
                <a:ea typeface="微軟正黑體"/>
              </a:rPr>
              <a:t>專用埠，讓您獲得加倍 </a:t>
            </a:r>
            <a:r>
              <a:rPr lang="en" altLang="zh-TW" sz="1600">
                <a:solidFill>
                  <a:srgbClr val="333333"/>
                </a:solidFill>
                <a:latin typeface="微軟正黑體"/>
                <a:ea typeface="微軟正黑體"/>
              </a:rPr>
              <a:t>SSD </a:t>
            </a:r>
            <a:r>
              <a:rPr lang="zh-TW" altLang="en-US" sz="1600">
                <a:solidFill>
                  <a:srgbClr val="333333"/>
                </a:solidFill>
                <a:latin typeface="微軟正黑體"/>
                <a:ea typeface="微軟正黑體"/>
              </a:rPr>
              <a:t>快取或 </a:t>
            </a:r>
            <a:r>
              <a:rPr lang="en" altLang="zh-TW" sz="1600" err="1">
                <a:solidFill>
                  <a:srgbClr val="333333"/>
                </a:solidFill>
                <a:latin typeface="微軟正黑體"/>
                <a:ea typeface="微軟正黑體"/>
              </a:rPr>
              <a:t>Qtier</a:t>
            </a:r>
            <a:r>
              <a:rPr lang="en" altLang="zh-TW" sz="1600">
                <a:solidFill>
                  <a:srgbClr val="333333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>
                <a:solidFill>
                  <a:srgbClr val="333333"/>
                </a:solidFill>
                <a:latin typeface="微軟正黑體"/>
                <a:ea typeface="微軟正黑體"/>
              </a:rPr>
              <a:t>自動分層儲存的效能。</a:t>
            </a:r>
            <a:endParaRPr lang="zh-TW" altLang="en-US" sz="16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1949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搭配</a:t>
            </a:r>
            <a:r>
              <a:rPr lang="en-US" altLang="zh-TW">
                <a:sym typeface="Arial" panose="020B0604020202020204" pitchFamily="34" charset="0"/>
              </a:rPr>
              <a:t> M.2 </a:t>
            </a:r>
            <a:r>
              <a:rPr lang="en-US" altLang="zh-TW" err="1">
                <a:sym typeface="Arial" panose="020B0604020202020204" pitchFamily="34" charset="0"/>
              </a:rPr>
              <a:t>NVMe</a:t>
            </a:r>
            <a:r>
              <a:rPr lang="en-US" altLang="zh-TW">
                <a:sym typeface="Arial" panose="020B0604020202020204" pitchFamily="34" charset="0"/>
              </a:rPr>
              <a:t> SSD</a:t>
            </a:r>
            <a:r>
              <a:rPr lang="zh-TW" altLang="en-US">
                <a:sym typeface="Arial" panose="020B0604020202020204" pitchFamily="34" charset="0"/>
              </a:rPr>
              <a:t> 與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en-US" altLang="zh-TW" err="1">
                <a:sym typeface="Arial" panose="020B0604020202020204" pitchFamily="34" charset="0"/>
              </a:rPr>
              <a:t>Qtier</a:t>
            </a:r>
            <a:r>
              <a:rPr lang="en-US" altLang="zh-TW">
                <a:sym typeface="Arial" panose="020B0604020202020204" pitchFamily="34" charset="0"/>
              </a:rPr>
              <a:t> </a:t>
            </a:r>
            <a:r>
              <a:rPr lang="zh-TW" altLang="en-US">
                <a:sym typeface="Arial" panose="020B0604020202020204" pitchFamily="34" charset="0"/>
              </a:rPr>
              <a:t>自動分層</a:t>
            </a:r>
            <a:br>
              <a:rPr lang="en-US" altLang="zh-TW">
                <a:sym typeface="Arial" panose="020B0604020202020204" pitchFamily="34" charset="0"/>
              </a:rPr>
            </a:br>
            <a:r>
              <a:rPr lang="zh-TW" altLang="en-US">
                <a:sym typeface="Arial" panose="020B0604020202020204" pitchFamily="34" charset="0"/>
              </a:rPr>
              <a:t>兼具高效能與大容量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2368178" y="1189943"/>
            <a:ext cx="6775821" cy="41713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339" y="2553891"/>
            <a:ext cx="1982671" cy="267526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2882433" y="1916003"/>
            <a:ext cx="434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indent="-177796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 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加速容量不受記憶體大小限制</a:t>
            </a:r>
            <a:endParaRPr lang="zh-TW" altLang="zh-TW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882433" y="1605800"/>
            <a:ext cx="5125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96" indent="-177796">
              <a:spcBef>
                <a:spcPts val="45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自動將冷熱資料在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與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HDD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層間移動</a:t>
            </a: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9678515" y="1197741"/>
            <a:ext cx="6500122" cy="4245947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/>
                <a:buNone/>
              </a:pPr>
              <a:r>
                <a:rPr lang="en-US" altLang="zh-TW" sz="2800" b="1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Qtier</a:t>
              </a:r>
              <a:r>
                <a:rPr lang="en-US" altLang="zh-TW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lvl="0" algn="ctr">
                <a:buFont typeface="Arial"/>
                <a:buNone/>
              </a:pPr>
              <a:r>
                <a:rPr lang="zh-TW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</a:p>
            <a:p>
              <a:pPr lvl="0"/>
              <a:r>
                <a:rPr lang="zh-TW" altLang="en-US" sz="9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3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9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頻繁存取資料效能已優化</a:t>
              </a:r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>
                <a:buSzPct val="25000"/>
              </a:pPr>
              <a:r>
                <a:rPr lang="en" sz="11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8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TW" altLang="en-US" sz="18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資料存取行為改變</a:t>
              </a:r>
              <a:endPara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38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805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431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90" y="3739493"/>
            <a:ext cx="1870075" cy="61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61AD996B-18FC-4471-AD56-EBD024E60461}"/>
              </a:ext>
            </a:extLst>
          </p:cNvPr>
          <p:cNvGrpSpPr/>
          <p:nvPr/>
        </p:nvGrpSpPr>
        <p:grpSpPr>
          <a:xfrm>
            <a:off x="1716973" y="1554238"/>
            <a:ext cx="1559327" cy="715399"/>
            <a:chOff x="10095373" y="1701654"/>
            <a:chExt cx="2079102" cy="9538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3EF62F-A0AE-46CA-A869-944C3F07409D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51" name="Shape 150">
              <a:extLst>
                <a:ext uri="{FF2B5EF4-FFF2-40B4-BE49-F238E27FC236}">
                  <a16:creationId xmlns:a16="http://schemas.microsoft.com/office/drawing/2014/main" id="{14AE1E29-A4F2-4A93-8C00-3342B1D275B0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52" name="Shape 151">
              <a:extLst>
                <a:ext uri="{FF2B5EF4-FFF2-40B4-BE49-F238E27FC236}">
                  <a16:creationId xmlns:a16="http://schemas.microsoft.com/office/drawing/2014/main" id="{C75FE88F-A8FC-471E-8FF4-D76B7087045C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53" name="Shape 152">
              <a:extLst>
                <a:ext uri="{FF2B5EF4-FFF2-40B4-BE49-F238E27FC236}">
                  <a16:creationId xmlns:a16="http://schemas.microsoft.com/office/drawing/2014/main" id="{82CE7E1C-E846-413C-A048-CAB25E02EC09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zh-TW" alt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065E6BC-953A-4B53-BFA8-4522907B9D59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624D001-9EA3-411D-8F57-51E066EB310F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561887" y="1617099"/>
            <a:ext cx="1101490" cy="530823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/>
              <a:buNone/>
            </a:pPr>
            <a:r>
              <a:rPr lang="en-US" altLang="zh-TW" sz="28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Qtier</a:t>
            </a:r>
            <a:r>
              <a:rPr lang="en-US" altLang="zh-TW"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lvl="0">
              <a:buFont typeface="Arial"/>
              <a:buNone/>
            </a:pPr>
            <a:r>
              <a:rPr lang="zh-TW" altLang="en-US"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引擎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242931" y="2675366"/>
            <a:ext cx="391272" cy="47311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3367448" y="2693308"/>
            <a:ext cx="466409" cy="44128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5351529" y="2603302"/>
            <a:ext cx="466409" cy="52192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7500373" y="2596218"/>
            <a:ext cx="523710" cy="507053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550595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分層前</a:t>
            </a:r>
          </a:p>
          <a:p>
            <a:pPr lvl="0" algn="ctr"/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頻繁存取資料效能未優化</a:t>
            </a: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2926534" y="3220504"/>
            <a:ext cx="1292591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開始分層</a:t>
            </a: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4686991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分層後</a:t>
            </a:r>
            <a:endParaRPr lang="en-US" altLang="zh-TW" sz="15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algn="ctr"/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頻繁存取資料效能已優化</a:t>
            </a: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6876647" y="3220504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資料存取行為改變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163186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4168649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6325301" y="3337060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492E32-662E-9A4D-ABC5-A87057C86C8C}"/>
              </a:ext>
            </a:extLst>
          </p:cNvPr>
          <p:cNvSpPr/>
          <p:nvPr/>
        </p:nvSpPr>
        <p:spPr>
          <a:xfrm>
            <a:off x="457891" y="4719208"/>
            <a:ext cx="4685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r>
              <a:rPr lang="en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自動分層儲存僅支援於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作業系統使用。</a:t>
            </a:r>
          </a:p>
        </p:txBody>
      </p:sp>
    </p:spTree>
    <p:extLst>
      <p:ext uri="{BB962C8B-B14F-4D97-AF65-F5344CB8AC3E}">
        <p14:creationId xmlns:p14="http://schemas.microsoft.com/office/powerpoint/2010/main" val="337247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B513BA92-23D1-42AB-A596-93EB75F2C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412" y="1228361"/>
            <a:ext cx="2738452" cy="36780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分區溫控，有效幫助散熱與降低風扇噪音</a:t>
            </a:r>
          </a:p>
        </p:txBody>
      </p:sp>
      <p:sp>
        <p:nvSpPr>
          <p:cNvPr id="3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375934" y="3731915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TS-873A</a:t>
            </a:r>
            <a:endParaRPr kumimoji="1" lang="zh-TW" altLang="en-US" sz="1200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0" y="4842248"/>
            <a:ext cx="33954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噪音測試：</a:t>
            </a:r>
            <a:r>
              <a:rPr kumimoji="1" lang="en-US" altLang="zh-CN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Sound pressure is measured at the front bystander position with low fan speed.</a:t>
            </a:r>
            <a:endParaRPr kumimoji="1"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594216" y="1338517"/>
            <a:ext cx="5019597" cy="82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全新設計的硬碟區與處理器區的</a:t>
            </a:r>
            <a:r>
              <a:rPr kumimoji="1" lang="zh-CN" altLang="en-US" sz="16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分區溫控散熱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，搭配</a:t>
            </a:r>
            <a:r>
              <a:rPr kumimoji="1" lang="zh-CN" altLang="en-US" sz="16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智慧型溫控演算法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，有效抑制單一熱源造成所有風扇高轉帶來的噪音。放置在桌上安靜的忘了它的存在。</a:t>
            </a:r>
            <a:endParaRPr kumimoji="1"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1452599" y="2267076"/>
            <a:ext cx="1323457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處理器區散熱</a:t>
            </a:r>
            <a:endParaRPr lang="en-US" altLang="zh-TW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107455" y="2255325"/>
            <a:ext cx="1157973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硬碟區散熱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179" y="2861299"/>
            <a:ext cx="2586050" cy="17412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4957E4C-0787-AF4A-9200-88B0B0625F3D}"/>
              </a:ext>
            </a:extLst>
          </p:cNvPr>
          <p:cNvSpPr txBox="1"/>
          <p:nvPr/>
        </p:nvSpPr>
        <p:spPr>
          <a:xfrm>
            <a:off x="7369301" y="4777210"/>
            <a:ext cx="992966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聲壓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分貝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3A2F1A3-BC73-5646-BE4D-EDE24962F955}"/>
              </a:ext>
            </a:extLst>
          </p:cNvPr>
          <p:cNvSpPr txBox="1"/>
          <p:nvPr/>
        </p:nvSpPr>
        <p:spPr>
          <a:xfrm>
            <a:off x="8194528" y="4323296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4BDC053-F1B0-1941-83C0-9313744D7538}"/>
              </a:ext>
            </a:extLst>
          </p:cNvPr>
          <p:cNvSpPr txBox="1"/>
          <p:nvPr/>
        </p:nvSpPr>
        <p:spPr>
          <a:xfrm>
            <a:off x="8240551" y="237167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991980-D515-E445-BDB5-EA20D69286AE}"/>
              </a:ext>
            </a:extLst>
          </p:cNvPr>
          <p:cNvSpPr txBox="1"/>
          <p:nvPr/>
        </p:nvSpPr>
        <p:spPr>
          <a:xfrm>
            <a:off x="5978187" y="1913497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ABF97FF-FDBA-4A45-9C0A-B8D7BCC8F5FE}"/>
              </a:ext>
            </a:extLst>
          </p:cNvPr>
          <p:cNvSpPr txBox="1"/>
          <p:nvPr/>
        </p:nvSpPr>
        <p:spPr>
          <a:xfrm>
            <a:off x="7450181" y="4176343"/>
            <a:ext cx="670497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播音室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098AEB-7246-1041-8F18-F6AA6073F9EF}"/>
              </a:ext>
            </a:extLst>
          </p:cNvPr>
          <p:cNvSpPr txBox="1"/>
          <p:nvPr/>
        </p:nvSpPr>
        <p:spPr>
          <a:xfrm>
            <a:off x="7491017" y="2029291"/>
            <a:ext cx="749534" cy="48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安靜的辦公室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DC5979F-CB92-664A-996E-85895DD2DACB}"/>
              </a:ext>
            </a:extLst>
          </p:cNvPr>
          <p:cNvSpPr txBox="1"/>
          <p:nvPr/>
        </p:nvSpPr>
        <p:spPr>
          <a:xfrm>
            <a:off x="5974681" y="291467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343525-1BA7-9D44-9419-9D2302255A3C}"/>
              </a:ext>
            </a:extLst>
          </p:cNvPr>
          <p:cNvSpPr txBox="1"/>
          <p:nvPr/>
        </p:nvSpPr>
        <p:spPr>
          <a:xfrm>
            <a:off x="8219227" y="3352062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B204CE-BF00-B44D-9678-611F38BD9FCA}"/>
              </a:ext>
            </a:extLst>
          </p:cNvPr>
          <p:cNvSpPr txBox="1"/>
          <p:nvPr/>
        </p:nvSpPr>
        <p:spPr>
          <a:xfrm>
            <a:off x="8219227" y="1393780"/>
            <a:ext cx="364374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1147B2-E8B0-1A41-A550-7BF62B95BF12}"/>
              </a:ext>
            </a:extLst>
          </p:cNvPr>
          <p:cNvSpPr txBox="1"/>
          <p:nvPr/>
        </p:nvSpPr>
        <p:spPr>
          <a:xfrm>
            <a:off x="6434612" y="2705126"/>
            <a:ext cx="670497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901F9E3-B888-3F45-B3C9-E1DF8C122C79}"/>
              </a:ext>
            </a:extLst>
          </p:cNvPr>
          <p:cNvSpPr txBox="1"/>
          <p:nvPr/>
        </p:nvSpPr>
        <p:spPr>
          <a:xfrm>
            <a:off x="7491017" y="3002643"/>
            <a:ext cx="793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安靜的郊外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DC478A-B454-F64A-9410-3FA900BCED85}"/>
              </a:ext>
            </a:extLst>
          </p:cNvPr>
          <p:cNvSpPr txBox="1"/>
          <p:nvPr/>
        </p:nvSpPr>
        <p:spPr>
          <a:xfrm>
            <a:off x="7533399" y="1270245"/>
            <a:ext cx="504062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馬路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6B92A91-4FEB-7644-9CEE-943779FB948A}"/>
              </a:ext>
            </a:extLst>
          </p:cNvPr>
          <p:cNvSpPr txBox="1"/>
          <p:nvPr/>
        </p:nvSpPr>
        <p:spPr>
          <a:xfrm>
            <a:off x="6351722" y="4553687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TS-673A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226D593-8819-074B-8946-6CD29594C81A}"/>
              </a:ext>
            </a:extLst>
          </p:cNvPr>
          <p:cNvSpPr txBox="1"/>
          <p:nvPr/>
        </p:nvSpPr>
        <p:spPr>
          <a:xfrm>
            <a:off x="5942707" y="373726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endParaRPr kumimoji="1"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545B8E4-C745-441A-A5D0-354797044E56}"/>
              </a:ext>
            </a:extLst>
          </p:cNvPr>
          <p:cNvSpPr txBox="1"/>
          <p:nvPr/>
        </p:nvSpPr>
        <p:spPr>
          <a:xfrm>
            <a:off x="6311906" y="1680371"/>
            <a:ext cx="836932" cy="285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大聲談話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0C22BCD-7FC3-4B3F-821B-2344E66EAB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323" y="4144106"/>
            <a:ext cx="542296" cy="423022"/>
          </a:xfrm>
          <a:prstGeom prst="rect">
            <a:avLst/>
          </a:prstGeom>
        </p:spPr>
      </p:pic>
      <p:pic>
        <p:nvPicPr>
          <p:cNvPr id="41" name="圖片 28">
            <a:extLst>
              <a:ext uri="{FF2B5EF4-FFF2-40B4-BE49-F238E27FC236}">
                <a16:creationId xmlns:a16="http://schemas.microsoft.com/office/drawing/2014/main" id="{8AFD671F-0B99-A94C-AB23-242D3F286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148" y="3344456"/>
            <a:ext cx="645669" cy="419967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A3FFCE98-6F8D-B343-8800-16AC94A83EC6}"/>
              </a:ext>
            </a:extLst>
          </p:cNvPr>
          <p:cNvSpPr txBox="1"/>
          <p:nvPr/>
        </p:nvSpPr>
        <p:spPr>
          <a:xfrm>
            <a:off x="5883185" y="3965262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20.3</a:t>
            </a:r>
            <a:endParaRPr kumimoji="1"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CF5DC43E-8976-4D4D-9F34-FF7D0F573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6" y="2847785"/>
            <a:ext cx="3086800" cy="1680513"/>
          </a:xfrm>
          <a:prstGeom prst="rect">
            <a:avLst/>
          </a:prstGeom>
        </p:spPr>
      </p:pic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DC20514C-04BA-4C41-B030-04ABB3788F49}"/>
              </a:ext>
            </a:extLst>
          </p:cNvPr>
          <p:cNvCxnSpPr/>
          <p:nvPr/>
        </p:nvCxnSpPr>
        <p:spPr>
          <a:xfrm>
            <a:off x="5942707" y="4008914"/>
            <a:ext cx="3963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AF3AD84-446B-084B-A2F5-573354FF61D3}"/>
              </a:ext>
            </a:extLst>
          </p:cNvPr>
          <p:cNvSpPr txBox="1"/>
          <p:nvPr/>
        </p:nvSpPr>
        <p:spPr>
          <a:xfrm>
            <a:off x="6402672" y="4010040"/>
            <a:ext cx="7521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TS-673: 23 </a:t>
            </a:r>
            <a:r>
              <a:rPr kumimoji="1" lang="zh-CN" altLang="en-US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分貝</a:t>
            </a:r>
            <a:endParaRPr kumimoji="1" lang="zh-TW" altLang="en-US" sz="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5BF8653-80A2-4646-A200-C68ACD9B861E}"/>
              </a:ext>
            </a:extLst>
          </p:cNvPr>
          <p:cNvSpPr txBox="1"/>
          <p:nvPr/>
        </p:nvSpPr>
        <p:spPr>
          <a:xfrm>
            <a:off x="6339055" y="3199734"/>
            <a:ext cx="8178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TS-873: 23.4 </a:t>
            </a:r>
            <a:r>
              <a:rPr kumimoji="1" lang="zh-CN" altLang="en-US" sz="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分貝</a:t>
            </a:r>
            <a:endParaRPr kumimoji="1" lang="zh-TW" altLang="en-US" sz="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085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6C91A14-309F-4A4F-A3E5-633FF5822015}"/>
              </a:ext>
            </a:extLst>
          </p:cNvPr>
          <p:cNvSpPr/>
          <p:nvPr/>
        </p:nvSpPr>
        <p:spPr>
          <a:xfrm>
            <a:off x="4235743" y="1382384"/>
            <a:ext cx="1935555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3257956" y="2369690"/>
            <a:ext cx="3751594" cy="2609269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362304" y="3036518"/>
            <a:ext cx="3508059" cy="1720914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2 x DDR4 SO-DIMM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插槽，總和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64 GB (2 x 32 GB)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，雙通道記憶體設計並額外支援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ECC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記憶體．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用戶可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再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訂購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QNAP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8/16/32 GB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記憶體模組，輕鬆自行升級至最高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64 GB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，保障多人連線傳輸的穩定性與效能．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884236" y="2004787"/>
            <a:ext cx="934811" cy="155576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764382" y="1462088"/>
            <a:ext cx="1433211" cy="101917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zh-CN" altLang="en-US" sz="2400">
                <a:sym typeface="Arial" panose="020B0604020202020204" pitchFamily="34" charset="0"/>
              </a:rPr>
              <a:t>標配</a:t>
            </a:r>
            <a:r>
              <a:rPr lang="en-US" altLang="zh-CN" sz="2400">
                <a:sym typeface="Arial" panose="020B0604020202020204" pitchFamily="34" charset="0"/>
              </a:rPr>
              <a:t> 8 GB DDR4 </a:t>
            </a:r>
            <a:r>
              <a:rPr lang="zh-CN" altLang="en-US" sz="2400">
                <a:sym typeface="Arial" panose="020B0604020202020204" pitchFamily="34" charset="0"/>
              </a:rPr>
              <a:t>記憶體，並可自行升級</a:t>
            </a:r>
            <a:r>
              <a:rPr lang="zh-TW" altLang="en-US" sz="2400">
                <a:sym typeface="Arial" panose="020B0604020202020204" pitchFamily="34" charset="0"/>
              </a:rPr>
              <a:t>記憶體至最大</a:t>
            </a:r>
            <a:r>
              <a:rPr lang="en-US" altLang="zh-TW" sz="2400">
                <a:sym typeface="Arial" panose="020B0604020202020204" pitchFamily="34" charset="0"/>
              </a:rPr>
              <a:t> 64GB</a:t>
            </a:r>
            <a:r>
              <a:rPr lang="zh-TW" altLang="en-US" sz="2400">
                <a:sym typeface="Arial" panose="020B0604020202020204" pitchFamily="34" charset="0"/>
              </a:rPr>
              <a:t>，亦支援選購</a:t>
            </a:r>
            <a:r>
              <a:rPr lang="en-US" altLang="zh-TW" sz="2400">
                <a:sym typeface="Arial" panose="020B0604020202020204" pitchFamily="34" charset="0"/>
              </a:rPr>
              <a:t> ECC </a:t>
            </a:r>
            <a:r>
              <a:rPr lang="zh-TW" altLang="en-US" sz="2400">
                <a:sym typeface="Arial" panose="020B0604020202020204" pitchFamily="34" charset="0"/>
              </a:rPr>
              <a:t>記憶體，讓多工應用與多台設備同時連接更為順暢</a:t>
            </a:r>
            <a:endParaRPr lang="zh-CN" altLang="zh-TW" sz="2400">
              <a:sym typeface="Arial" panose="020B060402020202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567733C-97B2-DE4A-BBB1-88B678E6DF4A}"/>
              </a:ext>
            </a:extLst>
          </p:cNvPr>
          <p:cNvSpPr txBox="1"/>
          <p:nvPr/>
        </p:nvSpPr>
        <p:spPr>
          <a:xfrm>
            <a:off x="1312487" y="2336508"/>
            <a:ext cx="1768002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TS-873A-8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847AC9-C404-497C-BE2C-FF102CD9D05D}"/>
              </a:ext>
            </a:extLst>
          </p:cNvPr>
          <p:cNvSpPr/>
          <p:nvPr/>
        </p:nvSpPr>
        <p:spPr>
          <a:xfrm>
            <a:off x="4235333" y="1352284"/>
            <a:ext cx="1935555" cy="4343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開上蓋，扳開兩側固定夾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A481273-2E25-4F86-86D0-587F10E4D9E8}"/>
              </a:ext>
            </a:extLst>
          </p:cNvPr>
          <p:cNvSpPr/>
          <p:nvPr/>
        </p:nvSpPr>
        <p:spPr>
          <a:xfrm>
            <a:off x="374104" y="1435088"/>
            <a:ext cx="1814119" cy="346243"/>
          </a:xfrm>
          <a:prstGeom prst="roundRect">
            <a:avLst>
              <a:gd name="adj" fmla="val 4917"/>
            </a:avLst>
          </a:prstGeom>
          <a:gradFill>
            <a:gsLst>
              <a:gs pos="100000">
                <a:srgbClr val="7B5723"/>
              </a:gs>
              <a:gs pos="0">
                <a:srgbClr val="986C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451018" y="1438684"/>
            <a:ext cx="1660290" cy="34624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訂購型號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78646C3-FC37-0A45-8E59-BDE5EF2884C8}"/>
              </a:ext>
            </a:extLst>
          </p:cNvPr>
          <p:cNvSpPr txBox="1"/>
          <p:nvPr/>
        </p:nvSpPr>
        <p:spPr>
          <a:xfrm>
            <a:off x="2173707" y="1832826"/>
            <a:ext cx="1497440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TS-673A-8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EF3A8465-F2E3-4F8F-8F65-FD17FE6C67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8429" b="37172"/>
          <a:stretch/>
        </p:blipFill>
        <p:spPr>
          <a:xfrm>
            <a:off x="4235743" y="1751306"/>
            <a:ext cx="2025493" cy="13608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AFEF440-4F5F-4827-A125-F28CAA2ACB2E}"/>
              </a:ext>
            </a:extLst>
          </p:cNvPr>
          <p:cNvSpPr/>
          <p:nvPr/>
        </p:nvSpPr>
        <p:spPr>
          <a:xfrm>
            <a:off x="6621643" y="1382384"/>
            <a:ext cx="1935555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8D060AD-881E-4F7F-9F58-7B30EF3E08D8}"/>
              </a:ext>
            </a:extLst>
          </p:cNvPr>
          <p:cNvSpPr/>
          <p:nvPr/>
        </p:nvSpPr>
        <p:spPr>
          <a:xfrm>
            <a:off x="6621233" y="1352284"/>
            <a:ext cx="1935555" cy="4343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拔除既有記憶體模組</a:t>
            </a:r>
            <a:endParaRPr lang="en-US" altLang="zh-TW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非必要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6FA36975-FA39-4F25-9B98-EA60268FD2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26" b="36875"/>
          <a:stretch/>
        </p:blipFill>
        <p:spPr>
          <a:xfrm>
            <a:off x="6614919" y="1741897"/>
            <a:ext cx="2028252" cy="136525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3F736BB-0694-4205-8FDE-6AD3A41F7932}"/>
              </a:ext>
            </a:extLst>
          </p:cNvPr>
          <p:cNvSpPr/>
          <p:nvPr/>
        </p:nvSpPr>
        <p:spPr>
          <a:xfrm>
            <a:off x="4242057" y="3299269"/>
            <a:ext cx="4314731" cy="17247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3DF5F4A-39CE-418A-AFF8-91254AAF192C}"/>
              </a:ext>
            </a:extLst>
          </p:cNvPr>
          <p:cNvSpPr/>
          <p:nvPr/>
        </p:nvSpPr>
        <p:spPr>
          <a:xfrm>
            <a:off x="4241647" y="3292683"/>
            <a:ext cx="1935555" cy="337570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 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安裝新記憶模組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7647E6C-C6AB-4540-9D00-AAC751977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7278"/>
          <a:stretch/>
        </p:blipFill>
        <p:spPr>
          <a:xfrm>
            <a:off x="5122742" y="3388654"/>
            <a:ext cx="2933530" cy="1635383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7EB45260-F3E4-A241-9268-A4E70B6AD655}"/>
              </a:ext>
            </a:extLst>
          </p:cNvPr>
          <p:cNvSpPr txBox="1"/>
          <p:nvPr/>
        </p:nvSpPr>
        <p:spPr>
          <a:xfrm>
            <a:off x="143829" y="4757432"/>
            <a:ext cx="3907881" cy="257629"/>
          </a:xfrm>
          <a:prstGeom prst="rect">
            <a:avLst/>
          </a:prstGeom>
          <a:noFill/>
        </p:spPr>
        <p:txBody>
          <a:bodyPr wrap="square" lIns="68573" tIns="34287" rIns="68573" bIns="34287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注意：</a:t>
            </a:r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不可同時安裝</a:t>
            </a:r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ECC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與非</a:t>
            </a:r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ECC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記憶體於同一台</a:t>
            </a:r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497347C-9AA2-824B-B95D-AF77EFF35D4F}"/>
              </a:ext>
            </a:extLst>
          </p:cNvPr>
          <p:cNvSpPr txBox="1"/>
          <p:nvPr/>
        </p:nvSpPr>
        <p:spPr>
          <a:xfrm>
            <a:off x="321411" y="1820988"/>
            <a:ext cx="1660290" cy="51552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TS-473A-8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18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 x 8 GB)</a:t>
            </a:r>
          </a:p>
        </p:txBody>
      </p:sp>
    </p:spTree>
    <p:extLst>
      <p:ext uri="{BB962C8B-B14F-4D97-AF65-F5344CB8AC3E}">
        <p14:creationId xmlns:p14="http://schemas.microsoft.com/office/powerpoint/2010/main" val="353238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43EF9E96-71C4-44E8-B159-4ED454378FDB}"/>
              </a:ext>
            </a:extLst>
          </p:cNvPr>
          <p:cNvGrpSpPr/>
          <p:nvPr/>
        </p:nvGrpSpPr>
        <p:grpSpPr>
          <a:xfrm>
            <a:off x="399707" y="2610093"/>
            <a:ext cx="2096348" cy="2319798"/>
            <a:chOff x="4390473" y="1208518"/>
            <a:chExt cx="2825938" cy="330561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498812F1-962B-4FDE-9E08-7F72D95A4323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2E68E09D-F161-4A3A-A03F-C3757FB49B59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2B0CD18-300B-418D-A2BF-CA1D7C8BBAC3}"/>
              </a:ext>
            </a:extLst>
          </p:cNvPr>
          <p:cNvGrpSpPr/>
          <p:nvPr/>
        </p:nvGrpSpPr>
        <p:grpSpPr>
          <a:xfrm>
            <a:off x="2838889" y="2614152"/>
            <a:ext cx="2096348" cy="2319798"/>
            <a:chOff x="4390473" y="1208518"/>
            <a:chExt cx="2825938" cy="3305613"/>
          </a:xfrm>
        </p:grpSpPr>
        <p:sp>
          <p:nvSpPr>
            <p:cNvPr id="26" name="矩形: 圓角化對角角落 25">
              <a:extLst>
                <a:ext uri="{FF2B5EF4-FFF2-40B4-BE49-F238E27FC236}">
                  <a16:creationId xmlns:a16="http://schemas.microsoft.com/office/drawing/2014/main" id="{DD80E9D7-F0CC-47B2-A720-8D4473A74CE0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: 圓角化同側角落 26">
              <a:extLst>
                <a:ext uri="{FF2B5EF4-FFF2-40B4-BE49-F238E27FC236}">
                  <a16:creationId xmlns:a16="http://schemas.microsoft.com/office/drawing/2014/main" id="{1AA4E4BA-FCDC-4F27-9E1E-4C4C3E0CE1B6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3435657" y="2629767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無需換線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9143999" cy="816119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內建</a:t>
            </a:r>
            <a:r>
              <a:rPr lang="en-US" altLang="zh-TW"/>
              <a:t> 2 </a:t>
            </a:r>
            <a:r>
              <a:rPr lang="zh-TW" altLang="en-US"/>
              <a:t>個 </a:t>
            </a:r>
            <a:r>
              <a:rPr lang="en-US" altLang="zh-TW"/>
              <a:t>2.5 </a:t>
            </a:r>
            <a:r>
              <a:rPr lang="en-US" altLang="zh-TW" err="1"/>
              <a:t>GbE</a:t>
            </a:r>
            <a:r>
              <a:rPr lang="zh-TW" altLang="en-US"/>
              <a:t> </a:t>
            </a:r>
            <a:r>
              <a:rPr lang="zh-CN" altLang="en-US"/>
              <a:t>網路埠，聚合高達</a:t>
            </a:r>
            <a:r>
              <a:rPr lang="en-US" altLang="zh-CN"/>
              <a:t> 5Gbps</a:t>
            </a:r>
            <a:r>
              <a:rPr lang="zh-TW" altLang="en-US"/>
              <a:t> 頻寬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34987" y="2147020"/>
            <a:ext cx="1835150" cy="365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 b="1">
                <a:solidFill>
                  <a:srgbClr val="1B3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r>
              <a:rPr kumimoji="1" lang="en-US" altLang="zh-CN" sz="1600" b="1">
                <a:solidFill>
                  <a:srgbClr val="1B305E"/>
                </a:solidFill>
              </a:rPr>
              <a:t> </a:t>
            </a:r>
            <a:r>
              <a:rPr kumimoji="1" lang="zh-CN" altLang="en-US" sz="1600" b="1">
                <a:solidFill>
                  <a:srgbClr val="1B305E"/>
                </a:solidFill>
              </a:rPr>
              <a:t>網路優點</a:t>
            </a:r>
            <a:endParaRPr kumimoji="1" lang="en-US" altLang="zh-CN" sz="1600" b="1">
              <a:solidFill>
                <a:srgbClr val="1B305E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994082" y="1253173"/>
            <a:ext cx="4289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</a:t>
            </a:r>
            <a:r>
              <a:rPr kumimoji="1"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的主機板、</a:t>
            </a:r>
            <a:r>
              <a:rPr kumimoji="1"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Wi-Fi 6 AP</a:t>
            </a:r>
            <a:r>
              <a:rPr kumimoji="1"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、網路卡、網路交換機已經進入到消費市場</a:t>
            </a:r>
            <a:endParaRPr kumimoji="1"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243" y="1268885"/>
            <a:ext cx="604838" cy="5810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681052" y="2638997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網速加快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倍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068" y="3012191"/>
            <a:ext cx="925038" cy="104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673596" y="4314226"/>
            <a:ext cx="1411941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1GbE</a:t>
            </a: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到</a:t>
            </a:r>
            <a:r>
              <a:rPr kumimoji="1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2.5GbE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速度有感翻倍</a:t>
            </a:r>
            <a:endParaRPr kumimoji="1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3173701" y="4240359"/>
            <a:ext cx="1465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免換佈線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，延用既有</a:t>
            </a:r>
            <a:r>
              <a:rPr kumimoji="1" lang="en-US" altLang="zh-TW" sz="1200" b="1" kern="1200">
                <a:solidFill>
                  <a:prstClr val="black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Cat.5e/ Cat.6/ Cat. 6A</a:t>
            </a:r>
            <a:r>
              <a:rPr kumimoji="1" lang="zh-CN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網</a:t>
            </a:r>
            <a:r>
              <a:rPr kumimoji="1" lang="zh-TW" altLang="en-US" sz="1200" b="1" kern="120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線</a:t>
            </a:r>
            <a:endParaRPr kumimoji="1" lang="en-US" altLang="zh-CN" sz="1200" b="1" kern="120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0784"/>
          <a:stretch/>
        </p:blipFill>
        <p:spPr>
          <a:xfrm flipH="1">
            <a:off x="3049817" y="1854216"/>
            <a:ext cx="795458" cy="62865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6DEE17C-8B64-48B5-86E0-698577E75E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480" y="1016648"/>
            <a:ext cx="3477520" cy="412685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5883407" y="3522855"/>
            <a:ext cx="569769" cy="758810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5505393" y="2355577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554659" y="2407899"/>
            <a:ext cx="2035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內建</a:t>
            </a:r>
            <a:r>
              <a:rPr kumimoji="1"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2.5GbE</a:t>
            </a:r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網路埠</a:t>
            </a:r>
            <a:r>
              <a:rPr kumimoji="1"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向下相容</a:t>
            </a:r>
            <a:r>
              <a:rPr kumimoji="1"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1GbE</a:t>
            </a:r>
            <a:r>
              <a:rPr kumimoji="1"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  <p:sp>
        <p:nvSpPr>
          <p:cNvPr id="7" name="Google Shape;2763;p30">
            <a:extLst>
              <a:ext uri="{FF2B5EF4-FFF2-40B4-BE49-F238E27FC236}">
                <a16:creationId xmlns:a16="http://schemas.microsoft.com/office/drawing/2014/main" id="{B93E9B21-1D40-488A-80A9-56B14B3C239C}"/>
              </a:ext>
            </a:extLst>
          </p:cNvPr>
          <p:cNvSpPr/>
          <p:nvPr/>
        </p:nvSpPr>
        <p:spPr>
          <a:xfrm rot="10800000">
            <a:off x="5725499" y="3035766"/>
            <a:ext cx="546297" cy="57760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EF0EB5-3053-BF49-8E9E-27E129FE4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052" y="3098970"/>
            <a:ext cx="1475136" cy="10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6D343C1-0D1D-408B-8872-ABB3987FC9A8}"/>
              </a:ext>
            </a:extLst>
          </p:cNvPr>
          <p:cNvSpPr/>
          <p:nvPr/>
        </p:nvSpPr>
        <p:spPr>
          <a:xfrm>
            <a:off x="5881286" y="1236211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34" name="矩形: 圓角化同側角落 33">
            <a:extLst>
              <a:ext uri="{FF2B5EF4-FFF2-40B4-BE49-F238E27FC236}">
                <a16:creationId xmlns:a16="http://schemas.microsoft.com/office/drawing/2014/main" id="{B0529A8D-664D-437A-933B-454B6B016C42}"/>
              </a:ext>
            </a:extLst>
          </p:cNvPr>
          <p:cNvSpPr/>
          <p:nvPr/>
        </p:nvSpPr>
        <p:spPr>
          <a:xfrm>
            <a:off x="5881286" y="1976647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1D55AF60-DAE8-47D8-BBE6-6AA26BEEE1DB}"/>
              </a:ext>
            </a:extLst>
          </p:cNvPr>
          <p:cNvSpPr/>
          <p:nvPr/>
        </p:nvSpPr>
        <p:spPr>
          <a:xfrm>
            <a:off x="5881286" y="2717083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38" name="矩形: 圓角化同側角落 37">
            <a:extLst>
              <a:ext uri="{FF2B5EF4-FFF2-40B4-BE49-F238E27FC236}">
                <a16:creationId xmlns:a16="http://schemas.microsoft.com/office/drawing/2014/main" id="{BBB662C1-90FE-470D-A745-9FD9C8FEFF66}"/>
              </a:ext>
            </a:extLst>
          </p:cNvPr>
          <p:cNvSpPr/>
          <p:nvPr/>
        </p:nvSpPr>
        <p:spPr>
          <a:xfrm>
            <a:off x="5881286" y="3457519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7B70432A-8083-4ECF-AE0B-EECAD9888A83}"/>
              </a:ext>
            </a:extLst>
          </p:cNvPr>
          <p:cNvSpPr/>
          <p:nvPr/>
        </p:nvSpPr>
        <p:spPr>
          <a:xfrm>
            <a:off x="5881286" y="4197956"/>
            <a:ext cx="3066286" cy="597530"/>
          </a:xfrm>
          <a:prstGeom prst="round2SameRect">
            <a:avLst>
              <a:gd name="adj1" fmla="val 7874"/>
              <a:gd name="adj2" fmla="val 0"/>
            </a:avLst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65AE83C-694E-47EC-8E71-F95A3099B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91" y="2184914"/>
            <a:ext cx="4409509" cy="2958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>
                <a:sym typeface="Arial" panose="020B0604020202020204" pitchFamily="34" charset="0"/>
              </a:rPr>
              <a:t>提供</a:t>
            </a:r>
            <a:r>
              <a:rPr lang="en-US" altLang="zh-CN">
                <a:sym typeface="Arial" panose="020B0604020202020204" pitchFamily="34" charset="0"/>
              </a:rPr>
              <a:t> </a:t>
            </a:r>
            <a:r>
              <a:rPr lang="en-US" altLang="zh-TW">
                <a:sym typeface="Arial" panose="020B0604020202020204" pitchFamily="34" charset="0"/>
              </a:rPr>
              <a:t>PCIe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zh-Hant" altLang="en-US">
                <a:sym typeface="Arial" panose="020B0604020202020204" pitchFamily="34" charset="0"/>
              </a:rPr>
              <a:t>擴充槽彈性部署網路與</a:t>
            </a:r>
            <a:r>
              <a:rPr lang="en-US" altLang="zh-Hant">
                <a:sym typeface="Arial" panose="020B0604020202020204" pitchFamily="34" charset="0"/>
              </a:rPr>
              <a:t> SSD </a:t>
            </a:r>
            <a:r>
              <a:rPr lang="zh-Hant" altLang="en-US">
                <a:sym typeface="Arial" panose="020B0604020202020204" pitchFamily="34" charset="0"/>
              </a:rPr>
              <a:t>快取</a:t>
            </a:r>
            <a:endParaRPr lang="zh-TW" altLang="en-US">
              <a:sym typeface="Arial" panose="020B0604020202020204" pitchFamily="34" charset="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510225" y="1166365"/>
            <a:ext cx="4302228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TS-x73A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具備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2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PCIe Gen3 x4 </a:t>
            </a:r>
            <a:r>
              <a:rPr lang="zh-Hant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插槽，可支援各式擴充卡，靈活運用</a:t>
            </a:r>
          </a:p>
        </p:txBody>
      </p:sp>
      <p:pic>
        <p:nvPicPr>
          <p:cNvPr id="19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0B772D26-C06B-BD48-AAB8-4BFCBDD0A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889" y="1904630"/>
            <a:ext cx="1329464" cy="832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4852" y="4071284"/>
            <a:ext cx="1753361" cy="109584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79A6B19-E1BA-4B27-91A5-D4400CC53D7D}"/>
              </a:ext>
            </a:extLst>
          </p:cNvPr>
          <p:cNvSpPr/>
          <p:nvPr/>
        </p:nvSpPr>
        <p:spPr>
          <a:xfrm rot="16200000">
            <a:off x="1729027" y="2024090"/>
            <a:ext cx="569769" cy="2054636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27" name="Google Shape;2763;p30">
            <a:extLst>
              <a:ext uri="{FF2B5EF4-FFF2-40B4-BE49-F238E27FC236}">
                <a16:creationId xmlns:a16="http://schemas.microsoft.com/office/drawing/2014/main" id="{1E580751-6DB1-47E2-B4B1-373E18C89DDD}"/>
              </a:ext>
            </a:extLst>
          </p:cNvPr>
          <p:cNvSpPr/>
          <p:nvPr/>
        </p:nvSpPr>
        <p:spPr>
          <a:xfrm rot="10800000">
            <a:off x="1624243" y="2508078"/>
            <a:ext cx="546297" cy="254441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592DC868-ABC7-4C45-B289-DA2E84DE33EC}"/>
              </a:ext>
            </a:extLst>
          </p:cNvPr>
          <p:cNvSpPr/>
          <p:nvPr/>
        </p:nvSpPr>
        <p:spPr>
          <a:xfrm rot="10800000" flipH="1">
            <a:off x="635153" y="2184914"/>
            <a:ext cx="1777399" cy="287772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5BE33A-6267-4667-A5E2-C912CC309E9F}"/>
              </a:ext>
            </a:extLst>
          </p:cNvPr>
          <p:cNvSpPr/>
          <p:nvPr/>
        </p:nvSpPr>
        <p:spPr>
          <a:xfrm>
            <a:off x="665343" y="2175682"/>
            <a:ext cx="17472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nl-NL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 x PCIe Gen3 x4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8A9893-2D21-44E2-875D-2C811ECAB0A5}"/>
              </a:ext>
            </a:extLst>
          </p:cNvPr>
          <p:cNvSpPr txBox="1"/>
          <p:nvPr/>
        </p:nvSpPr>
        <p:spPr>
          <a:xfrm>
            <a:off x="6358353" y="1283958"/>
            <a:ext cx="2468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QXG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10GbE/5GbE/2.5GbE </a:t>
            </a: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網路擴充卡</a:t>
            </a:r>
            <a:endParaRPr lang="zh-TW" altLang="zh-TW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1F3FE61-B09D-4F37-B28B-39E600298B3A}"/>
              </a:ext>
            </a:extLst>
          </p:cNvPr>
          <p:cNvSpPr txBox="1"/>
          <p:nvPr/>
        </p:nvSpPr>
        <p:spPr>
          <a:xfrm>
            <a:off x="6358353" y="2152987"/>
            <a:ext cx="2383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QM2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M.2 SSD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zh-TW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2E76541-435E-4DDA-AC6B-3633394A97D0}"/>
              </a:ext>
            </a:extLst>
          </p:cNvPr>
          <p:cNvSpPr txBox="1"/>
          <p:nvPr/>
        </p:nvSpPr>
        <p:spPr>
          <a:xfrm>
            <a:off x="6358353" y="2772280"/>
            <a:ext cx="2468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zh-TW" altLang="zh-TW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27C428D-BAE7-4589-97BD-08267FFA927D}"/>
              </a:ext>
            </a:extLst>
          </p:cNvPr>
          <p:cNvSpPr txBox="1"/>
          <p:nvPr/>
        </p:nvSpPr>
        <p:spPr>
          <a:xfrm>
            <a:off x="6358353" y="3586702"/>
            <a:ext cx="26585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QXP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Wi-Fi 6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FC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zh-TW" altLang="zh-TW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B337626-5630-4679-8C87-637CFB94263D}"/>
              </a:ext>
            </a:extLst>
          </p:cNvPr>
          <p:cNvSpPr txBox="1"/>
          <p:nvPr/>
        </p:nvSpPr>
        <p:spPr>
          <a:xfrm>
            <a:off x="6358353" y="4239707"/>
            <a:ext cx="24680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QWA-AC2600 AP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Wi-Fi 5 2.4GHz/5GHz 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無線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AP</a:t>
            </a:r>
            <a:endParaRPr lang="zh-TW" altLang="zh-TW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4EDC625-3BAC-4B0C-AAC3-813407E84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366" y="2665429"/>
            <a:ext cx="1002391" cy="7863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3A61683-A088-40F3-82FB-7FBB1190BE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753" y="1106894"/>
            <a:ext cx="751616" cy="8439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D9AD62DE-BB26-4EDD-8CA0-DCC2358BF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43" y="3210807"/>
            <a:ext cx="1251857" cy="1059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5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圖片 113" descr="QM2-2S-220A_Front_left-angle.png">
            <a:extLst>
              <a:ext uri="{FF2B5EF4-FFF2-40B4-BE49-F238E27FC236}">
                <a16:creationId xmlns:a16="http://schemas.microsoft.com/office/drawing/2014/main" id="{BB864FE3-B6F4-2140-858E-5BF42E552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7038" y="1680900"/>
            <a:ext cx="1883162" cy="1727929"/>
          </a:xfrm>
          <a:prstGeom prst="rect">
            <a:avLst/>
          </a:prstGeom>
        </p:spPr>
      </p:pic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60456E78-22FE-4B4C-A10C-6C8863A4EF5A}"/>
              </a:ext>
            </a:extLst>
          </p:cNvPr>
          <p:cNvGrpSpPr/>
          <p:nvPr/>
        </p:nvGrpSpPr>
        <p:grpSpPr>
          <a:xfrm>
            <a:off x="4357540" y="1345059"/>
            <a:ext cx="2248503" cy="2504162"/>
            <a:chOff x="4390473" y="1208518"/>
            <a:chExt cx="2825938" cy="3305613"/>
          </a:xfrm>
        </p:grpSpPr>
        <p:sp>
          <p:nvSpPr>
            <p:cNvPr id="123" name="矩形: 圓角化對角角落 122">
              <a:extLst>
                <a:ext uri="{FF2B5EF4-FFF2-40B4-BE49-F238E27FC236}">
                  <a16:creationId xmlns:a16="http://schemas.microsoft.com/office/drawing/2014/main" id="{5100ED97-4DA0-4F72-A482-B0608EAB0BE7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矩形: 圓角化同側角落 123">
              <a:extLst>
                <a:ext uri="{FF2B5EF4-FFF2-40B4-BE49-F238E27FC236}">
                  <a16:creationId xmlns:a16="http://schemas.microsoft.com/office/drawing/2014/main" id="{94D37CEC-D3F6-4B7E-9D41-9C62289CC637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25" name="矩形 124">
            <a:extLst>
              <a:ext uri="{FF2B5EF4-FFF2-40B4-BE49-F238E27FC236}">
                <a16:creationId xmlns:a16="http://schemas.microsoft.com/office/drawing/2014/main" id="{B859F59B-7A3C-4247-B822-3D4DC63A7160}"/>
              </a:ext>
            </a:extLst>
          </p:cNvPr>
          <p:cNvSpPr/>
          <p:nvPr/>
        </p:nvSpPr>
        <p:spPr>
          <a:xfrm>
            <a:off x="4458372" y="1373963"/>
            <a:ext cx="1800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搭載主動式散熱模組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zh-TW" sz="3400"/>
              <a:t>QM2 </a:t>
            </a:r>
            <a:r>
              <a:rPr lang="zh-TW" altLang="en-US" sz="3400"/>
              <a:t>擴充卡增添 </a:t>
            </a:r>
            <a:r>
              <a:rPr lang="en" altLang="zh-TW" sz="3400"/>
              <a:t>SSD </a:t>
            </a:r>
            <a:r>
              <a:rPr lang="zh-TW" altLang="en-US" sz="3400"/>
              <a:t>快取及 </a:t>
            </a:r>
            <a:r>
              <a:rPr lang="en-US" altLang="zh-TW" sz="3400"/>
              <a:t>10</a:t>
            </a:r>
            <a:r>
              <a:rPr lang="en" altLang="zh-TW" sz="3400"/>
              <a:t>GbE </a:t>
            </a:r>
            <a:r>
              <a:rPr lang="zh-TW" altLang="en-US" sz="3400"/>
              <a:t>雙優勢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A850B-A91D-F341-8D69-D2865EA77885}"/>
              </a:ext>
            </a:extLst>
          </p:cNvPr>
          <p:cNvSpPr/>
          <p:nvPr/>
        </p:nvSpPr>
        <p:spPr>
          <a:xfrm>
            <a:off x="135150" y="1307506"/>
            <a:ext cx="3981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200"/>
              <a:t>QM2 </a:t>
            </a:r>
            <a:r>
              <a:rPr lang="en-US" altLang="zh-TW" sz="1200"/>
              <a:t>M.2 SSD </a:t>
            </a:r>
            <a:r>
              <a:rPr lang="en" altLang="zh-TW" sz="1200"/>
              <a:t>PCIe </a:t>
            </a:r>
            <a:r>
              <a:rPr lang="zh-TW" altLang="en-US" sz="1200"/>
              <a:t>擴充卡可為 </a:t>
            </a:r>
            <a:r>
              <a:rPr lang="en" altLang="zh-TW" sz="1200"/>
              <a:t>TS-x73A </a:t>
            </a:r>
            <a:r>
              <a:rPr lang="zh-TW" altLang="en-US" sz="1200"/>
              <a:t>彈性增添 </a:t>
            </a:r>
            <a:r>
              <a:rPr lang="en-US" altLang="zh-TW" sz="1200"/>
              <a:t>2 </a:t>
            </a:r>
            <a:r>
              <a:rPr lang="zh-TW" altLang="en-US" sz="1200"/>
              <a:t>顆或</a:t>
            </a:r>
            <a:r>
              <a:rPr lang="en-US" altLang="zh-TW" sz="1200"/>
              <a:t> 4 </a:t>
            </a:r>
            <a:r>
              <a:rPr lang="zh-TW" altLang="en-US" sz="1200"/>
              <a:t>顆 </a:t>
            </a:r>
            <a:r>
              <a:rPr lang="en" altLang="zh-TW" sz="1200"/>
              <a:t>M.2 NVMe </a:t>
            </a:r>
            <a:r>
              <a:rPr lang="zh-TW" altLang="en-US" sz="1200"/>
              <a:t>或</a:t>
            </a:r>
            <a:r>
              <a:rPr lang="en-US" altLang="zh-TW" sz="1200"/>
              <a:t> SATA </a:t>
            </a:r>
            <a:r>
              <a:rPr lang="en" altLang="zh-TW" sz="1200"/>
              <a:t>SSD</a:t>
            </a:r>
            <a:r>
              <a:rPr lang="zh-TW" altLang="en" sz="1200"/>
              <a:t>，</a:t>
            </a:r>
            <a:r>
              <a:rPr lang="zh-TW" altLang="en-US" sz="1200"/>
              <a:t>可選擇設定 </a:t>
            </a:r>
            <a:r>
              <a:rPr lang="en" altLang="zh-TW" sz="1200"/>
              <a:t>SSD </a:t>
            </a:r>
            <a:r>
              <a:rPr lang="zh-TW" altLang="en-US" sz="1200"/>
              <a:t>快取機制，或搭配 </a:t>
            </a:r>
            <a:r>
              <a:rPr lang="en" altLang="zh-TW" sz="1200"/>
              <a:t>NAS </a:t>
            </a:r>
            <a:r>
              <a:rPr lang="zh-TW" altLang="en-US" sz="1200"/>
              <a:t>本機內的 </a:t>
            </a:r>
            <a:r>
              <a:rPr lang="en-US" altLang="zh-TW" sz="1200"/>
              <a:t>2 </a:t>
            </a:r>
            <a:r>
              <a:rPr lang="zh-TW" altLang="en-US" sz="1200"/>
              <a:t>顆 </a:t>
            </a:r>
            <a:r>
              <a:rPr lang="en" altLang="zh-TW" sz="1200"/>
              <a:t>M.2 NVMe SSD </a:t>
            </a:r>
            <a:r>
              <a:rPr lang="zh-TW" altLang="en-US" sz="1200"/>
              <a:t>插槽配置為 </a:t>
            </a:r>
            <a:r>
              <a:rPr lang="en" altLang="zh-TW" sz="1200"/>
              <a:t>RAID 5 </a:t>
            </a:r>
            <a:r>
              <a:rPr lang="zh-TW" altLang="en-US" sz="1200"/>
              <a:t>自動分層儲存 </a:t>
            </a:r>
            <a:r>
              <a:rPr lang="en-US" altLang="zh-TW" sz="1200"/>
              <a:t>(</a:t>
            </a:r>
            <a:r>
              <a:rPr lang="en" altLang="zh-TW" sz="1200"/>
              <a:t>Qtier) </a:t>
            </a:r>
            <a:r>
              <a:rPr lang="zh-TW" altLang="en-US" sz="1200"/>
              <a:t>磁碟區。</a:t>
            </a:r>
            <a:endParaRPr lang="en-US" altLang="zh-TW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/>
              <a:t>在不占用 </a:t>
            </a:r>
            <a:r>
              <a:rPr lang="en-US" altLang="zh-TW" sz="1200"/>
              <a:t>3.5 </a:t>
            </a:r>
            <a:r>
              <a:rPr lang="zh-TW" altLang="en-US" sz="1200"/>
              <a:t>吋硬碟槽的情況下，輕鬆享有儲存空間極大化、效能最佳化的好處。</a:t>
            </a:r>
            <a:r>
              <a:rPr lang="en" altLang="zh-TW" sz="1200"/>
              <a:t>QM2 </a:t>
            </a:r>
            <a:r>
              <a:rPr lang="zh-TW" altLang="en-US" sz="1200"/>
              <a:t>擴充卡另有支援單埠 </a:t>
            </a:r>
            <a:r>
              <a:rPr lang="en-US" altLang="zh-TW" sz="1200"/>
              <a:t>10</a:t>
            </a:r>
            <a:r>
              <a:rPr lang="en" altLang="zh-TW" sz="1200"/>
              <a:t>GbE 10GBASE-T </a:t>
            </a:r>
            <a:r>
              <a:rPr lang="zh-TW" altLang="en-US" sz="1200"/>
              <a:t>網路埠型號，讓您一次享有 </a:t>
            </a:r>
            <a:r>
              <a:rPr lang="en" altLang="zh-TW" sz="1200"/>
              <a:t>SSD </a:t>
            </a:r>
            <a:r>
              <a:rPr lang="zh-TW" altLang="en-US" sz="1200"/>
              <a:t>快取及 </a:t>
            </a:r>
            <a:r>
              <a:rPr lang="en-US" altLang="zh-TW" sz="1200"/>
              <a:t>10</a:t>
            </a:r>
            <a:r>
              <a:rPr lang="en" altLang="zh-TW" sz="1200"/>
              <a:t>GbE </a:t>
            </a:r>
            <a:r>
              <a:rPr lang="zh-TW" altLang="en-US" sz="1200"/>
              <a:t>雙優勢。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913B71E-15EF-D448-9344-D8DB7B4E3D1C}"/>
              </a:ext>
            </a:extLst>
          </p:cNvPr>
          <p:cNvSpPr/>
          <p:nvPr/>
        </p:nvSpPr>
        <p:spPr>
          <a:xfrm>
            <a:off x="4430573" y="3255609"/>
            <a:ext cx="204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Hant" altLang="en-US" sz="1200" b="1">
                <a:latin typeface="微軟正黑體" pitchFamily="34" charset="-120"/>
                <a:ea typeface="微軟正黑體" pitchFamily="34" charset="-120"/>
              </a:rPr>
              <a:t>感溫元件自我監控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即時溫度</a:t>
            </a:r>
            <a:r>
              <a:rPr lang="zh-Hant" altLang="en-US" sz="1200" b="1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調整</a:t>
            </a:r>
            <a:r>
              <a:rPr lang="zh-Hant" altLang="en-US" sz="1200" b="1">
                <a:latin typeface="微軟正黑體" pitchFamily="34" charset="-120"/>
                <a:ea typeface="微軟正黑體" pitchFamily="34" charset="-120"/>
              </a:rPr>
              <a:t>靜音風扇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高中低轉速 </a:t>
            </a:r>
          </a:p>
        </p:txBody>
      </p: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B408D917-6D55-4048-90E6-2445A448B08C}"/>
              </a:ext>
            </a:extLst>
          </p:cNvPr>
          <p:cNvGrpSpPr/>
          <p:nvPr/>
        </p:nvGrpSpPr>
        <p:grpSpPr>
          <a:xfrm>
            <a:off x="6702253" y="1345059"/>
            <a:ext cx="2316448" cy="2504162"/>
            <a:chOff x="4390473" y="1208518"/>
            <a:chExt cx="2825938" cy="3305613"/>
          </a:xfrm>
        </p:grpSpPr>
        <p:sp>
          <p:nvSpPr>
            <p:cNvPr id="131" name="矩形: 圓角化對角角落 130">
              <a:extLst>
                <a:ext uri="{FF2B5EF4-FFF2-40B4-BE49-F238E27FC236}">
                  <a16:creationId xmlns:a16="http://schemas.microsoft.com/office/drawing/2014/main" id="{7A87F962-B9F9-495F-B827-08D91616B44A}"/>
                </a:ext>
              </a:extLst>
            </p:cNvPr>
            <p:cNvSpPr/>
            <p:nvPr/>
          </p:nvSpPr>
          <p:spPr>
            <a:xfrm>
              <a:off x="4432579" y="1268807"/>
              <a:ext cx="2743049" cy="3245324"/>
            </a:xfrm>
            <a:prstGeom prst="round2DiagRect">
              <a:avLst>
                <a:gd name="adj1" fmla="val 3291"/>
                <a:gd name="adj2" fmla="val 3608"/>
              </a:avLst>
            </a:prstGeom>
            <a:noFill/>
            <a:ln w="57150">
              <a:solidFill>
                <a:srgbClr val="8F652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矩形: 圓角化同側角落 131">
              <a:extLst>
                <a:ext uri="{FF2B5EF4-FFF2-40B4-BE49-F238E27FC236}">
                  <a16:creationId xmlns:a16="http://schemas.microsoft.com/office/drawing/2014/main" id="{E636F090-DC4D-4248-9C87-FFF49F2E202A}"/>
                </a:ext>
              </a:extLst>
            </p:cNvPr>
            <p:cNvSpPr/>
            <p:nvPr/>
          </p:nvSpPr>
          <p:spPr>
            <a:xfrm>
              <a:off x="4390473" y="1208518"/>
              <a:ext cx="2825938" cy="496077"/>
            </a:xfrm>
            <a:prstGeom prst="round2SameRect">
              <a:avLst>
                <a:gd name="adj1" fmla="val 7874"/>
                <a:gd name="adj2" fmla="val 0"/>
              </a:avLst>
            </a:prstGeom>
            <a:gradFill>
              <a:gsLst>
                <a:gs pos="100000">
                  <a:srgbClr val="7D5924"/>
                </a:gs>
                <a:gs pos="0">
                  <a:srgbClr val="9E712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33" name="矩形 132">
            <a:extLst>
              <a:ext uri="{FF2B5EF4-FFF2-40B4-BE49-F238E27FC236}">
                <a16:creationId xmlns:a16="http://schemas.microsoft.com/office/drawing/2014/main" id="{DF9709C2-162B-4878-8421-6D0B027D0A68}"/>
              </a:ext>
            </a:extLst>
          </p:cNvPr>
          <p:cNvSpPr/>
          <p:nvPr/>
        </p:nvSpPr>
        <p:spPr>
          <a:xfrm>
            <a:off x="6978646" y="1373963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相容標準 </a:t>
            </a:r>
            <a:r>
              <a:rPr lang="en-US" altLang="zh-TW" b="1">
                <a:solidFill>
                  <a:schemeClr val="bg1"/>
                </a:solidFill>
                <a:latin typeface="Open Sans" panose="020B0606030504020204" pitchFamily="34" charset="0"/>
              </a:rPr>
              <a:t>PCIe </a:t>
            </a:r>
            <a:r>
              <a:rPr lang="zh-TW" altLang="en-US" b="1">
                <a:solidFill>
                  <a:schemeClr val="bg1"/>
                </a:solidFill>
                <a:latin typeface="Open Sans" panose="020B0606030504020204" pitchFamily="34" charset="0"/>
              </a:rPr>
              <a:t>插槽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5269A87E-E459-4EB2-B61E-5949EA542252}"/>
              </a:ext>
            </a:extLst>
          </p:cNvPr>
          <p:cNvSpPr/>
          <p:nvPr/>
        </p:nvSpPr>
        <p:spPr>
          <a:xfrm>
            <a:off x="6954089" y="3255609"/>
            <a:ext cx="199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半高 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</a:rPr>
              <a:t>PCIe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擴充卡設計，</a:t>
            </a:r>
          </a:p>
          <a:p>
            <a:pPr lvl="0"/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並附贈全高擋版</a:t>
            </a: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EA6E5970-72E0-AF47-B868-2E00B99C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318" y="1527851"/>
            <a:ext cx="2008419" cy="1912919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E9B94D5F-B73D-452B-BC0C-45FEF132C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437" y="3068967"/>
            <a:ext cx="2342258" cy="20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97710033-1F74-4948-89F7-AC545C0E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038" y="1524247"/>
            <a:ext cx="1482994" cy="9268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系列為</a:t>
            </a:r>
            <a:r>
              <a:rPr lang="en-US" altLang="zh-TW">
                <a:latin typeface="微軟正黑體"/>
                <a:ea typeface="微軟正黑體"/>
              </a:rPr>
              <a:t> TS-x73A </a:t>
            </a:r>
            <a:r>
              <a:rPr lang="zh-TW" altLang="en-US">
                <a:latin typeface="微軟正黑體"/>
                <a:ea typeface="微軟正黑體"/>
              </a:rPr>
              <a:t>擴充更多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</a:t>
            </a:r>
            <a:r>
              <a:rPr lang="zh-TW" altLang="en-US">
                <a:latin typeface="微軟正黑體"/>
                <a:ea typeface="微軟正黑體"/>
              </a:rPr>
              <a:t>插槽</a:t>
            </a:r>
            <a:endParaRPr lang="zh-TW" altLang="en-US"/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892" y="2870553"/>
            <a:ext cx="1507331" cy="942975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3160672" y="2733261"/>
            <a:ext cx="138362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10" y="2794938"/>
            <a:ext cx="1507331" cy="942975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6718997" y="2686462"/>
            <a:ext cx="138362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QM2-2P-384</a:t>
            </a:r>
            <a:endParaRPr lang="zh-TW" altLang="en-US" sz="1050" b="1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6" y="3895699"/>
            <a:ext cx="1985843" cy="1242329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3617221" y="3904699"/>
            <a:ext cx="142543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7176197" y="3914651"/>
            <a:ext cx="150733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QM2-4P-384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3160672" y="3018772"/>
            <a:ext cx="1381546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Gen3 x4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 Gen3 x4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-3318" y="2812063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-263675" y="3014983"/>
            <a:ext cx="18179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SSD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3F265720-BAC4-4972-9147-E9B66E270EA2}"/>
              </a:ext>
            </a:extLst>
          </p:cNvPr>
          <p:cNvSpPr/>
          <p:nvPr/>
        </p:nvSpPr>
        <p:spPr>
          <a:xfrm rot="10800000" flipH="1">
            <a:off x="-3317" y="4041077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9165A90-FA15-4FEB-AF3D-80A17CB2F75E}"/>
              </a:ext>
            </a:extLst>
          </p:cNvPr>
          <p:cNvSpPr txBox="1"/>
          <p:nvPr/>
        </p:nvSpPr>
        <p:spPr>
          <a:xfrm>
            <a:off x="-263675" y="4243997"/>
            <a:ext cx="18179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x M.2 SSD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號: 向右 38">
            <a:extLst>
              <a:ext uri="{FF2B5EF4-FFF2-40B4-BE49-F238E27FC236}">
                <a16:creationId xmlns:a16="http://schemas.microsoft.com/office/drawing/2014/main" id="{AAE843EF-25A6-9547-82AA-4B2BA7867D80}"/>
              </a:ext>
            </a:extLst>
          </p:cNvPr>
          <p:cNvSpPr/>
          <p:nvPr/>
        </p:nvSpPr>
        <p:spPr>
          <a:xfrm rot="10800000" flipH="1">
            <a:off x="-3317" y="1569100"/>
            <a:ext cx="1634209" cy="682838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46855DB-5BC0-3941-8385-9B2CAAED6C60}"/>
              </a:ext>
            </a:extLst>
          </p:cNvPr>
          <p:cNvSpPr txBox="1"/>
          <p:nvPr/>
        </p:nvSpPr>
        <p:spPr>
          <a:xfrm>
            <a:off x="-231872" y="1702770"/>
            <a:ext cx="18179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SSD</a:t>
            </a:r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+ 10GbE </a:t>
            </a: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或</a:t>
            </a:r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2.5GbE</a:t>
            </a:r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D88389C-882B-8042-B6F9-4558B5437844}"/>
              </a:ext>
            </a:extLst>
          </p:cNvPr>
          <p:cNvSpPr txBox="1"/>
          <p:nvPr/>
        </p:nvSpPr>
        <p:spPr>
          <a:xfrm>
            <a:off x="3160672" y="1401436"/>
            <a:ext cx="138154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QM2-2S10G1TA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C9751FD-D179-C847-965F-F34CD64E218A}"/>
              </a:ext>
            </a:extLst>
          </p:cNvPr>
          <p:cNvSpPr txBox="1"/>
          <p:nvPr/>
        </p:nvSpPr>
        <p:spPr>
          <a:xfrm>
            <a:off x="7672355" y="1371886"/>
            <a:ext cx="131364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QM2-2P2G2T</a:t>
            </a:r>
          </a:p>
        </p:txBody>
      </p:sp>
      <p:pic>
        <p:nvPicPr>
          <p:cNvPr id="50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53AB5253-5350-A649-8238-9488CDFFE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210" y="3853712"/>
            <a:ext cx="1985843" cy="1242329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5D7A980-B3A3-324C-8E6B-F7C87B605F67}"/>
              </a:ext>
            </a:extLst>
          </p:cNvPr>
          <p:cNvSpPr/>
          <p:nvPr/>
        </p:nvSpPr>
        <p:spPr>
          <a:xfrm>
            <a:off x="6718997" y="2941452"/>
            <a:ext cx="1383621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Gen3 x8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 Gen3 x4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605EDE-3A0A-B34A-91F0-5C9294424D97}"/>
              </a:ext>
            </a:extLst>
          </p:cNvPr>
          <p:cNvSpPr/>
          <p:nvPr/>
        </p:nvSpPr>
        <p:spPr>
          <a:xfrm>
            <a:off x="3617221" y="4145483"/>
            <a:ext cx="1425438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Gen3 x4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M.2 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 Gen3 x2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760EFAC-731B-6940-A006-54260B1A1B39}"/>
              </a:ext>
            </a:extLst>
          </p:cNvPr>
          <p:cNvSpPr/>
          <p:nvPr/>
        </p:nvSpPr>
        <p:spPr>
          <a:xfrm>
            <a:off x="7176197" y="4145483"/>
            <a:ext cx="1387935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Gen3 x8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 x M.2 </a:t>
            </a:r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CIe Gen3 x4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3B78C00-863A-024C-9848-FF3B3CFACD8C}"/>
              </a:ext>
            </a:extLst>
          </p:cNvPr>
          <p:cNvSpPr/>
          <p:nvPr/>
        </p:nvSpPr>
        <p:spPr>
          <a:xfrm>
            <a:off x="3160672" y="1646595"/>
            <a:ext cx="1381545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Gen2 x4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SATA 6Gbos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 x 10GBASE-T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1430FA94-3A79-4E42-BCE7-250D24F7E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652" y="1478620"/>
            <a:ext cx="1525587" cy="818732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0F95C02C-C1CD-E64E-84B9-A3EFDB1303C3}"/>
              </a:ext>
            </a:extLst>
          </p:cNvPr>
          <p:cNvSpPr txBox="1"/>
          <p:nvPr/>
        </p:nvSpPr>
        <p:spPr>
          <a:xfrm>
            <a:off x="4684421" y="1397179"/>
            <a:ext cx="138154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QM2-2P10G1TA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E4D2938-A728-5548-B453-C15F0A4E5522}"/>
              </a:ext>
            </a:extLst>
          </p:cNvPr>
          <p:cNvSpPr/>
          <p:nvPr/>
        </p:nvSpPr>
        <p:spPr>
          <a:xfrm>
            <a:off x="4684421" y="1642338"/>
            <a:ext cx="1381545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Gen2 x4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PCIe Gen2 x2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+ 1 x 10GBASE-T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8BE6770-142D-E44C-B56E-DF9F8023E42C}"/>
              </a:ext>
            </a:extLst>
          </p:cNvPr>
          <p:cNvSpPr/>
          <p:nvPr/>
        </p:nvSpPr>
        <p:spPr>
          <a:xfrm>
            <a:off x="7672355" y="1611767"/>
            <a:ext cx="1381545" cy="491296"/>
          </a:xfrm>
          <a:prstGeom prst="rect">
            <a:avLst/>
          </a:prstGeom>
          <a:gradFill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總頻寬</a:t>
            </a:r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PCIe Gen3 x4 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 x M.2 PCIe Gen3 x2</a:t>
            </a:r>
          </a:p>
          <a:p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+ 2 x 2.5GbE</a:t>
            </a:r>
            <a:endParaRPr lang="zh-TW" altLang="en-US" sz="9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0" name="Shape 528">
            <a:extLst>
              <a:ext uri="{FF2B5EF4-FFF2-40B4-BE49-F238E27FC236}">
                <a16:creationId xmlns:a16="http://schemas.microsoft.com/office/drawing/2014/main" id="{BD337468-597B-4D8F-B1E1-01E7FBD7B4C3}"/>
              </a:ext>
            </a:extLst>
          </p:cNvPr>
          <p:cNvSpPr/>
          <p:nvPr/>
        </p:nvSpPr>
        <p:spPr>
          <a:xfrm flipH="1">
            <a:off x="6113289" y="1175934"/>
            <a:ext cx="2940610" cy="1089564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圓角化對角線角落矩形 8">
            <a:extLst>
              <a:ext uri="{FF2B5EF4-FFF2-40B4-BE49-F238E27FC236}">
                <a16:creationId xmlns:a16="http://schemas.microsoft.com/office/drawing/2014/main" id="{07162DFC-B5D6-49B6-8C89-8B026718F61C}"/>
              </a:ext>
            </a:extLst>
          </p:cNvPr>
          <p:cNvSpPr/>
          <p:nvPr/>
        </p:nvSpPr>
        <p:spPr>
          <a:xfrm flipH="1">
            <a:off x="6108869" y="1171851"/>
            <a:ext cx="640633" cy="282611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2C0E48-F063-4D49-9ED3-B349766C79CD}"/>
              </a:ext>
            </a:extLst>
          </p:cNvPr>
          <p:cNvSpPr txBox="1"/>
          <p:nvPr/>
        </p:nvSpPr>
        <p:spPr>
          <a:xfrm>
            <a:off x="6129567" y="1161654"/>
            <a:ext cx="640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D1A461"/>
                </a:solidFill>
              </a:rPr>
              <a:t>NEW</a:t>
            </a:r>
            <a:endParaRPr lang="zh-TW" altLang="en-US" b="1">
              <a:solidFill>
                <a:srgbClr val="D1A4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4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100">
                <a:latin typeface="Arial" panose="020B0604020202020204" pitchFamily="34" charset="0"/>
                <a:sym typeface="Arial" panose="020B0604020202020204" pitchFamily="34" charset="0"/>
              </a:rPr>
              <a:t>精省預算購置無網管型網</a:t>
            </a:r>
            <a:r>
              <a:rPr lang="zh-CN" altLang="en-US" sz="3100">
                <a:latin typeface="Arial" panose="020B0604020202020204" pitchFamily="34" charset="0"/>
                <a:sym typeface="Arial" panose="020B0604020202020204" pitchFamily="34" charset="0"/>
              </a:rPr>
              <a:t>路交換器，輕鬆升級高速網路</a:t>
            </a:r>
            <a:endParaRPr lang="zh-TW" altLang="en-US" sz="31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704501" y="3800654"/>
            <a:ext cx="20120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QSW-308-1C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221405" y="3804280"/>
            <a:ext cx="21050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QSW-1208-8C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51" y="3289869"/>
            <a:ext cx="1900061" cy="51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63" y="3367370"/>
            <a:ext cx="1665682" cy="351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51" y="1585993"/>
            <a:ext cx="2295260" cy="1434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2665854" y="2434433"/>
            <a:ext cx="1793122" cy="2769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與金屬外殼</a:t>
            </a:r>
            <a:endParaRPr lang="en-US" altLang="zh-TW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ACEECEF-3C2D-AA41-A86B-CD9E1A2F821E}"/>
              </a:ext>
            </a:extLst>
          </p:cNvPr>
          <p:cNvSpPr txBox="1"/>
          <p:nvPr/>
        </p:nvSpPr>
        <p:spPr>
          <a:xfrm>
            <a:off x="2573425" y="1868478"/>
            <a:ext cx="20874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QSW-1105-5T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42D857-C13B-2F4A-A2BE-2860B72AC499}"/>
              </a:ext>
            </a:extLst>
          </p:cNvPr>
          <p:cNvSpPr txBox="1"/>
          <p:nvPr/>
        </p:nvSpPr>
        <p:spPr>
          <a:xfrm>
            <a:off x="2644195" y="2108932"/>
            <a:ext cx="24703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 x 2.5GbE Multi-Gig RJ45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45C45B-3853-6946-939C-EEFB3A1A43C9}"/>
              </a:ext>
            </a:extLst>
          </p:cNvPr>
          <p:cNvSpPr txBox="1"/>
          <p:nvPr/>
        </p:nvSpPr>
        <p:spPr>
          <a:xfrm>
            <a:off x="52722" y="4210524"/>
            <a:ext cx="26962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Multi-Gig RJ45 / SFP+ </a:t>
            </a:r>
            <a:r>
              <a:rPr lang="zh-TW" altLang="en-US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9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9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9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81D402-64FA-184A-A304-E22D4563F4F1}"/>
              </a:ext>
            </a:extLst>
          </p:cNvPr>
          <p:cNvSpPr txBox="1"/>
          <p:nvPr/>
        </p:nvSpPr>
        <p:spPr>
          <a:xfrm>
            <a:off x="2617875" y="4218651"/>
            <a:ext cx="2696229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1 x 10GbE Multi-Gig RJ45 / SFP+ </a:t>
            </a:r>
            <a:r>
              <a:rPr lang="zh-TW" altLang="en-US" sz="950">
                <a:ea typeface="微軟正黑體"/>
                <a:sym typeface="Arial" panose="020B0604020202020204" pitchFamily="34" charset="0"/>
              </a:rPr>
              <a:t>複合埠</a:t>
            </a:r>
            <a:endParaRPr lang="en-US" altLang="zh-TW" sz="950">
              <a:ea typeface="微軟正黑體"/>
              <a:sym typeface="Arial" panose="020B0604020202020204" pitchFamily="34" charset="0"/>
            </a:endParaRP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2 x 10GbE SFP+</a:t>
            </a:r>
            <a:endParaRPr lang="en-US" altLang="zh-TW" sz="9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en-US" altLang="zh-TW" sz="950">
                <a:ea typeface="微軟正黑體"/>
                <a:sym typeface="Arial" panose="020B0604020202020204" pitchFamily="34" charset="0"/>
              </a:rPr>
              <a:t>8 x 1GbE RJ45</a:t>
            </a:r>
            <a:endParaRPr lang="zh-TW" altLang="en-US" sz="950"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2D2F51-25E9-3641-8C4B-29F61B5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026" y="1827586"/>
            <a:ext cx="4321352" cy="26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76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>
            <a:extLst>
              <a:ext uri="{FF2B5EF4-FFF2-40B4-BE49-F238E27FC236}">
                <a16:creationId xmlns:a16="http://schemas.microsoft.com/office/drawing/2014/main" id="{2C66295F-F16B-47FB-AF31-17DC718F5207}"/>
              </a:ext>
            </a:extLst>
          </p:cNvPr>
          <p:cNvSpPr/>
          <p:nvPr/>
        </p:nvSpPr>
        <p:spPr>
          <a:xfrm>
            <a:off x="5380151" y="1903253"/>
            <a:ext cx="3547950" cy="21988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100">
                <a:latin typeface="Arial" panose="020B0604020202020204" pitchFamily="34" charset="0"/>
                <a:sym typeface="Arial" panose="020B0604020202020204" pitchFamily="34" charset="0"/>
              </a:rPr>
              <a:t>有線網路</a:t>
            </a:r>
            <a:r>
              <a:rPr lang="zh-CN" altLang="en-US" sz="3100">
                <a:latin typeface="Arial" panose="020B0604020202020204" pitchFamily="34" charset="0"/>
                <a:sym typeface="Arial" panose="020B0604020202020204" pitchFamily="34" charset="0"/>
              </a:rPr>
              <a:t>升級高速網管型網路交換器以改善多人協作效率</a:t>
            </a:r>
            <a:endParaRPr lang="zh-TW" altLang="en-US" sz="31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357646" y="1519041"/>
            <a:ext cx="361509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7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無須更換既有佈線即可升速 </a:t>
            </a:r>
            <a:r>
              <a:rPr lang="en-US" altLang="zh-TW" sz="17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" altLang="zh-TW" sz="17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endParaRPr lang="zh-TW" altLang="en-US" sz="17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/>
        </p:nvGraphicFramePr>
        <p:xfrm>
          <a:off x="5439360" y="1915953"/>
          <a:ext cx="3464364" cy="2111171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4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1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8F6529"/>
                        </a:gs>
                        <a:gs pos="100000">
                          <a:srgbClr val="7D5924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✔(55m)</a:t>
                      </a:r>
                      <a:endParaRPr lang="en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553350" y="3143255"/>
            <a:ext cx="2077813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QSW-M1204-4C (</a:t>
            </a:r>
            <a:r>
              <a:rPr lang="zh-TW" altLang="en-US" sz="1300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ea typeface="微軟正黑體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11" y="3847301"/>
            <a:ext cx="1685796" cy="521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921" y="3908127"/>
            <a:ext cx="1661885" cy="400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30307" y="4295775"/>
            <a:ext cx="19848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QSW-M408-4C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2972433" y="4294634"/>
            <a:ext cx="1984839" cy="2923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QSW-M408-2C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B94F65-AA2C-6047-87BA-9D222F4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52" b="34435"/>
          <a:stretch/>
        </p:blipFill>
        <p:spPr bwMode="auto">
          <a:xfrm>
            <a:off x="1856506" y="1390935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02DE4DD-D8DB-3B4D-8AA7-3F7170E8D7C5}"/>
              </a:ext>
            </a:extLst>
          </p:cNvPr>
          <p:cNvSpPr txBox="1"/>
          <p:nvPr/>
        </p:nvSpPr>
        <p:spPr>
          <a:xfrm>
            <a:off x="1813079" y="1862297"/>
            <a:ext cx="207781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QSW-M1208-8C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55BB60D-55BD-F347-A3A9-9F1A2E56DB2C}"/>
              </a:ext>
            </a:extLst>
          </p:cNvPr>
          <p:cNvSpPr txBox="1"/>
          <p:nvPr/>
        </p:nvSpPr>
        <p:spPr>
          <a:xfrm>
            <a:off x="1856505" y="2107311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2CF8E8-B8D8-0C4D-A1F6-D012F43D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944"/>
          <a:stretch/>
        </p:blipFill>
        <p:spPr bwMode="auto">
          <a:xfrm>
            <a:off x="636279" y="2644872"/>
            <a:ext cx="1952780" cy="490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68CEE8-6CF2-2A45-BA0B-FB1B08997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43" b="34044"/>
          <a:stretch/>
        </p:blipFill>
        <p:spPr bwMode="auto">
          <a:xfrm>
            <a:off x="2902636" y="2661340"/>
            <a:ext cx="1952779" cy="4973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BCD94E1-30FD-2246-B096-ADFDF0A71063}"/>
              </a:ext>
            </a:extLst>
          </p:cNvPr>
          <p:cNvSpPr txBox="1"/>
          <p:nvPr/>
        </p:nvSpPr>
        <p:spPr>
          <a:xfrm>
            <a:off x="2926191" y="3130262"/>
            <a:ext cx="198483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QSW-M804-4C (</a:t>
            </a:r>
            <a:r>
              <a:rPr lang="zh-TW" altLang="en-US" sz="1300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300">
              <a:solidFill>
                <a:srgbClr val="9E5E1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22FBED-49B1-EA47-A47B-B9A5764609B6}"/>
              </a:ext>
            </a:extLst>
          </p:cNvPr>
          <p:cNvSpPr txBox="1"/>
          <p:nvPr/>
        </p:nvSpPr>
        <p:spPr>
          <a:xfrm>
            <a:off x="192647" y="3382533"/>
            <a:ext cx="2683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63DA4-0F50-144F-BC81-6CB05FE0E879}"/>
              </a:ext>
            </a:extLst>
          </p:cNvPr>
          <p:cNvSpPr txBox="1"/>
          <p:nvPr/>
        </p:nvSpPr>
        <p:spPr>
          <a:xfrm>
            <a:off x="2787971" y="3398372"/>
            <a:ext cx="26193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SFP+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82526D2-C66A-D04A-9CBB-F57F87926AE7}"/>
              </a:ext>
            </a:extLst>
          </p:cNvPr>
          <p:cNvSpPr txBox="1"/>
          <p:nvPr/>
        </p:nvSpPr>
        <p:spPr>
          <a:xfrm>
            <a:off x="160173" y="4551213"/>
            <a:ext cx="2672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8DF9298-EBD8-3042-B56F-19DB59F7D84F}"/>
              </a:ext>
            </a:extLst>
          </p:cNvPr>
          <p:cNvSpPr txBox="1"/>
          <p:nvPr/>
        </p:nvSpPr>
        <p:spPr>
          <a:xfrm>
            <a:off x="2912503" y="4513425"/>
            <a:ext cx="26193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Multi-Gig RJ45 / SFP+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複合埠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</a:t>
            </a:r>
          </a:p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1GbE RJ45</a:t>
            </a:r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EA28F64A-A2AC-4CE3-B9F9-D60F9828F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20719" y="2871491"/>
            <a:ext cx="2316311" cy="271914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24696CFC-C7C5-4CEF-8850-739E5D5BCA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590025" y="2884189"/>
            <a:ext cx="2316311" cy="271914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B643A1B0-D64E-436F-A9EB-0FC558970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81892" y="2874157"/>
            <a:ext cx="2316311" cy="271914"/>
          </a:xfrm>
          <a:prstGeom prst="rect">
            <a:avLst/>
          </a:prstGeom>
        </p:spPr>
      </p:pic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103" y="3948120"/>
            <a:ext cx="1379503" cy="12778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17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坐, 小, 桌, 綠色 的圖片&#10;&#10;自動產生的描述">
            <a:extLst>
              <a:ext uri="{FF2B5EF4-FFF2-40B4-BE49-F238E27FC236}">
                <a16:creationId xmlns:a16="http://schemas.microsoft.com/office/drawing/2014/main" id="{C51CC11B-C2AA-9D45-9093-FC6EFEEF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953" y="2906331"/>
            <a:ext cx="3790047" cy="2745169"/>
          </a:xfrm>
          <a:prstGeom prst="rect">
            <a:avLst/>
          </a:prstGeom>
          <a:effectLst>
            <a:softEdge rad="825500"/>
          </a:effectLst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9854EBA-C1FA-47F5-A733-E3C430DA09D6}"/>
              </a:ext>
            </a:extLst>
          </p:cNvPr>
          <p:cNvSpPr/>
          <p:nvPr/>
        </p:nvSpPr>
        <p:spPr>
          <a:xfrm>
            <a:off x="4226193" y="3842497"/>
            <a:ext cx="904875" cy="2020993"/>
          </a:xfrm>
          <a:prstGeom prst="rect">
            <a:avLst/>
          </a:prstGeom>
          <a:gradFill>
            <a:gsLst>
              <a:gs pos="29000">
                <a:srgbClr val="C00000"/>
              </a:gs>
              <a:gs pos="100000">
                <a:srgbClr val="F9AC00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專業用戶與中小企業適用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NAS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，準備就緒．</a:t>
            </a:r>
            <a:b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全新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TS-x73A AMD Ryzen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 桌上型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4/6/8-bay NAS 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9F6639-48C9-EB4D-8DCB-FFB04C239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35" y="4150108"/>
            <a:ext cx="904875" cy="801191"/>
          </a:xfrm>
          <a:prstGeom prst="rect">
            <a:avLst/>
          </a:prstGeom>
        </p:spPr>
      </p:pic>
      <p:pic>
        <p:nvPicPr>
          <p:cNvPr id="8" name="圖片 7" descr="一張含有 黑色 的圖片&#10;&#10;自動產生的描述">
            <a:extLst>
              <a:ext uri="{FF2B5EF4-FFF2-40B4-BE49-F238E27FC236}">
                <a16:creationId xmlns:a16="http://schemas.microsoft.com/office/drawing/2014/main" id="{C34FAE11-4C0E-C848-B849-53BD22AD3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621" y="3735516"/>
            <a:ext cx="904875" cy="8011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51303C-7A4D-4D4C-B108-BE9ADAD5F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193" y="2906332"/>
            <a:ext cx="904875" cy="8011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55B01C-9415-C246-BE52-EBF12E930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407" y="3320924"/>
            <a:ext cx="904875" cy="801191"/>
          </a:xfrm>
          <a:prstGeom prst="rect">
            <a:avLst/>
          </a:prstGeom>
        </p:spPr>
      </p:pic>
      <p:pic>
        <p:nvPicPr>
          <p:cNvPr id="14" name="圖片 13" descr="一張含有 瓶, 標誌, 監視器, 時鐘 的圖片&#10;&#10;自動產生的描述">
            <a:extLst>
              <a:ext uri="{FF2B5EF4-FFF2-40B4-BE49-F238E27FC236}">
                <a16:creationId xmlns:a16="http://schemas.microsoft.com/office/drawing/2014/main" id="{CB2B1BD2-13DF-3943-818B-D996F8E729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80" y="2527502"/>
            <a:ext cx="904875" cy="80119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62CB9E-BE62-324F-9F41-4FABD2B1E2A0}"/>
              </a:ext>
            </a:extLst>
          </p:cNvPr>
          <p:cNvSpPr txBox="1"/>
          <p:nvPr/>
        </p:nvSpPr>
        <p:spPr>
          <a:xfrm>
            <a:off x="536147" y="3721519"/>
            <a:ext cx="12939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TVS-x63 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en-US" altLang="zh-TW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TS-x63XU </a:t>
            </a:r>
            <a:r>
              <a:rPr kumimoji="1" lang="zh-CN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8A5C56-80BE-4B41-B756-4DD943ED2ACE}"/>
              </a:ext>
            </a:extLst>
          </p:cNvPr>
          <p:cNvSpPr txBox="1"/>
          <p:nvPr/>
        </p:nvSpPr>
        <p:spPr>
          <a:xfrm>
            <a:off x="1764505" y="3306927"/>
            <a:ext cx="12041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 </a:t>
            </a:r>
            <a:r>
              <a:rPr kumimoji="1"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en-US" altLang="zh-TW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TS-x73U </a:t>
            </a:r>
            <a:r>
              <a:rPr kumimoji="1" lang="zh-CN" altLang="en-US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F474B18-AED8-8C4E-BE01-A5BF771022BF}"/>
              </a:ext>
            </a:extLst>
          </p:cNvPr>
          <p:cNvSpPr txBox="1"/>
          <p:nvPr/>
        </p:nvSpPr>
        <p:spPr>
          <a:xfrm>
            <a:off x="3904219" y="2298649"/>
            <a:ext cx="130195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 </a:t>
            </a:r>
            <a:r>
              <a:rPr kumimoji="1" lang="zh-TW" altLang="en-US" sz="1050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en-US" altLang="zh-TW" sz="1050" b="1">
              <a:solidFill>
                <a:srgbClr val="C50E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TS-h973AX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TS-x73AU </a:t>
            </a:r>
            <a:r>
              <a:rPr kumimoji="1" lang="zh-CN" alt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00BAD83-3492-BA45-AF49-98DF7185EA5A}"/>
              </a:ext>
            </a:extLst>
          </p:cNvPr>
          <p:cNvSpPr txBox="1"/>
          <p:nvPr/>
        </p:nvSpPr>
        <p:spPr>
          <a:xfrm>
            <a:off x="516588" y="1284533"/>
            <a:ext cx="84433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har char="•"/>
            </a:pP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2020/06 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全球首發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AMD V1500B Ryzen 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處理器的機架式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8/12/16-bay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 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TS-x73AU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系列</a:t>
            </a:r>
            <a:endParaRPr lang="en-US" altLang="zh-CN" sz="1200">
              <a:latin typeface="微軟正黑體"/>
              <a:ea typeface="微軟正黑體"/>
            </a:endParaRPr>
          </a:p>
          <a:p>
            <a:pPr marL="285750" indent="-285750">
              <a:buChar char="•"/>
            </a:pP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2020/11 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開賣桌上型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9-bay TS-h973AX 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NAS</a:t>
            </a:r>
            <a:endParaRPr lang="en-US" altLang="zh-CN" sz="1200">
              <a:latin typeface="微軟正黑體"/>
              <a:ea typeface="微軟正黑體"/>
              <a:sym typeface="Arial" panose="020B0604020202020204" pitchFamily="34" charset="0"/>
            </a:endParaRPr>
          </a:p>
          <a:p>
            <a:pPr marL="285750" indent="-285750">
              <a:buChar char="•"/>
            </a:pP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2021/02 再度將此高效低功耗處理器導入於桌上型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4-bay TS-473A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、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6-bay TS-673A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與</a:t>
            </a:r>
            <a:r>
              <a:rPr lang="en-US" altLang="zh-TW" sz="1200"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/>
                <a:ea typeface="微軟正黑體"/>
                <a:sym typeface="Arial" panose="020B0604020202020204" pitchFamily="34" charset="0"/>
              </a:rPr>
              <a:t>8-bay TS-873A </a:t>
            </a:r>
            <a:r>
              <a:rPr lang="zh-TW" altLang="en-US" sz="1200">
                <a:latin typeface="微軟正黑體"/>
                <a:ea typeface="微軟正黑體"/>
                <a:sym typeface="Arial" panose="020B0604020202020204" pitchFamily="34" charset="0"/>
              </a:rPr>
              <a:t>機型</a:t>
            </a:r>
            <a:endParaRPr lang="en-US" altLang="zh-CN" sz="1200">
              <a:latin typeface="微軟正黑體"/>
              <a:ea typeface="微軟正黑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1FE163-6843-41A0-854A-CA07CE2D1769}"/>
              </a:ext>
            </a:extLst>
          </p:cNvPr>
          <p:cNvSpPr/>
          <p:nvPr/>
        </p:nvSpPr>
        <p:spPr>
          <a:xfrm>
            <a:off x="758835" y="5035185"/>
            <a:ext cx="904875" cy="8283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C5B1DC-C630-46B8-8097-CFA8C17ECAD8}"/>
              </a:ext>
            </a:extLst>
          </p:cNvPr>
          <p:cNvSpPr/>
          <p:nvPr/>
        </p:nvSpPr>
        <p:spPr>
          <a:xfrm>
            <a:off x="1914621" y="4653635"/>
            <a:ext cx="904875" cy="120985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37D400-AC6C-4F68-955C-7AD380D4046D}"/>
              </a:ext>
            </a:extLst>
          </p:cNvPr>
          <p:cNvSpPr/>
          <p:nvPr/>
        </p:nvSpPr>
        <p:spPr>
          <a:xfrm>
            <a:off x="3091078" y="4227893"/>
            <a:ext cx="904875" cy="163559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474A88-52AA-4688-9C4D-57B2EE5554E4}"/>
              </a:ext>
            </a:extLst>
          </p:cNvPr>
          <p:cNvSpPr/>
          <p:nvPr/>
        </p:nvSpPr>
        <p:spPr>
          <a:xfrm>
            <a:off x="5381980" y="3444521"/>
            <a:ext cx="904875" cy="241896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A2AAAE-9D1C-F541-BF76-0AF2B1A4208B}"/>
              </a:ext>
            </a:extLst>
          </p:cNvPr>
          <p:cNvSpPr txBox="1"/>
          <p:nvPr/>
        </p:nvSpPr>
        <p:spPr>
          <a:xfrm>
            <a:off x="5323130" y="2248955"/>
            <a:ext cx="9637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TS-h2490FU</a:t>
            </a:r>
            <a:endParaRPr kumimoji="1" lang="zh-TW" altLang="en-US" sz="105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5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67F4D820-C998-401B-9CCA-8045DF48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12" y="1822338"/>
            <a:ext cx="3296111" cy="3321162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支援安裝</a:t>
            </a:r>
            <a:r>
              <a:rPr lang="en-US" altLang="zh-TW"/>
              <a:t> 10GbE</a:t>
            </a:r>
            <a:r>
              <a:rPr lang="zh-TW" altLang="en-US"/>
              <a:t> </a:t>
            </a:r>
            <a:r>
              <a:rPr lang="zh-CN" altLang="en-US"/>
              <a:t>網路卡，立享高效能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1537493" y="1540845"/>
            <a:ext cx="350687" cy="2047822"/>
          </a:xfrm>
          <a:prstGeom prst="rect">
            <a:avLst/>
          </a:prstGeom>
          <a:noFill/>
          <a:ln w="25400" cap="flat" cmpd="sng">
            <a:solidFill>
              <a:srgbClr val="EE6D2B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301135" y="1294976"/>
            <a:ext cx="3240840" cy="639391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EE6D2B"/>
          </a:solidFill>
          <a:ln w="19050">
            <a:solidFill>
              <a:srgbClr val="EE6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301134" y="1366192"/>
            <a:ext cx="331944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雙</a:t>
            </a: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 PCIe Gen3 x4 </a:t>
            </a:r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插槽支援多款</a:t>
            </a: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 QNAP 10GBASE-T </a:t>
            </a:r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與</a:t>
            </a:r>
            <a:r>
              <a:rPr kumimoji="1" lang="en-US" altLang="zh-TW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 10GbE SFP+ </a:t>
            </a:r>
            <a:r>
              <a:rPr kumimoji="1" lang="zh-TW" altLang="en-US" b="1">
                <a:solidFill>
                  <a:schemeClr val="bg1"/>
                </a:solidFill>
                <a:latin typeface="微軟正黑體"/>
                <a:ea typeface="微軟正黑體"/>
                <a:cs typeface="+mn-cs"/>
              </a:rPr>
              <a:t>網卡</a:t>
            </a:r>
            <a:endParaRPr kumimoji="1" lang="en-US" altLang="zh-TW" b="1">
              <a:solidFill>
                <a:schemeClr val="bg1"/>
              </a:solidFill>
              <a:latin typeface="微軟正黑體"/>
              <a:ea typeface="微軟正黑體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5901E5A-7C2E-B041-99D3-C76F94446ABD}"/>
              </a:ext>
            </a:extLst>
          </p:cNvPr>
          <p:cNvSpPr/>
          <p:nvPr/>
        </p:nvSpPr>
        <p:spPr>
          <a:xfrm>
            <a:off x="4057409" y="1324479"/>
            <a:ext cx="4073587" cy="2925232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A37C8ACF-348C-4991-9FD5-1AF231197D5E}"/>
              </a:ext>
            </a:extLst>
          </p:cNvPr>
          <p:cNvCxnSpPr>
            <a:cxnSpLocks/>
          </p:cNvCxnSpPr>
          <p:nvPr/>
        </p:nvCxnSpPr>
        <p:spPr>
          <a:xfrm>
            <a:off x="4051340" y="2093610"/>
            <a:ext cx="4073587" cy="0"/>
          </a:xfrm>
          <a:prstGeom prst="line">
            <a:avLst/>
          </a:prstGeom>
          <a:ln w="127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A3BE51-77EB-3E46-B50E-307DB3AC0B64}"/>
              </a:ext>
            </a:extLst>
          </p:cNvPr>
          <p:cNvSpPr txBox="1"/>
          <p:nvPr/>
        </p:nvSpPr>
        <p:spPr>
          <a:xfrm rot="16200000">
            <a:off x="3260416" y="4311482"/>
            <a:ext cx="9511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9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FCC15E5-9CB4-47D4-8F5C-E788ECE0EA53}"/>
              </a:ext>
            </a:extLst>
          </p:cNvPr>
          <p:cNvGrpSpPr/>
          <p:nvPr/>
        </p:nvGrpSpPr>
        <p:grpSpPr>
          <a:xfrm>
            <a:off x="4057409" y="2559652"/>
            <a:ext cx="4073587" cy="1386329"/>
            <a:chOff x="3932869" y="2405147"/>
            <a:chExt cx="4704739" cy="1386329"/>
          </a:xfrm>
        </p:grpSpPr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32199948-DA53-7D42-88FC-4888069E801B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405147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13ADEDF8-442A-7249-B37D-1B19014BB02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791476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5A615312-13E8-A946-9B4D-EAFF1F9CEAE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3309293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91B65740-9D1C-B043-81C9-F4D88FC0391F}"/>
                </a:ext>
              </a:extLst>
            </p:cNvPr>
            <p:cNvCxnSpPr>
              <a:cxnSpLocks/>
            </p:cNvCxnSpPr>
            <p:nvPr/>
          </p:nvCxnSpPr>
          <p:spPr>
            <a:xfrm>
              <a:off x="3932869" y="2826268"/>
              <a:ext cx="4704739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7DADB265-F510-FD4A-8CA6-F9B9123F549F}"/>
              </a:ext>
            </a:extLst>
          </p:cNvPr>
          <p:cNvSpPr txBox="1"/>
          <p:nvPr/>
        </p:nvSpPr>
        <p:spPr>
          <a:xfrm>
            <a:off x="4700601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DCAC914D-F575-724F-9D3C-5BC2254F660F}"/>
              </a:ext>
            </a:extLst>
          </p:cNvPr>
          <p:cNvSpPr txBox="1"/>
          <p:nvPr/>
        </p:nvSpPr>
        <p:spPr>
          <a:xfrm>
            <a:off x="6239138" y="4275333"/>
            <a:ext cx="1301796" cy="353933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5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D2E0277-9A22-3146-BFD9-1C59E4196182}"/>
              </a:ext>
            </a:extLst>
          </p:cNvPr>
          <p:cNvSpPr txBox="1"/>
          <p:nvPr/>
        </p:nvSpPr>
        <p:spPr>
          <a:xfrm>
            <a:off x="4130605" y="1365566"/>
            <a:ext cx="3927195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10GbE Windows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傳輸</a:t>
            </a:r>
            <a:endParaRPr 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7" name="Shape 80">
            <a:extLst>
              <a:ext uri="{FF2B5EF4-FFF2-40B4-BE49-F238E27FC236}">
                <a16:creationId xmlns:a16="http://schemas.microsoft.com/office/drawing/2014/main" id="{6ED57D60-BCF1-7C4F-8D1F-E3785E9C0F4E}"/>
              </a:ext>
            </a:extLst>
          </p:cNvPr>
          <p:cNvSpPr/>
          <p:nvPr/>
        </p:nvSpPr>
        <p:spPr>
          <a:xfrm>
            <a:off x="6544069" y="2421555"/>
            <a:ext cx="694432" cy="182068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8" name="Shape 79">
            <a:extLst>
              <a:ext uri="{FF2B5EF4-FFF2-40B4-BE49-F238E27FC236}">
                <a16:creationId xmlns:a16="http://schemas.microsoft.com/office/drawing/2014/main" id="{0D35A513-2079-5444-B252-BA8262897FAF}"/>
              </a:ext>
            </a:extLst>
          </p:cNvPr>
          <p:cNvSpPr/>
          <p:nvPr/>
        </p:nvSpPr>
        <p:spPr>
          <a:xfrm>
            <a:off x="4997365" y="2696656"/>
            <a:ext cx="719134" cy="1540795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13F92EB-0E26-054F-B39A-0BD145FE8AC0}"/>
              </a:ext>
            </a:extLst>
          </p:cNvPr>
          <p:cNvSpPr txBox="1"/>
          <p:nvPr/>
        </p:nvSpPr>
        <p:spPr>
          <a:xfrm>
            <a:off x="5004458" y="2693762"/>
            <a:ext cx="694081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775</a:t>
            </a: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0D890262-7746-A045-9B1F-0AF5F2AD4233}"/>
              </a:ext>
            </a:extLst>
          </p:cNvPr>
          <p:cNvSpPr txBox="1"/>
          <p:nvPr/>
        </p:nvSpPr>
        <p:spPr>
          <a:xfrm>
            <a:off x="6609171" y="2447712"/>
            <a:ext cx="561730" cy="292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827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9EDD225-B838-CE44-A7F3-6482C84CDF12}"/>
              </a:ext>
            </a:extLst>
          </p:cNvPr>
          <p:cNvGrpSpPr/>
          <p:nvPr/>
        </p:nvGrpSpPr>
        <p:grpSpPr>
          <a:xfrm>
            <a:off x="3558597" y="1973367"/>
            <a:ext cx="479618" cy="2408785"/>
            <a:chOff x="734970" y="2210557"/>
            <a:chExt cx="561415" cy="3946961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B709024-C0F4-D844-9BB6-C1DC1F5ED109}"/>
                </a:ext>
              </a:extLst>
            </p:cNvPr>
            <p:cNvSpPr/>
            <p:nvPr/>
          </p:nvSpPr>
          <p:spPr>
            <a:xfrm>
              <a:off x="950055" y="5754068"/>
              <a:ext cx="302474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6DD3A6-1FFB-9141-9A47-91CB311C55C4}"/>
                </a:ext>
              </a:extLst>
            </p:cNvPr>
            <p:cNvSpPr/>
            <p:nvPr/>
          </p:nvSpPr>
          <p:spPr>
            <a:xfrm>
              <a:off x="735449" y="5278673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5E4E73F-2254-C241-B518-F0ACA7D9C694}"/>
                </a:ext>
              </a:extLst>
            </p:cNvPr>
            <p:cNvSpPr/>
            <p:nvPr/>
          </p:nvSpPr>
          <p:spPr>
            <a:xfrm>
              <a:off x="741666" y="4486018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A471335-9CDF-F84F-9D71-CEE5DE1880B8}"/>
                </a:ext>
              </a:extLst>
            </p:cNvPr>
            <p:cNvSpPr/>
            <p:nvPr/>
          </p:nvSpPr>
          <p:spPr>
            <a:xfrm>
              <a:off x="741666" y="3691840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0C86334-6A2C-A349-B451-8DFEDE53F6B6}"/>
                </a:ext>
              </a:extLst>
            </p:cNvPr>
            <p:cNvSpPr/>
            <p:nvPr/>
          </p:nvSpPr>
          <p:spPr>
            <a:xfrm>
              <a:off x="741666" y="2969500"/>
              <a:ext cx="475102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FC4A0DA-AE90-E346-A497-52EB0D900C00}"/>
                </a:ext>
              </a:extLst>
            </p:cNvPr>
            <p:cNvSpPr/>
            <p:nvPr/>
          </p:nvSpPr>
          <p:spPr>
            <a:xfrm>
              <a:off x="734970" y="2210557"/>
              <a:ext cx="561415" cy="40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en-US" altLang="zh-TW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00</a:t>
              </a:r>
              <a:endParaRPr lang="zh-TW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2987" y="4549028"/>
            <a:ext cx="470324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873A-8</a:t>
            </a:r>
            <a:r>
              <a:rPr 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G, Q</a:t>
            </a:r>
            <a:r>
              <a:rPr lang="en-US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 4.5.1, 8 x Samsung 850  Pro 512GB SSD, RAID 5, </a:t>
            </a:r>
            <a:r>
              <a:rPr lang="en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LAN-10G2T-X550</a:t>
            </a:r>
            <a:endParaRPr lang="en-US" altLang="zh-TW" sz="6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6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64GB RAM, LAN-10G2T-X550. 10GB</a:t>
            </a:r>
            <a:endParaRPr lang="en" sz="6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2763;p30">
            <a:extLst>
              <a:ext uri="{FF2B5EF4-FFF2-40B4-BE49-F238E27FC236}">
                <a16:creationId xmlns:a16="http://schemas.microsoft.com/office/drawing/2014/main" id="{E6E595B0-BD34-409E-AF91-C8C5D9E4C863}"/>
              </a:ext>
            </a:extLst>
          </p:cNvPr>
          <p:cNvSpPr/>
          <p:nvPr/>
        </p:nvSpPr>
        <p:spPr>
          <a:xfrm rot="10800000">
            <a:off x="1363694" y="1987125"/>
            <a:ext cx="546297" cy="39445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EE6D2B">
                  <a:alpha val="29000"/>
                </a:srgbClr>
              </a:gs>
              <a:gs pos="100000">
                <a:srgbClr val="EE6D2B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011679" y="2493530"/>
            <a:ext cx="32074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4C88FB9D-DF0A-46C4-A76C-F75EE9854123}"/>
              </a:ext>
            </a:extLst>
          </p:cNvPr>
          <p:cNvGrpSpPr/>
          <p:nvPr/>
        </p:nvGrpSpPr>
        <p:grpSpPr>
          <a:xfrm>
            <a:off x="4724401" y="1428700"/>
            <a:ext cx="4751492" cy="1581392"/>
            <a:chOff x="6391492" y="1854329"/>
            <a:chExt cx="5376392" cy="1775763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0A390106-D516-4E08-9DCB-D8E772AF02DC}"/>
                </a:ext>
              </a:extLst>
            </p:cNvPr>
            <p:cNvGrpSpPr/>
            <p:nvPr/>
          </p:nvGrpSpPr>
          <p:grpSpPr>
            <a:xfrm>
              <a:off x="6552423" y="1854329"/>
              <a:ext cx="4674413" cy="1652672"/>
              <a:chOff x="2798600" y="4772286"/>
              <a:chExt cx="5761163" cy="1940775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42CF9572-E4E8-4845-BA31-8D939DA22C0A}"/>
                  </a:ext>
                </a:extLst>
              </p:cNvPr>
              <p:cNvSpPr/>
              <p:nvPr/>
            </p:nvSpPr>
            <p:spPr>
              <a:xfrm>
                <a:off x="2807006" y="4778995"/>
                <a:ext cx="5715152" cy="1873801"/>
              </a:xfrm>
              <a:prstGeom prst="roundRect">
                <a:avLst>
                  <a:gd name="adj" fmla="val 3376"/>
                </a:avLst>
              </a:prstGeom>
              <a:gradFill>
                <a:gsLst>
                  <a:gs pos="0">
                    <a:schemeClr val="bg1"/>
                  </a:gs>
                  <a:gs pos="100000">
                    <a:srgbClr val="D7EBFD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/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92AED798-7601-4F90-8F4A-4A42BE51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8600" y="4772645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8BF0F02E-B13A-44E3-945E-1A78980D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8431882" y="4772286"/>
                <a:ext cx="127881" cy="194041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6629E8A-9E47-4113-B071-629BCBAB5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7" r="-2411"/>
            <a:stretch/>
          </p:blipFill>
          <p:spPr>
            <a:xfrm flipV="1">
              <a:off x="6391492" y="3209371"/>
              <a:ext cx="5376392" cy="420721"/>
            </a:xfrm>
            <a:prstGeom prst="rect">
              <a:avLst/>
            </a:prstGeom>
          </p:spPr>
        </p:pic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3789663" y="4160666"/>
            <a:ext cx="302397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370160" y="1178182"/>
            <a:ext cx="8497887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66" indent="-179066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3922054" y="3167608"/>
            <a:ext cx="381202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 FC </a:t>
            </a:r>
            <a:r>
              <a:rPr lang="zh-TW" altLang="en-US" sz="21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收發器配件</a:t>
            </a:r>
            <a:endParaRPr lang="zh-CN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2850469" y="1366062"/>
            <a:ext cx="2003193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QXP-16G2FC</a:t>
            </a:r>
          </a:p>
          <a:p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雙埠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16Gbps </a:t>
            </a:r>
          </a:p>
          <a:p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FC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擴充卡，</a:t>
            </a:r>
            <a:endParaRPr lang="en-US" altLang="zh-CN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內含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16Gb FC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收發器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4253103" y="3582906"/>
            <a:ext cx="2476527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marL="333367" lvl="1"/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4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透過</a:t>
            </a:r>
            <a:r>
              <a:rPr lang="en-US" altLang="zh-TW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QNAP 16Gb </a:t>
            </a:r>
            <a:r>
              <a:rPr lang="en-US" altLang="zh-TW" b="1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Channel </a:t>
            </a:r>
            <a:r>
              <a:rPr lang="zh-TW" altLang="en-US" b="1">
                <a:solidFill>
                  <a:schemeClr val="bg2"/>
                </a:solidFill>
              </a:rPr>
              <a:t>介面卡</a:t>
            </a:r>
            <a:r>
              <a:rPr lang="en-US" altLang="zh-TW" b="1">
                <a:solidFill>
                  <a:schemeClr val="bg2"/>
                </a:solidFill>
              </a:rPr>
              <a:t> </a:t>
            </a:r>
            <a:br>
              <a:rPr lang="en-US" altLang="zh-TW" b="1">
                <a:solidFill>
                  <a:schemeClr val="bg2"/>
                </a:solidFill>
              </a:rPr>
            </a:br>
            <a:r>
              <a:rPr lang="zh-TW" altLang="en-US" b="1">
                <a:solidFill>
                  <a:schemeClr val="bg2"/>
                </a:solidFill>
              </a:rPr>
              <a:t>支援</a:t>
            </a:r>
            <a:r>
              <a:rPr lang="en-US" altLang="zh-TW" b="1">
                <a:solidFill>
                  <a:schemeClr val="bg2"/>
                </a:solidFill>
              </a:rPr>
              <a:t> FC SAN</a:t>
            </a:r>
            <a:endParaRPr lang="zh-TW" altLang="en-US" b="1">
              <a:solidFill>
                <a:schemeClr val="bg2"/>
              </a:solidFill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5056776" y="1516752"/>
            <a:ext cx="3806868" cy="1121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iSCSI &amp; Fibre Channel </a:t>
            </a:r>
          </a:p>
          <a:p>
            <a:pPr fontAlgn="base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輕鬆管理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FC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</a:p>
          <a:p>
            <a:endParaRPr lang="en-US" altLang="zh-CN" sz="105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注意</a:t>
            </a: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QXP-16G2FC </a:t>
            </a:r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卡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不支援安裝於 </a:t>
            </a: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Windows/Linux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zh-CN" altLang="en-US" sz="105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59B220-DFD4-4B25-AD93-6ABA936AA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33" y="1248860"/>
            <a:ext cx="2601247" cy="221807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EC87-AA0E-2B42-9BC9-BAAFED81A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3"/>
          <a:stretch/>
        </p:blipFill>
        <p:spPr bwMode="auto">
          <a:xfrm>
            <a:off x="2578641" y="3438570"/>
            <a:ext cx="1572852" cy="134370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BD1C9-0869-6340-8BA8-2C6C44D1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QXP-W6-AX200 Wi-Fi 6 </a:t>
            </a:r>
            <a:r>
              <a:rPr lang="zh-TW" altLang="en-US"/>
              <a:t>擴充卡，</a:t>
            </a:r>
            <a:br>
              <a:rPr lang="en-US" altLang="zh-TW"/>
            </a:br>
            <a:r>
              <a:rPr lang="zh-TW" altLang="en-US"/>
              <a:t>讓</a:t>
            </a:r>
            <a:r>
              <a:rPr lang="en-US" altLang="zh-TW"/>
              <a:t> NAS</a:t>
            </a:r>
            <a:r>
              <a:rPr lang="zh-TW" altLang="en-US"/>
              <a:t> 高速接入</a:t>
            </a:r>
            <a:r>
              <a:rPr lang="en-US" altLang="zh-TW"/>
              <a:t> Wi-Fi 6 AX </a:t>
            </a:r>
            <a:r>
              <a:rPr lang="zh-TW" altLang="en-US"/>
              <a:t>網路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06E908-B443-D241-B18C-3EF1D38A6158}"/>
              </a:ext>
            </a:extLst>
          </p:cNvPr>
          <p:cNvSpPr/>
          <p:nvPr/>
        </p:nvSpPr>
        <p:spPr>
          <a:xfrm>
            <a:off x="3573777" y="3791654"/>
            <a:ext cx="237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QXP-W6-AX200 PCIe Wi-Fi 6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無線網卡</a:t>
            </a:r>
            <a:endParaRPr kumimoji="1"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11D636-4037-5746-9E64-A7F32E7D3F7C}"/>
              </a:ext>
            </a:extLst>
          </p:cNvPr>
          <p:cNvSpPr/>
          <p:nvPr/>
        </p:nvSpPr>
        <p:spPr>
          <a:xfrm>
            <a:off x="541284" y="3883987"/>
            <a:ext cx="2068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TS-873A</a:t>
            </a:r>
            <a:r>
              <a: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kumimoji="1"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E7E3B9F-09DB-9744-A0F8-578AD1A40D40}"/>
              </a:ext>
            </a:extLst>
          </p:cNvPr>
          <p:cNvSpPr/>
          <p:nvPr/>
        </p:nvSpPr>
        <p:spPr>
          <a:xfrm>
            <a:off x="6386010" y="3791654"/>
            <a:ext cx="24959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>
                <a:latin typeface="微軟正黑體"/>
                <a:ea typeface="微軟正黑體"/>
              </a:rPr>
              <a:t>QNAP QHora-301W </a:t>
            </a:r>
          </a:p>
          <a:p>
            <a:pPr algn="ctr"/>
            <a:r>
              <a:rPr lang="en-US" altLang="zh-TW" sz="1200">
                <a:latin typeface="微軟正黑體"/>
                <a:ea typeface="微軟正黑體"/>
              </a:rPr>
              <a:t>Wi-Fi 6 10GbE SD-WAN </a:t>
            </a:r>
            <a:r>
              <a:rPr lang="zh-TW" altLang="en-US" sz="1200">
                <a:latin typeface="微軟正黑體"/>
                <a:ea typeface="微軟正黑體"/>
              </a:rPr>
              <a:t>路由器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43DB3-D6E3-EF4D-A053-4EFB4632F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2" t="37541" r="8843" b="32600"/>
          <a:stretch/>
        </p:blipFill>
        <p:spPr bwMode="auto">
          <a:xfrm>
            <a:off x="6058747" y="2758595"/>
            <a:ext cx="2823210" cy="8403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922DE828-806A-41DD-9FEA-45D9334EB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079" y="2121930"/>
            <a:ext cx="1955019" cy="1654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形 11" descr="無線 以實心填滿">
            <a:extLst>
              <a:ext uri="{FF2B5EF4-FFF2-40B4-BE49-F238E27FC236}">
                <a16:creationId xmlns:a16="http://schemas.microsoft.com/office/drawing/2014/main" id="{BA48E5FE-6727-4F67-A98F-517A3CE92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133544" y="2052891"/>
            <a:ext cx="653642" cy="653642"/>
          </a:xfrm>
          <a:prstGeom prst="rect">
            <a:avLst/>
          </a:prstGeom>
        </p:spPr>
      </p:pic>
      <p:pic>
        <p:nvPicPr>
          <p:cNvPr id="16" name="圖形 15" descr="無線 以實心填滿">
            <a:extLst>
              <a:ext uri="{FF2B5EF4-FFF2-40B4-BE49-F238E27FC236}">
                <a16:creationId xmlns:a16="http://schemas.microsoft.com/office/drawing/2014/main" id="{A05D025D-8BF1-4369-8C12-E62C5EBF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1309" y="2052891"/>
            <a:ext cx="653642" cy="653642"/>
          </a:xfrm>
          <a:prstGeom prst="rect">
            <a:avLst/>
          </a:prstGeom>
        </p:spPr>
      </p:pic>
      <p:pic>
        <p:nvPicPr>
          <p:cNvPr id="14" name="圖形 13" descr="新增 以實心填滿">
            <a:extLst>
              <a:ext uri="{FF2B5EF4-FFF2-40B4-BE49-F238E27FC236}">
                <a16:creationId xmlns:a16="http://schemas.microsoft.com/office/drawing/2014/main" id="{E005BA5F-50FA-4E4B-AB67-190CDB0B3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9568" y="2824801"/>
            <a:ext cx="497511" cy="49751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39126E3B-4336-4979-9C83-644A3D9027AF}"/>
              </a:ext>
            </a:extLst>
          </p:cNvPr>
          <p:cNvGrpSpPr/>
          <p:nvPr/>
        </p:nvGrpSpPr>
        <p:grpSpPr>
          <a:xfrm>
            <a:off x="415568" y="2267788"/>
            <a:ext cx="2524657" cy="1611533"/>
            <a:chOff x="684451" y="1690183"/>
            <a:chExt cx="2173698" cy="1413854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3F37FC4-3363-4B0F-B76F-7F24381D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84451" y="2957676"/>
              <a:ext cx="2101561" cy="134942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09CAC09-F467-4F86-BB7C-EB5A7ED2B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51" y="1690183"/>
              <a:ext cx="2173698" cy="1413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1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BEE9044-DC2A-40D4-8590-F25F7B82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0" y="2932930"/>
            <a:ext cx="2070947" cy="857250"/>
          </a:xfrm>
        </p:spPr>
        <p:txBody>
          <a:bodyPr>
            <a:normAutofit/>
          </a:bodyPr>
          <a:lstStyle/>
          <a:p>
            <a:pPr algn="r">
              <a:lnSpc>
                <a:spcPts val="4500"/>
              </a:lnSpc>
            </a:pPr>
            <a:r>
              <a:rPr lang="en-US" sz="3600" err="1">
                <a:solidFill>
                  <a:schemeClr val="tx1"/>
                </a:solidFill>
                <a:latin typeface="微軟正黑體"/>
                <a:ea typeface="微軟正黑體"/>
              </a:rPr>
              <a:t>效能實測</a:t>
            </a:r>
            <a:endParaRPr lang="en-US" sz="36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87255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3999" cy="1192305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314508" y="1404771"/>
            <a:ext cx="862370" cy="372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Qfile</a:t>
            </a:r>
            <a:endParaRPr lang="en-GB" altLang="zh-TW" sz="18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12203" y="1709260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5125044" y="1455534"/>
            <a:ext cx="1462851" cy="493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1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連接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Dropbox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OneDrive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Google Drive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，檔案存取更便利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565" y="1853206"/>
            <a:ext cx="3745230" cy="3232225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57" y="3037978"/>
            <a:ext cx="2049517" cy="162999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04024" y="3268045"/>
            <a:ext cx="924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本地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15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29374" y="3963938"/>
            <a:ext cx="924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15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183318" y="4505688"/>
            <a:ext cx="10649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雲端空間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5323369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395341" y="1178133"/>
            <a:ext cx="2401604" cy="311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2413501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2413501" y="4131977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2437618" y="4470088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4133259" y="3285029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4153202" y="4122442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4133259" y="4581376"/>
            <a:ext cx="859398" cy="28739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7410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6906" y="1332055"/>
            <a:ext cx="608138" cy="608138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28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/>
              <a:t>NAS </a:t>
            </a:r>
            <a:r>
              <a:rPr lang="zh-CN" altLang="en-US" sz="3200"/>
              <a:t>即企業團隊工作站，</a:t>
            </a:r>
            <a:br>
              <a:rPr lang="en-US" altLang="zh-CN" sz="3200"/>
            </a:br>
            <a:r>
              <a:rPr lang="zh-CN" altLang="en-US" sz="3200"/>
              <a:t>讓</a:t>
            </a:r>
            <a:r>
              <a:rPr lang="zh-TW" altLang="en-US" sz="3200"/>
              <a:t>各式文件協同作業變簡單了</a:t>
            </a:r>
            <a:endParaRPr lang="en-US" sz="3200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40752" y="5515489"/>
            <a:ext cx="9177053" cy="3549855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CN" sz="1500">
                            <a:latin typeface="微軟正黑體"/>
                            <a:ea typeface="微軟正黑體"/>
                          </a:rPr>
                          <a:t>Office Online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編輯</a:t>
                        </a:r>
                        <a:endParaRPr lang="en-US" altLang="zh-CN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在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Docs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中檢視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擴充功能開啟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微軟正黑體"/>
                            <a:ea typeface="微軟正黑體"/>
                            <a:cs typeface="+mn-cs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xls</a:t>
                        </a:r>
                        <a:endParaRPr lang="en-US" altLang="zh-TW" sz="1500">
                          <a:latin typeface="微軟正黑體"/>
                          <a:ea typeface="微軟正黑體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NAS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檔案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 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 設定</a:t>
              </a:r>
              <a:r>
                <a:rPr kumimoji="1"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</a:t>
              </a:r>
              <a:r>
                <a:rPr kumimoji="1" lang="zh-CN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  <a:r>
                <a:rPr kumimoji="1" lang="zh-TW" altLang="en-US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93017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檔案即時同步並回存至</a:t>
              </a:r>
              <a:r>
                <a:rPr kumimoji="1" lang="en-US" altLang="zh-TW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kumimoji="1" lang="zh-CN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  <a:endParaRPr kumimoji="1"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2" y="8557686"/>
              <a:ext cx="1682512" cy="3385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zh-TW" altLang="en-US" sz="1050">
                  <a:latin typeface="微軟正黑體"/>
                  <a:ea typeface="微軟正黑體"/>
                </a:rPr>
                <a:t>支援多人線上編輯</a:t>
              </a:r>
              <a:endParaRPr kumimoji="1" lang="en-US" altLang="zh-TW" sz="1050">
                <a:latin typeface="微軟正黑體"/>
                <a:ea typeface="微軟正黑體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103518" y="4292445"/>
            <a:ext cx="2648225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/>
        </p:nvGraphicFramePr>
        <p:xfrm>
          <a:off x="532478" y="1942516"/>
          <a:ext cx="6602949" cy="215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887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1635854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140808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4894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CN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Online </a:t>
                      </a:r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編輯</a:t>
                      </a:r>
                      <a:endParaRPr lang="en-US" altLang="zh-CN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在 </a:t>
                      </a: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Docs </a:t>
                      </a:r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中檢視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Chrome </a:t>
                      </a:r>
                      <a:r>
                        <a:rPr lang="zh-CN" alt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擴充功能開啟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11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必要設定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 err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MyQNAPCloud</a:t>
                      </a:r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 err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MyQNAPCloud</a:t>
                      </a:r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Chrome </a:t>
                      </a:r>
                      <a:r>
                        <a:rPr lang="zh-CN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瀏覽器開啟，並安裝擴充功能：</a:t>
                      </a:r>
                      <a:r>
                        <a:rPr lang="en" altLang="zh-TW" sz="11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Editing for Docs, Sheets &amp; Slides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11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支援格式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zh-TW" altLang="en-US" sz="11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支援能力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文件共同編輯與同步至 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CN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 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Google </a:t>
                      </a:r>
                      <a:r>
                        <a:rPr lang="zh-CN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</a:t>
                      </a:r>
                      <a:r>
                        <a:rPr lang="en-US" altLang="zh-TW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Google </a:t>
                      </a:r>
                      <a:r>
                        <a:rPr lang="zh-CN" altLang="en-US" sz="11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1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04" y="1354875"/>
            <a:ext cx="551614" cy="55161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559" y="1387948"/>
            <a:ext cx="1351165" cy="518540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327878" y="1390902"/>
            <a:ext cx="1670150" cy="551614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59" y="4106711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168712" y="4308384"/>
            <a:ext cx="2193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檔案即時同步並回存至</a:t>
            </a:r>
            <a:r>
              <a:rPr kumimoji="1"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kumimoji="1" lang="zh-CN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endParaRPr kumimoji="1"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4657424" y="4315440"/>
            <a:ext cx="2403391" cy="323236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694" y="4082404"/>
            <a:ext cx="704850" cy="7048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4810059" y="4337371"/>
            <a:ext cx="1415772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支援多人線上編輯</a:t>
            </a:r>
            <a:endParaRPr kumimoji="1" lang="en-US" altLang="zh-TW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0266" y="1346762"/>
            <a:ext cx="916542" cy="916542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7288404" y="1911088"/>
            <a:ext cx="1727260" cy="172726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7194732" y="3731215"/>
            <a:ext cx="191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設定</a:t>
            </a:r>
            <a:r>
              <a:rPr kumimoji="1"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</a:t>
            </a:r>
            <a:r>
              <a:rPr kumimoji="1"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裡，選擇你習慣的預設開啟方式吧！</a:t>
            </a:r>
          </a:p>
        </p:txBody>
      </p:sp>
    </p:spTree>
    <p:extLst>
      <p:ext uri="{BB962C8B-B14F-4D97-AF65-F5344CB8AC3E}">
        <p14:creationId xmlns:p14="http://schemas.microsoft.com/office/powerpoint/2010/main" val="10169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0590" y="1010911"/>
            <a:ext cx="6082817" cy="2441220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4625111" y="3526445"/>
            <a:ext cx="4107656" cy="1566629"/>
            <a:chOff x="619126" y="4769160"/>
            <a:chExt cx="5476875" cy="208883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270380" y="3521463"/>
            <a:ext cx="4107656" cy="1566629"/>
            <a:chOff x="619126" y="4769160"/>
            <a:chExt cx="5476875" cy="208883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087"/>
            <a:ext cx="9143999" cy="8161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ja-JP" altLang="en-US"/>
              <a:t>個人及團隊協作的</a:t>
            </a:r>
            <a:r>
              <a:rPr lang="en-US" altLang="ja-JP"/>
              <a:t> </a:t>
            </a:r>
            <a:r>
              <a:rPr lang="en-US" altLang="ja-JP" err="1"/>
              <a:t>Qsync</a:t>
            </a:r>
            <a:r>
              <a:rPr lang="en-US" altLang="ja-JP"/>
              <a:t> 5.0 </a:t>
            </a:r>
            <a:br>
              <a:rPr lang="en-US" altLang="ja-JP"/>
            </a:br>
            <a:r>
              <a:rPr lang="ja-JP" altLang="en-US"/>
              <a:t>跨裝置檔案同步工具</a:t>
            </a:r>
            <a:endParaRPr lang="en-US"/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2437099" y="3946050"/>
            <a:ext cx="1953026" cy="80791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當有筆電與手機等不同裝置，</a:t>
            </a:r>
            <a:r>
              <a:rPr lang="en-US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只要在單一裝置上修改檔案，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變更的檔案會自動同步到其他裝置中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6733679" y="3946050"/>
            <a:ext cx="1842091" cy="80791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ja-JP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團隊成員協作溝通時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檔案可自動推送到所有成員的綁定裝置上，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讓工作流程更快速，協作更順暢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37" y="3739363"/>
            <a:ext cx="1877976" cy="122128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5036" y="3584555"/>
            <a:ext cx="1604275" cy="1458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C58CDAA-A19D-1D40-B309-763CE619AF00}"/>
              </a:ext>
            </a:extLst>
          </p:cNvPr>
          <p:cNvSpPr/>
          <p:nvPr/>
        </p:nvSpPr>
        <p:spPr>
          <a:xfrm>
            <a:off x="270380" y="2887732"/>
            <a:ext cx="1212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accent4"/>
                </a:solidFill>
                <a:ea typeface="微軟正黑體"/>
              </a:rPr>
              <a:t>Windows</a:t>
            </a:r>
            <a:r>
              <a:rPr lang="zh-TW" altLang="en-US" sz="1200">
                <a:solidFill>
                  <a:schemeClr val="accent4"/>
                </a:solidFill>
                <a:ea typeface="微軟正黑體"/>
              </a:rPr>
              <a:t> </a:t>
            </a:r>
            <a:r>
              <a:rPr lang="en-US" altLang="zh-TW" sz="1200">
                <a:solidFill>
                  <a:schemeClr val="accent4"/>
                </a:solidFill>
                <a:ea typeface="微軟正黑體"/>
              </a:rPr>
              <a:t>&amp;</a:t>
            </a:r>
            <a:r>
              <a:rPr lang="zh-TW" altLang="en-US" sz="1200">
                <a:solidFill>
                  <a:schemeClr val="accent4"/>
                </a:solidFill>
                <a:ea typeface="微軟正黑體"/>
              </a:rPr>
              <a:t> </a:t>
            </a:r>
            <a:endParaRPr lang="en-US" altLang="zh-TW" sz="1200">
              <a:solidFill>
                <a:schemeClr val="accent4"/>
              </a:solidFill>
              <a:ea typeface="微軟正黑體"/>
            </a:endParaRPr>
          </a:p>
          <a:p>
            <a:r>
              <a:rPr lang="en-US" altLang="zh-TW" sz="1200">
                <a:solidFill>
                  <a:schemeClr val="accent4"/>
                </a:solidFill>
                <a:ea typeface="微軟正黑體"/>
              </a:rPr>
              <a:t>macOS</a:t>
            </a:r>
            <a:r>
              <a:rPr lang="zh-TW" altLang="en-US" sz="1200">
                <a:solidFill>
                  <a:schemeClr val="accent4"/>
                </a:solidFill>
                <a:ea typeface="微軟正黑體"/>
              </a:rPr>
              <a:t> </a:t>
            </a:r>
            <a:endParaRPr lang="en-US" altLang="zh-TW" sz="1200">
              <a:solidFill>
                <a:schemeClr val="accent4"/>
              </a:solidFill>
              <a:ea typeface="微軟正黑體"/>
            </a:endParaRPr>
          </a:p>
          <a:p>
            <a:r>
              <a:rPr lang="zh-TW" altLang="en-US" sz="1200">
                <a:solidFill>
                  <a:schemeClr val="accent4"/>
                </a:solidFill>
                <a:ea typeface="微軟正黑體"/>
              </a:rPr>
              <a:t>節省空間模式</a:t>
            </a:r>
            <a:r>
              <a:rPr lang="en-US" altLang="zh-TW" sz="1200">
                <a:solidFill>
                  <a:schemeClr val="accent4"/>
                </a:solidFill>
                <a:ea typeface="微軟正黑體"/>
              </a:rPr>
              <a:t>!</a:t>
            </a:r>
            <a:endParaRPr lang="zh-TW" altLang="en-US" sz="120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302689-1581-0C4A-BD5C-F1774EB627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045" y="2905134"/>
            <a:ext cx="3015520" cy="701805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76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304210" y="184512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5" name="圖片 174">
            <a:extLst>
              <a:ext uri="{FF2B5EF4-FFF2-40B4-BE49-F238E27FC236}">
                <a16:creationId xmlns:a16="http://schemas.microsoft.com/office/drawing/2014/main" id="{59200031-093F-4032-A540-46A70CF18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065" y="2079639"/>
            <a:ext cx="997905" cy="783973"/>
          </a:xfrm>
          <a:prstGeom prst="rect">
            <a:avLst/>
          </a:prstGeom>
        </p:spPr>
      </p:pic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774855" y="1852132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6" name="圖片 165">
            <a:extLst>
              <a:ext uri="{FF2B5EF4-FFF2-40B4-BE49-F238E27FC236}">
                <a16:creationId xmlns:a16="http://schemas.microsoft.com/office/drawing/2014/main" id="{CAF48D4C-B526-453A-99E4-C3895C403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55" y="2079639"/>
            <a:ext cx="997905" cy="783973"/>
          </a:xfrm>
          <a:prstGeom prst="rect">
            <a:avLst/>
          </a:prstGeom>
        </p:spPr>
      </p:pic>
      <p:pic>
        <p:nvPicPr>
          <p:cNvPr id="168" name="圖片 167">
            <a:extLst>
              <a:ext uri="{FF2B5EF4-FFF2-40B4-BE49-F238E27FC236}">
                <a16:creationId xmlns:a16="http://schemas.microsoft.com/office/drawing/2014/main" id="{052B6F50-3B90-484B-A707-EC9CE71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55" y="3578516"/>
            <a:ext cx="997905" cy="7839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HBS 3 </a:t>
            </a:r>
            <a:r>
              <a:rPr lang="zh-CN" altLang="en-US"/>
              <a:t>輕鬆完成備份</a:t>
            </a:r>
            <a:r>
              <a:rPr lang="zh-TW" altLang="en-US"/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3-2-1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/>
              <a:t>的策略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833565" y="1845128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rgbClr val="F5FBFF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126" y="1947558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185" y="3076734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755" y="3958207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389252" y="4633303"/>
            <a:ext cx="141833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461359" y="3056892"/>
            <a:ext cx="189163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還原與預覽功能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048486" y="1142991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2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525885" y="2392879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9176" y="215735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009712" y="3017400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649163" y="2095783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410465" y="2074011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515453" y="2392879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6838" y="2148662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5776" y="3445489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73" y="3632652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186" y="3487289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614919" y="3749504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605313" y="372871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8978" y="4515515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124005" y="4137442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26612" y="414037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242872" y="401671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233265" y="3995920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454683" y="254619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779435" y="2546007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3131" y="2187847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750" y="2441310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219391" y="2064185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209785" y="2043391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80842" y="3178660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197103" y="305499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187497" y="3034203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566448" y="2626146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777536" y="2906367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707274" y="2881955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516137" y="2522818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674394" y="2608538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529290" y="41717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660532" y="4343652"/>
            <a:ext cx="380001" cy="320066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336185" y="3343571"/>
            <a:ext cx="954111" cy="5256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320903" y="3912883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173617" y="3908453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9214" y="3723124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462615" y="353805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462" y="3451893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670442" y="3541280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462615" y="4567822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31" y="4430478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769508" y="4566899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136114" y="2812067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126507" y="2791272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909953" y="4313791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2006848" y="4319228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375" y="4053421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452" y="2555026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2963" y="2159598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909953" y="2746903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006848" y="2752340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sp>
        <p:nvSpPr>
          <p:cNvPr id="13" name="矩形: 圓角 55">
            <a:extLst>
              <a:ext uri="{FF2B5EF4-FFF2-40B4-BE49-F238E27FC236}">
                <a16:creationId xmlns:a16="http://schemas.microsoft.com/office/drawing/2014/main" id="{DD3411B3-FA46-4779-B274-8B4DF1B78A54}"/>
              </a:ext>
            </a:extLst>
          </p:cNvPr>
          <p:cNvSpPr/>
          <p:nvPr/>
        </p:nvSpPr>
        <p:spPr>
          <a:xfrm>
            <a:off x="3304210" y="1457057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557576" y="1444414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ion 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矩形: 圓角 55">
            <a:extLst>
              <a:ext uri="{FF2B5EF4-FFF2-40B4-BE49-F238E27FC236}">
                <a16:creationId xmlns:a16="http://schemas.microsoft.com/office/drawing/2014/main" id="{4621B3C0-DE66-4992-956B-F167B700119C}"/>
              </a:ext>
            </a:extLst>
          </p:cNvPr>
          <p:cNvSpPr/>
          <p:nvPr/>
        </p:nvSpPr>
        <p:spPr>
          <a:xfrm>
            <a:off x="5816435" y="1449699"/>
            <a:ext cx="2615866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819884" y="1467498"/>
            <a:ext cx="25296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Extract Tool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565531" y="1177346"/>
            <a:ext cx="1002142" cy="490421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: 圓角 55">
            <a:extLst>
              <a:ext uri="{FF2B5EF4-FFF2-40B4-BE49-F238E27FC236}">
                <a16:creationId xmlns:a16="http://schemas.microsoft.com/office/drawing/2014/main" id="{A1B9CD64-D118-4512-AFED-A9A7B25DD138}"/>
              </a:ext>
            </a:extLst>
          </p:cNvPr>
          <p:cNvSpPr/>
          <p:nvPr/>
        </p:nvSpPr>
        <p:spPr>
          <a:xfrm>
            <a:off x="756696" y="1450178"/>
            <a:ext cx="2420831" cy="528175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029576" y="1443311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125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86" y="1200334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71978918-B9AC-004B-AFE8-11E6E7C78276}"/>
              </a:ext>
            </a:extLst>
          </p:cNvPr>
          <p:cNvSpPr txBox="1"/>
          <p:nvPr/>
        </p:nvSpPr>
        <p:spPr>
          <a:xfrm>
            <a:off x="1055568" y="4573818"/>
            <a:ext cx="189163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還原與預覽功能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DDA2EB9-D031-4C05-B1E3-52C63D124DFB}"/>
              </a:ext>
            </a:extLst>
          </p:cNvPr>
          <p:cNvSpPr/>
          <p:nvPr/>
        </p:nvSpPr>
        <p:spPr>
          <a:xfrm>
            <a:off x="137096" y="1334147"/>
            <a:ext cx="7137302" cy="3438380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58" y="181562"/>
            <a:ext cx="9144000" cy="819785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無縫掛載公有雲空間，</a:t>
            </a:r>
            <a:br>
              <a:rPr lang="en-US" altLang="zh-CN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兩種彈性存取模式</a:t>
            </a:r>
            <a:endParaRPr lang="en-US" altLang="zh-TW" b="0">
              <a:latin typeface="微軟正黑體"/>
              <a:ea typeface="微軟正黑體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76100"/>
              </p:ext>
            </p:extLst>
          </p:nvPr>
        </p:nvGraphicFramePr>
        <p:xfrm>
          <a:off x="182923" y="1378998"/>
          <a:ext cx="7027450" cy="327903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394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05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網路磁碟 雲端</a:t>
                      </a:r>
                      <a:r>
                        <a:rPr lang="zh-TW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altLang="en-US" sz="1200" b="1" i="0" u="none" strike="noStrike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4172" marR="64172" marT="34290" marB="34290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檔案型雲網關</a:t>
                      </a:r>
                      <a:endParaRPr lang="zh-TW" sz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142875" marB="142875" anchor="ctr">
                    <a:gradFill>
                      <a:gsLst>
                        <a:gs pos="100000">
                          <a:srgbClr val="7D5924"/>
                        </a:gs>
                        <a:gs pos="0">
                          <a:srgbClr val="9E712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通過雲端認證</a:t>
                      </a:r>
                      <a:endParaRPr lang="en-US" altLang="zh-TW" sz="1100"/>
                    </a:p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建立</a:t>
                      </a: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網路磁碟</a:t>
                      </a:r>
                      <a:r>
                        <a:rPr lang="zh-CN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雲端掛載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100" b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100" b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altLang="en-US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個永久免費的網關授權</a:t>
                      </a:r>
                      <a:endParaRPr lang="en-US" altLang="zh-TW" sz="1100" b="0" u="none" strike="noStrike" noProof="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1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於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File Station 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94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SMB / NFS / AFP 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定期同步，可快速瀏覽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233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QTS Apps </a:t>
                      </a:r>
                      <a:r>
                        <a:rPr lang="zh-CN" altLang="en-US" sz="1100" b="1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檔案管理</a:t>
                      </a:r>
                      <a:endParaRPr lang="zh-TW" altLang="en-US" sz="1100" b="1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TW" sz="11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 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r>
                        <a:rPr lang="en-US" altLang="zh-TW" sz="1100" b="0" kern="120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                                            ...</a:t>
                      </a:r>
                      <a:endParaRPr lang="zh-TW" altLang="en-US" sz="1100" b="0" kern="120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416643" y="2024990"/>
            <a:ext cx="1760293" cy="2625724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788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62"/>
              <a:ext cx="408659" cy="350958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bg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CN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TW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69" y="1263921"/>
            <a:ext cx="562970" cy="562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5136074" y="4359805"/>
            <a:ext cx="1332195" cy="27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662403" y="4655652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111392" y="4808467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567" y="4817303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74" y="4670362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737977" y="4765066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888">
            <a:off x="232802" y="4733013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273631" y="4770645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18" y="4728279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562325" y="4710011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451439" y="4679296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458575" y="4768046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736" y="4727540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5914956" y="4777315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4984814" y="4733580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568182" y="4738709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6919345" y="4734297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571501" y="1411393"/>
            <a:ext cx="1351652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 fontAlgn="ctr">
              <a:lnSpc>
                <a:spcPts val="16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49992" y="2904820"/>
            <a:ext cx="3207177" cy="271914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28225" y="2903013"/>
            <a:ext cx="3207177" cy="2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6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Hyper Data Protector</a:t>
            </a:r>
            <a:r>
              <a:rPr lang="zh-TW" altLang="en-US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3000">
                <a:latin typeface="微軟正黑體"/>
                <a:ea typeface="微軟正黑體"/>
              </a:rPr>
              <a:t>虛擬機備份</a:t>
            </a:r>
            <a:br>
              <a:rPr lang="en-US" altLang="zh-CN" sz="3000">
                <a:latin typeface="微軟正黑體"/>
                <a:ea typeface="微軟正黑體"/>
              </a:rPr>
            </a:br>
            <a:r>
              <a:rPr lang="zh-CN" altLang="en-US" sz="3000">
                <a:latin typeface="微軟正黑體"/>
                <a:ea typeface="微軟正黑體"/>
              </a:rPr>
              <a:t>高速主動式虛擬機備份</a:t>
            </a: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207997" y="1208853"/>
            <a:ext cx="4089504" cy="1804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ts val="2600"/>
              </a:lnSpc>
              <a:spcBef>
                <a:spcPts val="0"/>
              </a:spcBef>
              <a:buClrTx/>
              <a:buSzPct val="80000"/>
            </a:pPr>
            <a:r>
              <a:rPr lang="zh-TW" altLang="en-US" sz="1600"/>
              <a:t>支援 </a:t>
            </a:r>
            <a:r>
              <a:rPr lang="en-US" altLang="zh-TW" sz="1600">
                <a:cs typeface="Arial" panose="020B0604020202020204" pitchFamily="34" charset="0"/>
              </a:rPr>
              <a:t>VMware </a:t>
            </a:r>
            <a:r>
              <a:rPr lang="zh-TW" altLang="en-US" sz="1600">
                <a:cs typeface="Arial" panose="020B0604020202020204" pitchFamily="34" charset="0"/>
              </a:rPr>
              <a:t>與</a:t>
            </a:r>
            <a:r>
              <a:rPr lang="en-US" altLang="zh-TW" sz="1600">
                <a:cs typeface="Arial" panose="020B0604020202020204" pitchFamily="34" charset="0"/>
              </a:rPr>
              <a:t> Microsoft Hyper-V</a:t>
            </a:r>
          </a:p>
          <a:p>
            <a:pPr marL="457200">
              <a:lnSpc>
                <a:spcPts val="2600"/>
              </a:lnSpc>
              <a:spcBef>
                <a:spcPts val="0"/>
              </a:spcBef>
              <a:buClrTx/>
              <a:buSzPct val="80000"/>
            </a:pPr>
            <a:r>
              <a:rPr lang="zh-TW" altLang="en-US" sz="1600"/>
              <a:t>免費授權讓</a:t>
            </a:r>
            <a:r>
              <a:rPr lang="en-US" altLang="zh-TW" sz="1600"/>
              <a:t> </a:t>
            </a:r>
            <a:r>
              <a:rPr lang="en-US" altLang="zh-TW" sz="1600">
                <a:cs typeface="Arial" panose="020B0604020202020204" pitchFamily="34" charset="0"/>
              </a:rPr>
              <a:t>VM </a:t>
            </a:r>
            <a:r>
              <a:rPr lang="zh-TW" altLang="en-US" sz="1600"/>
              <a:t>備份無上限</a:t>
            </a:r>
            <a:endParaRPr lang="en-US" altLang="zh-TW" sz="1600"/>
          </a:p>
          <a:p>
            <a:pPr marL="457200">
              <a:lnSpc>
                <a:spcPts val="2600"/>
              </a:lnSpc>
              <a:spcBef>
                <a:spcPts val="0"/>
              </a:spcBef>
              <a:buClrTx/>
              <a:buSzPct val="80000"/>
            </a:pPr>
            <a:r>
              <a:rPr lang="zh-TW" altLang="en-US" sz="1600"/>
              <a:t>高速主動式備份</a:t>
            </a:r>
            <a:endParaRPr lang="en-US" altLang="zh-TW" sz="1600"/>
          </a:p>
          <a:p>
            <a:pPr marL="457200">
              <a:lnSpc>
                <a:spcPts val="2600"/>
              </a:lnSpc>
              <a:spcBef>
                <a:spcPts val="0"/>
              </a:spcBef>
              <a:buClrTx/>
              <a:buSzPct val="80000"/>
            </a:pPr>
            <a:r>
              <a:rPr lang="zh-TW" altLang="en-US" sz="1600"/>
              <a:t>立即還原</a:t>
            </a:r>
            <a:endParaRPr lang="en-US" altLang="zh-TW" sz="1600"/>
          </a:p>
          <a:p>
            <a:pPr marL="457200">
              <a:lnSpc>
                <a:spcPts val="2600"/>
              </a:lnSpc>
              <a:spcBef>
                <a:spcPts val="0"/>
              </a:spcBef>
              <a:buClrTx/>
              <a:buSzPct val="80000"/>
            </a:pPr>
            <a:r>
              <a:rPr lang="zh-TW" altLang="en-US" sz="1600"/>
              <a:t>持續監控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C229C1B-2E10-AA4F-85A5-1889D081115B}"/>
              </a:ext>
            </a:extLst>
          </p:cNvPr>
          <p:cNvGrpSpPr/>
          <p:nvPr/>
        </p:nvGrpSpPr>
        <p:grpSpPr>
          <a:xfrm>
            <a:off x="1568146" y="2631458"/>
            <a:ext cx="6610657" cy="2336763"/>
            <a:chOff x="717590" y="1858237"/>
            <a:chExt cx="7648594" cy="27036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717590" y="2571748"/>
              <a:ext cx="2059011" cy="1963011"/>
              <a:chOff x="717588" y="2231078"/>
              <a:chExt cx="2416342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7588" y="2231078"/>
                <a:ext cx="2416342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DB11C5F7-F118-9E4E-81DA-63C7ABDBA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  <p:sp>
          <p:nvSpPr>
            <p:cNvPr id="3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SpPr/>
            <p:nvPr/>
          </p:nvSpPr>
          <p:spPr>
            <a:xfrm>
              <a:off x="1962773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4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SpPr/>
            <p:nvPr/>
          </p:nvSpPr>
          <p:spPr>
            <a:xfrm rot="10800000">
              <a:off x="5491735" y="3740430"/>
              <a:ext cx="1062403" cy="462332"/>
            </a:xfrm>
            <a:custGeom>
              <a:avLst/>
              <a:gdLst>
                <a:gd name="connsiteX0" fmla="*/ 862200 w 1062403"/>
                <a:gd name="connsiteY0" fmla="*/ 115583 h 462332"/>
                <a:gd name="connsiteX1" fmla="*/ 661997 w 1062403"/>
                <a:gd name="connsiteY1" fmla="*/ 0 h 462332"/>
                <a:gd name="connsiteX2" fmla="*/ 661997 w 1062403"/>
                <a:gd name="connsiteY2" fmla="*/ 125099 h 462332"/>
                <a:gd name="connsiteX3" fmla="*/ 0 w 1062403"/>
                <a:gd name="connsiteY3" fmla="*/ 125099 h 462332"/>
                <a:gd name="connsiteX4" fmla="*/ 0 w 1062403"/>
                <a:gd name="connsiteY4" fmla="*/ 337253 h 462332"/>
                <a:gd name="connsiteX5" fmla="*/ 661997 w 1062403"/>
                <a:gd name="connsiteY5" fmla="*/ 337253 h 462332"/>
                <a:gd name="connsiteX6" fmla="*/ 661997 w 1062403"/>
                <a:gd name="connsiteY6" fmla="*/ 462333 h 462332"/>
                <a:gd name="connsiteX7" fmla="*/ 862200 w 1062403"/>
                <a:gd name="connsiteY7" fmla="*/ 346750 h 462332"/>
                <a:gd name="connsiteX8" fmla="*/ 1062403 w 1062403"/>
                <a:gd name="connsiteY8" fmla="*/ 231166 h 46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403" h="462332">
                  <a:moveTo>
                    <a:pt x="862200" y="115583"/>
                  </a:moveTo>
                  <a:lnTo>
                    <a:pt x="661997" y="0"/>
                  </a:lnTo>
                  <a:lnTo>
                    <a:pt x="661997" y="125099"/>
                  </a:lnTo>
                  <a:lnTo>
                    <a:pt x="0" y="125099"/>
                  </a:lnTo>
                  <a:lnTo>
                    <a:pt x="0" y="337253"/>
                  </a:lnTo>
                  <a:lnTo>
                    <a:pt x="661997" y="337253"/>
                  </a:lnTo>
                  <a:lnTo>
                    <a:pt x="661997" y="462333"/>
                  </a:lnTo>
                  <a:lnTo>
                    <a:pt x="862200" y="346750"/>
                  </a:lnTo>
                  <a:lnTo>
                    <a:pt x="1062403" y="231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3000">
                  <a:srgbClr val="D3D3D3"/>
                </a:gs>
                <a:gs pos="65000">
                  <a:srgbClr val="989898"/>
                </a:gs>
                <a:gs pos="100000">
                  <a:schemeClr val="tx1"/>
                </a:gs>
              </a:gsLst>
              <a:lin ang="0" scaled="1"/>
              <a:tileRect/>
            </a:gradFill>
            <a:ln w="169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94424" y="3016608"/>
            <a:ext cx="819123" cy="13779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7000004" y="2859123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</a:rPr>
              <a:t>Microsoft Hyper-V</a:t>
            </a:r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4532988" y="2273678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/>
                </a:solidFill>
              </a:rPr>
              <a:t>Hyper Data Protector</a:t>
            </a:r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2315967" y="1306902"/>
            <a:ext cx="6828033" cy="3836598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1692081" y="1306902"/>
            <a:ext cx="6985195" cy="3836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3917167" y="2116708"/>
            <a:ext cx="1350372" cy="1317095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處處升級的新一代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TS-x73A Ryzen NAS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1738992-C5F1-F341-AFFE-48F4D1F59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21" y="2259521"/>
            <a:ext cx="568880" cy="50369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AB992C0-6384-DC42-9484-B57AC5FA8139}"/>
              </a:ext>
            </a:extLst>
          </p:cNvPr>
          <p:cNvSpPr txBox="1"/>
          <p:nvPr/>
        </p:nvSpPr>
        <p:spPr>
          <a:xfrm>
            <a:off x="2814605" y="1519966"/>
            <a:ext cx="501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solidFill>
                  <a:schemeClr val="accent6"/>
                </a:solidFill>
              </a:rPr>
              <a:t>雙作業系統支援</a:t>
            </a:r>
            <a:endParaRPr kumimoji="1" lang="en-US" altLang="zh-TW" b="1">
              <a:solidFill>
                <a:schemeClr val="accent6"/>
              </a:solidFill>
            </a:endParaRPr>
          </a:p>
          <a:p>
            <a:r>
              <a:rPr kumimoji="1" lang="zh-TW" altLang="en-US"/>
              <a:t>預載</a:t>
            </a:r>
            <a:r>
              <a:rPr kumimoji="1" lang="en-US" altLang="zh-TW"/>
              <a:t> QTS</a:t>
            </a:r>
            <a:r>
              <a:rPr kumimoji="1" lang="zh-TW" altLang="en-US"/>
              <a:t>，首次安裝時可選擇</a:t>
            </a:r>
            <a:r>
              <a:rPr kumimoji="1" lang="en-US" altLang="zh-TW"/>
              <a:t> ZFS </a:t>
            </a:r>
            <a:r>
              <a:rPr kumimoji="1" lang="en-US" altLang="zh-TW" err="1"/>
              <a:t>QuTS</a:t>
            </a:r>
            <a:r>
              <a:rPr kumimoji="1" lang="en-US" altLang="zh-TW"/>
              <a:t> hero </a:t>
            </a:r>
            <a:r>
              <a:rPr kumimoji="1" lang="zh-TW" altLang="en-US"/>
              <a:t>企業級系統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B16774C-F5DA-A042-9748-E6EBC660DC32}"/>
              </a:ext>
            </a:extLst>
          </p:cNvPr>
          <p:cNvSpPr txBox="1"/>
          <p:nvPr/>
        </p:nvSpPr>
        <p:spPr>
          <a:xfrm>
            <a:off x="1320091" y="2272229"/>
            <a:ext cx="357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</a:rPr>
              <a:t>AMD Ryzen V1500B 4C / 8T 2.2GHz SoC</a:t>
            </a:r>
          </a:p>
          <a:p>
            <a:r>
              <a:rPr kumimoji="1" lang="zh-TW" altLang="en-US"/>
              <a:t>次世代</a:t>
            </a:r>
            <a:r>
              <a:rPr kumimoji="1" lang="en-US" altLang="zh-TW"/>
              <a:t> AMD Ryzen </a:t>
            </a:r>
            <a:r>
              <a:rPr kumimoji="1" lang="zh-TW" altLang="en-US"/>
              <a:t>嵌入式處理器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AB8DE99-8A1D-A94C-AE80-54FB65EB3013}"/>
              </a:ext>
            </a:extLst>
          </p:cNvPr>
          <p:cNvSpPr txBox="1"/>
          <p:nvPr/>
        </p:nvSpPr>
        <p:spPr>
          <a:xfrm>
            <a:off x="1320091" y="2974794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</a:rPr>
              <a:t>M.2 PCIe </a:t>
            </a:r>
            <a:r>
              <a:rPr kumimoji="1" lang="en-US" altLang="zh-TW" b="1" err="1">
                <a:solidFill>
                  <a:schemeClr val="accent6"/>
                </a:solidFill>
              </a:rPr>
              <a:t>NVMe</a:t>
            </a:r>
            <a:r>
              <a:rPr kumimoji="1" lang="en-US" altLang="zh-TW" b="1">
                <a:solidFill>
                  <a:schemeClr val="accent6"/>
                </a:solidFill>
              </a:rPr>
              <a:t> SSD</a:t>
            </a:r>
          </a:p>
          <a:p>
            <a:r>
              <a:rPr kumimoji="1" lang="zh-TW" altLang="en-US"/>
              <a:t>雙埠</a:t>
            </a:r>
            <a:r>
              <a:rPr kumimoji="1" lang="en-US" altLang="zh-TW"/>
              <a:t> M.2 2280 </a:t>
            </a:r>
            <a:r>
              <a:rPr kumimoji="1" lang="en-US" altLang="zh-TW" err="1"/>
              <a:t>NVMe</a:t>
            </a:r>
            <a:r>
              <a:rPr kumimoji="1" lang="en-US" altLang="zh-TW"/>
              <a:t> SSD </a:t>
            </a:r>
            <a:r>
              <a:rPr kumimoji="1" lang="zh-TW" altLang="en-US"/>
              <a:t>插槽提升系統效能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1F36B0D-26F2-F74D-BB7B-26563CB723A0}"/>
              </a:ext>
            </a:extLst>
          </p:cNvPr>
          <p:cNvSpPr txBox="1"/>
          <p:nvPr/>
        </p:nvSpPr>
        <p:spPr>
          <a:xfrm>
            <a:off x="1320091" y="3647244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</a:rPr>
              <a:t>2.5GbE </a:t>
            </a:r>
            <a:r>
              <a:rPr kumimoji="1" lang="zh-TW" altLang="en-US" b="1">
                <a:solidFill>
                  <a:schemeClr val="accent6"/>
                </a:solidFill>
              </a:rPr>
              <a:t>高速網路</a:t>
            </a:r>
            <a:endParaRPr kumimoji="1" lang="en-US" altLang="zh-TW" b="1">
              <a:solidFill>
                <a:schemeClr val="accent6"/>
              </a:solidFill>
            </a:endParaRPr>
          </a:p>
          <a:p>
            <a:r>
              <a:rPr kumimoji="1" lang="en-US" altLang="zh-TW"/>
              <a:t>2 x 2.5GbE </a:t>
            </a:r>
            <a:r>
              <a:rPr kumimoji="1" lang="zh-TW" altLang="en-US"/>
              <a:t>立即發揮高速資料傳輸效能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A10C6C-DC89-A045-B997-1FB0C6A0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368" y="2707076"/>
            <a:ext cx="3319738" cy="20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A53ECF9F-578D-FF4E-9706-72C49F792082}"/>
              </a:ext>
            </a:extLst>
          </p:cNvPr>
          <p:cNvSpPr txBox="1"/>
          <p:nvPr/>
        </p:nvSpPr>
        <p:spPr>
          <a:xfrm>
            <a:off x="1320090" y="4364539"/>
            <a:ext cx="4423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/>
                </a:solidFill>
              </a:rPr>
              <a:t>USB 3.2 Gen2 10Gbps</a:t>
            </a:r>
          </a:p>
          <a:p>
            <a:r>
              <a:rPr kumimoji="1" lang="en-US" altLang="zh-TW"/>
              <a:t>3 x USB-A 10Gbps </a:t>
            </a:r>
            <a:r>
              <a:rPr kumimoji="1" lang="zh-TW" altLang="en-US"/>
              <a:t>讓外接</a:t>
            </a:r>
            <a:r>
              <a:rPr kumimoji="1" lang="en-US" altLang="zh-TW"/>
              <a:t> SSD </a:t>
            </a:r>
            <a:r>
              <a:rPr kumimoji="1" lang="zh-TW" altLang="en-US"/>
              <a:t>或擴充櫃備份更快速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B30E4D7F-32E8-4C2D-8CE5-2812D3134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021" y="1664224"/>
            <a:ext cx="2142023" cy="26651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C87DDBDB-B5CC-4DDB-AE83-94CF0B352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639" y="3050578"/>
            <a:ext cx="428253" cy="381816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AEC58A-2F13-4F46-B6CF-2390D4CFF373}"/>
              </a:ext>
            </a:extLst>
          </p:cNvPr>
          <p:cNvSpPr/>
          <p:nvPr/>
        </p:nvSpPr>
        <p:spPr>
          <a:xfrm>
            <a:off x="611917" y="2979552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927693F-09F9-4782-AF39-298087EFBB1F}"/>
              </a:ext>
            </a:extLst>
          </p:cNvPr>
          <p:cNvSpPr/>
          <p:nvPr/>
        </p:nvSpPr>
        <p:spPr>
          <a:xfrm>
            <a:off x="611917" y="3657006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073A3D3-90B3-4898-815D-4CA5C6B21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161" y="3761289"/>
            <a:ext cx="404599" cy="307105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AFA8BD3-983E-48D4-A7A6-300FC0BEED53}"/>
              </a:ext>
            </a:extLst>
          </p:cNvPr>
          <p:cNvSpPr/>
          <p:nvPr/>
        </p:nvSpPr>
        <p:spPr>
          <a:xfrm>
            <a:off x="611917" y="4334460"/>
            <a:ext cx="503696" cy="503696"/>
          </a:xfrm>
          <a:prstGeom prst="roundRect">
            <a:avLst>
              <a:gd name="adj" fmla="val 9973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6BD62626-E5E1-4F6D-9E09-23C786513B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883" y="4441777"/>
            <a:ext cx="385763" cy="3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8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478481" y="2138523"/>
            <a:ext cx="8426145" cy="3074826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044"/>
            <a:ext cx="9144000" cy="1033922"/>
          </a:xfrm>
        </p:spPr>
        <p:txBody>
          <a:bodyPr>
            <a:no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: Google Workspace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/>
              <a:t>與</a:t>
            </a:r>
            <a:r>
              <a:rPr kumimoji="1" lang="zh-TW" altLang="en-US"/>
              <a:t> </a:t>
            </a:r>
            <a:r>
              <a:rPr kumimoji="1" lang="en-US" altLang="zh-CN"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CN" altLang="en-US"/>
              <a:t>的</a:t>
            </a:r>
            <a:br>
              <a:rPr kumimoji="1" lang="en-US" altLang="zh-CN"/>
            </a:br>
            <a:r>
              <a:rPr kumimoji="1" lang="zh-CN" altLang="en-US"/>
              <a:t>備份還原方案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612990" y="1286781"/>
            <a:ext cx="505551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1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親手掌握企業的資料</a:t>
            </a:r>
            <a:endParaRPr lang="en-US" altLang="zh-CN" sz="1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700"/>
              </a:lnSpc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1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把重要資料移出雲端，節省服務成本</a:t>
            </a:r>
            <a:endParaRPr lang="zh-TW" altLang="en-US" sz="1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5" y="1288180"/>
            <a:ext cx="770606" cy="770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211597" y="2676110"/>
            <a:ext cx="234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Gmail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211597" y="3203216"/>
            <a:ext cx="3347703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雲端硬碟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備份所有檔案，包含檔案的所有版本，支援備份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My Drive 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及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Shared Drives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2702696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270076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3836186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34" y="4379436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198897" y="3946551"/>
            <a:ext cx="3623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198897" y="448904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日曆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42357" y="2696430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 Email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42357" y="3201083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42357" y="3738545"/>
            <a:ext cx="362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Outlook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42356" y="4317026"/>
            <a:ext cx="3442119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OneDrive</a:t>
            </a:r>
          </a:p>
          <a:p>
            <a:pPr fontAlgn="base"/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備份所有檔案，支援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OneDrive</a:t>
            </a: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及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SharePoint (coming soon) </a:t>
            </a: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654814" y="2222923"/>
            <a:ext cx="2346795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715136" y="2264045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Workspace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4691556" y="2222923"/>
            <a:ext cx="1996911" cy="407368"/>
          </a:xfrm>
          <a:prstGeom prst="snip2DiagRect">
            <a:avLst/>
          </a:prstGeom>
          <a:gradFill>
            <a:gsLst>
              <a:gs pos="0">
                <a:srgbClr val="7D5924"/>
              </a:gs>
              <a:gs pos="100000">
                <a:srgbClr val="9E712E"/>
              </a:gs>
            </a:gsLst>
            <a:lin ang="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860296" y="2264045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128" y="4529343"/>
            <a:ext cx="468000" cy="468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3599" y="2708982"/>
            <a:ext cx="468000" cy="468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397" y="3297504"/>
            <a:ext cx="468000" cy="468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8128" y="39336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8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1E25AB-373D-4FE5-9215-838474FC1A4F}"/>
              </a:ext>
            </a:extLst>
          </p:cNvPr>
          <p:cNvSpPr/>
          <p:nvPr/>
        </p:nvSpPr>
        <p:spPr>
          <a:xfrm rot="10800000">
            <a:off x="398245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9359A9-9B71-40DA-89F7-DF28D1C9B5D7}"/>
              </a:ext>
            </a:extLst>
          </p:cNvPr>
          <p:cNvSpPr/>
          <p:nvPr/>
        </p:nvSpPr>
        <p:spPr>
          <a:xfrm rot="10800000">
            <a:off x="255000" y="1788204"/>
            <a:ext cx="3053350" cy="301604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3412D-3FBB-4B99-8D85-A42F3A4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0680"/>
            <a:ext cx="9143999" cy="816119"/>
          </a:xfrm>
        </p:spPr>
        <p:txBody>
          <a:bodyPr>
            <a:normAutofit/>
          </a:bodyPr>
          <a:lstStyle/>
          <a:p>
            <a:r>
              <a:rPr lang="en-US" sz="3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sz="3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sz="3400">
                <a:latin typeface="微軟正黑體"/>
                <a:ea typeface="微軟正黑體"/>
              </a:rPr>
              <a:t>分享及控管遠端裝置存取權</a:t>
            </a:r>
            <a:endParaRPr lang="zh-CN" altLang="en-US" sz="340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AAF49B3-3986-47CA-974F-27DF1ECE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1850128"/>
            <a:ext cx="2896599" cy="2880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944-8B7B-A546-9B9D-B616430CCB81}"/>
              </a:ext>
            </a:extLst>
          </p:cNvPr>
          <p:cNvSpPr txBox="1"/>
          <p:nvPr/>
        </p:nvSpPr>
        <p:spPr>
          <a:xfrm>
            <a:off x="391524" y="1289575"/>
            <a:ext cx="7705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使用SMB及NFS掛載遠端裝置時，支援本地裝置對遠端裝置存取權的分享與控管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A0722-8E55-254F-9E61-44DB6FACD8EF}"/>
              </a:ext>
            </a:extLst>
          </p:cNvPr>
          <p:cNvSpPr txBox="1"/>
          <p:nvPr/>
        </p:nvSpPr>
        <p:spPr>
          <a:xfrm>
            <a:off x="5635625" y="2667000"/>
            <a:ext cx="638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800"/>
              <a:t>SMB/NFS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5D141-ADE8-5F45-AF3B-005A4E9E46C4}"/>
              </a:ext>
            </a:extLst>
          </p:cNvPr>
          <p:cNvSpPr txBox="1"/>
          <p:nvPr/>
        </p:nvSpPr>
        <p:spPr>
          <a:xfrm>
            <a:off x="7089909" y="1974503"/>
            <a:ext cx="2014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避免近端使用者直接以VPN存取遠多裝置，以減少VPN安全性風險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以既有本地使用者來管理權限，讓管理遠端裝置權限更輕鬆</a:t>
            </a: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744FF5BC-C6E7-4E5E-93F6-AE831E9A9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949" y="1850129"/>
            <a:ext cx="2889251" cy="2880622"/>
          </a:xfrm>
          <a:prstGeom prst="rect">
            <a:avLst/>
          </a:prstGeom>
        </p:spPr>
      </p:pic>
      <p:pic>
        <p:nvPicPr>
          <p:cNvPr id="12" name="Picture 3" descr="Diagram&#10;&#10;Description automatically generated">
            <a:extLst>
              <a:ext uri="{FF2B5EF4-FFF2-40B4-BE49-F238E27FC236}">
                <a16:creationId xmlns:a16="http://schemas.microsoft.com/office/drawing/2014/main" id="{6BF8E240-E302-42E0-8551-6EA090117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199" y="1788204"/>
            <a:ext cx="517349" cy="30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 rot="10800000">
            <a:off x="402212" y="1874363"/>
            <a:ext cx="3638975" cy="2514757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QmailAgent 電子郵件備份與管理方案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768" y="1745010"/>
            <a:ext cx="4726072" cy="273046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1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圓角 55">
            <a:extLst>
              <a:ext uri="{FF2B5EF4-FFF2-40B4-BE49-F238E27FC236}">
                <a16:creationId xmlns:a16="http://schemas.microsoft.com/office/drawing/2014/main" id="{FEA6D172-24E3-8245-9E33-67B5D303FCCE}"/>
              </a:ext>
            </a:extLst>
          </p:cNvPr>
          <p:cNvSpPr/>
          <p:nvPr/>
        </p:nvSpPr>
        <p:spPr>
          <a:xfrm>
            <a:off x="402216" y="1556634"/>
            <a:ext cx="3638974" cy="528175"/>
          </a:xfrm>
          <a:prstGeom prst="roundRect">
            <a:avLst>
              <a:gd name="adj" fmla="val 1445"/>
            </a:avLst>
          </a:prstGeom>
          <a:gradFill flip="none" rotWithShape="1">
            <a:gsLst>
              <a:gs pos="100000">
                <a:srgbClr val="7D5924"/>
              </a:gs>
              <a:gs pos="0">
                <a:srgbClr val="9E712E"/>
              </a:gs>
            </a:gsLst>
            <a:lin ang="0" scaled="0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郵件保存</a:t>
            </a:r>
            <a:r>
              <a:rPr lang="en-US" altLang="zh-TW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一手掌握</a:t>
            </a:r>
            <a:endParaRPr lang="zh-TW" altLang="zh-TW" sz="1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545420" y="2351293"/>
            <a:ext cx="3421086" cy="166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整合多個信箱，即時收發郵件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自動化備份完整郵件和附件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快速搜尋郵件及附檔與調閱特定郵件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備份郵件災難還原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3619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加密服務保護私人備份郵件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52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03C3-7D73-E541-BDD2-2B2E4AC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/>
              <a:t>PCIe </a:t>
            </a:r>
            <a:r>
              <a:rPr kumimoji="1" lang="zh-TW" altLang="en-US"/>
              <a:t>插槽額外支援</a:t>
            </a:r>
            <a:r>
              <a:rPr kumimoji="1" lang="en-US" altLang="zh-TW"/>
              <a:t> NVIDIA </a:t>
            </a:r>
            <a:r>
              <a:rPr kumimoji="1" lang="zh-TW" altLang="en-US"/>
              <a:t>顯卡，</a:t>
            </a:r>
            <a:br>
              <a:rPr kumimoji="1" lang="en-US" altLang="zh-TW"/>
            </a:br>
            <a:r>
              <a:rPr kumimoji="1" lang="zh-TW" altLang="en-US"/>
              <a:t>提供</a:t>
            </a:r>
            <a:r>
              <a:rPr kumimoji="1" lang="en-US" altLang="zh-TW"/>
              <a:t> HDMI </a:t>
            </a:r>
            <a:r>
              <a:rPr kumimoji="1" lang="zh-TW" altLang="en-US"/>
              <a:t>輸出與</a:t>
            </a:r>
            <a:r>
              <a:rPr kumimoji="1" lang="en-US" altLang="zh-TW"/>
              <a:t> VM  / container </a:t>
            </a:r>
            <a:r>
              <a:rPr kumimoji="1" lang="zh-TW" altLang="en-US"/>
              <a:t>影像強化</a:t>
            </a:r>
            <a:r>
              <a:rPr kumimoji="1" lang="en-US" altLang="zh-TW"/>
              <a:t> </a:t>
            </a:r>
            <a:endParaRPr kumimoji="1" lang="zh-TW" altLang="en-US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F0844C8-FF80-364F-95B5-2ED6F9F9ED8B}"/>
              </a:ext>
            </a:extLst>
          </p:cNvPr>
          <p:cNvSpPr txBox="1">
            <a:spLocks/>
          </p:cNvSpPr>
          <p:nvPr/>
        </p:nvSpPr>
        <p:spPr>
          <a:xfrm>
            <a:off x="2853411" y="1711201"/>
            <a:ext cx="2430555" cy="2052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" altLang="zh-TW" sz="1400"/>
              <a:t>PCIe </a:t>
            </a:r>
            <a:r>
              <a:rPr lang="zh-TW" altLang="en-US" sz="1400"/>
              <a:t>插槽可安裝無需另外供電</a:t>
            </a:r>
            <a:r>
              <a:rPr lang="zh-TW" altLang="en-US" sz="1400" b="1"/>
              <a:t>的 </a:t>
            </a:r>
            <a:r>
              <a:rPr lang="en" altLang="zh-TW" sz="1400" b="1"/>
              <a:t>NVIDIA</a:t>
            </a:r>
            <a:r>
              <a:rPr lang="en" altLang="zh-TW" sz="1400" b="1" baseline="30000"/>
              <a:t>®</a:t>
            </a:r>
            <a:r>
              <a:rPr lang="en" altLang="zh-TW" sz="1400" b="1"/>
              <a:t> GTX 1650</a:t>
            </a:r>
            <a:r>
              <a:rPr lang="zh-TW" altLang="en-US" sz="1400"/>
              <a:t>、</a:t>
            </a:r>
            <a:r>
              <a:rPr lang="en-US" altLang="zh-TW" sz="1400" b="1"/>
              <a:t>1050</a:t>
            </a:r>
            <a:r>
              <a:rPr lang="zh-TW" altLang="en-US" sz="1400"/>
              <a:t>、或</a:t>
            </a:r>
            <a:r>
              <a:rPr lang="en-US" altLang="zh-TW" sz="1400"/>
              <a:t> </a:t>
            </a:r>
            <a:r>
              <a:rPr lang="en-US" altLang="zh-TW" sz="1400" b="1"/>
              <a:t>1030</a:t>
            </a:r>
            <a:r>
              <a:rPr lang="en-US" altLang="zh-TW" sz="1400"/>
              <a:t> </a:t>
            </a:r>
            <a:r>
              <a:rPr lang="zh-TW" altLang="en-US" sz="1400"/>
              <a:t>圖形顯示卡，提供 </a:t>
            </a:r>
            <a:r>
              <a:rPr lang="en" altLang="zh-TW" sz="1400"/>
              <a:t>NAS </a:t>
            </a:r>
            <a:r>
              <a:rPr lang="zh-TW" altLang="en-US" sz="1400"/>
              <a:t>影像</a:t>
            </a:r>
            <a:r>
              <a:rPr lang="en-US" altLang="zh-TW" sz="1400"/>
              <a:t> HDMI </a:t>
            </a:r>
            <a:r>
              <a:rPr lang="zh-TW" altLang="en-US" sz="1400"/>
              <a:t>輸出與 </a:t>
            </a:r>
            <a:r>
              <a:rPr lang="en" altLang="zh-TW" sz="1400"/>
              <a:t>GPU </a:t>
            </a:r>
            <a:r>
              <a:rPr lang="zh-TW" altLang="en-US" sz="1400"/>
              <a:t>運算的加速需求，更支援 </a:t>
            </a:r>
            <a:r>
              <a:rPr lang="en" altLang="zh-TW" sz="1400"/>
              <a:t>GPU Passthrough </a:t>
            </a:r>
            <a:r>
              <a:rPr lang="zh-TW" altLang="en-US" sz="1400"/>
              <a:t>應用，強化虛擬機</a:t>
            </a:r>
            <a:r>
              <a:rPr lang="en-US" altLang="zh-TW" sz="1400"/>
              <a:t> (VM) </a:t>
            </a:r>
            <a:r>
              <a:rPr lang="zh-TW" altLang="en-US" sz="1400"/>
              <a:t>與軟體容器</a:t>
            </a:r>
            <a:r>
              <a:rPr lang="en-US" altLang="zh-TW" sz="1400"/>
              <a:t> (container) </a:t>
            </a:r>
            <a:r>
              <a:rPr lang="zh-TW" altLang="en-US" sz="1400"/>
              <a:t>顯示效能，不僅跑得動，更跑得順。</a:t>
            </a:r>
            <a:endParaRPr lang="en-US" altLang="zh-TW" sz="140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DF6CB18-4317-BF42-9ED0-F7048B503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68" y="1471458"/>
            <a:ext cx="900000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9D0E62FD-1902-D64C-B4A4-907A8A36055E}"/>
              </a:ext>
            </a:extLst>
          </p:cNvPr>
          <p:cNvSpPr/>
          <p:nvPr/>
        </p:nvSpPr>
        <p:spPr>
          <a:xfrm>
            <a:off x="6825287" y="165233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7557B5-09A9-184A-B1BC-84DB3CAD429D}"/>
              </a:ext>
            </a:extLst>
          </p:cNvPr>
          <p:cNvSpPr/>
          <p:nvPr/>
        </p:nvSpPr>
        <p:spPr>
          <a:xfrm>
            <a:off x="6825287" y="278385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0A2BA1D-C6B4-9543-8FDF-AEE85EBC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68" y="2549293"/>
            <a:ext cx="898592" cy="9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7">
            <a:extLst>
              <a:ext uri="{FF2B5EF4-FFF2-40B4-BE49-F238E27FC236}">
                <a16:creationId xmlns:a16="http://schemas.microsoft.com/office/drawing/2014/main" id="{FD4CD1D2-345E-E64F-9BFB-D8AF69495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49" y="3627128"/>
            <a:ext cx="901211" cy="901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D3A7610-3E79-504F-B642-E7B5EF8D71BD}"/>
              </a:ext>
            </a:extLst>
          </p:cNvPr>
          <p:cNvSpPr/>
          <p:nvPr/>
        </p:nvSpPr>
        <p:spPr>
          <a:xfrm>
            <a:off x="6825287" y="3723790"/>
            <a:ext cx="200569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「gtx 1650 png」的圖片搜尋結果">
            <a:extLst>
              <a:ext uri="{FF2B5EF4-FFF2-40B4-BE49-F238E27FC236}">
                <a16:creationId xmlns:a16="http://schemas.microsoft.com/office/drawing/2014/main" id="{200883C7-ED31-7543-B560-B2A30870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54" y="1486622"/>
            <a:ext cx="2594457" cy="25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D89E16-1D2F-4243-BA58-46B5C3C11865}"/>
              </a:ext>
            </a:extLst>
          </p:cNvPr>
          <p:cNvSpPr/>
          <p:nvPr/>
        </p:nvSpPr>
        <p:spPr>
          <a:xfrm>
            <a:off x="665763" y="3948473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實際可播放的影片格式視硬體規格與軟體為主。影音播放功能與呈現品質會因原檔格式與品質、軟硬體規格及輸出設備等因素有所差異。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當 </a:t>
            </a:r>
            <a:r>
              <a:rPr lang="en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虛擬機應用使用顯示卡時，系統將停止對 </a:t>
            </a:r>
            <a:r>
              <a:rPr lang="en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影片處理的支援。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購買圖形顯示卡前，請先參考 </a:t>
            </a:r>
            <a:r>
              <a:rPr lang="en" altLang="zh-TW" sz="1050">
                <a:solidFill>
                  <a:srgbClr val="EA7C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QNAP </a:t>
            </a:r>
            <a:r>
              <a:rPr lang="zh-TW" altLang="en-US" sz="1050">
                <a:solidFill>
                  <a:srgbClr val="EA7C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相容性列表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56519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675039" y="127914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774218" y="12791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294521" y="1274524"/>
            <a:ext cx="4013155" cy="370387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00050" y="12745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r>
              <a:rPr kumimoji="1" lang="zh-TW" altLang="en-US" sz="3300"/>
              <a:t>虛擬機工作站與容器工作站創建應用儲存一體機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15" y="1233798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521807" y="1471815"/>
            <a:ext cx="18774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073938" y="1471816"/>
            <a:ext cx="15953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  <a:endParaRPr lang="en-US" altLang="zh-TW" sz="2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513762" y="2302734"/>
            <a:ext cx="3857414" cy="76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chemeClr val="bg1"/>
              </a:buClr>
            </a:pP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允許您在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Turbo NAS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上建立虛擬機器來安裝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</a:t>
            </a:r>
            <a:r>
              <a:rPr lang="zh-TW" altLang="en-US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 </a:t>
            </a:r>
            <a:r>
              <a:rPr lang="zh-TW" altLang="en-US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UNIX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Android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等作業系統。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217" y="1224559"/>
            <a:ext cx="898592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4807554" y="2191674"/>
            <a:ext cx="3935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LXC</a:t>
            </a:r>
            <a:r>
              <a:rPr lang="en-US" altLang="zh-TW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兩項輕量級虛擬技術。您可在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上執行完整的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Linux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虛擬機，並由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Docker</a:t>
            </a:r>
            <a:r>
              <a:rPr lang="en-US" altLang="zh-TW" sz="1350" b="1" baseline="30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Hub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線上市集下載來自全球各地數以千計的應用程式。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743107" y="3219575"/>
            <a:ext cx="3007661" cy="703043"/>
            <a:chOff x="1360608" y="1631084"/>
            <a:chExt cx="3007661" cy="703043"/>
          </a:xfrm>
          <a:effectLst>
            <a:outerShdw blurRad="139700" dist="76200" dir="2700000" algn="tl" rotWithShape="0">
              <a:prstClr val="black">
                <a:alpha val="29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4845510" y="3145781"/>
            <a:ext cx="908774" cy="964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AFC8EB"/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5812017" y="3145781"/>
            <a:ext cx="2798927" cy="964693"/>
          </a:xfrm>
          <a:prstGeom prst="rect">
            <a:avLst/>
          </a:prstGeom>
          <a:noFill/>
          <a:ln>
            <a:solidFill>
              <a:srgbClr val="AFC8EB"/>
            </a:solidFill>
            <a:prstDash val="sysDash"/>
          </a:ln>
          <a:effectLst>
            <a:outerShdw blurRad="63500" dist="1143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5809935" y="3159227"/>
            <a:ext cx="941804" cy="25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9E5E1C"/>
                </a:solidFill>
              </a:rPr>
              <a:t>Container</a:t>
            </a:r>
            <a:endParaRPr lang="zh-TW" altLang="en-US" sz="1050" b="1">
              <a:solidFill>
                <a:srgbClr val="9E5E1C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5878062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6786891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7684539" y="3439057"/>
            <a:ext cx="842784" cy="255373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5878062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6786891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7684539" y="3753168"/>
            <a:ext cx="842784" cy="255373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5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Filesystem</a:t>
            </a:r>
            <a:endParaRPr lang="zh-TW" altLang="en-US" sz="95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4845510" y="3207381"/>
            <a:ext cx="908775" cy="405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>
                <a:solidFill>
                  <a:srgbClr val="323231"/>
                </a:solidFill>
              </a:rPr>
              <a:t>Container Station</a:t>
            </a:r>
            <a:endParaRPr lang="zh-TW" altLang="en-US" sz="1050" b="1">
              <a:solidFill>
                <a:srgbClr val="323231"/>
              </a:solidFill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4716" y="3668561"/>
            <a:ext cx="373445" cy="328875"/>
          </a:xfrm>
          <a:prstGeom prst="rect">
            <a:avLst/>
          </a:prstGeom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162" y="3718873"/>
            <a:ext cx="396936" cy="27856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4845510" y="4211605"/>
            <a:ext cx="3765434" cy="255374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OS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4845510" y="4531812"/>
            <a:ext cx="3765434" cy="302745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63500" dist="50800" dir="2700000" sx="91000" sy="9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zh-TW" altLang="en-US" sz="1000" b="1">
              <a:solidFill>
                <a:srgbClr val="3232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4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C5CBEB6-0DE5-4932-B613-144B6AF3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4" y="1489253"/>
            <a:ext cx="901211" cy="901211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Ubuntu Linux Station 建立運行雙系統多工一體機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168689" y="1724773"/>
            <a:ext cx="3062057" cy="43088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Ubuntu Linux Station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181912" y="2471209"/>
            <a:ext cx="4237364" cy="23148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同時運行 Q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TS/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hero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和 Ubuntu 雙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系統，系統應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用雙享受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一鍵安裝多版本 Ubunutu: 16.04 / 18.04 / 20.04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Ubuntu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享受多種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程式下載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可透過瀏覽器遠端存取 Ubuntu 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 桌面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透過安裝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顯示卡可由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HDMI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輸出畫面並搭配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USB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鍵盤與滑鼠使用</a:t>
            </a:r>
          </a:p>
        </p:txBody>
      </p:sp>
      <p:pic>
        <p:nvPicPr>
          <p:cNvPr id="14" name="圖片 1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B2C301C4-C351-4E6D-8D4A-C2AC2059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346" y="2491500"/>
            <a:ext cx="2344562" cy="1845028"/>
          </a:xfrm>
          <a:prstGeom prst="rect">
            <a:avLst/>
          </a:prstGeom>
        </p:spPr>
      </p:pic>
      <p:pic>
        <p:nvPicPr>
          <p:cNvPr id="12" name="圖片 13">
            <a:extLst>
              <a:ext uri="{FF2B5EF4-FFF2-40B4-BE49-F238E27FC236}">
                <a16:creationId xmlns:a16="http://schemas.microsoft.com/office/drawing/2014/main" id="{401C3D6D-841D-442A-8146-80BCBA87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93" y="2553236"/>
            <a:ext cx="2088798" cy="1209323"/>
          </a:xfrm>
          <a:prstGeom prst="rect">
            <a:avLst/>
          </a:prstGeom>
        </p:spPr>
      </p:pic>
      <p:sp>
        <p:nvSpPr>
          <p:cNvPr id="90" name="圖形 33">
            <a:extLst>
              <a:ext uri="{FF2B5EF4-FFF2-40B4-BE49-F238E27FC236}">
                <a16:creationId xmlns:a16="http://schemas.microsoft.com/office/drawing/2014/main" id="{49C58E4B-EEB7-4F93-9846-1A61944F8CE0}"/>
              </a:ext>
            </a:extLst>
          </p:cNvPr>
          <p:cNvSpPr/>
          <p:nvPr/>
        </p:nvSpPr>
        <p:spPr>
          <a:xfrm>
            <a:off x="8180314" y="2594331"/>
            <a:ext cx="516897" cy="819683"/>
          </a:xfrm>
          <a:custGeom>
            <a:avLst/>
            <a:gdLst>
              <a:gd name="connsiteX0" fmla="*/ 0 w 514780"/>
              <a:gd name="connsiteY0" fmla="*/ 0 h 512766"/>
              <a:gd name="connsiteX1" fmla="*/ 343634 w 514780"/>
              <a:gd name="connsiteY1" fmla="*/ 0 h 512766"/>
              <a:gd name="connsiteX2" fmla="*/ 514780 w 514780"/>
              <a:gd name="connsiteY2" fmla="*/ 171146 h 512766"/>
              <a:gd name="connsiteX3" fmla="*/ 514780 w 514780"/>
              <a:gd name="connsiteY3" fmla="*/ 512766 h 512766"/>
              <a:gd name="connsiteX0" fmla="*/ 0 w 516897"/>
              <a:gd name="connsiteY0" fmla="*/ 0 h 819683"/>
              <a:gd name="connsiteX1" fmla="*/ 343634 w 516897"/>
              <a:gd name="connsiteY1" fmla="*/ 0 h 819683"/>
              <a:gd name="connsiteX2" fmla="*/ 514780 w 516897"/>
              <a:gd name="connsiteY2" fmla="*/ 171146 h 819683"/>
              <a:gd name="connsiteX3" fmla="*/ 516897 w 516897"/>
              <a:gd name="connsiteY3" fmla="*/ 819683 h 81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897" h="819683">
                <a:moveTo>
                  <a:pt x="0" y="0"/>
                </a:moveTo>
                <a:lnTo>
                  <a:pt x="343634" y="0"/>
                </a:lnTo>
                <a:cubicBezTo>
                  <a:pt x="438268" y="0"/>
                  <a:pt x="514780" y="76512"/>
                  <a:pt x="514780" y="171146"/>
                </a:cubicBezTo>
                <a:cubicBezTo>
                  <a:pt x="514780" y="285019"/>
                  <a:pt x="516897" y="705810"/>
                  <a:pt x="516897" y="819683"/>
                </a:cubicBezTo>
              </a:path>
            </a:pathLst>
          </a:custGeom>
          <a:noFill/>
          <a:ln w="50800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  <a:effectLst/>
        </p:spPr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pic>
        <p:nvPicPr>
          <p:cNvPr id="87" name="圖形 2">
            <a:extLst>
              <a:ext uri="{FF2B5EF4-FFF2-40B4-BE49-F238E27FC236}">
                <a16:creationId xmlns:a16="http://schemas.microsoft.com/office/drawing/2014/main" id="{46AB9925-70AB-4052-9E26-528DA04E4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9646" y="2088094"/>
            <a:ext cx="1811554" cy="766230"/>
          </a:xfrm>
          <a:prstGeom prst="rect">
            <a:avLst/>
          </a:prstGeom>
          <a:effectLst>
            <a:outerShdw blurRad="88900" dist="76200" dir="2700000" algn="tl" rotWithShape="0">
              <a:prstClr val="black">
                <a:alpha val="26000"/>
              </a:prstClr>
            </a:outerShdw>
          </a:effectLst>
        </p:spPr>
      </p:pic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C4DCC4F8-F0F7-4BDC-ABC8-B4834A3C6329}"/>
              </a:ext>
            </a:extLst>
          </p:cNvPr>
          <p:cNvSpPr/>
          <p:nvPr/>
        </p:nvSpPr>
        <p:spPr>
          <a:xfrm>
            <a:off x="6519575" y="2427878"/>
            <a:ext cx="1919188" cy="394909"/>
          </a:xfrm>
          <a:prstGeom prst="roundRect">
            <a:avLst>
              <a:gd name="adj" fmla="val 48826"/>
            </a:avLst>
          </a:prstGeom>
          <a:noFill/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</a:rPr>
              <a:t>INTERNET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BB309F9-5038-7C45-B06E-D44791482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3128" y="4310448"/>
            <a:ext cx="1172182" cy="215299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CD95A01-BDA1-7247-BD03-1051F6C6C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3708" y="4621891"/>
            <a:ext cx="305809" cy="37638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EC38FFCF-7E47-254B-B529-0635E72B8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27003" y="4601626"/>
            <a:ext cx="305809" cy="37638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4B8576D-C6CA-5449-B156-B340121E7F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16611" y="4618704"/>
            <a:ext cx="305809" cy="37638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AB30B75-C02E-2B42-8BCE-131467EC7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32584" y="1451802"/>
            <a:ext cx="525317" cy="5253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1BB4E60-59C0-8E4B-8C4A-E0EF7FCAD0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50761" y="1468833"/>
            <a:ext cx="491253" cy="49125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C5E09E3-8B1A-044C-9678-F912DC37A89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08011" y="1465490"/>
            <a:ext cx="497942" cy="497942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4BC3F393-C96C-E24D-8F73-4094A4A3A9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32812" y="1508361"/>
            <a:ext cx="1012490" cy="42570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B3A91DF-12A4-46E0-9946-76217D1A472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77" y="3042552"/>
            <a:ext cx="2674258" cy="21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6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4708906" y="1380744"/>
            <a:ext cx="4013155" cy="333688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FC9D6388-6B92-4B8C-B1F4-D5C9D36A4EBD}"/>
              </a:ext>
            </a:extLst>
          </p:cNvPr>
          <p:cNvSpPr/>
          <p:nvPr/>
        </p:nvSpPr>
        <p:spPr>
          <a:xfrm rot="10800000">
            <a:off x="4808085" y="138073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328388" y="1376124"/>
            <a:ext cx="4013155" cy="333688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243CF3C4-C6AE-4938-B7E4-078D9754FB62}"/>
              </a:ext>
            </a:extLst>
          </p:cNvPr>
          <p:cNvSpPr/>
          <p:nvPr/>
        </p:nvSpPr>
        <p:spPr>
          <a:xfrm rot="10800000">
            <a:off x="433917" y="1376118"/>
            <a:ext cx="3775595" cy="85003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228600"/>
            <a:ext cx="9143999" cy="816119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3300"/>
              <a:t>智能與自動化檔案管理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847422" y="1573415"/>
            <a:ext cx="1293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6232039" y="1573416"/>
            <a:ext cx="13468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2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sz="2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75" y="1333460"/>
            <a:ext cx="916685" cy="916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517" y="1333460"/>
            <a:ext cx="898592" cy="89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570721" y="2423439"/>
            <a:ext cx="3638791" cy="19974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 </a:t>
            </a:r>
            <a:r>
              <a:rPr lang="en-US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Google™一樣強大的搜尋引擎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以關鍵字、篩選器迅速搜尋圖片、音樂、影片、文件以及電子郵件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五種進階照片搜尋：以人找圖、圖片內文字搜尋、物件搜尋、顏色搜尋、地圖搜尋</a:t>
            </a: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直接透過 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啟用自動歸檔，全面提升檔案搜尋體驗</a:t>
            </a: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4999286" y="2423439"/>
            <a:ext cx="3638791" cy="21512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全自動化歸檔，設定規則，剩的交給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Qfiling</a:t>
            </a: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</a:pPr>
            <a:endParaRPr lang="en-US" altLang="zh-TW" sz="11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 種任務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：歸檔任務、回收任務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種排程規則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：一次性、時間排程、即時監測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200" u="sng">
                <a:latin typeface="微軟正黑體" panose="020B0604030504040204" pitchFamily="34" charset="-120"/>
                <a:ea typeface="微軟正黑體" panose="020B0604030504040204" pitchFamily="34" charset="-120"/>
              </a:rPr>
              <a:t> 個編輯模組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：如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臉部辨識模糊化、加密與解密、影片轉檔等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308" y="2869329"/>
            <a:ext cx="320400" cy="3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5983710" y="2869329"/>
            <a:ext cx="320400" cy="3204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699112" y="2865653"/>
            <a:ext cx="324000" cy="324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414514" y="2865653"/>
            <a:ext cx="324000" cy="324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129916" y="2865653"/>
            <a:ext cx="324000" cy="324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5033961" y="3189653"/>
            <a:ext cx="785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檔案來源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5884658" y="3189653"/>
            <a:ext cx="536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排程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6545474" y="3189653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篩選器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7261615" y="3189653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編輯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7969827" y="3189653"/>
            <a:ext cx="64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000"/>
              <a:t>目的地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5776096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6421809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7149862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7864914" y="3055239"/>
            <a:ext cx="119362" cy="11213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05824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通知中心 -</a:t>
            </a:r>
            <a:r>
              <a:rPr lang="zh-CN" altLang="en-US"/>
              <a:t>多樣化的主動通知服務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1913988" y="1923348"/>
            <a:ext cx="1808074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15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支援多種傳送方式</a:t>
            </a:r>
            <a:endParaRPr lang="en-US" altLang="zh-TW" sz="150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1932994" y="2203660"/>
            <a:ext cx="18294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滿足您的各式通知情境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229708" y="1934554"/>
            <a:ext cx="170349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15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集中化功能設定</a:t>
            </a:r>
            <a:endParaRPr lang="en-US" altLang="zh-TW" sz="150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302566" y="2196886"/>
            <a:ext cx="1557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一個介面整合所有通知設定與操作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3740717" y="1924081"/>
            <a:ext cx="170349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15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高彈性規則設定</a:t>
            </a:r>
            <a:endParaRPr lang="en-US" altLang="zh-TW" sz="150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3813576" y="2203660"/>
            <a:ext cx="1557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輕易篩選您欲接收的重要訊息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7033034" y="1923348"/>
            <a:ext cx="1961775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15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訊息雙重保障不漏接</a:t>
            </a:r>
            <a:endParaRPr lang="en-US" altLang="zh-TW" sz="150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7235035" y="2203660"/>
            <a:ext cx="1557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傳送歷史訊息紀錄與測試功能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5371349" y="1923348"/>
            <a:ext cx="170349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15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多國語系支援</a:t>
            </a:r>
            <a:endParaRPr lang="en-US" altLang="zh-TW" sz="1500">
              <a:solidFill>
                <a:schemeClr val="accent6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5444205" y="2203660"/>
            <a:ext cx="155777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/>
                <a:ea typeface="微軟正黑體"/>
              </a:rPr>
              <a:t> 支援</a:t>
            </a:r>
            <a:r>
              <a:rPr lang="en-US" altLang="zh-TW" sz="1200">
                <a:solidFill>
                  <a:schemeClr val="tx1"/>
                </a:solidFill>
                <a:latin typeface="微軟正黑體"/>
                <a:ea typeface="微軟正黑體"/>
              </a:rPr>
              <a:t>23</a:t>
            </a:r>
            <a:r>
              <a:rPr lang="zh-TW" altLang="en-US" sz="1200">
                <a:solidFill>
                  <a:schemeClr val="tx1"/>
                </a:solidFill>
                <a:latin typeface="微軟正黑體"/>
                <a:ea typeface="微軟正黑體"/>
              </a:rPr>
              <a:t>國語系</a:t>
            </a:r>
            <a:r>
              <a:rPr lang="en-US" altLang="zh-TW" sz="1200">
                <a:solidFill>
                  <a:schemeClr val="tx1"/>
                </a:solidFill>
                <a:latin typeface="微軟正黑體"/>
                <a:ea typeface="微軟正黑體"/>
              </a:rPr>
              <a:t> </a:t>
            </a:r>
            <a:endParaRPr lang="zh-TW" altLang="en-US" sz="105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algn="ctr"/>
            <a:r>
              <a:rPr lang="zh-TW" altLang="en-US" sz="1200">
                <a:solidFill>
                  <a:schemeClr val="tx1"/>
                </a:solidFill>
                <a:latin typeface="微軟正黑體"/>
                <a:ea typeface="微軟正黑體"/>
              </a:rPr>
              <a:t>專業團隊校對</a:t>
            </a:r>
            <a:endParaRPr lang="zh-TW" altLang="en-US" sz="105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713" y="1254963"/>
            <a:ext cx="731501" cy="67054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564" y="1289512"/>
            <a:ext cx="755204" cy="692271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007" y="1354239"/>
            <a:ext cx="443829" cy="53043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0158" y="1388524"/>
            <a:ext cx="515775" cy="515775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9144000" y="3215170"/>
            <a:ext cx="1457058" cy="136887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788962" y="1303718"/>
            <a:ext cx="610643" cy="575416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105" y="145232"/>
            <a:ext cx="789699" cy="789698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388" y="1308547"/>
            <a:ext cx="608129" cy="57612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5964751" y="1397143"/>
            <a:ext cx="516681" cy="51668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4436" y="1348736"/>
            <a:ext cx="443522" cy="5303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66A431-A31C-4F4B-922F-0010856621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49" y="2758812"/>
            <a:ext cx="4232565" cy="238081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C4A7FB-47FC-D949-8BC6-97B9EF7371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728" y="2748072"/>
            <a:ext cx="4216407" cy="23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88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E6EAC-55C0-504B-B6EF-0BF9EBE8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err="1"/>
              <a:t>QuLog</a:t>
            </a:r>
            <a:r>
              <a:rPr kumimoji="1" lang="en-US" altLang="zh-TW"/>
              <a:t> Center </a:t>
            </a:r>
            <a:r>
              <a:rPr kumimoji="1" lang="zh-TW" altLang="en-US"/>
              <a:t>主動分析數據與監看連線狀態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B4352F-D54A-904A-AEEE-7EBAE2CD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63" y="1591097"/>
            <a:ext cx="5949950" cy="297497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1156F-BB4D-4341-8ECB-CA1751F93281}"/>
              </a:ext>
            </a:extLst>
          </p:cNvPr>
          <p:cNvSpPr txBox="1">
            <a:spLocks/>
          </p:cNvSpPr>
          <p:nvPr/>
        </p:nvSpPr>
        <p:spPr>
          <a:xfrm>
            <a:off x="6200988" y="1414034"/>
            <a:ext cx="2842160" cy="3405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TW" sz="1000" b="1">
                <a:sym typeface="Arial" panose="020B0604020202020204" pitchFamily="34" charset="0"/>
              </a:rPr>
              <a:t>主動分</a:t>
            </a:r>
            <a:r>
              <a:rPr lang="zh-TW" altLang="en-US" sz="1000" b="1">
                <a:sym typeface="Arial" panose="020B0604020202020204" pitchFamily="34" charset="0"/>
              </a:rPr>
              <a:t>析各種統計資訊</a:t>
            </a:r>
            <a:endParaRPr lang="en-US" altLang="zh-TW" sz="1000" b="1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zh-TW" altLang="en-US" sz="1000">
                <a:sym typeface="Arial" panose="020B0604020202020204" pitchFamily="34" charset="0"/>
              </a:rPr>
              <a:t>警告與錯誤事件前五大佔比的應用</a:t>
            </a:r>
            <a:endParaRPr lang="en-US" altLang="zh-TW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zh-TW" altLang="en-US" sz="1000">
                <a:sym typeface="Arial" panose="020B0604020202020204" pitchFamily="34" charset="0"/>
              </a:rPr>
              <a:t>連線協定、</a:t>
            </a:r>
            <a:r>
              <a:rPr lang="en-US" altLang="zh-TW" sz="1000">
                <a:sym typeface="Arial" panose="020B0604020202020204" pitchFamily="34" charset="0"/>
              </a:rPr>
              <a:t> IP </a:t>
            </a:r>
            <a:r>
              <a:rPr lang="zh-TW" altLang="en-US" sz="1000">
                <a:sym typeface="Arial" panose="020B0604020202020204" pitchFamily="34" charset="0"/>
              </a:rPr>
              <a:t>位址登入等系統存取統計</a:t>
            </a:r>
            <a:endParaRPr lang="en-US" altLang="zh-TW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 err="1">
                <a:sym typeface="Arial" panose="020B0604020202020204" pitchFamily="34" charset="0"/>
              </a:rPr>
              <a:t>以應用群組方式快速過濾及查找系統事件</a:t>
            </a:r>
            <a:endParaRPr lang="en-US" sz="1000" b="1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>
                <a:sym typeface="Arial" panose="020B0604020202020204" pitchFamily="34" charset="0"/>
              </a:rPr>
              <a:t>以 App </a:t>
            </a:r>
            <a:r>
              <a:rPr lang="en-US" sz="1000" err="1">
                <a:sym typeface="Arial" panose="020B0604020202020204" pitchFamily="34" charset="0"/>
              </a:rPr>
              <a:t>名稱或日期做分類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自訂標籤、顏色、旗標等進階搜尋及標示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 err="1">
                <a:sym typeface="Arial" panose="020B0604020202020204" pitchFamily="34" charset="0"/>
              </a:rPr>
              <a:t>即時監看上線成員</a:t>
            </a:r>
            <a:endParaRPr lang="en-US" sz="1000" b="1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查看連線成員以及連線方式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lang="en-US" sz="1000" b="1" err="1">
                <a:sym typeface="Arial" panose="020B0604020202020204" pitchFamily="34" charset="0"/>
              </a:rPr>
              <a:t>支援本地與遠端主機的紀錄檔統合管理</a:t>
            </a:r>
            <a:endParaRPr lang="en-US" sz="1000" b="1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詳細的本機</a:t>
            </a:r>
            <a:r>
              <a:rPr lang="en-US" sz="1000">
                <a:sym typeface="Arial" panose="020B0604020202020204" pitchFamily="34" charset="0"/>
              </a:rPr>
              <a:t> NAS </a:t>
            </a:r>
            <a:r>
              <a:rPr lang="en-US" sz="1000" err="1">
                <a:sym typeface="Arial" panose="020B0604020202020204" pitchFamily="34" charset="0"/>
              </a:rPr>
              <a:t>與其他</a:t>
            </a:r>
            <a:r>
              <a:rPr lang="en-US" sz="1000">
                <a:sym typeface="Arial" panose="020B0604020202020204" pitchFamily="34" charset="0"/>
              </a:rPr>
              <a:t> NAS </a:t>
            </a:r>
            <a:r>
              <a:rPr lang="en-US" sz="1000" err="1">
                <a:sym typeface="Arial" panose="020B0604020202020204" pitchFamily="34" charset="0"/>
              </a:rPr>
              <a:t>紀錄檔統整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設定紀錄的空間大小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傳送</a:t>
            </a:r>
            <a:r>
              <a:rPr lang="en-US" sz="1000">
                <a:sym typeface="Arial" panose="020B0604020202020204" pitchFamily="34" charset="0"/>
              </a:rPr>
              <a:t> NAS </a:t>
            </a:r>
            <a:r>
              <a:rPr lang="en-US" sz="1000" err="1">
                <a:sym typeface="Arial" panose="020B0604020202020204" pitchFamily="34" charset="0"/>
              </a:rPr>
              <a:t>紀錄檔到標準</a:t>
            </a:r>
            <a:r>
              <a:rPr lang="en-US" sz="1000">
                <a:sym typeface="Arial" panose="020B0604020202020204" pitchFamily="34" charset="0"/>
              </a:rPr>
              <a:t> Syslog </a:t>
            </a:r>
            <a:r>
              <a:rPr lang="en-US" sz="1000" err="1">
                <a:sym typeface="Arial" panose="020B0604020202020204" pitchFamily="34" charset="0"/>
              </a:rPr>
              <a:t>伺服器</a:t>
            </a:r>
            <a:endParaRPr lang="en-US" sz="1000">
              <a:sym typeface="Arial" panose="020B0604020202020204" pitchFamily="34" charset="0"/>
            </a:endParaRPr>
          </a:p>
          <a:p>
            <a:pPr marL="171450" lvl="1" indent="-171450">
              <a:spcBef>
                <a:spcPts val="600"/>
              </a:spcBef>
              <a:buClr>
                <a:schemeClr val="tx1"/>
              </a:buClr>
            </a:pPr>
            <a:r>
              <a:rPr lang="en-US" sz="1000" err="1">
                <a:sym typeface="Arial" panose="020B0604020202020204" pitchFamily="34" charset="0"/>
              </a:rPr>
              <a:t>透過通知中心</a:t>
            </a:r>
            <a:r>
              <a:rPr lang="en-US" sz="1000">
                <a:sym typeface="Arial" panose="020B0604020202020204" pitchFamily="34" charset="0"/>
              </a:rPr>
              <a:t> (Notification Center) </a:t>
            </a:r>
            <a:r>
              <a:rPr lang="en-US" sz="1000" err="1">
                <a:sym typeface="Arial" panose="020B0604020202020204" pitchFamily="34" charset="0"/>
              </a:rPr>
              <a:t>將指定的通知規格發出通知</a:t>
            </a:r>
            <a:endParaRPr lang="en-TW" sz="100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>
                <a:latin typeface="微軟正黑體"/>
                <a:ea typeface="微軟正黑體"/>
              </a:rPr>
              <a:t>全新監控應用程式 -  QVR Elite</a:t>
            </a:r>
            <a:endParaRPr kumimoji="1" lang="zh-TW" altLang="en-US"/>
          </a:p>
        </p:txBody>
      </p:sp>
      <p:pic>
        <p:nvPicPr>
          <p:cNvPr id="4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ADBE9D5-93B9-41C5-AF69-448CA8360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990" y="209378"/>
            <a:ext cx="653710" cy="634654"/>
          </a:xfrm>
          <a:prstGeom prst="rect">
            <a:avLst/>
          </a:prstGeom>
        </p:spPr>
      </p:pic>
      <p:sp>
        <p:nvSpPr>
          <p:cNvPr id="15" name="Shape 317">
            <a:extLst>
              <a:ext uri="{FF2B5EF4-FFF2-40B4-BE49-F238E27FC236}">
                <a16:creationId xmlns:a16="http://schemas.microsoft.com/office/drawing/2014/main" id="{A4C7D6BF-DEB4-4138-BA8D-FFA49F171440}"/>
              </a:ext>
            </a:extLst>
          </p:cNvPr>
          <p:cNvSpPr/>
          <p:nvPr/>
        </p:nvSpPr>
        <p:spPr>
          <a:xfrm>
            <a:off x="273329" y="1512972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6" name="Shape 317">
            <a:extLst>
              <a:ext uri="{FF2B5EF4-FFF2-40B4-BE49-F238E27FC236}">
                <a16:creationId xmlns:a16="http://schemas.microsoft.com/office/drawing/2014/main" id="{C036EA3D-7C7F-4DFE-859F-C495D8CC4741}"/>
              </a:ext>
            </a:extLst>
          </p:cNvPr>
          <p:cNvSpPr/>
          <p:nvPr/>
        </p:nvSpPr>
        <p:spPr>
          <a:xfrm>
            <a:off x="273329" y="3230715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7" name="Shape 317">
            <a:extLst>
              <a:ext uri="{FF2B5EF4-FFF2-40B4-BE49-F238E27FC236}">
                <a16:creationId xmlns:a16="http://schemas.microsoft.com/office/drawing/2014/main" id="{11A82D72-673A-488B-81F7-F86B91A6D525}"/>
              </a:ext>
            </a:extLst>
          </p:cNvPr>
          <p:cNvSpPr/>
          <p:nvPr/>
        </p:nvSpPr>
        <p:spPr>
          <a:xfrm>
            <a:off x="4698797" y="1512972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19" name="Shape 317">
            <a:extLst>
              <a:ext uri="{FF2B5EF4-FFF2-40B4-BE49-F238E27FC236}">
                <a16:creationId xmlns:a16="http://schemas.microsoft.com/office/drawing/2014/main" id="{4D729828-AF9E-4461-B812-0CEA85E98FFD}"/>
              </a:ext>
            </a:extLst>
          </p:cNvPr>
          <p:cNvSpPr/>
          <p:nvPr/>
        </p:nvSpPr>
        <p:spPr>
          <a:xfrm>
            <a:off x="4698797" y="3230715"/>
            <a:ext cx="1605707" cy="1324351"/>
          </a:xfrm>
          <a:prstGeom prst="roundRect">
            <a:avLst>
              <a:gd name="adj" fmla="val 11472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30FC826-FFCA-4A7E-892F-E09F746DBF5F}"/>
              </a:ext>
            </a:extLst>
          </p:cNvPr>
          <p:cNvSpPr txBox="1"/>
          <p:nvPr/>
        </p:nvSpPr>
        <p:spPr>
          <a:xfrm>
            <a:off x="1998463" y="1420994"/>
            <a:ext cx="21477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授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權數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量形式自由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63172A-53EA-4B7D-97AF-BD8E8120579A}"/>
              </a:ext>
            </a:extLst>
          </p:cNvPr>
          <p:cNvSpPr txBox="1"/>
          <p:nvPr/>
        </p:nvSpPr>
        <p:spPr>
          <a:xfrm>
            <a:off x="1998463" y="1766841"/>
            <a:ext cx="2401807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QVR Elite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「訂閱制」的監控系統方案，提供月訂閱期、一年訂閱期、三年訂閱期選擇，讓您以每月每頻道最低 </a:t>
            </a: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US $ 1.99 </a:t>
            </a:r>
            <a: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起的超低月付佈建監控系統，大幅降低建置成本，並可根據需求即時做出頻道增減調整，達到高效的彈性成本控管。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986E632-0F7C-41D2-8B11-FBE7C6D3D5E4}"/>
              </a:ext>
            </a:extLst>
          </p:cNvPr>
          <p:cNvSpPr txBox="1"/>
          <p:nvPr/>
        </p:nvSpPr>
        <p:spPr>
          <a:xfrm>
            <a:off x="1998463" y="3393956"/>
            <a:ext cx="2183806" cy="3180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效能再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進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化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31B0388-D9A3-4C81-8DCB-C75254D8D4E1}"/>
              </a:ext>
            </a:extLst>
          </p:cNvPr>
          <p:cNvSpPr txBox="1"/>
          <p:nvPr/>
        </p:nvSpPr>
        <p:spPr>
          <a:xfrm>
            <a:off x="1998463" y="3699706"/>
            <a:ext cx="23032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首先推出版本最高可達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128ch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錄影，下一版本估計可推升至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192ch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錄影。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BEA5D66-39BC-4352-A81B-ED0602EA82AF}"/>
              </a:ext>
            </a:extLst>
          </p:cNvPr>
          <p:cNvSpPr txBox="1"/>
          <p:nvPr/>
        </p:nvSpPr>
        <p:spPr>
          <a:xfrm>
            <a:off x="6464648" y="1645408"/>
            <a:ext cx="2183806" cy="3180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QVR Pro Client 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96D5C72-212C-42BC-BC6D-B22973ACE89E}"/>
              </a:ext>
            </a:extLst>
          </p:cNvPr>
          <p:cNvSpPr txBox="1"/>
          <p:nvPr/>
        </p:nvSpPr>
        <p:spPr>
          <a:xfrm>
            <a:off x="6464648" y="1991255"/>
            <a:ext cx="23406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使用與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，包括動態版型、同時觀看即時和回放、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E-map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事件顯示，都可用的到。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00D4955-9342-48E9-9707-1417F5ADF7CB}"/>
              </a:ext>
            </a:extLst>
          </p:cNvPr>
          <p:cNvSpPr txBox="1"/>
          <p:nvPr/>
        </p:nvSpPr>
        <p:spPr>
          <a:xfrm>
            <a:off x="6464648" y="3393956"/>
            <a:ext cx="2183806" cy="3180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標準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MP4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錄影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檔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CA74603-9ECC-4C6D-A3C1-50BF0043C249}"/>
              </a:ext>
            </a:extLst>
          </p:cNvPr>
          <p:cNvSpPr txBox="1"/>
          <p:nvPr/>
        </p:nvSpPr>
        <p:spPr>
          <a:xfrm>
            <a:off x="6464648" y="3699706"/>
            <a:ext cx="23146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同時支援 </a:t>
            </a:r>
            <a:r>
              <a:rPr lang="en-US" altLang="zh-TW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，並儲存標準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MP4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錄影檔，方便客戶隨時取出檔案用第三方播放器播放。</a:t>
            </a: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DC08ACE5-1456-4F6D-9B14-1429667C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16" y="1671766"/>
            <a:ext cx="1359132" cy="924609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1FE0D44A-3F49-4C11-A1D6-E4C21EF6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1854" y="3312532"/>
            <a:ext cx="1151220" cy="1033505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8160CC4C-2FFF-47BA-A28D-8883FAA7C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0913" y="1706668"/>
            <a:ext cx="1452080" cy="90642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3A13717-C685-4D4B-8E12-4C72CE72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829" y="3503393"/>
            <a:ext cx="1354323" cy="8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07F210-AD7B-4989-B55F-2FFA7C0D9D91}"/>
              </a:ext>
            </a:extLst>
          </p:cNvPr>
          <p:cNvGrpSpPr/>
          <p:nvPr/>
        </p:nvGrpSpPr>
        <p:grpSpPr>
          <a:xfrm>
            <a:off x="258312" y="1774153"/>
            <a:ext cx="3520165" cy="2891748"/>
            <a:chOff x="379889" y="2099517"/>
            <a:chExt cx="4693553" cy="4289575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FD60F70-CA62-4161-A448-3ED5949B4141}"/>
                </a:ext>
              </a:extLst>
            </p:cNvPr>
            <p:cNvSpPr/>
            <p:nvPr/>
          </p:nvSpPr>
          <p:spPr>
            <a:xfrm>
              <a:off x="388633" y="2099517"/>
              <a:ext cx="4680437" cy="428957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CBE0BFF5-C842-4F0E-9642-8190EAB8CA68}"/>
                </a:ext>
              </a:extLst>
            </p:cNvPr>
            <p:cNvGrpSpPr/>
            <p:nvPr/>
          </p:nvGrpSpPr>
          <p:grpSpPr>
            <a:xfrm>
              <a:off x="379889" y="4678661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7EF3AFC-AB49-42AB-BCBE-95E6ABFB686F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6DB0E2E2-8DBF-414B-99C4-689D2166C3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1259"/>
                <a:ext cx="3199241" cy="15088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>
                <a:extLst>
                  <a:ext uri="{FF2B5EF4-FFF2-40B4-BE49-F238E27FC236}">
                    <a16:creationId xmlns:a16="http://schemas.microsoft.com/office/drawing/2014/main" id="{8AEEFAB8-1FEE-4CCF-8B57-3A2FCFE466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02932"/>
                <a:ext cx="3202223" cy="47093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BFD90AE9-D2C5-4995-9A0E-6162B36DF25C}"/>
                </a:ext>
              </a:extLst>
            </p:cNvPr>
            <p:cNvGrpSpPr/>
            <p:nvPr/>
          </p:nvGrpSpPr>
          <p:grpSpPr>
            <a:xfrm>
              <a:off x="384261" y="3821528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4C71613-289E-423B-9D47-3D6B06175D7A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35D6F477-F902-4A40-BD78-D9112723D0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6258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259EDC03-997E-4075-BDA5-904EC3A8D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3276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8D704E1B-9614-46EA-B423-7AC6E7C2EEFC}"/>
                </a:ext>
              </a:extLst>
            </p:cNvPr>
            <p:cNvGrpSpPr/>
            <p:nvPr/>
          </p:nvGrpSpPr>
          <p:grpSpPr>
            <a:xfrm>
              <a:off x="384261" y="2974882"/>
              <a:ext cx="4689181" cy="873967"/>
              <a:chOff x="1091093" y="977311"/>
              <a:chExt cx="3199241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1DCA4E6-2AD7-4A7B-8D24-B012B949280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199241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DC8BF6A-E7F5-4A53-B203-AA170B216B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4076" y="1364928"/>
                <a:ext cx="3190293" cy="11419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E3E6E8F9-6F8A-49AC-B215-59A8BD485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3199240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363E4EF-6C4F-4B5C-9FE7-780868F6B179}"/>
                </a:ext>
              </a:extLst>
            </p:cNvPr>
            <p:cNvGrpSpPr/>
            <p:nvPr/>
          </p:nvGrpSpPr>
          <p:grpSpPr>
            <a:xfrm>
              <a:off x="384261" y="2129557"/>
              <a:ext cx="4680438" cy="873966"/>
              <a:chOff x="1091093" y="977312"/>
              <a:chExt cx="3193276" cy="772713"/>
            </a:xfrm>
            <a:solidFill>
              <a:srgbClr val="FF0000">
                <a:alpha val="16863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AE2BBA-5393-42E6-92AB-5DB018FB91D7}"/>
                  </a:ext>
                </a:extLst>
              </p:cNvPr>
              <p:cNvSpPr/>
              <p:nvPr/>
            </p:nvSpPr>
            <p:spPr>
              <a:xfrm>
                <a:off x="1091093" y="977312"/>
                <a:ext cx="3193276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39E6CAF7-9531-4D4F-9E07-B750A5847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0293" cy="0"/>
              </a:xfrm>
              <a:prstGeom prst="line">
                <a:avLst/>
              </a:prstGeom>
              <a:solidFill>
                <a:srgbClr val="FFCC00">
                  <a:alpha val="49020"/>
                </a:srgbClr>
              </a:solidFill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ABCAC73A-5ED3-40CD-85E9-96BEE40BC2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24703"/>
                <a:ext cx="3193276" cy="25322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2DF18980-B84E-4513-A5EB-CEAB7E5FA2F2}"/>
                </a:ext>
              </a:extLst>
            </p:cNvPr>
            <p:cNvGrpSpPr/>
            <p:nvPr/>
          </p:nvGrpSpPr>
          <p:grpSpPr>
            <a:xfrm>
              <a:off x="379889" y="5499363"/>
              <a:ext cx="4693553" cy="873967"/>
              <a:chOff x="1091093" y="977311"/>
              <a:chExt cx="3202224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2F425F3E-E72B-4914-B899-04C953D21F9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3202223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A06DBE17-3A32-4CA6-8130-188151075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3199241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796FD3D0-F6D8-4381-89EE-14D5E205C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1093" y="1742248"/>
                <a:ext cx="3202223" cy="7777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8DE3E-A0FB-934A-8EF3-92FEEC8DA8F6}"/>
                </a:ext>
              </a:extLst>
            </p:cNvPr>
            <p:cNvSpPr txBox="1"/>
            <p:nvPr/>
          </p:nvSpPr>
          <p:spPr>
            <a:xfrm>
              <a:off x="574970" y="2615328"/>
              <a:ext cx="78483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核心數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FC529A7-B697-8140-B8AD-4CB8ACA30907}"/>
                </a:ext>
              </a:extLst>
            </p:cNvPr>
            <p:cNvSpPr txBox="1"/>
            <p:nvPr/>
          </p:nvSpPr>
          <p:spPr>
            <a:xfrm>
              <a:off x="565662" y="3059810"/>
              <a:ext cx="9643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執行緒數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7BC88058-EA46-804F-B907-3E6668FD8EBA}"/>
                </a:ext>
              </a:extLst>
            </p:cNvPr>
            <p:cNvSpPr txBox="1"/>
            <p:nvPr/>
          </p:nvSpPr>
          <p:spPr>
            <a:xfrm>
              <a:off x="550602" y="3468837"/>
              <a:ext cx="9643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基本頻率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703962-BA9F-7B47-81AE-A342C6B0A0BB}"/>
                </a:ext>
              </a:extLst>
            </p:cNvPr>
            <p:cNvSpPr/>
            <p:nvPr/>
          </p:nvSpPr>
          <p:spPr>
            <a:xfrm>
              <a:off x="553281" y="3906017"/>
              <a:ext cx="964367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突增</a:t>
              </a:r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頻率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5C35403-2881-AF48-B988-B3135E1C151F}"/>
                </a:ext>
              </a:extLst>
            </p:cNvPr>
            <p:cNvSpPr/>
            <p:nvPr/>
          </p:nvSpPr>
          <p:spPr>
            <a:xfrm>
              <a:off x="569216" y="4317513"/>
              <a:ext cx="863912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L2 </a:t>
              </a:r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8FBD3C5-AA47-9342-B928-A21E1CCF3DF9}"/>
                </a:ext>
              </a:extLst>
            </p:cNvPr>
            <p:cNvSpPr/>
            <p:nvPr/>
          </p:nvSpPr>
          <p:spPr>
            <a:xfrm>
              <a:off x="565662" y="4736265"/>
              <a:ext cx="863912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L3 </a:t>
              </a:r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49BF44-D644-E944-BD32-225D3954F92B}"/>
                </a:ext>
              </a:extLst>
            </p:cNvPr>
            <p:cNvSpPr/>
            <p:nvPr/>
          </p:nvSpPr>
          <p:spPr>
            <a:xfrm>
              <a:off x="574969" y="5593301"/>
              <a:ext cx="60529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TDP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2B5BF57-343C-604F-AC89-C8ABCE0F0B78}"/>
                </a:ext>
              </a:extLst>
            </p:cNvPr>
            <p:cNvSpPr/>
            <p:nvPr/>
          </p:nvSpPr>
          <p:spPr>
            <a:xfrm>
              <a:off x="565662" y="5158795"/>
              <a:ext cx="1143903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記憶體類型</a:t>
              </a: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2596AE0A-82EC-4545-8F43-1AB10795F7B6}"/>
                </a:ext>
              </a:extLst>
            </p:cNvPr>
            <p:cNvSpPr txBox="1"/>
            <p:nvPr/>
          </p:nvSpPr>
          <p:spPr>
            <a:xfrm>
              <a:off x="574968" y="2199671"/>
              <a:ext cx="1143903" cy="37665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處理器型號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5E8371C-31AB-6344-B0D9-9FD54CCB5866}"/>
                </a:ext>
              </a:extLst>
            </p:cNvPr>
            <p:cNvSpPr/>
            <p:nvPr/>
          </p:nvSpPr>
          <p:spPr>
            <a:xfrm>
              <a:off x="588433" y="5987879"/>
              <a:ext cx="1034900" cy="3766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CPU </a:t>
              </a:r>
              <a:r>
                <a:rPr lang="zh-CN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架構</a:t>
              </a:r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076814" y="5580444"/>
              <a:ext cx="1069097" cy="37665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12 ~ 25 W</a:t>
              </a:r>
              <a:endParaRPr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3449085" y="3065534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3186410" y="3465005"/>
              <a:ext cx="904521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2.2 GHz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271790" y="5188606"/>
              <a:ext cx="7378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DDR4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3258326" y="4759014"/>
              <a:ext cx="67582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 MB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3375346" y="3899545"/>
              <a:ext cx="42575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---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3280770" y="4316559"/>
              <a:ext cx="62666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2MB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3217769" y="2136078"/>
              <a:ext cx="898109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V1500B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99E51741-BCE1-604F-BF31-75BA8C9F7C4A}"/>
                </a:ext>
              </a:extLst>
            </p:cNvPr>
            <p:cNvSpPr txBox="1"/>
            <p:nvPr/>
          </p:nvSpPr>
          <p:spPr>
            <a:xfrm>
              <a:off x="3446680" y="2607659"/>
              <a:ext cx="346677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3A41D30F-73E1-9D45-8281-E71044CF1350}"/>
                </a:ext>
              </a:extLst>
            </p:cNvPr>
            <p:cNvSpPr txBox="1"/>
            <p:nvPr/>
          </p:nvSpPr>
          <p:spPr>
            <a:xfrm>
              <a:off x="3355738" y="5973313"/>
              <a:ext cx="564685" cy="376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05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Zen</a:t>
              </a:r>
              <a:endParaRPr kumimoji="1" lang="zh-TW" altLang="en-US" sz="105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4331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700">
                <a:latin typeface="Arial" panose="020B0604020202020204" pitchFamily="34" charset="0"/>
                <a:sym typeface="Arial" panose="020B0604020202020204" pitchFamily="34" charset="0"/>
              </a:rPr>
              <a:t>採用</a:t>
            </a:r>
            <a:r>
              <a:rPr lang="en-US" altLang="zh-CN" sz="27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AMD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長支援週期，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Zen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架構的嵌入式</a:t>
            </a:r>
            <a:b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低功耗 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V1000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系列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" altLang="zh-TW" sz="2700">
                <a:latin typeface="Arial" panose="020B0604020202020204" pitchFamily="34" charset="0"/>
                <a:sym typeface="Arial" panose="020B0604020202020204" pitchFamily="34" charset="0"/>
              </a:rPr>
              <a:t>V1500B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四核 </a:t>
            </a:r>
            <a:r>
              <a:rPr lang="zh-CN" altLang="en-US" sz="2700">
                <a:latin typeface="Arial" panose="020B0604020202020204" pitchFamily="34" charset="0"/>
                <a:sym typeface="Arial" panose="020B0604020202020204" pitchFamily="34" charset="0"/>
              </a:rPr>
              <a:t>八緒</a:t>
            </a:r>
            <a:r>
              <a:rPr lang="en-US" altLang="zh-CN" sz="2700">
                <a:latin typeface="Arial" panose="020B0604020202020204" pitchFamily="34" charset="0"/>
                <a:sym typeface="Arial" panose="020B0604020202020204" pitchFamily="34" charset="0"/>
              </a:rPr>
              <a:t> 2.2 GHz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處理器</a:t>
            </a:r>
            <a:endParaRPr lang="en-US" altLang="zh-TW" sz="27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167454" y="4800843"/>
            <a:ext cx="6229701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資料來源 </a:t>
            </a:r>
            <a:r>
              <a:rPr lang="en" altLang="zh-TW" sz="67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https://www.amd.com/zh-hant/products/specifications/embedded/8191%2011961</a:t>
            </a:r>
            <a:endParaRPr lang="zh-TW" altLang="en-US" sz="6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9" name="圖片 68" hidden="1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36756" y="4050505"/>
            <a:ext cx="3316154" cy="522844"/>
          </a:xfrm>
          <a:prstGeom prst="rect">
            <a:avLst/>
          </a:prstGeom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113" y="1120953"/>
            <a:ext cx="3666887" cy="3707906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9DCB03-A94D-AF42-994E-2EB0B72B8E86}"/>
              </a:ext>
            </a:extLst>
          </p:cNvPr>
          <p:cNvSpPr txBox="1"/>
          <p:nvPr/>
        </p:nvSpPr>
        <p:spPr>
          <a:xfrm>
            <a:off x="2211276" y="1413248"/>
            <a:ext cx="981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</a:t>
            </a:r>
            <a:endParaRPr kumimoji="1"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图片 57">
            <a:extLst>
              <a:ext uri="{FF2B5EF4-FFF2-40B4-BE49-F238E27FC236}">
                <a16:creationId xmlns:a16="http://schemas.microsoft.com/office/drawing/2014/main" id="{0D1C8E4F-37E6-4447-B4BE-C08A482666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89100" y="3143958"/>
            <a:ext cx="2952450" cy="271914"/>
          </a:xfrm>
          <a:prstGeom prst="rect">
            <a:avLst/>
          </a:prstGeom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4F162066-08B6-436C-AF48-6C6AE441414B}"/>
              </a:ext>
            </a:extLst>
          </p:cNvPr>
          <p:cNvSpPr txBox="1"/>
          <p:nvPr/>
        </p:nvSpPr>
        <p:spPr>
          <a:xfrm>
            <a:off x="6077093" y="373941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6450B4DE-7DB7-4370-817A-7FDF79021841}"/>
              </a:ext>
            </a:extLst>
          </p:cNvPr>
          <p:cNvSpPr txBox="1"/>
          <p:nvPr/>
        </p:nvSpPr>
        <p:spPr>
          <a:xfrm>
            <a:off x="4698701" y="444288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TS-673A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4FEC272D-53B6-413E-B805-26EB59BBD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69454" y="3665651"/>
            <a:ext cx="2364478" cy="148995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03281E22-9ACB-4439-840B-12D82DAB52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8873" y="2275419"/>
            <a:ext cx="2445640" cy="1561097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1BF681AC-1A4D-4382-B67F-13FF59AA0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73718" y="4368388"/>
            <a:ext cx="1927091" cy="148995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F858B708-459F-450F-A62B-F37B715D01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275" y="2966145"/>
            <a:ext cx="2024818" cy="1561096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52D1C191-97C1-4372-86B3-F1C562A171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33468" y="3020879"/>
            <a:ext cx="1608803" cy="1472547"/>
          </a:xfrm>
          <a:prstGeom prst="rect">
            <a:avLst/>
          </a:prstGeom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F646D6C6-DE4F-4992-858A-CF29443E4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080787" y="4320827"/>
            <a:ext cx="1417216" cy="16959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21C68B4-DB4D-7F48-A530-90BAC9B6FF0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46" y="1651127"/>
            <a:ext cx="921330" cy="818448"/>
          </a:xfrm>
          <a:prstGeom prst="rect">
            <a:avLst/>
          </a:prstGeom>
        </p:spPr>
      </p:pic>
      <p:sp>
        <p:nvSpPr>
          <p:cNvPr id="88" name="文字方塊 87">
            <a:extLst>
              <a:ext uri="{FF2B5EF4-FFF2-40B4-BE49-F238E27FC236}">
                <a16:creationId xmlns:a16="http://schemas.microsoft.com/office/drawing/2014/main" id="{17E6A106-817F-4496-92C1-90B9C1753AF0}"/>
              </a:ext>
            </a:extLst>
          </p:cNvPr>
          <p:cNvSpPr txBox="1"/>
          <p:nvPr/>
        </p:nvSpPr>
        <p:spPr>
          <a:xfrm>
            <a:off x="7390086" y="444288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TS-473A</a:t>
            </a:r>
            <a:endParaRPr kumimoji="1"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56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49" y="2611519"/>
            <a:ext cx="900000" cy="9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/>
              <a:t>強勁效能打造高效能多媒體影音播放與串流平台</a:t>
            </a:r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3" y="3832701"/>
            <a:ext cx="900000" cy="900000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5670196" y="1632449"/>
            <a:ext cx="280308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 Server </a:t>
            </a: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影音串流與轉檔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485597" y="3976195"/>
            <a:ext cx="2803089" cy="6331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 </a:t>
            </a:r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 </a:t>
            </a:r>
            <a:r>
              <a:rPr lang="zh-CN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串流多媒體至各會議室的影音播放裝置</a:t>
            </a:r>
            <a:endParaRPr lang="en-US" alt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485597" y="1703053"/>
            <a:ext cx="2853666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AI </a:t>
            </a:r>
            <a:r>
              <a:rPr 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相簿與相片分類</a:t>
            </a:r>
            <a:endParaRPr 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152" y="1370409"/>
            <a:ext cx="900000" cy="900000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476840" y="2770253"/>
            <a:ext cx="2783134" cy="63305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CAYIN </a:t>
            </a:r>
            <a:r>
              <a:rPr lang="en-US" altLang="zh-TW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MediaSign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Player</a:t>
            </a:r>
          </a:p>
          <a:p>
            <a:pPr>
              <a:lnSpc>
                <a:spcPts val="22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HEVC (H.265) 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即時轉檔播放</a:t>
            </a:r>
            <a:endParaRPr lang="en-US" sz="16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2236" y="2121786"/>
            <a:ext cx="3571049" cy="2954991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94" y="1379723"/>
            <a:ext cx="948759" cy="948759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268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QTS / </a:t>
            </a:r>
            <a:r>
              <a:rPr lang="zh-TW" altLang="en-US"/>
              <a:t>QuTS hero 一機雙系統，</a:t>
            </a:r>
            <a:br>
              <a:rPr lang="en-US" altLang="zh-TW"/>
            </a:br>
            <a:r>
              <a:rPr lang="zh-TW" altLang="en-US"/>
              <a:t>視乎您的喜好選擇使用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0AAE7F-8902-6445-A878-6B702FD65E72}"/>
              </a:ext>
            </a:extLst>
          </p:cNvPr>
          <p:cNvSpPr/>
          <p:nvPr/>
        </p:nvSpPr>
        <p:spPr>
          <a:xfrm>
            <a:off x="294882" y="1256152"/>
            <a:ext cx="8483358" cy="742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出貨搭載 </a:t>
            </a:r>
            <a:r>
              <a:rPr lang="en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作業系統。企業組織可依據不同時期的應用需求，更改為採用 </a:t>
            </a:r>
            <a:r>
              <a:rPr lang="en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檔案系統的 </a:t>
            </a:r>
            <a:r>
              <a:rPr lang="en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QuTS hero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作業系統，獲得更高可靠度。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2AD785-3703-2546-8FBF-ACEFB20D090B}"/>
              </a:ext>
            </a:extLst>
          </p:cNvPr>
          <p:cNvSpPr/>
          <p:nvPr/>
        </p:nvSpPr>
        <p:spPr>
          <a:xfrm>
            <a:off x="248056" y="2133850"/>
            <a:ext cx="2791168" cy="26283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由於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QuTS hero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採用不同檔案系統，請用戶務必先空機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不裝入硬碟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切換作業系統後，再執行系統遷移。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QuTS hero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作業系統時，建議使用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作為系統碟以獲取更佳效果。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a.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建議將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2.5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SATA SSD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安裝於兩個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吋插槽中執行熱插拔</a:t>
            </a:r>
            <a:br>
              <a:rPr lang="zh-TW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b.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主機板 </a:t>
            </a:r>
            <a:r>
              <a:rPr lang="en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M.2 NVMe SSD 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插槽不支援熱 </a:t>
            </a:r>
            <a:b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插拔</a:t>
            </a:r>
            <a:endParaRPr lang="zh-TW" altLang="en-US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2E7E3B9-70EF-FF45-A5D2-14C69C5F7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488" y="1863887"/>
            <a:ext cx="5632488" cy="31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69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3838BC0-FB4D-40FE-88BB-1B7A0A639182}"/>
              </a:ext>
            </a:extLst>
          </p:cNvPr>
          <p:cNvSpPr/>
          <p:nvPr/>
        </p:nvSpPr>
        <p:spPr>
          <a:xfrm>
            <a:off x="5057190" y="2376622"/>
            <a:ext cx="4032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ZFS 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-US" altLang="zh-TW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hero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63D8475-BF9A-4F42-B2DA-32656B7A8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0207" y="1419951"/>
            <a:ext cx="3546589" cy="879596"/>
          </a:xfrm>
        </p:spPr>
        <p:txBody>
          <a:bodyPr/>
          <a:lstStyle/>
          <a:p>
            <a:r>
              <a:rPr lang="zh-TW" altLang="en-US"/>
              <a:t>企業級作業系統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D0B5570-D1BA-41D7-A31F-FA5F97790370}"/>
              </a:ext>
            </a:extLst>
          </p:cNvPr>
          <p:cNvCxnSpPr>
            <a:cxnSpLocks/>
          </p:cNvCxnSpPr>
          <p:nvPr/>
        </p:nvCxnSpPr>
        <p:spPr>
          <a:xfrm>
            <a:off x="5471608" y="2262293"/>
            <a:ext cx="32037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472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477047" y="2424778"/>
            <a:ext cx="2103503" cy="1553090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477047" y="1461180"/>
            <a:ext cx="2103503" cy="852388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464202" y="2101521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821331" y="1416583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031"/>
            <a:ext cx="9144000" cy="626538"/>
          </a:xfrm>
        </p:spPr>
        <p:txBody>
          <a:bodyPr>
            <a:normAutofit/>
          </a:bodyPr>
          <a:lstStyle/>
          <a:p>
            <a:pPr>
              <a:lnSpc>
                <a:spcPts val="3825"/>
              </a:lnSpc>
            </a:pPr>
            <a:r>
              <a:rPr lang="zh-TW" altLang="en-US" sz="3200">
                <a:latin typeface="微軟正黑體"/>
                <a:ea typeface="微軟正黑體"/>
              </a:rPr>
              <a:t>強大的在線資料縮減技術 </a:t>
            </a:r>
            <a:r>
              <a:rPr lang="en-US" altLang="zh-TW" sz="3200">
                <a:latin typeface="微軟正黑體"/>
                <a:ea typeface="微軟正黑體"/>
              </a:rPr>
              <a:t>– </a:t>
            </a:r>
            <a:r>
              <a:rPr lang="zh-TW" altLang="en-US">
                <a:sym typeface="Arial" panose="020B0604020202020204" pitchFamily="34" charset="0"/>
              </a:rPr>
              <a:t>能大幅延長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壽命</a:t>
            </a:r>
            <a:endParaRPr lang="zh-TW" altLang="en-US" sz="3150">
              <a:latin typeface="微軟正黑體"/>
              <a:ea typeface="微軟正黑體"/>
            </a:endParaRP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527648" y="1473556"/>
            <a:ext cx="1931624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582">
              <a:lnSpc>
                <a:spcPts val="2550"/>
              </a:lnSpc>
              <a:buClr>
                <a:schemeClr val="accent2"/>
              </a:buClr>
              <a:buSzPts val="2400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檔案系統的重複數據刪除與壓縮功能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438567" y="2467182"/>
            <a:ext cx="2111503" cy="149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04775">
              <a:lnSpc>
                <a:spcPts val="2100"/>
              </a:lnSpc>
              <a:buClr>
                <a:srgbClr val="D8D8D8"/>
              </a:buClr>
              <a:buSzPts val="140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透過資料減量來大幅減少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的寫入次數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ZFS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檔案系統也因此成為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All Flash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系統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的最佳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搭配夥伴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5754519" y="3926893"/>
            <a:ext cx="1345403" cy="82386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050" b="1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490" y="3926893"/>
            <a:ext cx="1345403" cy="845920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5812908" y="4464897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258" y="3926893"/>
            <a:ext cx="1345403" cy="845920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2932352" y="4018635"/>
            <a:ext cx="894713" cy="43937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A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en-US" sz="105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</a:t>
              </a:r>
              <a:endParaRPr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2779859" y="4464897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Original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2354" y="3926893"/>
            <a:ext cx="1345403" cy="82386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7645447" y="4486527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SSD Pool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4016" y="4050671"/>
            <a:ext cx="297990" cy="37926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9545" y="4050671"/>
            <a:ext cx="297990" cy="3792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2839" y="4050671"/>
            <a:ext cx="297990" cy="379260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936144" y="3149836"/>
            <a:ext cx="862641" cy="672188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636709" y="3562837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592768" y="4767685"/>
            <a:ext cx="1859503" cy="4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ts val="1000"/>
              </a:lnSpc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619627" y="4827370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5196059" y="4827370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907076" y="4163288"/>
            <a:ext cx="3512864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4180575" y="4501573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9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5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555075" y="40528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903642" y="4052810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729358" y="40528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5077924" y="405281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919444" y="430351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738165" y="4310653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5093889" y="430351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563689" y="4310654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50" b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lang="zh-TW" altLang="en-US" sz="105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520" y="2639030"/>
            <a:ext cx="2884561" cy="1203436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73902" y="168723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513" y="1367631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549479" y="656615"/>
            <a:ext cx="3316476" cy="43035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EE6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579250" y="671856"/>
            <a:ext cx="327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必須在存入前減量才有效用</a:t>
            </a: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477047" y="4102074"/>
            <a:ext cx="2103503" cy="788889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C42A00"/>
              </a:gs>
              <a:gs pos="0">
                <a:srgbClr val="F23400"/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/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436657" y="4114085"/>
            <a:ext cx="2108012" cy="78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ctr" anchorCtr="0">
            <a:noAutofit/>
          </a:bodyPr>
          <a:lstStyle/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Deduplication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</a:p>
          <a:p>
            <a:pPr marL="84455" algn="ctr">
              <a:lnSpc>
                <a:spcPts val="2000"/>
              </a:lnSpc>
              <a:buClr>
                <a:schemeClr val="accent2"/>
              </a:buClr>
              <a:buSzPts val="2400"/>
            </a:pPr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最低需求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 Light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16GB RAM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Microsoft JhengHei Light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4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 </a:t>
            </a:r>
            <a:r>
              <a:rPr lang="zh-TW" altLang="en-US"/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6" y="1687730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32113" y="1444374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08724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33276" y="1444374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28503" y="2704764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53" y="3099486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078" y="3106704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44173" y="3434285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35162" y="2711980"/>
            <a:ext cx="1892583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25284" y="2725768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50911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50911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397339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785283" y="2651844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834" y="2696651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873479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873479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19907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26838" y="2651844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176384" y="2812281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54226" y="2370779"/>
            <a:ext cx="1492856" cy="3654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54226" y="1687587"/>
            <a:ext cx="1492856" cy="365984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00654" y="2053570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49769" y="345120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09355" y="2791631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294963" y="213443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7347899" y="1620436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270502" y="2659906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17" r="11949"/>
          <a:stretch/>
        </p:blipFill>
        <p:spPr>
          <a:xfrm>
            <a:off x="2847975" y="4211120"/>
            <a:ext cx="5767388" cy="63266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969613" y="4253237"/>
            <a:ext cx="5593825" cy="43858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spc="450">
                <a:solidFill>
                  <a:schemeClr val="bg1"/>
                </a:solidFill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1213155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365" y="3389948"/>
            <a:ext cx="3242565" cy="60489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2356788"/>
            <a:ext cx="3242565" cy="604896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185" y="1466374"/>
            <a:ext cx="3242565" cy="604896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5501547" y="2152039"/>
            <a:ext cx="2696302" cy="868945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5501547" y="3279676"/>
            <a:ext cx="2696302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5501546" y="1339852"/>
            <a:ext cx="2696303" cy="702987"/>
          </a:xfrm>
          <a:prstGeom prst="snip2DiagRect">
            <a:avLst>
              <a:gd name="adj1" fmla="val 0"/>
              <a:gd name="adj2" fmla="val 17253"/>
            </a:avLst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55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6011885" y="1326992"/>
            <a:ext cx="1822867" cy="717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檔案類型，多版本控制</a:t>
            </a:r>
          </a:p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實現備份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321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992958" y="2126216"/>
            <a:ext cx="2025093" cy="9227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Snapshot &amp; Replica</a:t>
            </a:r>
            <a:r>
              <a:rPr lang="en-US" altLang="zh-TW" b="1"/>
              <a:t>: </a:t>
            </a:r>
          </a:p>
          <a:p>
            <a:r>
              <a:rPr lang="zh-TW" altLang="en-US"/>
              <a:t>區塊層級，多版本控制，</a:t>
            </a:r>
            <a:r>
              <a:rPr lang="en-US" altLang="zh-TW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ZFS</a:t>
            </a:r>
            <a:r>
              <a:rPr lang="zh-TW" altLang="en-US"/>
              <a:t>提供最輕負載量的快照，</a:t>
            </a:r>
            <a:r>
              <a:rPr lang="en-US" altLang="zh-TW"/>
              <a:t> </a:t>
            </a:r>
            <a:r>
              <a:rPr lang="zh-TW" altLang="en-US"/>
              <a:t>完全不影響儲存效能</a:t>
            </a:r>
            <a:endParaRPr lang="en-US" altLang="zh-TW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6011885" y="3282937"/>
            <a:ext cx="2060180" cy="691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TW" b="1"/>
              <a:t>:</a:t>
            </a:r>
            <a:br>
              <a:rPr lang="en-US" altLang="zh-TW"/>
            </a:br>
            <a:r>
              <a:rPr lang="zh-TW" altLang="en-US"/>
              <a:t>區塊層級，</a:t>
            </a:r>
            <a:r>
              <a:rPr lang="en-US" altLang="zh-TW" err="1"/>
              <a:t>讓系統</a:t>
            </a:r>
            <a:r>
              <a:rPr lang="zh-TW" altLang="en-US"/>
              <a:t>始終維持一份在最新狀態的資料副本</a:t>
            </a:r>
            <a:endParaRPr lang="en-US" altLang="zh-TW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一次提供三階段的備份方式 </a:t>
            </a:r>
            <a:r>
              <a:rPr lang="en-US" altLang="zh-TW"/>
              <a:t>: </a:t>
            </a:r>
            <a:br>
              <a:rPr lang="en-US" altLang="zh-TW"/>
            </a:br>
            <a:r>
              <a:rPr lang="zh-TW" altLang="en-US"/>
              <a:t>給您最齊全的資料備援保護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1019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2781" y="2245172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2781" y="336453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9526" y="2946006"/>
            <a:ext cx="673154" cy="881527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250" y="1353195"/>
            <a:ext cx="666541" cy="66654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2012" y="2272068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62012" y="3307390"/>
            <a:ext cx="643016" cy="643016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0001" y="4170039"/>
            <a:ext cx="2207042" cy="842673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3073275" y="4671091"/>
            <a:ext cx="2492527" cy="1020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52" y="4210307"/>
            <a:ext cx="1466850" cy="9239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2596529" y="3487272"/>
            <a:ext cx="1927506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即時性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隨時隨地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2428575" y="2460276"/>
            <a:ext cx="2312554" cy="281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每小時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24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小時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365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2808597" y="1556169"/>
            <a:ext cx="1552509" cy="288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每天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週期性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7DCCE02-EAD9-4B9F-99F1-DEE493005F38}"/>
              </a:ext>
            </a:extLst>
          </p:cNvPr>
          <p:cNvGrpSpPr/>
          <p:nvPr/>
        </p:nvGrpSpPr>
        <p:grpSpPr>
          <a:xfrm>
            <a:off x="1085671" y="4007549"/>
            <a:ext cx="1960880" cy="1073603"/>
            <a:chOff x="2468306" y="2857758"/>
            <a:chExt cx="4542182" cy="248690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4C25636-96D5-4B3B-9417-4BDBF7CE8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900958" y="4734204"/>
              <a:ext cx="3076246" cy="197527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9DA9723-7FCE-4461-B2A9-816E71C03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8648" y="2857758"/>
              <a:ext cx="3181840" cy="206958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B622B0A3-C8D3-4D73-8119-85F0364EC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96204" y="5134065"/>
              <a:ext cx="2507195" cy="197527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13E0964-92A0-461F-9C90-AB00447B9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8306" y="3275074"/>
              <a:ext cx="2634339" cy="2069587"/>
            </a:xfrm>
            <a:prstGeom prst="rect">
              <a:avLst/>
            </a:prstGeom>
          </p:spPr>
        </p:pic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3E6A035-3CA0-DD48-98CD-F16A3F511795}"/>
              </a:ext>
            </a:extLst>
          </p:cNvPr>
          <p:cNvSpPr txBox="1"/>
          <p:nvPr/>
        </p:nvSpPr>
        <p:spPr>
          <a:xfrm>
            <a:off x="2295393" y="4870079"/>
            <a:ext cx="3270409" cy="281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即將於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 h4.5.2 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推出．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7854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E4072E7-17FC-4A6C-A848-473E4CE90D7C}"/>
              </a:ext>
            </a:extLst>
          </p:cNvPr>
          <p:cNvSpPr/>
          <p:nvPr/>
        </p:nvSpPr>
        <p:spPr>
          <a:xfrm rot="10800000">
            <a:off x="521419" y="1762879"/>
            <a:ext cx="3997186" cy="3161826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38" name="圖片 137">
            <a:extLst>
              <a:ext uri="{FF2B5EF4-FFF2-40B4-BE49-F238E27FC236}">
                <a16:creationId xmlns:a16="http://schemas.microsoft.com/office/drawing/2014/main" id="{5BB5905C-DE84-4A45-B26E-871BD4E1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99" y="3700718"/>
            <a:ext cx="1433988" cy="1126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53" y="152937"/>
            <a:ext cx="8649547" cy="606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Snapsync</a:t>
            </a:r>
            <a:r>
              <a:rPr lang="zh-TW" altLang="en-US"/>
              <a:t> 快照同步</a:t>
            </a:r>
            <a:endParaRPr lang="zh-TW" altLang="en-US" sz="260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00C7A39-8FCD-4D71-99BF-D7077F7877EA}"/>
              </a:ext>
            </a:extLst>
          </p:cNvPr>
          <p:cNvSpPr/>
          <p:nvPr/>
        </p:nvSpPr>
        <p:spPr>
          <a:xfrm rot="10800000">
            <a:off x="4641993" y="1763149"/>
            <a:ext cx="3997186" cy="3161827"/>
          </a:xfrm>
          <a:prstGeom prst="roundRect">
            <a:avLst>
              <a:gd name="adj" fmla="val 5128"/>
            </a:avLst>
          </a:prstGeom>
          <a:gradFill>
            <a:gsLst>
              <a:gs pos="0">
                <a:srgbClr val="AEEFFC">
                  <a:alpha val="0"/>
                </a:srgbClr>
              </a:gs>
              <a:gs pos="100000">
                <a:srgbClr val="9BEBFB">
                  <a:alpha val="4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C28B5EA4-5AC9-46D0-9BC1-9C00286F8A7F}"/>
              </a:ext>
            </a:extLst>
          </p:cNvPr>
          <p:cNvSpPr/>
          <p:nvPr/>
        </p:nvSpPr>
        <p:spPr>
          <a:xfrm>
            <a:off x="4647346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3014118" y="4268906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1" name="矩形: 圓角 53">
            <a:extLst>
              <a:ext uri="{FF2B5EF4-FFF2-40B4-BE49-F238E27FC236}">
                <a16:creationId xmlns:a16="http://schemas.microsoft.com/office/drawing/2014/main" id="{700A0024-7DB9-446A-A0D4-1A2E52AB77D8}"/>
              </a:ext>
            </a:extLst>
          </p:cNvPr>
          <p:cNvSpPr/>
          <p:nvPr/>
        </p:nvSpPr>
        <p:spPr>
          <a:xfrm>
            <a:off x="532510" y="1762880"/>
            <a:ext cx="3985403" cy="2317926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398401" y="3009107"/>
            <a:ext cx="0" cy="648756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937637" y="2304189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013018" y="4383744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733704" y="3227143"/>
            <a:ext cx="664694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678572" y="471841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3039449" y="45842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1830526" y="4157159"/>
            <a:ext cx="1305035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schedule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1848668" y="4431893"/>
            <a:ext cx="1305035" cy="1657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5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Snapshot send</a:t>
            </a:r>
            <a:endParaRPr lang="en-US" sz="95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7154321" y="4260735"/>
            <a:ext cx="1336515" cy="256156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5466391" y="2883629"/>
            <a:ext cx="0" cy="774234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4809720" y="3182821"/>
            <a:ext cx="699846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Normal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4809720" y="471878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Primary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7170597" y="4584655"/>
            <a:ext cx="1305035" cy="181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1F3F8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Secondary NAS</a:t>
            </a:r>
            <a:endParaRPr lang="en-US" sz="1100">
              <a:solidFill>
                <a:srgbClr val="1F3F8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6153233" y="4381750"/>
            <a:ext cx="952247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5964350" y="4352870"/>
            <a:ext cx="130503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Snapshot</a:t>
            </a:r>
            <a:endParaRPr lang="en-US" sz="10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5773271" y="2904448"/>
            <a:ext cx="1296576" cy="1280210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6534123" y="3365046"/>
            <a:ext cx="20136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1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Disaster Recovery (RPO=0)</a:t>
            </a:r>
            <a:endParaRPr lang="en-US" sz="11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6037777" y="4821473"/>
            <a:ext cx="1351696" cy="17113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(Round Trip Latency &lt; 5ms)</a:t>
            </a: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3478612" y="3904295"/>
            <a:ext cx="434996" cy="434996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3" name="圖片 132">
            <a:extLst>
              <a:ext uri="{FF2B5EF4-FFF2-40B4-BE49-F238E27FC236}">
                <a16:creationId xmlns:a16="http://schemas.microsoft.com/office/drawing/2014/main" id="{B9367910-1B36-4E5A-AD7A-F5DD2F141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98" y="1762831"/>
            <a:ext cx="2745521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87956480-ACED-4B30-BE7C-F170AD13E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78" y="1773616"/>
            <a:ext cx="2218875" cy="311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294414" y="1771925"/>
            <a:ext cx="3509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Schedule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4786268" y="1790478"/>
            <a:ext cx="2230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Realtime </a:t>
            </a: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</a:rPr>
              <a:t>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35187" y="1238381"/>
            <a:ext cx="8448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最經濟高效的複合式備份，數據保護和災難復原解決方案</a:t>
            </a:r>
            <a:endParaRPr lang="zh-TW" altLang="en-US" sz="1100"/>
          </a:p>
        </p:txBody>
      </p: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1769672" y="3503536"/>
            <a:ext cx="434996" cy="434996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4994604" y="2170322"/>
            <a:ext cx="907156" cy="704916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0" name="圖形 59">
            <a:extLst>
              <a:ext uri="{FF2B5EF4-FFF2-40B4-BE49-F238E27FC236}">
                <a16:creationId xmlns:a16="http://schemas.microsoft.com/office/drawing/2014/main" id="{01CB1B99-AA0E-46C8-A1AB-C7A540197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898" y="253732"/>
            <a:ext cx="1796952" cy="656030"/>
          </a:xfrm>
          <a:prstGeom prst="rect">
            <a:avLst/>
          </a:prstGeom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32AA09-5C07-4355-BEFD-046128440581}"/>
              </a:ext>
            </a:extLst>
          </p:cNvPr>
          <p:cNvSpPr txBox="1"/>
          <p:nvPr/>
        </p:nvSpPr>
        <p:spPr>
          <a:xfrm>
            <a:off x="5700859" y="739194"/>
            <a:ext cx="31370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</a:rPr>
              <a:t>預計將於</a:t>
            </a:r>
            <a:r>
              <a:rPr lang="en-US" altLang="zh-TW" sz="12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QuTS hero h4.5.2 </a:t>
            </a:r>
            <a:r>
              <a:rPr lang="zh-TW" altLang="en-US" sz="1200">
                <a:solidFill>
                  <a:schemeClr val="bg1"/>
                </a:solidFill>
                <a:latin typeface="Microsoft JhengHei"/>
                <a:ea typeface="Microsoft JhengHei"/>
              </a:rPr>
              <a:t>支援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2021 3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月)</a:t>
            </a:r>
          </a:p>
        </p:txBody>
      </p:sp>
      <p:pic>
        <p:nvPicPr>
          <p:cNvPr id="137" name="圖片 136">
            <a:extLst>
              <a:ext uri="{FF2B5EF4-FFF2-40B4-BE49-F238E27FC236}">
                <a16:creationId xmlns:a16="http://schemas.microsoft.com/office/drawing/2014/main" id="{630377CD-6147-47CC-8086-E2B7B2FE3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481" y="3700718"/>
            <a:ext cx="1433988" cy="11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2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54CC0A7-6A42-42E3-9C0A-E3984EF5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1227" y="1873764"/>
            <a:ext cx="3329842" cy="879596"/>
          </a:xfrm>
        </p:spPr>
        <p:txBody>
          <a:bodyPr/>
          <a:lstStyle/>
          <a:p>
            <a:r>
              <a:rPr lang="zh-TW" altLang="en-US"/>
              <a:t>多元的儲存空間與功能擴充方案</a:t>
            </a:r>
          </a:p>
        </p:txBody>
      </p:sp>
    </p:spTree>
    <p:extLst>
      <p:ext uri="{BB962C8B-B14F-4D97-AF65-F5344CB8AC3E}">
        <p14:creationId xmlns:p14="http://schemas.microsoft.com/office/powerpoint/2010/main" val="925663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800">
                <a:sym typeface="Arial" panose="020B0604020202020204" pitchFamily="34" charset="0"/>
              </a:rPr>
              <a:t>儲存擴充：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TR-002 / TR-004 USB RAI</a:t>
            </a:r>
            <a:r>
              <a:rPr lang="en-US" altLang="zh-CN" sz="2800">
                <a:sym typeface="Arial" panose="020B0604020202020204" pitchFamily="34" charset="0"/>
              </a:rPr>
              <a:t>D </a:t>
            </a:r>
            <a:r>
              <a:rPr lang="zh-CN" altLang="en-US" sz="2800">
                <a:sym typeface="Arial" panose="020B0604020202020204" pitchFamily="34" charset="0"/>
              </a:rPr>
              <a:t>擴充櫃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zh-CN" altLang="en-US" sz="2800">
                <a:sym typeface="Arial" panose="020B0604020202020204" pitchFamily="34" charset="0"/>
              </a:rPr>
              <a:t>提供經濟的硬體</a:t>
            </a:r>
            <a:r>
              <a:rPr lang="en-US" altLang="zh-CN" sz="2800">
                <a:sym typeface="Arial" panose="020B0604020202020204" pitchFamily="34" charset="0"/>
              </a:rPr>
              <a:t> 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en-US" altLang="zh-CN" sz="2800">
                <a:sym typeface="Arial" panose="020B0604020202020204" pitchFamily="34" charset="0"/>
              </a:rPr>
              <a:t> </a:t>
            </a:r>
            <a:r>
              <a:rPr lang="zh-CN" altLang="en-US" sz="2800">
                <a:sym typeface="Arial" panose="020B0604020202020204" pitchFamily="34" charset="0"/>
              </a:rPr>
              <a:t>儲存擴充需求</a:t>
            </a:r>
            <a:endParaRPr lang="zh-TW" altLang="en-US" sz="2800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666262" y="1346258"/>
            <a:ext cx="7049272" cy="95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 USB RAID 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  <a:endParaRPr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內建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提供即插即用功能，支援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Type-A &amp;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主機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支援最多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台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TR-002/TR-004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裝置</a:t>
            </a:r>
            <a:endParaRPr 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604277" y="4602678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TR-002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28">
            <a:extLst>
              <a:ext uri="{FF2B5EF4-FFF2-40B4-BE49-F238E27FC236}">
                <a16:creationId xmlns:a16="http://schemas.microsoft.com/office/drawing/2014/main" id="{D9564C5D-4B7A-4535-B32A-905E30BF36EE}"/>
              </a:ext>
            </a:extLst>
          </p:cNvPr>
          <p:cNvSpPr/>
          <p:nvPr/>
        </p:nvSpPr>
        <p:spPr>
          <a:xfrm flipH="1">
            <a:off x="6603390" y="2300793"/>
            <a:ext cx="2059525" cy="1053672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圓角化對角線角落矩形 8">
            <a:extLst>
              <a:ext uri="{FF2B5EF4-FFF2-40B4-BE49-F238E27FC236}">
                <a16:creationId xmlns:a16="http://schemas.microsoft.com/office/drawing/2014/main" id="{196C2F08-86A6-4A28-8F2A-BAFA929C55BC}"/>
              </a:ext>
            </a:extLst>
          </p:cNvPr>
          <p:cNvSpPr/>
          <p:nvPr/>
        </p:nvSpPr>
        <p:spPr>
          <a:xfrm flipH="1">
            <a:off x="6598972" y="2296711"/>
            <a:ext cx="635906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隨附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C38501-5C79-4AA3-97F5-AC789722EFAD}"/>
              </a:ext>
            </a:extLst>
          </p:cNvPr>
          <p:cNvSpPr txBox="1"/>
          <p:nvPr/>
        </p:nvSpPr>
        <p:spPr>
          <a:xfrm>
            <a:off x="6598972" y="2623992"/>
            <a:ext cx="205475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USB 3.2 </a:t>
            </a:r>
            <a:r>
              <a:rPr lang="en-US" altLang="zh-TW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Gen1 或Gen2 </a:t>
            </a:r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Type-C 對 </a:t>
            </a:r>
            <a:endParaRPr lang="zh-TW" altLang="en-US">
              <a:solidFill>
                <a:schemeClr val="tx1"/>
              </a:solidFill>
              <a:ea typeface="微軟正黑體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Type-A </a:t>
            </a:r>
            <a:r>
              <a:rPr lang="en-US" altLang="zh-TW" sz="1400" err="1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線材</a:t>
            </a:r>
            <a:endParaRPr lang="zh-TW" altLang="en-US">
              <a:solidFill>
                <a:schemeClr val="tx1"/>
              </a:solidFill>
              <a:ea typeface="微軟正黑體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832" y="2063100"/>
            <a:ext cx="1383683" cy="1495147"/>
          </a:xfrm>
          <a:prstGeom prst="rect">
            <a:avLst/>
          </a:prstGeom>
        </p:spPr>
      </p:pic>
      <p:sp>
        <p:nvSpPr>
          <p:cNvPr id="24" name="Shape 528">
            <a:extLst>
              <a:ext uri="{FF2B5EF4-FFF2-40B4-BE49-F238E27FC236}">
                <a16:creationId xmlns:a16="http://schemas.microsoft.com/office/drawing/2014/main" id="{2E2795AA-F996-4AAD-9CD2-71A5313CCA28}"/>
              </a:ext>
            </a:extLst>
          </p:cNvPr>
          <p:cNvSpPr/>
          <p:nvPr/>
        </p:nvSpPr>
        <p:spPr>
          <a:xfrm flipH="1">
            <a:off x="6603390" y="3899070"/>
            <a:ext cx="2064538" cy="68470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2066AFD1-BF33-4C6A-97AD-B6FAB351C683}"/>
              </a:ext>
            </a:extLst>
          </p:cNvPr>
          <p:cNvSpPr/>
          <p:nvPr/>
        </p:nvSpPr>
        <p:spPr>
          <a:xfrm flipH="1">
            <a:off x="6598972" y="3894988"/>
            <a:ext cx="635906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選購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40E616E-FD75-4648-9417-2F17520FF418}"/>
              </a:ext>
            </a:extLst>
          </p:cNvPr>
          <p:cNvSpPr txBox="1"/>
          <p:nvPr/>
        </p:nvSpPr>
        <p:spPr>
          <a:xfrm>
            <a:off x="6598972" y="4222269"/>
            <a:ext cx="2054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Type-C 對 Type-C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759" y="3567665"/>
            <a:ext cx="1449827" cy="144982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9865C-1B82-204C-9335-C042360BBEB0}"/>
              </a:ext>
            </a:extLst>
          </p:cNvPr>
          <p:cNvSpPr txBox="1"/>
          <p:nvPr/>
        </p:nvSpPr>
        <p:spPr>
          <a:xfrm>
            <a:off x="3138338" y="4597171"/>
            <a:ext cx="11977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solidFill>
                  <a:srgbClr val="9E5E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TR-004</a:t>
            </a:r>
            <a:endParaRPr lang="zh-TW" altLang="en-US" sz="1300" b="1">
              <a:solidFill>
                <a:srgbClr val="9E5E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E3D927-11EE-FE49-9A35-543F565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6" y="2541719"/>
            <a:ext cx="3245954" cy="20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C90E2E-D521-4541-8795-8FC356AD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250" y="2541719"/>
            <a:ext cx="1489361" cy="20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CC1D8E0B-B241-8042-8873-BCADF334F47E}"/>
              </a:ext>
            </a:extLst>
          </p:cNvPr>
          <p:cNvSpPr txBox="1"/>
          <p:nvPr/>
        </p:nvSpPr>
        <p:spPr>
          <a:xfrm>
            <a:off x="347717" y="473928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Gen2 10Gbps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1099655-6F31-624F-91DC-FBF38088FFB8}"/>
              </a:ext>
            </a:extLst>
          </p:cNvPr>
          <p:cNvSpPr txBox="1"/>
          <p:nvPr/>
        </p:nvSpPr>
        <p:spPr>
          <a:xfrm>
            <a:off x="2863891" y="4750253"/>
            <a:ext cx="1789174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 5Gbps</a:t>
            </a:r>
          </a:p>
        </p:txBody>
      </p:sp>
    </p:spTree>
    <p:extLst>
      <p:ext uri="{BB962C8B-B14F-4D97-AF65-F5344CB8AC3E}">
        <p14:creationId xmlns:p14="http://schemas.microsoft.com/office/powerpoint/2010/main" val="1611500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800">
                <a:sym typeface="Arial" panose="020B0604020202020204" pitchFamily="34" charset="0"/>
              </a:rPr>
              <a:t>儲存擴充：</a:t>
            </a:r>
            <a:r>
              <a:rPr lang="en-US" altLang="zh-CN" sz="2800">
                <a:sym typeface="Arial" panose="020B0604020202020204" pitchFamily="34" charset="0"/>
              </a:rPr>
              <a:t>TL-D800C USB JBOD </a:t>
            </a:r>
            <a:r>
              <a:rPr lang="zh-CN" altLang="en-US" sz="2800">
                <a:sym typeface="Arial" panose="020B0604020202020204" pitchFamily="34" charset="0"/>
              </a:rPr>
              <a:t>擴充櫃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zh-CN" altLang="en-US" sz="2800">
                <a:sym typeface="Arial" panose="020B0604020202020204" pitchFamily="34" charset="0"/>
              </a:rPr>
              <a:t>提供經濟的</a:t>
            </a:r>
            <a:r>
              <a:rPr lang="en-US" altLang="zh-CN" sz="2800">
                <a:sym typeface="Arial" panose="020B0604020202020204" pitchFamily="34" charset="0"/>
              </a:rPr>
              <a:t> USB 3.2 Gen2 10Gbps </a:t>
            </a:r>
            <a:r>
              <a:rPr lang="zh-CN" altLang="en-US" sz="2800">
                <a:sym typeface="Arial" panose="020B0604020202020204" pitchFamily="34" charset="0"/>
              </a:rPr>
              <a:t>儲存擴充需求</a:t>
            </a:r>
            <a:endParaRPr lang="zh-TW" altLang="en-US" sz="280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E79CA6B-DD0A-5145-9378-937AB73F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11714" r="20199" b="11884"/>
          <a:stretch/>
        </p:blipFill>
        <p:spPr bwMode="auto">
          <a:xfrm>
            <a:off x="699627" y="2076102"/>
            <a:ext cx="4405114" cy="27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3">
            <a:extLst>
              <a:ext uri="{FF2B5EF4-FFF2-40B4-BE49-F238E27FC236}">
                <a16:creationId xmlns:a16="http://schemas.microsoft.com/office/drawing/2014/main" id="{0FB27569-84DB-0D47-B9E1-1EA20A2358E2}"/>
              </a:ext>
            </a:extLst>
          </p:cNvPr>
          <p:cNvSpPr txBox="1"/>
          <p:nvPr/>
        </p:nvSpPr>
        <p:spPr>
          <a:xfrm>
            <a:off x="701402" y="1326149"/>
            <a:ext cx="595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埠即可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CN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 USB JBOD </a:t>
            </a:r>
            <a:r>
              <a:rPr lang="zh-CN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儲存擴充設備</a:t>
            </a:r>
            <a:endParaRPr lang="en-US" altLang="zh-CN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USB Type-C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提供高達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USB 3.2 Gen2 10Gb/s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效能</a:t>
            </a:r>
            <a:endParaRPr 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DB9A83D-F063-A94E-B96D-AEF9E986CC33}"/>
              </a:ext>
            </a:extLst>
          </p:cNvPr>
          <p:cNvSpPr txBox="1"/>
          <p:nvPr/>
        </p:nvSpPr>
        <p:spPr>
          <a:xfrm>
            <a:off x="2212350" y="4631040"/>
            <a:ext cx="1197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TL-D800C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528">
            <a:extLst>
              <a:ext uri="{FF2B5EF4-FFF2-40B4-BE49-F238E27FC236}">
                <a16:creationId xmlns:a16="http://schemas.microsoft.com/office/drawing/2014/main" id="{F4E2BE01-6554-FA42-ADA3-A9BE5DE9740C}"/>
              </a:ext>
            </a:extLst>
          </p:cNvPr>
          <p:cNvSpPr/>
          <p:nvPr/>
        </p:nvSpPr>
        <p:spPr>
          <a:xfrm flipH="1">
            <a:off x="6462910" y="2241214"/>
            <a:ext cx="2064538" cy="923330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34" name="圓角化對角線角落矩形 8">
            <a:extLst>
              <a:ext uri="{FF2B5EF4-FFF2-40B4-BE49-F238E27FC236}">
                <a16:creationId xmlns:a16="http://schemas.microsoft.com/office/drawing/2014/main" id="{3E4695FA-41E6-ED4B-8E77-45FA35EDCDDF}"/>
              </a:ext>
            </a:extLst>
          </p:cNvPr>
          <p:cNvSpPr/>
          <p:nvPr/>
        </p:nvSpPr>
        <p:spPr>
          <a:xfrm flipH="1">
            <a:off x="6462574" y="2241214"/>
            <a:ext cx="635906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隨附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94E610F-BD10-0C44-BAF7-28BF53377C04}"/>
              </a:ext>
            </a:extLst>
          </p:cNvPr>
          <p:cNvSpPr txBox="1"/>
          <p:nvPr/>
        </p:nvSpPr>
        <p:spPr>
          <a:xfrm>
            <a:off x="6462574" y="2568495"/>
            <a:ext cx="2054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10Gbps Type-C 對 Type-A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8130922D-39AC-8F45-A50F-DB0883B99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09" y="2007603"/>
            <a:ext cx="1383683" cy="1495147"/>
          </a:xfrm>
          <a:prstGeom prst="rect">
            <a:avLst/>
          </a:prstGeom>
        </p:spPr>
      </p:pic>
      <p:sp>
        <p:nvSpPr>
          <p:cNvPr id="39" name="Shape 528">
            <a:extLst>
              <a:ext uri="{FF2B5EF4-FFF2-40B4-BE49-F238E27FC236}">
                <a16:creationId xmlns:a16="http://schemas.microsoft.com/office/drawing/2014/main" id="{D538FC44-A8B2-F94F-A728-7B998EFB69CD}"/>
              </a:ext>
            </a:extLst>
          </p:cNvPr>
          <p:cNvSpPr/>
          <p:nvPr/>
        </p:nvSpPr>
        <p:spPr>
          <a:xfrm flipH="1">
            <a:off x="6462910" y="3839491"/>
            <a:ext cx="2064538" cy="684703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solidFill>
              <a:srgbClr val="7D5924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</a:endParaRPr>
          </a:p>
        </p:txBody>
      </p:sp>
      <p:sp>
        <p:nvSpPr>
          <p:cNvPr id="40" name="圓角化對角線角落矩形 8">
            <a:extLst>
              <a:ext uri="{FF2B5EF4-FFF2-40B4-BE49-F238E27FC236}">
                <a16:creationId xmlns:a16="http://schemas.microsoft.com/office/drawing/2014/main" id="{68C14FA8-AF2C-0844-AFF1-9782F4827B28}"/>
              </a:ext>
            </a:extLst>
          </p:cNvPr>
          <p:cNvSpPr/>
          <p:nvPr/>
        </p:nvSpPr>
        <p:spPr>
          <a:xfrm flipH="1">
            <a:off x="6462574" y="3839491"/>
            <a:ext cx="635906" cy="315846"/>
          </a:xfrm>
          <a:prstGeom prst="snip2DiagRect">
            <a:avLst/>
          </a:prstGeom>
          <a:solidFill>
            <a:srgbClr val="323231"/>
          </a:solidFill>
          <a:ln w="12700">
            <a:solidFill>
              <a:srgbClr val="3232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115" indent="-285115"/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選購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666775C-C684-444B-BF8D-2EC63321EF2D}"/>
              </a:ext>
            </a:extLst>
          </p:cNvPr>
          <p:cNvSpPr txBox="1"/>
          <p:nvPr/>
        </p:nvSpPr>
        <p:spPr>
          <a:xfrm>
            <a:off x="6462574" y="4166772"/>
            <a:ext cx="2054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Type-C 對 Type-C </a:t>
            </a:r>
            <a:r>
              <a:rPr lang="en-US" altLang="zh-TW" sz="14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zh-TW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8B303A51-CFA1-0043-AFE6-4E2F67D3E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836" y="3512168"/>
            <a:ext cx="1449827" cy="14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B0FBA5A-7715-4A8D-95E7-394051DC1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17215" y="1363699"/>
            <a:ext cx="3632373" cy="33878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0007" y="4548538"/>
            <a:ext cx="3449171" cy="42072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/>
              <a:t>TS-473A </a:t>
            </a:r>
            <a:r>
              <a:rPr lang="zh-TW" altLang="en-US" sz="3600"/>
              <a:t>正面硬體配置</a:t>
            </a: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282284" y="1948018"/>
            <a:ext cx="1847929" cy="737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ea typeface="微軟正黑體"/>
              </a:defRPr>
            </a:lvl1pPr>
          </a:lstStyle>
          <a:p>
            <a:r>
              <a:rPr lang="en-US" altLang="zh-TW"/>
              <a:t>LED </a:t>
            </a:r>
            <a:r>
              <a:rPr lang="zh-TW" altLang="en-US"/>
              <a:t>指示燈</a:t>
            </a:r>
            <a:r>
              <a:rPr lang="en-US" altLang="zh-TW"/>
              <a:t>:</a:t>
            </a:r>
          </a:p>
          <a:p>
            <a:r>
              <a:rPr lang="zh-TW" altLang="en-US"/>
              <a:t>系統狀態、網路、</a:t>
            </a:r>
            <a:endParaRPr lang="en-US" altLang="zh-TW"/>
          </a:p>
          <a:p>
            <a:r>
              <a:rPr lang="zh-TW" altLang="en-US"/>
              <a:t>磁碟、</a:t>
            </a:r>
            <a:r>
              <a:rPr lang="en-US" altLang="zh-TW"/>
              <a:t>M.2 SSD</a:t>
            </a:r>
            <a:endParaRPr lang="zh-TW" altLang="en-US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6661138" y="3479844"/>
            <a:ext cx="964028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按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6661137" y="3880753"/>
            <a:ext cx="2318137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USB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3.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Gen 2 Type-A 10Gbps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埠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282284" y="3241070"/>
            <a:ext cx="2075361" cy="5227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4 x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3.5"/2.5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” SATA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 </a:t>
            </a:r>
            <a:endParaRPr lang="en-US" altLang="zh-TW" b="1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6Gb/s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HDD/SSD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插槽</a:t>
            </a:r>
            <a:endParaRPr lang="en-US" altLang="zh-TW" b="1" i="0" u="none" strike="noStrike" cap="none">
              <a:solidFill>
                <a:schemeClr val="tx1"/>
              </a:solidFill>
              <a:latin typeface="微軟正黑體"/>
              <a:ea typeface="微軟正黑體"/>
              <a:sym typeface="Arial"/>
            </a:endParaRPr>
          </a:p>
        </p:txBody>
      </p: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6579173" y="1529121"/>
            <a:ext cx="1923909" cy="895416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6661138" y="1594076"/>
            <a:ext cx="15952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全機採用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866" y="1551682"/>
            <a:ext cx="1094938" cy="895416"/>
          </a:xfrm>
          <a:prstGeom prst="rect">
            <a:avLst/>
          </a:prstGeom>
        </p:spPr>
      </p:pic>
      <p:cxnSp>
        <p:nvCxnSpPr>
          <p:cNvPr id="20" name="Shape 193">
            <a:extLst>
              <a:ext uri="{FF2B5EF4-FFF2-40B4-BE49-F238E27FC236}">
                <a16:creationId xmlns:a16="http://schemas.microsoft.com/office/drawing/2014/main" id="{6A7EFF39-E17D-674F-A23B-B52B87FA78DB}"/>
              </a:ext>
            </a:extLst>
          </p:cNvPr>
          <p:cNvCxnSpPr>
            <a:cxnSpLocks/>
          </p:cNvCxnSpPr>
          <p:nvPr/>
        </p:nvCxnSpPr>
        <p:spPr>
          <a:xfrm>
            <a:off x="2262293" y="2104097"/>
            <a:ext cx="748454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451F274B-E63A-4E32-9172-744AAB0E5A14}"/>
              </a:ext>
            </a:extLst>
          </p:cNvPr>
          <p:cNvGrpSpPr/>
          <p:nvPr/>
        </p:nvGrpSpPr>
        <p:grpSpPr>
          <a:xfrm rot="10800000">
            <a:off x="5869295" y="3646659"/>
            <a:ext cx="791843" cy="435004"/>
            <a:chOff x="2142619" y="3751837"/>
            <a:chExt cx="791843" cy="435004"/>
          </a:xfrm>
        </p:grpSpPr>
        <p:cxnSp>
          <p:nvCxnSpPr>
            <p:cNvPr id="7" name="Shape 193">
              <a:extLst>
                <a:ext uri="{FF2B5EF4-FFF2-40B4-BE49-F238E27FC236}">
                  <a16:creationId xmlns:a16="http://schemas.microsoft.com/office/drawing/2014/main" id="{D1A566CE-F013-9E4E-BF56-F1483124A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3751837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3" name="Shape 193">
              <a:extLst>
                <a:ext uri="{FF2B5EF4-FFF2-40B4-BE49-F238E27FC236}">
                  <a16:creationId xmlns:a16="http://schemas.microsoft.com/office/drawing/2014/main" id="{C9B0D4A9-F952-4FD9-BA2A-AA50C494C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4186841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25" name="Shape 193">
            <a:extLst>
              <a:ext uri="{FF2B5EF4-FFF2-40B4-BE49-F238E27FC236}">
                <a16:creationId xmlns:a16="http://schemas.microsoft.com/office/drawing/2014/main" id="{764A7219-216F-470F-A5E0-4A39CDCE8FA4}"/>
              </a:ext>
            </a:extLst>
          </p:cNvPr>
          <p:cNvCxnSpPr>
            <a:cxnSpLocks/>
          </p:cNvCxnSpPr>
          <p:nvPr/>
        </p:nvCxnSpPr>
        <p:spPr>
          <a:xfrm>
            <a:off x="2287630" y="3617524"/>
            <a:ext cx="956473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31942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zh-CN" altLang="en-US" sz="2800">
                <a:sym typeface="Arial" panose="020B0604020202020204" pitchFamily="34" charset="0"/>
              </a:rPr>
              <a:t>儲存擴充：</a:t>
            </a:r>
            <a:r>
              <a:rPr lang="en-US" altLang="zh-CN" sz="2800">
                <a:sym typeface="Arial" panose="020B0604020202020204" pitchFamily="34" charset="0"/>
              </a:rPr>
              <a:t>TL SATA JBOD </a:t>
            </a:r>
            <a:r>
              <a:rPr lang="zh-CN" altLang="en-US" sz="2800">
                <a:sym typeface="Arial" panose="020B0604020202020204" pitchFamily="34" charset="0"/>
              </a:rPr>
              <a:t>擴充櫃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zh-CN" altLang="en-US" sz="2800">
                <a:sym typeface="Arial" panose="020B0604020202020204" pitchFamily="34" charset="0"/>
              </a:rPr>
              <a:t>提供高效、經濟的儲存擴充需求</a:t>
            </a:r>
            <a:endParaRPr lang="zh-TW" altLang="en-US" sz="280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B840543-7B0A-E04D-856C-7009D0DA4337}"/>
              </a:ext>
            </a:extLst>
          </p:cNvPr>
          <p:cNvSpPr txBox="1"/>
          <p:nvPr/>
        </p:nvSpPr>
        <p:spPr>
          <a:xfrm>
            <a:off x="413387" y="1308862"/>
            <a:ext cx="8517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</a:rPr>
              <a:t>NAS </a:t>
            </a:r>
            <a:r>
              <a:rPr lang="zh-CN" altLang="en-US" sz="1800">
                <a:solidFill>
                  <a:schemeClr val="tx1"/>
                </a:solidFill>
                <a:latin typeface="ㄨ"/>
              </a:rPr>
              <a:t>安裝</a:t>
            </a:r>
            <a:r>
              <a:rPr lang="en-US" altLang="zh-CN" sz="1800">
                <a:solidFill>
                  <a:schemeClr val="tx1"/>
                </a:solidFill>
              </a:rPr>
              <a:t> QXP </a:t>
            </a:r>
            <a:r>
              <a:rPr lang="zh-CN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擴充卡透過</a:t>
            </a:r>
            <a:r>
              <a:rPr lang="en-US" altLang="zh-CN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tx1"/>
                </a:solidFill>
              </a:rPr>
              <a:t>PCIe Gen3</a:t>
            </a:r>
            <a:r>
              <a:rPr lang="zh-CN" altLang="en-US" sz="1800">
                <a:solidFill>
                  <a:schemeClr val="tx1"/>
                </a:solidFill>
              </a:rPr>
              <a:t>介面高速存取</a:t>
            </a:r>
            <a:r>
              <a:rPr lang="en-US" altLang="zh-CN" sz="1800">
                <a:solidFill>
                  <a:schemeClr val="tx1"/>
                </a:solidFill>
              </a:rPr>
              <a:t> TL SATA</a:t>
            </a:r>
            <a:r>
              <a:rPr lang="zh-CN" altLang="en-US" sz="1800">
                <a:solidFill>
                  <a:schemeClr val="tx1"/>
                </a:solidFill>
              </a:rPr>
              <a:t>儲存擴充設備</a:t>
            </a:r>
            <a:endParaRPr lang="en-US" altLang="zh-CN" sz="18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單條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SFF-8088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線材即可提供高達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x SATA 6Gb/s = 24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傳輸速度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多條併用可達主機與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間最高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效能。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4257269-3617-E445-85B6-B562FF37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33" y="3334274"/>
            <a:ext cx="1209010" cy="128450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3B50611-246F-9742-AC41-ADB4E5975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162" y="3334274"/>
            <a:ext cx="2055203" cy="128450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97629A7-C53D-DB47-A5CE-7CCECF91C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619" y="3030727"/>
            <a:ext cx="2864649" cy="1790405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F141B17B-D431-1947-B1BD-BDA6B3CB38AD}"/>
              </a:ext>
            </a:extLst>
          </p:cNvPr>
          <p:cNvGrpSpPr/>
          <p:nvPr/>
        </p:nvGrpSpPr>
        <p:grpSpPr>
          <a:xfrm>
            <a:off x="813033" y="2382444"/>
            <a:ext cx="7216743" cy="632011"/>
            <a:chOff x="1616232" y="2899633"/>
            <a:chExt cx="3589471" cy="434539"/>
          </a:xfrm>
        </p:grpSpPr>
        <p:sp>
          <p:nvSpPr>
            <p:cNvPr id="32" name="平行四邊形 31">
              <a:extLst>
                <a:ext uri="{FF2B5EF4-FFF2-40B4-BE49-F238E27FC236}">
                  <a16:creationId xmlns:a16="http://schemas.microsoft.com/office/drawing/2014/main" id="{383EC20D-A91F-E94F-8BD5-2C8395BA7612}"/>
                </a:ext>
              </a:extLst>
            </p:cNvPr>
            <p:cNvSpPr/>
            <p:nvPr/>
          </p:nvSpPr>
          <p:spPr>
            <a:xfrm>
              <a:off x="3797782" y="2899633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5255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TL-D1600S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平行四邊形 32">
              <a:extLst>
                <a:ext uri="{FF2B5EF4-FFF2-40B4-BE49-F238E27FC236}">
                  <a16:creationId xmlns:a16="http://schemas.microsoft.com/office/drawing/2014/main" id="{8AE6429B-2320-F447-A3CB-5E1AF99AEAC3}"/>
                </a:ext>
              </a:extLst>
            </p:cNvPr>
            <p:cNvSpPr/>
            <p:nvPr/>
          </p:nvSpPr>
          <p:spPr>
            <a:xfrm>
              <a:off x="1616232" y="2903974"/>
              <a:ext cx="1275980" cy="299860"/>
            </a:xfrm>
            <a:prstGeom prst="parallelogram">
              <a:avLst>
                <a:gd name="adj" fmla="val 43486"/>
              </a:avLst>
            </a:prstGeom>
            <a:solidFill>
              <a:srgbClr val="3232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TL-D400S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平行四邊形 33">
              <a:extLst>
                <a:ext uri="{FF2B5EF4-FFF2-40B4-BE49-F238E27FC236}">
                  <a16:creationId xmlns:a16="http://schemas.microsoft.com/office/drawing/2014/main" id="{127F65D8-B3FC-514A-AC61-66972C98CA76}"/>
                </a:ext>
              </a:extLst>
            </p:cNvPr>
            <p:cNvSpPr/>
            <p:nvPr/>
          </p:nvSpPr>
          <p:spPr>
            <a:xfrm>
              <a:off x="2600123" y="3034312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EE6D2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TL-D800S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FB4CFD9-F105-AF46-AE77-11D46C894BCB}"/>
              </a:ext>
            </a:extLst>
          </p:cNvPr>
          <p:cNvCxnSpPr/>
          <p:nvPr/>
        </p:nvCxnSpPr>
        <p:spPr>
          <a:xfrm flipH="1">
            <a:off x="2131457" y="3180978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1D13470-81BF-D842-A0B0-ECFAC93E3F85}"/>
              </a:ext>
            </a:extLst>
          </p:cNvPr>
          <p:cNvCxnSpPr/>
          <p:nvPr/>
        </p:nvCxnSpPr>
        <p:spPr>
          <a:xfrm flipH="1">
            <a:off x="4849429" y="3180978"/>
            <a:ext cx="614705" cy="17545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9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328"/>
            <a:ext cx="9144000" cy="1033922"/>
          </a:xfrm>
        </p:spPr>
        <p:txBody>
          <a:bodyPr>
            <a:noAutofit/>
          </a:bodyPr>
          <a:lstStyle/>
          <a:p>
            <a:r>
              <a:rPr lang="en-US" altLang="zh-CN" sz="2800">
                <a:sym typeface="Arial" panose="020B0604020202020204" pitchFamily="34" charset="0"/>
              </a:rPr>
              <a:t>TL SATA JBOD </a:t>
            </a:r>
            <a:r>
              <a:rPr lang="zh-CN" altLang="en-US" sz="2800">
                <a:sym typeface="Arial" panose="020B0604020202020204" pitchFamily="34" charset="0"/>
              </a:rPr>
              <a:t>擴充櫃</a:t>
            </a:r>
            <a:br>
              <a:rPr lang="en-US" altLang="zh-CN" sz="2800">
                <a:sym typeface="Arial" panose="020B0604020202020204" pitchFamily="34" charset="0"/>
              </a:rPr>
            </a:br>
            <a:r>
              <a:rPr lang="zh-TW" altLang="en-US" sz="2800">
                <a:sym typeface="Arial" panose="020B0604020202020204" pitchFamily="34" charset="0"/>
              </a:rPr>
              <a:t>隨附</a:t>
            </a:r>
            <a:r>
              <a:rPr lang="en-US" altLang="zh-TW" sz="2800">
                <a:sym typeface="Arial" panose="020B0604020202020204" pitchFamily="34" charset="0"/>
              </a:rPr>
              <a:t> QXP </a:t>
            </a:r>
            <a:r>
              <a:rPr lang="zh-CN" altLang="en-US" sz="2800">
                <a:sym typeface="Arial" panose="020B0604020202020204" pitchFamily="34" charset="0"/>
              </a:rPr>
              <a:t>擴充卡與外接線材，即買即用</a:t>
            </a:r>
            <a:endParaRPr lang="zh-TW" altLang="en-US" sz="2800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C65A02E5-AB41-CF4A-9B18-D67D0F9DC3A8}"/>
              </a:ext>
            </a:extLst>
          </p:cNvPr>
          <p:cNvSpPr txBox="1"/>
          <p:nvPr/>
        </p:nvSpPr>
        <p:spPr>
          <a:xfrm>
            <a:off x="329174" y="252259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4" name="圖片 13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818D673C-C67A-F145-ABC8-9CED5DF5A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" y="3177764"/>
            <a:ext cx="2078273" cy="1298921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81994766-5D6D-FC48-A1A2-EC11DE5D6D65}"/>
              </a:ext>
            </a:extLst>
          </p:cNvPr>
          <p:cNvSpPr txBox="1"/>
          <p:nvPr/>
        </p:nvSpPr>
        <p:spPr>
          <a:xfrm>
            <a:off x="1224841" y="2469928"/>
            <a:ext cx="1603941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QXP-400eS-A1164</a:t>
            </a:r>
          </a:p>
          <a:p>
            <a:r>
              <a:rPr lang="en-US" altLang="zh-TW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</a:t>
            </a:r>
            <a:r>
              <a:rPr lang="zh-TW" alt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PCIe </a:t>
            </a:r>
            <a:r>
              <a:rPr lang="zh-TW" altLang="en-US" sz="1000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en-US" sz="1000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C8567C9-835A-304D-87FF-6FE8E37248A6}"/>
              </a:ext>
            </a:extLst>
          </p:cNvPr>
          <p:cNvSpPr txBox="1"/>
          <p:nvPr/>
        </p:nvSpPr>
        <p:spPr>
          <a:xfrm>
            <a:off x="2784511" y="2525866"/>
            <a:ext cx="1530203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1 x 1M SFF-8088 </a:t>
            </a:r>
            <a:r>
              <a:rPr lang="zh-CN" altLang="en-US" sz="1000">
                <a:solidFill>
                  <a:srgbClr val="323231"/>
                </a:solidFill>
                <a:sym typeface="Arial" panose="020B0604020202020204" pitchFamily="34" charset="0"/>
              </a:rPr>
              <a:t>線材</a:t>
            </a:r>
            <a:endParaRPr lang="en-US" sz="1000">
              <a:solidFill>
                <a:srgbClr val="323231"/>
              </a:solidFill>
              <a:sym typeface="Arial" panose="020B060402020202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272CAD-DF8A-784C-9D9C-9529F8C66D48}"/>
              </a:ext>
            </a:extLst>
          </p:cNvPr>
          <p:cNvSpPr txBox="1"/>
          <p:nvPr/>
        </p:nvSpPr>
        <p:spPr>
          <a:xfrm>
            <a:off x="4815434" y="2554566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E65CC-A963-8544-9300-07E1E057D61A}"/>
              </a:ext>
            </a:extLst>
          </p:cNvPr>
          <p:cNvSpPr txBox="1"/>
          <p:nvPr/>
        </p:nvSpPr>
        <p:spPr>
          <a:xfrm>
            <a:off x="5945986" y="2556207"/>
            <a:ext cx="173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QXP-800eS-A116</a:t>
            </a:r>
          </a:p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</a:t>
            </a:r>
            <a:r>
              <a:rPr lang="en-US" sz="1000" b="1" err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PCIe </a:t>
            </a:r>
            <a:r>
              <a:rPr lang="en-US" sz="1000" b="1" err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en-US" sz="1000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5CF8659-9796-6540-AA74-B5D38D1EC667}"/>
              </a:ext>
            </a:extLst>
          </p:cNvPr>
          <p:cNvSpPr txBox="1"/>
          <p:nvPr/>
        </p:nvSpPr>
        <p:spPr>
          <a:xfrm>
            <a:off x="7571890" y="2553362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1M SFF-8088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CE02388-C578-B74E-B7CF-B33CD45FB02B}"/>
              </a:ext>
            </a:extLst>
          </p:cNvPr>
          <p:cNvSpPr txBox="1"/>
          <p:nvPr/>
        </p:nvSpPr>
        <p:spPr>
          <a:xfrm>
            <a:off x="971339" y="4446689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23231"/>
                </a:solidFill>
                <a:cs typeface="Arial" panose="020B0604020202020204" pitchFamily="34" charset="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16B125C-AC29-AA44-A7CE-2CF0A666DA3C}"/>
              </a:ext>
            </a:extLst>
          </p:cNvPr>
          <p:cNvSpPr txBox="1"/>
          <p:nvPr/>
        </p:nvSpPr>
        <p:spPr>
          <a:xfrm>
            <a:off x="2676627" y="4369744"/>
            <a:ext cx="161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QXP-1600eS</a:t>
            </a:r>
          </a:p>
          <a:p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16 </a:t>
            </a:r>
            <a:r>
              <a:rPr lang="zh-TW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PCIe </a:t>
            </a:r>
            <a:r>
              <a:rPr lang="zh-TW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en-US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4B996A7-4757-5B40-AA8B-E5C7B6A06CFF}"/>
              </a:ext>
            </a:extLst>
          </p:cNvPr>
          <p:cNvSpPr txBox="1"/>
          <p:nvPr/>
        </p:nvSpPr>
        <p:spPr>
          <a:xfrm>
            <a:off x="4615107" y="4446689"/>
            <a:ext cx="2234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1M SFF-8088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SFF-8644 </a:t>
            </a:r>
            <a:r>
              <a:rPr lang="zh-CN" altLang="en-US" sz="1000" b="1">
                <a:solidFill>
                  <a:srgbClr val="32323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2323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4A8E0DA-30BE-A240-BEEF-863E42FCFD35}"/>
              </a:ext>
            </a:extLst>
          </p:cNvPr>
          <p:cNvSpPr txBox="1"/>
          <p:nvPr/>
        </p:nvSpPr>
        <p:spPr>
          <a:xfrm>
            <a:off x="1185457" y="171753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15E6FED-B8ED-184D-9E54-343992DE0333}"/>
              </a:ext>
            </a:extLst>
          </p:cNvPr>
          <p:cNvSpPr txBox="1"/>
          <p:nvPr/>
        </p:nvSpPr>
        <p:spPr>
          <a:xfrm>
            <a:off x="2511003" y="1704663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2501ADB8-CEAB-CF45-8261-7D8AC0C96762}"/>
              </a:ext>
            </a:extLst>
          </p:cNvPr>
          <p:cNvSpPr txBox="1"/>
          <p:nvPr/>
        </p:nvSpPr>
        <p:spPr>
          <a:xfrm>
            <a:off x="5842374" y="1796410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3F256B7B-8345-8648-9E5E-A4BF7FF43A85}"/>
              </a:ext>
            </a:extLst>
          </p:cNvPr>
          <p:cNvSpPr txBox="1"/>
          <p:nvPr/>
        </p:nvSpPr>
        <p:spPr>
          <a:xfrm>
            <a:off x="7343550" y="1796410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1F4475E5-03DE-8348-A90B-ECE3CF04B7EF}"/>
              </a:ext>
            </a:extLst>
          </p:cNvPr>
          <p:cNvSpPr txBox="1"/>
          <p:nvPr/>
        </p:nvSpPr>
        <p:spPr>
          <a:xfrm>
            <a:off x="2337673" y="357251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302E3EBF-5BAD-E74B-ABA9-8D3DAFE5FDD1}"/>
              </a:ext>
            </a:extLst>
          </p:cNvPr>
          <p:cNvSpPr txBox="1"/>
          <p:nvPr/>
        </p:nvSpPr>
        <p:spPr>
          <a:xfrm>
            <a:off x="4117222" y="356297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39" name="圖片 38" descr="一張含有 電路 的圖片&#10;&#10;自動產生的描述">
            <a:extLst>
              <a:ext uri="{FF2B5EF4-FFF2-40B4-BE49-F238E27FC236}">
                <a16:creationId xmlns:a16="http://schemas.microsoft.com/office/drawing/2014/main" id="{0C55D80C-C4AC-DA40-B9A7-091C9E83F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522" y="1494582"/>
            <a:ext cx="746501" cy="995831"/>
          </a:xfrm>
          <a:prstGeom prst="rect">
            <a:avLst/>
          </a:prstGeom>
        </p:spPr>
      </p:pic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04BF6EA-D69A-5B4D-9612-1409BE365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48" y="1549708"/>
            <a:ext cx="1269425" cy="995831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6742CE6-0935-0D4C-A7BE-37E0F69189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65" y="3359791"/>
            <a:ext cx="1243492" cy="995831"/>
          </a:xfrm>
          <a:prstGeom prst="rect">
            <a:avLst/>
          </a:prstGeom>
        </p:spPr>
      </p:pic>
      <p:pic>
        <p:nvPicPr>
          <p:cNvPr id="42" name="圖片 41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C5B5936-72E0-E846-BB7F-89C7C13402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994" y="1565706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3" name="圖片 4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C6E43BCC-7E1D-654B-9F63-46F9CF751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8534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4" name="圖片 4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3E56227-74AE-A447-924D-E2422CE6F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726" y="1587303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5" name="圖片 4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B3E07A4D-D75D-7447-9215-684BD16F1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607" y="1587303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6" name="圖片 4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BBB902B-020A-9D40-8594-53F4530C7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283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7" name="圖片 4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5300119-8A8B-3649-87AE-FB11FBB66B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031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8" name="圖片 47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2F1FFD-B110-3F40-84A7-25DDD096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779" y="3321213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1D671E7D-1DB7-BC49-9A1E-4D4AE6F7CE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47" y="1545874"/>
            <a:ext cx="755474" cy="85411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653567F-BEB9-2641-9701-1905272B6E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389" y="1654779"/>
            <a:ext cx="1398280" cy="873925"/>
          </a:xfrm>
          <a:prstGeom prst="rect">
            <a:avLst/>
          </a:prstGeom>
        </p:spPr>
      </p:pic>
      <p:sp>
        <p:nvSpPr>
          <p:cNvPr id="51" name="Shape 528">
            <a:extLst>
              <a:ext uri="{FF2B5EF4-FFF2-40B4-BE49-F238E27FC236}">
                <a16:creationId xmlns:a16="http://schemas.microsoft.com/office/drawing/2014/main" id="{87682C8E-F55C-E540-BB22-793DD0C17709}"/>
              </a:ext>
            </a:extLst>
          </p:cNvPr>
          <p:cNvSpPr/>
          <p:nvPr/>
        </p:nvSpPr>
        <p:spPr>
          <a:xfrm flipV="1">
            <a:off x="262825" y="1374979"/>
            <a:ext cx="4034248" cy="1526452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8">
            <a:extLst>
              <a:ext uri="{FF2B5EF4-FFF2-40B4-BE49-F238E27FC236}">
                <a16:creationId xmlns:a16="http://schemas.microsoft.com/office/drawing/2014/main" id="{8D0F15A5-BA30-AB47-9C4B-A167FDFF0072}"/>
              </a:ext>
            </a:extLst>
          </p:cNvPr>
          <p:cNvSpPr/>
          <p:nvPr/>
        </p:nvSpPr>
        <p:spPr>
          <a:xfrm flipV="1">
            <a:off x="262825" y="3073659"/>
            <a:ext cx="7272034" cy="1732024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653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7D89C-143C-0941-9186-AFDC8AAD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58" y="78199"/>
            <a:ext cx="8199506" cy="1033922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2700"/>
              <a:t>搭載多樣旗艦功能、同級間最超值</a:t>
            </a:r>
            <a:r>
              <a:rPr kumimoji="1" lang="en-US" altLang="zh-TW" sz="2700"/>
              <a:t> </a:t>
            </a:r>
            <a:br>
              <a:rPr kumimoji="1" lang="en-US" altLang="zh-TW" sz="2700"/>
            </a:br>
            <a:r>
              <a:rPr kumimoji="1" lang="zh-TW" altLang="en-US" sz="2700"/>
              <a:t>       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AMD Ryzen QTS / </a:t>
            </a:r>
            <a:r>
              <a:rPr kumimoji="1" lang="en-US" altLang="zh-TW" sz="2700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kumimoji="1" lang="en-US" altLang="zh-TW" sz="2700">
                <a:latin typeface="Arial" panose="020B0604020202020204" pitchFamily="34" charset="0"/>
                <a:cs typeface="Arial" panose="020B0604020202020204" pitchFamily="34" charset="0"/>
              </a:rPr>
              <a:t> hero NAS</a:t>
            </a:r>
            <a:endParaRPr kumimoji="1" lang="zh-TW" altLang="en-US" sz="27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D09481E-29E8-F742-855A-95A371FB741E}"/>
              </a:ext>
            </a:extLst>
          </p:cNvPr>
          <p:cNvSpPr/>
          <p:nvPr/>
        </p:nvSpPr>
        <p:spPr>
          <a:xfrm>
            <a:off x="252121" y="1369163"/>
            <a:ext cx="32816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/>
              <a:t>QNAP TS-673A / TS-873A NAS</a:t>
            </a:r>
            <a:endParaRPr lang="zh-TW" altLang="en-US" sz="17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0DD2ED-A846-1E43-9FF2-0C7932E3890D}"/>
              </a:ext>
            </a:extLst>
          </p:cNvPr>
          <p:cNvSpPr/>
          <p:nvPr/>
        </p:nvSpPr>
        <p:spPr>
          <a:xfrm>
            <a:off x="6164758" y="1388091"/>
            <a:ext cx="192071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700"/>
              <a:t>友商</a:t>
            </a:r>
            <a:r>
              <a:rPr lang="en-US" altLang="zh-TW" sz="1700"/>
              <a:t> 6/8-bay NAS</a:t>
            </a:r>
            <a:endParaRPr lang="zh-TW" altLang="en-US" sz="17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AA4E03B-CF6A-FA40-B8AF-512C8DE76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79" y="612561"/>
            <a:ext cx="498799" cy="441645"/>
          </a:xfrm>
          <a:prstGeom prst="rect">
            <a:avLst/>
          </a:prstGeom>
        </p:spPr>
      </p:pic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52B656D1-CA6B-E44D-86F9-B710ADBD3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912" y="599799"/>
            <a:ext cx="1141992" cy="370777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BC8906CA-4FDB-4B2A-8D64-D88A52C8B797}"/>
              </a:ext>
            </a:extLst>
          </p:cNvPr>
          <p:cNvSpPr/>
          <p:nvPr/>
        </p:nvSpPr>
        <p:spPr>
          <a:xfrm>
            <a:off x="393633" y="1832333"/>
            <a:ext cx="8145249" cy="324228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0" name="Google Shape;62;p14">
            <a:extLst>
              <a:ext uri="{FF2B5EF4-FFF2-40B4-BE49-F238E27FC236}">
                <a16:creationId xmlns:a16="http://schemas.microsoft.com/office/drawing/2014/main" id="{375834E8-125E-45E5-8489-57356C6F68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239653"/>
              </p:ext>
            </p:extLst>
          </p:nvPr>
        </p:nvGraphicFramePr>
        <p:xfrm>
          <a:off x="282658" y="1742034"/>
          <a:ext cx="8175542" cy="3261210"/>
        </p:xfrm>
        <a:graphic>
          <a:graphicData uri="http://schemas.openxmlformats.org/drawingml/2006/table">
            <a:tbl>
              <a:tblPr>
                <a:noFill/>
                <a:effectLst>
                  <a:outerShdw blurRad="139700" dist="127000" dir="3960000" algn="tl" rotWithShape="0">
                    <a:prstClr val="black">
                      <a:alpha val="17000"/>
                    </a:prstClr>
                  </a:outerShdw>
                </a:effectLst>
              </a:tblPr>
              <a:tblGrid>
                <a:gridCol w="579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2.5GbE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網路埠，網速新潮流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高速且平價的新標準，支援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2.5G/1G/100M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速率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僅內建 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" altLang="zh-TW" sz="13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868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出廠即搭</a:t>
                      </a:r>
                      <a:r>
                        <a:rPr kumimoji="1" lang="en-US" altLang="zh-TW" sz="1400" b="1" err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大容量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8GB DDR4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搭載更多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RAM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，穩定使用更多軟體功能與提供更多連線數，並可擴充至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64GB RAM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甚至安裝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ECC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4GB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8000" lvl="0"/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3.2 Gen2</a:t>
                      </a:r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Type-A </a:t>
                      </a:r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Gen1 Type-C </a:t>
                      </a:r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埠</a:t>
                      </a:r>
                      <a:endParaRPr kumimoji="1" lang="en-US" altLang="zh-TW" sz="1400" b="1" kern="1200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支援高達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10Gbps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的外接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SSD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或外接硬碟高速備份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USB 3.2 Gen1 Type-A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埠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99809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雙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擴充槽，加值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NAS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zh-TW" altLang="en-US" sz="1400" b="1" kern="1200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增添更多功能</a:t>
                      </a:r>
                      <a:endParaRPr kumimoji="1" lang="en-US" altLang="zh-TW" sz="1400" b="1" kern="1200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PCIe Gen3 x4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擴充插槽能同時安裝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10GbE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網卡、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QM2 M.2 SSD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擴充卡、及各式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HBA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卡替各種應用加值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6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PCIe Gen3 x4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插槽</a:t>
                      </a:r>
                      <a:endParaRPr sz="13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16">
                <a:tc>
                  <a:txBody>
                    <a:bodyPr/>
                    <a:lstStyle/>
                    <a:p>
                      <a:pPr marL="108000" lvl="0"/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支援最高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16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16-bay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機架式或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400" b="1" kern="1200">
                          <a:solidFill>
                            <a:srgbClr val="9E5E1C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16-bay</a:t>
                      </a:r>
                      <a:r>
                        <a:rPr kumimoji="1" lang="en-US" altLang="zh-TW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zh-TW" altLang="en-US" sz="1400" b="1">
                          <a:solidFill>
                            <a:srgbClr val="9E5E1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桌上型擴充裝置</a:t>
                      </a:r>
                      <a:endParaRPr kumimoji="1" lang="en-US" altLang="zh-TW" sz="1400" b="1">
                        <a:solidFill>
                          <a:srgbClr val="9E5E1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多款 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SAS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JBOD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或是</a:t>
                      </a:r>
                      <a:r>
                        <a:rPr lang="en-US" altLang="zh-TW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USB RAID </a:t>
                      </a:r>
                      <a:r>
                        <a:rPr lang="zh-TW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擴充裝置皆可運用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BFF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最多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r>
                        <a:rPr lang="en-US" altLang="zh-TW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5-bay </a:t>
                      </a:r>
                      <a:r>
                        <a:rPr lang="zh-TW" altLang="en-US" sz="13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擴充裝置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图片 57">
            <a:extLst>
              <a:ext uri="{FF2B5EF4-FFF2-40B4-BE49-F238E27FC236}">
                <a16:creationId xmlns:a16="http://schemas.microsoft.com/office/drawing/2014/main" id="{EC1910CB-FE9C-400A-A139-AB97CEBC1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399780" y="3408160"/>
            <a:ext cx="3098852" cy="27191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8529AEB-98C1-45AF-8BAE-3EBD649E54CF}"/>
              </a:ext>
            </a:extLst>
          </p:cNvPr>
          <p:cNvGrpSpPr/>
          <p:nvPr/>
        </p:nvGrpSpPr>
        <p:grpSpPr>
          <a:xfrm>
            <a:off x="3868832" y="1227794"/>
            <a:ext cx="1960880" cy="1060155"/>
            <a:chOff x="2468306" y="2888910"/>
            <a:chExt cx="4542182" cy="245575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9A0200B-4F35-4DFB-8FFA-86F2B857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900958" y="4734204"/>
              <a:ext cx="3076246" cy="197527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301E181-4991-41BC-A9AD-2EA281FE1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8649" y="2888910"/>
              <a:ext cx="3181839" cy="206958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CDF03A9-3B96-4A28-97A9-9EF282D21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496204" y="5134065"/>
              <a:ext cx="2507195" cy="197527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6C7E2B1-6822-4A34-A540-9DF91768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8306" y="3275074"/>
              <a:ext cx="2634339" cy="2069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084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48">
            <a:extLst>
              <a:ext uri="{FF2B5EF4-FFF2-40B4-BE49-F238E27FC236}">
                <a16:creationId xmlns:a16="http://schemas.microsoft.com/office/drawing/2014/main" id="{958D97EF-1844-4E1E-A1FC-65E6346F99CE}"/>
              </a:ext>
            </a:extLst>
          </p:cNvPr>
          <p:cNvSpPr txBox="1"/>
          <p:nvPr/>
        </p:nvSpPr>
        <p:spPr>
          <a:xfrm>
            <a:off x="-33842" y="4787792"/>
            <a:ext cx="2055708" cy="23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5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©2021</a:t>
            </a:r>
            <a:r>
              <a:rPr lang="zh-TW" altLang="en-US" sz="5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50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8B05A2-E23A-8E4D-BB69-833ABE2309FD}"/>
              </a:ext>
            </a:extLst>
          </p:cNvPr>
          <p:cNvSpPr txBox="1"/>
          <p:nvPr/>
        </p:nvSpPr>
        <p:spPr>
          <a:xfrm>
            <a:off x="2302960" y="1198217"/>
            <a:ext cx="46363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延續傳奇、經典再升級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Ryzen V1500B 4C/8T</a:t>
            </a:r>
            <a:r>
              <a:rPr lang="zh-TW" altLang="en-US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2.2 GHz</a:t>
            </a:r>
            <a:r>
              <a:rPr lang="zh-TW" altLang="en-US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</a:t>
            </a:r>
            <a:r>
              <a:rPr lang="zh-TW" altLang="en-US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、雙 </a:t>
            </a:r>
            <a:r>
              <a:rPr lang="en-US" altLang="zh-TW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TW" altLang="en-US" sz="1250"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B0FBA5A-7715-4A8D-95E7-394051DC1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900" y="1711511"/>
            <a:ext cx="4183191" cy="326312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E876D4B-656D-4F29-A210-D930888EE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778373" y="4583249"/>
            <a:ext cx="5298142" cy="420721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633"/>
            <a:ext cx="9143999" cy="737216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/>
              <a:t>TS-673A / TS-873A </a:t>
            </a:r>
            <a:r>
              <a:rPr lang="zh-TW" altLang="en-US" sz="3600"/>
              <a:t>正面硬體配置</a:t>
            </a: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279471" y="2526572"/>
            <a:ext cx="2541349" cy="7139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ea typeface="微軟正黑體"/>
              </a:defRPr>
            </a:lvl1pPr>
          </a:lstStyle>
          <a:p>
            <a:r>
              <a:rPr lang="en-US" altLang="zh-TW"/>
              <a:t>LED </a:t>
            </a:r>
            <a:r>
              <a:rPr lang="zh-TW" altLang="en-US"/>
              <a:t>指示燈</a:t>
            </a:r>
            <a:r>
              <a:rPr lang="en-US" altLang="zh-TW"/>
              <a:t>:</a:t>
            </a:r>
          </a:p>
          <a:p>
            <a:r>
              <a:rPr lang="zh-TW" altLang="en-US"/>
              <a:t>系統狀態、網路、</a:t>
            </a:r>
            <a:endParaRPr lang="en-US" altLang="zh-TW"/>
          </a:p>
          <a:p>
            <a:r>
              <a:rPr lang="zh-TW" altLang="en-US"/>
              <a:t>磁碟、</a:t>
            </a:r>
            <a:r>
              <a:rPr lang="en-US" altLang="zh-TW"/>
              <a:t>M.2 SSD</a:t>
            </a:r>
            <a:endParaRPr lang="zh-TW" altLang="en-US"/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212271" y="3741568"/>
            <a:ext cx="981166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按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212271" y="4142477"/>
            <a:ext cx="1773726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USB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3.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Gen 2 Type-A 10Gbps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埠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279471" y="3385626"/>
            <a:ext cx="2075361" cy="7568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6 </a:t>
            </a:r>
            <a:r>
              <a:rPr lang="zh-TW" altLang="en-US" b="1">
                <a:solidFill>
                  <a:schemeClr val="tx1"/>
                </a:solidFill>
                <a:ea typeface="微軟正黑體"/>
              </a:rPr>
              <a:t>或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 8 x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3.5"/2.5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” SATA</a:t>
            </a:r>
            <a:r>
              <a:rPr lang="en-US" altLang="zh-TW" b="1">
                <a:solidFill>
                  <a:schemeClr val="tx1"/>
                </a:solidFill>
                <a:ea typeface="微軟正黑體"/>
              </a:rPr>
              <a:t> 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6Gb/s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ea typeface="微軟正黑體"/>
              </a:rPr>
              <a:t>HDD/SSD</a:t>
            </a:r>
            <a:r>
              <a:rPr lang="en-US" altLang="zh-TW" b="1" i="0" u="none" strike="noStrike" cap="none">
                <a:solidFill>
                  <a:schemeClr val="tx1"/>
                </a:solidFill>
                <a:ea typeface="微軟正黑體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插槽</a:t>
            </a:r>
            <a:endParaRPr lang="en-US" altLang="zh-TW" b="1" i="0" u="none" strike="noStrike" cap="none">
              <a:solidFill>
                <a:schemeClr val="tx1"/>
              </a:solidFill>
              <a:latin typeface="微軟正黑體"/>
              <a:ea typeface="微軟正黑體"/>
              <a:sym typeface="Arial"/>
            </a:endParaRPr>
          </a:p>
        </p:txBody>
      </p:sp>
      <p:sp>
        <p:nvSpPr>
          <p:cNvPr id="30" name="圓角化同側角落矩形 29">
            <a:extLst>
              <a:ext uri="{FF2B5EF4-FFF2-40B4-BE49-F238E27FC236}">
                <a16:creationId xmlns:a16="http://schemas.microsoft.com/office/drawing/2014/main" id="{490DB6C8-7140-7B47-8B56-D476DF9B77BB}"/>
              </a:ext>
            </a:extLst>
          </p:cNvPr>
          <p:cNvSpPr/>
          <p:nvPr/>
        </p:nvSpPr>
        <p:spPr>
          <a:xfrm>
            <a:off x="279471" y="1312703"/>
            <a:ext cx="1923909" cy="895416"/>
          </a:xfrm>
          <a:prstGeom prst="round2SameRect">
            <a:avLst>
              <a:gd name="adj1" fmla="val 8951"/>
              <a:gd name="adj2" fmla="val 0"/>
            </a:avLst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B50D91C-A003-A84C-9D20-F8A06B38A0CD}"/>
              </a:ext>
            </a:extLst>
          </p:cNvPr>
          <p:cNvSpPr txBox="1"/>
          <p:nvPr/>
        </p:nvSpPr>
        <p:spPr>
          <a:xfrm>
            <a:off x="361436" y="1377658"/>
            <a:ext cx="15952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全機採用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r>
              <a:rPr lang="en-US" altLang="zh-TW" sz="12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012D1C6D-C891-9747-80F1-0CCE1010C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164" y="1335264"/>
            <a:ext cx="1094938" cy="895416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51F274B-E63A-4E32-9172-744AAB0E5A14}"/>
              </a:ext>
            </a:extLst>
          </p:cNvPr>
          <p:cNvGrpSpPr/>
          <p:nvPr/>
        </p:nvGrpSpPr>
        <p:grpSpPr>
          <a:xfrm rot="10800000">
            <a:off x="6420428" y="3908383"/>
            <a:ext cx="791843" cy="435004"/>
            <a:chOff x="2142619" y="3751837"/>
            <a:chExt cx="791843" cy="435004"/>
          </a:xfrm>
        </p:grpSpPr>
        <p:cxnSp>
          <p:nvCxnSpPr>
            <p:cNvPr id="7" name="Shape 193">
              <a:extLst>
                <a:ext uri="{FF2B5EF4-FFF2-40B4-BE49-F238E27FC236}">
                  <a16:creationId xmlns:a16="http://schemas.microsoft.com/office/drawing/2014/main" id="{D1A566CE-F013-9E4E-BF56-F1483124A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3751837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33" name="Shape 193">
              <a:extLst>
                <a:ext uri="{FF2B5EF4-FFF2-40B4-BE49-F238E27FC236}">
                  <a16:creationId xmlns:a16="http://schemas.microsoft.com/office/drawing/2014/main" id="{C9B0D4A9-F952-4FD9-BA2A-AA50C494C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619" y="4186841"/>
              <a:ext cx="7918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C469AD4-3507-47C0-A9C4-32B3CC6B9BF6}"/>
              </a:ext>
            </a:extLst>
          </p:cNvPr>
          <p:cNvGrpSpPr/>
          <p:nvPr/>
        </p:nvGrpSpPr>
        <p:grpSpPr>
          <a:xfrm>
            <a:off x="1929654" y="2686049"/>
            <a:ext cx="1200150" cy="1076031"/>
            <a:chOff x="2173330" y="2686049"/>
            <a:chExt cx="956473" cy="1076031"/>
          </a:xfrm>
        </p:grpSpPr>
        <p:cxnSp>
          <p:nvCxnSpPr>
            <p:cNvPr id="20" name="Shape 193">
              <a:extLst>
                <a:ext uri="{FF2B5EF4-FFF2-40B4-BE49-F238E27FC236}">
                  <a16:creationId xmlns:a16="http://schemas.microsoft.com/office/drawing/2014/main" id="{6A7EFF39-E17D-674F-A23B-B52B87FA78DB}"/>
                </a:ext>
              </a:extLst>
            </p:cNvPr>
            <p:cNvCxnSpPr>
              <a:cxnSpLocks/>
            </p:cNvCxnSpPr>
            <p:nvPr/>
          </p:nvCxnSpPr>
          <p:spPr>
            <a:xfrm>
              <a:off x="2173330" y="2686049"/>
              <a:ext cx="63374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5" name="Shape 193">
              <a:extLst>
                <a:ext uri="{FF2B5EF4-FFF2-40B4-BE49-F238E27FC236}">
                  <a16:creationId xmlns:a16="http://schemas.microsoft.com/office/drawing/2014/main" id="{764A7219-216F-470F-A5E0-4A39CDCE8FA4}"/>
                </a:ext>
              </a:extLst>
            </p:cNvPr>
            <p:cNvCxnSpPr>
              <a:cxnSpLocks/>
            </p:cNvCxnSpPr>
            <p:nvPr/>
          </p:nvCxnSpPr>
          <p:spPr>
            <a:xfrm>
              <a:off x="2173330" y="3762080"/>
              <a:ext cx="956473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BC4B196E-5C3B-45EB-B6E6-423265C55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515" y="1250484"/>
            <a:ext cx="1898827" cy="1068090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3B3AD35E-0CE5-4FC7-9C30-46A971829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24" y="4803510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TS-673A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0E08D7DA-3D31-466D-8E35-BDF5BF87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727" y="2244707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000">
                <a:ea typeface="微軟正黑體"/>
              </a:rPr>
              <a:t>TS-</a:t>
            </a:r>
            <a:r>
              <a:rPr lang="en-US" altLang="zh-TW" sz="1000">
                <a:ea typeface="微軟正黑體"/>
              </a:rPr>
              <a:t>8</a:t>
            </a:r>
            <a:r>
              <a:rPr lang="en-US" altLang="en-US" sz="1000">
                <a:ea typeface="微軟正黑體"/>
              </a:rPr>
              <a:t>73A</a:t>
            </a:r>
            <a:endParaRPr lang="en-US" altLang="zh-CN" sz="1000" b="0">
              <a:solidFill>
                <a:srgbClr val="9E5E1C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7749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8767A270-7512-4DAE-B0D3-6D6859B9C425}"/>
              </a:ext>
            </a:extLst>
          </p:cNvPr>
          <p:cNvSpPr/>
          <p:nvPr/>
        </p:nvSpPr>
        <p:spPr>
          <a:xfrm>
            <a:off x="6570542" y="1462324"/>
            <a:ext cx="2240923" cy="3348986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" name="矩形: 圓角 13">
            <a:extLst>
              <a:ext uri="{FF2B5EF4-FFF2-40B4-BE49-F238E27FC236}">
                <a16:creationId xmlns:a16="http://schemas.microsoft.com/office/drawing/2014/main" id="{AC0A166D-8208-47BA-AACE-F71E6C727C63}"/>
              </a:ext>
            </a:extLst>
          </p:cNvPr>
          <p:cNvSpPr/>
          <p:nvPr/>
        </p:nvSpPr>
        <p:spPr>
          <a:xfrm>
            <a:off x="6493017" y="1356363"/>
            <a:ext cx="2267678" cy="3410920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383305" y="1994685"/>
            <a:ext cx="368445" cy="41634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522249" y="2554543"/>
            <a:ext cx="487589" cy="316706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353452" y="3002921"/>
            <a:ext cx="342848" cy="192372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478264" y="3496365"/>
            <a:ext cx="449871" cy="253610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451509" y="3960528"/>
            <a:ext cx="426930" cy="279066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7266375" y="1220234"/>
            <a:ext cx="312375" cy="339684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10"/>
            <a:ext cx="9143999" cy="81611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 sz="3400">
                <a:sym typeface="Arial" panose="020B0604020202020204" pitchFamily="34" charset="0"/>
              </a:rPr>
              <a:t>快速磁碟安裝與托盤上鎖功能</a:t>
            </a:r>
            <a:r>
              <a:rPr lang="en-US" altLang="zh-CN" sz="3400">
                <a:sym typeface="Arial" panose="020B0604020202020204" pitchFamily="34" charset="0"/>
              </a:rPr>
              <a:t> – </a:t>
            </a:r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3.5”</a:t>
            </a:r>
            <a:r>
              <a:rPr lang="zh-CN" altLang="en-US" sz="3400">
                <a:sym typeface="Arial" panose="020B0604020202020204" pitchFamily="34" charset="0"/>
              </a:rPr>
              <a:t>硬碟托盤</a:t>
            </a:r>
            <a:endParaRPr lang="en-US" sz="3400">
              <a:sym typeface="Arial" panose="020B0604020202020204" pitchFamily="34" charset="0"/>
            </a:endParaRPr>
          </a:p>
        </p:txBody>
      </p:sp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32" y="1841372"/>
            <a:ext cx="2009458" cy="2479756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197" y="1642905"/>
            <a:ext cx="2338045" cy="278933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1841342" y="1304565"/>
            <a:ext cx="1380803" cy="42898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3.5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211042" y="1625650"/>
            <a:ext cx="1204987" cy="5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免工具安裝</a:t>
            </a:r>
            <a:r>
              <a:rPr lang="en-US" altLang="zh-CN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5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3.5</a:t>
            </a:r>
            <a:r>
              <a:rPr lang="zh-CN" altLang="en-US" sz="1500" b="1">
                <a:solidFill>
                  <a:srgbClr val="EE6D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吋硬碟</a:t>
            </a:r>
            <a:endParaRPr lang="en-US" altLang="zh-CN" sz="1500" b="1">
              <a:solidFill>
                <a:srgbClr val="EE6D2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1979341" y="4580478"/>
            <a:ext cx="190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注意：運送時或是使用震動較大的硬碟時請使用螺絲固定住．</a:t>
            </a:r>
            <a:endParaRPr lang="en-US" altLang="zh-CN" sz="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2489" y="1841372"/>
            <a:ext cx="1624541" cy="2245025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54431" y="1679511"/>
            <a:ext cx="1749010" cy="258656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47DE522-70D9-4737-A761-361550471DA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315265" y="1889329"/>
            <a:ext cx="1900534" cy="3080347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592FDF5-D7AB-4B19-B312-82FC0E441D3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38772" y="1889329"/>
            <a:ext cx="3192512" cy="272554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B6B5370-EFA4-604C-B3A3-65E5A1E09B33}"/>
              </a:ext>
            </a:extLst>
          </p:cNvPr>
          <p:cNvSpPr/>
          <p:nvPr/>
        </p:nvSpPr>
        <p:spPr>
          <a:xfrm>
            <a:off x="4380352" y="1287541"/>
            <a:ext cx="1697516" cy="446009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SSD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68E5195-BB48-4FEF-BE67-A89EB238AB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13205"/>
          <a:stretch/>
        </p:blipFill>
        <p:spPr>
          <a:xfrm>
            <a:off x="6633814" y="1619197"/>
            <a:ext cx="2116391" cy="12477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7478226-6291-453B-A143-6BA39AB7EB1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6459" r="51526"/>
          <a:stretch/>
        </p:blipFill>
        <p:spPr>
          <a:xfrm>
            <a:off x="6606104" y="3008378"/>
            <a:ext cx="2151570" cy="15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2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TS-473A 背</a:t>
            </a:r>
            <a:r>
              <a:rPr lang="zh-TW"/>
              <a:t>面硬體配置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5DFD96-EAB8-4097-A50E-63803276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578" y="1320003"/>
            <a:ext cx="3533115" cy="3408333"/>
          </a:xfrm>
          <a:prstGeom prst="rect">
            <a:avLst/>
          </a:prstGeom>
        </p:spPr>
      </p:pic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832150" y="1703389"/>
            <a:ext cx="1909483" cy="672208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28" y="3007823"/>
            <a:ext cx="1955084" cy="8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6CM CPU</a:t>
            </a:r>
            <a:r>
              <a:rPr lang="zh-CN" altLang="en-US" sz="1200"/>
              <a:t>側散熱風扇</a:t>
            </a:r>
            <a:r>
              <a:rPr lang="zh-TW" altLang="en-US" sz="1200"/>
              <a:t> </a:t>
            </a:r>
            <a:r>
              <a:rPr lang="en-US" altLang="zh-CN" sz="1200"/>
              <a:t>+</a:t>
            </a:r>
          </a:p>
          <a:p>
            <a:pPr>
              <a:lnSpc>
                <a:spcPts val="1800"/>
              </a:lnSpc>
            </a:pPr>
            <a:r>
              <a:rPr lang="en-US" altLang="zh-CN" sz="1200">
                <a:latin typeface="微軟正黑體" panose="020B0604030504040204" pitchFamily="34" charset="-120"/>
              </a:rPr>
              <a:t>12CM </a:t>
            </a:r>
            <a:r>
              <a:rPr lang="zh-CN" altLang="en-US" sz="1200">
                <a:latin typeface="微軟正黑體" panose="020B0604030504040204" pitchFamily="34" charset="-120"/>
              </a:rPr>
              <a:t>硬碟側高效率智慧型散熱靜音風扇</a:t>
            </a:r>
            <a:endParaRPr lang="en-US" altLang="zh-CN" sz="1200">
              <a:latin typeface="微軟正黑體" panose="020B0604030504040204" pitchFamily="34" charset="-120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2879214" y="3546987"/>
            <a:ext cx="550879" cy="381746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88" y="1554895"/>
            <a:ext cx="1839407" cy="161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個 </a:t>
            </a:r>
            <a:r>
              <a:rPr lang="en-US" altLang="zh-CN" sz="1200">
                <a:ea typeface="微軟正黑體"/>
              </a:rPr>
              <a:t>PCIe Gen3 x4 </a:t>
            </a:r>
          </a:p>
          <a:p>
            <a:pPr>
              <a:lnSpc>
                <a:spcPts val="2000"/>
              </a:lnSpc>
            </a:pPr>
            <a:r>
              <a:rPr lang="zh-CN" altLang="en-US" sz="1200">
                <a:ea typeface="微軟正黑體"/>
              </a:rPr>
              <a:t>半高插槽</a:t>
            </a:r>
            <a:endParaRPr lang="en-US" altLang="zh-CN" sz="1200">
              <a:latin typeface="微軟正黑體"/>
              <a:ea typeface="微軟正黑體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10GbE/5GbE/2.5GbE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QM2 SSD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 err="1">
                <a:solidFill>
                  <a:srgbClr val="9E5E1C"/>
                </a:solidFill>
                <a:ea typeface="微軟正黑體"/>
              </a:rPr>
              <a:t>Fibre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 channel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SATA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SAS 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各式擴充卡</a:t>
            </a: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)</a:t>
            </a:r>
            <a:endParaRPr lang="en-US" altLang="zh-CN" sz="1100">
              <a:solidFill>
                <a:srgbClr val="9E5E1C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0" name="矩形 39">
            <a:extLst>
              <a:ext uri="{FF2B5EF4-FFF2-40B4-BE49-F238E27FC236}">
                <a16:creationId xmlns:a16="http://schemas.microsoft.com/office/drawing/2014/main" id="{5FA5B6AF-5753-41F2-B2B0-15B46BB09079}"/>
              </a:ext>
            </a:extLst>
          </p:cNvPr>
          <p:cNvSpPr/>
          <p:nvPr/>
        </p:nvSpPr>
        <p:spPr>
          <a:xfrm flipH="1">
            <a:off x="2935949" y="3984444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D7947C-B50A-441A-B6E3-16C7DF5E909A}"/>
              </a:ext>
            </a:extLst>
          </p:cNvPr>
          <p:cNvGrpSpPr/>
          <p:nvPr/>
        </p:nvGrpSpPr>
        <p:grpSpPr>
          <a:xfrm>
            <a:off x="3892923" y="2283688"/>
            <a:ext cx="2868865" cy="2468394"/>
            <a:chOff x="4735942" y="2089685"/>
            <a:chExt cx="2543291" cy="2468394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6274C120-E462-4B70-B638-41C6AEF8D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2089685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B809379-6309-4817-BCC4-066F76D04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3392350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87CF3A7-F627-4756-A8E0-BEEEA0CF6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5942" y="4558079"/>
              <a:ext cx="2543291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cxnSp>
        <p:nvCxnSpPr>
          <p:cNvPr id="66" name="直線單箭頭接點 26">
            <a:extLst>
              <a:ext uri="{FF2B5EF4-FFF2-40B4-BE49-F238E27FC236}">
                <a16:creationId xmlns:a16="http://schemas.microsoft.com/office/drawing/2014/main" id="{93E680B3-19DC-4551-86C9-9642BEA44A3A}"/>
              </a:ext>
            </a:extLst>
          </p:cNvPr>
          <p:cNvCxnSpPr>
            <a:cxnSpLocks/>
          </p:cNvCxnSpPr>
          <p:nvPr/>
        </p:nvCxnSpPr>
        <p:spPr>
          <a:xfrm>
            <a:off x="2217550" y="3650109"/>
            <a:ext cx="661664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2" name="直線單箭頭接點 26">
            <a:extLst>
              <a:ext uri="{FF2B5EF4-FFF2-40B4-BE49-F238E27FC236}">
                <a16:creationId xmlns:a16="http://schemas.microsoft.com/office/drawing/2014/main" id="{47CA0A4B-1887-4EDC-852F-834EC067B3E4}"/>
              </a:ext>
            </a:extLst>
          </p:cNvPr>
          <p:cNvCxnSpPr>
            <a:cxnSpLocks/>
          </p:cNvCxnSpPr>
          <p:nvPr/>
        </p:nvCxnSpPr>
        <p:spPr>
          <a:xfrm>
            <a:off x="2142491" y="1900524"/>
            <a:ext cx="68965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8" name="直線單箭頭接點 26">
            <a:extLst>
              <a:ext uri="{FF2B5EF4-FFF2-40B4-BE49-F238E27FC236}">
                <a16:creationId xmlns:a16="http://schemas.microsoft.com/office/drawing/2014/main" id="{9EFB5CCA-4C64-4707-92AD-DDC14B84B100}"/>
              </a:ext>
            </a:extLst>
          </p:cNvPr>
          <p:cNvCxnSpPr>
            <a:cxnSpLocks/>
          </p:cNvCxnSpPr>
          <p:nvPr/>
        </p:nvCxnSpPr>
        <p:spPr>
          <a:xfrm>
            <a:off x="2217550" y="4443228"/>
            <a:ext cx="71839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9" name="TextBox 13">
            <a:extLst>
              <a:ext uri="{FF2B5EF4-FFF2-40B4-BE49-F238E27FC236}">
                <a16:creationId xmlns:a16="http://schemas.microsoft.com/office/drawing/2014/main" id="{F8846E73-48B0-4647-8B14-E4385D74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312" y="1971444"/>
            <a:ext cx="2104056" cy="28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250W 100-240VAC PSU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EC623DFE-F948-4B17-9431-55150A109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88" y="3903384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2 </a:t>
            </a:r>
            <a:r>
              <a:rPr lang="zh-TW" altLang="en-US" sz="1200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 sz="12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en-US" sz="1200">
                <a:ea typeface="微軟正黑體"/>
              </a:rPr>
              <a:t>USB 3.2 Gen2 10Gbps Type-A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埠</a:t>
            </a:r>
            <a:r>
              <a:rPr lang="en-US" altLang="zh-CN" sz="1200">
                <a:latin typeface="微軟正黑體"/>
                <a:ea typeface="微軟正黑體"/>
                <a:cs typeface="Arial"/>
              </a:rPr>
              <a:t> 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F34C108-159B-5745-85D4-067277F7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1" y="3295931"/>
            <a:ext cx="1839407" cy="6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個 </a:t>
            </a:r>
            <a:r>
              <a:rPr lang="en-US" altLang="zh-CN" sz="1200">
                <a:ea typeface="微軟正黑體"/>
              </a:rPr>
              <a:t>2.5GbE </a:t>
            </a:r>
            <a:r>
              <a:rPr lang="zh-CN" altLang="en-US" sz="1200">
                <a:ea typeface="微軟正黑體"/>
              </a:rPr>
              <a:t>網路埠</a:t>
            </a:r>
            <a:endParaRPr lang="en-US" altLang="zh-CN" sz="1200">
              <a:latin typeface="微軟正黑體"/>
              <a:ea typeface="微軟正黑體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zh-CN" altLang="en-US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2.5G/1G/100M RJ45)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07B460D0-E2E7-AF45-9C04-7633A7873D23}"/>
              </a:ext>
            </a:extLst>
          </p:cNvPr>
          <p:cNvSpPr/>
          <p:nvPr/>
        </p:nvSpPr>
        <p:spPr>
          <a:xfrm flipH="1">
            <a:off x="2940555" y="4286057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33" name="直線單箭頭接點 26">
            <a:extLst>
              <a:ext uri="{FF2B5EF4-FFF2-40B4-BE49-F238E27FC236}">
                <a16:creationId xmlns:a16="http://schemas.microsoft.com/office/drawing/2014/main" id="{794BEECF-5A70-D24B-898F-9958459FAB47}"/>
              </a:ext>
            </a:extLst>
          </p:cNvPr>
          <p:cNvCxnSpPr>
            <a:cxnSpLocks/>
          </p:cNvCxnSpPr>
          <p:nvPr/>
        </p:nvCxnSpPr>
        <p:spPr>
          <a:xfrm>
            <a:off x="2217550" y="4138411"/>
            <a:ext cx="718399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EBCD7E38-D8D9-8A49-9056-35492D80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35" y="4377203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1 </a:t>
            </a:r>
            <a:r>
              <a:rPr lang="zh-TW" altLang="en-US" sz="1200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 sz="12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en-US" sz="1200">
                <a:ea typeface="微軟正黑體"/>
              </a:rPr>
              <a:t>USB 3.2 Gen1 5Gbps Type-C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埠</a:t>
            </a:r>
            <a:r>
              <a:rPr lang="en-US" altLang="zh-CN" sz="1200">
                <a:latin typeface="微軟正黑體"/>
                <a:ea typeface="微軟正黑體"/>
                <a:cs typeface="Arial"/>
              </a:rPr>
              <a:t> 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4AB7B57C-B04C-46E7-9EFA-B72156CEB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28" y="4138411"/>
            <a:ext cx="1144596" cy="5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Kensington </a:t>
            </a:r>
            <a:r>
              <a:rPr lang="zh-CN" altLang="en-US" sz="1200">
                <a:latin typeface="微軟正黑體" panose="020B0604030504040204" pitchFamily="34" charset="-120"/>
              </a:rPr>
              <a:t>安全防盜鎖孔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01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TS-673A</a:t>
            </a:r>
            <a:r>
              <a:rPr lang="zh-TW" altLang="en-US"/>
              <a:t> </a:t>
            </a:r>
            <a:r>
              <a:rPr lang="en-US" altLang="zh-TW"/>
              <a:t>/</a:t>
            </a:r>
            <a:r>
              <a:rPr lang="zh-TW" altLang="en-US"/>
              <a:t> </a:t>
            </a:r>
            <a:r>
              <a:rPr lang="en-US" altLang="zh-TW"/>
              <a:t>TS-873A </a:t>
            </a:r>
            <a:r>
              <a:rPr lang="en-US" altLang="zh-TW" err="1"/>
              <a:t>背</a:t>
            </a:r>
            <a:r>
              <a:rPr lang="zh-TW"/>
              <a:t>面硬體配置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5DFD96-EAB8-4097-A50E-63803276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639" y="1593477"/>
            <a:ext cx="6059258" cy="3408333"/>
          </a:xfrm>
          <a:prstGeom prst="rect">
            <a:avLst/>
          </a:prstGeom>
        </p:spPr>
      </p:pic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370604" y="2090055"/>
            <a:ext cx="2252666" cy="58973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A538E043-4B2C-EF43-B4CE-AEB7DC018013}"/>
              </a:ext>
            </a:extLst>
          </p:cNvPr>
          <p:cNvSpPr/>
          <p:nvPr/>
        </p:nvSpPr>
        <p:spPr>
          <a:xfrm flipH="1">
            <a:off x="2239012" y="3749863"/>
            <a:ext cx="591094" cy="443859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F840B46C-9355-4A5F-BF82-F154C2262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4" y="1931229"/>
            <a:ext cx="1839407" cy="13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個 </a:t>
            </a:r>
            <a:r>
              <a:rPr lang="en-US" altLang="zh-CN" sz="1200">
                <a:ea typeface="微軟正黑體"/>
              </a:rPr>
              <a:t>PCIe Gen3 x4 </a:t>
            </a:r>
          </a:p>
          <a:p>
            <a:pPr>
              <a:lnSpc>
                <a:spcPts val="2000"/>
              </a:lnSpc>
            </a:pPr>
            <a:r>
              <a:rPr lang="zh-CN" altLang="en-US" sz="1200">
                <a:ea typeface="微軟正黑體"/>
              </a:rPr>
              <a:t>全高插槽</a:t>
            </a:r>
            <a:endParaRPr lang="en-US" altLang="zh-CN" sz="1200">
              <a:latin typeface="微軟正黑體"/>
              <a:ea typeface="微軟正黑體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10GbE/5GbE/2.5GbE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QM2 SSD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 err="1">
                <a:solidFill>
                  <a:srgbClr val="9E5E1C"/>
                </a:solidFill>
                <a:ea typeface="微軟正黑體"/>
              </a:rPr>
              <a:t>Fibre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 channel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SATA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、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SAS </a:t>
            </a:r>
            <a:r>
              <a:rPr lang="zh-CN" altLang="en-US" sz="1100" b="0">
                <a:solidFill>
                  <a:srgbClr val="9E5E1C"/>
                </a:solidFill>
                <a:ea typeface="微軟正黑體"/>
              </a:rPr>
              <a:t>各式擴充卡</a:t>
            </a: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)</a:t>
            </a:r>
            <a:endParaRPr lang="en-US" altLang="zh-CN" sz="1100">
              <a:solidFill>
                <a:srgbClr val="9E5E1C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2BAAC83-BC7D-1C4D-AE27-1ADA10A6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851" y="4414403"/>
            <a:ext cx="1144596" cy="5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Kensington </a:t>
            </a:r>
            <a:r>
              <a:rPr lang="zh-CN" altLang="en-US" sz="1200">
                <a:latin typeface="微軟正黑體" panose="020B0604030504040204" pitchFamily="34" charset="-120"/>
              </a:rPr>
              <a:t>安全防盜鎖孔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20" name="矩形 39">
            <a:extLst>
              <a:ext uri="{FF2B5EF4-FFF2-40B4-BE49-F238E27FC236}">
                <a16:creationId xmlns:a16="http://schemas.microsoft.com/office/drawing/2014/main" id="{5FA5B6AF-5753-41F2-B2B0-15B46BB09079}"/>
              </a:ext>
            </a:extLst>
          </p:cNvPr>
          <p:cNvSpPr/>
          <p:nvPr/>
        </p:nvSpPr>
        <p:spPr>
          <a:xfrm flipH="1">
            <a:off x="2335961" y="4237751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D7947C-B50A-441A-B6E3-16C7DF5E909A}"/>
              </a:ext>
            </a:extLst>
          </p:cNvPr>
          <p:cNvGrpSpPr/>
          <p:nvPr/>
        </p:nvGrpSpPr>
        <p:grpSpPr>
          <a:xfrm>
            <a:off x="5360243" y="2586344"/>
            <a:ext cx="1191572" cy="1988945"/>
            <a:chOff x="5792321" y="2400454"/>
            <a:chExt cx="1486912" cy="2137937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6274C120-E462-4B70-B638-41C6AEF8D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2400454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963B5797-D85C-4350-8065-FBBB2B39F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9483" y="4538391"/>
              <a:ext cx="789750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CB809379-6309-4817-BCC4-066F76D046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2321" y="3392350"/>
              <a:ext cx="1486912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22CF09E6-941E-4F1D-95D6-3DA3DADE6FC5}"/>
              </a:ext>
            </a:extLst>
          </p:cNvPr>
          <p:cNvGrpSpPr/>
          <p:nvPr/>
        </p:nvGrpSpPr>
        <p:grpSpPr>
          <a:xfrm>
            <a:off x="1932517" y="2287190"/>
            <a:ext cx="438086" cy="2458163"/>
            <a:chOff x="1855075" y="1934013"/>
            <a:chExt cx="723654" cy="2458163"/>
          </a:xfrm>
        </p:grpSpPr>
        <p:cxnSp>
          <p:nvCxnSpPr>
            <p:cNvPr id="66" name="直線單箭頭接點 26">
              <a:extLst>
                <a:ext uri="{FF2B5EF4-FFF2-40B4-BE49-F238E27FC236}">
                  <a16:creationId xmlns:a16="http://schemas.microsoft.com/office/drawing/2014/main" id="{93E680B3-19DC-4551-86C9-9642BEA44A3A}"/>
                </a:ext>
              </a:extLst>
            </p:cNvPr>
            <p:cNvCxnSpPr>
              <a:cxnSpLocks/>
            </p:cNvCxnSpPr>
            <p:nvPr/>
          </p:nvCxnSpPr>
          <p:spPr>
            <a:xfrm>
              <a:off x="1979061" y="3688068"/>
              <a:ext cx="382297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2" name="直線單箭頭接點 26">
              <a:extLst>
                <a:ext uri="{FF2B5EF4-FFF2-40B4-BE49-F238E27FC236}">
                  <a16:creationId xmlns:a16="http://schemas.microsoft.com/office/drawing/2014/main" id="{47CA0A4B-1887-4EDC-852F-834EC067B3E4}"/>
                </a:ext>
              </a:extLst>
            </p:cNvPr>
            <p:cNvCxnSpPr>
              <a:cxnSpLocks/>
            </p:cNvCxnSpPr>
            <p:nvPr/>
          </p:nvCxnSpPr>
          <p:spPr>
            <a:xfrm>
              <a:off x="1855075" y="1934013"/>
              <a:ext cx="723654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  <p:cxnSp>
          <p:nvCxnSpPr>
            <p:cNvPr id="28" name="直線單箭頭接點 26">
              <a:extLst>
                <a:ext uri="{FF2B5EF4-FFF2-40B4-BE49-F238E27FC236}">
                  <a16:creationId xmlns:a16="http://schemas.microsoft.com/office/drawing/2014/main" id="{9EFB5CCA-4C64-4707-92AD-DDC14B84B100}"/>
                </a:ext>
              </a:extLst>
            </p:cNvPr>
            <p:cNvCxnSpPr>
              <a:cxnSpLocks/>
            </p:cNvCxnSpPr>
            <p:nvPr/>
          </p:nvCxnSpPr>
          <p:spPr>
            <a:xfrm>
              <a:off x="1979062" y="4392176"/>
              <a:ext cx="542445" cy="0"/>
            </a:xfrm>
            <a:prstGeom prst="straightConnector1">
              <a:avLst/>
            </a:prstGeom>
            <a:noFill/>
            <a:ln w="21590" cap="flat" cmpd="sng">
              <a:solidFill>
                <a:srgbClr val="C28938"/>
              </a:solidFill>
              <a:prstDash val="solid"/>
              <a:round/>
              <a:headEnd type="oval" w="lg" len="lg"/>
              <a:tailEnd type="none" w="lg" len="lg"/>
            </a:ln>
            <a:effectLst/>
          </p:spPr>
        </p:cxnSp>
      </p:grpSp>
      <p:sp>
        <p:nvSpPr>
          <p:cNvPr id="29" name="TextBox 13">
            <a:extLst>
              <a:ext uri="{FF2B5EF4-FFF2-40B4-BE49-F238E27FC236}">
                <a16:creationId xmlns:a16="http://schemas.microsoft.com/office/drawing/2014/main" id="{F8846E73-48B0-4647-8B14-E4385D749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338" y="2417619"/>
            <a:ext cx="2104056" cy="28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sz="1200"/>
              <a:t>250W 100-240VAC PSU</a:t>
            </a:r>
            <a:endParaRPr lang="en-US" altLang="en-US" sz="1200">
              <a:latin typeface="微軟正黑體" panose="020B0604030504040204" pitchFamily="34" charset="-120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EC623DFE-F948-4B17-9431-55150A109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4" y="4124550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2 </a:t>
            </a:r>
            <a:r>
              <a:rPr lang="zh-TW" altLang="en-US" sz="1200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 sz="12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en-US" sz="1200">
                <a:ea typeface="微軟正黑體"/>
              </a:rPr>
              <a:t>USB 3.2 Gen2 10Gbps Type-A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埠</a:t>
            </a:r>
            <a:r>
              <a:rPr lang="en-US" altLang="zh-CN" sz="1200">
                <a:latin typeface="微軟正黑體"/>
                <a:ea typeface="微軟正黑體"/>
                <a:cs typeface="Arial"/>
              </a:rPr>
              <a:t> 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D0EC83C6-822A-4D9E-86AD-79A26D1AE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150" y="1091059"/>
            <a:ext cx="2104056" cy="1183531"/>
          </a:xfrm>
          <a:prstGeom prst="rect">
            <a:avLst/>
          </a:prstGeom>
        </p:spPr>
      </p:pic>
      <p:sp>
        <p:nvSpPr>
          <p:cNvPr id="36" name="TextBox 13">
            <a:extLst>
              <a:ext uri="{FF2B5EF4-FFF2-40B4-BE49-F238E27FC236}">
                <a16:creationId xmlns:a16="http://schemas.microsoft.com/office/drawing/2014/main" id="{E2B1B196-DDE0-458A-A966-0190DE29A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024" y="4803510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TS-673A</a:t>
            </a:r>
            <a:endParaRPr lang="en-US" altLang="zh-CN" sz="12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687C76D0-9AAF-42F0-81A4-817EACCE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934" y="2166791"/>
            <a:ext cx="810488" cy="2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000">
                <a:ea typeface="微軟正黑體"/>
              </a:rPr>
              <a:t>TS-</a:t>
            </a:r>
            <a:r>
              <a:rPr lang="en-US" altLang="zh-TW" sz="1000">
                <a:ea typeface="微軟正黑體"/>
              </a:rPr>
              <a:t>8</a:t>
            </a:r>
            <a:r>
              <a:rPr lang="en-US" altLang="en-US" sz="1000">
                <a:ea typeface="微軟正黑體"/>
              </a:rPr>
              <a:t>73A</a:t>
            </a:r>
            <a:endParaRPr lang="en-US" altLang="zh-CN" sz="1000" b="0">
              <a:solidFill>
                <a:srgbClr val="9E5E1C"/>
              </a:solidFill>
              <a:ea typeface="微軟正黑體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F34C108-159B-5745-85D4-067277F7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7" y="3527429"/>
            <a:ext cx="1839407" cy="6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CN" sz="1200">
                <a:ea typeface="微軟正黑體"/>
              </a:rPr>
              <a:t>2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個 </a:t>
            </a:r>
            <a:r>
              <a:rPr lang="en-US" altLang="zh-CN" sz="1200">
                <a:ea typeface="微軟正黑體"/>
              </a:rPr>
              <a:t>2.5GbE </a:t>
            </a:r>
            <a:r>
              <a:rPr lang="zh-CN" altLang="en-US" sz="1200">
                <a:ea typeface="微軟正黑體"/>
              </a:rPr>
              <a:t>網路埠</a:t>
            </a:r>
            <a:endParaRPr lang="en-US" altLang="zh-CN" sz="1200">
              <a:latin typeface="微軟正黑體"/>
              <a:ea typeface="微軟正黑體"/>
              <a:cs typeface="Arial"/>
            </a:endParaRPr>
          </a:p>
          <a:p>
            <a:pPr>
              <a:lnSpc>
                <a:spcPts val="2000"/>
              </a:lnSpc>
            </a:pP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zh-CN" altLang="en-US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100" b="0">
                <a:solidFill>
                  <a:srgbClr val="9E5E1C"/>
                </a:solidFill>
                <a:ea typeface="微軟正黑體"/>
              </a:rPr>
              <a:t>2.5G/1G/100M RJ45</a:t>
            </a:r>
            <a:r>
              <a:rPr lang="en-US" altLang="zh-CN" sz="1100" b="0">
                <a:solidFill>
                  <a:srgbClr val="9E5E1C"/>
                </a:solidFill>
                <a:latin typeface="微軟正黑體"/>
                <a:ea typeface="微軟正黑體"/>
                <a:cs typeface="Arial"/>
              </a:rPr>
              <a:t>)</a:t>
            </a:r>
            <a:endParaRPr lang="en-US" altLang="zh-CN" sz="1100">
              <a:solidFill>
                <a:srgbClr val="9E5E1C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07B460D0-E2E7-AF45-9C04-7633A7873D23}"/>
              </a:ext>
            </a:extLst>
          </p:cNvPr>
          <p:cNvSpPr/>
          <p:nvPr/>
        </p:nvSpPr>
        <p:spPr>
          <a:xfrm flipH="1">
            <a:off x="2340567" y="4539364"/>
            <a:ext cx="494141" cy="270242"/>
          </a:xfrm>
          <a:prstGeom prst="rect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33" name="直線單箭頭接點 26">
            <a:extLst>
              <a:ext uri="{FF2B5EF4-FFF2-40B4-BE49-F238E27FC236}">
                <a16:creationId xmlns:a16="http://schemas.microsoft.com/office/drawing/2014/main" id="{794BEECF-5A70-D24B-898F-9958459FAB47}"/>
              </a:ext>
            </a:extLst>
          </p:cNvPr>
          <p:cNvCxnSpPr>
            <a:cxnSpLocks/>
          </p:cNvCxnSpPr>
          <p:nvPr/>
        </p:nvCxnSpPr>
        <p:spPr>
          <a:xfrm>
            <a:off x="2007576" y="4415059"/>
            <a:ext cx="334760" cy="0"/>
          </a:xfrm>
          <a:prstGeom prst="straightConnector1">
            <a:avLst/>
          </a:prstGeom>
          <a:noFill/>
          <a:ln w="21590" cap="flat" cmpd="sng">
            <a:solidFill>
              <a:srgbClr val="C28938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EBCD7E38-D8D9-8A49-9056-35492D80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1" y="4562207"/>
            <a:ext cx="1914467" cy="4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 sz="1200">
                <a:ea typeface="微軟正黑體"/>
              </a:rPr>
              <a:t>1 </a:t>
            </a:r>
            <a:r>
              <a:rPr lang="zh-TW" altLang="en-US" sz="1200">
                <a:latin typeface="微軟正黑體"/>
                <a:ea typeface="微軟正黑體"/>
                <a:cs typeface="Arial"/>
              </a:rPr>
              <a:t>個</a:t>
            </a:r>
            <a:r>
              <a:rPr lang="en-US" altLang="zh-TW" sz="120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en-US" sz="1200">
                <a:ea typeface="微軟正黑體"/>
              </a:rPr>
              <a:t>USB 3.2 Gen1 5Gbps Type-C </a:t>
            </a:r>
            <a:r>
              <a:rPr lang="zh-CN" altLang="en-US" sz="1200">
                <a:latin typeface="微軟正黑體"/>
                <a:ea typeface="微軟正黑體"/>
                <a:cs typeface="Arial"/>
              </a:rPr>
              <a:t>埠</a:t>
            </a:r>
            <a:r>
              <a:rPr lang="en-US" altLang="zh-CN" sz="1200">
                <a:latin typeface="微軟正黑體"/>
                <a:ea typeface="微軟正黑體"/>
                <a:cs typeface="Arial"/>
              </a:rPr>
              <a:t> 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57E9AD34-825B-1B45-A4B6-BDF37D058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293" y="2777008"/>
            <a:ext cx="2415793" cy="16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marL="171450" indent="-171450">
              <a:lnSpc>
                <a:spcPts val="1800"/>
              </a:lnSpc>
              <a:buClr>
                <a:schemeClr val="tx1"/>
              </a:buClr>
              <a:buSzPct val="60000"/>
              <a:buFont typeface="Wingdings" pitchFamily="2" charset="2"/>
              <a:buChar char="u"/>
            </a:pPr>
            <a:r>
              <a:rPr lang="en-US" altLang="zh-CN" sz="1200"/>
              <a:t>TS-673A </a:t>
            </a:r>
            <a:r>
              <a:rPr lang="zh-CN" altLang="en-US" sz="1200"/>
              <a:t>風扇</a:t>
            </a:r>
            <a:r>
              <a:rPr lang="en-US" altLang="zh-CN" sz="1200"/>
              <a:t>:</a:t>
            </a:r>
          </a:p>
          <a:p>
            <a:pPr>
              <a:lnSpc>
                <a:spcPts val="1800"/>
              </a:lnSpc>
            </a:pPr>
            <a:r>
              <a:rPr lang="en-US" altLang="zh-CN" sz="1200"/>
              <a:t>    6CM </a:t>
            </a:r>
            <a:r>
              <a:rPr lang="zh-CN" altLang="en-US" sz="1200"/>
              <a:t>處理器側散熱風扇</a:t>
            </a:r>
            <a:r>
              <a:rPr lang="zh-TW" altLang="en-US" sz="1200"/>
              <a:t> </a:t>
            </a:r>
            <a:r>
              <a:rPr lang="en-US" altLang="zh-CN" sz="1200"/>
              <a:t>+</a:t>
            </a:r>
          </a:p>
          <a:p>
            <a:pPr>
              <a:lnSpc>
                <a:spcPts val="1800"/>
              </a:lnSpc>
            </a:pPr>
            <a:r>
              <a:rPr lang="en-US" altLang="zh-CN" sz="1200">
                <a:latin typeface="微軟正黑體" panose="020B0604030504040204" pitchFamily="34" charset="-120"/>
              </a:rPr>
              <a:t>     </a:t>
            </a:r>
            <a:r>
              <a:rPr lang="en-US" altLang="zh-CN" sz="1200"/>
              <a:t>2 x 9CM </a:t>
            </a:r>
            <a:r>
              <a:rPr lang="zh-CN" altLang="en-US" sz="1200"/>
              <a:t>硬碟側散熱風扇</a:t>
            </a:r>
            <a:endParaRPr lang="en-US" altLang="zh-CN" sz="1200"/>
          </a:p>
          <a:p>
            <a:pPr marL="171450" indent="-171450">
              <a:lnSpc>
                <a:spcPts val="1800"/>
              </a:lnSpc>
              <a:buClr>
                <a:schemeClr val="tx1"/>
              </a:buClr>
              <a:buSzPct val="60000"/>
              <a:buFont typeface="Wingdings" pitchFamily="2" charset="2"/>
              <a:buChar char="u"/>
            </a:pPr>
            <a:r>
              <a:rPr lang="en-US" altLang="zh-CN" sz="1200"/>
              <a:t>TS-873A </a:t>
            </a:r>
            <a:r>
              <a:rPr lang="zh-CN" altLang="en-US" sz="1200"/>
              <a:t>風扇</a:t>
            </a:r>
            <a:r>
              <a:rPr lang="en-US" altLang="zh-CN" sz="1200"/>
              <a:t>:</a:t>
            </a:r>
          </a:p>
          <a:p>
            <a:pPr>
              <a:lnSpc>
                <a:spcPts val="1800"/>
              </a:lnSpc>
            </a:pPr>
            <a:r>
              <a:rPr lang="en-US" altLang="zh-CN" sz="1200"/>
              <a:t>    6CM </a:t>
            </a:r>
            <a:r>
              <a:rPr lang="zh-CN" altLang="en-US" sz="1200"/>
              <a:t>處理器側散熱風扇</a:t>
            </a:r>
            <a:r>
              <a:rPr lang="zh-TW" altLang="en-US" sz="1200"/>
              <a:t> </a:t>
            </a:r>
            <a:r>
              <a:rPr lang="en-US" altLang="zh-CN" sz="1200"/>
              <a:t>+</a:t>
            </a:r>
          </a:p>
          <a:p>
            <a:pPr>
              <a:lnSpc>
                <a:spcPts val="1800"/>
              </a:lnSpc>
            </a:pPr>
            <a:r>
              <a:rPr lang="en-US" altLang="zh-CN" sz="1200">
                <a:latin typeface="微軟正黑體" panose="020B0604030504040204" pitchFamily="34" charset="-120"/>
              </a:rPr>
              <a:t>     </a:t>
            </a:r>
            <a:r>
              <a:rPr lang="en-US" altLang="zh-CN" sz="1200"/>
              <a:t>2 x 12CM </a:t>
            </a:r>
            <a:r>
              <a:rPr lang="zh-CN" altLang="en-US" sz="1200"/>
              <a:t>硬碟側散熱風扇</a:t>
            </a:r>
            <a:endParaRPr lang="en-US" altLang="zh-CN" sz="1200"/>
          </a:p>
          <a:p>
            <a:pPr>
              <a:lnSpc>
                <a:spcPts val="1800"/>
              </a:lnSpc>
            </a:pPr>
            <a:endParaRPr lang="en-US" altLang="zh-CN" sz="1200">
              <a:latin typeface="微軟正黑體" panose="020B0604030504040204" pitchFamily="34" charset="-120"/>
            </a:endParaRPr>
          </a:p>
          <a:p>
            <a:pPr>
              <a:lnSpc>
                <a:spcPts val="1800"/>
              </a:lnSpc>
            </a:pPr>
            <a:endParaRPr lang="en-US" altLang="zh-CN" sz="120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277912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5048</Words>
  <Application>Microsoft Office PowerPoint</Application>
  <PresentationFormat>如螢幕大小 (16:9)</PresentationFormat>
  <Paragraphs>748</Paragraphs>
  <Slides>53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2" baseType="lpstr">
      <vt:lpstr>ㄨ</vt:lpstr>
      <vt:lpstr>微軟正黑體</vt:lpstr>
      <vt:lpstr>微軟正黑體</vt:lpstr>
      <vt:lpstr>Arial</vt:lpstr>
      <vt:lpstr>Calibri</vt:lpstr>
      <vt:lpstr>Corbel</vt:lpstr>
      <vt:lpstr>Open Sans</vt:lpstr>
      <vt:lpstr>Wingdings</vt:lpstr>
      <vt:lpstr>自訂設計</vt:lpstr>
      <vt:lpstr>PowerPoint 簡報</vt:lpstr>
      <vt:lpstr>專業用戶與中小企業適用 NAS，準備就緒． 全新 TS-x73A AMD Ryzen 桌上型 4/6/8-bay NAS </vt:lpstr>
      <vt:lpstr>處處升級的新一代 TS-x73A Ryzen NAS</vt:lpstr>
      <vt:lpstr>採用 AMD 長支援週期，Zen 架構的嵌入式 低功耗 V1000 系列 V1500B 四核 八緒 2.2 GHz 處理器</vt:lpstr>
      <vt:lpstr>TS-473A 正面硬體配置</vt:lpstr>
      <vt:lpstr>TS-673A / TS-873A 正面硬體配置</vt:lpstr>
      <vt:lpstr>快速磁碟安裝與托盤上鎖功能 – 3.5”硬碟托盤</vt:lpstr>
      <vt:lpstr>TS-473A 背面硬體配置</vt:lpstr>
      <vt:lpstr>TS-673A / TS-873A 背面硬體配置</vt:lpstr>
      <vt:lpstr>雙 M.2 NVMe PCIe SSD 埠， 支援 SSD 快取或 Qtier 自動分層儲存</vt:lpstr>
      <vt:lpstr>搭配 M.2 NVMe SSD 與 Qtier 自動分層 兼具高效能與大容量</vt:lpstr>
      <vt:lpstr>分區溫控，有效幫助散熱與降低風扇噪音</vt:lpstr>
      <vt:lpstr>標配 8 GB DDR4 記憶體，並可自行升級記憶體至最大 64GB，亦支援選購 ECC 記憶體，讓多工應用與多台設備同時連接更為順暢</vt:lpstr>
      <vt:lpstr>內建 2 個 2.5 GbE 網路埠，聚合高達 5Gbps 頻寬</vt:lpstr>
      <vt:lpstr>提供 PCIe 擴充槽彈性部署網路與 SSD 快取</vt:lpstr>
      <vt:lpstr>QM2 擴充卡增添 SSD 快取及 10GbE 雙優勢</vt:lpstr>
      <vt:lpstr>QM2 系列為 TS-x73A 擴充更多 M.2 SSD 插槽</vt:lpstr>
      <vt:lpstr>精省預算購置無網管型網路交換器，輕鬆升級高速網路</vt:lpstr>
      <vt:lpstr>有線網路升級高速網管型網路交換器以改善多人協作效率</vt:lpstr>
      <vt:lpstr>支援安裝 10GbE 網路卡，立享高效能</vt:lpstr>
      <vt:lpstr>透過 QNAP 16Gb Fibre Channel 介面卡  支援 FC SAN</vt:lpstr>
      <vt:lpstr>QXP-W6-AX200 Wi-Fi 6 擴充卡， 讓 NAS 高速接入 Wi-Fi 6 AX 網路</vt:lpstr>
      <vt:lpstr>效能實測</vt:lpstr>
      <vt:lpstr>連接 Dropbox、OneDrive、  Google Drive ，檔案存取更便利</vt:lpstr>
      <vt:lpstr>NAS 即企業團隊工作站， 讓各式文件協同作業變簡單了</vt:lpstr>
      <vt:lpstr>個人及團隊協作的 Qsync 5.0  跨裝置檔案同步工具</vt:lpstr>
      <vt:lpstr>HBS 3 輕鬆完成備份 3-2-1 的策略</vt:lpstr>
      <vt:lpstr>HybridMount 無縫掛載公有雲空間， 兩種彈性存取模式</vt:lpstr>
      <vt:lpstr>Hyper Data Protector 虛擬機備份 高速主動式虛擬機備份</vt:lpstr>
      <vt:lpstr>Boxafe: Google Workspace 與 Microsoft 365 的 備份還原方案</vt:lpstr>
      <vt:lpstr>HybridMount 分享及控管遠端裝置存取權</vt:lpstr>
      <vt:lpstr>QmailAgent 電子郵件備份與管理方案</vt:lpstr>
      <vt:lpstr>PCIe 插槽額外支援 NVIDIA 顯卡， 提供 HDMI 輸出與 VM  / container 影像強化 </vt:lpstr>
      <vt:lpstr>虛擬機工作站與容器工作站創建應用儲存一體機</vt:lpstr>
      <vt:lpstr>Ubuntu Linux Station 建立運行雙系統多工一體機</vt:lpstr>
      <vt:lpstr>智能與自動化檔案管理</vt:lpstr>
      <vt:lpstr>通知中心 -多樣化的主動通知服務</vt:lpstr>
      <vt:lpstr>QuLog Center 主動分析數據與監看連線狀態</vt:lpstr>
      <vt:lpstr>全新監控應用程式 -  QVR Elite</vt:lpstr>
      <vt:lpstr>強勁效能打造高效能多媒體影音播放與串流平台</vt:lpstr>
      <vt:lpstr>QTS / QuTS hero 一機雙系統， 視乎您的喜好選擇使用</vt:lpstr>
      <vt:lpstr>PowerPoint 簡報</vt:lpstr>
      <vt:lpstr>強大的在線資料縮減技術 – 能大幅延長 SSD 壽命</vt:lpstr>
      <vt:lpstr>QuTS hero 強大的資料自我修復能力</vt:lpstr>
      <vt:lpstr>一次提供三階段的備份方式 :  給您最齊全的資料備援保護</vt:lpstr>
      <vt:lpstr>Snapsync 快照同步</vt:lpstr>
      <vt:lpstr>PowerPoint 簡報</vt:lpstr>
      <vt:lpstr>儲存擴充：TR-002 / TR-004 USB RAID 擴充櫃 提供經濟的硬體 RAID 儲存擴充需求</vt:lpstr>
      <vt:lpstr>儲存擴充：TL-D800C USB JBOD 擴充櫃 提供經濟的 USB 3.2 Gen2 10Gbps 儲存擴充需求</vt:lpstr>
      <vt:lpstr>儲存擴充：TL SATA JBOD 擴充櫃 提供高效、經濟的儲存擴充需求</vt:lpstr>
      <vt:lpstr>TL SATA JBOD 擴充櫃 隨附 QXP 擴充卡與外接線材，即買即用</vt:lpstr>
      <vt:lpstr>搭載多樣旗艦功能、同級間最超值         AMD Ryzen QTS / QuTS hero NAS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QNAP_Yvonne Tsai</cp:lastModifiedBy>
  <cp:revision>3</cp:revision>
  <dcterms:modified xsi:type="dcterms:W3CDTF">2021-02-22T06:44:42Z</dcterms:modified>
</cp:coreProperties>
</file>