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1" r:id="rId3"/>
    <p:sldId id="282" r:id="rId4"/>
    <p:sldId id="290" r:id="rId5"/>
    <p:sldId id="292" r:id="rId6"/>
    <p:sldId id="285" r:id="rId7"/>
    <p:sldId id="295" r:id="rId8"/>
    <p:sldId id="263" r:id="rId9"/>
    <p:sldId id="284" r:id="rId10"/>
    <p:sldId id="286" r:id="rId11"/>
    <p:sldId id="287" r:id="rId12"/>
    <p:sldId id="304" r:id="rId13"/>
    <p:sldId id="274" r:id="rId14"/>
    <p:sldId id="262" r:id="rId15"/>
    <p:sldId id="288" r:id="rId16"/>
    <p:sldId id="289" r:id="rId17"/>
    <p:sldId id="266" r:id="rId18"/>
    <p:sldId id="269" r:id="rId19"/>
    <p:sldId id="268" r:id="rId20"/>
    <p:sldId id="277" r:id="rId21"/>
    <p:sldId id="299" r:id="rId22"/>
    <p:sldId id="301" r:id="rId23"/>
    <p:sldId id="300" r:id="rId24"/>
    <p:sldId id="298" r:id="rId25"/>
    <p:sldId id="297" r:id="rId26"/>
    <p:sldId id="302" r:id="rId27"/>
    <p:sldId id="303" r:id="rId28"/>
    <p:sldId id="272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li Wang" initials="QW" lastIdx="4" clrIdx="0">
    <p:extLst>
      <p:ext uri="{19B8F6BF-5375-455C-9EA6-DF929625EA0E}">
        <p15:presenceInfo xmlns:p15="http://schemas.microsoft.com/office/powerpoint/2012/main" userId="S::MiliWang@ieinet.onmicrosoft.com::bee17516-fe9e-4fda-b440-e9c8232b77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DF"/>
    <a:srgbClr val="2C2E30"/>
    <a:srgbClr val="84FAEA"/>
    <a:srgbClr val="663300"/>
    <a:srgbClr val="FFAA01"/>
    <a:srgbClr val="EACEFA"/>
    <a:srgbClr val="CC0066"/>
    <a:srgbClr val="E08C05"/>
    <a:srgbClr val="43C1AC"/>
    <a:srgbClr val="582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4660"/>
  </p:normalViewPr>
  <p:slideViewPr>
    <p:cSldViewPr snapToGrid="0">
      <p:cViewPr>
        <p:scale>
          <a:sx n="90" d="100"/>
          <a:sy n="90" d="100"/>
        </p:scale>
        <p:origin x="1494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4611A69-2525-4214-BEF0-255C339AEE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E4E7D54-A06A-4BDE-9FD7-19AE4F9831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2997B-2C7C-49EE-810D-DD3C76FE65E8}" type="datetimeFigureOut">
              <a:rPr lang="zh-TW" altLang="en-US" smtClean="0"/>
              <a:t>2021/2/19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8D6CBB3-6AB1-4C38-8A85-5B22BF0FE5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1F20EF7-718F-4719-AEBB-83940D95AB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9E3D6-8CB2-428E-B9B1-963BC5A64A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7577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48E85-ACD0-4619-9703-8E6A30F11FCA}" type="datetimeFigureOut">
              <a:rPr lang="zh-TW" altLang="en-US" smtClean="0"/>
              <a:t>2021/2/19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E2EBB-CED9-4809-8834-A9C61EF8D3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092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E2EBB-CED9-4809-8834-A9C61EF8D3E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7257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E2EBB-CED9-4809-8834-A9C61EF8D3E0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1795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E2EBB-CED9-4809-8834-A9C61EF8D3E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889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E2EBB-CED9-4809-8834-A9C61EF8D3E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974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E2EBB-CED9-4809-8834-A9C61EF8D3E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572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https://www.dropbox.com/smart-sync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E2EBB-CED9-4809-8834-A9C61EF8D3E0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191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A0C8D9-9880-481A-B3E5-09A5B6D4A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2381"/>
            <a:ext cx="12186581" cy="685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2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A0C8D9-9880-481A-B3E5-09A5B6D4A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6" y="2380"/>
            <a:ext cx="12181167" cy="685323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59399B7-3984-49F0-9FCF-55E6DDEFA6F3}"/>
              </a:ext>
            </a:extLst>
          </p:cNvPr>
          <p:cNvSpPr txBox="1"/>
          <p:nvPr userDrawn="1"/>
        </p:nvSpPr>
        <p:spPr>
          <a:xfrm>
            <a:off x="886866" y="4400612"/>
            <a:ext cx="63935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500"/>
              </a:spcBef>
            </a:pPr>
            <a:r>
              <a:rPr lang="en-US" altLang="zh-TW" sz="800">
                <a:solidFill>
                  <a:srgbClr val="2C2E3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Microsoft JhengHei"/>
              </a:rPr>
              <a:t>©</a:t>
            </a:r>
            <a:r>
              <a:rPr lang="zh-TW" altLang="en-US" sz="800">
                <a:solidFill>
                  <a:srgbClr val="2C2E3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800">
                <a:solidFill>
                  <a:srgbClr val="2C2E3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Microsoft JhengHei"/>
              </a:rPr>
              <a:t>2021</a:t>
            </a:r>
            <a:r>
              <a:rPr lang="zh-TW" altLang="zh-TW" sz="800">
                <a:solidFill>
                  <a:srgbClr val="2C2E3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Microsoft JhengHei"/>
              </a:rPr>
              <a:t> Copyright is owned by QNAP Technology Co., Ltd. QNAP Technology reserves all rights. A trademark or mark used or registered by QNAP Technology Co., Ltd. The products and company names mentioned in the file may be trademarks owned by other</a:t>
            </a:r>
            <a:r>
              <a:rPr lang="zh-TW" altLang="zh-TW" sz="800">
                <a:solidFill>
                  <a:srgbClr val="2C2E3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 companies.</a:t>
            </a:r>
            <a:endParaRPr lang="zh-TW" altLang="zh-TW" sz="800">
              <a:solidFill>
                <a:srgbClr val="2C2E3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60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0216722-DBF8-4F5C-8F90-0541946011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5251" y="1739502"/>
            <a:ext cx="6488075" cy="14764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3203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0216722-DBF8-4F5C-8F90-0541946011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857"/>
            <a:ext cx="12186583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0216722-DBF8-4F5C-8F90-0541946011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1" y="857"/>
            <a:ext cx="12183537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8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DE184F-3694-4121-B27D-DFDD8AA8C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BC898FB-FF6F-41E7-BD79-C121A2DCF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F7B4-9AB3-421A-B825-26E52121BF05}" type="datetimeFigureOut">
              <a:rPr lang="zh-TW" altLang="en-US" smtClean="0"/>
              <a:t>2021/2/19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85BE7D3-2686-4300-911F-6FB9C223B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083D165-6752-4C6A-8A70-6E880B11D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21DE-BB63-4D88-AB30-698EA223BB6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DD112B89-8D90-4277-8133-24AB59144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0516"/>
            <a:ext cx="10515600" cy="445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92192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E86AF8E-FEE3-469C-8387-CCF02031E24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9292" cy="68580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DEABB13-2250-4121-94A7-D7D029EA4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4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2B7E8A6-16D3-4CA4-BAFC-5E25736F3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20516"/>
            <a:ext cx="10515600" cy="445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BC186D2-CDC4-4C2C-A51E-86B8BCAEF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9F7B4-9AB3-421A-B825-26E52121BF05}" type="datetimeFigureOut">
              <a:rPr lang="zh-TW" altLang="en-US" smtClean="0"/>
              <a:t>2021/2/19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E8F47A0-1033-4650-BDFE-781E8BE22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4812FB-D64D-42C3-BECB-32377A546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621DE-BB63-4D88-AB30-698EA223BB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47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3" r:id="rId3"/>
    <p:sldLayoutId id="2147483675" r:id="rId4"/>
    <p:sldLayoutId id="2147483677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26" Type="http://schemas.openxmlformats.org/officeDocument/2006/relationships/image" Target="../media/image36.png"/><Relationship Id="rId3" Type="http://schemas.openxmlformats.org/officeDocument/2006/relationships/image" Target="../media/image49.jpeg"/><Relationship Id="rId21" Type="http://schemas.openxmlformats.org/officeDocument/2006/relationships/image" Target="../media/image66.sv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5" Type="http://schemas.openxmlformats.org/officeDocument/2006/relationships/image" Target="../media/image70.svg"/><Relationship Id="rId2" Type="http://schemas.openxmlformats.org/officeDocument/2006/relationships/image" Target="../media/image31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svg"/><Relationship Id="rId11" Type="http://schemas.openxmlformats.org/officeDocument/2006/relationships/image" Target="../media/image56.svg"/><Relationship Id="rId24" Type="http://schemas.openxmlformats.org/officeDocument/2006/relationships/image" Target="../media/image69.png"/><Relationship Id="rId5" Type="http://schemas.openxmlformats.org/officeDocument/2006/relationships/image" Target="../media/image50.pn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28" Type="http://schemas.openxmlformats.org/officeDocument/2006/relationships/image" Target="../media/image38.pn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33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76.sv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12" Type="http://schemas.openxmlformats.org/officeDocument/2006/relationships/image" Target="../media/image7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tiff"/><Relationship Id="rId11" Type="http://schemas.openxmlformats.org/officeDocument/2006/relationships/image" Target="../media/image37.png"/><Relationship Id="rId5" Type="http://schemas.openxmlformats.org/officeDocument/2006/relationships/image" Target="../media/image72.tiff"/><Relationship Id="rId15" Type="http://schemas.openxmlformats.org/officeDocument/2006/relationships/image" Target="../media/image78.svg"/><Relationship Id="rId10" Type="http://schemas.openxmlformats.org/officeDocument/2006/relationships/image" Target="../media/image74.svg"/><Relationship Id="rId4" Type="http://schemas.openxmlformats.org/officeDocument/2006/relationships/image" Target="../media/image71.tiff"/><Relationship Id="rId9" Type="http://schemas.openxmlformats.org/officeDocument/2006/relationships/image" Target="../media/image73.png"/><Relationship Id="rId1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tiff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10" Type="http://schemas.openxmlformats.org/officeDocument/2006/relationships/image" Target="../media/image86.sv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png"/><Relationship Id="rId18" Type="http://schemas.openxmlformats.org/officeDocument/2006/relationships/image" Target="../media/image107.svg"/><Relationship Id="rId26" Type="http://schemas.openxmlformats.org/officeDocument/2006/relationships/image" Target="../media/image113.png"/><Relationship Id="rId3" Type="http://schemas.openxmlformats.org/officeDocument/2006/relationships/image" Target="../media/image36.png"/><Relationship Id="rId21" Type="http://schemas.openxmlformats.org/officeDocument/2006/relationships/image" Target="../media/image108.jpeg"/><Relationship Id="rId7" Type="http://schemas.openxmlformats.org/officeDocument/2006/relationships/image" Target="../media/image96.svg"/><Relationship Id="rId12" Type="http://schemas.openxmlformats.org/officeDocument/2006/relationships/image" Target="../media/image101.svg"/><Relationship Id="rId17" Type="http://schemas.openxmlformats.org/officeDocument/2006/relationships/image" Target="../media/image106.png"/><Relationship Id="rId25" Type="http://schemas.openxmlformats.org/officeDocument/2006/relationships/image" Target="../media/image112.png"/><Relationship Id="rId2" Type="http://schemas.openxmlformats.org/officeDocument/2006/relationships/image" Target="../media/image31.png"/><Relationship Id="rId16" Type="http://schemas.openxmlformats.org/officeDocument/2006/relationships/image" Target="../media/image105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1.jpeg"/><Relationship Id="rId5" Type="http://schemas.openxmlformats.org/officeDocument/2006/relationships/image" Target="../media/image38.png"/><Relationship Id="rId15" Type="http://schemas.openxmlformats.org/officeDocument/2006/relationships/image" Target="../media/image104.png"/><Relationship Id="rId23" Type="http://schemas.openxmlformats.org/officeDocument/2006/relationships/image" Target="../media/image110.svg"/><Relationship Id="rId10" Type="http://schemas.openxmlformats.org/officeDocument/2006/relationships/image" Target="../media/image99.svg"/><Relationship Id="rId19" Type="http://schemas.openxmlformats.org/officeDocument/2006/relationships/image" Target="../media/image61.png"/><Relationship Id="rId4" Type="http://schemas.openxmlformats.org/officeDocument/2006/relationships/image" Target="../media/image37.png"/><Relationship Id="rId9" Type="http://schemas.openxmlformats.org/officeDocument/2006/relationships/image" Target="../media/image98.png"/><Relationship Id="rId14" Type="http://schemas.openxmlformats.org/officeDocument/2006/relationships/image" Target="../media/image103.svg"/><Relationship Id="rId22" Type="http://schemas.openxmlformats.org/officeDocument/2006/relationships/image" Target="../media/image109.png"/><Relationship Id="rId27" Type="http://schemas.openxmlformats.org/officeDocument/2006/relationships/image" Target="../media/image11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tiff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png"/><Relationship Id="rId4" Type="http://schemas.openxmlformats.org/officeDocument/2006/relationships/image" Target="../media/image13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png"/><Relationship Id="rId5" Type="http://schemas.openxmlformats.org/officeDocument/2006/relationships/image" Target="../media/image137.sv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svg"/><Relationship Id="rId4" Type="http://schemas.openxmlformats.org/officeDocument/2006/relationships/image" Target="../media/image1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svg"/><Relationship Id="rId3" Type="http://schemas.openxmlformats.org/officeDocument/2006/relationships/image" Target="../media/image147.png"/><Relationship Id="rId7" Type="http://schemas.openxmlformats.org/officeDocument/2006/relationships/image" Target="../media/image151.svg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11" Type="http://schemas.openxmlformats.org/officeDocument/2006/relationships/image" Target="../media/image155.sv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gif"/><Relationship Id="rId9" Type="http://schemas.openxmlformats.org/officeDocument/2006/relationships/image" Target="../media/image15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iff"/><Relationship Id="rId7" Type="http://schemas.openxmlformats.org/officeDocument/2006/relationships/image" Target="../media/image165.png"/><Relationship Id="rId2" Type="http://schemas.openxmlformats.org/officeDocument/2006/relationships/image" Target="../media/image16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tiff"/><Relationship Id="rId5" Type="http://schemas.openxmlformats.org/officeDocument/2006/relationships/image" Target="../media/image163.png"/><Relationship Id="rId4" Type="http://schemas.openxmlformats.org/officeDocument/2006/relationships/image" Target="../media/image16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9.pn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12" Type="http://schemas.openxmlformats.org/officeDocument/2006/relationships/image" Target="../media/image18.svg"/><Relationship Id="rId2" Type="http://schemas.openxmlformats.org/officeDocument/2006/relationships/image" Target="../media/image10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8.svg"/><Relationship Id="rId4" Type="http://schemas.openxmlformats.org/officeDocument/2006/relationships/image" Target="../media/image12.png"/><Relationship Id="rId9" Type="http://schemas.openxmlformats.org/officeDocument/2006/relationships/image" Target="../media/image7.pn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圖片 107">
            <a:extLst>
              <a:ext uri="{FF2B5EF4-FFF2-40B4-BE49-F238E27FC236}">
                <a16:creationId xmlns:a16="http://schemas.microsoft.com/office/drawing/2014/main" id="{2B10810C-43DD-40D5-8AA4-2A10692F9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282" y="5817380"/>
            <a:ext cx="1850549" cy="553224"/>
          </a:xfrm>
          <a:prstGeom prst="rect">
            <a:avLst/>
          </a:prstGeom>
          <a:effectLst>
            <a:softEdge rad="215900"/>
          </a:effectLst>
        </p:spPr>
      </p:pic>
      <p:grpSp>
        <p:nvGrpSpPr>
          <p:cNvPr id="44" name="群組 43">
            <a:extLst>
              <a:ext uri="{FF2B5EF4-FFF2-40B4-BE49-F238E27FC236}">
                <a16:creationId xmlns:a16="http://schemas.microsoft.com/office/drawing/2014/main" id="{B8C214C6-0432-4B88-9D85-09963A16AA96}"/>
              </a:ext>
            </a:extLst>
          </p:cNvPr>
          <p:cNvGrpSpPr/>
          <p:nvPr/>
        </p:nvGrpSpPr>
        <p:grpSpPr>
          <a:xfrm>
            <a:off x="543155" y="824457"/>
            <a:ext cx="4798304" cy="6038000"/>
            <a:chOff x="1024418" y="824457"/>
            <a:chExt cx="4798304" cy="6038000"/>
          </a:xfrm>
        </p:grpSpPr>
        <p:sp>
          <p:nvSpPr>
            <p:cNvPr id="45" name="矩形: 圓角 44">
              <a:extLst>
                <a:ext uri="{FF2B5EF4-FFF2-40B4-BE49-F238E27FC236}">
                  <a16:creationId xmlns:a16="http://schemas.microsoft.com/office/drawing/2014/main" id="{2E94C797-A02B-492B-B044-67D0EA250664}"/>
                </a:ext>
              </a:extLst>
            </p:cNvPr>
            <p:cNvSpPr/>
            <p:nvPr/>
          </p:nvSpPr>
          <p:spPr>
            <a:xfrm>
              <a:off x="1024418" y="2494261"/>
              <a:ext cx="4798304" cy="4368196"/>
            </a:xfrm>
            <a:prstGeom prst="roundRect">
              <a:avLst>
                <a:gd name="adj" fmla="val 0"/>
              </a:avLst>
            </a:prstGeom>
            <a:solidFill>
              <a:srgbClr val="84F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9D0D144B-58F2-4473-9EEA-A3F36E35121B}"/>
                </a:ext>
              </a:extLst>
            </p:cNvPr>
            <p:cNvSpPr/>
            <p:nvPr/>
          </p:nvSpPr>
          <p:spPr>
            <a:xfrm>
              <a:off x="1024418" y="824457"/>
              <a:ext cx="4798304" cy="4280893"/>
            </a:xfrm>
            <a:prstGeom prst="roundRect">
              <a:avLst>
                <a:gd name="adj" fmla="val 6000"/>
              </a:avLst>
            </a:prstGeom>
            <a:gradFill>
              <a:gsLst>
                <a:gs pos="50000">
                  <a:srgbClr val="006BDF"/>
                </a:gs>
                <a:gs pos="100000">
                  <a:srgbClr val="84FAEA"/>
                </a:gs>
              </a:gsLst>
              <a:lin ang="5400000" scaled="1"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8" name="圖片 57" descr="一張含有 個人, 室外, 蛋糕, 團體 的圖片&#10;&#10;自動產生的描述">
            <a:extLst>
              <a:ext uri="{FF2B5EF4-FFF2-40B4-BE49-F238E27FC236}">
                <a16:creationId xmlns:a16="http://schemas.microsoft.com/office/drawing/2014/main" id="{AD049B44-5850-40DD-8FFE-E09ECFD283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94" y="4012626"/>
            <a:ext cx="4499548" cy="2849714"/>
          </a:xfrm>
          <a:prstGeom prst="roundRect">
            <a:avLst>
              <a:gd name="adj" fmla="val 31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227B068B-EE30-46CC-ADC1-AF161C95D041}"/>
              </a:ext>
            </a:extLst>
          </p:cNvPr>
          <p:cNvSpPr txBox="1"/>
          <p:nvPr/>
        </p:nvSpPr>
        <p:spPr>
          <a:xfrm>
            <a:off x="698094" y="2416895"/>
            <a:ext cx="4619306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Upload data to NAS through </a:t>
            </a:r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Qsync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, immediately saving storage space of mobiles / computers / laptops, and also sharing various data / videos to your family and more friends.​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D53D730-3799-42F5-9287-6875C6B68891}"/>
              </a:ext>
            </a:extLst>
          </p:cNvPr>
          <p:cNvSpPr/>
          <p:nvPr/>
        </p:nvSpPr>
        <p:spPr>
          <a:xfrm>
            <a:off x="713715" y="1520908"/>
            <a:ext cx="46277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Family Sharing</a:t>
            </a:r>
          </a:p>
        </p:txBody>
      </p: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60D54B9D-9E61-4AD7-BD20-18587531A9AC}"/>
              </a:ext>
            </a:extLst>
          </p:cNvPr>
          <p:cNvCxnSpPr/>
          <p:nvPr/>
        </p:nvCxnSpPr>
        <p:spPr>
          <a:xfrm>
            <a:off x="874749" y="2363714"/>
            <a:ext cx="39953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EB8CF19E-1D22-409C-B99E-F232F670F911}"/>
              </a:ext>
            </a:extLst>
          </p:cNvPr>
          <p:cNvGrpSpPr/>
          <p:nvPr/>
        </p:nvGrpSpPr>
        <p:grpSpPr>
          <a:xfrm>
            <a:off x="737271" y="820233"/>
            <a:ext cx="2255747" cy="769441"/>
            <a:chOff x="507151" y="360654"/>
            <a:chExt cx="2255747" cy="769441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61F6C500-90DB-4F61-B4AC-DF70070D4E7B}"/>
                </a:ext>
              </a:extLst>
            </p:cNvPr>
            <p:cNvSpPr/>
            <p:nvPr/>
          </p:nvSpPr>
          <p:spPr>
            <a:xfrm>
              <a:off x="507151" y="570515"/>
              <a:ext cx="22557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b="1">
                  <a:solidFill>
                    <a:schemeClr val="accent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User Scenario</a:t>
              </a: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E81E4BC6-0463-4095-B16B-CE90710A46CE}"/>
                </a:ext>
              </a:extLst>
            </p:cNvPr>
            <p:cNvSpPr/>
            <p:nvPr/>
          </p:nvSpPr>
          <p:spPr>
            <a:xfrm>
              <a:off x="2119964" y="360654"/>
              <a:ext cx="18473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TW" alt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圖片 55">
            <a:extLst>
              <a:ext uri="{FF2B5EF4-FFF2-40B4-BE49-F238E27FC236}">
                <a16:creationId xmlns:a16="http://schemas.microsoft.com/office/drawing/2014/main" id="{E1D1DFEA-0120-4412-9E24-A787569AE8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55" y="6478676"/>
            <a:ext cx="4798304" cy="384673"/>
          </a:xfrm>
          <a:prstGeom prst="rect">
            <a:avLst/>
          </a:prstGeom>
        </p:spPr>
      </p:pic>
      <p:pic>
        <p:nvPicPr>
          <p:cNvPr id="59" name="圖形 58">
            <a:extLst>
              <a:ext uri="{FF2B5EF4-FFF2-40B4-BE49-F238E27FC236}">
                <a16:creationId xmlns:a16="http://schemas.microsoft.com/office/drawing/2014/main" id="{ECB34EFB-7D00-41D3-93E8-D76CD58A3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6879" y="4294325"/>
            <a:ext cx="823147" cy="923259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852D322A-C9CA-4B1F-87A9-6F38221A6365}"/>
              </a:ext>
            </a:extLst>
          </p:cNvPr>
          <p:cNvSpPr/>
          <p:nvPr/>
        </p:nvSpPr>
        <p:spPr>
          <a:xfrm>
            <a:off x="5649166" y="2929074"/>
            <a:ext cx="33366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Do you still buy cloud space for each of your family members when their phone is running out of space?​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3ABC29C-C3CB-4692-A249-6BF90A932E55}"/>
              </a:ext>
            </a:extLst>
          </p:cNvPr>
          <p:cNvSpPr/>
          <p:nvPr/>
        </p:nvSpPr>
        <p:spPr>
          <a:xfrm>
            <a:off x="8418212" y="5567598"/>
            <a:ext cx="25010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Shared space for family</a:t>
            </a:r>
          </a:p>
        </p:txBody>
      </p:sp>
      <p:pic>
        <p:nvPicPr>
          <p:cNvPr id="70" name="圖片 15">
            <a:extLst>
              <a:ext uri="{FF2B5EF4-FFF2-40B4-BE49-F238E27FC236}">
                <a16:creationId xmlns:a16="http://schemas.microsoft.com/office/drawing/2014/main" id="{BD4F4D45-DA3D-4464-8DB4-23A6676FCA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811" y="4461600"/>
            <a:ext cx="1948209" cy="1928287"/>
          </a:xfrm>
          <a:prstGeom prst="rect">
            <a:avLst/>
          </a:prstGeom>
        </p:spPr>
      </p:pic>
      <p:pic>
        <p:nvPicPr>
          <p:cNvPr id="76" name="圖形 75">
            <a:extLst>
              <a:ext uri="{FF2B5EF4-FFF2-40B4-BE49-F238E27FC236}">
                <a16:creationId xmlns:a16="http://schemas.microsoft.com/office/drawing/2014/main" id="{B75890D1-6905-4110-B31B-EF703FB4FC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0463"/>
          <a:stretch/>
        </p:blipFill>
        <p:spPr>
          <a:xfrm>
            <a:off x="5649166" y="828192"/>
            <a:ext cx="956529" cy="979242"/>
          </a:xfrm>
          <a:prstGeom prst="rect">
            <a:avLst/>
          </a:prstGeom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8F3F6C5A-957B-498D-B20B-0D0E3D0F91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23446"/>
          <a:stretch/>
        </p:blipFill>
        <p:spPr>
          <a:xfrm>
            <a:off x="6777953" y="832368"/>
            <a:ext cx="956529" cy="972955"/>
          </a:xfrm>
          <a:prstGeom prst="rect">
            <a:avLst/>
          </a:prstGeom>
        </p:spPr>
      </p:pic>
      <p:pic>
        <p:nvPicPr>
          <p:cNvPr id="78" name="圖形 77">
            <a:extLst>
              <a:ext uri="{FF2B5EF4-FFF2-40B4-BE49-F238E27FC236}">
                <a16:creationId xmlns:a16="http://schemas.microsoft.com/office/drawing/2014/main" id="{D5479346-B163-4695-8045-87D28323372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31428"/>
          <a:stretch/>
        </p:blipFill>
        <p:spPr>
          <a:xfrm>
            <a:off x="5849834" y="1849813"/>
            <a:ext cx="956529" cy="983872"/>
          </a:xfrm>
          <a:prstGeom prst="rect">
            <a:avLst/>
          </a:prstGeom>
        </p:spPr>
      </p:pic>
      <p:pic>
        <p:nvPicPr>
          <p:cNvPr id="80" name="圖形 79">
            <a:extLst>
              <a:ext uri="{FF2B5EF4-FFF2-40B4-BE49-F238E27FC236}">
                <a16:creationId xmlns:a16="http://schemas.microsoft.com/office/drawing/2014/main" id="{99A5903D-B299-4A27-9BEE-5AD217740D0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1811"/>
          <a:stretch/>
        </p:blipFill>
        <p:spPr>
          <a:xfrm>
            <a:off x="7461683" y="1853438"/>
            <a:ext cx="956529" cy="972955"/>
          </a:xfrm>
          <a:prstGeom prst="rect">
            <a:avLst/>
          </a:prstGeom>
        </p:spPr>
      </p:pic>
      <p:pic>
        <p:nvPicPr>
          <p:cNvPr id="81" name="圖形 80">
            <a:extLst>
              <a:ext uri="{FF2B5EF4-FFF2-40B4-BE49-F238E27FC236}">
                <a16:creationId xmlns:a16="http://schemas.microsoft.com/office/drawing/2014/main" id="{652F0DE6-7A34-4606-A2D2-34BD4A8202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21282" y="1158866"/>
            <a:ext cx="314077" cy="597454"/>
          </a:xfrm>
          <a:prstGeom prst="rect">
            <a:avLst/>
          </a:prstGeom>
        </p:spPr>
      </p:pic>
      <p:pic>
        <p:nvPicPr>
          <p:cNvPr id="89" name="圖形 88">
            <a:extLst>
              <a:ext uri="{FF2B5EF4-FFF2-40B4-BE49-F238E27FC236}">
                <a16:creationId xmlns:a16="http://schemas.microsoft.com/office/drawing/2014/main" id="{3B4A57A9-A7E4-4EA5-81B3-98A9B56CB82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26966" y="895252"/>
            <a:ext cx="568906" cy="900306"/>
          </a:xfrm>
          <a:prstGeom prst="rect">
            <a:avLst/>
          </a:prstGeom>
        </p:spPr>
      </p:pic>
      <p:pic>
        <p:nvPicPr>
          <p:cNvPr id="90" name="圖形 89">
            <a:extLst>
              <a:ext uri="{FF2B5EF4-FFF2-40B4-BE49-F238E27FC236}">
                <a16:creationId xmlns:a16="http://schemas.microsoft.com/office/drawing/2014/main" id="{AE50945D-388B-4308-903C-9E5534582D4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63302" y="1201750"/>
            <a:ext cx="314077" cy="597454"/>
          </a:xfrm>
          <a:prstGeom prst="rect">
            <a:avLst/>
          </a:prstGeom>
        </p:spPr>
      </p:pic>
      <p:pic>
        <p:nvPicPr>
          <p:cNvPr id="91" name="圖形 90">
            <a:extLst>
              <a:ext uri="{FF2B5EF4-FFF2-40B4-BE49-F238E27FC236}">
                <a16:creationId xmlns:a16="http://schemas.microsoft.com/office/drawing/2014/main" id="{C4FCF32D-8013-455E-B10F-64AD510A363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87625" y="2224148"/>
            <a:ext cx="314077" cy="597454"/>
          </a:xfrm>
          <a:prstGeom prst="rect">
            <a:avLst/>
          </a:prstGeom>
        </p:spPr>
      </p:pic>
      <p:pic>
        <p:nvPicPr>
          <p:cNvPr id="92" name="圖形 91">
            <a:extLst>
              <a:ext uri="{FF2B5EF4-FFF2-40B4-BE49-F238E27FC236}">
                <a16:creationId xmlns:a16="http://schemas.microsoft.com/office/drawing/2014/main" id="{8652B9F2-73DB-4F5C-9284-A35CA8E7EA7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69223" y="1909784"/>
            <a:ext cx="568906" cy="900306"/>
          </a:xfrm>
          <a:prstGeom prst="rect">
            <a:avLst/>
          </a:prstGeom>
        </p:spPr>
      </p:pic>
      <p:pic>
        <p:nvPicPr>
          <p:cNvPr id="93" name="圖形 92">
            <a:extLst>
              <a:ext uri="{FF2B5EF4-FFF2-40B4-BE49-F238E27FC236}">
                <a16:creationId xmlns:a16="http://schemas.microsoft.com/office/drawing/2014/main" id="{051DC4CF-6D8B-46BC-94C4-C4DA70ACB7E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05559" y="2216282"/>
            <a:ext cx="314077" cy="597454"/>
          </a:xfrm>
          <a:prstGeom prst="rect">
            <a:avLst/>
          </a:prstGeom>
        </p:spPr>
      </p:pic>
      <p:pic>
        <p:nvPicPr>
          <p:cNvPr id="94" name="圖形 93">
            <a:extLst>
              <a:ext uri="{FF2B5EF4-FFF2-40B4-BE49-F238E27FC236}">
                <a16:creationId xmlns:a16="http://schemas.microsoft.com/office/drawing/2014/main" id="{3C53FC99-D765-4E30-A99F-AC3D88A845D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1811"/>
          <a:stretch/>
        </p:blipFill>
        <p:spPr>
          <a:xfrm>
            <a:off x="7510430" y="5088571"/>
            <a:ext cx="652488" cy="663693"/>
          </a:xfrm>
          <a:prstGeom prst="rect">
            <a:avLst/>
          </a:prstGeom>
        </p:spPr>
      </p:pic>
      <p:pic>
        <p:nvPicPr>
          <p:cNvPr id="95" name="圖形 94">
            <a:extLst>
              <a:ext uri="{FF2B5EF4-FFF2-40B4-BE49-F238E27FC236}">
                <a16:creationId xmlns:a16="http://schemas.microsoft.com/office/drawing/2014/main" id="{706E25C9-6DC6-4E34-AAF3-FDBC42D5A3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23446"/>
          <a:stretch/>
        </p:blipFill>
        <p:spPr>
          <a:xfrm>
            <a:off x="7013378" y="5088571"/>
            <a:ext cx="652488" cy="663693"/>
          </a:xfrm>
          <a:prstGeom prst="rect">
            <a:avLst/>
          </a:prstGeom>
        </p:spPr>
      </p:pic>
      <p:pic>
        <p:nvPicPr>
          <p:cNvPr id="96" name="圖形 95">
            <a:extLst>
              <a:ext uri="{FF2B5EF4-FFF2-40B4-BE49-F238E27FC236}">
                <a16:creationId xmlns:a16="http://schemas.microsoft.com/office/drawing/2014/main" id="{0B0C12E5-637B-48D7-92CF-2B12C06A62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0463"/>
          <a:stretch/>
        </p:blipFill>
        <p:spPr>
          <a:xfrm>
            <a:off x="6523058" y="5084900"/>
            <a:ext cx="652488" cy="667982"/>
          </a:xfrm>
          <a:prstGeom prst="rect">
            <a:avLst/>
          </a:prstGeom>
        </p:spPr>
      </p:pic>
      <p:pic>
        <p:nvPicPr>
          <p:cNvPr id="97" name="圖形 96">
            <a:extLst>
              <a:ext uri="{FF2B5EF4-FFF2-40B4-BE49-F238E27FC236}">
                <a16:creationId xmlns:a16="http://schemas.microsoft.com/office/drawing/2014/main" id="{0622CDEC-B49E-4416-B97B-55627DF0485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31428"/>
          <a:stretch/>
        </p:blipFill>
        <p:spPr>
          <a:xfrm>
            <a:off x="6026006" y="5084899"/>
            <a:ext cx="652488" cy="671139"/>
          </a:xfrm>
          <a:prstGeom prst="rect">
            <a:avLst/>
          </a:prstGeom>
        </p:spPr>
      </p:pic>
      <p:pic>
        <p:nvPicPr>
          <p:cNvPr id="98" name="圖形 97">
            <a:extLst>
              <a:ext uri="{FF2B5EF4-FFF2-40B4-BE49-F238E27FC236}">
                <a16:creationId xmlns:a16="http://schemas.microsoft.com/office/drawing/2014/main" id="{FDBE2137-2155-45BE-A4F4-5474F48F36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71534" y="4184349"/>
            <a:ext cx="823147" cy="923259"/>
          </a:xfrm>
          <a:prstGeom prst="rect">
            <a:avLst/>
          </a:prstGeom>
        </p:spPr>
      </p:pic>
      <p:pic>
        <p:nvPicPr>
          <p:cNvPr id="99" name="圖形 98">
            <a:extLst>
              <a:ext uri="{FF2B5EF4-FFF2-40B4-BE49-F238E27FC236}">
                <a16:creationId xmlns:a16="http://schemas.microsoft.com/office/drawing/2014/main" id="{51519BF3-D58A-436A-B5C3-23FC5A9E4C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701564" y="5413560"/>
            <a:ext cx="613557" cy="688179"/>
          </a:xfrm>
          <a:prstGeom prst="rect">
            <a:avLst/>
          </a:prstGeom>
        </p:spPr>
      </p:pic>
      <p:pic>
        <p:nvPicPr>
          <p:cNvPr id="100" name="圖形 99">
            <a:extLst>
              <a:ext uri="{FF2B5EF4-FFF2-40B4-BE49-F238E27FC236}">
                <a16:creationId xmlns:a16="http://schemas.microsoft.com/office/drawing/2014/main" id="{7E66B055-860C-4E5F-B352-A9FEE650781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884271" y="4220030"/>
            <a:ext cx="581660" cy="652403"/>
          </a:xfrm>
          <a:prstGeom prst="rect">
            <a:avLst/>
          </a:prstGeom>
        </p:spPr>
      </p:pic>
      <p:pic>
        <p:nvPicPr>
          <p:cNvPr id="101" name="圖片 100">
            <a:extLst>
              <a:ext uri="{FF2B5EF4-FFF2-40B4-BE49-F238E27FC236}">
                <a16:creationId xmlns:a16="http://schemas.microsoft.com/office/drawing/2014/main" id="{07D63091-7E53-485A-8707-DB1C54152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196" y="3675084"/>
            <a:ext cx="2132301" cy="663948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102" name="圖片 101" descr="一張含有 室內, 監視器, 電子用品, 電腦 的圖片&#10;&#10;自動產生的描述">
            <a:extLst>
              <a:ext uri="{FF2B5EF4-FFF2-40B4-BE49-F238E27FC236}">
                <a16:creationId xmlns:a16="http://schemas.microsoft.com/office/drawing/2014/main" id="{F4FA1E66-E9B8-4B44-ABBE-33F9B94E6FE4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196" y="2934674"/>
            <a:ext cx="2132301" cy="1250808"/>
          </a:xfrm>
          <a:prstGeom prst="rect">
            <a:avLst/>
          </a:prstGeom>
        </p:spPr>
      </p:pic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9A695E38-4BC4-451F-B448-F7B76E3B8348}"/>
              </a:ext>
            </a:extLst>
          </p:cNvPr>
          <p:cNvGrpSpPr/>
          <p:nvPr/>
        </p:nvGrpSpPr>
        <p:grpSpPr>
          <a:xfrm>
            <a:off x="10803669" y="3635663"/>
            <a:ext cx="781227" cy="973197"/>
            <a:chOff x="10533952" y="3497223"/>
            <a:chExt cx="781227" cy="973197"/>
          </a:xfrm>
        </p:grpSpPr>
        <p:pic>
          <p:nvPicPr>
            <p:cNvPr id="104" name="圖片 15">
              <a:extLst>
                <a:ext uri="{FF2B5EF4-FFF2-40B4-BE49-F238E27FC236}">
                  <a16:creationId xmlns:a16="http://schemas.microsoft.com/office/drawing/2014/main" id="{F3D6E168-4D54-4004-8BC9-36C938C10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105" name="圖片 104">
              <a:extLst>
                <a:ext uri="{FF2B5EF4-FFF2-40B4-BE49-F238E27FC236}">
                  <a16:creationId xmlns:a16="http://schemas.microsoft.com/office/drawing/2014/main" id="{58629D86-18DB-43DB-95FB-9CB1E87F7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33952" y="3497223"/>
              <a:ext cx="501186" cy="410916"/>
            </a:xfrm>
            <a:prstGeom prst="rect">
              <a:avLst/>
            </a:prstGeom>
          </p:spPr>
        </p:pic>
      </p:grpSp>
      <p:cxnSp>
        <p:nvCxnSpPr>
          <p:cNvPr id="106" name="接點: 肘形 105">
            <a:extLst>
              <a:ext uri="{FF2B5EF4-FFF2-40B4-BE49-F238E27FC236}">
                <a16:creationId xmlns:a16="http://schemas.microsoft.com/office/drawing/2014/main" id="{1DC8448F-BAE2-4781-A9F7-6144C3C8B085}"/>
              </a:ext>
            </a:extLst>
          </p:cNvPr>
          <p:cNvCxnSpPr>
            <a:cxnSpLocks/>
            <a:endCxn id="102" idx="0"/>
          </p:cNvCxnSpPr>
          <p:nvPr/>
        </p:nvCxnSpPr>
        <p:spPr>
          <a:xfrm>
            <a:off x="8525896" y="1924888"/>
            <a:ext cx="1759451" cy="1009786"/>
          </a:xfrm>
          <a:prstGeom prst="bentConnector2">
            <a:avLst/>
          </a:prstGeom>
          <a:ln w="57150">
            <a:solidFill>
              <a:srgbClr val="84FA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接點: 肘形 106">
            <a:extLst>
              <a:ext uri="{FF2B5EF4-FFF2-40B4-BE49-F238E27FC236}">
                <a16:creationId xmlns:a16="http://schemas.microsoft.com/office/drawing/2014/main" id="{9609B23C-F79E-40C6-BE78-C9F6474F63DF}"/>
              </a:ext>
            </a:extLst>
          </p:cNvPr>
          <p:cNvCxnSpPr>
            <a:cxnSpLocks/>
            <a:stCxn id="101" idx="2"/>
            <a:endCxn id="70" idx="3"/>
          </p:cNvCxnSpPr>
          <p:nvPr/>
        </p:nvCxnSpPr>
        <p:spPr>
          <a:xfrm rot="5400000">
            <a:off x="8695828" y="3836225"/>
            <a:ext cx="1086712" cy="2092327"/>
          </a:xfrm>
          <a:prstGeom prst="bentConnector2">
            <a:avLst/>
          </a:prstGeom>
          <a:ln w="57150">
            <a:solidFill>
              <a:srgbClr val="84FA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904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>
            <a:extLst>
              <a:ext uri="{FF2B5EF4-FFF2-40B4-BE49-F238E27FC236}">
                <a16:creationId xmlns:a16="http://schemas.microsoft.com/office/drawing/2014/main" id="{E9A12EC5-753A-4D99-B653-48F6FCCBBA54}"/>
              </a:ext>
            </a:extLst>
          </p:cNvPr>
          <p:cNvGrpSpPr/>
          <p:nvPr/>
        </p:nvGrpSpPr>
        <p:grpSpPr>
          <a:xfrm>
            <a:off x="6249745" y="1794992"/>
            <a:ext cx="2391543" cy="4709833"/>
            <a:chOff x="4464468" y="1362548"/>
            <a:chExt cx="2391543" cy="4709833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782F1330-F61E-48E6-9D33-C82FEAD014FD}"/>
                </a:ext>
              </a:extLst>
            </p:cNvPr>
            <p:cNvGrpSpPr/>
            <p:nvPr/>
          </p:nvGrpSpPr>
          <p:grpSpPr>
            <a:xfrm>
              <a:off x="4464468" y="1362548"/>
              <a:ext cx="2391543" cy="4709833"/>
              <a:chOff x="1742098" y="1978465"/>
              <a:chExt cx="2176276" cy="4285893"/>
            </a:xfrm>
          </p:grpSpPr>
          <p:pic>
            <p:nvPicPr>
              <p:cNvPr id="56" name="圖片 55" descr="一張含有 監視器, 電腦, 桌 的圖片&#10;&#10;自動產生的描述">
                <a:extLst>
                  <a:ext uri="{FF2B5EF4-FFF2-40B4-BE49-F238E27FC236}">
                    <a16:creationId xmlns:a16="http://schemas.microsoft.com/office/drawing/2014/main" id="{586F048B-DC80-437B-85DF-2D2FB5D50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2098" y="1978465"/>
                <a:ext cx="2176276" cy="4285893"/>
              </a:xfrm>
              <a:prstGeom prst="rect">
                <a:avLst/>
              </a:prstGeom>
            </p:spPr>
          </p:pic>
          <p:pic>
            <p:nvPicPr>
              <p:cNvPr id="57" name="圖片 56">
                <a:extLst>
                  <a:ext uri="{FF2B5EF4-FFF2-40B4-BE49-F238E27FC236}">
                    <a16:creationId xmlns:a16="http://schemas.microsoft.com/office/drawing/2014/main" id="{94A5BBB1-0C52-4748-9147-62327D826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20128" y="2302084"/>
                <a:ext cx="2005058" cy="3556452"/>
              </a:xfrm>
              <a:prstGeom prst="rect">
                <a:avLst/>
              </a:prstGeom>
            </p:spPr>
          </p:pic>
        </p:grp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F343F3BA-7B62-4A4E-9321-120135F3BD58}"/>
                </a:ext>
              </a:extLst>
            </p:cNvPr>
            <p:cNvGrpSpPr/>
            <p:nvPr/>
          </p:nvGrpSpPr>
          <p:grpSpPr>
            <a:xfrm>
              <a:off x="4553262" y="1713516"/>
              <a:ext cx="2200343" cy="3920616"/>
              <a:chOff x="4553262" y="1713516"/>
              <a:chExt cx="1993197" cy="3551519"/>
            </a:xfrm>
          </p:grpSpPr>
          <p:pic>
            <p:nvPicPr>
              <p:cNvPr id="54" name="圖片 53">
                <a:extLst>
                  <a:ext uri="{FF2B5EF4-FFF2-40B4-BE49-F238E27FC236}">
                    <a16:creationId xmlns:a16="http://schemas.microsoft.com/office/drawing/2014/main" id="{90041ECA-87F5-42D0-814A-344A03324A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53263" y="1713516"/>
                <a:ext cx="1993196" cy="3104478"/>
              </a:xfrm>
              <a:prstGeom prst="rect">
                <a:avLst/>
              </a:prstGeom>
            </p:spPr>
          </p:pic>
          <p:pic>
            <p:nvPicPr>
              <p:cNvPr id="55" name="圖片 54">
                <a:extLst>
                  <a:ext uri="{FF2B5EF4-FFF2-40B4-BE49-F238E27FC236}">
                    <a16:creationId xmlns:a16="http://schemas.microsoft.com/office/drawing/2014/main" id="{8476406D-8771-4406-8F0E-6E4DC1D367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332"/>
              <a:stretch/>
            </p:blipFill>
            <p:spPr>
              <a:xfrm>
                <a:off x="4553262" y="4794859"/>
                <a:ext cx="1993196" cy="470176"/>
              </a:xfrm>
              <a:prstGeom prst="rect">
                <a:avLst/>
              </a:prstGeom>
            </p:spPr>
          </p:pic>
        </p:grpSp>
      </p:grpSp>
      <p:sp>
        <p:nvSpPr>
          <p:cNvPr id="24" name="標題 1">
            <a:extLst>
              <a:ext uri="{FF2B5EF4-FFF2-40B4-BE49-F238E27FC236}">
                <a16:creationId xmlns:a16="http://schemas.microsoft.com/office/drawing/2014/main" id="{F90E43D6-D178-4463-B4CF-BE72B67B2F5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/>
              <a:t>Tips for you</a:t>
            </a:r>
            <a:endParaRPr lang="zh-TW" altLang="en-US"/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D448E3B4-37F4-43CD-B245-328440E742C6}"/>
              </a:ext>
            </a:extLst>
          </p:cNvPr>
          <p:cNvGrpSpPr/>
          <p:nvPr/>
        </p:nvGrpSpPr>
        <p:grpSpPr>
          <a:xfrm>
            <a:off x="975417" y="1794992"/>
            <a:ext cx="2391543" cy="4709833"/>
            <a:chOff x="1742098" y="1978465"/>
            <a:chExt cx="2176276" cy="42858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" name="圖片 30" descr="一張含有 監視器, 電腦, 桌 的圖片&#10;&#10;自動產生的描述">
              <a:extLst>
                <a:ext uri="{FF2B5EF4-FFF2-40B4-BE49-F238E27FC236}">
                  <a16:creationId xmlns:a16="http://schemas.microsoft.com/office/drawing/2014/main" id="{0646125B-1B5E-4537-8496-3F1326D51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2098" y="1978465"/>
              <a:ext cx="2176276" cy="4285893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6F7F6058-D640-4884-A7B9-EF2CF25D2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0128" y="2302084"/>
              <a:ext cx="2005058" cy="3556452"/>
            </a:xfrm>
            <a:prstGeom prst="rect">
              <a:avLst/>
            </a:prstGeom>
          </p:spPr>
        </p:pic>
      </p:grpSp>
      <p:pic>
        <p:nvPicPr>
          <p:cNvPr id="60" name="圖片 59">
            <a:extLst>
              <a:ext uri="{FF2B5EF4-FFF2-40B4-BE49-F238E27FC236}">
                <a16:creationId xmlns:a16="http://schemas.microsoft.com/office/drawing/2014/main" id="{98F477C9-353C-407B-BEA8-A341A010E6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062" y="4817817"/>
            <a:ext cx="1344192" cy="1344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圖形 60">
            <a:extLst>
              <a:ext uri="{FF2B5EF4-FFF2-40B4-BE49-F238E27FC236}">
                <a16:creationId xmlns:a16="http://schemas.microsoft.com/office/drawing/2014/main" id="{C45A8913-39BD-40FC-9729-E37A06828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538555" y="2083682"/>
            <a:ext cx="2466921" cy="770220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978645AF-5950-49AC-8C18-8BE3CC629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8554" y="4046359"/>
            <a:ext cx="2466922" cy="770220"/>
          </a:xfrm>
          <a:prstGeom prst="rect">
            <a:avLst/>
          </a:prstGeom>
        </p:spPr>
      </p:pic>
      <p:sp>
        <p:nvSpPr>
          <p:cNvPr id="71" name="標題 1">
            <a:extLst>
              <a:ext uri="{FF2B5EF4-FFF2-40B4-BE49-F238E27FC236}">
                <a16:creationId xmlns:a16="http://schemas.microsoft.com/office/drawing/2014/main" id="{FBD2641E-9E36-4CB1-A449-F3E6BE0CFA9E}"/>
              </a:ext>
            </a:extLst>
          </p:cNvPr>
          <p:cNvSpPr txBox="1">
            <a:spLocks/>
          </p:cNvSpPr>
          <p:nvPr/>
        </p:nvSpPr>
        <p:spPr>
          <a:xfrm>
            <a:off x="8933996" y="3316415"/>
            <a:ext cx="2590078" cy="598458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TW" sz="1600"/>
              <a:t>Everyone has his / her personal </a:t>
            </a:r>
            <a:r>
              <a:rPr lang="en-US" altLang="zh-TW" sz="1600" err="1"/>
              <a:t>Qsync</a:t>
            </a:r>
            <a:r>
              <a:rPr lang="en-US" altLang="zh-TW" sz="1600"/>
              <a:t> folder</a:t>
            </a:r>
          </a:p>
        </p:txBody>
      </p:sp>
      <p:sp>
        <p:nvSpPr>
          <p:cNvPr id="74" name="標題 1">
            <a:extLst>
              <a:ext uri="{FF2B5EF4-FFF2-40B4-BE49-F238E27FC236}">
                <a16:creationId xmlns:a16="http://schemas.microsoft.com/office/drawing/2014/main" id="{2DABAE3F-0495-49CC-A9A5-7422A48933E8}"/>
              </a:ext>
            </a:extLst>
          </p:cNvPr>
          <p:cNvSpPr txBox="1">
            <a:spLocks/>
          </p:cNvSpPr>
          <p:nvPr/>
        </p:nvSpPr>
        <p:spPr>
          <a:xfrm>
            <a:off x="8933996" y="4058335"/>
            <a:ext cx="2590078" cy="598458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TW" sz="1600"/>
              <a:t>Create a Team Folder for the whole family</a:t>
            </a:r>
          </a:p>
        </p:txBody>
      </p:sp>
      <p:sp>
        <p:nvSpPr>
          <p:cNvPr id="75" name="標題 1">
            <a:extLst>
              <a:ext uri="{FF2B5EF4-FFF2-40B4-BE49-F238E27FC236}">
                <a16:creationId xmlns:a16="http://schemas.microsoft.com/office/drawing/2014/main" id="{301FB5AF-159F-41A2-99E9-B7041721AE59}"/>
              </a:ext>
            </a:extLst>
          </p:cNvPr>
          <p:cNvSpPr txBox="1">
            <a:spLocks/>
          </p:cNvSpPr>
          <p:nvPr/>
        </p:nvSpPr>
        <p:spPr>
          <a:xfrm>
            <a:off x="8933996" y="4800254"/>
            <a:ext cx="2590078" cy="1361755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1600"/>
              <a:t>Create a share link (file/folder) at any time to provide information to friends who is not a NAS user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0992E7A-EA19-4290-AFB6-BF781474A8B1}"/>
              </a:ext>
            </a:extLst>
          </p:cNvPr>
          <p:cNvGrpSpPr/>
          <p:nvPr/>
        </p:nvGrpSpPr>
        <p:grpSpPr>
          <a:xfrm>
            <a:off x="8885557" y="1843166"/>
            <a:ext cx="2527099" cy="1464864"/>
            <a:chOff x="8885557" y="1843166"/>
            <a:chExt cx="2527099" cy="1464864"/>
          </a:xfrm>
        </p:grpSpPr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BF5380B4-D390-4081-B0B8-7496FFE9D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75606" y="1849007"/>
              <a:ext cx="758499" cy="764820"/>
            </a:xfrm>
            <a:prstGeom prst="rect">
              <a:avLst/>
            </a:prstGeom>
          </p:spPr>
        </p:pic>
        <p:pic>
          <p:nvPicPr>
            <p:cNvPr id="38" name="圖片 15">
              <a:extLst>
                <a:ext uri="{FF2B5EF4-FFF2-40B4-BE49-F238E27FC236}">
                  <a16:creationId xmlns:a16="http://schemas.microsoft.com/office/drawing/2014/main" id="{FF37C221-FF81-3E41-BF84-28031E764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5557" y="2551596"/>
              <a:ext cx="764248" cy="756434"/>
            </a:xfrm>
            <a:prstGeom prst="rect">
              <a:avLst/>
            </a:prstGeom>
          </p:spPr>
        </p:pic>
        <p:pic>
          <p:nvPicPr>
            <p:cNvPr id="39" name="圖片 15">
              <a:extLst>
                <a:ext uri="{FF2B5EF4-FFF2-40B4-BE49-F238E27FC236}">
                  <a16:creationId xmlns:a16="http://schemas.microsoft.com/office/drawing/2014/main" id="{914D593B-220F-0F49-BDBC-BA476A721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6982" y="2551596"/>
              <a:ext cx="764248" cy="756434"/>
            </a:xfrm>
            <a:prstGeom prst="rect">
              <a:avLst/>
            </a:prstGeom>
          </p:spPr>
        </p:pic>
        <p:pic>
          <p:nvPicPr>
            <p:cNvPr id="40" name="圖片 15">
              <a:extLst>
                <a:ext uri="{FF2B5EF4-FFF2-40B4-BE49-F238E27FC236}">
                  <a16:creationId xmlns:a16="http://schemas.microsoft.com/office/drawing/2014/main" id="{71C6B8B2-09A5-AA49-841E-439EB8175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8408" y="2551596"/>
              <a:ext cx="764248" cy="756434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4BFDA55C-D713-4088-B86D-DB6C3176A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94179" y="1849006"/>
              <a:ext cx="758500" cy="764820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7F96C5BD-79E7-4701-BE8C-52E0C5A0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662079" y="1843166"/>
              <a:ext cx="750577" cy="756832"/>
            </a:xfrm>
            <a:prstGeom prst="rect">
              <a:avLst/>
            </a:prstGeom>
          </p:spPr>
        </p:pic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28FDAF6-4859-4067-9F05-DCEC318841BD}"/>
              </a:ext>
            </a:extLst>
          </p:cNvPr>
          <p:cNvSpPr txBox="1"/>
          <p:nvPr/>
        </p:nvSpPr>
        <p:spPr>
          <a:xfrm>
            <a:off x="3691344" y="2901858"/>
            <a:ext cx="2161341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3200" b="1">
                <a:solidFill>
                  <a:srgbClr val="006B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Speed &amp; </a:t>
            </a:r>
          </a:p>
          <a:p>
            <a:pPr algn="ctr"/>
            <a:r>
              <a:rPr lang="en-US" altLang="zh-TW" sz="3200" b="1">
                <a:solidFill>
                  <a:srgbClr val="006B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Flexibility</a:t>
            </a:r>
          </a:p>
        </p:txBody>
      </p:sp>
    </p:spTree>
    <p:extLst>
      <p:ext uri="{BB962C8B-B14F-4D97-AF65-F5344CB8AC3E}">
        <p14:creationId xmlns:p14="http://schemas.microsoft.com/office/powerpoint/2010/main" val="438419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標題 1">
            <a:extLst>
              <a:ext uri="{FF2B5EF4-FFF2-40B4-BE49-F238E27FC236}">
                <a16:creationId xmlns:a16="http://schemas.microsoft.com/office/drawing/2014/main" id="{F90E43D6-D178-4463-B4CF-BE72B67B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0"/>
            <a:ext cx="10233328" cy="15400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/>
              <a:t>Use with other apps to provide you a powerful photo management</a:t>
            </a:r>
            <a:endParaRPr lang="zh-TW" altLang="en-US"/>
          </a:p>
        </p:txBody>
      </p:sp>
      <p:sp>
        <p:nvSpPr>
          <p:cNvPr id="71" name="標題 1">
            <a:extLst>
              <a:ext uri="{FF2B5EF4-FFF2-40B4-BE49-F238E27FC236}">
                <a16:creationId xmlns:a16="http://schemas.microsoft.com/office/drawing/2014/main" id="{A2B39F97-DF1A-4457-9293-72B333F87FE7}"/>
              </a:ext>
            </a:extLst>
          </p:cNvPr>
          <p:cNvSpPr txBox="1">
            <a:spLocks/>
          </p:cNvSpPr>
          <p:nvPr/>
        </p:nvSpPr>
        <p:spPr>
          <a:xfrm>
            <a:off x="636104" y="1866064"/>
            <a:ext cx="2428199" cy="1303984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TW" sz="1600"/>
              <a:t>Data upload / synchronization:</a:t>
            </a:r>
          </a:p>
          <a:p>
            <a:pPr>
              <a:lnSpc>
                <a:spcPct val="110000"/>
              </a:lnSpc>
            </a:pPr>
            <a:r>
              <a:rPr lang="en-US" altLang="zh-TW" sz="1600"/>
              <a:t>fast and convenient sharing.</a:t>
            </a: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B2860407-DA46-4435-B106-C4F2D3BA4462}"/>
              </a:ext>
            </a:extLst>
          </p:cNvPr>
          <p:cNvSpPr txBox="1">
            <a:spLocks/>
          </p:cNvSpPr>
          <p:nvPr/>
        </p:nvSpPr>
        <p:spPr>
          <a:xfrm>
            <a:off x="9144000" y="2065114"/>
            <a:ext cx="2520774" cy="860050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1600"/>
              <a:t>Real-time organize photos automatically</a:t>
            </a:r>
            <a:endParaRPr lang="zh-TW" altLang="en-US" sz="1600"/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86012FEB-18D2-441C-B416-A8E4F498B0E1}"/>
              </a:ext>
            </a:extLst>
          </p:cNvPr>
          <p:cNvSpPr txBox="1">
            <a:spLocks/>
          </p:cNvSpPr>
          <p:nvPr/>
        </p:nvSpPr>
        <p:spPr>
          <a:xfrm>
            <a:off x="636104" y="5082044"/>
            <a:ext cx="2428199" cy="860050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1600"/>
              <a:t>Perform advanced searching and indexing for your data</a:t>
            </a:r>
          </a:p>
        </p:txBody>
      </p:sp>
      <p:sp>
        <p:nvSpPr>
          <p:cNvPr id="20" name="標題 1">
            <a:extLst>
              <a:ext uri="{FF2B5EF4-FFF2-40B4-BE49-F238E27FC236}">
                <a16:creationId xmlns:a16="http://schemas.microsoft.com/office/drawing/2014/main" id="{A5BE3F4B-4950-4E14-8B3E-33E738DDE0C1}"/>
              </a:ext>
            </a:extLst>
          </p:cNvPr>
          <p:cNvSpPr txBox="1">
            <a:spLocks/>
          </p:cNvSpPr>
          <p:nvPr/>
        </p:nvSpPr>
        <p:spPr>
          <a:xfrm>
            <a:off x="9144000" y="4941048"/>
            <a:ext cx="2520774" cy="1142042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1600"/>
              <a:t>AI-powered photo management;</a:t>
            </a:r>
          </a:p>
          <a:p>
            <a:pPr>
              <a:lnSpc>
                <a:spcPct val="100000"/>
              </a:lnSpc>
            </a:pPr>
            <a:r>
              <a:rPr lang="en-US" altLang="zh-TW" sz="1600"/>
              <a:t>face/objects intelligent auto-organization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349E388-B9FE-42A9-81D6-C465C402FA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750" y="1783124"/>
            <a:ext cx="1424032" cy="1424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36A013F1-1954-4613-8505-B3B038ACB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175192">
            <a:off x="4856296" y="2110029"/>
            <a:ext cx="2466921" cy="770220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1F9A3BDA-E071-4154-BF12-3FC85CA76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82088">
            <a:off x="4863490" y="5280607"/>
            <a:ext cx="2466922" cy="77022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FDF60B8-7572-43F6-A5FD-AD4708FEA0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3262" y="1788495"/>
            <a:ext cx="1424032" cy="1424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8EC96D7-2899-4C31-BE6B-EFFC6184F9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750" y="4800054"/>
            <a:ext cx="1424032" cy="1424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CA3DE64-DA44-46D0-A826-EDD898CA24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3262" y="4800054"/>
            <a:ext cx="1424032" cy="1424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24583360-D1A5-4C11-8FD5-87034E35485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832786">
            <a:off x="3384337" y="3759976"/>
            <a:ext cx="1258857" cy="481888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19926BED-C11C-4E82-BF52-6C73D0D8E7A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100000">
            <a:off x="7626382" y="3759975"/>
            <a:ext cx="1258857" cy="48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90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D4F2DF-F369-4EDA-B8C4-E587435C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49" y="0"/>
            <a:ext cx="9410187" cy="154004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 sz="4400">
                <a:ea typeface="微軟正黑體"/>
              </a:rPr>
              <a:t>Use Case: Sync daily work</a:t>
            </a:r>
            <a:br>
              <a:rPr lang="en-US" altLang="zh-CN">
                <a:ea typeface="微軟正黑體"/>
              </a:rPr>
            </a:br>
            <a:r>
              <a:rPr lang="en-US" altLang="zh-TW" sz="3300">
                <a:solidFill>
                  <a:schemeClr val="accent4"/>
                </a:solidFill>
                <a:ea typeface="微軟正黑體"/>
              </a:rPr>
              <a:t>How can I synchronize my daily work to the NAS for safekeeping?</a:t>
            </a:r>
            <a:endParaRPr lang="zh-TW" altLang="en-US" sz="3300">
              <a:solidFill>
                <a:schemeClr val="accent4"/>
              </a:solidFill>
              <a:ea typeface="微軟正黑體"/>
            </a:endParaRP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1493FB41-44B5-4820-8007-F8CCFD248CAF}"/>
              </a:ext>
            </a:extLst>
          </p:cNvPr>
          <p:cNvSpPr txBox="1">
            <a:spLocks/>
          </p:cNvSpPr>
          <p:nvPr/>
        </p:nvSpPr>
        <p:spPr>
          <a:xfrm>
            <a:off x="776551" y="1792003"/>
            <a:ext cx="3684271" cy="549321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pPr lvl="0">
              <a:lnSpc>
                <a:spcPct val="110000"/>
              </a:lnSpc>
              <a:buClr>
                <a:schemeClr val="dk1"/>
              </a:buClr>
              <a:buSzPct val="25000"/>
            </a:pPr>
            <a:r>
              <a:rPr lang="en-US" altLang="zh-TW">
                <a:sym typeface="Microsoft JhengHei"/>
              </a:rPr>
              <a:t>Sync Personal data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F30F701-1F9E-42B5-8FCE-A31782D15148}"/>
              </a:ext>
            </a:extLst>
          </p:cNvPr>
          <p:cNvSpPr/>
          <p:nvPr/>
        </p:nvSpPr>
        <p:spPr>
          <a:xfrm>
            <a:off x="776550" y="2341324"/>
            <a:ext cx="3684271" cy="1691031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C322FCF-1478-4C2F-8A08-C03B3E61B378}"/>
              </a:ext>
            </a:extLst>
          </p:cNvPr>
          <p:cNvSpPr txBox="1"/>
          <p:nvPr/>
        </p:nvSpPr>
        <p:spPr>
          <a:xfrm>
            <a:off x="816194" y="2386195"/>
            <a:ext cx="360498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1800"/>
              </a:spcBef>
              <a:buClr>
                <a:srgbClr val="2C2E3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 could sync data to a shared folder or your personal home folder.</a:t>
            </a:r>
          </a:p>
          <a:p>
            <a:pPr marL="180975" indent="-180975">
              <a:spcBef>
                <a:spcPts val="1800"/>
              </a:spcBef>
              <a:buClr>
                <a:srgbClr val="2C2E3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Supports the sub-folder of a shared folder or the </a:t>
            </a:r>
            <a:r>
              <a:rPr lang="en-US" altLang="zh-TW" sz="1400" b="1" err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folder.</a:t>
            </a:r>
          </a:p>
        </p:txBody>
      </p:sp>
      <p:sp>
        <p:nvSpPr>
          <p:cNvPr id="22" name="標題 1">
            <a:extLst>
              <a:ext uri="{FF2B5EF4-FFF2-40B4-BE49-F238E27FC236}">
                <a16:creationId xmlns:a16="http://schemas.microsoft.com/office/drawing/2014/main" id="{922889A3-E25A-4D9B-8FE5-71255AE3EB44}"/>
              </a:ext>
            </a:extLst>
          </p:cNvPr>
          <p:cNvSpPr txBox="1">
            <a:spLocks/>
          </p:cNvSpPr>
          <p:nvPr/>
        </p:nvSpPr>
        <p:spPr>
          <a:xfrm>
            <a:off x="784503" y="4032355"/>
            <a:ext cx="3684271" cy="549321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  <a:buClr>
                <a:schemeClr val="dk1"/>
              </a:buClr>
              <a:buSzPct val="25000"/>
            </a:pPr>
            <a:r>
              <a:rPr lang="en-US" altLang="zh-TW">
                <a:sym typeface="Microsoft JhengHei"/>
              </a:rPr>
              <a:t>Sync teamwork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C280B71-F114-4C82-BCBD-CB90BB8D941D}"/>
              </a:ext>
            </a:extLst>
          </p:cNvPr>
          <p:cNvSpPr/>
          <p:nvPr/>
        </p:nvSpPr>
        <p:spPr>
          <a:xfrm>
            <a:off x="784503" y="4596090"/>
            <a:ext cx="3684271" cy="1691031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095C53D-0EB7-4D43-A6C2-96E2A7A94F2F}"/>
              </a:ext>
            </a:extLst>
          </p:cNvPr>
          <p:cNvSpPr txBox="1"/>
          <p:nvPr/>
        </p:nvSpPr>
        <p:spPr>
          <a:xfrm>
            <a:off x="816194" y="4645166"/>
            <a:ext cx="365258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1800"/>
              </a:spcBef>
              <a:buClr>
                <a:srgbClr val="2C2E3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It’s more convenient to use the group folder in the </a:t>
            </a:r>
            <a:r>
              <a:rPr lang="en-US" altLang="zh-TW" sz="1400" b="1" err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folder.</a:t>
            </a:r>
          </a:p>
          <a:p>
            <a:pPr marL="180975" indent="-180975">
              <a:spcBef>
                <a:spcPts val="1800"/>
              </a:spcBef>
              <a:buClr>
                <a:srgbClr val="2C2E3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 can also limit the access to specific users (only to your supervisors, for example).</a:t>
            </a:r>
          </a:p>
        </p:txBody>
      </p:sp>
      <p:pic>
        <p:nvPicPr>
          <p:cNvPr id="10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009E611E-2C39-477D-B37E-28EA2F3858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379" y="2285830"/>
            <a:ext cx="6748118" cy="3679861"/>
          </a:xfrm>
          <a:prstGeom prst="roundRect">
            <a:avLst>
              <a:gd name="adj" fmla="val 31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74039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C3A669-4FFB-4541-97F3-8300CAD7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35" y="8770"/>
            <a:ext cx="10261666" cy="1521589"/>
          </a:xfrm>
        </p:spPr>
        <p:txBody>
          <a:bodyPr>
            <a:normAutofit/>
          </a:bodyPr>
          <a:lstStyle/>
          <a:p>
            <a:r>
              <a:rPr lang="en-US" altLang="zh-TW" sz="3200">
                <a:ea typeface="微軟正黑體"/>
              </a:rPr>
              <a:t>Use Case: How does the post-production team work</a:t>
            </a:r>
            <a:br>
              <a:rPr lang="en-US" altLang="zh-CN" sz="3000">
                <a:ea typeface="微軟正黑體"/>
              </a:rPr>
            </a:br>
            <a:r>
              <a:rPr lang="en-US" altLang="zh-CN" sz="2500">
                <a:solidFill>
                  <a:schemeClr val="accent4"/>
                </a:solidFill>
                <a:ea typeface="微軟正黑體"/>
              </a:rPr>
              <a:t>How to hand over the work I have done to my colleagues</a:t>
            </a:r>
            <a:br>
              <a:rPr lang="en-US" altLang="zh-CN" sz="2500">
                <a:solidFill>
                  <a:schemeClr val="accent4"/>
                </a:solidFill>
                <a:ea typeface="微軟正黑體"/>
              </a:rPr>
            </a:br>
            <a:r>
              <a:rPr lang="en-US" altLang="zh-CN" sz="2500">
                <a:solidFill>
                  <a:schemeClr val="accent4"/>
                </a:solidFill>
                <a:ea typeface="微軟正黑體"/>
              </a:rPr>
              <a:t>for the next process</a:t>
            </a:r>
            <a:endParaRPr lang="zh-TW" altLang="en-US" sz="2500">
              <a:solidFill>
                <a:schemeClr val="accent4"/>
              </a:solidFill>
              <a:ea typeface="微軟正黑體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2EFCACC1-8DBA-4F74-AF33-CC6C6C3B23ED}"/>
              </a:ext>
            </a:extLst>
          </p:cNvPr>
          <p:cNvSpPr/>
          <p:nvPr/>
        </p:nvSpPr>
        <p:spPr>
          <a:xfrm>
            <a:off x="311657" y="4697834"/>
            <a:ext cx="1625190" cy="1795563"/>
          </a:xfrm>
          <a:prstGeom prst="roundRect">
            <a:avLst>
              <a:gd name="adj" fmla="val 6801"/>
            </a:avLst>
          </a:prstGeom>
          <a:gradFill>
            <a:gsLst>
              <a:gs pos="0">
                <a:srgbClr val="00B0F0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: 圓角 13">
            <a:extLst>
              <a:ext uri="{FF2B5EF4-FFF2-40B4-BE49-F238E27FC236}">
                <a16:creationId xmlns:a16="http://schemas.microsoft.com/office/drawing/2014/main" id="{E1B3B3A9-80C5-4240-895C-44D4287CA48B}"/>
              </a:ext>
            </a:extLst>
          </p:cNvPr>
          <p:cNvSpPr/>
          <p:nvPr/>
        </p:nvSpPr>
        <p:spPr>
          <a:xfrm>
            <a:off x="406335" y="4795177"/>
            <a:ext cx="1435835" cy="664797"/>
          </a:xfrm>
          <a:prstGeom prst="roundRect">
            <a:avLst>
              <a:gd name="adj" fmla="val 362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Sam:</a:t>
            </a:r>
            <a:b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Editing</a:t>
            </a:r>
          </a:p>
        </p:txBody>
      </p:sp>
      <p:pic>
        <p:nvPicPr>
          <p:cNvPr id="64" name="圖片 15">
            <a:extLst>
              <a:ext uri="{FF2B5EF4-FFF2-40B4-BE49-F238E27FC236}">
                <a16:creationId xmlns:a16="http://schemas.microsoft.com/office/drawing/2014/main" id="{7982DF4F-70B3-44BF-84B0-81AA720420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63" y="5467540"/>
            <a:ext cx="1309379" cy="1295992"/>
          </a:xfrm>
          <a:prstGeom prst="rect">
            <a:avLst/>
          </a:prstGeom>
        </p:spPr>
      </p:pic>
      <p:sp>
        <p:nvSpPr>
          <p:cNvPr id="67" name="文字方塊 66">
            <a:extLst>
              <a:ext uri="{FF2B5EF4-FFF2-40B4-BE49-F238E27FC236}">
                <a16:creationId xmlns:a16="http://schemas.microsoft.com/office/drawing/2014/main" id="{A28D0517-D42E-4F02-806D-7DA0EF0A92CA}"/>
              </a:ext>
            </a:extLst>
          </p:cNvPr>
          <p:cNvSpPr txBox="1"/>
          <p:nvPr/>
        </p:nvSpPr>
        <p:spPr>
          <a:xfrm>
            <a:off x="453991" y="6004715"/>
            <a:ext cx="134052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rgbClr val="6633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Film cut</a:t>
            </a:r>
            <a:endParaRPr lang="zh-TW" altLang="en-US" sz="1600" b="1">
              <a:solidFill>
                <a:srgbClr val="6633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C7BD6CEB-1563-4E20-8EFB-FD73FC54D47F}"/>
              </a:ext>
            </a:extLst>
          </p:cNvPr>
          <p:cNvGrpSpPr/>
          <p:nvPr/>
        </p:nvGrpSpPr>
        <p:grpSpPr>
          <a:xfrm>
            <a:off x="2053241" y="5355557"/>
            <a:ext cx="646116" cy="480116"/>
            <a:chOff x="2090397" y="5499017"/>
            <a:chExt cx="1046346" cy="777518"/>
          </a:xfrm>
          <a:solidFill>
            <a:srgbClr val="00B0F0"/>
          </a:solidFill>
        </p:grpSpPr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EA2AB2EE-F9D2-4C2B-9601-3990C7EA1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59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90397" y="5499018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  <p:pic>
          <p:nvPicPr>
            <p:cNvPr id="74" name="圖形 73">
              <a:extLst>
                <a:ext uri="{FF2B5EF4-FFF2-40B4-BE49-F238E27FC236}">
                  <a16:creationId xmlns:a16="http://schemas.microsoft.com/office/drawing/2014/main" id="{53859642-C43E-41BC-96D2-2DCE38BF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07468" y="5499017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</p:grp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1135844-307D-4088-912E-A0923F49F39E}"/>
              </a:ext>
            </a:extLst>
          </p:cNvPr>
          <p:cNvSpPr/>
          <p:nvPr/>
        </p:nvSpPr>
        <p:spPr>
          <a:xfrm>
            <a:off x="2814544" y="4697834"/>
            <a:ext cx="1625190" cy="1795563"/>
          </a:xfrm>
          <a:prstGeom prst="roundRect">
            <a:avLst>
              <a:gd name="adj" fmla="val 6801"/>
            </a:avLst>
          </a:prstGeom>
          <a:gradFill>
            <a:gsLst>
              <a:gs pos="0">
                <a:srgbClr val="00B0F0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: 圓角 13">
            <a:extLst>
              <a:ext uri="{FF2B5EF4-FFF2-40B4-BE49-F238E27FC236}">
                <a16:creationId xmlns:a16="http://schemas.microsoft.com/office/drawing/2014/main" id="{AAC5AC29-CF7A-4424-81A9-506B1A52C618}"/>
              </a:ext>
            </a:extLst>
          </p:cNvPr>
          <p:cNvSpPr/>
          <p:nvPr/>
        </p:nvSpPr>
        <p:spPr>
          <a:xfrm>
            <a:off x="2909222" y="4795177"/>
            <a:ext cx="1435835" cy="664797"/>
          </a:xfrm>
          <a:prstGeom prst="roundRect">
            <a:avLst>
              <a:gd name="adj" fmla="val 362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Ian: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VFX</a:t>
            </a:r>
          </a:p>
        </p:txBody>
      </p:sp>
      <p:pic>
        <p:nvPicPr>
          <p:cNvPr id="86" name="圖片 15">
            <a:extLst>
              <a:ext uri="{FF2B5EF4-FFF2-40B4-BE49-F238E27FC236}">
                <a16:creationId xmlns:a16="http://schemas.microsoft.com/office/drawing/2014/main" id="{92C41C9B-8DEE-417A-9128-DFC3A9AE2C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450" y="5467540"/>
            <a:ext cx="1309379" cy="1295992"/>
          </a:xfrm>
          <a:prstGeom prst="rect">
            <a:avLst/>
          </a:prstGeom>
        </p:spPr>
      </p:pic>
      <p:sp>
        <p:nvSpPr>
          <p:cNvPr id="87" name="文字方塊 86">
            <a:extLst>
              <a:ext uri="{FF2B5EF4-FFF2-40B4-BE49-F238E27FC236}">
                <a16:creationId xmlns:a16="http://schemas.microsoft.com/office/drawing/2014/main" id="{E1BAF098-F136-46A0-A678-E8B38AE85BA2}"/>
              </a:ext>
            </a:extLst>
          </p:cNvPr>
          <p:cNvSpPr txBox="1"/>
          <p:nvPr/>
        </p:nvSpPr>
        <p:spPr>
          <a:xfrm>
            <a:off x="2956878" y="6004715"/>
            <a:ext cx="134052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rgbClr val="6633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Animation</a:t>
            </a:r>
            <a:endParaRPr lang="zh-TW" altLang="en-US" sz="1600" b="1">
              <a:solidFill>
                <a:srgbClr val="6633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3D3CAAE4-F719-41A9-9BCE-32ECDF05734C}"/>
              </a:ext>
            </a:extLst>
          </p:cNvPr>
          <p:cNvSpPr/>
          <p:nvPr/>
        </p:nvSpPr>
        <p:spPr>
          <a:xfrm>
            <a:off x="5308158" y="4697834"/>
            <a:ext cx="1625190" cy="1795563"/>
          </a:xfrm>
          <a:prstGeom prst="roundRect">
            <a:avLst>
              <a:gd name="adj" fmla="val 6801"/>
            </a:avLst>
          </a:prstGeom>
          <a:gradFill>
            <a:gsLst>
              <a:gs pos="0">
                <a:srgbClr val="00B0F0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: 圓角 13">
            <a:extLst>
              <a:ext uri="{FF2B5EF4-FFF2-40B4-BE49-F238E27FC236}">
                <a16:creationId xmlns:a16="http://schemas.microsoft.com/office/drawing/2014/main" id="{A127DDA3-ED5A-4C7C-88E0-BCF1D2609690}"/>
              </a:ext>
            </a:extLst>
          </p:cNvPr>
          <p:cNvSpPr/>
          <p:nvPr/>
        </p:nvSpPr>
        <p:spPr>
          <a:xfrm>
            <a:off x="5402836" y="4795177"/>
            <a:ext cx="1435835" cy="664797"/>
          </a:xfrm>
          <a:prstGeom prst="roundRect">
            <a:avLst>
              <a:gd name="adj" fmla="val 362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Lisa:</a:t>
            </a:r>
            <a:b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Color Grading</a:t>
            </a:r>
          </a:p>
        </p:txBody>
      </p:sp>
      <p:pic>
        <p:nvPicPr>
          <p:cNvPr id="93" name="圖片 15">
            <a:extLst>
              <a:ext uri="{FF2B5EF4-FFF2-40B4-BE49-F238E27FC236}">
                <a16:creationId xmlns:a16="http://schemas.microsoft.com/office/drawing/2014/main" id="{41520892-B33D-49E0-9075-A4E3E40EF4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64" y="5467540"/>
            <a:ext cx="1309379" cy="1295992"/>
          </a:xfrm>
          <a:prstGeom prst="rect">
            <a:avLst/>
          </a:prstGeom>
        </p:spPr>
      </p:pic>
      <p:sp>
        <p:nvSpPr>
          <p:cNvPr id="94" name="文字方塊 93">
            <a:extLst>
              <a:ext uri="{FF2B5EF4-FFF2-40B4-BE49-F238E27FC236}">
                <a16:creationId xmlns:a16="http://schemas.microsoft.com/office/drawing/2014/main" id="{0C375F3C-6CF3-4793-9D1B-4929FCEDD295}"/>
              </a:ext>
            </a:extLst>
          </p:cNvPr>
          <p:cNvSpPr txBox="1"/>
          <p:nvPr/>
        </p:nvSpPr>
        <p:spPr>
          <a:xfrm>
            <a:off x="5450492" y="5881605"/>
            <a:ext cx="1340522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rgbClr val="6633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Color Correction</a:t>
            </a:r>
            <a:endParaRPr lang="zh-TW" altLang="en-US" sz="1600" b="1">
              <a:solidFill>
                <a:srgbClr val="6633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109" name="群組 108">
            <a:extLst>
              <a:ext uri="{FF2B5EF4-FFF2-40B4-BE49-F238E27FC236}">
                <a16:creationId xmlns:a16="http://schemas.microsoft.com/office/drawing/2014/main" id="{1EC4E5E8-BCE7-4A66-B18D-718D7690EF4C}"/>
              </a:ext>
            </a:extLst>
          </p:cNvPr>
          <p:cNvGrpSpPr/>
          <p:nvPr/>
        </p:nvGrpSpPr>
        <p:grpSpPr>
          <a:xfrm>
            <a:off x="4542738" y="5355557"/>
            <a:ext cx="646116" cy="480116"/>
            <a:chOff x="2090397" y="5499017"/>
            <a:chExt cx="1046346" cy="777518"/>
          </a:xfrm>
          <a:solidFill>
            <a:srgbClr val="00B0F0"/>
          </a:solidFill>
        </p:grpSpPr>
        <p:pic>
          <p:nvPicPr>
            <p:cNvPr id="110" name="圖形 109">
              <a:extLst>
                <a:ext uri="{FF2B5EF4-FFF2-40B4-BE49-F238E27FC236}">
                  <a16:creationId xmlns:a16="http://schemas.microsoft.com/office/drawing/2014/main" id="{5C26A510-47DD-4229-8D8C-D8B8BBFE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59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90397" y="5499018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  <p:pic>
          <p:nvPicPr>
            <p:cNvPr id="111" name="圖形 110">
              <a:extLst>
                <a:ext uri="{FF2B5EF4-FFF2-40B4-BE49-F238E27FC236}">
                  <a16:creationId xmlns:a16="http://schemas.microsoft.com/office/drawing/2014/main" id="{8D41618D-A188-4F1A-A4C8-A3C7276BE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07468" y="5499017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</p:grp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EBE29FDF-B70D-4A48-8BC3-1F9FA4300D19}"/>
              </a:ext>
            </a:extLst>
          </p:cNvPr>
          <p:cNvGrpSpPr/>
          <p:nvPr/>
        </p:nvGrpSpPr>
        <p:grpSpPr>
          <a:xfrm>
            <a:off x="7038999" y="5355557"/>
            <a:ext cx="646116" cy="480116"/>
            <a:chOff x="2090397" y="5499017"/>
            <a:chExt cx="1046346" cy="777518"/>
          </a:xfrm>
          <a:solidFill>
            <a:srgbClr val="00B0F0"/>
          </a:solidFill>
        </p:grpSpPr>
        <p:pic>
          <p:nvPicPr>
            <p:cNvPr id="113" name="圖形 112">
              <a:extLst>
                <a:ext uri="{FF2B5EF4-FFF2-40B4-BE49-F238E27FC236}">
                  <a16:creationId xmlns:a16="http://schemas.microsoft.com/office/drawing/2014/main" id="{C87B6656-AB09-4A43-BD09-96CEFE1E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59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90397" y="5499018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  <p:pic>
          <p:nvPicPr>
            <p:cNvPr id="114" name="圖形 113">
              <a:extLst>
                <a:ext uri="{FF2B5EF4-FFF2-40B4-BE49-F238E27FC236}">
                  <a16:creationId xmlns:a16="http://schemas.microsoft.com/office/drawing/2014/main" id="{16F2FE7A-7047-4206-B1EB-1371DA2CA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07468" y="5499017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</p:grp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4AD4B83A-2A56-43B1-BF18-8581C22051FA}"/>
              </a:ext>
            </a:extLst>
          </p:cNvPr>
          <p:cNvSpPr/>
          <p:nvPr/>
        </p:nvSpPr>
        <p:spPr>
          <a:xfrm>
            <a:off x="7789418" y="4697834"/>
            <a:ext cx="1625190" cy="1795563"/>
          </a:xfrm>
          <a:prstGeom prst="roundRect">
            <a:avLst>
              <a:gd name="adj" fmla="val 6801"/>
            </a:avLst>
          </a:prstGeom>
          <a:gradFill>
            <a:gsLst>
              <a:gs pos="0">
                <a:srgbClr val="00B0F0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6" name="矩形: 圓角 13">
            <a:extLst>
              <a:ext uri="{FF2B5EF4-FFF2-40B4-BE49-F238E27FC236}">
                <a16:creationId xmlns:a16="http://schemas.microsoft.com/office/drawing/2014/main" id="{7E51A628-7117-4574-8D10-DFF1A91AD3AC}"/>
              </a:ext>
            </a:extLst>
          </p:cNvPr>
          <p:cNvSpPr/>
          <p:nvPr/>
        </p:nvSpPr>
        <p:spPr>
          <a:xfrm>
            <a:off x="7884096" y="4795177"/>
            <a:ext cx="1435835" cy="664797"/>
          </a:xfrm>
          <a:prstGeom prst="roundRect">
            <a:avLst>
              <a:gd name="adj" fmla="val 362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Alan:</a:t>
            </a:r>
            <a:b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Sound</a:t>
            </a:r>
          </a:p>
        </p:txBody>
      </p:sp>
      <p:pic>
        <p:nvPicPr>
          <p:cNvPr id="117" name="圖片 15">
            <a:extLst>
              <a:ext uri="{FF2B5EF4-FFF2-40B4-BE49-F238E27FC236}">
                <a16:creationId xmlns:a16="http://schemas.microsoft.com/office/drawing/2014/main" id="{E505E00D-6A9F-448E-AA5D-E089D3A6E3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324" y="5467540"/>
            <a:ext cx="1309379" cy="1295992"/>
          </a:xfrm>
          <a:prstGeom prst="rect">
            <a:avLst/>
          </a:prstGeom>
        </p:spPr>
      </p:pic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C97C9375-9337-4E3B-B8F9-49AFF6CB875C}"/>
              </a:ext>
            </a:extLst>
          </p:cNvPr>
          <p:cNvSpPr txBox="1"/>
          <p:nvPr/>
        </p:nvSpPr>
        <p:spPr>
          <a:xfrm>
            <a:off x="7931752" y="6004715"/>
            <a:ext cx="134052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rgbClr val="6633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Audio</a:t>
            </a:r>
            <a:endParaRPr lang="zh-TW" altLang="en-US" sz="1600" b="1">
              <a:solidFill>
                <a:srgbClr val="6633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19" name="矩形: 圓角 118">
            <a:extLst>
              <a:ext uri="{FF2B5EF4-FFF2-40B4-BE49-F238E27FC236}">
                <a16:creationId xmlns:a16="http://schemas.microsoft.com/office/drawing/2014/main" id="{D59B0F12-CD04-4C18-89BB-D3D18DD322CF}"/>
              </a:ext>
            </a:extLst>
          </p:cNvPr>
          <p:cNvSpPr/>
          <p:nvPr/>
        </p:nvSpPr>
        <p:spPr>
          <a:xfrm>
            <a:off x="10270678" y="4697834"/>
            <a:ext cx="1625190" cy="1795563"/>
          </a:xfrm>
          <a:prstGeom prst="roundRect">
            <a:avLst>
              <a:gd name="adj" fmla="val 6801"/>
            </a:avLst>
          </a:prstGeom>
          <a:gradFill>
            <a:gsLst>
              <a:gs pos="0">
                <a:srgbClr val="00B0F0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0" name="矩形: 圓角 13">
            <a:extLst>
              <a:ext uri="{FF2B5EF4-FFF2-40B4-BE49-F238E27FC236}">
                <a16:creationId xmlns:a16="http://schemas.microsoft.com/office/drawing/2014/main" id="{441F3FF0-B33C-4056-BB57-7744979335ED}"/>
              </a:ext>
            </a:extLst>
          </p:cNvPr>
          <p:cNvSpPr/>
          <p:nvPr/>
        </p:nvSpPr>
        <p:spPr>
          <a:xfrm>
            <a:off x="10365356" y="4795177"/>
            <a:ext cx="1435835" cy="664797"/>
          </a:xfrm>
          <a:prstGeom prst="roundRect">
            <a:avLst>
              <a:gd name="adj" fmla="val 362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Zoe:</a:t>
            </a:r>
            <a:b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Subtitle</a:t>
            </a:r>
          </a:p>
        </p:txBody>
      </p:sp>
      <p:pic>
        <p:nvPicPr>
          <p:cNvPr id="121" name="圖片 15">
            <a:extLst>
              <a:ext uri="{FF2B5EF4-FFF2-40B4-BE49-F238E27FC236}">
                <a16:creationId xmlns:a16="http://schemas.microsoft.com/office/drawing/2014/main" id="{207DE8F6-524A-448A-AA58-BA4961C5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8584" y="5467540"/>
            <a:ext cx="1309379" cy="1295992"/>
          </a:xfrm>
          <a:prstGeom prst="rect">
            <a:avLst/>
          </a:prstGeom>
        </p:spPr>
      </p:pic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21451C53-3CEA-4B76-A559-68CA6A792BA2}"/>
              </a:ext>
            </a:extLst>
          </p:cNvPr>
          <p:cNvSpPr txBox="1"/>
          <p:nvPr/>
        </p:nvSpPr>
        <p:spPr>
          <a:xfrm>
            <a:off x="10413012" y="6004715"/>
            <a:ext cx="134052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rgbClr val="6633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subtitle</a:t>
            </a:r>
            <a:endParaRPr lang="zh-TW" altLang="en-US" sz="1600" b="1">
              <a:solidFill>
                <a:srgbClr val="6633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83B499FA-D4EF-42AE-9905-45ACC98AA43F}"/>
              </a:ext>
            </a:extLst>
          </p:cNvPr>
          <p:cNvGrpSpPr/>
          <p:nvPr/>
        </p:nvGrpSpPr>
        <p:grpSpPr>
          <a:xfrm>
            <a:off x="9531260" y="5355557"/>
            <a:ext cx="646116" cy="480116"/>
            <a:chOff x="2090397" y="5499017"/>
            <a:chExt cx="1046346" cy="777518"/>
          </a:xfrm>
          <a:solidFill>
            <a:srgbClr val="00B0F0"/>
          </a:solidFill>
        </p:grpSpPr>
        <p:pic>
          <p:nvPicPr>
            <p:cNvPr id="124" name="圖形 123">
              <a:extLst>
                <a:ext uri="{FF2B5EF4-FFF2-40B4-BE49-F238E27FC236}">
                  <a16:creationId xmlns:a16="http://schemas.microsoft.com/office/drawing/2014/main" id="{543D4B27-4C6A-49D1-B58F-2852F66B7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59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90397" y="5499018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  <p:pic>
          <p:nvPicPr>
            <p:cNvPr id="125" name="圖形 124">
              <a:extLst>
                <a:ext uri="{FF2B5EF4-FFF2-40B4-BE49-F238E27FC236}">
                  <a16:creationId xmlns:a16="http://schemas.microsoft.com/office/drawing/2014/main" id="{D7AA3033-521C-43DE-B3FA-056A7AE5C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07468" y="5499017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</p:grpSp>
      <p:pic>
        <p:nvPicPr>
          <p:cNvPr id="9" name="圖形 8">
            <a:extLst>
              <a:ext uri="{FF2B5EF4-FFF2-40B4-BE49-F238E27FC236}">
                <a16:creationId xmlns:a16="http://schemas.microsoft.com/office/drawing/2014/main" id="{CB65E38C-0E52-46C0-9E12-4F6EBA561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2367" y="2548313"/>
            <a:ext cx="2196828" cy="2046065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751B1E47-761C-47B8-B050-82CC430376B2}"/>
              </a:ext>
            </a:extLst>
          </p:cNvPr>
          <p:cNvSpPr txBox="1"/>
          <p:nvPr/>
        </p:nvSpPr>
        <p:spPr>
          <a:xfrm>
            <a:off x="565723" y="1702396"/>
            <a:ext cx="3716105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Set the Team folder for your partner responsible for the next process.</a:t>
            </a:r>
          </a:p>
        </p:txBody>
      </p:sp>
      <p:pic>
        <p:nvPicPr>
          <p:cNvPr id="41" name="Shape 148">
            <a:extLst>
              <a:ext uri="{FF2B5EF4-FFF2-40B4-BE49-F238E27FC236}">
                <a16:creationId xmlns:a16="http://schemas.microsoft.com/office/drawing/2014/main" id="{915D027A-653F-490E-8EBC-3450E2F808EE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" r="1003" b="1316"/>
          <a:stretch/>
        </p:blipFill>
        <p:spPr>
          <a:xfrm>
            <a:off x="4344157" y="1325692"/>
            <a:ext cx="3654381" cy="2513005"/>
          </a:xfrm>
          <a:prstGeom prst="roundRect">
            <a:avLst>
              <a:gd name="adj" fmla="val 31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2" name="Shape 149">
            <a:extLst>
              <a:ext uri="{FF2B5EF4-FFF2-40B4-BE49-F238E27FC236}">
                <a16:creationId xmlns:a16="http://schemas.microsoft.com/office/drawing/2014/main" id="{0E175F83-5F3B-4DFB-896B-66955C1F5CE7}"/>
              </a:ext>
            </a:extLst>
          </p:cNvPr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330" y="1800495"/>
            <a:ext cx="4135946" cy="2752483"/>
          </a:xfrm>
          <a:prstGeom prst="roundRect">
            <a:avLst>
              <a:gd name="adj" fmla="val 31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0303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52">
            <a:extLst>
              <a:ext uri="{FF2B5EF4-FFF2-40B4-BE49-F238E27FC236}">
                <a16:creationId xmlns:a16="http://schemas.microsoft.com/office/drawing/2014/main" id="{FAA2A7B5-994C-4AC2-9630-E2ED1A7B7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178" y="3512431"/>
            <a:ext cx="2132301" cy="663948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54" name="圖片 53" descr="一張含有 室內, 監視器, 電子用品, 電腦 的圖片&#10;&#10;自動產生的描述">
            <a:extLst>
              <a:ext uri="{FF2B5EF4-FFF2-40B4-BE49-F238E27FC236}">
                <a16:creationId xmlns:a16="http://schemas.microsoft.com/office/drawing/2014/main" id="{879E145A-CF6B-4F6A-BAD4-2A5105AE7B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178" y="2772021"/>
            <a:ext cx="2132301" cy="1250808"/>
          </a:xfrm>
          <a:prstGeom prst="rect">
            <a:avLst/>
          </a:prstGeom>
        </p:spPr>
      </p:pic>
      <p:grpSp>
        <p:nvGrpSpPr>
          <p:cNvPr id="55" name="群組 54">
            <a:extLst>
              <a:ext uri="{FF2B5EF4-FFF2-40B4-BE49-F238E27FC236}">
                <a16:creationId xmlns:a16="http://schemas.microsoft.com/office/drawing/2014/main" id="{22E9DA29-B48E-4596-9489-1C8CFF75CD58}"/>
              </a:ext>
            </a:extLst>
          </p:cNvPr>
          <p:cNvGrpSpPr/>
          <p:nvPr/>
        </p:nvGrpSpPr>
        <p:grpSpPr>
          <a:xfrm>
            <a:off x="8953651" y="3473010"/>
            <a:ext cx="781227" cy="973197"/>
            <a:chOff x="10533952" y="3497223"/>
            <a:chExt cx="781227" cy="973197"/>
          </a:xfrm>
        </p:grpSpPr>
        <p:pic>
          <p:nvPicPr>
            <p:cNvPr id="56" name="圖片 15">
              <a:extLst>
                <a:ext uri="{FF2B5EF4-FFF2-40B4-BE49-F238E27FC236}">
                  <a16:creationId xmlns:a16="http://schemas.microsoft.com/office/drawing/2014/main" id="{61F15361-F81D-42EE-9E21-851A6A9E2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7F4E9DE3-AFAB-492B-A04C-07487CD16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33952" y="3497223"/>
              <a:ext cx="501186" cy="410916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8A9A508-DD8B-45AB-9B9D-1C898685D7BC}"/>
              </a:ext>
            </a:extLst>
          </p:cNvPr>
          <p:cNvGrpSpPr/>
          <p:nvPr/>
        </p:nvGrpSpPr>
        <p:grpSpPr>
          <a:xfrm>
            <a:off x="543087" y="3813189"/>
            <a:ext cx="2978437" cy="1689523"/>
            <a:chOff x="3832639" y="3829531"/>
            <a:chExt cx="1628775" cy="9239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98CBF037-751F-4859-B126-FC4260BBB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32639" y="3829531"/>
              <a:ext cx="1628775" cy="923925"/>
            </a:xfrm>
            <a:prstGeom prst="rect">
              <a:avLst/>
            </a:prstGeom>
          </p:spPr>
        </p:pic>
        <p:pic>
          <p:nvPicPr>
            <p:cNvPr id="47" name="圖片 6" descr="一張含有 桌, 相片, 食物, 坐 的圖片&#10;&#10;描述是以非常高的可信度產生">
              <a:extLst>
                <a:ext uri="{FF2B5EF4-FFF2-40B4-BE49-F238E27FC236}">
                  <a16:creationId xmlns:a16="http://schemas.microsoft.com/office/drawing/2014/main" id="{9370589F-C7A4-43BA-9EDE-3A29AD5C7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4200" y="3859493"/>
              <a:ext cx="1239345" cy="747675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BBF18DB-CBA0-47A4-8C2A-EE11A97741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540042"/>
          </a:xfr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</p:spPr>
        <p:txBody>
          <a:bodyPr>
            <a:normAutofit/>
          </a:bodyPr>
          <a:lstStyle/>
          <a:p>
            <a:pPr marL="723900" indent="-371475"/>
            <a:r>
              <a:rPr lang="en-US" altLang="zh-CN">
                <a:solidFill>
                  <a:srgbClr val="2C2E30"/>
                </a:solidFill>
                <a:ea typeface="微軟正黑體"/>
              </a:rPr>
              <a:t>Scenario: New shared activity mode</a:t>
            </a:r>
            <a:endParaRPr lang="zh-CN" altLang="en-US" sz="4000">
              <a:solidFill>
                <a:srgbClr val="2C2E30"/>
              </a:solidFill>
              <a:ea typeface="微軟正黑體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F9B900BA-5849-41EB-AFF0-F77DB2296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2911365" y="2553761"/>
            <a:ext cx="1443589" cy="2470826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4CBFFC70-5AC1-4E4B-B6BE-1B82C7F567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73485" y="4888488"/>
            <a:ext cx="1181795" cy="11255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058581D-1C24-43D4-9D06-5A8D1F0899A7}"/>
              </a:ext>
            </a:extLst>
          </p:cNvPr>
          <p:cNvSpPr txBox="1"/>
          <p:nvPr/>
        </p:nvSpPr>
        <p:spPr>
          <a:xfrm>
            <a:off x="8184171" y="1089775"/>
            <a:ext cx="4007829" cy="450267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sz="2400"/>
              <a:t>(e.g. Diving &amp; Snorkeling)</a:t>
            </a:r>
            <a:endParaRPr lang="zh-TW" altLang="en-US" sz="2400"/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E9E042E-EC74-456E-AEFB-735957B3EE28}"/>
              </a:ext>
            </a:extLst>
          </p:cNvPr>
          <p:cNvGrpSpPr/>
          <p:nvPr/>
        </p:nvGrpSpPr>
        <p:grpSpPr>
          <a:xfrm>
            <a:off x="417509" y="1749143"/>
            <a:ext cx="4016184" cy="5108857"/>
            <a:chOff x="619126" y="4769160"/>
            <a:chExt cx="5476875" cy="2088839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5218ED0C-4201-4997-8272-D449DDF308A1}"/>
                </a:ext>
              </a:extLst>
            </p:cNvPr>
            <p:cNvSpPr/>
            <p:nvPr/>
          </p:nvSpPr>
          <p:spPr>
            <a:xfrm>
              <a:off x="619126" y="4769160"/>
              <a:ext cx="5476875" cy="2234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200" b="1">
                  <a:solidFill>
                    <a:srgbClr val="2C2E3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JhengHei"/>
                </a:rPr>
                <a:t>Traditional Activity:</a:t>
              </a: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21077752-62DA-44A8-BF3A-C96E39B355CB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EA50B4CF-B074-4F28-81B4-084DD50F4878}"/>
              </a:ext>
            </a:extLst>
          </p:cNvPr>
          <p:cNvGrpSpPr/>
          <p:nvPr/>
        </p:nvGrpSpPr>
        <p:grpSpPr>
          <a:xfrm>
            <a:off x="4672782" y="1749143"/>
            <a:ext cx="7101709" cy="5108857"/>
            <a:chOff x="619126" y="4769160"/>
            <a:chExt cx="5476875" cy="2088839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D371B1E6-0B38-44B4-A386-F4B33DD4CF03}"/>
                </a:ext>
              </a:extLst>
            </p:cNvPr>
            <p:cNvSpPr/>
            <p:nvPr/>
          </p:nvSpPr>
          <p:spPr>
            <a:xfrm>
              <a:off x="619126" y="4769160"/>
              <a:ext cx="5476875" cy="2234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chemeClr val="dk1"/>
                </a:buClr>
                <a:buSzPct val="25000"/>
              </a:pPr>
              <a:r>
                <a:rPr lang="en-US" altLang="zh-TW" sz="2200" b="1">
                  <a:solidFill>
                    <a:srgbClr val="2C2E3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JhengHei"/>
                </a:rPr>
                <a:t>Team sharing to carry out activities together:</a:t>
              </a: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B928A3CD-2528-436A-BF28-85FE3505AD44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5" name="圖形 14">
            <a:extLst>
              <a:ext uri="{FF2B5EF4-FFF2-40B4-BE49-F238E27FC236}">
                <a16:creationId xmlns:a16="http://schemas.microsoft.com/office/drawing/2014/main" id="{C139EFE1-73EF-4BBA-BAE5-04F7C04BD44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54009" y="2431917"/>
            <a:ext cx="1086286" cy="2050545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133CBED9-F869-42A8-A568-15B72261FF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53816" y="1951657"/>
            <a:ext cx="2426178" cy="1482664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16FE2F67-03AD-4551-B5EC-14AEBEB2D8F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39307"/>
          <a:stretch/>
        </p:blipFill>
        <p:spPr>
          <a:xfrm rot="11910462" flipV="1">
            <a:off x="6364666" y="2767217"/>
            <a:ext cx="928184" cy="488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0" name="群組 79">
            <a:extLst>
              <a:ext uri="{FF2B5EF4-FFF2-40B4-BE49-F238E27FC236}">
                <a16:creationId xmlns:a16="http://schemas.microsoft.com/office/drawing/2014/main" id="{9BCD1270-C902-481C-903B-C92E100C55A0}"/>
              </a:ext>
            </a:extLst>
          </p:cNvPr>
          <p:cNvGrpSpPr/>
          <p:nvPr/>
        </p:nvGrpSpPr>
        <p:grpSpPr>
          <a:xfrm>
            <a:off x="5981866" y="2480044"/>
            <a:ext cx="503225" cy="957262"/>
            <a:chOff x="5462588" y="3165987"/>
            <a:chExt cx="771676" cy="14679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81" name="圖形 80">
              <a:extLst>
                <a:ext uri="{FF2B5EF4-FFF2-40B4-BE49-F238E27FC236}">
                  <a16:creationId xmlns:a16="http://schemas.microsoft.com/office/drawing/2014/main" id="{3E9744A6-30DC-4EE2-8203-29A9E6F3A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462588" y="3165987"/>
              <a:ext cx="771676" cy="1467925"/>
            </a:xfrm>
            <a:prstGeom prst="rect">
              <a:avLst/>
            </a:prstGeom>
          </p:spPr>
        </p:pic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FDB569C3-4EA7-4B67-8CC3-47D0B58C8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9115" y="3362127"/>
              <a:ext cx="711137" cy="1050131"/>
            </a:xfrm>
            <a:prstGeom prst="rect">
              <a:avLst/>
            </a:prstGeom>
          </p:spPr>
        </p:pic>
      </p:grpSp>
      <p:pic>
        <p:nvPicPr>
          <p:cNvPr id="84" name="圖形 83">
            <a:extLst>
              <a:ext uri="{FF2B5EF4-FFF2-40B4-BE49-F238E27FC236}">
                <a16:creationId xmlns:a16="http://schemas.microsoft.com/office/drawing/2014/main" id="{860D422D-F5DD-4B75-AEA9-8403EFB895C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39307"/>
          <a:stretch/>
        </p:blipFill>
        <p:spPr>
          <a:xfrm rot="9489720" flipV="1">
            <a:off x="6476654" y="3895210"/>
            <a:ext cx="900960" cy="473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圖形 84">
            <a:extLst>
              <a:ext uri="{FF2B5EF4-FFF2-40B4-BE49-F238E27FC236}">
                <a16:creationId xmlns:a16="http://schemas.microsoft.com/office/drawing/2014/main" id="{850FFF2F-F34F-48B3-B05D-FE2FF6F867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86141" y="3721014"/>
            <a:ext cx="886547" cy="844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6" name="圖形 85">
            <a:extLst>
              <a:ext uri="{FF2B5EF4-FFF2-40B4-BE49-F238E27FC236}">
                <a16:creationId xmlns:a16="http://schemas.microsoft.com/office/drawing/2014/main" id="{3AE19B21-3E04-43CD-A9B0-D82EE0C782E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39307"/>
          <a:stretch/>
        </p:blipFill>
        <p:spPr>
          <a:xfrm rot="11910462" flipH="1" flipV="1">
            <a:off x="9558287" y="3363578"/>
            <a:ext cx="964046" cy="53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7" name="群組 86">
            <a:extLst>
              <a:ext uri="{FF2B5EF4-FFF2-40B4-BE49-F238E27FC236}">
                <a16:creationId xmlns:a16="http://schemas.microsoft.com/office/drawing/2014/main" id="{93B82F46-F70C-4C9C-BDBA-8E6BA276504A}"/>
              </a:ext>
            </a:extLst>
          </p:cNvPr>
          <p:cNvGrpSpPr/>
          <p:nvPr/>
        </p:nvGrpSpPr>
        <p:grpSpPr>
          <a:xfrm>
            <a:off x="10341110" y="3285448"/>
            <a:ext cx="800079" cy="1266144"/>
            <a:chOff x="5114925" y="1876425"/>
            <a:chExt cx="1962150" cy="31051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8D864B8C-A9AF-4D0B-A4A1-FDFF8A052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14925" y="1876425"/>
              <a:ext cx="1962150" cy="3105150"/>
            </a:xfrm>
            <a:prstGeom prst="rect">
              <a:avLst/>
            </a:prstGeom>
          </p:spPr>
        </p:pic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08C8CA2F-0B0F-4F77-B87B-B96F751E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9061" y="2062767"/>
              <a:ext cx="1843458" cy="2635234"/>
            </a:xfrm>
            <a:prstGeom prst="rect">
              <a:avLst/>
            </a:prstGeom>
          </p:spPr>
        </p:pic>
      </p:grpSp>
      <p:pic>
        <p:nvPicPr>
          <p:cNvPr id="38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4A37B902-FE51-4B2E-BE83-CD17B127F99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674" y="4700474"/>
            <a:ext cx="4891489" cy="1978127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8301CF88-B81F-4203-804E-6FBD433544AD}"/>
              </a:ext>
            </a:extLst>
          </p:cNvPr>
          <p:cNvSpPr/>
          <p:nvPr/>
        </p:nvSpPr>
        <p:spPr>
          <a:xfrm>
            <a:off x="5747979" y="5532353"/>
            <a:ext cx="4034756" cy="119866"/>
          </a:xfrm>
          <a:prstGeom prst="rect">
            <a:avLst/>
          </a:prstGeom>
          <a:solidFill>
            <a:schemeClr val="accent4">
              <a:alpha val="30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箭號: 向下 42">
            <a:extLst>
              <a:ext uri="{FF2B5EF4-FFF2-40B4-BE49-F238E27FC236}">
                <a16:creationId xmlns:a16="http://schemas.microsoft.com/office/drawing/2014/main" id="{CA1850A9-7F4B-45B6-86DD-1002560F9C9F}"/>
              </a:ext>
            </a:extLst>
          </p:cNvPr>
          <p:cNvSpPr/>
          <p:nvPr/>
        </p:nvSpPr>
        <p:spPr>
          <a:xfrm rot="10800000">
            <a:off x="7574823" y="5674659"/>
            <a:ext cx="381067" cy="306808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1EA6289-CBE4-4258-94A8-D96CEAAF40F1}"/>
              </a:ext>
            </a:extLst>
          </p:cNvPr>
          <p:cNvSpPr/>
          <p:nvPr/>
        </p:nvSpPr>
        <p:spPr>
          <a:xfrm>
            <a:off x="6095509" y="5981468"/>
            <a:ext cx="3138013" cy="5847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 the shared link for all members of the activity.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458DA8A-8F1B-47D2-9030-2523458123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flipH="1">
            <a:off x="9698954" y="4810009"/>
            <a:ext cx="2164189" cy="186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18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1D4833-DC1A-463A-90E5-63538819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053" y="0"/>
            <a:ext cx="6805863" cy="1540042"/>
          </a:xfrm>
        </p:spPr>
        <p:txBody>
          <a:bodyPr/>
          <a:lstStyle/>
          <a:p>
            <a:r>
              <a:rPr lang="en-US" altLang="zh-TW">
                <a:ea typeface="微軟正黑體"/>
              </a:rPr>
              <a:t>Centralized Management &amp; Easy Deployment </a:t>
            </a:r>
            <a:endParaRPr lang="zh-TW" altLang="en-US">
              <a:ea typeface="微軟正黑體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3829BA9-3B1C-44AD-A92A-1A3724FB2237}"/>
              </a:ext>
            </a:extLst>
          </p:cNvPr>
          <p:cNvSpPr txBox="1"/>
          <p:nvPr/>
        </p:nvSpPr>
        <p:spPr>
          <a:xfrm>
            <a:off x="782054" y="1709873"/>
            <a:ext cx="1001250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 need to set machines one by one: we provide the flexible configuration and allow users to set their own permissions.</a:t>
            </a:r>
            <a:endParaRPr lang="zh-TW" altLang="en-US" sz="20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18D4D863-EFD3-497E-9BB3-BD35D0D457A4}"/>
              </a:ext>
            </a:extLst>
          </p:cNvPr>
          <p:cNvSpPr txBox="1">
            <a:spLocks/>
          </p:cNvSpPr>
          <p:nvPr/>
        </p:nvSpPr>
        <p:spPr>
          <a:xfrm>
            <a:off x="1199148" y="3397622"/>
            <a:ext cx="2733734" cy="619091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Synchronize rule</a:t>
            </a:r>
          </a:p>
        </p:txBody>
      </p:sp>
      <p:sp>
        <p:nvSpPr>
          <p:cNvPr id="31" name="標題 1">
            <a:extLst>
              <a:ext uri="{FF2B5EF4-FFF2-40B4-BE49-F238E27FC236}">
                <a16:creationId xmlns:a16="http://schemas.microsoft.com/office/drawing/2014/main" id="{577C08D9-C814-4BEE-BB5A-2D66A15B3CDD}"/>
              </a:ext>
            </a:extLst>
          </p:cNvPr>
          <p:cNvSpPr txBox="1">
            <a:spLocks/>
          </p:cNvSpPr>
          <p:nvPr/>
        </p:nvSpPr>
        <p:spPr>
          <a:xfrm>
            <a:off x="1199148" y="4126432"/>
            <a:ext cx="2733734" cy="619091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Filter setting</a:t>
            </a:r>
          </a:p>
        </p:txBody>
      </p:sp>
      <p:sp>
        <p:nvSpPr>
          <p:cNvPr id="32" name="標題 1">
            <a:extLst>
              <a:ext uri="{FF2B5EF4-FFF2-40B4-BE49-F238E27FC236}">
                <a16:creationId xmlns:a16="http://schemas.microsoft.com/office/drawing/2014/main" id="{37D82DD5-0EFC-47A7-A7B9-58FC130A539E}"/>
              </a:ext>
            </a:extLst>
          </p:cNvPr>
          <p:cNvSpPr txBox="1">
            <a:spLocks/>
          </p:cNvSpPr>
          <p:nvPr/>
        </p:nvSpPr>
        <p:spPr>
          <a:xfrm>
            <a:off x="1199148" y="4855242"/>
            <a:ext cx="2733734" cy="619091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Conflict Policy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23C2360D-B490-4B70-A5CE-1181051180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425" y="2587590"/>
            <a:ext cx="6822764" cy="3921128"/>
          </a:xfrm>
          <a:prstGeom prst="roundRect">
            <a:avLst>
              <a:gd name="adj" fmla="val 31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80833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4FEAC38-24A3-4FAD-834E-7555174632B6}"/>
              </a:ext>
            </a:extLst>
          </p:cNvPr>
          <p:cNvSpPr/>
          <p:nvPr/>
        </p:nvSpPr>
        <p:spPr>
          <a:xfrm>
            <a:off x="5825809" y="1540042"/>
            <a:ext cx="6334407" cy="5317958"/>
          </a:xfrm>
          <a:prstGeom prst="rect">
            <a:avLst/>
          </a:prstGeom>
          <a:gradFill>
            <a:gsLst>
              <a:gs pos="10000">
                <a:schemeClr val="bg1">
                  <a:alpha val="0"/>
                </a:schemeClr>
              </a:gs>
              <a:gs pos="0">
                <a:schemeClr val="bg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ADFE530-D49F-4546-A9A1-4FEF9C4B6665}"/>
              </a:ext>
            </a:extLst>
          </p:cNvPr>
          <p:cNvGrpSpPr/>
          <p:nvPr/>
        </p:nvGrpSpPr>
        <p:grpSpPr>
          <a:xfrm>
            <a:off x="119880" y="3020175"/>
            <a:ext cx="6334407" cy="3837825"/>
            <a:chOff x="119880" y="3020175"/>
            <a:chExt cx="6334407" cy="3837825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2AAB46DC-844B-49C8-AA4E-C57469456D41}"/>
                </a:ext>
              </a:extLst>
            </p:cNvPr>
            <p:cNvGrpSpPr/>
            <p:nvPr/>
          </p:nvGrpSpPr>
          <p:grpSpPr>
            <a:xfrm>
              <a:off x="119880" y="3020175"/>
              <a:ext cx="6334407" cy="3837825"/>
              <a:chOff x="-212436" y="868218"/>
              <a:chExt cx="8913091" cy="4996873"/>
            </a:xfrm>
          </p:grpSpPr>
          <p:pic>
            <p:nvPicPr>
              <p:cNvPr id="30" name="圖片 11">
                <a:extLst>
                  <a:ext uri="{FF2B5EF4-FFF2-40B4-BE49-F238E27FC236}">
                    <a16:creationId xmlns:a16="http://schemas.microsoft.com/office/drawing/2014/main" id="{9EC425E0-572B-4466-91B7-9B1796985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2436" y="868218"/>
                <a:ext cx="8913091" cy="4996873"/>
              </a:xfrm>
              <a:prstGeom prst="rect">
                <a:avLst/>
              </a:prstGeom>
            </p:spPr>
          </p:pic>
          <p:pic>
            <p:nvPicPr>
              <p:cNvPr id="31" name="圖片 8">
                <a:extLst>
                  <a:ext uri="{FF2B5EF4-FFF2-40B4-BE49-F238E27FC236}">
                    <a16:creationId xmlns:a16="http://schemas.microsoft.com/office/drawing/2014/main" id="{EDA9C2AE-C59B-4093-A078-BAA93033A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1709" y="1512045"/>
                <a:ext cx="5448498" cy="2834384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1B490A9-E9EF-4C02-9CBE-432E2580B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8319" y="3429000"/>
              <a:ext cx="3872170" cy="227593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97EF27E-28A5-4330-8175-F0BC08A5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32032" cy="1540042"/>
          </a:xfrm>
        </p:spPr>
        <p:txBody>
          <a:bodyPr/>
          <a:lstStyle/>
          <a:p>
            <a:r>
              <a:rPr lang="en-US" altLang="zh-TW"/>
              <a:t>Safe file sync, version control &amp; remote erase </a:t>
            </a:r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B2B944C-D707-4AE3-AD0E-6C4687E1ADFB}"/>
              </a:ext>
            </a:extLst>
          </p:cNvPr>
          <p:cNvSpPr txBox="1"/>
          <p:nvPr/>
        </p:nvSpPr>
        <p:spPr>
          <a:xfrm>
            <a:off x="3254550" y="2409093"/>
            <a:ext cx="2428731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>
                <a:solidFill>
                  <a:srgbClr val="CC00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</a:t>
            </a:r>
            <a:endParaRPr lang="zh-TW" altLang="en-US" sz="2000" b="1">
              <a:solidFill>
                <a:srgbClr val="CC006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Easy to use and could be reverted</a:t>
            </a:r>
            <a:r>
              <a:rPr 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03EC726-AA02-4808-8C88-9DC6EDD9AEEF}"/>
              </a:ext>
            </a:extLst>
          </p:cNvPr>
          <p:cNvSpPr txBox="1"/>
          <p:nvPr/>
        </p:nvSpPr>
        <p:spPr>
          <a:xfrm>
            <a:off x="647823" y="2409093"/>
            <a:ext cx="2601413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manager</a:t>
            </a:r>
            <a:endParaRPr lang="zh-TW" altLang="en-US" sz="20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Easy to deploy and manage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4294461-D1F2-4CEB-8A03-5CDA483184B0}"/>
              </a:ext>
            </a:extLst>
          </p:cNvPr>
          <p:cNvSpPr/>
          <p:nvPr/>
        </p:nvSpPr>
        <p:spPr>
          <a:xfrm>
            <a:off x="6062916" y="2017905"/>
            <a:ext cx="5580949" cy="8925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Version Control (only available for </a:t>
            </a:r>
            <a:r>
              <a:rPr lang="en-US" altLang="zh-TW" b="1" err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Qsync</a:t>
            </a:r>
            <a:r>
              <a:rPr lang="en-US" altLang="zh-TW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folder but not for shared folder)</a:t>
            </a:r>
          </a:p>
          <a:p>
            <a:pPr marL="176213"/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 could revert the file back to the previous versions.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AE5E3D8-E5F1-4F0B-BD64-ED782ECA2C0D}"/>
              </a:ext>
            </a:extLst>
          </p:cNvPr>
          <p:cNvSpPr/>
          <p:nvPr/>
        </p:nvSpPr>
        <p:spPr>
          <a:xfrm>
            <a:off x="6062915" y="3201497"/>
            <a:ext cx="5580949" cy="8002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Remotely Erase device </a:t>
            </a:r>
          </a:p>
          <a:p>
            <a:pPr marL="176213"/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manager could remotely erase the sync files of the device via </a:t>
            </a:r>
            <a:r>
              <a:rPr lang="en-US" altLang="zh-TW" sz="1400" b="1" err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Central if a user loses his/ her device.</a:t>
            </a:r>
            <a:endParaRPr lang="zh-TW" altLang="zh-TW" sz="1400" b="1">
              <a:solidFill>
                <a:srgbClr val="2C2E3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E8F5ED9-B51F-473D-B6F7-9A8419945392}"/>
              </a:ext>
            </a:extLst>
          </p:cNvPr>
          <p:cNvSpPr/>
          <p:nvPr/>
        </p:nvSpPr>
        <p:spPr>
          <a:xfrm>
            <a:off x="6072574" y="4292756"/>
            <a:ext cx="5571290" cy="12926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Central Management: Shared Folder/ Team Folder/ Shared Link</a:t>
            </a:r>
            <a:endParaRPr lang="zh-TW" altLang="en-US" b="1">
              <a:solidFill>
                <a:srgbClr val="006BD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76213"/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manager can easily confirm the assignments and permissions of all shared folders and team folders, as well as the status of shared links.</a:t>
            </a:r>
            <a:endParaRPr lang="zh-TW" altLang="zh-TW" sz="1400" b="1">
              <a:solidFill>
                <a:srgbClr val="2C2E3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8597320F-86B1-4259-B5A2-AD5EC97BD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635" y="1349887"/>
            <a:ext cx="1029368" cy="1037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81D34EDB-DB6D-4E7B-B56D-1DBD54963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0902" y="1350484"/>
            <a:ext cx="1028185" cy="1036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522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FBD66968-E245-43C5-9F61-2AFEB879C2C9}"/>
              </a:ext>
            </a:extLst>
          </p:cNvPr>
          <p:cNvSpPr/>
          <p:nvPr/>
        </p:nvSpPr>
        <p:spPr>
          <a:xfrm>
            <a:off x="774392" y="2361042"/>
            <a:ext cx="3952397" cy="2797812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D6CAB6C-A9A3-4A48-9625-7BFC45C19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92" y="12032"/>
            <a:ext cx="10023994" cy="1540042"/>
          </a:xfrm>
        </p:spPr>
        <p:txBody>
          <a:bodyPr/>
          <a:lstStyle/>
          <a:p>
            <a:r>
              <a:rPr lang="en-US" altLang="zh-TW"/>
              <a:t>Team Folder: Increase collaboration efficiency 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E2603E-C193-4FAC-9CC8-0FD2D00FB482}"/>
              </a:ext>
            </a:extLst>
          </p:cNvPr>
          <p:cNvSpPr txBox="1"/>
          <p:nvPr/>
        </p:nvSpPr>
        <p:spPr>
          <a:xfrm>
            <a:off x="899603" y="2929099"/>
            <a:ext cx="3658218" cy="20467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spcBef>
                <a:spcPts val="1800"/>
              </a:spcBef>
              <a:buClr>
                <a:srgbClr val="2C2E3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Cross-departmental teamwork, share the customer and vendor's files simultaneously.</a:t>
            </a:r>
          </a:p>
          <a:p>
            <a:pPr marL="180975" indent="-180975">
              <a:spcBef>
                <a:spcPts val="1800"/>
              </a:spcBef>
              <a:buClr>
                <a:srgbClr val="2C2E3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 need to ask for IT creating the new shared folder, flexible to create the team folder for other users that increase collaboration efficiency and reduce management difficulty.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CD29CD0-F75F-4055-8076-FA85A114B117}"/>
              </a:ext>
            </a:extLst>
          </p:cNvPr>
          <p:cNvSpPr txBox="1"/>
          <p:nvPr/>
        </p:nvSpPr>
        <p:spPr>
          <a:xfrm>
            <a:off x="774392" y="1694958"/>
            <a:ext cx="3952398" cy="787439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-US" altLang="zh-TW" sz="2000"/>
              <a:t>User could create and share the team folder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3E2D172-FF27-4BCC-BE9B-7B79B5C05BA4}"/>
              </a:ext>
            </a:extLst>
          </p:cNvPr>
          <p:cNvGrpSpPr/>
          <p:nvPr/>
        </p:nvGrpSpPr>
        <p:grpSpPr>
          <a:xfrm>
            <a:off x="4557822" y="1648516"/>
            <a:ext cx="7089184" cy="5118309"/>
            <a:chOff x="4557822" y="1648516"/>
            <a:chExt cx="7089184" cy="511830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B21E77B-3187-4330-9232-1484511DA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7822" y="1949116"/>
              <a:ext cx="6767629" cy="4319402"/>
            </a:xfrm>
            <a:prstGeom prst="rect">
              <a:avLst/>
            </a:prstGeom>
          </p:spPr>
        </p:pic>
        <p:pic>
          <p:nvPicPr>
            <p:cNvPr id="14" name="圖片 20" descr="一張含有 文字, 向量圖形 的圖片&#10;&#10;描述是以高可信度產生">
              <a:extLst>
                <a:ext uri="{FF2B5EF4-FFF2-40B4-BE49-F238E27FC236}">
                  <a16:creationId xmlns:a16="http://schemas.microsoft.com/office/drawing/2014/main" id="{5545F4E4-5AB0-45FD-8B08-3EEFA5AC3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1204" y="4148572"/>
              <a:ext cx="815662" cy="795601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22" descr="一張含有 標誌, 物件, 急救箱, 室外 的圖片&#10;&#10;描述是以高可信度產生">
              <a:extLst>
                <a:ext uri="{FF2B5EF4-FFF2-40B4-BE49-F238E27FC236}">
                  <a16:creationId xmlns:a16="http://schemas.microsoft.com/office/drawing/2014/main" id="{DD1EA682-6018-4DE6-95F1-BEB10F0A2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4010" y="1648516"/>
              <a:ext cx="829774" cy="7874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70490170-0D53-45CE-96F1-2C93CDAA1754}"/>
                </a:ext>
              </a:extLst>
            </p:cNvPr>
            <p:cNvGrpSpPr/>
            <p:nvPr/>
          </p:nvGrpSpPr>
          <p:grpSpPr>
            <a:xfrm>
              <a:off x="5739732" y="5002897"/>
              <a:ext cx="1919454" cy="1763928"/>
              <a:chOff x="5092314" y="3929145"/>
              <a:chExt cx="1955575" cy="1797122"/>
            </a:xfrm>
          </p:grpSpPr>
          <p:pic>
            <p:nvPicPr>
              <p:cNvPr id="13" name="圖片 15">
                <a:extLst>
                  <a:ext uri="{FF2B5EF4-FFF2-40B4-BE49-F238E27FC236}">
                    <a16:creationId xmlns:a16="http://schemas.microsoft.com/office/drawing/2014/main" id="{C201F20F-B038-437A-B680-8CF4F2190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2314" y="3929145"/>
                <a:ext cx="1815688" cy="1797122"/>
              </a:xfrm>
              <a:prstGeom prst="rect">
                <a:avLst/>
              </a:prstGeom>
            </p:spPr>
          </p:pic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71A65535-76EA-44ED-9D35-A43CC00DA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0687" y="4584289"/>
                <a:ext cx="947202" cy="94720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C148AE0D-5B52-D047-8777-0BDB0106E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1570" y="2482397"/>
              <a:ext cx="4328422" cy="2461776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C7906956-0C86-054E-A33A-632DB64DCD93}"/>
                </a:ext>
              </a:extLst>
            </p:cNvPr>
            <p:cNvGrpSpPr/>
            <p:nvPr/>
          </p:nvGrpSpPr>
          <p:grpSpPr>
            <a:xfrm>
              <a:off x="9705341" y="4199812"/>
              <a:ext cx="1919454" cy="1763928"/>
              <a:chOff x="5092314" y="3929145"/>
              <a:chExt cx="1955575" cy="1797122"/>
            </a:xfrm>
          </p:grpSpPr>
          <p:pic>
            <p:nvPicPr>
              <p:cNvPr id="26" name="圖片 15">
                <a:extLst>
                  <a:ext uri="{FF2B5EF4-FFF2-40B4-BE49-F238E27FC236}">
                    <a16:creationId xmlns:a16="http://schemas.microsoft.com/office/drawing/2014/main" id="{4A7EC0DC-5CD7-2449-B1B3-465E40AE6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2314" y="3929145"/>
                <a:ext cx="1815688" cy="1797122"/>
              </a:xfrm>
              <a:prstGeom prst="rect">
                <a:avLst/>
              </a:prstGeom>
            </p:spPr>
          </p:pic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2CFAEE2D-9502-8843-9C6C-C603FE5F5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0687" y="4584289"/>
                <a:ext cx="947202" cy="94720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7241381-DFF7-C747-A735-F5C8A1E0C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0162" y="5638757"/>
              <a:ext cx="945324" cy="945324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682153B5-E6F7-4340-9850-9B015280C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01682" y="4839551"/>
              <a:ext cx="945324" cy="945324"/>
            </a:xfrm>
            <a:prstGeom prst="rect">
              <a:avLst/>
            </a:prstGeom>
          </p:spPr>
        </p:pic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23639C1-2C69-45D3-9DA2-11CCEA1B3CFD}"/>
              </a:ext>
            </a:extLst>
          </p:cNvPr>
          <p:cNvSpPr txBox="1"/>
          <p:nvPr/>
        </p:nvSpPr>
        <p:spPr>
          <a:xfrm>
            <a:off x="774393" y="2507411"/>
            <a:ext cx="3952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2000" b="1">
                <a:solidFill>
                  <a:srgbClr val="006B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(Only for </a:t>
            </a:r>
            <a:r>
              <a:rPr lang="en-US" altLang="zh-TW" sz="2000" b="1" err="1">
                <a:solidFill>
                  <a:srgbClr val="006B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lang="en-US" altLang="zh-TW" sz="2000" b="1">
                <a:solidFill>
                  <a:srgbClr val="006B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folder)</a:t>
            </a:r>
            <a:endParaRPr lang="zh-TW" altLang="en-US" sz="2000" b="1">
              <a:solidFill>
                <a:srgbClr val="006BD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93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E5CBF14-156F-4F04-A88E-01866EC4872B}"/>
              </a:ext>
            </a:extLst>
          </p:cNvPr>
          <p:cNvSpPr/>
          <p:nvPr/>
        </p:nvSpPr>
        <p:spPr>
          <a:xfrm>
            <a:off x="875252" y="2650479"/>
            <a:ext cx="5654134" cy="231856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E696CC7-B1A7-4E39-ADE2-2AC88378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52" y="1727148"/>
            <a:ext cx="5654134" cy="923331"/>
          </a:xfr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/>
          <a:lstStyle/>
          <a:p>
            <a:r>
              <a:rPr lang="en-US" altLang="zh-TW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zh-TW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01F8D5E-29D9-45A1-8FB9-B809BE1D8130}"/>
              </a:ext>
            </a:extLst>
          </p:cNvPr>
          <p:cNvSpPr/>
          <p:nvPr/>
        </p:nvSpPr>
        <p:spPr>
          <a:xfrm>
            <a:off x="1084967" y="2866579"/>
            <a:ext cx="479140" cy="496769"/>
          </a:xfrm>
          <a:prstGeom prst="roundRect">
            <a:avLst>
              <a:gd name="adj" fmla="val 12190"/>
            </a:avLst>
          </a:prstGeom>
          <a:solidFill>
            <a:srgbClr val="2C2E3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zh-TW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D06E31F-4967-497E-9EE8-C843639EDA10}"/>
              </a:ext>
            </a:extLst>
          </p:cNvPr>
          <p:cNvSpPr txBox="1"/>
          <p:nvPr/>
        </p:nvSpPr>
        <p:spPr>
          <a:xfrm>
            <a:off x="1612940" y="2882621"/>
            <a:ext cx="56541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The</a:t>
            </a:r>
            <a:r>
              <a:rPr lang="zh-TW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latest</a:t>
            </a:r>
            <a:r>
              <a:rPr lang="zh-TW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changes</a:t>
            </a:r>
            <a:r>
              <a:rPr lang="zh-TW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of</a:t>
            </a:r>
            <a:r>
              <a:rPr lang="zh-TW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Qsync</a:t>
            </a:r>
            <a:r>
              <a:rPr lang="en-US" altLang="zh-TW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5.0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745E2B3-EE69-4DD3-9DE9-89250CA1CD4F}"/>
              </a:ext>
            </a:extLst>
          </p:cNvPr>
          <p:cNvSpPr/>
          <p:nvPr/>
        </p:nvSpPr>
        <p:spPr>
          <a:xfrm>
            <a:off x="1084967" y="3588413"/>
            <a:ext cx="479140" cy="496769"/>
          </a:xfrm>
          <a:prstGeom prst="roundRect">
            <a:avLst>
              <a:gd name="adj" fmla="val 12190"/>
            </a:avLst>
          </a:prstGeom>
          <a:solidFill>
            <a:srgbClr val="2C2E3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TW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C0410E5-F657-4F4E-98F4-87A016679DDE}"/>
              </a:ext>
            </a:extLst>
          </p:cNvPr>
          <p:cNvSpPr txBox="1"/>
          <p:nvPr/>
        </p:nvSpPr>
        <p:spPr>
          <a:xfrm>
            <a:off x="1612940" y="3611532"/>
            <a:ext cx="47524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Qsync</a:t>
            </a:r>
            <a:r>
              <a:rPr lang="en-US" altLang="zh-TW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Overview</a:t>
            </a:r>
            <a:endParaRPr lang="en-US" altLang="zh-TW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4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6A85-698E-4CB6-AFE1-878713C2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19" y="0"/>
            <a:ext cx="10515600" cy="1540042"/>
          </a:xfrm>
        </p:spPr>
        <p:txBody>
          <a:bodyPr/>
          <a:lstStyle/>
          <a:p>
            <a:r>
              <a:rPr lang="en-US" altLang="ja-JP"/>
              <a:t>How to back up your </a:t>
            </a:r>
            <a:r>
              <a:rPr lang="en-US" altLang="ja-JP" err="1"/>
              <a:t>Qsync</a:t>
            </a:r>
            <a:r>
              <a:rPr lang="en-US" altLang="ja-JP"/>
              <a:t> data</a:t>
            </a:r>
            <a:endParaRPr 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858C3E8-6AF1-464F-B6AD-9CB9CE7B2F3D}"/>
              </a:ext>
            </a:extLst>
          </p:cNvPr>
          <p:cNvSpPr txBox="1"/>
          <p:nvPr/>
        </p:nvSpPr>
        <p:spPr>
          <a:xfrm>
            <a:off x="623921" y="1787234"/>
            <a:ext cx="6345028" cy="461665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HBS 3 (Hybrid Backup Sync)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A744BF6-508C-46B6-9DFF-B70C8E9DBC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21" y="2407484"/>
            <a:ext cx="6345028" cy="3385550"/>
          </a:xfrm>
          <a:prstGeom prst="roundRect">
            <a:avLst>
              <a:gd name="adj" fmla="val 31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52C4DF0A-3B97-4AF9-9CFD-EAFDE054393C}"/>
              </a:ext>
            </a:extLst>
          </p:cNvPr>
          <p:cNvSpPr txBox="1"/>
          <p:nvPr/>
        </p:nvSpPr>
        <p:spPr>
          <a:xfrm>
            <a:off x="623919" y="5849849"/>
            <a:ext cx="634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Select the personal folder under "homes" folder. (includes </a:t>
            </a:r>
            <a:r>
              <a:rPr lang="en-US" altLang="zh-TW" b="1" err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Qsync</a:t>
            </a:r>
            <a:r>
              <a:rPr lang="en-US" altLang="zh-TW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)</a:t>
            </a:r>
            <a:endParaRPr lang="zh-TW" altLang="en-US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ED48CABA-B7FB-4D46-B8AF-3E89150FB766}"/>
              </a:ext>
            </a:extLst>
          </p:cNvPr>
          <p:cNvSpPr/>
          <p:nvPr/>
        </p:nvSpPr>
        <p:spPr>
          <a:xfrm>
            <a:off x="10345150" y="3345488"/>
            <a:ext cx="1213233" cy="1213233"/>
          </a:xfrm>
          <a:prstGeom prst="ellipse">
            <a:avLst/>
          </a:prstGeom>
          <a:gradFill>
            <a:gsLst>
              <a:gs pos="0">
                <a:srgbClr val="006BDF"/>
              </a:gs>
              <a:gs pos="100000">
                <a:srgbClr val="00B0F0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F3F36697-A12D-4CBF-BAC7-EAC3B98B6B8C}"/>
              </a:ext>
            </a:extLst>
          </p:cNvPr>
          <p:cNvSpPr/>
          <p:nvPr/>
        </p:nvSpPr>
        <p:spPr>
          <a:xfrm>
            <a:off x="8775450" y="3345488"/>
            <a:ext cx="1213233" cy="1213233"/>
          </a:xfrm>
          <a:prstGeom prst="ellipse">
            <a:avLst/>
          </a:prstGeom>
          <a:gradFill>
            <a:gsLst>
              <a:gs pos="0">
                <a:srgbClr val="006BDF"/>
              </a:gs>
              <a:gs pos="100000">
                <a:srgbClr val="00B0F0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7A6927E7-87A6-4747-818B-2C5D2B97EDC7}"/>
              </a:ext>
            </a:extLst>
          </p:cNvPr>
          <p:cNvSpPr/>
          <p:nvPr/>
        </p:nvSpPr>
        <p:spPr>
          <a:xfrm>
            <a:off x="7233414" y="3345488"/>
            <a:ext cx="1213233" cy="1213233"/>
          </a:xfrm>
          <a:prstGeom prst="ellipse">
            <a:avLst/>
          </a:prstGeom>
          <a:gradFill>
            <a:gsLst>
              <a:gs pos="0">
                <a:srgbClr val="006BDF"/>
              </a:gs>
              <a:gs pos="100000">
                <a:srgbClr val="00B0F0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6F33BAA-44E2-4340-B2AD-1DC2B88E9A0C}"/>
              </a:ext>
            </a:extLst>
          </p:cNvPr>
          <p:cNvSpPr txBox="1"/>
          <p:nvPr/>
        </p:nvSpPr>
        <p:spPr>
          <a:xfrm>
            <a:off x="8787453" y="4691237"/>
            <a:ext cx="121323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Remote</a:t>
            </a:r>
            <a:endParaRPr lang="zh-TW" altLang="en-US" sz="2000" b="1">
              <a:solidFill>
                <a:srgbClr val="006BD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27" name="圖形 26">
            <a:extLst>
              <a:ext uri="{FF2B5EF4-FFF2-40B4-BE49-F238E27FC236}">
                <a16:creationId xmlns:a16="http://schemas.microsoft.com/office/drawing/2014/main" id="{5F8ABB13-45C7-4BCF-8DFB-41ADD17B9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9758" y="3450980"/>
            <a:ext cx="4328625" cy="1000013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72DBE413-1F58-43F8-BB8F-3A6C7F6700FC}"/>
              </a:ext>
            </a:extLst>
          </p:cNvPr>
          <p:cNvSpPr txBox="1"/>
          <p:nvPr/>
        </p:nvSpPr>
        <p:spPr>
          <a:xfrm>
            <a:off x="7234035" y="4691237"/>
            <a:ext cx="121323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Local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C3CA6B2-5EE4-440D-A0AC-599CAA951CAF}"/>
              </a:ext>
            </a:extLst>
          </p:cNvPr>
          <p:cNvSpPr txBox="1"/>
          <p:nvPr/>
        </p:nvSpPr>
        <p:spPr>
          <a:xfrm>
            <a:off x="10367351" y="4691237"/>
            <a:ext cx="121323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Cloud</a:t>
            </a:r>
            <a:endParaRPr lang="zh-TW" altLang="en-US" sz="2000" b="1">
              <a:solidFill>
                <a:srgbClr val="006BD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152EFEA-A09C-440A-8972-188242F1BA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19" y="1401942"/>
            <a:ext cx="900601" cy="9006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9557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>
            <a:extLst>
              <a:ext uri="{FF2B5EF4-FFF2-40B4-BE49-F238E27FC236}">
                <a16:creationId xmlns:a16="http://schemas.microsoft.com/office/drawing/2014/main" id="{D7899721-E35B-477E-BD75-4EDB3DF24AE5}"/>
              </a:ext>
            </a:extLst>
          </p:cNvPr>
          <p:cNvSpPr/>
          <p:nvPr/>
        </p:nvSpPr>
        <p:spPr>
          <a:xfrm>
            <a:off x="379219" y="4068872"/>
            <a:ext cx="11453390" cy="27891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1CE1A762-BE8E-49F7-A449-132860B69E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521" y="1919997"/>
            <a:ext cx="1085845" cy="1085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6B10025-1C9B-40AD-8834-3349BA28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"/>
            <a:ext cx="8377082" cy="1519649"/>
          </a:xfrm>
        </p:spPr>
        <p:txBody>
          <a:bodyPr/>
          <a:lstStyle/>
          <a:p>
            <a:r>
              <a:rPr lang="en-US" altLang="zh-TW"/>
              <a:t>With advanced NAS features, your </a:t>
            </a:r>
            <a:r>
              <a:rPr lang="en-US" altLang="zh-TW" err="1"/>
              <a:t>Qsync</a:t>
            </a:r>
            <a:r>
              <a:rPr lang="en-US" altLang="zh-TW"/>
              <a:t> data also benefits</a:t>
            </a:r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6F04C54-B61C-4B47-B307-3541AC088AD4}"/>
              </a:ext>
            </a:extLst>
          </p:cNvPr>
          <p:cNvSpPr txBox="1"/>
          <p:nvPr/>
        </p:nvSpPr>
        <p:spPr>
          <a:xfrm>
            <a:off x="8810032" y="3143316"/>
            <a:ext cx="2806824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 Backup Sync</a:t>
            </a:r>
          </a:p>
          <a:p>
            <a:pPr algn="ctr">
              <a:defRPr/>
            </a:pP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 backup more protection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3F0A5D8-5F11-440C-8561-4B82B6A56BB0}"/>
              </a:ext>
            </a:extLst>
          </p:cNvPr>
          <p:cNvSpPr txBox="1"/>
          <p:nvPr/>
        </p:nvSpPr>
        <p:spPr>
          <a:xfrm>
            <a:off x="440995" y="3143316"/>
            <a:ext cx="2743200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RAID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2C2E3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  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Protection</a:t>
            </a:r>
            <a:endParaRPr lang="zh-TW" altLang="en-US" sz="1400" b="1">
              <a:solidFill>
                <a:srgbClr val="2C2E3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A401CD6-7313-49CD-916D-B28279759401}"/>
              </a:ext>
            </a:extLst>
          </p:cNvPr>
          <p:cNvSpPr txBox="1"/>
          <p:nvPr/>
        </p:nvSpPr>
        <p:spPr>
          <a:xfrm>
            <a:off x="2880811" y="3143316"/>
            <a:ext cx="2752859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rgbClr val="2C2E3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Avoid ransomware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AD65EE6-9DEF-451C-BEDC-651A2C25866B}"/>
              </a:ext>
            </a:extLst>
          </p:cNvPr>
          <p:cNvSpPr txBox="1"/>
          <p:nvPr/>
        </p:nvSpPr>
        <p:spPr>
          <a:xfrm>
            <a:off x="5697964" y="3143316"/>
            <a:ext cx="2914408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SSD Cache </a:t>
            </a:r>
            <a:endParaRPr kumimoji="0" lang="zh-TW" altLang="en-US" sz="1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rgbClr val="2C2E3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Higher performance</a:t>
            </a:r>
          </a:p>
        </p:txBody>
      </p:sp>
      <p:pic>
        <p:nvPicPr>
          <p:cNvPr id="12" name="圖片 12">
            <a:extLst>
              <a:ext uri="{FF2B5EF4-FFF2-40B4-BE49-F238E27FC236}">
                <a16:creationId xmlns:a16="http://schemas.microsoft.com/office/drawing/2014/main" id="{5FF9D89D-CB73-4F56-A918-3E9C6DE9C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889" y="1919997"/>
            <a:ext cx="1085846" cy="1085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C261B10D-9408-C94C-9D5B-8D19C133B4AE}"/>
              </a:ext>
            </a:extLst>
          </p:cNvPr>
          <p:cNvGrpSpPr/>
          <p:nvPr/>
        </p:nvGrpSpPr>
        <p:grpSpPr>
          <a:xfrm>
            <a:off x="8032939" y="5009696"/>
            <a:ext cx="1793870" cy="1015324"/>
            <a:chOff x="9717799" y="4066229"/>
            <a:chExt cx="2786007" cy="15768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圖形 48">
              <a:extLst>
                <a:ext uri="{FF2B5EF4-FFF2-40B4-BE49-F238E27FC236}">
                  <a16:creationId xmlns:a16="http://schemas.microsoft.com/office/drawing/2014/main" id="{0F854676-CDBB-DC45-9BC3-0C84535ED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15" name="群組 47">
              <a:extLst>
                <a:ext uri="{FF2B5EF4-FFF2-40B4-BE49-F238E27FC236}">
                  <a16:creationId xmlns:a16="http://schemas.microsoft.com/office/drawing/2014/main" id="{A96A46D1-0047-2941-BFC9-80C967E833D0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6" name="Google Shape;442;p24">
                <a:extLst>
                  <a:ext uri="{FF2B5EF4-FFF2-40B4-BE49-F238E27FC236}">
                    <a16:creationId xmlns:a16="http://schemas.microsoft.com/office/drawing/2014/main" id="{AD5B954C-A84D-5C45-BAF1-C69745266627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swald Light" pitchFamily="2" charset="0"/>
                    <a:ea typeface="+mn-ea"/>
                    <a:cs typeface="+mn-cs"/>
                    <a:sym typeface="+mn-lt"/>
                  </a:rPr>
                  <a:t>A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7" name="Google Shape;443;p24">
                <a:extLst>
                  <a:ext uri="{FF2B5EF4-FFF2-40B4-BE49-F238E27FC236}">
                    <a16:creationId xmlns:a16="http://schemas.microsoft.com/office/drawing/2014/main" id="{17592F49-DFE1-3F4C-8A47-D98111FD9BD1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swald Light" pitchFamily="2" charset="0"/>
                    <a:ea typeface="+mn-ea"/>
                    <a:cs typeface="+mn-cs"/>
                    <a:sym typeface="+mn-lt"/>
                  </a:rPr>
                  <a:t>C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8" name="Google Shape;444;p24">
                <a:extLst>
                  <a:ext uri="{FF2B5EF4-FFF2-40B4-BE49-F238E27FC236}">
                    <a16:creationId xmlns:a16="http://schemas.microsoft.com/office/drawing/2014/main" id="{7FAAEF41-5C1F-BE46-BD72-AB66E4531B44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swald Light" pitchFamily="2" charset="0"/>
                    <a:ea typeface="+mn-ea"/>
                    <a:cs typeface="+mn-cs"/>
                    <a:sym typeface="+mn-lt"/>
                  </a:rPr>
                  <a:t>B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9" name="Google Shape;445;p24">
                <a:extLst>
                  <a:ext uri="{FF2B5EF4-FFF2-40B4-BE49-F238E27FC236}">
                    <a16:creationId xmlns:a16="http://schemas.microsoft.com/office/drawing/2014/main" id="{28E3A65B-9A33-FA40-8378-58C9D5D18D09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swald Light" pitchFamily="2" charset="0"/>
                    <a:ea typeface="+mn-ea"/>
                    <a:cs typeface="+mn-cs"/>
                    <a:sym typeface="+mn-lt"/>
                  </a:rPr>
                  <a:t>D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endParaRPr>
              </a:p>
            </p:txBody>
          </p:sp>
        </p:grp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316ACD5-5AFD-7148-B626-1F99D0629C6B}"/>
              </a:ext>
            </a:extLst>
          </p:cNvPr>
          <p:cNvGrpSpPr/>
          <p:nvPr/>
        </p:nvGrpSpPr>
        <p:grpSpPr>
          <a:xfrm>
            <a:off x="5966233" y="5009696"/>
            <a:ext cx="3911185" cy="1015324"/>
            <a:chOff x="6147389" y="4066228"/>
            <a:chExt cx="6074346" cy="15768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圖形 45">
              <a:extLst>
                <a:ext uri="{FF2B5EF4-FFF2-40B4-BE49-F238E27FC236}">
                  <a16:creationId xmlns:a16="http://schemas.microsoft.com/office/drawing/2014/main" id="{8412D404-5AA3-AB4F-86BF-AF40C306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47389" y="4066228"/>
              <a:ext cx="2786007" cy="1576868"/>
            </a:xfrm>
            <a:prstGeom prst="rect">
              <a:avLst/>
            </a:prstGeom>
          </p:spPr>
        </p:pic>
        <p:sp>
          <p:nvSpPr>
            <p:cNvPr id="22" name="Google Shape;448;p24">
              <a:extLst>
                <a:ext uri="{FF2B5EF4-FFF2-40B4-BE49-F238E27FC236}">
                  <a16:creationId xmlns:a16="http://schemas.microsoft.com/office/drawing/2014/main" id="{84DE917F-9B2F-DD48-859D-35C1C6F31400}"/>
                </a:ext>
              </a:extLst>
            </p:cNvPr>
            <p:cNvSpPr/>
            <p:nvPr/>
          </p:nvSpPr>
          <p:spPr>
            <a:xfrm>
              <a:off x="9478037" y="5070177"/>
              <a:ext cx="2743698" cy="315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rPr>
                <a:t>Deduplicated Data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  <a:sym typeface="+mn-lt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39B1FA04-DE3C-664C-ABA9-E15F847C421C}"/>
              </a:ext>
            </a:extLst>
          </p:cNvPr>
          <p:cNvGrpSpPr/>
          <p:nvPr/>
        </p:nvGrpSpPr>
        <p:grpSpPr>
          <a:xfrm>
            <a:off x="3955257" y="5009696"/>
            <a:ext cx="1793870" cy="1015324"/>
            <a:chOff x="2576979" y="4066229"/>
            <a:chExt cx="2786007" cy="15768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4" name="圖形 42">
              <a:extLst>
                <a:ext uri="{FF2B5EF4-FFF2-40B4-BE49-F238E27FC236}">
                  <a16:creationId xmlns:a16="http://schemas.microsoft.com/office/drawing/2014/main" id="{13083AE9-D23A-E24B-933F-FE1CEAB0B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697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25" name="群組 43">
              <a:extLst>
                <a:ext uri="{FF2B5EF4-FFF2-40B4-BE49-F238E27FC236}">
                  <a16:creationId xmlns:a16="http://schemas.microsoft.com/office/drawing/2014/main" id="{89FA8809-5F39-604F-9607-1A0A9704C84D}"/>
                </a:ext>
              </a:extLst>
            </p:cNvPr>
            <p:cNvGrpSpPr/>
            <p:nvPr/>
          </p:nvGrpSpPr>
          <p:grpSpPr>
            <a:xfrm>
              <a:off x="3065882" y="4256204"/>
              <a:ext cx="1852740" cy="909847"/>
              <a:chOff x="4327765" y="3622547"/>
              <a:chExt cx="1852740" cy="909847"/>
            </a:xfrm>
          </p:grpSpPr>
          <p:sp>
            <p:nvSpPr>
              <p:cNvPr id="27" name="Google Shape;428;p24">
                <a:extLst>
                  <a:ext uri="{FF2B5EF4-FFF2-40B4-BE49-F238E27FC236}">
                    <a16:creationId xmlns:a16="http://schemas.microsoft.com/office/drawing/2014/main" id="{DE20F3D9-A7CC-DF4F-837A-A5AC2389282F}"/>
                  </a:ext>
                </a:extLst>
              </p:cNvPr>
              <p:cNvSpPr/>
              <p:nvPr/>
            </p:nvSpPr>
            <p:spPr>
              <a:xfrm>
                <a:off x="4327765" y="3622547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swald Light" pitchFamily="2" charset="0"/>
                    <a:ea typeface="+mn-ea"/>
                    <a:cs typeface="+mn-cs"/>
                    <a:sym typeface="+mn-lt"/>
                  </a:rPr>
                  <a:t>A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28" name="Google Shape;429;p24">
                <a:extLst>
                  <a:ext uri="{FF2B5EF4-FFF2-40B4-BE49-F238E27FC236}">
                    <a16:creationId xmlns:a16="http://schemas.microsoft.com/office/drawing/2014/main" id="{09AA0597-0349-854F-85A7-B5C4508AAC16}"/>
                  </a:ext>
                </a:extLst>
              </p:cNvPr>
              <p:cNvSpPr/>
              <p:nvPr/>
            </p:nvSpPr>
            <p:spPr>
              <a:xfrm>
                <a:off x="5293125" y="3622547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swald Light" pitchFamily="2" charset="0"/>
                    <a:ea typeface="+mn-ea"/>
                    <a:cs typeface="+mn-cs"/>
                    <a:sym typeface="+mn-lt"/>
                  </a:rPr>
                  <a:t>C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29" name="Google Shape;430;p24">
                <a:extLst>
                  <a:ext uri="{FF2B5EF4-FFF2-40B4-BE49-F238E27FC236}">
                    <a16:creationId xmlns:a16="http://schemas.microsoft.com/office/drawing/2014/main" id="{981C0CFD-C446-CA4D-B1B2-932970D6B05A}"/>
                  </a:ext>
                </a:extLst>
              </p:cNvPr>
              <p:cNvSpPr/>
              <p:nvPr/>
            </p:nvSpPr>
            <p:spPr>
              <a:xfrm>
                <a:off x="4810445" y="3622547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swald Light" pitchFamily="2" charset="0"/>
                    <a:ea typeface="+mn-ea"/>
                    <a:cs typeface="+mn-cs"/>
                    <a:sym typeface="+mn-lt"/>
                  </a:rPr>
                  <a:t>B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30" name="Google Shape;431;p24">
                <a:extLst>
                  <a:ext uri="{FF2B5EF4-FFF2-40B4-BE49-F238E27FC236}">
                    <a16:creationId xmlns:a16="http://schemas.microsoft.com/office/drawing/2014/main" id="{7A77FB48-9B65-2143-9CF5-5FFCBCC5CDC9}"/>
                  </a:ext>
                </a:extLst>
              </p:cNvPr>
              <p:cNvSpPr/>
              <p:nvPr/>
            </p:nvSpPr>
            <p:spPr>
              <a:xfrm>
                <a:off x="5775805" y="3622547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swald Light" pitchFamily="2" charset="0"/>
                    <a:ea typeface="+mn-ea"/>
                    <a:cs typeface="+mn-cs"/>
                    <a:sym typeface="+mn-lt"/>
                  </a:rPr>
                  <a:t>D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31" name="Google Shape;432;p24">
                <a:extLst>
                  <a:ext uri="{FF2B5EF4-FFF2-40B4-BE49-F238E27FC236}">
                    <a16:creationId xmlns:a16="http://schemas.microsoft.com/office/drawing/2014/main" id="{D138B6A9-1053-1240-9345-44CFD70D031C}"/>
                  </a:ext>
                </a:extLst>
              </p:cNvPr>
              <p:cNvSpPr/>
              <p:nvPr/>
            </p:nvSpPr>
            <p:spPr>
              <a:xfrm>
                <a:off x="5293125" y="4129508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swald Light" pitchFamily="2" charset="0"/>
                    <a:ea typeface="+mn-ea"/>
                    <a:cs typeface="+mn-cs"/>
                    <a:sym typeface="+mn-lt"/>
                  </a:rPr>
                  <a:t>A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32" name="Google Shape;433;p24">
                <a:extLst>
                  <a:ext uri="{FF2B5EF4-FFF2-40B4-BE49-F238E27FC236}">
                    <a16:creationId xmlns:a16="http://schemas.microsoft.com/office/drawing/2014/main" id="{D3CCE911-9E3F-494C-887B-352622511E43}"/>
                  </a:ext>
                </a:extLst>
              </p:cNvPr>
              <p:cNvSpPr/>
              <p:nvPr/>
            </p:nvSpPr>
            <p:spPr>
              <a:xfrm>
                <a:off x="4810445" y="4129508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swald Light" pitchFamily="2" charset="0"/>
                    <a:ea typeface="+mn-ea"/>
                    <a:cs typeface="+mn-cs"/>
                    <a:sym typeface="+mn-lt"/>
                  </a:rPr>
                  <a:t>C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33" name="Google Shape;434;p24">
                <a:extLst>
                  <a:ext uri="{FF2B5EF4-FFF2-40B4-BE49-F238E27FC236}">
                    <a16:creationId xmlns:a16="http://schemas.microsoft.com/office/drawing/2014/main" id="{022FEFA3-794A-7F4D-88EB-9591C2BC1BD3}"/>
                  </a:ext>
                </a:extLst>
              </p:cNvPr>
              <p:cNvSpPr/>
              <p:nvPr/>
            </p:nvSpPr>
            <p:spPr>
              <a:xfrm>
                <a:off x="5775805" y="4129508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swald Light" pitchFamily="2" charset="0"/>
                    <a:ea typeface="+mn-ea"/>
                    <a:cs typeface="+mn-cs"/>
                    <a:sym typeface="+mn-lt"/>
                  </a:rPr>
                  <a:t>B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34" name="Google Shape;435;p24">
                <a:extLst>
                  <a:ext uri="{FF2B5EF4-FFF2-40B4-BE49-F238E27FC236}">
                    <a16:creationId xmlns:a16="http://schemas.microsoft.com/office/drawing/2014/main" id="{FCE31E1C-FD44-254F-96C9-998A6B188632}"/>
                  </a:ext>
                </a:extLst>
              </p:cNvPr>
              <p:cNvSpPr/>
              <p:nvPr/>
            </p:nvSpPr>
            <p:spPr>
              <a:xfrm>
                <a:off x="4327765" y="4129508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swald Light" pitchFamily="2" charset="0"/>
                    <a:ea typeface="+mn-ea"/>
                    <a:cs typeface="+mn-cs"/>
                    <a:sym typeface="+mn-lt"/>
                  </a:rPr>
                  <a:t>D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26" name="Google Shape;447;p24">
              <a:extLst>
                <a:ext uri="{FF2B5EF4-FFF2-40B4-BE49-F238E27FC236}">
                  <a16:creationId xmlns:a16="http://schemas.microsoft.com/office/drawing/2014/main" id="{86B8E165-F654-364A-BBF4-73BF6C9C88F5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Oswald Light" pitchFamily="2" charset="0"/>
                  <a:ea typeface="+mn-ea"/>
                  <a:cs typeface="+mn-cs"/>
                  <a:sym typeface="+mn-lt"/>
                </a:rPr>
                <a:t>Original Data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35" name="Google Shape;459;p24">
            <a:extLst>
              <a:ext uri="{FF2B5EF4-FFF2-40B4-BE49-F238E27FC236}">
                <a16:creationId xmlns:a16="http://schemas.microsoft.com/office/drawing/2014/main" id="{EFBBE918-60F1-554E-928D-F518D59CD7A3}"/>
              </a:ext>
            </a:extLst>
          </p:cNvPr>
          <p:cNvSpPr/>
          <p:nvPr/>
        </p:nvSpPr>
        <p:spPr>
          <a:xfrm>
            <a:off x="6165771" y="6149537"/>
            <a:ext cx="138489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C2E3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Compression</a:t>
            </a:r>
          </a:p>
        </p:txBody>
      </p:sp>
      <p:sp>
        <p:nvSpPr>
          <p:cNvPr id="36" name="Google Shape;458;p24">
            <a:extLst>
              <a:ext uri="{FF2B5EF4-FFF2-40B4-BE49-F238E27FC236}">
                <a16:creationId xmlns:a16="http://schemas.microsoft.com/office/drawing/2014/main" id="{19EBFFBE-CC1F-F348-8AF9-E7C595FD3F04}"/>
              </a:ext>
            </a:extLst>
          </p:cNvPr>
          <p:cNvSpPr/>
          <p:nvPr/>
        </p:nvSpPr>
        <p:spPr>
          <a:xfrm>
            <a:off x="8196885" y="6148007"/>
            <a:ext cx="1465977" cy="21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C2E3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Deduplication</a:t>
            </a:r>
          </a:p>
        </p:txBody>
      </p:sp>
      <p:sp>
        <p:nvSpPr>
          <p:cNvPr id="37" name="Google Shape;449;p24">
            <a:extLst>
              <a:ext uri="{FF2B5EF4-FFF2-40B4-BE49-F238E27FC236}">
                <a16:creationId xmlns:a16="http://schemas.microsoft.com/office/drawing/2014/main" id="{155D2BE4-3D81-AD4B-BCAC-181A1A8057E0}"/>
              </a:ext>
            </a:extLst>
          </p:cNvPr>
          <p:cNvSpPr/>
          <p:nvPr/>
        </p:nvSpPr>
        <p:spPr>
          <a:xfrm>
            <a:off x="5934346" y="5775936"/>
            <a:ext cx="1915736" cy="20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  <a:sym typeface="+mn-lt"/>
              </a:rPr>
              <a:t>Compressed Data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Oswald Light" pitchFamily="2" charset="0"/>
              <a:ea typeface="+mn-ea"/>
              <a:cs typeface="+mn-cs"/>
              <a:sym typeface="+mn-lt"/>
            </a:endParaRPr>
          </a:p>
        </p:txBody>
      </p:sp>
      <p:sp>
        <p:nvSpPr>
          <p:cNvPr id="38" name="Google Shape;442;p24">
            <a:extLst>
              <a:ext uri="{FF2B5EF4-FFF2-40B4-BE49-F238E27FC236}">
                <a16:creationId xmlns:a16="http://schemas.microsoft.com/office/drawing/2014/main" id="{7582D5CC-D4FF-7F47-B070-976C0A8A8960}"/>
              </a:ext>
            </a:extLst>
          </p:cNvPr>
          <p:cNvSpPr/>
          <p:nvPr/>
        </p:nvSpPr>
        <p:spPr>
          <a:xfrm>
            <a:off x="6433679" y="5177585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  <a:sym typeface="+mn-lt"/>
              </a:rPr>
              <a:t>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 pitchFamily="2" charset="0"/>
              <a:ea typeface="+mn-ea"/>
              <a:cs typeface="+mn-cs"/>
              <a:sym typeface="+mn-lt"/>
            </a:endParaRPr>
          </a:p>
        </p:txBody>
      </p:sp>
      <p:sp>
        <p:nvSpPr>
          <p:cNvPr id="39" name="Google Shape;443;p24">
            <a:extLst>
              <a:ext uri="{FF2B5EF4-FFF2-40B4-BE49-F238E27FC236}">
                <a16:creationId xmlns:a16="http://schemas.microsoft.com/office/drawing/2014/main" id="{943E538A-6D19-484B-A9A9-1F445FFFA4AE}"/>
              </a:ext>
            </a:extLst>
          </p:cNvPr>
          <p:cNvSpPr/>
          <p:nvPr/>
        </p:nvSpPr>
        <p:spPr>
          <a:xfrm>
            <a:off x="6898435" y="5177585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  <a:sym typeface="+mn-lt"/>
              </a:rPr>
              <a:t>C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 pitchFamily="2" charset="0"/>
              <a:ea typeface="+mn-ea"/>
              <a:cs typeface="+mn-cs"/>
              <a:sym typeface="+mn-lt"/>
            </a:endParaRPr>
          </a:p>
        </p:txBody>
      </p:sp>
      <p:sp>
        <p:nvSpPr>
          <p:cNvPr id="40" name="Google Shape;444;p24">
            <a:extLst>
              <a:ext uri="{FF2B5EF4-FFF2-40B4-BE49-F238E27FC236}">
                <a16:creationId xmlns:a16="http://schemas.microsoft.com/office/drawing/2014/main" id="{AAEC1A2B-AD95-5E4F-82D6-BAC29440568A}"/>
              </a:ext>
            </a:extLst>
          </p:cNvPr>
          <p:cNvSpPr/>
          <p:nvPr/>
        </p:nvSpPr>
        <p:spPr>
          <a:xfrm>
            <a:off x="6666057" y="5177585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  <a:sym typeface="+mn-lt"/>
              </a:rPr>
              <a:t>B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 pitchFamily="2" charset="0"/>
              <a:ea typeface="+mn-ea"/>
              <a:cs typeface="+mn-cs"/>
              <a:sym typeface="+mn-lt"/>
            </a:endParaRPr>
          </a:p>
        </p:txBody>
      </p:sp>
      <p:sp>
        <p:nvSpPr>
          <p:cNvPr id="41" name="Google Shape;445;p24">
            <a:extLst>
              <a:ext uri="{FF2B5EF4-FFF2-40B4-BE49-F238E27FC236}">
                <a16:creationId xmlns:a16="http://schemas.microsoft.com/office/drawing/2014/main" id="{C24B4915-B560-1F45-BDD9-C48EC9A85B00}"/>
              </a:ext>
            </a:extLst>
          </p:cNvPr>
          <p:cNvSpPr/>
          <p:nvPr/>
        </p:nvSpPr>
        <p:spPr>
          <a:xfrm>
            <a:off x="7130812" y="5177585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  <a:sym typeface="+mn-lt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 pitchFamily="2" charset="0"/>
              <a:ea typeface="+mn-ea"/>
              <a:cs typeface="+mn-cs"/>
              <a:sym typeface="+mn-lt"/>
            </a:endParaRPr>
          </a:p>
        </p:txBody>
      </p:sp>
      <p:sp>
        <p:nvSpPr>
          <p:cNvPr id="42" name="Google Shape;442;p24">
            <a:extLst>
              <a:ext uri="{FF2B5EF4-FFF2-40B4-BE49-F238E27FC236}">
                <a16:creationId xmlns:a16="http://schemas.microsoft.com/office/drawing/2014/main" id="{28294904-B062-794F-9A2A-E46554A38C76}"/>
              </a:ext>
            </a:extLst>
          </p:cNvPr>
          <p:cNvSpPr/>
          <p:nvPr/>
        </p:nvSpPr>
        <p:spPr>
          <a:xfrm>
            <a:off x="6919505" y="5511852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  <a:sym typeface="+mn-lt"/>
              </a:rPr>
              <a:t>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 pitchFamily="2" charset="0"/>
              <a:ea typeface="+mn-ea"/>
              <a:cs typeface="+mn-cs"/>
              <a:sym typeface="+mn-lt"/>
            </a:endParaRPr>
          </a:p>
        </p:txBody>
      </p:sp>
      <p:sp>
        <p:nvSpPr>
          <p:cNvPr id="43" name="Google Shape;443;p24">
            <a:extLst>
              <a:ext uri="{FF2B5EF4-FFF2-40B4-BE49-F238E27FC236}">
                <a16:creationId xmlns:a16="http://schemas.microsoft.com/office/drawing/2014/main" id="{11C57A48-A0F3-E94F-8BD2-54E8B89F07C9}"/>
              </a:ext>
            </a:extLst>
          </p:cNvPr>
          <p:cNvSpPr/>
          <p:nvPr/>
        </p:nvSpPr>
        <p:spPr>
          <a:xfrm>
            <a:off x="6677799" y="5521376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  <a:sym typeface="+mn-lt"/>
              </a:rPr>
              <a:t>C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 pitchFamily="2" charset="0"/>
              <a:ea typeface="+mn-ea"/>
              <a:cs typeface="+mn-cs"/>
              <a:sym typeface="+mn-lt"/>
            </a:endParaRPr>
          </a:p>
        </p:txBody>
      </p:sp>
      <p:sp>
        <p:nvSpPr>
          <p:cNvPr id="44" name="Google Shape;444;p24">
            <a:extLst>
              <a:ext uri="{FF2B5EF4-FFF2-40B4-BE49-F238E27FC236}">
                <a16:creationId xmlns:a16="http://schemas.microsoft.com/office/drawing/2014/main" id="{E33813B2-4275-7549-815D-4212290C372B}"/>
              </a:ext>
            </a:extLst>
          </p:cNvPr>
          <p:cNvSpPr/>
          <p:nvPr/>
        </p:nvSpPr>
        <p:spPr>
          <a:xfrm>
            <a:off x="7152098" y="5511851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  <a:sym typeface="+mn-lt"/>
              </a:rPr>
              <a:t>B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 pitchFamily="2" charset="0"/>
              <a:ea typeface="+mn-ea"/>
              <a:cs typeface="+mn-cs"/>
              <a:sym typeface="+mn-lt"/>
            </a:endParaRPr>
          </a:p>
        </p:txBody>
      </p:sp>
      <p:sp>
        <p:nvSpPr>
          <p:cNvPr id="45" name="Google Shape;445;p24">
            <a:extLst>
              <a:ext uri="{FF2B5EF4-FFF2-40B4-BE49-F238E27FC236}">
                <a16:creationId xmlns:a16="http://schemas.microsoft.com/office/drawing/2014/main" id="{51511CF1-C431-894B-91B1-A77225C5204C}"/>
              </a:ext>
            </a:extLst>
          </p:cNvPr>
          <p:cNvSpPr/>
          <p:nvPr/>
        </p:nvSpPr>
        <p:spPr>
          <a:xfrm>
            <a:off x="6445165" y="5521377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  <a:sym typeface="+mn-lt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 pitchFamily="2" charset="0"/>
              <a:ea typeface="+mn-ea"/>
              <a:cs typeface="+mn-cs"/>
              <a:sym typeface="+mn-lt"/>
            </a:endParaRPr>
          </a:p>
        </p:txBody>
      </p:sp>
      <p:pic>
        <p:nvPicPr>
          <p:cNvPr id="48" name="圖形 47">
            <a:extLst>
              <a:ext uri="{FF2B5EF4-FFF2-40B4-BE49-F238E27FC236}">
                <a16:creationId xmlns:a16="http://schemas.microsoft.com/office/drawing/2014/main" id="{25A99ECE-4DD0-4FAD-A11C-63F9F27390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6135" y="1907144"/>
            <a:ext cx="990729" cy="1111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ED94DC67-2BAB-4FAF-AD7C-6F32F66DE0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3472" y="1934615"/>
            <a:ext cx="1318246" cy="1056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8ACBC5A9-A1E9-48E9-8E69-9A4B199A1C9B}"/>
              </a:ext>
            </a:extLst>
          </p:cNvPr>
          <p:cNvCxnSpPr>
            <a:cxnSpLocks/>
          </p:cNvCxnSpPr>
          <p:nvPr/>
        </p:nvCxnSpPr>
        <p:spPr>
          <a:xfrm flipH="1">
            <a:off x="2801312" y="2014204"/>
            <a:ext cx="724696" cy="1727670"/>
          </a:xfrm>
          <a:prstGeom prst="line">
            <a:avLst/>
          </a:prstGeom>
          <a:ln w="12700">
            <a:solidFill>
              <a:srgbClr val="006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1D901125-B1AE-42E1-A15B-59CCB28615DC}"/>
              </a:ext>
            </a:extLst>
          </p:cNvPr>
          <p:cNvCxnSpPr>
            <a:cxnSpLocks/>
          </p:cNvCxnSpPr>
          <p:nvPr/>
        </p:nvCxnSpPr>
        <p:spPr>
          <a:xfrm flipH="1">
            <a:off x="5399892" y="2014204"/>
            <a:ext cx="724696" cy="1727670"/>
          </a:xfrm>
          <a:prstGeom prst="line">
            <a:avLst/>
          </a:prstGeom>
          <a:ln w="12700">
            <a:solidFill>
              <a:srgbClr val="006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E1D94CA6-71BE-414F-8FAF-F8BDC17E9377}"/>
              </a:ext>
            </a:extLst>
          </p:cNvPr>
          <p:cNvCxnSpPr>
            <a:cxnSpLocks/>
          </p:cNvCxnSpPr>
          <p:nvPr/>
        </p:nvCxnSpPr>
        <p:spPr>
          <a:xfrm flipH="1">
            <a:off x="8346696" y="2014204"/>
            <a:ext cx="724696" cy="1727670"/>
          </a:xfrm>
          <a:prstGeom prst="line">
            <a:avLst/>
          </a:prstGeom>
          <a:ln w="12700">
            <a:solidFill>
              <a:srgbClr val="006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圖片 52" descr="一張含有 文字 的圖片&#10;&#10;自動產生的描述">
            <a:extLst>
              <a:ext uri="{FF2B5EF4-FFF2-40B4-BE49-F238E27FC236}">
                <a16:creationId xmlns:a16="http://schemas.microsoft.com/office/drawing/2014/main" id="{6F6F8B1E-CC96-4642-B81C-7C807FD97DE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782" y="4857929"/>
            <a:ext cx="2579780" cy="1719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55BD917D-B49D-4F51-A5FA-E0211AA82CC2}"/>
              </a:ext>
            </a:extLst>
          </p:cNvPr>
          <p:cNvSpPr txBox="1"/>
          <p:nvPr/>
        </p:nvSpPr>
        <p:spPr>
          <a:xfrm>
            <a:off x="2192389" y="4258510"/>
            <a:ext cx="96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006BD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With </a:t>
            </a:r>
            <a:r>
              <a:rPr kumimoji="0" lang="en-US" altLang="zh-TW" sz="2400" b="1" i="0" u="none" strike="noStrike" kern="1200" cap="none" spc="0" normalizeH="0" baseline="0" noProof="0" err="1">
                <a:ln>
                  <a:noFill/>
                </a:ln>
                <a:solidFill>
                  <a:srgbClr val="006BD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QuTS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006BD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hero, help you reducing more storage space</a:t>
            </a:r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9FD160B2-2F0C-42EE-B4B9-B150610E3A1F}"/>
              </a:ext>
            </a:extLst>
          </p:cNvPr>
          <p:cNvSpPr/>
          <p:nvPr/>
        </p:nvSpPr>
        <p:spPr>
          <a:xfrm>
            <a:off x="1611580" y="4216036"/>
            <a:ext cx="529389" cy="529389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rgbClr val="006BD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zh-TW" alt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80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形 24">
            <a:extLst>
              <a:ext uri="{FF2B5EF4-FFF2-40B4-BE49-F238E27FC236}">
                <a16:creationId xmlns:a16="http://schemas.microsoft.com/office/drawing/2014/main" id="{E365BE6C-E5F9-449C-9F8B-1EDC31336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3553" y="4287977"/>
            <a:ext cx="4799760" cy="225915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A1D4833-DC1A-463A-90E5-63538819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01" y="16500"/>
            <a:ext cx="9175421" cy="1540042"/>
          </a:xfrm>
        </p:spPr>
        <p:txBody>
          <a:bodyPr/>
          <a:lstStyle/>
          <a:p>
            <a:r>
              <a:rPr lang="en-US" altLang="zh-TW"/>
              <a:t>Utility &amp; Mobile support sub-folder / one-way / two-way synchronization</a:t>
            </a:r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2E57DFD-F99C-496E-B8C7-04B6A2B88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04996" y="1795837"/>
            <a:ext cx="4799758" cy="1779942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0E0ED905-35A4-4404-9246-CACEEBF4E334}"/>
              </a:ext>
            </a:extLst>
          </p:cNvPr>
          <p:cNvSpPr txBox="1"/>
          <p:nvPr/>
        </p:nvSpPr>
        <p:spPr>
          <a:xfrm>
            <a:off x="7565778" y="2669862"/>
            <a:ext cx="197927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>
                <a:ln>
                  <a:noFill/>
                </a:ln>
                <a:solidFill>
                  <a:srgbClr val="006BD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One-Way sync 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465FEBE-0C2C-43FB-AB1E-3BF989EEA82A}"/>
              </a:ext>
            </a:extLst>
          </p:cNvPr>
          <p:cNvSpPr txBox="1"/>
          <p:nvPr/>
        </p:nvSpPr>
        <p:spPr>
          <a:xfrm>
            <a:off x="7565778" y="5157171"/>
            <a:ext cx="197927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rgbClr val="006B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Two-Way sync</a:t>
            </a: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643C11F-A504-4D24-A1B7-FA7B7F901D6D}"/>
              </a:ext>
            </a:extLst>
          </p:cNvPr>
          <p:cNvCxnSpPr>
            <a:cxnSpLocks/>
          </p:cNvCxnSpPr>
          <p:nvPr/>
        </p:nvCxnSpPr>
        <p:spPr>
          <a:xfrm flipH="1">
            <a:off x="6584420" y="3944203"/>
            <a:ext cx="5040912" cy="0"/>
          </a:xfrm>
          <a:prstGeom prst="line">
            <a:avLst/>
          </a:prstGeom>
          <a:ln w="12700">
            <a:solidFill>
              <a:srgbClr val="2C2E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BA24FBBB-A1B7-40C2-B9FB-B5744F562465}"/>
              </a:ext>
            </a:extLst>
          </p:cNvPr>
          <p:cNvSpPr/>
          <p:nvPr/>
        </p:nvSpPr>
        <p:spPr>
          <a:xfrm>
            <a:off x="838200" y="1705150"/>
            <a:ext cx="5257800" cy="126188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006BDF"/>
                </a:solidFill>
                <a:effectLst/>
                <a:uLnTx/>
                <a:uFillTx/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Sub-folder</a:t>
            </a: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rgbClr val="2C2E3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user can set up synchronization in the sub-folder, but notice that when the sub-folder is set, this device cannot set to the upper layer (parent layer) and the next layer (child layer) as sync folders.</a:t>
            </a:r>
            <a:endParaRPr kumimoji="0" lang="zh-TW" altLang="zh-TW" sz="1400" b="1" i="0" u="none" strike="noStrike" kern="1200" cap="none" spc="0" normalizeH="0" baseline="0" noProof="0">
              <a:ln>
                <a:noFill/>
              </a:ln>
              <a:solidFill>
                <a:srgbClr val="2C2E3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C81B707-C3F1-48FB-BFDF-0CD461BDDC1B}"/>
              </a:ext>
            </a:extLst>
          </p:cNvPr>
          <p:cNvSpPr/>
          <p:nvPr/>
        </p:nvSpPr>
        <p:spPr>
          <a:xfrm>
            <a:off x="802049" y="3060598"/>
            <a:ext cx="5746220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One-Way sync</a:t>
            </a:r>
            <a:b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6BDF"/>
                </a:solidFill>
                <a:effectLst/>
                <a:uLnTx/>
                <a:uFillTx/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 from device: The device is the source side and always get the latest data. </a:t>
            </a:r>
          </a:p>
          <a:p>
            <a:pPr marR="0" lvl="0" indent="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Download from NAS: Announced information to all member.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9A33DC0D-D73C-49B5-8C05-261608A82961}"/>
              </a:ext>
            </a:extLst>
          </p:cNvPr>
          <p:cNvSpPr/>
          <p:nvPr/>
        </p:nvSpPr>
        <p:spPr>
          <a:xfrm>
            <a:off x="765898" y="4169825"/>
            <a:ext cx="5746220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Two-Way sync</a:t>
            </a:r>
            <a:endParaRPr lang="en-US" altLang="zh-TW" b="1">
              <a:solidFill>
                <a:srgbClr val="006BD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Standard synchronization process, both side will be the same. </a:t>
            </a:r>
            <a:endParaRPr lang="zh-TW" altLang="zh-TW" sz="1400" b="1">
              <a:solidFill>
                <a:srgbClr val="2C2E3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38693CB-BD40-4918-ABCF-84FB5166DA64}"/>
              </a:ext>
            </a:extLst>
          </p:cNvPr>
          <p:cNvSpPr/>
          <p:nvPr/>
        </p:nvSpPr>
        <p:spPr>
          <a:xfrm>
            <a:off x="765898" y="4848164"/>
            <a:ext cx="5746220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  <a:defRPr/>
            </a:pPr>
            <a:r>
              <a:rPr lang="en-US" altLang="zh-CN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Filter setting on device side</a:t>
            </a:r>
          </a:p>
          <a:p>
            <a:pPr marL="176213" indent="0">
              <a:defRPr/>
            </a:pPr>
            <a:r>
              <a:rPr lang="en-US" altLang="zh-CN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Specify the file extensions which users don`t want to sync.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4EBA09C-7DE5-4695-A444-F77310CFF15E}"/>
              </a:ext>
            </a:extLst>
          </p:cNvPr>
          <p:cNvSpPr/>
          <p:nvPr/>
        </p:nvSpPr>
        <p:spPr>
          <a:xfrm>
            <a:off x="765898" y="5526503"/>
            <a:ext cx="5746220" cy="8002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6213" marR="0" lvl="0" indent="-17621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Smart Delete</a:t>
            </a: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 could remove the local file but still keep those copies on the NAS to save the local storage space.</a:t>
            </a:r>
          </a:p>
        </p:txBody>
      </p:sp>
    </p:spTree>
    <p:extLst>
      <p:ext uri="{BB962C8B-B14F-4D97-AF65-F5344CB8AC3E}">
        <p14:creationId xmlns:p14="http://schemas.microsoft.com/office/powerpoint/2010/main" val="2008257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1D4833-DC1A-463A-90E5-63538819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8" y="0"/>
            <a:ext cx="8983834" cy="1540042"/>
          </a:xfrm>
        </p:spPr>
        <p:txBody>
          <a:bodyPr/>
          <a:lstStyle/>
          <a:p>
            <a:r>
              <a:rPr lang="en-US" altLang="zh-TW">
                <a:ea typeface="微軟正黑體"/>
              </a:rPr>
              <a:t>Windows/Mac utility support the space-saving mode</a:t>
            </a:r>
            <a:endParaRPr lang="zh-TW" altLang="en-US">
              <a:ea typeface="微軟正黑體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5D4C8091-A6EA-4D66-BF3D-D2B088FE5FA2}"/>
              </a:ext>
            </a:extLst>
          </p:cNvPr>
          <p:cNvSpPr/>
          <p:nvPr/>
        </p:nvSpPr>
        <p:spPr>
          <a:xfrm>
            <a:off x="379219" y="1540042"/>
            <a:ext cx="2785795" cy="5317958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2C68666-D830-4402-8166-52F71BF4AC3E}"/>
              </a:ext>
            </a:extLst>
          </p:cNvPr>
          <p:cNvSpPr/>
          <p:nvPr/>
        </p:nvSpPr>
        <p:spPr>
          <a:xfrm>
            <a:off x="380394" y="2573363"/>
            <a:ext cx="2757112" cy="27084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7800" indent="-177800" defTabSz="609585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Win users, turn on Storage Sense in Storage Settings.</a:t>
            </a:r>
          </a:p>
          <a:p>
            <a:pPr defTabSz="609585">
              <a:spcBef>
                <a:spcPts val="1200"/>
              </a:spcBef>
              <a:buSzPct val="100000"/>
            </a:pPr>
            <a:endParaRPr kumimoji="1" lang="en-US" altLang="zh-CN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609585">
              <a:spcBef>
                <a:spcPts val="1200"/>
              </a:spcBef>
              <a:buSzPct val="100000"/>
            </a:pPr>
            <a:endParaRPr kumimoji="1" lang="en-US" altLang="zh-CN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 defTabSz="609585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macOS users, configure the setting of space-saving mode of Mac </a:t>
            </a:r>
            <a:r>
              <a:rPr kumimoji="1" lang="en-US" altLang="zh-TW" sz="14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and set a periodicity schedule to free up space.</a:t>
            </a:r>
          </a:p>
        </p:txBody>
      </p:sp>
      <p:sp>
        <p:nvSpPr>
          <p:cNvPr id="82" name="文字方塊 35">
            <a:extLst>
              <a:ext uri="{FF2B5EF4-FFF2-40B4-BE49-F238E27FC236}">
                <a16:creationId xmlns:a16="http://schemas.microsoft.com/office/drawing/2014/main" id="{7F728157-50B0-44E2-B8D7-40A42B4E9771}"/>
              </a:ext>
            </a:extLst>
          </p:cNvPr>
          <p:cNvSpPr txBox="1"/>
          <p:nvPr/>
        </p:nvSpPr>
        <p:spPr>
          <a:xfrm>
            <a:off x="766892" y="3593236"/>
            <a:ext cx="1996593" cy="318747"/>
          </a:xfrm>
          <a:prstGeom prst="rect">
            <a:avLst/>
          </a:prstGeom>
          <a:solidFill>
            <a:srgbClr val="84FAE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600" b="1">
              <a:solidFill>
                <a:srgbClr val="2C2E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A78BA26E-D5F5-4FEB-BFA0-55358A6E65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399" y="3144815"/>
            <a:ext cx="868113" cy="841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6" name="文字方塊 85">
            <a:extLst>
              <a:ext uri="{FF2B5EF4-FFF2-40B4-BE49-F238E27FC236}">
                <a16:creationId xmlns:a16="http://schemas.microsoft.com/office/drawing/2014/main" id="{9CC3BC24-3AE0-4492-A13A-E942B7E5228B}"/>
              </a:ext>
            </a:extLst>
          </p:cNvPr>
          <p:cNvSpPr txBox="1"/>
          <p:nvPr/>
        </p:nvSpPr>
        <p:spPr>
          <a:xfrm>
            <a:off x="379219" y="1540041"/>
            <a:ext cx="2788144" cy="927041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Files on-demand and self-activated on low storage</a:t>
            </a:r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85E2ED5C-B320-4CE2-9F2E-43B5D2EB8F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223" y="2749569"/>
            <a:ext cx="2047707" cy="3890644"/>
          </a:xfrm>
          <a:prstGeom prst="rect">
            <a:avLst/>
          </a:prstGeom>
        </p:spPr>
      </p:pic>
      <p:sp>
        <p:nvSpPr>
          <p:cNvPr id="90" name="文字方塊 35">
            <a:extLst>
              <a:ext uri="{FF2B5EF4-FFF2-40B4-BE49-F238E27FC236}">
                <a16:creationId xmlns:a16="http://schemas.microsoft.com/office/drawing/2014/main" id="{2AE331A6-60DE-4239-B4EE-67F68F09ADD3}"/>
              </a:ext>
            </a:extLst>
          </p:cNvPr>
          <p:cNvSpPr txBox="1"/>
          <p:nvPr/>
        </p:nvSpPr>
        <p:spPr>
          <a:xfrm>
            <a:off x="776012" y="5801106"/>
            <a:ext cx="1992208" cy="475007"/>
          </a:xfrm>
          <a:prstGeom prst="rect">
            <a:avLst/>
          </a:prstGeom>
          <a:solidFill>
            <a:srgbClr val="84FAE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macOS</a:t>
            </a:r>
          </a:p>
          <a:p>
            <a:r>
              <a:rPr lang="en-US" altLang="zh-TW" sz="1600" b="1">
                <a:solidFill>
                  <a:srgbClr val="006BD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(coming</a:t>
            </a:r>
            <a:r>
              <a:rPr lang="zh-TW" altLang="en-US" sz="1600" b="1">
                <a:solidFill>
                  <a:srgbClr val="006BD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006BD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soon)</a:t>
            </a:r>
            <a:endParaRPr lang="zh-TW" altLang="en-US" sz="1600" b="1">
              <a:solidFill>
                <a:srgbClr val="2C2E30"/>
              </a:solidFill>
              <a:cs typeface="Arial" panose="020B0604020202020204" pitchFamily="34" charset="0"/>
            </a:endParaRPr>
          </a:p>
        </p:txBody>
      </p:sp>
      <p:pic>
        <p:nvPicPr>
          <p:cNvPr id="91" name="圖片 34">
            <a:extLst>
              <a:ext uri="{FF2B5EF4-FFF2-40B4-BE49-F238E27FC236}">
                <a16:creationId xmlns:a16="http://schemas.microsoft.com/office/drawing/2014/main" id="{4443843A-1CEC-4BB2-8DE0-14438D7812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398" y="5213874"/>
            <a:ext cx="868114" cy="868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2" name="群組 91">
            <a:extLst>
              <a:ext uri="{FF2B5EF4-FFF2-40B4-BE49-F238E27FC236}">
                <a16:creationId xmlns:a16="http://schemas.microsoft.com/office/drawing/2014/main" id="{B664E432-3D28-42FA-9396-F17B9ED18AF5}"/>
              </a:ext>
            </a:extLst>
          </p:cNvPr>
          <p:cNvGrpSpPr/>
          <p:nvPr/>
        </p:nvGrpSpPr>
        <p:grpSpPr>
          <a:xfrm>
            <a:off x="3824355" y="1733547"/>
            <a:ext cx="7987252" cy="1284555"/>
            <a:chOff x="619124" y="4540781"/>
            <a:chExt cx="15970092" cy="525211"/>
          </a:xfrm>
        </p:grpSpPr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DB2670E0-BF20-458D-93E0-F6B5A870599B}"/>
                </a:ext>
              </a:extLst>
            </p:cNvPr>
            <p:cNvSpPr/>
            <p:nvPr/>
          </p:nvSpPr>
          <p:spPr>
            <a:xfrm>
              <a:off x="619126" y="4540781"/>
              <a:ext cx="3125309" cy="52258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>
                  <a:solidFill>
                    <a:schemeClr val="tx1"/>
                  </a:solidFill>
                  <a:latin typeface="Arial"/>
                  <a:ea typeface="微軟正黑體"/>
                  <a:cs typeface="Arial"/>
                </a:rPr>
                <a:t>Always available</a:t>
              </a: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E58B137D-7DF6-4C55-B23F-94FFD149FF76}"/>
                </a:ext>
              </a:extLst>
            </p:cNvPr>
            <p:cNvSpPr/>
            <p:nvPr/>
          </p:nvSpPr>
          <p:spPr>
            <a:xfrm>
              <a:off x="619124" y="4543411"/>
              <a:ext cx="15970092" cy="522581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5" name="橢圓 94">
            <a:extLst>
              <a:ext uri="{FF2B5EF4-FFF2-40B4-BE49-F238E27FC236}">
                <a16:creationId xmlns:a16="http://schemas.microsoft.com/office/drawing/2014/main" id="{80585694-294E-4819-BD8E-5C62FB8991F9}"/>
              </a:ext>
            </a:extLst>
          </p:cNvPr>
          <p:cNvSpPr/>
          <p:nvPr/>
        </p:nvSpPr>
        <p:spPr>
          <a:xfrm>
            <a:off x="3238369" y="1974211"/>
            <a:ext cx="747925" cy="74792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6" name="圖形 42">
            <a:extLst>
              <a:ext uri="{FF2B5EF4-FFF2-40B4-BE49-F238E27FC236}">
                <a16:creationId xmlns:a16="http://schemas.microsoft.com/office/drawing/2014/main" id="{1A11B897-8D3C-42CC-97D5-C5AE2EF17A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9525" y="2135367"/>
            <a:ext cx="425612" cy="425612"/>
          </a:xfrm>
          <a:prstGeom prst="rect">
            <a:avLst/>
          </a:prstGeom>
        </p:spPr>
      </p:pic>
      <p:sp>
        <p:nvSpPr>
          <p:cNvPr id="97" name="文字方塊 96">
            <a:extLst>
              <a:ext uri="{FF2B5EF4-FFF2-40B4-BE49-F238E27FC236}">
                <a16:creationId xmlns:a16="http://schemas.microsoft.com/office/drawing/2014/main" id="{B07942C5-6D2A-474C-B8AD-15648729CB4F}"/>
              </a:ext>
            </a:extLst>
          </p:cNvPr>
          <p:cNvSpPr txBox="1"/>
          <p:nvPr/>
        </p:nvSpPr>
        <p:spPr>
          <a:xfrm>
            <a:off x="5455363" y="1955305"/>
            <a:ext cx="6145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Always keep on this device</a:t>
            </a:r>
          </a:p>
          <a:p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These Always Available files download to your device and take up space, but they are always there for you even when you are offline.</a:t>
            </a:r>
          </a:p>
        </p:txBody>
      </p: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D9CAC7DF-C669-4F20-9DF0-B56C6AD8E32C}"/>
              </a:ext>
            </a:extLst>
          </p:cNvPr>
          <p:cNvGrpSpPr/>
          <p:nvPr/>
        </p:nvGrpSpPr>
        <p:grpSpPr>
          <a:xfrm>
            <a:off x="5745738" y="3321472"/>
            <a:ext cx="2739194" cy="3103242"/>
            <a:chOff x="619126" y="4769160"/>
            <a:chExt cx="5476875" cy="1268810"/>
          </a:xfrm>
        </p:grpSpPr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C5A321A9-536C-49F9-BAA2-7557BAF2CDBC}"/>
                </a:ext>
              </a:extLst>
            </p:cNvPr>
            <p:cNvSpPr/>
            <p:nvPr/>
          </p:nvSpPr>
          <p:spPr>
            <a:xfrm>
              <a:off x="619126" y="4769160"/>
              <a:ext cx="5476875" cy="2234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TW" sz="2000" b="1">
                  <a:solidFill>
                    <a:schemeClr val="tx1"/>
                  </a:solidFill>
                  <a:latin typeface="Arial"/>
                  <a:ea typeface="微軟正黑體"/>
                  <a:cs typeface="Arial"/>
                </a:rPr>
                <a:t>Locally available</a:t>
              </a:r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76A9E021-0FF4-4773-B90C-026410EC8E75}"/>
                </a:ext>
              </a:extLst>
            </p:cNvPr>
            <p:cNvSpPr/>
            <p:nvPr/>
          </p:nvSpPr>
          <p:spPr>
            <a:xfrm>
              <a:off x="619126" y="4769160"/>
              <a:ext cx="5476875" cy="1268810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8905C132-F59B-4675-A6D6-5458C4EE365A}"/>
              </a:ext>
            </a:extLst>
          </p:cNvPr>
          <p:cNvSpPr txBox="1"/>
          <p:nvPr/>
        </p:nvSpPr>
        <p:spPr>
          <a:xfrm>
            <a:off x="5853418" y="3997494"/>
            <a:ext cx="263151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Locally available on this device</a:t>
            </a:r>
          </a:p>
          <a:p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These Locally Available file can be seen and edit on your PC, and also take up space. </a:t>
            </a:r>
            <a:b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Users can manually or automatically change a file back to NAS-only if not enough space.</a:t>
            </a:r>
          </a:p>
        </p:txBody>
      </p: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79BAF42E-5A4E-44DF-898A-D8A4E088F5B3}"/>
              </a:ext>
            </a:extLst>
          </p:cNvPr>
          <p:cNvGrpSpPr/>
          <p:nvPr/>
        </p:nvGrpSpPr>
        <p:grpSpPr>
          <a:xfrm>
            <a:off x="8861839" y="3321472"/>
            <a:ext cx="2739194" cy="3103242"/>
            <a:chOff x="619126" y="4769160"/>
            <a:chExt cx="5476875" cy="1268810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992B4B32-E293-42CB-9A28-3022483D92F0}"/>
                </a:ext>
              </a:extLst>
            </p:cNvPr>
            <p:cNvSpPr/>
            <p:nvPr/>
          </p:nvSpPr>
          <p:spPr>
            <a:xfrm>
              <a:off x="619126" y="4769160"/>
              <a:ext cx="5476875" cy="2234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>
                  <a:solidFill>
                    <a:schemeClr val="tx1"/>
                  </a:solidFill>
                  <a:latin typeface="Arial"/>
                  <a:ea typeface="微軟正黑體"/>
                  <a:cs typeface="Arial"/>
                </a:rPr>
                <a:t>NAS Only</a:t>
              </a: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EF315DB6-8E8F-481E-93E3-FB945C114A3F}"/>
                </a:ext>
              </a:extLst>
            </p:cNvPr>
            <p:cNvSpPr/>
            <p:nvPr/>
          </p:nvSpPr>
          <p:spPr>
            <a:xfrm>
              <a:off x="619126" y="4769160"/>
              <a:ext cx="5476875" cy="1268810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89F4FA80-AB98-4A6D-B573-29301EE50354}"/>
              </a:ext>
            </a:extLst>
          </p:cNvPr>
          <p:cNvSpPr txBox="1"/>
          <p:nvPr/>
        </p:nvSpPr>
        <p:spPr>
          <a:xfrm>
            <a:off x="8894838" y="3993279"/>
            <a:ext cx="267319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Free up space but keep on NAS</a:t>
            </a:r>
          </a:p>
          <a:p>
            <a:r>
              <a:rPr lang="en-US" altLang="zh-TW" sz="14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 can see the files/ folders on your computer, but the files/folders do not take up space. The file is not downloaded to your device until you open it.</a:t>
            </a:r>
          </a:p>
          <a:p>
            <a:endParaRPr lang="af-ZA" altLang="zh-TW" sz="2800" b="1">
              <a:solidFill>
                <a:srgbClr val="006BD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10" name="Shape 317">
            <a:extLst>
              <a:ext uri="{FF2B5EF4-FFF2-40B4-BE49-F238E27FC236}">
                <a16:creationId xmlns:a16="http://schemas.microsoft.com/office/drawing/2014/main" id="{34D5A43C-470B-4FDC-8646-4F3103C50BB3}"/>
              </a:ext>
            </a:extLst>
          </p:cNvPr>
          <p:cNvSpPr/>
          <p:nvPr/>
        </p:nvSpPr>
        <p:spPr>
          <a:xfrm>
            <a:off x="3297005" y="6392426"/>
            <a:ext cx="2264232" cy="349082"/>
          </a:xfrm>
          <a:prstGeom prst="roundRect">
            <a:avLst>
              <a:gd name="adj" fmla="val 23356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111" name="文字方塊 26">
            <a:extLst>
              <a:ext uri="{FF2B5EF4-FFF2-40B4-BE49-F238E27FC236}">
                <a16:creationId xmlns:a16="http://schemas.microsoft.com/office/drawing/2014/main" id="{C7411EFB-A596-414B-8D18-068BB0E0AFC6}"/>
              </a:ext>
            </a:extLst>
          </p:cNvPr>
          <p:cNvSpPr txBox="1"/>
          <p:nvPr/>
        </p:nvSpPr>
        <p:spPr>
          <a:xfrm>
            <a:off x="3781516" y="6388348"/>
            <a:ext cx="2009397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Status changing​</a:t>
            </a:r>
          </a:p>
        </p:txBody>
      </p:sp>
      <p:pic>
        <p:nvPicPr>
          <p:cNvPr id="112" name="圖形 46">
            <a:extLst>
              <a:ext uri="{FF2B5EF4-FFF2-40B4-BE49-F238E27FC236}">
                <a16:creationId xmlns:a16="http://schemas.microsoft.com/office/drawing/2014/main" id="{B6FF7478-BA0F-4DFA-8CBE-04F831605B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01554" y="6417644"/>
            <a:ext cx="310321" cy="279963"/>
          </a:xfrm>
          <a:prstGeom prst="rect">
            <a:avLst/>
          </a:prstGeom>
        </p:spPr>
      </p:pic>
      <p:sp>
        <p:nvSpPr>
          <p:cNvPr id="113" name="橢圓 112">
            <a:extLst>
              <a:ext uri="{FF2B5EF4-FFF2-40B4-BE49-F238E27FC236}">
                <a16:creationId xmlns:a16="http://schemas.microsoft.com/office/drawing/2014/main" id="{E320F56C-94E0-44A7-9E8E-011B792FFC00}"/>
              </a:ext>
            </a:extLst>
          </p:cNvPr>
          <p:cNvSpPr/>
          <p:nvPr/>
        </p:nvSpPr>
        <p:spPr>
          <a:xfrm>
            <a:off x="5494277" y="3114006"/>
            <a:ext cx="747925" cy="74792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4" name="圖形 43">
            <a:extLst>
              <a:ext uri="{FF2B5EF4-FFF2-40B4-BE49-F238E27FC236}">
                <a16:creationId xmlns:a16="http://schemas.microsoft.com/office/drawing/2014/main" id="{D6E51B87-33CB-42A9-8B96-69AE7084E7A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55433" y="3275162"/>
            <a:ext cx="425612" cy="425612"/>
          </a:xfrm>
          <a:prstGeom prst="rect">
            <a:avLst/>
          </a:prstGeom>
        </p:spPr>
      </p:pic>
      <p:sp>
        <p:nvSpPr>
          <p:cNvPr id="115" name="橢圓 114">
            <a:extLst>
              <a:ext uri="{FF2B5EF4-FFF2-40B4-BE49-F238E27FC236}">
                <a16:creationId xmlns:a16="http://schemas.microsoft.com/office/drawing/2014/main" id="{45C2680E-8F4E-48AA-9224-3782CD611C0E}"/>
              </a:ext>
            </a:extLst>
          </p:cNvPr>
          <p:cNvSpPr/>
          <p:nvPr/>
        </p:nvSpPr>
        <p:spPr>
          <a:xfrm>
            <a:off x="8592742" y="3114006"/>
            <a:ext cx="747925" cy="74792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6" name="圖形 44">
            <a:extLst>
              <a:ext uri="{FF2B5EF4-FFF2-40B4-BE49-F238E27FC236}">
                <a16:creationId xmlns:a16="http://schemas.microsoft.com/office/drawing/2014/main" id="{747E3AFC-D569-41E9-AB0D-239A6C4B1D9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93605" y="3289594"/>
            <a:ext cx="546198" cy="3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0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7EF27E-28A5-4330-8175-F0BC08A5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25" y="0"/>
            <a:ext cx="9785685" cy="1540042"/>
          </a:xfrm>
        </p:spPr>
        <p:txBody>
          <a:bodyPr>
            <a:normAutofit/>
          </a:bodyPr>
          <a:lstStyle/>
          <a:p>
            <a:r>
              <a:rPr lang="en-US" altLang="zh-TW"/>
              <a:t>Start LAN sync to accelerate synchronization works</a:t>
            </a:r>
            <a:endParaRPr lang="zh-TW" altLang="en-US">
              <a:ea typeface="微軟正黑體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72D5570-806B-4568-9E0F-4CF2837545CA}"/>
              </a:ext>
            </a:extLst>
          </p:cNvPr>
          <p:cNvSpPr/>
          <p:nvPr/>
        </p:nvSpPr>
        <p:spPr>
          <a:xfrm>
            <a:off x="5776091" y="2238540"/>
            <a:ext cx="1439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006BDF"/>
                </a:solidFill>
                <a:effectLst/>
                <a:uLnTx/>
                <a:uFillTx/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LAN sync 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srgbClr val="006BDF"/>
              </a:solidFill>
              <a:effectLst/>
              <a:uLnTx/>
              <a:uFillTx/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116C517-3A61-4DB2-85B6-83BE83B74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936" y="3696611"/>
            <a:ext cx="5463469" cy="2136632"/>
          </a:xfrm>
          <a:prstGeom prst="roundRect">
            <a:avLst>
              <a:gd name="adj" fmla="val 31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268F3EE8-8392-4190-BD32-17CA7C3843BB}"/>
              </a:ext>
            </a:extLst>
          </p:cNvPr>
          <p:cNvSpPr/>
          <p:nvPr/>
        </p:nvSpPr>
        <p:spPr>
          <a:xfrm>
            <a:off x="5776091" y="2598003"/>
            <a:ext cx="5620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This feature could increase the synchronization efficiency when many 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clients in the same LAN are connected to the same NAS.</a:t>
            </a:r>
            <a:endParaRPr lang="zh-TW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C361E35A-BCBB-4A7F-9220-A31B1DCD83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651" y="1552771"/>
            <a:ext cx="5274440" cy="52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60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407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2018F2-263C-4DAD-AAE7-857E74C579E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altLang="zh-TW"/>
              <a:t>How to choose the right NAS?</a:t>
            </a:r>
            <a:endParaRPr lang="zh-TW" altLang="en-US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EE6DF4A6-3B6C-46E0-846F-9AB20D640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446457"/>
              </p:ext>
            </p:extLst>
          </p:nvPr>
        </p:nvGraphicFramePr>
        <p:xfrm>
          <a:off x="555009" y="1808366"/>
          <a:ext cx="11081982" cy="445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697">
                  <a:extLst>
                    <a:ext uri="{9D8B030D-6E8A-4147-A177-3AD203B41FA5}">
                      <a16:colId xmlns:a16="http://schemas.microsoft.com/office/drawing/2014/main" val="3202492005"/>
                    </a:ext>
                  </a:extLst>
                </a:gridCol>
                <a:gridCol w="1410434">
                  <a:extLst>
                    <a:ext uri="{9D8B030D-6E8A-4147-A177-3AD203B41FA5}">
                      <a16:colId xmlns:a16="http://schemas.microsoft.com/office/drawing/2014/main" val="3445772151"/>
                    </a:ext>
                  </a:extLst>
                </a:gridCol>
                <a:gridCol w="3230146">
                  <a:extLst>
                    <a:ext uri="{9D8B030D-6E8A-4147-A177-3AD203B41FA5}">
                      <a16:colId xmlns:a16="http://schemas.microsoft.com/office/drawing/2014/main" val="1859323455"/>
                    </a:ext>
                  </a:extLst>
                </a:gridCol>
                <a:gridCol w="1267710">
                  <a:extLst>
                    <a:ext uri="{9D8B030D-6E8A-4147-A177-3AD203B41FA5}">
                      <a16:colId xmlns:a16="http://schemas.microsoft.com/office/drawing/2014/main" val="1417739858"/>
                    </a:ext>
                  </a:extLst>
                </a:gridCol>
                <a:gridCol w="1439820">
                  <a:extLst>
                    <a:ext uri="{9D8B030D-6E8A-4147-A177-3AD203B41FA5}">
                      <a16:colId xmlns:a16="http://schemas.microsoft.com/office/drawing/2014/main" val="2094241819"/>
                    </a:ext>
                  </a:extLst>
                </a:gridCol>
                <a:gridCol w="2254175">
                  <a:extLst>
                    <a:ext uri="{9D8B030D-6E8A-4147-A177-3AD203B41FA5}">
                      <a16:colId xmlns:a16="http://schemas.microsoft.com/office/drawing/2014/main" val="4075008051"/>
                    </a:ext>
                  </a:extLst>
                </a:gridCol>
              </a:tblGrid>
              <a:tr h="6038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F0"/>
                        </a:gs>
                        <a:gs pos="100000">
                          <a:srgbClr val="006BD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Users</a:t>
                      </a:r>
                      <a:endParaRPr lang="zh-TW" altLang="en-US" sz="1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F0"/>
                        </a:gs>
                        <a:gs pos="100000">
                          <a:srgbClr val="006BD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noProof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Processor</a:t>
                      </a:r>
                      <a:endParaRPr lang="zh-TW" altLang="en-US" sz="1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F0"/>
                        </a:gs>
                        <a:gs pos="100000">
                          <a:srgbClr val="006BD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RAM</a:t>
                      </a:r>
                      <a:endParaRPr lang="zh-TW" sz="1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F0"/>
                        </a:gs>
                        <a:gs pos="100000">
                          <a:srgbClr val="006BD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SSD Cache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F0"/>
                        </a:gs>
                        <a:gs pos="100000">
                          <a:srgbClr val="006BD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Network</a:t>
                      </a:r>
                      <a:endParaRPr lang="zh-TW" altLang="en-US" sz="1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F0"/>
                        </a:gs>
                        <a:gs pos="100000">
                          <a:srgbClr val="006BD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9878109"/>
                  </a:ext>
                </a:extLst>
              </a:tr>
              <a:tr h="59805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TW" sz="1400" b="1" kern="120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Home</a:t>
                      </a:r>
                      <a:endParaRPr lang="zh-TW" altLang="en-US" sz="1400" b="1" kern="120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1-</a:t>
                      </a:r>
                      <a:r>
                        <a:rPr lang="en-US" altLang="zh-TW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</a:t>
                      </a:r>
                      <a:endParaRPr lang="zh-TW" altLang="en-US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kern="1200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</a:t>
                      </a:r>
                      <a:r>
                        <a:rPr lang="zh-TW" altLang="en-US" sz="1400" b="1" i="0" u="none" strike="noStrike" kern="1200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 i="0" u="none" strike="noStrike" kern="1200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Celeron</a:t>
                      </a:r>
                      <a:r>
                        <a:rPr lang="zh-TW" altLang="en-US" sz="1400" b="1" i="0" u="none" strike="noStrike" kern="1200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 i="0" u="none" strike="noStrike" kern="1200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Dual core</a:t>
                      </a:r>
                      <a:endParaRPr lang="zh-TW" altLang="en-US" sz="1400" b="1" i="0" u="none" strike="noStrike" kern="120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1~4G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Nice to have</a:t>
                      </a:r>
                      <a:endParaRPr lang="zh-TW" altLang="en-US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GbE</a:t>
                      </a: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/ 2.5GbE / 10GbE</a:t>
                      </a:r>
                      <a:endParaRPr lang="zh-TW" altLang="en-US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297366"/>
                  </a:ext>
                </a:extLst>
              </a:tr>
              <a:tr h="59805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TW" sz="1400" b="1" kern="120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SOHO</a:t>
                      </a:r>
                      <a:endParaRPr lang="zh-TW" altLang="en-US" sz="1400" b="1" kern="120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-50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kern="1200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Celeron Quad core</a:t>
                      </a:r>
                      <a:endParaRPr lang="zh-TW" altLang="en-US" sz="1400" b="1" i="0" u="none" strike="noStrike" kern="120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4G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Nice to have</a:t>
                      </a:r>
                      <a:endParaRPr lang="zh-TW" altLang="en-US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GbE</a:t>
                      </a: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x2 / 2.5GbE / 10GbE</a:t>
                      </a:r>
                      <a:endParaRPr lang="zh-TW" altLang="en-US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847"/>
                  </a:ext>
                </a:extLst>
              </a:tr>
              <a:tr h="513776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altLang="zh-TW" sz="1400" b="1" kern="1200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SMB</a:t>
                      </a:r>
                      <a:endParaRPr lang="zh-TW" altLang="en-US" sz="1400" b="1" kern="120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altLang="zh-TW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-200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kern="1200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Core i5 Quad core</a:t>
                      </a:r>
                      <a:r>
                        <a:rPr lang="zh-TW" altLang="en-US" sz="1400" b="1" i="0" u="none" strike="noStrike" kern="1200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 </a:t>
                      </a:r>
                      <a:endParaRPr lang="zh-TW" altLang="en-US" sz="1400" b="1" i="0" u="none" strike="noStrike" kern="120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16G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solidFill>
                            <a:srgbClr val="006BD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400" b="1">
                        <a:solidFill>
                          <a:srgbClr val="006BD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10GbE</a:t>
                      </a: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x2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Port</a:t>
                      </a:r>
                      <a:r>
                        <a:rPr lang="zh-TW" altLang="en-US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 i="0" u="none" strike="noStrike" noProof="0" err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Trunking</a:t>
                      </a:r>
                      <a:r>
                        <a:rPr lang="en-US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801764"/>
                  </a:ext>
                </a:extLst>
              </a:tr>
              <a:tr h="598056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altLang="zh-TW" sz="1400" b="1" kern="1200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SME</a:t>
                      </a:r>
                      <a:endParaRPr lang="zh-TW" altLang="en-US" sz="1400" b="1" kern="120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altLang="zh-TW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-500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kern="1200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Core i7 Quad core</a:t>
                      </a:r>
                      <a:endParaRPr lang="zh-TW" altLang="en-US" sz="1400" b="1" i="0" u="none" strike="noStrike" kern="120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32G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0" lang="en-US" altLang="zh-TW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6BD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400" b="1">
                        <a:solidFill>
                          <a:srgbClr val="006BD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10GbE</a:t>
                      </a:r>
                      <a:r>
                        <a:rPr lang="zh-TW" altLang="en-US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x2</a:t>
                      </a:r>
                      <a:endParaRPr lang="zh-TW" altLang="en-US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Port</a:t>
                      </a:r>
                      <a:r>
                        <a:rPr lang="zh-TW" altLang="en-US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 i="0" u="none" strike="noStrike" noProof="0" err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Trunking</a:t>
                      </a:r>
                      <a:r>
                        <a:rPr lang="en-US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en-US" altLang="zh-TW" sz="1400" b="1" i="0" u="none" strike="noStrike" noProof="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720823"/>
                  </a:ext>
                </a:extLst>
              </a:tr>
              <a:tr h="51369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TW" sz="1400" b="1" kern="120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Enterprise</a:t>
                      </a:r>
                      <a:endParaRPr lang="zh-TW" altLang="en-US" sz="1400" b="1" kern="120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altLang="zh-TW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-1000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 Intel Xeon 4-core </a:t>
                      </a:r>
                      <a:endParaRPr lang="zh-TW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64G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0" lang="en-US" altLang="zh-TW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6BD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400" b="1">
                        <a:solidFill>
                          <a:srgbClr val="006BD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25GbE~</a:t>
                      </a:r>
                      <a:endParaRPr lang="zh-TW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808483"/>
                  </a:ext>
                </a:extLst>
              </a:tr>
              <a:tr h="513699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altLang="zh-TW" sz="1400" b="1" kern="120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Enterprise</a:t>
                      </a:r>
                      <a:endParaRPr lang="zh-TW" altLang="en-US" sz="1400" b="1" kern="120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en-US" altLang="zh-TW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-2000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Xeon 8-core </a:t>
                      </a:r>
                      <a:endParaRPr lang="zh-TW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128G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kumimoji="0" lang="en-US" altLang="zh-TW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6BD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400" b="1">
                        <a:solidFill>
                          <a:srgbClr val="006BD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GbE</a:t>
                      </a: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x2</a:t>
                      </a:r>
                      <a:endParaRPr lang="zh-TW" sz="1400" b="1" i="0" u="none" strike="noStrike" noProof="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Port Trunking</a:t>
                      </a: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altLang="en-US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042166"/>
                  </a:ext>
                </a:extLst>
              </a:tr>
              <a:tr h="51369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TW" sz="1400" b="1" kern="120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Enterprise</a:t>
                      </a:r>
                      <a:endParaRPr lang="zh-TW" altLang="en-US" sz="1400" b="1" kern="1200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00</a:t>
                      </a:r>
                      <a:r>
                        <a:rPr lang="en-US" altLang="zh-TW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and more</a:t>
                      </a:r>
                      <a:endParaRPr lang="zh-TW" altLang="en-US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 Intel Xeon </a:t>
                      </a: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/ AMD EPYC 8</a:t>
                      </a:r>
                      <a:r>
                        <a:rPr 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-core</a:t>
                      </a: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~</a:t>
                      </a:r>
                      <a:endParaRPr lang="zh-TW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128</a:t>
                      </a:r>
                      <a:r>
                        <a:rPr lang="zh-TW" altLang="en-US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altLang="zh-TW" sz="1400" b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~</a:t>
                      </a:r>
                      <a:endParaRPr lang="zh-TW" altLang="en-US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>
                          <a:solidFill>
                            <a:srgbClr val="006BD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All-Flash Array</a:t>
                      </a:r>
                      <a:br>
                        <a:rPr lang="en-US" altLang="zh-TW" sz="1400" b="1">
                          <a:solidFill>
                            <a:srgbClr val="006BD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</a:br>
                      <a:r>
                        <a:rPr lang="en-US" altLang="zh-TW" sz="1400" b="1">
                          <a:solidFill>
                            <a:srgbClr val="006BD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Recommended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25GbE x4</a:t>
                      </a:r>
                      <a:b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</a:br>
                      <a:r>
                        <a:rPr lang="en-US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TW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Port</a:t>
                      </a:r>
                      <a:r>
                        <a:rPr lang="zh-TW" altLang="en-US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 i="0" u="none" strike="noStrike" noProof="0" err="1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Trunking</a:t>
                      </a:r>
                      <a:r>
                        <a:rPr lang="en-US" sz="1400" b="1" i="0" u="none" strike="noStrike" noProof="0">
                          <a:solidFill>
                            <a:srgbClr val="2C2E3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400" b="1">
                        <a:solidFill>
                          <a:srgbClr val="2C2E3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084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254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35">
            <a:extLst>
              <a:ext uri="{FF2B5EF4-FFF2-40B4-BE49-F238E27FC236}">
                <a16:creationId xmlns:a16="http://schemas.microsoft.com/office/drawing/2014/main" id="{765226E4-C66E-4046-A684-4B2CE3F7DD05}"/>
              </a:ext>
            </a:extLst>
          </p:cNvPr>
          <p:cNvGrpSpPr/>
          <p:nvPr/>
        </p:nvGrpSpPr>
        <p:grpSpPr>
          <a:xfrm>
            <a:off x="390213" y="1749143"/>
            <a:ext cx="2739194" cy="3983829"/>
            <a:chOff x="619126" y="4769160"/>
            <a:chExt cx="5476875" cy="1628853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37E0D5F5-CC6D-4BF2-B01A-FCC9FD1BFC78}"/>
                </a:ext>
              </a:extLst>
            </p:cNvPr>
            <p:cNvSpPr/>
            <p:nvPr/>
          </p:nvSpPr>
          <p:spPr>
            <a:xfrm>
              <a:off x="619126" y="4769160"/>
              <a:ext cx="5476875" cy="2234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>
                  <a:ln>
                    <a:noFill/>
                  </a:ln>
                  <a:solidFill>
                    <a:srgbClr val="2C2E3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JhengHei"/>
                </a:rPr>
                <a:t>TS-453D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4505206-185D-4E80-8CE3-E19717371986}"/>
                </a:ext>
              </a:extLst>
            </p:cNvPr>
            <p:cNvSpPr/>
            <p:nvPr/>
          </p:nvSpPr>
          <p:spPr>
            <a:xfrm>
              <a:off x="619126" y="4769160"/>
              <a:ext cx="5476875" cy="1628853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2B965B47-8054-48C1-9BFD-03C27AA6AF65}"/>
              </a:ext>
            </a:extLst>
          </p:cNvPr>
          <p:cNvGrpSpPr/>
          <p:nvPr/>
        </p:nvGrpSpPr>
        <p:grpSpPr>
          <a:xfrm>
            <a:off x="3281006" y="1749143"/>
            <a:ext cx="2739194" cy="3983829"/>
            <a:chOff x="619126" y="4769160"/>
            <a:chExt cx="5476875" cy="1628853"/>
          </a:xfrm>
        </p:grpSpPr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2E535C1F-A557-480D-8CC0-7EEBF6EF5F9F}"/>
                </a:ext>
              </a:extLst>
            </p:cNvPr>
            <p:cNvSpPr/>
            <p:nvPr/>
          </p:nvSpPr>
          <p:spPr>
            <a:xfrm>
              <a:off x="619126" y="4769160"/>
              <a:ext cx="5476875" cy="2234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f-ZA" altLang="zh-TW" sz="2400" b="1" i="0" u="none" strike="noStrike" kern="1200" cap="none" spc="0" normalizeH="0" baseline="0" noProof="0">
                  <a:ln>
                    <a:noFill/>
                  </a:ln>
                  <a:solidFill>
                    <a:srgbClr val="2C2E3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TVS-872XT</a:t>
              </a: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F8EA739-4C26-4471-9D23-1EFAD9D69039}"/>
                </a:ext>
              </a:extLst>
            </p:cNvPr>
            <p:cNvSpPr/>
            <p:nvPr/>
          </p:nvSpPr>
          <p:spPr>
            <a:xfrm>
              <a:off x="619126" y="4769160"/>
              <a:ext cx="5476875" cy="1628853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D4529994-5C2D-4284-9B5A-65CD25FA963A}"/>
              </a:ext>
            </a:extLst>
          </p:cNvPr>
          <p:cNvGrpSpPr/>
          <p:nvPr/>
        </p:nvGrpSpPr>
        <p:grpSpPr>
          <a:xfrm>
            <a:off x="6171799" y="1749143"/>
            <a:ext cx="2739194" cy="3983829"/>
            <a:chOff x="619126" y="4769160"/>
            <a:chExt cx="5476875" cy="1628853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4DA83C81-5B5B-461A-A24E-9C954F2A4CDF}"/>
                </a:ext>
              </a:extLst>
            </p:cNvPr>
            <p:cNvSpPr/>
            <p:nvPr/>
          </p:nvSpPr>
          <p:spPr>
            <a:xfrm>
              <a:off x="619126" y="4769160"/>
              <a:ext cx="5476875" cy="2234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f-ZA" altLang="zh-TW" sz="2400" b="1" i="0" u="none" strike="noStrike" kern="1200" cap="none" spc="0" normalizeH="0" baseline="0" noProof="0">
                  <a:ln>
                    <a:noFill/>
                  </a:ln>
                  <a:solidFill>
                    <a:srgbClr val="2C2E3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TS-h1283XU</a:t>
              </a: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4E9A8E3-D6AA-4635-A4D2-3BF2E8C95730}"/>
                </a:ext>
              </a:extLst>
            </p:cNvPr>
            <p:cNvSpPr/>
            <p:nvPr/>
          </p:nvSpPr>
          <p:spPr>
            <a:xfrm>
              <a:off x="619126" y="4769160"/>
              <a:ext cx="5476875" cy="1628853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AEB60842-9FE7-4207-A7B1-5D6E4EF6DDA8}"/>
              </a:ext>
            </a:extLst>
          </p:cNvPr>
          <p:cNvGrpSpPr/>
          <p:nvPr/>
        </p:nvGrpSpPr>
        <p:grpSpPr>
          <a:xfrm>
            <a:off x="9062593" y="1749143"/>
            <a:ext cx="2739194" cy="3983829"/>
            <a:chOff x="619126" y="4769160"/>
            <a:chExt cx="5476875" cy="1628853"/>
          </a:xfrm>
        </p:grpSpPr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0566206A-8755-449F-9A5C-409651B74548}"/>
                </a:ext>
              </a:extLst>
            </p:cNvPr>
            <p:cNvSpPr/>
            <p:nvPr/>
          </p:nvSpPr>
          <p:spPr>
            <a:xfrm>
              <a:off x="619126" y="4769160"/>
              <a:ext cx="5476875" cy="2234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f-ZA" altLang="zh-TW" sz="2400" b="1" i="0" u="none" strike="noStrike" kern="1200" cap="none" spc="0" normalizeH="0" baseline="0" noProof="0">
                  <a:ln>
                    <a:noFill/>
                  </a:ln>
                  <a:solidFill>
                    <a:srgbClr val="2C2E3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TS-h2490FU</a:t>
              </a: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6CCC5F83-37F9-44B6-850D-4799AC9FA0A8}"/>
                </a:ext>
              </a:extLst>
            </p:cNvPr>
            <p:cNvSpPr/>
            <p:nvPr/>
          </p:nvSpPr>
          <p:spPr>
            <a:xfrm>
              <a:off x="619126" y="4769160"/>
              <a:ext cx="5476875" cy="1628853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2" name="文字方塊 25">
            <a:extLst>
              <a:ext uri="{FF2B5EF4-FFF2-40B4-BE49-F238E27FC236}">
                <a16:creationId xmlns:a16="http://schemas.microsoft.com/office/drawing/2014/main" id="{9FDC9671-4C30-44F5-B7B4-C550A9825062}"/>
              </a:ext>
            </a:extLst>
          </p:cNvPr>
          <p:cNvSpPr txBox="1"/>
          <p:nvPr/>
        </p:nvSpPr>
        <p:spPr>
          <a:xfrm>
            <a:off x="540988" y="2642732"/>
            <a:ext cx="256112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bay (4 x 3.5”)</a:t>
            </a:r>
          </a:p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Celeron® J4125 quad-core 2.0 GHz</a:t>
            </a:r>
            <a:endParaRPr kumimoji="1" lang="en" altLang="zh-TW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&amp; 8 GB RAM</a:t>
            </a:r>
            <a:endParaRPr kumimoji="1" lang="zh-TW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7C679EB-2949-094C-AEC2-FEE99C7A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Recommended models</a:t>
            </a:r>
            <a:endParaRPr kumimoji="1"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A6BB5C75-A15D-EA47-A279-C9AB65D13B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07" y="4715571"/>
            <a:ext cx="2287406" cy="14296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5" name="圖片 74">
            <a:extLst>
              <a:ext uri="{FF2B5EF4-FFF2-40B4-BE49-F238E27FC236}">
                <a16:creationId xmlns:a16="http://schemas.microsoft.com/office/drawing/2014/main" id="{8A477288-73EF-4783-B61B-B5137E7BC4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151" y="4667925"/>
            <a:ext cx="2378558" cy="14865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907F57EB-A8A0-467A-825D-348034E14C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179" y="5199990"/>
            <a:ext cx="3355088" cy="12476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966E5EDC-1EEF-4D12-A692-24214C01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3541" y="4679609"/>
            <a:ext cx="2949401" cy="1843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925207F0-B87D-496A-A26C-12E9BF369B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3847" y="4372358"/>
            <a:ext cx="1364590" cy="826001"/>
          </a:xfrm>
          <a:prstGeom prst="rect">
            <a:avLst/>
          </a:prstGeom>
        </p:spPr>
      </p:pic>
      <p:pic>
        <p:nvPicPr>
          <p:cNvPr id="81" name="圖片 80" descr="一張含有 文字 的圖片&#10;&#10;自動產生的描述">
            <a:extLst>
              <a:ext uri="{FF2B5EF4-FFF2-40B4-BE49-F238E27FC236}">
                <a16:creationId xmlns:a16="http://schemas.microsoft.com/office/drawing/2014/main" id="{2591E1F9-27E2-423B-9263-1E598FABC2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387" y="4438869"/>
            <a:ext cx="1198028" cy="798685"/>
          </a:xfrm>
          <a:prstGeom prst="rect">
            <a:avLst/>
          </a:prstGeom>
          <a:effectLst/>
        </p:spPr>
      </p:pic>
      <p:sp>
        <p:nvSpPr>
          <p:cNvPr id="82" name="文字方塊 25">
            <a:extLst>
              <a:ext uri="{FF2B5EF4-FFF2-40B4-BE49-F238E27FC236}">
                <a16:creationId xmlns:a16="http://schemas.microsoft.com/office/drawing/2014/main" id="{CC34F93E-C77F-46A3-8C11-598C0C160C7D}"/>
              </a:ext>
            </a:extLst>
          </p:cNvPr>
          <p:cNvSpPr txBox="1"/>
          <p:nvPr/>
        </p:nvSpPr>
        <p:spPr>
          <a:xfrm>
            <a:off x="3445151" y="2642732"/>
            <a:ext cx="241062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bay (8 x 3.5”)</a:t>
            </a:r>
          </a:p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Core™ i5-8400T 6-core 1.7 GHz </a:t>
            </a:r>
          </a:p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16GB RAM</a:t>
            </a:r>
          </a:p>
        </p:txBody>
      </p:sp>
      <p:sp>
        <p:nvSpPr>
          <p:cNvPr id="83" name="文字方塊 25">
            <a:extLst>
              <a:ext uri="{FF2B5EF4-FFF2-40B4-BE49-F238E27FC236}">
                <a16:creationId xmlns:a16="http://schemas.microsoft.com/office/drawing/2014/main" id="{61B51A1C-FA9A-4CFC-9FFB-AFBB569868AF}"/>
              </a:ext>
            </a:extLst>
          </p:cNvPr>
          <p:cNvSpPr txBox="1"/>
          <p:nvPr/>
        </p:nvSpPr>
        <p:spPr>
          <a:xfrm>
            <a:off x="6327237" y="2642732"/>
            <a:ext cx="242831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 bay (12 x 3.5”)</a:t>
            </a:r>
          </a:p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Xeon® E-2236 6-core 3.3 GHz</a:t>
            </a:r>
          </a:p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 128GB RAM</a:t>
            </a:r>
          </a:p>
        </p:txBody>
      </p:sp>
      <p:sp>
        <p:nvSpPr>
          <p:cNvPr id="84" name="文字方塊 25">
            <a:extLst>
              <a:ext uri="{FF2B5EF4-FFF2-40B4-BE49-F238E27FC236}">
                <a16:creationId xmlns:a16="http://schemas.microsoft.com/office/drawing/2014/main" id="{A54A531E-EC20-4A20-9D3D-93259D755CEF}"/>
              </a:ext>
            </a:extLst>
          </p:cNvPr>
          <p:cNvSpPr txBox="1"/>
          <p:nvPr/>
        </p:nvSpPr>
        <p:spPr>
          <a:xfrm>
            <a:off x="9255288" y="2642732"/>
            <a:ext cx="227671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24 bay (24 x 2.5”)</a:t>
            </a:r>
          </a:p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AMD EPYC 7302P 16-core 3.3 GHz</a:t>
            </a:r>
          </a:p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 4TB RAM</a:t>
            </a:r>
          </a:p>
        </p:txBody>
      </p:sp>
    </p:spTree>
    <p:extLst>
      <p:ext uri="{BB962C8B-B14F-4D97-AF65-F5344CB8AC3E}">
        <p14:creationId xmlns:p14="http://schemas.microsoft.com/office/powerpoint/2010/main" val="1819582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436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>
            <a:extLst>
              <a:ext uri="{FF2B5EF4-FFF2-40B4-BE49-F238E27FC236}">
                <a16:creationId xmlns:a16="http://schemas.microsoft.com/office/drawing/2014/main" id="{26E223FA-B5A4-4552-A729-DE10E4D31143}"/>
              </a:ext>
            </a:extLst>
          </p:cNvPr>
          <p:cNvSpPr/>
          <p:nvPr/>
        </p:nvSpPr>
        <p:spPr>
          <a:xfrm>
            <a:off x="289077" y="2175031"/>
            <a:ext cx="3759273" cy="3759273"/>
          </a:xfrm>
          <a:prstGeom prst="ellipse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864B679-9625-490A-BCB9-6CF51600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>
                <a:latin typeface="Arial"/>
                <a:ea typeface="微軟正黑體"/>
                <a:cs typeface="Arial"/>
              </a:rPr>
              <a:t>The latest release of 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Qsync</a:t>
            </a:r>
            <a:r>
              <a:rPr lang="en-US" altLang="zh-TW">
                <a:latin typeface="Arial"/>
                <a:ea typeface="微軟正黑體"/>
                <a:cs typeface="Arial"/>
              </a:rPr>
              <a:t> 5.0 </a:t>
            </a:r>
            <a:r>
              <a:rPr lang="en-US" altLang="zh-TW" sz="3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Windows</a:t>
            </a:r>
            <a:r>
              <a:rPr lang="zh-TW" altLang="en-US" sz="3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3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&amp;</a:t>
            </a:r>
            <a:r>
              <a:rPr lang="zh-TW" altLang="en-US" sz="3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3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macOS</a:t>
            </a:r>
            <a:r>
              <a:rPr lang="zh-TW" altLang="en-US" sz="3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 space-saving mode</a:t>
            </a:r>
            <a:r>
              <a:rPr lang="en-US" altLang="zh-TW" sz="3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!</a:t>
            </a:r>
            <a:endParaRPr lang="zh-TW" altLang="en-US" sz="3000">
              <a:solidFill>
                <a:schemeClr val="accent4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9" name="文字方塊 1">
            <a:extLst>
              <a:ext uri="{FF2B5EF4-FFF2-40B4-BE49-F238E27FC236}">
                <a16:creationId xmlns:a16="http://schemas.microsoft.com/office/drawing/2014/main" id="{A224A049-8F13-4DF0-8F63-9166B85C70D2}"/>
              </a:ext>
            </a:extLst>
          </p:cNvPr>
          <p:cNvSpPr txBox="1"/>
          <p:nvPr/>
        </p:nvSpPr>
        <p:spPr>
          <a:xfrm>
            <a:off x="657727" y="2823287"/>
            <a:ext cx="3025538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solidFill>
                  <a:srgbClr val="2C2E30"/>
                </a:solidFill>
                <a:latin typeface="Arial"/>
                <a:ea typeface="Microsoft JhengHei"/>
                <a:cs typeface="Arial"/>
              </a:rPr>
              <a:t>Similar to </a:t>
            </a:r>
            <a:r>
              <a:rPr lang="en-US" b="1">
                <a:solidFill>
                  <a:srgbClr val="2C2E30"/>
                </a:solidFill>
                <a:latin typeface="Arial"/>
                <a:ea typeface="Microsoft JhengHei"/>
                <a:cs typeface="Arial"/>
              </a:rPr>
              <a:t>Dropbox </a:t>
            </a:r>
            <a:r>
              <a:rPr lang="en-US" b="1" err="1">
                <a:solidFill>
                  <a:srgbClr val="2C2E30"/>
                </a:solidFill>
                <a:latin typeface="Arial"/>
                <a:ea typeface="Microsoft JhengHei"/>
                <a:cs typeface="Arial"/>
              </a:rPr>
              <a:t>SmartSync</a:t>
            </a:r>
            <a:r>
              <a:rPr lang="en-US" b="1">
                <a:solidFill>
                  <a:srgbClr val="2C2E30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b="1">
                <a:solidFill>
                  <a:srgbClr val="2C2E30"/>
                </a:solidFill>
                <a:latin typeface="Arial"/>
                <a:ea typeface="Microsoft JhengHei"/>
                <a:cs typeface="Arial"/>
              </a:rPr>
              <a:t>that is only </a:t>
            </a:r>
            <a:r>
              <a:rPr lang="en-US" b="1">
                <a:solidFill>
                  <a:srgbClr val="2C2E30"/>
                </a:solidFill>
                <a:latin typeface="Arial"/>
                <a:ea typeface="Microsoft JhengHei"/>
                <a:cs typeface="Arial"/>
              </a:rPr>
              <a:t>available to</a:t>
            </a:r>
            <a:r>
              <a:rPr lang="en-US" altLang="zh-TW" b="1">
                <a:solidFill>
                  <a:srgbClr val="2C2E30"/>
                </a:solidFill>
                <a:latin typeface="Arial"/>
                <a:ea typeface="Microsoft JhengHei"/>
                <a:cs typeface="Arial"/>
              </a:rPr>
              <a:t> paid users.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C2DDA776-B35E-478F-A4BD-2B94088F08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381" y="3947380"/>
            <a:ext cx="2901883" cy="124428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20DE011-B5A8-4EC2-81AF-22A704143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074" y="2086550"/>
            <a:ext cx="7938568" cy="4233414"/>
          </a:xfrm>
          <a:prstGeom prst="roundRect">
            <a:avLst>
              <a:gd name="adj" fmla="val 32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AD0EBF5-497E-4592-BB9D-E732E1685050}"/>
              </a:ext>
            </a:extLst>
          </p:cNvPr>
          <p:cNvSpPr/>
          <p:nvPr/>
        </p:nvSpPr>
        <p:spPr>
          <a:xfrm>
            <a:off x="6710537" y="4975451"/>
            <a:ext cx="2725751" cy="200173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1D1AF89-8185-45B5-902E-6972599ADA1A}"/>
              </a:ext>
            </a:extLst>
          </p:cNvPr>
          <p:cNvSpPr/>
          <p:nvPr/>
        </p:nvSpPr>
        <p:spPr>
          <a:xfrm>
            <a:off x="9436289" y="4975451"/>
            <a:ext cx="2142153" cy="772206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964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64B679-9625-490A-BCB9-6CF516003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16" y="26894"/>
            <a:ext cx="9766972" cy="1540042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The improvement</a:t>
            </a:r>
            <a:r>
              <a:rPr lang="en-US" altLang="zh-TW">
                <a:latin typeface="Arial"/>
                <a:ea typeface="微軟正黑體"/>
                <a:cs typeface="Arial"/>
              </a:rPr>
              <a:t>s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made possible</a:t>
            </a:r>
            <a:r>
              <a:rPr lang="zh-TW" altLang="en-US">
                <a:latin typeface="Arial"/>
                <a:ea typeface="微軟正黑體"/>
                <a:cs typeface="Arial"/>
              </a:rPr>
              <a:t> by </a:t>
            </a:r>
            <a:r>
              <a:rPr lang="en-US" altLang="zh-TW">
                <a:latin typeface="Arial"/>
                <a:ea typeface="微軟正黑體"/>
                <a:cs typeface="Arial"/>
              </a:rPr>
              <a:t>S</a:t>
            </a:r>
            <a:r>
              <a:rPr lang="zh-TW" altLang="en-US">
                <a:latin typeface="Arial"/>
                <a:ea typeface="微軟正黑體"/>
                <a:cs typeface="Arial"/>
              </a:rPr>
              <a:t>pace-</a:t>
            </a:r>
            <a:r>
              <a:rPr lang="en-US" altLang="zh-TW">
                <a:latin typeface="Arial"/>
                <a:ea typeface="微軟正黑體"/>
                <a:cs typeface="Arial"/>
              </a:rPr>
              <a:t>S</a:t>
            </a:r>
            <a:r>
              <a:rPr lang="zh-TW" altLang="en-US">
                <a:latin typeface="Arial"/>
                <a:ea typeface="微軟正黑體"/>
                <a:cs typeface="Arial"/>
              </a:rPr>
              <a:t>aving </a:t>
            </a:r>
            <a:r>
              <a:rPr lang="en-US" altLang="zh-TW">
                <a:latin typeface="Arial"/>
                <a:ea typeface="微軟正黑體"/>
                <a:cs typeface="Arial"/>
              </a:rPr>
              <a:t>M</a:t>
            </a:r>
            <a:r>
              <a:rPr lang="zh-TW" altLang="en-US">
                <a:latin typeface="Arial"/>
                <a:ea typeface="微軟正黑體"/>
                <a:cs typeface="Arial"/>
              </a:rPr>
              <a:t>ode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6F9FB1E-44D2-4B72-86A6-67198253EFD9}"/>
              </a:ext>
            </a:extLst>
          </p:cNvPr>
          <p:cNvSpPr txBox="1"/>
          <p:nvPr/>
        </p:nvSpPr>
        <p:spPr>
          <a:xfrm>
            <a:off x="726216" y="1652953"/>
            <a:ext cx="5026295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 longer have to worry about </a:t>
            </a:r>
            <a:r>
              <a:rPr lang="en-US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y</a:t>
            </a: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o</a:t>
            </a:r>
            <a:r>
              <a:rPr lang="en-US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ur</a:t>
            </a: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storage space on computers and laptops </a:t>
            </a:r>
            <a:r>
              <a:rPr lang="en-US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is</a:t>
            </a: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not enough even </a:t>
            </a:r>
            <a:r>
              <a:rPr lang="en-US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have too </a:t>
            </a: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much team data. The space-saving mode allows you to view all files in the paired folder but </a:t>
            </a:r>
            <a:r>
              <a:rPr lang="en-US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without </a:t>
            </a: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synchronize </a:t>
            </a:r>
            <a:r>
              <a:rPr lang="en-US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to</a:t>
            </a:r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your </a:t>
            </a:r>
            <a:r>
              <a:rPr lang="en-US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devices. </a:t>
            </a:r>
            <a:endParaRPr lang="en-US" altLang="zh-TW" sz="16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47C20F4-3AE0-46C2-A590-290DA74F4329}"/>
              </a:ext>
            </a:extLst>
          </p:cNvPr>
          <p:cNvSpPr txBox="1"/>
          <p:nvPr/>
        </p:nvSpPr>
        <p:spPr>
          <a:xfrm>
            <a:off x="5983705" y="1652953"/>
            <a:ext cx="5754296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For the projects with frequent data changes or the folders that are paired for the first time, there is no need to wait for synchronization to complete one by one. </a:t>
            </a:r>
            <a:endParaRPr lang="en-US" sz="16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r>
              <a:rPr lang="en-US" altLang="zh-TW" sz="1600" b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Reduce unnecessary synchronization amount and speed up operation experience. </a:t>
            </a:r>
            <a:endParaRPr lang="zh-TW" altLang="en-US" sz="1600" b="1">
              <a:solidFill>
                <a:srgbClr val="006BD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55" name="圖形 54">
            <a:extLst>
              <a:ext uri="{FF2B5EF4-FFF2-40B4-BE49-F238E27FC236}">
                <a16:creationId xmlns:a16="http://schemas.microsoft.com/office/drawing/2014/main" id="{5461FF1B-5D7C-47AB-A72F-0BF8BEC58D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582" y="2989457"/>
            <a:ext cx="1958490" cy="819739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B98D1485-1713-402E-9CE3-A910F2D26F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650" y="3624205"/>
            <a:ext cx="5071857" cy="3237084"/>
          </a:xfrm>
          <a:prstGeom prst="rect">
            <a:avLst/>
          </a:prstGeom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9E88D3FA-310D-45BB-B05F-97E4B71B7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5906" y="4132444"/>
            <a:ext cx="3059031" cy="1729302"/>
          </a:xfrm>
          <a:prstGeom prst="rect">
            <a:avLst/>
          </a:prstGeom>
          <a:effectLst/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CCC321DD-308C-42EA-9DCA-0FB8ECDED0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3432" y="3624205"/>
            <a:ext cx="5071857" cy="3237084"/>
          </a:xfrm>
          <a:prstGeom prst="rect">
            <a:avLst/>
          </a:prstGeom>
        </p:spPr>
      </p:pic>
      <p:sp>
        <p:nvSpPr>
          <p:cNvPr id="70" name="橢圓 69">
            <a:extLst>
              <a:ext uri="{FF2B5EF4-FFF2-40B4-BE49-F238E27FC236}">
                <a16:creationId xmlns:a16="http://schemas.microsoft.com/office/drawing/2014/main" id="{608F2DFD-FC22-40E7-8BA3-92AFB66F4263}"/>
              </a:ext>
            </a:extLst>
          </p:cNvPr>
          <p:cNvSpPr/>
          <p:nvPr/>
        </p:nvSpPr>
        <p:spPr>
          <a:xfrm>
            <a:off x="9942982" y="3575652"/>
            <a:ext cx="959968" cy="959968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" name="圖形 70">
            <a:extLst>
              <a:ext uri="{FF2B5EF4-FFF2-40B4-BE49-F238E27FC236}">
                <a16:creationId xmlns:a16="http://schemas.microsoft.com/office/drawing/2014/main" id="{0025D002-48CC-4573-83AD-C43070AA24A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58957" y="3658973"/>
            <a:ext cx="728018" cy="655914"/>
          </a:xfrm>
          <a:prstGeom prst="rect">
            <a:avLst/>
          </a:prstGeom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2779D49D-74F3-466C-905C-EBFDE7859AF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15724" y="5094691"/>
            <a:ext cx="1736543" cy="744605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C515DF2-B340-4A0F-A1D6-78E8805FF13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5724" y="4124089"/>
            <a:ext cx="1736543" cy="721784"/>
          </a:xfrm>
          <a:prstGeom prst="rect">
            <a:avLst/>
          </a:prstGeom>
        </p:spPr>
      </p:pic>
      <p:sp>
        <p:nvSpPr>
          <p:cNvPr id="74" name="箭號: 向下 73">
            <a:extLst>
              <a:ext uri="{FF2B5EF4-FFF2-40B4-BE49-F238E27FC236}">
                <a16:creationId xmlns:a16="http://schemas.microsoft.com/office/drawing/2014/main" id="{E66ED02E-DA5A-431F-9F45-66A41F1BCE68}"/>
              </a:ext>
            </a:extLst>
          </p:cNvPr>
          <p:cNvSpPr/>
          <p:nvPr/>
        </p:nvSpPr>
        <p:spPr>
          <a:xfrm>
            <a:off x="8559340" y="4893965"/>
            <a:ext cx="249309" cy="200726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FDAE161E-1C8C-4B54-8824-568700408592}"/>
              </a:ext>
            </a:extLst>
          </p:cNvPr>
          <p:cNvSpPr/>
          <p:nvPr/>
        </p:nvSpPr>
        <p:spPr>
          <a:xfrm>
            <a:off x="1667570" y="4380648"/>
            <a:ext cx="2771805" cy="5676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60A0B9D8-C09A-4522-8F88-8E6F8DFABB0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80338" y="4467861"/>
            <a:ext cx="307569" cy="185283"/>
          </a:xfrm>
          <a:prstGeom prst="rect">
            <a:avLst/>
          </a:prstGeom>
        </p:spPr>
      </p:pic>
      <p:sp>
        <p:nvSpPr>
          <p:cNvPr id="77" name="文字方塊 76">
            <a:extLst>
              <a:ext uri="{FF2B5EF4-FFF2-40B4-BE49-F238E27FC236}">
                <a16:creationId xmlns:a16="http://schemas.microsoft.com/office/drawing/2014/main" id="{849545D5-0465-4513-9232-F77405AD5642}"/>
              </a:ext>
            </a:extLst>
          </p:cNvPr>
          <p:cNvSpPr txBox="1"/>
          <p:nvPr/>
        </p:nvSpPr>
        <p:spPr>
          <a:xfrm>
            <a:off x="2027042" y="4443802"/>
            <a:ext cx="7362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Disk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44C722AC-87C9-4997-81BE-4EE15DCCE2FF}"/>
              </a:ext>
            </a:extLst>
          </p:cNvPr>
          <p:cNvSpPr/>
          <p:nvPr/>
        </p:nvSpPr>
        <p:spPr>
          <a:xfrm>
            <a:off x="1789828" y="4704312"/>
            <a:ext cx="633910" cy="77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16F41A81-C18E-44EE-9D97-B15770F5868E}"/>
              </a:ext>
            </a:extLst>
          </p:cNvPr>
          <p:cNvSpPr/>
          <p:nvPr/>
        </p:nvSpPr>
        <p:spPr>
          <a:xfrm>
            <a:off x="1789828" y="4815619"/>
            <a:ext cx="395062" cy="900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0F2077CE-CC1B-417E-9CC9-D7B16501E38A}"/>
              </a:ext>
            </a:extLst>
          </p:cNvPr>
          <p:cNvCxnSpPr/>
          <p:nvPr/>
        </p:nvCxnSpPr>
        <p:spPr>
          <a:xfrm>
            <a:off x="2515869" y="4445188"/>
            <a:ext cx="0" cy="46046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矩形 80">
            <a:extLst>
              <a:ext uri="{FF2B5EF4-FFF2-40B4-BE49-F238E27FC236}">
                <a16:creationId xmlns:a16="http://schemas.microsoft.com/office/drawing/2014/main" id="{FB947262-615D-4A53-A87D-66F201867D31}"/>
              </a:ext>
            </a:extLst>
          </p:cNvPr>
          <p:cNvSpPr/>
          <p:nvPr/>
        </p:nvSpPr>
        <p:spPr>
          <a:xfrm>
            <a:off x="2618162" y="4704312"/>
            <a:ext cx="1232825" cy="77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3CD7EE03-0401-408A-9EF3-704A0BED5105}"/>
              </a:ext>
            </a:extLst>
          </p:cNvPr>
          <p:cNvSpPr/>
          <p:nvPr/>
        </p:nvSpPr>
        <p:spPr>
          <a:xfrm>
            <a:off x="2618162" y="4815618"/>
            <a:ext cx="602423" cy="977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80C13707-A9FF-4503-85BA-E735E5671D94}"/>
              </a:ext>
            </a:extLst>
          </p:cNvPr>
          <p:cNvSpPr/>
          <p:nvPr/>
        </p:nvSpPr>
        <p:spPr>
          <a:xfrm>
            <a:off x="2615839" y="4488984"/>
            <a:ext cx="1287431" cy="140043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C0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63F8F6FD-3667-427C-8E70-7905249593EF}"/>
              </a:ext>
            </a:extLst>
          </p:cNvPr>
          <p:cNvSpPr/>
          <p:nvPr/>
        </p:nvSpPr>
        <p:spPr>
          <a:xfrm>
            <a:off x="2615839" y="4486291"/>
            <a:ext cx="1717599" cy="140043"/>
          </a:xfrm>
          <a:prstGeom prst="rect">
            <a:avLst/>
          </a:prstGeom>
          <a:noFill/>
          <a:ln>
            <a:solidFill>
              <a:srgbClr val="2C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CFFC63D7-7F10-4CBE-8DBC-4FD2800FA6FE}"/>
              </a:ext>
            </a:extLst>
          </p:cNvPr>
          <p:cNvSpPr/>
          <p:nvPr/>
        </p:nvSpPr>
        <p:spPr>
          <a:xfrm>
            <a:off x="1667570" y="5115832"/>
            <a:ext cx="2771805" cy="5676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A67C53E7-276D-4EDC-86EB-829691457F34}"/>
              </a:ext>
            </a:extLst>
          </p:cNvPr>
          <p:cNvSpPr/>
          <p:nvPr/>
        </p:nvSpPr>
        <p:spPr>
          <a:xfrm>
            <a:off x="1789828" y="5439496"/>
            <a:ext cx="633910" cy="77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9A1EA212-0FA8-4DBF-9310-DE3F2BB5B383}"/>
              </a:ext>
            </a:extLst>
          </p:cNvPr>
          <p:cNvSpPr/>
          <p:nvPr/>
        </p:nvSpPr>
        <p:spPr>
          <a:xfrm>
            <a:off x="1789828" y="5550803"/>
            <a:ext cx="395062" cy="900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04762499-2E0C-4F6E-84A6-655B6722C83F}"/>
              </a:ext>
            </a:extLst>
          </p:cNvPr>
          <p:cNvCxnSpPr/>
          <p:nvPr/>
        </p:nvCxnSpPr>
        <p:spPr>
          <a:xfrm>
            <a:off x="2515869" y="5180372"/>
            <a:ext cx="0" cy="46046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矩形 88">
            <a:extLst>
              <a:ext uri="{FF2B5EF4-FFF2-40B4-BE49-F238E27FC236}">
                <a16:creationId xmlns:a16="http://schemas.microsoft.com/office/drawing/2014/main" id="{3C34637B-328B-4912-82AA-6F104979633C}"/>
              </a:ext>
            </a:extLst>
          </p:cNvPr>
          <p:cNvSpPr/>
          <p:nvPr/>
        </p:nvSpPr>
        <p:spPr>
          <a:xfrm>
            <a:off x="2618162" y="5439496"/>
            <a:ext cx="1232825" cy="77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129F80F3-6B66-495C-9942-4D7516AD3A1C}"/>
              </a:ext>
            </a:extLst>
          </p:cNvPr>
          <p:cNvSpPr/>
          <p:nvPr/>
        </p:nvSpPr>
        <p:spPr>
          <a:xfrm>
            <a:off x="2618162" y="5550802"/>
            <a:ext cx="602423" cy="977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C9AC1464-B950-49A1-80FC-0FF8A07ECBED}"/>
              </a:ext>
            </a:extLst>
          </p:cNvPr>
          <p:cNvSpPr/>
          <p:nvPr/>
        </p:nvSpPr>
        <p:spPr>
          <a:xfrm>
            <a:off x="2615840" y="5224168"/>
            <a:ext cx="781166" cy="140043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E3AA0C66-4023-42FB-9C2E-A75FA12104F4}"/>
              </a:ext>
            </a:extLst>
          </p:cNvPr>
          <p:cNvSpPr/>
          <p:nvPr/>
        </p:nvSpPr>
        <p:spPr>
          <a:xfrm>
            <a:off x="2615839" y="5221475"/>
            <a:ext cx="1717599" cy="140043"/>
          </a:xfrm>
          <a:prstGeom prst="rect">
            <a:avLst/>
          </a:prstGeom>
          <a:noFill/>
          <a:ln>
            <a:solidFill>
              <a:srgbClr val="2C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D4883E32-00A2-4736-B07B-B381F0D795A7}"/>
              </a:ext>
            </a:extLst>
          </p:cNvPr>
          <p:cNvSpPr/>
          <p:nvPr/>
        </p:nvSpPr>
        <p:spPr>
          <a:xfrm>
            <a:off x="3407053" y="5238251"/>
            <a:ext cx="496217" cy="107028"/>
          </a:xfrm>
          <a:prstGeom prst="rect">
            <a:avLst/>
          </a:pr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箭號: 向下 93">
            <a:extLst>
              <a:ext uri="{FF2B5EF4-FFF2-40B4-BE49-F238E27FC236}">
                <a16:creationId xmlns:a16="http://schemas.microsoft.com/office/drawing/2014/main" id="{9F429F4F-F1F4-4A09-90BC-6A1F7838F286}"/>
              </a:ext>
            </a:extLst>
          </p:cNvPr>
          <p:cNvSpPr/>
          <p:nvPr/>
        </p:nvSpPr>
        <p:spPr>
          <a:xfrm>
            <a:off x="3448912" y="4870218"/>
            <a:ext cx="381067" cy="306808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橢圓 94">
            <a:extLst>
              <a:ext uri="{FF2B5EF4-FFF2-40B4-BE49-F238E27FC236}">
                <a16:creationId xmlns:a16="http://schemas.microsoft.com/office/drawing/2014/main" id="{F6531313-07A9-4B00-979B-F681F6047075}"/>
              </a:ext>
            </a:extLst>
          </p:cNvPr>
          <p:cNvSpPr/>
          <p:nvPr/>
        </p:nvSpPr>
        <p:spPr>
          <a:xfrm>
            <a:off x="4293985" y="3575652"/>
            <a:ext cx="959968" cy="959968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6" name="圖形 95">
            <a:extLst>
              <a:ext uri="{FF2B5EF4-FFF2-40B4-BE49-F238E27FC236}">
                <a16:creationId xmlns:a16="http://schemas.microsoft.com/office/drawing/2014/main" id="{3C8FF7C2-921F-414A-BB0D-8EB48BBCB7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39375" y="3753078"/>
            <a:ext cx="669187" cy="515832"/>
          </a:xfrm>
          <a:prstGeom prst="rect">
            <a:avLst/>
          </a:prstGeom>
        </p:spPr>
      </p:pic>
      <p:pic>
        <p:nvPicPr>
          <p:cNvPr id="97" name="圖形 96">
            <a:extLst>
              <a:ext uri="{FF2B5EF4-FFF2-40B4-BE49-F238E27FC236}">
                <a16:creationId xmlns:a16="http://schemas.microsoft.com/office/drawing/2014/main" id="{0AC0C272-7B4A-4C8A-866F-309C0B2489A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80338" y="5199968"/>
            <a:ext cx="307569" cy="185283"/>
          </a:xfrm>
          <a:prstGeom prst="rect">
            <a:avLst/>
          </a:prstGeom>
        </p:spPr>
      </p:pic>
      <p:sp>
        <p:nvSpPr>
          <p:cNvPr id="98" name="文字方塊 97">
            <a:extLst>
              <a:ext uri="{FF2B5EF4-FFF2-40B4-BE49-F238E27FC236}">
                <a16:creationId xmlns:a16="http://schemas.microsoft.com/office/drawing/2014/main" id="{6EC628B2-DA63-4CC4-A446-A851E7C6F2DA}"/>
              </a:ext>
            </a:extLst>
          </p:cNvPr>
          <p:cNvSpPr txBox="1"/>
          <p:nvPr/>
        </p:nvSpPr>
        <p:spPr>
          <a:xfrm>
            <a:off x="2027042" y="5175909"/>
            <a:ext cx="7362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Disk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箭號: 向下 98">
            <a:extLst>
              <a:ext uri="{FF2B5EF4-FFF2-40B4-BE49-F238E27FC236}">
                <a16:creationId xmlns:a16="http://schemas.microsoft.com/office/drawing/2014/main" id="{FAC9AB8C-6893-4513-91D4-45E34AE32AD1}"/>
              </a:ext>
            </a:extLst>
          </p:cNvPr>
          <p:cNvSpPr/>
          <p:nvPr/>
        </p:nvSpPr>
        <p:spPr>
          <a:xfrm rot="16200000">
            <a:off x="8424437" y="3209616"/>
            <a:ext cx="510603" cy="411101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20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5D166D2-A746-4091-8F13-2314DCDA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68" y="1739502"/>
            <a:ext cx="6472990" cy="302500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altLang="zh-TW" sz="5000" err="1"/>
              <a:t>Qsync</a:t>
            </a:r>
            <a:br>
              <a:rPr lang="en-US" altLang="zh-TW" sz="5000"/>
            </a:br>
            <a:r>
              <a:rPr lang="zh-TW" altLang="en-US" sz="5000"/>
              <a:t>Over</a:t>
            </a:r>
            <a:r>
              <a:rPr lang="en-US" altLang="zh-TW" sz="5000"/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3943489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/>
              <a:t>Why do you need </a:t>
            </a:r>
            <a:r>
              <a:rPr lang="en-US" altLang="zh-TW" err="1"/>
              <a:t>Qsync</a:t>
            </a:r>
            <a:r>
              <a:rPr lang="en-US" altLang="en-US"/>
              <a:t>?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D163A9F-7D8B-4DAB-B113-8688B639BCE3}"/>
              </a:ext>
            </a:extLst>
          </p:cNvPr>
          <p:cNvSpPr/>
          <p:nvPr/>
        </p:nvSpPr>
        <p:spPr>
          <a:xfrm>
            <a:off x="594282" y="1779479"/>
            <a:ext cx="3624792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altLang="zh-TW" sz="1600" b="1" dirty="0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r>
              <a:rPr lang="en-US" altLang="zh-TW" sz="1600" b="1" dirty="0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My phone is almost full; do I have to pay for iCloud / Google Drive?</a:t>
            </a:r>
          </a:p>
          <a:p>
            <a:pPr algn="ctr"/>
            <a:r>
              <a:rPr lang="en-US" altLang="zh-TW" sz="1200" b="1" dirty="0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(The</a:t>
            </a:r>
            <a:r>
              <a:rPr lang="zh-TW" altLang="en-US" sz="1200" b="1" dirty="0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photo upload of </a:t>
            </a:r>
            <a:r>
              <a:rPr lang="en-US" altLang="zh-TW" sz="1200" b="1" dirty="0" err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Qsync</a:t>
            </a:r>
            <a:r>
              <a:rPr lang="en-US" altLang="zh-TW" sz="1200" b="1" dirty="0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iOS will be supported soon in next version, of let </a:t>
            </a:r>
            <a:r>
              <a:rPr lang="en-US" altLang="zh-TW" sz="1200" b="1" dirty="0" err="1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Qfile</a:t>
            </a:r>
            <a:r>
              <a:rPr lang="zh-TW" altLang="en-US" sz="1200" b="1" dirty="0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app instead</a:t>
            </a:r>
            <a:r>
              <a:rPr lang="zh-TW" altLang="en-US" sz="1200" b="1" dirty="0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rgbClr val="006BD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before release.)</a:t>
            </a:r>
          </a:p>
          <a:p>
            <a:pPr algn="ctr"/>
            <a:endParaRPr lang="en-US" altLang="zh-TW" sz="1200" b="1" dirty="0">
              <a:solidFill>
                <a:srgbClr val="006BD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906CB48-FFCE-404E-AE15-EDA31E5F7948}"/>
              </a:ext>
            </a:extLst>
          </p:cNvPr>
          <p:cNvSpPr/>
          <p:nvPr/>
        </p:nvSpPr>
        <p:spPr>
          <a:xfrm>
            <a:off x="594280" y="3512233"/>
            <a:ext cx="3624792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altLang="zh-TW" sz="16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PC/laptop space is not enough but plugging/unplugging a portable hard drive is a hassle. And putting data on the cloud is not only slow but costs money for more space.​</a:t>
            </a:r>
          </a:p>
          <a:p>
            <a:pPr algn="ctr"/>
            <a:endParaRPr lang="en-US" altLang="zh-TW" sz="16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09D3EE5-865F-4A3D-8758-2885737A1D17}"/>
              </a:ext>
            </a:extLst>
          </p:cNvPr>
          <p:cNvSpPr/>
          <p:nvPr/>
        </p:nvSpPr>
        <p:spPr>
          <a:xfrm>
            <a:off x="594280" y="5491209"/>
            <a:ext cx="3624792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altLang="zh-TW" sz="16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How can I synchronize my daily work to the NAS for safekeeping?​</a:t>
            </a:r>
          </a:p>
          <a:p>
            <a:pPr algn="ctr"/>
            <a:endParaRPr lang="zh-TW" altLang="en-US" sz="16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DBB7F1C-0A2C-47A5-A1F9-53C6FAF17B44}"/>
              </a:ext>
            </a:extLst>
          </p:cNvPr>
          <p:cNvSpPr/>
          <p:nvPr/>
        </p:nvSpPr>
        <p:spPr>
          <a:xfrm>
            <a:off x="4369024" y="1779479"/>
            <a:ext cx="4050236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altLang="zh-CN" sz="16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r>
              <a:rPr lang="en-US" altLang="zh-CN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How can I pass the work I've done to colleagues for further processing?</a:t>
            </a:r>
          </a:p>
          <a:p>
            <a:pPr algn="ctr"/>
            <a:endParaRPr lang="zh-TW" altLang="en-US" sz="16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DAC6508-97F0-46FC-BE2A-71268E4A1E49}"/>
              </a:ext>
            </a:extLst>
          </p:cNvPr>
          <p:cNvSpPr/>
          <p:nvPr/>
        </p:nvSpPr>
        <p:spPr>
          <a:xfrm>
            <a:off x="4369026" y="3027226"/>
            <a:ext cx="4050236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altLang="zh-TW" sz="16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r>
              <a:rPr lang="en-US" altLang="zh-TW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My family always asks what to do when there is not enough space on their mobiles. Can my NAS be used by the whole family? How can I share travel photos with everyone?</a:t>
            </a:r>
          </a:p>
          <a:p>
            <a:pPr algn="ctr"/>
            <a:endParaRPr lang="en-US" altLang="zh-TW" sz="16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C747C3-4601-4245-B962-566A7A9E7450}"/>
              </a:ext>
            </a:extLst>
          </p:cNvPr>
          <p:cNvSpPr/>
          <p:nvPr/>
        </p:nvSpPr>
        <p:spPr>
          <a:xfrm>
            <a:off x="4369024" y="5013638"/>
            <a:ext cx="4050237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altLang="zh-CN" sz="16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r>
              <a:rPr lang="en-US" altLang="zh-CN" sz="1600" b="1">
                <a:solidFill>
                  <a:srgbClr val="2C2E3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How can the team members synchronize their activities to the same place and share the entire data with everyone?​</a:t>
            </a:r>
          </a:p>
          <a:p>
            <a:pPr algn="ctr"/>
            <a:endParaRPr lang="zh-CN" altLang="en-US" sz="1600" b="1">
              <a:solidFill>
                <a:srgbClr val="2C2E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116F369C-B917-42FD-A400-E445098B9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9213" y="3607981"/>
            <a:ext cx="3108714" cy="32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53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形 29">
            <a:extLst>
              <a:ext uri="{FF2B5EF4-FFF2-40B4-BE49-F238E27FC236}">
                <a16:creationId xmlns:a16="http://schemas.microsoft.com/office/drawing/2014/main" id="{76DBE4FD-A3F8-491B-A70F-36965372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0060" y="1331270"/>
            <a:ext cx="8591550" cy="3448050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A4AB8264-0ECE-4E33-B1F0-20877FF3A05F}"/>
              </a:ext>
            </a:extLst>
          </p:cNvPr>
          <p:cNvGrpSpPr/>
          <p:nvPr/>
        </p:nvGrpSpPr>
        <p:grpSpPr>
          <a:xfrm>
            <a:off x="6119189" y="4778685"/>
            <a:ext cx="5572125" cy="2079314"/>
            <a:chOff x="619126" y="4769160"/>
            <a:chExt cx="5476875" cy="2088839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A87FF70-270D-4D58-97B2-DC54ADFF8DD2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CA7A0A2-422D-4F77-981B-1614DD014C9B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5FE53FB-12F2-4319-9CA7-E15AD1994A2A}"/>
              </a:ext>
            </a:extLst>
          </p:cNvPr>
          <p:cNvGrpSpPr/>
          <p:nvPr/>
        </p:nvGrpSpPr>
        <p:grpSpPr>
          <a:xfrm>
            <a:off x="518338" y="4769160"/>
            <a:ext cx="5476875" cy="2088839"/>
            <a:chOff x="619126" y="4769160"/>
            <a:chExt cx="5476875" cy="2088839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2C3C1CE-3B67-4AD6-8D1C-02241FA28589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2099C7-A7DB-4EAB-B890-0954EDDF8A8A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16" y="0"/>
            <a:ext cx="9569689" cy="1540042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/>
          <a:p>
            <a:r>
              <a:rPr lang="en-US" altLang="ja-JP"/>
              <a:t>Cross-device file sync for individuals and teams</a:t>
            </a:r>
            <a:endParaRPr lang="en-US"/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954B4A98-5D8D-4985-8876-9E697E0616ED}"/>
              </a:ext>
            </a:extLst>
          </p:cNvPr>
          <p:cNvSpPr/>
          <p:nvPr/>
        </p:nvSpPr>
        <p:spPr>
          <a:xfrm>
            <a:off x="3309825" y="5000024"/>
            <a:ext cx="2699250" cy="12464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If you own many devices</a:t>
            </a:r>
            <a:r>
              <a:rPr lang="zh-TW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, any </a:t>
            </a:r>
            <a:r>
              <a:rPr lang="en-US" altLang="zh-TW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file changed</a:t>
            </a:r>
            <a:r>
              <a:rPr lang="zh-TW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on</a:t>
            </a:r>
            <a:r>
              <a:rPr lang="zh-TW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one</a:t>
            </a:r>
            <a:r>
              <a:rPr lang="zh-TW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device</a:t>
            </a:r>
            <a:r>
              <a:rPr lang="zh-TW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will</a:t>
            </a:r>
            <a:r>
              <a:rPr lang="zh-TW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be</a:t>
            </a:r>
            <a:r>
              <a:rPr lang="zh-TW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automatically</a:t>
            </a:r>
            <a:r>
              <a:rPr lang="zh-TW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synchronized</a:t>
            </a:r>
            <a:r>
              <a:rPr lang="zh-TW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with</a:t>
            </a:r>
            <a:r>
              <a:rPr lang="zh-TW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the</a:t>
            </a:r>
            <a:r>
              <a:rPr lang="zh-TW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others.</a:t>
            </a:r>
          </a:p>
        </p:txBody>
      </p:sp>
      <p:sp>
        <p:nvSpPr>
          <p:cNvPr id="21" name="矩形 2">
            <a:extLst>
              <a:ext uri="{FF2B5EF4-FFF2-40B4-BE49-F238E27FC236}">
                <a16:creationId xmlns:a16="http://schemas.microsoft.com/office/drawing/2014/main" id="{AF16A0DD-E297-4B0F-89C6-463F65DC4AC9}"/>
              </a:ext>
            </a:extLst>
          </p:cNvPr>
          <p:cNvSpPr/>
          <p:nvPr/>
        </p:nvSpPr>
        <p:spPr>
          <a:xfrm>
            <a:off x="8874455" y="5004469"/>
            <a:ext cx="2908751" cy="12464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ja-JP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For team works, an</a:t>
            </a:r>
            <a:r>
              <a:rPr lang="en-US" altLang="ja-JP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y</a:t>
            </a:r>
            <a:r>
              <a:rPr lang="ja-JP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 </a:t>
            </a:r>
            <a:r>
              <a:rPr lang="en-US" altLang="ja-JP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file changed will be automatically</a:t>
            </a:r>
            <a:r>
              <a:rPr lang="ja-JP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ja-JP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distributed</a:t>
            </a:r>
            <a:r>
              <a:rPr lang="ja-JP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ja-JP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to</a:t>
            </a:r>
            <a:r>
              <a:rPr lang="ja-JP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ja-JP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your</a:t>
            </a:r>
            <a:r>
              <a:rPr lang="ja-JP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ja-JP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teams’ devices, accelerating</a:t>
            </a:r>
            <a:r>
              <a:rPr lang="ja-JP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ja-JP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and</a:t>
            </a:r>
            <a:r>
              <a:rPr lang="ja-JP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ja-JP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streamlining</a:t>
            </a:r>
            <a:r>
              <a:rPr lang="ja-JP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ja-JP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your</a:t>
            </a:r>
            <a:r>
              <a:rPr lang="ja-JP" altLang="en-US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ja-JP" sz="1500" b="1">
                <a:solidFill>
                  <a:srgbClr val="006BDF"/>
                </a:solidFill>
                <a:latin typeface="Arial"/>
                <a:ea typeface="Microsoft JhengHei"/>
                <a:cs typeface="Arial"/>
              </a:rPr>
              <a:t>workflows.</a:t>
            </a:r>
            <a:endParaRPr lang="en-US" altLang="zh-TW" sz="1500" b="1">
              <a:solidFill>
                <a:srgbClr val="006BDF"/>
              </a:solidFill>
              <a:latin typeface="Arial"/>
              <a:ea typeface="Microsoft JhengHei"/>
              <a:cs typeface="Arial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933D5ABB-7766-4C57-A2B4-2076CAA9B6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881" y="5004469"/>
            <a:ext cx="2503968" cy="1628380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CB96A664-EA92-4908-8C3E-E9E28FBE78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2422" y="4846640"/>
            <a:ext cx="2139033" cy="19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38223E1F-0495-4C29-AA0D-71F763000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901" y="2661960"/>
            <a:ext cx="2222222" cy="663948"/>
          </a:xfrm>
          <a:prstGeom prst="rect">
            <a:avLst/>
          </a:prstGeom>
          <a:effectLst>
            <a:softEdge rad="215900"/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FFC0A337-74A2-44D5-A3D6-D44675FBAA56}"/>
              </a:ext>
            </a:extLst>
          </p:cNvPr>
          <p:cNvGrpSpPr/>
          <p:nvPr/>
        </p:nvGrpSpPr>
        <p:grpSpPr>
          <a:xfrm>
            <a:off x="543155" y="824457"/>
            <a:ext cx="4798304" cy="6038000"/>
            <a:chOff x="1024418" y="824457"/>
            <a:chExt cx="4798304" cy="6038000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36557F01-94F4-44E9-821E-D0F2B70254DB}"/>
                </a:ext>
              </a:extLst>
            </p:cNvPr>
            <p:cNvSpPr/>
            <p:nvPr/>
          </p:nvSpPr>
          <p:spPr>
            <a:xfrm>
              <a:off x="1024418" y="2494261"/>
              <a:ext cx="4798304" cy="4368196"/>
            </a:xfrm>
            <a:prstGeom prst="roundRect">
              <a:avLst>
                <a:gd name="adj" fmla="val 0"/>
              </a:avLst>
            </a:prstGeom>
            <a:solidFill>
              <a:srgbClr val="84F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56F0D141-3ECE-49C0-969F-50340C8FB9AA}"/>
                </a:ext>
              </a:extLst>
            </p:cNvPr>
            <p:cNvSpPr/>
            <p:nvPr/>
          </p:nvSpPr>
          <p:spPr>
            <a:xfrm>
              <a:off x="1024418" y="824457"/>
              <a:ext cx="4798304" cy="4280893"/>
            </a:xfrm>
            <a:prstGeom prst="roundRect">
              <a:avLst>
                <a:gd name="adj" fmla="val 6000"/>
              </a:avLst>
            </a:prstGeom>
            <a:gradFill>
              <a:gsLst>
                <a:gs pos="50000">
                  <a:srgbClr val="006BDF"/>
                </a:gs>
                <a:gs pos="100000">
                  <a:srgbClr val="84FAEA"/>
                </a:gs>
              </a:gsLst>
              <a:lin ang="5400000" scaled="1"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368FF2-3204-4270-9331-C884224714F9}"/>
              </a:ext>
            </a:extLst>
          </p:cNvPr>
          <p:cNvSpPr txBox="1"/>
          <p:nvPr/>
        </p:nvSpPr>
        <p:spPr>
          <a:xfrm>
            <a:off x="792542" y="2572647"/>
            <a:ext cx="4393977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Upload photos to NAS via </a:t>
            </a:r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Qsync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, immediately saving storage space on your phone and easily sharing photos with your family and more friends.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3D5CA2B-F359-4E2A-81C6-1DC0611EFBF8}"/>
              </a:ext>
            </a:extLst>
          </p:cNvPr>
          <p:cNvSpPr/>
          <p:nvPr/>
        </p:nvSpPr>
        <p:spPr>
          <a:xfrm>
            <a:off x="818768" y="1427009"/>
            <a:ext cx="3729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Personal</a:t>
            </a:r>
            <a:endParaRPr lang="zh-TW" altLang="en-US" sz="6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56D19F3-2944-4CDF-A898-388E927D9B16}"/>
              </a:ext>
            </a:extLst>
          </p:cNvPr>
          <p:cNvCxnSpPr/>
          <p:nvPr/>
        </p:nvCxnSpPr>
        <p:spPr>
          <a:xfrm>
            <a:off x="874749" y="2458714"/>
            <a:ext cx="39953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BC4709D-597C-473A-9DD3-327EABF9A50E}"/>
              </a:ext>
            </a:extLst>
          </p:cNvPr>
          <p:cNvGrpSpPr/>
          <p:nvPr/>
        </p:nvGrpSpPr>
        <p:grpSpPr>
          <a:xfrm>
            <a:off x="817481" y="820233"/>
            <a:ext cx="2255747" cy="769441"/>
            <a:chOff x="587361" y="360654"/>
            <a:chExt cx="2255747" cy="76944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518525E-D75E-4C56-BF0B-5EE31E9F58A0}"/>
                </a:ext>
              </a:extLst>
            </p:cNvPr>
            <p:cNvSpPr/>
            <p:nvPr/>
          </p:nvSpPr>
          <p:spPr>
            <a:xfrm>
              <a:off x="587361" y="570515"/>
              <a:ext cx="22557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b="1">
                  <a:solidFill>
                    <a:schemeClr val="accent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User Scenario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192F5AA-40DB-4913-9EB1-0E9E53E5D0CE}"/>
                </a:ext>
              </a:extLst>
            </p:cNvPr>
            <p:cNvSpPr/>
            <p:nvPr/>
          </p:nvSpPr>
          <p:spPr>
            <a:xfrm>
              <a:off x="2119964" y="360654"/>
              <a:ext cx="18473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TW" alt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ECE15EC5-F72A-4F9E-979D-A480AB792DBE}"/>
              </a:ext>
            </a:extLst>
          </p:cNvPr>
          <p:cNvSpPr/>
          <p:nvPr/>
        </p:nvSpPr>
        <p:spPr>
          <a:xfrm>
            <a:off x="6096000" y="324791"/>
            <a:ext cx="1929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Individual user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98EF69D-2028-7544-80D8-54236BF67010}"/>
              </a:ext>
            </a:extLst>
          </p:cNvPr>
          <p:cNvSpPr/>
          <p:nvPr/>
        </p:nvSpPr>
        <p:spPr>
          <a:xfrm>
            <a:off x="8913238" y="5110201"/>
            <a:ext cx="2525050" cy="33855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Share with more friends​</a:t>
            </a:r>
          </a:p>
        </p:txBody>
      </p:sp>
      <p:pic>
        <p:nvPicPr>
          <p:cNvPr id="4" name="圖片 3" descr="一張含有 個人, 坐, 室外, 女性 的圖片&#10;&#10;自動產生的描述">
            <a:extLst>
              <a:ext uri="{FF2B5EF4-FFF2-40B4-BE49-F238E27FC236}">
                <a16:creationId xmlns:a16="http://schemas.microsoft.com/office/drawing/2014/main" id="{E1447EE9-71EB-43D7-9576-AB29E9422A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94" y="3867587"/>
            <a:ext cx="4488425" cy="2990413"/>
          </a:xfrm>
          <a:prstGeom prst="roundRect">
            <a:avLst>
              <a:gd name="adj" fmla="val 31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620230C-208E-4DF4-8996-70E742E57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55" y="6478676"/>
            <a:ext cx="4798304" cy="384673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80DE30AC-EFBB-4BB5-B091-B547014B3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672" y="5624229"/>
            <a:ext cx="3501199" cy="663948"/>
          </a:xfrm>
          <a:prstGeom prst="rect">
            <a:avLst/>
          </a:prstGeom>
          <a:effectLst>
            <a:softEdge rad="215900"/>
          </a:effectLst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4FE29AB5-02B4-45F4-95AD-202986F2220F}"/>
              </a:ext>
            </a:extLst>
          </p:cNvPr>
          <p:cNvGrpSpPr/>
          <p:nvPr/>
        </p:nvGrpSpPr>
        <p:grpSpPr>
          <a:xfrm>
            <a:off x="5609846" y="3734037"/>
            <a:ext cx="3501199" cy="2340785"/>
            <a:chOff x="5332600" y="3429000"/>
            <a:chExt cx="3739751" cy="2500273"/>
          </a:xfrm>
        </p:grpSpPr>
        <p:pic>
          <p:nvPicPr>
            <p:cNvPr id="24" name="圖片 23" descr="一張含有 膝上型電腦, 電腦, 坐, 桌 的圖片&#10;&#10;自動產生的描述">
              <a:extLst>
                <a:ext uri="{FF2B5EF4-FFF2-40B4-BE49-F238E27FC236}">
                  <a16:creationId xmlns:a16="http://schemas.microsoft.com/office/drawing/2014/main" id="{990D7551-61AF-49A2-97EC-EB1424A0E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2600" y="3429000"/>
              <a:ext cx="3739751" cy="2500273"/>
            </a:xfrm>
            <a:prstGeom prst="rect">
              <a:avLst/>
            </a:prstGeom>
          </p:spPr>
        </p:pic>
        <p:pic>
          <p:nvPicPr>
            <p:cNvPr id="28" name="圖片 27" descr="一張含有 桌, 個人, 室內, 男人 的圖片&#10;&#10;自動產生的描述">
              <a:extLst>
                <a:ext uri="{FF2B5EF4-FFF2-40B4-BE49-F238E27FC236}">
                  <a16:creationId xmlns:a16="http://schemas.microsoft.com/office/drawing/2014/main" id="{4C2D775D-83CF-43BC-9C04-821286AF3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0896" y="3514162"/>
              <a:ext cx="3084650" cy="1773149"/>
            </a:xfrm>
            <a:prstGeom prst="rect">
              <a:avLst/>
            </a:prstGeom>
          </p:spPr>
        </p:pic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5ED00628-57FA-4F6B-BB56-FF8BFEC3B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196" y="3675084"/>
            <a:ext cx="2132301" cy="663948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62" name="圖片 61" descr="一張含有 室內, 監視器, 電子用品, 電腦 的圖片&#10;&#10;自動產生的描述">
            <a:extLst>
              <a:ext uri="{FF2B5EF4-FFF2-40B4-BE49-F238E27FC236}">
                <a16:creationId xmlns:a16="http://schemas.microsoft.com/office/drawing/2014/main" id="{8B4C6736-7BCD-4B7A-8E78-F37297C5E8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196" y="2934674"/>
            <a:ext cx="2132301" cy="1250808"/>
          </a:xfrm>
          <a:prstGeom prst="rect">
            <a:avLst/>
          </a:prstGeom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D99D7ED3-9F5A-41F2-A590-9B812C8536A7}"/>
              </a:ext>
            </a:extLst>
          </p:cNvPr>
          <p:cNvGrpSpPr/>
          <p:nvPr/>
        </p:nvGrpSpPr>
        <p:grpSpPr>
          <a:xfrm>
            <a:off x="10803669" y="3635663"/>
            <a:ext cx="781227" cy="973197"/>
            <a:chOff x="10533952" y="3497223"/>
            <a:chExt cx="781227" cy="973197"/>
          </a:xfrm>
        </p:grpSpPr>
        <p:pic>
          <p:nvPicPr>
            <p:cNvPr id="15" name="圖片 15">
              <a:extLst>
                <a:ext uri="{FF2B5EF4-FFF2-40B4-BE49-F238E27FC236}">
                  <a16:creationId xmlns:a16="http://schemas.microsoft.com/office/drawing/2014/main" id="{90561820-178C-4066-8E89-C6975E61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8D3086A6-25BC-4C6C-9C51-DBEC77FDEF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33952" y="3497223"/>
              <a:ext cx="501186" cy="410916"/>
            </a:xfrm>
            <a:prstGeom prst="rect">
              <a:avLst/>
            </a:prstGeom>
          </p:spPr>
        </p:pic>
      </p:grpSp>
      <p:cxnSp>
        <p:nvCxnSpPr>
          <p:cNvPr id="10" name="接點: 肘形 9">
            <a:extLst>
              <a:ext uri="{FF2B5EF4-FFF2-40B4-BE49-F238E27FC236}">
                <a16:creationId xmlns:a16="http://schemas.microsoft.com/office/drawing/2014/main" id="{5300D471-0242-4CBE-AD0E-FCBAFE86684A}"/>
              </a:ext>
            </a:extLst>
          </p:cNvPr>
          <p:cNvCxnSpPr>
            <a:endCxn id="62" idx="0"/>
          </p:cNvCxnSpPr>
          <p:nvPr/>
        </p:nvCxnSpPr>
        <p:spPr>
          <a:xfrm>
            <a:off x="7812688" y="2053322"/>
            <a:ext cx="2472659" cy="881352"/>
          </a:xfrm>
          <a:prstGeom prst="bentConnector2">
            <a:avLst/>
          </a:prstGeom>
          <a:ln w="57150">
            <a:solidFill>
              <a:srgbClr val="84FA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74043729-BDA3-41BD-A42B-2025CEA54D9A}"/>
              </a:ext>
            </a:extLst>
          </p:cNvPr>
          <p:cNvGrpSpPr/>
          <p:nvPr/>
        </p:nvGrpSpPr>
        <p:grpSpPr>
          <a:xfrm>
            <a:off x="5970970" y="684610"/>
            <a:ext cx="2665429" cy="2456281"/>
            <a:chOff x="6111059" y="473150"/>
            <a:chExt cx="2665429" cy="2456281"/>
          </a:xfrm>
        </p:grpSpPr>
        <p:pic>
          <p:nvPicPr>
            <p:cNvPr id="21" name="圖片 20" descr="一張含有 監視器, 電視, 螢幕, 電子用品 的圖片&#10;&#10;自動產生的描述">
              <a:extLst>
                <a:ext uri="{FF2B5EF4-FFF2-40B4-BE49-F238E27FC236}">
                  <a16:creationId xmlns:a16="http://schemas.microsoft.com/office/drawing/2014/main" id="{7E077689-9692-44AA-8144-AC73CDADE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1059" y="473150"/>
              <a:ext cx="2184110" cy="2428588"/>
            </a:xfrm>
            <a:prstGeom prst="rect">
              <a:avLst/>
            </a:prstGeom>
          </p:spPr>
        </p:pic>
        <p:pic>
          <p:nvPicPr>
            <p:cNvPr id="48" name="圖片 47" descr="一張含有 草, 室外, 狗, 個人 的圖片&#10;&#10;自動產生的描述">
              <a:extLst>
                <a:ext uri="{FF2B5EF4-FFF2-40B4-BE49-F238E27FC236}">
                  <a16:creationId xmlns:a16="http://schemas.microsoft.com/office/drawing/2014/main" id="{04499A4A-B947-4F2A-9009-C3703C102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83"/>
            <a:stretch/>
          </p:blipFill>
          <p:spPr>
            <a:xfrm>
              <a:off x="6574795" y="626046"/>
              <a:ext cx="1590637" cy="2126321"/>
            </a:xfrm>
            <a:prstGeom prst="rect">
              <a:avLst/>
            </a:prstGeom>
          </p:spPr>
        </p:pic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CCB3D2A6-C9DC-40B0-B519-44DE4092EB53}"/>
                </a:ext>
              </a:extLst>
            </p:cNvPr>
            <p:cNvGrpSpPr/>
            <p:nvPr/>
          </p:nvGrpSpPr>
          <p:grpSpPr>
            <a:xfrm>
              <a:off x="8008129" y="1430309"/>
              <a:ext cx="768359" cy="1499122"/>
              <a:chOff x="5688363" y="2034682"/>
              <a:chExt cx="597848" cy="1166443"/>
            </a:xfrm>
          </p:grpSpPr>
          <p:pic>
            <p:nvPicPr>
              <p:cNvPr id="50" name="圖片 49" descr="一張含有 監視器, 坐, 桌, 相機 的圖片&#10;&#10;自動產生的描述">
                <a:extLst>
                  <a:ext uri="{FF2B5EF4-FFF2-40B4-BE49-F238E27FC236}">
                    <a16:creationId xmlns:a16="http://schemas.microsoft.com/office/drawing/2014/main" id="{07345E24-CBAC-4DB7-A79C-7F24FC78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88363" y="2034682"/>
                <a:ext cx="597848" cy="1166443"/>
              </a:xfrm>
              <a:prstGeom prst="rect">
                <a:avLst/>
              </a:prstGeom>
            </p:spPr>
          </p:pic>
          <p:pic>
            <p:nvPicPr>
              <p:cNvPr id="51" name="圖片 50">
                <a:extLst>
                  <a:ext uri="{FF2B5EF4-FFF2-40B4-BE49-F238E27FC236}">
                    <a16:creationId xmlns:a16="http://schemas.microsoft.com/office/drawing/2014/main" id="{69EFDC97-975C-4EA1-9D28-7E0E2C8F0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13872" y="2126839"/>
                <a:ext cx="548263" cy="1006742"/>
              </a:xfrm>
              <a:prstGeom prst="rect">
                <a:avLst/>
              </a:prstGeom>
            </p:spPr>
          </p:pic>
        </p:grpSp>
      </p:grp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F42267A3-8B91-4B52-9B87-F80E6D7B50CF}"/>
              </a:ext>
            </a:extLst>
          </p:cNvPr>
          <p:cNvCxnSpPr>
            <a:cxnSpLocks/>
            <a:stCxn id="40" idx="2"/>
          </p:cNvCxnSpPr>
          <p:nvPr/>
        </p:nvCxnSpPr>
        <p:spPr>
          <a:xfrm rot="5400000">
            <a:off x="9292004" y="3960267"/>
            <a:ext cx="614578" cy="1372109"/>
          </a:xfrm>
          <a:prstGeom prst="bentConnector2">
            <a:avLst/>
          </a:prstGeom>
          <a:ln w="57150">
            <a:solidFill>
              <a:srgbClr val="84FA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198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D8DE509B-008C-4953-BB37-D15ED2DB66F7}"/>
              </a:ext>
            </a:extLst>
          </p:cNvPr>
          <p:cNvSpPr/>
          <p:nvPr/>
        </p:nvSpPr>
        <p:spPr>
          <a:xfrm>
            <a:off x="8805346" y="3183798"/>
            <a:ext cx="2516369" cy="2859021"/>
          </a:xfrm>
          <a:prstGeom prst="roundRect">
            <a:avLst>
              <a:gd name="adj" fmla="val 5056"/>
            </a:avLst>
          </a:prstGeom>
          <a:solidFill>
            <a:schemeClr val="accent6">
              <a:lumMod val="20000"/>
              <a:lumOff val="80000"/>
            </a:schemeClr>
          </a:solidFill>
          <a:ln w="25400">
            <a:gradFill>
              <a:gsLst>
                <a:gs pos="0">
                  <a:srgbClr val="92D050"/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標題 1">
            <a:extLst>
              <a:ext uri="{FF2B5EF4-FFF2-40B4-BE49-F238E27FC236}">
                <a16:creationId xmlns:a16="http://schemas.microsoft.com/office/drawing/2014/main" id="{F90E43D6-D178-4463-B4CF-BE72B67B2F5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>
                <a:ea typeface="微軟正黑體"/>
              </a:rPr>
              <a:t>Tips for you</a:t>
            </a:r>
            <a:endParaRPr lang="zh-TW" altLang="en-US">
              <a:ea typeface="微軟正黑體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5362AAF-2C22-4A59-ABBD-AD376271AE42}"/>
              </a:ext>
            </a:extLst>
          </p:cNvPr>
          <p:cNvGrpSpPr/>
          <p:nvPr/>
        </p:nvGrpSpPr>
        <p:grpSpPr>
          <a:xfrm>
            <a:off x="975417" y="1794992"/>
            <a:ext cx="2391543" cy="4709833"/>
            <a:chOff x="1742098" y="1978465"/>
            <a:chExt cx="2176276" cy="42858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圖片 26" descr="一張含有 監視器, 電腦, 桌 的圖片&#10;&#10;自動產生的描述">
              <a:extLst>
                <a:ext uri="{FF2B5EF4-FFF2-40B4-BE49-F238E27FC236}">
                  <a16:creationId xmlns:a16="http://schemas.microsoft.com/office/drawing/2014/main" id="{151D9C7D-856C-4336-B1FE-4D2790126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2098" y="1978465"/>
              <a:ext cx="2176276" cy="4285893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0BB9ECC4-3D29-4E09-BEB6-CC4708C7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0128" y="2302084"/>
              <a:ext cx="2005058" cy="3556452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956F7712-6A22-449E-9885-DA92E9584B26}"/>
              </a:ext>
            </a:extLst>
          </p:cNvPr>
          <p:cNvGrpSpPr/>
          <p:nvPr/>
        </p:nvGrpSpPr>
        <p:grpSpPr>
          <a:xfrm>
            <a:off x="6249745" y="1797827"/>
            <a:ext cx="2391543" cy="4709833"/>
            <a:chOff x="6736376" y="7353824"/>
            <a:chExt cx="2391543" cy="4709833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8366E213-FF5A-4B6D-9AA4-81E0DAE7682B}"/>
                </a:ext>
              </a:extLst>
            </p:cNvPr>
            <p:cNvGrpSpPr/>
            <p:nvPr/>
          </p:nvGrpSpPr>
          <p:grpSpPr>
            <a:xfrm>
              <a:off x="6736376" y="7353824"/>
              <a:ext cx="2391543" cy="4709833"/>
              <a:chOff x="1742098" y="1978465"/>
              <a:chExt cx="2176276" cy="4285893"/>
            </a:xfrm>
          </p:grpSpPr>
          <p:pic>
            <p:nvPicPr>
              <p:cNvPr id="38" name="圖片 37" descr="一張含有 監視器, 電腦, 桌 的圖片&#10;&#10;自動產生的描述">
                <a:extLst>
                  <a:ext uri="{FF2B5EF4-FFF2-40B4-BE49-F238E27FC236}">
                    <a16:creationId xmlns:a16="http://schemas.microsoft.com/office/drawing/2014/main" id="{72E6DC17-D8E7-4E30-BC59-ACE5C5E50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2098" y="1978465"/>
                <a:ext cx="2176276" cy="4285893"/>
              </a:xfrm>
              <a:prstGeom prst="rect">
                <a:avLst/>
              </a:prstGeom>
            </p:spPr>
          </p:pic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2E770731-7F31-4E4B-85A5-B04A75C21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20128" y="2302084"/>
                <a:ext cx="2005058" cy="3556452"/>
              </a:xfrm>
              <a:prstGeom prst="rect">
                <a:avLst/>
              </a:prstGeom>
            </p:spPr>
          </p:pic>
        </p:grpSp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4C7B0EE3-717C-4457-A25D-9D8E7CF24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8466" y="7709454"/>
              <a:ext cx="2203389" cy="4182089"/>
            </a:xfrm>
            <a:prstGeom prst="rect">
              <a:avLst/>
            </a:prstGeom>
          </p:spPr>
        </p:pic>
      </p:grpSp>
      <p:pic>
        <p:nvPicPr>
          <p:cNvPr id="61" name="圖片 60">
            <a:extLst>
              <a:ext uri="{FF2B5EF4-FFF2-40B4-BE49-F238E27FC236}">
                <a16:creationId xmlns:a16="http://schemas.microsoft.com/office/drawing/2014/main" id="{F27ECD39-A882-4FC4-B3B0-5E61264392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062" y="4817817"/>
            <a:ext cx="1344192" cy="1344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2C3528DA-E7E9-45A6-9739-A70072DB8F1A}"/>
              </a:ext>
            </a:extLst>
          </p:cNvPr>
          <p:cNvSpPr/>
          <p:nvPr/>
        </p:nvSpPr>
        <p:spPr>
          <a:xfrm>
            <a:off x="8933996" y="2159119"/>
            <a:ext cx="390841" cy="405221"/>
          </a:xfrm>
          <a:prstGeom prst="roundRect">
            <a:avLst>
              <a:gd name="adj" fmla="val 12190"/>
            </a:avLst>
          </a:prstGeom>
          <a:solidFill>
            <a:srgbClr val="2C2E3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78738655-262F-4670-852F-212C71441F5C}"/>
              </a:ext>
            </a:extLst>
          </p:cNvPr>
          <p:cNvSpPr txBox="1"/>
          <p:nvPr/>
        </p:nvSpPr>
        <p:spPr>
          <a:xfrm>
            <a:off x="9324837" y="2175542"/>
            <a:ext cx="189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One-way sync</a:t>
            </a: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AD483ACD-7109-4853-A47D-CE70E95CD0E3}"/>
              </a:ext>
            </a:extLst>
          </p:cNvPr>
          <p:cNvSpPr/>
          <p:nvPr/>
        </p:nvSpPr>
        <p:spPr>
          <a:xfrm>
            <a:off x="8933996" y="2709755"/>
            <a:ext cx="390841" cy="405221"/>
          </a:xfrm>
          <a:prstGeom prst="roundRect">
            <a:avLst>
              <a:gd name="adj" fmla="val 12190"/>
            </a:avLst>
          </a:prstGeom>
          <a:solidFill>
            <a:srgbClr val="2C2E3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4457A050-8AF6-4722-ADC9-F73D75D0128F}"/>
              </a:ext>
            </a:extLst>
          </p:cNvPr>
          <p:cNvSpPr txBox="1"/>
          <p:nvPr/>
        </p:nvSpPr>
        <p:spPr>
          <a:xfrm>
            <a:off x="9324837" y="2726178"/>
            <a:ext cx="189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delete</a:t>
            </a: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C81ED34-7CB9-4624-BAEC-5D4C2EC328E7}"/>
              </a:ext>
            </a:extLst>
          </p:cNvPr>
          <p:cNvSpPr/>
          <p:nvPr/>
        </p:nvSpPr>
        <p:spPr>
          <a:xfrm>
            <a:off x="8933996" y="3338107"/>
            <a:ext cx="390841" cy="405221"/>
          </a:xfrm>
          <a:prstGeom prst="roundRect">
            <a:avLst>
              <a:gd name="adj" fmla="val 12190"/>
            </a:avLst>
          </a:prstGeom>
          <a:solidFill>
            <a:srgbClr val="2C2E3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C67DDA72-DFA9-43AA-AC23-FF9EF186B486}"/>
              </a:ext>
            </a:extLst>
          </p:cNvPr>
          <p:cNvSpPr txBox="1"/>
          <p:nvPr/>
        </p:nvSpPr>
        <p:spPr>
          <a:xfrm>
            <a:off x="9324837" y="3354530"/>
            <a:ext cx="189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rgbClr val="2C2E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Power saving</a:t>
            </a:r>
          </a:p>
        </p:txBody>
      </p:sp>
      <p:sp>
        <p:nvSpPr>
          <p:cNvPr id="71" name="標題 1">
            <a:extLst>
              <a:ext uri="{FF2B5EF4-FFF2-40B4-BE49-F238E27FC236}">
                <a16:creationId xmlns:a16="http://schemas.microsoft.com/office/drawing/2014/main" id="{A2B39F97-DF1A-4457-9293-72B333F87FE7}"/>
              </a:ext>
            </a:extLst>
          </p:cNvPr>
          <p:cNvSpPr txBox="1">
            <a:spLocks/>
          </p:cNvSpPr>
          <p:nvPr/>
        </p:nvSpPr>
        <p:spPr>
          <a:xfrm>
            <a:off x="8933996" y="3951497"/>
            <a:ext cx="2282586" cy="549321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r>
              <a:rPr lang="en-US" altLang="zh-TW" sz="1800"/>
              <a:t>Lower the sync frequency</a:t>
            </a:r>
          </a:p>
        </p:txBody>
      </p:sp>
      <p:sp>
        <p:nvSpPr>
          <p:cNvPr id="78" name="標題 1">
            <a:extLst>
              <a:ext uri="{FF2B5EF4-FFF2-40B4-BE49-F238E27FC236}">
                <a16:creationId xmlns:a16="http://schemas.microsoft.com/office/drawing/2014/main" id="{F7FE0B80-B7E0-47CB-8F3E-5DA951B9584F}"/>
              </a:ext>
            </a:extLst>
          </p:cNvPr>
          <p:cNvSpPr txBox="1">
            <a:spLocks/>
          </p:cNvSpPr>
          <p:nvPr/>
        </p:nvSpPr>
        <p:spPr>
          <a:xfrm>
            <a:off x="8933996" y="4648929"/>
            <a:ext cx="2282586" cy="549321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r>
              <a:rPr lang="en-US" altLang="zh-TW" sz="1800" err="1"/>
              <a:t>WiFi</a:t>
            </a:r>
            <a:r>
              <a:rPr lang="en-US" altLang="zh-TW" sz="1800"/>
              <a:t> only</a:t>
            </a:r>
          </a:p>
        </p:txBody>
      </p:sp>
      <p:sp>
        <p:nvSpPr>
          <p:cNvPr id="80" name="標題 1">
            <a:extLst>
              <a:ext uri="{FF2B5EF4-FFF2-40B4-BE49-F238E27FC236}">
                <a16:creationId xmlns:a16="http://schemas.microsoft.com/office/drawing/2014/main" id="{60EA167E-27C8-4ECA-8786-BABE09ED286E}"/>
              </a:ext>
            </a:extLst>
          </p:cNvPr>
          <p:cNvSpPr txBox="1">
            <a:spLocks/>
          </p:cNvSpPr>
          <p:nvPr/>
        </p:nvSpPr>
        <p:spPr>
          <a:xfrm>
            <a:off x="8933996" y="5346359"/>
            <a:ext cx="2282586" cy="549321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4"/>
              </a:gs>
              <a:gs pos="100000">
                <a:srgbClr val="00B0F0"/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r>
              <a:rPr lang="en-US" altLang="zh-TW" sz="1800"/>
              <a:t>Charging only</a:t>
            </a:r>
          </a:p>
        </p:txBody>
      </p:sp>
      <p:pic>
        <p:nvPicPr>
          <p:cNvPr id="81" name="圖形 80">
            <a:extLst>
              <a:ext uri="{FF2B5EF4-FFF2-40B4-BE49-F238E27FC236}">
                <a16:creationId xmlns:a16="http://schemas.microsoft.com/office/drawing/2014/main" id="{CE03BFDE-628F-4DEE-AC43-4CB1D1503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538555" y="2083682"/>
            <a:ext cx="2466921" cy="770220"/>
          </a:xfrm>
          <a:prstGeom prst="rect">
            <a:avLst/>
          </a:prstGeom>
        </p:spPr>
      </p:pic>
      <p:pic>
        <p:nvPicPr>
          <p:cNvPr id="82" name="圖形 81">
            <a:extLst>
              <a:ext uri="{FF2B5EF4-FFF2-40B4-BE49-F238E27FC236}">
                <a16:creationId xmlns:a16="http://schemas.microsoft.com/office/drawing/2014/main" id="{899D7BFE-BBB0-44E8-9C8A-74A8AEB42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8554" y="4046359"/>
            <a:ext cx="2466922" cy="770220"/>
          </a:xfrm>
          <a:prstGeom prst="rect">
            <a:avLst/>
          </a:prstGeom>
        </p:spPr>
      </p:pic>
      <p:sp>
        <p:nvSpPr>
          <p:cNvPr id="85" name="文字方塊 84">
            <a:extLst>
              <a:ext uri="{FF2B5EF4-FFF2-40B4-BE49-F238E27FC236}">
                <a16:creationId xmlns:a16="http://schemas.microsoft.com/office/drawing/2014/main" id="{1404432E-1F95-4817-8C5B-302B7ABA6F46}"/>
              </a:ext>
            </a:extLst>
          </p:cNvPr>
          <p:cNvSpPr txBox="1"/>
          <p:nvPr/>
        </p:nvSpPr>
        <p:spPr>
          <a:xfrm>
            <a:off x="3691344" y="2901858"/>
            <a:ext cx="2161341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3200" b="1">
                <a:solidFill>
                  <a:srgbClr val="006B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Speed &amp; </a:t>
            </a:r>
          </a:p>
          <a:p>
            <a:pPr algn="ctr"/>
            <a:r>
              <a:rPr lang="en-US" altLang="zh-TW" sz="3200" b="1">
                <a:solidFill>
                  <a:srgbClr val="006B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Flexibility</a:t>
            </a:r>
          </a:p>
        </p:txBody>
      </p:sp>
    </p:spTree>
    <p:extLst>
      <p:ext uri="{BB962C8B-B14F-4D97-AF65-F5344CB8AC3E}">
        <p14:creationId xmlns:p14="http://schemas.microsoft.com/office/powerpoint/2010/main" val="3054839638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1676</Words>
  <Application>Microsoft Office PowerPoint</Application>
  <PresentationFormat>寬螢幕</PresentationFormat>
  <Paragraphs>264</Paragraphs>
  <Slides>28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2" baseType="lpstr">
      <vt:lpstr>Oswald Light</vt:lpstr>
      <vt:lpstr>Arial</vt:lpstr>
      <vt:lpstr>Calibri</vt:lpstr>
      <vt:lpstr>自訂設計</vt:lpstr>
      <vt:lpstr>PowerPoint 簡報</vt:lpstr>
      <vt:lpstr>Agenda</vt:lpstr>
      <vt:lpstr>The latest release of Qsync 5.0 Windows &amp; macOS space-saving mode!</vt:lpstr>
      <vt:lpstr>The improvements made possible by Space-Saving Mode</vt:lpstr>
      <vt:lpstr>Qsync Overview</vt:lpstr>
      <vt:lpstr>Why do you need Qsync?</vt:lpstr>
      <vt:lpstr>Cross-device file sync for individuals and teams</vt:lpstr>
      <vt:lpstr>PowerPoint 簡報</vt:lpstr>
      <vt:lpstr>Tips for you</vt:lpstr>
      <vt:lpstr>PowerPoint 簡報</vt:lpstr>
      <vt:lpstr>Tips for you</vt:lpstr>
      <vt:lpstr>Use with other apps to provide you a powerful photo management</vt:lpstr>
      <vt:lpstr>PowerPoint 簡報</vt:lpstr>
      <vt:lpstr>Use Case: Sync daily work How can I synchronize my daily work to the NAS for safekeeping?</vt:lpstr>
      <vt:lpstr>Use Case: How does the post-production team work How to hand over the work I have done to my colleagues for the next process</vt:lpstr>
      <vt:lpstr>Scenario: New shared activity mode</vt:lpstr>
      <vt:lpstr>Centralized Management &amp; Easy Deployment </vt:lpstr>
      <vt:lpstr>Safe file sync, version control &amp; remote erase </vt:lpstr>
      <vt:lpstr>Team Folder: Increase collaboration efficiency </vt:lpstr>
      <vt:lpstr>How to back up your Qsync data</vt:lpstr>
      <vt:lpstr>With advanced NAS features, your Qsync data also benefits</vt:lpstr>
      <vt:lpstr>Utility &amp; Mobile support sub-folder / one-way / two-way synchronization</vt:lpstr>
      <vt:lpstr>Windows/Mac utility support the space-saving mode</vt:lpstr>
      <vt:lpstr>Start LAN sync to accelerate synchronization works</vt:lpstr>
      <vt:lpstr>PowerPoint 簡報</vt:lpstr>
      <vt:lpstr>How to choose the right NAS?</vt:lpstr>
      <vt:lpstr>Recommended models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</dc:creator>
  <cp:lastModifiedBy>明俐 王</cp:lastModifiedBy>
  <cp:revision>2</cp:revision>
  <dcterms:modified xsi:type="dcterms:W3CDTF">2021-02-19T06:28:13Z</dcterms:modified>
</cp:coreProperties>
</file>