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256" r:id="rId2"/>
    <p:sldId id="291" r:id="rId3"/>
    <p:sldId id="282" r:id="rId4"/>
    <p:sldId id="290" r:id="rId5"/>
    <p:sldId id="292" r:id="rId6"/>
    <p:sldId id="285" r:id="rId7"/>
    <p:sldId id="295" r:id="rId8"/>
    <p:sldId id="263" r:id="rId9"/>
    <p:sldId id="284" r:id="rId10"/>
    <p:sldId id="286" r:id="rId11"/>
    <p:sldId id="287" r:id="rId12"/>
    <p:sldId id="296" r:id="rId13"/>
    <p:sldId id="274" r:id="rId14"/>
    <p:sldId id="262" r:id="rId15"/>
    <p:sldId id="288" r:id="rId16"/>
    <p:sldId id="289" r:id="rId17"/>
    <p:sldId id="266" r:id="rId18"/>
    <p:sldId id="269" r:id="rId19"/>
    <p:sldId id="268" r:id="rId20"/>
    <p:sldId id="277" r:id="rId21"/>
    <p:sldId id="270" r:id="rId22"/>
    <p:sldId id="281" r:id="rId23"/>
    <p:sldId id="294" r:id="rId24"/>
    <p:sldId id="293" r:id="rId25"/>
    <p:sldId id="297" r:id="rId26"/>
    <p:sldId id="259" r:id="rId27"/>
    <p:sldId id="280" r:id="rId28"/>
    <p:sldId id="272" r:id="rId2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li Wang" initials="QW" lastIdx="6" clrIdx="0">
    <p:extLst>
      <p:ext uri="{19B8F6BF-5375-455C-9EA6-DF929625EA0E}">
        <p15:presenceInfo xmlns:p15="http://schemas.microsoft.com/office/powerpoint/2012/main" userId="S::MiliWang@ieinet.onmicrosoft.com::bee17516-fe9e-4fda-b440-e9c8232b77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DF"/>
    <a:srgbClr val="2C2E30"/>
    <a:srgbClr val="84FAEA"/>
    <a:srgbClr val="663300"/>
    <a:srgbClr val="FFAA01"/>
    <a:srgbClr val="EACEFA"/>
    <a:srgbClr val="CC0066"/>
    <a:srgbClr val="E08C05"/>
    <a:srgbClr val="43C1AC"/>
    <a:srgbClr val="582F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15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4611A69-2525-4214-BEF0-255C339AEE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E4E7D54-A06A-4BDE-9FD7-19AE4F9831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F2997B-2C7C-49EE-810D-DD3C76FE65E8}" type="datetimeFigureOut">
              <a:rPr lang="zh-TW" altLang="en-US" smtClean="0"/>
              <a:t>2021/2/19</a:t>
            </a:fld>
            <a:endParaRPr lang="zh-TW" altLang="en-US"/>
          </a:p>
        </p:txBody>
      </p:sp>
      <p:sp>
        <p:nvSpPr>
          <p:cNvPr id="4" name="頁尾版面配置區 3">
            <a:extLst>
              <a:ext uri="{FF2B5EF4-FFF2-40B4-BE49-F238E27FC236}">
                <a16:creationId xmlns:a16="http://schemas.microsoft.com/office/drawing/2014/main" id="{58D6CBB3-6AB1-4C38-8A85-5B22BF0FE5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81F20EF7-718F-4719-AEBB-83940D95AB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59E3D6-8CB2-428E-B9B1-963BC5A64A0A}" type="slidenum">
              <a:rPr lang="zh-TW" altLang="en-US" smtClean="0"/>
              <a:t>‹#›</a:t>
            </a:fld>
            <a:endParaRPr lang="zh-TW" altLang="en-US"/>
          </a:p>
        </p:txBody>
      </p:sp>
    </p:spTree>
    <p:extLst>
      <p:ext uri="{BB962C8B-B14F-4D97-AF65-F5344CB8AC3E}">
        <p14:creationId xmlns:p14="http://schemas.microsoft.com/office/powerpoint/2010/main" val="1357577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48E85-ACD0-4619-9703-8E6A30F11FCA}" type="datetimeFigureOut">
              <a:rPr lang="zh-TW" altLang="en-US" smtClean="0"/>
              <a:t>2021/2/19</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E2EBB-CED9-4809-8834-A9C61EF8D3E0}" type="slidenum">
              <a:rPr lang="zh-TW" altLang="en-US" smtClean="0"/>
              <a:t>‹#›</a:t>
            </a:fld>
            <a:endParaRPr lang="zh-TW" altLang="en-US"/>
          </a:p>
        </p:txBody>
      </p:sp>
    </p:spTree>
    <p:extLst>
      <p:ext uri="{BB962C8B-B14F-4D97-AF65-F5344CB8AC3E}">
        <p14:creationId xmlns:p14="http://schemas.microsoft.com/office/powerpoint/2010/main" val="3140920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09BE2EBB-CED9-4809-8834-A9C61EF8D3E0}" type="slidenum">
              <a:rPr lang="zh-TW" altLang="en-US" smtClean="0"/>
              <a:t>3</a:t>
            </a:fld>
            <a:endParaRPr lang="zh-TW" altLang="en-US"/>
          </a:p>
        </p:txBody>
      </p:sp>
    </p:spTree>
    <p:extLst>
      <p:ext uri="{BB962C8B-B14F-4D97-AF65-F5344CB8AC3E}">
        <p14:creationId xmlns:p14="http://schemas.microsoft.com/office/powerpoint/2010/main" val="76179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09BE2EBB-CED9-4809-8834-A9C61EF8D3E0}" type="slidenum">
              <a:rPr lang="zh-TW" altLang="en-US" smtClean="0"/>
              <a:t>7</a:t>
            </a:fld>
            <a:endParaRPr lang="zh-TW" altLang="en-US"/>
          </a:p>
        </p:txBody>
      </p:sp>
    </p:spTree>
    <p:extLst>
      <p:ext uri="{BB962C8B-B14F-4D97-AF65-F5344CB8AC3E}">
        <p14:creationId xmlns:p14="http://schemas.microsoft.com/office/powerpoint/2010/main" val="288388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09BE2EBB-CED9-4809-8834-A9C61EF8D3E0}" type="slidenum">
              <a:rPr lang="zh-TW" altLang="en-US" smtClean="0"/>
              <a:t>9</a:t>
            </a:fld>
            <a:endParaRPr lang="zh-TW" altLang="en-US"/>
          </a:p>
        </p:txBody>
      </p:sp>
    </p:spTree>
    <p:extLst>
      <p:ext uri="{BB962C8B-B14F-4D97-AF65-F5344CB8AC3E}">
        <p14:creationId xmlns:p14="http://schemas.microsoft.com/office/powerpoint/2010/main" val="407797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09BE2EBB-CED9-4809-8834-A9C61EF8D3E0}" type="slidenum">
              <a:rPr lang="zh-TW" altLang="en-US" smtClean="0"/>
              <a:t>12</a:t>
            </a:fld>
            <a:endParaRPr lang="zh-TW" altLang="en-US"/>
          </a:p>
        </p:txBody>
      </p:sp>
    </p:spTree>
    <p:extLst>
      <p:ext uri="{BB962C8B-B14F-4D97-AF65-F5344CB8AC3E}">
        <p14:creationId xmlns:p14="http://schemas.microsoft.com/office/powerpoint/2010/main" val="2528902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https://www.dropbox.com/smart-sync</a:t>
            </a:r>
            <a:endParaRPr lang="zh-TW" altLang="en-US"/>
          </a:p>
        </p:txBody>
      </p:sp>
      <p:sp>
        <p:nvSpPr>
          <p:cNvPr id="4" name="投影片編號版面配置區 3"/>
          <p:cNvSpPr>
            <a:spLocks noGrp="1"/>
          </p:cNvSpPr>
          <p:nvPr>
            <p:ph type="sldNum" sz="quarter" idx="5"/>
          </p:nvPr>
        </p:nvSpPr>
        <p:spPr/>
        <p:txBody>
          <a:bodyPr/>
          <a:lstStyle/>
          <a:p>
            <a:fld id="{09BE2EBB-CED9-4809-8834-A9C61EF8D3E0}" type="slidenum">
              <a:rPr lang="zh-TW" altLang="en-US" smtClean="0"/>
              <a:t>23</a:t>
            </a:fld>
            <a:endParaRPr lang="zh-TW" altLang="en-US"/>
          </a:p>
        </p:txBody>
      </p:sp>
    </p:spTree>
    <p:extLst>
      <p:ext uri="{BB962C8B-B14F-4D97-AF65-F5344CB8AC3E}">
        <p14:creationId xmlns:p14="http://schemas.microsoft.com/office/powerpoint/2010/main" val="270191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09BE2EBB-CED9-4809-8834-A9C61EF8D3E0}" type="slidenum">
              <a:rPr lang="zh-TW" altLang="en-US" smtClean="0"/>
              <a:t>24</a:t>
            </a:fld>
            <a:endParaRPr lang="zh-TW" altLang="en-US"/>
          </a:p>
        </p:txBody>
      </p:sp>
    </p:spTree>
    <p:extLst>
      <p:ext uri="{BB962C8B-B14F-4D97-AF65-F5344CB8AC3E}">
        <p14:creationId xmlns:p14="http://schemas.microsoft.com/office/powerpoint/2010/main" val="2913526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5A0C8D9-9880-481A-B3E5-09A5B6D4AF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09" y="1524"/>
            <a:ext cx="12186581" cy="6854952"/>
          </a:xfrm>
          <a:prstGeom prst="rect">
            <a:avLst/>
          </a:prstGeom>
        </p:spPr>
      </p:pic>
    </p:spTree>
    <p:extLst>
      <p:ext uri="{BB962C8B-B14F-4D97-AF65-F5344CB8AC3E}">
        <p14:creationId xmlns:p14="http://schemas.microsoft.com/office/powerpoint/2010/main" val="2264328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5A0C8D9-9880-481A-B3E5-09A5B6D4AF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4572"/>
            <a:ext cx="12192000" cy="6861047"/>
          </a:xfrm>
          <a:prstGeom prst="rect">
            <a:avLst/>
          </a:prstGeom>
        </p:spPr>
      </p:pic>
      <p:sp>
        <p:nvSpPr>
          <p:cNvPr id="4" name="文字方塊 3">
            <a:extLst>
              <a:ext uri="{FF2B5EF4-FFF2-40B4-BE49-F238E27FC236}">
                <a16:creationId xmlns:a16="http://schemas.microsoft.com/office/drawing/2014/main" id="{559399B7-3984-49F0-9FCF-55E6DDEFA6F3}"/>
              </a:ext>
            </a:extLst>
          </p:cNvPr>
          <p:cNvSpPr txBox="1"/>
          <p:nvPr userDrawn="1"/>
        </p:nvSpPr>
        <p:spPr>
          <a:xfrm>
            <a:off x="886866" y="4400612"/>
            <a:ext cx="5209133" cy="439031"/>
          </a:xfrm>
          <a:prstGeom prst="rect">
            <a:avLst/>
          </a:prstGeom>
          <a:noFill/>
        </p:spPr>
        <p:txBody>
          <a:bodyPr wrap="square" rtlCol="0" anchor="t">
            <a:spAutoFit/>
          </a:bodyPr>
          <a:lstStyle/>
          <a:p>
            <a:pPr>
              <a:lnSpc>
                <a:spcPct val="150000"/>
              </a:lnSpc>
            </a:pPr>
            <a:r>
              <a:rPr lang="en-US" altLang="zh-TW" sz="800">
                <a:solidFill>
                  <a:schemeClr val="tx1">
                    <a:lumMod val="75000"/>
                    <a:lumOff val="25000"/>
                  </a:schemeClr>
                </a:solidFill>
                <a:latin typeface="微軟正黑體" panose="020B0604030504040204" pitchFamily="34" charset="-120"/>
                <a:ea typeface="微軟正黑體" panose="020B0604030504040204" pitchFamily="34" charset="-120"/>
              </a:rPr>
              <a:t>©2021</a:t>
            </a:r>
            <a:r>
              <a:rPr lang="zh-TW" altLang="en-US" sz="800">
                <a:solidFill>
                  <a:schemeClr val="tx1">
                    <a:lumMod val="75000"/>
                    <a:lumOff val="25000"/>
                  </a:schemeClr>
                </a:solidFill>
                <a:latin typeface="微軟正黑體" panose="020B0604030504040204" pitchFamily="34" charset="-120"/>
                <a:ea typeface="微軟正黑體" panose="020B0604030504040204" pitchFamily="34" charset="-120"/>
              </a:rPr>
              <a:t> 著作權為威聯通科技股份有限公司所有。威聯通科技並保留所有權利。威聯通科技股份有限公司所使用或註冊之商標或標章。檔案中所提及之產品及公司名稱可能為其他公司所有之商標。</a:t>
            </a:r>
          </a:p>
        </p:txBody>
      </p:sp>
    </p:spTree>
    <p:extLst>
      <p:ext uri="{BB962C8B-B14F-4D97-AF65-F5344CB8AC3E}">
        <p14:creationId xmlns:p14="http://schemas.microsoft.com/office/powerpoint/2010/main" val="313060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標題及物件">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0216722-DBF8-4F5C-8F90-0541946011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 y="0"/>
            <a:ext cx="12186584" cy="6858000"/>
          </a:xfrm>
          <a:prstGeom prst="rect">
            <a:avLst/>
          </a:prstGeom>
        </p:spPr>
      </p:pic>
      <p:sp>
        <p:nvSpPr>
          <p:cNvPr id="2" name="標題 1"/>
          <p:cNvSpPr>
            <a:spLocks noGrp="1"/>
          </p:cNvSpPr>
          <p:nvPr>
            <p:ph type="title"/>
          </p:nvPr>
        </p:nvSpPr>
        <p:spPr>
          <a:xfrm>
            <a:off x="875251" y="1739502"/>
            <a:ext cx="6488075" cy="1476462"/>
          </a:xfrm>
          <a:prstGeom prst="rect">
            <a:avLst/>
          </a:prstGeom>
        </p:spPr>
        <p:txBody>
          <a:bodyPr anchor="ctr">
            <a:normAutofit/>
          </a:bodyPr>
          <a:lstStyle>
            <a:lvl1pPr algn="ctr">
              <a:defRPr sz="4400" b="1">
                <a:solidFill>
                  <a:srgbClr val="2C2E30"/>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1032037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0216722-DBF8-4F5C-8F90-0541946011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08" y="857"/>
            <a:ext cx="12186583" cy="6856286"/>
          </a:xfrm>
          <a:prstGeom prst="rect">
            <a:avLst/>
          </a:prstGeom>
        </p:spPr>
      </p:pic>
    </p:spTree>
    <p:extLst>
      <p:ext uri="{BB962C8B-B14F-4D97-AF65-F5344CB8AC3E}">
        <p14:creationId xmlns:p14="http://schemas.microsoft.com/office/powerpoint/2010/main" val="122965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0216722-DBF8-4F5C-8F90-0541946011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1" y="857"/>
            <a:ext cx="12183537" cy="6856286"/>
          </a:xfrm>
          <a:prstGeom prst="rect">
            <a:avLst/>
          </a:prstGeom>
        </p:spPr>
      </p:pic>
    </p:spTree>
    <p:extLst>
      <p:ext uri="{BB962C8B-B14F-4D97-AF65-F5344CB8AC3E}">
        <p14:creationId xmlns:p14="http://schemas.microsoft.com/office/powerpoint/2010/main" val="3724880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DE184F-3694-4121-B27D-DFDD8AA8C653}"/>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p>
        </p:txBody>
      </p:sp>
      <p:sp>
        <p:nvSpPr>
          <p:cNvPr id="3" name="日期版面配置區 2">
            <a:extLst>
              <a:ext uri="{FF2B5EF4-FFF2-40B4-BE49-F238E27FC236}">
                <a16:creationId xmlns:a16="http://schemas.microsoft.com/office/drawing/2014/main" id="{ABC898FB-FF6F-41E7-BD79-C121A2DCFED9}"/>
              </a:ext>
            </a:extLst>
          </p:cNvPr>
          <p:cNvSpPr>
            <a:spLocks noGrp="1"/>
          </p:cNvSpPr>
          <p:nvPr>
            <p:ph type="dt" sz="half" idx="10"/>
          </p:nvPr>
        </p:nvSpPr>
        <p:spPr/>
        <p:txBody>
          <a:bodyPr/>
          <a:lstStyle/>
          <a:p>
            <a:fld id="{9C29F7B4-9AB3-421A-B825-26E52121BF05}" type="datetimeFigureOut">
              <a:rPr lang="zh-TW" altLang="en-US" smtClean="0"/>
              <a:t>2021/2/19</a:t>
            </a:fld>
            <a:endParaRPr lang="zh-TW" altLang="en-US"/>
          </a:p>
        </p:txBody>
      </p:sp>
      <p:sp>
        <p:nvSpPr>
          <p:cNvPr id="4" name="頁尾版面配置區 3">
            <a:extLst>
              <a:ext uri="{FF2B5EF4-FFF2-40B4-BE49-F238E27FC236}">
                <a16:creationId xmlns:a16="http://schemas.microsoft.com/office/drawing/2014/main" id="{D85BE7D3-2686-4300-911F-6FB9C223B606}"/>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F083D165-6752-4C6A-8A70-6E880B11DFFD}"/>
              </a:ext>
            </a:extLst>
          </p:cNvPr>
          <p:cNvSpPr>
            <a:spLocks noGrp="1"/>
          </p:cNvSpPr>
          <p:nvPr>
            <p:ph type="sldNum" sz="quarter" idx="12"/>
          </p:nvPr>
        </p:nvSpPr>
        <p:spPr/>
        <p:txBody>
          <a:bodyPr/>
          <a:lstStyle/>
          <a:p>
            <a:fld id="{53E621DE-BB63-4D88-AB30-698EA223BB6E}" type="slidenum">
              <a:rPr lang="zh-TW" altLang="en-US" smtClean="0"/>
              <a:t>‹#›</a:t>
            </a:fld>
            <a:endParaRPr lang="zh-TW" altLang="en-US"/>
          </a:p>
        </p:txBody>
      </p:sp>
      <p:sp>
        <p:nvSpPr>
          <p:cNvPr id="6" name="文字版面配置區 2">
            <a:extLst>
              <a:ext uri="{FF2B5EF4-FFF2-40B4-BE49-F238E27FC236}">
                <a16:creationId xmlns:a16="http://schemas.microsoft.com/office/drawing/2014/main" id="{DD112B89-8D90-4277-8133-24AB591442BD}"/>
              </a:ext>
            </a:extLst>
          </p:cNvPr>
          <p:cNvSpPr>
            <a:spLocks noGrp="1"/>
          </p:cNvSpPr>
          <p:nvPr>
            <p:ph idx="1"/>
          </p:nvPr>
        </p:nvSpPr>
        <p:spPr>
          <a:xfrm>
            <a:off x="838200" y="1720516"/>
            <a:ext cx="10515600" cy="4456447"/>
          </a:xfrm>
          <a:prstGeom prst="rect">
            <a:avLst/>
          </a:prstGeom>
        </p:spPr>
        <p:txBody>
          <a:bodyPr vert="horz" lIns="91440" tIns="45720" rIns="91440" bIns="45720" rtlCol="0">
            <a:normAutofit/>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921929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E86AF8E-FEE3-469C-8387-CCF02031E24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708" y="0"/>
            <a:ext cx="12189292" cy="6858000"/>
          </a:xfrm>
          <a:prstGeom prst="rect">
            <a:avLst/>
          </a:prstGeom>
        </p:spPr>
      </p:pic>
      <p:sp>
        <p:nvSpPr>
          <p:cNvPr id="2" name="標題版面配置區 1">
            <a:extLst>
              <a:ext uri="{FF2B5EF4-FFF2-40B4-BE49-F238E27FC236}">
                <a16:creationId xmlns:a16="http://schemas.microsoft.com/office/drawing/2014/main" id="{3DEABB13-2250-4121-94A7-D7D029EA4846}"/>
              </a:ext>
            </a:extLst>
          </p:cNvPr>
          <p:cNvSpPr>
            <a:spLocks noGrp="1"/>
          </p:cNvSpPr>
          <p:nvPr>
            <p:ph type="title"/>
          </p:nvPr>
        </p:nvSpPr>
        <p:spPr>
          <a:xfrm>
            <a:off x="838200" y="0"/>
            <a:ext cx="10515600" cy="1540042"/>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2B7E8A6-16D3-4CA4-BAFC-5E25736F3D64}"/>
              </a:ext>
            </a:extLst>
          </p:cNvPr>
          <p:cNvSpPr>
            <a:spLocks noGrp="1"/>
          </p:cNvSpPr>
          <p:nvPr>
            <p:ph type="body" idx="1"/>
          </p:nvPr>
        </p:nvSpPr>
        <p:spPr>
          <a:xfrm>
            <a:off x="838200" y="1720516"/>
            <a:ext cx="10515600" cy="445644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BC186D2-CDC4-4C2C-A51E-86B8BCAEF4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9F7B4-9AB3-421A-B825-26E52121BF05}" type="datetimeFigureOut">
              <a:rPr lang="zh-TW" altLang="en-US" smtClean="0"/>
              <a:t>2021/2/19</a:t>
            </a:fld>
            <a:endParaRPr lang="zh-TW" altLang="en-US"/>
          </a:p>
        </p:txBody>
      </p:sp>
      <p:sp>
        <p:nvSpPr>
          <p:cNvPr id="5" name="頁尾版面配置區 4">
            <a:extLst>
              <a:ext uri="{FF2B5EF4-FFF2-40B4-BE49-F238E27FC236}">
                <a16:creationId xmlns:a16="http://schemas.microsoft.com/office/drawing/2014/main" id="{DE8F47A0-1033-4650-BDFE-781E8BE22F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34812FB-D64D-42C3-BECB-32377A546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621DE-BB63-4D88-AB30-698EA223BB6E}" type="slidenum">
              <a:rPr lang="zh-TW" altLang="en-US" smtClean="0"/>
              <a:t>‹#›</a:t>
            </a:fld>
            <a:endParaRPr lang="zh-TW" altLang="en-US"/>
          </a:p>
        </p:txBody>
      </p:sp>
    </p:spTree>
    <p:extLst>
      <p:ext uri="{BB962C8B-B14F-4D97-AF65-F5344CB8AC3E}">
        <p14:creationId xmlns:p14="http://schemas.microsoft.com/office/powerpoint/2010/main" val="283470334"/>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3" r:id="rId3"/>
    <p:sldLayoutId id="2147483675" r:id="rId4"/>
    <p:sldLayoutId id="2147483677" r:id="rId5"/>
    <p:sldLayoutId id="2147483676" r:id="rId6"/>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png"/><Relationship Id="rId26" Type="http://schemas.openxmlformats.org/officeDocument/2006/relationships/image" Target="../media/image36.png"/><Relationship Id="rId3" Type="http://schemas.openxmlformats.org/officeDocument/2006/relationships/image" Target="../media/image49.jpeg"/><Relationship Id="rId21" Type="http://schemas.openxmlformats.org/officeDocument/2006/relationships/image" Target="../media/image66.sv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svg"/><Relationship Id="rId25" Type="http://schemas.openxmlformats.org/officeDocument/2006/relationships/image" Target="../media/image70.svg"/><Relationship Id="rId2" Type="http://schemas.openxmlformats.org/officeDocument/2006/relationships/image" Target="../media/image31.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51.svg"/><Relationship Id="rId11" Type="http://schemas.openxmlformats.org/officeDocument/2006/relationships/image" Target="../media/image56.svg"/><Relationship Id="rId24" Type="http://schemas.openxmlformats.org/officeDocument/2006/relationships/image" Target="../media/image69.png"/><Relationship Id="rId5" Type="http://schemas.openxmlformats.org/officeDocument/2006/relationships/image" Target="../media/image50.png"/><Relationship Id="rId15" Type="http://schemas.openxmlformats.org/officeDocument/2006/relationships/image" Target="../media/image60.svg"/><Relationship Id="rId23" Type="http://schemas.openxmlformats.org/officeDocument/2006/relationships/image" Target="../media/image68.svg"/><Relationship Id="rId28" Type="http://schemas.openxmlformats.org/officeDocument/2006/relationships/image" Target="../media/image38.png"/><Relationship Id="rId10" Type="http://schemas.openxmlformats.org/officeDocument/2006/relationships/image" Target="../media/image55.png"/><Relationship Id="rId19" Type="http://schemas.openxmlformats.org/officeDocument/2006/relationships/image" Target="../media/image64.svg"/><Relationship Id="rId4" Type="http://schemas.openxmlformats.org/officeDocument/2006/relationships/image" Target="../media/image33.png"/><Relationship Id="rId9" Type="http://schemas.openxmlformats.org/officeDocument/2006/relationships/image" Target="../media/image54.sv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6.svg"/><Relationship Id="rId3" Type="http://schemas.openxmlformats.org/officeDocument/2006/relationships/image" Target="../media/image44.jpeg"/><Relationship Id="rId7" Type="http://schemas.openxmlformats.org/officeDocument/2006/relationships/image" Target="../media/image47.png"/><Relationship Id="rId12" Type="http://schemas.openxmlformats.org/officeDocument/2006/relationships/image" Target="../media/image75.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tiff"/><Relationship Id="rId11" Type="http://schemas.openxmlformats.org/officeDocument/2006/relationships/image" Target="../media/image37.png"/><Relationship Id="rId5" Type="http://schemas.openxmlformats.org/officeDocument/2006/relationships/image" Target="../media/image72.tiff"/><Relationship Id="rId15" Type="http://schemas.openxmlformats.org/officeDocument/2006/relationships/image" Target="../media/image78.svg"/><Relationship Id="rId10" Type="http://schemas.openxmlformats.org/officeDocument/2006/relationships/image" Target="../media/image74.svg"/><Relationship Id="rId4" Type="http://schemas.openxmlformats.org/officeDocument/2006/relationships/image" Target="../media/image71.tiff"/><Relationship Id="rId9" Type="http://schemas.openxmlformats.org/officeDocument/2006/relationships/image" Target="../media/image73.png"/><Relationship Id="rId14"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tiff"/><Relationship Id="rId7"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86.svg"/><Relationship Id="rId4" Type="http://schemas.openxmlformats.org/officeDocument/2006/relationships/image" Target="../media/image80.png"/><Relationship Id="rId9" Type="http://schemas.openxmlformats.org/officeDocument/2006/relationships/image" Target="../media/image8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svg"/><Relationship Id="rId18" Type="http://schemas.openxmlformats.org/officeDocument/2006/relationships/image" Target="../media/image107.png"/><Relationship Id="rId26" Type="http://schemas.openxmlformats.org/officeDocument/2006/relationships/image" Target="../media/image114.png"/><Relationship Id="rId3" Type="http://schemas.openxmlformats.org/officeDocument/2006/relationships/image" Target="../media/image31.png"/><Relationship Id="rId21" Type="http://schemas.openxmlformats.org/officeDocument/2006/relationships/image" Target="../media/image109.sv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svg"/><Relationship Id="rId25" Type="http://schemas.openxmlformats.org/officeDocument/2006/relationships/image" Target="../media/image113.jpeg"/><Relationship Id="rId2" Type="http://schemas.openxmlformats.org/officeDocument/2006/relationships/image" Target="../media/image95.png"/><Relationship Id="rId16" Type="http://schemas.openxmlformats.org/officeDocument/2006/relationships/image" Target="../media/image105.png"/><Relationship Id="rId20"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100.svg"/><Relationship Id="rId24" Type="http://schemas.openxmlformats.org/officeDocument/2006/relationships/image" Target="../media/image112.svg"/><Relationship Id="rId5" Type="http://schemas.openxmlformats.org/officeDocument/2006/relationships/image" Target="../media/image37.png"/><Relationship Id="rId15" Type="http://schemas.openxmlformats.org/officeDocument/2006/relationships/image" Target="../media/image104.svg"/><Relationship Id="rId23" Type="http://schemas.openxmlformats.org/officeDocument/2006/relationships/image" Target="../media/image111.png"/><Relationship Id="rId10" Type="http://schemas.openxmlformats.org/officeDocument/2006/relationships/image" Target="../media/image99.png"/><Relationship Id="rId19" Type="http://schemas.openxmlformats.org/officeDocument/2006/relationships/image" Target="../media/image108.svg"/><Relationship Id="rId4" Type="http://schemas.openxmlformats.org/officeDocument/2006/relationships/image" Target="../media/image36.png"/><Relationship Id="rId9" Type="http://schemas.openxmlformats.org/officeDocument/2006/relationships/image" Target="../media/image98.jpeg"/><Relationship Id="rId14" Type="http://schemas.openxmlformats.org/officeDocument/2006/relationships/image" Target="../media/image103.png"/><Relationship Id="rId22" Type="http://schemas.openxmlformats.org/officeDocument/2006/relationships/image" Target="../media/image110.jpeg"/><Relationship Id="rId27" Type="http://schemas.openxmlformats.org/officeDocument/2006/relationships/image" Target="../media/image115.svg"/></Relationships>
</file>

<file path=ppt/slides/_rels/slide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png"/></Relationships>
</file>

<file path=ppt/slides/_rels/slide19.xml.rels><?xml version="1.0" encoding="UTF-8" standalone="yes"?>
<Relationships xmlns="http://schemas.openxmlformats.org/package/2006/relationships"><Relationship Id="rId8" Type="http://schemas.openxmlformats.org/officeDocument/2006/relationships/image" Target="../media/image130.tiff"/><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6.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 Id="rId5" Type="http://schemas.openxmlformats.org/officeDocument/2006/relationships/image" Target="../media/image134.png"/><Relationship Id="rId4" Type="http://schemas.openxmlformats.org/officeDocument/2006/relationships/image" Target="../media/image133.svg"/></Relationships>
</file>

<file path=ppt/slides/_rels/slide2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svg"/><Relationship Id="rId2" Type="http://schemas.openxmlformats.org/officeDocument/2006/relationships/image" Target="../media/image135.png"/><Relationship Id="rId1" Type="http://schemas.openxmlformats.org/officeDocument/2006/relationships/slideLayout" Target="../slideLayouts/slideLayout6.xml"/><Relationship Id="rId6" Type="http://schemas.openxmlformats.org/officeDocument/2006/relationships/image" Target="../media/image139.png"/><Relationship Id="rId5" Type="http://schemas.openxmlformats.org/officeDocument/2006/relationships/image" Target="../media/image138.sv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svg"/></Relationships>
</file>

<file path=ppt/slides/_rels/slide22.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6.xml"/><Relationship Id="rId5" Type="http://schemas.openxmlformats.org/officeDocument/2006/relationships/image" Target="../media/image147.svg"/><Relationship Id="rId4" Type="http://schemas.openxmlformats.org/officeDocument/2006/relationships/image" Target="../media/image146.png"/></Relationships>
</file>

<file path=ppt/slides/_rels/slide23.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svg"/><Relationship Id="rId3" Type="http://schemas.openxmlformats.org/officeDocument/2006/relationships/image" Target="../media/image148.png"/><Relationship Id="rId7" Type="http://schemas.openxmlformats.org/officeDocument/2006/relationships/image" Target="../media/image152.svg"/><Relationship Id="rId12" Type="http://schemas.openxmlformats.org/officeDocument/2006/relationships/image" Target="../media/image15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1.png"/><Relationship Id="rId11" Type="http://schemas.openxmlformats.org/officeDocument/2006/relationships/image" Target="../media/image156.sv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gif"/><Relationship Id="rId9" Type="http://schemas.openxmlformats.org/officeDocument/2006/relationships/image" Target="../media/image154.svg"/></Relationships>
</file>

<file path=ppt/slides/_rels/slide2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0.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2.tiff"/><Relationship Id="rId7" Type="http://schemas.openxmlformats.org/officeDocument/2006/relationships/image" Target="../media/image166.png"/><Relationship Id="rId2" Type="http://schemas.openxmlformats.org/officeDocument/2006/relationships/image" Target="../media/image161.tiff"/><Relationship Id="rId1" Type="http://schemas.openxmlformats.org/officeDocument/2006/relationships/slideLayout" Target="../slideLayouts/slideLayout6.xml"/><Relationship Id="rId6" Type="http://schemas.openxmlformats.org/officeDocument/2006/relationships/image" Target="../media/image165.tiff"/><Relationship Id="rId5" Type="http://schemas.openxmlformats.org/officeDocument/2006/relationships/image" Target="../media/image164.png"/><Relationship Id="rId4" Type="http://schemas.openxmlformats.org/officeDocument/2006/relationships/image" Target="../media/image16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18.svg"/><Relationship Id="rId2" Type="http://schemas.openxmlformats.org/officeDocument/2006/relationships/image" Target="../media/image10.png"/><Relationship Id="rId16" Type="http://schemas.openxmlformats.org/officeDocument/2006/relationships/image" Target="../media/image22.svg"/><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9.svg"/><Relationship Id="rId4" Type="http://schemas.openxmlformats.org/officeDocument/2006/relationships/image" Target="../media/image12.png"/><Relationship Id="rId9" Type="http://schemas.openxmlformats.org/officeDocument/2006/relationships/image" Target="../media/image8.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129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圖片 107">
            <a:extLst>
              <a:ext uri="{FF2B5EF4-FFF2-40B4-BE49-F238E27FC236}">
                <a16:creationId xmlns:a16="http://schemas.microsoft.com/office/drawing/2014/main" id="{2B10810C-43DD-40D5-8AA4-2A10692F98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21282" y="5817380"/>
            <a:ext cx="1850549" cy="553224"/>
          </a:xfrm>
          <a:prstGeom prst="rect">
            <a:avLst/>
          </a:prstGeom>
          <a:effectLst>
            <a:softEdge rad="215900"/>
          </a:effectLst>
        </p:spPr>
      </p:pic>
      <p:grpSp>
        <p:nvGrpSpPr>
          <p:cNvPr id="44" name="群組 43">
            <a:extLst>
              <a:ext uri="{FF2B5EF4-FFF2-40B4-BE49-F238E27FC236}">
                <a16:creationId xmlns:a16="http://schemas.microsoft.com/office/drawing/2014/main" id="{B8C214C6-0432-4B88-9D85-09963A16AA96}"/>
              </a:ext>
            </a:extLst>
          </p:cNvPr>
          <p:cNvGrpSpPr/>
          <p:nvPr/>
        </p:nvGrpSpPr>
        <p:grpSpPr>
          <a:xfrm>
            <a:off x="543155" y="824457"/>
            <a:ext cx="4798304" cy="6038000"/>
            <a:chOff x="1024418" y="824457"/>
            <a:chExt cx="4798304" cy="6038000"/>
          </a:xfrm>
        </p:grpSpPr>
        <p:sp>
          <p:nvSpPr>
            <p:cNvPr id="45" name="矩形: 圓角 44">
              <a:extLst>
                <a:ext uri="{FF2B5EF4-FFF2-40B4-BE49-F238E27FC236}">
                  <a16:creationId xmlns:a16="http://schemas.microsoft.com/office/drawing/2014/main" id="{2E94C797-A02B-492B-B044-67D0EA250664}"/>
                </a:ext>
              </a:extLst>
            </p:cNvPr>
            <p:cNvSpPr/>
            <p:nvPr/>
          </p:nvSpPr>
          <p:spPr>
            <a:xfrm>
              <a:off x="1024418" y="2494261"/>
              <a:ext cx="4798304" cy="4368196"/>
            </a:xfrm>
            <a:prstGeom prst="roundRect">
              <a:avLst>
                <a:gd name="adj" fmla="val 0"/>
              </a:avLst>
            </a:prstGeom>
            <a:solidFill>
              <a:srgbClr val="84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圓角 45">
              <a:extLst>
                <a:ext uri="{FF2B5EF4-FFF2-40B4-BE49-F238E27FC236}">
                  <a16:creationId xmlns:a16="http://schemas.microsoft.com/office/drawing/2014/main" id="{9D0D144B-58F2-4473-9EEA-A3F36E35121B}"/>
                </a:ext>
              </a:extLst>
            </p:cNvPr>
            <p:cNvSpPr/>
            <p:nvPr/>
          </p:nvSpPr>
          <p:spPr>
            <a:xfrm>
              <a:off x="1024418" y="824457"/>
              <a:ext cx="4798304" cy="4280893"/>
            </a:xfrm>
            <a:prstGeom prst="roundRect">
              <a:avLst>
                <a:gd name="adj" fmla="val 6000"/>
              </a:avLst>
            </a:prstGeom>
            <a:gradFill>
              <a:gsLst>
                <a:gs pos="50000">
                  <a:srgbClr val="006BDF"/>
                </a:gs>
                <a:gs pos="100000">
                  <a:srgbClr val="84FAEA"/>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8" name="圖片 57" descr="一張含有 個人, 室外, 蛋糕, 團體 的圖片&#10;&#10;自動產生的描述">
            <a:extLst>
              <a:ext uri="{FF2B5EF4-FFF2-40B4-BE49-F238E27FC236}">
                <a16:creationId xmlns:a16="http://schemas.microsoft.com/office/drawing/2014/main" id="{AD049B44-5850-40DD-8FFE-E09ECFD283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094" y="4012626"/>
            <a:ext cx="4499548" cy="2849714"/>
          </a:xfrm>
          <a:prstGeom prst="roundRect">
            <a:avLst>
              <a:gd name="adj" fmla="val 3117"/>
            </a:avLst>
          </a:prstGeom>
          <a:solidFill>
            <a:srgbClr val="FFFFFF">
              <a:shade val="85000"/>
            </a:srgbClr>
          </a:solidFill>
          <a:ln>
            <a:noFill/>
          </a:ln>
          <a:effectLst/>
        </p:spPr>
      </p:pic>
      <p:sp>
        <p:nvSpPr>
          <p:cNvPr id="47" name="文字方塊 46">
            <a:extLst>
              <a:ext uri="{FF2B5EF4-FFF2-40B4-BE49-F238E27FC236}">
                <a16:creationId xmlns:a16="http://schemas.microsoft.com/office/drawing/2014/main" id="{227B068B-EE30-46CC-ADC1-AF161C95D041}"/>
              </a:ext>
            </a:extLst>
          </p:cNvPr>
          <p:cNvSpPr txBox="1"/>
          <p:nvPr/>
        </p:nvSpPr>
        <p:spPr>
          <a:xfrm>
            <a:off x="792542" y="2572647"/>
            <a:ext cx="4144447"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chemeClr val="bg1"/>
                </a:solidFill>
                <a:latin typeface="Arial" panose="020B0604020202020204" pitchFamily="34" charset="0"/>
                <a:ea typeface="Microsoft JhengHei"/>
                <a:cs typeface="Arial" panose="020B0604020202020204" pitchFamily="34" charset="0"/>
              </a:rPr>
              <a:t>透過Qsync上傳</a:t>
            </a:r>
            <a:r>
              <a:rPr lang="zh-CN" altLang="en-US" b="1">
                <a:solidFill>
                  <a:schemeClr val="bg1"/>
                </a:solidFill>
                <a:latin typeface="Arial" panose="020B0604020202020204" pitchFamily="34" charset="0"/>
                <a:ea typeface="Microsoft JhengHei"/>
                <a:cs typeface="Arial" panose="020B0604020202020204" pitchFamily="34" charset="0"/>
              </a:rPr>
              <a:t>資料</a:t>
            </a:r>
            <a:r>
              <a:rPr lang="zh-TW" altLang="en-US" b="1">
                <a:solidFill>
                  <a:schemeClr val="bg1"/>
                </a:solidFill>
                <a:latin typeface="Arial" panose="020B0604020202020204" pitchFamily="34" charset="0"/>
                <a:ea typeface="Microsoft JhengHei"/>
                <a:cs typeface="Arial" panose="020B0604020202020204" pitchFamily="34" charset="0"/>
              </a:rPr>
              <a:t>到</a:t>
            </a:r>
            <a:r>
              <a:rPr lang="en-US" altLang="en-US" b="1">
                <a:solidFill>
                  <a:schemeClr val="bg1"/>
                </a:solidFill>
                <a:latin typeface="Arial" panose="020B0604020202020204" pitchFamily="34" charset="0"/>
                <a:ea typeface="Microsoft JhengHei"/>
                <a:cs typeface="Arial" panose="020B0604020202020204" pitchFamily="34" charset="0"/>
              </a:rPr>
              <a:t>NAS</a:t>
            </a:r>
            <a:r>
              <a:rPr lang="zh-TW" altLang="en-US" b="1">
                <a:solidFill>
                  <a:schemeClr val="bg1"/>
                </a:solidFill>
                <a:latin typeface="Arial" panose="020B0604020202020204" pitchFamily="34" charset="0"/>
                <a:ea typeface="Microsoft JhengHei"/>
                <a:cs typeface="Arial" panose="020B0604020202020204" pitchFamily="34" charset="0"/>
              </a:rPr>
              <a:t>，</a:t>
            </a:r>
            <a:r>
              <a:rPr lang="en-US" altLang="zh-TW" b="1" err="1">
                <a:solidFill>
                  <a:schemeClr val="bg1"/>
                </a:solidFill>
                <a:latin typeface="Arial" panose="020B0604020202020204" pitchFamily="34" charset="0"/>
                <a:ea typeface="Microsoft JhengHei"/>
                <a:cs typeface="Arial" panose="020B0604020202020204" pitchFamily="34" charset="0"/>
              </a:rPr>
              <a:t>立刻省下手機</a:t>
            </a:r>
            <a:r>
              <a:rPr lang="en-US" altLang="zh-TW" b="1">
                <a:solidFill>
                  <a:schemeClr val="bg1"/>
                </a:solidFill>
                <a:latin typeface="Arial" panose="020B0604020202020204" pitchFamily="34" charset="0"/>
                <a:ea typeface="Microsoft JhengHei"/>
                <a:cs typeface="Arial" panose="020B0604020202020204" pitchFamily="34" charset="0"/>
              </a:rPr>
              <a:t>/</a:t>
            </a:r>
            <a:r>
              <a:rPr lang="zh-CN" altLang="en-US" b="1">
                <a:solidFill>
                  <a:schemeClr val="bg1"/>
                </a:solidFill>
                <a:latin typeface="Arial" panose="020B0604020202020204" pitchFamily="34" charset="0"/>
                <a:ea typeface="Microsoft JhengHei"/>
                <a:cs typeface="Arial" panose="020B0604020202020204" pitchFamily="34" charset="0"/>
              </a:rPr>
              <a:t>電腦</a:t>
            </a:r>
            <a:r>
              <a:rPr lang="en-US" altLang="zh-CN" b="1">
                <a:solidFill>
                  <a:schemeClr val="bg1"/>
                </a:solidFill>
                <a:latin typeface="Arial" panose="020B0604020202020204" pitchFamily="34" charset="0"/>
                <a:ea typeface="Microsoft JhengHei"/>
                <a:cs typeface="Arial" panose="020B0604020202020204" pitchFamily="34" charset="0"/>
              </a:rPr>
              <a:t>/</a:t>
            </a:r>
            <a:r>
              <a:rPr lang="zh-CN" altLang="en-US" b="1">
                <a:solidFill>
                  <a:schemeClr val="bg1"/>
                </a:solidFill>
                <a:latin typeface="Arial" panose="020B0604020202020204" pitchFamily="34" charset="0"/>
                <a:ea typeface="Microsoft JhengHei"/>
                <a:cs typeface="Arial" panose="020B0604020202020204" pitchFamily="34" charset="0"/>
              </a:rPr>
              <a:t>筆電</a:t>
            </a:r>
            <a:r>
              <a:rPr lang="en-US" altLang="zh-TW" b="1" err="1">
                <a:solidFill>
                  <a:schemeClr val="bg1"/>
                </a:solidFill>
                <a:latin typeface="Arial" panose="020B0604020202020204" pitchFamily="34" charset="0"/>
                <a:ea typeface="Microsoft JhengHei"/>
                <a:cs typeface="Arial" panose="020B0604020202020204" pitchFamily="34" charset="0"/>
              </a:rPr>
              <a:t>儲存空間</a:t>
            </a:r>
            <a:r>
              <a:rPr lang="zh-TW" altLang="en-US" b="1">
                <a:solidFill>
                  <a:schemeClr val="bg1"/>
                </a:solidFill>
                <a:latin typeface="Arial" panose="020B0604020202020204" pitchFamily="34" charset="0"/>
                <a:ea typeface="Microsoft JhengHei"/>
                <a:cs typeface="Arial" panose="020B0604020202020204" pitchFamily="34" charset="0"/>
              </a:rPr>
              <a:t>，</a:t>
            </a:r>
            <a:r>
              <a:rPr lang="en-US" altLang="zh-TW" b="1" err="1">
                <a:solidFill>
                  <a:schemeClr val="bg1"/>
                </a:solidFill>
                <a:latin typeface="Arial" panose="020B0604020202020204" pitchFamily="34" charset="0"/>
                <a:ea typeface="Microsoft JhengHei"/>
                <a:cs typeface="Arial" panose="020B0604020202020204" pitchFamily="34" charset="0"/>
              </a:rPr>
              <a:t>也可以</a:t>
            </a:r>
            <a:r>
              <a:rPr lang="zh-TW" altLang="en-US" b="1">
                <a:solidFill>
                  <a:schemeClr val="bg1"/>
                </a:solidFill>
                <a:latin typeface="Arial" panose="020B0604020202020204" pitchFamily="34" charset="0"/>
                <a:ea typeface="Microsoft JhengHei"/>
                <a:cs typeface="Arial" panose="020B0604020202020204" pitchFamily="34" charset="0"/>
              </a:rPr>
              <a:t>分享各式資料</a:t>
            </a:r>
            <a:r>
              <a:rPr lang="en-US" altLang="zh-TW" b="1">
                <a:solidFill>
                  <a:schemeClr val="bg1"/>
                </a:solidFill>
                <a:latin typeface="Arial" panose="020B0604020202020204" pitchFamily="34" charset="0"/>
                <a:ea typeface="Microsoft JhengHei"/>
                <a:cs typeface="Arial" panose="020B0604020202020204" pitchFamily="34" charset="0"/>
              </a:rPr>
              <a:t>/</a:t>
            </a:r>
            <a:r>
              <a:rPr lang="zh-CN" altLang="en-US" b="1">
                <a:solidFill>
                  <a:schemeClr val="bg1"/>
                </a:solidFill>
                <a:latin typeface="Arial" panose="020B0604020202020204" pitchFamily="34" charset="0"/>
                <a:ea typeface="Microsoft JhengHei"/>
                <a:cs typeface="Arial" panose="020B0604020202020204" pitchFamily="34" charset="0"/>
              </a:rPr>
              <a:t>影片</a:t>
            </a:r>
            <a:r>
              <a:rPr lang="zh-TW" altLang="en-US" b="1">
                <a:solidFill>
                  <a:schemeClr val="bg1"/>
                </a:solidFill>
                <a:latin typeface="Arial" panose="020B0604020202020204" pitchFamily="34" charset="0"/>
                <a:ea typeface="Microsoft JhengHei"/>
                <a:cs typeface="Arial" panose="020B0604020202020204" pitchFamily="34" charset="0"/>
              </a:rPr>
              <a:t>給更多親朋好友。</a:t>
            </a:r>
          </a:p>
        </p:txBody>
      </p:sp>
      <p:sp>
        <p:nvSpPr>
          <p:cNvPr id="48" name="矩形 47">
            <a:extLst>
              <a:ext uri="{FF2B5EF4-FFF2-40B4-BE49-F238E27FC236}">
                <a16:creationId xmlns:a16="http://schemas.microsoft.com/office/drawing/2014/main" id="{9D53D730-3799-42F5-9287-6875C6B68891}"/>
              </a:ext>
            </a:extLst>
          </p:cNvPr>
          <p:cNvSpPr/>
          <p:nvPr/>
        </p:nvSpPr>
        <p:spPr>
          <a:xfrm>
            <a:off x="818768" y="1427009"/>
            <a:ext cx="3729488" cy="1015663"/>
          </a:xfrm>
          <a:prstGeom prst="rect">
            <a:avLst/>
          </a:prstGeom>
        </p:spPr>
        <p:txBody>
          <a:bodyPr wrap="square">
            <a:spAutoFit/>
          </a:bodyPr>
          <a:lstStyle/>
          <a:p>
            <a:r>
              <a:rPr lang="zh-TW" altLang="en-US" sz="6000" b="1">
                <a:solidFill>
                  <a:schemeClr val="bg1"/>
                </a:solidFill>
                <a:latin typeface="微軟正黑體" panose="020B0604030504040204" pitchFamily="34" charset="-120"/>
                <a:ea typeface="微軟正黑體" panose="020B0604030504040204" pitchFamily="34" charset="-120"/>
              </a:rPr>
              <a:t>家庭共用</a:t>
            </a:r>
          </a:p>
        </p:txBody>
      </p:sp>
      <p:cxnSp>
        <p:nvCxnSpPr>
          <p:cNvPr id="49" name="直線接點 48">
            <a:extLst>
              <a:ext uri="{FF2B5EF4-FFF2-40B4-BE49-F238E27FC236}">
                <a16:creationId xmlns:a16="http://schemas.microsoft.com/office/drawing/2014/main" id="{60D54B9D-9E61-4AD7-BD20-18587531A9AC}"/>
              </a:ext>
            </a:extLst>
          </p:cNvPr>
          <p:cNvCxnSpPr/>
          <p:nvPr/>
        </p:nvCxnSpPr>
        <p:spPr>
          <a:xfrm>
            <a:off x="874749" y="2458714"/>
            <a:ext cx="399535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群組 49">
            <a:extLst>
              <a:ext uri="{FF2B5EF4-FFF2-40B4-BE49-F238E27FC236}">
                <a16:creationId xmlns:a16="http://schemas.microsoft.com/office/drawing/2014/main" id="{EB8CF19E-1D22-409C-B99E-F232F670F911}"/>
              </a:ext>
            </a:extLst>
          </p:cNvPr>
          <p:cNvGrpSpPr/>
          <p:nvPr/>
        </p:nvGrpSpPr>
        <p:grpSpPr>
          <a:xfrm>
            <a:off x="833439" y="820233"/>
            <a:ext cx="2031326" cy="769441"/>
            <a:chOff x="603319" y="360654"/>
            <a:chExt cx="2031326" cy="769441"/>
          </a:xfrm>
        </p:grpSpPr>
        <p:sp>
          <p:nvSpPr>
            <p:cNvPr id="51" name="矩形 50">
              <a:extLst>
                <a:ext uri="{FF2B5EF4-FFF2-40B4-BE49-F238E27FC236}">
                  <a16:creationId xmlns:a16="http://schemas.microsoft.com/office/drawing/2014/main" id="{61F6C500-90DB-4F61-B4AC-DF70070D4E7B}"/>
                </a:ext>
              </a:extLst>
            </p:cNvPr>
            <p:cNvSpPr/>
            <p:nvPr/>
          </p:nvSpPr>
          <p:spPr>
            <a:xfrm>
              <a:off x="603319" y="538616"/>
              <a:ext cx="2031326" cy="461665"/>
            </a:xfrm>
            <a:prstGeom prst="rect">
              <a:avLst/>
            </a:prstGeom>
          </p:spPr>
          <p:txBody>
            <a:bodyPr wrap="none">
              <a:spAutoFit/>
            </a:bodyPr>
            <a:lstStyle/>
            <a:p>
              <a:pPr algn="ctr"/>
              <a:r>
                <a:rPr lang="zh-TW" altLang="en-US" sz="2400" b="1">
                  <a:solidFill>
                    <a:schemeClr val="accent4"/>
                  </a:solidFill>
                  <a:latin typeface="微軟正黑體" panose="020B0604030504040204" pitchFamily="34" charset="-120"/>
                  <a:ea typeface="微軟正黑體" panose="020B0604030504040204" pitchFamily="34" charset="-120"/>
                </a:rPr>
                <a:t>實際使用情境</a:t>
              </a:r>
              <a:endParaRPr lang="zh-TW" altLang="en-US" sz="2400">
                <a:solidFill>
                  <a:schemeClr val="accent4"/>
                </a:solidFill>
                <a:latin typeface="微軟正黑體" panose="020B0604030504040204" pitchFamily="34" charset="-120"/>
                <a:ea typeface="微軟正黑體" panose="020B0604030504040204" pitchFamily="34" charset="-120"/>
              </a:endParaRPr>
            </a:p>
          </p:txBody>
        </p:sp>
        <p:sp>
          <p:nvSpPr>
            <p:cNvPr id="52" name="矩形 51">
              <a:extLst>
                <a:ext uri="{FF2B5EF4-FFF2-40B4-BE49-F238E27FC236}">
                  <a16:creationId xmlns:a16="http://schemas.microsoft.com/office/drawing/2014/main" id="{E81E4BC6-0463-4095-B16B-CE90710A46CE}"/>
                </a:ext>
              </a:extLst>
            </p:cNvPr>
            <p:cNvSpPr/>
            <p:nvPr/>
          </p:nvSpPr>
          <p:spPr>
            <a:xfrm>
              <a:off x="2119964" y="360654"/>
              <a:ext cx="184731" cy="769441"/>
            </a:xfrm>
            <a:prstGeom prst="rect">
              <a:avLst/>
            </a:prstGeom>
          </p:spPr>
          <p:txBody>
            <a:bodyPr wrap="none">
              <a:spAutoFit/>
            </a:bodyPr>
            <a:lstStyle/>
            <a:p>
              <a:endParaRPr lang="zh-TW" altLang="en-US" sz="4400" b="1">
                <a:solidFill>
                  <a:srgbClr val="FFFF00"/>
                </a:solidFill>
                <a:latin typeface="Arial" panose="020B0604020202020204" pitchFamily="34" charset="0"/>
                <a:cs typeface="Arial" panose="020B0604020202020204" pitchFamily="34" charset="0"/>
              </a:endParaRPr>
            </a:p>
          </p:txBody>
        </p:sp>
      </p:grpSp>
      <p:pic>
        <p:nvPicPr>
          <p:cNvPr id="56" name="圖片 55">
            <a:extLst>
              <a:ext uri="{FF2B5EF4-FFF2-40B4-BE49-F238E27FC236}">
                <a16:creationId xmlns:a16="http://schemas.microsoft.com/office/drawing/2014/main" id="{E1D1DFEA-0120-4412-9E24-A787569AE8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3155" y="6478676"/>
            <a:ext cx="4798304" cy="384673"/>
          </a:xfrm>
          <a:prstGeom prst="rect">
            <a:avLst/>
          </a:prstGeom>
        </p:spPr>
      </p:pic>
      <p:pic>
        <p:nvPicPr>
          <p:cNvPr id="59" name="圖形 58">
            <a:extLst>
              <a:ext uri="{FF2B5EF4-FFF2-40B4-BE49-F238E27FC236}">
                <a16:creationId xmlns:a16="http://schemas.microsoft.com/office/drawing/2014/main" id="{ECB34EFB-7D00-41D3-93E8-D76CD58A34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6879" y="4294325"/>
            <a:ext cx="823147" cy="923259"/>
          </a:xfrm>
          <a:prstGeom prst="rect">
            <a:avLst/>
          </a:prstGeom>
        </p:spPr>
      </p:pic>
      <p:sp>
        <p:nvSpPr>
          <p:cNvPr id="64" name="矩形 63">
            <a:extLst>
              <a:ext uri="{FF2B5EF4-FFF2-40B4-BE49-F238E27FC236}">
                <a16:creationId xmlns:a16="http://schemas.microsoft.com/office/drawing/2014/main" id="{852D322A-C9CA-4B1F-87A9-6F38221A6365}"/>
              </a:ext>
            </a:extLst>
          </p:cNvPr>
          <p:cNvSpPr/>
          <p:nvPr/>
        </p:nvSpPr>
        <p:spPr>
          <a:xfrm>
            <a:off x="5570839" y="3189250"/>
            <a:ext cx="3351434" cy="646331"/>
          </a:xfrm>
          <a:prstGeom prst="rect">
            <a:avLst/>
          </a:prstGeom>
          <a:noFill/>
        </p:spPr>
        <p:txBody>
          <a:bodyPr wrap="square">
            <a:spAutoFit/>
          </a:bodyPr>
          <a:lstStyle/>
          <a:p>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家庭成員人手一機</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 </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空間不夠時您還一個個去買雲端空間嗎？</a:t>
            </a:r>
          </a:p>
        </p:txBody>
      </p:sp>
      <p:sp>
        <p:nvSpPr>
          <p:cNvPr id="69" name="矩形 68">
            <a:extLst>
              <a:ext uri="{FF2B5EF4-FFF2-40B4-BE49-F238E27FC236}">
                <a16:creationId xmlns:a16="http://schemas.microsoft.com/office/drawing/2014/main" id="{63ABC29C-C3CB-4692-A249-6BF90A932E55}"/>
              </a:ext>
            </a:extLst>
          </p:cNvPr>
          <p:cNvSpPr/>
          <p:nvPr/>
        </p:nvSpPr>
        <p:spPr>
          <a:xfrm>
            <a:off x="8471267" y="5581897"/>
            <a:ext cx="1800493" cy="369332"/>
          </a:xfrm>
          <a:prstGeom prst="rect">
            <a:avLst/>
          </a:prstGeom>
        </p:spPr>
        <p:txBody>
          <a:bodyPr wrap="none">
            <a:spAutoFit/>
          </a:bodyPr>
          <a:lstStyle/>
          <a:p>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可設定家人共享</a:t>
            </a:r>
          </a:p>
        </p:txBody>
      </p:sp>
      <p:pic>
        <p:nvPicPr>
          <p:cNvPr id="70" name="圖片 15">
            <a:extLst>
              <a:ext uri="{FF2B5EF4-FFF2-40B4-BE49-F238E27FC236}">
                <a16:creationId xmlns:a16="http://schemas.microsoft.com/office/drawing/2014/main" id="{BD4F4D45-DA3D-4464-8DB4-23A6676FCA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4811" y="4461600"/>
            <a:ext cx="1948209" cy="1928287"/>
          </a:xfrm>
          <a:prstGeom prst="rect">
            <a:avLst/>
          </a:prstGeom>
        </p:spPr>
      </p:pic>
      <p:pic>
        <p:nvPicPr>
          <p:cNvPr id="76" name="圖形 75">
            <a:extLst>
              <a:ext uri="{FF2B5EF4-FFF2-40B4-BE49-F238E27FC236}">
                <a16:creationId xmlns:a16="http://schemas.microsoft.com/office/drawing/2014/main" id="{B75890D1-6905-4110-B31B-EF703FB4FC18}"/>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30463"/>
          <a:stretch/>
        </p:blipFill>
        <p:spPr>
          <a:xfrm>
            <a:off x="5649166" y="828192"/>
            <a:ext cx="956529" cy="979242"/>
          </a:xfrm>
          <a:prstGeom prst="rect">
            <a:avLst/>
          </a:prstGeom>
        </p:spPr>
      </p:pic>
      <p:pic>
        <p:nvPicPr>
          <p:cNvPr id="77" name="圖形 76">
            <a:extLst>
              <a:ext uri="{FF2B5EF4-FFF2-40B4-BE49-F238E27FC236}">
                <a16:creationId xmlns:a16="http://schemas.microsoft.com/office/drawing/2014/main" id="{8F3F6C5A-957B-498D-B20B-0D0E3D0F91B9}"/>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b="23446"/>
          <a:stretch/>
        </p:blipFill>
        <p:spPr>
          <a:xfrm>
            <a:off x="6777953" y="832368"/>
            <a:ext cx="956529" cy="972955"/>
          </a:xfrm>
          <a:prstGeom prst="rect">
            <a:avLst/>
          </a:prstGeom>
        </p:spPr>
      </p:pic>
      <p:pic>
        <p:nvPicPr>
          <p:cNvPr id="78" name="圖形 77">
            <a:extLst>
              <a:ext uri="{FF2B5EF4-FFF2-40B4-BE49-F238E27FC236}">
                <a16:creationId xmlns:a16="http://schemas.microsoft.com/office/drawing/2014/main" id="{D5479346-B163-4695-8045-87D283233725}"/>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b="31428"/>
          <a:stretch/>
        </p:blipFill>
        <p:spPr>
          <a:xfrm>
            <a:off x="5849834" y="1849813"/>
            <a:ext cx="956529" cy="983872"/>
          </a:xfrm>
          <a:prstGeom prst="rect">
            <a:avLst/>
          </a:prstGeom>
        </p:spPr>
      </p:pic>
      <p:pic>
        <p:nvPicPr>
          <p:cNvPr id="80" name="圖形 79">
            <a:extLst>
              <a:ext uri="{FF2B5EF4-FFF2-40B4-BE49-F238E27FC236}">
                <a16:creationId xmlns:a16="http://schemas.microsoft.com/office/drawing/2014/main" id="{99A5903D-B299-4A27-9BEE-5AD217740D0E}"/>
              </a:ext>
            </a:extLst>
          </p:cNvPr>
          <p:cNvPicPr>
            <a:picLocks noChangeAspect="1"/>
          </p:cNvPicPr>
          <p:nvPr/>
        </p:nvPicPr>
        <p:blipFill rotWithShape="1">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b="21811"/>
          <a:stretch/>
        </p:blipFill>
        <p:spPr>
          <a:xfrm>
            <a:off x="7461683" y="1853438"/>
            <a:ext cx="956529" cy="972955"/>
          </a:xfrm>
          <a:prstGeom prst="rect">
            <a:avLst/>
          </a:prstGeom>
        </p:spPr>
      </p:pic>
      <p:pic>
        <p:nvPicPr>
          <p:cNvPr id="81" name="圖形 80">
            <a:extLst>
              <a:ext uri="{FF2B5EF4-FFF2-40B4-BE49-F238E27FC236}">
                <a16:creationId xmlns:a16="http://schemas.microsoft.com/office/drawing/2014/main" id="{652F0DE6-7A34-4606-A2D2-34BD4A82023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321282" y="1158866"/>
            <a:ext cx="314077" cy="597454"/>
          </a:xfrm>
          <a:prstGeom prst="rect">
            <a:avLst/>
          </a:prstGeom>
        </p:spPr>
      </p:pic>
      <p:pic>
        <p:nvPicPr>
          <p:cNvPr id="89" name="圖形 88">
            <a:extLst>
              <a:ext uri="{FF2B5EF4-FFF2-40B4-BE49-F238E27FC236}">
                <a16:creationId xmlns:a16="http://schemas.microsoft.com/office/drawing/2014/main" id="{3B4A57A9-A7E4-4EA5-81B3-98A9B56CB82B}"/>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626966" y="895252"/>
            <a:ext cx="568906" cy="900306"/>
          </a:xfrm>
          <a:prstGeom prst="rect">
            <a:avLst/>
          </a:prstGeom>
        </p:spPr>
      </p:pic>
      <p:pic>
        <p:nvPicPr>
          <p:cNvPr id="90" name="圖形 89">
            <a:extLst>
              <a:ext uri="{FF2B5EF4-FFF2-40B4-BE49-F238E27FC236}">
                <a16:creationId xmlns:a16="http://schemas.microsoft.com/office/drawing/2014/main" id="{AE50945D-388B-4308-903C-9E5534582D4A}"/>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063302" y="1201750"/>
            <a:ext cx="314077" cy="597454"/>
          </a:xfrm>
          <a:prstGeom prst="rect">
            <a:avLst/>
          </a:prstGeom>
        </p:spPr>
      </p:pic>
      <p:pic>
        <p:nvPicPr>
          <p:cNvPr id="91" name="圖形 90">
            <a:extLst>
              <a:ext uri="{FF2B5EF4-FFF2-40B4-BE49-F238E27FC236}">
                <a16:creationId xmlns:a16="http://schemas.microsoft.com/office/drawing/2014/main" id="{C4FCF32D-8013-455E-B10F-64AD510A363F}"/>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287625" y="2224148"/>
            <a:ext cx="314077" cy="597454"/>
          </a:xfrm>
          <a:prstGeom prst="rect">
            <a:avLst/>
          </a:prstGeom>
        </p:spPr>
      </p:pic>
      <p:pic>
        <p:nvPicPr>
          <p:cNvPr id="92" name="圖形 91">
            <a:extLst>
              <a:ext uri="{FF2B5EF4-FFF2-40B4-BE49-F238E27FC236}">
                <a16:creationId xmlns:a16="http://schemas.microsoft.com/office/drawing/2014/main" id="{8652B9F2-73DB-4F5C-9284-A35CA8E7EA7E}"/>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569223" y="1909784"/>
            <a:ext cx="568906" cy="900306"/>
          </a:xfrm>
          <a:prstGeom prst="rect">
            <a:avLst/>
          </a:prstGeom>
        </p:spPr>
      </p:pic>
      <p:pic>
        <p:nvPicPr>
          <p:cNvPr id="93" name="圖形 92">
            <a:extLst>
              <a:ext uri="{FF2B5EF4-FFF2-40B4-BE49-F238E27FC236}">
                <a16:creationId xmlns:a16="http://schemas.microsoft.com/office/drawing/2014/main" id="{051DC4CF-6D8B-46BC-94C4-C4DA70ACB7EB}"/>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005559" y="2216282"/>
            <a:ext cx="314077" cy="597454"/>
          </a:xfrm>
          <a:prstGeom prst="rect">
            <a:avLst/>
          </a:prstGeom>
        </p:spPr>
      </p:pic>
      <p:pic>
        <p:nvPicPr>
          <p:cNvPr id="94" name="圖形 93">
            <a:extLst>
              <a:ext uri="{FF2B5EF4-FFF2-40B4-BE49-F238E27FC236}">
                <a16:creationId xmlns:a16="http://schemas.microsoft.com/office/drawing/2014/main" id="{3C53FC99-D765-4E30-A99F-AC3D88A845D6}"/>
              </a:ext>
            </a:extLst>
          </p:cNvPr>
          <p:cNvPicPr>
            <a:picLocks noChangeAspect="1"/>
          </p:cNvPicPr>
          <p:nvPr/>
        </p:nvPicPr>
        <p:blipFill rotWithShape="1">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b="21811"/>
          <a:stretch/>
        </p:blipFill>
        <p:spPr>
          <a:xfrm>
            <a:off x="7510430" y="5088571"/>
            <a:ext cx="652488" cy="663693"/>
          </a:xfrm>
          <a:prstGeom prst="rect">
            <a:avLst/>
          </a:prstGeom>
        </p:spPr>
      </p:pic>
      <p:pic>
        <p:nvPicPr>
          <p:cNvPr id="95" name="圖形 94">
            <a:extLst>
              <a:ext uri="{FF2B5EF4-FFF2-40B4-BE49-F238E27FC236}">
                <a16:creationId xmlns:a16="http://schemas.microsoft.com/office/drawing/2014/main" id="{706E25C9-6DC6-4E34-AAF3-FDBC42D5A313}"/>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b="23446"/>
          <a:stretch/>
        </p:blipFill>
        <p:spPr>
          <a:xfrm>
            <a:off x="7013378" y="5088571"/>
            <a:ext cx="652488" cy="663693"/>
          </a:xfrm>
          <a:prstGeom prst="rect">
            <a:avLst/>
          </a:prstGeom>
        </p:spPr>
      </p:pic>
      <p:pic>
        <p:nvPicPr>
          <p:cNvPr id="96" name="圖形 95">
            <a:extLst>
              <a:ext uri="{FF2B5EF4-FFF2-40B4-BE49-F238E27FC236}">
                <a16:creationId xmlns:a16="http://schemas.microsoft.com/office/drawing/2014/main" id="{0B0C12E5-637B-48D7-92CF-2B12C06A6296}"/>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30463"/>
          <a:stretch/>
        </p:blipFill>
        <p:spPr>
          <a:xfrm>
            <a:off x="6523058" y="5084900"/>
            <a:ext cx="652488" cy="667982"/>
          </a:xfrm>
          <a:prstGeom prst="rect">
            <a:avLst/>
          </a:prstGeom>
        </p:spPr>
      </p:pic>
      <p:pic>
        <p:nvPicPr>
          <p:cNvPr id="97" name="圖形 96">
            <a:extLst>
              <a:ext uri="{FF2B5EF4-FFF2-40B4-BE49-F238E27FC236}">
                <a16:creationId xmlns:a16="http://schemas.microsoft.com/office/drawing/2014/main" id="{0622CDEC-B49E-4416-B97B-55627DF04852}"/>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b="31428"/>
          <a:stretch/>
        </p:blipFill>
        <p:spPr>
          <a:xfrm>
            <a:off x="6026006" y="5084899"/>
            <a:ext cx="652488" cy="671139"/>
          </a:xfrm>
          <a:prstGeom prst="rect">
            <a:avLst/>
          </a:prstGeom>
        </p:spPr>
      </p:pic>
      <p:pic>
        <p:nvPicPr>
          <p:cNvPr id="98" name="圖形 97">
            <a:extLst>
              <a:ext uri="{FF2B5EF4-FFF2-40B4-BE49-F238E27FC236}">
                <a16:creationId xmlns:a16="http://schemas.microsoft.com/office/drawing/2014/main" id="{FDBE2137-2155-45BE-A4F4-5474F48F36C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671534" y="4184349"/>
            <a:ext cx="823147" cy="923259"/>
          </a:xfrm>
          <a:prstGeom prst="rect">
            <a:avLst/>
          </a:prstGeom>
        </p:spPr>
      </p:pic>
      <p:pic>
        <p:nvPicPr>
          <p:cNvPr id="99" name="圖形 98">
            <a:extLst>
              <a:ext uri="{FF2B5EF4-FFF2-40B4-BE49-F238E27FC236}">
                <a16:creationId xmlns:a16="http://schemas.microsoft.com/office/drawing/2014/main" id="{51519BF3-D58A-436A-B5C3-23FC5A9E4C8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701564" y="5413560"/>
            <a:ext cx="613557" cy="688179"/>
          </a:xfrm>
          <a:prstGeom prst="rect">
            <a:avLst/>
          </a:prstGeom>
        </p:spPr>
      </p:pic>
      <p:pic>
        <p:nvPicPr>
          <p:cNvPr id="100" name="圖形 99">
            <a:extLst>
              <a:ext uri="{FF2B5EF4-FFF2-40B4-BE49-F238E27FC236}">
                <a16:creationId xmlns:a16="http://schemas.microsoft.com/office/drawing/2014/main" id="{7E66B055-860C-4E5F-B352-A9FEE650781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884271" y="4220030"/>
            <a:ext cx="581660" cy="652403"/>
          </a:xfrm>
          <a:prstGeom prst="rect">
            <a:avLst/>
          </a:prstGeom>
        </p:spPr>
      </p:pic>
      <p:pic>
        <p:nvPicPr>
          <p:cNvPr id="101" name="圖片 100">
            <a:extLst>
              <a:ext uri="{FF2B5EF4-FFF2-40B4-BE49-F238E27FC236}">
                <a16:creationId xmlns:a16="http://schemas.microsoft.com/office/drawing/2014/main" id="{07D63091-7E53-485A-8707-DB1C54152B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19196" y="3675084"/>
            <a:ext cx="2132301" cy="663948"/>
          </a:xfrm>
          <a:prstGeom prst="rect">
            <a:avLst/>
          </a:prstGeom>
          <a:effectLst>
            <a:softEdge rad="215900"/>
          </a:effectLst>
        </p:spPr>
      </p:pic>
      <p:pic>
        <p:nvPicPr>
          <p:cNvPr id="102" name="圖片 101" descr="一張含有 室內, 監視器, 電子用品, 電腦 的圖片&#10;&#10;自動產生的描述">
            <a:extLst>
              <a:ext uri="{FF2B5EF4-FFF2-40B4-BE49-F238E27FC236}">
                <a16:creationId xmlns:a16="http://schemas.microsoft.com/office/drawing/2014/main" id="{F4FA1E66-E9B8-4B44-ABBE-33F9B94E6FE4}"/>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9219196" y="2934674"/>
            <a:ext cx="2132301" cy="1250808"/>
          </a:xfrm>
          <a:prstGeom prst="rect">
            <a:avLst/>
          </a:prstGeom>
        </p:spPr>
      </p:pic>
      <p:grpSp>
        <p:nvGrpSpPr>
          <p:cNvPr id="103" name="群組 102">
            <a:extLst>
              <a:ext uri="{FF2B5EF4-FFF2-40B4-BE49-F238E27FC236}">
                <a16:creationId xmlns:a16="http://schemas.microsoft.com/office/drawing/2014/main" id="{9A695E38-4BC4-451F-B448-F7B76E3B8348}"/>
              </a:ext>
            </a:extLst>
          </p:cNvPr>
          <p:cNvGrpSpPr/>
          <p:nvPr/>
        </p:nvGrpSpPr>
        <p:grpSpPr>
          <a:xfrm>
            <a:off x="10803669" y="3635663"/>
            <a:ext cx="781227" cy="973197"/>
            <a:chOff x="10533952" y="3497223"/>
            <a:chExt cx="781227" cy="973197"/>
          </a:xfrm>
        </p:grpSpPr>
        <p:pic>
          <p:nvPicPr>
            <p:cNvPr id="104" name="圖片 15">
              <a:extLst>
                <a:ext uri="{FF2B5EF4-FFF2-40B4-BE49-F238E27FC236}">
                  <a16:creationId xmlns:a16="http://schemas.microsoft.com/office/drawing/2014/main" id="{F3D6E168-4D54-4004-8BC9-36C938C10B90}"/>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551827" y="3714874"/>
              <a:ext cx="763352" cy="755546"/>
            </a:xfrm>
            <a:prstGeom prst="rect">
              <a:avLst/>
            </a:prstGeom>
          </p:spPr>
        </p:pic>
        <p:pic>
          <p:nvPicPr>
            <p:cNvPr id="105" name="圖片 104">
              <a:extLst>
                <a:ext uri="{FF2B5EF4-FFF2-40B4-BE49-F238E27FC236}">
                  <a16:creationId xmlns:a16="http://schemas.microsoft.com/office/drawing/2014/main" id="{58629D86-18DB-43DB-95FB-9CB1E87F72C0}"/>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10533952" y="3497223"/>
              <a:ext cx="501186" cy="410916"/>
            </a:xfrm>
            <a:prstGeom prst="rect">
              <a:avLst/>
            </a:prstGeom>
          </p:spPr>
        </p:pic>
      </p:grpSp>
      <p:cxnSp>
        <p:nvCxnSpPr>
          <p:cNvPr id="106" name="接點: 肘形 105">
            <a:extLst>
              <a:ext uri="{FF2B5EF4-FFF2-40B4-BE49-F238E27FC236}">
                <a16:creationId xmlns:a16="http://schemas.microsoft.com/office/drawing/2014/main" id="{1DC8448F-BAE2-4781-A9F7-6144C3C8B085}"/>
              </a:ext>
            </a:extLst>
          </p:cNvPr>
          <p:cNvCxnSpPr>
            <a:cxnSpLocks/>
            <a:endCxn id="102" idx="0"/>
          </p:cNvCxnSpPr>
          <p:nvPr/>
        </p:nvCxnSpPr>
        <p:spPr>
          <a:xfrm>
            <a:off x="8525896" y="1924888"/>
            <a:ext cx="1759451" cy="1009786"/>
          </a:xfrm>
          <a:prstGeom prst="bentConnector2">
            <a:avLst/>
          </a:prstGeom>
          <a:ln w="57150">
            <a:solidFill>
              <a:srgbClr val="84FAEA"/>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接點: 肘形 106">
            <a:extLst>
              <a:ext uri="{FF2B5EF4-FFF2-40B4-BE49-F238E27FC236}">
                <a16:creationId xmlns:a16="http://schemas.microsoft.com/office/drawing/2014/main" id="{9609B23C-F79E-40C6-BE78-C9F6474F63DF}"/>
              </a:ext>
            </a:extLst>
          </p:cNvPr>
          <p:cNvCxnSpPr>
            <a:cxnSpLocks/>
            <a:stCxn id="101" idx="2"/>
            <a:endCxn id="70" idx="3"/>
          </p:cNvCxnSpPr>
          <p:nvPr/>
        </p:nvCxnSpPr>
        <p:spPr>
          <a:xfrm rot="5400000">
            <a:off x="8695828" y="3836225"/>
            <a:ext cx="1086712" cy="2092327"/>
          </a:xfrm>
          <a:prstGeom prst="bentConnector2">
            <a:avLst/>
          </a:prstGeom>
          <a:ln w="57150">
            <a:solidFill>
              <a:srgbClr val="84FAE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904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群組 32">
            <a:extLst>
              <a:ext uri="{FF2B5EF4-FFF2-40B4-BE49-F238E27FC236}">
                <a16:creationId xmlns:a16="http://schemas.microsoft.com/office/drawing/2014/main" id="{E9A12EC5-753A-4D99-B653-48F6FCCBBA54}"/>
              </a:ext>
            </a:extLst>
          </p:cNvPr>
          <p:cNvGrpSpPr/>
          <p:nvPr/>
        </p:nvGrpSpPr>
        <p:grpSpPr>
          <a:xfrm>
            <a:off x="6249745" y="1794992"/>
            <a:ext cx="2391543" cy="4709833"/>
            <a:chOff x="4464468" y="1362548"/>
            <a:chExt cx="2391543" cy="4709833"/>
          </a:xfrm>
        </p:grpSpPr>
        <p:grpSp>
          <p:nvGrpSpPr>
            <p:cNvPr id="34" name="群組 33">
              <a:extLst>
                <a:ext uri="{FF2B5EF4-FFF2-40B4-BE49-F238E27FC236}">
                  <a16:creationId xmlns:a16="http://schemas.microsoft.com/office/drawing/2014/main" id="{782F1330-F61E-48E6-9D33-C82FEAD014FD}"/>
                </a:ext>
              </a:extLst>
            </p:cNvPr>
            <p:cNvGrpSpPr/>
            <p:nvPr/>
          </p:nvGrpSpPr>
          <p:grpSpPr>
            <a:xfrm>
              <a:off x="4464468" y="1362548"/>
              <a:ext cx="2391543" cy="4709833"/>
              <a:chOff x="1742098" y="1978465"/>
              <a:chExt cx="2176276" cy="4285893"/>
            </a:xfrm>
          </p:grpSpPr>
          <p:pic>
            <p:nvPicPr>
              <p:cNvPr id="56" name="圖片 55" descr="一張含有 監視器, 電腦, 桌 的圖片&#10;&#10;自動產生的描述">
                <a:extLst>
                  <a:ext uri="{FF2B5EF4-FFF2-40B4-BE49-F238E27FC236}">
                    <a16:creationId xmlns:a16="http://schemas.microsoft.com/office/drawing/2014/main" id="{586F048B-DC80-437B-85DF-2D2FB5D501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2098" y="1978465"/>
                <a:ext cx="2176276" cy="4285893"/>
              </a:xfrm>
              <a:prstGeom prst="rect">
                <a:avLst/>
              </a:prstGeom>
            </p:spPr>
          </p:pic>
          <p:pic>
            <p:nvPicPr>
              <p:cNvPr id="57" name="圖片 56">
                <a:extLst>
                  <a:ext uri="{FF2B5EF4-FFF2-40B4-BE49-F238E27FC236}">
                    <a16:creationId xmlns:a16="http://schemas.microsoft.com/office/drawing/2014/main" id="{94A5BBB1-0C52-4748-9147-62327D826B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0128" y="2302084"/>
                <a:ext cx="2005058" cy="3556452"/>
              </a:xfrm>
              <a:prstGeom prst="rect">
                <a:avLst/>
              </a:prstGeom>
            </p:spPr>
          </p:pic>
        </p:grpSp>
        <p:grpSp>
          <p:nvGrpSpPr>
            <p:cNvPr id="53" name="群組 52">
              <a:extLst>
                <a:ext uri="{FF2B5EF4-FFF2-40B4-BE49-F238E27FC236}">
                  <a16:creationId xmlns:a16="http://schemas.microsoft.com/office/drawing/2014/main" id="{F343F3BA-7B62-4A4E-9321-120135F3BD58}"/>
                </a:ext>
              </a:extLst>
            </p:cNvPr>
            <p:cNvGrpSpPr/>
            <p:nvPr/>
          </p:nvGrpSpPr>
          <p:grpSpPr>
            <a:xfrm>
              <a:off x="4553262" y="1713516"/>
              <a:ext cx="2200343" cy="3920616"/>
              <a:chOff x="4553262" y="1713516"/>
              <a:chExt cx="1993197" cy="3551519"/>
            </a:xfrm>
          </p:grpSpPr>
          <p:pic>
            <p:nvPicPr>
              <p:cNvPr id="54" name="圖片 53">
                <a:extLst>
                  <a:ext uri="{FF2B5EF4-FFF2-40B4-BE49-F238E27FC236}">
                    <a16:creationId xmlns:a16="http://schemas.microsoft.com/office/drawing/2014/main" id="{90041ECA-87F5-42D0-814A-344A03324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53263" y="1713516"/>
                <a:ext cx="1993196" cy="3104478"/>
              </a:xfrm>
              <a:prstGeom prst="rect">
                <a:avLst/>
              </a:prstGeom>
            </p:spPr>
          </p:pic>
          <p:pic>
            <p:nvPicPr>
              <p:cNvPr id="55" name="圖片 54">
                <a:extLst>
                  <a:ext uri="{FF2B5EF4-FFF2-40B4-BE49-F238E27FC236}">
                    <a16:creationId xmlns:a16="http://schemas.microsoft.com/office/drawing/2014/main" id="{8476406D-8771-4406-8F0E-6E4DC1D367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332"/>
              <a:stretch/>
            </p:blipFill>
            <p:spPr>
              <a:xfrm>
                <a:off x="4553262" y="4794859"/>
                <a:ext cx="1993196" cy="470176"/>
              </a:xfrm>
              <a:prstGeom prst="rect">
                <a:avLst/>
              </a:prstGeom>
            </p:spPr>
          </p:pic>
        </p:grpSp>
      </p:grpSp>
      <p:sp>
        <p:nvSpPr>
          <p:cNvPr id="24" name="標題 1">
            <a:extLst>
              <a:ext uri="{FF2B5EF4-FFF2-40B4-BE49-F238E27FC236}">
                <a16:creationId xmlns:a16="http://schemas.microsoft.com/office/drawing/2014/main" id="{F90E43D6-D178-4463-B4CF-BE72B67B2F5F}"/>
              </a:ext>
            </a:extLst>
          </p:cNvPr>
          <p:cNvSpPr>
            <a:spLocks noGrp="1"/>
          </p:cNvSpPr>
          <p:nvPr>
            <p:ph type="title"/>
          </p:nvPr>
        </p:nvSpPr>
        <p:spPr>
          <a:prstGeom prst="rect">
            <a:avLst/>
          </a:prstGeom>
        </p:spPr>
        <p:txBody>
          <a:bodyPr/>
          <a:lstStyle/>
          <a:p>
            <a:r>
              <a:rPr lang="zh-TW" altLang="en-US"/>
              <a:t>實機操作提示 </a:t>
            </a:r>
          </a:p>
        </p:txBody>
      </p:sp>
      <p:grpSp>
        <p:nvGrpSpPr>
          <p:cNvPr id="30" name="群組 29">
            <a:extLst>
              <a:ext uri="{FF2B5EF4-FFF2-40B4-BE49-F238E27FC236}">
                <a16:creationId xmlns:a16="http://schemas.microsoft.com/office/drawing/2014/main" id="{D448E3B4-37F4-43CD-B245-328440E742C6}"/>
              </a:ext>
            </a:extLst>
          </p:cNvPr>
          <p:cNvGrpSpPr/>
          <p:nvPr/>
        </p:nvGrpSpPr>
        <p:grpSpPr>
          <a:xfrm>
            <a:off x="975417" y="1794992"/>
            <a:ext cx="2391543" cy="4709833"/>
            <a:chOff x="1742098" y="1978465"/>
            <a:chExt cx="2176276" cy="4285893"/>
          </a:xfrm>
          <a:effectLst>
            <a:outerShdw blurRad="50800" dist="38100" dir="2700000" algn="tl" rotWithShape="0">
              <a:prstClr val="black">
                <a:alpha val="40000"/>
              </a:prstClr>
            </a:outerShdw>
          </a:effectLst>
        </p:grpSpPr>
        <p:pic>
          <p:nvPicPr>
            <p:cNvPr id="31" name="圖片 30" descr="一張含有 監視器, 電腦, 桌 的圖片&#10;&#10;自動產生的描述">
              <a:extLst>
                <a:ext uri="{FF2B5EF4-FFF2-40B4-BE49-F238E27FC236}">
                  <a16:creationId xmlns:a16="http://schemas.microsoft.com/office/drawing/2014/main" id="{0646125B-1B5E-4537-8496-3F1326D511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2098" y="1978465"/>
              <a:ext cx="2176276" cy="4285893"/>
            </a:xfrm>
            <a:prstGeom prst="rect">
              <a:avLst/>
            </a:prstGeom>
          </p:spPr>
        </p:pic>
        <p:pic>
          <p:nvPicPr>
            <p:cNvPr id="32" name="圖片 31">
              <a:extLst>
                <a:ext uri="{FF2B5EF4-FFF2-40B4-BE49-F238E27FC236}">
                  <a16:creationId xmlns:a16="http://schemas.microsoft.com/office/drawing/2014/main" id="{6F7F6058-D640-4884-A7B9-EF2CF25D2C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0128" y="2302084"/>
              <a:ext cx="2005058" cy="3556452"/>
            </a:xfrm>
            <a:prstGeom prst="rect">
              <a:avLst/>
            </a:prstGeom>
          </p:spPr>
        </p:pic>
      </p:grpSp>
      <p:pic>
        <p:nvPicPr>
          <p:cNvPr id="60" name="圖片 59">
            <a:extLst>
              <a:ext uri="{FF2B5EF4-FFF2-40B4-BE49-F238E27FC236}">
                <a16:creationId xmlns:a16="http://schemas.microsoft.com/office/drawing/2014/main" id="{98F477C9-353C-407B-BEA8-A341A010E6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1062" y="4817817"/>
            <a:ext cx="1344192" cy="1344192"/>
          </a:xfrm>
          <a:prstGeom prst="rect">
            <a:avLst/>
          </a:prstGeom>
          <a:effectLst>
            <a:outerShdw blurRad="50800" dist="38100" dir="2700000" algn="tl" rotWithShape="0">
              <a:prstClr val="black">
                <a:alpha val="40000"/>
              </a:prstClr>
            </a:outerShdw>
          </a:effectLst>
        </p:spPr>
      </p:pic>
      <p:pic>
        <p:nvPicPr>
          <p:cNvPr id="61" name="圖形 60">
            <a:extLst>
              <a:ext uri="{FF2B5EF4-FFF2-40B4-BE49-F238E27FC236}">
                <a16:creationId xmlns:a16="http://schemas.microsoft.com/office/drawing/2014/main" id="{C45A8913-39BD-40FC-9729-E37A068289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538555" y="2083682"/>
            <a:ext cx="2466921" cy="770220"/>
          </a:xfrm>
          <a:prstGeom prst="rect">
            <a:avLst/>
          </a:prstGeom>
        </p:spPr>
      </p:pic>
      <p:pic>
        <p:nvPicPr>
          <p:cNvPr id="62" name="圖形 61">
            <a:extLst>
              <a:ext uri="{FF2B5EF4-FFF2-40B4-BE49-F238E27FC236}">
                <a16:creationId xmlns:a16="http://schemas.microsoft.com/office/drawing/2014/main" id="{978645AF-5950-49AC-8C18-8BE3CC6299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554" y="4046359"/>
            <a:ext cx="2466922" cy="770220"/>
          </a:xfrm>
          <a:prstGeom prst="rect">
            <a:avLst/>
          </a:prstGeom>
        </p:spPr>
      </p:pic>
      <p:sp>
        <p:nvSpPr>
          <p:cNvPr id="63" name="文字方塊 62">
            <a:extLst>
              <a:ext uri="{FF2B5EF4-FFF2-40B4-BE49-F238E27FC236}">
                <a16:creationId xmlns:a16="http://schemas.microsoft.com/office/drawing/2014/main" id="{8209CC93-A7A3-4515-B0A1-1874C8FDC7FF}"/>
              </a:ext>
            </a:extLst>
          </p:cNvPr>
          <p:cNvSpPr txBox="1"/>
          <p:nvPr/>
        </p:nvSpPr>
        <p:spPr>
          <a:xfrm>
            <a:off x="3780915" y="2879742"/>
            <a:ext cx="1982199"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3200" b="1">
                <a:solidFill>
                  <a:srgbClr val="006BDF"/>
                </a:solidFill>
                <a:latin typeface="微軟正黑體" panose="020B0604030504040204" pitchFamily="34" charset="-120"/>
                <a:ea typeface="微軟正黑體" panose="020B0604030504040204" pitchFamily="34" charset="-120"/>
              </a:rPr>
              <a:t>分享連結</a:t>
            </a:r>
            <a:endParaRPr lang="zh-TW" altLang="en-US" sz="3200" b="1">
              <a:solidFill>
                <a:srgbClr val="006BDF"/>
              </a:solidFill>
              <a:latin typeface="微軟正黑體" panose="020B0604030504040204" pitchFamily="34" charset="-120"/>
              <a:ea typeface="微軟正黑體" panose="020B0604030504040204" pitchFamily="34" charset="-120"/>
            </a:endParaRPr>
          </a:p>
          <a:p>
            <a:pPr algn="ctr"/>
            <a:r>
              <a:rPr lang="zh-TW" sz="3200" b="1">
                <a:solidFill>
                  <a:srgbClr val="006BDF"/>
                </a:solidFill>
                <a:latin typeface="微軟正黑體" panose="020B0604030504040204" pitchFamily="34" charset="-120"/>
                <a:ea typeface="微軟正黑體" panose="020B0604030504040204" pitchFamily="34" charset="-120"/>
              </a:rPr>
              <a:t>方便迅速</a:t>
            </a:r>
            <a:endParaRPr lang="zh-TW" altLang="en-US" sz="3200" b="1">
              <a:solidFill>
                <a:srgbClr val="006BDF"/>
              </a:solidFill>
              <a:latin typeface="微軟正黑體" panose="020B0604030504040204" pitchFamily="34" charset="-120"/>
              <a:ea typeface="微軟正黑體" panose="020B0604030504040204" pitchFamily="34" charset="-120"/>
            </a:endParaRPr>
          </a:p>
        </p:txBody>
      </p:sp>
      <p:sp>
        <p:nvSpPr>
          <p:cNvPr id="71" name="標題 1">
            <a:extLst>
              <a:ext uri="{FF2B5EF4-FFF2-40B4-BE49-F238E27FC236}">
                <a16:creationId xmlns:a16="http://schemas.microsoft.com/office/drawing/2014/main" id="{FBD2641E-9E36-4CB1-A449-F3E6BE0CFA9E}"/>
              </a:ext>
            </a:extLst>
          </p:cNvPr>
          <p:cNvSpPr txBox="1">
            <a:spLocks/>
          </p:cNvSpPr>
          <p:nvPr/>
        </p:nvSpPr>
        <p:spPr>
          <a:xfrm>
            <a:off x="8933996" y="3412161"/>
            <a:ext cx="2419804" cy="718891"/>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pPr>
              <a:lnSpc>
                <a:spcPct val="110000"/>
              </a:lnSpc>
            </a:pPr>
            <a:r>
              <a:rPr lang="zh-TW" altLang="en-US" sz="1800"/>
              <a:t>每人都有個人的專屬資料夾</a:t>
            </a:r>
          </a:p>
        </p:txBody>
      </p:sp>
      <p:sp>
        <p:nvSpPr>
          <p:cNvPr id="74" name="標題 1">
            <a:extLst>
              <a:ext uri="{FF2B5EF4-FFF2-40B4-BE49-F238E27FC236}">
                <a16:creationId xmlns:a16="http://schemas.microsoft.com/office/drawing/2014/main" id="{2DABAE3F-0495-49CC-A9A5-7422A48933E8}"/>
              </a:ext>
            </a:extLst>
          </p:cNvPr>
          <p:cNvSpPr txBox="1">
            <a:spLocks/>
          </p:cNvSpPr>
          <p:nvPr/>
        </p:nvSpPr>
        <p:spPr>
          <a:xfrm>
            <a:off x="8933996" y="4285357"/>
            <a:ext cx="2419804" cy="720163"/>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pPr>
              <a:lnSpc>
                <a:spcPct val="110000"/>
              </a:lnSpc>
            </a:pPr>
            <a:r>
              <a:rPr lang="zh-TW" altLang="en-US" sz="1800"/>
              <a:t>對於家人共用一個團體資料夾</a:t>
            </a:r>
          </a:p>
        </p:txBody>
      </p:sp>
      <p:sp>
        <p:nvSpPr>
          <p:cNvPr id="75" name="標題 1">
            <a:extLst>
              <a:ext uri="{FF2B5EF4-FFF2-40B4-BE49-F238E27FC236}">
                <a16:creationId xmlns:a16="http://schemas.microsoft.com/office/drawing/2014/main" id="{301FB5AF-159F-41A2-99E9-B7041721AE59}"/>
              </a:ext>
            </a:extLst>
          </p:cNvPr>
          <p:cNvSpPr txBox="1">
            <a:spLocks/>
          </p:cNvSpPr>
          <p:nvPr/>
        </p:nvSpPr>
        <p:spPr>
          <a:xfrm>
            <a:off x="8933996" y="5172602"/>
            <a:ext cx="2419804" cy="1144745"/>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pPr>
              <a:lnSpc>
                <a:spcPct val="120000"/>
              </a:lnSpc>
            </a:pPr>
            <a:r>
              <a:rPr lang="zh-TW" altLang="en-US" sz="1800"/>
              <a:t>隨時可建立分享連結，提供資料給沒有此</a:t>
            </a:r>
            <a:r>
              <a:rPr lang="en-US" altLang="zh-TW" sz="1800"/>
              <a:t>NAS</a:t>
            </a:r>
            <a:r>
              <a:rPr lang="zh-TW" altLang="en-US" sz="1800"/>
              <a:t>帳號的朋友</a:t>
            </a:r>
          </a:p>
        </p:txBody>
      </p:sp>
      <p:grpSp>
        <p:nvGrpSpPr>
          <p:cNvPr id="12" name="群組 11">
            <a:extLst>
              <a:ext uri="{FF2B5EF4-FFF2-40B4-BE49-F238E27FC236}">
                <a16:creationId xmlns:a16="http://schemas.microsoft.com/office/drawing/2014/main" id="{50992E7A-EA19-4290-AFB6-BF781474A8B1}"/>
              </a:ext>
            </a:extLst>
          </p:cNvPr>
          <p:cNvGrpSpPr/>
          <p:nvPr/>
        </p:nvGrpSpPr>
        <p:grpSpPr>
          <a:xfrm>
            <a:off x="8885557" y="1843166"/>
            <a:ext cx="2527099" cy="1464864"/>
            <a:chOff x="8885557" y="1843166"/>
            <a:chExt cx="2527099" cy="1464864"/>
          </a:xfrm>
        </p:grpSpPr>
        <p:pic>
          <p:nvPicPr>
            <p:cNvPr id="7" name="圖形 6">
              <a:extLst>
                <a:ext uri="{FF2B5EF4-FFF2-40B4-BE49-F238E27FC236}">
                  <a16:creationId xmlns:a16="http://schemas.microsoft.com/office/drawing/2014/main" id="{BF5380B4-D390-4081-B0B8-7496FFE9D9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75606" y="1849007"/>
              <a:ext cx="758499" cy="764820"/>
            </a:xfrm>
            <a:prstGeom prst="rect">
              <a:avLst/>
            </a:prstGeom>
          </p:spPr>
        </p:pic>
        <p:pic>
          <p:nvPicPr>
            <p:cNvPr id="38" name="圖片 15">
              <a:extLst>
                <a:ext uri="{FF2B5EF4-FFF2-40B4-BE49-F238E27FC236}">
                  <a16:creationId xmlns:a16="http://schemas.microsoft.com/office/drawing/2014/main" id="{FF37C221-FF81-3E41-BF84-28031E7647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85557" y="2551596"/>
              <a:ext cx="764248" cy="756434"/>
            </a:xfrm>
            <a:prstGeom prst="rect">
              <a:avLst/>
            </a:prstGeom>
          </p:spPr>
        </p:pic>
        <p:pic>
          <p:nvPicPr>
            <p:cNvPr id="39" name="圖片 15">
              <a:extLst>
                <a:ext uri="{FF2B5EF4-FFF2-40B4-BE49-F238E27FC236}">
                  <a16:creationId xmlns:a16="http://schemas.microsoft.com/office/drawing/2014/main" id="{914D593B-220F-0F49-BDBC-BA476A721BE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66982" y="2551596"/>
              <a:ext cx="764248" cy="756434"/>
            </a:xfrm>
            <a:prstGeom prst="rect">
              <a:avLst/>
            </a:prstGeom>
          </p:spPr>
        </p:pic>
        <p:pic>
          <p:nvPicPr>
            <p:cNvPr id="40" name="圖片 15">
              <a:extLst>
                <a:ext uri="{FF2B5EF4-FFF2-40B4-BE49-F238E27FC236}">
                  <a16:creationId xmlns:a16="http://schemas.microsoft.com/office/drawing/2014/main" id="{71C6B8B2-09A5-AA49-841E-439EB817545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48408" y="2551596"/>
              <a:ext cx="764248" cy="756434"/>
            </a:xfrm>
            <a:prstGeom prst="rect">
              <a:avLst/>
            </a:prstGeom>
          </p:spPr>
        </p:pic>
        <p:pic>
          <p:nvPicPr>
            <p:cNvPr id="8" name="圖形 7">
              <a:extLst>
                <a:ext uri="{FF2B5EF4-FFF2-40B4-BE49-F238E27FC236}">
                  <a16:creationId xmlns:a16="http://schemas.microsoft.com/office/drawing/2014/main" id="{4BFDA55C-D713-4088-B86D-DB6C3176A9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94179" y="1849006"/>
              <a:ext cx="758500" cy="764820"/>
            </a:xfrm>
            <a:prstGeom prst="rect">
              <a:avLst/>
            </a:prstGeom>
          </p:spPr>
        </p:pic>
        <p:pic>
          <p:nvPicPr>
            <p:cNvPr id="11" name="圖形 10">
              <a:extLst>
                <a:ext uri="{FF2B5EF4-FFF2-40B4-BE49-F238E27FC236}">
                  <a16:creationId xmlns:a16="http://schemas.microsoft.com/office/drawing/2014/main" id="{7F96C5BD-79E7-4701-BE8C-52E0C5A044B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62079" y="1843166"/>
              <a:ext cx="750577" cy="756832"/>
            </a:xfrm>
            <a:prstGeom prst="rect">
              <a:avLst/>
            </a:prstGeom>
          </p:spPr>
        </p:pic>
      </p:grpSp>
    </p:spTree>
    <p:extLst>
      <p:ext uri="{BB962C8B-B14F-4D97-AF65-F5344CB8AC3E}">
        <p14:creationId xmlns:p14="http://schemas.microsoft.com/office/powerpoint/2010/main" val="438419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EE6C01B8-82D5-44C7-B44A-77F287D562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1750" y="1783124"/>
            <a:ext cx="1424032" cy="1424032"/>
          </a:xfrm>
          <a:prstGeom prst="rect">
            <a:avLst/>
          </a:prstGeom>
          <a:effectLst>
            <a:outerShdw blurRad="50800" dist="38100" dir="2700000" algn="tl" rotWithShape="0">
              <a:prstClr val="black">
                <a:alpha val="40000"/>
              </a:prstClr>
            </a:outerShdw>
          </a:effectLst>
        </p:spPr>
      </p:pic>
      <p:sp>
        <p:nvSpPr>
          <p:cNvPr id="24" name="標題 1">
            <a:extLst>
              <a:ext uri="{FF2B5EF4-FFF2-40B4-BE49-F238E27FC236}">
                <a16:creationId xmlns:a16="http://schemas.microsoft.com/office/drawing/2014/main" id="{F90E43D6-D178-4463-B4CF-BE72B67B2F5F}"/>
              </a:ext>
            </a:extLst>
          </p:cNvPr>
          <p:cNvSpPr>
            <a:spLocks noGrp="1"/>
          </p:cNvSpPr>
          <p:nvPr>
            <p:ph type="title"/>
          </p:nvPr>
        </p:nvSpPr>
        <p:spPr>
          <a:xfrm>
            <a:off x="838200" y="-6442"/>
            <a:ext cx="10556018" cy="1540042"/>
          </a:xfrm>
          <a:prstGeom prst="rect">
            <a:avLst/>
          </a:prstGeom>
        </p:spPr>
        <p:txBody>
          <a:bodyPr>
            <a:normAutofit/>
          </a:bodyPr>
          <a:lstStyle/>
          <a:p>
            <a:r>
              <a:rPr lang="zh-TW" altLang="en-US"/>
              <a:t>結合其他套件提供您強大的</a:t>
            </a:r>
            <a:br>
              <a:rPr lang="en-US" altLang="zh-TW"/>
            </a:br>
            <a:r>
              <a:rPr lang="zh-TW" altLang="en-US"/>
              <a:t>照片智慧管理應用</a:t>
            </a:r>
          </a:p>
        </p:txBody>
      </p:sp>
      <p:sp>
        <p:nvSpPr>
          <p:cNvPr id="71" name="標題 1">
            <a:extLst>
              <a:ext uri="{FF2B5EF4-FFF2-40B4-BE49-F238E27FC236}">
                <a16:creationId xmlns:a16="http://schemas.microsoft.com/office/drawing/2014/main" id="{A2B39F97-DF1A-4457-9293-72B333F87FE7}"/>
              </a:ext>
            </a:extLst>
          </p:cNvPr>
          <p:cNvSpPr txBox="1">
            <a:spLocks/>
          </p:cNvSpPr>
          <p:nvPr/>
        </p:nvSpPr>
        <p:spPr>
          <a:xfrm>
            <a:off x="781717" y="2067126"/>
            <a:ext cx="2282586" cy="860050"/>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pPr>
              <a:lnSpc>
                <a:spcPct val="120000"/>
              </a:lnSpc>
            </a:pPr>
            <a:r>
              <a:rPr lang="zh-TW" altLang="en-US" sz="1800"/>
              <a:t>資料上傳</a:t>
            </a:r>
            <a:r>
              <a:rPr lang="en-US" altLang="zh-TW" sz="1800"/>
              <a:t>/</a:t>
            </a:r>
            <a:r>
              <a:rPr lang="zh-TW" altLang="en-US" sz="1800"/>
              <a:t>同步</a:t>
            </a:r>
            <a:r>
              <a:rPr lang="en-US" altLang="zh-TW" sz="1800"/>
              <a:t>: </a:t>
            </a:r>
            <a:br>
              <a:rPr lang="en-US" altLang="zh-TW" sz="1800"/>
            </a:br>
            <a:r>
              <a:rPr lang="zh-TW" altLang="en-US" sz="1800"/>
              <a:t>快速分享方便迅速</a:t>
            </a:r>
            <a:endParaRPr lang="en-US" altLang="zh-TW" sz="1800"/>
          </a:p>
        </p:txBody>
      </p:sp>
      <p:pic>
        <p:nvPicPr>
          <p:cNvPr id="81" name="圖形 80">
            <a:extLst>
              <a:ext uri="{FF2B5EF4-FFF2-40B4-BE49-F238E27FC236}">
                <a16:creationId xmlns:a16="http://schemas.microsoft.com/office/drawing/2014/main" id="{CE03BFDE-628F-4DEE-AC43-4CB1D1503D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175192">
            <a:off x="4856296" y="2110029"/>
            <a:ext cx="2466921" cy="770220"/>
          </a:xfrm>
          <a:prstGeom prst="rect">
            <a:avLst/>
          </a:prstGeom>
        </p:spPr>
      </p:pic>
      <p:pic>
        <p:nvPicPr>
          <p:cNvPr id="82" name="圖形 81">
            <a:extLst>
              <a:ext uri="{FF2B5EF4-FFF2-40B4-BE49-F238E27FC236}">
                <a16:creationId xmlns:a16="http://schemas.microsoft.com/office/drawing/2014/main" id="{899D7BFE-BBB0-44E8-9C8A-74A8AEB422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82088">
            <a:off x="4863490" y="5280607"/>
            <a:ext cx="2466922" cy="770220"/>
          </a:xfrm>
          <a:prstGeom prst="rect">
            <a:avLst/>
          </a:prstGeom>
        </p:spPr>
      </p:pic>
      <p:pic>
        <p:nvPicPr>
          <p:cNvPr id="2" name="圖片 1">
            <a:extLst>
              <a:ext uri="{FF2B5EF4-FFF2-40B4-BE49-F238E27FC236}">
                <a16:creationId xmlns:a16="http://schemas.microsoft.com/office/drawing/2014/main" id="{17437596-60AF-4FE9-9A81-17D50AB9531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483262" y="1788495"/>
            <a:ext cx="1424032" cy="1424032"/>
          </a:xfrm>
          <a:prstGeom prst="rect">
            <a:avLst/>
          </a:prstGeom>
          <a:effectLst>
            <a:outerShdw blurRad="50800" dist="38100" dir="2700000" algn="tl" rotWithShape="0">
              <a:prstClr val="black">
                <a:alpha val="40000"/>
              </a:prstClr>
            </a:outerShdw>
          </a:effectLst>
        </p:spPr>
      </p:pic>
      <p:pic>
        <p:nvPicPr>
          <p:cNvPr id="3" name="圖片 2">
            <a:extLst>
              <a:ext uri="{FF2B5EF4-FFF2-40B4-BE49-F238E27FC236}">
                <a16:creationId xmlns:a16="http://schemas.microsoft.com/office/drawing/2014/main" id="{37CB8DDF-A3CA-406B-AA9E-D012E272E2A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301750" y="4800054"/>
            <a:ext cx="1424032" cy="1424032"/>
          </a:xfrm>
          <a:prstGeom prst="rect">
            <a:avLst/>
          </a:prstGeom>
          <a:effectLst>
            <a:outerShdw blurRad="50800" dist="38100" dir="2700000" algn="tl" rotWithShape="0">
              <a:prstClr val="black">
                <a:alpha val="40000"/>
              </a:prstClr>
            </a:outerShdw>
          </a:effectLst>
        </p:spPr>
      </p:pic>
      <p:pic>
        <p:nvPicPr>
          <p:cNvPr id="16" name="圖片 15">
            <a:extLst>
              <a:ext uri="{FF2B5EF4-FFF2-40B4-BE49-F238E27FC236}">
                <a16:creationId xmlns:a16="http://schemas.microsoft.com/office/drawing/2014/main" id="{EC2CFCF0-A9CD-43C4-A363-5D4849EDA9B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483262" y="4800054"/>
            <a:ext cx="1424032" cy="1424032"/>
          </a:xfrm>
          <a:prstGeom prst="rect">
            <a:avLst/>
          </a:prstGeom>
          <a:effectLst>
            <a:outerShdw blurRad="50800" dist="38100" dir="2700000" algn="tl" rotWithShape="0">
              <a:prstClr val="black">
                <a:alpha val="40000"/>
              </a:prstClr>
            </a:outerShdw>
          </a:effectLst>
        </p:spPr>
      </p:pic>
      <p:sp>
        <p:nvSpPr>
          <p:cNvPr id="17" name="標題 1">
            <a:extLst>
              <a:ext uri="{FF2B5EF4-FFF2-40B4-BE49-F238E27FC236}">
                <a16:creationId xmlns:a16="http://schemas.microsoft.com/office/drawing/2014/main" id="{B2860407-DA46-4435-B106-C4F2D3BA4462}"/>
              </a:ext>
            </a:extLst>
          </p:cNvPr>
          <p:cNvSpPr txBox="1">
            <a:spLocks/>
          </p:cNvSpPr>
          <p:nvPr/>
        </p:nvSpPr>
        <p:spPr>
          <a:xfrm>
            <a:off x="9144000" y="2067126"/>
            <a:ext cx="2266283" cy="860050"/>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pPr>
              <a:lnSpc>
                <a:spcPct val="120000"/>
              </a:lnSpc>
            </a:pPr>
            <a:r>
              <a:rPr lang="zh-TW" altLang="en-US" sz="1800"/>
              <a:t>即時分類歸檔</a:t>
            </a:r>
          </a:p>
        </p:txBody>
      </p:sp>
      <p:sp>
        <p:nvSpPr>
          <p:cNvPr id="18" name="標題 1">
            <a:extLst>
              <a:ext uri="{FF2B5EF4-FFF2-40B4-BE49-F238E27FC236}">
                <a16:creationId xmlns:a16="http://schemas.microsoft.com/office/drawing/2014/main" id="{86012FEB-18D2-441C-B416-A8E4F498B0E1}"/>
              </a:ext>
            </a:extLst>
          </p:cNvPr>
          <p:cNvSpPr txBox="1">
            <a:spLocks/>
          </p:cNvSpPr>
          <p:nvPr/>
        </p:nvSpPr>
        <p:spPr>
          <a:xfrm>
            <a:off x="894502" y="5120764"/>
            <a:ext cx="2169801" cy="860050"/>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pPr>
              <a:lnSpc>
                <a:spcPct val="120000"/>
              </a:lnSpc>
            </a:pPr>
            <a:r>
              <a:rPr lang="zh-TW" altLang="en-US" sz="1800"/>
              <a:t>資料進階搜尋索引篩選</a:t>
            </a:r>
            <a:endParaRPr lang="en-US" altLang="zh-TW" sz="1800"/>
          </a:p>
        </p:txBody>
      </p:sp>
      <p:sp>
        <p:nvSpPr>
          <p:cNvPr id="20" name="標題 1">
            <a:extLst>
              <a:ext uri="{FF2B5EF4-FFF2-40B4-BE49-F238E27FC236}">
                <a16:creationId xmlns:a16="http://schemas.microsoft.com/office/drawing/2014/main" id="{A5BE3F4B-4950-4E14-8B3E-33E738DDE0C1}"/>
              </a:ext>
            </a:extLst>
          </p:cNvPr>
          <p:cNvSpPr txBox="1">
            <a:spLocks/>
          </p:cNvSpPr>
          <p:nvPr/>
        </p:nvSpPr>
        <p:spPr>
          <a:xfrm>
            <a:off x="9144000" y="5120764"/>
            <a:ext cx="2266283" cy="860050"/>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pPr>
              <a:lnSpc>
                <a:spcPct val="120000"/>
              </a:lnSpc>
            </a:pPr>
            <a:r>
              <a:rPr lang="zh-TW" altLang="en-US" sz="1800">
                <a:ea typeface="微軟正黑體" panose="020B0604030504040204" pitchFamily="34" charset="-120"/>
              </a:rPr>
              <a:t>照片</a:t>
            </a:r>
            <a:r>
              <a:rPr lang="en-US" altLang="zh-TW" sz="1800">
                <a:ea typeface="微軟正黑體" panose="020B0604030504040204" pitchFamily="34" charset="-120"/>
              </a:rPr>
              <a:t>AI</a:t>
            </a:r>
            <a:r>
              <a:rPr lang="zh-TW" altLang="en-US" sz="1800">
                <a:ea typeface="微軟正黑體" panose="020B0604030504040204" pitchFamily="34" charset="-120"/>
              </a:rPr>
              <a:t>智能化管理</a:t>
            </a:r>
            <a:br>
              <a:rPr lang="en-US" altLang="zh-TW" sz="1800">
                <a:ea typeface="微軟正黑體" panose="020B0604030504040204" pitchFamily="34" charset="-120"/>
              </a:rPr>
            </a:br>
            <a:r>
              <a:rPr lang="zh-TW" altLang="en-US" sz="1800">
                <a:ea typeface="微軟正黑體" panose="020B0604030504040204" pitchFamily="34" charset="-120"/>
              </a:rPr>
              <a:t>人臉</a:t>
            </a:r>
            <a:r>
              <a:rPr lang="en-US" altLang="zh-TW" sz="1800">
                <a:ea typeface="微軟正黑體" panose="020B0604030504040204" pitchFamily="34" charset="-120"/>
              </a:rPr>
              <a:t>/</a:t>
            </a:r>
            <a:r>
              <a:rPr lang="zh-TW" altLang="en-US" sz="1800">
                <a:ea typeface="微軟正黑體" panose="020B0604030504040204" pitchFamily="34" charset="-120"/>
              </a:rPr>
              <a:t>物件自動辨識</a:t>
            </a:r>
            <a:endParaRPr lang="en-US" altLang="zh-TW" sz="1800">
              <a:ea typeface="微軟正黑體" panose="020B0604030504040204" pitchFamily="34" charset="-120"/>
            </a:endParaRPr>
          </a:p>
        </p:txBody>
      </p:sp>
      <p:pic>
        <p:nvPicPr>
          <p:cNvPr id="23" name="圖形 22">
            <a:extLst>
              <a:ext uri="{FF2B5EF4-FFF2-40B4-BE49-F238E27FC236}">
                <a16:creationId xmlns:a16="http://schemas.microsoft.com/office/drawing/2014/main" id="{8570720E-D878-477B-B365-403AA280701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832786">
            <a:off x="3384337" y="3759976"/>
            <a:ext cx="1258857" cy="481888"/>
          </a:xfrm>
          <a:prstGeom prst="rect">
            <a:avLst/>
          </a:prstGeom>
        </p:spPr>
      </p:pic>
      <p:pic>
        <p:nvPicPr>
          <p:cNvPr id="26" name="圖形 25">
            <a:extLst>
              <a:ext uri="{FF2B5EF4-FFF2-40B4-BE49-F238E27FC236}">
                <a16:creationId xmlns:a16="http://schemas.microsoft.com/office/drawing/2014/main" id="{1DAFF302-FEC0-4078-81DB-24E8F229F7B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7100000">
            <a:off x="7626382" y="3759975"/>
            <a:ext cx="1258857" cy="481888"/>
          </a:xfrm>
          <a:prstGeom prst="rect">
            <a:avLst/>
          </a:prstGeom>
        </p:spPr>
      </p:pic>
    </p:spTree>
    <p:extLst>
      <p:ext uri="{BB962C8B-B14F-4D97-AF65-F5344CB8AC3E}">
        <p14:creationId xmlns:p14="http://schemas.microsoft.com/office/powerpoint/2010/main" val="207253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90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4F2DF-F369-4EDA-B8C4-E587435C76EC}"/>
              </a:ext>
            </a:extLst>
          </p:cNvPr>
          <p:cNvSpPr>
            <a:spLocks noGrp="1"/>
          </p:cNvSpPr>
          <p:nvPr>
            <p:ph type="title"/>
          </p:nvPr>
        </p:nvSpPr>
        <p:spPr/>
        <p:txBody>
          <a:bodyPr>
            <a:normAutofit/>
          </a:bodyPr>
          <a:lstStyle/>
          <a:p>
            <a:pPr>
              <a:lnSpc>
                <a:spcPct val="100000"/>
              </a:lnSpc>
            </a:pPr>
            <a:r>
              <a:rPr lang="zh-TW" altLang="en-US">
                <a:ea typeface="微軟正黑體"/>
              </a:rPr>
              <a:t>實際使用情境</a:t>
            </a:r>
            <a:r>
              <a:rPr lang="en-US" altLang="zh-TW">
                <a:ea typeface="微軟正黑體"/>
              </a:rPr>
              <a:t>: </a:t>
            </a:r>
            <a:r>
              <a:rPr lang="zh-CN" altLang="en-US">
                <a:ea typeface="微軟正黑體"/>
              </a:rPr>
              <a:t>每日工作同步保存</a:t>
            </a:r>
            <a:br>
              <a:rPr lang="en-US" altLang="zh-CN">
                <a:ea typeface="微軟正黑體"/>
              </a:rPr>
            </a:br>
            <a:r>
              <a:rPr lang="zh-TW" altLang="en-US" sz="3000">
                <a:solidFill>
                  <a:schemeClr val="accent4"/>
                </a:solidFill>
                <a:ea typeface="微軟正黑體"/>
              </a:rPr>
              <a:t>我每天工作的內容怎麼同步到 </a:t>
            </a:r>
            <a:r>
              <a:rPr lang="en-US" altLang="zh-TW" sz="3000">
                <a:solidFill>
                  <a:schemeClr val="accent4"/>
                </a:solidFill>
                <a:ea typeface="微軟正黑體"/>
              </a:rPr>
              <a:t>NAS </a:t>
            </a:r>
            <a:r>
              <a:rPr lang="zh-CN" altLang="en-US" sz="3000">
                <a:solidFill>
                  <a:schemeClr val="accent4"/>
                </a:solidFill>
                <a:ea typeface="微軟正黑體"/>
              </a:rPr>
              <a:t>上頭保存</a:t>
            </a:r>
            <a:r>
              <a:rPr lang="en-US" altLang="zh-CN" sz="3000">
                <a:solidFill>
                  <a:schemeClr val="accent4"/>
                </a:solidFill>
                <a:ea typeface="微軟正黑體"/>
              </a:rPr>
              <a:t>?</a:t>
            </a:r>
            <a:endParaRPr lang="zh-TW" altLang="en-US" sz="3000">
              <a:solidFill>
                <a:schemeClr val="accent4"/>
              </a:solidFill>
              <a:ea typeface="微軟正黑體"/>
            </a:endParaRPr>
          </a:p>
        </p:txBody>
      </p:sp>
      <p:pic>
        <p:nvPicPr>
          <p:cNvPr id="30" name="圖片 29">
            <a:extLst>
              <a:ext uri="{FF2B5EF4-FFF2-40B4-BE49-F238E27FC236}">
                <a16:creationId xmlns:a16="http://schemas.microsoft.com/office/drawing/2014/main" id="{A6938514-61B4-004D-A923-A2FE350778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63696" y="2364211"/>
            <a:ext cx="6490104" cy="3386631"/>
          </a:xfrm>
          <a:prstGeom prst="roundRect">
            <a:avLst>
              <a:gd name="adj" fmla="val 3117"/>
            </a:avLst>
          </a:prstGeom>
          <a:solidFill>
            <a:srgbClr val="FFFFFF">
              <a:shade val="85000"/>
            </a:srgbClr>
          </a:solidFill>
          <a:ln>
            <a:noFill/>
          </a:ln>
          <a:effectLst/>
        </p:spPr>
      </p:pic>
      <p:sp>
        <p:nvSpPr>
          <p:cNvPr id="15" name="標題 1">
            <a:extLst>
              <a:ext uri="{FF2B5EF4-FFF2-40B4-BE49-F238E27FC236}">
                <a16:creationId xmlns:a16="http://schemas.microsoft.com/office/drawing/2014/main" id="{1493FB41-44B5-4820-8007-F8CCFD248CAF}"/>
              </a:ext>
            </a:extLst>
          </p:cNvPr>
          <p:cNvSpPr txBox="1">
            <a:spLocks/>
          </p:cNvSpPr>
          <p:nvPr/>
        </p:nvSpPr>
        <p:spPr>
          <a:xfrm>
            <a:off x="903772" y="1814890"/>
            <a:ext cx="3684271" cy="549321"/>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pPr lvl="0">
              <a:lnSpc>
                <a:spcPct val="110000"/>
              </a:lnSpc>
              <a:buClr>
                <a:schemeClr val="dk1"/>
              </a:buClr>
              <a:buSzPct val="25000"/>
            </a:pPr>
            <a:r>
              <a:rPr lang="zh-TW" altLang="en-US">
                <a:sym typeface="Microsoft JhengHei"/>
              </a:rPr>
              <a:t>個人用資料</a:t>
            </a:r>
            <a:r>
              <a:rPr lang="zh-CN" altLang="en-US">
                <a:sym typeface="Microsoft JhengHei"/>
              </a:rPr>
              <a:t>同步</a:t>
            </a:r>
            <a:endParaRPr lang="zh-TW" altLang="zh-TW">
              <a:sym typeface="Microsoft JhengHei"/>
            </a:endParaRPr>
          </a:p>
        </p:txBody>
      </p:sp>
      <p:sp>
        <p:nvSpPr>
          <p:cNvPr id="16" name="矩形 15">
            <a:extLst>
              <a:ext uri="{FF2B5EF4-FFF2-40B4-BE49-F238E27FC236}">
                <a16:creationId xmlns:a16="http://schemas.microsoft.com/office/drawing/2014/main" id="{CF30F701-1F9E-42B5-8FCE-A31782D15148}"/>
              </a:ext>
            </a:extLst>
          </p:cNvPr>
          <p:cNvSpPr/>
          <p:nvPr/>
        </p:nvSpPr>
        <p:spPr>
          <a:xfrm>
            <a:off x="903772" y="2366750"/>
            <a:ext cx="3684271" cy="1691031"/>
          </a:xfrm>
          <a:prstGeom prst="rect">
            <a:avLst/>
          </a:prstGeom>
          <a:gradFill>
            <a:gsLst>
              <a:gs pos="0">
                <a:schemeClr val="accent4">
                  <a:lumMod val="20000"/>
                  <a:lumOff val="80000"/>
                </a:schemeClr>
              </a:gs>
              <a:gs pos="100000">
                <a:schemeClr val="accent4">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8C322FCF-1478-4C2F-8A08-C03B3E61B378}"/>
              </a:ext>
            </a:extLst>
          </p:cNvPr>
          <p:cNvSpPr txBox="1"/>
          <p:nvPr/>
        </p:nvSpPr>
        <p:spPr>
          <a:xfrm>
            <a:off x="983061" y="2496684"/>
            <a:ext cx="3604982" cy="1308050"/>
          </a:xfrm>
          <a:prstGeom prst="rect">
            <a:avLst/>
          </a:prstGeom>
          <a:noFill/>
        </p:spPr>
        <p:txBody>
          <a:bodyPr wrap="square" rtlCol="0">
            <a:spAutoFit/>
          </a:bodyPr>
          <a:lstStyle/>
          <a:p>
            <a:pPr marL="180975" indent="-180975">
              <a:spcBef>
                <a:spcPts val="1800"/>
              </a:spcBef>
              <a:buClr>
                <a:srgbClr val="2C2E30"/>
              </a:buClr>
              <a:buSzPct val="100000"/>
              <a:buFont typeface="Arial" panose="020B0604020202020204" pitchFamily="34" charset="0"/>
              <a:buChar char="•"/>
            </a:pP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可使用</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整機內任意的</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共享資料夾</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or</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sym typeface="Microsoft JhengHei"/>
              </a:rPr>
              <a:t>個人</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sym typeface="Microsoft JhengHei"/>
              </a:rPr>
              <a:t>home</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sym typeface="Microsoft JhengHei"/>
              </a:rPr>
              <a:t>資料夾</a:t>
            </a:r>
            <a:endParaRPr lang="en-US" altLang="zh-CN" sz="1600" b="1">
              <a:solidFill>
                <a:srgbClr val="2C2E30"/>
              </a:solidFill>
              <a:latin typeface="Arial" panose="020B0604020202020204" pitchFamily="34" charset="0"/>
              <a:ea typeface="微軟正黑體" panose="020B0604030504040204" pitchFamily="34" charset="-120"/>
              <a:cs typeface="Arial" panose="020B0604020202020204" pitchFamily="34" charset="0"/>
              <a:sym typeface="Microsoft JhengHei"/>
            </a:endParaRPr>
          </a:p>
          <a:p>
            <a:pPr marL="180975" indent="-180975">
              <a:spcBef>
                <a:spcPts val="1800"/>
              </a:spcBef>
              <a:buClr>
                <a:srgbClr val="2C2E30"/>
              </a:buClr>
              <a:buSzPct val="100000"/>
              <a:buFont typeface="Arial" panose="020B0604020202020204" pitchFamily="34" charset="0"/>
              <a:buChar char="•"/>
            </a:pPr>
            <a:r>
              <a:rPr lang="zh-CN" altLang="en-US" sz="1600" b="1">
                <a:latin typeface="Microsoft JhengHei UI" panose="020B0604030504040204" pitchFamily="34" charset="-120"/>
                <a:ea typeface="Microsoft JhengHei UI" panose="020B0604030504040204" pitchFamily="34" charset="-120"/>
                <a:sym typeface="Microsoft JhengHei"/>
              </a:rPr>
              <a:t>在共享資料夾底下的子資料夾也可以配對使用</a:t>
            </a:r>
            <a:endParaRPr lang="en-US" altLang="zh-CN" sz="1600" b="1">
              <a:solidFill>
                <a:schemeClr val="tx1"/>
              </a:solidFill>
              <a:latin typeface="Microsoft JhengHei UI" panose="020B0604030504040204" pitchFamily="34" charset="-120"/>
              <a:ea typeface="Microsoft JhengHei UI" panose="020B0604030504040204" pitchFamily="34" charset="-120"/>
              <a:cs typeface="Microsoft JhengHei"/>
              <a:sym typeface="Microsoft JhengHei"/>
            </a:endParaRPr>
          </a:p>
        </p:txBody>
      </p:sp>
      <p:sp>
        <p:nvSpPr>
          <p:cNvPr id="22" name="標題 1">
            <a:extLst>
              <a:ext uri="{FF2B5EF4-FFF2-40B4-BE49-F238E27FC236}">
                <a16:creationId xmlns:a16="http://schemas.microsoft.com/office/drawing/2014/main" id="{922889A3-E25A-4D9B-8FE5-71255AE3EB44}"/>
              </a:ext>
            </a:extLst>
          </p:cNvPr>
          <p:cNvSpPr txBox="1">
            <a:spLocks/>
          </p:cNvSpPr>
          <p:nvPr/>
        </p:nvSpPr>
        <p:spPr>
          <a:xfrm>
            <a:off x="903772" y="4066386"/>
            <a:ext cx="3684271" cy="549321"/>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pPr>
              <a:lnSpc>
                <a:spcPct val="110000"/>
              </a:lnSpc>
              <a:buClr>
                <a:schemeClr val="dk1"/>
              </a:buClr>
              <a:buSzPct val="25000"/>
            </a:pPr>
            <a:r>
              <a:rPr lang="zh-TW" altLang="en-US">
                <a:sym typeface="Microsoft JhengHei"/>
              </a:rPr>
              <a:t>公司團隊資料</a:t>
            </a:r>
            <a:r>
              <a:rPr lang="zh-CN" altLang="en-US">
                <a:sym typeface="Microsoft JhengHei"/>
              </a:rPr>
              <a:t>同步</a:t>
            </a:r>
            <a:endParaRPr lang="zh-TW" altLang="zh-TW">
              <a:sym typeface="Microsoft JhengHei"/>
            </a:endParaRPr>
          </a:p>
        </p:txBody>
      </p:sp>
      <p:sp>
        <p:nvSpPr>
          <p:cNvPr id="23" name="矩形 22">
            <a:extLst>
              <a:ext uri="{FF2B5EF4-FFF2-40B4-BE49-F238E27FC236}">
                <a16:creationId xmlns:a16="http://schemas.microsoft.com/office/drawing/2014/main" id="{1C280B71-F114-4C82-BCBD-CB90BB8D941D}"/>
              </a:ext>
            </a:extLst>
          </p:cNvPr>
          <p:cNvSpPr/>
          <p:nvPr/>
        </p:nvSpPr>
        <p:spPr>
          <a:xfrm>
            <a:off x="903772" y="4618246"/>
            <a:ext cx="3684271" cy="1691031"/>
          </a:xfrm>
          <a:prstGeom prst="rect">
            <a:avLst/>
          </a:prstGeom>
          <a:gradFill>
            <a:gsLst>
              <a:gs pos="0">
                <a:schemeClr val="accent4">
                  <a:lumMod val="20000"/>
                  <a:lumOff val="80000"/>
                </a:schemeClr>
              </a:gs>
              <a:gs pos="100000">
                <a:schemeClr val="accent4">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7095C53D-0EB7-4D43-A6C2-96E2A7A94F2F}"/>
              </a:ext>
            </a:extLst>
          </p:cNvPr>
          <p:cNvSpPr txBox="1"/>
          <p:nvPr/>
        </p:nvSpPr>
        <p:spPr>
          <a:xfrm>
            <a:off x="983061" y="4754459"/>
            <a:ext cx="3604982" cy="1302921"/>
          </a:xfrm>
          <a:prstGeom prst="rect">
            <a:avLst/>
          </a:prstGeom>
          <a:noFill/>
        </p:spPr>
        <p:txBody>
          <a:bodyPr wrap="square" rtlCol="0">
            <a:spAutoFit/>
          </a:bodyPr>
          <a:lstStyle/>
          <a:p>
            <a:pPr marL="180975" indent="-180975">
              <a:spcBef>
                <a:spcPts val="1800"/>
              </a:spcBef>
              <a:buClr>
                <a:srgbClr val="2C2E30"/>
              </a:buClr>
              <a:buSzPct val="100000"/>
              <a:buFont typeface="Arial" panose="020B0604020202020204" pitchFamily="34" charset="0"/>
              <a:buChar char="•"/>
            </a:pP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使用</a:t>
            </a:r>
            <a:r>
              <a:rPr lang="en-US" altLang="zh-TW" sz="1600" b="1" err="1">
                <a:solidFill>
                  <a:srgbClr val="2C2E30"/>
                </a:solidFill>
                <a:latin typeface="Arial" panose="020B0604020202020204" pitchFamily="34" charset="0"/>
                <a:ea typeface="微軟正黑體" panose="020B0604030504040204" pitchFamily="34" charset="-120"/>
                <a:cs typeface="Arial" panose="020B0604020202020204" pitchFamily="34" charset="0"/>
              </a:rPr>
              <a:t>Qsync</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專屬資料夾中的團體資料夾更方便</a:t>
            </a:r>
            <a:endPar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p>
            <a:pPr marL="180975" indent="-180975">
              <a:lnSpc>
                <a:spcPts val="1900"/>
              </a:lnSpc>
              <a:spcBef>
                <a:spcPts val="1800"/>
              </a:spcBef>
              <a:buClr>
                <a:srgbClr val="2C2E30"/>
              </a:buClr>
              <a:buSzPct val="100000"/>
              <a:buFont typeface="Arial" panose="020B0604020202020204" pitchFamily="34" charset="0"/>
              <a:buChar char="•"/>
            </a:pP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分別可設定整個團隊共享</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也可以限定存取使用者</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只給主管</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p>
        </p:txBody>
      </p:sp>
    </p:spTree>
    <p:extLst>
      <p:ext uri="{BB962C8B-B14F-4D97-AF65-F5344CB8AC3E}">
        <p14:creationId xmlns:p14="http://schemas.microsoft.com/office/powerpoint/2010/main" val="3174039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Shape 148">
            <a:extLst>
              <a:ext uri="{FF2B5EF4-FFF2-40B4-BE49-F238E27FC236}">
                <a16:creationId xmlns:a16="http://schemas.microsoft.com/office/drawing/2014/main" id="{4235F86A-9F58-4D91-81C9-AA877C8EFDBE}"/>
              </a:ext>
            </a:extLst>
          </p:cNvPr>
          <p:cNvPicPr preferRelativeResize="0"/>
          <p:nvPr/>
        </p:nvPicPr>
        <p:blipFill rotWithShape="1">
          <a:blip r:embed="rId2" cstate="screen">
            <a:extLst>
              <a:ext uri="{28A0092B-C50C-407E-A947-70E740481C1C}">
                <a14:useLocalDpi xmlns:a14="http://schemas.microsoft.com/office/drawing/2010/main"/>
              </a:ext>
            </a:extLst>
          </a:blip>
          <a:srcRect l="440" r="1003" b="1316"/>
          <a:stretch/>
        </p:blipFill>
        <p:spPr>
          <a:xfrm>
            <a:off x="4344157" y="1325692"/>
            <a:ext cx="3654381" cy="2513005"/>
          </a:xfrm>
          <a:prstGeom prst="roundRect">
            <a:avLst>
              <a:gd name="adj" fmla="val 3117"/>
            </a:avLst>
          </a:prstGeom>
          <a:solidFill>
            <a:srgbClr val="FFFFFF">
              <a:shade val="85000"/>
            </a:srgbClr>
          </a:solidFill>
          <a:ln>
            <a:noFill/>
          </a:ln>
          <a:effectLst/>
        </p:spPr>
      </p:pic>
      <p:pic>
        <p:nvPicPr>
          <p:cNvPr id="43" name="Shape 149">
            <a:extLst>
              <a:ext uri="{FF2B5EF4-FFF2-40B4-BE49-F238E27FC236}">
                <a16:creationId xmlns:a16="http://schemas.microsoft.com/office/drawing/2014/main" id="{54B61DE0-9047-4524-B2F8-D9C41844F253}"/>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7490330" y="1800495"/>
            <a:ext cx="4135946" cy="2752483"/>
          </a:xfrm>
          <a:prstGeom prst="roundRect">
            <a:avLst>
              <a:gd name="adj" fmla="val 3117"/>
            </a:avLst>
          </a:prstGeom>
          <a:solidFill>
            <a:srgbClr val="FFFFFF">
              <a:shade val="85000"/>
            </a:srgbClr>
          </a:solidFill>
          <a:ln>
            <a:noFill/>
          </a:ln>
          <a:effectLst>
            <a:outerShdw blurRad="50800" dist="38100" dir="10800000" algn="r" rotWithShape="0">
              <a:prstClr val="black">
                <a:alpha val="40000"/>
              </a:prstClr>
            </a:outerShdw>
          </a:effectLst>
        </p:spPr>
      </p:pic>
      <p:sp>
        <p:nvSpPr>
          <p:cNvPr id="2" name="標題 1">
            <a:extLst>
              <a:ext uri="{FF2B5EF4-FFF2-40B4-BE49-F238E27FC236}">
                <a16:creationId xmlns:a16="http://schemas.microsoft.com/office/drawing/2014/main" id="{4EC3A669-4FFB-4541-97F3-8300CAD71EE3}"/>
              </a:ext>
            </a:extLst>
          </p:cNvPr>
          <p:cNvSpPr>
            <a:spLocks noGrp="1"/>
          </p:cNvSpPr>
          <p:nvPr>
            <p:ph type="title"/>
          </p:nvPr>
        </p:nvSpPr>
        <p:spPr/>
        <p:txBody>
          <a:bodyPr>
            <a:normAutofit/>
          </a:bodyPr>
          <a:lstStyle/>
          <a:p>
            <a:r>
              <a:rPr lang="zh-TW" altLang="en-US" sz="4000">
                <a:ea typeface="微軟正黑體"/>
              </a:rPr>
              <a:t>實際使用情境</a:t>
            </a:r>
            <a:r>
              <a:rPr lang="en-US" altLang="zh-TW" sz="4000">
                <a:ea typeface="微軟正黑體"/>
              </a:rPr>
              <a:t>: </a:t>
            </a:r>
            <a:r>
              <a:rPr lang="zh-CN" altLang="en-US" sz="4000">
                <a:ea typeface="微軟正黑體"/>
              </a:rPr>
              <a:t>影像後製團隊怎麼分工合作</a:t>
            </a:r>
            <a:br>
              <a:rPr lang="en-US" altLang="zh-CN" sz="4000">
                <a:ea typeface="微軟正黑體"/>
              </a:rPr>
            </a:br>
            <a:r>
              <a:rPr lang="zh-CN" altLang="en-US" sz="3000">
                <a:solidFill>
                  <a:schemeClr val="accent4"/>
                </a:solidFill>
                <a:ea typeface="微軟正黑體"/>
              </a:rPr>
              <a:t>我完成的工作怎麼交棒給同事們進行下一步處理</a:t>
            </a:r>
            <a:endParaRPr lang="zh-TW" altLang="en-US" sz="3000">
              <a:solidFill>
                <a:schemeClr val="accent4"/>
              </a:solidFill>
              <a:ea typeface="微軟正黑體"/>
            </a:endParaRPr>
          </a:p>
        </p:txBody>
      </p:sp>
      <p:sp>
        <p:nvSpPr>
          <p:cNvPr id="44" name="文字方塊 43">
            <a:extLst>
              <a:ext uri="{FF2B5EF4-FFF2-40B4-BE49-F238E27FC236}">
                <a16:creationId xmlns:a16="http://schemas.microsoft.com/office/drawing/2014/main" id="{D8F8D2C2-A596-4040-AC36-BAAAB6BACB6C}"/>
              </a:ext>
            </a:extLst>
          </p:cNvPr>
          <p:cNvSpPr txBox="1"/>
          <p:nvPr/>
        </p:nvSpPr>
        <p:spPr>
          <a:xfrm>
            <a:off x="689775" y="1702396"/>
            <a:ext cx="3654381" cy="707886"/>
          </a:xfrm>
          <a:prstGeom prst="rect">
            <a:avLst/>
          </a:prstGeom>
          <a:noFill/>
          <a:ln w="28575">
            <a:noFill/>
          </a:ln>
        </p:spPr>
        <p:txBody>
          <a:bodyPr wrap="square" rtlCol="0">
            <a:spAutoFit/>
          </a:bodyPr>
          <a:lstStyle/>
          <a:p>
            <a:r>
              <a:rPr lang="zh-TW" altLang="en-US" sz="2000" b="1">
                <a:solidFill>
                  <a:srgbClr val="2C2E30"/>
                </a:solidFill>
                <a:latin typeface="Arial" panose="020B0604020202020204" pitchFamily="34" charset="0"/>
                <a:ea typeface="Microsoft JhengHei"/>
                <a:cs typeface="Arial" panose="020B0604020202020204" pitchFamily="34" charset="0"/>
              </a:rPr>
              <a:t>設定</a:t>
            </a:r>
            <a:r>
              <a:rPr lang="zh-CN" altLang="en-US" sz="2000" b="1">
                <a:solidFill>
                  <a:srgbClr val="2C2E30"/>
                </a:solidFill>
                <a:latin typeface="Arial" panose="020B0604020202020204" pitchFamily="34" charset="0"/>
                <a:ea typeface="Microsoft JhengHei"/>
                <a:cs typeface="Arial" panose="020B0604020202020204" pitchFamily="34" charset="0"/>
              </a:rPr>
              <a:t>團體共享資料夾只分享給下一站的團隊成員</a:t>
            </a:r>
            <a:r>
              <a:rPr lang="zh-TW" altLang="en-US" sz="2000" b="1">
                <a:solidFill>
                  <a:srgbClr val="2C2E30"/>
                </a:solidFill>
                <a:latin typeface="Arial" panose="020B0604020202020204" pitchFamily="34" charset="0"/>
                <a:ea typeface="Microsoft JhengHei"/>
                <a:cs typeface="Arial" panose="020B0604020202020204" pitchFamily="34" charset="0"/>
              </a:rPr>
              <a:t>。</a:t>
            </a:r>
            <a:endParaRPr lang="en-US" altLang="zh-TW" sz="2000" b="1">
              <a:solidFill>
                <a:srgbClr val="2C2E30"/>
              </a:solidFill>
              <a:latin typeface="Arial" panose="020B0604020202020204" pitchFamily="34" charset="0"/>
              <a:ea typeface="Microsoft JhengHei"/>
              <a:cs typeface="Arial" panose="020B0604020202020204" pitchFamily="34" charset="0"/>
            </a:endParaRPr>
          </a:p>
        </p:txBody>
      </p:sp>
      <p:sp>
        <p:nvSpPr>
          <p:cNvPr id="55" name="矩形: 圓角 54">
            <a:extLst>
              <a:ext uri="{FF2B5EF4-FFF2-40B4-BE49-F238E27FC236}">
                <a16:creationId xmlns:a16="http://schemas.microsoft.com/office/drawing/2014/main" id="{2EFCACC1-8DBA-4F74-AF33-CC6C6C3B23ED}"/>
              </a:ext>
            </a:extLst>
          </p:cNvPr>
          <p:cNvSpPr/>
          <p:nvPr/>
        </p:nvSpPr>
        <p:spPr>
          <a:xfrm>
            <a:off x="311657" y="4697834"/>
            <a:ext cx="1625190" cy="1795563"/>
          </a:xfrm>
          <a:prstGeom prst="roundRect">
            <a:avLst>
              <a:gd name="adj" fmla="val 6801"/>
            </a:avLst>
          </a:prstGeom>
          <a:gradFill>
            <a:gsLst>
              <a:gs pos="0">
                <a:srgbClr val="00B0F0"/>
              </a:gs>
              <a:gs pos="100000">
                <a:schemeClr val="accent5">
                  <a:lumMod val="20000"/>
                  <a:lumOff val="80000"/>
                </a:schemeClr>
              </a:gs>
            </a:gsLst>
            <a:lin ang="5400000" scaled="0"/>
          </a:gradFill>
          <a:ln w="25400">
            <a:gradFill>
              <a:gsLst>
                <a:gs pos="0">
                  <a:schemeClr val="bg1"/>
                </a:gs>
                <a:gs pos="100000">
                  <a:schemeClr val="bg1">
                    <a:alpha val="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圓角 13">
            <a:extLst>
              <a:ext uri="{FF2B5EF4-FFF2-40B4-BE49-F238E27FC236}">
                <a16:creationId xmlns:a16="http://schemas.microsoft.com/office/drawing/2014/main" id="{E1B3B3A9-80C5-4240-895C-44D4287CA48B}"/>
              </a:ext>
            </a:extLst>
          </p:cNvPr>
          <p:cNvSpPr/>
          <p:nvPr/>
        </p:nvSpPr>
        <p:spPr>
          <a:xfrm>
            <a:off x="406335" y="4795177"/>
            <a:ext cx="1435835" cy="664797"/>
          </a:xfrm>
          <a:prstGeom prst="roundRect">
            <a:avLst>
              <a:gd name="adj" fmla="val 3620"/>
            </a:avLst>
          </a:prstGeom>
          <a:solidFill>
            <a:schemeClr val="bg1"/>
          </a:solidFill>
        </p:spPr>
        <p:txBody>
          <a:bodyPr vert="horz" lIns="91440" tIns="45720" rIns="91440" bIns="45720" rtlCol="0" anchor="ctr">
            <a:normAutofit/>
          </a:bodyPr>
          <a:lstStyle/>
          <a:p>
            <a:pPr algn="ctr">
              <a:lnSpc>
                <a:spcPct val="110000"/>
              </a:lnSpc>
              <a:spcBef>
                <a:spcPct val="0"/>
              </a:spcBef>
            </a:pPr>
            <a:r>
              <a:rPr lang="en-US" altLang="zh-TW" sz="1600" b="1">
                <a:solidFill>
                  <a:srgbClr val="2C2E30"/>
                </a:solidFill>
                <a:latin typeface="Arial" panose="020B0604020202020204" pitchFamily="34" charset="0"/>
                <a:ea typeface="Microsoft JhengHei"/>
                <a:cs typeface="Arial" panose="020B0604020202020204" pitchFamily="34" charset="0"/>
              </a:rPr>
              <a:t>Sam:</a:t>
            </a:r>
            <a:br>
              <a:rPr lang="en-US" altLang="zh-TW" sz="1600" b="1">
                <a:solidFill>
                  <a:srgbClr val="2C2E30"/>
                </a:solidFill>
                <a:latin typeface="Arial" panose="020B0604020202020204" pitchFamily="34" charset="0"/>
                <a:ea typeface="Microsoft JhengHei"/>
                <a:cs typeface="Arial" panose="020B0604020202020204" pitchFamily="34" charset="0"/>
              </a:rPr>
            </a:br>
            <a:r>
              <a:rPr lang="zh-TW" altLang="en-US" sz="1600" b="1">
                <a:solidFill>
                  <a:srgbClr val="2C2E30"/>
                </a:solidFill>
                <a:latin typeface="Arial" panose="020B0604020202020204" pitchFamily="34" charset="0"/>
                <a:ea typeface="Microsoft JhengHei"/>
                <a:cs typeface="Arial" panose="020B0604020202020204" pitchFamily="34" charset="0"/>
              </a:rPr>
              <a:t>剪片</a:t>
            </a:r>
            <a:endParaRPr lang="en-US" altLang="zh-TW" sz="1600" b="1">
              <a:solidFill>
                <a:srgbClr val="2C2E30"/>
              </a:solidFill>
              <a:latin typeface="Arial" panose="020B0604020202020204" pitchFamily="34" charset="0"/>
              <a:ea typeface="Microsoft JhengHei"/>
              <a:cs typeface="Arial" panose="020B0604020202020204" pitchFamily="34" charset="0"/>
            </a:endParaRPr>
          </a:p>
        </p:txBody>
      </p:sp>
      <p:pic>
        <p:nvPicPr>
          <p:cNvPr id="64" name="圖片 15">
            <a:extLst>
              <a:ext uri="{FF2B5EF4-FFF2-40B4-BE49-F238E27FC236}">
                <a16:creationId xmlns:a16="http://schemas.microsoft.com/office/drawing/2014/main" id="{7982DF4F-70B3-44BF-84B0-81AA720420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563" y="5467540"/>
            <a:ext cx="1309379" cy="1295992"/>
          </a:xfrm>
          <a:prstGeom prst="rect">
            <a:avLst/>
          </a:prstGeom>
        </p:spPr>
      </p:pic>
      <p:sp>
        <p:nvSpPr>
          <p:cNvPr id="67" name="文字方塊 66">
            <a:extLst>
              <a:ext uri="{FF2B5EF4-FFF2-40B4-BE49-F238E27FC236}">
                <a16:creationId xmlns:a16="http://schemas.microsoft.com/office/drawing/2014/main" id="{A28D0517-D42E-4F02-806D-7DA0EF0A92CA}"/>
              </a:ext>
            </a:extLst>
          </p:cNvPr>
          <p:cNvSpPr txBox="1"/>
          <p:nvPr/>
        </p:nvSpPr>
        <p:spPr>
          <a:xfrm>
            <a:off x="453991" y="6004715"/>
            <a:ext cx="1340522"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b="1">
                <a:solidFill>
                  <a:srgbClr val="663300"/>
                </a:solidFill>
                <a:latin typeface="Arial" panose="020B0604020202020204" pitchFamily="34" charset="0"/>
                <a:ea typeface="微軟正黑體"/>
                <a:cs typeface="Arial" panose="020B0604020202020204" pitchFamily="34" charset="0"/>
              </a:rPr>
              <a:t>Film cut</a:t>
            </a:r>
            <a:endParaRPr lang="zh-TW" altLang="en-US" sz="1600" b="1">
              <a:solidFill>
                <a:srgbClr val="663300"/>
              </a:solidFill>
              <a:latin typeface="Arial" panose="020B0604020202020204" pitchFamily="34" charset="0"/>
              <a:ea typeface="微軟正黑體"/>
              <a:cs typeface="Arial" panose="020B0604020202020204" pitchFamily="34" charset="0"/>
            </a:endParaRPr>
          </a:p>
        </p:txBody>
      </p:sp>
      <p:grpSp>
        <p:nvGrpSpPr>
          <p:cNvPr id="68" name="群組 67">
            <a:extLst>
              <a:ext uri="{FF2B5EF4-FFF2-40B4-BE49-F238E27FC236}">
                <a16:creationId xmlns:a16="http://schemas.microsoft.com/office/drawing/2014/main" id="{C7BD6CEB-1563-4E20-8EFB-FD73FC54D47F}"/>
              </a:ext>
            </a:extLst>
          </p:cNvPr>
          <p:cNvGrpSpPr/>
          <p:nvPr/>
        </p:nvGrpSpPr>
        <p:grpSpPr>
          <a:xfrm>
            <a:off x="2053241" y="5355557"/>
            <a:ext cx="646116" cy="480116"/>
            <a:chOff x="2090397" y="5499017"/>
            <a:chExt cx="1046346" cy="777518"/>
          </a:xfrm>
          <a:solidFill>
            <a:srgbClr val="00B0F0"/>
          </a:solidFill>
        </p:grpSpPr>
        <p:pic>
          <p:nvPicPr>
            <p:cNvPr id="71" name="圖形 70">
              <a:extLst>
                <a:ext uri="{FF2B5EF4-FFF2-40B4-BE49-F238E27FC236}">
                  <a16:creationId xmlns:a16="http://schemas.microsoft.com/office/drawing/2014/main" id="{EA2AB2EE-F9D2-4C2B-9601-3990C7EA1963}"/>
                </a:ext>
              </a:extLst>
            </p:cNvPr>
            <p:cNvPicPr>
              <a:picLocks noChangeAspect="1"/>
            </p:cNvPicPr>
            <p:nvPr/>
          </p:nvPicPr>
          <p:blipFill>
            <a:blip r:embed="rId5" cstate="screen">
              <a:alphaModFix amt="59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90397" y="5499018"/>
              <a:ext cx="629275" cy="777517"/>
            </a:xfrm>
            <a:prstGeom prst="rect">
              <a:avLst/>
            </a:prstGeom>
            <a:effectLst>
              <a:innerShdw dist="50800" dir="16200000">
                <a:prstClr val="black"/>
              </a:innerShdw>
            </a:effectLst>
          </p:spPr>
        </p:pic>
        <p:pic>
          <p:nvPicPr>
            <p:cNvPr id="74" name="圖形 73">
              <a:extLst>
                <a:ext uri="{FF2B5EF4-FFF2-40B4-BE49-F238E27FC236}">
                  <a16:creationId xmlns:a16="http://schemas.microsoft.com/office/drawing/2014/main" id="{53859642-C43E-41BC-96D2-2DCE38BF48A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07468" y="5499017"/>
              <a:ext cx="629275" cy="777517"/>
            </a:xfrm>
            <a:prstGeom prst="rect">
              <a:avLst/>
            </a:prstGeom>
            <a:effectLst>
              <a:innerShdw dist="50800" dir="16200000">
                <a:prstClr val="black"/>
              </a:innerShdw>
            </a:effectLst>
          </p:spPr>
        </p:pic>
      </p:grpSp>
      <p:sp>
        <p:nvSpPr>
          <p:cNvPr id="77" name="矩形: 圓角 76">
            <a:extLst>
              <a:ext uri="{FF2B5EF4-FFF2-40B4-BE49-F238E27FC236}">
                <a16:creationId xmlns:a16="http://schemas.microsoft.com/office/drawing/2014/main" id="{91135844-307D-4088-912E-A0923F49F39E}"/>
              </a:ext>
            </a:extLst>
          </p:cNvPr>
          <p:cNvSpPr/>
          <p:nvPr/>
        </p:nvSpPr>
        <p:spPr>
          <a:xfrm>
            <a:off x="2814544" y="4697834"/>
            <a:ext cx="1625190" cy="1795563"/>
          </a:xfrm>
          <a:prstGeom prst="roundRect">
            <a:avLst>
              <a:gd name="adj" fmla="val 6801"/>
            </a:avLst>
          </a:prstGeom>
          <a:gradFill>
            <a:gsLst>
              <a:gs pos="0">
                <a:srgbClr val="00B0F0"/>
              </a:gs>
              <a:gs pos="100000">
                <a:schemeClr val="accent5">
                  <a:lumMod val="20000"/>
                  <a:lumOff val="80000"/>
                </a:schemeClr>
              </a:gs>
            </a:gsLst>
            <a:lin ang="5400000" scaled="0"/>
          </a:gradFill>
          <a:ln w="25400">
            <a:gradFill>
              <a:gsLst>
                <a:gs pos="0">
                  <a:schemeClr val="bg1"/>
                </a:gs>
                <a:gs pos="100000">
                  <a:schemeClr val="bg1">
                    <a:alpha val="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圓角 13">
            <a:extLst>
              <a:ext uri="{FF2B5EF4-FFF2-40B4-BE49-F238E27FC236}">
                <a16:creationId xmlns:a16="http://schemas.microsoft.com/office/drawing/2014/main" id="{AAC5AC29-CF7A-4424-81A9-506B1A52C618}"/>
              </a:ext>
            </a:extLst>
          </p:cNvPr>
          <p:cNvSpPr/>
          <p:nvPr/>
        </p:nvSpPr>
        <p:spPr>
          <a:xfrm>
            <a:off x="2909222" y="4795177"/>
            <a:ext cx="1435835" cy="664797"/>
          </a:xfrm>
          <a:prstGeom prst="roundRect">
            <a:avLst>
              <a:gd name="adj" fmla="val 3620"/>
            </a:avLst>
          </a:prstGeom>
          <a:solidFill>
            <a:schemeClr val="bg1"/>
          </a:solidFill>
        </p:spPr>
        <p:txBody>
          <a:bodyPr vert="horz" lIns="91440" tIns="45720" rIns="91440" bIns="45720" rtlCol="0" anchor="ctr">
            <a:normAutofit/>
          </a:bodyPr>
          <a:lstStyle/>
          <a:p>
            <a:pPr algn="ctr">
              <a:lnSpc>
                <a:spcPct val="110000"/>
              </a:lnSpc>
              <a:spcBef>
                <a:spcPct val="0"/>
              </a:spcBef>
            </a:pPr>
            <a:r>
              <a:rPr lang="en-US" altLang="zh-TW" sz="1600" b="1">
                <a:solidFill>
                  <a:srgbClr val="2C2E30"/>
                </a:solidFill>
                <a:latin typeface="Arial" panose="020B0604020202020204" pitchFamily="34" charset="0"/>
                <a:ea typeface="Microsoft JhengHei"/>
                <a:cs typeface="Arial" panose="020B0604020202020204" pitchFamily="34" charset="0"/>
              </a:rPr>
              <a:t>Ian:</a:t>
            </a:r>
          </a:p>
          <a:p>
            <a:pPr algn="ctr">
              <a:lnSpc>
                <a:spcPct val="110000"/>
              </a:lnSpc>
              <a:spcBef>
                <a:spcPct val="0"/>
              </a:spcBef>
            </a:pPr>
            <a:r>
              <a:rPr lang="zh-TW" altLang="en-US" sz="1600" b="1">
                <a:solidFill>
                  <a:srgbClr val="2C2E30"/>
                </a:solidFill>
                <a:latin typeface="Arial" panose="020B0604020202020204" pitchFamily="34" charset="0"/>
                <a:ea typeface="Microsoft JhengHei"/>
                <a:cs typeface="Arial" panose="020B0604020202020204" pitchFamily="34" charset="0"/>
              </a:rPr>
              <a:t>特效動畫</a:t>
            </a:r>
            <a:endParaRPr lang="en-US" altLang="zh-TW" sz="1600" b="1">
              <a:solidFill>
                <a:srgbClr val="2C2E30"/>
              </a:solidFill>
              <a:latin typeface="Arial" panose="020B0604020202020204" pitchFamily="34" charset="0"/>
              <a:ea typeface="Microsoft JhengHei"/>
              <a:cs typeface="Arial" panose="020B0604020202020204" pitchFamily="34" charset="0"/>
            </a:endParaRPr>
          </a:p>
        </p:txBody>
      </p:sp>
      <p:pic>
        <p:nvPicPr>
          <p:cNvPr id="86" name="圖片 15">
            <a:extLst>
              <a:ext uri="{FF2B5EF4-FFF2-40B4-BE49-F238E27FC236}">
                <a16:creationId xmlns:a16="http://schemas.microsoft.com/office/drawing/2014/main" id="{92C41C9B-8DEE-417A-9128-DFC3A9AE2C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2450" y="5467540"/>
            <a:ext cx="1309379" cy="1295992"/>
          </a:xfrm>
          <a:prstGeom prst="rect">
            <a:avLst/>
          </a:prstGeom>
        </p:spPr>
      </p:pic>
      <p:sp>
        <p:nvSpPr>
          <p:cNvPr id="87" name="文字方塊 86">
            <a:extLst>
              <a:ext uri="{FF2B5EF4-FFF2-40B4-BE49-F238E27FC236}">
                <a16:creationId xmlns:a16="http://schemas.microsoft.com/office/drawing/2014/main" id="{E1BAF098-F136-46A0-A678-E8B38AE85BA2}"/>
              </a:ext>
            </a:extLst>
          </p:cNvPr>
          <p:cNvSpPr txBox="1"/>
          <p:nvPr/>
        </p:nvSpPr>
        <p:spPr>
          <a:xfrm>
            <a:off x="2956878" y="6004715"/>
            <a:ext cx="1340522"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b="1">
                <a:solidFill>
                  <a:srgbClr val="663300"/>
                </a:solidFill>
                <a:latin typeface="Arial" panose="020B0604020202020204" pitchFamily="34" charset="0"/>
                <a:ea typeface="微軟正黑體"/>
                <a:cs typeface="Arial" panose="020B0604020202020204" pitchFamily="34" charset="0"/>
              </a:rPr>
              <a:t>Animation</a:t>
            </a:r>
            <a:endParaRPr lang="zh-TW" altLang="en-US" sz="1600" b="1">
              <a:solidFill>
                <a:srgbClr val="663300"/>
              </a:solidFill>
              <a:latin typeface="Arial" panose="020B0604020202020204" pitchFamily="34" charset="0"/>
              <a:ea typeface="微軟正黑體"/>
              <a:cs typeface="Arial" panose="020B0604020202020204" pitchFamily="34" charset="0"/>
            </a:endParaRPr>
          </a:p>
        </p:txBody>
      </p:sp>
      <p:sp>
        <p:nvSpPr>
          <p:cNvPr id="91" name="矩形: 圓角 90">
            <a:extLst>
              <a:ext uri="{FF2B5EF4-FFF2-40B4-BE49-F238E27FC236}">
                <a16:creationId xmlns:a16="http://schemas.microsoft.com/office/drawing/2014/main" id="{3D3CAAE4-F719-41A9-9BCE-32ECDF05734C}"/>
              </a:ext>
            </a:extLst>
          </p:cNvPr>
          <p:cNvSpPr/>
          <p:nvPr/>
        </p:nvSpPr>
        <p:spPr>
          <a:xfrm>
            <a:off x="5308158" y="4697834"/>
            <a:ext cx="1625190" cy="1795563"/>
          </a:xfrm>
          <a:prstGeom prst="roundRect">
            <a:avLst>
              <a:gd name="adj" fmla="val 6801"/>
            </a:avLst>
          </a:prstGeom>
          <a:gradFill>
            <a:gsLst>
              <a:gs pos="0">
                <a:srgbClr val="00B0F0"/>
              </a:gs>
              <a:gs pos="100000">
                <a:schemeClr val="accent5">
                  <a:lumMod val="20000"/>
                  <a:lumOff val="80000"/>
                </a:schemeClr>
              </a:gs>
            </a:gsLst>
            <a:lin ang="5400000" scaled="0"/>
          </a:gradFill>
          <a:ln w="25400">
            <a:gradFill>
              <a:gsLst>
                <a:gs pos="0">
                  <a:schemeClr val="bg1"/>
                </a:gs>
                <a:gs pos="100000">
                  <a:schemeClr val="bg1">
                    <a:alpha val="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圓角 13">
            <a:extLst>
              <a:ext uri="{FF2B5EF4-FFF2-40B4-BE49-F238E27FC236}">
                <a16:creationId xmlns:a16="http://schemas.microsoft.com/office/drawing/2014/main" id="{A127DDA3-ED5A-4C7C-88E0-BCF1D2609690}"/>
              </a:ext>
            </a:extLst>
          </p:cNvPr>
          <p:cNvSpPr/>
          <p:nvPr/>
        </p:nvSpPr>
        <p:spPr>
          <a:xfrm>
            <a:off x="5402836" y="4795177"/>
            <a:ext cx="1435835" cy="664797"/>
          </a:xfrm>
          <a:prstGeom prst="roundRect">
            <a:avLst>
              <a:gd name="adj" fmla="val 3620"/>
            </a:avLst>
          </a:prstGeom>
          <a:solidFill>
            <a:schemeClr val="bg1"/>
          </a:solidFill>
        </p:spPr>
        <p:txBody>
          <a:bodyPr vert="horz" lIns="91440" tIns="45720" rIns="91440" bIns="45720" rtlCol="0" anchor="ctr">
            <a:normAutofit/>
          </a:bodyPr>
          <a:lstStyle/>
          <a:p>
            <a:pPr algn="ctr">
              <a:lnSpc>
                <a:spcPct val="110000"/>
              </a:lnSpc>
              <a:spcBef>
                <a:spcPct val="0"/>
              </a:spcBef>
            </a:pPr>
            <a:r>
              <a:rPr lang="en-US" altLang="zh-TW" sz="1600" b="1">
                <a:solidFill>
                  <a:srgbClr val="2C2E30"/>
                </a:solidFill>
                <a:latin typeface="Arial" panose="020B0604020202020204" pitchFamily="34" charset="0"/>
                <a:ea typeface="Microsoft JhengHei"/>
                <a:cs typeface="Arial" panose="020B0604020202020204" pitchFamily="34" charset="0"/>
              </a:rPr>
              <a:t>Lisa:</a:t>
            </a:r>
            <a:br>
              <a:rPr lang="en-US" altLang="zh-TW" sz="1600" b="1">
                <a:solidFill>
                  <a:srgbClr val="2C2E30"/>
                </a:solidFill>
                <a:latin typeface="Arial" panose="020B0604020202020204" pitchFamily="34" charset="0"/>
                <a:ea typeface="Microsoft JhengHei"/>
                <a:cs typeface="Arial" panose="020B0604020202020204" pitchFamily="34" charset="0"/>
              </a:rPr>
            </a:br>
            <a:r>
              <a:rPr lang="zh-TW" altLang="en-US" sz="1600" b="1">
                <a:solidFill>
                  <a:srgbClr val="2C2E30"/>
                </a:solidFill>
                <a:latin typeface="Arial" panose="020B0604020202020204" pitchFamily="34" charset="0"/>
                <a:ea typeface="Microsoft JhengHei"/>
                <a:cs typeface="Arial" panose="020B0604020202020204" pitchFamily="34" charset="0"/>
              </a:rPr>
              <a:t>校色</a:t>
            </a:r>
            <a:endParaRPr lang="en-US" altLang="zh-TW" sz="1600" b="1">
              <a:solidFill>
                <a:srgbClr val="2C2E30"/>
              </a:solidFill>
              <a:latin typeface="Arial" panose="020B0604020202020204" pitchFamily="34" charset="0"/>
              <a:ea typeface="Microsoft JhengHei"/>
              <a:cs typeface="Arial" panose="020B0604020202020204" pitchFamily="34" charset="0"/>
            </a:endParaRPr>
          </a:p>
        </p:txBody>
      </p:sp>
      <p:pic>
        <p:nvPicPr>
          <p:cNvPr id="93" name="圖片 15">
            <a:extLst>
              <a:ext uri="{FF2B5EF4-FFF2-40B4-BE49-F238E27FC236}">
                <a16:creationId xmlns:a16="http://schemas.microsoft.com/office/drawing/2014/main" id="{41520892-B33D-49E0-9075-A4E3E40EF4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6064" y="5467540"/>
            <a:ext cx="1309379" cy="1295992"/>
          </a:xfrm>
          <a:prstGeom prst="rect">
            <a:avLst/>
          </a:prstGeom>
        </p:spPr>
      </p:pic>
      <p:sp>
        <p:nvSpPr>
          <p:cNvPr id="94" name="文字方塊 93">
            <a:extLst>
              <a:ext uri="{FF2B5EF4-FFF2-40B4-BE49-F238E27FC236}">
                <a16:creationId xmlns:a16="http://schemas.microsoft.com/office/drawing/2014/main" id="{0C375F3C-6CF3-4793-9D1B-4929FCEDD295}"/>
              </a:ext>
            </a:extLst>
          </p:cNvPr>
          <p:cNvSpPr txBox="1"/>
          <p:nvPr/>
        </p:nvSpPr>
        <p:spPr>
          <a:xfrm>
            <a:off x="5450492" y="5881605"/>
            <a:ext cx="1340522"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b="1">
                <a:solidFill>
                  <a:srgbClr val="663300"/>
                </a:solidFill>
                <a:latin typeface="Arial" panose="020B0604020202020204" pitchFamily="34" charset="0"/>
                <a:ea typeface="微軟正黑體"/>
                <a:cs typeface="Arial" panose="020B0604020202020204" pitchFamily="34" charset="0"/>
              </a:rPr>
              <a:t>Color Correction</a:t>
            </a:r>
            <a:endParaRPr lang="zh-TW" altLang="en-US" sz="1600" b="1">
              <a:solidFill>
                <a:srgbClr val="663300"/>
              </a:solidFill>
              <a:latin typeface="Arial" panose="020B0604020202020204" pitchFamily="34" charset="0"/>
              <a:ea typeface="微軟正黑體"/>
              <a:cs typeface="Arial" panose="020B0604020202020204" pitchFamily="34" charset="0"/>
            </a:endParaRPr>
          </a:p>
        </p:txBody>
      </p:sp>
      <p:grpSp>
        <p:nvGrpSpPr>
          <p:cNvPr id="109" name="群組 108">
            <a:extLst>
              <a:ext uri="{FF2B5EF4-FFF2-40B4-BE49-F238E27FC236}">
                <a16:creationId xmlns:a16="http://schemas.microsoft.com/office/drawing/2014/main" id="{1EC4E5E8-BCE7-4A66-B18D-718D7690EF4C}"/>
              </a:ext>
            </a:extLst>
          </p:cNvPr>
          <p:cNvGrpSpPr/>
          <p:nvPr/>
        </p:nvGrpSpPr>
        <p:grpSpPr>
          <a:xfrm>
            <a:off x="4542738" y="5355557"/>
            <a:ext cx="646116" cy="480116"/>
            <a:chOff x="2090397" y="5499017"/>
            <a:chExt cx="1046346" cy="777518"/>
          </a:xfrm>
          <a:solidFill>
            <a:srgbClr val="00B0F0"/>
          </a:solidFill>
        </p:grpSpPr>
        <p:pic>
          <p:nvPicPr>
            <p:cNvPr id="110" name="圖形 109">
              <a:extLst>
                <a:ext uri="{FF2B5EF4-FFF2-40B4-BE49-F238E27FC236}">
                  <a16:creationId xmlns:a16="http://schemas.microsoft.com/office/drawing/2014/main" id="{5C26A510-47DD-4229-8D8C-D8B8BBFE611D}"/>
                </a:ext>
              </a:extLst>
            </p:cNvPr>
            <p:cNvPicPr>
              <a:picLocks noChangeAspect="1"/>
            </p:cNvPicPr>
            <p:nvPr/>
          </p:nvPicPr>
          <p:blipFill>
            <a:blip r:embed="rId5" cstate="screen">
              <a:alphaModFix amt="59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90397" y="5499018"/>
              <a:ext cx="629275" cy="777517"/>
            </a:xfrm>
            <a:prstGeom prst="rect">
              <a:avLst/>
            </a:prstGeom>
            <a:effectLst>
              <a:innerShdw dist="50800" dir="16200000">
                <a:prstClr val="black"/>
              </a:innerShdw>
            </a:effectLst>
          </p:spPr>
        </p:pic>
        <p:pic>
          <p:nvPicPr>
            <p:cNvPr id="111" name="圖形 110">
              <a:extLst>
                <a:ext uri="{FF2B5EF4-FFF2-40B4-BE49-F238E27FC236}">
                  <a16:creationId xmlns:a16="http://schemas.microsoft.com/office/drawing/2014/main" id="{8D41618D-A188-4F1A-A4C8-A3C7276BE39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07468" y="5499017"/>
              <a:ext cx="629275" cy="777517"/>
            </a:xfrm>
            <a:prstGeom prst="rect">
              <a:avLst/>
            </a:prstGeom>
            <a:effectLst>
              <a:innerShdw dist="50800" dir="16200000">
                <a:prstClr val="black"/>
              </a:innerShdw>
            </a:effectLst>
          </p:spPr>
        </p:pic>
      </p:grpSp>
      <p:grpSp>
        <p:nvGrpSpPr>
          <p:cNvPr id="112" name="群組 111">
            <a:extLst>
              <a:ext uri="{FF2B5EF4-FFF2-40B4-BE49-F238E27FC236}">
                <a16:creationId xmlns:a16="http://schemas.microsoft.com/office/drawing/2014/main" id="{EBE29FDF-B70D-4A48-8BC3-1F9FA4300D19}"/>
              </a:ext>
            </a:extLst>
          </p:cNvPr>
          <p:cNvGrpSpPr/>
          <p:nvPr/>
        </p:nvGrpSpPr>
        <p:grpSpPr>
          <a:xfrm>
            <a:off x="7038999" y="5355557"/>
            <a:ext cx="646116" cy="480116"/>
            <a:chOff x="2090397" y="5499017"/>
            <a:chExt cx="1046346" cy="777518"/>
          </a:xfrm>
          <a:solidFill>
            <a:srgbClr val="00B0F0"/>
          </a:solidFill>
        </p:grpSpPr>
        <p:pic>
          <p:nvPicPr>
            <p:cNvPr id="113" name="圖形 112">
              <a:extLst>
                <a:ext uri="{FF2B5EF4-FFF2-40B4-BE49-F238E27FC236}">
                  <a16:creationId xmlns:a16="http://schemas.microsoft.com/office/drawing/2014/main" id="{C87B6656-AB09-4A43-BD09-96CEFE1E1C3E}"/>
                </a:ext>
              </a:extLst>
            </p:cNvPr>
            <p:cNvPicPr>
              <a:picLocks noChangeAspect="1"/>
            </p:cNvPicPr>
            <p:nvPr/>
          </p:nvPicPr>
          <p:blipFill>
            <a:blip r:embed="rId5" cstate="screen">
              <a:alphaModFix amt="59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90397" y="5499018"/>
              <a:ext cx="629275" cy="777517"/>
            </a:xfrm>
            <a:prstGeom prst="rect">
              <a:avLst/>
            </a:prstGeom>
            <a:effectLst>
              <a:innerShdw dist="50800" dir="16200000">
                <a:prstClr val="black"/>
              </a:innerShdw>
            </a:effectLst>
          </p:spPr>
        </p:pic>
        <p:pic>
          <p:nvPicPr>
            <p:cNvPr id="114" name="圖形 113">
              <a:extLst>
                <a:ext uri="{FF2B5EF4-FFF2-40B4-BE49-F238E27FC236}">
                  <a16:creationId xmlns:a16="http://schemas.microsoft.com/office/drawing/2014/main" id="{16F2FE7A-7047-4206-B1EB-1371DA2CA13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07468" y="5499017"/>
              <a:ext cx="629275" cy="777517"/>
            </a:xfrm>
            <a:prstGeom prst="rect">
              <a:avLst/>
            </a:prstGeom>
            <a:effectLst>
              <a:innerShdw dist="50800" dir="16200000">
                <a:prstClr val="black"/>
              </a:innerShdw>
            </a:effectLst>
          </p:spPr>
        </p:pic>
      </p:grpSp>
      <p:sp>
        <p:nvSpPr>
          <p:cNvPr id="115" name="矩形: 圓角 114">
            <a:extLst>
              <a:ext uri="{FF2B5EF4-FFF2-40B4-BE49-F238E27FC236}">
                <a16:creationId xmlns:a16="http://schemas.microsoft.com/office/drawing/2014/main" id="{4AD4B83A-2A56-43B1-BF18-8581C22051FA}"/>
              </a:ext>
            </a:extLst>
          </p:cNvPr>
          <p:cNvSpPr/>
          <p:nvPr/>
        </p:nvSpPr>
        <p:spPr>
          <a:xfrm>
            <a:off x="7789418" y="4697834"/>
            <a:ext cx="1625190" cy="1795563"/>
          </a:xfrm>
          <a:prstGeom prst="roundRect">
            <a:avLst>
              <a:gd name="adj" fmla="val 6801"/>
            </a:avLst>
          </a:prstGeom>
          <a:gradFill>
            <a:gsLst>
              <a:gs pos="0">
                <a:srgbClr val="00B0F0"/>
              </a:gs>
              <a:gs pos="100000">
                <a:schemeClr val="accent5">
                  <a:lumMod val="20000"/>
                  <a:lumOff val="80000"/>
                </a:schemeClr>
              </a:gs>
            </a:gsLst>
            <a:lin ang="5400000" scaled="0"/>
          </a:gradFill>
          <a:ln w="25400">
            <a:gradFill>
              <a:gsLst>
                <a:gs pos="0">
                  <a:schemeClr val="bg1"/>
                </a:gs>
                <a:gs pos="100000">
                  <a:schemeClr val="bg1">
                    <a:alpha val="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6" name="矩形: 圓角 13">
            <a:extLst>
              <a:ext uri="{FF2B5EF4-FFF2-40B4-BE49-F238E27FC236}">
                <a16:creationId xmlns:a16="http://schemas.microsoft.com/office/drawing/2014/main" id="{7E51A628-7117-4574-8D10-DFF1A91AD3AC}"/>
              </a:ext>
            </a:extLst>
          </p:cNvPr>
          <p:cNvSpPr/>
          <p:nvPr/>
        </p:nvSpPr>
        <p:spPr>
          <a:xfrm>
            <a:off x="7884096" y="4795177"/>
            <a:ext cx="1435835" cy="664797"/>
          </a:xfrm>
          <a:prstGeom prst="roundRect">
            <a:avLst>
              <a:gd name="adj" fmla="val 3620"/>
            </a:avLst>
          </a:prstGeom>
          <a:solidFill>
            <a:schemeClr val="bg1"/>
          </a:solidFill>
        </p:spPr>
        <p:txBody>
          <a:bodyPr vert="horz" lIns="91440" tIns="45720" rIns="91440" bIns="45720" rtlCol="0" anchor="ctr">
            <a:normAutofit/>
          </a:bodyPr>
          <a:lstStyle/>
          <a:p>
            <a:pPr algn="ctr">
              <a:lnSpc>
                <a:spcPct val="110000"/>
              </a:lnSpc>
              <a:spcBef>
                <a:spcPct val="0"/>
              </a:spcBef>
            </a:pPr>
            <a:r>
              <a:rPr lang="en-US" altLang="zh-TW" sz="1600" b="1">
                <a:solidFill>
                  <a:srgbClr val="2C2E30"/>
                </a:solidFill>
                <a:latin typeface="Arial" panose="020B0604020202020204" pitchFamily="34" charset="0"/>
                <a:ea typeface="Microsoft JhengHei"/>
                <a:cs typeface="Arial" panose="020B0604020202020204" pitchFamily="34" charset="0"/>
              </a:rPr>
              <a:t>Alan:</a:t>
            </a:r>
            <a:br>
              <a:rPr lang="en-US" altLang="zh-TW" sz="1600" b="1">
                <a:solidFill>
                  <a:srgbClr val="2C2E30"/>
                </a:solidFill>
                <a:latin typeface="Arial" panose="020B0604020202020204" pitchFamily="34" charset="0"/>
                <a:ea typeface="Microsoft JhengHei"/>
                <a:cs typeface="Arial" panose="020B0604020202020204" pitchFamily="34" charset="0"/>
              </a:rPr>
            </a:br>
            <a:r>
              <a:rPr lang="zh-TW" altLang="en-US" sz="1600" b="1">
                <a:solidFill>
                  <a:srgbClr val="2C2E30"/>
                </a:solidFill>
                <a:latin typeface="Arial" panose="020B0604020202020204" pitchFamily="34" charset="0"/>
                <a:ea typeface="Microsoft JhengHei"/>
                <a:cs typeface="Arial" panose="020B0604020202020204" pitchFamily="34" charset="0"/>
              </a:rPr>
              <a:t>音效</a:t>
            </a:r>
            <a:endParaRPr lang="en-US" altLang="zh-TW" sz="1600" b="1">
              <a:solidFill>
                <a:srgbClr val="2C2E30"/>
              </a:solidFill>
              <a:latin typeface="Arial" panose="020B0604020202020204" pitchFamily="34" charset="0"/>
              <a:ea typeface="Microsoft JhengHei"/>
              <a:cs typeface="Arial" panose="020B0604020202020204" pitchFamily="34" charset="0"/>
            </a:endParaRPr>
          </a:p>
        </p:txBody>
      </p:sp>
      <p:pic>
        <p:nvPicPr>
          <p:cNvPr id="117" name="圖片 15">
            <a:extLst>
              <a:ext uri="{FF2B5EF4-FFF2-40B4-BE49-F238E27FC236}">
                <a16:creationId xmlns:a16="http://schemas.microsoft.com/office/drawing/2014/main" id="{E505E00D-6A9F-448E-AA5D-E089D3A6E3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7324" y="5467540"/>
            <a:ext cx="1309379" cy="1295992"/>
          </a:xfrm>
          <a:prstGeom prst="rect">
            <a:avLst/>
          </a:prstGeom>
        </p:spPr>
      </p:pic>
      <p:sp>
        <p:nvSpPr>
          <p:cNvPr id="118" name="文字方塊 117">
            <a:extLst>
              <a:ext uri="{FF2B5EF4-FFF2-40B4-BE49-F238E27FC236}">
                <a16:creationId xmlns:a16="http://schemas.microsoft.com/office/drawing/2014/main" id="{C97C9375-9337-4E3B-B8F9-49AFF6CB875C}"/>
              </a:ext>
            </a:extLst>
          </p:cNvPr>
          <p:cNvSpPr txBox="1"/>
          <p:nvPr/>
        </p:nvSpPr>
        <p:spPr>
          <a:xfrm>
            <a:off x="7931752" y="6004715"/>
            <a:ext cx="1340522"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b="1">
                <a:solidFill>
                  <a:srgbClr val="663300"/>
                </a:solidFill>
                <a:latin typeface="Arial" panose="020B0604020202020204" pitchFamily="34" charset="0"/>
                <a:ea typeface="微軟正黑體"/>
                <a:cs typeface="Arial" panose="020B0604020202020204" pitchFamily="34" charset="0"/>
              </a:rPr>
              <a:t>Audio</a:t>
            </a:r>
            <a:endParaRPr lang="zh-TW" altLang="en-US" sz="1600" b="1">
              <a:solidFill>
                <a:srgbClr val="663300"/>
              </a:solidFill>
              <a:latin typeface="Arial" panose="020B0604020202020204" pitchFamily="34" charset="0"/>
              <a:ea typeface="微軟正黑體"/>
              <a:cs typeface="Arial" panose="020B0604020202020204" pitchFamily="34" charset="0"/>
            </a:endParaRPr>
          </a:p>
        </p:txBody>
      </p:sp>
      <p:sp>
        <p:nvSpPr>
          <p:cNvPr id="119" name="矩形: 圓角 118">
            <a:extLst>
              <a:ext uri="{FF2B5EF4-FFF2-40B4-BE49-F238E27FC236}">
                <a16:creationId xmlns:a16="http://schemas.microsoft.com/office/drawing/2014/main" id="{D59B0F12-CD04-4C18-89BB-D3D18DD322CF}"/>
              </a:ext>
            </a:extLst>
          </p:cNvPr>
          <p:cNvSpPr/>
          <p:nvPr/>
        </p:nvSpPr>
        <p:spPr>
          <a:xfrm>
            <a:off x="10270678" y="4697834"/>
            <a:ext cx="1625190" cy="1795563"/>
          </a:xfrm>
          <a:prstGeom prst="roundRect">
            <a:avLst>
              <a:gd name="adj" fmla="val 6801"/>
            </a:avLst>
          </a:prstGeom>
          <a:gradFill>
            <a:gsLst>
              <a:gs pos="0">
                <a:srgbClr val="00B0F0"/>
              </a:gs>
              <a:gs pos="100000">
                <a:schemeClr val="accent5">
                  <a:lumMod val="20000"/>
                  <a:lumOff val="80000"/>
                </a:schemeClr>
              </a:gs>
            </a:gsLst>
            <a:lin ang="5400000" scaled="0"/>
          </a:gradFill>
          <a:ln w="25400">
            <a:gradFill>
              <a:gsLst>
                <a:gs pos="0">
                  <a:schemeClr val="bg1"/>
                </a:gs>
                <a:gs pos="100000">
                  <a:schemeClr val="bg1">
                    <a:alpha val="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0" name="矩形: 圓角 13">
            <a:extLst>
              <a:ext uri="{FF2B5EF4-FFF2-40B4-BE49-F238E27FC236}">
                <a16:creationId xmlns:a16="http://schemas.microsoft.com/office/drawing/2014/main" id="{441F3FF0-B33C-4056-BB57-7744979335ED}"/>
              </a:ext>
            </a:extLst>
          </p:cNvPr>
          <p:cNvSpPr/>
          <p:nvPr/>
        </p:nvSpPr>
        <p:spPr>
          <a:xfrm>
            <a:off x="10365356" y="4795177"/>
            <a:ext cx="1435835" cy="664797"/>
          </a:xfrm>
          <a:prstGeom prst="roundRect">
            <a:avLst>
              <a:gd name="adj" fmla="val 3620"/>
            </a:avLst>
          </a:prstGeom>
          <a:solidFill>
            <a:schemeClr val="bg1"/>
          </a:solidFill>
        </p:spPr>
        <p:txBody>
          <a:bodyPr vert="horz" lIns="91440" tIns="45720" rIns="91440" bIns="45720" rtlCol="0" anchor="ctr">
            <a:normAutofit/>
          </a:bodyPr>
          <a:lstStyle/>
          <a:p>
            <a:pPr algn="ctr">
              <a:lnSpc>
                <a:spcPct val="110000"/>
              </a:lnSpc>
              <a:spcBef>
                <a:spcPct val="0"/>
              </a:spcBef>
            </a:pPr>
            <a:r>
              <a:rPr lang="en-US" altLang="zh-TW" sz="1600" b="1">
                <a:solidFill>
                  <a:srgbClr val="2C2E30"/>
                </a:solidFill>
                <a:latin typeface="Arial" panose="020B0604020202020204" pitchFamily="34" charset="0"/>
                <a:ea typeface="Microsoft JhengHei"/>
                <a:cs typeface="Arial" panose="020B0604020202020204" pitchFamily="34" charset="0"/>
              </a:rPr>
              <a:t>Zoe:</a:t>
            </a:r>
            <a:br>
              <a:rPr lang="en-US" altLang="zh-TW" sz="1600" b="1">
                <a:solidFill>
                  <a:srgbClr val="2C2E30"/>
                </a:solidFill>
                <a:latin typeface="Arial" panose="020B0604020202020204" pitchFamily="34" charset="0"/>
                <a:ea typeface="Microsoft JhengHei"/>
                <a:cs typeface="Arial" panose="020B0604020202020204" pitchFamily="34" charset="0"/>
              </a:rPr>
            </a:br>
            <a:r>
              <a:rPr lang="zh-TW" altLang="en-US" sz="1600" b="1">
                <a:solidFill>
                  <a:srgbClr val="2C2E30"/>
                </a:solidFill>
                <a:latin typeface="Arial" panose="020B0604020202020204" pitchFamily="34" charset="0"/>
                <a:ea typeface="Microsoft JhengHei"/>
                <a:cs typeface="Arial" panose="020B0604020202020204" pitchFamily="34" charset="0"/>
              </a:rPr>
              <a:t>字幕</a:t>
            </a:r>
            <a:endParaRPr lang="en-US" altLang="zh-TW" sz="1600" b="1">
              <a:solidFill>
                <a:srgbClr val="2C2E30"/>
              </a:solidFill>
              <a:latin typeface="Arial" panose="020B0604020202020204" pitchFamily="34" charset="0"/>
              <a:ea typeface="Microsoft JhengHei"/>
              <a:cs typeface="Arial" panose="020B0604020202020204" pitchFamily="34" charset="0"/>
            </a:endParaRPr>
          </a:p>
        </p:txBody>
      </p:sp>
      <p:pic>
        <p:nvPicPr>
          <p:cNvPr id="121" name="圖片 15">
            <a:extLst>
              <a:ext uri="{FF2B5EF4-FFF2-40B4-BE49-F238E27FC236}">
                <a16:creationId xmlns:a16="http://schemas.microsoft.com/office/drawing/2014/main" id="{207DE8F6-524A-448A-AA58-BA4961C581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8584" y="5467540"/>
            <a:ext cx="1309379" cy="1295992"/>
          </a:xfrm>
          <a:prstGeom prst="rect">
            <a:avLst/>
          </a:prstGeom>
        </p:spPr>
      </p:pic>
      <p:sp>
        <p:nvSpPr>
          <p:cNvPr id="122" name="文字方塊 121">
            <a:extLst>
              <a:ext uri="{FF2B5EF4-FFF2-40B4-BE49-F238E27FC236}">
                <a16:creationId xmlns:a16="http://schemas.microsoft.com/office/drawing/2014/main" id="{21451C53-3CEA-4B76-A559-68CA6A792BA2}"/>
              </a:ext>
            </a:extLst>
          </p:cNvPr>
          <p:cNvSpPr txBox="1"/>
          <p:nvPr/>
        </p:nvSpPr>
        <p:spPr>
          <a:xfrm>
            <a:off x="10413012" y="6004715"/>
            <a:ext cx="1340522"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b="1">
                <a:solidFill>
                  <a:srgbClr val="663300"/>
                </a:solidFill>
                <a:latin typeface="Arial" panose="020B0604020202020204" pitchFamily="34" charset="0"/>
                <a:ea typeface="微軟正黑體"/>
                <a:cs typeface="Arial" panose="020B0604020202020204" pitchFamily="34" charset="0"/>
              </a:rPr>
              <a:t>subtitle</a:t>
            </a:r>
            <a:endParaRPr lang="zh-TW" altLang="en-US" sz="1600" b="1">
              <a:solidFill>
                <a:srgbClr val="663300"/>
              </a:solidFill>
              <a:latin typeface="Arial" panose="020B0604020202020204" pitchFamily="34" charset="0"/>
              <a:ea typeface="微軟正黑體"/>
              <a:cs typeface="Arial" panose="020B0604020202020204" pitchFamily="34" charset="0"/>
            </a:endParaRPr>
          </a:p>
        </p:txBody>
      </p:sp>
      <p:grpSp>
        <p:nvGrpSpPr>
          <p:cNvPr id="123" name="群組 122">
            <a:extLst>
              <a:ext uri="{FF2B5EF4-FFF2-40B4-BE49-F238E27FC236}">
                <a16:creationId xmlns:a16="http://schemas.microsoft.com/office/drawing/2014/main" id="{83B499FA-D4EF-42AE-9905-45ACC98AA43F}"/>
              </a:ext>
            </a:extLst>
          </p:cNvPr>
          <p:cNvGrpSpPr/>
          <p:nvPr/>
        </p:nvGrpSpPr>
        <p:grpSpPr>
          <a:xfrm>
            <a:off x="9531260" y="5355557"/>
            <a:ext cx="646116" cy="480116"/>
            <a:chOff x="2090397" y="5499017"/>
            <a:chExt cx="1046346" cy="777518"/>
          </a:xfrm>
          <a:solidFill>
            <a:srgbClr val="00B0F0"/>
          </a:solidFill>
        </p:grpSpPr>
        <p:pic>
          <p:nvPicPr>
            <p:cNvPr id="124" name="圖形 123">
              <a:extLst>
                <a:ext uri="{FF2B5EF4-FFF2-40B4-BE49-F238E27FC236}">
                  <a16:creationId xmlns:a16="http://schemas.microsoft.com/office/drawing/2014/main" id="{543D4B27-4C6A-49D1-B58F-2852F66B7268}"/>
                </a:ext>
              </a:extLst>
            </p:cNvPr>
            <p:cNvPicPr>
              <a:picLocks noChangeAspect="1"/>
            </p:cNvPicPr>
            <p:nvPr/>
          </p:nvPicPr>
          <p:blipFill>
            <a:blip r:embed="rId5" cstate="screen">
              <a:alphaModFix amt="59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90397" y="5499018"/>
              <a:ext cx="629275" cy="777517"/>
            </a:xfrm>
            <a:prstGeom prst="rect">
              <a:avLst/>
            </a:prstGeom>
            <a:effectLst>
              <a:innerShdw dist="50800" dir="16200000">
                <a:prstClr val="black"/>
              </a:innerShdw>
            </a:effectLst>
          </p:spPr>
        </p:pic>
        <p:pic>
          <p:nvPicPr>
            <p:cNvPr id="125" name="圖形 124">
              <a:extLst>
                <a:ext uri="{FF2B5EF4-FFF2-40B4-BE49-F238E27FC236}">
                  <a16:creationId xmlns:a16="http://schemas.microsoft.com/office/drawing/2014/main" id="{D7AA3033-521C-43DE-B3FA-056A7AE5CAA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07468" y="5499017"/>
              <a:ext cx="629275" cy="777517"/>
            </a:xfrm>
            <a:prstGeom prst="rect">
              <a:avLst/>
            </a:prstGeom>
            <a:effectLst>
              <a:innerShdw dist="50800" dir="16200000">
                <a:prstClr val="black"/>
              </a:innerShdw>
            </a:effectLst>
          </p:spPr>
        </p:pic>
      </p:grpSp>
      <p:pic>
        <p:nvPicPr>
          <p:cNvPr id="9" name="圖形 8">
            <a:extLst>
              <a:ext uri="{FF2B5EF4-FFF2-40B4-BE49-F238E27FC236}">
                <a16:creationId xmlns:a16="http://schemas.microsoft.com/office/drawing/2014/main" id="{CB65E38C-0E52-46C0-9E12-4F6EBA5616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4252" y="2534820"/>
            <a:ext cx="2196828" cy="2046065"/>
          </a:xfrm>
          <a:prstGeom prst="rect">
            <a:avLst/>
          </a:prstGeom>
        </p:spPr>
      </p:pic>
    </p:spTree>
    <p:extLst>
      <p:ext uri="{BB962C8B-B14F-4D97-AF65-F5344CB8AC3E}">
        <p14:creationId xmlns:p14="http://schemas.microsoft.com/office/powerpoint/2010/main" val="4050303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FA8E4D44-40DE-443A-BE7E-6BB7D31E311B}"/>
              </a:ext>
            </a:extLst>
          </p:cNvPr>
          <p:cNvGrpSpPr/>
          <p:nvPr/>
        </p:nvGrpSpPr>
        <p:grpSpPr>
          <a:xfrm>
            <a:off x="4917955" y="4665280"/>
            <a:ext cx="5030927" cy="2038411"/>
            <a:chOff x="6589669" y="4665280"/>
            <a:chExt cx="5030927" cy="2038411"/>
          </a:xfrm>
        </p:grpSpPr>
        <p:pic>
          <p:nvPicPr>
            <p:cNvPr id="72" name="圖片 71">
              <a:extLst>
                <a:ext uri="{FF2B5EF4-FFF2-40B4-BE49-F238E27FC236}">
                  <a16:creationId xmlns:a16="http://schemas.microsoft.com/office/drawing/2014/main" id="{F89B2AE9-567F-45CB-B867-4955904E8D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89669" y="4665280"/>
              <a:ext cx="5030927" cy="2038411"/>
            </a:xfrm>
            <a:prstGeom prst="rect">
              <a:avLst/>
            </a:prstGeom>
          </p:spPr>
        </p:pic>
        <p:sp>
          <p:nvSpPr>
            <p:cNvPr id="58" name="矩形 57">
              <a:extLst>
                <a:ext uri="{FF2B5EF4-FFF2-40B4-BE49-F238E27FC236}">
                  <a16:creationId xmlns:a16="http://schemas.microsoft.com/office/drawing/2014/main" id="{0AFA16AC-CF6C-401E-9236-9441B071DA0A}"/>
                </a:ext>
              </a:extLst>
            </p:cNvPr>
            <p:cNvSpPr/>
            <p:nvPr/>
          </p:nvSpPr>
          <p:spPr>
            <a:xfrm>
              <a:off x="7310176" y="5481828"/>
              <a:ext cx="4292330" cy="158674"/>
            </a:xfrm>
            <a:prstGeom prst="rect">
              <a:avLst/>
            </a:prstGeom>
            <a:solidFill>
              <a:schemeClr val="accent4">
                <a:alpha val="30000"/>
              </a:schemeClr>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3" name="圖片 52">
            <a:extLst>
              <a:ext uri="{FF2B5EF4-FFF2-40B4-BE49-F238E27FC236}">
                <a16:creationId xmlns:a16="http://schemas.microsoft.com/office/drawing/2014/main" id="{FAA2A7B5-994C-4AC2-9630-E2ED1A7B7F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69178" y="3512431"/>
            <a:ext cx="2132301" cy="663948"/>
          </a:xfrm>
          <a:prstGeom prst="rect">
            <a:avLst/>
          </a:prstGeom>
          <a:effectLst>
            <a:softEdge rad="215900"/>
          </a:effectLst>
        </p:spPr>
      </p:pic>
      <p:pic>
        <p:nvPicPr>
          <p:cNvPr id="54" name="圖片 53" descr="一張含有 室內, 監視器, 電子用品, 電腦 的圖片&#10;&#10;自動產生的描述">
            <a:extLst>
              <a:ext uri="{FF2B5EF4-FFF2-40B4-BE49-F238E27FC236}">
                <a16:creationId xmlns:a16="http://schemas.microsoft.com/office/drawing/2014/main" id="{879E145A-CF6B-4F6A-BAD4-2A5105AE7B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9178" y="2772021"/>
            <a:ext cx="2132301" cy="1250808"/>
          </a:xfrm>
          <a:prstGeom prst="rect">
            <a:avLst/>
          </a:prstGeom>
        </p:spPr>
      </p:pic>
      <p:grpSp>
        <p:nvGrpSpPr>
          <p:cNvPr id="55" name="群組 54">
            <a:extLst>
              <a:ext uri="{FF2B5EF4-FFF2-40B4-BE49-F238E27FC236}">
                <a16:creationId xmlns:a16="http://schemas.microsoft.com/office/drawing/2014/main" id="{22E9DA29-B48E-4596-9489-1C8CFF75CD58}"/>
              </a:ext>
            </a:extLst>
          </p:cNvPr>
          <p:cNvGrpSpPr/>
          <p:nvPr/>
        </p:nvGrpSpPr>
        <p:grpSpPr>
          <a:xfrm>
            <a:off x="8953651" y="3473010"/>
            <a:ext cx="781227" cy="973197"/>
            <a:chOff x="10533952" y="3497223"/>
            <a:chExt cx="781227" cy="973197"/>
          </a:xfrm>
        </p:grpSpPr>
        <p:pic>
          <p:nvPicPr>
            <p:cNvPr id="56" name="圖片 15">
              <a:extLst>
                <a:ext uri="{FF2B5EF4-FFF2-40B4-BE49-F238E27FC236}">
                  <a16:creationId xmlns:a16="http://schemas.microsoft.com/office/drawing/2014/main" id="{61F15361-F81D-42EE-9E21-851A6A9E29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51827" y="3714874"/>
              <a:ext cx="763352" cy="755546"/>
            </a:xfrm>
            <a:prstGeom prst="rect">
              <a:avLst/>
            </a:prstGeom>
          </p:spPr>
        </p:pic>
        <p:pic>
          <p:nvPicPr>
            <p:cNvPr id="57" name="圖片 56">
              <a:extLst>
                <a:ext uri="{FF2B5EF4-FFF2-40B4-BE49-F238E27FC236}">
                  <a16:creationId xmlns:a16="http://schemas.microsoft.com/office/drawing/2014/main" id="{7F4E9DE3-AFAB-492B-A04C-07487CD164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533952" y="3497223"/>
              <a:ext cx="501186" cy="410916"/>
            </a:xfrm>
            <a:prstGeom prst="rect">
              <a:avLst/>
            </a:prstGeom>
          </p:spPr>
        </p:pic>
      </p:grpSp>
      <p:grpSp>
        <p:nvGrpSpPr>
          <p:cNvPr id="21" name="群組 20">
            <a:extLst>
              <a:ext uri="{FF2B5EF4-FFF2-40B4-BE49-F238E27FC236}">
                <a16:creationId xmlns:a16="http://schemas.microsoft.com/office/drawing/2014/main" id="{68A9A508-DD8B-45AB-9B9D-1C898685D7BC}"/>
              </a:ext>
            </a:extLst>
          </p:cNvPr>
          <p:cNvGrpSpPr/>
          <p:nvPr/>
        </p:nvGrpSpPr>
        <p:grpSpPr>
          <a:xfrm>
            <a:off x="543087" y="3813189"/>
            <a:ext cx="2978437" cy="1689523"/>
            <a:chOff x="3832639" y="3829531"/>
            <a:chExt cx="1628775" cy="923925"/>
          </a:xfrm>
          <a:effectLst>
            <a:outerShdw blurRad="50800" dist="38100" dir="5400000" algn="t" rotWithShape="0">
              <a:prstClr val="black">
                <a:alpha val="40000"/>
              </a:prstClr>
            </a:outerShdw>
          </a:effectLst>
        </p:grpSpPr>
        <p:pic>
          <p:nvPicPr>
            <p:cNvPr id="20" name="圖形 19">
              <a:extLst>
                <a:ext uri="{FF2B5EF4-FFF2-40B4-BE49-F238E27FC236}">
                  <a16:creationId xmlns:a16="http://schemas.microsoft.com/office/drawing/2014/main" id="{98CBF037-751F-4859-B126-FC4260BBB3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32639" y="3829531"/>
              <a:ext cx="1628775" cy="923925"/>
            </a:xfrm>
            <a:prstGeom prst="rect">
              <a:avLst/>
            </a:prstGeom>
          </p:spPr>
        </p:pic>
        <p:pic>
          <p:nvPicPr>
            <p:cNvPr id="47" name="圖片 6" descr="一張含有 桌, 相片, 食物, 坐 的圖片&#10;&#10;描述是以非常高的可信度產生">
              <a:extLst>
                <a:ext uri="{FF2B5EF4-FFF2-40B4-BE49-F238E27FC236}">
                  <a16:creationId xmlns:a16="http://schemas.microsoft.com/office/drawing/2014/main" id="{9370589F-C7A4-43BA-9EDE-3A29AD5C70D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34200" y="3859493"/>
              <a:ext cx="1239345" cy="747675"/>
            </a:xfrm>
            <a:prstGeom prst="rect">
              <a:avLst/>
            </a:prstGeom>
          </p:spPr>
        </p:pic>
      </p:grpSp>
      <p:sp>
        <p:nvSpPr>
          <p:cNvPr id="2" name="標題 1">
            <a:extLst>
              <a:ext uri="{FF2B5EF4-FFF2-40B4-BE49-F238E27FC236}">
                <a16:creationId xmlns:a16="http://schemas.microsoft.com/office/drawing/2014/main" id="{1BBF18DB-CBA0-47A4-8C2A-EE11A9774171}"/>
              </a:ext>
            </a:extLst>
          </p:cNvPr>
          <p:cNvSpPr>
            <a:spLocks noGrp="1"/>
          </p:cNvSpPr>
          <p:nvPr>
            <p:ph type="title" idx="4294967295"/>
          </p:nvPr>
        </p:nvSpPr>
        <p:spPr>
          <a:xfrm>
            <a:off x="0" y="0"/>
            <a:ext cx="12191999" cy="1540042"/>
          </a:xfrm>
          <a:gradFill>
            <a:gsLst>
              <a:gs pos="0">
                <a:schemeClr val="bg1"/>
              </a:gs>
              <a:gs pos="100000">
                <a:schemeClr val="bg1">
                  <a:alpha val="0"/>
                </a:schemeClr>
              </a:gs>
            </a:gsLst>
            <a:lin ang="2700000" scaled="0"/>
          </a:gradFill>
        </p:spPr>
        <p:txBody>
          <a:bodyPr>
            <a:normAutofit/>
          </a:bodyPr>
          <a:lstStyle/>
          <a:p>
            <a:pPr marL="723900"/>
            <a:r>
              <a:rPr lang="zh-CN" altLang="en-US" sz="4000">
                <a:solidFill>
                  <a:srgbClr val="2C2E30"/>
                </a:solidFill>
                <a:ea typeface="微軟正黑體"/>
              </a:rPr>
              <a:t>活動的資料如何團隊成員各自同步</a:t>
            </a:r>
            <a:r>
              <a:rPr lang="zh-TW" altLang="en-US" sz="4000">
                <a:solidFill>
                  <a:srgbClr val="2C2E30"/>
                </a:solidFill>
                <a:ea typeface="微軟正黑體"/>
              </a:rPr>
              <a:t>，</a:t>
            </a:r>
            <a:br>
              <a:rPr lang="en-US" altLang="zh-TW" sz="4000">
                <a:solidFill>
                  <a:srgbClr val="2C2E30"/>
                </a:solidFill>
                <a:ea typeface="微軟正黑體"/>
              </a:rPr>
            </a:br>
            <a:r>
              <a:rPr lang="zh-CN" altLang="en-US" sz="4000">
                <a:solidFill>
                  <a:srgbClr val="2C2E30"/>
                </a:solidFill>
                <a:ea typeface="微軟正黑體"/>
              </a:rPr>
              <a:t>並再共享利用?</a:t>
            </a:r>
          </a:p>
        </p:txBody>
      </p:sp>
      <p:sp>
        <p:nvSpPr>
          <p:cNvPr id="12" name="矩形 11">
            <a:extLst>
              <a:ext uri="{FF2B5EF4-FFF2-40B4-BE49-F238E27FC236}">
                <a16:creationId xmlns:a16="http://schemas.microsoft.com/office/drawing/2014/main" id="{D9FD400A-C417-42E8-ACBB-2AB8DA334EB3}"/>
              </a:ext>
            </a:extLst>
          </p:cNvPr>
          <p:cNvSpPr/>
          <p:nvPr/>
        </p:nvSpPr>
        <p:spPr>
          <a:xfrm>
            <a:off x="5721528" y="5940265"/>
            <a:ext cx="2548350" cy="646331"/>
          </a:xfrm>
          <a:prstGeom prst="rect">
            <a:avLst/>
          </a:prstGeom>
          <a:gradFill>
            <a:gsLst>
              <a:gs pos="0">
                <a:schemeClr val="bg1"/>
              </a:gs>
              <a:gs pos="100000">
                <a:schemeClr val="accent4"/>
              </a:gs>
            </a:gsLst>
            <a:lin ang="2700000" scaled="0"/>
          </a:gradFill>
        </p:spPr>
        <p:txBody>
          <a:bodyPr wrap="square">
            <a:spAutoFit/>
          </a:bodyPr>
          <a:lstStyle/>
          <a:p>
            <a:pPr algn="ctr"/>
            <a:r>
              <a:rPr lang="zh-TW" altLang="en-US" b="1">
                <a:solidFill>
                  <a:srgbClr val="2C2E30"/>
                </a:solidFill>
                <a:latin typeface="Arial" panose="020B0604020202020204" pitchFamily="34" charset="0"/>
                <a:ea typeface="微軟正黑體" panose="020B0604030504040204" pitchFamily="34" charset="-120"/>
                <a:cs typeface="Arial" panose="020B0604020202020204" pitchFamily="34" charset="0"/>
              </a:rPr>
              <a:t>建立分享連結</a:t>
            </a:r>
            <a:br>
              <a:rPr lang="en-US" altLang="zh-TW" b="1">
                <a:solidFill>
                  <a:srgbClr val="2C2E30"/>
                </a:solidFill>
                <a:latin typeface="Arial" panose="020B0604020202020204" pitchFamily="34" charset="0"/>
                <a:ea typeface="微軟正黑體" panose="020B0604030504040204" pitchFamily="34" charset="-120"/>
                <a:cs typeface="Arial" panose="020B0604020202020204" pitchFamily="34" charset="0"/>
              </a:rPr>
            </a:br>
            <a:r>
              <a:rPr lang="zh-TW" altLang="en-US" b="1">
                <a:solidFill>
                  <a:srgbClr val="2C2E30"/>
                </a:solidFill>
                <a:latin typeface="Arial" panose="020B0604020202020204" pitchFamily="34" charset="0"/>
                <a:ea typeface="微軟正黑體" panose="020B0604030504040204" pitchFamily="34" charset="-120"/>
                <a:cs typeface="Arial" panose="020B0604020202020204" pitchFamily="34" charset="0"/>
              </a:rPr>
              <a:t>給全部的活動參與者</a:t>
            </a:r>
          </a:p>
        </p:txBody>
      </p:sp>
      <p:pic>
        <p:nvPicPr>
          <p:cNvPr id="14" name="圖形 13">
            <a:extLst>
              <a:ext uri="{FF2B5EF4-FFF2-40B4-BE49-F238E27FC236}">
                <a16:creationId xmlns:a16="http://schemas.microsoft.com/office/drawing/2014/main" id="{F9B900BA-5849-41EB-AFF0-F77DB2296C5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flipH="1">
            <a:off x="2911365" y="2553761"/>
            <a:ext cx="1443589" cy="2470826"/>
          </a:xfrm>
          <a:prstGeom prst="rect">
            <a:avLst/>
          </a:prstGeom>
        </p:spPr>
      </p:pic>
      <p:pic>
        <p:nvPicPr>
          <p:cNvPr id="19" name="圖形 18">
            <a:extLst>
              <a:ext uri="{FF2B5EF4-FFF2-40B4-BE49-F238E27FC236}">
                <a16:creationId xmlns:a16="http://schemas.microsoft.com/office/drawing/2014/main" id="{4CBFFC70-5AC1-4E4B-B6BE-1B82C7F5673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73485" y="4888488"/>
            <a:ext cx="1181795" cy="1125519"/>
          </a:xfrm>
          <a:prstGeom prst="rect">
            <a:avLst/>
          </a:prstGeom>
          <a:effectLst>
            <a:outerShdw blurRad="50800" dist="38100" dir="5400000" algn="t" rotWithShape="0">
              <a:prstClr val="black">
                <a:alpha val="40000"/>
              </a:prstClr>
            </a:outerShdw>
          </a:effectLst>
        </p:spPr>
      </p:pic>
      <p:sp>
        <p:nvSpPr>
          <p:cNvPr id="3" name="文字方塊 2">
            <a:extLst>
              <a:ext uri="{FF2B5EF4-FFF2-40B4-BE49-F238E27FC236}">
                <a16:creationId xmlns:a16="http://schemas.microsoft.com/office/drawing/2014/main" id="{A058581D-1C24-43D4-9D06-5A8D1F0899A7}"/>
              </a:ext>
            </a:extLst>
          </p:cNvPr>
          <p:cNvSpPr txBox="1"/>
          <p:nvPr/>
        </p:nvSpPr>
        <p:spPr>
          <a:xfrm>
            <a:off x="4423652" y="812963"/>
            <a:ext cx="4732380" cy="450267"/>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Autofit/>
          </a:bodyPr>
          <a:lstStyle>
            <a:defPPr>
              <a:defRPr lang="zh-TW"/>
            </a:defPPr>
            <a:lvl1pPr algn="ctr">
              <a:lnSpc>
                <a:spcPct val="90000"/>
              </a:lnSpc>
              <a:spcBef>
                <a:spcPct val="0"/>
              </a:spcBef>
              <a:buNone/>
              <a:defRPr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pPr algn="l"/>
            <a:r>
              <a:rPr lang="zh-CN" altLang="en-US" sz="2400"/>
              <a:t>(以近年很夯的浮潛</a:t>
            </a:r>
            <a:r>
              <a:rPr lang="en-US" altLang="zh-CN" sz="2400"/>
              <a:t>/</a:t>
            </a:r>
            <a:r>
              <a:rPr lang="zh-CN" altLang="en-US" sz="2400"/>
              <a:t>潛水活動為例)</a:t>
            </a:r>
            <a:endParaRPr lang="zh-TW" altLang="en-US" sz="2400"/>
          </a:p>
        </p:txBody>
      </p:sp>
      <p:grpSp>
        <p:nvGrpSpPr>
          <p:cNvPr id="40" name="群組 39">
            <a:extLst>
              <a:ext uri="{FF2B5EF4-FFF2-40B4-BE49-F238E27FC236}">
                <a16:creationId xmlns:a16="http://schemas.microsoft.com/office/drawing/2014/main" id="{DE9E042E-EC74-456E-AEFB-735957B3EE28}"/>
              </a:ext>
            </a:extLst>
          </p:cNvPr>
          <p:cNvGrpSpPr/>
          <p:nvPr/>
        </p:nvGrpSpPr>
        <p:grpSpPr>
          <a:xfrm>
            <a:off x="417509" y="1749143"/>
            <a:ext cx="4016184" cy="5108857"/>
            <a:chOff x="619126" y="4769160"/>
            <a:chExt cx="5476875" cy="2088839"/>
          </a:xfrm>
        </p:grpSpPr>
        <p:sp>
          <p:nvSpPr>
            <p:cNvPr id="41" name="矩形 40">
              <a:extLst>
                <a:ext uri="{FF2B5EF4-FFF2-40B4-BE49-F238E27FC236}">
                  <a16:creationId xmlns:a16="http://schemas.microsoft.com/office/drawing/2014/main" id="{5218ED0C-4201-4997-8272-D449DDF308A1}"/>
                </a:ext>
              </a:extLst>
            </p:cNvPr>
            <p:cNvSpPr/>
            <p:nvPr/>
          </p:nvSpPr>
          <p:spPr>
            <a:xfrm>
              <a:off x="619126" y="4769160"/>
              <a:ext cx="5476875" cy="2234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solidFill>
                    <a:srgbClr val="2C2E30"/>
                  </a:solidFill>
                  <a:latin typeface="Arial" panose="020B0604020202020204" pitchFamily="34" charset="0"/>
                  <a:ea typeface="微軟正黑體" panose="020B0604030504040204" pitchFamily="34" charset="-120"/>
                  <a:cs typeface="Arial" panose="020B0604020202020204" pitchFamily="34" charset="0"/>
                  <a:sym typeface="Microsoft JhengHei"/>
                </a:rPr>
                <a:t>傳統進行活動模式</a:t>
              </a:r>
              <a:r>
                <a:rPr lang="en-US" altLang="zh-TW" sz="2400" b="1">
                  <a:solidFill>
                    <a:srgbClr val="2C2E30"/>
                  </a:solidFill>
                  <a:latin typeface="Arial" panose="020B0604020202020204" pitchFamily="34" charset="0"/>
                  <a:ea typeface="微軟正黑體" panose="020B0604030504040204" pitchFamily="34" charset="-120"/>
                  <a:cs typeface="Arial" panose="020B0604020202020204" pitchFamily="34" charset="0"/>
                  <a:sym typeface="Microsoft JhengHei"/>
                </a:rPr>
                <a:t>:</a:t>
              </a:r>
            </a:p>
          </p:txBody>
        </p:sp>
        <p:sp>
          <p:nvSpPr>
            <p:cNvPr id="42" name="矩形 41">
              <a:extLst>
                <a:ext uri="{FF2B5EF4-FFF2-40B4-BE49-F238E27FC236}">
                  <a16:creationId xmlns:a16="http://schemas.microsoft.com/office/drawing/2014/main" id="{21077752-62DA-44A8-BF3A-C96E39B355CB}"/>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8" name="群組 47">
            <a:extLst>
              <a:ext uri="{FF2B5EF4-FFF2-40B4-BE49-F238E27FC236}">
                <a16:creationId xmlns:a16="http://schemas.microsoft.com/office/drawing/2014/main" id="{EA50B4CF-B074-4F28-81B4-084DD50F4878}"/>
              </a:ext>
            </a:extLst>
          </p:cNvPr>
          <p:cNvGrpSpPr/>
          <p:nvPr/>
        </p:nvGrpSpPr>
        <p:grpSpPr>
          <a:xfrm>
            <a:off x="4672782" y="1749143"/>
            <a:ext cx="7101709" cy="5108857"/>
            <a:chOff x="619126" y="4769160"/>
            <a:chExt cx="5476875" cy="2088839"/>
          </a:xfrm>
        </p:grpSpPr>
        <p:sp>
          <p:nvSpPr>
            <p:cNvPr id="50" name="矩形 49">
              <a:extLst>
                <a:ext uri="{FF2B5EF4-FFF2-40B4-BE49-F238E27FC236}">
                  <a16:creationId xmlns:a16="http://schemas.microsoft.com/office/drawing/2014/main" id="{D371B1E6-0B38-44B4-A386-F4B33DD4CF03}"/>
                </a:ext>
              </a:extLst>
            </p:cNvPr>
            <p:cNvSpPr/>
            <p:nvPr/>
          </p:nvSpPr>
          <p:spPr>
            <a:xfrm>
              <a:off x="619126" y="4769160"/>
              <a:ext cx="5476875" cy="2234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chemeClr val="dk1"/>
                </a:buClr>
                <a:buSzPct val="25000"/>
              </a:pPr>
              <a:r>
                <a:rPr lang="zh-TW" altLang="en-US" sz="2400" b="1">
                  <a:solidFill>
                    <a:srgbClr val="2C2E30"/>
                  </a:solidFill>
                  <a:latin typeface="Arial" panose="020B0604020202020204" pitchFamily="34" charset="0"/>
                  <a:ea typeface="微軟正黑體" panose="020B0604030504040204" pitchFamily="34" charset="-120"/>
                  <a:cs typeface="Arial" panose="020B0604020202020204" pitchFamily="34" charset="0"/>
                  <a:sym typeface="Microsoft JhengHei"/>
                </a:rPr>
                <a:t>團隊共享，來一起進行活動的模式</a:t>
              </a:r>
              <a:r>
                <a:rPr lang="en-US" altLang="zh-TW" sz="2400" b="1">
                  <a:solidFill>
                    <a:srgbClr val="2C2E30"/>
                  </a:solidFill>
                  <a:latin typeface="Arial" panose="020B0604020202020204" pitchFamily="34" charset="0"/>
                  <a:ea typeface="微軟正黑體" panose="020B0604030504040204" pitchFamily="34" charset="-120"/>
                  <a:cs typeface="Arial" panose="020B0604020202020204" pitchFamily="34" charset="0"/>
                  <a:sym typeface="Microsoft JhengHei"/>
                </a:rPr>
                <a:t>:</a:t>
              </a:r>
            </a:p>
          </p:txBody>
        </p:sp>
        <p:sp>
          <p:nvSpPr>
            <p:cNvPr id="51" name="矩形 50">
              <a:extLst>
                <a:ext uri="{FF2B5EF4-FFF2-40B4-BE49-F238E27FC236}">
                  <a16:creationId xmlns:a16="http://schemas.microsoft.com/office/drawing/2014/main" id="{B928A3CD-2528-436A-BF28-85FE3505AD44}"/>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5" name="圖形 14">
            <a:extLst>
              <a:ext uri="{FF2B5EF4-FFF2-40B4-BE49-F238E27FC236}">
                <a16:creationId xmlns:a16="http://schemas.microsoft.com/office/drawing/2014/main" id="{C139EFE1-73EF-4BBA-BAE5-04F7C04BD44D}"/>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754009" y="2431917"/>
            <a:ext cx="1086286" cy="2050545"/>
          </a:xfrm>
          <a:prstGeom prst="rect">
            <a:avLst/>
          </a:prstGeom>
        </p:spPr>
      </p:pic>
      <p:pic>
        <p:nvPicPr>
          <p:cNvPr id="18" name="圖形 17">
            <a:extLst>
              <a:ext uri="{FF2B5EF4-FFF2-40B4-BE49-F238E27FC236}">
                <a16:creationId xmlns:a16="http://schemas.microsoft.com/office/drawing/2014/main" id="{133CBED9-F869-42A8-A568-15B72261FF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653816" y="1951657"/>
            <a:ext cx="2426178" cy="1482664"/>
          </a:xfrm>
          <a:prstGeom prst="rect">
            <a:avLst/>
          </a:prstGeom>
        </p:spPr>
      </p:pic>
      <p:pic>
        <p:nvPicPr>
          <p:cNvPr id="67" name="圖形 66">
            <a:extLst>
              <a:ext uri="{FF2B5EF4-FFF2-40B4-BE49-F238E27FC236}">
                <a16:creationId xmlns:a16="http://schemas.microsoft.com/office/drawing/2014/main" id="{16FE2F67-03AD-4551-B5EC-14AEBEB2D8FA}"/>
              </a:ext>
            </a:extLst>
          </p:cNvPr>
          <p:cNvPicPr>
            <a:picLocks noChangeAspect="1"/>
          </p:cNvPicPr>
          <p:nvPr/>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r="39307"/>
          <a:stretch/>
        </p:blipFill>
        <p:spPr>
          <a:xfrm rot="11910462" flipV="1">
            <a:off x="6364666" y="2767217"/>
            <a:ext cx="928184" cy="488163"/>
          </a:xfrm>
          <a:prstGeom prst="rect">
            <a:avLst/>
          </a:prstGeom>
          <a:effectLst>
            <a:outerShdw blurRad="50800" dist="38100" dir="2700000" algn="tl" rotWithShape="0">
              <a:prstClr val="black">
                <a:alpha val="40000"/>
              </a:prstClr>
            </a:outerShdw>
          </a:effectLst>
        </p:spPr>
      </p:pic>
      <p:grpSp>
        <p:nvGrpSpPr>
          <p:cNvPr id="80" name="群組 79">
            <a:extLst>
              <a:ext uri="{FF2B5EF4-FFF2-40B4-BE49-F238E27FC236}">
                <a16:creationId xmlns:a16="http://schemas.microsoft.com/office/drawing/2014/main" id="{9BCD1270-C902-481C-903B-C92E100C55A0}"/>
              </a:ext>
            </a:extLst>
          </p:cNvPr>
          <p:cNvGrpSpPr/>
          <p:nvPr/>
        </p:nvGrpSpPr>
        <p:grpSpPr>
          <a:xfrm>
            <a:off x="5981866" y="2480044"/>
            <a:ext cx="503225" cy="957262"/>
            <a:chOff x="5462588" y="3165987"/>
            <a:chExt cx="771676" cy="1467925"/>
          </a:xfrm>
          <a:effectLst>
            <a:outerShdw blurRad="50800" dist="38100" dir="5400000" algn="t" rotWithShape="0">
              <a:prstClr val="black">
                <a:alpha val="40000"/>
              </a:prstClr>
            </a:outerShdw>
          </a:effectLst>
        </p:grpSpPr>
        <p:pic>
          <p:nvPicPr>
            <p:cNvPr id="81" name="圖形 80">
              <a:extLst>
                <a:ext uri="{FF2B5EF4-FFF2-40B4-BE49-F238E27FC236}">
                  <a16:creationId xmlns:a16="http://schemas.microsoft.com/office/drawing/2014/main" id="{3E9744A6-30DC-4EE2-8203-29A9E6F3A405}"/>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462588" y="3165987"/>
              <a:ext cx="771676" cy="1467925"/>
            </a:xfrm>
            <a:prstGeom prst="rect">
              <a:avLst/>
            </a:prstGeom>
          </p:spPr>
        </p:pic>
        <p:pic>
          <p:nvPicPr>
            <p:cNvPr id="82" name="圖片 81">
              <a:extLst>
                <a:ext uri="{FF2B5EF4-FFF2-40B4-BE49-F238E27FC236}">
                  <a16:creationId xmlns:a16="http://schemas.microsoft.com/office/drawing/2014/main" id="{FDB569C3-4EA7-4B67-8CC3-47D0B58C8900}"/>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499115" y="3362127"/>
              <a:ext cx="711137" cy="1050131"/>
            </a:xfrm>
            <a:prstGeom prst="rect">
              <a:avLst/>
            </a:prstGeom>
          </p:spPr>
        </p:pic>
      </p:grpSp>
      <p:pic>
        <p:nvPicPr>
          <p:cNvPr id="84" name="圖形 83">
            <a:extLst>
              <a:ext uri="{FF2B5EF4-FFF2-40B4-BE49-F238E27FC236}">
                <a16:creationId xmlns:a16="http://schemas.microsoft.com/office/drawing/2014/main" id="{860D422D-F5DD-4B75-AEA9-8403EFB895C0}"/>
              </a:ext>
            </a:extLst>
          </p:cNvPr>
          <p:cNvPicPr>
            <a:picLocks noChangeAspect="1"/>
          </p:cNvPicPr>
          <p:nvPr/>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r="39307"/>
          <a:stretch/>
        </p:blipFill>
        <p:spPr>
          <a:xfrm rot="9489720" flipV="1">
            <a:off x="6476654" y="3895210"/>
            <a:ext cx="900960" cy="473845"/>
          </a:xfrm>
          <a:prstGeom prst="rect">
            <a:avLst/>
          </a:prstGeom>
          <a:effectLst>
            <a:outerShdw blurRad="50800" dist="38100" dir="2700000" algn="tl" rotWithShape="0">
              <a:prstClr val="black">
                <a:alpha val="40000"/>
              </a:prstClr>
            </a:outerShdw>
          </a:effectLst>
        </p:spPr>
      </p:pic>
      <p:pic>
        <p:nvPicPr>
          <p:cNvPr id="85" name="圖形 84">
            <a:extLst>
              <a:ext uri="{FF2B5EF4-FFF2-40B4-BE49-F238E27FC236}">
                <a16:creationId xmlns:a16="http://schemas.microsoft.com/office/drawing/2014/main" id="{850FFF2F-F34F-48B3-B05D-FE2FF6F867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86141" y="3721014"/>
            <a:ext cx="886547" cy="844330"/>
          </a:xfrm>
          <a:prstGeom prst="rect">
            <a:avLst/>
          </a:prstGeom>
          <a:effectLst>
            <a:outerShdw blurRad="50800" dist="38100" dir="5400000" algn="t" rotWithShape="0">
              <a:prstClr val="black">
                <a:alpha val="40000"/>
              </a:prstClr>
            </a:outerShdw>
          </a:effectLst>
        </p:spPr>
      </p:pic>
      <p:pic>
        <p:nvPicPr>
          <p:cNvPr id="86" name="圖形 85">
            <a:extLst>
              <a:ext uri="{FF2B5EF4-FFF2-40B4-BE49-F238E27FC236}">
                <a16:creationId xmlns:a16="http://schemas.microsoft.com/office/drawing/2014/main" id="{3AE19B21-3E04-43CD-A9B0-D82EE0C782E6}"/>
              </a:ext>
            </a:extLst>
          </p:cNvPr>
          <p:cNvPicPr>
            <a:picLocks noChangeAspect="1"/>
          </p:cNvPicPr>
          <p:nvPr/>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r="39307"/>
          <a:stretch/>
        </p:blipFill>
        <p:spPr>
          <a:xfrm rot="11910462" flipH="1" flipV="1">
            <a:off x="9558287" y="3363578"/>
            <a:ext cx="964046" cy="530080"/>
          </a:xfrm>
          <a:prstGeom prst="rect">
            <a:avLst/>
          </a:prstGeom>
          <a:effectLst>
            <a:outerShdw blurRad="50800" dist="38100" dir="2700000" algn="tl" rotWithShape="0">
              <a:prstClr val="black">
                <a:alpha val="40000"/>
              </a:prstClr>
            </a:outerShdw>
          </a:effectLst>
        </p:spPr>
      </p:pic>
      <p:grpSp>
        <p:nvGrpSpPr>
          <p:cNvPr id="87" name="群組 86">
            <a:extLst>
              <a:ext uri="{FF2B5EF4-FFF2-40B4-BE49-F238E27FC236}">
                <a16:creationId xmlns:a16="http://schemas.microsoft.com/office/drawing/2014/main" id="{93B82F46-F70C-4C9C-BDBA-8E6BA276504A}"/>
              </a:ext>
            </a:extLst>
          </p:cNvPr>
          <p:cNvGrpSpPr/>
          <p:nvPr/>
        </p:nvGrpSpPr>
        <p:grpSpPr>
          <a:xfrm>
            <a:off x="10341110" y="3285448"/>
            <a:ext cx="800079" cy="1266144"/>
            <a:chOff x="5114925" y="1876425"/>
            <a:chExt cx="1962150" cy="3105150"/>
          </a:xfrm>
          <a:effectLst>
            <a:outerShdw blurRad="50800" dist="38100" dir="5400000" algn="t" rotWithShape="0">
              <a:prstClr val="black">
                <a:alpha val="40000"/>
              </a:prstClr>
            </a:outerShdw>
          </a:effectLst>
        </p:grpSpPr>
        <p:pic>
          <p:nvPicPr>
            <p:cNvPr id="88" name="圖形 87">
              <a:extLst>
                <a:ext uri="{FF2B5EF4-FFF2-40B4-BE49-F238E27FC236}">
                  <a16:creationId xmlns:a16="http://schemas.microsoft.com/office/drawing/2014/main" id="{8D864B8C-A9AF-4D0B-A4A1-FDFF8A052B2A}"/>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114925" y="1876425"/>
              <a:ext cx="1962150" cy="3105150"/>
            </a:xfrm>
            <a:prstGeom prst="rect">
              <a:avLst/>
            </a:prstGeom>
          </p:spPr>
        </p:pic>
        <p:pic>
          <p:nvPicPr>
            <p:cNvPr id="89" name="圖片 88">
              <a:extLst>
                <a:ext uri="{FF2B5EF4-FFF2-40B4-BE49-F238E27FC236}">
                  <a16:creationId xmlns:a16="http://schemas.microsoft.com/office/drawing/2014/main" id="{08C8CA2F-0B0F-4F77-B87B-B96F751EB0C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5179061" y="2062767"/>
              <a:ext cx="1843458" cy="2635234"/>
            </a:xfrm>
            <a:prstGeom prst="rect">
              <a:avLst/>
            </a:prstGeom>
          </p:spPr>
        </p:pic>
      </p:grpSp>
      <p:sp>
        <p:nvSpPr>
          <p:cNvPr id="59" name="箭號: 向下 58">
            <a:extLst>
              <a:ext uri="{FF2B5EF4-FFF2-40B4-BE49-F238E27FC236}">
                <a16:creationId xmlns:a16="http://schemas.microsoft.com/office/drawing/2014/main" id="{56B5AD24-C172-40CB-ACC4-21691CA5F3F7}"/>
              </a:ext>
            </a:extLst>
          </p:cNvPr>
          <p:cNvSpPr/>
          <p:nvPr/>
        </p:nvSpPr>
        <p:spPr>
          <a:xfrm rot="10800000">
            <a:off x="6805170" y="5632753"/>
            <a:ext cx="381067" cy="306808"/>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5458DA8A-8F1B-47D2-9030-25234581238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flipH="1">
            <a:off x="9698954" y="4810009"/>
            <a:ext cx="2164189" cy="1868592"/>
          </a:xfrm>
          <a:prstGeom prst="rect">
            <a:avLst/>
          </a:prstGeom>
        </p:spPr>
      </p:pic>
    </p:spTree>
    <p:extLst>
      <p:ext uri="{BB962C8B-B14F-4D97-AF65-F5344CB8AC3E}">
        <p14:creationId xmlns:p14="http://schemas.microsoft.com/office/powerpoint/2010/main" val="1860218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1D4833-DC1A-463A-90E5-635388195F98}"/>
              </a:ext>
            </a:extLst>
          </p:cNvPr>
          <p:cNvSpPr>
            <a:spLocks noGrp="1"/>
          </p:cNvSpPr>
          <p:nvPr>
            <p:ph type="title"/>
          </p:nvPr>
        </p:nvSpPr>
        <p:spPr/>
        <p:txBody>
          <a:bodyPr/>
          <a:lstStyle/>
          <a:p>
            <a:r>
              <a:rPr lang="zh-TW" altLang="en-US">
                <a:ea typeface="微軟正黑體"/>
              </a:rPr>
              <a:t>伺服器端</a:t>
            </a:r>
            <a:r>
              <a:rPr lang="en-US" altLang="zh-TW">
                <a:ea typeface="微軟正黑體"/>
              </a:rPr>
              <a:t>: </a:t>
            </a:r>
            <a:r>
              <a:rPr lang="zh-TW" altLang="en-US">
                <a:ea typeface="微軟正黑體"/>
              </a:rPr>
              <a:t>中央控管．輕鬆佈署 </a:t>
            </a:r>
          </a:p>
        </p:txBody>
      </p:sp>
      <p:sp>
        <p:nvSpPr>
          <p:cNvPr id="16" name="文字方塊 15">
            <a:extLst>
              <a:ext uri="{FF2B5EF4-FFF2-40B4-BE49-F238E27FC236}">
                <a16:creationId xmlns:a16="http://schemas.microsoft.com/office/drawing/2014/main" id="{F3829BA9-3B1C-44AD-A92A-1A3724FB2237}"/>
              </a:ext>
            </a:extLst>
          </p:cNvPr>
          <p:cNvSpPr txBox="1"/>
          <p:nvPr/>
        </p:nvSpPr>
        <p:spPr>
          <a:xfrm>
            <a:off x="0" y="1801350"/>
            <a:ext cx="1219200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b="1">
                <a:solidFill>
                  <a:srgbClr val="2C2E30"/>
                </a:solidFill>
                <a:latin typeface="Arial" panose="020B0604020202020204" pitchFamily="34" charset="0"/>
                <a:ea typeface="Microsoft JhengHei"/>
                <a:cs typeface="Arial" panose="020B0604020202020204" pitchFamily="34" charset="0"/>
              </a:rPr>
              <a:t>無需逐台設定，彈性化配置，開放給用戶自行設置的權限。 </a:t>
            </a:r>
          </a:p>
        </p:txBody>
      </p:sp>
      <p:sp>
        <p:nvSpPr>
          <p:cNvPr id="21" name="標題 1">
            <a:extLst>
              <a:ext uri="{FF2B5EF4-FFF2-40B4-BE49-F238E27FC236}">
                <a16:creationId xmlns:a16="http://schemas.microsoft.com/office/drawing/2014/main" id="{18D4D863-EFD3-497E-9BB3-BD35D0D457A4}"/>
              </a:ext>
            </a:extLst>
          </p:cNvPr>
          <p:cNvSpPr txBox="1">
            <a:spLocks/>
          </p:cNvSpPr>
          <p:nvPr/>
        </p:nvSpPr>
        <p:spPr>
          <a:xfrm>
            <a:off x="1233201" y="3429000"/>
            <a:ext cx="2282586" cy="549321"/>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r>
              <a:rPr lang="zh-TW" altLang="en-US"/>
              <a:t>同步配置</a:t>
            </a:r>
          </a:p>
        </p:txBody>
      </p:sp>
      <p:sp>
        <p:nvSpPr>
          <p:cNvPr id="31" name="標題 1">
            <a:extLst>
              <a:ext uri="{FF2B5EF4-FFF2-40B4-BE49-F238E27FC236}">
                <a16:creationId xmlns:a16="http://schemas.microsoft.com/office/drawing/2014/main" id="{577C08D9-C814-4BEE-BB5A-2D66A15B3CDD}"/>
              </a:ext>
            </a:extLst>
          </p:cNvPr>
          <p:cNvSpPr txBox="1">
            <a:spLocks/>
          </p:cNvSpPr>
          <p:nvPr/>
        </p:nvSpPr>
        <p:spPr>
          <a:xfrm>
            <a:off x="1233201" y="4126432"/>
            <a:ext cx="2282586" cy="549321"/>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r>
              <a:rPr lang="zh-TW" altLang="en-US"/>
              <a:t>篩選器配置</a:t>
            </a:r>
          </a:p>
        </p:txBody>
      </p:sp>
      <p:sp>
        <p:nvSpPr>
          <p:cNvPr id="32" name="標題 1">
            <a:extLst>
              <a:ext uri="{FF2B5EF4-FFF2-40B4-BE49-F238E27FC236}">
                <a16:creationId xmlns:a16="http://schemas.microsoft.com/office/drawing/2014/main" id="{37D82DD5-0EFC-47A7-A7B9-58FC130A539E}"/>
              </a:ext>
            </a:extLst>
          </p:cNvPr>
          <p:cNvSpPr txBox="1">
            <a:spLocks/>
          </p:cNvSpPr>
          <p:nvPr/>
        </p:nvSpPr>
        <p:spPr>
          <a:xfrm>
            <a:off x="1233201" y="4823862"/>
            <a:ext cx="2282586" cy="549321"/>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r>
              <a:rPr lang="zh-TW" altLang="en-US"/>
              <a:t>衝突準則</a:t>
            </a:r>
          </a:p>
        </p:txBody>
      </p:sp>
      <p:pic>
        <p:nvPicPr>
          <p:cNvPr id="33" name="圖片 32">
            <a:extLst>
              <a:ext uri="{FF2B5EF4-FFF2-40B4-BE49-F238E27FC236}">
                <a16:creationId xmlns:a16="http://schemas.microsoft.com/office/drawing/2014/main" id="{23C2360D-B490-4B70-A5CE-1181051180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2104" y="2504964"/>
            <a:ext cx="6822764" cy="3921128"/>
          </a:xfrm>
          <a:prstGeom prst="roundRect">
            <a:avLst>
              <a:gd name="adj" fmla="val 3117"/>
            </a:avLst>
          </a:prstGeom>
          <a:solidFill>
            <a:srgbClr val="FFFFFF">
              <a:shade val="85000"/>
            </a:srgbClr>
          </a:solidFill>
          <a:ln>
            <a:noFill/>
          </a:ln>
          <a:effectLst/>
        </p:spPr>
      </p:pic>
    </p:spTree>
    <p:extLst>
      <p:ext uri="{BB962C8B-B14F-4D97-AF65-F5344CB8AC3E}">
        <p14:creationId xmlns:p14="http://schemas.microsoft.com/office/powerpoint/2010/main" val="2180833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4FEAC38-24A3-4FAD-834E-7555174632B6}"/>
              </a:ext>
            </a:extLst>
          </p:cNvPr>
          <p:cNvSpPr/>
          <p:nvPr/>
        </p:nvSpPr>
        <p:spPr>
          <a:xfrm>
            <a:off x="5825809" y="1540042"/>
            <a:ext cx="6334407" cy="5317958"/>
          </a:xfrm>
          <a:prstGeom prst="rect">
            <a:avLst/>
          </a:prstGeom>
          <a:gradFill>
            <a:gsLst>
              <a:gs pos="10000">
                <a:schemeClr val="bg1">
                  <a:alpha val="0"/>
                </a:schemeClr>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F8A4915F-8697-4AE4-BA2D-D73341934CD6}"/>
              </a:ext>
            </a:extLst>
          </p:cNvPr>
          <p:cNvGrpSpPr/>
          <p:nvPr/>
        </p:nvGrpSpPr>
        <p:grpSpPr>
          <a:xfrm>
            <a:off x="119880" y="3020175"/>
            <a:ext cx="6334407" cy="3837825"/>
            <a:chOff x="-72317" y="3244842"/>
            <a:chExt cx="6309339" cy="3822637"/>
          </a:xfrm>
        </p:grpSpPr>
        <p:grpSp>
          <p:nvGrpSpPr>
            <p:cNvPr id="29" name="群組 28">
              <a:extLst>
                <a:ext uri="{FF2B5EF4-FFF2-40B4-BE49-F238E27FC236}">
                  <a16:creationId xmlns:a16="http://schemas.microsoft.com/office/drawing/2014/main" id="{2AAB46DC-844B-49C8-AA4E-C57469456D41}"/>
                </a:ext>
              </a:extLst>
            </p:cNvPr>
            <p:cNvGrpSpPr/>
            <p:nvPr/>
          </p:nvGrpSpPr>
          <p:grpSpPr>
            <a:xfrm>
              <a:off x="-72317" y="3244842"/>
              <a:ext cx="6309339" cy="3822637"/>
              <a:chOff x="-212436" y="868218"/>
              <a:chExt cx="8913091" cy="4996873"/>
            </a:xfrm>
          </p:grpSpPr>
          <p:pic>
            <p:nvPicPr>
              <p:cNvPr id="30" name="圖片 11">
                <a:extLst>
                  <a:ext uri="{FF2B5EF4-FFF2-40B4-BE49-F238E27FC236}">
                    <a16:creationId xmlns:a16="http://schemas.microsoft.com/office/drawing/2014/main" id="{9EC425E0-572B-4466-91B7-9B17969855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436" y="868218"/>
                <a:ext cx="8913091" cy="4996873"/>
              </a:xfrm>
              <a:prstGeom prst="rect">
                <a:avLst/>
              </a:prstGeom>
            </p:spPr>
          </p:pic>
          <p:pic>
            <p:nvPicPr>
              <p:cNvPr id="31" name="圖片 8">
                <a:extLst>
                  <a:ext uri="{FF2B5EF4-FFF2-40B4-BE49-F238E27FC236}">
                    <a16:creationId xmlns:a16="http://schemas.microsoft.com/office/drawing/2014/main" id="{EDA9C2AE-C59B-4093-A078-BAA93033A3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709" y="1512045"/>
                <a:ext cx="5448498" cy="2834384"/>
              </a:xfrm>
              <a:prstGeom prst="rect">
                <a:avLst/>
              </a:prstGeom>
              <a:effectLst>
                <a:innerShdw blurRad="114300">
                  <a:prstClr val="black"/>
                </a:innerShdw>
              </a:effectLst>
            </p:spPr>
          </p:pic>
        </p:grpSp>
        <p:pic>
          <p:nvPicPr>
            <p:cNvPr id="6" name="圖片 5">
              <a:extLst>
                <a:ext uri="{FF2B5EF4-FFF2-40B4-BE49-F238E27FC236}">
                  <a16:creationId xmlns:a16="http://schemas.microsoft.com/office/drawing/2014/main" id="{100C9D25-EB61-C547-9375-890BBC1EAC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3928" y="3693822"/>
              <a:ext cx="3879391" cy="2278579"/>
            </a:xfrm>
            <a:prstGeom prst="rect">
              <a:avLst/>
            </a:prstGeom>
            <a:effectLst>
              <a:innerShdw blurRad="114300">
                <a:prstClr val="black"/>
              </a:innerShdw>
            </a:effectLst>
          </p:spPr>
        </p:pic>
      </p:grpSp>
      <p:sp>
        <p:nvSpPr>
          <p:cNvPr id="2" name="標題 1">
            <a:extLst>
              <a:ext uri="{FF2B5EF4-FFF2-40B4-BE49-F238E27FC236}">
                <a16:creationId xmlns:a16="http://schemas.microsoft.com/office/drawing/2014/main" id="{197EF27E-28A5-4330-8175-F0BC08A55377}"/>
              </a:ext>
            </a:extLst>
          </p:cNvPr>
          <p:cNvSpPr>
            <a:spLocks noGrp="1"/>
          </p:cNvSpPr>
          <p:nvPr>
            <p:ph type="title"/>
          </p:nvPr>
        </p:nvSpPr>
        <p:spPr/>
        <p:txBody>
          <a:bodyPr/>
          <a:lstStyle/>
          <a:p>
            <a:r>
              <a:rPr lang="zh-TW" altLang="en-US"/>
              <a:t>更安全的檔案同步、回復及抹除機制 </a:t>
            </a:r>
          </a:p>
        </p:txBody>
      </p:sp>
      <p:sp>
        <p:nvSpPr>
          <p:cNvPr id="13" name="文字方塊 12">
            <a:extLst>
              <a:ext uri="{FF2B5EF4-FFF2-40B4-BE49-F238E27FC236}">
                <a16:creationId xmlns:a16="http://schemas.microsoft.com/office/drawing/2014/main" id="{6B2B944C-D707-4AE3-AD0E-6C4687E1ADFB}"/>
              </a:ext>
            </a:extLst>
          </p:cNvPr>
          <p:cNvSpPr txBox="1"/>
          <p:nvPr/>
        </p:nvSpPr>
        <p:spPr>
          <a:xfrm>
            <a:off x="3153922" y="2456041"/>
            <a:ext cx="267188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CC0066"/>
                </a:solidFill>
                <a:latin typeface="Arial" panose="020B0604020202020204" pitchFamily="34" charset="0"/>
                <a:ea typeface="微軟正黑體" panose="020B0604030504040204" pitchFamily="34" charset="-120"/>
                <a:cs typeface="Arial" panose="020B0604020202020204" pitchFamily="34" charset="0"/>
              </a:rPr>
              <a:t>使用者</a:t>
            </a:r>
          </a:p>
          <a:p>
            <a:r>
              <a:rPr lang="zh-TW" sz="1600" b="1">
                <a:latin typeface="Arial" panose="020B0604020202020204" pitchFamily="34" charset="0"/>
                <a:ea typeface="微軟正黑體" panose="020B0604030504040204" pitchFamily="34" charset="-120"/>
                <a:cs typeface="Arial" panose="020B0604020202020204" pitchFamily="34" charset="0"/>
              </a:rPr>
              <a:t>簡單易用，還能找回舊版 </a:t>
            </a:r>
          </a:p>
        </p:txBody>
      </p:sp>
      <p:sp>
        <p:nvSpPr>
          <p:cNvPr id="14" name="文字方塊 13">
            <a:extLst>
              <a:ext uri="{FF2B5EF4-FFF2-40B4-BE49-F238E27FC236}">
                <a16:creationId xmlns:a16="http://schemas.microsoft.com/office/drawing/2014/main" id="{D03EC726-AA02-4808-8C88-9DC6EDD9AEEF}"/>
              </a:ext>
            </a:extLst>
          </p:cNvPr>
          <p:cNvSpPr txBox="1"/>
          <p:nvPr/>
        </p:nvSpPr>
        <p:spPr>
          <a:xfrm>
            <a:off x="879144" y="2456041"/>
            <a:ext cx="222934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002060"/>
                </a:solidFill>
                <a:latin typeface="Arial" panose="020B0604020202020204" pitchFamily="34" charset="0"/>
                <a:ea typeface="微軟正黑體" panose="020B0604030504040204" pitchFamily="34" charset="-120"/>
                <a:cs typeface="Arial" panose="020B0604020202020204" pitchFamily="34" charset="0"/>
              </a:rPr>
              <a:t>IT管理人員</a:t>
            </a:r>
          </a:p>
          <a:p>
            <a:r>
              <a:rPr lang="zh-TW" altLang="en-US" sz="1600" b="1">
                <a:latin typeface="Arial" panose="020B0604020202020204" pitchFamily="34" charset="0"/>
                <a:ea typeface="微軟正黑體" panose="020B0604030504040204" pitchFamily="34" charset="-120"/>
                <a:cs typeface="Arial" panose="020B0604020202020204" pitchFamily="34" charset="0"/>
              </a:rPr>
              <a:t>輕鬆佈署，</a:t>
            </a:r>
            <a:r>
              <a:rPr lang="zh-TW" sz="1600" b="1">
                <a:latin typeface="Arial" panose="020B0604020202020204" pitchFamily="34" charset="0"/>
                <a:ea typeface="微軟正黑體" panose="020B0604030504040204" pitchFamily="34" charset="-120"/>
                <a:cs typeface="Arial" panose="020B0604020202020204" pitchFamily="34" charset="0"/>
              </a:rPr>
              <a:t>集中管理</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pic>
        <p:nvPicPr>
          <p:cNvPr id="21" name="圖形 20">
            <a:extLst>
              <a:ext uri="{FF2B5EF4-FFF2-40B4-BE49-F238E27FC236}">
                <a16:creationId xmlns:a16="http://schemas.microsoft.com/office/drawing/2014/main" id="{1AA82636-AF48-49C3-83C4-75D976EAFE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1349887"/>
            <a:ext cx="1029368" cy="1037946"/>
          </a:xfrm>
          <a:prstGeom prst="rect">
            <a:avLst/>
          </a:prstGeom>
          <a:effectLst>
            <a:outerShdw blurRad="50800" dist="38100" dir="2700000" algn="tl" rotWithShape="0">
              <a:prstClr val="black">
                <a:alpha val="40000"/>
              </a:prstClr>
            </a:outerShdw>
          </a:effectLst>
        </p:spPr>
      </p:pic>
      <p:pic>
        <p:nvPicPr>
          <p:cNvPr id="8" name="圖形 7">
            <a:extLst>
              <a:ext uri="{FF2B5EF4-FFF2-40B4-BE49-F238E27FC236}">
                <a16:creationId xmlns:a16="http://schemas.microsoft.com/office/drawing/2014/main" id="{8050C9E9-0A6E-4EA9-B342-B32330AECC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40274" y="1350484"/>
            <a:ext cx="1028185" cy="1036753"/>
          </a:xfrm>
          <a:prstGeom prst="rect">
            <a:avLst/>
          </a:prstGeom>
          <a:effectLst>
            <a:outerShdw blurRad="50800" dist="38100" dir="2700000" algn="tl" rotWithShape="0">
              <a:prstClr val="black">
                <a:alpha val="40000"/>
              </a:prstClr>
            </a:outerShdw>
          </a:effectLst>
        </p:spPr>
      </p:pic>
      <p:sp>
        <p:nvSpPr>
          <p:cNvPr id="26" name="矩形 25">
            <a:extLst>
              <a:ext uri="{FF2B5EF4-FFF2-40B4-BE49-F238E27FC236}">
                <a16:creationId xmlns:a16="http://schemas.microsoft.com/office/drawing/2014/main" id="{74294461-D1F2-4CEB-8A03-5CDA483184B0}"/>
              </a:ext>
            </a:extLst>
          </p:cNvPr>
          <p:cNvSpPr/>
          <p:nvPr/>
        </p:nvSpPr>
        <p:spPr>
          <a:xfrm>
            <a:off x="6251689" y="2017905"/>
            <a:ext cx="3825406" cy="677108"/>
          </a:xfrm>
          <a:prstGeom prst="rect">
            <a:avLst/>
          </a:prstGeom>
        </p:spPr>
        <p:txBody>
          <a:bodyPr wrap="none" anchor="t">
            <a:spAutoFit/>
          </a:bodyPr>
          <a:lstStyle/>
          <a:p>
            <a:pPr marL="180975" indent="-180975">
              <a:buFont typeface="Arial" panose="020B0604020202020204" pitchFamily="34" charset="0"/>
              <a:buChar char="•"/>
            </a:pPr>
            <a:r>
              <a:rPr lang="en-US" altLang="zh-TW" sz="2000" b="1" err="1">
                <a:solidFill>
                  <a:srgbClr val="006BDF"/>
                </a:solidFill>
                <a:latin typeface="Arial" panose="020B0604020202020204" pitchFamily="34" charset="0"/>
                <a:ea typeface="Microsoft JhengHei"/>
                <a:cs typeface="Arial" panose="020B0604020202020204" pitchFamily="34" charset="0"/>
              </a:rPr>
              <a:t>版本控制</a:t>
            </a:r>
            <a:r>
              <a:rPr lang="en-US" altLang="zh-TW" sz="2000" b="1">
                <a:solidFill>
                  <a:srgbClr val="006BDF"/>
                </a:solidFill>
                <a:latin typeface="Arial" panose="020B0604020202020204" pitchFamily="34" charset="0"/>
                <a:ea typeface="Microsoft JhengHei"/>
                <a:cs typeface="Arial" panose="020B0604020202020204" pitchFamily="34" charset="0"/>
              </a:rPr>
              <a:t> (</a:t>
            </a:r>
            <a:r>
              <a:rPr lang="en-US" altLang="zh-TW" sz="2000" b="1" err="1">
                <a:solidFill>
                  <a:srgbClr val="006BDF"/>
                </a:solidFill>
                <a:latin typeface="Arial" panose="020B0604020202020204" pitchFamily="34" charset="0"/>
                <a:ea typeface="Microsoft JhengHei"/>
                <a:cs typeface="Arial" panose="020B0604020202020204" pitchFamily="34" charset="0"/>
              </a:rPr>
              <a:t>限於Qsync資料夾</a:t>
            </a:r>
            <a:r>
              <a:rPr lang="en-US" altLang="zh-TW" sz="2000" b="1">
                <a:solidFill>
                  <a:srgbClr val="006BDF"/>
                </a:solidFill>
                <a:latin typeface="Arial" panose="020B0604020202020204" pitchFamily="34" charset="0"/>
                <a:ea typeface="Microsoft JhengHei"/>
                <a:cs typeface="Arial" panose="020B0604020202020204" pitchFamily="34" charset="0"/>
              </a:rPr>
              <a:t>) </a:t>
            </a:r>
          </a:p>
          <a:p>
            <a:pPr marL="176213"/>
            <a:r>
              <a:rPr lang="zh-TW" altLang="zh-TW" b="1">
                <a:solidFill>
                  <a:srgbClr val="2C2E30"/>
                </a:solidFill>
                <a:latin typeface="微軟正黑體" panose="020B0604030504040204" pitchFamily="34" charset="-120"/>
                <a:ea typeface="微軟正黑體" panose="020B0604030504040204" pitchFamily="34" charset="-120"/>
              </a:rPr>
              <a:t>使用者能自行回復以前的舊版本</a:t>
            </a:r>
            <a:r>
              <a:rPr lang="zh-TW" altLang="en-US" b="1">
                <a:solidFill>
                  <a:srgbClr val="2C2E30"/>
                </a:solidFill>
                <a:latin typeface="微軟正黑體" panose="020B0604030504040204" pitchFamily="34" charset="-120"/>
                <a:ea typeface="微軟正黑體" panose="020B0604030504040204" pitchFamily="34" charset="-120"/>
              </a:rPr>
              <a:t>。</a:t>
            </a:r>
            <a:endParaRPr lang="en-US" altLang="zh-TW" b="1">
              <a:solidFill>
                <a:srgbClr val="2C2E30"/>
              </a:solidFill>
              <a:latin typeface="Arial" panose="020B0604020202020204" pitchFamily="34" charset="0"/>
              <a:ea typeface="Microsoft JhengHei"/>
              <a:cs typeface="Arial" panose="020B0604020202020204" pitchFamily="34" charset="0"/>
            </a:endParaRPr>
          </a:p>
        </p:txBody>
      </p:sp>
      <p:sp>
        <p:nvSpPr>
          <p:cNvPr id="27" name="矩形 26">
            <a:extLst>
              <a:ext uri="{FF2B5EF4-FFF2-40B4-BE49-F238E27FC236}">
                <a16:creationId xmlns:a16="http://schemas.microsoft.com/office/drawing/2014/main" id="{FAE5E3D8-E5F1-4F0B-BD64-ED782ECA2C0D}"/>
              </a:ext>
            </a:extLst>
          </p:cNvPr>
          <p:cNvSpPr/>
          <p:nvPr/>
        </p:nvSpPr>
        <p:spPr>
          <a:xfrm>
            <a:off x="6251690" y="3102372"/>
            <a:ext cx="4726710" cy="954107"/>
          </a:xfrm>
          <a:prstGeom prst="rect">
            <a:avLst/>
          </a:prstGeom>
        </p:spPr>
        <p:txBody>
          <a:bodyPr wrap="square" anchor="t">
            <a:spAutoFit/>
          </a:bodyPr>
          <a:lstStyle/>
          <a:p>
            <a:pPr marL="180975" indent="-180975">
              <a:buFont typeface="Arial" panose="020B0604020202020204" pitchFamily="34" charset="0"/>
              <a:buChar char="•"/>
            </a:pPr>
            <a:r>
              <a:rPr lang="en-US" altLang="zh-TW" sz="2000" b="1" err="1">
                <a:solidFill>
                  <a:srgbClr val="006BDF"/>
                </a:solidFill>
                <a:latin typeface="Arial" panose="020B0604020202020204" pitchFamily="34" charset="0"/>
                <a:ea typeface="Microsoft JhengHei"/>
                <a:cs typeface="Arial" panose="020B0604020202020204" pitchFamily="34" charset="0"/>
              </a:rPr>
              <a:t>遠端抹除</a:t>
            </a:r>
            <a:endParaRPr lang="en-US" altLang="zh-TW" sz="2000" b="1">
              <a:solidFill>
                <a:srgbClr val="006BDF"/>
              </a:solidFill>
              <a:latin typeface="Arial" panose="020B0604020202020204" pitchFamily="34" charset="0"/>
              <a:ea typeface="Microsoft JhengHei"/>
              <a:cs typeface="Arial" panose="020B0604020202020204" pitchFamily="34" charset="0"/>
            </a:endParaRPr>
          </a:p>
          <a:p>
            <a:pPr marL="176213"/>
            <a:r>
              <a:rPr lang="zh-TW" altLang="zh-TW" b="1">
                <a:solidFill>
                  <a:srgbClr val="2C2E30"/>
                </a:solidFill>
                <a:latin typeface="微軟正黑體" panose="020B0604030504040204" pitchFamily="34" charset="-120"/>
                <a:ea typeface="微軟正黑體" panose="020B0604030504040204" pitchFamily="34" charset="-120"/>
              </a:rPr>
              <a:t>管理者能</a:t>
            </a:r>
            <a:r>
              <a:rPr lang="zh-TW" altLang="en-US" b="1">
                <a:solidFill>
                  <a:srgbClr val="2C2E30"/>
                </a:solidFill>
                <a:latin typeface="微軟正黑體" panose="020B0604030504040204" pitchFamily="34" charset="-120"/>
                <a:ea typeface="微軟正黑體" panose="020B0604030504040204" pitchFamily="34" charset="-120"/>
              </a:rPr>
              <a:t>在Q</a:t>
            </a:r>
            <a:r>
              <a:rPr lang="en-US" altLang="en-US" b="1">
                <a:solidFill>
                  <a:srgbClr val="2C2E30"/>
                </a:solidFill>
                <a:latin typeface="微軟正黑體" panose="020B0604030504040204" pitchFamily="34" charset="-120"/>
                <a:ea typeface="微軟正黑體" panose="020B0604030504040204" pitchFamily="34" charset="-120"/>
              </a:rPr>
              <a:t>sync</a:t>
            </a:r>
            <a:r>
              <a:rPr lang="zh-TW" altLang="en-US" b="1">
                <a:solidFill>
                  <a:srgbClr val="2C2E30"/>
                </a:solidFill>
                <a:latin typeface="微軟正黑體" panose="020B0604030504040204" pitchFamily="34" charset="-120"/>
                <a:ea typeface="微軟正黑體" panose="020B0604030504040204" pitchFamily="34" charset="-120"/>
              </a:rPr>
              <a:t> </a:t>
            </a:r>
            <a:r>
              <a:rPr lang="en-US" altLang="en-US" b="1">
                <a:solidFill>
                  <a:srgbClr val="2C2E30"/>
                </a:solidFill>
                <a:latin typeface="微軟正黑體" panose="020B0604030504040204" pitchFamily="34" charset="-120"/>
                <a:ea typeface="微軟正黑體" panose="020B0604030504040204" pitchFamily="34" charset="-120"/>
              </a:rPr>
              <a:t>central</a:t>
            </a:r>
            <a:r>
              <a:rPr lang="zh-TW" altLang="zh-TW" b="1">
                <a:solidFill>
                  <a:srgbClr val="2C2E30"/>
                </a:solidFill>
                <a:latin typeface="微軟正黑體" panose="020B0604030504040204" pitchFamily="34" charset="-120"/>
                <a:ea typeface="微軟正黑體" panose="020B0604030504040204" pitchFamily="34" charset="-120"/>
              </a:rPr>
              <a:t>遠端抹除遺失設備裏的同步檔案</a:t>
            </a:r>
            <a:r>
              <a:rPr lang="zh-TW" altLang="en-US" b="1">
                <a:solidFill>
                  <a:srgbClr val="2C2E30"/>
                </a:solidFill>
                <a:latin typeface="微軟正黑體" panose="020B0604030504040204" pitchFamily="34" charset="-120"/>
                <a:ea typeface="微軟正黑體" panose="020B0604030504040204" pitchFamily="34" charset="-120"/>
              </a:rPr>
              <a:t>。</a:t>
            </a:r>
            <a:endParaRPr lang="zh-TW" altLang="zh-TW" b="1">
              <a:solidFill>
                <a:srgbClr val="2C2E30"/>
              </a:solidFill>
              <a:latin typeface="微軟正黑體" panose="020B0604030504040204" pitchFamily="34" charset="-120"/>
              <a:ea typeface="微軟正黑體" panose="020B0604030504040204" pitchFamily="34" charset="-120"/>
            </a:endParaRPr>
          </a:p>
        </p:txBody>
      </p:sp>
      <p:sp>
        <p:nvSpPr>
          <p:cNvPr id="28" name="矩形 27">
            <a:extLst>
              <a:ext uri="{FF2B5EF4-FFF2-40B4-BE49-F238E27FC236}">
                <a16:creationId xmlns:a16="http://schemas.microsoft.com/office/drawing/2014/main" id="{DE8F5ED9-B51F-473D-B6F7-9A8419945392}"/>
              </a:ext>
            </a:extLst>
          </p:cNvPr>
          <p:cNvSpPr/>
          <p:nvPr/>
        </p:nvSpPr>
        <p:spPr>
          <a:xfrm>
            <a:off x="6251689" y="4375461"/>
            <a:ext cx="5330711" cy="954107"/>
          </a:xfrm>
          <a:prstGeom prst="rect">
            <a:avLst/>
          </a:prstGeom>
        </p:spPr>
        <p:txBody>
          <a:bodyPr wrap="square" anchor="t">
            <a:spAutoFit/>
          </a:bodyPr>
          <a:lstStyle/>
          <a:p>
            <a:pPr marL="180975" indent="-180975">
              <a:buFont typeface="Arial" panose="020B0604020202020204" pitchFamily="34" charset="0"/>
              <a:buChar char="•"/>
              <a:tabLst>
                <a:tab pos="180975" algn="l"/>
              </a:tabLst>
            </a:pPr>
            <a:r>
              <a:rPr lang="zh-TW" altLang="en-US" sz="2000" b="1">
                <a:solidFill>
                  <a:srgbClr val="006BDF"/>
                </a:solidFill>
                <a:latin typeface="Arial" panose="020B0604020202020204" pitchFamily="34" charset="0"/>
                <a:ea typeface="Microsoft JhengHei"/>
                <a:cs typeface="Arial" panose="020B0604020202020204" pitchFamily="34" charset="0"/>
              </a:rPr>
              <a:t>共享資料夾</a:t>
            </a:r>
            <a:r>
              <a:rPr lang="en-US" altLang="zh-TW" sz="2000" b="1">
                <a:solidFill>
                  <a:srgbClr val="006BDF"/>
                </a:solidFill>
                <a:latin typeface="Arial" panose="020B0604020202020204" pitchFamily="34" charset="0"/>
                <a:ea typeface="Microsoft JhengHei"/>
                <a:cs typeface="Arial" panose="020B0604020202020204" pitchFamily="34" charset="0"/>
              </a:rPr>
              <a:t>/</a:t>
            </a:r>
            <a:r>
              <a:rPr lang="zh-TW" altLang="en-US" sz="2000" b="1">
                <a:solidFill>
                  <a:srgbClr val="006BDF"/>
                </a:solidFill>
                <a:latin typeface="Arial" panose="020B0604020202020204" pitchFamily="34" charset="0"/>
                <a:ea typeface="Microsoft JhengHei"/>
                <a:cs typeface="Arial" panose="020B0604020202020204" pitchFamily="34" charset="0"/>
              </a:rPr>
              <a:t>團體資料夾</a:t>
            </a:r>
            <a:r>
              <a:rPr lang="en-US" altLang="zh-TW" sz="2000" b="1">
                <a:solidFill>
                  <a:srgbClr val="006BDF"/>
                </a:solidFill>
                <a:latin typeface="Arial" panose="020B0604020202020204" pitchFamily="34" charset="0"/>
                <a:ea typeface="Microsoft JhengHei"/>
                <a:cs typeface="Arial" panose="020B0604020202020204" pitchFamily="34" charset="0"/>
              </a:rPr>
              <a:t>/</a:t>
            </a:r>
            <a:r>
              <a:rPr lang="zh-TW" altLang="en-US" sz="2000" b="1">
                <a:solidFill>
                  <a:srgbClr val="006BDF"/>
                </a:solidFill>
                <a:latin typeface="Arial" panose="020B0604020202020204" pitchFamily="34" charset="0"/>
                <a:ea typeface="Microsoft JhengHei"/>
                <a:cs typeface="Arial" panose="020B0604020202020204" pitchFamily="34" charset="0"/>
              </a:rPr>
              <a:t>分享連結統一控管</a:t>
            </a:r>
          </a:p>
          <a:p>
            <a:pPr marL="176213"/>
            <a:r>
              <a:rPr lang="zh-TW" altLang="en-US" b="1">
                <a:solidFill>
                  <a:srgbClr val="2C2E30"/>
                </a:solidFill>
                <a:latin typeface="微軟正黑體" panose="020B0604030504040204" pitchFamily="34" charset="-120"/>
                <a:ea typeface="微軟正黑體" panose="020B0604030504040204" pitchFamily="34" charset="-120"/>
              </a:rPr>
              <a:t>管理</a:t>
            </a:r>
            <a:r>
              <a:rPr lang="en-US" altLang="zh-TW" b="1">
                <a:solidFill>
                  <a:srgbClr val="2C2E30"/>
                </a:solidFill>
                <a:latin typeface="微軟正黑體" panose="020B0604030504040204" pitchFamily="34" charset="-120"/>
                <a:ea typeface="微軟正黑體" panose="020B0604030504040204" pitchFamily="34" charset="-120"/>
              </a:rPr>
              <a:t>者</a:t>
            </a:r>
            <a:r>
              <a:rPr lang="zh-TW" altLang="zh-TW" b="1">
                <a:solidFill>
                  <a:srgbClr val="2C2E30"/>
                </a:solidFill>
                <a:latin typeface="微軟正黑體" panose="020B0604030504040204" pitchFamily="34" charset="-120"/>
                <a:ea typeface="微軟正黑體" panose="020B0604030504040204" pitchFamily="34" charset="-120"/>
              </a:rPr>
              <a:t>可</a:t>
            </a:r>
            <a:r>
              <a:rPr lang="zh-TW" altLang="en-US" b="1">
                <a:solidFill>
                  <a:srgbClr val="2C2E30"/>
                </a:solidFill>
                <a:latin typeface="微軟正黑體" panose="020B0604030504040204" pitchFamily="34" charset="-120"/>
                <a:ea typeface="微軟正黑體" panose="020B0604030504040204" pitchFamily="34" charset="-120"/>
              </a:rPr>
              <a:t>簡易確認所有共享資料夾與團體資料夾分派與權限，以及確認分享連結的狀態。</a:t>
            </a:r>
            <a:endParaRPr lang="zh-TW" altLang="zh-TW" b="1">
              <a:solidFill>
                <a:srgbClr val="2C2E3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56522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BD66968-E245-43C5-9F61-2AFEB879C2C9}"/>
              </a:ext>
            </a:extLst>
          </p:cNvPr>
          <p:cNvSpPr/>
          <p:nvPr/>
        </p:nvSpPr>
        <p:spPr>
          <a:xfrm>
            <a:off x="774393" y="2361042"/>
            <a:ext cx="4188348" cy="2797812"/>
          </a:xfrm>
          <a:prstGeom prst="rect">
            <a:avLst/>
          </a:prstGeom>
          <a:gradFill>
            <a:gsLst>
              <a:gs pos="0">
                <a:schemeClr val="accent4">
                  <a:lumMod val="20000"/>
                  <a:lumOff val="80000"/>
                </a:schemeClr>
              </a:gs>
              <a:gs pos="100000">
                <a:schemeClr val="accent4">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D6CAB6C-A9A3-4A48-9625-7BFC45C1915B}"/>
              </a:ext>
            </a:extLst>
          </p:cNvPr>
          <p:cNvSpPr>
            <a:spLocks noGrp="1"/>
          </p:cNvSpPr>
          <p:nvPr>
            <p:ph type="title"/>
          </p:nvPr>
        </p:nvSpPr>
        <p:spPr/>
        <p:txBody>
          <a:bodyPr/>
          <a:lstStyle/>
          <a:p>
            <a:r>
              <a:rPr lang="zh-TW" altLang="en-US"/>
              <a:t>團隊合作，提升工作效率 </a:t>
            </a:r>
          </a:p>
        </p:txBody>
      </p:sp>
      <p:sp>
        <p:nvSpPr>
          <p:cNvPr id="7" name="文字方塊 6">
            <a:extLst>
              <a:ext uri="{FF2B5EF4-FFF2-40B4-BE49-F238E27FC236}">
                <a16:creationId xmlns:a16="http://schemas.microsoft.com/office/drawing/2014/main" id="{C2E2603E-C193-4FAC-9CC8-0FD2D00FB482}"/>
              </a:ext>
            </a:extLst>
          </p:cNvPr>
          <p:cNvSpPr txBox="1"/>
          <p:nvPr/>
        </p:nvSpPr>
        <p:spPr>
          <a:xfrm>
            <a:off x="899603" y="2875934"/>
            <a:ext cx="3966508" cy="143116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spcBef>
                <a:spcPts val="1800"/>
              </a:spcBef>
              <a:buClr>
                <a:srgbClr val="2C2E30"/>
              </a:buClr>
              <a:buSzPct val="100000"/>
              <a:buFont typeface="Arial" panose="020B0604020202020204" pitchFamily="34" charset="0"/>
              <a:buChar char="•"/>
            </a:pPr>
            <a:r>
              <a:rPr lang="zh-TW" altLang="en-US" b="1">
                <a:solidFill>
                  <a:srgbClr val="2C2E30"/>
                </a:solidFill>
                <a:latin typeface="Arial" panose="020B0604020202020204" pitchFamily="34" charset="0"/>
                <a:ea typeface="微軟正黑體" panose="020B0604030504040204" pitchFamily="34" charset="-120"/>
                <a:cs typeface="Arial" panose="020B0604020202020204" pitchFamily="34" charset="0"/>
              </a:rPr>
              <a:t>跨部門團隊協作，客戶與廠商檔案同步共享 </a:t>
            </a:r>
          </a:p>
          <a:p>
            <a:pPr marL="180975" indent="-180975">
              <a:spcBef>
                <a:spcPts val="1800"/>
              </a:spcBef>
              <a:buClr>
                <a:srgbClr val="2C2E30"/>
              </a:buClr>
              <a:buSzPct val="100000"/>
              <a:buFont typeface="Arial" panose="020B0604020202020204" pitchFamily="34" charset="0"/>
              <a:buChar char="•"/>
            </a:pPr>
            <a:r>
              <a:rPr lang="zh-TW" altLang="en-US" b="1">
                <a:solidFill>
                  <a:srgbClr val="2C2E30"/>
                </a:solidFill>
                <a:latin typeface="Arial" panose="020B0604020202020204" pitchFamily="34" charset="0"/>
                <a:ea typeface="微軟正黑體" panose="020B0604030504040204" pitchFamily="34" charset="-120"/>
                <a:cs typeface="Arial" panose="020B0604020202020204" pitchFamily="34" charset="0"/>
              </a:rPr>
              <a:t>無需麻煩管理者，增加協作效率及降低管理上的難度 </a:t>
            </a:r>
          </a:p>
        </p:txBody>
      </p:sp>
      <p:sp>
        <p:nvSpPr>
          <p:cNvPr id="20" name="文字方塊 19">
            <a:extLst>
              <a:ext uri="{FF2B5EF4-FFF2-40B4-BE49-F238E27FC236}">
                <a16:creationId xmlns:a16="http://schemas.microsoft.com/office/drawing/2014/main" id="{2CD29CD0-F75F-4055-8076-FA85A114B117}"/>
              </a:ext>
            </a:extLst>
          </p:cNvPr>
          <p:cNvSpPr txBox="1"/>
          <p:nvPr/>
        </p:nvSpPr>
        <p:spPr>
          <a:xfrm>
            <a:off x="780695" y="1814890"/>
            <a:ext cx="4188348" cy="546152"/>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Autofit/>
          </a:bodyPr>
          <a:lstStyle>
            <a:defPPr>
              <a:defRPr lang="zh-TW"/>
            </a:defPPr>
            <a:lvl1pPr>
              <a:lnSpc>
                <a:spcPct val="90000"/>
              </a:lnSpc>
              <a:spcBef>
                <a:spcPct val="0"/>
              </a:spcBef>
              <a:buNone/>
              <a:defRPr sz="24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pPr algn="ctr">
              <a:lnSpc>
                <a:spcPct val="110000"/>
              </a:lnSpc>
              <a:buClr>
                <a:schemeClr val="dk1"/>
              </a:buClr>
              <a:buSzPct val="25000"/>
            </a:pPr>
            <a:r>
              <a:rPr lang="zh-TW" altLang="zh-TW" sz="2000"/>
              <a:t>使用者可自行建立團體資料夾</a:t>
            </a:r>
            <a:endParaRPr lang="en-US" altLang="zh-TW" sz="2000"/>
          </a:p>
        </p:txBody>
      </p:sp>
      <p:grpSp>
        <p:nvGrpSpPr>
          <p:cNvPr id="4" name="群組 3">
            <a:extLst>
              <a:ext uri="{FF2B5EF4-FFF2-40B4-BE49-F238E27FC236}">
                <a16:creationId xmlns:a16="http://schemas.microsoft.com/office/drawing/2014/main" id="{03E2D172-FF27-4BCC-BE9B-7B79B5C05BA4}"/>
              </a:ext>
            </a:extLst>
          </p:cNvPr>
          <p:cNvGrpSpPr/>
          <p:nvPr/>
        </p:nvGrpSpPr>
        <p:grpSpPr>
          <a:xfrm>
            <a:off x="4557822" y="1648516"/>
            <a:ext cx="7089184" cy="5118309"/>
            <a:chOff x="4557822" y="1648516"/>
            <a:chExt cx="7089184" cy="5118309"/>
          </a:xfrm>
        </p:grpSpPr>
        <p:pic>
          <p:nvPicPr>
            <p:cNvPr id="5" name="圖片 4">
              <a:extLst>
                <a:ext uri="{FF2B5EF4-FFF2-40B4-BE49-F238E27FC236}">
                  <a16:creationId xmlns:a16="http://schemas.microsoft.com/office/drawing/2014/main" id="{FB21E77B-3187-4330-9232-1484511DA6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7822" y="1949116"/>
              <a:ext cx="6767629" cy="4319402"/>
            </a:xfrm>
            <a:prstGeom prst="rect">
              <a:avLst/>
            </a:prstGeom>
          </p:spPr>
        </p:pic>
        <p:pic>
          <p:nvPicPr>
            <p:cNvPr id="14" name="圖片 20" descr="一張含有 文字, 向量圖形 的圖片&#10;&#10;描述是以高可信度產生">
              <a:extLst>
                <a:ext uri="{FF2B5EF4-FFF2-40B4-BE49-F238E27FC236}">
                  <a16:creationId xmlns:a16="http://schemas.microsoft.com/office/drawing/2014/main" id="{5545F4E4-5AB0-45FD-8B08-3EEFA5AC3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924" y="4109795"/>
              <a:ext cx="815662" cy="795601"/>
            </a:xfrm>
            <a:prstGeom prst="rect">
              <a:avLst/>
            </a:prstGeom>
            <a:effectLst>
              <a:outerShdw blurRad="50800" dist="38100" dir="10800000" algn="r" rotWithShape="0">
                <a:prstClr val="black">
                  <a:alpha val="40000"/>
                </a:prstClr>
              </a:outerShdw>
            </a:effectLst>
          </p:spPr>
        </p:pic>
        <p:pic>
          <p:nvPicPr>
            <p:cNvPr id="15" name="圖片 22" descr="一張含有 標誌, 物件, 急救箱, 室外 的圖片&#10;&#10;描述是以高可信度產生">
              <a:extLst>
                <a:ext uri="{FF2B5EF4-FFF2-40B4-BE49-F238E27FC236}">
                  <a16:creationId xmlns:a16="http://schemas.microsoft.com/office/drawing/2014/main" id="{DD1EA682-6018-4DE6-95F1-BEB10F0A2E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4010" y="1648516"/>
              <a:ext cx="829774" cy="787439"/>
            </a:xfrm>
            <a:prstGeom prst="rect">
              <a:avLst/>
            </a:prstGeom>
            <a:effectLst>
              <a:outerShdw blurRad="50800" dist="38100" dir="8100000" algn="tr" rotWithShape="0">
                <a:prstClr val="black">
                  <a:alpha val="40000"/>
                </a:prstClr>
              </a:outerShdw>
            </a:effectLst>
          </p:spPr>
        </p:pic>
        <p:grpSp>
          <p:nvGrpSpPr>
            <p:cNvPr id="19" name="群組 18">
              <a:extLst>
                <a:ext uri="{FF2B5EF4-FFF2-40B4-BE49-F238E27FC236}">
                  <a16:creationId xmlns:a16="http://schemas.microsoft.com/office/drawing/2014/main" id="{70490170-0D53-45CE-96F1-2C93CDAA1754}"/>
                </a:ext>
              </a:extLst>
            </p:cNvPr>
            <p:cNvGrpSpPr/>
            <p:nvPr/>
          </p:nvGrpSpPr>
          <p:grpSpPr>
            <a:xfrm>
              <a:off x="5739732" y="5002897"/>
              <a:ext cx="1919454" cy="1763928"/>
              <a:chOff x="5092314" y="3929145"/>
              <a:chExt cx="1955575" cy="1797122"/>
            </a:xfrm>
          </p:grpSpPr>
          <p:pic>
            <p:nvPicPr>
              <p:cNvPr id="13" name="圖片 15">
                <a:extLst>
                  <a:ext uri="{FF2B5EF4-FFF2-40B4-BE49-F238E27FC236}">
                    <a16:creationId xmlns:a16="http://schemas.microsoft.com/office/drawing/2014/main" id="{C201F20F-B038-437A-B680-8CF4F21901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2314" y="3929145"/>
                <a:ext cx="1815688" cy="1797122"/>
              </a:xfrm>
              <a:prstGeom prst="rect">
                <a:avLst/>
              </a:prstGeom>
            </p:spPr>
          </p:pic>
          <p:pic>
            <p:nvPicPr>
              <p:cNvPr id="18" name="圖片 17">
                <a:extLst>
                  <a:ext uri="{FF2B5EF4-FFF2-40B4-BE49-F238E27FC236}">
                    <a16:creationId xmlns:a16="http://schemas.microsoft.com/office/drawing/2014/main" id="{71A65535-76EA-44ED-9D35-A43CC00DA7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0687" y="4584289"/>
                <a:ext cx="947202" cy="947202"/>
              </a:xfrm>
              <a:prstGeom prst="rect">
                <a:avLst/>
              </a:prstGeom>
              <a:effectLst>
                <a:outerShdw blurRad="63500" sx="102000" sy="102000" algn="ctr" rotWithShape="0">
                  <a:prstClr val="black">
                    <a:alpha val="40000"/>
                  </a:prstClr>
                </a:outerShdw>
              </a:effectLst>
            </p:spPr>
          </p:pic>
        </p:grpSp>
        <p:pic>
          <p:nvPicPr>
            <p:cNvPr id="3" name="圖片 2">
              <a:extLst>
                <a:ext uri="{FF2B5EF4-FFF2-40B4-BE49-F238E27FC236}">
                  <a16:creationId xmlns:a16="http://schemas.microsoft.com/office/drawing/2014/main" id="{C148AE0D-5B52-D047-8777-0BDB0106EA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1570" y="2482397"/>
              <a:ext cx="4328422" cy="2461776"/>
            </a:xfrm>
            <a:prstGeom prst="rect">
              <a:avLst/>
            </a:prstGeom>
            <a:effectLst>
              <a:innerShdw blurRad="114300">
                <a:prstClr val="black"/>
              </a:innerShdw>
            </a:effectLst>
          </p:spPr>
        </p:pic>
        <p:grpSp>
          <p:nvGrpSpPr>
            <p:cNvPr id="25" name="群組 24">
              <a:extLst>
                <a:ext uri="{FF2B5EF4-FFF2-40B4-BE49-F238E27FC236}">
                  <a16:creationId xmlns:a16="http://schemas.microsoft.com/office/drawing/2014/main" id="{C7906956-0C86-054E-A33A-632DB64DCD93}"/>
                </a:ext>
              </a:extLst>
            </p:cNvPr>
            <p:cNvGrpSpPr/>
            <p:nvPr/>
          </p:nvGrpSpPr>
          <p:grpSpPr>
            <a:xfrm>
              <a:off x="9705341" y="4199812"/>
              <a:ext cx="1919454" cy="1763928"/>
              <a:chOff x="5092314" y="3929145"/>
              <a:chExt cx="1955575" cy="1797122"/>
            </a:xfrm>
          </p:grpSpPr>
          <p:pic>
            <p:nvPicPr>
              <p:cNvPr id="26" name="圖片 15">
                <a:extLst>
                  <a:ext uri="{FF2B5EF4-FFF2-40B4-BE49-F238E27FC236}">
                    <a16:creationId xmlns:a16="http://schemas.microsoft.com/office/drawing/2014/main" id="{4A7EC0DC-5CD7-2449-B1B3-465E40AE6F3C}"/>
                  </a:ext>
                </a:extLst>
              </p:cNvPr>
              <p:cNvPicPr>
                <a:picLocks noChangeAspect="1"/>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092314" y="3929145"/>
                <a:ext cx="1815688" cy="1797122"/>
              </a:xfrm>
              <a:prstGeom prst="rect">
                <a:avLst/>
              </a:prstGeom>
            </p:spPr>
          </p:pic>
          <p:pic>
            <p:nvPicPr>
              <p:cNvPr id="27" name="圖片 26">
                <a:extLst>
                  <a:ext uri="{FF2B5EF4-FFF2-40B4-BE49-F238E27FC236}">
                    <a16:creationId xmlns:a16="http://schemas.microsoft.com/office/drawing/2014/main" id="{2CFAEE2D-9502-8843-9C6C-C603FE5F5F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0687" y="4584289"/>
                <a:ext cx="947202" cy="947202"/>
              </a:xfrm>
              <a:prstGeom prst="rect">
                <a:avLst/>
              </a:prstGeom>
              <a:effectLst>
                <a:outerShdw blurRad="63500" sx="102000" sy="102000" algn="ctr" rotWithShape="0">
                  <a:prstClr val="black">
                    <a:alpha val="40000"/>
                  </a:prstClr>
                </a:outerShdw>
              </a:effectLst>
            </p:spPr>
          </p:pic>
        </p:grpSp>
        <p:pic>
          <p:nvPicPr>
            <p:cNvPr id="28" name="圖片 27">
              <a:extLst>
                <a:ext uri="{FF2B5EF4-FFF2-40B4-BE49-F238E27FC236}">
                  <a16:creationId xmlns:a16="http://schemas.microsoft.com/office/drawing/2014/main" id="{77241381-DFF7-C747-A735-F5C8A1E0C2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20162" y="5638757"/>
              <a:ext cx="945324" cy="945324"/>
            </a:xfrm>
            <a:prstGeom prst="rect">
              <a:avLst/>
            </a:prstGeom>
          </p:spPr>
        </p:pic>
        <p:pic>
          <p:nvPicPr>
            <p:cNvPr id="29" name="圖片 28">
              <a:extLst>
                <a:ext uri="{FF2B5EF4-FFF2-40B4-BE49-F238E27FC236}">
                  <a16:creationId xmlns:a16="http://schemas.microsoft.com/office/drawing/2014/main" id="{682153B5-E6F7-4340-9850-9B015280CB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01682" y="4839551"/>
              <a:ext cx="945324" cy="945324"/>
            </a:xfrm>
            <a:prstGeom prst="rect">
              <a:avLst/>
            </a:prstGeom>
          </p:spPr>
        </p:pic>
      </p:grpSp>
      <p:sp>
        <p:nvSpPr>
          <p:cNvPr id="23" name="文字方塊 22">
            <a:extLst>
              <a:ext uri="{FF2B5EF4-FFF2-40B4-BE49-F238E27FC236}">
                <a16:creationId xmlns:a16="http://schemas.microsoft.com/office/drawing/2014/main" id="{B23639C1-2C69-45D3-9DA2-11CCEA1B3CFD}"/>
              </a:ext>
            </a:extLst>
          </p:cNvPr>
          <p:cNvSpPr txBox="1"/>
          <p:nvPr/>
        </p:nvSpPr>
        <p:spPr>
          <a:xfrm>
            <a:off x="780696" y="2419525"/>
            <a:ext cx="4182046" cy="400110"/>
          </a:xfrm>
          <a:prstGeom prst="rect">
            <a:avLst/>
          </a:prstGeom>
          <a:noFill/>
        </p:spPr>
        <p:txBody>
          <a:bodyPr wrap="square">
            <a:spAutoFit/>
          </a:bodyPr>
          <a:lstStyle/>
          <a:p>
            <a:pPr algn="ctr">
              <a:lnSpc>
                <a:spcPct val="100000"/>
              </a:lnSpc>
            </a:pPr>
            <a:r>
              <a:rPr lang="en-US" altLang="zh-TW" sz="2000" b="1">
                <a:solidFill>
                  <a:srgbClr val="006BDF"/>
                </a:solidFill>
                <a:latin typeface="Arial" panose="020B0604020202020204" pitchFamily="34" charset="0"/>
                <a:ea typeface="微軟正黑體" panose="020B0604030504040204" pitchFamily="34" charset="-120"/>
                <a:cs typeface="Arial" panose="020B0604020202020204" pitchFamily="34" charset="0"/>
              </a:rPr>
              <a:t>(</a:t>
            </a:r>
            <a:r>
              <a:rPr lang="en-US" altLang="zh-TW" sz="2000" b="1" err="1">
                <a:solidFill>
                  <a:srgbClr val="006BDF"/>
                </a:solidFill>
                <a:latin typeface="Arial" panose="020B0604020202020204" pitchFamily="34" charset="0"/>
                <a:ea typeface="微軟正黑體" panose="020B0604030504040204" pitchFamily="34" charset="-120"/>
                <a:cs typeface="Arial" panose="020B0604020202020204" pitchFamily="34" charset="0"/>
              </a:rPr>
              <a:t>限於Qsync資料夾</a:t>
            </a:r>
            <a:r>
              <a:rPr lang="en-US" altLang="zh-TW" sz="2000" b="1">
                <a:solidFill>
                  <a:srgbClr val="006BDF"/>
                </a:solidFill>
                <a:latin typeface="Arial" panose="020B0604020202020204" pitchFamily="34" charset="0"/>
                <a:ea typeface="微軟正黑體" panose="020B0604030504040204" pitchFamily="34" charset="-120"/>
                <a:cs typeface="Arial" panose="020B0604020202020204" pitchFamily="34" charset="0"/>
              </a:rPr>
              <a:t>)</a:t>
            </a:r>
            <a:endParaRPr lang="zh-TW" altLang="en-US" sz="2000" b="1">
              <a:solidFill>
                <a:srgbClr val="006BDF"/>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898393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E5CBF14-156F-4F04-A88E-01866EC4872B}"/>
              </a:ext>
            </a:extLst>
          </p:cNvPr>
          <p:cNvSpPr/>
          <p:nvPr/>
        </p:nvSpPr>
        <p:spPr>
          <a:xfrm>
            <a:off x="875252" y="2650479"/>
            <a:ext cx="5441328" cy="2318563"/>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6E696CC7-B1A7-4E39-ADE2-2AC883789FE9}"/>
              </a:ext>
            </a:extLst>
          </p:cNvPr>
          <p:cNvSpPr>
            <a:spLocks noGrp="1"/>
          </p:cNvSpPr>
          <p:nvPr>
            <p:ph type="title"/>
          </p:nvPr>
        </p:nvSpPr>
        <p:spPr>
          <a:xfrm>
            <a:off x="875252" y="1727148"/>
            <a:ext cx="5441328" cy="923331"/>
          </a:xfrm>
          <a:gradFill>
            <a:gsLst>
              <a:gs pos="50000">
                <a:schemeClr val="accent6"/>
              </a:gs>
              <a:gs pos="0">
                <a:schemeClr val="accent4"/>
              </a:gs>
              <a:gs pos="100000">
                <a:srgbClr val="00B0F0"/>
              </a:gs>
            </a:gsLst>
            <a:lin ang="2700000" scaled="0"/>
          </a:gradFill>
        </p:spPr>
        <p:txBody>
          <a:bodyPr/>
          <a:lstStyle/>
          <a:p>
            <a:r>
              <a:rPr lang="en-US" altLang="zh-TW">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Agenda</a:t>
            </a:r>
            <a:endParaRPr lang="zh-TW" alt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矩形: 圓角 9">
            <a:extLst>
              <a:ext uri="{FF2B5EF4-FFF2-40B4-BE49-F238E27FC236}">
                <a16:creationId xmlns:a16="http://schemas.microsoft.com/office/drawing/2014/main" id="{401F8D5E-29D9-45A1-8FB9-B809BE1D8130}"/>
              </a:ext>
            </a:extLst>
          </p:cNvPr>
          <p:cNvSpPr/>
          <p:nvPr/>
        </p:nvSpPr>
        <p:spPr>
          <a:xfrm>
            <a:off x="1084967" y="2866579"/>
            <a:ext cx="479140" cy="496769"/>
          </a:xfrm>
          <a:prstGeom prst="roundRect">
            <a:avLst>
              <a:gd name="adj" fmla="val 12190"/>
            </a:avLst>
          </a:prstGeom>
          <a:solidFill>
            <a:srgbClr val="2C2E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solidFill>
                  <a:schemeClr val="bg1"/>
                </a:solidFill>
                <a:effectLst>
                  <a:outerShdw blurRad="38100" dist="38100" dir="2700000" algn="tl">
                    <a:srgbClr val="000000">
                      <a:alpha val="43137"/>
                    </a:srgbClr>
                  </a:outerShdw>
                </a:effectLst>
              </a:rPr>
              <a:t>1</a:t>
            </a:r>
            <a:endParaRPr lang="zh-TW" altLang="en-US" sz="2800" b="1">
              <a:solidFill>
                <a:schemeClr val="bg1"/>
              </a:solidFill>
              <a:effectLst>
                <a:outerShdw blurRad="38100" dist="38100" dir="2700000" algn="tl">
                  <a:srgbClr val="000000">
                    <a:alpha val="43137"/>
                  </a:srgbClr>
                </a:outerShdw>
              </a:effectLst>
            </a:endParaRPr>
          </a:p>
        </p:txBody>
      </p:sp>
      <p:sp>
        <p:nvSpPr>
          <p:cNvPr id="4" name="文字方塊 3">
            <a:extLst>
              <a:ext uri="{FF2B5EF4-FFF2-40B4-BE49-F238E27FC236}">
                <a16:creationId xmlns:a16="http://schemas.microsoft.com/office/drawing/2014/main" id="{9D06E31F-4967-497E-9EE8-C843639EDA10}"/>
              </a:ext>
            </a:extLst>
          </p:cNvPr>
          <p:cNvSpPr txBox="1"/>
          <p:nvPr/>
        </p:nvSpPr>
        <p:spPr>
          <a:xfrm>
            <a:off x="1720516" y="2866579"/>
            <a:ext cx="4752473" cy="523220"/>
          </a:xfrm>
          <a:prstGeom prst="rect">
            <a:avLst/>
          </a:prstGeom>
          <a:noFill/>
        </p:spPr>
        <p:txBody>
          <a:bodyPr wrap="square" rtlCol="0">
            <a:spAutoFit/>
          </a:bodyPr>
          <a:lstStyle/>
          <a:p>
            <a:r>
              <a:rPr lang="en-US" altLang="zh-TW" sz="2800" b="1" err="1">
                <a:solidFill>
                  <a:schemeClr val="tx1">
                    <a:lumMod val="75000"/>
                    <a:lumOff val="25000"/>
                  </a:schemeClr>
                </a:solidFill>
                <a:latin typeface="Arial" panose="020B0604020202020204" pitchFamily="34" charset="0"/>
                <a:ea typeface="微軟正黑體"/>
                <a:cs typeface="Arial" panose="020B0604020202020204" pitchFamily="34" charset="0"/>
              </a:rPr>
              <a:t>Qsync</a:t>
            </a:r>
            <a:r>
              <a:rPr lang="en-US" altLang="zh-TW" sz="2800" b="1">
                <a:solidFill>
                  <a:schemeClr val="tx1">
                    <a:lumMod val="75000"/>
                    <a:lumOff val="25000"/>
                  </a:schemeClr>
                </a:solidFill>
                <a:latin typeface="Arial" panose="020B0604020202020204" pitchFamily="34" charset="0"/>
                <a:ea typeface="微軟正黑體"/>
                <a:cs typeface="Arial" panose="020B0604020202020204" pitchFamily="34" charset="0"/>
              </a:rPr>
              <a:t> 5.0 </a:t>
            </a:r>
            <a:r>
              <a:rPr lang="zh-TW" altLang="en-US" sz="2800" b="1">
                <a:solidFill>
                  <a:schemeClr val="tx1">
                    <a:lumMod val="75000"/>
                    <a:lumOff val="25000"/>
                  </a:schemeClr>
                </a:solidFill>
                <a:latin typeface="Arial" panose="020B0604020202020204" pitchFamily="34" charset="0"/>
                <a:ea typeface="微軟正黑體"/>
                <a:cs typeface="Arial" panose="020B0604020202020204" pitchFamily="34" charset="0"/>
              </a:rPr>
              <a:t>最新發行變更</a:t>
            </a:r>
            <a:endParaRPr lang="en-US" altLang="zh-TW" sz="3200">
              <a:solidFill>
                <a:schemeClr val="tx1">
                  <a:lumMod val="75000"/>
                  <a:lumOff val="25000"/>
                </a:schemeClr>
              </a:solidFill>
              <a:latin typeface="Arial" panose="020B0604020202020204" pitchFamily="34" charset="0"/>
              <a:ea typeface="微軟正黑體"/>
              <a:cs typeface="Arial" panose="020B0604020202020204" pitchFamily="34" charset="0"/>
            </a:endParaRPr>
          </a:p>
        </p:txBody>
      </p:sp>
      <p:sp>
        <p:nvSpPr>
          <p:cNvPr id="11" name="矩形: 圓角 10">
            <a:extLst>
              <a:ext uri="{FF2B5EF4-FFF2-40B4-BE49-F238E27FC236}">
                <a16:creationId xmlns:a16="http://schemas.microsoft.com/office/drawing/2014/main" id="{0745E2B3-EE69-4DD3-9DE9-89250CA1CD4F}"/>
              </a:ext>
            </a:extLst>
          </p:cNvPr>
          <p:cNvSpPr/>
          <p:nvPr/>
        </p:nvSpPr>
        <p:spPr>
          <a:xfrm>
            <a:off x="1084967" y="3579448"/>
            <a:ext cx="479140" cy="496769"/>
          </a:xfrm>
          <a:prstGeom prst="roundRect">
            <a:avLst>
              <a:gd name="adj" fmla="val 12190"/>
            </a:avLst>
          </a:prstGeom>
          <a:solidFill>
            <a:srgbClr val="2C2E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solidFill>
                  <a:schemeClr val="bg1"/>
                </a:solidFill>
                <a:effectLst>
                  <a:outerShdw blurRad="38100" dist="38100" dir="2700000" algn="tl">
                    <a:srgbClr val="000000">
                      <a:alpha val="43137"/>
                    </a:srgbClr>
                  </a:outerShdw>
                </a:effectLst>
              </a:rPr>
              <a:t>2</a:t>
            </a:r>
            <a:endParaRPr lang="zh-TW" altLang="en-US" sz="2800" b="1">
              <a:solidFill>
                <a:schemeClr val="bg1"/>
              </a:solidFill>
              <a:effectLst>
                <a:outerShdw blurRad="38100" dist="38100" dir="2700000" algn="tl">
                  <a:srgbClr val="000000">
                    <a:alpha val="43137"/>
                  </a:srgbClr>
                </a:outerShdw>
              </a:effectLst>
            </a:endParaRPr>
          </a:p>
        </p:txBody>
      </p:sp>
      <p:sp>
        <p:nvSpPr>
          <p:cNvPr id="14" name="文字方塊 13">
            <a:extLst>
              <a:ext uri="{FF2B5EF4-FFF2-40B4-BE49-F238E27FC236}">
                <a16:creationId xmlns:a16="http://schemas.microsoft.com/office/drawing/2014/main" id="{DC0410E5-F657-4F4E-98F4-87A016679DDE}"/>
              </a:ext>
            </a:extLst>
          </p:cNvPr>
          <p:cNvSpPr txBox="1"/>
          <p:nvPr/>
        </p:nvSpPr>
        <p:spPr>
          <a:xfrm>
            <a:off x="1720516" y="3579448"/>
            <a:ext cx="4752473" cy="523220"/>
          </a:xfrm>
          <a:prstGeom prst="rect">
            <a:avLst/>
          </a:prstGeom>
          <a:noFill/>
        </p:spPr>
        <p:txBody>
          <a:bodyPr wrap="square" rtlCol="0">
            <a:spAutoFit/>
          </a:bodyPr>
          <a:lstStyle/>
          <a:p>
            <a:r>
              <a:rPr lang="en-US" altLang="zh-TW" sz="2800" b="1" err="1">
                <a:solidFill>
                  <a:schemeClr val="tx1">
                    <a:lumMod val="75000"/>
                    <a:lumOff val="25000"/>
                  </a:schemeClr>
                </a:solidFill>
                <a:latin typeface="Arial" panose="020B0604020202020204" pitchFamily="34" charset="0"/>
                <a:ea typeface="微軟正黑體"/>
                <a:cs typeface="Arial" panose="020B0604020202020204" pitchFamily="34" charset="0"/>
              </a:rPr>
              <a:t>Qsync</a:t>
            </a:r>
            <a:r>
              <a:rPr lang="en-US" altLang="zh-TW" sz="2800" b="1">
                <a:solidFill>
                  <a:schemeClr val="tx1">
                    <a:lumMod val="75000"/>
                    <a:lumOff val="25000"/>
                  </a:schemeClr>
                </a:solidFill>
                <a:latin typeface="Arial" panose="020B0604020202020204" pitchFamily="34" charset="0"/>
                <a:ea typeface="微軟正黑體"/>
                <a:cs typeface="Arial" panose="020B0604020202020204" pitchFamily="34" charset="0"/>
              </a:rPr>
              <a:t> </a:t>
            </a:r>
            <a:r>
              <a:rPr lang="zh-TW" altLang="en-US" sz="2800" b="1">
                <a:solidFill>
                  <a:schemeClr val="tx1">
                    <a:lumMod val="75000"/>
                    <a:lumOff val="25000"/>
                  </a:schemeClr>
                </a:solidFill>
                <a:latin typeface="Arial" panose="020B0604020202020204" pitchFamily="34" charset="0"/>
                <a:ea typeface="微軟正黑體"/>
                <a:cs typeface="Arial" panose="020B0604020202020204" pitchFamily="34" charset="0"/>
              </a:rPr>
              <a:t>完整功能介紹</a:t>
            </a:r>
            <a:endParaRPr lang="en-US" altLang="zh-TW" sz="3200">
              <a:solidFill>
                <a:schemeClr val="tx1">
                  <a:lumMod val="75000"/>
                  <a:lumOff val="25000"/>
                </a:schemeClr>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4223540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6A85-698E-4CB6-AFE1-878713C2C008}"/>
              </a:ext>
            </a:extLst>
          </p:cNvPr>
          <p:cNvSpPr>
            <a:spLocks noGrp="1"/>
          </p:cNvSpPr>
          <p:nvPr>
            <p:ph type="title"/>
          </p:nvPr>
        </p:nvSpPr>
        <p:spPr/>
        <p:txBody>
          <a:bodyPr/>
          <a:lstStyle/>
          <a:p>
            <a:r>
              <a:rPr lang="ja-JP" altLang="en-US"/>
              <a:t>如何備份</a:t>
            </a:r>
            <a:r>
              <a:rPr lang="zh-TW" altLang="en-US"/>
              <a:t> </a:t>
            </a:r>
            <a:r>
              <a:rPr lang="en-US" err="1"/>
              <a:t>Qsync</a:t>
            </a:r>
            <a:r>
              <a:rPr lang="zh-TW" altLang="en-US"/>
              <a:t> </a:t>
            </a:r>
            <a:r>
              <a:rPr lang="zh-CN" altLang="en-US"/>
              <a:t>的資料</a:t>
            </a:r>
            <a:endParaRPr lang="en-US"/>
          </a:p>
        </p:txBody>
      </p:sp>
      <p:sp>
        <p:nvSpPr>
          <p:cNvPr id="13" name="文字方塊 12">
            <a:extLst>
              <a:ext uri="{FF2B5EF4-FFF2-40B4-BE49-F238E27FC236}">
                <a16:creationId xmlns:a16="http://schemas.microsoft.com/office/drawing/2014/main" id="{B858C3E8-6AF1-464F-B6AD-9CB9CE7B2F3D}"/>
              </a:ext>
            </a:extLst>
          </p:cNvPr>
          <p:cNvSpPr txBox="1"/>
          <p:nvPr/>
        </p:nvSpPr>
        <p:spPr>
          <a:xfrm>
            <a:off x="623921" y="1787234"/>
            <a:ext cx="6345028" cy="461665"/>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Autofit/>
          </a:bodyPr>
          <a:lstStyle>
            <a:defPPr>
              <a:defRPr lang="zh-TW"/>
            </a:defPPr>
            <a:lvl1pPr algn="ctr">
              <a:lnSpc>
                <a:spcPct val="100000"/>
              </a:lnSpc>
              <a:spcBef>
                <a:spcPct val="0"/>
              </a:spcBef>
              <a:buNone/>
              <a:defRPr sz="24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r>
              <a:rPr lang="en-US" altLang="zh-TW"/>
              <a:t>HBS3 (Hybrid Backup Sync)</a:t>
            </a:r>
          </a:p>
        </p:txBody>
      </p:sp>
      <p:pic>
        <p:nvPicPr>
          <p:cNvPr id="14" name="圖片 13">
            <a:extLst>
              <a:ext uri="{FF2B5EF4-FFF2-40B4-BE49-F238E27FC236}">
                <a16:creationId xmlns:a16="http://schemas.microsoft.com/office/drawing/2014/main" id="{BA744BF6-508C-46B6-9DFF-B70C8E9DBC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921" y="2407484"/>
            <a:ext cx="6345028" cy="3385550"/>
          </a:xfrm>
          <a:prstGeom prst="roundRect">
            <a:avLst>
              <a:gd name="adj" fmla="val 3117"/>
            </a:avLst>
          </a:prstGeom>
          <a:solidFill>
            <a:srgbClr val="FFFFFF">
              <a:shade val="85000"/>
            </a:srgbClr>
          </a:solidFill>
          <a:ln>
            <a:noFill/>
          </a:ln>
          <a:effectLst/>
        </p:spPr>
      </p:pic>
      <p:sp>
        <p:nvSpPr>
          <p:cNvPr id="19" name="文字方塊 18">
            <a:extLst>
              <a:ext uri="{FF2B5EF4-FFF2-40B4-BE49-F238E27FC236}">
                <a16:creationId xmlns:a16="http://schemas.microsoft.com/office/drawing/2014/main" id="{52C4DF0A-3B97-4AF9-9CFD-EAFDE054393C}"/>
              </a:ext>
            </a:extLst>
          </p:cNvPr>
          <p:cNvSpPr txBox="1"/>
          <p:nvPr/>
        </p:nvSpPr>
        <p:spPr>
          <a:xfrm>
            <a:off x="623919" y="5897975"/>
            <a:ext cx="6345027" cy="400110"/>
          </a:xfrm>
          <a:prstGeom prst="rect">
            <a:avLst/>
          </a:prstGeom>
          <a:noFill/>
        </p:spPr>
        <p:txBody>
          <a:bodyPr wrap="square" rtlCol="0">
            <a:spAutoFit/>
          </a:bodyPr>
          <a:lstStyle/>
          <a:p>
            <a:pPr algn="ctr"/>
            <a:r>
              <a:rPr lang="zh-TW" altLang="en-US" sz="2000" b="1">
                <a:solidFill>
                  <a:srgbClr val="2C2E30"/>
                </a:solidFill>
                <a:latin typeface="Arial" panose="020B0604020202020204" pitchFamily="34" charset="0"/>
                <a:ea typeface="Microsoft JhengHei"/>
                <a:cs typeface="Arial" panose="020B0604020202020204" pitchFamily="34" charset="0"/>
              </a:rPr>
              <a:t>選擇</a:t>
            </a:r>
            <a:r>
              <a:rPr lang="en-US" altLang="zh-TW" sz="2000" b="1">
                <a:solidFill>
                  <a:srgbClr val="2C2E30"/>
                </a:solidFill>
                <a:latin typeface="Arial" panose="020B0604020202020204" pitchFamily="34" charset="0"/>
                <a:ea typeface="Microsoft JhengHei"/>
                <a:cs typeface="Arial" panose="020B0604020202020204" pitchFamily="34" charset="0"/>
              </a:rPr>
              <a:t>homes</a:t>
            </a:r>
            <a:r>
              <a:rPr lang="zh-TW" altLang="en-US" sz="2000" b="1">
                <a:solidFill>
                  <a:srgbClr val="2C2E30"/>
                </a:solidFill>
                <a:latin typeface="Arial" panose="020B0604020202020204" pitchFamily="34" charset="0"/>
                <a:ea typeface="Microsoft JhengHei"/>
                <a:cs typeface="Arial" panose="020B0604020202020204" pitchFamily="34" charset="0"/>
              </a:rPr>
              <a:t>下的個人資料夾</a:t>
            </a:r>
            <a:r>
              <a:rPr lang="en-US" altLang="zh-TW" sz="2000" b="1">
                <a:solidFill>
                  <a:srgbClr val="2C2E30"/>
                </a:solidFill>
                <a:latin typeface="Arial" panose="020B0604020202020204" pitchFamily="34" charset="0"/>
                <a:ea typeface="Microsoft JhengHei"/>
                <a:cs typeface="Arial" panose="020B0604020202020204" pitchFamily="34" charset="0"/>
              </a:rPr>
              <a:t> (</a:t>
            </a:r>
            <a:r>
              <a:rPr lang="zh-TW" altLang="en-US" sz="2000" b="1">
                <a:solidFill>
                  <a:srgbClr val="2C2E30"/>
                </a:solidFill>
                <a:latin typeface="Arial" panose="020B0604020202020204" pitchFamily="34" charset="0"/>
                <a:ea typeface="Microsoft JhengHei"/>
                <a:cs typeface="Arial" panose="020B0604020202020204" pitchFamily="34" charset="0"/>
              </a:rPr>
              <a:t>即包含</a:t>
            </a:r>
            <a:r>
              <a:rPr lang="en-US" altLang="zh-TW" sz="2000" b="1" err="1">
                <a:solidFill>
                  <a:srgbClr val="2C2E30"/>
                </a:solidFill>
                <a:latin typeface="Arial" panose="020B0604020202020204" pitchFamily="34" charset="0"/>
                <a:ea typeface="Microsoft JhengHei"/>
                <a:cs typeface="Arial" panose="020B0604020202020204" pitchFamily="34" charset="0"/>
              </a:rPr>
              <a:t>Qsync</a:t>
            </a:r>
            <a:r>
              <a:rPr lang="zh-TW" altLang="en-US" sz="2000" b="1">
                <a:solidFill>
                  <a:srgbClr val="2C2E30"/>
                </a:solidFill>
                <a:latin typeface="Arial" panose="020B0604020202020204" pitchFamily="34" charset="0"/>
                <a:ea typeface="Microsoft JhengHei"/>
                <a:cs typeface="Arial" panose="020B0604020202020204" pitchFamily="34" charset="0"/>
              </a:rPr>
              <a:t>資料在內</a:t>
            </a:r>
            <a:r>
              <a:rPr lang="en-US" altLang="zh-TW" sz="2000" b="1">
                <a:solidFill>
                  <a:srgbClr val="2C2E30"/>
                </a:solidFill>
                <a:latin typeface="Arial" panose="020B0604020202020204" pitchFamily="34" charset="0"/>
                <a:ea typeface="Microsoft JhengHei"/>
                <a:cs typeface="Arial" panose="020B0604020202020204" pitchFamily="34" charset="0"/>
              </a:rPr>
              <a:t>)</a:t>
            </a:r>
            <a:endParaRPr lang="zh-TW" altLang="en-US" sz="2000" b="1">
              <a:solidFill>
                <a:srgbClr val="2C2E30"/>
              </a:solidFill>
              <a:latin typeface="Arial" panose="020B0604020202020204" pitchFamily="34" charset="0"/>
              <a:ea typeface="Microsoft JhengHei"/>
              <a:cs typeface="Arial" panose="020B0604020202020204" pitchFamily="34" charset="0"/>
            </a:endParaRPr>
          </a:p>
        </p:txBody>
      </p:sp>
      <p:sp>
        <p:nvSpPr>
          <p:cNvPr id="23" name="橢圓 22">
            <a:extLst>
              <a:ext uri="{FF2B5EF4-FFF2-40B4-BE49-F238E27FC236}">
                <a16:creationId xmlns:a16="http://schemas.microsoft.com/office/drawing/2014/main" id="{ED48CABA-B7FB-4D46-B8AF-3E89150FB766}"/>
              </a:ext>
            </a:extLst>
          </p:cNvPr>
          <p:cNvSpPr/>
          <p:nvPr/>
        </p:nvSpPr>
        <p:spPr>
          <a:xfrm>
            <a:off x="10345150" y="3345488"/>
            <a:ext cx="1213233" cy="1213233"/>
          </a:xfrm>
          <a:prstGeom prst="ellipse">
            <a:avLst/>
          </a:prstGeom>
          <a:gradFill>
            <a:gsLst>
              <a:gs pos="0">
                <a:srgbClr val="006BDF"/>
              </a:gs>
              <a:gs pos="100000">
                <a:srgbClr val="00B0F0"/>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F3F36697-A12D-4CBF-BAC7-EAC3B98B6B8C}"/>
              </a:ext>
            </a:extLst>
          </p:cNvPr>
          <p:cNvSpPr/>
          <p:nvPr/>
        </p:nvSpPr>
        <p:spPr>
          <a:xfrm>
            <a:off x="8775450" y="3345488"/>
            <a:ext cx="1213233" cy="1213233"/>
          </a:xfrm>
          <a:prstGeom prst="ellipse">
            <a:avLst/>
          </a:prstGeom>
          <a:gradFill>
            <a:gsLst>
              <a:gs pos="0">
                <a:srgbClr val="006BDF"/>
              </a:gs>
              <a:gs pos="100000">
                <a:srgbClr val="00B0F0"/>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a:extLst>
              <a:ext uri="{FF2B5EF4-FFF2-40B4-BE49-F238E27FC236}">
                <a16:creationId xmlns:a16="http://schemas.microsoft.com/office/drawing/2014/main" id="{7A6927E7-87A6-4747-818B-2C5D2B97EDC7}"/>
              </a:ext>
            </a:extLst>
          </p:cNvPr>
          <p:cNvSpPr/>
          <p:nvPr/>
        </p:nvSpPr>
        <p:spPr>
          <a:xfrm>
            <a:off x="7233414" y="3345488"/>
            <a:ext cx="1213233" cy="1213233"/>
          </a:xfrm>
          <a:prstGeom prst="ellipse">
            <a:avLst/>
          </a:prstGeom>
          <a:gradFill>
            <a:gsLst>
              <a:gs pos="0">
                <a:srgbClr val="006BDF"/>
              </a:gs>
              <a:gs pos="100000">
                <a:srgbClr val="00B0F0"/>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66F33BAA-44E2-4340-B2AD-1DC2B88E9A0C}"/>
              </a:ext>
            </a:extLst>
          </p:cNvPr>
          <p:cNvSpPr txBox="1"/>
          <p:nvPr/>
        </p:nvSpPr>
        <p:spPr>
          <a:xfrm>
            <a:off x="8787453" y="4691237"/>
            <a:ext cx="121323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000" b="1">
                <a:solidFill>
                  <a:srgbClr val="006BDF"/>
                </a:solidFill>
                <a:latin typeface="Arial" panose="020B0604020202020204" pitchFamily="34" charset="0"/>
                <a:ea typeface="Microsoft JhengHei"/>
                <a:cs typeface="Arial" panose="020B0604020202020204" pitchFamily="34" charset="0"/>
              </a:rPr>
              <a:t>遠端備份</a:t>
            </a:r>
          </a:p>
        </p:txBody>
      </p:sp>
      <p:pic>
        <p:nvPicPr>
          <p:cNvPr id="27" name="圖形 26">
            <a:extLst>
              <a:ext uri="{FF2B5EF4-FFF2-40B4-BE49-F238E27FC236}">
                <a16:creationId xmlns:a16="http://schemas.microsoft.com/office/drawing/2014/main" id="{5F8ABB13-45C7-4BCF-8DFB-41ADD17B90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9758" y="3450980"/>
            <a:ext cx="4328625" cy="1000013"/>
          </a:xfrm>
          <a:prstGeom prst="rect">
            <a:avLst/>
          </a:prstGeom>
        </p:spPr>
      </p:pic>
      <p:sp>
        <p:nvSpPr>
          <p:cNvPr id="28" name="文字方塊 27">
            <a:extLst>
              <a:ext uri="{FF2B5EF4-FFF2-40B4-BE49-F238E27FC236}">
                <a16:creationId xmlns:a16="http://schemas.microsoft.com/office/drawing/2014/main" id="{72DBE413-1F58-43F8-BB8F-3A6C7F6700FC}"/>
              </a:ext>
            </a:extLst>
          </p:cNvPr>
          <p:cNvSpPr txBox="1"/>
          <p:nvPr/>
        </p:nvSpPr>
        <p:spPr>
          <a:xfrm>
            <a:off x="7234035" y="4691237"/>
            <a:ext cx="121323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000" b="1">
                <a:solidFill>
                  <a:srgbClr val="006BDF"/>
                </a:solidFill>
                <a:latin typeface="Arial" panose="020B0604020202020204" pitchFamily="34" charset="0"/>
                <a:ea typeface="Microsoft JhengHei"/>
                <a:cs typeface="Arial" panose="020B0604020202020204" pitchFamily="34" charset="0"/>
              </a:rPr>
              <a:t>本地備份</a:t>
            </a:r>
          </a:p>
        </p:txBody>
      </p:sp>
      <p:sp>
        <p:nvSpPr>
          <p:cNvPr id="29" name="文字方塊 28">
            <a:extLst>
              <a:ext uri="{FF2B5EF4-FFF2-40B4-BE49-F238E27FC236}">
                <a16:creationId xmlns:a16="http://schemas.microsoft.com/office/drawing/2014/main" id="{2C3CA6B2-5EE4-440D-A0AC-599CAA951CAF}"/>
              </a:ext>
            </a:extLst>
          </p:cNvPr>
          <p:cNvSpPr txBox="1"/>
          <p:nvPr/>
        </p:nvSpPr>
        <p:spPr>
          <a:xfrm>
            <a:off x="10367351" y="4691237"/>
            <a:ext cx="121323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000" b="1">
                <a:solidFill>
                  <a:srgbClr val="006BDF"/>
                </a:solidFill>
                <a:latin typeface="Arial" panose="020B0604020202020204" pitchFamily="34" charset="0"/>
                <a:ea typeface="Microsoft JhengHei"/>
                <a:cs typeface="Arial" panose="020B0604020202020204" pitchFamily="34" charset="0"/>
              </a:rPr>
              <a:t>雲端備份</a:t>
            </a:r>
          </a:p>
        </p:txBody>
      </p:sp>
      <p:pic>
        <p:nvPicPr>
          <p:cNvPr id="9" name="圖片 8">
            <a:extLst>
              <a:ext uri="{FF2B5EF4-FFF2-40B4-BE49-F238E27FC236}">
                <a16:creationId xmlns:a16="http://schemas.microsoft.com/office/drawing/2014/main" id="{0152EFEA-A09C-440A-8972-188242F1BA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919" y="1401942"/>
            <a:ext cx="900601" cy="900601"/>
          </a:xfrm>
          <a:prstGeom prst="rect">
            <a:avLst/>
          </a:prstGeom>
          <a:effectLst>
            <a:glow rad="101600">
              <a:schemeClr val="bg1">
                <a:alpha val="60000"/>
              </a:schemeClr>
            </a:glow>
          </a:effectLst>
        </p:spPr>
      </p:pic>
    </p:spTree>
    <p:extLst>
      <p:ext uri="{BB962C8B-B14F-4D97-AF65-F5344CB8AC3E}">
        <p14:creationId xmlns:p14="http://schemas.microsoft.com/office/powerpoint/2010/main" val="319557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D7899721-E35B-477E-BD75-4EDB3DF24AE5}"/>
              </a:ext>
            </a:extLst>
          </p:cNvPr>
          <p:cNvSpPr/>
          <p:nvPr/>
        </p:nvSpPr>
        <p:spPr>
          <a:xfrm>
            <a:off x="379219" y="4068872"/>
            <a:ext cx="11453390" cy="27891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7" name="圖片 46">
            <a:extLst>
              <a:ext uri="{FF2B5EF4-FFF2-40B4-BE49-F238E27FC236}">
                <a16:creationId xmlns:a16="http://schemas.microsoft.com/office/drawing/2014/main" id="{1CE1A762-BE8E-49F7-A449-132860B69E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97578" y="1919997"/>
            <a:ext cx="1085845" cy="1085845"/>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D6B10025-1C9B-40AD-8834-3349BA28FAF2}"/>
              </a:ext>
            </a:extLst>
          </p:cNvPr>
          <p:cNvSpPr>
            <a:spLocks noGrp="1"/>
          </p:cNvSpPr>
          <p:nvPr>
            <p:ph type="title"/>
          </p:nvPr>
        </p:nvSpPr>
        <p:spPr/>
        <p:txBody>
          <a:bodyPr/>
          <a:lstStyle/>
          <a:p>
            <a:r>
              <a:rPr lang="zh-TW" altLang="en-US"/>
              <a:t>搭配進階儲存功能讓</a:t>
            </a:r>
            <a:r>
              <a:rPr lang="zh-CN" altLang="en-US"/>
              <a:t>資料</a:t>
            </a:r>
            <a:r>
              <a:rPr lang="zh-TW" altLang="en-US"/>
              <a:t>更安全可靠 </a:t>
            </a:r>
          </a:p>
        </p:txBody>
      </p:sp>
      <p:sp>
        <p:nvSpPr>
          <p:cNvPr id="3" name="文字方塊 2">
            <a:extLst>
              <a:ext uri="{FF2B5EF4-FFF2-40B4-BE49-F238E27FC236}">
                <a16:creationId xmlns:a16="http://schemas.microsoft.com/office/drawing/2014/main" id="{96F04C54-B61C-4B47-B307-3541AC088AD4}"/>
              </a:ext>
            </a:extLst>
          </p:cNvPr>
          <p:cNvSpPr txBox="1"/>
          <p:nvPr/>
        </p:nvSpPr>
        <p:spPr>
          <a:xfrm>
            <a:off x="8810032" y="3223526"/>
            <a:ext cx="2460937" cy="61555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rgbClr val="7030A0"/>
                </a:solidFill>
                <a:latin typeface="Arial" panose="020B0604020202020204" pitchFamily="34" charset="0"/>
                <a:ea typeface="微軟正黑體" panose="020B0604030504040204" pitchFamily="34" charset="-120"/>
                <a:cs typeface="Arial" panose="020B0604020202020204" pitchFamily="34" charset="0"/>
              </a:rPr>
              <a:t>Hybrid Backup Sync</a:t>
            </a:r>
          </a:p>
          <a:p>
            <a:pPr algn="ct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多點備份 即時回復</a:t>
            </a:r>
            <a:endParaRPr 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文字方塊 4">
            <a:extLst>
              <a:ext uri="{FF2B5EF4-FFF2-40B4-BE49-F238E27FC236}">
                <a16:creationId xmlns:a16="http://schemas.microsoft.com/office/drawing/2014/main" id="{53F0A5D8-5F11-440C-8561-4B82B6A56BB0}"/>
              </a:ext>
            </a:extLst>
          </p:cNvPr>
          <p:cNvSpPr txBox="1"/>
          <p:nvPr/>
        </p:nvSpPr>
        <p:spPr>
          <a:xfrm>
            <a:off x="440995" y="3223526"/>
            <a:ext cx="2743200" cy="61555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rgbClr val="7030A0"/>
                </a:solidFill>
                <a:latin typeface="Arial" panose="020B0604020202020204" pitchFamily="34" charset="0"/>
                <a:ea typeface="微軟正黑體" panose="020B0604030504040204" pitchFamily="34" charset="-120"/>
                <a:cs typeface="Arial" panose="020B0604020202020204" pitchFamily="34" charset="0"/>
              </a:rPr>
              <a:t>RAID</a:t>
            </a:r>
            <a:r>
              <a:rPr lang="en-US" altLang="zh-TW" b="1">
                <a:solidFill>
                  <a:srgbClr val="2C2E30"/>
                </a:solidFill>
                <a:latin typeface="Arial" panose="020B0604020202020204" pitchFamily="34" charset="0"/>
                <a:ea typeface="微軟正黑體" panose="020B0604030504040204" pitchFamily="34" charset="-120"/>
                <a:cs typeface="Arial" panose="020B0604020202020204" pitchFamily="34" charset="0"/>
              </a:rPr>
              <a:t>   </a:t>
            </a:r>
          </a:p>
          <a:p>
            <a:pPr algn="ct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磁碟陣列保護 </a:t>
            </a:r>
          </a:p>
        </p:txBody>
      </p:sp>
      <p:sp>
        <p:nvSpPr>
          <p:cNvPr id="6" name="文字方塊 5">
            <a:extLst>
              <a:ext uri="{FF2B5EF4-FFF2-40B4-BE49-F238E27FC236}">
                <a16:creationId xmlns:a16="http://schemas.microsoft.com/office/drawing/2014/main" id="{8A401CD6-7313-49CD-916D-B28279759401}"/>
              </a:ext>
            </a:extLst>
          </p:cNvPr>
          <p:cNvSpPr txBox="1"/>
          <p:nvPr/>
        </p:nvSpPr>
        <p:spPr>
          <a:xfrm>
            <a:off x="3011836" y="3223528"/>
            <a:ext cx="2532676" cy="61555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rgbClr val="7030A0"/>
                </a:solidFill>
                <a:latin typeface="Arial" panose="020B0604020202020204" pitchFamily="34" charset="0"/>
                <a:ea typeface="微軟正黑體" panose="020B0604030504040204" pitchFamily="34" charset="-120"/>
                <a:cs typeface="Arial" panose="020B0604020202020204" pitchFamily="34" charset="0"/>
              </a:rPr>
              <a:t>快照功能</a:t>
            </a:r>
          </a:p>
          <a:p>
            <a:pPr algn="ct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不怕勒索病毒</a:t>
            </a:r>
          </a:p>
        </p:txBody>
      </p:sp>
      <p:sp>
        <p:nvSpPr>
          <p:cNvPr id="7" name="文字方塊 6">
            <a:extLst>
              <a:ext uri="{FF2B5EF4-FFF2-40B4-BE49-F238E27FC236}">
                <a16:creationId xmlns:a16="http://schemas.microsoft.com/office/drawing/2014/main" id="{9AD65EE6-9DEF-451C-BEDC-651A2C25866B}"/>
              </a:ext>
            </a:extLst>
          </p:cNvPr>
          <p:cNvSpPr txBox="1"/>
          <p:nvPr/>
        </p:nvSpPr>
        <p:spPr>
          <a:xfrm>
            <a:off x="5697964" y="3223528"/>
            <a:ext cx="2743200" cy="61555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err="1">
                <a:solidFill>
                  <a:srgbClr val="7030A0"/>
                </a:solidFill>
                <a:latin typeface="Arial" panose="020B0604020202020204" pitchFamily="34" charset="0"/>
                <a:ea typeface="微軟正黑體" panose="020B0604030504040204" pitchFamily="34" charset="-120"/>
                <a:cs typeface="Arial" panose="020B0604020202020204" pitchFamily="34" charset="0"/>
              </a:rPr>
              <a:t>Qtier</a:t>
            </a:r>
            <a:r>
              <a:rPr lang="en-US" altLang="zh-TW" b="1">
                <a:solidFill>
                  <a:srgbClr val="7030A0"/>
                </a:solidFill>
                <a:latin typeface="Arial" panose="020B0604020202020204" pitchFamily="34" charset="0"/>
                <a:ea typeface="微軟正黑體" panose="020B0604030504040204" pitchFamily="34" charset="-120"/>
                <a:cs typeface="Arial" panose="020B0604020202020204" pitchFamily="34" charset="0"/>
              </a:rPr>
              <a:t>, SSD Cache </a:t>
            </a:r>
            <a:endParaRPr lang="zh-TW" altLang="en-US" b="1">
              <a:solidFill>
                <a:srgbClr val="7030A0"/>
              </a:solidFill>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加速傳輸效能</a:t>
            </a:r>
          </a:p>
        </p:txBody>
      </p:sp>
      <p:pic>
        <p:nvPicPr>
          <p:cNvPr id="12" name="圖片 12">
            <a:extLst>
              <a:ext uri="{FF2B5EF4-FFF2-40B4-BE49-F238E27FC236}">
                <a16:creationId xmlns:a16="http://schemas.microsoft.com/office/drawing/2014/main" id="{5FF9D89D-CB73-4F56-A918-3E9C6DE9CE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641" y="1919997"/>
            <a:ext cx="1085846" cy="1085844"/>
          </a:xfrm>
          <a:prstGeom prst="rect">
            <a:avLst/>
          </a:prstGeom>
          <a:effectLst>
            <a:outerShdw blurRad="50800" dist="38100" dir="2700000" algn="tl" rotWithShape="0">
              <a:prstClr val="black">
                <a:alpha val="40000"/>
              </a:prstClr>
            </a:outerShdw>
          </a:effectLst>
        </p:spPr>
      </p:pic>
      <p:grpSp>
        <p:nvGrpSpPr>
          <p:cNvPr id="13" name="群組 12">
            <a:extLst>
              <a:ext uri="{FF2B5EF4-FFF2-40B4-BE49-F238E27FC236}">
                <a16:creationId xmlns:a16="http://schemas.microsoft.com/office/drawing/2014/main" id="{C261B10D-9408-C94C-9D5B-8D19C133B4AE}"/>
              </a:ext>
            </a:extLst>
          </p:cNvPr>
          <p:cNvGrpSpPr/>
          <p:nvPr/>
        </p:nvGrpSpPr>
        <p:grpSpPr>
          <a:xfrm>
            <a:off x="8032939" y="5009696"/>
            <a:ext cx="1793870" cy="1015324"/>
            <a:chOff x="9717799" y="4066229"/>
            <a:chExt cx="2786007" cy="1576868"/>
          </a:xfrm>
          <a:effectLst>
            <a:outerShdw blurRad="50800" dist="38100" dir="2700000" algn="tl" rotWithShape="0">
              <a:prstClr val="black">
                <a:alpha val="40000"/>
              </a:prstClr>
            </a:outerShdw>
          </a:effectLst>
        </p:grpSpPr>
        <p:pic>
          <p:nvPicPr>
            <p:cNvPr id="14" name="圖形 48">
              <a:extLst>
                <a:ext uri="{FF2B5EF4-FFF2-40B4-BE49-F238E27FC236}">
                  <a16:creationId xmlns:a16="http://schemas.microsoft.com/office/drawing/2014/main" id="{0F854676-CDBB-DC45-9BC3-0C84535ED7C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7799" y="4066229"/>
              <a:ext cx="2786007" cy="1576868"/>
            </a:xfrm>
            <a:prstGeom prst="rect">
              <a:avLst/>
            </a:prstGeom>
          </p:spPr>
        </p:pic>
        <p:grpSp>
          <p:nvGrpSpPr>
            <p:cNvPr id="15" name="群組 47">
              <a:extLst>
                <a:ext uri="{FF2B5EF4-FFF2-40B4-BE49-F238E27FC236}">
                  <a16:creationId xmlns:a16="http://schemas.microsoft.com/office/drawing/2014/main" id="{A96A46D1-0047-2941-BFC9-80C967E833D0}"/>
                </a:ext>
              </a:extLst>
            </p:cNvPr>
            <p:cNvGrpSpPr/>
            <p:nvPr/>
          </p:nvGrpSpPr>
          <p:grpSpPr>
            <a:xfrm>
              <a:off x="10477230" y="4528346"/>
              <a:ext cx="1362897" cy="406200"/>
              <a:chOff x="7584538" y="5498765"/>
              <a:chExt cx="1362897" cy="406200"/>
            </a:xfrm>
          </p:grpSpPr>
          <p:sp>
            <p:nvSpPr>
              <p:cNvPr id="16" name="Google Shape;442;p24">
                <a:extLst>
                  <a:ext uri="{FF2B5EF4-FFF2-40B4-BE49-F238E27FC236}">
                    <a16:creationId xmlns:a16="http://schemas.microsoft.com/office/drawing/2014/main" id="{AD5B954C-A84D-5C45-BAF1-C69745266627}"/>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A</a:t>
                </a:r>
                <a:endParaRPr>
                  <a:latin typeface="Oswald Light" pitchFamily="2" charset="0"/>
                  <a:cs typeface="+mn-ea"/>
                  <a:sym typeface="+mn-lt"/>
                </a:endParaRPr>
              </a:p>
            </p:txBody>
          </p:sp>
          <p:sp>
            <p:nvSpPr>
              <p:cNvPr id="17" name="Google Shape;443;p24">
                <a:extLst>
                  <a:ext uri="{FF2B5EF4-FFF2-40B4-BE49-F238E27FC236}">
                    <a16:creationId xmlns:a16="http://schemas.microsoft.com/office/drawing/2014/main" id="{17592F49-DFE1-3F4C-8A47-D98111FD9BD1}"/>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C</a:t>
                </a:r>
                <a:endParaRPr>
                  <a:latin typeface="Oswald Light" pitchFamily="2" charset="0"/>
                  <a:cs typeface="+mn-ea"/>
                  <a:sym typeface="+mn-lt"/>
                </a:endParaRPr>
              </a:p>
            </p:txBody>
          </p:sp>
          <p:sp>
            <p:nvSpPr>
              <p:cNvPr id="18" name="Google Shape;444;p24">
                <a:extLst>
                  <a:ext uri="{FF2B5EF4-FFF2-40B4-BE49-F238E27FC236}">
                    <a16:creationId xmlns:a16="http://schemas.microsoft.com/office/drawing/2014/main" id="{7FAAEF41-5C1F-BE46-BD72-AB66E4531B44}"/>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B</a:t>
                </a:r>
                <a:endParaRPr>
                  <a:latin typeface="Oswald Light" pitchFamily="2" charset="0"/>
                  <a:cs typeface="+mn-ea"/>
                  <a:sym typeface="+mn-lt"/>
                </a:endParaRPr>
              </a:p>
            </p:txBody>
          </p:sp>
          <p:sp>
            <p:nvSpPr>
              <p:cNvPr id="19" name="Google Shape;445;p24">
                <a:extLst>
                  <a:ext uri="{FF2B5EF4-FFF2-40B4-BE49-F238E27FC236}">
                    <a16:creationId xmlns:a16="http://schemas.microsoft.com/office/drawing/2014/main" id="{28E3A65B-9A33-FA40-8378-58C9D5D18D09}"/>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D</a:t>
                </a:r>
                <a:endParaRPr>
                  <a:latin typeface="Oswald Light" pitchFamily="2" charset="0"/>
                  <a:cs typeface="+mn-ea"/>
                  <a:sym typeface="+mn-lt"/>
                </a:endParaRPr>
              </a:p>
            </p:txBody>
          </p:sp>
        </p:grpSp>
      </p:grpSp>
      <p:grpSp>
        <p:nvGrpSpPr>
          <p:cNvPr id="20" name="群組 19">
            <a:extLst>
              <a:ext uri="{FF2B5EF4-FFF2-40B4-BE49-F238E27FC236}">
                <a16:creationId xmlns:a16="http://schemas.microsoft.com/office/drawing/2014/main" id="{8316ACD5-5AFD-7148-B626-1F99D0629C6B}"/>
              </a:ext>
            </a:extLst>
          </p:cNvPr>
          <p:cNvGrpSpPr/>
          <p:nvPr/>
        </p:nvGrpSpPr>
        <p:grpSpPr>
          <a:xfrm>
            <a:off x="5966233" y="5009696"/>
            <a:ext cx="3911185" cy="1015324"/>
            <a:chOff x="6147389" y="4066228"/>
            <a:chExt cx="6074346" cy="1576868"/>
          </a:xfrm>
          <a:effectLst>
            <a:outerShdw blurRad="50800" dist="38100" dir="2700000" algn="tl" rotWithShape="0">
              <a:prstClr val="black">
                <a:alpha val="40000"/>
              </a:prstClr>
            </a:outerShdw>
          </a:effectLst>
        </p:grpSpPr>
        <p:pic>
          <p:nvPicPr>
            <p:cNvPr id="21" name="圖形 45">
              <a:extLst>
                <a:ext uri="{FF2B5EF4-FFF2-40B4-BE49-F238E27FC236}">
                  <a16:creationId xmlns:a16="http://schemas.microsoft.com/office/drawing/2014/main" id="{8412D404-5AA3-AB4F-86BF-AF40C3067D2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47389" y="4066228"/>
              <a:ext cx="2786007" cy="1576868"/>
            </a:xfrm>
            <a:prstGeom prst="rect">
              <a:avLst/>
            </a:prstGeom>
          </p:spPr>
        </p:pic>
        <p:sp>
          <p:nvSpPr>
            <p:cNvPr id="22" name="Google Shape;448;p24">
              <a:extLst>
                <a:ext uri="{FF2B5EF4-FFF2-40B4-BE49-F238E27FC236}">
                  <a16:creationId xmlns:a16="http://schemas.microsoft.com/office/drawing/2014/main" id="{84DE917F-9B2F-DD48-859D-35C1C6F31400}"/>
                </a:ext>
              </a:extLst>
            </p:cNvPr>
            <p:cNvSpPr/>
            <p:nvPr/>
          </p:nvSpPr>
          <p:spPr>
            <a:xfrm>
              <a:off x="9478037" y="5070177"/>
              <a:ext cx="2743698" cy="315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Oswald Light" pitchFamily="2" charset="0"/>
                  <a:cs typeface="+mn-ea"/>
                  <a:sym typeface="+mn-lt"/>
                </a:rPr>
                <a:t>Deduplicated Data</a:t>
              </a:r>
              <a:endParaRPr lang="en-US" sz="1400">
                <a:solidFill>
                  <a:srgbClr val="00FFFF"/>
                </a:solidFill>
                <a:latin typeface="Oswald Light" pitchFamily="2" charset="0"/>
                <a:cs typeface="+mn-ea"/>
                <a:sym typeface="+mn-lt"/>
              </a:endParaRPr>
            </a:p>
          </p:txBody>
        </p:sp>
      </p:grpSp>
      <p:grpSp>
        <p:nvGrpSpPr>
          <p:cNvPr id="23" name="群組 22">
            <a:extLst>
              <a:ext uri="{FF2B5EF4-FFF2-40B4-BE49-F238E27FC236}">
                <a16:creationId xmlns:a16="http://schemas.microsoft.com/office/drawing/2014/main" id="{39B1FA04-DE3C-664C-ABA9-E15F847C421C}"/>
              </a:ext>
            </a:extLst>
          </p:cNvPr>
          <p:cNvGrpSpPr/>
          <p:nvPr/>
        </p:nvGrpSpPr>
        <p:grpSpPr>
          <a:xfrm>
            <a:off x="3955257" y="5009696"/>
            <a:ext cx="1793870" cy="1015324"/>
            <a:chOff x="2576979" y="4066229"/>
            <a:chExt cx="2786007" cy="1576868"/>
          </a:xfrm>
          <a:effectLst>
            <a:outerShdw blurRad="50800" dist="38100" dir="2700000" algn="tl" rotWithShape="0">
              <a:prstClr val="black">
                <a:alpha val="40000"/>
              </a:prstClr>
            </a:outerShdw>
          </a:effectLst>
        </p:grpSpPr>
        <p:pic>
          <p:nvPicPr>
            <p:cNvPr id="24" name="圖形 42">
              <a:extLst>
                <a:ext uri="{FF2B5EF4-FFF2-40B4-BE49-F238E27FC236}">
                  <a16:creationId xmlns:a16="http://schemas.microsoft.com/office/drawing/2014/main" id="{13083AE9-D23A-E24B-933F-FE1CEAB0BB6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76979" y="4066229"/>
              <a:ext cx="2786007" cy="1576868"/>
            </a:xfrm>
            <a:prstGeom prst="rect">
              <a:avLst/>
            </a:prstGeom>
          </p:spPr>
        </p:pic>
        <p:grpSp>
          <p:nvGrpSpPr>
            <p:cNvPr id="25" name="群組 43">
              <a:extLst>
                <a:ext uri="{FF2B5EF4-FFF2-40B4-BE49-F238E27FC236}">
                  <a16:creationId xmlns:a16="http://schemas.microsoft.com/office/drawing/2014/main" id="{89FA8809-5F39-604F-9607-1A0A9704C84D}"/>
                </a:ext>
              </a:extLst>
            </p:cNvPr>
            <p:cNvGrpSpPr/>
            <p:nvPr/>
          </p:nvGrpSpPr>
          <p:grpSpPr>
            <a:xfrm>
              <a:off x="3065882" y="4256204"/>
              <a:ext cx="1852740" cy="909847"/>
              <a:chOff x="4327765" y="3622547"/>
              <a:chExt cx="1852740" cy="909847"/>
            </a:xfrm>
          </p:grpSpPr>
          <p:sp>
            <p:nvSpPr>
              <p:cNvPr id="27" name="Google Shape;428;p24">
                <a:extLst>
                  <a:ext uri="{FF2B5EF4-FFF2-40B4-BE49-F238E27FC236}">
                    <a16:creationId xmlns:a16="http://schemas.microsoft.com/office/drawing/2014/main" id="{DE20F3D9-A7CC-DF4F-837A-A5AC2389282F}"/>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A</a:t>
                </a:r>
                <a:endParaRPr>
                  <a:latin typeface="Oswald Light" pitchFamily="2" charset="0"/>
                  <a:cs typeface="+mn-ea"/>
                  <a:sym typeface="+mn-lt"/>
                </a:endParaRPr>
              </a:p>
            </p:txBody>
          </p:sp>
          <p:sp>
            <p:nvSpPr>
              <p:cNvPr id="28" name="Google Shape;429;p24">
                <a:extLst>
                  <a:ext uri="{FF2B5EF4-FFF2-40B4-BE49-F238E27FC236}">
                    <a16:creationId xmlns:a16="http://schemas.microsoft.com/office/drawing/2014/main" id="{09AA0597-0349-854F-85A7-B5C4508AAC16}"/>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C</a:t>
                </a:r>
                <a:endParaRPr>
                  <a:latin typeface="Oswald Light" pitchFamily="2" charset="0"/>
                  <a:cs typeface="+mn-ea"/>
                  <a:sym typeface="+mn-lt"/>
                </a:endParaRPr>
              </a:p>
            </p:txBody>
          </p:sp>
          <p:sp>
            <p:nvSpPr>
              <p:cNvPr id="29" name="Google Shape;430;p24">
                <a:extLst>
                  <a:ext uri="{FF2B5EF4-FFF2-40B4-BE49-F238E27FC236}">
                    <a16:creationId xmlns:a16="http://schemas.microsoft.com/office/drawing/2014/main" id="{981C0CFD-C446-CA4D-B1B2-932970D6B05A}"/>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B</a:t>
                </a:r>
                <a:endParaRPr>
                  <a:latin typeface="Oswald Light" pitchFamily="2" charset="0"/>
                  <a:cs typeface="+mn-ea"/>
                  <a:sym typeface="+mn-lt"/>
                </a:endParaRPr>
              </a:p>
            </p:txBody>
          </p:sp>
          <p:sp>
            <p:nvSpPr>
              <p:cNvPr id="30" name="Google Shape;431;p24">
                <a:extLst>
                  <a:ext uri="{FF2B5EF4-FFF2-40B4-BE49-F238E27FC236}">
                    <a16:creationId xmlns:a16="http://schemas.microsoft.com/office/drawing/2014/main" id="{7A77FB48-9B65-2143-9CF5-5FFCBCC5CDC9}"/>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D</a:t>
                </a:r>
                <a:endParaRPr>
                  <a:latin typeface="Oswald Light" pitchFamily="2" charset="0"/>
                  <a:cs typeface="+mn-ea"/>
                  <a:sym typeface="+mn-lt"/>
                </a:endParaRPr>
              </a:p>
            </p:txBody>
          </p:sp>
          <p:sp>
            <p:nvSpPr>
              <p:cNvPr id="31" name="Google Shape;432;p24">
                <a:extLst>
                  <a:ext uri="{FF2B5EF4-FFF2-40B4-BE49-F238E27FC236}">
                    <a16:creationId xmlns:a16="http://schemas.microsoft.com/office/drawing/2014/main" id="{D138B6A9-1053-1240-9345-44CFD70D031C}"/>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A</a:t>
                </a:r>
                <a:endParaRPr>
                  <a:latin typeface="Oswald Light" pitchFamily="2" charset="0"/>
                  <a:cs typeface="+mn-ea"/>
                  <a:sym typeface="+mn-lt"/>
                </a:endParaRPr>
              </a:p>
            </p:txBody>
          </p:sp>
          <p:sp>
            <p:nvSpPr>
              <p:cNvPr id="32" name="Google Shape;433;p24">
                <a:extLst>
                  <a:ext uri="{FF2B5EF4-FFF2-40B4-BE49-F238E27FC236}">
                    <a16:creationId xmlns:a16="http://schemas.microsoft.com/office/drawing/2014/main" id="{D3CCE911-9E3F-494C-887B-352622511E43}"/>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C</a:t>
                </a:r>
                <a:endParaRPr>
                  <a:latin typeface="Oswald Light" pitchFamily="2" charset="0"/>
                  <a:cs typeface="+mn-ea"/>
                  <a:sym typeface="+mn-lt"/>
                </a:endParaRPr>
              </a:p>
            </p:txBody>
          </p:sp>
          <p:sp>
            <p:nvSpPr>
              <p:cNvPr id="33" name="Google Shape;434;p24">
                <a:extLst>
                  <a:ext uri="{FF2B5EF4-FFF2-40B4-BE49-F238E27FC236}">
                    <a16:creationId xmlns:a16="http://schemas.microsoft.com/office/drawing/2014/main" id="{022FEFA3-794A-7F4D-88EB-9591C2BC1BD3}"/>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B</a:t>
                </a:r>
                <a:endParaRPr>
                  <a:latin typeface="Oswald Light" pitchFamily="2" charset="0"/>
                  <a:cs typeface="+mn-ea"/>
                  <a:sym typeface="+mn-lt"/>
                </a:endParaRPr>
              </a:p>
            </p:txBody>
          </p:sp>
          <p:sp>
            <p:nvSpPr>
              <p:cNvPr id="34" name="Google Shape;435;p24">
                <a:extLst>
                  <a:ext uri="{FF2B5EF4-FFF2-40B4-BE49-F238E27FC236}">
                    <a16:creationId xmlns:a16="http://schemas.microsoft.com/office/drawing/2014/main" id="{FCE31E1C-FD44-254F-96C9-998A6B188632}"/>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D</a:t>
                </a:r>
                <a:endParaRPr>
                  <a:latin typeface="Oswald Light" pitchFamily="2" charset="0"/>
                  <a:cs typeface="+mn-ea"/>
                  <a:sym typeface="+mn-lt"/>
                </a:endParaRPr>
              </a:p>
            </p:txBody>
          </p:sp>
        </p:grpSp>
        <p:sp>
          <p:nvSpPr>
            <p:cNvPr id="26" name="Google Shape;447;p24">
              <a:extLst>
                <a:ext uri="{FF2B5EF4-FFF2-40B4-BE49-F238E27FC236}">
                  <a16:creationId xmlns:a16="http://schemas.microsoft.com/office/drawing/2014/main" id="{86B8E165-F654-364A-BBF4-73BF6C9C88F5}"/>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Oswald Light" pitchFamily="2" charset="0"/>
                  <a:cs typeface="+mn-ea"/>
                  <a:sym typeface="+mn-lt"/>
                </a:rPr>
                <a:t>Original Data</a:t>
              </a:r>
              <a:endParaRPr lang="en-US" sz="1400">
                <a:solidFill>
                  <a:srgbClr val="00FFFF"/>
                </a:solidFill>
                <a:latin typeface="Oswald Light" pitchFamily="2" charset="0"/>
                <a:cs typeface="+mn-ea"/>
                <a:sym typeface="+mn-lt"/>
              </a:endParaRPr>
            </a:p>
          </p:txBody>
        </p:sp>
      </p:grpSp>
      <p:sp>
        <p:nvSpPr>
          <p:cNvPr id="35" name="Google Shape;459;p24">
            <a:extLst>
              <a:ext uri="{FF2B5EF4-FFF2-40B4-BE49-F238E27FC236}">
                <a16:creationId xmlns:a16="http://schemas.microsoft.com/office/drawing/2014/main" id="{EFBBE918-60F1-554E-928D-F518D59CD7A3}"/>
              </a:ext>
            </a:extLst>
          </p:cNvPr>
          <p:cNvSpPr/>
          <p:nvPr/>
        </p:nvSpPr>
        <p:spPr>
          <a:xfrm>
            <a:off x="6165771" y="6149537"/>
            <a:ext cx="1384890" cy="253500"/>
          </a:xfrm>
          <a:prstGeom prst="rect">
            <a:avLst/>
          </a:prstGeom>
          <a:noFill/>
          <a:ln>
            <a:noFill/>
          </a:ln>
        </p:spPr>
        <p:txBody>
          <a:bodyPr spcFirstLastPara="1" wrap="square" lIns="91425" tIns="91425" rIns="91425" bIns="91425" anchor="ctr" anchorCtr="0">
            <a:noAutofit/>
          </a:bodyPr>
          <a:lstStyle/>
          <a:p>
            <a:pPr marR="0" lvl="0" indent="0" algn="ctr">
              <a:lnSpc>
                <a:spcPct val="100000"/>
              </a:lnSpc>
              <a:spcBef>
                <a:spcPts val="0"/>
              </a:spcBef>
              <a:spcAft>
                <a:spcPts val="0"/>
              </a:spcAft>
              <a:buClr>
                <a:srgbClr val="D8D8D8"/>
              </a:buClr>
              <a:buSzPts val="1200"/>
              <a:buFont typeface="Arial"/>
              <a:buNone/>
            </a:pPr>
            <a:r>
              <a:rPr 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sym typeface="+mn-lt"/>
              </a:rPr>
              <a:t>Compression</a:t>
            </a:r>
          </a:p>
        </p:txBody>
      </p:sp>
      <p:sp>
        <p:nvSpPr>
          <p:cNvPr id="36" name="Google Shape;458;p24">
            <a:extLst>
              <a:ext uri="{FF2B5EF4-FFF2-40B4-BE49-F238E27FC236}">
                <a16:creationId xmlns:a16="http://schemas.microsoft.com/office/drawing/2014/main" id="{19EBFFBE-CC1F-F348-8AF9-E7C595FD3F04}"/>
              </a:ext>
            </a:extLst>
          </p:cNvPr>
          <p:cNvSpPr/>
          <p:nvPr/>
        </p:nvSpPr>
        <p:spPr>
          <a:xfrm>
            <a:off x="8196885" y="6148007"/>
            <a:ext cx="1465977" cy="215438"/>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sym typeface="+mn-lt"/>
              </a:rPr>
              <a:t>Deduplication</a:t>
            </a:r>
          </a:p>
        </p:txBody>
      </p:sp>
      <p:sp>
        <p:nvSpPr>
          <p:cNvPr id="37" name="Google Shape;449;p24">
            <a:extLst>
              <a:ext uri="{FF2B5EF4-FFF2-40B4-BE49-F238E27FC236}">
                <a16:creationId xmlns:a16="http://schemas.microsoft.com/office/drawing/2014/main" id="{155D2BE4-3D81-AD4B-BCAC-181A1A8057E0}"/>
              </a:ext>
            </a:extLst>
          </p:cNvPr>
          <p:cNvSpPr/>
          <p:nvPr/>
        </p:nvSpPr>
        <p:spPr>
          <a:xfrm>
            <a:off x="5934346" y="5775936"/>
            <a:ext cx="1915736" cy="20124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Oswald Light" pitchFamily="2" charset="0"/>
                <a:cs typeface="+mn-ea"/>
                <a:sym typeface="+mn-lt"/>
              </a:rPr>
              <a:t>Compressed Data</a:t>
            </a:r>
            <a:endParaRPr lang="en-US" sz="1400">
              <a:solidFill>
                <a:srgbClr val="00FFFF"/>
              </a:solidFill>
              <a:latin typeface="Oswald Light" pitchFamily="2" charset="0"/>
              <a:cs typeface="+mn-ea"/>
              <a:sym typeface="+mn-lt"/>
            </a:endParaRPr>
          </a:p>
        </p:txBody>
      </p:sp>
      <p:sp>
        <p:nvSpPr>
          <p:cNvPr id="38" name="Google Shape;442;p24">
            <a:extLst>
              <a:ext uri="{FF2B5EF4-FFF2-40B4-BE49-F238E27FC236}">
                <a16:creationId xmlns:a16="http://schemas.microsoft.com/office/drawing/2014/main" id="{7582D5CC-D4FF-7F47-B070-976C0A8A8960}"/>
              </a:ext>
            </a:extLst>
          </p:cNvPr>
          <p:cNvSpPr/>
          <p:nvPr/>
        </p:nvSpPr>
        <p:spPr>
          <a:xfrm>
            <a:off x="6433679" y="5177585"/>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A</a:t>
            </a:r>
            <a:endParaRPr>
              <a:latin typeface="Oswald Light" pitchFamily="2" charset="0"/>
              <a:cs typeface="+mn-ea"/>
              <a:sym typeface="+mn-lt"/>
            </a:endParaRPr>
          </a:p>
        </p:txBody>
      </p:sp>
      <p:sp>
        <p:nvSpPr>
          <p:cNvPr id="39" name="Google Shape;443;p24">
            <a:extLst>
              <a:ext uri="{FF2B5EF4-FFF2-40B4-BE49-F238E27FC236}">
                <a16:creationId xmlns:a16="http://schemas.microsoft.com/office/drawing/2014/main" id="{943E538A-6D19-484B-A9A9-1F445FFFA4AE}"/>
              </a:ext>
            </a:extLst>
          </p:cNvPr>
          <p:cNvSpPr/>
          <p:nvPr/>
        </p:nvSpPr>
        <p:spPr>
          <a:xfrm>
            <a:off x="6898435" y="5177585"/>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C</a:t>
            </a:r>
            <a:endParaRPr>
              <a:latin typeface="Oswald Light" pitchFamily="2" charset="0"/>
              <a:cs typeface="+mn-ea"/>
              <a:sym typeface="+mn-lt"/>
            </a:endParaRPr>
          </a:p>
        </p:txBody>
      </p:sp>
      <p:sp>
        <p:nvSpPr>
          <p:cNvPr id="40" name="Google Shape;444;p24">
            <a:extLst>
              <a:ext uri="{FF2B5EF4-FFF2-40B4-BE49-F238E27FC236}">
                <a16:creationId xmlns:a16="http://schemas.microsoft.com/office/drawing/2014/main" id="{AAEC1A2B-AD95-5E4F-82D6-BAC29440568A}"/>
              </a:ext>
            </a:extLst>
          </p:cNvPr>
          <p:cNvSpPr/>
          <p:nvPr/>
        </p:nvSpPr>
        <p:spPr>
          <a:xfrm>
            <a:off x="6666057" y="5177585"/>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B</a:t>
            </a:r>
            <a:endParaRPr>
              <a:latin typeface="Oswald Light" pitchFamily="2" charset="0"/>
              <a:cs typeface="+mn-ea"/>
              <a:sym typeface="+mn-lt"/>
            </a:endParaRPr>
          </a:p>
        </p:txBody>
      </p:sp>
      <p:sp>
        <p:nvSpPr>
          <p:cNvPr id="41" name="Google Shape;445;p24">
            <a:extLst>
              <a:ext uri="{FF2B5EF4-FFF2-40B4-BE49-F238E27FC236}">
                <a16:creationId xmlns:a16="http://schemas.microsoft.com/office/drawing/2014/main" id="{C24B4915-B560-1F45-BDD9-C48EC9A85B00}"/>
              </a:ext>
            </a:extLst>
          </p:cNvPr>
          <p:cNvSpPr/>
          <p:nvPr/>
        </p:nvSpPr>
        <p:spPr>
          <a:xfrm>
            <a:off x="7130812" y="5177585"/>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D</a:t>
            </a:r>
            <a:endParaRPr>
              <a:latin typeface="Oswald Light" pitchFamily="2" charset="0"/>
              <a:cs typeface="+mn-ea"/>
              <a:sym typeface="+mn-lt"/>
            </a:endParaRPr>
          </a:p>
        </p:txBody>
      </p:sp>
      <p:sp>
        <p:nvSpPr>
          <p:cNvPr id="42" name="Google Shape;442;p24">
            <a:extLst>
              <a:ext uri="{FF2B5EF4-FFF2-40B4-BE49-F238E27FC236}">
                <a16:creationId xmlns:a16="http://schemas.microsoft.com/office/drawing/2014/main" id="{28294904-B062-794F-9A2A-E46554A38C76}"/>
              </a:ext>
            </a:extLst>
          </p:cNvPr>
          <p:cNvSpPr/>
          <p:nvPr/>
        </p:nvSpPr>
        <p:spPr>
          <a:xfrm>
            <a:off x="6919505" y="5511852"/>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A</a:t>
            </a:r>
            <a:endParaRPr>
              <a:latin typeface="Oswald Light" pitchFamily="2" charset="0"/>
              <a:cs typeface="+mn-ea"/>
              <a:sym typeface="+mn-lt"/>
            </a:endParaRPr>
          </a:p>
        </p:txBody>
      </p:sp>
      <p:sp>
        <p:nvSpPr>
          <p:cNvPr id="43" name="Google Shape;443;p24">
            <a:extLst>
              <a:ext uri="{FF2B5EF4-FFF2-40B4-BE49-F238E27FC236}">
                <a16:creationId xmlns:a16="http://schemas.microsoft.com/office/drawing/2014/main" id="{11C57A48-A0F3-E94F-8BD2-54E8B89F07C9}"/>
              </a:ext>
            </a:extLst>
          </p:cNvPr>
          <p:cNvSpPr/>
          <p:nvPr/>
        </p:nvSpPr>
        <p:spPr>
          <a:xfrm>
            <a:off x="6677799" y="5521376"/>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C</a:t>
            </a:r>
            <a:endParaRPr>
              <a:latin typeface="Oswald Light" pitchFamily="2" charset="0"/>
              <a:cs typeface="+mn-ea"/>
              <a:sym typeface="+mn-lt"/>
            </a:endParaRPr>
          </a:p>
        </p:txBody>
      </p:sp>
      <p:sp>
        <p:nvSpPr>
          <p:cNvPr id="44" name="Google Shape;444;p24">
            <a:extLst>
              <a:ext uri="{FF2B5EF4-FFF2-40B4-BE49-F238E27FC236}">
                <a16:creationId xmlns:a16="http://schemas.microsoft.com/office/drawing/2014/main" id="{E33813B2-4275-7549-815D-4212290C372B}"/>
              </a:ext>
            </a:extLst>
          </p:cNvPr>
          <p:cNvSpPr/>
          <p:nvPr/>
        </p:nvSpPr>
        <p:spPr>
          <a:xfrm>
            <a:off x="7152098" y="5511851"/>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B</a:t>
            </a:r>
            <a:endParaRPr>
              <a:latin typeface="Oswald Light" pitchFamily="2" charset="0"/>
              <a:cs typeface="+mn-ea"/>
              <a:sym typeface="+mn-lt"/>
            </a:endParaRPr>
          </a:p>
        </p:txBody>
      </p:sp>
      <p:sp>
        <p:nvSpPr>
          <p:cNvPr id="45" name="Google Shape;445;p24">
            <a:extLst>
              <a:ext uri="{FF2B5EF4-FFF2-40B4-BE49-F238E27FC236}">
                <a16:creationId xmlns:a16="http://schemas.microsoft.com/office/drawing/2014/main" id="{51511CF1-C431-894B-91B1-A77225C5204C}"/>
              </a:ext>
            </a:extLst>
          </p:cNvPr>
          <p:cNvSpPr/>
          <p:nvPr/>
        </p:nvSpPr>
        <p:spPr>
          <a:xfrm>
            <a:off x="6445165" y="5521377"/>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Oswald Light" pitchFamily="2" charset="0"/>
                <a:cs typeface="+mn-ea"/>
                <a:sym typeface="+mn-lt"/>
              </a:rPr>
              <a:t>D</a:t>
            </a:r>
            <a:endParaRPr>
              <a:latin typeface="Oswald Light" pitchFamily="2" charset="0"/>
              <a:cs typeface="+mn-ea"/>
              <a:sym typeface="+mn-lt"/>
            </a:endParaRPr>
          </a:p>
        </p:txBody>
      </p:sp>
      <p:pic>
        <p:nvPicPr>
          <p:cNvPr id="48" name="圖形 47">
            <a:extLst>
              <a:ext uri="{FF2B5EF4-FFF2-40B4-BE49-F238E27FC236}">
                <a16:creationId xmlns:a16="http://schemas.microsoft.com/office/drawing/2014/main" id="{25A99ECE-4DD0-4FAD-A11C-63F9F273904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88072" y="1907144"/>
            <a:ext cx="990729" cy="1111550"/>
          </a:xfrm>
          <a:prstGeom prst="rect">
            <a:avLst/>
          </a:prstGeom>
          <a:effectLst>
            <a:outerShdw blurRad="50800" dist="38100" dir="2700000" algn="tl" rotWithShape="0">
              <a:prstClr val="black">
                <a:alpha val="40000"/>
              </a:prstClr>
            </a:outerShdw>
          </a:effectLst>
        </p:spPr>
      </p:pic>
      <p:pic>
        <p:nvPicPr>
          <p:cNvPr id="49" name="圖形 48">
            <a:extLst>
              <a:ext uri="{FF2B5EF4-FFF2-40B4-BE49-F238E27FC236}">
                <a16:creationId xmlns:a16="http://schemas.microsoft.com/office/drawing/2014/main" id="{ED94DC67-2BAB-4FAF-AD7C-6F32F66DE0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3472" y="1934615"/>
            <a:ext cx="1318246" cy="1056609"/>
          </a:xfrm>
          <a:prstGeom prst="rect">
            <a:avLst/>
          </a:prstGeom>
          <a:effectLst>
            <a:outerShdw blurRad="50800" dist="38100" dir="2700000" algn="tl" rotWithShape="0">
              <a:prstClr val="black">
                <a:alpha val="40000"/>
              </a:prstClr>
            </a:outerShdw>
          </a:effectLst>
        </p:spPr>
      </p:pic>
      <p:cxnSp>
        <p:nvCxnSpPr>
          <p:cNvPr id="8" name="直線接點 7">
            <a:extLst>
              <a:ext uri="{FF2B5EF4-FFF2-40B4-BE49-F238E27FC236}">
                <a16:creationId xmlns:a16="http://schemas.microsoft.com/office/drawing/2014/main" id="{8ACBC5A9-A1E9-48E9-8E69-9A4B199A1C9B}"/>
              </a:ext>
            </a:extLst>
          </p:cNvPr>
          <p:cNvCxnSpPr>
            <a:cxnSpLocks/>
          </p:cNvCxnSpPr>
          <p:nvPr/>
        </p:nvCxnSpPr>
        <p:spPr>
          <a:xfrm flipH="1">
            <a:off x="2801312" y="2014204"/>
            <a:ext cx="724696" cy="1727670"/>
          </a:xfrm>
          <a:prstGeom prst="line">
            <a:avLst/>
          </a:prstGeom>
          <a:ln w="12700">
            <a:solidFill>
              <a:srgbClr val="006BDF"/>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1D901125-B1AE-42E1-A15B-59CCB28615DC}"/>
              </a:ext>
            </a:extLst>
          </p:cNvPr>
          <p:cNvCxnSpPr>
            <a:cxnSpLocks/>
          </p:cNvCxnSpPr>
          <p:nvPr/>
        </p:nvCxnSpPr>
        <p:spPr>
          <a:xfrm flipH="1">
            <a:off x="5399892" y="2014204"/>
            <a:ext cx="724696" cy="1727670"/>
          </a:xfrm>
          <a:prstGeom prst="line">
            <a:avLst/>
          </a:prstGeom>
          <a:ln w="12700">
            <a:solidFill>
              <a:srgbClr val="006BDF"/>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E1D94CA6-71BE-414F-8FAF-F8BDC17E9377}"/>
              </a:ext>
            </a:extLst>
          </p:cNvPr>
          <p:cNvCxnSpPr>
            <a:cxnSpLocks/>
          </p:cNvCxnSpPr>
          <p:nvPr/>
        </p:nvCxnSpPr>
        <p:spPr>
          <a:xfrm flipH="1">
            <a:off x="8346696" y="2014204"/>
            <a:ext cx="724696" cy="1727670"/>
          </a:xfrm>
          <a:prstGeom prst="line">
            <a:avLst/>
          </a:prstGeom>
          <a:ln w="12700">
            <a:solidFill>
              <a:srgbClr val="006BDF"/>
            </a:solidFill>
          </a:ln>
        </p:spPr>
        <p:style>
          <a:lnRef idx="1">
            <a:schemeClr val="accent1"/>
          </a:lnRef>
          <a:fillRef idx="0">
            <a:schemeClr val="accent1"/>
          </a:fillRef>
          <a:effectRef idx="0">
            <a:schemeClr val="accent1"/>
          </a:effectRef>
          <a:fontRef idx="minor">
            <a:schemeClr val="tx1"/>
          </a:fontRef>
        </p:style>
      </p:cxnSp>
      <p:pic>
        <p:nvPicPr>
          <p:cNvPr id="53" name="圖片 52" descr="一張含有 文字 的圖片&#10;&#10;自動產生的描述">
            <a:extLst>
              <a:ext uri="{FF2B5EF4-FFF2-40B4-BE49-F238E27FC236}">
                <a16:creationId xmlns:a16="http://schemas.microsoft.com/office/drawing/2014/main" id="{6F6F8B1E-CC96-4642-B81C-7C807FD97D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45782" y="4857929"/>
            <a:ext cx="2579780" cy="1719853"/>
          </a:xfrm>
          <a:prstGeom prst="rect">
            <a:avLst/>
          </a:prstGeom>
          <a:effectLst>
            <a:outerShdw blurRad="50800" dist="38100" dir="2700000" algn="tl" rotWithShape="0">
              <a:prstClr val="black">
                <a:alpha val="40000"/>
              </a:prstClr>
            </a:outerShdw>
          </a:effectLst>
        </p:spPr>
      </p:pic>
      <p:sp>
        <p:nvSpPr>
          <p:cNvPr id="54" name="橢圓 53">
            <a:extLst>
              <a:ext uri="{FF2B5EF4-FFF2-40B4-BE49-F238E27FC236}">
                <a16:creationId xmlns:a16="http://schemas.microsoft.com/office/drawing/2014/main" id="{40BD1759-4D67-4071-9BDE-976B6FB1B354}"/>
              </a:ext>
            </a:extLst>
          </p:cNvPr>
          <p:cNvSpPr/>
          <p:nvPr/>
        </p:nvSpPr>
        <p:spPr>
          <a:xfrm>
            <a:off x="2429727" y="4216036"/>
            <a:ext cx="529389" cy="529389"/>
          </a:xfrm>
          <a:prstGeom prst="ellipse">
            <a:avLst/>
          </a:prstGeom>
          <a:gradFill>
            <a:gsLst>
              <a:gs pos="0">
                <a:schemeClr val="accent6"/>
              </a:gs>
              <a:gs pos="100000">
                <a:srgbClr val="006BD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zh-TW" altLang="en-US" sz="3600"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5" name="文字方塊 54">
            <a:extLst>
              <a:ext uri="{FF2B5EF4-FFF2-40B4-BE49-F238E27FC236}">
                <a16:creationId xmlns:a16="http://schemas.microsoft.com/office/drawing/2014/main" id="{55BD917D-B49D-4F51-A5FA-E0211AA82CC2}"/>
              </a:ext>
            </a:extLst>
          </p:cNvPr>
          <p:cNvSpPr txBox="1"/>
          <p:nvPr/>
        </p:nvSpPr>
        <p:spPr>
          <a:xfrm>
            <a:off x="3026828" y="4241984"/>
            <a:ext cx="6470750" cy="523220"/>
          </a:xfrm>
          <a:prstGeom prst="rect">
            <a:avLst/>
          </a:prstGeom>
          <a:noFill/>
        </p:spPr>
        <p:txBody>
          <a:bodyPr wrap="square" rtlCol="0">
            <a:spAutoFit/>
          </a:bodyPr>
          <a:lstStyle/>
          <a:p>
            <a:r>
              <a:rPr lang="zh-TW" altLang="en-US" sz="2800" b="1">
                <a:solidFill>
                  <a:srgbClr val="006BD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搭配 </a:t>
            </a:r>
            <a:r>
              <a:rPr lang="en-US" altLang="zh-TW" sz="2800" b="1" err="1">
                <a:solidFill>
                  <a:srgbClr val="006BD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QuTS</a:t>
            </a:r>
            <a:r>
              <a:rPr lang="en-US" altLang="zh-TW" sz="2800" b="1">
                <a:solidFill>
                  <a:srgbClr val="006BD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hero </a:t>
            </a:r>
            <a:r>
              <a:rPr lang="zh-CN" altLang="en-US" sz="2800" b="1">
                <a:solidFill>
                  <a:srgbClr val="006BD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還能進行大幅資料縮減</a:t>
            </a:r>
            <a:endParaRPr lang="en-US" altLang="zh-TW" sz="2800" b="1">
              <a:solidFill>
                <a:srgbClr val="006BD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6060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1D4833-DC1A-463A-90E5-635388195F98}"/>
              </a:ext>
            </a:extLst>
          </p:cNvPr>
          <p:cNvSpPr>
            <a:spLocks noGrp="1"/>
          </p:cNvSpPr>
          <p:nvPr>
            <p:ph type="title"/>
          </p:nvPr>
        </p:nvSpPr>
        <p:spPr/>
        <p:txBody>
          <a:bodyPr/>
          <a:lstStyle/>
          <a:p>
            <a:r>
              <a:rPr lang="zh-TW" altLang="en-US">
                <a:latin typeface="微軟正黑體"/>
                <a:ea typeface="微軟正黑體"/>
              </a:rPr>
              <a:t>裝置端</a:t>
            </a:r>
            <a:r>
              <a:rPr lang="en-US" altLang="zh-TW">
                <a:latin typeface="微軟正黑體"/>
                <a:ea typeface="微軟正黑體"/>
              </a:rPr>
              <a:t>: </a:t>
            </a:r>
            <a:r>
              <a:rPr lang="zh-TW" altLang="en-US">
                <a:latin typeface="微軟正黑體"/>
                <a:ea typeface="微軟正黑體"/>
              </a:rPr>
              <a:t>子資料夾同步，單向</a:t>
            </a:r>
            <a:r>
              <a:rPr lang="en-US" altLang="zh-TW">
                <a:latin typeface="微軟正黑體"/>
                <a:ea typeface="微軟正黑體"/>
              </a:rPr>
              <a:t>/</a:t>
            </a:r>
            <a:r>
              <a:rPr lang="zh-TW" altLang="en-US">
                <a:latin typeface="微軟正黑體"/>
                <a:ea typeface="微軟正黑體"/>
              </a:rPr>
              <a:t>雙向同步</a:t>
            </a:r>
            <a:endParaRPr lang="zh-TW" altLang="en-US"/>
          </a:p>
        </p:txBody>
      </p:sp>
      <p:pic>
        <p:nvPicPr>
          <p:cNvPr id="4" name="圖形 3">
            <a:extLst>
              <a:ext uri="{FF2B5EF4-FFF2-40B4-BE49-F238E27FC236}">
                <a16:creationId xmlns:a16="http://schemas.microsoft.com/office/drawing/2014/main" id="{62E57DFD-F99C-496E-B8C7-04B6A2B88D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4996" y="1795837"/>
            <a:ext cx="4799758" cy="1779942"/>
          </a:xfrm>
          <a:prstGeom prst="rect">
            <a:avLst/>
          </a:prstGeom>
        </p:spPr>
      </p:pic>
      <p:sp>
        <p:nvSpPr>
          <p:cNvPr id="27" name="文字方塊 26">
            <a:extLst>
              <a:ext uri="{FF2B5EF4-FFF2-40B4-BE49-F238E27FC236}">
                <a16:creationId xmlns:a16="http://schemas.microsoft.com/office/drawing/2014/main" id="{0E0ED905-35A4-4404-9246-CACEEBF4E334}"/>
              </a:ext>
            </a:extLst>
          </p:cNvPr>
          <p:cNvSpPr txBox="1"/>
          <p:nvPr/>
        </p:nvSpPr>
        <p:spPr>
          <a:xfrm>
            <a:off x="7565778" y="2669862"/>
            <a:ext cx="1477655"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000" b="1">
                <a:solidFill>
                  <a:srgbClr val="006BDF"/>
                </a:solidFill>
                <a:latin typeface="微軟正黑體" panose="020B0604030504040204" pitchFamily="34" charset="-120"/>
                <a:ea typeface="微軟正黑體" panose="020B0604030504040204" pitchFamily="34" charset="-120"/>
              </a:rPr>
              <a:t>單向同步</a:t>
            </a:r>
          </a:p>
        </p:txBody>
      </p:sp>
      <p:sp>
        <p:nvSpPr>
          <p:cNvPr id="29" name="文字方塊 28">
            <a:extLst>
              <a:ext uri="{FF2B5EF4-FFF2-40B4-BE49-F238E27FC236}">
                <a16:creationId xmlns:a16="http://schemas.microsoft.com/office/drawing/2014/main" id="{7465FEBE-0C2C-43FB-AB1E-3BF989EEA82A}"/>
              </a:ext>
            </a:extLst>
          </p:cNvPr>
          <p:cNvSpPr txBox="1"/>
          <p:nvPr/>
        </p:nvSpPr>
        <p:spPr>
          <a:xfrm>
            <a:off x="7565778" y="5137712"/>
            <a:ext cx="1477655"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000" b="1">
                <a:solidFill>
                  <a:srgbClr val="006BDF"/>
                </a:solidFill>
                <a:latin typeface="微軟正黑體" panose="020B0604030504040204" pitchFamily="34" charset="-120"/>
                <a:ea typeface="微軟正黑體" panose="020B0604030504040204" pitchFamily="34" charset="-120"/>
              </a:rPr>
              <a:t>雙向同步</a:t>
            </a:r>
          </a:p>
        </p:txBody>
      </p:sp>
      <p:cxnSp>
        <p:nvCxnSpPr>
          <p:cNvPr id="18" name="直線接點 17">
            <a:extLst>
              <a:ext uri="{FF2B5EF4-FFF2-40B4-BE49-F238E27FC236}">
                <a16:creationId xmlns:a16="http://schemas.microsoft.com/office/drawing/2014/main" id="{8643C11F-A504-4D24-A1B7-FA7B7F901D6D}"/>
              </a:ext>
            </a:extLst>
          </p:cNvPr>
          <p:cNvCxnSpPr>
            <a:cxnSpLocks/>
          </p:cNvCxnSpPr>
          <p:nvPr/>
        </p:nvCxnSpPr>
        <p:spPr>
          <a:xfrm flipH="1">
            <a:off x="6584420" y="3944203"/>
            <a:ext cx="5040912" cy="0"/>
          </a:xfrm>
          <a:prstGeom prst="line">
            <a:avLst/>
          </a:prstGeom>
          <a:ln w="12700">
            <a:solidFill>
              <a:srgbClr val="2C2E3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BA24FBBB-A1B7-40C2-B9FB-B5744F562465}"/>
              </a:ext>
            </a:extLst>
          </p:cNvPr>
          <p:cNvSpPr/>
          <p:nvPr/>
        </p:nvSpPr>
        <p:spPr>
          <a:xfrm>
            <a:off x="838200" y="1784632"/>
            <a:ext cx="5594684" cy="1384995"/>
          </a:xfrm>
          <a:prstGeom prst="rect">
            <a:avLst/>
          </a:prstGeom>
        </p:spPr>
        <p:txBody>
          <a:bodyPr wrap="square" anchor="t">
            <a:spAutoFit/>
          </a:bodyPr>
          <a:lstStyle/>
          <a:p>
            <a:pPr marL="180975" indent="-180975">
              <a:buFont typeface="Arial" panose="020B0604020202020204" pitchFamily="34" charset="0"/>
              <a:buChar char="•"/>
            </a:pPr>
            <a:r>
              <a:rPr lang="zh-CN" altLang="en-US" sz="2000" b="1">
                <a:solidFill>
                  <a:srgbClr val="006BDF"/>
                </a:solidFill>
                <a:latin typeface="Arial" panose="020B0604020202020204" pitchFamily="34" charset="0"/>
                <a:ea typeface="Microsoft JhengHei"/>
                <a:cs typeface="Arial" panose="020B0604020202020204" pitchFamily="34" charset="0"/>
              </a:rPr>
              <a:t>子資料夾同步</a:t>
            </a:r>
            <a:endParaRPr lang="en-US" altLang="zh-TW" sz="2000" b="1">
              <a:solidFill>
                <a:srgbClr val="006BDF"/>
              </a:solidFill>
              <a:latin typeface="Arial" panose="020B0604020202020204" pitchFamily="34" charset="0"/>
              <a:ea typeface="Microsoft JhengHei"/>
              <a:cs typeface="Arial" panose="020B0604020202020204" pitchFamily="34" charset="0"/>
            </a:endParaRPr>
          </a:p>
          <a:p>
            <a:pPr marL="176213"/>
            <a:r>
              <a:rPr lang="en-US" altLang="zh-TW" sz="1600" b="1" err="1">
                <a:solidFill>
                  <a:srgbClr val="2C2E30"/>
                </a:solidFill>
                <a:latin typeface="Arial" panose="020B0604020202020204" pitchFamily="34" charset="0"/>
                <a:ea typeface="微軟正黑體" panose="020B0604030504040204" pitchFamily="34" charset="-120"/>
                <a:cs typeface="Arial" panose="020B0604020202020204" pitchFamily="34" charset="0"/>
              </a:rPr>
              <a:t>使用者</a:t>
            </a:r>
            <a:r>
              <a:rPr lang="zh-TW"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可設置</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在共享/Qsync資料夾底下的子資料夾進行</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同步，</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但須注意必須在同一階</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如果在某一層子資料夾設定後</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同一台裝置將不能在上一層</a:t>
            </a:r>
            <a:r>
              <a:rPr lang="en-US" altLang="zh-CN"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父層</a:t>
            </a:r>
            <a:r>
              <a:rPr lang="en-US" altLang="zh-CN"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及下一層</a:t>
            </a:r>
            <a:r>
              <a:rPr lang="en-US" altLang="zh-CN"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子層</a:t>
            </a:r>
            <a:r>
              <a:rPr lang="en-US" altLang="zh-CN"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 設定為同步資料夾</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endParaRPr lang="zh-TW"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矩形 34">
            <a:extLst>
              <a:ext uri="{FF2B5EF4-FFF2-40B4-BE49-F238E27FC236}">
                <a16:creationId xmlns:a16="http://schemas.microsoft.com/office/drawing/2014/main" id="{2C81B707-C3F1-48FB-BFDF-0CD461BDDC1B}"/>
              </a:ext>
            </a:extLst>
          </p:cNvPr>
          <p:cNvSpPr/>
          <p:nvPr/>
        </p:nvSpPr>
        <p:spPr>
          <a:xfrm>
            <a:off x="838200" y="3247562"/>
            <a:ext cx="5746220" cy="892552"/>
          </a:xfrm>
          <a:prstGeom prst="rect">
            <a:avLst/>
          </a:prstGeom>
        </p:spPr>
        <p:txBody>
          <a:bodyPr wrap="square" anchor="t">
            <a:spAutoFit/>
          </a:bodyPr>
          <a:lstStyle/>
          <a:p>
            <a:pPr marL="180975" indent="-180975">
              <a:buFont typeface="Arial" panose="020B0604020202020204" pitchFamily="34" charset="0"/>
              <a:buChar char="•"/>
            </a:pPr>
            <a:r>
              <a:rPr lang="zh-CN" altLang="en-US" sz="2000" b="1">
                <a:solidFill>
                  <a:srgbClr val="006BDF"/>
                </a:solidFill>
                <a:latin typeface="Arial" panose="020B0604020202020204" pitchFamily="34" charset="0"/>
                <a:ea typeface="Microsoft JhengHei"/>
                <a:cs typeface="Arial" panose="020B0604020202020204" pitchFamily="34" charset="0"/>
              </a:rPr>
              <a:t>單向同步</a:t>
            </a:r>
            <a:endParaRPr lang="en-US" altLang="zh-CN" sz="2000" b="1">
              <a:solidFill>
                <a:srgbClr val="006BDF"/>
              </a:solidFill>
              <a:latin typeface="Arial" panose="020B0604020202020204" pitchFamily="34" charset="0"/>
              <a:ea typeface="Microsoft JhengHei"/>
              <a:cs typeface="Arial" panose="020B0604020202020204" pitchFamily="34" charset="0"/>
            </a:endParaRPr>
          </a:p>
          <a:p>
            <a:pPr marL="176213"/>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手機設定單向到</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NAS: </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手機資料同步</a:t>
            </a:r>
            <a:endPar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p>
            <a:pPr marL="176213"/>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NAS</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設定單向到手機</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 </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資料佈達</a:t>
            </a:r>
            <a:endParaRPr lang="zh-TW"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矩形 35">
            <a:extLst>
              <a:ext uri="{FF2B5EF4-FFF2-40B4-BE49-F238E27FC236}">
                <a16:creationId xmlns:a16="http://schemas.microsoft.com/office/drawing/2014/main" id="{9A33DC0D-D73C-49B5-8C05-261608A82961}"/>
              </a:ext>
            </a:extLst>
          </p:cNvPr>
          <p:cNvSpPr/>
          <p:nvPr/>
        </p:nvSpPr>
        <p:spPr>
          <a:xfrm>
            <a:off x="838200" y="4218049"/>
            <a:ext cx="5746220" cy="646331"/>
          </a:xfrm>
          <a:prstGeom prst="rect">
            <a:avLst/>
          </a:prstGeom>
        </p:spPr>
        <p:txBody>
          <a:bodyPr wrap="square" anchor="t">
            <a:spAutoFit/>
          </a:bodyPr>
          <a:lstStyle/>
          <a:p>
            <a:pPr marL="180975" indent="-180975">
              <a:buFont typeface="Arial" panose="020B0604020202020204" pitchFamily="34" charset="0"/>
              <a:buChar char="•"/>
            </a:pPr>
            <a:r>
              <a:rPr lang="zh-CN" altLang="en-US" sz="2000" b="1">
                <a:solidFill>
                  <a:srgbClr val="006BDF"/>
                </a:solidFill>
                <a:latin typeface="Arial" panose="020B0604020202020204" pitchFamily="34" charset="0"/>
                <a:ea typeface="Microsoft JhengHei"/>
                <a:cs typeface="Arial" panose="020B0604020202020204" pitchFamily="34" charset="0"/>
              </a:rPr>
              <a:t>雙向同步</a:t>
            </a:r>
            <a:endParaRPr lang="en-US" altLang="zh-TW" sz="2000" b="1">
              <a:solidFill>
                <a:srgbClr val="006BDF"/>
              </a:solidFill>
              <a:latin typeface="Arial" panose="020B0604020202020204" pitchFamily="34" charset="0"/>
              <a:ea typeface="Microsoft JhengHei"/>
              <a:cs typeface="Arial" panose="020B0604020202020204" pitchFamily="34" charset="0"/>
            </a:endParaRPr>
          </a:p>
          <a:p>
            <a:pPr marL="176213"/>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標準的兩端互相同步，一方變動另一邊</a:t>
            </a:r>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會相同一致化</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 </a:t>
            </a:r>
            <a:endParaRPr lang="zh-TW"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7" name="矩形 36">
            <a:extLst>
              <a:ext uri="{FF2B5EF4-FFF2-40B4-BE49-F238E27FC236}">
                <a16:creationId xmlns:a16="http://schemas.microsoft.com/office/drawing/2014/main" id="{C38693CB-BD40-4918-ABCF-84FB5166DA64}"/>
              </a:ext>
            </a:extLst>
          </p:cNvPr>
          <p:cNvSpPr/>
          <p:nvPr/>
        </p:nvSpPr>
        <p:spPr>
          <a:xfrm>
            <a:off x="838200" y="4942315"/>
            <a:ext cx="5746220" cy="646331"/>
          </a:xfrm>
          <a:prstGeom prst="rect">
            <a:avLst/>
          </a:prstGeom>
        </p:spPr>
        <p:txBody>
          <a:bodyPr wrap="square" anchor="t">
            <a:spAutoFit/>
          </a:bodyPr>
          <a:lstStyle/>
          <a:p>
            <a:pPr marL="180975" indent="-180975">
              <a:buFont typeface="Arial" panose="020B0604020202020204" pitchFamily="34" charset="0"/>
              <a:buChar char="•"/>
            </a:pPr>
            <a:r>
              <a:rPr lang="zh-CN" altLang="en-US" sz="2000" b="1">
                <a:solidFill>
                  <a:srgbClr val="006BDF"/>
                </a:solidFill>
                <a:latin typeface="Arial" panose="020B0604020202020204" pitchFamily="34" charset="0"/>
                <a:ea typeface="Microsoft JhengHei"/>
                <a:cs typeface="Arial" panose="020B0604020202020204" pitchFamily="34" charset="0"/>
              </a:rPr>
              <a:t>裝置端篩選設定</a:t>
            </a:r>
            <a:endParaRPr lang="en-US" altLang="zh-TW" sz="2000" b="1">
              <a:solidFill>
                <a:srgbClr val="006BDF"/>
              </a:solidFill>
              <a:latin typeface="Arial" panose="020B0604020202020204" pitchFamily="34" charset="0"/>
              <a:ea typeface="Microsoft JhengHei"/>
              <a:cs typeface="Arial" panose="020B0604020202020204" pitchFamily="34" charset="0"/>
            </a:endParaRPr>
          </a:p>
          <a:p>
            <a:pPr marL="176213"/>
            <a:r>
              <a:rPr lang="zh-CN"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設定避開不希望同步的檔案類型</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endParaRPr lang="zh-TW"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矩形 37">
            <a:extLst>
              <a:ext uri="{FF2B5EF4-FFF2-40B4-BE49-F238E27FC236}">
                <a16:creationId xmlns:a16="http://schemas.microsoft.com/office/drawing/2014/main" id="{F4EBA09C-7DE5-4695-A444-F77310CFF15E}"/>
              </a:ext>
            </a:extLst>
          </p:cNvPr>
          <p:cNvSpPr/>
          <p:nvPr/>
        </p:nvSpPr>
        <p:spPr>
          <a:xfrm>
            <a:off x="838200" y="5666580"/>
            <a:ext cx="5746220" cy="892552"/>
          </a:xfrm>
          <a:prstGeom prst="rect">
            <a:avLst/>
          </a:prstGeom>
        </p:spPr>
        <p:txBody>
          <a:bodyPr wrap="square" anchor="t">
            <a:spAutoFit/>
          </a:bodyPr>
          <a:lstStyle/>
          <a:p>
            <a:pPr marL="180975" indent="-180975">
              <a:buFont typeface="Arial" panose="020B0604020202020204" pitchFamily="34" charset="0"/>
              <a:buChar char="•"/>
            </a:pPr>
            <a:r>
              <a:rPr lang="en-US" altLang="zh-TW" sz="2000" b="1">
                <a:solidFill>
                  <a:srgbClr val="006BDF"/>
                </a:solidFill>
                <a:latin typeface="Arial" panose="020B0604020202020204" pitchFamily="34" charset="0"/>
                <a:ea typeface="Microsoft JhengHei"/>
                <a:cs typeface="Arial" panose="020B0604020202020204" pitchFamily="34" charset="0"/>
              </a:rPr>
              <a:t>Smart Delete </a:t>
            </a:r>
            <a:r>
              <a:rPr lang="zh-TW" altLang="en-US" sz="2000" b="1">
                <a:solidFill>
                  <a:srgbClr val="006BDF"/>
                </a:solidFill>
                <a:latin typeface="Arial" panose="020B0604020202020204" pitchFamily="34" charset="0"/>
                <a:ea typeface="Microsoft JhengHei"/>
                <a:cs typeface="Arial" panose="020B0604020202020204" pitchFamily="34" charset="0"/>
              </a:rPr>
              <a:t>智慧刪除檔案</a:t>
            </a:r>
            <a:endParaRPr lang="en-US" altLang="zh-TW" sz="2000" b="1">
              <a:solidFill>
                <a:srgbClr val="006BDF"/>
              </a:solidFill>
              <a:latin typeface="Arial" panose="020B0604020202020204" pitchFamily="34" charset="0"/>
              <a:ea typeface="Microsoft JhengHei"/>
              <a:cs typeface="Arial" panose="020B0604020202020204" pitchFamily="34" charset="0"/>
            </a:endParaRPr>
          </a:p>
          <a:p>
            <a:pPr marL="176213"/>
            <a:r>
              <a:rPr lang="zh-TW"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可設置同步也不移除NAS上檔案， NAS端保留所有檔案副本</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，避免誤刪檔案。 </a:t>
            </a:r>
            <a:r>
              <a:rPr lang="zh-TW"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 </a:t>
            </a:r>
          </a:p>
        </p:txBody>
      </p:sp>
      <p:pic>
        <p:nvPicPr>
          <p:cNvPr id="25" name="圖形 24">
            <a:extLst>
              <a:ext uri="{FF2B5EF4-FFF2-40B4-BE49-F238E27FC236}">
                <a16:creationId xmlns:a16="http://schemas.microsoft.com/office/drawing/2014/main" id="{E365BE6C-E5F9-449C-9F8B-1EDC31336D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4995" y="4286326"/>
            <a:ext cx="4799760" cy="2259158"/>
          </a:xfrm>
          <a:prstGeom prst="rect">
            <a:avLst/>
          </a:prstGeom>
        </p:spPr>
      </p:pic>
    </p:spTree>
    <p:extLst>
      <p:ext uri="{BB962C8B-B14F-4D97-AF65-F5344CB8AC3E}">
        <p14:creationId xmlns:p14="http://schemas.microsoft.com/office/powerpoint/2010/main" val="2062658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a:extLst>
              <a:ext uri="{FF2B5EF4-FFF2-40B4-BE49-F238E27FC236}">
                <a16:creationId xmlns:a16="http://schemas.microsoft.com/office/drawing/2014/main" id="{1F7D250B-1AEA-4797-B260-D0EB7DC8B06E}"/>
              </a:ext>
            </a:extLst>
          </p:cNvPr>
          <p:cNvSpPr/>
          <p:nvPr/>
        </p:nvSpPr>
        <p:spPr>
          <a:xfrm>
            <a:off x="379219" y="1540042"/>
            <a:ext cx="2785795" cy="5317958"/>
          </a:xfrm>
          <a:prstGeom prst="rect">
            <a:avLst/>
          </a:prstGeom>
          <a:gradFill>
            <a:gsLst>
              <a:gs pos="0">
                <a:schemeClr val="accent4">
                  <a:lumMod val="20000"/>
                  <a:lumOff val="80000"/>
                </a:schemeClr>
              </a:gs>
              <a:gs pos="100000">
                <a:schemeClr val="accent4">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a:extLst>
              <a:ext uri="{FF2B5EF4-FFF2-40B4-BE49-F238E27FC236}">
                <a16:creationId xmlns:a16="http://schemas.microsoft.com/office/drawing/2014/main" id="{5193C786-9A62-4429-A35C-FF0BE6BF4808}"/>
              </a:ext>
            </a:extLst>
          </p:cNvPr>
          <p:cNvSpPr/>
          <p:nvPr/>
        </p:nvSpPr>
        <p:spPr>
          <a:xfrm>
            <a:off x="380393" y="2573363"/>
            <a:ext cx="2785795" cy="2923877"/>
          </a:xfrm>
          <a:prstGeom prst="rect">
            <a:avLst/>
          </a:prstGeom>
        </p:spPr>
        <p:txBody>
          <a:bodyPr wrap="square" lIns="91440" tIns="45720" rIns="91440" bIns="45720" anchor="t">
            <a:spAutoFit/>
          </a:bodyPr>
          <a:lstStyle/>
          <a:p>
            <a:pPr marL="177800" indent="-177800" defTabSz="609585">
              <a:spcBef>
                <a:spcPts val="1200"/>
              </a:spcBef>
              <a:buSzPct val="100000"/>
              <a:buFont typeface="Arial" panose="020B0604020202020204" pitchFamily="34" charset="0"/>
              <a:buChar char="•"/>
            </a:pPr>
            <a:r>
              <a:rPr kumimoji="1" lang="en-US" altLang="zh-CN" sz="1600" b="1">
                <a:latin typeface="Arial" panose="020B0604020202020204" pitchFamily="34" charset="0"/>
                <a:ea typeface="微軟正黑體" panose="020B0604030504040204" pitchFamily="34" charset="-120"/>
                <a:cs typeface="Arial" panose="020B0604020202020204" pitchFamily="34" charset="0"/>
              </a:rPr>
              <a:t>Windows</a:t>
            </a:r>
            <a:r>
              <a:rPr kumimoji="1" lang="zh-CN" altLang="en-US" sz="1600" b="1">
                <a:latin typeface="Arial" panose="020B0604020202020204" pitchFamily="34" charset="0"/>
                <a:ea typeface="微軟正黑體" panose="020B0604030504040204" pitchFamily="34" charset="-120"/>
                <a:cs typeface="Arial" panose="020B0604020202020204" pitchFamily="34" charset="0"/>
              </a:rPr>
              <a:t>用戶可以轉到</a:t>
            </a:r>
            <a:r>
              <a:rPr kumimoji="1" lang="en-US" altLang="zh-CN" sz="1600" b="1">
                <a:latin typeface="Arial" panose="020B0604020202020204" pitchFamily="34" charset="0"/>
                <a:ea typeface="微軟正黑體" panose="020B0604030504040204" pitchFamily="34" charset="-120"/>
                <a:cs typeface="Arial" panose="020B0604020202020204" pitchFamily="34" charset="0"/>
              </a:rPr>
              <a:t>Storage Sense</a:t>
            </a:r>
            <a:r>
              <a:rPr kumimoji="1" lang="zh-CN" altLang="en-US" sz="1600" b="1">
                <a:latin typeface="Arial" panose="020B0604020202020204" pitchFamily="34" charset="0"/>
                <a:ea typeface="微軟正黑體" panose="020B0604030504040204" pitchFamily="34" charset="-120"/>
                <a:cs typeface="Arial" panose="020B0604020202020204" pitchFamily="34" charset="0"/>
              </a:rPr>
              <a:t>配置設置。</a:t>
            </a:r>
            <a:endParaRPr kumimoji="1" lang="en-US" altLang="zh-CN" sz="1600" b="1">
              <a:latin typeface="Arial" panose="020B0604020202020204" pitchFamily="34" charset="0"/>
              <a:ea typeface="微軟正黑體" panose="020B0604030504040204" pitchFamily="34" charset="-120"/>
              <a:cs typeface="Arial" panose="020B0604020202020204" pitchFamily="34" charset="0"/>
            </a:endParaRPr>
          </a:p>
          <a:p>
            <a:pPr marL="177800" indent="-177800" defTabSz="609585">
              <a:spcBef>
                <a:spcPts val="1200"/>
              </a:spcBef>
              <a:buSzPct val="100000"/>
              <a:buFont typeface="Arial" panose="020B0604020202020204" pitchFamily="34" charset="0"/>
              <a:buChar char="•"/>
            </a:pPr>
            <a:endParaRPr kumimoji="1" lang="en-US" altLang="zh-CN" sz="1600" b="1">
              <a:latin typeface="Arial" panose="020B0604020202020204" pitchFamily="34" charset="0"/>
              <a:ea typeface="微軟正黑體" panose="020B0604030504040204" pitchFamily="34" charset="-120"/>
              <a:cs typeface="Arial" panose="020B0604020202020204" pitchFamily="34" charset="0"/>
            </a:endParaRPr>
          </a:p>
          <a:p>
            <a:pPr defTabSz="609585">
              <a:spcBef>
                <a:spcPts val="1200"/>
              </a:spcBef>
              <a:buSzPct val="100000"/>
            </a:pPr>
            <a:endParaRPr kumimoji="1" lang="en-US" altLang="zh-CN" sz="1600" b="1">
              <a:latin typeface="Arial" panose="020B0604020202020204" pitchFamily="34" charset="0"/>
              <a:ea typeface="微軟正黑體" panose="020B0604030504040204" pitchFamily="34" charset="-120"/>
              <a:cs typeface="Arial" panose="020B0604020202020204" pitchFamily="34" charset="0"/>
            </a:endParaRPr>
          </a:p>
          <a:p>
            <a:pPr defTabSz="609585">
              <a:spcBef>
                <a:spcPts val="1200"/>
              </a:spcBef>
              <a:buSzPct val="100000"/>
            </a:pPr>
            <a:endParaRPr kumimoji="1" lang="en-US" altLang="zh-CN" sz="1600" b="1">
              <a:latin typeface="Arial" panose="020B0604020202020204" pitchFamily="34" charset="0"/>
              <a:ea typeface="微軟正黑體" panose="020B0604030504040204" pitchFamily="34" charset="-120"/>
              <a:cs typeface="Arial" panose="020B0604020202020204" pitchFamily="34" charset="0"/>
            </a:endParaRPr>
          </a:p>
          <a:p>
            <a:pPr marL="177800" indent="-177800" defTabSz="609585">
              <a:spcBef>
                <a:spcPts val="1200"/>
              </a:spcBef>
              <a:buSzPct val="100000"/>
              <a:buFont typeface="Arial" panose="020B0604020202020204" pitchFamily="34" charset="0"/>
              <a:buChar char="•"/>
            </a:pPr>
            <a:r>
              <a:rPr kumimoji="1" lang="en-US" altLang="zh-TW" sz="1600" b="1">
                <a:latin typeface="Arial" panose="020B0604020202020204" pitchFamily="34" charset="0"/>
                <a:ea typeface="微軟正黑體" panose="020B0604030504040204" pitchFamily="34" charset="-120"/>
                <a:cs typeface="Arial" panose="020B0604020202020204" pitchFamily="34" charset="0"/>
              </a:rPr>
              <a:t>MacOS</a:t>
            </a:r>
            <a:r>
              <a:rPr kumimoji="1" lang="zh-TW" altLang="en-US" sz="1600" b="1">
                <a:latin typeface="Arial" panose="020B0604020202020204" pitchFamily="34" charset="0"/>
                <a:ea typeface="微軟正黑體" panose="020B0604030504040204" pitchFamily="34" charset="-120"/>
                <a:cs typeface="Arial" panose="020B0604020202020204" pitchFamily="34" charset="0"/>
              </a:rPr>
              <a:t>用戶，請在</a:t>
            </a:r>
            <a:r>
              <a:rPr kumimoji="1" lang="en-US" altLang="zh-TW" sz="1600" b="1">
                <a:latin typeface="Arial" panose="020B0604020202020204" pitchFamily="34" charset="0"/>
                <a:ea typeface="微軟正黑體" panose="020B0604030504040204" pitchFamily="34" charset="-120"/>
                <a:cs typeface="Arial" panose="020B0604020202020204" pitchFamily="34" charset="0"/>
              </a:rPr>
              <a:t>Mac </a:t>
            </a:r>
            <a:r>
              <a:rPr kumimoji="1" lang="en-US" altLang="zh-TW" sz="1600" b="1" err="1">
                <a:latin typeface="Arial" panose="020B0604020202020204" pitchFamily="34" charset="0"/>
                <a:ea typeface="微軟正黑體" panose="020B0604030504040204" pitchFamily="34" charset="-120"/>
                <a:cs typeface="Arial" panose="020B0604020202020204" pitchFamily="34" charset="0"/>
              </a:rPr>
              <a:t>Qsync</a:t>
            </a:r>
            <a:r>
              <a:rPr kumimoji="1" lang="en-US" altLang="zh-TW" sz="1600" b="1">
                <a:latin typeface="Arial" panose="020B0604020202020204" pitchFamily="34" charset="0"/>
                <a:ea typeface="微軟正黑體" panose="020B0604030504040204" pitchFamily="34" charset="-120"/>
                <a:cs typeface="Arial" panose="020B0604020202020204" pitchFamily="34" charset="0"/>
              </a:rPr>
              <a:t> </a:t>
            </a:r>
            <a:r>
              <a:rPr kumimoji="1" lang="zh-TW" altLang="en-US" sz="1600" b="1">
                <a:latin typeface="Arial" panose="020B0604020202020204" pitchFamily="34" charset="0"/>
                <a:ea typeface="微軟正黑體" panose="020B0604030504040204" pitchFamily="34" charset="-120"/>
                <a:cs typeface="Arial" panose="020B0604020202020204" pitchFamily="34" charset="0"/>
              </a:rPr>
              <a:t>設定選項中的節省空間模式，進行排程的設定配置。</a:t>
            </a:r>
            <a:endParaRPr kumimoji="1" lang="zh-TW" altLang="zh-TW" sz="1600" b="1">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AA1D4833-DC1A-463A-90E5-635388195F98}"/>
              </a:ext>
            </a:extLst>
          </p:cNvPr>
          <p:cNvSpPr>
            <a:spLocks noGrp="1"/>
          </p:cNvSpPr>
          <p:nvPr>
            <p:ph type="title"/>
          </p:nvPr>
        </p:nvSpPr>
        <p:spPr/>
        <p:txBody>
          <a:bodyPr/>
          <a:lstStyle/>
          <a:p>
            <a:r>
              <a:rPr lang="zh-TW" altLang="en-US">
                <a:ea typeface="微軟正黑體"/>
              </a:rPr>
              <a:t>在 </a:t>
            </a:r>
            <a:r>
              <a:rPr lang="en-US" altLang="zh-TW">
                <a:ea typeface="微軟正黑體"/>
              </a:rPr>
              <a:t>Win/Mac </a:t>
            </a:r>
            <a:r>
              <a:rPr lang="zh-TW" altLang="en-US">
                <a:ea typeface="微軟正黑體"/>
              </a:rPr>
              <a:t>上可以支援節省空間模式</a:t>
            </a:r>
          </a:p>
        </p:txBody>
      </p:sp>
      <p:sp>
        <p:nvSpPr>
          <p:cNvPr id="81" name="文字方塊 35">
            <a:extLst>
              <a:ext uri="{FF2B5EF4-FFF2-40B4-BE49-F238E27FC236}">
                <a16:creationId xmlns:a16="http://schemas.microsoft.com/office/drawing/2014/main" id="{339E8B80-53A9-4EF0-9BE9-8DED94E79D68}"/>
              </a:ext>
            </a:extLst>
          </p:cNvPr>
          <p:cNvSpPr txBox="1"/>
          <p:nvPr/>
        </p:nvSpPr>
        <p:spPr>
          <a:xfrm>
            <a:off x="766892" y="3686505"/>
            <a:ext cx="1996593" cy="318747"/>
          </a:xfrm>
          <a:prstGeom prst="rect">
            <a:avLst/>
          </a:prstGeom>
          <a:solidFill>
            <a:srgbClr val="84FAEA"/>
          </a:solidFill>
          <a:ln>
            <a:noFill/>
          </a:ln>
        </p:spPr>
        <p:txBody>
          <a:bodyPr spcFirstLastPara="1" wrap="square" lIns="121900" tIns="60933" rIns="121900" bIns="60933"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a:solidFill>
                  <a:srgbClr val="2C2E30"/>
                </a:solidFill>
                <a:latin typeface="Arial" panose="020B0604020202020204" pitchFamily="34" charset="0"/>
                <a:cs typeface="Arial" panose="020B0604020202020204" pitchFamily="34" charset="0"/>
              </a:rPr>
              <a:t>Windows</a:t>
            </a:r>
            <a:endParaRPr lang="zh-TW" altLang="en-US" sz="1600" b="1">
              <a:solidFill>
                <a:srgbClr val="2C2E30"/>
              </a:solidFill>
              <a:latin typeface="Arial" panose="020B0604020202020204" pitchFamily="34" charset="0"/>
              <a:cs typeface="Arial" panose="020B0604020202020204" pitchFamily="34" charset="0"/>
            </a:endParaRPr>
          </a:p>
        </p:txBody>
      </p:sp>
      <p:pic>
        <p:nvPicPr>
          <p:cNvPr id="83" name="圖片 7" descr="一張含有 文字 的圖片&#10;&#10;自動產生的描述">
            <a:extLst>
              <a:ext uri="{FF2B5EF4-FFF2-40B4-BE49-F238E27FC236}">
                <a16:creationId xmlns:a16="http://schemas.microsoft.com/office/drawing/2014/main" id="{8A9ADB22-7D66-4FF7-85AA-9B256FBC5C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6358" y="3238084"/>
            <a:ext cx="868113" cy="841529"/>
          </a:xfrm>
          <a:prstGeom prst="rect">
            <a:avLst/>
          </a:prstGeom>
          <a:effectLst>
            <a:outerShdw blurRad="50800" dist="38100" dir="2700000" algn="tl" rotWithShape="0">
              <a:prstClr val="black">
                <a:alpha val="40000"/>
              </a:prstClr>
            </a:outerShdw>
          </a:effectLst>
        </p:spPr>
      </p:pic>
      <p:sp>
        <p:nvSpPr>
          <p:cNvPr id="88" name="文字方塊 87">
            <a:extLst>
              <a:ext uri="{FF2B5EF4-FFF2-40B4-BE49-F238E27FC236}">
                <a16:creationId xmlns:a16="http://schemas.microsoft.com/office/drawing/2014/main" id="{FF1CBEEF-180B-4B80-A216-EE0889A77B6F}"/>
              </a:ext>
            </a:extLst>
          </p:cNvPr>
          <p:cNvSpPr txBox="1"/>
          <p:nvPr/>
        </p:nvSpPr>
        <p:spPr>
          <a:xfrm>
            <a:off x="379219" y="1540041"/>
            <a:ext cx="2788144" cy="927041"/>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Autofit/>
          </a:bodyPr>
          <a:lstStyle>
            <a:defPPr>
              <a:defRPr lang="zh-TW"/>
            </a:defPPr>
            <a:lvl1pPr algn="ctr">
              <a:lnSpc>
                <a:spcPct val="90000"/>
              </a:lnSpc>
              <a:spcBef>
                <a:spcPct val="0"/>
              </a:spcBef>
              <a:buNone/>
              <a:defRPr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r>
              <a:rPr lang="zh-TW" altLang="en-US" sz="2400"/>
              <a:t>儲存空間智慧</a:t>
            </a:r>
            <a:endParaRPr lang="en-US" altLang="zh-TW" sz="2400"/>
          </a:p>
          <a:p>
            <a:r>
              <a:rPr lang="zh-TW" altLang="en-US" sz="2400"/>
              <a:t>感知</a:t>
            </a:r>
            <a:r>
              <a:rPr lang="zh-CN" altLang="en-US" sz="2400"/>
              <a:t>設定</a:t>
            </a:r>
            <a:endParaRPr lang="en-US" altLang="zh-TW" sz="2400"/>
          </a:p>
        </p:txBody>
      </p:sp>
      <p:pic>
        <p:nvPicPr>
          <p:cNvPr id="4" name="圖片 3">
            <a:extLst>
              <a:ext uri="{FF2B5EF4-FFF2-40B4-BE49-F238E27FC236}">
                <a16:creationId xmlns:a16="http://schemas.microsoft.com/office/drawing/2014/main" id="{1C25B489-721D-4A2F-9E4E-5189AB0846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8223" y="2749569"/>
            <a:ext cx="2047707" cy="3890644"/>
          </a:xfrm>
          <a:prstGeom prst="rect">
            <a:avLst/>
          </a:prstGeom>
        </p:spPr>
      </p:pic>
      <p:sp>
        <p:nvSpPr>
          <p:cNvPr id="65" name="文字方塊 35">
            <a:extLst>
              <a:ext uri="{FF2B5EF4-FFF2-40B4-BE49-F238E27FC236}">
                <a16:creationId xmlns:a16="http://schemas.microsoft.com/office/drawing/2014/main" id="{A79A268D-C239-40D4-946A-881F28C2BB8C}"/>
              </a:ext>
            </a:extLst>
          </p:cNvPr>
          <p:cNvSpPr txBox="1"/>
          <p:nvPr/>
        </p:nvSpPr>
        <p:spPr>
          <a:xfrm>
            <a:off x="766892" y="5763108"/>
            <a:ext cx="1996593" cy="504260"/>
          </a:xfrm>
          <a:prstGeom prst="rect">
            <a:avLst/>
          </a:prstGeom>
          <a:solidFill>
            <a:srgbClr val="84FAEA"/>
          </a:solidFill>
          <a:ln>
            <a:noFill/>
          </a:ln>
        </p:spPr>
        <p:txBody>
          <a:bodyPr spcFirstLastPara="1" wrap="square" lIns="121900" tIns="60933" rIns="121900" bIns="60933"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a:solidFill>
                  <a:srgbClr val="2C2E30"/>
                </a:solidFill>
                <a:latin typeface="Arial" panose="020B0604020202020204" pitchFamily="34" charset="0"/>
                <a:cs typeface="Arial" panose="020B0604020202020204" pitchFamily="34" charset="0"/>
              </a:rPr>
              <a:t>macOS</a:t>
            </a:r>
          </a:p>
          <a:p>
            <a:r>
              <a:rPr lang="en-US" altLang="zh-TW" sz="1600" b="1">
                <a:solidFill>
                  <a:srgbClr val="006BDF"/>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600" b="1">
                <a:solidFill>
                  <a:srgbClr val="006BDF"/>
                </a:solidFill>
                <a:latin typeface="微軟正黑體" panose="020B0604030504040204" pitchFamily="34" charset="-120"/>
                <a:ea typeface="微軟正黑體" panose="020B0604030504040204" pitchFamily="34" charset="-120"/>
                <a:cs typeface="Arial" panose="020B0604020202020204" pitchFamily="34" charset="0"/>
              </a:rPr>
              <a:t>即將推出</a:t>
            </a:r>
            <a:r>
              <a:rPr lang="en-US" altLang="zh-TW" sz="1600" b="1">
                <a:solidFill>
                  <a:srgbClr val="006BDF"/>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600" b="1">
              <a:solidFill>
                <a:srgbClr val="006BDF"/>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47" name="圖片 34">
            <a:extLst>
              <a:ext uri="{FF2B5EF4-FFF2-40B4-BE49-F238E27FC236}">
                <a16:creationId xmlns:a16="http://schemas.microsoft.com/office/drawing/2014/main" id="{C555AE90-FC34-4146-A10D-94D3740299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7011" y="5370057"/>
            <a:ext cx="868114" cy="868114"/>
          </a:xfrm>
          <a:prstGeom prst="rect">
            <a:avLst/>
          </a:prstGeom>
          <a:effectLst>
            <a:outerShdw blurRad="50800" dist="38100" dir="2700000" algn="tl" rotWithShape="0">
              <a:prstClr val="black">
                <a:alpha val="40000"/>
              </a:prstClr>
            </a:outerShdw>
          </a:effectLst>
        </p:spPr>
      </p:pic>
      <p:grpSp>
        <p:nvGrpSpPr>
          <p:cNvPr id="82" name="群組 81">
            <a:extLst>
              <a:ext uri="{FF2B5EF4-FFF2-40B4-BE49-F238E27FC236}">
                <a16:creationId xmlns:a16="http://schemas.microsoft.com/office/drawing/2014/main" id="{AD464F68-2282-4273-953C-207D73D4C857}"/>
              </a:ext>
            </a:extLst>
          </p:cNvPr>
          <p:cNvGrpSpPr/>
          <p:nvPr/>
        </p:nvGrpSpPr>
        <p:grpSpPr>
          <a:xfrm>
            <a:off x="3824355" y="1733547"/>
            <a:ext cx="7987252" cy="1376974"/>
            <a:chOff x="619124" y="4540781"/>
            <a:chExt cx="15970092" cy="562998"/>
          </a:xfrm>
        </p:grpSpPr>
        <p:sp>
          <p:nvSpPr>
            <p:cNvPr id="84" name="矩形 83">
              <a:extLst>
                <a:ext uri="{FF2B5EF4-FFF2-40B4-BE49-F238E27FC236}">
                  <a16:creationId xmlns:a16="http://schemas.microsoft.com/office/drawing/2014/main" id="{DCFB4FC5-29F5-4E86-8051-B07E46B779B2}"/>
                </a:ext>
              </a:extLst>
            </p:cNvPr>
            <p:cNvSpPr/>
            <p:nvPr/>
          </p:nvSpPr>
          <p:spPr>
            <a:xfrm>
              <a:off x="619126" y="4540781"/>
              <a:ext cx="3125309" cy="5629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400" b="1">
                  <a:solidFill>
                    <a:schemeClr val="tx1"/>
                  </a:solidFill>
                  <a:latin typeface="Arial"/>
                  <a:ea typeface="微軟正黑體"/>
                  <a:cs typeface="Arial"/>
                </a:rPr>
                <a:t>永遠可用</a:t>
              </a:r>
              <a:endParaRPr lang="af-ZA" altLang="zh-TW" sz="2400" b="1">
                <a:solidFill>
                  <a:schemeClr val="tx1"/>
                </a:solidFill>
                <a:latin typeface="Arial"/>
                <a:ea typeface="微軟正黑體"/>
                <a:cs typeface="Arial"/>
              </a:endParaRPr>
            </a:p>
          </p:txBody>
        </p:sp>
        <p:sp>
          <p:nvSpPr>
            <p:cNvPr id="86" name="矩形 85">
              <a:extLst>
                <a:ext uri="{FF2B5EF4-FFF2-40B4-BE49-F238E27FC236}">
                  <a16:creationId xmlns:a16="http://schemas.microsoft.com/office/drawing/2014/main" id="{B753C9F0-34C4-43A3-A616-6139EAB84F58}"/>
                </a:ext>
              </a:extLst>
            </p:cNvPr>
            <p:cNvSpPr/>
            <p:nvPr/>
          </p:nvSpPr>
          <p:spPr>
            <a:xfrm>
              <a:off x="619124" y="4543411"/>
              <a:ext cx="15970092" cy="549556"/>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1" name="文字方塊 90">
            <a:extLst>
              <a:ext uri="{FF2B5EF4-FFF2-40B4-BE49-F238E27FC236}">
                <a16:creationId xmlns:a16="http://schemas.microsoft.com/office/drawing/2014/main" id="{EBD12619-084A-4A69-B797-7DF24DBE616A}"/>
              </a:ext>
            </a:extLst>
          </p:cNvPr>
          <p:cNvSpPr txBox="1"/>
          <p:nvPr/>
        </p:nvSpPr>
        <p:spPr>
          <a:xfrm>
            <a:off x="5455363" y="1971314"/>
            <a:ext cx="6145670" cy="892552"/>
          </a:xfrm>
          <a:prstGeom prst="rect">
            <a:avLst/>
          </a:prstGeom>
          <a:noFill/>
        </p:spPr>
        <p:txBody>
          <a:bodyPr wrap="square">
            <a:spAutoFit/>
          </a:bodyPr>
          <a:lstStyle/>
          <a:p>
            <a:r>
              <a:rPr lang="zh-TW" altLang="en-US" sz="2000" b="1">
                <a:solidFill>
                  <a:srgbClr val="006BDF"/>
                </a:solidFill>
                <a:latin typeface="Arial" panose="020B0604020202020204" pitchFamily="34" charset="0"/>
                <a:ea typeface="Microsoft JhengHei"/>
                <a:cs typeface="Arial" panose="020B0604020202020204" pitchFamily="34" charset="0"/>
              </a:rPr>
              <a:t>一律保留在此裝置上</a:t>
            </a:r>
            <a:endParaRPr lang="af-ZA" altLang="zh-TW" sz="2000" b="1">
              <a:solidFill>
                <a:srgbClr val="006BDF"/>
              </a:solidFill>
              <a:latin typeface="Arial" panose="020B0604020202020204" pitchFamily="34" charset="0"/>
              <a:ea typeface="Microsoft JhengHei"/>
              <a:cs typeface="Arial" panose="020B0604020202020204" pitchFamily="34" charset="0"/>
            </a:endParaRPr>
          </a:p>
          <a:p>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檔案於此狀態時可隨時開啟讀寫，除非使用者手動刪除或是同步端刪除，不然檔案會一直完整儲存在裝置端。</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 </a:t>
            </a:r>
          </a:p>
        </p:txBody>
      </p:sp>
      <p:grpSp>
        <p:nvGrpSpPr>
          <p:cNvPr id="95" name="群組 94">
            <a:extLst>
              <a:ext uri="{FF2B5EF4-FFF2-40B4-BE49-F238E27FC236}">
                <a16:creationId xmlns:a16="http://schemas.microsoft.com/office/drawing/2014/main" id="{1A92AFC6-253C-4320-90DF-744E1844EEA1}"/>
              </a:ext>
            </a:extLst>
          </p:cNvPr>
          <p:cNvGrpSpPr/>
          <p:nvPr/>
        </p:nvGrpSpPr>
        <p:grpSpPr>
          <a:xfrm>
            <a:off x="5745738" y="3433764"/>
            <a:ext cx="2739194" cy="2947122"/>
            <a:chOff x="619126" y="4769160"/>
            <a:chExt cx="5476875" cy="1204978"/>
          </a:xfrm>
        </p:grpSpPr>
        <p:sp>
          <p:nvSpPr>
            <p:cNvPr id="96" name="矩形 95">
              <a:extLst>
                <a:ext uri="{FF2B5EF4-FFF2-40B4-BE49-F238E27FC236}">
                  <a16:creationId xmlns:a16="http://schemas.microsoft.com/office/drawing/2014/main" id="{5CBCC32B-7D47-48F2-ABA0-2E39B56FD535}"/>
                </a:ext>
              </a:extLst>
            </p:cNvPr>
            <p:cNvSpPr/>
            <p:nvPr/>
          </p:nvSpPr>
          <p:spPr>
            <a:xfrm>
              <a:off x="619126" y="4769160"/>
              <a:ext cx="5476875" cy="2234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solidFill>
                    <a:schemeClr val="tx1"/>
                  </a:solidFill>
                  <a:latin typeface="Arial"/>
                  <a:ea typeface="微軟正黑體"/>
                  <a:cs typeface="Arial"/>
                </a:rPr>
                <a:t>本機可用</a:t>
              </a:r>
              <a:endParaRPr lang="af-ZA" altLang="zh-TW" sz="2400" b="1">
                <a:solidFill>
                  <a:schemeClr val="tx1"/>
                </a:solidFill>
                <a:latin typeface="Arial"/>
                <a:ea typeface="微軟正黑體"/>
                <a:cs typeface="Arial"/>
              </a:endParaRPr>
            </a:p>
          </p:txBody>
        </p:sp>
        <p:sp>
          <p:nvSpPr>
            <p:cNvPr id="97" name="矩形 96">
              <a:extLst>
                <a:ext uri="{FF2B5EF4-FFF2-40B4-BE49-F238E27FC236}">
                  <a16:creationId xmlns:a16="http://schemas.microsoft.com/office/drawing/2014/main" id="{4F42ABA9-0D76-46C9-A5F7-7CE1F0429C97}"/>
                </a:ext>
              </a:extLst>
            </p:cNvPr>
            <p:cNvSpPr/>
            <p:nvPr/>
          </p:nvSpPr>
          <p:spPr>
            <a:xfrm>
              <a:off x="619126" y="4769160"/>
              <a:ext cx="5476875" cy="1204978"/>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8" name="橢圓 97">
            <a:extLst>
              <a:ext uri="{FF2B5EF4-FFF2-40B4-BE49-F238E27FC236}">
                <a16:creationId xmlns:a16="http://schemas.microsoft.com/office/drawing/2014/main" id="{D94155B4-516B-4E42-B911-63B090222F56}"/>
              </a:ext>
            </a:extLst>
          </p:cNvPr>
          <p:cNvSpPr/>
          <p:nvPr/>
        </p:nvSpPr>
        <p:spPr>
          <a:xfrm>
            <a:off x="5606571" y="3226300"/>
            <a:ext cx="747925" cy="747925"/>
          </a:xfrm>
          <a:prstGeom prst="ellipse">
            <a:avLst/>
          </a:prstGeom>
          <a:gradFill>
            <a:gsLst>
              <a:gs pos="0">
                <a:schemeClr val="bg1">
                  <a:lumMod val="75000"/>
                </a:schemeClr>
              </a:gs>
              <a:gs pos="100000">
                <a:schemeClr val="bg1"/>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9" name="圖形 43">
            <a:extLst>
              <a:ext uri="{FF2B5EF4-FFF2-40B4-BE49-F238E27FC236}">
                <a16:creationId xmlns:a16="http://schemas.microsoft.com/office/drawing/2014/main" id="{A4618570-E1ED-4F54-A32D-474E018FB08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67727" y="3387456"/>
            <a:ext cx="425612" cy="425612"/>
          </a:xfrm>
          <a:prstGeom prst="rect">
            <a:avLst/>
          </a:prstGeom>
        </p:spPr>
      </p:pic>
      <p:sp>
        <p:nvSpPr>
          <p:cNvPr id="100" name="文字方塊 99">
            <a:extLst>
              <a:ext uri="{FF2B5EF4-FFF2-40B4-BE49-F238E27FC236}">
                <a16:creationId xmlns:a16="http://schemas.microsoft.com/office/drawing/2014/main" id="{20A291D8-86FD-4B74-845E-45AEEC14B7BA}"/>
              </a:ext>
            </a:extLst>
          </p:cNvPr>
          <p:cNvSpPr txBox="1"/>
          <p:nvPr/>
        </p:nvSpPr>
        <p:spPr>
          <a:xfrm>
            <a:off x="5853418" y="4109788"/>
            <a:ext cx="2504420" cy="2157580"/>
          </a:xfrm>
          <a:prstGeom prst="rect">
            <a:avLst/>
          </a:prstGeom>
          <a:noFill/>
        </p:spPr>
        <p:txBody>
          <a:bodyPr wrap="square">
            <a:spAutoFit/>
          </a:bodyPr>
          <a:lstStyle/>
          <a:p>
            <a:r>
              <a:rPr lang="zh-TW" altLang="en-US" sz="2000" b="1">
                <a:solidFill>
                  <a:srgbClr val="006BDF"/>
                </a:solidFill>
                <a:latin typeface="Arial" panose="020B0604020202020204" pitchFamily="34" charset="0"/>
                <a:ea typeface="Microsoft JhengHei"/>
                <a:cs typeface="Arial" panose="020B0604020202020204" pitchFamily="34" charset="0"/>
              </a:rPr>
              <a:t>在此裝置上可用</a:t>
            </a:r>
            <a:endParaRPr lang="af-ZA" altLang="zh-TW" sz="2000" b="1">
              <a:solidFill>
                <a:srgbClr val="006BDF"/>
              </a:solidFill>
              <a:latin typeface="Arial" panose="020B0604020202020204" pitchFamily="34" charset="0"/>
              <a:ea typeface="Microsoft JhengHei"/>
              <a:cs typeface="Arial" panose="020B0604020202020204" pitchFamily="34" charset="0"/>
            </a:endParaRPr>
          </a:p>
          <a:p>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檔案於此狀態時可隨時開啟讀寫，但是當裝置儲存空間不足或設定週期性釋放空間時，就會將此類檔案變更為僅限</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NAS</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的模式，已釋放出更多空間給裝置使用。</a:t>
            </a:r>
            <a:endParaRPr lang="af-ZA" altLang="zh-TW" sz="2000" b="1">
              <a:solidFill>
                <a:srgbClr val="006BDF"/>
              </a:solidFill>
              <a:latin typeface="Arial" panose="020B0604020202020204" pitchFamily="34" charset="0"/>
              <a:ea typeface="Microsoft JhengHei"/>
              <a:cs typeface="Arial" panose="020B0604020202020204" pitchFamily="34" charset="0"/>
            </a:endParaRPr>
          </a:p>
        </p:txBody>
      </p:sp>
      <p:grpSp>
        <p:nvGrpSpPr>
          <p:cNvPr id="101" name="群組 100">
            <a:extLst>
              <a:ext uri="{FF2B5EF4-FFF2-40B4-BE49-F238E27FC236}">
                <a16:creationId xmlns:a16="http://schemas.microsoft.com/office/drawing/2014/main" id="{A35FED76-410C-4F2C-9060-4FC232D892DA}"/>
              </a:ext>
            </a:extLst>
          </p:cNvPr>
          <p:cNvGrpSpPr/>
          <p:nvPr/>
        </p:nvGrpSpPr>
        <p:grpSpPr>
          <a:xfrm>
            <a:off x="8861839" y="3433764"/>
            <a:ext cx="2739194" cy="2947122"/>
            <a:chOff x="619126" y="4769160"/>
            <a:chExt cx="5476875" cy="1204978"/>
          </a:xfrm>
        </p:grpSpPr>
        <p:sp>
          <p:nvSpPr>
            <p:cNvPr id="102" name="矩形 101">
              <a:extLst>
                <a:ext uri="{FF2B5EF4-FFF2-40B4-BE49-F238E27FC236}">
                  <a16:creationId xmlns:a16="http://schemas.microsoft.com/office/drawing/2014/main" id="{B50D71D9-7154-41A5-9829-9757AE10DF1B}"/>
                </a:ext>
              </a:extLst>
            </p:cNvPr>
            <p:cNvSpPr/>
            <p:nvPr/>
          </p:nvSpPr>
          <p:spPr>
            <a:xfrm>
              <a:off x="619126" y="4769160"/>
              <a:ext cx="5476875" cy="2234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solidFill>
                    <a:srgbClr val="2C2E30"/>
                  </a:solidFill>
                  <a:latin typeface="Arial" panose="020B0604020202020204" pitchFamily="34" charset="0"/>
                  <a:ea typeface="微軟正黑體" panose="020B0604030504040204" pitchFamily="34" charset="-120"/>
                  <a:cs typeface="Arial" panose="020B0604020202020204" pitchFamily="34" charset="0"/>
                </a:rPr>
                <a:t>僅限</a:t>
              </a:r>
              <a:r>
                <a:rPr lang="en-US" altLang="zh-TW" sz="2400" b="1">
                  <a:solidFill>
                    <a:srgbClr val="2C2E30"/>
                  </a:solidFill>
                  <a:latin typeface="Arial" panose="020B0604020202020204" pitchFamily="34" charset="0"/>
                  <a:ea typeface="微軟正黑體" panose="020B0604030504040204" pitchFamily="34" charset="-120"/>
                  <a:cs typeface="Arial" panose="020B0604020202020204" pitchFamily="34" charset="0"/>
                </a:rPr>
                <a:t>NAS</a:t>
              </a:r>
              <a:endParaRPr lang="af-ZA" altLang="zh-TW" sz="2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3" name="矩形 102">
              <a:extLst>
                <a:ext uri="{FF2B5EF4-FFF2-40B4-BE49-F238E27FC236}">
                  <a16:creationId xmlns:a16="http://schemas.microsoft.com/office/drawing/2014/main" id="{3AF7C9B9-15B6-4552-9509-098FD222A91F}"/>
                </a:ext>
              </a:extLst>
            </p:cNvPr>
            <p:cNvSpPr/>
            <p:nvPr/>
          </p:nvSpPr>
          <p:spPr>
            <a:xfrm>
              <a:off x="619126" y="4769160"/>
              <a:ext cx="5476875" cy="1204978"/>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4" name="橢圓 103">
            <a:extLst>
              <a:ext uri="{FF2B5EF4-FFF2-40B4-BE49-F238E27FC236}">
                <a16:creationId xmlns:a16="http://schemas.microsoft.com/office/drawing/2014/main" id="{6467B387-3D3A-4B08-917A-CE379DDA71A5}"/>
              </a:ext>
            </a:extLst>
          </p:cNvPr>
          <p:cNvSpPr/>
          <p:nvPr/>
        </p:nvSpPr>
        <p:spPr>
          <a:xfrm>
            <a:off x="8705036" y="3226300"/>
            <a:ext cx="747925" cy="747925"/>
          </a:xfrm>
          <a:prstGeom prst="ellipse">
            <a:avLst/>
          </a:prstGeom>
          <a:gradFill>
            <a:gsLst>
              <a:gs pos="0">
                <a:schemeClr val="bg1">
                  <a:lumMod val="75000"/>
                </a:schemeClr>
              </a:gs>
              <a:gs pos="100000">
                <a:schemeClr val="bg1"/>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7" name="圖形 44">
            <a:extLst>
              <a:ext uri="{FF2B5EF4-FFF2-40B4-BE49-F238E27FC236}">
                <a16:creationId xmlns:a16="http://schemas.microsoft.com/office/drawing/2014/main" id="{0700BCF3-9F48-4C7B-9DDA-D967533F3C6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805899" y="3401888"/>
            <a:ext cx="546198" cy="396749"/>
          </a:xfrm>
          <a:prstGeom prst="rect">
            <a:avLst/>
          </a:prstGeom>
        </p:spPr>
      </p:pic>
      <p:sp>
        <p:nvSpPr>
          <p:cNvPr id="108" name="文字方塊 107">
            <a:extLst>
              <a:ext uri="{FF2B5EF4-FFF2-40B4-BE49-F238E27FC236}">
                <a16:creationId xmlns:a16="http://schemas.microsoft.com/office/drawing/2014/main" id="{A4921046-18C1-4A66-906A-32B3FE093453}"/>
              </a:ext>
            </a:extLst>
          </p:cNvPr>
          <p:cNvSpPr txBox="1"/>
          <p:nvPr/>
        </p:nvSpPr>
        <p:spPr>
          <a:xfrm>
            <a:off x="8894838" y="4105573"/>
            <a:ext cx="2673195" cy="2000548"/>
          </a:xfrm>
          <a:prstGeom prst="rect">
            <a:avLst/>
          </a:prstGeom>
          <a:noFill/>
        </p:spPr>
        <p:txBody>
          <a:bodyPr wrap="square">
            <a:spAutoFit/>
          </a:bodyPr>
          <a:lstStyle/>
          <a:p>
            <a:r>
              <a:rPr lang="zh-TW" altLang="en-US" sz="2000" b="1">
                <a:solidFill>
                  <a:srgbClr val="006BDF"/>
                </a:solidFill>
                <a:latin typeface="Arial" panose="020B0604020202020204" pitchFamily="34" charset="0"/>
                <a:ea typeface="Microsoft JhengHei"/>
                <a:cs typeface="Arial" panose="020B0604020202020204" pitchFamily="34" charset="0"/>
              </a:rPr>
              <a:t>釋放空間並保留</a:t>
            </a:r>
            <a:r>
              <a:rPr lang="en-US" altLang="zh-TW" sz="2000" b="1">
                <a:solidFill>
                  <a:srgbClr val="006BDF"/>
                </a:solidFill>
                <a:latin typeface="Arial" panose="020B0604020202020204" pitchFamily="34" charset="0"/>
                <a:ea typeface="Microsoft JhengHei"/>
                <a:cs typeface="Arial" panose="020B0604020202020204" pitchFamily="34" charset="0"/>
              </a:rPr>
              <a:t>NAS</a:t>
            </a:r>
            <a:r>
              <a:rPr lang="zh-TW" altLang="en-US" sz="2000" b="1">
                <a:solidFill>
                  <a:srgbClr val="006BDF"/>
                </a:solidFill>
                <a:latin typeface="Arial" panose="020B0604020202020204" pitchFamily="34" charset="0"/>
                <a:ea typeface="Microsoft JhengHei"/>
                <a:cs typeface="Arial" panose="020B0604020202020204" pitchFamily="34" charset="0"/>
              </a:rPr>
              <a:t>上的檔案</a:t>
            </a:r>
            <a:endParaRPr lang="en-US" altLang="zh-TW" sz="2000" b="1">
              <a:solidFill>
                <a:srgbClr val="006BDF"/>
              </a:solidFill>
              <a:latin typeface="Arial" panose="020B0604020202020204" pitchFamily="34" charset="0"/>
              <a:ea typeface="Microsoft JhengHei"/>
              <a:cs typeface="Arial" panose="020B0604020202020204" pitchFamily="34" charset="0"/>
            </a:endParaRPr>
          </a:p>
          <a:p>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將不常用的檔案、資料夾設為僅限於線上存取。這些內容還是會顯示在桌面上，只是實際儲存位置在</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NAS</a:t>
            </a:r>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上。</a:t>
            </a:r>
            <a:endPar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p>
            <a:endParaRPr lang="af-ZA" altLang="zh-TW" sz="2000" b="1">
              <a:solidFill>
                <a:srgbClr val="006BDF"/>
              </a:solidFill>
              <a:latin typeface="Arial" panose="020B0604020202020204" pitchFamily="34" charset="0"/>
              <a:ea typeface="Microsoft JhengHei"/>
              <a:cs typeface="Arial" panose="020B0604020202020204" pitchFamily="34" charset="0"/>
            </a:endParaRPr>
          </a:p>
        </p:txBody>
      </p:sp>
      <p:sp>
        <p:nvSpPr>
          <p:cNvPr id="109" name="Shape 317">
            <a:extLst>
              <a:ext uri="{FF2B5EF4-FFF2-40B4-BE49-F238E27FC236}">
                <a16:creationId xmlns:a16="http://schemas.microsoft.com/office/drawing/2014/main" id="{763D2519-D915-45AF-AF73-F2E6BC96EEC5}"/>
              </a:ext>
            </a:extLst>
          </p:cNvPr>
          <p:cNvSpPr/>
          <p:nvPr/>
        </p:nvSpPr>
        <p:spPr>
          <a:xfrm>
            <a:off x="3589186" y="6381793"/>
            <a:ext cx="1831693" cy="338554"/>
          </a:xfrm>
          <a:prstGeom prst="roundRect">
            <a:avLst>
              <a:gd name="adj" fmla="val 23356"/>
            </a:avLst>
          </a:prstGeom>
          <a:solidFill>
            <a:srgbClr val="29687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lt1"/>
              </a:solidFill>
              <a:sym typeface="Arial"/>
            </a:endParaRPr>
          </a:p>
        </p:txBody>
      </p:sp>
      <p:sp>
        <p:nvSpPr>
          <p:cNvPr id="110" name="文字方塊 26">
            <a:extLst>
              <a:ext uri="{FF2B5EF4-FFF2-40B4-BE49-F238E27FC236}">
                <a16:creationId xmlns:a16="http://schemas.microsoft.com/office/drawing/2014/main" id="{07C6BC12-9BE2-4D0E-A33F-2861E772F84E}"/>
              </a:ext>
            </a:extLst>
          </p:cNvPr>
          <p:cNvSpPr txBox="1"/>
          <p:nvPr/>
        </p:nvSpPr>
        <p:spPr>
          <a:xfrm>
            <a:off x="4073697" y="6377715"/>
            <a:ext cx="133178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rPr>
              <a:t>狀態變更中</a:t>
            </a:r>
            <a:r>
              <a:rPr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  ​</a:t>
            </a:r>
          </a:p>
        </p:txBody>
      </p:sp>
      <p:pic>
        <p:nvPicPr>
          <p:cNvPr id="111" name="圖形 46">
            <a:extLst>
              <a:ext uri="{FF2B5EF4-FFF2-40B4-BE49-F238E27FC236}">
                <a16:creationId xmlns:a16="http://schemas.microsoft.com/office/drawing/2014/main" id="{5593E3AD-5DC7-4FFB-AA36-AB6A04065E5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793735" y="6407011"/>
            <a:ext cx="310321" cy="279963"/>
          </a:xfrm>
          <a:prstGeom prst="rect">
            <a:avLst/>
          </a:prstGeom>
        </p:spPr>
      </p:pic>
      <p:sp>
        <p:nvSpPr>
          <p:cNvPr id="112" name="橢圓 111">
            <a:extLst>
              <a:ext uri="{FF2B5EF4-FFF2-40B4-BE49-F238E27FC236}">
                <a16:creationId xmlns:a16="http://schemas.microsoft.com/office/drawing/2014/main" id="{57D24813-33DE-45FC-826D-FE055908D269}"/>
              </a:ext>
            </a:extLst>
          </p:cNvPr>
          <p:cNvSpPr/>
          <p:nvPr/>
        </p:nvSpPr>
        <p:spPr>
          <a:xfrm>
            <a:off x="3254411" y="2022337"/>
            <a:ext cx="747925" cy="747925"/>
          </a:xfrm>
          <a:prstGeom prst="ellipse">
            <a:avLst/>
          </a:prstGeom>
          <a:gradFill>
            <a:gsLst>
              <a:gs pos="0">
                <a:schemeClr val="bg1">
                  <a:lumMod val="75000"/>
                </a:schemeClr>
              </a:gs>
              <a:gs pos="100000">
                <a:schemeClr val="bg1"/>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3" name="圖形 42">
            <a:extLst>
              <a:ext uri="{FF2B5EF4-FFF2-40B4-BE49-F238E27FC236}">
                <a16:creationId xmlns:a16="http://schemas.microsoft.com/office/drawing/2014/main" id="{E7DCB7CF-8529-4990-A01D-E573AF413C3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415567" y="2183493"/>
            <a:ext cx="425612" cy="425612"/>
          </a:xfrm>
          <a:prstGeom prst="rect">
            <a:avLst/>
          </a:prstGeom>
        </p:spPr>
      </p:pic>
    </p:spTree>
    <p:extLst>
      <p:ext uri="{BB962C8B-B14F-4D97-AF65-F5344CB8AC3E}">
        <p14:creationId xmlns:p14="http://schemas.microsoft.com/office/powerpoint/2010/main" val="3992865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7EF27E-28A5-4330-8175-F0BC08A55377}"/>
              </a:ext>
            </a:extLst>
          </p:cNvPr>
          <p:cNvSpPr>
            <a:spLocks noGrp="1"/>
          </p:cNvSpPr>
          <p:nvPr>
            <p:ph type="title"/>
          </p:nvPr>
        </p:nvSpPr>
        <p:spPr>
          <a:xfrm>
            <a:off x="838201" y="0"/>
            <a:ext cx="8428630" cy="1540042"/>
          </a:xfrm>
        </p:spPr>
        <p:txBody>
          <a:bodyPr>
            <a:normAutofit/>
          </a:bodyPr>
          <a:lstStyle/>
          <a:p>
            <a:r>
              <a:rPr lang="zh-TW" altLang="en-US">
                <a:ea typeface="微軟正黑體"/>
              </a:rPr>
              <a:t>辦公室同網路環境還可啟動區網同步來加速作業</a:t>
            </a:r>
          </a:p>
        </p:txBody>
      </p:sp>
      <p:sp>
        <p:nvSpPr>
          <p:cNvPr id="15" name="矩形 14">
            <a:extLst>
              <a:ext uri="{FF2B5EF4-FFF2-40B4-BE49-F238E27FC236}">
                <a16:creationId xmlns:a16="http://schemas.microsoft.com/office/drawing/2014/main" id="{372D5570-806B-4568-9E0F-4CF2837545CA}"/>
              </a:ext>
            </a:extLst>
          </p:cNvPr>
          <p:cNvSpPr/>
          <p:nvPr/>
        </p:nvSpPr>
        <p:spPr>
          <a:xfrm>
            <a:off x="5776091" y="2238540"/>
            <a:ext cx="2465740" cy="400110"/>
          </a:xfrm>
          <a:prstGeom prst="rect">
            <a:avLst/>
          </a:prstGeom>
        </p:spPr>
        <p:txBody>
          <a:bodyPr wrap="none">
            <a:spAutoFit/>
          </a:bodyPr>
          <a:lstStyle/>
          <a:p>
            <a:r>
              <a:rPr lang="en-US" altLang="zh-TW" sz="2000" b="1">
                <a:solidFill>
                  <a:srgbClr val="006BDF"/>
                </a:solidFill>
                <a:latin typeface="Arial" panose="020B0604020202020204" pitchFamily="34" charset="0"/>
                <a:ea typeface="Microsoft JhengHei"/>
                <a:cs typeface="Arial" panose="020B0604020202020204" pitchFamily="34" charset="0"/>
              </a:rPr>
              <a:t>LAN sync </a:t>
            </a:r>
            <a:r>
              <a:rPr lang="zh-TW" altLang="en-US" sz="2000" b="1">
                <a:solidFill>
                  <a:srgbClr val="006BDF"/>
                </a:solidFill>
                <a:latin typeface="Arial" panose="020B0604020202020204" pitchFamily="34" charset="0"/>
                <a:ea typeface="Microsoft JhengHei"/>
                <a:cs typeface="Arial" panose="020B0604020202020204" pitchFamily="34" charset="0"/>
              </a:rPr>
              <a:t>區網同步</a:t>
            </a:r>
          </a:p>
        </p:txBody>
      </p:sp>
      <p:pic>
        <p:nvPicPr>
          <p:cNvPr id="17" name="圖片 16">
            <a:extLst>
              <a:ext uri="{FF2B5EF4-FFF2-40B4-BE49-F238E27FC236}">
                <a16:creationId xmlns:a16="http://schemas.microsoft.com/office/drawing/2014/main" id="{2116C517-3A61-4DB2-85B6-83BE83B745E2}"/>
              </a:ext>
            </a:extLst>
          </p:cNvPr>
          <p:cNvPicPr>
            <a:picLocks noChangeAspect="1"/>
          </p:cNvPicPr>
          <p:nvPr/>
        </p:nvPicPr>
        <p:blipFill>
          <a:blip r:embed="rId3"/>
          <a:stretch>
            <a:fillRect/>
          </a:stretch>
        </p:blipFill>
        <p:spPr>
          <a:xfrm>
            <a:off x="5932936" y="3589009"/>
            <a:ext cx="5463469" cy="2136632"/>
          </a:xfrm>
          <a:prstGeom prst="roundRect">
            <a:avLst>
              <a:gd name="adj" fmla="val 3117"/>
            </a:avLst>
          </a:prstGeom>
          <a:solidFill>
            <a:srgbClr val="FFFFFF">
              <a:shade val="85000"/>
            </a:srgbClr>
          </a:solidFill>
          <a:ln>
            <a:noFill/>
          </a:ln>
          <a:effectLst/>
        </p:spPr>
      </p:pic>
      <p:pic>
        <p:nvPicPr>
          <p:cNvPr id="8" name="圖片 7">
            <a:extLst>
              <a:ext uri="{FF2B5EF4-FFF2-40B4-BE49-F238E27FC236}">
                <a16:creationId xmlns:a16="http://schemas.microsoft.com/office/drawing/2014/main" id="{53DEA299-34B0-4E1F-9BD3-D4E8B8AACC9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1651" y="1552771"/>
            <a:ext cx="5274440" cy="5274440"/>
          </a:xfrm>
          <a:prstGeom prst="rect">
            <a:avLst/>
          </a:prstGeom>
        </p:spPr>
      </p:pic>
      <p:sp>
        <p:nvSpPr>
          <p:cNvPr id="33" name="矩形 32">
            <a:extLst>
              <a:ext uri="{FF2B5EF4-FFF2-40B4-BE49-F238E27FC236}">
                <a16:creationId xmlns:a16="http://schemas.microsoft.com/office/drawing/2014/main" id="{268F3EE8-8392-4190-BD32-17CA7C3843BB}"/>
              </a:ext>
            </a:extLst>
          </p:cNvPr>
          <p:cNvSpPr/>
          <p:nvPr/>
        </p:nvSpPr>
        <p:spPr>
          <a:xfrm>
            <a:off x="5776091" y="2651379"/>
            <a:ext cx="5777160" cy="646331"/>
          </a:xfrm>
          <a:prstGeom prst="rect">
            <a:avLst/>
          </a:prstGeom>
        </p:spPr>
        <p:txBody>
          <a:bodyPr wrap="square">
            <a:spAutoFit/>
          </a:bodyPr>
          <a:lstStyle/>
          <a:p>
            <a:r>
              <a:rPr lang="en-US" altLang="zh-TW" b="1" err="1">
                <a:solidFill>
                  <a:srgbClr val="2C2E30"/>
                </a:solidFill>
                <a:latin typeface="微軟正黑體" panose="020B0604030504040204" pitchFamily="34" charset="-120"/>
                <a:ea typeface="微軟正黑體" panose="020B0604030504040204" pitchFamily="34" charset="-120"/>
              </a:rPr>
              <a:t>使用者</a:t>
            </a:r>
            <a:r>
              <a:rPr lang="zh-TW" altLang="zh-TW" b="1">
                <a:solidFill>
                  <a:srgbClr val="2C2E30"/>
                </a:solidFill>
                <a:latin typeface="微軟正黑體" panose="020B0604030504040204" pitchFamily="34" charset="-120"/>
                <a:ea typeface="微軟正黑體" panose="020B0604030504040204" pitchFamily="34" charset="-120"/>
              </a:rPr>
              <a:t>可設置</a:t>
            </a:r>
            <a:r>
              <a:rPr lang="zh-TW" altLang="en-US" b="1">
                <a:solidFill>
                  <a:srgbClr val="2C2E30"/>
                </a:solidFill>
                <a:latin typeface="微軟正黑體" panose="020B0604030504040204" pitchFamily="34" charset="-120"/>
                <a:ea typeface="微軟正黑體" panose="020B0604030504040204" pitchFamily="34" charset="-120"/>
              </a:rPr>
              <a:t>區網</a:t>
            </a:r>
            <a:r>
              <a:rPr lang="zh-TW" altLang="zh-TW" b="1">
                <a:solidFill>
                  <a:srgbClr val="2C2E30"/>
                </a:solidFill>
                <a:latin typeface="微軟正黑體" panose="020B0604030504040204" pitchFamily="34" charset="-120"/>
                <a:ea typeface="微軟正黑體" panose="020B0604030504040204" pitchFamily="34" charset="-120"/>
              </a:rPr>
              <a:t>同步</a:t>
            </a:r>
            <a:r>
              <a:rPr lang="zh-TW" altLang="en-US" b="1">
                <a:solidFill>
                  <a:srgbClr val="2C2E30"/>
                </a:solidFill>
                <a:latin typeface="微軟正黑體" panose="020B0604030504040204" pitchFamily="34" charset="-120"/>
                <a:ea typeface="微軟正黑體" panose="020B0604030504040204" pitchFamily="34" charset="-120"/>
              </a:rPr>
              <a:t>，讓同區網中的其他已同步完成的團隊成員一起作為來源端傳輸檔案給你，加速作業。</a:t>
            </a:r>
            <a:endParaRPr lang="zh-TW" altLang="zh-TW" b="1">
              <a:solidFill>
                <a:srgbClr val="2C2E3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94480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407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2018F2-263C-4DAD-AAE7-857E74C579E1}"/>
              </a:ext>
            </a:extLst>
          </p:cNvPr>
          <p:cNvSpPr>
            <a:spLocks noGrp="1"/>
          </p:cNvSpPr>
          <p:nvPr>
            <p:ph type="title"/>
          </p:nvPr>
        </p:nvSpPr>
        <p:spPr>
          <a:prstGeom prst="rect">
            <a:avLst/>
          </a:prstGeom>
        </p:spPr>
        <p:txBody>
          <a:bodyPr/>
          <a:lstStyle/>
          <a:p>
            <a:pPr>
              <a:spcBef>
                <a:spcPts val="1000"/>
              </a:spcBef>
            </a:pPr>
            <a:r>
              <a:rPr lang="zh-TW" altLang="en-US"/>
              <a:t>如何選擇適合的 </a:t>
            </a:r>
            <a:r>
              <a:rPr lang="en-US" altLang="zh-TW"/>
              <a:t>NAS?</a:t>
            </a:r>
            <a:r>
              <a:rPr lang="en-US"/>
              <a:t>​</a:t>
            </a:r>
            <a:endParaRPr lang="zh-TW" altLang="en-US"/>
          </a:p>
        </p:txBody>
      </p:sp>
      <p:graphicFrame>
        <p:nvGraphicFramePr>
          <p:cNvPr id="4" name="表格 4">
            <a:extLst>
              <a:ext uri="{FF2B5EF4-FFF2-40B4-BE49-F238E27FC236}">
                <a16:creationId xmlns:a16="http://schemas.microsoft.com/office/drawing/2014/main" id="{EE6DF4A6-3B6C-46E0-846F-9AB20D640BB3}"/>
              </a:ext>
            </a:extLst>
          </p:cNvPr>
          <p:cNvGraphicFramePr>
            <a:graphicFrameLocks noGrp="1"/>
          </p:cNvGraphicFramePr>
          <p:nvPr>
            <p:extLst>
              <p:ext uri="{D42A27DB-BD31-4B8C-83A1-F6EECF244321}">
                <p14:modId xmlns:p14="http://schemas.microsoft.com/office/powerpoint/2010/main" val="2143422343"/>
              </p:ext>
            </p:extLst>
          </p:nvPr>
        </p:nvGraphicFramePr>
        <p:xfrm>
          <a:off x="555009" y="1808366"/>
          <a:ext cx="11081982" cy="4452937"/>
        </p:xfrm>
        <a:graphic>
          <a:graphicData uri="http://schemas.openxmlformats.org/drawingml/2006/table">
            <a:tbl>
              <a:tblPr firstRow="1" bandRow="1">
                <a:tableStyleId>{5C22544A-7EE6-4342-B048-85BDC9FD1C3A}</a:tableStyleId>
              </a:tblPr>
              <a:tblGrid>
                <a:gridCol w="1479697">
                  <a:extLst>
                    <a:ext uri="{9D8B030D-6E8A-4147-A177-3AD203B41FA5}">
                      <a16:colId xmlns:a16="http://schemas.microsoft.com/office/drawing/2014/main" val="3202492005"/>
                    </a:ext>
                  </a:extLst>
                </a:gridCol>
                <a:gridCol w="1410434">
                  <a:extLst>
                    <a:ext uri="{9D8B030D-6E8A-4147-A177-3AD203B41FA5}">
                      <a16:colId xmlns:a16="http://schemas.microsoft.com/office/drawing/2014/main" val="3445772151"/>
                    </a:ext>
                  </a:extLst>
                </a:gridCol>
                <a:gridCol w="3230146">
                  <a:extLst>
                    <a:ext uri="{9D8B030D-6E8A-4147-A177-3AD203B41FA5}">
                      <a16:colId xmlns:a16="http://schemas.microsoft.com/office/drawing/2014/main" val="1859323455"/>
                    </a:ext>
                  </a:extLst>
                </a:gridCol>
                <a:gridCol w="1267710">
                  <a:extLst>
                    <a:ext uri="{9D8B030D-6E8A-4147-A177-3AD203B41FA5}">
                      <a16:colId xmlns:a16="http://schemas.microsoft.com/office/drawing/2014/main" val="1417739858"/>
                    </a:ext>
                  </a:extLst>
                </a:gridCol>
                <a:gridCol w="1439820">
                  <a:extLst>
                    <a:ext uri="{9D8B030D-6E8A-4147-A177-3AD203B41FA5}">
                      <a16:colId xmlns:a16="http://schemas.microsoft.com/office/drawing/2014/main" val="2094241819"/>
                    </a:ext>
                  </a:extLst>
                </a:gridCol>
                <a:gridCol w="2254175">
                  <a:extLst>
                    <a:ext uri="{9D8B030D-6E8A-4147-A177-3AD203B41FA5}">
                      <a16:colId xmlns:a16="http://schemas.microsoft.com/office/drawing/2014/main" val="4075008051"/>
                    </a:ext>
                  </a:extLst>
                </a:gridCol>
              </a:tblGrid>
              <a:tr h="603896">
                <a:tc>
                  <a:txBody>
                    <a:bodyPr/>
                    <a:lstStyle/>
                    <a:p>
                      <a:pPr algn="ctr">
                        <a:buNone/>
                      </a:pPr>
                      <a:endParaRPr lang="zh-TW" altLang="en-US" sz="1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00B0F0"/>
                        </a:gs>
                        <a:gs pos="100000">
                          <a:srgbClr val="006BDF"/>
                        </a:gs>
                      </a:gsLst>
                      <a:lin ang="5400000" scaled="1"/>
                    </a:gradFill>
                  </a:tcPr>
                </a:tc>
                <a:tc>
                  <a:txBody>
                    <a:bodyPr/>
                    <a:lstStyle/>
                    <a:p>
                      <a:pPr algn="ctr">
                        <a:buNone/>
                      </a:pPr>
                      <a:r>
                        <a:rPr lang="zh-TW" altLang="en-US" sz="1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使用者數量</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00B0F0"/>
                        </a:gs>
                        <a:gs pos="100000">
                          <a:srgbClr val="006BDF"/>
                        </a:gs>
                      </a:gsLst>
                      <a:lin ang="5400000" scaled="1"/>
                    </a:gradFill>
                  </a:tcPr>
                </a:tc>
                <a:tc>
                  <a:txBody>
                    <a:bodyPr/>
                    <a:lstStyle/>
                    <a:p>
                      <a:pPr lvl="0" algn="ctr">
                        <a:buNone/>
                      </a:pPr>
                      <a:r>
                        <a:rPr lang="zh-TW" sz="1600" b="1" i="0" u="none" strike="noStrike" noProof="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處理器</a:t>
                      </a:r>
                      <a:endParaRPr lang="zh-TW" altLang="en-US" sz="1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00B0F0"/>
                        </a:gs>
                        <a:gs pos="100000">
                          <a:srgbClr val="006BDF"/>
                        </a:gs>
                      </a:gsLst>
                      <a:lin ang="5400000" scaled="1"/>
                    </a:gradFill>
                  </a:tcPr>
                </a:tc>
                <a:tc>
                  <a:txBody>
                    <a:bodyPr/>
                    <a:lstStyle/>
                    <a:p>
                      <a:pPr lvl="0" algn="ctr">
                        <a:buNone/>
                      </a:pPr>
                      <a:r>
                        <a:rPr lang="zh-TW" sz="1600" b="1" i="0" u="none" strike="noStrike" noProof="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記憶體 (RAM)</a:t>
                      </a:r>
                      <a:endParaRPr lang="zh-TW" sz="1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00B0F0"/>
                        </a:gs>
                        <a:gs pos="100000">
                          <a:srgbClr val="006BDF"/>
                        </a:gs>
                      </a:gsLst>
                      <a:lin ang="5400000" scaled="1"/>
                    </a:gradFill>
                  </a:tcPr>
                </a:tc>
                <a:tc>
                  <a:txBody>
                    <a:bodyPr/>
                    <a:lstStyle/>
                    <a:p>
                      <a:pPr marL="0" marR="0" lvl="0" indent="0" algn="ctr">
                        <a:lnSpc>
                          <a:spcPct val="90000"/>
                        </a:lnSpc>
                        <a:spcBef>
                          <a:spcPts val="1000"/>
                        </a:spcBef>
                        <a:spcAft>
                          <a:spcPts val="0"/>
                        </a:spcAft>
                        <a:buNone/>
                      </a:pPr>
                      <a:r>
                        <a:rPr lang="en-US" altLang="zh-TW" sz="1600" b="1" i="0" u="none" strike="noStrike" noProof="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SSD Cache</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00B0F0"/>
                        </a:gs>
                        <a:gs pos="100000">
                          <a:srgbClr val="006BDF"/>
                        </a:gs>
                      </a:gsLst>
                      <a:lin ang="5400000" scaled="1"/>
                    </a:gradFill>
                  </a:tcPr>
                </a:tc>
                <a:tc>
                  <a:txBody>
                    <a:bodyPr/>
                    <a:lstStyle/>
                    <a:p>
                      <a:pPr algn="ctr">
                        <a:buNone/>
                      </a:pPr>
                      <a:r>
                        <a:rPr lang="zh-TW" altLang="en-US" sz="1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網路卡頻寬</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00B0F0"/>
                        </a:gs>
                        <a:gs pos="100000">
                          <a:srgbClr val="006BDF"/>
                        </a:gs>
                      </a:gsLst>
                      <a:lin ang="5400000" scaled="1"/>
                    </a:gradFill>
                  </a:tcPr>
                </a:tc>
                <a:extLst>
                  <a:ext uri="{0D108BD9-81ED-4DB2-BD59-A6C34878D82A}">
                    <a16:rowId xmlns:a16="http://schemas.microsoft.com/office/drawing/2014/main" val="2709878109"/>
                  </a:ext>
                </a:extLst>
              </a:tr>
              <a:tr h="598056">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家庭用戶</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1-</a:t>
                      </a:r>
                      <a:r>
                        <a:rPr lang="en-US" alt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rPr>
                        <a:t>10</a:t>
                      </a:r>
                      <a:endPar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Intel</a:t>
                      </a:r>
                      <a:r>
                        <a:rPr lang="zh-TW" alt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Celeron</a:t>
                      </a:r>
                      <a:r>
                        <a:rPr lang="zh-TW" alt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雙核心 </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1~4G</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非必要</a:t>
                      </a: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a:t>
                      </a: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有更好</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1</a:t>
                      </a:r>
                      <a:r>
                        <a:rPr lang="zh-TW"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GbE</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 2.5GbE / 10GbE</a:t>
                      </a:r>
                      <a:endPar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3297366"/>
                  </a:ext>
                </a:extLst>
              </a:tr>
              <a:tr h="598056">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小型企業</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10-50</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Intel Celeron </a:t>
                      </a:r>
                      <a:r>
                        <a:rPr lang="zh-TW"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四核心</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4G</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非必要, 有更好</a:t>
                      </a:r>
                      <a:endPar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1</a:t>
                      </a: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GbE</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x2 / 2.5GbE / 10GbE</a:t>
                      </a:r>
                      <a:endPar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357847"/>
                  </a:ext>
                </a:extLst>
              </a:tr>
              <a:tr h="513776">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中型企業</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50-200</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Intel Core i5</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a:t>
                      </a: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四核心處理器 </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16G</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TW" altLang="en-US" sz="1400" b="1">
                          <a:solidFill>
                            <a:srgbClr val="006BDF"/>
                          </a:solidFill>
                          <a:latin typeface="Arial" panose="020B0604020202020204" pitchFamily="34" charset="0"/>
                          <a:ea typeface="微軟正黑體" panose="020B0604030504040204" pitchFamily="34" charset="-120"/>
                          <a:cs typeface="Arial" panose="020B0604020202020204" pitchFamily="34" charset="0"/>
                        </a:rPr>
                        <a:t>是</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10GbE</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x2</a:t>
                      </a:r>
                    </a:p>
                    <a:p>
                      <a:pPr lvl="0" algn="ctr">
                        <a:buNone/>
                      </a:pPr>
                      <a:r>
                        <a:rPr 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Port</a:t>
                      </a:r>
                      <a:r>
                        <a:rPr lang="zh-TW" alt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b="1" i="0" u="none" strike="noStrike" noProof="0" err="1">
                          <a:solidFill>
                            <a:srgbClr val="2C2E30"/>
                          </a:solidFill>
                          <a:latin typeface="Arial" panose="020B0604020202020204" pitchFamily="34" charset="0"/>
                          <a:ea typeface="微軟正黑體" panose="020B0604030504040204" pitchFamily="34" charset="-120"/>
                          <a:cs typeface="Arial" panose="020B0604020202020204" pitchFamily="34" charset="0"/>
                        </a:rPr>
                        <a:t>Trunking</a:t>
                      </a:r>
                      <a:r>
                        <a:rPr 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5801764"/>
                  </a:ext>
                </a:extLst>
              </a:tr>
              <a:tr h="598056">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中型企業</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200-500</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Intel Core i7</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a:t>
                      </a: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四核心處理器</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32G</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buNone/>
                      </a:pPr>
                      <a:r>
                        <a:rPr lang="zh-TW" altLang="en-US" sz="1400" b="1">
                          <a:solidFill>
                            <a:srgbClr val="006BDF"/>
                          </a:solidFill>
                          <a:latin typeface="Arial" panose="020B0604020202020204" pitchFamily="34" charset="0"/>
                          <a:ea typeface="微軟正黑體" panose="020B0604030504040204" pitchFamily="34" charset="-120"/>
                          <a:cs typeface="Arial" panose="020B0604020202020204" pitchFamily="34" charset="0"/>
                        </a:rPr>
                        <a:t>是</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10GbE</a:t>
                      </a:r>
                      <a:r>
                        <a:rPr lang="zh-TW" alt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x2</a:t>
                      </a:r>
                      <a:endPar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p>
                      <a:pPr lvl="0" algn="ctr">
                        <a:buNone/>
                      </a:pPr>
                      <a:r>
                        <a:rPr 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Port</a:t>
                      </a:r>
                      <a:r>
                        <a:rPr lang="zh-TW" alt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b="1" i="0" u="none" strike="noStrike" noProof="0" err="1">
                          <a:solidFill>
                            <a:srgbClr val="2C2E30"/>
                          </a:solidFill>
                          <a:latin typeface="Arial" panose="020B0604020202020204" pitchFamily="34" charset="0"/>
                          <a:ea typeface="微軟正黑體" panose="020B0604030504040204" pitchFamily="34" charset="-120"/>
                          <a:cs typeface="Arial" panose="020B0604020202020204" pitchFamily="34" charset="0"/>
                        </a:rPr>
                        <a:t>Trunking</a:t>
                      </a:r>
                      <a:r>
                        <a:rPr 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a:t>
                      </a:r>
                      <a:endPar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023720823"/>
                  </a:ext>
                </a:extLst>
              </a:tr>
              <a:tr h="513699">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大型企業</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500-1000</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Intel Xeon 4-core </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64G</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TW" altLang="en-US" sz="1400" b="1">
                          <a:solidFill>
                            <a:srgbClr val="006BDF"/>
                          </a:solidFill>
                          <a:latin typeface="Arial" panose="020B0604020202020204" pitchFamily="34" charset="0"/>
                          <a:ea typeface="微軟正黑體" panose="020B0604030504040204" pitchFamily="34" charset="-120"/>
                          <a:cs typeface="Arial" panose="020B0604020202020204" pitchFamily="34" charset="0"/>
                        </a:rPr>
                        <a:t>是</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25GbE~</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0808483"/>
                  </a:ext>
                </a:extLst>
              </a:tr>
              <a:tr h="513699">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大型企業</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lvl="0"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1000-2000</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Intel Xeon 8-core </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lvl="0"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128G</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lvl="0" algn="ctr">
                        <a:buNone/>
                      </a:pPr>
                      <a:r>
                        <a:rPr lang="zh-TW" altLang="en-US" sz="1400" b="1">
                          <a:solidFill>
                            <a:srgbClr val="006BDF"/>
                          </a:solidFill>
                          <a:latin typeface="Arial" panose="020B0604020202020204" pitchFamily="34" charset="0"/>
                          <a:ea typeface="微軟正黑體" panose="020B0604030504040204" pitchFamily="34" charset="-120"/>
                          <a:cs typeface="Arial" panose="020B0604020202020204" pitchFamily="34" charset="0"/>
                        </a:rPr>
                        <a:t>是</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lvl="0" algn="ctr">
                        <a:buNone/>
                      </a:pP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25</a:t>
                      </a: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GbE</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x2</a:t>
                      </a:r>
                      <a:endPar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endParaRPr>
                    </a:p>
                    <a:p>
                      <a:pPr lvl="0" algn="ctr">
                        <a:buNone/>
                      </a:pP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Port Trunking</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a:t>
                      </a:r>
                      <a:endPar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475042166"/>
                  </a:ext>
                </a:extLst>
              </a:tr>
              <a:tr h="513699">
                <a:tc>
                  <a:txBody>
                    <a:bodyPr/>
                    <a:lstStyle/>
                    <a:p>
                      <a:pPr algn="ctr">
                        <a:buNone/>
                      </a:pP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大型企業</a:t>
                      </a: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alt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rPr>
                        <a:t>2</a:t>
                      </a: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000</a:t>
                      </a:r>
                      <a:r>
                        <a:rPr lang="en-US" alt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endPar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Intel Xeon </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AMD EPYC 8</a:t>
                      </a:r>
                      <a:r>
                        <a:rPr 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-core</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alt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rPr>
                        <a:t>128</a:t>
                      </a:r>
                      <a:r>
                        <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rPr>
                        <a:t>G</a:t>
                      </a:r>
                      <a:r>
                        <a:rPr lang="en-US" alt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rPr>
                        <a:t>~</a:t>
                      </a:r>
                      <a:endParaRPr lang="zh-TW" altLang="en-US"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altLang="zh-TW" sz="1400" b="1" err="1">
                          <a:solidFill>
                            <a:srgbClr val="006BDF"/>
                          </a:solidFill>
                          <a:latin typeface="Arial" panose="020B0604020202020204" pitchFamily="34" charset="0"/>
                          <a:ea typeface="微軟正黑體" panose="020B0604030504040204" pitchFamily="34" charset="-120"/>
                          <a:cs typeface="Arial" panose="020B0604020202020204" pitchFamily="34" charset="0"/>
                        </a:rPr>
                        <a:t>全閃存</a:t>
                      </a:r>
                      <a:endParaRPr lang="en-US" altLang="zh-TW" sz="1400" b="1">
                        <a:solidFill>
                          <a:srgbClr val="006BDF"/>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25GbE x4</a:t>
                      </a:r>
                      <a:b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br>
                      <a:r>
                        <a:rPr 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a:t>
                      </a:r>
                      <a:r>
                        <a:rPr lang="en-US" altLang="zh-TW"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Port</a:t>
                      </a:r>
                      <a:r>
                        <a:rPr lang="zh-TW" alt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b="1" i="0" u="none" strike="noStrike" noProof="0" err="1">
                          <a:solidFill>
                            <a:srgbClr val="2C2E30"/>
                          </a:solidFill>
                          <a:latin typeface="Arial" panose="020B0604020202020204" pitchFamily="34" charset="0"/>
                          <a:ea typeface="微軟正黑體" panose="020B0604030504040204" pitchFamily="34" charset="-120"/>
                          <a:cs typeface="Arial" panose="020B0604020202020204" pitchFamily="34" charset="0"/>
                        </a:rPr>
                        <a:t>Trunking</a:t>
                      </a:r>
                      <a:r>
                        <a:rPr lang="en-US" sz="1400" b="1" i="0" u="none" strike="noStrike" noProof="0">
                          <a:solidFill>
                            <a:srgbClr val="2C2E30"/>
                          </a:solidFill>
                          <a:latin typeface="Arial" panose="020B0604020202020204" pitchFamily="34" charset="0"/>
                          <a:ea typeface="微軟正黑體" panose="020B0604030504040204" pitchFamily="34" charset="-120"/>
                          <a:cs typeface="Arial" panose="020B0604020202020204" pitchFamily="34" charset="0"/>
                        </a:rPr>
                        <a:t>)</a:t>
                      </a:r>
                      <a:endParaRPr lang="zh-TW" sz="14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txBody>
                  <a:tcPr marL="80580" marR="80580" marT="40290" marB="40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2084101"/>
                  </a:ext>
                </a:extLst>
              </a:tr>
            </a:tbl>
          </a:graphicData>
        </a:graphic>
      </p:graphicFrame>
    </p:spTree>
    <p:extLst>
      <p:ext uri="{BB962C8B-B14F-4D97-AF65-F5344CB8AC3E}">
        <p14:creationId xmlns:p14="http://schemas.microsoft.com/office/powerpoint/2010/main" val="3276889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群組 35">
            <a:extLst>
              <a:ext uri="{FF2B5EF4-FFF2-40B4-BE49-F238E27FC236}">
                <a16:creationId xmlns:a16="http://schemas.microsoft.com/office/drawing/2014/main" id="{765226E4-C66E-4046-A684-4B2CE3F7DD05}"/>
              </a:ext>
            </a:extLst>
          </p:cNvPr>
          <p:cNvGrpSpPr/>
          <p:nvPr/>
        </p:nvGrpSpPr>
        <p:grpSpPr>
          <a:xfrm>
            <a:off x="390213" y="1749143"/>
            <a:ext cx="2739194" cy="3983829"/>
            <a:chOff x="619126" y="4769160"/>
            <a:chExt cx="5476875" cy="1628853"/>
          </a:xfrm>
        </p:grpSpPr>
        <p:sp>
          <p:nvSpPr>
            <p:cNvPr id="37" name="矩形 36">
              <a:extLst>
                <a:ext uri="{FF2B5EF4-FFF2-40B4-BE49-F238E27FC236}">
                  <a16:creationId xmlns:a16="http://schemas.microsoft.com/office/drawing/2014/main" id="{37E0D5F5-CC6D-4BF2-B01A-FCC9FD1BFC78}"/>
                </a:ext>
              </a:extLst>
            </p:cNvPr>
            <p:cNvSpPr/>
            <p:nvPr/>
          </p:nvSpPr>
          <p:spPr>
            <a:xfrm>
              <a:off x="619126" y="4769160"/>
              <a:ext cx="5476875" cy="2234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rgbClr val="2C2E30"/>
                  </a:solidFill>
                  <a:latin typeface="Arial" panose="020B0604020202020204" pitchFamily="34" charset="0"/>
                  <a:ea typeface="微軟正黑體" panose="020B0604030504040204" pitchFamily="34" charset="-120"/>
                  <a:cs typeface="Arial" panose="020B0604020202020204" pitchFamily="34" charset="0"/>
                  <a:sym typeface="Microsoft JhengHei"/>
                </a:rPr>
                <a:t>TS-453D</a:t>
              </a:r>
            </a:p>
          </p:txBody>
        </p:sp>
        <p:sp>
          <p:nvSpPr>
            <p:cNvPr id="38" name="矩形 37">
              <a:extLst>
                <a:ext uri="{FF2B5EF4-FFF2-40B4-BE49-F238E27FC236}">
                  <a16:creationId xmlns:a16="http://schemas.microsoft.com/office/drawing/2014/main" id="{B4505206-185D-4E80-8CE3-E19717371986}"/>
                </a:ext>
              </a:extLst>
            </p:cNvPr>
            <p:cNvSpPr/>
            <p:nvPr/>
          </p:nvSpPr>
          <p:spPr>
            <a:xfrm>
              <a:off x="619126" y="4769160"/>
              <a:ext cx="5476875" cy="1628853"/>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6" name="群組 65">
            <a:extLst>
              <a:ext uri="{FF2B5EF4-FFF2-40B4-BE49-F238E27FC236}">
                <a16:creationId xmlns:a16="http://schemas.microsoft.com/office/drawing/2014/main" id="{2B965B47-8054-48C1-9BFD-03C27AA6AF65}"/>
              </a:ext>
            </a:extLst>
          </p:cNvPr>
          <p:cNvGrpSpPr/>
          <p:nvPr/>
        </p:nvGrpSpPr>
        <p:grpSpPr>
          <a:xfrm>
            <a:off x="3281006" y="1749143"/>
            <a:ext cx="2739194" cy="3983829"/>
            <a:chOff x="619126" y="4769160"/>
            <a:chExt cx="5476875" cy="1628853"/>
          </a:xfrm>
        </p:grpSpPr>
        <p:sp>
          <p:nvSpPr>
            <p:cNvPr id="67" name="矩形 66">
              <a:extLst>
                <a:ext uri="{FF2B5EF4-FFF2-40B4-BE49-F238E27FC236}">
                  <a16:creationId xmlns:a16="http://schemas.microsoft.com/office/drawing/2014/main" id="{2E535C1F-A557-480D-8CC0-7EEBF6EF5F9F}"/>
                </a:ext>
              </a:extLst>
            </p:cNvPr>
            <p:cNvSpPr/>
            <p:nvPr/>
          </p:nvSpPr>
          <p:spPr>
            <a:xfrm>
              <a:off x="619126" y="4769160"/>
              <a:ext cx="5476875" cy="2234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400" b="1">
                  <a:solidFill>
                    <a:srgbClr val="2C2E30"/>
                  </a:solidFill>
                  <a:latin typeface="Arial" panose="020B0604020202020204" pitchFamily="34" charset="0"/>
                  <a:ea typeface="微軟正黑體" panose="020B0604030504040204" pitchFamily="34" charset="-120"/>
                  <a:cs typeface="Arial" panose="020B0604020202020204" pitchFamily="34" charset="0"/>
                </a:rPr>
                <a:t>TVS-872XT</a:t>
              </a:r>
            </a:p>
          </p:txBody>
        </p:sp>
        <p:sp>
          <p:nvSpPr>
            <p:cNvPr id="68" name="矩形 67">
              <a:extLst>
                <a:ext uri="{FF2B5EF4-FFF2-40B4-BE49-F238E27FC236}">
                  <a16:creationId xmlns:a16="http://schemas.microsoft.com/office/drawing/2014/main" id="{2F8EA739-4C26-4471-9D23-1EFAD9D69039}"/>
                </a:ext>
              </a:extLst>
            </p:cNvPr>
            <p:cNvSpPr/>
            <p:nvPr/>
          </p:nvSpPr>
          <p:spPr>
            <a:xfrm>
              <a:off x="619126" y="4769160"/>
              <a:ext cx="5476875" cy="1628853"/>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9" name="群組 68">
            <a:extLst>
              <a:ext uri="{FF2B5EF4-FFF2-40B4-BE49-F238E27FC236}">
                <a16:creationId xmlns:a16="http://schemas.microsoft.com/office/drawing/2014/main" id="{D4529994-5C2D-4284-9B5A-65CD25FA963A}"/>
              </a:ext>
            </a:extLst>
          </p:cNvPr>
          <p:cNvGrpSpPr/>
          <p:nvPr/>
        </p:nvGrpSpPr>
        <p:grpSpPr>
          <a:xfrm>
            <a:off x="6171799" y="1749143"/>
            <a:ext cx="2739194" cy="3983829"/>
            <a:chOff x="619126" y="4769160"/>
            <a:chExt cx="5476875" cy="1628853"/>
          </a:xfrm>
        </p:grpSpPr>
        <p:sp>
          <p:nvSpPr>
            <p:cNvPr id="70" name="矩形 69">
              <a:extLst>
                <a:ext uri="{FF2B5EF4-FFF2-40B4-BE49-F238E27FC236}">
                  <a16:creationId xmlns:a16="http://schemas.microsoft.com/office/drawing/2014/main" id="{4DA83C81-5B5B-461A-A24E-9C954F2A4CDF}"/>
                </a:ext>
              </a:extLst>
            </p:cNvPr>
            <p:cNvSpPr/>
            <p:nvPr/>
          </p:nvSpPr>
          <p:spPr>
            <a:xfrm>
              <a:off x="619126" y="4769160"/>
              <a:ext cx="5476875" cy="2234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400" b="1">
                  <a:solidFill>
                    <a:srgbClr val="2C2E30"/>
                  </a:solidFill>
                  <a:latin typeface="Arial" panose="020B0604020202020204" pitchFamily="34" charset="0"/>
                  <a:ea typeface="微軟正黑體" panose="020B0604030504040204" pitchFamily="34" charset="-120"/>
                  <a:cs typeface="Arial" panose="020B0604020202020204" pitchFamily="34" charset="0"/>
                </a:rPr>
                <a:t>TS-h1283XU</a:t>
              </a:r>
            </a:p>
          </p:txBody>
        </p:sp>
        <p:sp>
          <p:nvSpPr>
            <p:cNvPr id="71" name="矩形 70">
              <a:extLst>
                <a:ext uri="{FF2B5EF4-FFF2-40B4-BE49-F238E27FC236}">
                  <a16:creationId xmlns:a16="http://schemas.microsoft.com/office/drawing/2014/main" id="{34E9A8E3-D6AA-4635-A4D2-3BF2E8C95730}"/>
                </a:ext>
              </a:extLst>
            </p:cNvPr>
            <p:cNvSpPr/>
            <p:nvPr/>
          </p:nvSpPr>
          <p:spPr>
            <a:xfrm>
              <a:off x="619126" y="4769160"/>
              <a:ext cx="5476875" cy="1628853"/>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2" name="群組 71">
            <a:extLst>
              <a:ext uri="{FF2B5EF4-FFF2-40B4-BE49-F238E27FC236}">
                <a16:creationId xmlns:a16="http://schemas.microsoft.com/office/drawing/2014/main" id="{AEB60842-9FE7-4207-A7B1-5D6E4EF6DDA8}"/>
              </a:ext>
            </a:extLst>
          </p:cNvPr>
          <p:cNvGrpSpPr/>
          <p:nvPr/>
        </p:nvGrpSpPr>
        <p:grpSpPr>
          <a:xfrm>
            <a:off x="9062593" y="1749143"/>
            <a:ext cx="2739194" cy="3983829"/>
            <a:chOff x="619126" y="4769160"/>
            <a:chExt cx="5476875" cy="1628853"/>
          </a:xfrm>
        </p:grpSpPr>
        <p:sp>
          <p:nvSpPr>
            <p:cNvPr id="73" name="矩形 72">
              <a:extLst>
                <a:ext uri="{FF2B5EF4-FFF2-40B4-BE49-F238E27FC236}">
                  <a16:creationId xmlns:a16="http://schemas.microsoft.com/office/drawing/2014/main" id="{0566206A-8755-449F-9A5C-409651B74548}"/>
                </a:ext>
              </a:extLst>
            </p:cNvPr>
            <p:cNvSpPr/>
            <p:nvPr/>
          </p:nvSpPr>
          <p:spPr>
            <a:xfrm>
              <a:off x="619126" y="4769160"/>
              <a:ext cx="5476875" cy="2234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400" b="1">
                  <a:solidFill>
                    <a:srgbClr val="2C2E30"/>
                  </a:solidFill>
                  <a:latin typeface="Arial" panose="020B0604020202020204" pitchFamily="34" charset="0"/>
                  <a:ea typeface="微軟正黑體" panose="020B0604030504040204" pitchFamily="34" charset="-120"/>
                  <a:cs typeface="Arial" panose="020B0604020202020204" pitchFamily="34" charset="0"/>
                </a:rPr>
                <a:t>TS-h2490FU</a:t>
              </a:r>
            </a:p>
          </p:txBody>
        </p:sp>
        <p:sp>
          <p:nvSpPr>
            <p:cNvPr id="74" name="矩形 73">
              <a:extLst>
                <a:ext uri="{FF2B5EF4-FFF2-40B4-BE49-F238E27FC236}">
                  <a16:creationId xmlns:a16="http://schemas.microsoft.com/office/drawing/2014/main" id="{6CCC5F83-37F9-44B6-850D-4799AC9FA0A8}"/>
                </a:ext>
              </a:extLst>
            </p:cNvPr>
            <p:cNvSpPr/>
            <p:nvPr/>
          </p:nvSpPr>
          <p:spPr>
            <a:xfrm>
              <a:off x="619126" y="4769160"/>
              <a:ext cx="5476875" cy="1628853"/>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 name="文字方塊 25">
            <a:extLst>
              <a:ext uri="{FF2B5EF4-FFF2-40B4-BE49-F238E27FC236}">
                <a16:creationId xmlns:a16="http://schemas.microsoft.com/office/drawing/2014/main" id="{9FDC9671-4C30-44F5-B7B4-C550A9825062}"/>
              </a:ext>
            </a:extLst>
          </p:cNvPr>
          <p:cNvSpPr txBox="1"/>
          <p:nvPr/>
        </p:nvSpPr>
        <p:spPr>
          <a:xfrm>
            <a:off x="540988" y="2642732"/>
            <a:ext cx="2561122" cy="1384995"/>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77800" indent="-177800">
              <a:spcBef>
                <a:spcPts val="1200"/>
              </a:spcBef>
              <a:buSzPct val="100000"/>
              <a:buFont typeface="Arial" panose="020B0604020202020204" pitchFamily="34" charset="0"/>
              <a:buChar char="•"/>
            </a:pPr>
            <a:r>
              <a:rPr kumimoji="1" lang="en"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4 bay (4 x 3.5”)</a:t>
            </a:r>
          </a:p>
          <a:p>
            <a:pPr marL="177800" indent="-177800">
              <a:spcBef>
                <a:spcPts val="1200"/>
              </a:spcBef>
              <a:buSzPct val="100000"/>
              <a:buFont typeface="Arial" panose="020B0604020202020204" pitchFamily="34" charset="0"/>
              <a:buChar char="•"/>
            </a:pPr>
            <a:r>
              <a:rPr kumimoji="1"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Intel® Celeron® J4125 quad-core 2.0 GHz</a:t>
            </a:r>
            <a:endParaRPr kumimoji="1" lang="en"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a:p>
            <a:pPr marL="177800" indent="-177800">
              <a:spcBef>
                <a:spcPts val="1200"/>
              </a:spcBef>
              <a:buSzPct val="100000"/>
              <a:buFont typeface="Arial" panose="020B0604020202020204" pitchFamily="34" charset="0"/>
              <a:buChar char="•"/>
            </a:pPr>
            <a:r>
              <a:rPr kumimoji="1" lang="en"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4 &amp; 8 GB RAM</a:t>
            </a:r>
            <a:endParaRPr kumimoji="1" lang="zh-TW" altLang="en-US" sz="16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87C679EB-2949-094C-AEC2-FEE99C7A9ACD}"/>
              </a:ext>
            </a:extLst>
          </p:cNvPr>
          <p:cNvSpPr>
            <a:spLocks noGrp="1"/>
          </p:cNvSpPr>
          <p:nvPr>
            <p:ph type="title"/>
          </p:nvPr>
        </p:nvSpPr>
        <p:spPr/>
        <p:txBody>
          <a:bodyPr/>
          <a:lstStyle/>
          <a:p>
            <a:r>
              <a:rPr kumimoji="1" lang="zh-TW" altLang="en-US"/>
              <a:t>推薦機種</a:t>
            </a:r>
          </a:p>
        </p:txBody>
      </p:sp>
      <p:pic>
        <p:nvPicPr>
          <p:cNvPr id="19" name="圖片 18">
            <a:extLst>
              <a:ext uri="{FF2B5EF4-FFF2-40B4-BE49-F238E27FC236}">
                <a16:creationId xmlns:a16="http://schemas.microsoft.com/office/drawing/2014/main" id="{A6BB5C75-A15D-EA47-A279-C9AB65D13B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107" y="4715571"/>
            <a:ext cx="2287406" cy="1429628"/>
          </a:xfrm>
          <a:prstGeom prst="rect">
            <a:avLst/>
          </a:prstGeom>
          <a:effectLst>
            <a:outerShdw blurRad="50800" dist="38100" dir="5400000" algn="t" rotWithShape="0">
              <a:prstClr val="black">
                <a:alpha val="40000"/>
              </a:prstClr>
            </a:outerShdw>
          </a:effectLst>
        </p:spPr>
      </p:pic>
      <p:pic>
        <p:nvPicPr>
          <p:cNvPr id="75" name="圖片 74">
            <a:extLst>
              <a:ext uri="{FF2B5EF4-FFF2-40B4-BE49-F238E27FC236}">
                <a16:creationId xmlns:a16="http://schemas.microsoft.com/office/drawing/2014/main" id="{8A477288-73EF-4783-B61B-B5137E7BC4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5151" y="4667925"/>
            <a:ext cx="2378558" cy="1486599"/>
          </a:xfrm>
          <a:prstGeom prst="rect">
            <a:avLst/>
          </a:prstGeom>
          <a:effectLst>
            <a:outerShdw blurRad="50800" dist="38100" dir="5400000" algn="t" rotWithShape="0">
              <a:prstClr val="black">
                <a:alpha val="40000"/>
              </a:prstClr>
            </a:outerShdw>
          </a:effectLst>
        </p:spPr>
      </p:pic>
      <p:pic>
        <p:nvPicPr>
          <p:cNvPr id="76" name="圖片 75">
            <a:extLst>
              <a:ext uri="{FF2B5EF4-FFF2-40B4-BE49-F238E27FC236}">
                <a16:creationId xmlns:a16="http://schemas.microsoft.com/office/drawing/2014/main" id="{907F57EB-A8A0-467A-825D-348034E14C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8179" y="5199990"/>
            <a:ext cx="3355088" cy="1247650"/>
          </a:xfrm>
          <a:prstGeom prst="rect">
            <a:avLst/>
          </a:prstGeom>
          <a:effectLst>
            <a:outerShdw blurRad="50800" dist="38100" dir="5400000" algn="t" rotWithShape="0">
              <a:prstClr val="black">
                <a:alpha val="40000"/>
              </a:prstClr>
            </a:outerShdw>
          </a:effectLst>
        </p:spPr>
      </p:pic>
      <p:pic>
        <p:nvPicPr>
          <p:cNvPr id="77" name="Picture 2">
            <a:extLst>
              <a:ext uri="{FF2B5EF4-FFF2-40B4-BE49-F238E27FC236}">
                <a16:creationId xmlns:a16="http://schemas.microsoft.com/office/drawing/2014/main" id="{966E5EDC-1EEF-4D12-A692-24214C0110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3541" y="4679609"/>
            <a:ext cx="2949401" cy="1843375"/>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8" name="圖片 77">
            <a:extLst>
              <a:ext uri="{FF2B5EF4-FFF2-40B4-BE49-F238E27FC236}">
                <a16:creationId xmlns:a16="http://schemas.microsoft.com/office/drawing/2014/main" id="{925207F0-B87D-496A-A26C-12E9BF369B4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33847" y="4372358"/>
            <a:ext cx="1364590" cy="826001"/>
          </a:xfrm>
          <a:prstGeom prst="rect">
            <a:avLst/>
          </a:prstGeom>
        </p:spPr>
      </p:pic>
      <p:pic>
        <p:nvPicPr>
          <p:cNvPr id="81" name="圖片 80" descr="一張含有 文字 的圖片&#10;&#10;自動產生的描述">
            <a:extLst>
              <a:ext uri="{FF2B5EF4-FFF2-40B4-BE49-F238E27FC236}">
                <a16:creationId xmlns:a16="http://schemas.microsoft.com/office/drawing/2014/main" id="{2591E1F9-27E2-423B-9263-1E598FABC2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70387" y="4438869"/>
            <a:ext cx="1198028" cy="798685"/>
          </a:xfrm>
          <a:prstGeom prst="rect">
            <a:avLst/>
          </a:prstGeom>
          <a:effectLst/>
        </p:spPr>
      </p:pic>
      <p:sp>
        <p:nvSpPr>
          <p:cNvPr id="82" name="文字方塊 25">
            <a:extLst>
              <a:ext uri="{FF2B5EF4-FFF2-40B4-BE49-F238E27FC236}">
                <a16:creationId xmlns:a16="http://schemas.microsoft.com/office/drawing/2014/main" id="{CC34F93E-C77F-46A3-8C11-598C0C160C7D}"/>
              </a:ext>
            </a:extLst>
          </p:cNvPr>
          <p:cNvSpPr txBox="1"/>
          <p:nvPr/>
        </p:nvSpPr>
        <p:spPr>
          <a:xfrm>
            <a:off x="3294653" y="2642732"/>
            <a:ext cx="2561122" cy="1631216"/>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77800" indent="-177800">
              <a:spcBef>
                <a:spcPts val="1200"/>
              </a:spcBef>
              <a:buSzPct val="100000"/>
              <a:buFont typeface="Arial" panose="020B0604020202020204" pitchFamily="34" charset="0"/>
              <a:buChar char="•"/>
            </a:pPr>
            <a:r>
              <a:rPr kumimoji="1"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8 bay (8 x 3.5”)</a:t>
            </a:r>
          </a:p>
          <a:p>
            <a:pPr marL="177800" indent="-177800">
              <a:spcBef>
                <a:spcPts val="1200"/>
              </a:spcBef>
              <a:buSzPct val="100000"/>
              <a:buFont typeface="Arial" panose="020B0604020202020204" pitchFamily="34" charset="0"/>
              <a:buChar char="•"/>
            </a:pPr>
            <a:r>
              <a:rPr kumimoji="1"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Intel® Core™ i5-8400T 6-core 1.7 GHz Processor</a:t>
            </a:r>
          </a:p>
          <a:p>
            <a:pPr marL="177800" indent="-177800">
              <a:spcBef>
                <a:spcPts val="1200"/>
              </a:spcBef>
              <a:buSzPct val="100000"/>
              <a:buFont typeface="Arial" panose="020B0604020202020204" pitchFamily="34" charset="0"/>
              <a:buChar char="•"/>
            </a:pPr>
            <a:r>
              <a:rPr kumimoji="1"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16GB RAM</a:t>
            </a:r>
          </a:p>
        </p:txBody>
      </p:sp>
      <p:sp>
        <p:nvSpPr>
          <p:cNvPr id="83" name="文字方塊 25">
            <a:extLst>
              <a:ext uri="{FF2B5EF4-FFF2-40B4-BE49-F238E27FC236}">
                <a16:creationId xmlns:a16="http://schemas.microsoft.com/office/drawing/2014/main" id="{61B51A1C-FA9A-4CFC-9FFB-AFBB569868AF}"/>
              </a:ext>
            </a:extLst>
          </p:cNvPr>
          <p:cNvSpPr txBox="1"/>
          <p:nvPr/>
        </p:nvSpPr>
        <p:spPr>
          <a:xfrm>
            <a:off x="6200782" y="2642732"/>
            <a:ext cx="2428318" cy="1384995"/>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77800" indent="-177800">
              <a:spcBef>
                <a:spcPts val="1200"/>
              </a:spcBef>
              <a:buSzPct val="100000"/>
              <a:buFont typeface="Arial" panose="020B0604020202020204" pitchFamily="34" charset="0"/>
              <a:buChar char="•"/>
            </a:pPr>
            <a:r>
              <a:rPr kumimoji="1"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12 bay (12 x 3.5”)</a:t>
            </a:r>
          </a:p>
          <a:p>
            <a:pPr marL="177800" indent="-177800">
              <a:spcBef>
                <a:spcPts val="1200"/>
              </a:spcBef>
              <a:buSzPct val="100000"/>
              <a:buFont typeface="Arial" panose="020B0604020202020204" pitchFamily="34" charset="0"/>
              <a:buChar char="•"/>
            </a:pPr>
            <a:r>
              <a:rPr kumimoji="1"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Intel® Xeon® E-2236 6-core 3.3 GHz</a:t>
            </a:r>
          </a:p>
          <a:p>
            <a:pPr marL="177800" indent="-177800">
              <a:spcBef>
                <a:spcPts val="1200"/>
              </a:spcBef>
              <a:buSzPct val="100000"/>
              <a:buFont typeface="Arial" panose="020B0604020202020204" pitchFamily="34" charset="0"/>
              <a:buChar char="•"/>
            </a:pPr>
            <a:r>
              <a:rPr kumimoji="1"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Max 128GB RAM</a:t>
            </a:r>
          </a:p>
        </p:txBody>
      </p:sp>
      <p:sp>
        <p:nvSpPr>
          <p:cNvPr id="84" name="文字方塊 25">
            <a:extLst>
              <a:ext uri="{FF2B5EF4-FFF2-40B4-BE49-F238E27FC236}">
                <a16:creationId xmlns:a16="http://schemas.microsoft.com/office/drawing/2014/main" id="{A54A531E-EC20-4A20-9D3D-93259D755CEF}"/>
              </a:ext>
            </a:extLst>
          </p:cNvPr>
          <p:cNvSpPr txBox="1"/>
          <p:nvPr/>
        </p:nvSpPr>
        <p:spPr>
          <a:xfrm>
            <a:off x="9077085" y="2642732"/>
            <a:ext cx="2276716" cy="1384995"/>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77800" indent="-177800">
              <a:spcBef>
                <a:spcPts val="1200"/>
              </a:spcBef>
              <a:buSzPct val="100000"/>
              <a:buFont typeface="Arial" panose="020B0604020202020204" pitchFamily="34" charset="0"/>
              <a:buChar char="•"/>
            </a:pPr>
            <a:r>
              <a:rPr kumimoji="1"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24 bay (24 x 2.5”)</a:t>
            </a:r>
          </a:p>
          <a:p>
            <a:pPr marL="177800" indent="-177800">
              <a:spcBef>
                <a:spcPts val="1200"/>
              </a:spcBef>
              <a:buSzPct val="100000"/>
              <a:buFont typeface="Arial" panose="020B0604020202020204" pitchFamily="34" charset="0"/>
              <a:buChar char="•"/>
            </a:pPr>
            <a:r>
              <a:rPr kumimoji="1"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AMD EPYC 7302P 16-core 3.3 GHz</a:t>
            </a:r>
          </a:p>
          <a:p>
            <a:pPr marL="177800" indent="-177800">
              <a:spcBef>
                <a:spcPts val="1200"/>
              </a:spcBef>
              <a:buSzPct val="100000"/>
              <a:buFont typeface="Arial" panose="020B0604020202020204" pitchFamily="34" charset="0"/>
              <a:buChar char="•"/>
            </a:pPr>
            <a:r>
              <a:rPr kumimoji="1" lang="en-US" altLang="zh-TW" sz="1600" b="1">
                <a:solidFill>
                  <a:srgbClr val="2C2E30"/>
                </a:solidFill>
                <a:latin typeface="Arial" panose="020B0604020202020204" pitchFamily="34" charset="0"/>
                <a:ea typeface="微軟正黑體" panose="020B0604030504040204" pitchFamily="34" charset="-120"/>
                <a:cs typeface="Arial" panose="020B0604020202020204" pitchFamily="34" charset="0"/>
              </a:rPr>
              <a:t>Max 4TB RAM</a:t>
            </a:r>
          </a:p>
        </p:txBody>
      </p:sp>
    </p:spTree>
    <p:extLst>
      <p:ext uri="{BB962C8B-B14F-4D97-AF65-F5344CB8AC3E}">
        <p14:creationId xmlns:p14="http://schemas.microsoft.com/office/powerpoint/2010/main" val="1763503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436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橢圓 5">
            <a:extLst>
              <a:ext uri="{FF2B5EF4-FFF2-40B4-BE49-F238E27FC236}">
                <a16:creationId xmlns:a16="http://schemas.microsoft.com/office/drawing/2014/main" id="{26E223FA-B5A4-4552-A729-DE10E4D31143}"/>
              </a:ext>
            </a:extLst>
          </p:cNvPr>
          <p:cNvSpPr/>
          <p:nvPr/>
        </p:nvSpPr>
        <p:spPr>
          <a:xfrm>
            <a:off x="289077" y="2175031"/>
            <a:ext cx="3759273" cy="3759273"/>
          </a:xfrm>
          <a:prstGeom prst="ellipse">
            <a:avLst/>
          </a:prstGeom>
          <a:gradFill>
            <a:gsLst>
              <a:gs pos="0">
                <a:schemeClr val="bg1">
                  <a:alpha val="50000"/>
                </a:schemeClr>
              </a:gs>
              <a:gs pos="100000">
                <a:schemeClr val="accent6">
                  <a:lumMod val="20000"/>
                  <a:lumOff val="80000"/>
                </a:schemeClr>
              </a:gs>
            </a:gsLst>
            <a:lin ang="5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B864B679-9625-490A-BCB9-6CF516003DB6}"/>
              </a:ext>
            </a:extLst>
          </p:cNvPr>
          <p:cNvSpPr>
            <a:spLocks noGrp="1"/>
          </p:cNvSpPr>
          <p:nvPr>
            <p:ph type="title"/>
          </p:nvPr>
        </p:nvSpPr>
        <p:spPr/>
        <p:txBody>
          <a:bodyPr lIns="91440" tIns="45720" rIns="91440" bIns="45720" anchor="ctr">
            <a:normAutofit/>
          </a:bodyPr>
          <a:lstStyle/>
          <a:p>
            <a:pPr>
              <a:lnSpc>
                <a:spcPct val="100000"/>
              </a:lnSpc>
            </a:pPr>
            <a:r>
              <a:rPr lang="en-US" altLang="zh-TW" err="1">
                <a:ea typeface="微軟正黑體"/>
              </a:rPr>
              <a:t>Qsync</a:t>
            </a:r>
            <a:r>
              <a:rPr lang="en-US" altLang="zh-TW">
                <a:ea typeface="微軟正黑體"/>
              </a:rPr>
              <a:t> 5.0 </a:t>
            </a:r>
            <a:r>
              <a:rPr lang="zh-TW" altLang="en-US">
                <a:ea typeface="微軟正黑體"/>
              </a:rPr>
              <a:t>的最新發行變更</a:t>
            </a:r>
            <a:br>
              <a:rPr lang="en-US" altLang="zh-TW">
                <a:ea typeface="微軟正黑體"/>
              </a:rPr>
            </a:br>
            <a:r>
              <a:rPr lang="en-US" altLang="zh-TW" sz="3000">
                <a:solidFill>
                  <a:schemeClr val="accent4"/>
                </a:solidFill>
                <a:ea typeface="微軟正黑體"/>
              </a:rPr>
              <a:t>Windows</a:t>
            </a:r>
            <a:r>
              <a:rPr lang="zh-TW" altLang="en-US" sz="3000">
                <a:solidFill>
                  <a:schemeClr val="accent4"/>
                </a:solidFill>
                <a:ea typeface="微軟正黑體"/>
              </a:rPr>
              <a:t> </a:t>
            </a:r>
            <a:r>
              <a:rPr lang="en-US" altLang="zh-TW" sz="3000">
                <a:solidFill>
                  <a:schemeClr val="accent4"/>
                </a:solidFill>
                <a:ea typeface="微軟正黑體"/>
              </a:rPr>
              <a:t>&amp;</a:t>
            </a:r>
            <a:r>
              <a:rPr lang="zh-TW" altLang="en-US" sz="3000">
                <a:solidFill>
                  <a:schemeClr val="accent4"/>
                </a:solidFill>
                <a:ea typeface="微軟正黑體"/>
              </a:rPr>
              <a:t> </a:t>
            </a:r>
            <a:r>
              <a:rPr lang="en-US" altLang="zh-TW" sz="3000">
                <a:solidFill>
                  <a:schemeClr val="accent4"/>
                </a:solidFill>
                <a:ea typeface="微軟正黑體"/>
              </a:rPr>
              <a:t>MacOS</a:t>
            </a:r>
            <a:r>
              <a:rPr lang="zh-TW" altLang="en-US" sz="3000">
                <a:solidFill>
                  <a:schemeClr val="accent4"/>
                </a:solidFill>
                <a:ea typeface="微軟正黑體"/>
              </a:rPr>
              <a:t> 節省空間模式新發表！</a:t>
            </a:r>
          </a:p>
        </p:txBody>
      </p:sp>
      <p:sp>
        <p:nvSpPr>
          <p:cNvPr id="9" name="文字方塊 1">
            <a:extLst>
              <a:ext uri="{FF2B5EF4-FFF2-40B4-BE49-F238E27FC236}">
                <a16:creationId xmlns:a16="http://schemas.microsoft.com/office/drawing/2014/main" id="{A224A049-8F13-4DF0-8F63-9166B85C70D2}"/>
              </a:ext>
            </a:extLst>
          </p:cNvPr>
          <p:cNvSpPr txBox="1"/>
          <p:nvPr/>
        </p:nvSpPr>
        <p:spPr>
          <a:xfrm>
            <a:off x="595858" y="3073750"/>
            <a:ext cx="314571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a:solidFill>
                  <a:srgbClr val="2C2E30"/>
                </a:solidFill>
                <a:latin typeface="Arial" panose="020B0604020202020204" pitchFamily="34" charset="0"/>
                <a:ea typeface="Microsoft JhengHei"/>
                <a:cs typeface="Arial" panose="020B0604020202020204" pitchFamily="34" charset="0"/>
              </a:rPr>
              <a:t>類似於</a:t>
            </a:r>
            <a:r>
              <a:rPr lang="en-US" altLang="zh-TW" b="1">
                <a:solidFill>
                  <a:srgbClr val="2C2E30"/>
                </a:solidFill>
                <a:latin typeface="Arial" panose="020B0604020202020204" pitchFamily="34" charset="0"/>
                <a:ea typeface="Microsoft JhengHei"/>
                <a:cs typeface="Arial" panose="020B0604020202020204" pitchFamily="34" charset="0"/>
              </a:rPr>
              <a:t>Dropbox</a:t>
            </a:r>
            <a:r>
              <a:rPr lang="zh-TW" altLang="en-US" b="1">
                <a:solidFill>
                  <a:srgbClr val="2C2E30"/>
                </a:solidFill>
                <a:latin typeface="Arial" panose="020B0604020202020204" pitchFamily="34" charset="0"/>
                <a:ea typeface="Microsoft JhengHei"/>
                <a:cs typeface="Arial" panose="020B0604020202020204" pitchFamily="34" charset="0"/>
              </a:rPr>
              <a:t>付費版用戶才有支援的智慧同步功能。</a:t>
            </a:r>
            <a:endParaRPr lang="zh-TW" sz="1400" b="1">
              <a:solidFill>
                <a:srgbClr val="2C2E30"/>
              </a:solidFill>
              <a:latin typeface="Arial" panose="020B0604020202020204" pitchFamily="34" charset="0"/>
              <a:ea typeface="新細明體"/>
              <a:cs typeface="Arial" panose="020B0604020202020204" pitchFamily="34" charset="0"/>
            </a:endParaRPr>
          </a:p>
        </p:txBody>
      </p:sp>
      <p:pic>
        <p:nvPicPr>
          <p:cNvPr id="8" name="圖片 7">
            <a:extLst>
              <a:ext uri="{FF2B5EF4-FFF2-40B4-BE49-F238E27FC236}">
                <a16:creationId xmlns:a16="http://schemas.microsoft.com/office/drawing/2014/main" id="{28207769-50C2-4C34-B323-0B69C618D772}"/>
              </a:ext>
            </a:extLst>
          </p:cNvPr>
          <p:cNvPicPr>
            <a:picLocks noChangeAspect="1"/>
          </p:cNvPicPr>
          <p:nvPr/>
        </p:nvPicPr>
        <p:blipFill>
          <a:blip r:embed="rId3"/>
          <a:stretch>
            <a:fillRect/>
          </a:stretch>
        </p:blipFill>
        <p:spPr>
          <a:xfrm>
            <a:off x="3923701" y="2175031"/>
            <a:ext cx="7664403" cy="4012335"/>
          </a:xfrm>
          <a:prstGeom prst="roundRect">
            <a:avLst>
              <a:gd name="adj" fmla="val 3292"/>
            </a:avLst>
          </a:prstGeom>
          <a:solidFill>
            <a:srgbClr val="FFFFFF">
              <a:shade val="85000"/>
            </a:srgbClr>
          </a:solidFill>
          <a:ln>
            <a:noFill/>
          </a:ln>
          <a:effectLst>
            <a:outerShdw blurRad="50800" dist="38100" dir="2700000" algn="tl" rotWithShape="0">
              <a:prstClr val="black">
                <a:alpha val="40000"/>
              </a:prstClr>
            </a:outerShdw>
          </a:effectLst>
        </p:spPr>
      </p:pic>
      <p:sp>
        <p:nvSpPr>
          <p:cNvPr id="5" name="矩形 4">
            <a:extLst>
              <a:ext uri="{FF2B5EF4-FFF2-40B4-BE49-F238E27FC236}">
                <a16:creationId xmlns:a16="http://schemas.microsoft.com/office/drawing/2014/main" id="{EBF2EF04-D281-434A-AC0D-17E65D78764D}"/>
              </a:ext>
            </a:extLst>
          </p:cNvPr>
          <p:cNvSpPr/>
          <p:nvPr/>
        </p:nvSpPr>
        <p:spPr>
          <a:xfrm>
            <a:off x="6710538" y="4927951"/>
            <a:ext cx="2620370" cy="197893"/>
          </a:xfrm>
          <a:prstGeom prst="rect">
            <a:avLst/>
          </a:prstGeom>
          <a:solidFill>
            <a:schemeClr val="accent4">
              <a:lumMod val="20000"/>
              <a:lumOff val="80000"/>
              <a:alpha val="30000"/>
            </a:schemeClr>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13BDD4D1-DDA0-476B-AA9F-D5DF41B91A4C}"/>
              </a:ext>
            </a:extLst>
          </p:cNvPr>
          <p:cNvSpPr/>
          <p:nvPr/>
        </p:nvSpPr>
        <p:spPr>
          <a:xfrm>
            <a:off x="9330908" y="4927951"/>
            <a:ext cx="1917511" cy="730156"/>
          </a:xfrm>
          <a:prstGeom prst="rect">
            <a:avLst/>
          </a:prstGeom>
          <a:solidFill>
            <a:schemeClr val="accent4">
              <a:lumMod val="20000"/>
              <a:lumOff val="80000"/>
              <a:alpha val="30000"/>
            </a:schemeClr>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形 10">
            <a:extLst>
              <a:ext uri="{FF2B5EF4-FFF2-40B4-BE49-F238E27FC236}">
                <a16:creationId xmlns:a16="http://schemas.microsoft.com/office/drawing/2014/main" id="{C2DDA776-B35E-478F-A4BD-2B94088F086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1381" y="3947380"/>
            <a:ext cx="2901883" cy="1244286"/>
          </a:xfrm>
          <a:prstGeom prst="rect">
            <a:avLst/>
          </a:prstGeom>
        </p:spPr>
      </p:pic>
    </p:spTree>
    <p:extLst>
      <p:ext uri="{BB962C8B-B14F-4D97-AF65-F5344CB8AC3E}">
        <p14:creationId xmlns:p14="http://schemas.microsoft.com/office/powerpoint/2010/main" val="486964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形 23">
            <a:extLst>
              <a:ext uri="{FF2B5EF4-FFF2-40B4-BE49-F238E27FC236}">
                <a16:creationId xmlns:a16="http://schemas.microsoft.com/office/drawing/2014/main" id="{1CAD5858-1A43-489B-A2EC-A3CF1259D9B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01616" y="2909247"/>
            <a:ext cx="1958490" cy="819739"/>
          </a:xfrm>
          <a:prstGeom prst="rect">
            <a:avLst/>
          </a:prstGeom>
        </p:spPr>
      </p:pic>
      <p:pic>
        <p:nvPicPr>
          <p:cNvPr id="38" name="圖片 37">
            <a:extLst>
              <a:ext uri="{FF2B5EF4-FFF2-40B4-BE49-F238E27FC236}">
                <a16:creationId xmlns:a16="http://schemas.microsoft.com/office/drawing/2014/main" id="{4B3B4811-DF42-4B00-9F55-C6C5BEC42D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8591" y="3543995"/>
            <a:ext cx="5071857" cy="3237084"/>
          </a:xfrm>
          <a:prstGeom prst="rect">
            <a:avLst/>
          </a:prstGeom>
        </p:spPr>
      </p:pic>
      <p:pic>
        <p:nvPicPr>
          <p:cNvPr id="15" name="圖形 14">
            <a:extLst>
              <a:ext uri="{FF2B5EF4-FFF2-40B4-BE49-F238E27FC236}">
                <a16:creationId xmlns:a16="http://schemas.microsoft.com/office/drawing/2014/main" id="{5F592D7D-2B3B-42DF-837E-BA7D7DC335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8847" y="4052234"/>
            <a:ext cx="3059031" cy="1729302"/>
          </a:xfrm>
          <a:prstGeom prst="rect">
            <a:avLst/>
          </a:prstGeom>
          <a:effectLst/>
        </p:spPr>
      </p:pic>
      <p:sp>
        <p:nvSpPr>
          <p:cNvPr id="2" name="標題 1">
            <a:extLst>
              <a:ext uri="{FF2B5EF4-FFF2-40B4-BE49-F238E27FC236}">
                <a16:creationId xmlns:a16="http://schemas.microsoft.com/office/drawing/2014/main" id="{B864B679-9625-490A-BCB9-6CF516003DB6}"/>
              </a:ext>
            </a:extLst>
          </p:cNvPr>
          <p:cNvSpPr>
            <a:spLocks noGrp="1"/>
          </p:cNvSpPr>
          <p:nvPr>
            <p:ph type="title"/>
          </p:nvPr>
        </p:nvSpPr>
        <p:spPr>
          <a:prstGeom prst="rect">
            <a:avLst/>
          </a:prstGeom>
        </p:spPr>
        <p:txBody>
          <a:bodyPr lIns="91440" tIns="45720" rIns="91440" bIns="45720" anchor="ctr"/>
          <a:lstStyle/>
          <a:p>
            <a:r>
              <a:rPr lang="zh-TW" altLang="en-US">
                <a:ea typeface="微軟正黑體"/>
              </a:rPr>
              <a:t>節省空間模式帶來的變革</a:t>
            </a:r>
          </a:p>
        </p:txBody>
      </p:sp>
      <p:pic>
        <p:nvPicPr>
          <p:cNvPr id="39" name="圖片 38">
            <a:extLst>
              <a:ext uri="{FF2B5EF4-FFF2-40B4-BE49-F238E27FC236}">
                <a16:creationId xmlns:a16="http://schemas.microsoft.com/office/drawing/2014/main" id="{5C0D7C39-5879-426D-9F51-A035558C52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4466" y="3543995"/>
            <a:ext cx="5071857" cy="3237084"/>
          </a:xfrm>
          <a:prstGeom prst="rect">
            <a:avLst/>
          </a:prstGeom>
        </p:spPr>
      </p:pic>
      <p:sp>
        <p:nvSpPr>
          <p:cNvPr id="43" name="橢圓 42">
            <a:extLst>
              <a:ext uri="{FF2B5EF4-FFF2-40B4-BE49-F238E27FC236}">
                <a16:creationId xmlns:a16="http://schemas.microsoft.com/office/drawing/2014/main" id="{CE571844-9D30-42B1-9DC6-462E49ADFE0F}"/>
              </a:ext>
            </a:extLst>
          </p:cNvPr>
          <p:cNvSpPr/>
          <p:nvPr/>
        </p:nvSpPr>
        <p:spPr>
          <a:xfrm>
            <a:off x="10154016" y="3495442"/>
            <a:ext cx="959968" cy="959968"/>
          </a:xfrm>
          <a:prstGeom prst="ellipse">
            <a:avLst/>
          </a:prstGeom>
          <a:gradFill>
            <a:gsLst>
              <a:gs pos="0">
                <a:schemeClr val="bg1"/>
              </a:gs>
              <a:gs pos="100000">
                <a:schemeClr val="accent4"/>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形 6">
            <a:extLst>
              <a:ext uri="{FF2B5EF4-FFF2-40B4-BE49-F238E27FC236}">
                <a16:creationId xmlns:a16="http://schemas.microsoft.com/office/drawing/2014/main" id="{C2603145-75C9-46B6-B93D-941B3E5B532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69991" y="3578763"/>
            <a:ext cx="728018" cy="655914"/>
          </a:xfrm>
          <a:prstGeom prst="rect">
            <a:avLst/>
          </a:prstGeom>
        </p:spPr>
      </p:pic>
      <p:sp>
        <p:nvSpPr>
          <p:cNvPr id="44" name="文字方塊 43">
            <a:extLst>
              <a:ext uri="{FF2B5EF4-FFF2-40B4-BE49-F238E27FC236}">
                <a16:creationId xmlns:a16="http://schemas.microsoft.com/office/drawing/2014/main" id="{06F9FB1E-44D2-4B72-86A6-67198253EFD9}"/>
              </a:ext>
            </a:extLst>
          </p:cNvPr>
          <p:cNvSpPr txBox="1"/>
          <p:nvPr/>
        </p:nvSpPr>
        <p:spPr>
          <a:xfrm>
            <a:off x="780694" y="1812873"/>
            <a:ext cx="5071857" cy="1323439"/>
          </a:xfrm>
          <a:prstGeom prst="rect">
            <a:avLst/>
          </a:prstGeom>
          <a:noFill/>
          <a:ln w="28575">
            <a:noFill/>
          </a:ln>
        </p:spPr>
        <p:txBody>
          <a:bodyPr wrap="square" rtlCol="0">
            <a:spAutoFit/>
          </a:bodyPr>
          <a:lstStyle/>
          <a:p>
            <a:r>
              <a:rPr lang="zh-TW" altLang="en-US" sz="2000" b="1">
                <a:solidFill>
                  <a:srgbClr val="2C2E30"/>
                </a:solidFill>
                <a:latin typeface="Arial" panose="020B0604020202020204" pitchFamily="34" charset="0"/>
                <a:ea typeface="Microsoft JhengHei"/>
                <a:cs typeface="Arial" panose="020B0604020202020204" pitchFamily="34" charset="0"/>
              </a:rPr>
              <a:t>再也不必擔心電腦及筆電因為團隊資料太多而儲存空間不足。節省空間模式的功能讓您直接在電腦上查看</a:t>
            </a:r>
            <a:r>
              <a:rPr lang="en-US" altLang="zh-TW" sz="2000" b="1">
                <a:solidFill>
                  <a:srgbClr val="2C2E30"/>
                </a:solidFill>
                <a:latin typeface="Arial" panose="020B0604020202020204" pitchFamily="34" charset="0"/>
                <a:ea typeface="Microsoft JhengHei"/>
                <a:cs typeface="Arial" panose="020B0604020202020204" pitchFamily="34" charset="0"/>
              </a:rPr>
              <a:t>NAS</a:t>
            </a:r>
            <a:r>
              <a:rPr lang="zh-TW" altLang="en-US" sz="2000" b="1">
                <a:solidFill>
                  <a:srgbClr val="2C2E30"/>
                </a:solidFill>
                <a:latin typeface="Arial" panose="020B0604020202020204" pitchFamily="34" charset="0"/>
                <a:ea typeface="Microsoft JhengHei"/>
                <a:cs typeface="Arial" panose="020B0604020202020204" pitchFamily="34" charset="0"/>
              </a:rPr>
              <a:t>同步區的所有檔案，以及他人與您共享的團體資料夾。</a:t>
            </a:r>
            <a:endParaRPr lang="zh-TW" altLang="en-US" b="1">
              <a:solidFill>
                <a:srgbClr val="2C2E30"/>
              </a:solidFill>
              <a:latin typeface="Arial" panose="020B0604020202020204" pitchFamily="34" charset="0"/>
              <a:ea typeface="Microsoft JhengHei"/>
              <a:cs typeface="Arial" panose="020B0604020202020204" pitchFamily="34" charset="0"/>
            </a:endParaRPr>
          </a:p>
        </p:txBody>
      </p:sp>
      <p:sp>
        <p:nvSpPr>
          <p:cNvPr id="45" name="文字方塊 44">
            <a:extLst>
              <a:ext uri="{FF2B5EF4-FFF2-40B4-BE49-F238E27FC236}">
                <a16:creationId xmlns:a16="http://schemas.microsoft.com/office/drawing/2014/main" id="{147C20F4-3AE0-46C2-A590-290DA74F4329}"/>
              </a:ext>
            </a:extLst>
          </p:cNvPr>
          <p:cNvSpPr txBox="1"/>
          <p:nvPr/>
        </p:nvSpPr>
        <p:spPr>
          <a:xfrm>
            <a:off x="6359102" y="1812873"/>
            <a:ext cx="5071857" cy="1015663"/>
          </a:xfrm>
          <a:prstGeom prst="rect">
            <a:avLst/>
          </a:prstGeom>
          <a:noFill/>
          <a:ln w="28575">
            <a:noFill/>
          </a:ln>
        </p:spPr>
        <p:txBody>
          <a:bodyPr wrap="square" rtlCol="0">
            <a:spAutoFit/>
          </a:bodyPr>
          <a:lstStyle/>
          <a:p>
            <a:r>
              <a:rPr lang="zh-TW" altLang="en-US" sz="2000" b="1">
                <a:solidFill>
                  <a:srgbClr val="2C2E30"/>
                </a:solidFill>
                <a:latin typeface="Arial" panose="020B0604020202020204" pitchFamily="34" charset="0"/>
                <a:ea typeface="Microsoft JhengHei"/>
                <a:cs typeface="Arial" panose="020B0604020202020204" pitchFamily="34" charset="0"/>
              </a:rPr>
              <a:t>針對</a:t>
            </a:r>
            <a:r>
              <a:rPr lang="zh-TW" altLang="zh-TW" sz="2000" b="1">
                <a:solidFill>
                  <a:srgbClr val="2C2E30"/>
                </a:solidFill>
                <a:latin typeface="Arial" panose="020B0604020202020204" pitchFamily="34" charset="0"/>
                <a:ea typeface="Microsoft JhengHei"/>
                <a:cs typeface="Arial" panose="020B0604020202020204" pitchFamily="34" charset="0"/>
              </a:rPr>
              <a:t>團隊變動量大的專案</a:t>
            </a:r>
            <a:r>
              <a:rPr lang="zh-TW" altLang="en-US" sz="2000" b="1">
                <a:solidFill>
                  <a:srgbClr val="2C2E30"/>
                </a:solidFill>
                <a:latin typeface="Arial" panose="020B0604020202020204" pitchFamily="34" charset="0"/>
                <a:ea typeface="Microsoft JhengHei"/>
                <a:cs typeface="Arial" panose="020B0604020202020204" pitchFamily="34" charset="0"/>
              </a:rPr>
              <a:t>，</a:t>
            </a:r>
            <a:r>
              <a:rPr lang="zh-TW" altLang="zh-TW" sz="2000" b="1">
                <a:solidFill>
                  <a:srgbClr val="2C2E30"/>
                </a:solidFill>
                <a:latin typeface="Arial" panose="020B0604020202020204" pitchFamily="34" charset="0"/>
                <a:ea typeface="Microsoft JhengHei"/>
                <a:cs typeface="Arial" panose="020B0604020202020204" pitchFamily="34" charset="0"/>
              </a:rPr>
              <a:t>或是</a:t>
            </a:r>
            <a:r>
              <a:rPr lang="zh-TW" altLang="en-US" sz="2000" b="1">
                <a:solidFill>
                  <a:srgbClr val="2C2E30"/>
                </a:solidFill>
                <a:latin typeface="Arial" panose="020B0604020202020204" pitchFamily="34" charset="0"/>
                <a:ea typeface="Microsoft JhengHei"/>
                <a:cs typeface="Arial" panose="020B0604020202020204" pitchFamily="34" charset="0"/>
              </a:rPr>
              <a:t>首次進行配對的資料夾，無需一一等待同步完成。</a:t>
            </a:r>
            <a:endParaRPr lang="en-US" altLang="zh-TW" sz="2000" b="1">
              <a:solidFill>
                <a:srgbClr val="2C2E30"/>
              </a:solidFill>
              <a:latin typeface="Arial" panose="020B0604020202020204" pitchFamily="34" charset="0"/>
              <a:ea typeface="Microsoft JhengHei"/>
              <a:cs typeface="Arial" panose="020B0604020202020204" pitchFamily="34" charset="0"/>
            </a:endParaRPr>
          </a:p>
          <a:p>
            <a:r>
              <a:rPr lang="zh-TW" altLang="en-US" sz="2000" b="1">
                <a:solidFill>
                  <a:srgbClr val="006BDF"/>
                </a:solidFill>
                <a:latin typeface="Arial" panose="020B0604020202020204" pitchFamily="34" charset="0"/>
                <a:ea typeface="Microsoft JhengHei"/>
                <a:cs typeface="Arial" panose="020B0604020202020204" pitchFamily="34" charset="0"/>
              </a:rPr>
              <a:t>減少非必要的同步量，</a:t>
            </a:r>
            <a:r>
              <a:rPr lang="zh-TW" altLang="zh-TW" sz="2000" b="1">
                <a:solidFill>
                  <a:srgbClr val="006BDF"/>
                </a:solidFill>
                <a:latin typeface="Arial" panose="020B0604020202020204" pitchFamily="34" charset="0"/>
                <a:ea typeface="Microsoft JhengHei"/>
                <a:cs typeface="Arial" panose="020B0604020202020204" pitchFamily="34" charset="0"/>
              </a:rPr>
              <a:t>加</a:t>
            </a:r>
            <a:r>
              <a:rPr lang="zh-TW" altLang="en-US" sz="2000" b="1">
                <a:solidFill>
                  <a:srgbClr val="006BDF"/>
                </a:solidFill>
                <a:latin typeface="Arial" panose="020B0604020202020204" pitchFamily="34" charset="0"/>
                <a:ea typeface="Microsoft JhengHei"/>
                <a:cs typeface="Arial" panose="020B0604020202020204" pitchFamily="34" charset="0"/>
              </a:rPr>
              <a:t>快</a:t>
            </a:r>
            <a:r>
              <a:rPr lang="zh-TW" altLang="zh-TW" sz="2000" b="1">
                <a:solidFill>
                  <a:srgbClr val="006BDF"/>
                </a:solidFill>
                <a:latin typeface="Arial" panose="020B0604020202020204" pitchFamily="34" charset="0"/>
                <a:ea typeface="Microsoft JhengHei"/>
                <a:cs typeface="Arial" panose="020B0604020202020204" pitchFamily="34" charset="0"/>
              </a:rPr>
              <a:t>操作使用感</a:t>
            </a:r>
            <a:r>
              <a:rPr lang="zh-TW" altLang="en-US" sz="2000" b="1">
                <a:solidFill>
                  <a:srgbClr val="006BDF"/>
                </a:solidFill>
                <a:latin typeface="Arial" panose="020B0604020202020204" pitchFamily="34" charset="0"/>
                <a:ea typeface="Microsoft JhengHei"/>
                <a:cs typeface="Arial" panose="020B0604020202020204" pitchFamily="34" charset="0"/>
              </a:rPr>
              <a:t>受。</a:t>
            </a:r>
          </a:p>
        </p:txBody>
      </p:sp>
      <p:pic>
        <p:nvPicPr>
          <p:cNvPr id="4" name="圖形 3">
            <a:extLst>
              <a:ext uri="{FF2B5EF4-FFF2-40B4-BE49-F238E27FC236}">
                <a16:creationId xmlns:a16="http://schemas.microsoft.com/office/drawing/2014/main" id="{58418642-25C2-46E2-8048-691C02AD090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26758" y="5014481"/>
            <a:ext cx="1736543" cy="744605"/>
          </a:xfrm>
          <a:prstGeom prst="rect">
            <a:avLst/>
          </a:prstGeom>
        </p:spPr>
      </p:pic>
      <p:pic>
        <p:nvPicPr>
          <p:cNvPr id="5" name="圖形 4">
            <a:extLst>
              <a:ext uri="{FF2B5EF4-FFF2-40B4-BE49-F238E27FC236}">
                <a16:creationId xmlns:a16="http://schemas.microsoft.com/office/drawing/2014/main" id="{64FAC042-1C73-4E13-BD17-B80A8690F49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026758" y="4043879"/>
            <a:ext cx="1736543" cy="721784"/>
          </a:xfrm>
          <a:prstGeom prst="rect">
            <a:avLst/>
          </a:prstGeom>
        </p:spPr>
      </p:pic>
      <p:sp>
        <p:nvSpPr>
          <p:cNvPr id="8" name="箭號: 向下 7">
            <a:extLst>
              <a:ext uri="{FF2B5EF4-FFF2-40B4-BE49-F238E27FC236}">
                <a16:creationId xmlns:a16="http://schemas.microsoft.com/office/drawing/2014/main" id="{8BEA03D1-80E8-4952-8404-56668EE8B497}"/>
              </a:ext>
            </a:extLst>
          </p:cNvPr>
          <p:cNvSpPr/>
          <p:nvPr/>
        </p:nvSpPr>
        <p:spPr>
          <a:xfrm>
            <a:off x="8770374" y="4813755"/>
            <a:ext cx="249309" cy="200726"/>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05CB75A5-E1A5-4B82-900A-5774C6426CDC}"/>
              </a:ext>
            </a:extLst>
          </p:cNvPr>
          <p:cNvSpPr/>
          <p:nvPr/>
        </p:nvSpPr>
        <p:spPr>
          <a:xfrm>
            <a:off x="1900511" y="4300438"/>
            <a:ext cx="2771805" cy="56768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形 9">
            <a:extLst>
              <a:ext uri="{FF2B5EF4-FFF2-40B4-BE49-F238E27FC236}">
                <a16:creationId xmlns:a16="http://schemas.microsoft.com/office/drawing/2014/main" id="{2548C1C0-79B4-4BA7-8120-902EC74A1DF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013279" y="4387651"/>
            <a:ext cx="307569" cy="185283"/>
          </a:xfrm>
          <a:prstGeom prst="rect">
            <a:avLst/>
          </a:prstGeom>
        </p:spPr>
      </p:pic>
      <p:sp>
        <p:nvSpPr>
          <p:cNvPr id="17" name="文字方塊 16">
            <a:extLst>
              <a:ext uri="{FF2B5EF4-FFF2-40B4-BE49-F238E27FC236}">
                <a16:creationId xmlns:a16="http://schemas.microsoft.com/office/drawing/2014/main" id="{F44124D0-ADBD-480F-81AE-77E91FA5FE66}"/>
              </a:ext>
            </a:extLst>
          </p:cNvPr>
          <p:cNvSpPr txBox="1"/>
          <p:nvPr/>
        </p:nvSpPr>
        <p:spPr>
          <a:xfrm>
            <a:off x="2259983" y="4363592"/>
            <a:ext cx="736204" cy="230832"/>
          </a:xfrm>
          <a:prstGeom prst="rect">
            <a:avLst/>
          </a:prstGeom>
          <a:noFill/>
        </p:spPr>
        <p:txBody>
          <a:bodyPr wrap="square" rtlCol="0">
            <a:spAutoFit/>
          </a:bodyPr>
          <a:lstStyle/>
          <a:p>
            <a:r>
              <a:rPr lang="en-US" altLang="zh-TW" sz="900">
                <a:latin typeface="Arial" panose="020B0604020202020204" pitchFamily="34" charset="0"/>
                <a:cs typeface="Arial" panose="020B0604020202020204" pitchFamily="34" charset="0"/>
              </a:rPr>
              <a:t>Disk</a:t>
            </a:r>
            <a:endParaRPr lang="zh-TW" altLang="en-US" sz="90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FEAC912C-9437-450A-8682-9276C24D3892}"/>
              </a:ext>
            </a:extLst>
          </p:cNvPr>
          <p:cNvSpPr/>
          <p:nvPr/>
        </p:nvSpPr>
        <p:spPr>
          <a:xfrm>
            <a:off x="2022769" y="4624102"/>
            <a:ext cx="633910" cy="774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9FA2F1F0-393B-4DAB-AA3A-4CB0DE0DDE7A}"/>
              </a:ext>
            </a:extLst>
          </p:cNvPr>
          <p:cNvSpPr/>
          <p:nvPr/>
        </p:nvSpPr>
        <p:spPr>
          <a:xfrm>
            <a:off x="2022769" y="4735409"/>
            <a:ext cx="395062" cy="90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a:extLst>
              <a:ext uri="{FF2B5EF4-FFF2-40B4-BE49-F238E27FC236}">
                <a16:creationId xmlns:a16="http://schemas.microsoft.com/office/drawing/2014/main" id="{1CC34523-5E9E-4150-A634-D69F2446C05E}"/>
              </a:ext>
            </a:extLst>
          </p:cNvPr>
          <p:cNvCxnSpPr/>
          <p:nvPr/>
        </p:nvCxnSpPr>
        <p:spPr>
          <a:xfrm>
            <a:off x="2748810" y="4364978"/>
            <a:ext cx="0" cy="46046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矩形 50">
            <a:extLst>
              <a:ext uri="{FF2B5EF4-FFF2-40B4-BE49-F238E27FC236}">
                <a16:creationId xmlns:a16="http://schemas.microsoft.com/office/drawing/2014/main" id="{CE69ADB3-376B-4D0F-B9E5-A4E82A7F165E}"/>
              </a:ext>
            </a:extLst>
          </p:cNvPr>
          <p:cNvSpPr/>
          <p:nvPr/>
        </p:nvSpPr>
        <p:spPr>
          <a:xfrm>
            <a:off x="2851103" y="4624102"/>
            <a:ext cx="1232825" cy="774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AC9C865C-8A58-4DB5-863D-DB7D3D32B14F}"/>
              </a:ext>
            </a:extLst>
          </p:cNvPr>
          <p:cNvSpPr/>
          <p:nvPr/>
        </p:nvSpPr>
        <p:spPr>
          <a:xfrm>
            <a:off x="2851103" y="4735408"/>
            <a:ext cx="602423" cy="977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a:extLst>
              <a:ext uri="{FF2B5EF4-FFF2-40B4-BE49-F238E27FC236}">
                <a16:creationId xmlns:a16="http://schemas.microsoft.com/office/drawing/2014/main" id="{1638C7AA-61D1-478D-BDC7-8BF225DAE7C6}"/>
              </a:ext>
            </a:extLst>
          </p:cNvPr>
          <p:cNvSpPr/>
          <p:nvPr/>
        </p:nvSpPr>
        <p:spPr>
          <a:xfrm>
            <a:off x="2848780" y="4408774"/>
            <a:ext cx="1287431" cy="140043"/>
          </a:xfrm>
          <a:prstGeom prst="rect">
            <a:avLst/>
          </a:prstGeom>
          <a:gradFill>
            <a:gsLst>
              <a:gs pos="0">
                <a:schemeClr val="accent2"/>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5A516F7D-23B6-45A7-A677-53D8C59F0182}"/>
              </a:ext>
            </a:extLst>
          </p:cNvPr>
          <p:cNvSpPr/>
          <p:nvPr/>
        </p:nvSpPr>
        <p:spPr>
          <a:xfrm>
            <a:off x="2848780" y="4406081"/>
            <a:ext cx="1717599" cy="140043"/>
          </a:xfrm>
          <a:prstGeom prst="rect">
            <a:avLst/>
          </a:prstGeom>
          <a:noFill/>
          <a:ln>
            <a:solidFill>
              <a:srgbClr val="2C2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00A33468-7000-4593-AE54-D354966700CC}"/>
              </a:ext>
            </a:extLst>
          </p:cNvPr>
          <p:cNvSpPr/>
          <p:nvPr/>
        </p:nvSpPr>
        <p:spPr>
          <a:xfrm>
            <a:off x="1900511" y="5035622"/>
            <a:ext cx="2771805" cy="56768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35EC34F5-EA27-44BE-BAF8-DAD2D7EF5867}"/>
              </a:ext>
            </a:extLst>
          </p:cNvPr>
          <p:cNvSpPr/>
          <p:nvPr/>
        </p:nvSpPr>
        <p:spPr>
          <a:xfrm>
            <a:off x="2022769" y="5359286"/>
            <a:ext cx="633910" cy="774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a:extLst>
              <a:ext uri="{FF2B5EF4-FFF2-40B4-BE49-F238E27FC236}">
                <a16:creationId xmlns:a16="http://schemas.microsoft.com/office/drawing/2014/main" id="{9D226DF4-5E91-481F-A10E-63CFD84A85D7}"/>
              </a:ext>
            </a:extLst>
          </p:cNvPr>
          <p:cNvSpPr/>
          <p:nvPr/>
        </p:nvSpPr>
        <p:spPr>
          <a:xfrm>
            <a:off x="2022769" y="5470593"/>
            <a:ext cx="395062" cy="90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9" name="直線接點 58">
            <a:extLst>
              <a:ext uri="{FF2B5EF4-FFF2-40B4-BE49-F238E27FC236}">
                <a16:creationId xmlns:a16="http://schemas.microsoft.com/office/drawing/2014/main" id="{0F5AB9DD-94F8-406F-8F9F-66AB25C1D8FF}"/>
              </a:ext>
            </a:extLst>
          </p:cNvPr>
          <p:cNvCxnSpPr/>
          <p:nvPr/>
        </p:nvCxnSpPr>
        <p:spPr>
          <a:xfrm>
            <a:off x="2748810" y="5100162"/>
            <a:ext cx="0" cy="46046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矩形 59">
            <a:extLst>
              <a:ext uri="{FF2B5EF4-FFF2-40B4-BE49-F238E27FC236}">
                <a16:creationId xmlns:a16="http://schemas.microsoft.com/office/drawing/2014/main" id="{27779C68-558C-4705-8C18-3813D5308685}"/>
              </a:ext>
            </a:extLst>
          </p:cNvPr>
          <p:cNvSpPr/>
          <p:nvPr/>
        </p:nvSpPr>
        <p:spPr>
          <a:xfrm>
            <a:off x="2851103" y="5359286"/>
            <a:ext cx="1232825" cy="774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a:extLst>
              <a:ext uri="{FF2B5EF4-FFF2-40B4-BE49-F238E27FC236}">
                <a16:creationId xmlns:a16="http://schemas.microsoft.com/office/drawing/2014/main" id="{215D9C07-C167-4804-8507-CCED145601E5}"/>
              </a:ext>
            </a:extLst>
          </p:cNvPr>
          <p:cNvSpPr/>
          <p:nvPr/>
        </p:nvSpPr>
        <p:spPr>
          <a:xfrm>
            <a:off x="2851103" y="5470592"/>
            <a:ext cx="602423" cy="977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a:extLst>
              <a:ext uri="{FF2B5EF4-FFF2-40B4-BE49-F238E27FC236}">
                <a16:creationId xmlns:a16="http://schemas.microsoft.com/office/drawing/2014/main" id="{85B1F331-E21D-405D-9B20-6B0C5D8D4042}"/>
              </a:ext>
            </a:extLst>
          </p:cNvPr>
          <p:cNvSpPr/>
          <p:nvPr/>
        </p:nvSpPr>
        <p:spPr>
          <a:xfrm>
            <a:off x="2848781" y="5143958"/>
            <a:ext cx="781166" cy="140043"/>
          </a:xfrm>
          <a:prstGeom prst="rect">
            <a:avLst/>
          </a:prstGeom>
          <a:gradFill>
            <a:gsLst>
              <a:gs pos="0">
                <a:srgbClr val="00B0F0"/>
              </a:gs>
              <a:gs pos="10000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a:extLst>
              <a:ext uri="{FF2B5EF4-FFF2-40B4-BE49-F238E27FC236}">
                <a16:creationId xmlns:a16="http://schemas.microsoft.com/office/drawing/2014/main" id="{23A81BCE-D8A4-4CAE-B104-D73434B92D0A}"/>
              </a:ext>
            </a:extLst>
          </p:cNvPr>
          <p:cNvSpPr/>
          <p:nvPr/>
        </p:nvSpPr>
        <p:spPr>
          <a:xfrm>
            <a:off x="2848780" y="5141265"/>
            <a:ext cx="1717599" cy="140043"/>
          </a:xfrm>
          <a:prstGeom prst="rect">
            <a:avLst/>
          </a:prstGeom>
          <a:noFill/>
          <a:ln>
            <a:solidFill>
              <a:srgbClr val="2C2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a:extLst>
              <a:ext uri="{FF2B5EF4-FFF2-40B4-BE49-F238E27FC236}">
                <a16:creationId xmlns:a16="http://schemas.microsoft.com/office/drawing/2014/main" id="{F42CC427-D160-40D5-9655-0E17FF7C97FB}"/>
              </a:ext>
            </a:extLst>
          </p:cNvPr>
          <p:cNvSpPr/>
          <p:nvPr/>
        </p:nvSpPr>
        <p:spPr>
          <a:xfrm>
            <a:off x="3639994" y="5158041"/>
            <a:ext cx="496217" cy="107028"/>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箭號: 向下 64">
            <a:extLst>
              <a:ext uri="{FF2B5EF4-FFF2-40B4-BE49-F238E27FC236}">
                <a16:creationId xmlns:a16="http://schemas.microsoft.com/office/drawing/2014/main" id="{7ED8892F-2517-4326-BC3C-45C7DC1591A0}"/>
              </a:ext>
            </a:extLst>
          </p:cNvPr>
          <p:cNvSpPr/>
          <p:nvPr/>
        </p:nvSpPr>
        <p:spPr>
          <a:xfrm>
            <a:off x="3681853" y="4790008"/>
            <a:ext cx="381067" cy="306808"/>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橢圓 41">
            <a:extLst>
              <a:ext uri="{FF2B5EF4-FFF2-40B4-BE49-F238E27FC236}">
                <a16:creationId xmlns:a16="http://schemas.microsoft.com/office/drawing/2014/main" id="{4F69CFE4-414D-4AF6-9EFA-1D809AFAE72D}"/>
              </a:ext>
            </a:extLst>
          </p:cNvPr>
          <p:cNvSpPr/>
          <p:nvPr/>
        </p:nvSpPr>
        <p:spPr>
          <a:xfrm>
            <a:off x="4526926" y="3495442"/>
            <a:ext cx="959968" cy="959968"/>
          </a:xfrm>
          <a:prstGeom prst="ellipse">
            <a:avLst/>
          </a:prstGeom>
          <a:gradFill>
            <a:gsLst>
              <a:gs pos="0">
                <a:schemeClr val="bg1"/>
              </a:gs>
              <a:gs pos="100000">
                <a:schemeClr val="accent4"/>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形 8">
            <a:extLst>
              <a:ext uri="{FF2B5EF4-FFF2-40B4-BE49-F238E27FC236}">
                <a16:creationId xmlns:a16="http://schemas.microsoft.com/office/drawing/2014/main" id="{FA65C622-34C1-43C7-A133-C88FBF8EE77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72316" y="3672868"/>
            <a:ext cx="669187" cy="515832"/>
          </a:xfrm>
          <a:prstGeom prst="rect">
            <a:avLst/>
          </a:prstGeom>
        </p:spPr>
      </p:pic>
      <p:pic>
        <p:nvPicPr>
          <p:cNvPr id="66" name="圖形 65">
            <a:extLst>
              <a:ext uri="{FF2B5EF4-FFF2-40B4-BE49-F238E27FC236}">
                <a16:creationId xmlns:a16="http://schemas.microsoft.com/office/drawing/2014/main" id="{C584A9E3-6942-49B9-BD16-A0058D1BB8D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013279" y="5119758"/>
            <a:ext cx="307569" cy="185283"/>
          </a:xfrm>
          <a:prstGeom prst="rect">
            <a:avLst/>
          </a:prstGeom>
        </p:spPr>
      </p:pic>
      <p:sp>
        <p:nvSpPr>
          <p:cNvPr id="67" name="文字方塊 66">
            <a:extLst>
              <a:ext uri="{FF2B5EF4-FFF2-40B4-BE49-F238E27FC236}">
                <a16:creationId xmlns:a16="http://schemas.microsoft.com/office/drawing/2014/main" id="{D9B34C96-4468-4853-99FF-BE1FC3155340}"/>
              </a:ext>
            </a:extLst>
          </p:cNvPr>
          <p:cNvSpPr txBox="1"/>
          <p:nvPr/>
        </p:nvSpPr>
        <p:spPr>
          <a:xfrm>
            <a:off x="2259983" y="5095699"/>
            <a:ext cx="736204" cy="230832"/>
          </a:xfrm>
          <a:prstGeom prst="rect">
            <a:avLst/>
          </a:prstGeom>
          <a:noFill/>
        </p:spPr>
        <p:txBody>
          <a:bodyPr wrap="square" rtlCol="0">
            <a:spAutoFit/>
          </a:bodyPr>
          <a:lstStyle/>
          <a:p>
            <a:r>
              <a:rPr lang="en-US" altLang="zh-TW" sz="900">
                <a:latin typeface="Arial" panose="020B0604020202020204" pitchFamily="34" charset="0"/>
                <a:cs typeface="Arial" panose="020B0604020202020204" pitchFamily="34" charset="0"/>
              </a:rPr>
              <a:t>Disk</a:t>
            </a:r>
            <a:endParaRPr lang="zh-TW" altLang="en-US" sz="900">
              <a:latin typeface="Arial" panose="020B0604020202020204" pitchFamily="34" charset="0"/>
              <a:cs typeface="Arial" panose="020B0604020202020204" pitchFamily="34" charset="0"/>
            </a:endParaRPr>
          </a:p>
        </p:txBody>
      </p:sp>
      <p:sp>
        <p:nvSpPr>
          <p:cNvPr id="68" name="箭號: 向下 67">
            <a:extLst>
              <a:ext uri="{FF2B5EF4-FFF2-40B4-BE49-F238E27FC236}">
                <a16:creationId xmlns:a16="http://schemas.microsoft.com/office/drawing/2014/main" id="{4502BE5E-92EF-467B-8314-6F484338073F}"/>
              </a:ext>
            </a:extLst>
          </p:cNvPr>
          <p:cNvSpPr/>
          <p:nvPr/>
        </p:nvSpPr>
        <p:spPr>
          <a:xfrm rot="16200000">
            <a:off x="8635471" y="3129406"/>
            <a:ext cx="510603" cy="411101"/>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620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15D166D2-A746-4091-8F13-2314DCDAB24E}"/>
              </a:ext>
            </a:extLst>
          </p:cNvPr>
          <p:cNvSpPr>
            <a:spLocks noGrp="1"/>
          </p:cNvSpPr>
          <p:nvPr>
            <p:ph type="title"/>
          </p:nvPr>
        </p:nvSpPr>
        <p:spPr>
          <a:xfrm>
            <a:off x="902368" y="1739502"/>
            <a:ext cx="6472990" cy="3025002"/>
          </a:xfrm>
        </p:spPr>
        <p:txBody>
          <a:bodyPr>
            <a:normAutofit/>
          </a:bodyPr>
          <a:lstStyle/>
          <a:p>
            <a:pPr algn="l">
              <a:lnSpc>
                <a:spcPct val="100000"/>
              </a:lnSpc>
            </a:pPr>
            <a:r>
              <a:rPr lang="en-US" altLang="zh-TW" sz="5400" err="1"/>
              <a:t>Qsync</a:t>
            </a:r>
            <a:br>
              <a:rPr lang="en-US" altLang="zh-TW" sz="5400"/>
            </a:br>
            <a:r>
              <a:rPr lang="zh-TW" altLang="en-US" sz="5400"/>
              <a:t>完整功能介紹</a:t>
            </a:r>
            <a:endParaRPr lang="en-US" altLang="zh-TW" sz="5400"/>
          </a:p>
        </p:txBody>
      </p:sp>
    </p:spTree>
    <p:extLst>
      <p:ext uri="{BB962C8B-B14F-4D97-AF65-F5344CB8AC3E}">
        <p14:creationId xmlns:p14="http://schemas.microsoft.com/office/powerpoint/2010/main" val="3943489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prstGeom prst="rect">
            <a:avLst/>
          </a:prstGeom>
        </p:spPr>
        <p:txBody>
          <a:bodyPr/>
          <a:lstStyle/>
          <a:p>
            <a:r>
              <a:rPr lang="zh-TW" altLang="en-US"/>
              <a:t>為什麼您需要 </a:t>
            </a:r>
            <a:r>
              <a:rPr lang="en-US" altLang="zh-TW" err="1"/>
              <a:t>Qsync</a:t>
            </a:r>
            <a:r>
              <a:rPr lang="en-US" altLang="en-US"/>
              <a:t>?</a:t>
            </a:r>
            <a:endParaRPr lang="zh-TW" altLang="en-US"/>
          </a:p>
        </p:txBody>
      </p:sp>
      <p:sp>
        <p:nvSpPr>
          <p:cNvPr id="3" name="矩形 2">
            <a:extLst>
              <a:ext uri="{FF2B5EF4-FFF2-40B4-BE49-F238E27FC236}">
                <a16:creationId xmlns:a16="http://schemas.microsoft.com/office/drawing/2014/main" id="{BD163A9F-7D8B-4DAB-B113-8688B639BCE3}"/>
              </a:ext>
            </a:extLst>
          </p:cNvPr>
          <p:cNvSpPr/>
          <p:nvPr/>
        </p:nvSpPr>
        <p:spPr>
          <a:xfrm>
            <a:off x="594282" y="1920939"/>
            <a:ext cx="3845540" cy="1292662"/>
          </a:xfrm>
          <a:prstGeom prst="rect">
            <a:avLst/>
          </a:prstGeom>
          <a:solidFill>
            <a:schemeClr val="bg1">
              <a:lumMod val="85000"/>
            </a:schemeClr>
          </a:solidFill>
        </p:spPr>
        <p:txBody>
          <a:bodyPr wrap="square" lIns="91440" tIns="45720" rIns="91440" bIns="45720" anchor="t">
            <a:spAutoFit/>
          </a:bodyPr>
          <a:lstStyle/>
          <a:p>
            <a:pPr algn="ctr"/>
            <a:endParaRPr lang="en-US" altLang="zh-TW" b="1" dirty="0">
              <a:solidFill>
                <a:srgbClr val="2C2E30"/>
              </a:solidFill>
              <a:latin typeface="Arial" panose="020B0604020202020204" pitchFamily="34" charset="0"/>
              <a:ea typeface="Microsoft JhengHei"/>
              <a:cs typeface="Arial" panose="020B0604020202020204" pitchFamily="34" charset="0"/>
            </a:endParaRPr>
          </a:p>
          <a:p>
            <a:pPr algn="ctr"/>
            <a:r>
              <a:rPr lang="zh-TW" altLang="en-US" b="1" dirty="0">
                <a:solidFill>
                  <a:srgbClr val="2C2E30"/>
                </a:solidFill>
                <a:latin typeface="Arial"/>
                <a:ea typeface="Microsoft JhengHei"/>
                <a:cs typeface="Arial"/>
              </a:rPr>
              <a:t>我的手機快滿了，</a:t>
            </a:r>
            <a:r>
              <a:rPr lang="zh-CN" altLang="en-US" b="1" dirty="0">
                <a:solidFill>
                  <a:srgbClr val="2C2E30"/>
                </a:solidFill>
                <a:latin typeface="Arial"/>
                <a:ea typeface="Microsoft JhengHei"/>
                <a:cs typeface="Arial"/>
              </a:rPr>
              <a:t>一定要花錢買</a:t>
            </a:r>
            <a:r>
              <a:rPr lang="en-US" altLang="zh-CN" b="1" dirty="0">
                <a:solidFill>
                  <a:srgbClr val="2C2E30"/>
                </a:solidFill>
                <a:latin typeface="Arial"/>
                <a:ea typeface="Microsoft JhengHei"/>
                <a:cs typeface="Arial"/>
              </a:rPr>
              <a:t>iCloud</a:t>
            </a:r>
            <a:r>
              <a:rPr lang="zh-TW" altLang="en-US" b="1" dirty="0">
                <a:solidFill>
                  <a:srgbClr val="2C2E30"/>
                </a:solidFill>
                <a:latin typeface="Arial"/>
                <a:ea typeface="Microsoft JhengHei"/>
                <a:cs typeface="Arial"/>
              </a:rPr>
              <a:t> </a:t>
            </a:r>
            <a:r>
              <a:rPr lang="en-US" altLang="zh-CN" b="1" dirty="0">
                <a:solidFill>
                  <a:srgbClr val="2C2E30"/>
                </a:solidFill>
                <a:latin typeface="Arial"/>
                <a:ea typeface="Microsoft JhengHei"/>
                <a:cs typeface="Arial"/>
              </a:rPr>
              <a:t>/</a:t>
            </a:r>
            <a:r>
              <a:rPr lang="zh-TW" altLang="en-US" b="1" dirty="0">
                <a:solidFill>
                  <a:srgbClr val="2C2E30"/>
                </a:solidFill>
                <a:latin typeface="Arial"/>
                <a:ea typeface="Microsoft JhengHei"/>
                <a:cs typeface="Arial"/>
              </a:rPr>
              <a:t> </a:t>
            </a:r>
            <a:r>
              <a:rPr lang="en-US" altLang="zh-CN" b="1" dirty="0">
                <a:solidFill>
                  <a:srgbClr val="2C2E30"/>
                </a:solidFill>
                <a:latin typeface="Arial"/>
                <a:ea typeface="Microsoft JhengHei"/>
                <a:cs typeface="Arial"/>
              </a:rPr>
              <a:t>Google-Drive</a:t>
            </a:r>
            <a:r>
              <a:rPr lang="zh-CN" altLang="en-US" b="1" dirty="0">
                <a:solidFill>
                  <a:srgbClr val="2C2E30"/>
                </a:solidFill>
                <a:latin typeface="Arial"/>
                <a:ea typeface="Microsoft JhengHei"/>
                <a:cs typeface="Arial"/>
              </a:rPr>
              <a:t>嗎</a:t>
            </a:r>
            <a:r>
              <a:rPr lang="en-US" altLang="zh-CN" b="1" dirty="0">
                <a:solidFill>
                  <a:srgbClr val="2C2E30"/>
                </a:solidFill>
                <a:latin typeface="Arial"/>
                <a:ea typeface="Microsoft JhengHei"/>
                <a:cs typeface="Arial"/>
              </a:rPr>
              <a:t>?</a:t>
            </a:r>
            <a:br>
              <a:rPr lang="en-US" altLang="zh-CN" b="1" dirty="0">
                <a:latin typeface="Arial" panose="020B0604020202020204" pitchFamily="34" charset="0"/>
                <a:ea typeface="Microsoft JhengHei"/>
                <a:cs typeface="Arial" panose="020B0604020202020204" pitchFamily="34" charset="0"/>
              </a:rPr>
            </a:br>
            <a:r>
              <a:rPr lang="en-US" altLang="zh-TW" sz="1200" b="1" dirty="0">
                <a:solidFill>
                  <a:srgbClr val="006BDF"/>
                </a:solidFill>
                <a:latin typeface="Arial"/>
                <a:ea typeface="Microsoft JhengHei"/>
                <a:cs typeface="Arial"/>
              </a:rPr>
              <a:t>(</a:t>
            </a:r>
            <a:r>
              <a:rPr lang="en-US" altLang="zh-TW" sz="1200" b="1" dirty="0" err="1">
                <a:solidFill>
                  <a:srgbClr val="006BDF"/>
                </a:solidFill>
                <a:latin typeface="Arial"/>
                <a:ea typeface="Microsoft JhengHei"/>
                <a:cs typeface="Arial"/>
              </a:rPr>
              <a:t>iOS的相片上傳功能將於下版支援</a:t>
            </a:r>
            <a:r>
              <a:rPr lang="zh-TW" altLang="en-US" sz="1200" b="1" dirty="0">
                <a:solidFill>
                  <a:srgbClr val="006BDF"/>
                </a:solidFill>
                <a:latin typeface="Arial"/>
                <a:ea typeface="Microsoft JhengHei"/>
                <a:cs typeface="Arial"/>
              </a:rPr>
              <a:t>，</a:t>
            </a:r>
            <a:r>
              <a:rPr lang="en-US" altLang="zh-TW" sz="1200" b="1" dirty="0" err="1">
                <a:solidFill>
                  <a:srgbClr val="006BDF"/>
                </a:solidFill>
                <a:latin typeface="Arial"/>
                <a:ea typeface="Microsoft JhengHei"/>
                <a:cs typeface="Arial"/>
              </a:rPr>
              <a:t>或請先使用Qfile進行上傳</a:t>
            </a:r>
            <a:r>
              <a:rPr lang="en-US" altLang="zh-TW" sz="1200" b="1" dirty="0">
                <a:solidFill>
                  <a:srgbClr val="006BDF"/>
                </a:solidFill>
                <a:latin typeface="Arial"/>
                <a:ea typeface="Microsoft JhengHei"/>
                <a:cs typeface="Arial"/>
              </a:rPr>
              <a:t> ) </a:t>
            </a:r>
            <a:endParaRPr lang="en-US" altLang="zh-TW" sz="1200" b="1" dirty="0">
              <a:solidFill>
                <a:srgbClr val="006BDF"/>
              </a:solidFill>
              <a:latin typeface="Arial" panose="020B0604020202020204" pitchFamily="34" charset="0"/>
              <a:ea typeface="Microsoft JhengHei"/>
              <a:cs typeface="Arial" panose="020B0604020202020204" pitchFamily="34" charset="0"/>
            </a:endParaRPr>
          </a:p>
        </p:txBody>
      </p:sp>
      <p:sp>
        <p:nvSpPr>
          <p:cNvPr id="18" name="矩形 17">
            <a:extLst>
              <a:ext uri="{FF2B5EF4-FFF2-40B4-BE49-F238E27FC236}">
                <a16:creationId xmlns:a16="http://schemas.microsoft.com/office/drawing/2014/main" id="{F906CB48-FFCE-404E-AE15-EDA31E5F7948}"/>
              </a:ext>
            </a:extLst>
          </p:cNvPr>
          <p:cNvSpPr/>
          <p:nvPr/>
        </p:nvSpPr>
        <p:spPr>
          <a:xfrm>
            <a:off x="594282" y="3310946"/>
            <a:ext cx="3845540" cy="1477328"/>
          </a:xfrm>
          <a:prstGeom prst="rect">
            <a:avLst/>
          </a:prstGeom>
          <a:solidFill>
            <a:schemeClr val="bg1">
              <a:lumMod val="85000"/>
            </a:schemeClr>
          </a:solidFill>
        </p:spPr>
        <p:txBody>
          <a:bodyPr wrap="square">
            <a:spAutoFit/>
          </a:bodyPr>
          <a:lstStyle/>
          <a:p>
            <a:pPr algn="ctr"/>
            <a:endParaRPr lang="en-US" altLang="zh-TW" b="1">
              <a:solidFill>
                <a:srgbClr val="2C2E30"/>
              </a:solidFill>
              <a:latin typeface="Arial" panose="020B0604020202020204" pitchFamily="34" charset="0"/>
              <a:ea typeface="Microsoft JhengHei"/>
              <a:cs typeface="Arial" panose="020B0604020202020204" pitchFamily="34" charset="0"/>
            </a:endParaRPr>
          </a:p>
          <a:p>
            <a:pPr algn="ctr"/>
            <a:r>
              <a:rPr lang="en-US" altLang="zh-TW" b="1">
                <a:solidFill>
                  <a:srgbClr val="2C2E30"/>
                </a:solidFill>
                <a:latin typeface="Arial" panose="020B0604020202020204" pitchFamily="34" charset="0"/>
                <a:ea typeface="Microsoft JhengHei"/>
                <a:cs typeface="Arial" panose="020B0604020202020204" pitchFamily="34" charset="0"/>
              </a:rPr>
              <a:t>PC/NB</a:t>
            </a:r>
            <a:r>
              <a:rPr lang="zh-TW" altLang="en-US" b="1">
                <a:solidFill>
                  <a:srgbClr val="2C2E30"/>
                </a:solidFill>
                <a:latin typeface="Arial" panose="020B0604020202020204" pitchFamily="34" charset="0"/>
                <a:ea typeface="Microsoft JhengHei"/>
                <a:cs typeface="Arial" panose="020B0604020202020204" pitchFamily="34" charset="0"/>
              </a:rPr>
              <a:t>硬碟空間不夠用，可是插拔隨身硬碟好麻煩，資料放雲端又慢又得花錢買空間</a:t>
            </a:r>
            <a:endParaRPr lang="en-US" altLang="zh-TW" b="1">
              <a:solidFill>
                <a:srgbClr val="2C2E30"/>
              </a:solidFill>
              <a:latin typeface="Arial" panose="020B0604020202020204" pitchFamily="34" charset="0"/>
              <a:ea typeface="Microsoft JhengHei"/>
              <a:cs typeface="Arial" panose="020B0604020202020204" pitchFamily="34" charset="0"/>
            </a:endParaRPr>
          </a:p>
          <a:p>
            <a:pPr algn="ctr"/>
            <a:endParaRPr lang="en-US" altLang="zh-TW" b="1">
              <a:solidFill>
                <a:srgbClr val="2C2E30"/>
              </a:solidFill>
              <a:latin typeface="Arial" panose="020B0604020202020204" pitchFamily="34" charset="0"/>
              <a:ea typeface="Microsoft JhengHei"/>
              <a:cs typeface="Arial" panose="020B0604020202020204" pitchFamily="34" charset="0"/>
            </a:endParaRPr>
          </a:p>
        </p:txBody>
      </p:sp>
      <p:sp>
        <p:nvSpPr>
          <p:cNvPr id="19" name="矩形 18">
            <a:extLst>
              <a:ext uri="{FF2B5EF4-FFF2-40B4-BE49-F238E27FC236}">
                <a16:creationId xmlns:a16="http://schemas.microsoft.com/office/drawing/2014/main" id="{109D3EE5-865F-4A3D-8758-2885737A1D17}"/>
              </a:ext>
            </a:extLst>
          </p:cNvPr>
          <p:cNvSpPr/>
          <p:nvPr/>
        </p:nvSpPr>
        <p:spPr>
          <a:xfrm>
            <a:off x="594283" y="4977952"/>
            <a:ext cx="3845539" cy="1200329"/>
          </a:xfrm>
          <a:prstGeom prst="rect">
            <a:avLst/>
          </a:prstGeom>
          <a:solidFill>
            <a:schemeClr val="bg1">
              <a:lumMod val="85000"/>
            </a:schemeClr>
          </a:solidFill>
        </p:spPr>
        <p:txBody>
          <a:bodyPr wrap="square">
            <a:spAutoFit/>
          </a:bodyPr>
          <a:lstStyle/>
          <a:p>
            <a:pPr algn="ctr"/>
            <a:endParaRPr lang="en-US" altLang="zh-TW" b="1">
              <a:solidFill>
                <a:srgbClr val="2C2E30"/>
              </a:solidFill>
              <a:latin typeface="Arial" panose="020B0604020202020204" pitchFamily="34" charset="0"/>
              <a:ea typeface="Microsoft JhengHei"/>
              <a:cs typeface="Arial" panose="020B0604020202020204" pitchFamily="34" charset="0"/>
            </a:endParaRPr>
          </a:p>
          <a:p>
            <a:pPr algn="ctr"/>
            <a:r>
              <a:rPr lang="zh-TW" altLang="en-US" b="1">
                <a:solidFill>
                  <a:srgbClr val="2C2E30"/>
                </a:solidFill>
                <a:latin typeface="Arial" panose="020B0604020202020204" pitchFamily="34" charset="0"/>
                <a:ea typeface="Microsoft JhengHei"/>
                <a:cs typeface="Arial" panose="020B0604020202020204" pitchFamily="34" charset="0"/>
              </a:rPr>
              <a:t>我每天工作的內容怎麼同步到</a:t>
            </a:r>
            <a:r>
              <a:rPr lang="en-US" altLang="zh-TW" b="1">
                <a:solidFill>
                  <a:srgbClr val="2C2E30"/>
                </a:solidFill>
                <a:latin typeface="Arial" panose="020B0604020202020204" pitchFamily="34" charset="0"/>
                <a:ea typeface="Microsoft JhengHei"/>
                <a:cs typeface="Arial" panose="020B0604020202020204" pitchFamily="34" charset="0"/>
              </a:rPr>
              <a:t>NAS</a:t>
            </a:r>
            <a:r>
              <a:rPr lang="zh-CN" altLang="en-US" b="1">
                <a:solidFill>
                  <a:srgbClr val="2C2E30"/>
                </a:solidFill>
                <a:latin typeface="Arial" panose="020B0604020202020204" pitchFamily="34" charset="0"/>
                <a:ea typeface="Microsoft JhengHei"/>
                <a:cs typeface="Arial" panose="020B0604020202020204" pitchFamily="34" charset="0"/>
              </a:rPr>
              <a:t>上頭保存</a:t>
            </a:r>
            <a:r>
              <a:rPr lang="en-US" altLang="zh-CN" b="1">
                <a:solidFill>
                  <a:srgbClr val="2C2E30"/>
                </a:solidFill>
                <a:latin typeface="Arial" panose="020B0604020202020204" pitchFamily="34" charset="0"/>
                <a:ea typeface="Microsoft JhengHei"/>
                <a:cs typeface="Arial" panose="020B0604020202020204" pitchFamily="34" charset="0"/>
              </a:rPr>
              <a:t>?</a:t>
            </a:r>
          </a:p>
          <a:p>
            <a:pPr algn="ctr"/>
            <a:endParaRPr lang="zh-TW" altLang="en-US" b="1">
              <a:solidFill>
                <a:srgbClr val="2C2E30"/>
              </a:solidFill>
              <a:latin typeface="Arial" panose="020B0604020202020204" pitchFamily="34" charset="0"/>
              <a:ea typeface="Microsoft JhengHei"/>
              <a:cs typeface="Arial" panose="020B0604020202020204" pitchFamily="34" charset="0"/>
            </a:endParaRPr>
          </a:p>
        </p:txBody>
      </p:sp>
      <p:sp>
        <p:nvSpPr>
          <p:cNvPr id="20" name="矩形 19">
            <a:extLst>
              <a:ext uri="{FF2B5EF4-FFF2-40B4-BE49-F238E27FC236}">
                <a16:creationId xmlns:a16="http://schemas.microsoft.com/office/drawing/2014/main" id="{FDBB7F1C-0A2C-47A5-A1F9-53C6FAF17B44}"/>
              </a:ext>
            </a:extLst>
          </p:cNvPr>
          <p:cNvSpPr/>
          <p:nvPr/>
        </p:nvSpPr>
        <p:spPr>
          <a:xfrm>
            <a:off x="4573726" y="1920939"/>
            <a:ext cx="3845539" cy="1200329"/>
          </a:xfrm>
          <a:prstGeom prst="rect">
            <a:avLst/>
          </a:prstGeom>
          <a:solidFill>
            <a:schemeClr val="bg1">
              <a:lumMod val="85000"/>
            </a:schemeClr>
          </a:solidFill>
        </p:spPr>
        <p:txBody>
          <a:bodyPr wrap="square">
            <a:spAutoFit/>
          </a:bodyPr>
          <a:lstStyle/>
          <a:p>
            <a:pPr algn="ctr"/>
            <a:endParaRPr lang="en-US" altLang="zh-CN" b="1">
              <a:solidFill>
                <a:srgbClr val="2C2E30"/>
              </a:solidFill>
              <a:latin typeface="Arial" panose="020B0604020202020204" pitchFamily="34" charset="0"/>
              <a:ea typeface="Microsoft JhengHei"/>
              <a:cs typeface="Arial" panose="020B0604020202020204" pitchFamily="34" charset="0"/>
            </a:endParaRPr>
          </a:p>
          <a:p>
            <a:pPr algn="ctr"/>
            <a:r>
              <a:rPr lang="zh-CN" altLang="en-US" b="1">
                <a:solidFill>
                  <a:srgbClr val="2C2E30"/>
                </a:solidFill>
                <a:latin typeface="Arial" panose="020B0604020202020204" pitchFamily="34" charset="0"/>
                <a:ea typeface="Microsoft JhengHei"/>
                <a:cs typeface="Arial" panose="020B0604020202020204" pitchFamily="34" charset="0"/>
              </a:rPr>
              <a:t>我完成的工作怎麼交棒給同事們進行下一步處理</a:t>
            </a:r>
            <a:r>
              <a:rPr lang="en-US" altLang="zh-TW" b="1">
                <a:solidFill>
                  <a:srgbClr val="2C2E30"/>
                </a:solidFill>
                <a:latin typeface="Arial" panose="020B0604020202020204" pitchFamily="34" charset="0"/>
                <a:ea typeface="Microsoft JhengHei"/>
                <a:cs typeface="Arial" panose="020B0604020202020204" pitchFamily="34" charset="0"/>
              </a:rPr>
              <a:t>?</a:t>
            </a:r>
            <a:endParaRPr lang="en-US" altLang="zh-CN" b="1">
              <a:solidFill>
                <a:srgbClr val="2C2E30"/>
              </a:solidFill>
              <a:latin typeface="Arial" panose="020B0604020202020204" pitchFamily="34" charset="0"/>
              <a:ea typeface="Microsoft JhengHei"/>
              <a:cs typeface="Arial" panose="020B0604020202020204" pitchFamily="34" charset="0"/>
            </a:endParaRPr>
          </a:p>
          <a:p>
            <a:pPr algn="ctr"/>
            <a:endParaRPr lang="zh-TW" altLang="en-US" b="1">
              <a:solidFill>
                <a:srgbClr val="2C2E30"/>
              </a:solidFill>
              <a:latin typeface="Arial" panose="020B0604020202020204" pitchFamily="34" charset="0"/>
              <a:ea typeface="Microsoft JhengHei"/>
              <a:cs typeface="Arial" panose="020B0604020202020204" pitchFamily="34" charset="0"/>
            </a:endParaRPr>
          </a:p>
        </p:txBody>
      </p:sp>
      <p:sp>
        <p:nvSpPr>
          <p:cNvPr id="21" name="矩形 20">
            <a:extLst>
              <a:ext uri="{FF2B5EF4-FFF2-40B4-BE49-F238E27FC236}">
                <a16:creationId xmlns:a16="http://schemas.microsoft.com/office/drawing/2014/main" id="{ADAC6508-97F0-46FC-BE2A-71268E4A1E49}"/>
              </a:ext>
            </a:extLst>
          </p:cNvPr>
          <p:cNvSpPr/>
          <p:nvPr/>
        </p:nvSpPr>
        <p:spPr>
          <a:xfrm>
            <a:off x="4573727" y="3310946"/>
            <a:ext cx="3845540" cy="1477328"/>
          </a:xfrm>
          <a:prstGeom prst="rect">
            <a:avLst/>
          </a:prstGeom>
          <a:solidFill>
            <a:schemeClr val="bg1">
              <a:lumMod val="85000"/>
            </a:schemeClr>
          </a:solidFill>
        </p:spPr>
        <p:txBody>
          <a:bodyPr wrap="square">
            <a:spAutoFit/>
          </a:bodyPr>
          <a:lstStyle/>
          <a:p>
            <a:pPr algn="ctr"/>
            <a:endParaRPr lang="en-US" altLang="zh-TW" b="1">
              <a:solidFill>
                <a:srgbClr val="2C2E30"/>
              </a:solidFill>
              <a:latin typeface="Arial" panose="020B0604020202020204" pitchFamily="34" charset="0"/>
              <a:ea typeface="Microsoft JhengHei"/>
              <a:cs typeface="Arial" panose="020B0604020202020204" pitchFamily="34" charset="0"/>
            </a:endParaRPr>
          </a:p>
          <a:p>
            <a:pPr algn="ctr"/>
            <a:r>
              <a:rPr lang="zh-TW" altLang="en-US" b="1">
                <a:solidFill>
                  <a:srgbClr val="2C2E30"/>
                </a:solidFill>
                <a:latin typeface="Arial" panose="020B0604020202020204" pitchFamily="34" charset="0"/>
                <a:ea typeface="Microsoft JhengHei"/>
                <a:cs typeface="Arial" panose="020B0604020202020204" pitchFamily="34" charset="0"/>
              </a:rPr>
              <a:t>家人老是在問手機空間不夠用時怎麼辦</a:t>
            </a:r>
            <a:r>
              <a:rPr lang="en-US" altLang="zh-TW" b="1">
                <a:solidFill>
                  <a:srgbClr val="2C2E30"/>
                </a:solidFill>
                <a:latin typeface="Arial" panose="020B0604020202020204" pitchFamily="34" charset="0"/>
                <a:ea typeface="Microsoft JhengHei"/>
                <a:cs typeface="Arial" panose="020B0604020202020204" pitchFamily="34" charset="0"/>
              </a:rPr>
              <a:t>, </a:t>
            </a:r>
            <a:r>
              <a:rPr lang="zh-TW" altLang="en-US" b="1">
                <a:solidFill>
                  <a:srgbClr val="2C2E30"/>
                </a:solidFill>
                <a:latin typeface="Arial" panose="020B0604020202020204" pitchFamily="34" charset="0"/>
                <a:ea typeface="Microsoft JhengHei"/>
                <a:cs typeface="Arial" panose="020B0604020202020204" pitchFamily="34" charset="0"/>
              </a:rPr>
              <a:t>我的</a:t>
            </a:r>
            <a:r>
              <a:rPr lang="en-US" altLang="zh-TW" b="1">
                <a:solidFill>
                  <a:srgbClr val="2C2E30"/>
                </a:solidFill>
                <a:latin typeface="Arial" panose="020B0604020202020204" pitchFamily="34" charset="0"/>
                <a:ea typeface="Microsoft JhengHei"/>
                <a:cs typeface="Arial" panose="020B0604020202020204" pitchFamily="34" charset="0"/>
              </a:rPr>
              <a:t>NAS</a:t>
            </a:r>
            <a:r>
              <a:rPr lang="zh-TW" altLang="en-US" b="1">
                <a:solidFill>
                  <a:srgbClr val="2C2E30"/>
                </a:solidFill>
                <a:latin typeface="Arial" panose="020B0604020202020204" pitchFamily="34" charset="0"/>
                <a:ea typeface="Microsoft JhengHei"/>
                <a:cs typeface="Arial" panose="020B0604020202020204" pitchFamily="34" charset="0"/>
              </a:rPr>
              <a:t>可以給全家一起用嗎</a:t>
            </a:r>
            <a:r>
              <a:rPr lang="en-US" altLang="zh-TW" b="1">
                <a:solidFill>
                  <a:srgbClr val="2C2E30"/>
                </a:solidFill>
                <a:latin typeface="Arial" panose="020B0604020202020204" pitchFamily="34" charset="0"/>
                <a:ea typeface="Microsoft JhengHei"/>
                <a:cs typeface="Arial" panose="020B0604020202020204" pitchFamily="34" charset="0"/>
              </a:rPr>
              <a:t>? </a:t>
            </a:r>
            <a:r>
              <a:rPr lang="zh-TW" altLang="en-US" b="1">
                <a:solidFill>
                  <a:srgbClr val="2C2E30"/>
                </a:solidFill>
                <a:latin typeface="Arial" panose="020B0604020202020204" pitchFamily="34" charset="0"/>
                <a:ea typeface="Microsoft JhengHei"/>
                <a:cs typeface="Arial" panose="020B0604020202020204" pitchFamily="34" charset="0"/>
              </a:rPr>
              <a:t>出遊照片影片怎麼分享給大家</a:t>
            </a:r>
            <a:r>
              <a:rPr lang="en-US" altLang="zh-TW" b="1">
                <a:solidFill>
                  <a:srgbClr val="2C2E30"/>
                </a:solidFill>
                <a:latin typeface="Arial" panose="020B0604020202020204" pitchFamily="34" charset="0"/>
                <a:ea typeface="Microsoft JhengHei"/>
                <a:cs typeface="Arial" panose="020B0604020202020204" pitchFamily="34" charset="0"/>
              </a:rPr>
              <a:t>?</a:t>
            </a:r>
          </a:p>
          <a:p>
            <a:pPr algn="ctr"/>
            <a:endParaRPr lang="en-US" altLang="zh-TW" b="1">
              <a:solidFill>
                <a:srgbClr val="2C2E30"/>
              </a:solidFill>
              <a:latin typeface="Arial" panose="020B0604020202020204" pitchFamily="34" charset="0"/>
              <a:ea typeface="Microsoft JhengHei"/>
              <a:cs typeface="Arial" panose="020B0604020202020204" pitchFamily="34" charset="0"/>
            </a:endParaRPr>
          </a:p>
        </p:txBody>
      </p:sp>
      <p:sp>
        <p:nvSpPr>
          <p:cNvPr id="22" name="矩形 21">
            <a:extLst>
              <a:ext uri="{FF2B5EF4-FFF2-40B4-BE49-F238E27FC236}">
                <a16:creationId xmlns:a16="http://schemas.microsoft.com/office/drawing/2014/main" id="{4BC747C3-4601-4245-B962-566A7A9E7450}"/>
              </a:ext>
            </a:extLst>
          </p:cNvPr>
          <p:cNvSpPr/>
          <p:nvPr/>
        </p:nvSpPr>
        <p:spPr>
          <a:xfrm>
            <a:off x="4573726" y="4977952"/>
            <a:ext cx="3845539" cy="1200329"/>
          </a:xfrm>
          <a:prstGeom prst="rect">
            <a:avLst/>
          </a:prstGeom>
          <a:solidFill>
            <a:schemeClr val="bg1">
              <a:lumMod val="85000"/>
            </a:schemeClr>
          </a:solidFill>
        </p:spPr>
        <p:txBody>
          <a:bodyPr wrap="square">
            <a:spAutoFit/>
          </a:bodyPr>
          <a:lstStyle/>
          <a:p>
            <a:pPr algn="ctr"/>
            <a:endParaRPr lang="en-US" altLang="zh-CN" b="1">
              <a:solidFill>
                <a:srgbClr val="2C2E30"/>
              </a:solidFill>
              <a:latin typeface="Arial" panose="020B0604020202020204" pitchFamily="34" charset="0"/>
              <a:ea typeface="Microsoft JhengHei"/>
              <a:cs typeface="Arial" panose="020B0604020202020204" pitchFamily="34" charset="0"/>
            </a:endParaRPr>
          </a:p>
          <a:p>
            <a:pPr algn="ctr"/>
            <a:r>
              <a:rPr lang="zh-CN" altLang="en-US" b="1">
                <a:solidFill>
                  <a:srgbClr val="2C2E30"/>
                </a:solidFill>
                <a:latin typeface="Arial" panose="020B0604020202020204" pitchFamily="34" charset="0"/>
                <a:ea typeface="Microsoft JhengHei"/>
                <a:cs typeface="Arial" panose="020B0604020202020204" pitchFamily="34" charset="0"/>
              </a:rPr>
              <a:t>活動的資料如何團隊成員各自同步</a:t>
            </a:r>
            <a:r>
              <a:rPr lang="zh-TW" altLang="en-US" b="1">
                <a:solidFill>
                  <a:srgbClr val="2C2E30"/>
                </a:solidFill>
                <a:latin typeface="Arial" panose="020B0604020202020204" pitchFamily="34" charset="0"/>
                <a:ea typeface="Microsoft JhengHei"/>
                <a:cs typeface="Arial" panose="020B0604020202020204" pitchFamily="34" charset="0"/>
              </a:rPr>
              <a:t>，</a:t>
            </a:r>
            <a:r>
              <a:rPr lang="zh-CN" altLang="en-US" b="1">
                <a:solidFill>
                  <a:srgbClr val="2C2E30"/>
                </a:solidFill>
                <a:latin typeface="Arial" panose="020B0604020202020204" pitchFamily="34" charset="0"/>
                <a:ea typeface="Microsoft JhengHei"/>
                <a:cs typeface="Arial" panose="020B0604020202020204" pitchFamily="34" charset="0"/>
              </a:rPr>
              <a:t> 並再共享利用?</a:t>
            </a:r>
            <a:endParaRPr lang="en-US" altLang="zh-CN" b="1">
              <a:solidFill>
                <a:srgbClr val="2C2E30"/>
              </a:solidFill>
              <a:latin typeface="Arial" panose="020B0604020202020204" pitchFamily="34" charset="0"/>
              <a:ea typeface="Microsoft JhengHei"/>
              <a:cs typeface="Arial" panose="020B0604020202020204" pitchFamily="34" charset="0"/>
            </a:endParaRPr>
          </a:p>
          <a:p>
            <a:pPr algn="ctr"/>
            <a:endParaRPr lang="zh-CN" altLang="en-US" b="1">
              <a:solidFill>
                <a:srgbClr val="2C2E30"/>
              </a:solidFill>
              <a:latin typeface="Arial" panose="020B0604020202020204" pitchFamily="34" charset="0"/>
              <a:ea typeface="Microsoft JhengHei"/>
              <a:cs typeface="Arial" panose="020B0604020202020204" pitchFamily="34" charset="0"/>
            </a:endParaRPr>
          </a:p>
        </p:txBody>
      </p:sp>
      <p:pic>
        <p:nvPicPr>
          <p:cNvPr id="6" name="圖形 5">
            <a:extLst>
              <a:ext uri="{FF2B5EF4-FFF2-40B4-BE49-F238E27FC236}">
                <a16:creationId xmlns:a16="http://schemas.microsoft.com/office/drawing/2014/main" id="{116F369C-B917-42FD-A400-E445098B90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69213" y="3607981"/>
            <a:ext cx="3108714" cy="3250019"/>
          </a:xfrm>
          <a:prstGeom prst="rect">
            <a:avLst/>
          </a:prstGeom>
        </p:spPr>
      </p:pic>
    </p:spTree>
    <p:extLst>
      <p:ext uri="{BB962C8B-B14F-4D97-AF65-F5344CB8AC3E}">
        <p14:creationId xmlns:p14="http://schemas.microsoft.com/office/powerpoint/2010/main" val="1130753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形 29">
            <a:extLst>
              <a:ext uri="{FF2B5EF4-FFF2-40B4-BE49-F238E27FC236}">
                <a16:creationId xmlns:a16="http://schemas.microsoft.com/office/drawing/2014/main" id="{76DBE4FD-A3F8-491B-A70F-3696537285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0060" y="1331270"/>
            <a:ext cx="8591550" cy="3448050"/>
          </a:xfrm>
          <a:prstGeom prst="rect">
            <a:avLst/>
          </a:prstGeom>
        </p:spPr>
      </p:pic>
      <p:grpSp>
        <p:nvGrpSpPr>
          <p:cNvPr id="27" name="群組 26">
            <a:extLst>
              <a:ext uri="{FF2B5EF4-FFF2-40B4-BE49-F238E27FC236}">
                <a16:creationId xmlns:a16="http://schemas.microsoft.com/office/drawing/2014/main" id="{A4AB8264-0ECE-4E33-B1F0-20877FF3A05F}"/>
              </a:ext>
            </a:extLst>
          </p:cNvPr>
          <p:cNvGrpSpPr/>
          <p:nvPr/>
        </p:nvGrpSpPr>
        <p:grpSpPr>
          <a:xfrm>
            <a:off x="6166814" y="4769160"/>
            <a:ext cx="5476875" cy="2088839"/>
            <a:chOff x="619126" y="4769160"/>
            <a:chExt cx="5476875" cy="2088839"/>
          </a:xfrm>
        </p:grpSpPr>
        <p:sp>
          <p:nvSpPr>
            <p:cNvPr id="28" name="矩形 27">
              <a:extLst>
                <a:ext uri="{FF2B5EF4-FFF2-40B4-BE49-F238E27FC236}">
                  <a16:creationId xmlns:a16="http://schemas.microsoft.com/office/drawing/2014/main" id="{6A87FF70-270D-4D58-97B2-DC54ADFF8DD2}"/>
                </a:ext>
              </a:extLst>
            </p:cNvPr>
            <p:cNvSpPr/>
            <p:nvPr/>
          </p:nvSpPr>
          <p:spPr>
            <a:xfrm>
              <a:off x="3344625" y="4769160"/>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0CA7A0A2-422D-4F77-981B-1614DD014C9B}"/>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6" name="群組 25">
            <a:extLst>
              <a:ext uri="{FF2B5EF4-FFF2-40B4-BE49-F238E27FC236}">
                <a16:creationId xmlns:a16="http://schemas.microsoft.com/office/drawing/2014/main" id="{95FE53FB-12F2-4319-9CA7-E15AD1994A2A}"/>
              </a:ext>
            </a:extLst>
          </p:cNvPr>
          <p:cNvGrpSpPr/>
          <p:nvPr/>
        </p:nvGrpSpPr>
        <p:grpSpPr>
          <a:xfrm>
            <a:off x="565963" y="4769160"/>
            <a:ext cx="5476875" cy="2088839"/>
            <a:chOff x="619126" y="4769160"/>
            <a:chExt cx="5476875" cy="2088839"/>
          </a:xfrm>
        </p:grpSpPr>
        <p:sp>
          <p:nvSpPr>
            <p:cNvPr id="25" name="矩形 24">
              <a:extLst>
                <a:ext uri="{FF2B5EF4-FFF2-40B4-BE49-F238E27FC236}">
                  <a16:creationId xmlns:a16="http://schemas.microsoft.com/office/drawing/2014/main" id="{A2C3C1CE-3B67-4AD6-8D1C-02241FA28589}"/>
                </a:ext>
              </a:extLst>
            </p:cNvPr>
            <p:cNvSpPr/>
            <p:nvPr/>
          </p:nvSpPr>
          <p:spPr>
            <a:xfrm>
              <a:off x="3344625" y="4769160"/>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4A2099C7-A7DB-4EAB-B890-0954EDDF8A8A}"/>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prstGeom prst="rect">
            <a:avLst/>
          </a:prstGeom>
        </p:spPr>
        <p:txBody>
          <a:bodyPr lIns="91440" tIns="45720" rIns="91440" bIns="45720" anchor="ctr">
            <a:normAutofit/>
          </a:bodyPr>
          <a:lstStyle/>
          <a:p>
            <a:r>
              <a:rPr lang="ja-JP" altLang="en-US"/>
              <a:t>個人及團隊協作都好用的跨裝置</a:t>
            </a:r>
            <a:br>
              <a:rPr lang="en-US" altLang="ja-JP"/>
            </a:br>
            <a:r>
              <a:rPr lang="ja-JP" altLang="en-US"/>
              <a:t>檔案同步工具</a:t>
            </a:r>
            <a:endParaRPr lang="en-US"/>
          </a:p>
        </p:txBody>
      </p:sp>
      <p:sp>
        <p:nvSpPr>
          <p:cNvPr id="18" name="矩形 2">
            <a:extLst>
              <a:ext uri="{FF2B5EF4-FFF2-40B4-BE49-F238E27FC236}">
                <a16:creationId xmlns:a16="http://schemas.microsoft.com/office/drawing/2014/main" id="{954B4A98-5D8D-4985-8876-9E697E0616ED}"/>
              </a:ext>
            </a:extLst>
          </p:cNvPr>
          <p:cNvSpPr/>
          <p:nvPr/>
        </p:nvSpPr>
        <p:spPr>
          <a:xfrm>
            <a:off x="3444784" y="5123448"/>
            <a:ext cx="2604034" cy="1077218"/>
          </a:xfrm>
          <a:prstGeom prst="rect">
            <a:avLst/>
          </a:prstGeom>
        </p:spPr>
        <p:txBody>
          <a:bodyPr wrap="square" lIns="91440" tIns="45720" rIns="91440" bIns="45720" anchor="t">
            <a:spAutoFit/>
          </a:bodyPr>
          <a:lstStyle/>
          <a:p>
            <a:r>
              <a:rPr lang="zh-TW" altLang="en-US" sz="1600" b="1">
                <a:solidFill>
                  <a:srgbClr val="006BDF"/>
                </a:solidFill>
                <a:latin typeface="Arial" panose="020B0604020202020204" pitchFamily="34" charset="0"/>
                <a:ea typeface="Microsoft JhengHei"/>
                <a:cs typeface="Arial" panose="020B0604020202020204" pitchFamily="34" charset="0"/>
              </a:rPr>
              <a:t>當有筆電與手機等不同裝置，</a:t>
            </a:r>
            <a:r>
              <a:rPr lang="en-US" sz="1600" b="1" err="1">
                <a:solidFill>
                  <a:srgbClr val="006BDF"/>
                </a:solidFill>
                <a:latin typeface="Arial" panose="020B0604020202020204" pitchFamily="34" charset="0"/>
                <a:ea typeface="Microsoft JhengHei"/>
                <a:cs typeface="Arial" panose="020B0604020202020204" pitchFamily="34" charset="0"/>
              </a:rPr>
              <a:t>只要在單一裝置上修改檔案，變更的檔案會自動同步到其他裝置中</a:t>
            </a:r>
            <a:r>
              <a:rPr lang="en-US" altLang="zh-TW" sz="1600" b="1">
                <a:solidFill>
                  <a:srgbClr val="006BDF"/>
                </a:solidFill>
                <a:latin typeface="Arial" panose="020B0604020202020204" pitchFamily="34" charset="0"/>
                <a:ea typeface="Microsoft JhengHei"/>
                <a:cs typeface="Arial" panose="020B0604020202020204" pitchFamily="34" charset="0"/>
              </a:rPr>
              <a:t> 。</a:t>
            </a:r>
          </a:p>
        </p:txBody>
      </p:sp>
      <p:sp>
        <p:nvSpPr>
          <p:cNvPr id="21" name="矩形 2">
            <a:extLst>
              <a:ext uri="{FF2B5EF4-FFF2-40B4-BE49-F238E27FC236}">
                <a16:creationId xmlns:a16="http://schemas.microsoft.com/office/drawing/2014/main" id="{AF16A0DD-E297-4B0F-89C6-463F65DC4AC9}"/>
              </a:ext>
            </a:extLst>
          </p:cNvPr>
          <p:cNvSpPr/>
          <p:nvPr/>
        </p:nvSpPr>
        <p:spPr>
          <a:xfrm>
            <a:off x="9069572" y="5123448"/>
            <a:ext cx="2456121" cy="1077218"/>
          </a:xfrm>
          <a:prstGeom prst="rect">
            <a:avLst/>
          </a:prstGeom>
        </p:spPr>
        <p:txBody>
          <a:bodyPr wrap="square" lIns="91440" tIns="45720" rIns="91440" bIns="45720" anchor="t">
            <a:spAutoFit/>
          </a:bodyPr>
          <a:lstStyle/>
          <a:p>
            <a:r>
              <a:rPr lang="ja-JP" altLang="en-US" sz="1600" b="1">
                <a:solidFill>
                  <a:srgbClr val="006BDF"/>
                </a:solidFill>
                <a:latin typeface="Arial" panose="020B0604020202020204" pitchFamily="34" charset="0"/>
                <a:ea typeface="Microsoft JhengHei"/>
                <a:cs typeface="Arial" panose="020B0604020202020204" pitchFamily="34" charset="0"/>
              </a:rPr>
              <a:t>團隊成員協作溝通時</a:t>
            </a:r>
            <a:r>
              <a:rPr lang="zh-TW" altLang="en-US" sz="1600" b="1">
                <a:solidFill>
                  <a:srgbClr val="006BDF"/>
                </a:solidFill>
                <a:latin typeface="Arial" panose="020B0604020202020204" pitchFamily="34" charset="0"/>
                <a:ea typeface="Microsoft JhengHei"/>
                <a:cs typeface="Arial" panose="020B0604020202020204" pitchFamily="34" charset="0"/>
              </a:rPr>
              <a:t>，</a:t>
            </a:r>
            <a:r>
              <a:rPr lang="en-US" altLang="zh-TW" sz="1600" b="1" err="1">
                <a:solidFill>
                  <a:srgbClr val="006BDF"/>
                </a:solidFill>
                <a:latin typeface="Arial" panose="020B0604020202020204" pitchFamily="34" charset="0"/>
                <a:ea typeface="Microsoft JhengHei"/>
                <a:cs typeface="Arial" panose="020B0604020202020204" pitchFamily="34" charset="0"/>
              </a:rPr>
              <a:t>檔案可自動推送到所有成員的綁定裝置上</a:t>
            </a:r>
            <a:r>
              <a:rPr lang="en-US" altLang="zh-TW" sz="1600" b="1">
                <a:solidFill>
                  <a:srgbClr val="006BDF"/>
                </a:solidFill>
                <a:latin typeface="Arial" panose="020B0604020202020204" pitchFamily="34" charset="0"/>
                <a:ea typeface="Microsoft JhengHei"/>
                <a:cs typeface="Arial" panose="020B0604020202020204" pitchFamily="34" charset="0"/>
              </a:rPr>
              <a:t>，</a:t>
            </a:r>
            <a:r>
              <a:rPr lang="zh-TW" altLang="en-US" sz="1600" b="1">
                <a:solidFill>
                  <a:srgbClr val="006BDF"/>
                </a:solidFill>
                <a:latin typeface="Arial" panose="020B0604020202020204" pitchFamily="34" charset="0"/>
                <a:ea typeface="Microsoft JhengHei"/>
                <a:cs typeface="Arial" panose="020B0604020202020204" pitchFamily="34" charset="0"/>
              </a:rPr>
              <a:t>讓工作流程更快速，協作更順暢</a:t>
            </a:r>
            <a:r>
              <a:rPr lang="en-US" altLang="zh-TW" sz="1600" b="1">
                <a:solidFill>
                  <a:srgbClr val="006BDF"/>
                </a:solidFill>
                <a:latin typeface="Arial" panose="020B0604020202020204" pitchFamily="34" charset="0"/>
                <a:ea typeface="Microsoft JhengHei"/>
                <a:cs typeface="Arial" panose="020B0604020202020204" pitchFamily="34" charset="0"/>
              </a:rPr>
              <a:t>。</a:t>
            </a:r>
          </a:p>
        </p:txBody>
      </p:sp>
      <p:pic>
        <p:nvPicPr>
          <p:cNvPr id="22" name="圖形 21">
            <a:extLst>
              <a:ext uri="{FF2B5EF4-FFF2-40B4-BE49-F238E27FC236}">
                <a16:creationId xmlns:a16="http://schemas.microsoft.com/office/drawing/2014/main" id="{933D5ABB-7766-4C57-A2B4-2076CAA9B6B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5506" y="5004469"/>
            <a:ext cx="2503968" cy="1628380"/>
          </a:xfrm>
          <a:prstGeom prst="rect">
            <a:avLst/>
          </a:prstGeom>
        </p:spPr>
      </p:pic>
      <p:pic>
        <p:nvPicPr>
          <p:cNvPr id="23" name="圖形 22">
            <a:extLst>
              <a:ext uri="{FF2B5EF4-FFF2-40B4-BE49-F238E27FC236}">
                <a16:creationId xmlns:a16="http://schemas.microsoft.com/office/drawing/2014/main" id="{CB96A664-EA92-4908-8C3E-E9E28FBE784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60047" y="4846640"/>
            <a:ext cx="2139033" cy="1944039"/>
          </a:xfrm>
          <a:prstGeom prst="rect">
            <a:avLst/>
          </a:prstGeom>
        </p:spPr>
      </p:pic>
    </p:spTree>
    <p:extLst>
      <p:ext uri="{BB962C8B-B14F-4D97-AF65-F5344CB8AC3E}">
        <p14:creationId xmlns:p14="http://schemas.microsoft.com/office/powerpoint/2010/main" val="27896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38223E1F-0495-4C29-AA0D-71F763000D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64901" y="2661960"/>
            <a:ext cx="2222222" cy="663948"/>
          </a:xfrm>
          <a:prstGeom prst="rect">
            <a:avLst/>
          </a:prstGeom>
          <a:effectLst>
            <a:softEdge rad="215900"/>
          </a:effectLst>
        </p:spPr>
      </p:pic>
      <p:grpSp>
        <p:nvGrpSpPr>
          <p:cNvPr id="8" name="群組 7">
            <a:extLst>
              <a:ext uri="{FF2B5EF4-FFF2-40B4-BE49-F238E27FC236}">
                <a16:creationId xmlns:a16="http://schemas.microsoft.com/office/drawing/2014/main" id="{FFC0A337-74A2-44D5-A3D6-D44675FBAA56}"/>
              </a:ext>
            </a:extLst>
          </p:cNvPr>
          <p:cNvGrpSpPr/>
          <p:nvPr/>
        </p:nvGrpSpPr>
        <p:grpSpPr>
          <a:xfrm>
            <a:off x="543155" y="824457"/>
            <a:ext cx="4798304" cy="6038000"/>
            <a:chOff x="1024418" y="824457"/>
            <a:chExt cx="4798304" cy="6038000"/>
          </a:xfrm>
        </p:grpSpPr>
        <p:sp>
          <p:nvSpPr>
            <p:cNvPr id="25" name="矩形: 圓角 24">
              <a:extLst>
                <a:ext uri="{FF2B5EF4-FFF2-40B4-BE49-F238E27FC236}">
                  <a16:creationId xmlns:a16="http://schemas.microsoft.com/office/drawing/2014/main" id="{36557F01-94F4-44E9-821E-D0F2B70254DB}"/>
                </a:ext>
              </a:extLst>
            </p:cNvPr>
            <p:cNvSpPr/>
            <p:nvPr/>
          </p:nvSpPr>
          <p:spPr>
            <a:xfrm>
              <a:off x="1024418" y="2494261"/>
              <a:ext cx="4798304" cy="4368196"/>
            </a:xfrm>
            <a:prstGeom prst="roundRect">
              <a:avLst>
                <a:gd name="adj" fmla="val 0"/>
              </a:avLst>
            </a:prstGeom>
            <a:solidFill>
              <a:srgbClr val="84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56F0D141-3ECE-49C0-969F-50340C8FB9AA}"/>
                </a:ext>
              </a:extLst>
            </p:cNvPr>
            <p:cNvSpPr/>
            <p:nvPr/>
          </p:nvSpPr>
          <p:spPr>
            <a:xfrm>
              <a:off x="1024418" y="824457"/>
              <a:ext cx="4798304" cy="4280893"/>
            </a:xfrm>
            <a:prstGeom prst="roundRect">
              <a:avLst>
                <a:gd name="adj" fmla="val 6000"/>
              </a:avLst>
            </a:prstGeom>
            <a:gradFill>
              <a:gsLst>
                <a:gs pos="50000">
                  <a:srgbClr val="006BDF"/>
                </a:gs>
                <a:gs pos="100000">
                  <a:srgbClr val="84FAEA"/>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文字方塊 5">
            <a:extLst>
              <a:ext uri="{FF2B5EF4-FFF2-40B4-BE49-F238E27FC236}">
                <a16:creationId xmlns:a16="http://schemas.microsoft.com/office/drawing/2014/main" id="{BE368FF2-3204-4270-9331-C884224714F9}"/>
              </a:ext>
            </a:extLst>
          </p:cNvPr>
          <p:cNvSpPr txBox="1"/>
          <p:nvPr/>
        </p:nvSpPr>
        <p:spPr>
          <a:xfrm>
            <a:off x="792542" y="2572647"/>
            <a:ext cx="4144447"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chemeClr val="bg1"/>
                </a:solidFill>
                <a:latin typeface="Arial" panose="020B0604020202020204" pitchFamily="34" charset="0"/>
                <a:ea typeface="Microsoft JhengHei"/>
                <a:cs typeface="Arial" panose="020B0604020202020204" pitchFamily="34" charset="0"/>
              </a:rPr>
              <a:t>透過Qsync上傳照片到</a:t>
            </a:r>
            <a:r>
              <a:rPr lang="en-US" altLang="en-US" b="1">
                <a:solidFill>
                  <a:schemeClr val="bg1"/>
                </a:solidFill>
                <a:latin typeface="Arial" panose="020B0604020202020204" pitchFamily="34" charset="0"/>
                <a:ea typeface="Microsoft JhengHei"/>
                <a:cs typeface="Arial" panose="020B0604020202020204" pitchFamily="34" charset="0"/>
              </a:rPr>
              <a:t>NAS</a:t>
            </a:r>
            <a:r>
              <a:rPr lang="zh-TW" altLang="en-US" b="1">
                <a:solidFill>
                  <a:schemeClr val="bg1"/>
                </a:solidFill>
                <a:latin typeface="Arial" panose="020B0604020202020204" pitchFamily="34" charset="0"/>
                <a:ea typeface="Microsoft JhengHei"/>
                <a:cs typeface="Arial" panose="020B0604020202020204" pitchFamily="34" charset="0"/>
              </a:rPr>
              <a:t>，</a:t>
            </a:r>
            <a:r>
              <a:rPr lang="en-US" altLang="zh-TW" b="1" err="1">
                <a:solidFill>
                  <a:schemeClr val="bg1"/>
                </a:solidFill>
                <a:latin typeface="Arial" panose="020B0604020202020204" pitchFamily="34" charset="0"/>
                <a:ea typeface="Microsoft JhengHei"/>
                <a:cs typeface="Arial" panose="020B0604020202020204" pitchFamily="34" charset="0"/>
              </a:rPr>
              <a:t>立刻省下手機儲存空間</a:t>
            </a:r>
            <a:r>
              <a:rPr lang="zh-TW" altLang="en-US" b="1">
                <a:solidFill>
                  <a:schemeClr val="bg1"/>
                </a:solidFill>
                <a:latin typeface="Arial" panose="020B0604020202020204" pitchFamily="34" charset="0"/>
                <a:ea typeface="Microsoft JhengHei"/>
                <a:cs typeface="Arial" panose="020B0604020202020204" pitchFamily="34" charset="0"/>
              </a:rPr>
              <a:t>，</a:t>
            </a:r>
            <a:r>
              <a:rPr lang="en-US" altLang="zh-TW" b="1" err="1">
                <a:solidFill>
                  <a:schemeClr val="bg1"/>
                </a:solidFill>
                <a:latin typeface="Arial" panose="020B0604020202020204" pitchFamily="34" charset="0"/>
                <a:ea typeface="Microsoft JhengHei"/>
                <a:cs typeface="Arial" panose="020B0604020202020204" pitchFamily="34" charset="0"/>
              </a:rPr>
              <a:t>也可以</a:t>
            </a:r>
            <a:r>
              <a:rPr lang="zh-TW" altLang="en-US" b="1">
                <a:solidFill>
                  <a:schemeClr val="bg1"/>
                </a:solidFill>
                <a:latin typeface="Arial" panose="020B0604020202020204" pitchFamily="34" charset="0"/>
                <a:ea typeface="Microsoft JhengHei"/>
                <a:cs typeface="Arial" panose="020B0604020202020204" pitchFamily="34" charset="0"/>
              </a:rPr>
              <a:t>分享照片給更多親朋好友。</a:t>
            </a:r>
          </a:p>
        </p:txBody>
      </p:sp>
      <p:sp>
        <p:nvSpPr>
          <p:cNvPr id="13" name="矩形 12">
            <a:extLst>
              <a:ext uri="{FF2B5EF4-FFF2-40B4-BE49-F238E27FC236}">
                <a16:creationId xmlns:a16="http://schemas.microsoft.com/office/drawing/2014/main" id="{33D5CA2B-F359-4E2A-81C6-1DC0611EFBF8}"/>
              </a:ext>
            </a:extLst>
          </p:cNvPr>
          <p:cNvSpPr/>
          <p:nvPr/>
        </p:nvSpPr>
        <p:spPr>
          <a:xfrm>
            <a:off x="818768" y="1427009"/>
            <a:ext cx="3729488" cy="1015663"/>
          </a:xfrm>
          <a:prstGeom prst="rect">
            <a:avLst/>
          </a:prstGeom>
        </p:spPr>
        <p:txBody>
          <a:bodyPr wrap="square">
            <a:spAutoFit/>
          </a:bodyPr>
          <a:lstStyle/>
          <a:p>
            <a:r>
              <a:rPr lang="zh-TW" altLang="en-US" sz="6000" b="1">
                <a:solidFill>
                  <a:schemeClr val="bg1"/>
                </a:solidFill>
                <a:latin typeface="微軟正黑體" panose="020B0604030504040204" pitchFamily="34" charset="-120"/>
                <a:ea typeface="微軟正黑體" panose="020B0604030504040204" pitchFamily="34" charset="-120"/>
              </a:rPr>
              <a:t>一般個人</a:t>
            </a:r>
          </a:p>
        </p:txBody>
      </p:sp>
      <p:cxnSp>
        <p:nvCxnSpPr>
          <p:cNvPr id="16" name="直線接點 15">
            <a:extLst>
              <a:ext uri="{FF2B5EF4-FFF2-40B4-BE49-F238E27FC236}">
                <a16:creationId xmlns:a16="http://schemas.microsoft.com/office/drawing/2014/main" id="{856D19F3-2944-4CDF-A898-388E927D9B16}"/>
              </a:ext>
            </a:extLst>
          </p:cNvPr>
          <p:cNvCxnSpPr/>
          <p:nvPr/>
        </p:nvCxnSpPr>
        <p:spPr>
          <a:xfrm>
            <a:off x="874749" y="2458714"/>
            <a:ext cx="399535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群組 29">
            <a:extLst>
              <a:ext uri="{FF2B5EF4-FFF2-40B4-BE49-F238E27FC236}">
                <a16:creationId xmlns:a16="http://schemas.microsoft.com/office/drawing/2014/main" id="{BBC4709D-597C-473A-9DD3-327EABF9A50E}"/>
              </a:ext>
            </a:extLst>
          </p:cNvPr>
          <p:cNvGrpSpPr/>
          <p:nvPr/>
        </p:nvGrpSpPr>
        <p:grpSpPr>
          <a:xfrm>
            <a:off x="833439" y="820233"/>
            <a:ext cx="2031326" cy="769441"/>
            <a:chOff x="603319" y="360654"/>
            <a:chExt cx="2031326" cy="769441"/>
          </a:xfrm>
        </p:grpSpPr>
        <p:sp>
          <p:nvSpPr>
            <p:cNvPr id="3" name="矩形 2">
              <a:extLst>
                <a:ext uri="{FF2B5EF4-FFF2-40B4-BE49-F238E27FC236}">
                  <a16:creationId xmlns:a16="http://schemas.microsoft.com/office/drawing/2014/main" id="{2518525E-D75E-4C56-BF0B-5EE31E9F58A0}"/>
                </a:ext>
              </a:extLst>
            </p:cNvPr>
            <p:cNvSpPr/>
            <p:nvPr/>
          </p:nvSpPr>
          <p:spPr>
            <a:xfrm>
              <a:off x="603319" y="538616"/>
              <a:ext cx="2031326" cy="461665"/>
            </a:xfrm>
            <a:prstGeom prst="rect">
              <a:avLst/>
            </a:prstGeom>
          </p:spPr>
          <p:txBody>
            <a:bodyPr wrap="none">
              <a:spAutoFit/>
            </a:bodyPr>
            <a:lstStyle/>
            <a:p>
              <a:pPr algn="ctr"/>
              <a:r>
                <a:rPr lang="zh-TW" altLang="en-US" sz="2400" b="1">
                  <a:solidFill>
                    <a:schemeClr val="accent4"/>
                  </a:solidFill>
                  <a:latin typeface="微軟正黑體" panose="020B0604030504040204" pitchFamily="34" charset="-120"/>
                  <a:ea typeface="微軟正黑體" panose="020B0604030504040204" pitchFamily="34" charset="-120"/>
                </a:rPr>
                <a:t>實際使用情境</a:t>
              </a:r>
              <a:endParaRPr lang="zh-TW" altLang="en-US" sz="2400">
                <a:solidFill>
                  <a:schemeClr val="accent4"/>
                </a:solidFill>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C192F5AA-40DB-4913-9EB1-0E9E53E5D0CE}"/>
                </a:ext>
              </a:extLst>
            </p:cNvPr>
            <p:cNvSpPr/>
            <p:nvPr/>
          </p:nvSpPr>
          <p:spPr>
            <a:xfrm>
              <a:off x="2119964" y="360654"/>
              <a:ext cx="184731" cy="769441"/>
            </a:xfrm>
            <a:prstGeom prst="rect">
              <a:avLst/>
            </a:prstGeom>
          </p:spPr>
          <p:txBody>
            <a:bodyPr wrap="none">
              <a:spAutoFit/>
            </a:bodyPr>
            <a:lstStyle/>
            <a:p>
              <a:endParaRPr lang="zh-TW" altLang="en-US" sz="4400" b="1">
                <a:solidFill>
                  <a:srgbClr val="FFFF00"/>
                </a:solidFill>
                <a:latin typeface="Arial" panose="020B0604020202020204" pitchFamily="34" charset="0"/>
                <a:cs typeface="Arial" panose="020B0604020202020204" pitchFamily="34" charset="0"/>
              </a:endParaRPr>
            </a:p>
          </p:txBody>
        </p:sp>
      </p:grpSp>
      <p:sp>
        <p:nvSpPr>
          <p:cNvPr id="32" name="矩形 31">
            <a:extLst>
              <a:ext uri="{FF2B5EF4-FFF2-40B4-BE49-F238E27FC236}">
                <a16:creationId xmlns:a16="http://schemas.microsoft.com/office/drawing/2014/main" id="{ECE15EC5-F72A-4F9E-979D-A480AB792DBE}"/>
              </a:ext>
            </a:extLst>
          </p:cNvPr>
          <p:cNvSpPr/>
          <p:nvPr/>
        </p:nvSpPr>
        <p:spPr>
          <a:xfrm>
            <a:off x="6704692" y="364667"/>
            <a:ext cx="1107996" cy="369332"/>
          </a:xfrm>
          <a:prstGeom prst="rect">
            <a:avLst/>
          </a:prstGeom>
          <a:noFill/>
        </p:spPr>
        <p:txBody>
          <a:bodyPr wrap="none">
            <a:spAutoFit/>
          </a:bodyPr>
          <a:lstStyle/>
          <a:p>
            <a:r>
              <a:rPr lang="zh-CN" altLang="en-US"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個人用戶</a:t>
            </a:r>
            <a:endPar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endParaRPr>
          </a:p>
        </p:txBody>
      </p:sp>
      <p:sp>
        <p:nvSpPr>
          <p:cNvPr id="45" name="矩形 44">
            <a:extLst>
              <a:ext uri="{FF2B5EF4-FFF2-40B4-BE49-F238E27FC236}">
                <a16:creationId xmlns:a16="http://schemas.microsoft.com/office/drawing/2014/main" id="{698EF69D-2028-7544-80D8-54236BF67010}"/>
              </a:ext>
            </a:extLst>
          </p:cNvPr>
          <p:cNvSpPr/>
          <p:nvPr/>
        </p:nvSpPr>
        <p:spPr>
          <a:xfrm>
            <a:off x="9111045" y="5150644"/>
            <a:ext cx="1800493" cy="646331"/>
          </a:xfrm>
          <a:prstGeom prst="rect">
            <a:avLst/>
          </a:prstGeom>
          <a:noFill/>
          <a:ln>
            <a:noFill/>
          </a:ln>
        </p:spPr>
        <p:txBody>
          <a:bodyPr wrap="none" lIns="91440" tIns="45720" rIns="91440" bIns="45720" anchor="t">
            <a:spAutoFit/>
          </a:bodyPr>
          <a:lstStyle/>
          <a:p>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同步到多台裝置</a:t>
            </a: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endParaRPr>
          </a:p>
          <a:p>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&amp; 分享更多好友</a:t>
            </a:r>
          </a:p>
        </p:txBody>
      </p:sp>
      <p:pic>
        <p:nvPicPr>
          <p:cNvPr id="4" name="圖片 3" descr="一張含有 個人, 坐, 室外, 女性 的圖片&#10;&#10;自動產生的描述">
            <a:extLst>
              <a:ext uri="{FF2B5EF4-FFF2-40B4-BE49-F238E27FC236}">
                <a16:creationId xmlns:a16="http://schemas.microsoft.com/office/drawing/2014/main" id="{E1447EE9-71EB-43D7-9576-AB29E9422A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094" y="3867587"/>
            <a:ext cx="4488425" cy="2990413"/>
          </a:xfrm>
          <a:prstGeom prst="roundRect">
            <a:avLst>
              <a:gd name="adj" fmla="val 3117"/>
            </a:avLst>
          </a:prstGeom>
          <a:solidFill>
            <a:srgbClr val="FFFFFF">
              <a:shade val="85000"/>
            </a:srgbClr>
          </a:solidFill>
          <a:ln>
            <a:noFill/>
          </a:ln>
          <a:effectLst/>
        </p:spPr>
      </p:pic>
      <p:pic>
        <p:nvPicPr>
          <p:cNvPr id="17" name="圖片 16">
            <a:extLst>
              <a:ext uri="{FF2B5EF4-FFF2-40B4-BE49-F238E27FC236}">
                <a16:creationId xmlns:a16="http://schemas.microsoft.com/office/drawing/2014/main" id="{E620230C-208E-4DF4-8996-70E742E576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3155" y="6478676"/>
            <a:ext cx="4798304" cy="384673"/>
          </a:xfrm>
          <a:prstGeom prst="rect">
            <a:avLst/>
          </a:prstGeom>
        </p:spPr>
      </p:pic>
      <p:pic>
        <p:nvPicPr>
          <p:cNvPr id="38" name="圖片 37">
            <a:extLst>
              <a:ext uri="{FF2B5EF4-FFF2-40B4-BE49-F238E27FC236}">
                <a16:creationId xmlns:a16="http://schemas.microsoft.com/office/drawing/2014/main" id="{80DE30AC-EFBB-4BB5-B091-B547014B3A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80672" y="5624229"/>
            <a:ext cx="3501199" cy="663948"/>
          </a:xfrm>
          <a:prstGeom prst="rect">
            <a:avLst/>
          </a:prstGeom>
          <a:effectLst>
            <a:softEdge rad="215900"/>
          </a:effectLst>
        </p:spPr>
      </p:pic>
      <p:grpSp>
        <p:nvGrpSpPr>
          <p:cNvPr id="41" name="群組 40">
            <a:extLst>
              <a:ext uri="{FF2B5EF4-FFF2-40B4-BE49-F238E27FC236}">
                <a16:creationId xmlns:a16="http://schemas.microsoft.com/office/drawing/2014/main" id="{4FE29AB5-02B4-45F4-95AD-202986F2220F}"/>
              </a:ext>
            </a:extLst>
          </p:cNvPr>
          <p:cNvGrpSpPr/>
          <p:nvPr/>
        </p:nvGrpSpPr>
        <p:grpSpPr>
          <a:xfrm>
            <a:off x="5609846" y="3734037"/>
            <a:ext cx="3501199" cy="2340785"/>
            <a:chOff x="5332600" y="3429000"/>
            <a:chExt cx="3739751" cy="2500273"/>
          </a:xfrm>
        </p:grpSpPr>
        <p:pic>
          <p:nvPicPr>
            <p:cNvPr id="24" name="圖片 23" descr="一張含有 膝上型電腦, 電腦, 坐, 桌 的圖片&#10;&#10;自動產生的描述">
              <a:extLst>
                <a:ext uri="{FF2B5EF4-FFF2-40B4-BE49-F238E27FC236}">
                  <a16:creationId xmlns:a16="http://schemas.microsoft.com/office/drawing/2014/main" id="{990D7551-61AF-49A2-97EC-EB1424A0E9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2600" y="3429000"/>
              <a:ext cx="3739751" cy="2500273"/>
            </a:xfrm>
            <a:prstGeom prst="rect">
              <a:avLst/>
            </a:prstGeom>
          </p:spPr>
        </p:pic>
        <p:pic>
          <p:nvPicPr>
            <p:cNvPr id="28" name="圖片 27" descr="一張含有 桌, 個人, 室內, 男人 的圖片&#10;&#10;自動產生的描述">
              <a:extLst>
                <a:ext uri="{FF2B5EF4-FFF2-40B4-BE49-F238E27FC236}">
                  <a16:creationId xmlns:a16="http://schemas.microsoft.com/office/drawing/2014/main" id="{4C2D775D-83CF-43BC-9C04-821286AF31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60896" y="3514162"/>
              <a:ext cx="3084650" cy="1773149"/>
            </a:xfrm>
            <a:prstGeom prst="rect">
              <a:avLst/>
            </a:prstGeom>
          </p:spPr>
        </p:pic>
      </p:grpSp>
      <p:pic>
        <p:nvPicPr>
          <p:cNvPr id="40" name="圖片 39">
            <a:extLst>
              <a:ext uri="{FF2B5EF4-FFF2-40B4-BE49-F238E27FC236}">
                <a16:creationId xmlns:a16="http://schemas.microsoft.com/office/drawing/2014/main" id="{5ED00628-57FA-4F6B-BB56-FF8BFEC3B6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19196" y="3675084"/>
            <a:ext cx="2132301" cy="663948"/>
          </a:xfrm>
          <a:prstGeom prst="rect">
            <a:avLst/>
          </a:prstGeom>
          <a:effectLst>
            <a:softEdge rad="215900"/>
          </a:effectLst>
        </p:spPr>
      </p:pic>
      <p:pic>
        <p:nvPicPr>
          <p:cNvPr id="62" name="圖片 61" descr="一張含有 室內, 監視器, 電子用品, 電腦 的圖片&#10;&#10;自動產生的描述">
            <a:extLst>
              <a:ext uri="{FF2B5EF4-FFF2-40B4-BE49-F238E27FC236}">
                <a16:creationId xmlns:a16="http://schemas.microsoft.com/office/drawing/2014/main" id="{8B4C6736-7BCD-4B7A-8E78-F37297C5E8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19196" y="2934674"/>
            <a:ext cx="2132301" cy="1250808"/>
          </a:xfrm>
          <a:prstGeom prst="rect">
            <a:avLst/>
          </a:prstGeom>
        </p:spPr>
      </p:pic>
      <p:grpSp>
        <p:nvGrpSpPr>
          <p:cNvPr id="39" name="群組 38">
            <a:extLst>
              <a:ext uri="{FF2B5EF4-FFF2-40B4-BE49-F238E27FC236}">
                <a16:creationId xmlns:a16="http://schemas.microsoft.com/office/drawing/2014/main" id="{D99D7ED3-9F5A-41F2-A590-9B812C8536A7}"/>
              </a:ext>
            </a:extLst>
          </p:cNvPr>
          <p:cNvGrpSpPr/>
          <p:nvPr/>
        </p:nvGrpSpPr>
        <p:grpSpPr>
          <a:xfrm>
            <a:off x="10803669" y="3635663"/>
            <a:ext cx="781227" cy="973197"/>
            <a:chOff x="10533952" y="3497223"/>
            <a:chExt cx="781227" cy="973197"/>
          </a:xfrm>
        </p:grpSpPr>
        <p:pic>
          <p:nvPicPr>
            <p:cNvPr id="15" name="圖片 15">
              <a:extLst>
                <a:ext uri="{FF2B5EF4-FFF2-40B4-BE49-F238E27FC236}">
                  <a16:creationId xmlns:a16="http://schemas.microsoft.com/office/drawing/2014/main" id="{90561820-178C-4066-8E89-C6975E6111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51827" y="3714874"/>
              <a:ext cx="763352" cy="755546"/>
            </a:xfrm>
            <a:prstGeom prst="rect">
              <a:avLst/>
            </a:prstGeom>
          </p:spPr>
        </p:pic>
        <p:pic>
          <p:nvPicPr>
            <p:cNvPr id="36" name="圖片 35">
              <a:extLst>
                <a:ext uri="{FF2B5EF4-FFF2-40B4-BE49-F238E27FC236}">
                  <a16:creationId xmlns:a16="http://schemas.microsoft.com/office/drawing/2014/main" id="{8D3086A6-25BC-4C6C-9C51-DBEC77FDEFC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533952" y="3497223"/>
              <a:ext cx="501186" cy="410916"/>
            </a:xfrm>
            <a:prstGeom prst="rect">
              <a:avLst/>
            </a:prstGeom>
          </p:spPr>
        </p:pic>
      </p:grpSp>
      <p:cxnSp>
        <p:nvCxnSpPr>
          <p:cNvPr id="10" name="接點: 肘形 9">
            <a:extLst>
              <a:ext uri="{FF2B5EF4-FFF2-40B4-BE49-F238E27FC236}">
                <a16:creationId xmlns:a16="http://schemas.microsoft.com/office/drawing/2014/main" id="{5300D471-0242-4CBE-AD0E-FCBAFE86684A}"/>
              </a:ext>
            </a:extLst>
          </p:cNvPr>
          <p:cNvCxnSpPr>
            <a:endCxn id="62" idx="0"/>
          </p:cNvCxnSpPr>
          <p:nvPr/>
        </p:nvCxnSpPr>
        <p:spPr>
          <a:xfrm>
            <a:off x="7812688" y="2053322"/>
            <a:ext cx="2472659" cy="881352"/>
          </a:xfrm>
          <a:prstGeom prst="bentConnector2">
            <a:avLst/>
          </a:prstGeom>
          <a:ln w="57150">
            <a:solidFill>
              <a:srgbClr val="84FAEA"/>
            </a:solidFill>
            <a:tailEnd type="triangle"/>
          </a:ln>
        </p:spPr>
        <p:style>
          <a:lnRef idx="1">
            <a:schemeClr val="accent1"/>
          </a:lnRef>
          <a:fillRef idx="0">
            <a:schemeClr val="accent1"/>
          </a:fillRef>
          <a:effectRef idx="0">
            <a:schemeClr val="accent1"/>
          </a:effectRef>
          <a:fontRef idx="minor">
            <a:schemeClr val="tx1"/>
          </a:fontRef>
        </p:style>
      </p:cxnSp>
      <p:grpSp>
        <p:nvGrpSpPr>
          <p:cNvPr id="52" name="群組 51">
            <a:extLst>
              <a:ext uri="{FF2B5EF4-FFF2-40B4-BE49-F238E27FC236}">
                <a16:creationId xmlns:a16="http://schemas.microsoft.com/office/drawing/2014/main" id="{74043729-BDA3-41BD-A42B-2025CEA54D9A}"/>
              </a:ext>
            </a:extLst>
          </p:cNvPr>
          <p:cNvGrpSpPr/>
          <p:nvPr/>
        </p:nvGrpSpPr>
        <p:grpSpPr>
          <a:xfrm>
            <a:off x="5970970" y="684610"/>
            <a:ext cx="2665429" cy="2456281"/>
            <a:chOff x="6111059" y="473150"/>
            <a:chExt cx="2665429" cy="2456281"/>
          </a:xfrm>
        </p:grpSpPr>
        <p:pic>
          <p:nvPicPr>
            <p:cNvPr id="21" name="圖片 20" descr="一張含有 監視器, 電視, 螢幕, 電子用品 的圖片&#10;&#10;自動產生的描述">
              <a:extLst>
                <a:ext uri="{FF2B5EF4-FFF2-40B4-BE49-F238E27FC236}">
                  <a16:creationId xmlns:a16="http://schemas.microsoft.com/office/drawing/2014/main" id="{7E077689-9692-44AA-8144-AC73CDADE19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11059" y="473150"/>
              <a:ext cx="2184110" cy="2428588"/>
            </a:xfrm>
            <a:prstGeom prst="rect">
              <a:avLst/>
            </a:prstGeom>
          </p:spPr>
        </p:pic>
        <p:pic>
          <p:nvPicPr>
            <p:cNvPr id="48" name="圖片 47" descr="一張含有 草, 室外, 狗, 個人 的圖片&#10;&#10;自動產生的描述">
              <a:extLst>
                <a:ext uri="{FF2B5EF4-FFF2-40B4-BE49-F238E27FC236}">
                  <a16:creationId xmlns:a16="http://schemas.microsoft.com/office/drawing/2014/main" id="{04499A4A-B947-4F2A-9009-C3703C10266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83"/>
            <a:stretch/>
          </p:blipFill>
          <p:spPr>
            <a:xfrm>
              <a:off x="6574795" y="626046"/>
              <a:ext cx="1590637" cy="2126321"/>
            </a:xfrm>
            <a:prstGeom prst="rect">
              <a:avLst/>
            </a:prstGeom>
          </p:spPr>
        </p:pic>
        <p:grpSp>
          <p:nvGrpSpPr>
            <p:cNvPr id="49" name="群組 48">
              <a:extLst>
                <a:ext uri="{FF2B5EF4-FFF2-40B4-BE49-F238E27FC236}">
                  <a16:creationId xmlns:a16="http://schemas.microsoft.com/office/drawing/2014/main" id="{CCB3D2A6-C9DC-40B0-B519-44DE4092EB53}"/>
                </a:ext>
              </a:extLst>
            </p:cNvPr>
            <p:cNvGrpSpPr/>
            <p:nvPr/>
          </p:nvGrpSpPr>
          <p:grpSpPr>
            <a:xfrm>
              <a:off x="8008129" y="1430309"/>
              <a:ext cx="768359" cy="1499122"/>
              <a:chOff x="5688363" y="2034682"/>
              <a:chExt cx="597848" cy="1166443"/>
            </a:xfrm>
          </p:grpSpPr>
          <p:pic>
            <p:nvPicPr>
              <p:cNvPr id="50" name="圖片 49" descr="一張含有 監視器, 坐, 桌, 相機 的圖片&#10;&#10;自動產生的描述">
                <a:extLst>
                  <a:ext uri="{FF2B5EF4-FFF2-40B4-BE49-F238E27FC236}">
                    <a16:creationId xmlns:a16="http://schemas.microsoft.com/office/drawing/2014/main" id="{07345E24-CBAC-4DB7-A79C-7F24FC78EAD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88363" y="2034682"/>
                <a:ext cx="597848" cy="1166443"/>
              </a:xfrm>
              <a:prstGeom prst="rect">
                <a:avLst/>
              </a:prstGeom>
            </p:spPr>
          </p:pic>
          <p:pic>
            <p:nvPicPr>
              <p:cNvPr id="51" name="圖片 50">
                <a:extLst>
                  <a:ext uri="{FF2B5EF4-FFF2-40B4-BE49-F238E27FC236}">
                    <a16:creationId xmlns:a16="http://schemas.microsoft.com/office/drawing/2014/main" id="{69EFDC97-975C-4EA1-9D28-7E0E2C8F0A2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13872" y="2126839"/>
                <a:ext cx="548263" cy="1006742"/>
              </a:xfrm>
              <a:prstGeom prst="rect">
                <a:avLst/>
              </a:prstGeom>
            </p:spPr>
          </p:pic>
        </p:grpSp>
      </p:grpSp>
      <p:cxnSp>
        <p:nvCxnSpPr>
          <p:cNvPr id="42" name="接點: 肘形 41">
            <a:extLst>
              <a:ext uri="{FF2B5EF4-FFF2-40B4-BE49-F238E27FC236}">
                <a16:creationId xmlns:a16="http://schemas.microsoft.com/office/drawing/2014/main" id="{F42267A3-8B91-4B52-9B87-F80E6D7B50CF}"/>
              </a:ext>
            </a:extLst>
          </p:cNvPr>
          <p:cNvCxnSpPr>
            <a:cxnSpLocks/>
            <a:stCxn id="40" idx="2"/>
          </p:cNvCxnSpPr>
          <p:nvPr/>
        </p:nvCxnSpPr>
        <p:spPr>
          <a:xfrm rot="5400000">
            <a:off x="9292004" y="3960267"/>
            <a:ext cx="614578" cy="1372109"/>
          </a:xfrm>
          <a:prstGeom prst="bentConnector2">
            <a:avLst/>
          </a:prstGeom>
          <a:ln w="57150">
            <a:solidFill>
              <a:srgbClr val="84FAE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198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圓角 28">
            <a:extLst>
              <a:ext uri="{FF2B5EF4-FFF2-40B4-BE49-F238E27FC236}">
                <a16:creationId xmlns:a16="http://schemas.microsoft.com/office/drawing/2014/main" id="{AA965FB4-8582-4B82-9222-FE3CE7D0B313}"/>
              </a:ext>
            </a:extLst>
          </p:cNvPr>
          <p:cNvSpPr/>
          <p:nvPr/>
        </p:nvSpPr>
        <p:spPr>
          <a:xfrm>
            <a:off x="8805346" y="3183798"/>
            <a:ext cx="2516369" cy="2859021"/>
          </a:xfrm>
          <a:prstGeom prst="roundRect">
            <a:avLst>
              <a:gd name="adj" fmla="val 5056"/>
            </a:avLst>
          </a:prstGeom>
          <a:solidFill>
            <a:schemeClr val="accent6">
              <a:lumMod val="20000"/>
              <a:lumOff val="80000"/>
            </a:schemeClr>
          </a:solidFill>
          <a:ln w="25400">
            <a:gradFill>
              <a:gsLst>
                <a:gs pos="0">
                  <a:srgbClr val="92D050"/>
                </a:gs>
                <a:gs pos="100000">
                  <a:schemeClr val="accent6">
                    <a:lumMod val="50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標題 1">
            <a:extLst>
              <a:ext uri="{FF2B5EF4-FFF2-40B4-BE49-F238E27FC236}">
                <a16:creationId xmlns:a16="http://schemas.microsoft.com/office/drawing/2014/main" id="{F90E43D6-D178-4463-B4CF-BE72B67B2F5F}"/>
              </a:ext>
            </a:extLst>
          </p:cNvPr>
          <p:cNvSpPr>
            <a:spLocks noGrp="1"/>
          </p:cNvSpPr>
          <p:nvPr>
            <p:ph type="title"/>
          </p:nvPr>
        </p:nvSpPr>
        <p:spPr>
          <a:prstGeom prst="rect">
            <a:avLst/>
          </a:prstGeom>
        </p:spPr>
        <p:txBody>
          <a:bodyPr>
            <a:normAutofit/>
          </a:bodyPr>
          <a:lstStyle/>
          <a:p>
            <a:r>
              <a:rPr lang="zh-TW" altLang="en-US">
                <a:ea typeface="微軟正黑體"/>
              </a:rPr>
              <a:t>實機操作提示</a:t>
            </a:r>
          </a:p>
        </p:txBody>
      </p:sp>
      <p:grpSp>
        <p:nvGrpSpPr>
          <p:cNvPr id="26" name="群組 25">
            <a:extLst>
              <a:ext uri="{FF2B5EF4-FFF2-40B4-BE49-F238E27FC236}">
                <a16:creationId xmlns:a16="http://schemas.microsoft.com/office/drawing/2014/main" id="{D5362AAF-2C22-4A59-ABBD-AD376271AE42}"/>
              </a:ext>
            </a:extLst>
          </p:cNvPr>
          <p:cNvGrpSpPr/>
          <p:nvPr/>
        </p:nvGrpSpPr>
        <p:grpSpPr>
          <a:xfrm>
            <a:off x="975417" y="1794992"/>
            <a:ext cx="2391543" cy="4709833"/>
            <a:chOff x="1742098" y="1978465"/>
            <a:chExt cx="2176276" cy="4285893"/>
          </a:xfrm>
          <a:effectLst>
            <a:outerShdw blurRad="50800" dist="38100" dir="2700000" algn="tl" rotWithShape="0">
              <a:prstClr val="black">
                <a:alpha val="40000"/>
              </a:prstClr>
            </a:outerShdw>
          </a:effectLst>
        </p:grpSpPr>
        <p:pic>
          <p:nvPicPr>
            <p:cNvPr id="27" name="圖片 26" descr="一張含有 監視器, 電腦, 桌 的圖片&#10;&#10;自動產生的描述">
              <a:extLst>
                <a:ext uri="{FF2B5EF4-FFF2-40B4-BE49-F238E27FC236}">
                  <a16:creationId xmlns:a16="http://schemas.microsoft.com/office/drawing/2014/main" id="{151D9C7D-856C-4336-B1FE-4D27901266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2098" y="1978465"/>
              <a:ext cx="2176276" cy="4285893"/>
            </a:xfrm>
            <a:prstGeom prst="rect">
              <a:avLst/>
            </a:prstGeom>
          </p:spPr>
        </p:pic>
        <p:pic>
          <p:nvPicPr>
            <p:cNvPr id="28" name="圖片 27">
              <a:extLst>
                <a:ext uri="{FF2B5EF4-FFF2-40B4-BE49-F238E27FC236}">
                  <a16:creationId xmlns:a16="http://schemas.microsoft.com/office/drawing/2014/main" id="{0BB9ECC4-3D29-4E09-BEB6-CC4708C795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0128" y="2302084"/>
              <a:ext cx="2005058" cy="3556452"/>
            </a:xfrm>
            <a:prstGeom prst="rect">
              <a:avLst/>
            </a:prstGeom>
          </p:spPr>
        </p:pic>
      </p:grpSp>
      <p:grpSp>
        <p:nvGrpSpPr>
          <p:cNvPr id="35" name="群組 34">
            <a:extLst>
              <a:ext uri="{FF2B5EF4-FFF2-40B4-BE49-F238E27FC236}">
                <a16:creationId xmlns:a16="http://schemas.microsoft.com/office/drawing/2014/main" id="{956F7712-6A22-449E-9885-DA92E9584B26}"/>
              </a:ext>
            </a:extLst>
          </p:cNvPr>
          <p:cNvGrpSpPr/>
          <p:nvPr/>
        </p:nvGrpSpPr>
        <p:grpSpPr>
          <a:xfrm>
            <a:off x="6249745" y="1797827"/>
            <a:ext cx="2391543" cy="4709833"/>
            <a:chOff x="6736376" y="7353824"/>
            <a:chExt cx="2391543" cy="4709833"/>
          </a:xfrm>
        </p:grpSpPr>
        <p:grpSp>
          <p:nvGrpSpPr>
            <p:cNvPr id="36" name="群組 35">
              <a:extLst>
                <a:ext uri="{FF2B5EF4-FFF2-40B4-BE49-F238E27FC236}">
                  <a16:creationId xmlns:a16="http://schemas.microsoft.com/office/drawing/2014/main" id="{8366E213-FF5A-4B6D-9AA4-81E0DAE7682B}"/>
                </a:ext>
              </a:extLst>
            </p:cNvPr>
            <p:cNvGrpSpPr/>
            <p:nvPr/>
          </p:nvGrpSpPr>
          <p:grpSpPr>
            <a:xfrm>
              <a:off x="6736376" y="7353824"/>
              <a:ext cx="2391543" cy="4709833"/>
              <a:chOff x="1742098" y="1978465"/>
              <a:chExt cx="2176276" cy="4285893"/>
            </a:xfrm>
          </p:grpSpPr>
          <p:pic>
            <p:nvPicPr>
              <p:cNvPr id="38" name="圖片 37" descr="一張含有 監視器, 電腦, 桌 的圖片&#10;&#10;自動產生的描述">
                <a:extLst>
                  <a:ext uri="{FF2B5EF4-FFF2-40B4-BE49-F238E27FC236}">
                    <a16:creationId xmlns:a16="http://schemas.microsoft.com/office/drawing/2014/main" id="{72E6DC17-D8E7-4E30-BC59-ACE5C5E503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2098" y="1978465"/>
                <a:ext cx="2176276" cy="4285893"/>
              </a:xfrm>
              <a:prstGeom prst="rect">
                <a:avLst/>
              </a:prstGeom>
            </p:spPr>
          </p:pic>
          <p:pic>
            <p:nvPicPr>
              <p:cNvPr id="39" name="圖片 38">
                <a:extLst>
                  <a:ext uri="{FF2B5EF4-FFF2-40B4-BE49-F238E27FC236}">
                    <a16:creationId xmlns:a16="http://schemas.microsoft.com/office/drawing/2014/main" id="{2E770731-7F31-4E4B-85A5-B04A75C210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0128" y="2302084"/>
                <a:ext cx="2005058" cy="3556452"/>
              </a:xfrm>
              <a:prstGeom prst="rect">
                <a:avLst/>
              </a:prstGeom>
            </p:spPr>
          </p:pic>
        </p:grpSp>
        <p:pic>
          <p:nvPicPr>
            <p:cNvPr id="37" name="圖片 36">
              <a:extLst>
                <a:ext uri="{FF2B5EF4-FFF2-40B4-BE49-F238E27FC236}">
                  <a16:creationId xmlns:a16="http://schemas.microsoft.com/office/drawing/2014/main" id="{4C7B0EE3-717C-4457-A25D-9D8E7CF247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8466" y="7709454"/>
              <a:ext cx="2203389" cy="4182089"/>
            </a:xfrm>
            <a:prstGeom prst="rect">
              <a:avLst/>
            </a:prstGeom>
          </p:spPr>
        </p:pic>
      </p:grpSp>
      <p:pic>
        <p:nvPicPr>
          <p:cNvPr id="61" name="圖片 60">
            <a:extLst>
              <a:ext uri="{FF2B5EF4-FFF2-40B4-BE49-F238E27FC236}">
                <a16:creationId xmlns:a16="http://schemas.microsoft.com/office/drawing/2014/main" id="{F27ECD39-A882-4FC4-B3B0-5E61264392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1062" y="4817817"/>
            <a:ext cx="1344192" cy="1344192"/>
          </a:xfrm>
          <a:prstGeom prst="rect">
            <a:avLst/>
          </a:prstGeom>
          <a:effectLst>
            <a:outerShdw blurRad="50800" dist="38100" dir="2700000" algn="tl" rotWithShape="0">
              <a:prstClr val="black">
                <a:alpha val="40000"/>
              </a:prstClr>
            </a:outerShdw>
          </a:effectLst>
        </p:spPr>
      </p:pic>
      <p:sp>
        <p:nvSpPr>
          <p:cNvPr id="63" name="矩形: 圓角 62">
            <a:extLst>
              <a:ext uri="{FF2B5EF4-FFF2-40B4-BE49-F238E27FC236}">
                <a16:creationId xmlns:a16="http://schemas.microsoft.com/office/drawing/2014/main" id="{2C3528DA-E7E9-45A6-9739-A70072DB8F1A}"/>
              </a:ext>
            </a:extLst>
          </p:cNvPr>
          <p:cNvSpPr/>
          <p:nvPr/>
        </p:nvSpPr>
        <p:spPr>
          <a:xfrm>
            <a:off x="8933996" y="2159119"/>
            <a:ext cx="390841" cy="405221"/>
          </a:xfrm>
          <a:prstGeom prst="roundRect">
            <a:avLst>
              <a:gd name="adj" fmla="val 12190"/>
            </a:avLst>
          </a:prstGeom>
          <a:solidFill>
            <a:srgbClr val="2C2E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rPr>
              <a:t>1</a:t>
            </a:r>
            <a:endParaRPr lang="zh-TW" altLang="en-US" sz="2000" b="1">
              <a:solidFill>
                <a:schemeClr val="bg1"/>
              </a:solidFill>
              <a:effectLst>
                <a:outerShdw blurRad="38100" dist="38100" dir="2700000" algn="tl">
                  <a:srgbClr val="000000">
                    <a:alpha val="43137"/>
                  </a:srgbClr>
                </a:outerShdw>
              </a:effectLst>
            </a:endParaRPr>
          </a:p>
        </p:txBody>
      </p:sp>
      <p:sp>
        <p:nvSpPr>
          <p:cNvPr id="64" name="文字方塊 63">
            <a:extLst>
              <a:ext uri="{FF2B5EF4-FFF2-40B4-BE49-F238E27FC236}">
                <a16:creationId xmlns:a16="http://schemas.microsoft.com/office/drawing/2014/main" id="{78738655-262F-4670-852F-212C71441F5C}"/>
              </a:ext>
            </a:extLst>
          </p:cNvPr>
          <p:cNvSpPr txBox="1"/>
          <p:nvPr/>
        </p:nvSpPr>
        <p:spPr>
          <a:xfrm>
            <a:off x="9324837" y="2175542"/>
            <a:ext cx="1891745" cy="400110"/>
          </a:xfrm>
          <a:prstGeom prst="rect">
            <a:avLst/>
          </a:prstGeom>
          <a:noFill/>
        </p:spPr>
        <p:txBody>
          <a:bodyPr wrap="square" rtlCol="0">
            <a:spAutoFit/>
          </a:bodyPr>
          <a:lstStyle/>
          <a:p>
            <a:r>
              <a:rPr lang="zh-TW" altLang="en-US" sz="2000" b="1">
                <a:solidFill>
                  <a:srgbClr val="2C2E30"/>
                </a:solidFill>
                <a:latin typeface="Arial" panose="020B0604020202020204" pitchFamily="34" charset="0"/>
                <a:ea typeface="微軟正黑體" panose="020B0604030504040204" pitchFamily="34" charset="-120"/>
                <a:cs typeface="Arial" panose="020B0604020202020204" pitchFamily="34" charset="0"/>
              </a:rPr>
              <a:t>單向同步</a:t>
            </a:r>
            <a:r>
              <a:rPr lang="en-US" altLang="zh-TW" sz="2000" b="1">
                <a:solidFill>
                  <a:srgbClr val="2C2E30"/>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65" name="矩形: 圓角 64">
            <a:extLst>
              <a:ext uri="{FF2B5EF4-FFF2-40B4-BE49-F238E27FC236}">
                <a16:creationId xmlns:a16="http://schemas.microsoft.com/office/drawing/2014/main" id="{AD483ACD-7109-4853-A47D-CE70E95CD0E3}"/>
              </a:ext>
            </a:extLst>
          </p:cNvPr>
          <p:cNvSpPr/>
          <p:nvPr/>
        </p:nvSpPr>
        <p:spPr>
          <a:xfrm>
            <a:off x="8933996" y="2709755"/>
            <a:ext cx="390841" cy="405221"/>
          </a:xfrm>
          <a:prstGeom prst="roundRect">
            <a:avLst>
              <a:gd name="adj" fmla="val 12190"/>
            </a:avLst>
          </a:prstGeom>
          <a:solidFill>
            <a:srgbClr val="2C2E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rPr>
              <a:t>2</a:t>
            </a:r>
            <a:endParaRPr lang="zh-TW" altLang="en-US" sz="2000" b="1">
              <a:solidFill>
                <a:schemeClr val="bg1"/>
              </a:solidFill>
              <a:effectLst>
                <a:outerShdw blurRad="38100" dist="38100" dir="2700000" algn="tl">
                  <a:srgbClr val="000000">
                    <a:alpha val="43137"/>
                  </a:srgbClr>
                </a:outerShdw>
              </a:effectLst>
            </a:endParaRPr>
          </a:p>
        </p:txBody>
      </p:sp>
      <p:sp>
        <p:nvSpPr>
          <p:cNvPr id="66" name="文字方塊 65">
            <a:extLst>
              <a:ext uri="{FF2B5EF4-FFF2-40B4-BE49-F238E27FC236}">
                <a16:creationId xmlns:a16="http://schemas.microsoft.com/office/drawing/2014/main" id="{4457A050-8AF6-4722-ADC9-F73D75D0128F}"/>
              </a:ext>
            </a:extLst>
          </p:cNvPr>
          <p:cNvSpPr txBox="1"/>
          <p:nvPr/>
        </p:nvSpPr>
        <p:spPr>
          <a:xfrm>
            <a:off x="9324837" y="2726178"/>
            <a:ext cx="1891745" cy="400110"/>
          </a:xfrm>
          <a:prstGeom prst="rect">
            <a:avLst/>
          </a:prstGeom>
          <a:noFill/>
        </p:spPr>
        <p:txBody>
          <a:bodyPr wrap="square" rtlCol="0">
            <a:spAutoFit/>
          </a:bodyPr>
          <a:lstStyle/>
          <a:p>
            <a:r>
              <a:rPr lang="zh-TW" altLang="en-US" sz="2000" b="1">
                <a:solidFill>
                  <a:srgbClr val="2C2E30"/>
                </a:solidFill>
                <a:latin typeface="Arial" panose="020B0604020202020204" pitchFamily="34" charset="0"/>
                <a:ea typeface="微軟正黑體" panose="020B0604030504040204" pitchFamily="34" charset="-120"/>
                <a:cs typeface="Arial" panose="020B0604020202020204" pitchFamily="34" charset="0"/>
              </a:rPr>
              <a:t>智慧刪除</a:t>
            </a:r>
            <a:endParaRPr lang="en-US" altLang="zh-TW" sz="20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7" name="矩形: 圓角 66">
            <a:extLst>
              <a:ext uri="{FF2B5EF4-FFF2-40B4-BE49-F238E27FC236}">
                <a16:creationId xmlns:a16="http://schemas.microsoft.com/office/drawing/2014/main" id="{5C81ED34-7CB9-4624-BAEC-5D4C2EC328E7}"/>
              </a:ext>
            </a:extLst>
          </p:cNvPr>
          <p:cNvSpPr/>
          <p:nvPr/>
        </p:nvSpPr>
        <p:spPr>
          <a:xfrm>
            <a:off x="8933996" y="3327474"/>
            <a:ext cx="390841" cy="405221"/>
          </a:xfrm>
          <a:prstGeom prst="roundRect">
            <a:avLst>
              <a:gd name="adj" fmla="val 12190"/>
            </a:avLst>
          </a:prstGeom>
          <a:solidFill>
            <a:srgbClr val="2C2E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rPr>
              <a:t>3</a:t>
            </a:r>
            <a:endParaRPr lang="zh-TW" altLang="en-US" sz="2000" b="1">
              <a:solidFill>
                <a:schemeClr val="bg1"/>
              </a:solidFill>
              <a:effectLst>
                <a:outerShdw blurRad="38100" dist="38100" dir="2700000" algn="tl">
                  <a:srgbClr val="000000">
                    <a:alpha val="43137"/>
                  </a:srgbClr>
                </a:outerShdw>
              </a:effectLst>
            </a:endParaRPr>
          </a:p>
        </p:txBody>
      </p:sp>
      <p:sp>
        <p:nvSpPr>
          <p:cNvPr id="69" name="文字方塊 68">
            <a:extLst>
              <a:ext uri="{FF2B5EF4-FFF2-40B4-BE49-F238E27FC236}">
                <a16:creationId xmlns:a16="http://schemas.microsoft.com/office/drawing/2014/main" id="{C67DDA72-DFA9-43AA-AC23-FF9EF186B486}"/>
              </a:ext>
            </a:extLst>
          </p:cNvPr>
          <p:cNvSpPr txBox="1"/>
          <p:nvPr/>
        </p:nvSpPr>
        <p:spPr>
          <a:xfrm>
            <a:off x="9324837" y="3343897"/>
            <a:ext cx="1891745" cy="400110"/>
          </a:xfrm>
          <a:prstGeom prst="rect">
            <a:avLst/>
          </a:prstGeom>
          <a:noFill/>
        </p:spPr>
        <p:txBody>
          <a:bodyPr wrap="square" rtlCol="0">
            <a:spAutoFit/>
          </a:bodyPr>
          <a:lstStyle/>
          <a:p>
            <a:r>
              <a:rPr lang="zh-TW" altLang="en-US" sz="2000" b="1">
                <a:solidFill>
                  <a:srgbClr val="2C2E30"/>
                </a:solidFill>
                <a:latin typeface="Arial" panose="020B0604020202020204" pitchFamily="34" charset="0"/>
                <a:ea typeface="微軟正黑體" panose="020B0604030504040204" pitchFamily="34" charset="-120"/>
                <a:cs typeface="Arial" panose="020B0604020202020204" pitchFamily="34" charset="0"/>
              </a:rPr>
              <a:t>省電小撇步</a:t>
            </a:r>
            <a:endParaRPr lang="en-US" altLang="zh-TW" sz="2000" b="1">
              <a:solidFill>
                <a:srgbClr val="2C2E3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1" name="標題 1">
            <a:extLst>
              <a:ext uri="{FF2B5EF4-FFF2-40B4-BE49-F238E27FC236}">
                <a16:creationId xmlns:a16="http://schemas.microsoft.com/office/drawing/2014/main" id="{A2B39F97-DF1A-4457-9293-72B333F87FE7}"/>
              </a:ext>
            </a:extLst>
          </p:cNvPr>
          <p:cNvSpPr txBox="1">
            <a:spLocks/>
          </p:cNvSpPr>
          <p:nvPr/>
        </p:nvSpPr>
        <p:spPr>
          <a:xfrm>
            <a:off x="8933996" y="3930231"/>
            <a:ext cx="2282586" cy="549321"/>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r>
              <a:rPr lang="zh-TW" altLang="en-US" sz="1800"/>
              <a:t>降低同步頻率</a:t>
            </a:r>
            <a:endParaRPr lang="en-US" altLang="zh-TW" sz="1800"/>
          </a:p>
        </p:txBody>
      </p:sp>
      <p:sp>
        <p:nvSpPr>
          <p:cNvPr id="78" name="標題 1">
            <a:extLst>
              <a:ext uri="{FF2B5EF4-FFF2-40B4-BE49-F238E27FC236}">
                <a16:creationId xmlns:a16="http://schemas.microsoft.com/office/drawing/2014/main" id="{F7FE0B80-B7E0-47CB-8F3E-5DA951B9584F}"/>
              </a:ext>
            </a:extLst>
          </p:cNvPr>
          <p:cNvSpPr txBox="1">
            <a:spLocks/>
          </p:cNvSpPr>
          <p:nvPr/>
        </p:nvSpPr>
        <p:spPr>
          <a:xfrm>
            <a:off x="8933996" y="4627663"/>
            <a:ext cx="2282586" cy="549321"/>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r>
              <a:rPr lang="zh-TW" altLang="en-US" sz="1800"/>
              <a:t>限用</a:t>
            </a:r>
            <a:r>
              <a:rPr lang="en-US" altLang="zh-TW" sz="1800" err="1"/>
              <a:t>WiFi</a:t>
            </a:r>
            <a:endParaRPr lang="en-US" altLang="zh-TW" sz="1800"/>
          </a:p>
        </p:txBody>
      </p:sp>
      <p:sp>
        <p:nvSpPr>
          <p:cNvPr id="80" name="標題 1">
            <a:extLst>
              <a:ext uri="{FF2B5EF4-FFF2-40B4-BE49-F238E27FC236}">
                <a16:creationId xmlns:a16="http://schemas.microsoft.com/office/drawing/2014/main" id="{60EA167E-27C8-4ECA-8786-BABE09ED286E}"/>
              </a:ext>
            </a:extLst>
          </p:cNvPr>
          <p:cNvSpPr txBox="1">
            <a:spLocks/>
          </p:cNvSpPr>
          <p:nvPr/>
        </p:nvSpPr>
        <p:spPr>
          <a:xfrm>
            <a:off x="8933996" y="5325093"/>
            <a:ext cx="2282586" cy="549321"/>
          </a:xfrm>
          <a:prstGeom prst="rect">
            <a:avLst/>
          </a:prstGeom>
          <a:gradFill>
            <a:gsLst>
              <a:gs pos="50000">
                <a:schemeClr val="accent6"/>
              </a:gs>
              <a:gs pos="0">
                <a:schemeClr val="accent4"/>
              </a:gs>
              <a:gs pos="100000">
                <a:srgbClr val="00B0F0"/>
              </a:gs>
            </a:gsLst>
            <a:lin ang="2700000" scaled="0"/>
          </a:gradFill>
        </p:spPr>
        <p:txBody>
          <a:bodyPr vert="horz" lIns="91440" tIns="45720" rIns="91440" bIns="45720" rtlCol="0" anchor="ctr">
            <a:normAutofit/>
          </a:bodyPr>
          <a:lstStyle>
            <a:defPPr>
              <a:defRPr lang="zh-TW"/>
            </a:defPPr>
            <a:lvl1pPr algn="ctr">
              <a:lnSpc>
                <a:spcPct val="90000"/>
              </a:lnSpc>
              <a:spcBef>
                <a:spcPct val="0"/>
              </a:spcBef>
              <a:buNone/>
              <a:defRPr sz="2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defRPr>
            </a:lvl1pPr>
          </a:lstStyle>
          <a:p>
            <a:r>
              <a:rPr lang="zh-TW" altLang="en-US" sz="1800"/>
              <a:t>只有充電時進行同步</a:t>
            </a:r>
          </a:p>
        </p:txBody>
      </p:sp>
      <p:pic>
        <p:nvPicPr>
          <p:cNvPr id="81" name="圖形 80">
            <a:extLst>
              <a:ext uri="{FF2B5EF4-FFF2-40B4-BE49-F238E27FC236}">
                <a16:creationId xmlns:a16="http://schemas.microsoft.com/office/drawing/2014/main" id="{CE03BFDE-628F-4DEE-AC43-4CB1D1503D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538555" y="2083682"/>
            <a:ext cx="2466921" cy="770220"/>
          </a:xfrm>
          <a:prstGeom prst="rect">
            <a:avLst/>
          </a:prstGeom>
        </p:spPr>
      </p:pic>
      <p:pic>
        <p:nvPicPr>
          <p:cNvPr id="82" name="圖形 81">
            <a:extLst>
              <a:ext uri="{FF2B5EF4-FFF2-40B4-BE49-F238E27FC236}">
                <a16:creationId xmlns:a16="http://schemas.microsoft.com/office/drawing/2014/main" id="{899D7BFE-BBB0-44E8-9C8A-74A8AEB422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554" y="4046359"/>
            <a:ext cx="2466922" cy="770220"/>
          </a:xfrm>
          <a:prstGeom prst="rect">
            <a:avLst/>
          </a:prstGeom>
        </p:spPr>
      </p:pic>
      <p:sp>
        <p:nvSpPr>
          <p:cNvPr id="85" name="文字方塊 84">
            <a:extLst>
              <a:ext uri="{FF2B5EF4-FFF2-40B4-BE49-F238E27FC236}">
                <a16:creationId xmlns:a16="http://schemas.microsoft.com/office/drawing/2014/main" id="{1404432E-1F95-4817-8C5B-302B7ABA6F46}"/>
              </a:ext>
            </a:extLst>
          </p:cNvPr>
          <p:cNvSpPr txBox="1"/>
          <p:nvPr/>
        </p:nvSpPr>
        <p:spPr>
          <a:xfrm>
            <a:off x="3780915" y="2879742"/>
            <a:ext cx="1982199"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3200" b="1">
                <a:solidFill>
                  <a:srgbClr val="006BDF"/>
                </a:solidFill>
                <a:latin typeface="微軟正黑體" panose="020B0604030504040204" pitchFamily="34" charset="-120"/>
                <a:ea typeface="微軟正黑體" panose="020B0604030504040204" pitchFamily="34" charset="-120"/>
              </a:rPr>
              <a:t>分享連結</a:t>
            </a:r>
            <a:endParaRPr lang="zh-TW" altLang="en-US" sz="3200" b="1">
              <a:solidFill>
                <a:srgbClr val="006BDF"/>
              </a:solidFill>
              <a:latin typeface="微軟正黑體" panose="020B0604030504040204" pitchFamily="34" charset="-120"/>
              <a:ea typeface="微軟正黑體" panose="020B0604030504040204" pitchFamily="34" charset="-120"/>
            </a:endParaRPr>
          </a:p>
          <a:p>
            <a:pPr algn="ctr"/>
            <a:r>
              <a:rPr lang="zh-TW" sz="3200" b="1">
                <a:solidFill>
                  <a:srgbClr val="006BDF"/>
                </a:solidFill>
                <a:latin typeface="微軟正黑體" panose="020B0604030504040204" pitchFamily="34" charset="-120"/>
                <a:ea typeface="微軟正黑體" panose="020B0604030504040204" pitchFamily="34" charset="-120"/>
              </a:rPr>
              <a:t>方便迅速</a:t>
            </a:r>
            <a:endParaRPr lang="zh-TW" altLang="en-US" sz="3200" b="1">
              <a:solidFill>
                <a:srgbClr val="006BD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54839638"/>
      </p:ext>
    </p:extLst>
  </p:cSld>
  <p:clrMapOvr>
    <a:masterClrMapping/>
  </p:clrMapOvr>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1671</Words>
  <Application>Microsoft Office PowerPoint</Application>
  <PresentationFormat>寬螢幕</PresentationFormat>
  <Paragraphs>265</Paragraphs>
  <Slides>28</Slides>
  <Notes>6</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28</vt:i4>
      </vt:variant>
    </vt:vector>
  </HeadingPairs>
  <TitlesOfParts>
    <vt:vector size="34" baseType="lpstr">
      <vt:lpstr>Microsoft JhengHei UI</vt:lpstr>
      <vt:lpstr>Oswald Light</vt:lpstr>
      <vt:lpstr>微軟正黑體</vt:lpstr>
      <vt:lpstr>Arial</vt:lpstr>
      <vt:lpstr>Calibri</vt:lpstr>
      <vt:lpstr>自訂設計</vt:lpstr>
      <vt:lpstr>PowerPoint 簡報</vt:lpstr>
      <vt:lpstr>Agenda</vt:lpstr>
      <vt:lpstr>Qsync 5.0 的最新發行變更 Windows &amp; MacOS 節省空間模式新發表！</vt:lpstr>
      <vt:lpstr>節省空間模式帶來的變革</vt:lpstr>
      <vt:lpstr>Qsync 完整功能介紹</vt:lpstr>
      <vt:lpstr>為什麼您需要 Qsync?</vt:lpstr>
      <vt:lpstr>個人及團隊協作都好用的跨裝置 檔案同步工具</vt:lpstr>
      <vt:lpstr>PowerPoint 簡報</vt:lpstr>
      <vt:lpstr>實機操作提示</vt:lpstr>
      <vt:lpstr>PowerPoint 簡報</vt:lpstr>
      <vt:lpstr>實機操作提示 </vt:lpstr>
      <vt:lpstr>結合其他套件提供您強大的 照片智慧管理應用</vt:lpstr>
      <vt:lpstr>PowerPoint 簡報</vt:lpstr>
      <vt:lpstr>實際使用情境: 每日工作同步保存 我每天工作的內容怎麼同步到 NAS 上頭保存?</vt:lpstr>
      <vt:lpstr>實際使用情境: 影像後製團隊怎麼分工合作 我完成的工作怎麼交棒給同事們進行下一步處理</vt:lpstr>
      <vt:lpstr>活動的資料如何團隊成員各自同步， 並再共享利用?</vt:lpstr>
      <vt:lpstr>伺服器端: 中央控管．輕鬆佈署 </vt:lpstr>
      <vt:lpstr>更安全的檔案同步、回復及抹除機制 </vt:lpstr>
      <vt:lpstr>團隊合作，提升工作效率 </vt:lpstr>
      <vt:lpstr>如何備份 Qsync 的資料</vt:lpstr>
      <vt:lpstr>搭配進階儲存功能讓資料更安全可靠 </vt:lpstr>
      <vt:lpstr>裝置端: 子資料夾同步，單向/雙向同步</vt:lpstr>
      <vt:lpstr>在 Win/Mac 上可以支援節省空間模式</vt:lpstr>
      <vt:lpstr>辦公室同網路環境還可啟動區網同步來加速作業</vt:lpstr>
      <vt:lpstr>PowerPoint 簡報</vt:lpstr>
      <vt:lpstr>如何選擇適合的 NAS?​</vt:lpstr>
      <vt:lpstr>推薦機種</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dc:creator>
  <cp:lastModifiedBy>明俐 王</cp:lastModifiedBy>
  <cp:revision>2</cp:revision>
  <dcterms:modified xsi:type="dcterms:W3CDTF">2021-02-19T06:30:00Z</dcterms:modified>
</cp:coreProperties>
</file>