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3"/>
  </p:notesMasterIdLst>
  <p:handoutMasterIdLst>
    <p:handoutMasterId r:id="rId54"/>
  </p:handoutMasterIdLst>
  <p:sldIdLst>
    <p:sldId id="256" r:id="rId5"/>
    <p:sldId id="257" r:id="rId6"/>
    <p:sldId id="291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93" r:id="rId17"/>
    <p:sldId id="269" r:id="rId18"/>
    <p:sldId id="295" r:id="rId19"/>
    <p:sldId id="296" r:id="rId20"/>
    <p:sldId id="297" r:id="rId21"/>
    <p:sldId id="370" r:id="rId22"/>
    <p:sldId id="368" r:id="rId23"/>
    <p:sldId id="270" r:id="rId24"/>
    <p:sldId id="271" r:id="rId25"/>
    <p:sldId id="272" r:id="rId26"/>
    <p:sldId id="301" r:id="rId27"/>
    <p:sldId id="300" r:id="rId28"/>
    <p:sldId id="298" r:id="rId29"/>
    <p:sldId id="273" r:id="rId30"/>
    <p:sldId id="294" r:id="rId31"/>
    <p:sldId id="369" r:id="rId32"/>
    <p:sldId id="274" r:id="rId33"/>
    <p:sldId id="289" r:id="rId34"/>
    <p:sldId id="303" r:id="rId35"/>
    <p:sldId id="304" r:id="rId36"/>
    <p:sldId id="305" r:id="rId37"/>
    <p:sldId id="306" r:id="rId38"/>
    <p:sldId id="307" r:id="rId39"/>
    <p:sldId id="302" r:id="rId40"/>
    <p:sldId id="278" r:id="rId41"/>
    <p:sldId id="275" r:id="rId42"/>
    <p:sldId id="276" r:id="rId43"/>
    <p:sldId id="277" r:id="rId44"/>
    <p:sldId id="373" r:id="rId45"/>
    <p:sldId id="374" r:id="rId46"/>
    <p:sldId id="322" r:id="rId47"/>
    <p:sldId id="367" r:id="rId48"/>
    <p:sldId id="279" r:id="rId49"/>
    <p:sldId id="312" r:id="rId50"/>
    <p:sldId id="288" r:id="rId51"/>
    <p:sldId id="290" r:id="rId5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6876"/>
    <a:srgbClr val="00444D"/>
    <a:srgbClr val="FFE699"/>
    <a:srgbClr val="D5F98D"/>
    <a:srgbClr val="0F467E"/>
    <a:srgbClr val="EBFFA0"/>
    <a:srgbClr val="CAE6EC"/>
    <a:srgbClr val="2F30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639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6BA0120B-F365-45D3-89AE-EEF61FF36B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012E405-2D13-4995-89FA-121DA1A9B0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101DC-B41E-4705-9484-53A6ED4B42F1}" type="datetimeFigureOut">
              <a:rPr lang="zh-TW" altLang="en-US" smtClean="0"/>
              <a:t>2021/2/17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9C949D9-2D27-4C6B-8D9B-CC4B25E279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0A07690-3DD8-400A-AD2A-6AA3095FED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CED01-5790-4536-8154-3629A4698A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4984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689D0C-E429-462D-977F-EFB38A89BD81}" type="datetimeFigureOut">
              <a:rPr lang="zh-TW" altLang="en-US" smtClean="0"/>
              <a:t>2021/2/17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188E17-E6CD-41E0-BF19-5DA72BB7201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2981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請合成三種風格居家角落</a:t>
            </a:r>
            <a:endParaRPr lang="en-US" altLang="zh-CN"/>
          </a:p>
          <a:p>
            <a:r>
              <a:rPr lang="zh-CN" altLang="en-US"/>
              <a:t>北歐</a:t>
            </a:r>
            <a:r>
              <a:rPr lang="en-US" altLang="zh-CN"/>
              <a:t>—</a:t>
            </a:r>
            <a:r>
              <a:rPr lang="zh-TW" altLang="en-US"/>
              <a:t>俐落</a:t>
            </a:r>
            <a:endParaRPr lang="en-US" altLang="zh-TW"/>
          </a:p>
          <a:p>
            <a:r>
              <a:rPr lang="zh-TW" altLang="en-US"/>
              <a:t>鄉村</a:t>
            </a:r>
            <a:r>
              <a:rPr lang="en-US" altLang="zh-TW"/>
              <a:t>--</a:t>
            </a:r>
            <a:r>
              <a:rPr lang="zh-TW" altLang="en-US"/>
              <a:t>木頭</a:t>
            </a:r>
            <a:endParaRPr lang="en-US" altLang="zh-TW"/>
          </a:p>
          <a:p>
            <a:r>
              <a:rPr lang="zh-CN" altLang="en-US"/>
              <a:t>日式</a:t>
            </a:r>
            <a:r>
              <a:rPr lang="en-US" altLang="zh-CN"/>
              <a:t>—</a:t>
            </a:r>
            <a:r>
              <a:rPr lang="zh-CN" altLang="en-US"/>
              <a:t>空空沒東西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7797-E99B-6D46-B826-EB31C9BB16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16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2313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88E17-E6CD-41E0-BF19-5DA72BB7201F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33918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demo</a:t>
            </a:r>
            <a:r>
              <a:rPr lang="zh-TW" altLang="en-US">
                <a:cs typeface="Calibri"/>
              </a:rPr>
              <a:t>移除</a:t>
            </a:r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88E17-E6CD-41E0-BF19-5DA72BB7201F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1239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ea typeface="新細明體"/>
                <a:cs typeface="Calibri"/>
              </a:rPr>
              <a:t>質感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88E17-E6CD-41E0-BF19-5DA72BB7201F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6252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88E17-E6CD-41E0-BF19-5DA72BB7201F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243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88E17-E6CD-41E0-BF19-5DA72BB7201F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0258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05911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238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12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>
                <a:cs typeface="Calibri"/>
              </a:rPr>
              <a:t>新增開蓋方式</a:t>
            </a:r>
            <a:endParaRPr lang="zh-CN" altLang="en-US">
              <a:ea typeface="等线"/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88E17-E6CD-41E0-BF19-5DA72BB7201F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686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ea typeface="新細明體"/>
                <a:cs typeface="Calibri"/>
              </a:rPr>
              <a:t>10G大檔案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88E17-E6CD-41E0-BF19-5DA72BB7201F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0625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7956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88E17-E6CD-41E0-BF19-5DA72BB7201F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3265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88E17-E6CD-41E0-BF19-5DA72BB7201F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9548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88E17-E6CD-41E0-BF19-5DA72BB7201F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6088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6568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99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03E48584-E0A9-42E6-8230-70DB575FA4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8A2FC739-C379-4621-ACCB-DAD31445A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704" y="122440"/>
            <a:ext cx="10675467" cy="1325563"/>
          </a:xfrm>
        </p:spPr>
        <p:txBody>
          <a:bodyPr>
            <a:normAutofit/>
          </a:bodyPr>
          <a:lstStyle>
            <a:lvl1pPr algn="l">
              <a:defRPr sz="3800" b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817788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03E48584-E0A9-42E6-8230-70DB575FA4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04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03E48584-E0A9-42E6-8230-70DB575FA4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47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03E48584-E0A9-42E6-8230-70DB575FA4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8A2FC739-C379-4621-ACCB-DAD31445A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441" y="373792"/>
            <a:ext cx="9755223" cy="1325563"/>
          </a:xfrm>
        </p:spPr>
        <p:txBody>
          <a:bodyPr>
            <a:normAutofit/>
          </a:bodyPr>
          <a:lstStyle>
            <a:lvl1pPr algn="l">
              <a:defRPr sz="3800" b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462171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室內, 沙發, 座位, 傢俱 的圖片&#10;&#10;自動產生的描述">
            <a:extLst>
              <a:ext uri="{FF2B5EF4-FFF2-40B4-BE49-F238E27FC236}">
                <a16:creationId xmlns:a16="http://schemas.microsoft.com/office/drawing/2014/main" id="{F9809EF7-E82E-48C0-92D5-8CA33BDB12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20665" y="0"/>
            <a:ext cx="5671335" cy="6858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3E48584-E0A9-42E6-8230-70DB575FA4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8A2FC739-C379-4621-ACCB-DAD31445A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441" y="373792"/>
            <a:ext cx="10023671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3800" b="0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111651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9809EF7-E82E-48C0-92D5-8CA33BDB12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20579"/>
            <a:ext cx="12192000" cy="685799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3E48584-E0A9-42E6-8230-70DB575FA4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8A2FC739-C379-4621-ACCB-DAD31445A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441" y="373792"/>
            <a:ext cx="10057227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3800" b="0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287194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F4A901E-758E-4E58-A4EE-416457E7C2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75721"/>
            <a:ext cx="12192000" cy="6858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3E48584-E0A9-42E6-8230-70DB575FA4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8A2FC739-C379-4621-ACCB-DAD31445A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441" y="373792"/>
            <a:ext cx="1011595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3800" b="0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557808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2EFE7B-FC48-4B67-B785-79AF5F16FD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519A0-003C-3A4C-BB8C-EECD844C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7EA65-D3CA-BA49-80AA-6C84CC492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CAD09-B06E-B645-ACA3-97BA413AB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0690265-E918-4DF9-9CBF-E45845F57A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2604523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5D33790A-60BF-425F-8CFE-50EBDB2A0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441" y="373792"/>
            <a:ext cx="10170478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zh-TW" altLang="en-US" sz="3800" b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lvl="0"/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729920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03E48584-E0A9-42E6-8230-70DB575FA4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9" y="0"/>
            <a:ext cx="1218658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595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03E48584-E0A9-42E6-8230-70DB575FA4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8A2FC739-C379-4621-ACCB-DAD31445A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4642" y="365125"/>
            <a:ext cx="7260672" cy="2998860"/>
          </a:xfrm>
        </p:spPr>
        <p:txBody>
          <a:bodyPr>
            <a:normAutofit/>
          </a:bodyPr>
          <a:lstStyle>
            <a:lvl1pPr algn="ctr">
              <a:defRPr sz="4800" b="1">
                <a:solidFill>
                  <a:srgbClr val="29687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81553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03E48584-E0A9-42E6-8230-70DB575FA4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91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3721E-A6A8-429C-BBBA-954B1887CE3A}" type="datetimeFigureOut">
              <a:rPr lang="zh-TW" altLang="en-US" smtClean="0"/>
              <a:t>2021/2/17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12D73-6621-4EC5-A04C-ED8979CCFCE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944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3" r:id="rId3"/>
    <p:sldLayoutId id="2147483674" r:id="rId4"/>
    <p:sldLayoutId id="2147483675" r:id="rId5"/>
    <p:sldLayoutId id="2147483661" r:id="rId6"/>
    <p:sldLayoutId id="2147483672" r:id="rId7"/>
    <p:sldLayoutId id="2147483667" r:id="rId8"/>
    <p:sldLayoutId id="2147483669" r:id="rId9"/>
    <p:sldLayoutId id="2147483668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9.svg"/><Relationship Id="rId7" Type="http://schemas.openxmlformats.org/officeDocument/2006/relationships/image" Target="../media/image4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svg"/><Relationship Id="rId5" Type="http://schemas.openxmlformats.org/officeDocument/2006/relationships/image" Target="../media/image22.png"/><Relationship Id="rId4" Type="http://schemas.openxmlformats.org/officeDocument/2006/relationships/image" Target="../media/image40.png"/><Relationship Id="rId9" Type="http://schemas.openxmlformats.org/officeDocument/2006/relationships/image" Target="../media/image4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5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4.png"/><Relationship Id="rId10" Type="http://schemas.openxmlformats.org/officeDocument/2006/relationships/image" Target="../media/image66.png"/><Relationship Id="rId4" Type="http://schemas.openxmlformats.org/officeDocument/2006/relationships/image" Target="../media/image62.png"/><Relationship Id="rId9" Type="http://schemas.openxmlformats.org/officeDocument/2006/relationships/image" Target="../media/image1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7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Relationship Id="rId9" Type="http://schemas.openxmlformats.org/officeDocument/2006/relationships/image" Target="../media/image17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8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27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tiff"/><Relationship Id="rId4" Type="http://schemas.openxmlformats.org/officeDocument/2006/relationships/image" Target="../media/image84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f"/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tif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jpeg"/><Relationship Id="rId4" Type="http://schemas.openxmlformats.org/officeDocument/2006/relationships/image" Target="../media/image95.svg"/><Relationship Id="rId9" Type="http://schemas.openxmlformats.org/officeDocument/2006/relationships/image" Target="../media/image100.png"/><Relationship Id="rId14" Type="http://schemas.openxmlformats.org/officeDocument/2006/relationships/image" Target="../media/image105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svg"/><Relationship Id="rId3" Type="http://schemas.openxmlformats.org/officeDocument/2006/relationships/image" Target="../media/image93.png"/><Relationship Id="rId7" Type="http://schemas.openxmlformats.org/officeDocument/2006/relationships/image" Target="../media/image110.svg"/><Relationship Id="rId12" Type="http://schemas.openxmlformats.org/officeDocument/2006/relationships/image" Target="../media/image115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11" Type="http://schemas.openxmlformats.org/officeDocument/2006/relationships/image" Target="../media/image114.sv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9.png"/><Relationship Id="rId7" Type="http://schemas.microsoft.com/office/2007/relationships/hdphoto" Target="../media/hdphoto2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23.png"/><Relationship Id="rId4" Type="http://schemas.openxmlformats.org/officeDocument/2006/relationships/image" Target="../media/image120.png"/><Relationship Id="rId9" Type="http://schemas.microsoft.com/office/2007/relationships/hdphoto" Target="../media/hdphoto3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png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sv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svg"/><Relationship Id="rId5" Type="http://schemas.openxmlformats.org/officeDocument/2006/relationships/image" Target="../media/image130.png"/><Relationship Id="rId10" Type="http://schemas.openxmlformats.org/officeDocument/2006/relationships/image" Target="../media/image135.svg"/><Relationship Id="rId4" Type="http://schemas.openxmlformats.org/officeDocument/2006/relationships/image" Target="../media/image129.svg"/><Relationship Id="rId9" Type="http://schemas.openxmlformats.org/officeDocument/2006/relationships/image" Target="../media/image13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id="{19844EA4-2A36-42DB-8B5A-5B6AD7AAE838}"/>
              </a:ext>
            </a:extLst>
          </p:cNvPr>
          <p:cNvSpPr/>
          <p:nvPr/>
        </p:nvSpPr>
        <p:spPr>
          <a:xfrm>
            <a:off x="6589804" y="4926932"/>
            <a:ext cx="1358489" cy="350921"/>
          </a:xfrm>
          <a:prstGeom prst="roundRect">
            <a:avLst/>
          </a:prstGeom>
          <a:noFill/>
          <a:ln>
            <a:solidFill>
              <a:srgbClr val="296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1600">
                <a:solidFill>
                  <a:srgbClr val="296876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Snapshot</a:t>
            </a:r>
            <a:endParaRPr lang="zh-TW" altLang="en-US" sz="1600">
              <a:solidFill>
                <a:srgbClr val="296876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D4000D4B-D4E1-4A69-9447-39E327D5F29E}"/>
              </a:ext>
            </a:extLst>
          </p:cNvPr>
          <p:cNvSpPr/>
          <p:nvPr/>
        </p:nvSpPr>
        <p:spPr>
          <a:xfrm>
            <a:off x="8333035" y="4926931"/>
            <a:ext cx="1062789" cy="350921"/>
          </a:xfrm>
          <a:prstGeom prst="roundRect">
            <a:avLst/>
          </a:prstGeom>
          <a:noFill/>
          <a:ln>
            <a:solidFill>
              <a:srgbClr val="296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1600">
                <a:solidFill>
                  <a:srgbClr val="296876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Backup</a:t>
            </a:r>
            <a:endParaRPr lang="zh-TW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742AE67E-2645-463F-9721-015F196BFBAC}"/>
              </a:ext>
            </a:extLst>
          </p:cNvPr>
          <p:cNvSpPr/>
          <p:nvPr/>
        </p:nvSpPr>
        <p:spPr>
          <a:xfrm>
            <a:off x="9769191" y="4926931"/>
            <a:ext cx="1774551" cy="350921"/>
          </a:xfrm>
          <a:prstGeom prst="roundRect">
            <a:avLst/>
          </a:prstGeom>
          <a:noFill/>
          <a:ln>
            <a:solidFill>
              <a:srgbClr val="296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1600">
                <a:solidFill>
                  <a:srgbClr val="296876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Cross-drvices</a:t>
            </a:r>
            <a:endParaRPr lang="zh-TW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756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動畫-sammi">
            <a:hlinkClick r:id="" action="ppaction://media"/>
            <a:extLst>
              <a:ext uri="{FF2B5EF4-FFF2-40B4-BE49-F238E27FC236}">
                <a16:creationId xmlns:a16="http://schemas.microsoft.com/office/drawing/2014/main" id="{0DBC98C0-3FAF-49D8-A657-AB60F07C75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077" y="2212675"/>
            <a:ext cx="5079833" cy="40638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36BAC9-4976-1A46-B920-10D6866B6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441" y="373792"/>
            <a:ext cx="9876147" cy="1325563"/>
          </a:xfrm>
        </p:spPr>
        <p:txBody>
          <a:bodyPr>
            <a:normAutofit/>
          </a:bodyPr>
          <a:lstStyle/>
          <a:p>
            <a:r>
              <a:rPr lang="zh-CN" altLang="en-US"/>
              <a:t>Efficient heat disspassion could handle 18T</a:t>
            </a:r>
            <a:r>
              <a:rPr lang="en-US" altLang="zh-CN"/>
              <a:t>B hard disk</a:t>
            </a:r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95B300-7037-D64C-AA05-7E987D45BD9A}"/>
              </a:ext>
            </a:extLst>
          </p:cNvPr>
          <p:cNvSpPr txBox="1"/>
          <p:nvPr/>
        </p:nvSpPr>
        <p:spPr>
          <a:xfrm>
            <a:off x="5547601" y="2519722"/>
            <a:ext cx="5801987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2800" b="1">
                <a:latin typeface="Arial"/>
                <a:ea typeface="微軟正黑體"/>
                <a:cs typeface="Arial"/>
              </a:rPr>
              <a:t>Quie</a:t>
            </a:r>
            <a:r>
              <a:rPr lang="en-US" altLang="zh-TW" sz="2800" b="1">
                <a:latin typeface="Arial"/>
                <a:ea typeface="微軟正黑體"/>
                <a:cs typeface="Arial"/>
              </a:rPr>
              <a:t>t</a:t>
            </a:r>
            <a:r>
              <a:rPr lang="zh-TW" altLang="en-US" sz="2800" b="1">
                <a:latin typeface="Arial"/>
                <a:ea typeface="微軟正黑體"/>
                <a:cs typeface="Arial"/>
              </a:rPr>
              <a:t> Smart fan</a:t>
            </a:r>
            <a:br>
              <a:rPr lang="en-US" altLang="zh-TW" sz="2800" b="1">
                <a:latin typeface="Arial"/>
                <a:ea typeface="微軟正黑體"/>
                <a:cs typeface="Arial"/>
              </a:rPr>
            </a:br>
            <a:endParaRPr lang="en-US" altLang="zh-TW" sz="2800" b="1">
              <a:latin typeface="Arial"/>
              <a:ea typeface="微軟正黑體"/>
              <a:cs typeface="Arial"/>
            </a:endParaRP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lang="zh-CN" altLang="en-US" sz="2400">
                <a:latin typeface="Arial"/>
                <a:ea typeface="微軟正黑體"/>
                <a:cs typeface="Arial"/>
              </a:rPr>
              <a:t>15.2dB @25 degree Celsius room temperature </a:t>
            </a:r>
            <a:endParaRPr kumimoji="1" lang="zh-CN" altLang="en-US" sz="2400">
              <a:latin typeface="Arial"/>
              <a:ea typeface="微軟正黑體"/>
              <a:cs typeface="Arial"/>
            </a:endParaRP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kumimoji="1" lang="zh-CN" altLang="en-US" sz="2400">
                <a:latin typeface="Arial"/>
                <a:ea typeface="微軟正黑體"/>
                <a:cs typeface="Arial"/>
              </a:rPr>
              <a:t>Works well even room temperature is 40 degree </a:t>
            </a:r>
            <a:r>
              <a:rPr kumimoji="1" lang="en-US" altLang="zh-CN" sz="2400">
                <a:latin typeface="Arial"/>
                <a:ea typeface="微軟正黑體"/>
                <a:cs typeface="Arial"/>
              </a:rPr>
              <a:t>Celsius</a:t>
            </a:r>
            <a:endParaRPr kumimoji="1" lang="zh-TW" altLang="en-US" sz="2400">
              <a:latin typeface="Arial"/>
              <a:ea typeface="微軟正黑體"/>
              <a:cs typeface="Arial"/>
            </a:endParaRP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kumimoji="1" lang="zh-CN" altLang="en-US" sz="2400">
                <a:latin typeface="Arial"/>
                <a:ea typeface="微軟正黑體"/>
                <a:cs typeface="Arial"/>
              </a:rPr>
              <a:t>Support up to </a:t>
            </a:r>
            <a:r>
              <a:rPr kumimoji="1" lang="en-US" altLang="zh-TW" sz="2400">
                <a:latin typeface="Arial"/>
                <a:ea typeface="微軟正黑體"/>
                <a:cs typeface="Arial"/>
              </a:rPr>
              <a:t>18TB</a:t>
            </a:r>
            <a:endParaRPr lang="zh-CN" altLang="en-US" sz="2400">
              <a:latin typeface="Arial"/>
              <a:ea typeface="微軟正黑體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C62779-ADDD-CB49-9170-0EB027BB6F93}"/>
              </a:ext>
            </a:extLst>
          </p:cNvPr>
          <p:cNvSpPr/>
          <p:nvPr/>
        </p:nvSpPr>
        <p:spPr>
          <a:xfrm>
            <a:off x="5547601" y="5747272"/>
            <a:ext cx="55889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 indent="-95250" fontAlgn="base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Sound Level Test Environment: Refer to ISO 7779; Maximum HDD loaded; Bystander Position; Average data from 1 meter in front of operating NAS.</a:t>
            </a:r>
          </a:p>
        </p:txBody>
      </p:sp>
      <p:pic>
        <p:nvPicPr>
          <p:cNvPr id="6" name="圖片 5" descr="一張含有 文字 的圖片&#10;&#10;自動產生的描述">
            <a:extLst>
              <a:ext uri="{FF2B5EF4-FFF2-40B4-BE49-F238E27FC236}">
                <a16:creationId xmlns:a16="http://schemas.microsoft.com/office/drawing/2014/main" id="{C9E1F550-DE32-4BE5-9AC6-FCE40867C8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9666" y="1998299"/>
            <a:ext cx="1827869" cy="459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7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9C3B6-7F16-AB41-9CBB-08908406B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Less is better, simple good-looking design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6E4002-4D0D-1D4F-B2EB-99638AA2975E}"/>
              </a:ext>
            </a:extLst>
          </p:cNvPr>
          <p:cNvSpPr txBox="1"/>
          <p:nvPr/>
        </p:nvSpPr>
        <p:spPr>
          <a:xfrm>
            <a:off x="10025497" y="2890422"/>
            <a:ext cx="148450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6cm </a:t>
            </a:r>
            <a:r>
              <a:rPr lang="zh-CN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fan</a:t>
            </a:r>
            <a:endParaRPr lang="en-US" altLang="zh-CN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ADF26B-D512-2D47-AD40-D5007D68CAAB}"/>
              </a:ext>
            </a:extLst>
          </p:cNvPr>
          <p:cNvSpPr txBox="1"/>
          <p:nvPr/>
        </p:nvSpPr>
        <p:spPr>
          <a:xfrm>
            <a:off x="10085366" y="4349432"/>
            <a:ext cx="154437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CN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Reset</a:t>
            </a:r>
            <a:endParaRPr lang="en-US" altLang="zh-CN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A7206D-B02E-4048-B0EF-62B7C92F69D0}"/>
              </a:ext>
            </a:extLst>
          </p:cNvPr>
          <p:cNvSpPr txBox="1"/>
          <p:nvPr/>
        </p:nvSpPr>
        <p:spPr>
          <a:xfrm>
            <a:off x="10085366" y="5216887"/>
            <a:ext cx="157559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GbE </a:t>
            </a:r>
            <a:r>
              <a:rPr lang="zh-CN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port</a:t>
            </a:r>
            <a:endParaRPr lang="en-US" altLang="zh-CN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FE3A0F-6591-8F40-8D99-4C3D77BDE92E}"/>
              </a:ext>
            </a:extLst>
          </p:cNvPr>
          <p:cNvSpPr txBox="1"/>
          <p:nvPr/>
        </p:nvSpPr>
        <p:spPr>
          <a:xfrm>
            <a:off x="10085366" y="4634515"/>
            <a:ext cx="178694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USB 3.2 Gen1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&amp; USB 2.0 port</a:t>
            </a:r>
            <a:endParaRPr lang="zh-CN" altLang="en-US" sz="16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C4DECE-D250-FE47-8185-AF15AE7D8D69}"/>
              </a:ext>
            </a:extLst>
          </p:cNvPr>
          <p:cNvSpPr txBox="1"/>
          <p:nvPr/>
        </p:nvSpPr>
        <p:spPr>
          <a:xfrm>
            <a:off x="10085366" y="5807709"/>
            <a:ext cx="123183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CN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AC input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813C85-F1FB-2B4B-9FB1-6B5351932594}"/>
              </a:ext>
            </a:extLst>
          </p:cNvPr>
          <p:cNvSpPr txBox="1"/>
          <p:nvPr/>
        </p:nvSpPr>
        <p:spPr>
          <a:xfrm>
            <a:off x="2166503" y="3324196"/>
            <a:ext cx="108374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latin typeface="Arial"/>
                <a:ea typeface="微軟正黑體"/>
                <a:cs typeface="Arial"/>
              </a:rPr>
              <a:t>66.1mm</a:t>
            </a:r>
            <a:endParaRPr 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978939-6205-B941-80E3-8A8764E8282C}"/>
              </a:ext>
            </a:extLst>
          </p:cNvPr>
          <p:cNvSpPr txBox="1"/>
          <p:nvPr/>
        </p:nvSpPr>
        <p:spPr>
          <a:xfrm>
            <a:off x="731532" y="4632260"/>
            <a:ext cx="111054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latin typeface="Arial"/>
                <a:ea typeface="微軟正黑體"/>
                <a:cs typeface="Arial"/>
              </a:rPr>
              <a:t>187.5mm</a:t>
            </a:r>
            <a:endParaRPr 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4" name="接點: 肘形 3">
            <a:extLst>
              <a:ext uri="{FF2B5EF4-FFF2-40B4-BE49-F238E27FC236}">
                <a16:creationId xmlns:a16="http://schemas.microsoft.com/office/drawing/2014/main" id="{EED875B6-B6E3-4F29-8ED2-DDC4BA9B488B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9031325" y="3059699"/>
            <a:ext cx="994172" cy="771247"/>
          </a:xfrm>
          <a:prstGeom prst="bentConnector3">
            <a:avLst>
              <a:gd name="adj1" fmla="val 50000"/>
            </a:avLst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997B99B2-BB62-49A4-B43E-DD6D2D3E22FA}"/>
              </a:ext>
            </a:extLst>
          </p:cNvPr>
          <p:cNvCxnSpPr/>
          <p:nvPr/>
        </p:nvCxnSpPr>
        <p:spPr>
          <a:xfrm>
            <a:off x="9397700" y="4520335"/>
            <a:ext cx="627797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945F48C1-DD4E-4AB0-9A71-3FFD4104CEA8}"/>
              </a:ext>
            </a:extLst>
          </p:cNvPr>
          <p:cNvCxnSpPr/>
          <p:nvPr/>
        </p:nvCxnSpPr>
        <p:spPr>
          <a:xfrm>
            <a:off x="9397700" y="5413612"/>
            <a:ext cx="627797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F0E9DC7A-BD08-40A2-A83A-2A18EA2226F4}"/>
              </a:ext>
            </a:extLst>
          </p:cNvPr>
          <p:cNvCxnSpPr/>
          <p:nvPr/>
        </p:nvCxnSpPr>
        <p:spPr>
          <a:xfrm>
            <a:off x="9397700" y="4811647"/>
            <a:ext cx="627797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15">
            <a:extLst>
              <a:ext uri="{FF2B5EF4-FFF2-40B4-BE49-F238E27FC236}">
                <a16:creationId xmlns:a16="http://schemas.microsoft.com/office/drawing/2014/main" id="{321B870F-E7F9-468E-A8C7-313AFB693ECF}"/>
              </a:ext>
            </a:extLst>
          </p:cNvPr>
          <p:cNvSpPr txBox="1"/>
          <p:nvPr/>
        </p:nvSpPr>
        <p:spPr>
          <a:xfrm>
            <a:off x="3750851" y="3322125"/>
            <a:ext cx="1717352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LED</a:t>
            </a:r>
            <a:r>
              <a:rPr lang="en-US" altLang="zh-CN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:</a:t>
            </a:r>
          </a:p>
          <a:p>
            <a:pPr algn="r"/>
            <a:r>
              <a:rPr lang="zh-CN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Power/Status</a:t>
            </a:r>
          </a:p>
          <a:p>
            <a:pPr algn="r"/>
            <a:r>
              <a:rPr lang="zh-CN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Ethernet</a:t>
            </a:r>
            <a:endParaRPr lang="zh-CN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r"/>
            <a:r>
              <a:rPr lang="zh-CN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Disk</a:t>
            </a:r>
          </a:p>
        </p:txBody>
      </p:sp>
      <p:sp>
        <p:nvSpPr>
          <p:cNvPr id="36" name="TextBox 16">
            <a:extLst>
              <a:ext uri="{FF2B5EF4-FFF2-40B4-BE49-F238E27FC236}">
                <a16:creationId xmlns:a16="http://schemas.microsoft.com/office/drawing/2014/main" id="{B6377091-FB4F-4581-96D2-80B1882511C9}"/>
              </a:ext>
            </a:extLst>
          </p:cNvPr>
          <p:cNvSpPr txBox="1"/>
          <p:nvPr/>
        </p:nvSpPr>
        <p:spPr>
          <a:xfrm>
            <a:off x="3923829" y="5560372"/>
            <a:ext cx="154437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zh-CN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Power</a:t>
            </a:r>
          </a:p>
        </p:txBody>
      </p: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2BA752F0-5ABE-4C9D-92A7-C735FFCD906C}"/>
              </a:ext>
            </a:extLst>
          </p:cNvPr>
          <p:cNvCxnSpPr>
            <a:cxnSpLocks/>
          </p:cNvCxnSpPr>
          <p:nvPr/>
        </p:nvCxnSpPr>
        <p:spPr>
          <a:xfrm>
            <a:off x="5468203" y="5727962"/>
            <a:ext cx="627797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8F77A560-1B91-4040-8DDF-2A32411B0EAD}"/>
              </a:ext>
            </a:extLst>
          </p:cNvPr>
          <p:cNvCxnSpPr>
            <a:cxnSpLocks/>
          </p:cNvCxnSpPr>
          <p:nvPr/>
        </p:nvCxnSpPr>
        <p:spPr>
          <a:xfrm>
            <a:off x="5468203" y="3967866"/>
            <a:ext cx="627797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21">
            <a:extLst>
              <a:ext uri="{FF2B5EF4-FFF2-40B4-BE49-F238E27FC236}">
                <a16:creationId xmlns:a16="http://schemas.microsoft.com/office/drawing/2014/main" id="{EC782300-8DC6-4966-80CD-4FED20294E77}"/>
              </a:ext>
            </a:extLst>
          </p:cNvPr>
          <p:cNvSpPr txBox="1"/>
          <p:nvPr/>
        </p:nvSpPr>
        <p:spPr>
          <a:xfrm>
            <a:off x="2674783" y="5855322"/>
            <a:ext cx="107868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600">
                <a:latin typeface="Arial"/>
                <a:ea typeface="微軟正黑體"/>
                <a:cs typeface="Arial"/>
              </a:rPr>
              <a:t>157.6mm</a:t>
            </a:r>
            <a:endParaRPr lang="en-US" altLang="zh-TW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7" name="橢圓 46">
            <a:extLst>
              <a:ext uri="{FF2B5EF4-FFF2-40B4-BE49-F238E27FC236}">
                <a16:creationId xmlns:a16="http://schemas.microsoft.com/office/drawing/2014/main" id="{A43956D2-BBF7-40EC-8121-315F3F97256C}"/>
              </a:ext>
            </a:extLst>
          </p:cNvPr>
          <p:cNvSpPr/>
          <p:nvPr/>
        </p:nvSpPr>
        <p:spPr>
          <a:xfrm>
            <a:off x="2480561" y="3627820"/>
            <a:ext cx="123825" cy="12382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橢圓 47">
            <a:extLst>
              <a:ext uri="{FF2B5EF4-FFF2-40B4-BE49-F238E27FC236}">
                <a16:creationId xmlns:a16="http://schemas.microsoft.com/office/drawing/2014/main" id="{2F2C95F8-9FAB-4FEC-9AB4-9F2AAD8ADD2B}"/>
              </a:ext>
            </a:extLst>
          </p:cNvPr>
          <p:cNvSpPr/>
          <p:nvPr/>
        </p:nvSpPr>
        <p:spPr>
          <a:xfrm>
            <a:off x="2730160" y="5763076"/>
            <a:ext cx="123825" cy="12382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橢圓 48">
            <a:extLst>
              <a:ext uri="{FF2B5EF4-FFF2-40B4-BE49-F238E27FC236}">
                <a16:creationId xmlns:a16="http://schemas.microsoft.com/office/drawing/2014/main" id="{F7722ED5-F1AC-466E-B6BF-BEF2019F3B2C}"/>
              </a:ext>
            </a:extLst>
          </p:cNvPr>
          <p:cNvSpPr/>
          <p:nvPr/>
        </p:nvSpPr>
        <p:spPr>
          <a:xfrm>
            <a:off x="1771114" y="4750377"/>
            <a:ext cx="123825" cy="12382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8A215F76-A9DD-459D-889A-01BA7511A803}"/>
              </a:ext>
            </a:extLst>
          </p:cNvPr>
          <p:cNvCxnSpPr/>
          <p:nvPr/>
        </p:nvCxnSpPr>
        <p:spPr>
          <a:xfrm>
            <a:off x="9397700" y="5976986"/>
            <a:ext cx="627797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734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75F06-6F13-4945-A0FE-2F3A3387A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441" y="373792"/>
            <a:ext cx="10641174" cy="1325563"/>
          </a:xfrm>
        </p:spPr>
        <p:txBody>
          <a:bodyPr>
            <a:normAutofit/>
          </a:bodyPr>
          <a:lstStyle/>
          <a:p>
            <a:r>
              <a:rPr lang="en-US" altLang="zh-TW"/>
              <a:t>Support 2.5-inch and 3.5 inch SSD / HDD </a:t>
            </a:r>
            <a:endParaRPr 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96863EA8-8074-4CAE-971B-1BD5679B4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4873" y="3490813"/>
            <a:ext cx="4340728" cy="299339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9D5C5EE-7E73-4746-BD81-4CD74AF66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0368" y="3490812"/>
            <a:ext cx="4340728" cy="2993395"/>
          </a:xfrm>
          <a:prstGeom prst="rect">
            <a:avLst/>
          </a:prstGeom>
        </p:spPr>
      </p:pic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EE10F073-0625-4634-B7DC-773058FD9B07}"/>
              </a:ext>
            </a:extLst>
          </p:cNvPr>
          <p:cNvCxnSpPr>
            <a:cxnSpLocks/>
          </p:cNvCxnSpPr>
          <p:nvPr/>
        </p:nvCxnSpPr>
        <p:spPr>
          <a:xfrm>
            <a:off x="7882499" y="2438763"/>
            <a:ext cx="0" cy="419212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5">
            <a:extLst>
              <a:ext uri="{FF2B5EF4-FFF2-40B4-BE49-F238E27FC236}">
                <a16:creationId xmlns:a16="http://schemas.microsoft.com/office/drawing/2014/main" id="{CF587DD8-2F75-40B3-8F47-510048D73C80}"/>
              </a:ext>
            </a:extLst>
          </p:cNvPr>
          <p:cNvSpPr txBox="1"/>
          <p:nvPr/>
        </p:nvSpPr>
        <p:spPr>
          <a:xfrm>
            <a:off x="4348571" y="2376559"/>
            <a:ext cx="216103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kumimoji="1" sz="24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3.5-inch HDD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258D85-2B64-426A-B31E-9C49E51D7C69}"/>
              </a:ext>
            </a:extLst>
          </p:cNvPr>
          <p:cNvSpPr txBox="1"/>
          <p:nvPr/>
        </p:nvSpPr>
        <p:spPr>
          <a:xfrm>
            <a:off x="8361984" y="2376559"/>
            <a:ext cx="3199601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kumimoji="1" sz="24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2.5-inch HDD/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SSD</a:t>
            </a:r>
            <a:endParaRPr lang="en-US" altLang="zh-CN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圖形 16">
            <a:extLst>
              <a:ext uri="{FF2B5EF4-FFF2-40B4-BE49-F238E27FC236}">
                <a16:creationId xmlns:a16="http://schemas.microsoft.com/office/drawing/2014/main" id="{35D74BE1-211F-41D7-B2E0-5AD6C8D1FA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4880" y="2287556"/>
            <a:ext cx="2836283" cy="1769929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501219FE-0126-45BF-8419-422FD451CF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9560" y="4366840"/>
            <a:ext cx="2363569" cy="2231649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F15FAE2C-3632-4E2B-9306-1F699DC545AE}"/>
              </a:ext>
            </a:extLst>
          </p:cNvPr>
          <p:cNvSpPr txBox="1"/>
          <p:nvPr/>
        </p:nvSpPr>
        <p:spPr>
          <a:xfrm>
            <a:off x="499697" y="1978201"/>
            <a:ext cx="45399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buSzPts val="1400"/>
              <a:defRPr kumimoj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sz="1600" b="1">
                <a:latin typeface="微軟正黑體" panose="020B0604030504040204" pitchFamily="34" charset="-120"/>
              </a:rPr>
              <a:t>1.</a:t>
            </a:r>
            <a:endParaRPr lang="zh-TW" altLang="en-US" sz="1600" b="1">
              <a:latin typeface="微軟正黑體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EFBDA22-FEBB-4CD7-8706-FCD819C1CF7C}"/>
              </a:ext>
            </a:extLst>
          </p:cNvPr>
          <p:cNvSpPr txBox="1"/>
          <p:nvPr/>
        </p:nvSpPr>
        <p:spPr>
          <a:xfrm>
            <a:off x="502609" y="4165491"/>
            <a:ext cx="45399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buSzPts val="1400"/>
              <a:defRPr kumimoj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sz="1600" b="1">
                <a:latin typeface="微軟正黑體" panose="020B0604030504040204" pitchFamily="34" charset="-120"/>
              </a:rPr>
              <a:t>2.</a:t>
            </a:r>
            <a:endParaRPr lang="zh-TW" altLang="en-US" sz="1600" b="1">
              <a:latin typeface="微軟正黑體" panose="020B0604030504040204" pitchFamily="34" charset="-12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1670D3AD-6684-4381-B7ED-9B58046E8B6E}"/>
              </a:ext>
            </a:extLst>
          </p:cNvPr>
          <p:cNvSpPr txBox="1"/>
          <p:nvPr/>
        </p:nvSpPr>
        <p:spPr>
          <a:xfrm>
            <a:off x="4076462" y="1978201"/>
            <a:ext cx="45399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buSzPts val="1400"/>
              <a:defRPr kumimoj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sz="1600" b="1">
                <a:latin typeface="微軟正黑體" panose="020B0604030504040204" pitchFamily="34" charset="-120"/>
              </a:rPr>
              <a:t>3.</a:t>
            </a:r>
            <a:endParaRPr lang="zh-TW" altLang="en-US" sz="1600" b="1"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5266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816283-8A40-45E2-97DB-7E517897F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Performance – full speed 10 GB file transfer</a:t>
            </a:r>
          </a:p>
        </p:txBody>
      </p:sp>
      <p:sp>
        <p:nvSpPr>
          <p:cNvPr id="33" name="矩形: 圓角化單一角落 32">
            <a:extLst>
              <a:ext uri="{FF2B5EF4-FFF2-40B4-BE49-F238E27FC236}">
                <a16:creationId xmlns:a16="http://schemas.microsoft.com/office/drawing/2014/main" id="{C1CE7B6E-CB31-4826-B858-DF67CC62A368}"/>
              </a:ext>
            </a:extLst>
          </p:cNvPr>
          <p:cNvSpPr/>
          <p:nvPr/>
        </p:nvSpPr>
        <p:spPr>
          <a:xfrm>
            <a:off x="1517726" y="1919890"/>
            <a:ext cx="9258013" cy="3780087"/>
          </a:xfrm>
          <a:prstGeom prst="round1Rect">
            <a:avLst>
              <a:gd name="adj" fmla="val 0"/>
            </a:avLst>
          </a:prstGeom>
          <a:solidFill>
            <a:srgbClr val="29687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4D311DA5-0C1E-4737-92E1-396F5117BBEB}"/>
              </a:ext>
            </a:extLst>
          </p:cNvPr>
          <p:cNvGrpSpPr/>
          <p:nvPr/>
        </p:nvGrpSpPr>
        <p:grpSpPr>
          <a:xfrm>
            <a:off x="2383898" y="3369793"/>
            <a:ext cx="8032451" cy="1775660"/>
            <a:chOff x="2041149" y="3380060"/>
            <a:chExt cx="8515879" cy="1872768"/>
          </a:xfrm>
        </p:grpSpPr>
        <p:cxnSp>
          <p:nvCxnSpPr>
            <p:cNvPr id="39" name="直線接點 38">
              <a:extLst>
                <a:ext uri="{FF2B5EF4-FFF2-40B4-BE49-F238E27FC236}">
                  <a16:creationId xmlns:a16="http://schemas.microsoft.com/office/drawing/2014/main" id="{75478792-ACF1-41A7-BF99-13F5259B989D}"/>
                </a:ext>
              </a:extLst>
            </p:cNvPr>
            <p:cNvCxnSpPr/>
            <p:nvPr/>
          </p:nvCxnSpPr>
          <p:spPr>
            <a:xfrm>
              <a:off x="2041149" y="5252828"/>
              <a:ext cx="851587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直線接點 40">
              <a:extLst>
                <a:ext uri="{FF2B5EF4-FFF2-40B4-BE49-F238E27FC236}">
                  <a16:creationId xmlns:a16="http://schemas.microsoft.com/office/drawing/2014/main" id="{89B47031-6D07-4E9F-863C-98ADA6E85D39}"/>
                </a:ext>
              </a:extLst>
            </p:cNvPr>
            <p:cNvCxnSpPr/>
            <p:nvPr/>
          </p:nvCxnSpPr>
          <p:spPr>
            <a:xfrm>
              <a:off x="2041149" y="4316444"/>
              <a:ext cx="851587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B83910A4-8C4F-4160-82F4-6D48CFD23D92}"/>
                </a:ext>
              </a:extLst>
            </p:cNvPr>
            <p:cNvCxnSpPr/>
            <p:nvPr/>
          </p:nvCxnSpPr>
          <p:spPr>
            <a:xfrm>
              <a:off x="2041149" y="3380060"/>
              <a:ext cx="851587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TextBox 6">
            <a:extLst>
              <a:ext uri="{FF2B5EF4-FFF2-40B4-BE49-F238E27FC236}">
                <a16:creationId xmlns:a16="http://schemas.microsoft.com/office/drawing/2014/main" id="{DE1BE25D-85C4-485F-8190-F6A72C8001D5}"/>
              </a:ext>
            </a:extLst>
          </p:cNvPr>
          <p:cNvSpPr txBox="1"/>
          <p:nvPr/>
        </p:nvSpPr>
        <p:spPr>
          <a:xfrm>
            <a:off x="3014617" y="5138249"/>
            <a:ext cx="1240652" cy="292380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sz="13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Download</a:t>
            </a:r>
          </a:p>
        </p:txBody>
      </p:sp>
      <p:sp>
        <p:nvSpPr>
          <p:cNvPr id="47" name="TextBox 6">
            <a:extLst>
              <a:ext uri="{FF2B5EF4-FFF2-40B4-BE49-F238E27FC236}">
                <a16:creationId xmlns:a16="http://schemas.microsoft.com/office/drawing/2014/main" id="{03104749-2439-4A82-86BB-C2D7BA249370}"/>
              </a:ext>
            </a:extLst>
          </p:cNvPr>
          <p:cNvSpPr txBox="1"/>
          <p:nvPr/>
        </p:nvSpPr>
        <p:spPr>
          <a:xfrm>
            <a:off x="4480890" y="5138249"/>
            <a:ext cx="1240652" cy="292380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13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Upload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DC087DDF-0395-4002-A894-F1D939CE7AF4}"/>
              </a:ext>
            </a:extLst>
          </p:cNvPr>
          <p:cNvSpPr txBox="1"/>
          <p:nvPr/>
        </p:nvSpPr>
        <p:spPr>
          <a:xfrm rot="16200000">
            <a:off x="1474235" y="4621225"/>
            <a:ext cx="8598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(MB/s)</a:t>
            </a:r>
            <a:endParaRPr lang="zh-TW" altLang="en-US" sz="10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9" name="TextBox 6">
            <a:extLst>
              <a:ext uri="{FF2B5EF4-FFF2-40B4-BE49-F238E27FC236}">
                <a16:creationId xmlns:a16="http://schemas.microsoft.com/office/drawing/2014/main" id="{79B34B93-66C8-4930-8ECE-BF8AB616A03B}"/>
              </a:ext>
            </a:extLst>
          </p:cNvPr>
          <p:cNvSpPr txBox="1"/>
          <p:nvPr/>
        </p:nvSpPr>
        <p:spPr>
          <a:xfrm>
            <a:off x="2402537" y="2273883"/>
            <a:ext cx="3742741" cy="369324"/>
          </a:xfrm>
          <a:prstGeom prst="rect">
            <a:avLst/>
          </a:prstGeom>
          <a:noFill/>
        </p:spPr>
        <p:txBody>
          <a:bodyPr wrap="square" lIns="91431" tIns="45716" rIns="91431" bIns="45716" anchor="ctr">
            <a:spAutoFit/>
          </a:bodyPr>
          <a:lstStyle/>
          <a:p>
            <a:pPr algn="ctr">
              <a:defRPr/>
            </a:pPr>
            <a:r>
              <a:rPr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Windows file transfer</a:t>
            </a:r>
            <a:endParaRPr lang="en-US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51" name="TextBox 6">
            <a:extLst>
              <a:ext uri="{FF2B5EF4-FFF2-40B4-BE49-F238E27FC236}">
                <a16:creationId xmlns:a16="http://schemas.microsoft.com/office/drawing/2014/main" id="{DBB6A4E0-1373-4957-B7D9-6C5E329641E5}"/>
              </a:ext>
            </a:extLst>
          </p:cNvPr>
          <p:cNvSpPr txBox="1"/>
          <p:nvPr/>
        </p:nvSpPr>
        <p:spPr>
          <a:xfrm>
            <a:off x="6722754" y="2135384"/>
            <a:ext cx="3742741" cy="646323"/>
          </a:xfrm>
          <a:prstGeom prst="rect">
            <a:avLst/>
          </a:prstGeom>
          <a:noFill/>
        </p:spPr>
        <p:txBody>
          <a:bodyPr wrap="square" lIns="91431" tIns="45716" rIns="91431" bIns="45716" anchor="ctr">
            <a:spAutoFit/>
          </a:bodyPr>
          <a:lstStyle/>
          <a:p>
            <a:pPr algn="ctr">
              <a:defRPr/>
            </a:pP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Windows File Transfer with Encryption</a:t>
            </a:r>
          </a:p>
        </p:txBody>
      </p:sp>
      <p:sp>
        <p:nvSpPr>
          <p:cNvPr id="52" name="Shape 80">
            <a:extLst>
              <a:ext uri="{FF2B5EF4-FFF2-40B4-BE49-F238E27FC236}">
                <a16:creationId xmlns:a16="http://schemas.microsoft.com/office/drawing/2014/main" id="{1B22922F-CEF7-4F19-A6FA-F0E87413D24B}"/>
              </a:ext>
            </a:extLst>
          </p:cNvPr>
          <p:cNvSpPr/>
          <p:nvPr/>
        </p:nvSpPr>
        <p:spPr>
          <a:xfrm>
            <a:off x="4771498" y="3164833"/>
            <a:ext cx="661817" cy="1977473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Shape 79">
            <a:extLst>
              <a:ext uri="{FF2B5EF4-FFF2-40B4-BE49-F238E27FC236}">
                <a16:creationId xmlns:a16="http://schemas.microsoft.com/office/drawing/2014/main" id="{A08FD8A9-0107-419A-ABFB-A8CFC856378C}"/>
              </a:ext>
            </a:extLst>
          </p:cNvPr>
          <p:cNvSpPr/>
          <p:nvPr/>
        </p:nvSpPr>
        <p:spPr>
          <a:xfrm>
            <a:off x="3309687" y="3141725"/>
            <a:ext cx="685358" cy="1998979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TextBox 20">
            <a:extLst>
              <a:ext uri="{FF2B5EF4-FFF2-40B4-BE49-F238E27FC236}">
                <a16:creationId xmlns:a16="http://schemas.microsoft.com/office/drawing/2014/main" id="{76C22048-EA88-4BC0-9A2A-22E6EF92847C}"/>
              </a:ext>
            </a:extLst>
          </p:cNvPr>
          <p:cNvSpPr txBox="1"/>
          <p:nvPr/>
        </p:nvSpPr>
        <p:spPr>
          <a:xfrm>
            <a:off x="3415587" y="3168915"/>
            <a:ext cx="535346" cy="3077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4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113</a:t>
            </a:r>
            <a:endParaRPr lang="en-US" sz="14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5" name="TextBox 20">
            <a:extLst>
              <a:ext uri="{FF2B5EF4-FFF2-40B4-BE49-F238E27FC236}">
                <a16:creationId xmlns:a16="http://schemas.microsoft.com/office/drawing/2014/main" id="{AAADCC85-DBF3-4405-88B3-60C4FF6E0B30}"/>
              </a:ext>
            </a:extLst>
          </p:cNvPr>
          <p:cNvSpPr txBox="1"/>
          <p:nvPr/>
        </p:nvSpPr>
        <p:spPr>
          <a:xfrm>
            <a:off x="4894550" y="3169847"/>
            <a:ext cx="535346" cy="3077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112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6" name="Shape 80">
            <a:extLst>
              <a:ext uri="{FF2B5EF4-FFF2-40B4-BE49-F238E27FC236}">
                <a16:creationId xmlns:a16="http://schemas.microsoft.com/office/drawing/2014/main" id="{D32D5764-0458-4ED7-9802-52BEC370D827}"/>
              </a:ext>
            </a:extLst>
          </p:cNvPr>
          <p:cNvSpPr/>
          <p:nvPr/>
        </p:nvSpPr>
        <p:spPr>
          <a:xfrm>
            <a:off x="8862274" y="3243992"/>
            <a:ext cx="661817" cy="1895588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Shape 79">
            <a:extLst>
              <a:ext uri="{FF2B5EF4-FFF2-40B4-BE49-F238E27FC236}">
                <a16:creationId xmlns:a16="http://schemas.microsoft.com/office/drawing/2014/main" id="{E474D8F3-2DB8-4CB2-A864-56E7D49025F0}"/>
              </a:ext>
            </a:extLst>
          </p:cNvPr>
          <p:cNvSpPr/>
          <p:nvPr/>
        </p:nvSpPr>
        <p:spPr>
          <a:xfrm>
            <a:off x="7396127" y="3143080"/>
            <a:ext cx="685358" cy="1998979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TextBox 20">
            <a:extLst>
              <a:ext uri="{FF2B5EF4-FFF2-40B4-BE49-F238E27FC236}">
                <a16:creationId xmlns:a16="http://schemas.microsoft.com/office/drawing/2014/main" id="{FC0A3A10-76C9-4888-BA6E-E18D06078F30}"/>
              </a:ext>
            </a:extLst>
          </p:cNvPr>
          <p:cNvSpPr txBox="1"/>
          <p:nvPr/>
        </p:nvSpPr>
        <p:spPr>
          <a:xfrm>
            <a:off x="7516733" y="3162919"/>
            <a:ext cx="535346" cy="3077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4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113</a:t>
            </a:r>
            <a:endParaRPr lang="en-US" sz="14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9" name="TextBox 20">
            <a:extLst>
              <a:ext uri="{FF2B5EF4-FFF2-40B4-BE49-F238E27FC236}">
                <a16:creationId xmlns:a16="http://schemas.microsoft.com/office/drawing/2014/main" id="{C111AE70-3797-4BB9-A953-E40D5A8AC4EA}"/>
              </a:ext>
            </a:extLst>
          </p:cNvPr>
          <p:cNvSpPr txBox="1"/>
          <p:nvPr/>
        </p:nvSpPr>
        <p:spPr>
          <a:xfrm>
            <a:off x="8959338" y="3242907"/>
            <a:ext cx="535346" cy="3077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110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0" name="TextBox 6">
            <a:extLst>
              <a:ext uri="{FF2B5EF4-FFF2-40B4-BE49-F238E27FC236}">
                <a16:creationId xmlns:a16="http://schemas.microsoft.com/office/drawing/2014/main" id="{2BF098EB-F2D1-460F-B4CA-B9D0A7FEE370}"/>
              </a:ext>
            </a:extLst>
          </p:cNvPr>
          <p:cNvSpPr txBox="1"/>
          <p:nvPr/>
        </p:nvSpPr>
        <p:spPr>
          <a:xfrm>
            <a:off x="7091644" y="5139863"/>
            <a:ext cx="1240652" cy="292380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sz="13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Download</a:t>
            </a:r>
          </a:p>
        </p:txBody>
      </p:sp>
      <p:sp>
        <p:nvSpPr>
          <p:cNvPr id="61" name="TextBox 6">
            <a:extLst>
              <a:ext uri="{FF2B5EF4-FFF2-40B4-BE49-F238E27FC236}">
                <a16:creationId xmlns:a16="http://schemas.microsoft.com/office/drawing/2014/main" id="{DD380541-418A-49E8-B1B6-76CFEA3D40FF}"/>
              </a:ext>
            </a:extLst>
          </p:cNvPr>
          <p:cNvSpPr txBox="1"/>
          <p:nvPr/>
        </p:nvSpPr>
        <p:spPr>
          <a:xfrm>
            <a:off x="8574246" y="5139863"/>
            <a:ext cx="1240652" cy="292380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13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Upload</a:t>
            </a:r>
          </a:p>
        </p:txBody>
      </p:sp>
      <p:sp>
        <p:nvSpPr>
          <p:cNvPr id="62" name="TextBox 6">
            <a:extLst>
              <a:ext uri="{FF2B5EF4-FFF2-40B4-BE49-F238E27FC236}">
                <a16:creationId xmlns:a16="http://schemas.microsoft.com/office/drawing/2014/main" id="{8A8818C6-39E7-4D2E-BE93-845DA3ADA935}"/>
              </a:ext>
            </a:extLst>
          </p:cNvPr>
          <p:cNvSpPr txBox="1"/>
          <p:nvPr/>
        </p:nvSpPr>
        <p:spPr>
          <a:xfrm>
            <a:off x="1955814" y="5001776"/>
            <a:ext cx="560839" cy="292380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TW" sz="13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0</a:t>
            </a:r>
            <a:endParaRPr lang="en-US" sz="13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3" name="TextBox 6">
            <a:extLst>
              <a:ext uri="{FF2B5EF4-FFF2-40B4-BE49-F238E27FC236}">
                <a16:creationId xmlns:a16="http://schemas.microsoft.com/office/drawing/2014/main" id="{0533D252-0849-440B-A1B7-B35A4A3159F5}"/>
              </a:ext>
            </a:extLst>
          </p:cNvPr>
          <p:cNvSpPr txBox="1"/>
          <p:nvPr/>
        </p:nvSpPr>
        <p:spPr>
          <a:xfrm>
            <a:off x="1955814" y="4117038"/>
            <a:ext cx="560839" cy="292380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TW" sz="13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50</a:t>
            </a:r>
            <a:endParaRPr lang="en-US" sz="13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4" name="TextBox 6">
            <a:extLst>
              <a:ext uri="{FF2B5EF4-FFF2-40B4-BE49-F238E27FC236}">
                <a16:creationId xmlns:a16="http://schemas.microsoft.com/office/drawing/2014/main" id="{1B72AB7D-F429-4957-943E-8DBCB994FD12}"/>
              </a:ext>
            </a:extLst>
          </p:cNvPr>
          <p:cNvSpPr txBox="1"/>
          <p:nvPr/>
        </p:nvSpPr>
        <p:spPr>
          <a:xfrm>
            <a:off x="1955814" y="3229180"/>
            <a:ext cx="560839" cy="292380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TW" sz="13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100</a:t>
            </a:r>
            <a:endParaRPr lang="en-US" sz="13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A141F9C2-264D-4ACE-9EF9-AE378467AA85}"/>
              </a:ext>
            </a:extLst>
          </p:cNvPr>
          <p:cNvSpPr txBox="1"/>
          <p:nvPr/>
        </p:nvSpPr>
        <p:spPr>
          <a:xfrm>
            <a:off x="1473441" y="5794126"/>
            <a:ext cx="395987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9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Test Environment:</a:t>
            </a:r>
            <a:br>
              <a:rPr lang="en-US" altLang="zh-TW" sz="9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9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NAS: TS-130</a:t>
            </a:r>
            <a:br>
              <a:rPr lang="en-US" altLang="zh-TW" sz="9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9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OS: QTS 4.5.1</a:t>
            </a:r>
            <a:br>
              <a:rPr lang="en-US" altLang="zh-TW" sz="9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9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Volume type: Samsung SSD 850 PRO 512GB </a:t>
            </a:r>
            <a:br>
              <a:rPr lang="en-US" altLang="zh-TW" sz="9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9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Client PC:</a:t>
            </a:r>
            <a:br>
              <a:rPr lang="en-US" altLang="zh-TW" sz="9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9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Windows 10, Intel Core i7-6700 CPU,3.40GHz., 64GB RAM</a:t>
            </a: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8F729BDC-E68B-454F-8AD3-A87AF0F0D259}"/>
              </a:ext>
            </a:extLst>
          </p:cNvPr>
          <p:cNvSpPr txBox="1"/>
          <p:nvPr/>
        </p:nvSpPr>
        <p:spPr>
          <a:xfrm>
            <a:off x="8823081" y="5779026"/>
            <a:ext cx="19836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TW" sz="9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Tested in QNAP Labs. ​</a:t>
            </a:r>
          </a:p>
          <a:p>
            <a:pPr algn="r"/>
            <a:r>
              <a:rPr lang="en-US" altLang="zh-TW" sz="9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Figures may vary by environment.</a:t>
            </a:r>
          </a:p>
        </p:txBody>
      </p:sp>
    </p:spTree>
    <p:extLst>
      <p:ext uri="{BB962C8B-B14F-4D97-AF65-F5344CB8AC3E}">
        <p14:creationId xmlns:p14="http://schemas.microsoft.com/office/powerpoint/2010/main" val="573424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>
            <a:extLst>
              <a:ext uri="{FF2B5EF4-FFF2-40B4-BE49-F238E27FC236}">
                <a16:creationId xmlns:a16="http://schemas.microsoft.com/office/drawing/2014/main" id="{766231B3-F979-4C2F-9E77-97FE3DF7A6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52014" y="1964031"/>
            <a:ext cx="3590712" cy="1325563"/>
          </a:xfrm>
        </p:spPr>
        <p:txBody>
          <a:bodyPr anchor="ctr">
            <a:noAutofit/>
          </a:bodyPr>
          <a:lstStyle/>
          <a:p>
            <a:pPr algn="ctr"/>
            <a:r>
              <a:rPr lang="zh-TW" altLang="en-US" sz="5600">
                <a:solidFill>
                  <a:srgbClr val="296876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Unboxing</a:t>
            </a:r>
            <a:endParaRPr lang="en-US" altLang="zh-TW" sz="5600">
              <a:solidFill>
                <a:srgbClr val="296876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98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>
            <a:extLst>
              <a:ext uri="{FF2B5EF4-FFF2-40B4-BE49-F238E27FC236}">
                <a16:creationId xmlns:a16="http://schemas.microsoft.com/office/drawing/2014/main" id="{766231B3-F979-4C2F-9E77-97FE3DF7A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altLang="zh-TW"/>
              <a:t>NAS</a:t>
            </a:r>
            <a:r>
              <a:rPr lang="zh-TW" altLang="en-US"/>
              <a:t> </a:t>
            </a:r>
            <a:br>
              <a:rPr lang="zh-TW" altLang="en-US"/>
            </a:br>
            <a:r>
              <a:rPr lang="zh-TW" altLang="en-US"/>
              <a:t>basic opreation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93309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化單一角落 11">
            <a:extLst>
              <a:ext uri="{FF2B5EF4-FFF2-40B4-BE49-F238E27FC236}">
                <a16:creationId xmlns:a16="http://schemas.microsoft.com/office/drawing/2014/main" id="{63C89E1D-5256-4E98-90E9-D1F16D9EBB70}"/>
              </a:ext>
            </a:extLst>
          </p:cNvPr>
          <p:cNvSpPr/>
          <p:nvPr/>
        </p:nvSpPr>
        <p:spPr>
          <a:xfrm>
            <a:off x="6095999" y="2518422"/>
            <a:ext cx="4742985" cy="4339577"/>
          </a:xfrm>
          <a:prstGeom prst="round1Rect">
            <a:avLst>
              <a:gd name="adj" fmla="val 0"/>
            </a:avLst>
          </a:prstGeom>
          <a:solidFill>
            <a:srgbClr val="29687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BFACC15-E197-4765-865B-6EC5161D9719}"/>
              </a:ext>
            </a:extLst>
          </p:cNvPr>
          <p:cNvSpPr txBox="1"/>
          <p:nvPr/>
        </p:nvSpPr>
        <p:spPr>
          <a:xfrm>
            <a:off x="6259792" y="2697013"/>
            <a:ext cx="4415398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buSzPts val="1400"/>
              <a:defRPr kumimoji="1" sz="1600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sz="1400">
                <a:latin typeface="Arial" panose="020B0604020202020204" pitchFamily="34" charset="0"/>
                <a:ea typeface="微軟正黑體"/>
              </a:rPr>
              <a:t>2. </a:t>
            </a:r>
            <a:r>
              <a:rPr lang="zh-TW" altLang="en-US" sz="1400">
                <a:latin typeface="Arial" panose="020B0604020202020204" pitchFamily="34" charset="0"/>
                <a:ea typeface="微軟正黑體"/>
              </a:rPr>
              <a:t>Download </a:t>
            </a:r>
            <a:r>
              <a:rPr lang="en-US" altLang="zh-TW" sz="1400">
                <a:latin typeface="Arial" panose="020B0604020202020204" pitchFamily="34" charset="0"/>
                <a:ea typeface="微軟正黑體"/>
              </a:rPr>
              <a:t>Qfinder Pro </a:t>
            </a:r>
            <a:r>
              <a:rPr lang="zh-TW" altLang="en-US" sz="1400">
                <a:latin typeface="Arial" panose="020B0604020202020204" pitchFamily="34" charset="0"/>
                <a:ea typeface="微軟正黑體"/>
              </a:rPr>
              <a:t>to install on Computer</a:t>
            </a:r>
          </a:p>
        </p:txBody>
      </p:sp>
      <p:sp>
        <p:nvSpPr>
          <p:cNvPr id="10" name="矩形: 圓角化單一角落 9">
            <a:extLst>
              <a:ext uri="{FF2B5EF4-FFF2-40B4-BE49-F238E27FC236}">
                <a16:creationId xmlns:a16="http://schemas.microsoft.com/office/drawing/2014/main" id="{AC7DF0FB-6824-4E4B-9A90-F6537E6B5301}"/>
              </a:ext>
            </a:extLst>
          </p:cNvPr>
          <p:cNvSpPr/>
          <p:nvPr/>
        </p:nvSpPr>
        <p:spPr>
          <a:xfrm>
            <a:off x="1065458" y="2518422"/>
            <a:ext cx="4273746" cy="4339577"/>
          </a:xfrm>
          <a:prstGeom prst="round1Rect">
            <a:avLst>
              <a:gd name="adj" fmla="val 0"/>
            </a:avLst>
          </a:prstGeom>
          <a:solidFill>
            <a:srgbClr val="29687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7D5F1A-6D2A-C446-8855-84A6DFCE6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441" y="373792"/>
            <a:ext cx="9624254" cy="1325563"/>
          </a:xfrm>
        </p:spPr>
        <p:txBody>
          <a:bodyPr>
            <a:normAutofit/>
          </a:bodyPr>
          <a:lstStyle/>
          <a:p>
            <a:r>
              <a:rPr lang="zh-TW" altLang="en-US"/>
              <a:t>Scan </a:t>
            </a:r>
            <a:r>
              <a:rPr lang="en-US" altLang="zh-TW"/>
              <a:t>QR code </a:t>
            </a:r>
            <a:r>
              <a:rPr lang="zh-TW" altLang="en-US"/>
              <a:t>or use </a:t>
            </a:r>
            <a:r>
              <a:rPr lang="en-US" altLang="zh-TW" err="1"/>
              <a:t>Qfinder</a:t>
            </a:r>
            <a:r>
              <a:rPr lang="zh-TW" altLang="en-US"/>
              <a:t> </a:t>
            </a:r>
            <a:r>
              <a:rPr lang="en-US" altLang="zh-TW"/>
              <a:t>Pro</a:t>
            </a:r>
            <a:r>
              <a:rPr lang="zh-TW" altLang="en-US"/>
              <a:t> </a:t>
            </a:r>
            <a:r>
              <a:rPr lang="en-US" altLang="zh-TW"/>
              <a:t>to initialize</a:t>
            </a:r>
            <a:r>
              <a:rPr lang="zh-TW" altLang="en-US"/>
              <a:t> </a:t>
            </a:r>
            <a:r>
              <a:rPr lang="en-US" altLang="zh-TW"/>
              <a:t>TS-130 </a:t>
            </a:r>
            <a:endParaRPr lang="zh-TW" alt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1BD69D6E-3E7C-45D4-970A-08344032810B}"/>
              </a:ext>
            </a:extLst>
          </p:cNvPr>
          <p:cNvGrpSpPr/>
          <p:nvPr/>
        </p:nvGrpSpPr>
        <p:grpSpPr>
          <a:xfrm>
            <a:off x="6272896" y="3481801"/>
            <a:ext cx="4389190" cy="2938475"/>
            <a:chOff x="5485549" y="2866290"/>
            <a:chExt cx="4888253" cy="3272588"/>
          </a:xfrm>
        </p:grpSpPr>
        <p:pic>
          <p:nvPicPr>
            <p:cNvPr id="15" name="圖形 24">
              <a:extLst>
                <a:ext uri="{FF2B5EF4-FFF2-40B4-BE49-F238E27FC236}">
                  <a16:creationId xmlns:a16="http://schemas.microsoft.com/office/drawing/2014/main" id="{960BF7A3-CED6-414F-83D4-2A98C7B92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85549" y="2866290"/>
              <a:ext cx="4888253" cy="3272588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2007" y="3063785"/>
              <a:ext cx="3735336" cy="2539091"/>
            </a:xfrm>
            <a:prstGeom prst="rect">
              <a:avLst/>
            </a:prstGeom>
          </p:spPr>
        </p:pic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7BE1581F-9DD7-41E4-B982-A3422846F76D}"/>
              </a:ext>
            </a:extLst>
          </p:cNvPr>
          <p:cNvGrpSpPr/>
          <p:nvPr/>
        </p:nvGrpSpPr>
        <p:grpSpPr>
          <a:xfrm>
            <a:off x="1353016" y="3659133"/>
            <a:ext cx="1285735" cy="2454587"/>
            <a:chOff x="2346026" y="3640987"/>
            <a:chExt cx="1285735" cy="2454587"/>
          </a:xfrm>
        </p:grpSpPr>
        <p:pic>
          <p:nvPicPr>
            <p:cNvPr id="13" name="圖形 30">
              <a:extLst>
                <a:ext uri="{FF2B5EF4-FFF2-40B4-BE49-F238E27FC236}">
                  <a16:creationId xmlns:a16="http://schemas.microsoft.com/office/drawing/2014/main" id="{A9740099-16BF-47A6-8F8F-7663567FE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346026" y="3640987"/>
              <a:ext cx="1285735" cy="2454587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15831" y="4295218"/>
              <a:ext cx="1146124" cy="1146124"/>
            </a:xfrm>
            <a:prstGeom prst="rect">
              <a:avLst/>
            </a:prstGeom>
          </p:spPr>
        </p:pic>
      </p:grpSp>
      <p:sp>
        <p:nvSpPr>
          <p:cNvPr id="7" name="文字方塊 6"/>
          <p:cNvSpPr txBox="1"/>
          <p:nvPr/>
        </p:nvSpPr>
        <p:spPr>
          <a:xfrm>
            <a:off x="1200570" y="2697013"/>
            <a:ext cx="3991438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buSzPts val="1400"/>
              <a:defRPr kumimoji="1" sz="1600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sz="1400">
                <a:latin typeface="Arial" panose="020B0604020202020204" pitchFamily="34" charset="0"/>
                <a:ea typeface="微軟正黑體"/>
              </a:rPr>
              <a:t>1. </a:t>
            </a:r>
            <a:r>
              <a:rPr lang="zh-TW" altLang="en-US" sz="1400">
                <a:latin typeface="Arial" panose="020B0604020202020204" pitchFamily="34" charset="0"/>
                <a:ea typeface="微軟正黑體"/>
              </a:rPr>
              <a:t>Scan QR code in Quick Installation Guide</a:t>
            </a:r>
            <a:endParaRPr lang="zh-TW" altLang="en-US" sz="1400">
              <a:latin typeface="Arial" panose="020B0604020202020204" pitchFamily="34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052075" y="1822423"/>
            <a:ext cx="991516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Put disk in your 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TS-130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, connect to power and ethernet. Finsh your first installation by scanning QR code or launch Qfinder Pro.</a:t>
            </a:r>
          </a:p>
        </p:txBody>
      </p:sp>
      <p:sp>
        <p:nvSpPr>
          <p:cNvPr id="16" name="梯形 15">
            <a:extLst>
              <a:ext uri="{FF2B5EF4-FFF2-40B4-BE49-F238E27FC236}">
                <a16:creationId xmlns:a16="http://schemas.microsoft.com/office/drawing/2014/main" id="{54452ACA-B1E9-4556-B23D-CC44D3399625}"/>
              </a:ext>
            </a:extLst>
          </p:cNvPr>
          <p:cNvSpPr/>
          <p:nvPr/>
        </p:nvSpPr>
        <p:spPr>
          <a:xfrm rot="16200000">
            <a:off x="1190089" y="4478271"/>
            <a:ext cx="2590691" cy="979103"/>
          </a:xfrm>
          <a:prstGeom prst="trapezoid">
            <a:avLst>
              <a:gd name="adj" fmla="val 78148"/>
            </a:avLst>
          </a:prstGeom>
          <a:gradFill>
            <a:gsLst>
              <a:gs pos="1000">
                <a:srgbClr val="FFE699">
                  <a:alpha val="0"/>
                </a:srgbClr>
              </a:gs>
              <a:gs pos="100000">
                <a:srgbClr val="FFE69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3C072D73-4852-47C8-9C41-FDA4444F53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74986" y="3672479"/>
            <a:ext cx="1941596" cy="2590693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706F87B3-F629-42CE-9FC6-A3C9359B827A}"/>
              </a:ext>
            </a:extLst>
          </p:cNvPr>
          <p:cNvSpPr/>
          <p:nvPr/>
        </p:nvSpPr>
        <p:spPr>
          <a:xfrm>
            <a:off x="2974986" y="3672475"/>
            <a:ext cx="1941596" cy="259069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6204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D5F1A-6D2A-C446-8855-84A6DFCE6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Find &amp; manage all your files </a:t>
            </a:r>
            <a:r>
              <a:rPr lang="en-US" altLang="zh-TW"/>
              <a:t>– File Station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7947" y="586573"/>
            <a:ext cx="900000" cy="9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文字方塊 12"/>
          <p:cNvSpPr txBox="1"/>
          <p:nvPr/>
        </p:nvSpPr>
        <p:spPr>
          <a:xfrm>
            <a:off x="411684" y="1714563"/>
            <a:ext cx="4546279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b="1">
                <a:solidFill>
                  <a:srgbClr val="FF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Upload</a:t>
            </a:r>
            <a:endParaRPr lang="en-US" altLang="zh-TW" b="1">
              <a:solidFill>
                <a:srgbClr val="FF000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r>
              <a:rPr lang="zh-TW" altLang="en-US">
                <a:latin typeface="Arial"/>
                <a:ea typeface="微軟正黑體"/>
                <a:cs typeface="Arial"/>
              </a:rPr>
              <a:t>Enter folder, drag your file to browser or click upload button to upload your file.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684" y="2772837"/>
            <a:ext cx="5458899" cy="3181758"/>
          </a:xfrm>
          <a:prstGeom prst="rect">
            <a:avLst/>
          </a:prstGeom>
          <a:ln>
            <a:noFill/>
          </a:ln>
          <a:effectLst>
            <a:outerShdw blurRad="127000" algn="tl" rotWithShape="0">
              <a:srgbClr val="000000">
                <a:alpha val="35000"/>
              </a:srgbClr>
            </a:outerShdw>
          </a:effectLst>
        </p:spPr>
      </p:pic>
      <p:sp>
        <p:nvSpPr>
          <p:cNvPr id="15" name="文字方塊 14"/>
          <p:cNvSpPr txBox="1"/>
          <p:nvPr/>
        </p:nvSpPr>
        <p:spPr>
          <a:xfrm>
            <a:off x="6325207" y="1718615"/>
            <a:ext cx="3448879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b="1">
                <a:solidFill>
                  <a:srgbClr val="FF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Download</a:t>
            </a:r>
            <a:endParaRPr lang="en-US" altLang="zh-TW" b="1">
              <a:solidFill>
                <a:srgbClr val="FF000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Right click on files/folder to download or share.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0082" y="2606586"/>
            <a:ext cx="3635297" cy="4062217"/>
          </a:xfrm>
          <a:prstGeom prst="rect">
            <a:avLst/>
          </a:prstGeom>
          <a:ln>
            <a:noFill/>
          </a:ln>
          <a:effectLst>
            <a:outerShdw blurRad="127000" algn="tl" rotWithShape="0">
              <a:srgbClr val="000000">
                <a:alpha val="35000"/>
              </a:srgbClr>
            </a:outerShdw>
          </a:effectLst>
        </p:spPr>
      </p:pic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F30A5727-8B01-42B3-A509-1EE0BA05D5DB}"/>
              </a:ext>
            </a:extLst>
          </p:cNvPr>
          <p:cNvCxnSpPr/>
          <p:nvPr/>
        </p:nvCxnSpPr>
        <p:spPr>
          <a:xfrm flipH="1" flipV="1">
            <a:off x="8657575" y="3148863"/>
            <a:ext cx="1645920" cy="682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10314949" y="2825697"/>
            <a:ext cx="156599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Create link to share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F30A5727-8B01-42B3-A509-1EE0BA05D5DB}"/>
              </a:ext>
            </a:extLst>
          </p:cNvPr>
          <p:cNvCxnSpPr/>
          <p:nvPr/>
        </p:nvCxnSpPr>
        <p:spPr>
          <a:xfrm flipH="1" flipV="1">
            <a:off x="8669029" y="3595655"/>
            <a:ext cx="1645920" cy="682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文字方塊 19"/>
          <p:cNvSpPr txBox="1"/>
          <p:nvPr/>
        </p:nvSpPr>
        <p:spPr>
          <a:xfrm>
            <a:off x="10314949" y="3451859"/>
            <a:ext cx="1565997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Download</a:t>
            </a:r>
            <a:endParaRPr lang="zh-TW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024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02AF204A-79A4-40C2-98B5-CD1F8CAE6D12}"/>
              </a:ext>
            </a:extLst>
          </p:cNvPr>
          <p:cNvSpPr/>
          <p:nvPr/>
        </p:nvSpPr>
        <p:spPr>
          <a:xfrm>
            <a:off x="9156832" y="2202052"/>
            <a:ext cx="1557798" cy="1577231"/>
          </a:xfrm>
          <a:prstGeom prst="roundRect">
            <a:avLst/>
          </a:prstGeom>
          <a:solidFill>
            <a:srgbClr val="29687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B096A0ED-EAC4-475C-8420-3F4DCEEAFD6C}"/>
              </a:ext>
            </a:extLst>
          </p:cNvPr>
          <p:cNvSpPr/>
          <p:nvPr/>
        </p:nvSpPr>
        <p:spPr>
          <a:xfrm>
            <a:off x="9156832" y="4411048"/>
            <a:ext cx="1557798" cy="1577231"/>
          </a:xfrm>
          <a:prstGeom prst="roundRect">
            <a:avLst/>
          </a:prstGeom>
          <a:solidFill>
            <a:srgbClr val="29687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1E2AA45-927F-4233-B9CF-EB12176F4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441" y="373792"/>
            <a:ext cx="8459930" cy="1336936"/>
          </a:xfrm>
        </p:spPr>
        <p:txBody>
          <a:bodyPr>
            <a:normAutofit fontScale="90000"/>
          </a:bodyPr>
          <a:lstStyle/>
          <a:p>
            <a:r>
              <a:rPr lang="en-US" altLang="zh-TW"/>
              <a:t>Rem</a:t>
            </a:r>
            <a:r>
              <a:rPr lang="en-US" altLang="zh-TW" err="1"/>
              <a:t>otel</a:t>
            </a:r>
            <a:r>
              <a:rPr lang="en-US" altLang="zh-TW"/>
              <a:t>y</a:t>
            </a:r>
            <a:r>
              <a:rPr lang="zh-TW" altLang="en-US"/>
              <a:t> </a:t>
            </a:r>
            <a:r>
              <a:rPr lang="en-US" altLang="zh-TW"/>
              <a:t>Acc</a:t>
            </a:r>
            <a:r>
              <a:rPr lang="en-US" altLang="zh-TW" err="1"/>
              <a:t>ess</a:t>
            </a:r>
            <a:r>
              <a:rPr lang="zh-TW" altLang="en-US"/>
              <a:t> </a:t>
            </a:r>
            <a:r>
              <a:rPr lang="en-US" altLang="zh-TW"/>
              <a:t>Your</a:t>
            </a:r>
            <a:r>
              <a:rPr lang="zh-TW" altLang="en-US"/>
              <a:t> </a:t>
            </a:r>
            <a:r>
              <a:rPr lang="en-US" altLang="zh-TW"/>
              <a:t>QNAP NAS</a:t>
            </a:r>
            <a:r>
              <a:rPr lang="zh-TW" altLang="en-US"/>
              <a:t> </a:t>
            </a:r>
            <a:r>
              <a:rPr lang="en-US" altLang="zh-TW"/>
              <a:t>from</a:t>
            </a:r>
            <a:r>
              <a:rPr lang="zh-TW" altLang="en-US"/>
              <a:t> </a:t>
            </a:r>
            <a:r>
              <a:rPr lang="en-US" altLang="zh-TW"/>
              <a:t>anywhere</a:t>
            </a:r>
            <a:r>
              <a:rPr lang="zh-TW" altLang="en-US"/>
              <a:t> </a:t>
            </a:r>
            <a:r>
              <a:rPr lang="en-US" altLang="zh-TW"/>
              <a:t>with</a:t>
            </a:r>
            <a:r>
              <a:rPr lang="zh-TW" altLang="en-US"/>
              <a:t> </a:t>
            </a:r>
            <a:r>
              <a:rPr lang="en-US" altLang="zh-TW" err="1"/>
              <a:t>myQNAPcloud</a:t>
            </a:r>
            <a:r>
              <a:rPr lang="zh-TW" altLang="en-US"/>
              <a:t> </a:t>
            </a:r>
            <a:r>
              <a:rPr lang="en-US" altLang="zh-TW"/>
              <a:t>Link</a:t>
            </a:r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273D2A7-F509-4399-B4F5-983AF7843885}"/>
              </a:ext>
            </a:extLst>
          </p:cNvPr>
          <p:cNvSpPr txBox="1"/>
          <p:nvPr/>
        </p:nvSpPr>
        <p:spPr>
          <a:xfrm>
            <a:off x="1364172" y="2202052"/>
            <a:ext cx="6951259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h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myQNAPclou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Link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ap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is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integ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at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ed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with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myQNAPcloud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and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provides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perfect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solidFill>
                  <a:srgbClr val="FF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remote</a:t>
            </a:r>
            <a:r>
              <a:rPr lang="zh-TW" altLang="en-US" sz="1400">
                <a:solidFill>
                  <a:srgbClr val="FF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solidFill>
                  <a:srgbClr val="FF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access</a:t>
            </a:r>
            <a:r>
              <a:rPr lang="zh-TW" altLang="en-US" sz="1400">
                <a:solidFill>
                  <a:srgbClr val="FF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solidFill>
                  <a:srgbClr val="FF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service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,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k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ing you to your QNAP NAS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from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wherever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yo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u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are.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he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</a:t>
            </a:r>
            <a:r>
              <a:rPr lang="en-US" altLang="zh-TW" sz="140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st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i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you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wa</a:t>
            </a:r>
            <a:r>
              <a:rPr lang="en-US" altLang="zh-TW" sz="140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nted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to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acces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NAS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device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remote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y,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you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ee</a:t>
            </a:r>
            <a:r>
              <a:rPr lang="en-US" altLang="zh-TW" sz="140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ded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to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</a:t>
            </a:r>
            <a:r>
              <a:rPr lang="en-US" altLang="zh-TW" sz="140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ly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on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DDNS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ser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v</a:t>
            </a:r>
            <a:r>
              <a:rPr lang="en-US" altLang="zh-TW" sz="140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ic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and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go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rou</a:t>
            </a:r>
            <a:r>
              <a:rPr lang="en-US" altLang="zh-TW" sz="140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gh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a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se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</a:t>
            </a:r>
            <a:r>
              <a:rPr lang="en-US" altLang="zh-TW" sz="140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of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com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ple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x,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time-consuming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registration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and se</a:t>
            </a:r>
            <a:r>
              <a:rPr lang="en-US" altLang="zh-TW" sz="140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tting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processes.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myQNAP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lo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u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Link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spa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you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from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these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hassles,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al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lowing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you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to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connect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to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your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NAS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via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tern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</a:t>
            </a:r>
            <a:r>
              <a:rPr lang="en-US" altLang="zh-TW" sz="140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gr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er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</a:t>
            </a:r>
            <a:r>
              <a:rPr lang="en-US" altLang="zh-TW" sz="140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nvenience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.</a:t>
            </a:r>
            <a:endParaRPr lang="zh-TW" sz="160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1A9ACCB7-B53E-4C46-8404-42AA7F9EC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172" y="3721563"/>
            <a:ext cx="6825620" cy="2798179"/>
          </a:xfrm>
          <a:prstGeom prst="rect">
            <a:avLst/>
          </a:prstGeom>
        </p:spPr>
      </p:pic>
      <p:pic>
        <p:nvPicPr>
          <p:cNvPr id="5" name="圖片 5">
            <a:extLst>
              <a:ext uri="{FF2B5EF4-FFF2-40B4-BE49-F238E27FC236}">
                <a16:creationId xmlns:a16="http://schemas.microsoft.com/office/drawing/2014/main" id="{4AEC0672-2748-4865-B372-5B4E7A29E621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9136577" y="2466792"/>
            <a:ext cx="1619250" cy="104775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3134DAC-CC28-49C3-B4D7-13F447446E84}"/>
              </a:ext>
            </a:extLst>
          </p:cNvPr>
          <p:cNvSpPr txBox="1"/>
          <p:nvPr/>
        </p:nvSpPr>
        <p:spPr>
          <a:xfrm>
            <a:off x="8810590" y="3795847"/>
            <a:ext cx="225028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Safe</a:t>
            </a:r>
            <a:r>
              <a:rPr lang="zh-TW" altLang="en-US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connection</a:t>
            </a:r>
            <a:r>
              <a:rPr lang="zh-TW" altLang="en-US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with</a:t>
            </a:r>
            <a:r>
              <a:rPr lang="zh-TW" altLang="en-US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SSL</a:t>
            </a:r>
            <a:r>
              <a:rPr lang="zh-TW" altLang="en-US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cert</a:t>
            </a:r>
            <a:r>
              <a:rPr 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ificate</a:t>
            </a:r>
            <a:endParaRPr lang="zh-TW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圖片 7" descr="一張含有 光 的圖片&#10;&#10;自動產生的描述">
            <a:extLst>
              <a:ext uri="{FF2B5EF4-FFF2-40B4-BE49-F238E27FC236}">
                <a16:creationId xmlns:a16="http://schemas.microsoft.com/office/drawing/2014/main" id="{9F7C7DA2-DC12-416D-AEEB-91A136253C77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8995886" y="4600811"/>
            <a:ext cx="1874969" cy="1213215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4E540557-4EBB-45EC-A19B-192B59D0661E}"/>
              </a:ext>
            </a:extLst>
          </p:cNvPr>
          <p:cNvSpPr txBox="1"/>
          <p:nvPr/>
        </p:nvSpPr>
        <p:spPr>
          <a:xfrm>
            <a:off x="8810590" y="5973490"/>
            <a:ext cx="22502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Access control</a:t>
            </a:r>
            <a:endParaRPr lang="zh-TW" altLang="en-US" sz="1400" b="1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630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3">
            <a:extLst>
              <a:ext uri="{FF2B5EF4-FFF2-40B4-BE49-F238E27FC236}">
                <a16:creationId xmlns:a16="http://schemas.microsoft.com/office/drawing/2014/main" id="{B014912B-E325-43FE-A530-3EA7D60C8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008521"/>
            <a:ext cx="7708900" cy="449195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0D275A3-386B-4C29-8B59-29EAC288C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Set independent premission for each user. Share files with friends via myqnapcloud link.</a:t>
            </a: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670D688B-3574-4FA3-A4CC-3E52A645F56B}"/>
              </a:ext>
            </a:extLst>
          </p:cNvPr>
          <p:cNvSpPr/>
          <p:nvPr/>
        </p:nvSpPr>
        <p:spPr>
          <a:xfrm>
            <a:off x="4276725" y="3900487"/>
            <a:ext cx="3832224" cy="2012156"/>
          </a:xfrm>
          <a:prstGeom prst="roundRect">
            <a:avLst>
              <a:gd name="adj" fmla="val 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DD579C07-93C5-4DB7-8344-1206A5DB96EB}"/>
              </a:ext>
            </a:extLst>
          </p:cNvPr>
          <p:cNvSpPr/>
          <p:nvPr/>
        </p:nvSpPr>
        <p:spPr>
          <a:xfrm>
            <a:off x="4276725" y="2543174"/>
            <a:ext cx="3832224" cy="713582"/>
          </a:xfrm>
          <a:prstGeom prst="roundRect">
            <a:avLst>
              <a:gd name="adj" fmla="val 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FBA790D7-99F9-4FD9-A88B-E7490B5169A2}"/>
              </a:ext>
            </a:extLst>
          </p:cNvPr>
          <p:cNvCxnSpPr/>
          <p:nvPr/>
        </p:nvCxnSpPr>
        <p:spPr>
          <a:xfrm flipH="1" flipV="1">
            <a:off x="5177983" y="2970269"/>
            <a:ext cx="3717607" cy="682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B8FAF26-2D51-4CED-84D8-9DF1B977B0EB}"/>
              </a:ext>
            </a:extLst>
          </p:cNvPr>
          <p:cNvSpPr txBox="1"/>
          <p:nvPr/>
        </p:nvSpPr>
        <p:spPr>
          <a:xfrm>
            <a:off x="8978934" y="2782669"/>
            <a:ext cx="310190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b="1">
                <a:latin typeface="Arial"/>
                <a:ea typeface="微軟正黑體"/>
                <a:cs typeface="Arial"/>
              </a:rPr>
              <a:t>User</a:t>
            </a:r>
            <a:r>
              <a:rPr lang="zh-TW" b="1">
                <a:latin typeface="Arial"/>
                <a:ea typeface="微軟正黑體"/>
                <a:cs typeface="Arial"/>
              </a:rPr>
              <a:t> </a:t>
            </a:r>
            <a:r>
              <a:rPr lang="en-US" altLang="zh-TW" b="1">
                <a:latin typeface="Arial"/>
                <a:ea typeface="微軟正黑體"/>
                <a:cs typeface="Arial"/>
              </a:rPr>
              <a:t>Group</a:t>
            </a:r>
            <a:endParaRPr lang="zh-TW" altLang="en-US">
              <a:latin typeface="Arial"/>
              <a:ea typeface="微軟正黑體"/>
              <a:cs typeface="Arial"/>
            </a:endParaRPr>
          </a:p>
          <a:p>
            <a:r>
              <a:rPr lang="en-US" altLang="zh-TW">
                <a:latin typeface="Arial"/>
                <a:ea typeface="微軟正黑體"/>
                <a:cs typeface="Arial"/>
              </a:rPr>
              <a:t>Support</a:t>
            </a:r>
            <a:r>
              <a:rPr lang="zh-TW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up</a:t>
            </a:r>
            <a:r>
              <a:rPr lang="zh-TW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to</a:t>
            </a:r>
            <a:r>
              <a:rPr lang="zh-TW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solidFill>
                  <a:srgbClr val="FF0000"/>
                </a:solidFill>
                <a:latin typeface="Arial"/>
                <a:ea typeface="微軟正黑體"/>
                <a:cs typeface="Arial"/>
              </a:rPr>
              <a:t>128</a:t>
            </a:r>
            <a:r>
              <a:rPr lang="zh-TW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user</a:t>
            </a:r>
            <a:r>
              <a:rPr lang="zh-TW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accounts</a:t>
            </a:r>
            <a:endParaRPr lang="zh-TW">
              <a:latin typeface="Arial"/>
              <a:ea typeface="微軟正黑體"/>
              <a:cs typeface="Arial"/>
            </a:endParaRP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2E013765-4AD2-412B-9F03-F50962888F58}"/>
              </a:ext>
            </a:extLst>
          </p:cNvPr>
          <p:cNvCxnSpPr>
            <a:cxnSpLocks/>
          </p:cNvCxnSpPr>
          <p:nvPr/>
        </p:nvCxnSpPr>
        <p:spPr>
          <a:xfrm flipH="1">
            <a:off x="8083111" y="4357687"/>
            <a:ext cx="812479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AEE1D5C6-38E6-4DEA-969A-B236CC8C478D}"/>
              </a:ext>
            </a:extLst>
          </p:cNvPr>
          <p:cNvSpPr txBox="1"/>
          <p:nvPr/>
        </p:nvSpPr>
        <p:spPr>
          <a:xfrm>
            <a:off x="8978934" y="4147266"/>
            <a:ext cx="2982035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Stand-al</a:t>
            </a:r>
            <a:r>
              <a:rPr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on</a:t>
            </a:r>
            <a:r>
              <a:rPr lang="en-US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</a:t>
            </a:r>
            <a:r>
              <a:rPr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premission setting </a:t>
            </a:r>
            <a:r>
              <a:rPr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fo</a:t>
            </a:r>
            <a:r>
              <a:rPr lang="en-US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</a:t>
            </a:r>
            <a:r>
              <a:rPr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each </a:t>
            </a:r>
            <a:r>
              <a:rPr lang="en-US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users</a:t>
            </a:r>
            <a:endParaRPr lang="en-US" altLang="zh-TW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You could set independent premission for each user. Stand-alone Read/Write access for each folder.</a:t>
            </a:r>
          </a:p>
        </p:txBody>
      </p:sp>
    </p:spTree>
    <p:extLst>
      <p:ext uri="{BB962C8B-B14F-4D97-AF65-F5344CB8AC3E}">
        <p14:creationId xmlns:p14="http://schemas.microsoft.com/office/powerpoint/2010/main" val="2163643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Back up each device with </a:t>
            </a:r>
            <a:r>
              <a:rPr lang="en-US"/>
              <a:t>separate</a:t>
            </a:r>
            <a:r>
              <a:rPr lang="en-US" altLang="zh-TW"/>
              <a:t> external hard drive</a:t>
            </a:r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3B0CB1E-EA39-4F0F-9205-435353BFA449}"/>
              </a:ext>
            </a:extLst>
          </p:cNvPr>
          <p:cNvSpPr/>
          <p:nvPr/>
        </p:nvSpPr>
        <p:spPr>
          <a:xfrm>
            <a:off x="2167634" y="2933298"/>
            <a:ext cx="1263314" cy="651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External </a:t>
            </a:r>
            <a:endParaRPr lang="zh-TW" altLang="en-US" sz="1600">
              <a:solidFill>
                <a:schemeClr val="tx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algn="ctr"/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Hard Drive</a:t>
            </a:r>
            <a:endParaRPr lang="zh-TW" altLang="en-US" sz="16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C0B4F03-502E-4E34-B066-282855E78199}"/>
              </a:ext>
            </a:extLst>
          </p:cNvPr>
          <p:cNvSpPr/>
          <p:nvPr/>
        </p:nvSpPr>
        <p:spPr>
          <a:xfrm>
            <a:off x="2167634" y="4479078"/>
            <a:ext cx="1263314" cy="651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External </a:t>
            </a:r>
            <a:endParaRPr lang="zh-TW" altLang="en-US" sz="1600">
              <a:solidFill>
                <a:schemeClr val="tx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algn="ctr"/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Hard Drive</a:t>
            </a:r>
            <a:endParaRPr lang="zh-TW" altLang="en-US" sz="1600">
              <a:solidFill>
                <a:schemeClr val="tx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B038B5A-F8A9-40EF-B4A2-FEC967E78B7F}"/>
              </a:ext>
            </a:extLst>
          </p:cNvPr>
          <p:cNvSpPr/>
          <p:nvPr/>
        </p:nvSpPr>
        <p:spPr>
          <a:xfrm>
            <a:off x="2167633" y="5913556"/>
            <a:ext cx="1263314" cy="651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External Hard Drive</a:t>
            </a:r>
            <a:endParaRPr lang="zh-TW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直線單箭頭接點 2">
            <a:extLst>
              <a:ext uri="{FF2B5EF4-FFF2-40B4-BE49-F238E27FC236}">
                <a16:creationId xmlns:a16="http://schemas.microsoft.com/office/drawing/2014/main" id="{F30A5727-8B01-42B3-A509-1EE0BA05D5DB}"/>
              </a:ext>
            </a:extLst>
          </p:cNvPr>
          <p:cNvCxnSpPr/>
          <p:nvPr/>
        </p:nvCxnSpPr>
        <p:spPr>
          <a:xfrm flipH="1" flipV="1">
            <a:off x="1739152" y="2635155"/>
            <a:ext cx="2895599" cy="682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CD9E255C-5F58-4107-8B62-7247187EC453}"/>
              </a:ext>
            </a:extLst>
          </p:cNvPr>
          <p:cNvCxnSpPr>
            <a:cxnSpLocks/>
          </p:cNvCxnSpPr>
          <p:nvPr/>
        </p:nvCxnSpPr>
        <p:spPr>
          <a:xfrm flipH="1">
            <a:off x="1739153" y="4135350"/>
            <a:ext cx="3303566" cy="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B90B2AD4-394A-4C84-8D1C-01814E4A81EE}"/>
              </a:ext>
            </a:extLst>
          </p:cNvPr>
          <p:cNvCxnSpPr>
            <a:cxnSpLocks/>
          </p:cNvCxnSpPr>
          <p:nvPr/>
        </p:nvCxnSpPr>
        <p:spPr>
          <a:xfrm flipH="1" flipV="1">
            <a:off x="1716406" y="5614375"/>
            <a:ext cx="2895599" cy="682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" name="圖形 12">
            <a:extLst>
              <a:ext uri="{FF2B5EF4-FFF2-40B4-BE49-F238E27FC236}">
                <a16:creationId xmlns:a16="http://schemas.microsoft.com/office/drawing/2014/main" id="{6BBA7B75-016F-4A9D-814A-E38BB543B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375" y="2077214"/>
            <a:ext cx="1720775" cy="1109775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52131DB6-0BA8-4AA1-9C1D-84E1C7DEB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375" y="3579941"/>
            <a:ext cx="1720775" cy="1109775"/>
          </a:xfrm>
          <a:prstGeom prst="rect">
            <a:avLst/>
          </a:prstGeom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6FA3820A-05AF-4D67-B722-B8D7D54FC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375" y="5051637"/>
            <a:ext cx="1720775" cy="1109775"/>
          </a:xfrm>
          <a:prstGeom prst="rect">
            <a:avLst/>
          </a:prstGeom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2B89DE2D-F58E-4727-8806-E3D5562783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400179" flipH="1">
            <a:off x="956875" y="2670054"/>
            <a:ext cx="970092" cy="614392"/>
          </a:xfrm>
          <a:prstGeom prst="rect">
            <a:avLst/>
          </a:prstGeom>
        </p:spPr>
      </p:pic>
      <p:pic>
        <p:nvPicPr>
          <p:cNvPr id="22" name="圖形 21">
            <a:extLst>
              <a:ext uri="{FF2B5EF4-FFF2-40B4-BE49-F238E27FC236}">
                <a16:creationId xmlns:a16="http://schemas.microsoft.com/office/drawing/2014/main" id="{44E13FA9-149D-4A88-958C-6F7F1EFDA9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400179" flipH="1">
            <a:off x="956875" y="4172347"/>
            <a:ext cx="970092" cy="614392"/>
          </a:xfrm>
          <a:prstGeom prst="rect">
            <a:avLst/>
          </a:prstGeom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1C6165BB-A437-4788-9463-F0876AC931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400179" flipH="1">
            <a:off x="956876" y="5643609"/>
            <a:ext cx="970092" cy="614392"/>
          </a:xfrm>
          <a:prstGeom prst="rect">
            <a:avLst/>
          </a:prstGeom>
        </p:spPr>
      </p:pic>
      <p:pic>
        <p:nvPicPr>
          <p:cNvPr id="25" name="圖形 24">
            <a:extLst>
              <a:ext uri="{FF2B5EF4-FFF2-40B4-BE49-F238E27FC236}">
                <a16:creationId xmlns:a16="http://schemas.microsoft.com/office/drawing/2014/main" id="{960BF7A3-CED6-414F-83D4-2A98C7B927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21392" y="5266527"/>
            <a:ext cx="1703338" cy="1034170"/>
          </a:xfrm>
          <a:prstGeom prst="rect">
            <a:avLst/>
          </a:prstGeom>
        </p:spPr>
      </p:pic>
      <p:pic>
        <p:nvPicPr>
          <p:cNvPr id="26" name="圖形 25">
            <a:extLst>
              <a:ext uri="{FF2B5EF4-FFF2-40B4-BE49-F238E27FC236}">
                <a16:creationId xmlns:a16="http://schemas.microsoft.com/office/drawing/2014/main" id="{84B17886-8DA0-453B-834D-BCE4F4A996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05518" y="1797004"/>
            <a:ext cx="1765905" cy="1573260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8A6C7D25-F394-4C08-9F05-7B2785C18343}"/>
              </a:ext>
            </a:extLst>
          </p:cNvPr>
          <p:cNvSpPr/>
          <p:nvPr/>
        </p:nvSpPr>
        <p:spPr>
          <a:xfrm>
            <a:off x="5399540" y="2821994"/>
            <a:ext cx="1263314" cy="651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16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Desktop</a:t>
            </a:r>
            <a:endParaRPr lang="zh-TW" altLang="en-US" sz="16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D571926-7ECD-4152-BA9A-C530FA079639}"/>
              </a:ext>
            </a:extLst>
          </p:cNvPr>
          <p:cNvSpPr/>
          <p:nvPr/>
        </p:nvSpPr>
        <p:spPr>
          <a:xfrm>
            <a:off x="5253989" y="4282157"/>
            <a:ext cx="1263314" cy="651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16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Smart Phone</a:t>
            </a:r>
            <a:endParaRPr lang="zh-TW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3A16F713-45DA-47EA-A513-7F4A1FB645A8}"/>
              </a:ext>
            </a:extLst>
          </p:cNvPr>
          <p:cNvSpPr/>
          <p:nvPr/>
        </p:nvSpPr>
        <p:spPr>
          <a:xfrm>
            <a:off x="5253988" y="5768005"/>
            <a:ext cx="1263314" cy="651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MacBook</a:t>
            </a:r>
          </a:p>
        </p:txBody>
      </p:sp>
      <p:pic>
        <p:nvPicPr>
          <p:cNvPr id="31" name="圖形 30">
            <a:extLst>
              <a:ext uri="{FF2B5EF4-FFF2-40B4-BE49-F238E27FC236}">
                <a16:creationId xmlns:a16="http://schemas.microsoft.com/office/drawing/2014/main" id="{A9740099-16BF-47A6-8F8F-7663567FE6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72367" y="3685160"/>
            <a:ext cx="619238" cy="1182182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0CEE8A20-5A0F-464C-8E34-390429008CF8}"/>
              </a:ext>
            </a:extLst>
          </p:cNvPr>
          <p:cNvSpPr txBox="1"/>
          <p:nvPr/>
        </p:nvSpPr>
        <p:spPr>
          <a:xfrm>
            <a:off x="7413009" y="2234156"/>
            <a:ext cx="409716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>
                <a:solidFill>
                  <a:srgbClr val="00444D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Backup each device with different external drive. It's hard to manage all backup version.</a:t>
            </a:r>
            <a:endParaRPr lang="zh-TW">
              <a:solidFill>
                <a:srgbClr val="0044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EEA25BF3-BB57-4FED-9090-81BDC5F2D9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59074" y="3579941"/>
            <a:ext cx="3399597" cy="272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74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>
            <a:extLst>
              <a:ext uri="{FF2B5EF4-FFF2-40B4-BE49-F238E27FC236}">
                <a16:creationId xmlns:a16="http://schemas.microsoft.com/office/drawing/2014/main" id="{766231B3-F979-4C2F-9E77-97FE3DF7A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altLang="zh-TW"/>
              <a:t>File protection </a:t>
            </a:r>
            <a:br>
              <a:rPr lang="en-US" altLang="zh-TW"/>
            </a:br>
            <a:r>
              <a:rPr lang="en-US" altLang="zh-TW"/>
              <a:t>&amp; sharing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6927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圓角化單一角落 16">
            <a:extLst>
              <a:ext uri="{FF2B5EF4-FFF2-40B4-BE49-F238E27FC236}">
                <a16:creationId xmlns:a16="http://schemas.microsoft.com/office/drawing/2014/main" id="{C78FB568-55D4-41BF-9714-4F509460C138}"/>
              </a:ext>
            </a:extLst>
          </p:cNvPr>
          <p:cNvSpPr/>
          <p:nvPr/>
        </p:nvSpPr>
        <p:spPr>
          <a:xfrm>
            <a:off x="1275846" y="4564953"/>
            <a:ext cx="5740333" cy="2132156"/>
          </a:xfrm>
          <a:prstGeom prst="round1Rect">
            <a:avLst>
              <a:gd name="adj" fmla="val 0"/>
            </a:avLst>
          </a:prstGeom>
          <a:solidFill>
            <a:srgbClr val="29687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: 圓角化單一角落 4">
            <a:extLst>
              <a:ext uri="{FF2B5EF4-FFF2-40B4-BE49-F238E27FC236}">
                <a16:creationId xmlns:a16="http://schemas.microsoft.com/office/drawing/2014/main" id="{5E2C8819-71F7-4F1B-BF76-1AD950B08A83}"/>
              </a:ext>
            </a:extLst>
          </p:cNvPr>
          <p:cNvSpPr/>
          <p:nvPr/>
        </p:nvSpPr>
        <p:spPr>
          <a:xfrm>
            <a:off x="1235556" y="2062819"/>
            <a:ext cx="9235950" cy="2132156"/>
          </a:xfrm>
          <a:prstGeom prst="round1Rect">
            <a:avLst>
              <a:gd name="adj" fmla="val 0"/>
            </a:avLst>
          </a:prstGeom>
          <a:solidFill>
            <a:srgbClr val="29687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7D5F1A-6D2A-C446-8855-84A6DFCE6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Public</a:t>
            </a:r>
            <a:r>
              <a:rPr lang="en-US" altLang="zh-CN"/>
              <a:t> could is not safe as you thought</a:t>
            </a:r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02A795-155A-4B43-9816-67D503DE9E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9879" y="4405103"/>
            <a:ext cx="2945240" cy="213883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62685D-F700-B248-8649-5AE3A6FCFD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7666" y="1969743"/>
            <a:ext cx="3590753" cy="204310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740CAA-A224-4B48-BFFD-24EC421D8658}"/>
              </a:ext>
            </a:extLst>
          </p:cNvPr>
          <p:cNvSpPr txBox="1"/>
          <p:nvPr/>
        </p:nvSpPr>
        <p:spPr>
          <a:xfrm>
            <a:off x="1398781" y="2888722"/>
            <a:ext cx="523718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/>
                <a:cs typeface="Arial"/>
              </a:rPr>
              <a:t>Flickr cancel 1TB </a:t>
            </a:r>
            <a:r>
              <a:rPr lang="zh-TW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/>
                <a:cs typeface="Arial"/>
              </a:rPr>
              <a:t>free space, d</a:t>
            </a:r>
            <a:r>
              <a:rPr lang="en-US" altLang="zh-TW" sz="16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/>
                <a:cs typeface="Arial"/>
              </a:rPr>
              <a:t>e</a:t>
            </a:r>
            <a:r>
              <a:rPr lang="zh-TW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/>
                <a:cs typeface="Arial"/>
              </a:rPr>
              <a:t>lete user file for over 1000+ photos,</a:t>
            </a:r>
            <a:r>
              <a:rPr lang="zh-TW" altLang="en-US" sz="1600">
                <a:solidFill>
                  <a:srgbClr val="C00000"/>
                </a:solidFill>
                <a:latin typeface="Arial"/>
                <a:ea typeface="微軟正黑體"/>
                <a:cs typeface="Arial"/>
              </a:rPr>
              <a:t> cost </a:t>
            </a:r>
            <a:r>
              <a:rPr lang="en-US" altLang="zh-CN" sz="1600">
                <a:solidFill>
                  <a:srgbClr val="C00000"/>
                </a:solidFill>
                <a:latin typeface="Arial"/>
                <a:ea typeface="微軟正黑體"/>
                <a:cs typeface="Arial"/>
              </a:rPr>
              <a:t>USD50 for unlimited space.</a:t>
            </a:r>
            <a:endParaRPr lang="en-US" sz="1600">
              <a:solidFill>
                <a:srgbClr val="C00000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714361-69E0-EC40-A67B-5029F7BDB9B0}"/>
              </a:ext>
            </a:extLst>
          </p:cNvPr>
          <p:cNvSpPr txBox="1"/>
          <p:nvPr/>
        </p:nvSpPr>
        <p:spPr>
          <a:xfrm>
            <a:off x="1398781" y="2183558"/>
            <a:ext cx="418089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CN" altLang="en-US" sz="2000" b="1">
                <a:latin typeface="Arial"/>
                <a:ea typeface="微軟正黑體"/>
                <a:cs typeface="Arial"/>
              </a:rPr>
              <a:t>Service tern could be change/discontinued anytime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CAD35C-31ED-B341-B0FD-CC16F534A3F1}"/>
              </a:ext>
            </a:extLst>
          </p:cNvPr>
          <p:cNvSpPr txBox="1"/>
          <p:nvPr/>
        </p:nvSpPr>
        <p:spPr>
          <a:xfrm>
            <a:off x="1398781" y="4719383"/>
            <a:ext cx="213143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CN" altLang="en-US" sz="2400" b="1">
                <a:latin typeface="Arial"/>
                <a:ea typeface="微軟正黑體"/>
                <a:cs typeface="Arial"/>
              </a:rPr>
              <a:t>Data leak</a:t>
            </a:r>
            <a:endParaRPr lang="en-US" sz="2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52E8CABE-ED4F-4D5D-A764-EF13FD2A4F1A}"/>
              </a:ext>
            </a:extLst>
          </p:cNvPr>
          <p:cNvSpPr txBox="1"/>
          <p:nvPr/>
        </p:nvSpPr>
        <p:spPr>
          <a:xfrm>
            <a:off x="1398781" y="3472911"/>
            <a:ext cx="500866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Google Photos </a:t>
            </a:r>
            <a:r>
              <a:rPr lang="zh-TW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cancel free upload space</a:t>
            </a:r>
            <a:r>
              <a:rPr lang="en-US" altLang="zh-TW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, </a:t>
            </a:r>
            <a:r>
              <a:rPr lang="zh-TW" altLang="en-US" sz="1600">
                <a:solidFill>
                  <a:srgbClr val="C0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charge </a:t>
            </a:r>
            <a:r>
              <a:rPr lang="en-US" altLang="zh-CN" sz="1600">
                <a:solidFill>
                  <a:srgbClr val="C0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USD120 for 2TB of space</a:t>
            </a:r>
            <a:endParaRPr lang="en-US" sz="1600">
              <a:solidFill>
                <a:srgbClr val="C0000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DB4B14C7-7E79-4366-AFC9-0CF1D542C4C6}"/>
              </a:ext>
            </a:extLst>
          </p:cNvPr>
          <p:cNvSpPr txBox="1"/>
          <p:nvPr/>
        </p:nvSpPr>
        <p:spPr>
          <a:xfrm>
            <a:off x="1398781" y="5210924"/>
            <a:ext cx="239849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/>
                <a:cs typeface="Arial"/>
              </a:rPr>
              <a:t>Leakage photos and videos saved on public cloud</a:t>
            </a:r>
          </a:p>
        </p:txBody>
      </p:sp>
    </p:spTree>
    <p:extLst>
      <p:ext uri="{BB962C8B-B14F-4D97-AF65-F5344CB8AC3E}">
        <p14:creationId xmlns:p14="http://schemas.microsoft.com/office/powerpoint/2010/main" val="25517324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D22751AE-CC12-4CA3-BB46-84E5811B8A0A}"/>
              </a:ext>
            </a:extLst>
          </p:cNvPr>
          <p:cNvSpPr/>
          <p:nvPr/>
        </p:nvSpPr>
        <p:spPr>
          <a:xfrm>
            <a:off x="6399690" y="3818089"/>
            <a:ext cx="2783169" cy="854775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bg2">
                  <a:lumMod val="2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kumimoji="1" lang="en-US" altLang="zh-TW" sz="24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/>
              </a:rPr>
              <a:t>macOS</a:t>
            </a:r>
          </a:p>
        </p:txBody>
      </p:sp>
      <p:pic>
        <p:nvPicPr>
          <p:cNvPr id="309" name="Shape 30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1573" y="2992889"/>
            <a:ext cx="3840427" cy="246442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8EF8D82-7425-4C8E-AB35-B0B70A180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565" y="350568"/>
            <a:ext cx="10439761" cy="1325563"/>
          </a:xfrm>
        </p:spPr>
        <p:txBody>
          <a:bodyPr/>
          <a:lstStyle/>
          <a:p>
            <a:r>
              <a:rPr lang="en-US" altLang="zh-TW"/>
              <a:t>Complete backup solution against to the </a:t>
            </a:r>
            <a:r>
              <a:rPr lang="en-US"/>
              <a:t>Ransomware</a:t>
            </a:r>
            <a:endParaRPr lang="zh-TW" altLang="en-US">
              <a:sym typeface="Arial"/>
            </a:endParaRPr>
          </a:p>
        </p:txBody>
      </p:sp>
      <p:pic>
        <p:nvPicPr>
          <p:cNvPr id="313" name="Shape 31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2859" y="3406289"/>
            <a:ext cx="1838949" cy="12112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4" name="Shape 314"/>
          <p:cNvSpPr/>
          <p:nvPr/>
        </p:nvSpPr>
        <p:spPr>
          <a:xfrm>
            <a:off x="6396603" y="4192570"/>
            <a:ext cx="2024294" cy="414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2000" b="1">
                <a:solidFill>
                  <a:srgbClr val="FFE699"/>
                </a:solidFill>
                <a:latin typeface="Arial"/>
                <a:ea typeface="Arial"/>
                <a:cs typeface="Arial"/>
                <a:sym typeface="Arial"/>
              </a:rPr>
              <a:t>Time Machine</a:t>
            </a:r>
            <a:endParaRPr lang="zh-TW" altLang="en-US" sz="2000" b="1">
              <a:solidFill>
                <a:srgbClr val="FFE699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17" name="Shape 317"/>
          <p:cNvSpPr/>
          <p:nvPr/>
        </p:nvSpPr>
        <p:spPr>
          <a:xfrm>
            <a:off x="1505093" y="2016515"/>
            <a:ext cx="5764294" cy="609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Create or schedulea a backup to scure your data!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779E6CEF-CE59-4A60-A1BC-C59C36C50D0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5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2595" y="4744723"/>
            <a:ext cx="3853952" cy="970270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52D41439-609C-418A-8A0B-CB1A0663AB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5474" y="2447120"/>
            <a:ext cx="6585800" cy="41168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5462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D5F1A-6D2A-C446-8855-84A6DFCE6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Apple Time Machine </a:t>
            </a:r>
            <a:r>
              <a:rPr lang="zh-TW" altLang="en-US"/>
              <a:t>Backup</a:t>
            </a:r>
            <a:endParaRPr lang="en-US" altLang="zh-TW"/>
          </a:p>
        </p:txBody>
      </p:sp>
      <p:sp>
        <p:nvSpPr>
          <p:cNvPr id="3" name="文字方塊 2"/>
          <p:cNvSpPr txBox="1"/>
          <p:nvPr/>
        </p:nvSpPr>
        <p:spPr>
          <a:xfrm>
            <a:off x="0" y="6581001"/>
            <a:ext cx="7373429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200">
                <a:ea typeface="+mn-lt"/>
                <a:cs typeface="+mn-lt"/>
              </a:rPr>
              <a:t>https://www.qnap.com/en/how-to/tutorial/article/using-time-machine-to-back-up-macs-to-a-qnap-nas-via-smb-3/</a:t>
            </a:r>
            <a:endParaRPr lang="zh-TW">
              <a:ea typeface="+mn-lt"/>
              <a:cs typeface="+mn-lt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60258" y="1829805"/>
            <a:ext cx="344887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b="1">
                <a:solidFill>
                  <a:srgbClr val="FF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1. </a:t>
            </a:r>
            <a:r>
              <a:rPr lang="zh-TW" altLang="en-US" b="1">
                <a:solidFill>
                  <a:srgbClr val="FF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Create new user</a:t>
            </a:r>
            <a:endParaRPr lang="en-US" altLang="zh-TW" b="1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You will need to create a new user/password for </a:t>
            </a: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Time Machine backup use</a:t>
            </a:r>
            <a:endParaRPr lang="zh-TW" altLang="en-US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113" y="3112400"/>
            <a:ext cx="3938896" cy="2414821"/>
          </a:xfrm>
          <a:prstGeom prst="rect">
            <a:avLst/>
          </a:prstGeom>
          <a:ln>
            <a:noFill/>
          </a:ln>
          <a:effectLst>
            <a:outerShdw blurRad="127000" algn="tl" rotWithShape="0">
              <a:srgbClr val="000000">
                <a:alpha val="35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1376" y="2386247"/>
            <a:ext cx="7032663" cy="4099039"/>
          </a:xfrm>
          <a:prstGeom prst="rect">
            <a:avLst/>
          </a:prstGeom>
          <a:ln>
            <a:noFill/>
          </a:ln>
          <a:effectLst>
            <a:outerShdw blurRad="127000" algn="tl" rotWithShape="0">
              <a:srgbClr val="000000">
                <a:alpha val="3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89618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D5F1A-6D2A-C446-8855-84A6DFCE6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Apple Time Machine </a:t>
            </a:r>
            <a:r>
              <a:rPr lang="en-US" altLang="zh-TW" err="1"/>
              <a:t>Backu</a:t>
            </a:r>
            <a:r>
              <a:rPr lang="en-US" altLang="zh-TW"/>
              <a:t>p</a:t>
            </a:r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0" y="6581001"/>
            <a:ext cx="7373429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200">
                <a:ea typeface="+mn-lt"/>
                <a:cs typeface="+mn-lt"/>
              </a:rPr>
              <a:t>https://www.qnap.com/en/how-to/tutorial/article/using-time-machine-to-back-up-macs-to-a-qnap-nas-via-smb-3/</a:t>
            </a:r>
            <a:endParaRPr lang="zh-TW">
              <a:ea typeface="+mn-lt"/>
              <a:cs typeface="+mn-lt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60258" y="1829805"/>
            <a:ext cx="3448879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b="1">
                <a:solidFill>
                  <a:srgbClr val="FF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 </a:t>
            </a:r>
            <a:r>
              <a:rPr lang="zh-TW" altLang="en-US" b="1">
                <a:solidFill>
                  <a:srgbClr val="FF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Create a share folder</a:t>
            </a:r>
            <a:endParaRPr lang="en-US" altLang="zh-TW" b="1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Create new share folder for </a:t>
            </a: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Time Machine backup</a:t>
            </a:r>
            <a:endParaRPr lang="zh-TW" altLang="en-US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239" y="3080454"/>
            <a:ext cx="4282931" cy="3029390"/>
          </a:xfrm>
          <a:prstGeom prst="rect">
            <a:avLst/>
          </a:prstGeom>
          <a:ln>
            <a:noFill/>
          </a:ln>
          <a:effectLst>
            <a:outerShdw blurRad="127000" algn="tl" rotWithShape="0">
              <a:srgbClr val="000000">
                <a:alpha val="35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9689" y="1829805"/>
            <a:ext cx="5753100" cy="4743450"/>
          </a:xfrm>
          <a:prstGeom prst="rect">
            <a:avLst/>
          </a:prstGeom>
          <a:ln>
            <a:noFill/>
          </a:ln>
          <a:effectLst>
            <a:outerShdw blurRad="127000" algn="tl" rotWithShape="0">
              <a:srgbClr val="000000">
                <a:alpha val="3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13859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D5F1A-6D2A-C446-8855-84A6DFCE6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Apple Time Machine Backu</a:t>
            </a:r>
            <a:r>
              <a:rPr lang="en-US" altLang="zh-TW"/>
              <a:t>p</a:t>
            </a:r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0" y="6581001"/>
            <a:ext cx="7373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/>
              <a:t>https://www.qnap.com/en/how-to/tutorial/article/using-time-machine-to-back-up-macs-to-a-qnap-nas-via-smb-3/</a:t>
            </a:r>
            <a:endParaRPr lang="zh-TW" altLang="en-US" sz="1200"/>
          </a:p>
        </p:txBody>
      </p:sp>
      <p:sp>
        <p:nvSpPr>
          <p:cNvPr id="5" name="文字方塊 4"/>
          <p:cNvSpPr txBox="1"/>
          <p:nvPr/>
        </p:nvSpPr>
        <p:spPr>
          <a:xfrm>
            <a:off x="370531" y="2029447"/>
            <a:ext cx="10676492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b="1">
                <a:solidFill>
                  <a:srgbClr val="FF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3. config</a:t>
            </a:r>
            <a:r>
              <a:rPr lang="zh-TW" altLang="en-US" b="1">
                <a:solidFill>
                  <a:srgbClr val="FF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TW" b="1">
                <a:solidFill>
                  <a:srgbClr val="FF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Time Machine on your macOS</a:t>
            </a:r>
          </a:p>
          <a:p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 Mac finder </a:t>
            </a: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click</a:t>
            </a: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”go” -&gt; “Connect to server” ,</a:t>
            </a: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enter </a:t>
            </a:r>
            <a:r>
              <a:rPr lang="en-US" altLang="zh-TW" sz="16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smb://&lt;NAS </a:t>
            </a:r>
            <a:r>
              <a:rPr lang="en-US" altLang="zh-TW" sz="1600" b="1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name.local</a:t>
            </a:r>
            <a:r>
              <a:rPr lang="en-US" altLang="zh-TW" sz="16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or IP address&gt;</a:t>
            </a: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, choose the folder you've created for backup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944" y="3226669"/>
            <a:ext cx="4847102" cy="3173439"/>
          </a:xfrm>
          <a:prstGeom prst="rect">
            <a:avLst/>
          </a:prstGeom>
          <a:ln>
            <a:noFill/>
          </a:ln>
          <a:effectLst>
            <a:outerShdw blurRad="127000" algn="tl" rotWithShape="0">
              <a:srgbClr val="000000">
                <a:alpha val="35000"/>
              </a:srgbClr>
            </a:outerShdw>
          </a:effectLst>
        </p:spPr>
      </p:pic>
      <p:sp>
        <p:nvSpPr>
          <p:cNvPr id="10" name="文字方塊 9"/>
          <p:cNvSpPr txBox="1"/>
          <p:nvPr/>
        </p:nvSpPr>
        <p:spPr>
          <a:xfrm>
            <a:off x="584234" y="4391537"/>
            <a:ext cx="396100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buSzPts val="1400"/>
              <a:defRPr kumimoj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sz="1400" b="1">
                <a:ea typeface="微軟正黑體"/>
              </a:rPr>
              <a:t>You'll see folder when open </a:t>
            </a:r>
            <a:r>
              <a:rPr lang="en-US" altLang="zh-TW" sz="1400" b="1">
                <a:ea typeface="微軟正黑體"/>
              </a:rPr>
              <a:t>Time Machine</a:t>
            </a:r>
            <a:endParaRPr lang="zh-TW" altLang="en-US" sz="1400" b="1">
              <a:ea typeface="微軟正黑體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5593" y="3232025"/>
            <a:ext cx="4806005" cy="3168083"/>
          </a:xfrm>
          <a:prstGeom prst="rect">
            <a:avLst/>
          </a:prstGeom>
          <a:ln>
            <a:noFill/>
          </a:ln>
          <a:effectLst>
            <a:outerShdw blurRad="127000" algn="tl" rotWithShape="0">
              <a:srgbClr val="000000">
                <a:alpha val="35000"/>
              </a:srgbClr>
            </a:outerShdw>
          </a:effectLst>
        </p:spPr>
      </p:pic>
      <p:sp>
        <p:nvSpPr>
          <p:cNvPr id="12" name="文字方塊 11"/>
          <p:cNvSpPr txBox="1"/>
          <p:nvPr/>
        </p:nvSpPr>
        <p:spPr>
          <a:xfrm>
            <a:off x="6677351" y="3450022"/>
            <a:ext cx="352052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buSzPts val="1400"/>
              <a:defRPr kumimoj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sz="1400" b="1">
                <a:ea typeface="微軟正黑體"/>
              </a:rPr>
              <a:t>Start backup by input user/password</a:t>
            </a:r>
            <a:endParaRPr lang="zh-TW" sz="1400"/>
          </a:p>
        </p:txBody>
      </p:sp>
    </p:spTree>
    <p:extLst>
      <p:ext uri="{BB962C8B-B14F-4D97-AF65-F5344CB8AC3E}">
        <p14:creationId xmlns:p14="http://schemas.microsoft.com/office/powerpoint/2010/main" val="14720268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317">
            <a:extLst>
              <a:ext uri="{FF2B5EF4-FFF2-40B4-BE49-F238E27FC236}">
                <a16:creationId xmlns:a16="http://schemas.microsoft.com/office/drawing/2014/main" id="{6B131A5B-1CF8-468F-BBD4-19A2B620DA45}"/>
              </a:ext>
            </a:extLst>
          </p:cNvPr>
          <p:cNvSpPr/>
          <p:nvPr/>
        </p:nvSpPr>
        <p:spPr>
          <a:xfrm>
            <a:off x="1248393" y="2063965"/>
            <a:ext cx="2659616" cy="186158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kumimoji="1" lang="zh-TW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27" name="Shape 327"/>
          <p:cNvSpPr txBox="1"/>
          <p:nvPr/>
        </p:nvSpPr>
        <p:spPr>
          <a:xfrm>
            <a:off x="1339751" y="2990138"/>
            <a:ext cx="1728670" cy="65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chemeClr val="lt1"/>
              </a:buClr>
              <a:buSzPts val="1600"/>
            </a:pP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Maxium snaoshots</a:t>
            </a:r>
            <a:endParaRPr lang="zh-TW" altLang="en-US" sz="16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algn="ctr">
              <a:buSzPts val="1600"/>
            </a:pP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of Disk </a:t>
            </a: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/</a:t>
            </a: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 </a:t>
            </a:r>
            <a:r>
              <a:rPr 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LUN</a:t>
            </a:r>
            <a:endParaRPr lang="zh-TW" altLang="en-US" sz="16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28" name="Shape 328"/>
          <p:cNvSpPr txBox="1"/>
          <p:nvPr/>
        </p:nvSpPr>
        <p:spPr>
          <a:xfrm>
            <a:off x="1175004" y="2753653"/>
            <a:ext cx="2828733" cy="380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>
              <a:buClr>
                <a:schemeClr val="lt1"/>
              </a:buClr>
              <a:buSzPts val="1600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---------------------------------</a:t>
            </a:r>
            <a:endParaRPr lang="zh-TW" altLang="en-US" b="1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29" name="Shape 329"/>
          <p:cNvSpPr txBox="1"/>
          <p:nvPr/>
        </p:nvSpPr>
        <p:spPr>
          <a:xfrm rot="5400000">
            <a:off x="2074026" y="2868621"/>
            <a:ext cx="2083921" cy="369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>
              <a:buClr>
                <a:schemeClr val="lt1"/>
              </a:buClr>
              <a:buSzPts val="1600"/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-----------------------</a:t>
            </a:r>
            <a:endParaRPr lang="zh-TW" altLang="en-US" b="1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30" name="Shape 330"/>
          <p:cNvSpPr txBox="1"/>
          <p:nvPr/>
        </p:nvSpPr>
        <p:spPr>
          <a:xfrm>
            <a:off x="2634318" y="2231606"/>
            <a:ext cx="1728670" cy="587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chemeClr val="lt1"/>
              </a:buClr>
              <a:buSzPts val="2800"/>
            </a:pPr>
            <a:r>
              <a:rPr lang="en-US" sz="320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64</a:t>
            </a:r>
            <a:endParaRPr lang="zh-TW" altLang="en-US" sz="320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31" name="Shape 331"/>
          <p:cNvSpPr txBox="1"/>
          <p:nvPr/>
        </p:nvSpPr>
        <p:spPr>
          <a:xfrm>
            <a:off x="2634320" y="3144132"/>
            <a:ext cx="1728670" cy="587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chemeClr val="lt1"/>
              </a:buClr>
              <a:buSzPts val="2800"/>
            </a:pPr>
            <a:r>
              <a:rPr lang="en-US" sz="320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32</a:t>
            </a:r>
            <a:endParaRPr lang="zh-TW" altLang="en-US" sz="320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32" name="Shape 332"/>
          <p:cNvSpPr txBox="1"/>
          <p:nvPr/>
        </p:nvSpPr>
        <p:spPr>
          <a:xfrm>
            <a:off x="1339751" y="2251175"/>
            <a:ext cx="1728670" cy="507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Maxium snapshots</a:t>
            </a:r>
            <a:endParaRPr lang="zh-TW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5FA7A6F3-F26D-4190-BB3F-3D4B9AC0CD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860" y="3700502"/>
            <a:ext cx="1854839" cy="30589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zh-TW" altLang="en-US"/>
              <a:t>QNAP provide snapshot for Entey level NAS</a:t>
            </a:r>
          </a:p>
        </p:txBody>
      </p:sp>
      <p:pic>
        <p:nvPicPr>
          <p:cNvPr id="323" name="Shape 323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7998" y="2604394"/>
            <a:ext cx="7283268" cy="3690299"/>
          </a:xfrm>
          <a:prstGeom prst="rect">
            <a:avLst/>
          </a:prstGeom>
          <a:ln>
            <a:noFill/>
          </a:ln>
          <a:effectLst>
            <a:outerShdw blurRad="127000" algn="tl" rotWithShape="0">
              <a:srgbClr val="000000">
                <a:alpha val="35000"/>
              </a:srgbClr>
            </a:outerShdw>
          </a:effectLst>
        </p:spPr>
      </p:pic>
      <p:pic>
        <p:nvPicPr>
          <p:cNvPr id="21" name="Picture 3" descr="\\Marketing\Marketing\MarketingMaterials\DM\NAS\Software_Section_brochure\QNAP product icon_20170816-assets\Snapshot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2667" y="5471959"/>
            <a:ext cx="1386041" cy="13860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99290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31687F6E-138A-48FE-8B11-225231B9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304" y="1909557"/>
            <a:ext cx="5989528" cy="3070200"/>
          </a:xfrm>
          <a:prstGeom prst="rect">
            <a:avLst/>
          </a:prstGeom>
        </p:spPr>
      </p:pic>
      <p:sp>
        <p:nvSpPr>
          <p:cNvPr id="14" name="箭號: 上彎 13">
            <a:extLst>
              <a:ext uri="{FF2B5EF4-FFF2-40B4-BE49-F238E27FC236}">
                <a16:creationId xmlns:a16="http://schemas.microsoft.com/office/drawing/2014/main" id="{2056C665-8516-41FC-9E4F-14409CA328CE}"/>
              </a:ext>
            </a:extLst>
          </p:cNvPr>
          <p:cNvSpPr/>
          <p:nvPr/>
        </p:nvSpPr>
        <p:spPr>
          <a:xfrm>
            <a:off x="2318894" y="4067480"/>
            <a:ext cx="1720775" cy="767836"/>
          </a:xfrm>
          <a:prstGeom prst="bentUpArrow">
            <a:avLst>
              <a:gd name="adj1" fmla="val 16317"/>
              <a:gd name="adj2" fmla="val 24380"/>
              <a:gd name="adj3" fmla="val 2748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xfrm>
            <a:off x="1473441" y="373792"/>
            <a:ext cx="9415274" cy="133693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buClr>
                <a:schemeClr val="dk1"/>
              </a:buClr>
              <a:buSzPts val="3200"/>
            </a:pPr>
            <a:r>
              <a:rPr lang="zh-TW" altLang="en-US">
                <a:sym typeface="Arial"/>
              </a:rPr>
              <a:t>Take &amp; manager snapshot via snapshot ma</a:t>
            </a:r>
            <a:r>
              <a:rPr lang="en-US" altLang="zh-TW">
                <a:sym typeface="Arial"/>
              </a:rPr>
              <a:t>n</a:t>
            </a:r>
            <a:r>
              <a:rPr lang="en-US" altLang="en-US" err="1">
                <a:sym typeface="Arial"/>
              </a:rPr>
              <a:t>ager</a:t>
            </a:r>
            <a:r>
              <a:rPr lang="en-US" altLang="zh-TW">
                <a:sym typeface="Arial"/>
              </a:rPr>
              <a:t>- Export</a:t>
            </a:r>
            <a:endParaRPr>
              <a:sym typeface="Arial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B89B244-8138-4C3E-8A1C-DB073D7509EC}"/>
              </a:ext>
            </a:extLst>
          </p:cNvPr>
          <p:cNvSpPr txBox="1"/>
          <p:nvPr/>
        </p:nvSpPr>
        <p:spPr>
          <a:xfrm>
            <a:off x="4860878" y="431496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altLang="zh-TW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B795D61B-8D80-4657-87AB-9AF97BEF5BE2}"/>
              </a:ext>
            </a:extLst>
          </p:cNvPr>
          <p:cNvSpPr/>
          <p:nvPr/>
        </p:nvSpPr>
        <p:spPr>
          <a:xfrm>
            <a:off x="5946725" y="2694156"/>
            <a:ext cx="298011" cy="261582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FE885927-B6C6-4347-B681-78A36299CE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976" y="3031193"/>
            <a:ext cx="1854839" cy="30589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3" descr="\\Marketing\Marketing\MarketingMaterials\DM\NAS\Software_Section_brochure\QNAP product icon_20170816-assets\Snapshot.png">
            <a:extLst>
              <a:ext uri="{FF2B5EF4-FFF2-40B4-BE49-F238E27FC236}">
                <a16:creationId xmlns:a16="http://schemas.microsoft.com/office/drawing/2014/main" id="{9C4C7C0E-20C1-4D7C-B6A5-16C662CF1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5006" y="5231096"/>
            <a:ext cx="914163" cy="9141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FAEB33AA-8481-4876-8014-431FCB3BE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83636" y="2874112"/>
            <a:ext cx="1720775" cy="1109775"/>
          </a:xfrm>
          <a:prstGeom prst="rect">
            <a:avLst/>
          </a:prstGeom>
        </p:spPr>
      </p:pic>
      <p:pic>
        <p:nvPicPr>
          <p:cNvPr id="19" name="圖形 20">
            <a:extLst>
              <a:ext uri="{FF2B5EF4-FFF2-40B4-BE49-F238E27FC236}">
                <a16:creationId xmlns:a16="http://schemas.microsoft.com/office/drawing/2014/main" id="{74A9BFE4-022B-40EA-A06F-B523FE43DB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1400179" flipH="1">
            <a:off x="3139136" y="3466952"/>
            <a:ext cx="970092" cy="614392"/>
          </a:xfrm>
          <a:prstGeom prst="rect">
            <a:avLst/>
          </a:prstGeom>
        </p:spPr>
      </p:pic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25C1DFD9-F58D-4A4B-B432-DD02726A808B}"/>
              </a:ext>
            </a:extLst>
          </p:cNvPr>
          <p:cNvSpPr/>
          <p:nvPr/>
        </p:nvSpPr>
        <p:spPr>
          <a:xfrm>
            <a:off x="5798873" y="3182265"/>
            <a:ext cx="3741110" cy="458664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01C4F4C6-49F0-44F6-A0B8-1F03B88FCA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0" y="3797009"/>
            <a:ext cx="5994400" cy="4153482"/>
          </a:xfrm>
          <a:prstGeom prst="rect">
            <a:avLst/>
          </a:prstGeom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CF448F6D-0C75-4A96-8FBA-544DC0DEB42E}"/>
              </a:ext>
            </a:extLst>
          </p:cNvPr>
          <p:cNvSpPr/>
          <p:nvPr/>
        </p:nvSpPr>
        <p:spPr>
          <a:xfrm>
            <a:off x="6246645" y="5974614"/>
            <a:ext cx="2976655" cy="629028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54677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5" descr="一張含有 文字 的圖片&#10;&#10;自動產生的描述">
            <a:extLst>
              <a:ext uri="{FF2B5EF4-FFF2-40B4-BE49-F238E27FC236}">
                <a16:creationId xmlns:a16="http://schemas.microsoft.com/office/drawing/2014/main" id="{B1CFDCCA-667F-44B7-A2B2-83419DC32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576" y="2231370"/>
            <a:ext cx="6736465" cy="4044651"/>
          </a:xfrm>
          <a:prstGeom prst="rect">
            <a:avLst/>
          </a:prstGeom>
        </p:spPr>
      </p:pic>
      <p:sp>
        <p:nvSpPr>
          <p:cNvPr id="3" name="箭號: 上彎 2">
            <a:extLst>
              <a:ext uri="{FF2B5EF4-FFF2-40B4-BE49-F238E27FC236}">
                <a16:creationId xmlns:a16="http://schemas.microsoft.com/office/drawing/2014/main" id="{A78044F7-86FC-4267-A797-16AA94322F00}"/>
              </a:ext>
            </a:extLst>
          </p:cNvPr>
          <p:cNvSpPr/>
          <p:nvPr/>
        </p:nvSpPr>
        <p:spPr>
          <a:xfrm rot="16200000" flipH="1">
            <a:off x="2597860" y="3661051"/>
            <a:ext cx="1171492" cy="1443038"/>
          </a:xfrm>
          <a:prstGeom prst="bentUpArrow">
            <a:avLst>
              <a:gd name="adj1" fmla="val 10219"/>
              <a:gd name="adj2" fmla="val 14826"/>
              <a:gd name="adj3" fmla="val 1935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xfrm>
            <a:off x="1473441" y="373792"/>
            <a:ext cx="9722348" cy="133693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altLang="zh-TW">
                <a:sym typeface="Arial"/>
              </a:rPr>
              <a:t>Take</a:t>
            </a:r>
            <a:r>
              <a:rPr lang="zh-TW" altLang="en-US">
                <a:sym typeface="Arial"/>
              </a:rPr>
              <a:t> </a:t>
            </a:r>
            <a:r>
              <a:rPr lang="en-US" altLang="zh-TW">
                <a:sym typeface="Arial"/>
              </a:rPr>
              <a:t>&amp;</a:t>
            </a:r>
            <a:r>
              <a:rPr lang="zh-TW" altLang="en-US">
                <a:sym typeface="Arial"/>
              </a:rPr>
              <a:t> </a:t>
            </a:r>
            <a:r>
              <a:rPr lang="en-US" altLang="zh-TW">
                <a:sym typeface="Arial"/>
              </a:rPr>
              <a:t>manager</a:t>
            </a:r>
            <a:r>
              <a:rPr lang="zh-TW" altLang="en-US">
                <a:sym typeface="Arial"/>
              </a:rPr>
              <a:t> </a:t>
            </a:r>
            <a:r>
              <a:rPr lang="en-US" altLang="zh-TW">
                <a:sym typeface="Arial"/>
              </a:rPr>
              <a:t>snapshot</a:t>
            </a:r>
            <a:r>
              <a:rPr lang="zh-TW" altLang="en-US">
                <a:sym typeface="Arial"/>
              </a:rPr>
              <a:t> </a:t>
            </a:r>
            <a:r>
              <a:rPr lang="en-US" altLang="zh-TW">
                <a:sym typeface="Arial"/>
              </a:rPr>
              <a:t>via</a:t>
            </a:r>
            <a:r>
              <a:rPr lang="zh-TW" altLang="en-US">
                <a:sym typeface="Arial"/>
              </a:rPr>
              <a:t> </a:t>
            </a:r>
            <a:r>
              <a:rPr lang="en-US" altLang="zh-TW">
                <a:sym typeface="Arial"/>
              </a:rPr>
              <a:t>snapshot</a:t>
            </a:r>
            <a:r>
              <a:rPr lang="zh-TW" altLang="en-US">
                <a:sym typeface="Arial"/>
              </a:rPr>
              <a:t> </a:t>
            </a:r>
            <a:r>
              <a:rPr lang="en-US" altLang="zh-TW">
                <a:sym typeface="Arial"/>
              </a:rPr>
              <a:t>manager-</a:t>
            </a:r>
            <a:r>
              <a:rPr lang="zh-TW" altLang="en-US">
                <a:sym typeface="Arial"/>
              </a:rPr>
              <a:t> inport </a:t>
            </a:r>
            <a:endParaRPr lang="en-US" altLang="zh-TW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4F4B34FA-1B78-4986-A09D-C53999089984}"/>
              </a:ext>
            </a:extLst>
          </p:cNvPr>
          <p:cNvSpPr/>
          <p:nvPr/>
        </p:nvSpPr>
        <p:spPr>
          <a:xfrm>
            <a:off x="10311611" y="5929170"/>
            <a:ext cx="1328207" cy="287496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A23E06AE-7FEF-42E7-987F-1F488C872E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976" y="3031193"/>
            <a:ext cx="1854839" cy="30589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3" descr="\\Marketing\Marketing\MarketingMaterials\DM\NAS\Software_Section_brochure\QNAP product icon_20170816-assets\Snapshot.png">
            <a:extLst>
              <a:ext uri="{FF2B5EF4-FFF2-40B4-BE49-F238E27FC236}">
                <a16:creationId xmlns:a16="http://schemas.microsoft.com/office/drawing/2014/main" id="{5816C943-2078-4284-86BF-FB3DDC66A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5006" y="5231096"/>
            <a:ext cx="914163" cy="9141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2758A6FC-3FA6-41ED-AB01-BC0C5EA491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83636" y="2874112"/>
            <a:ext cx="1720775" cy="1109775"/>
          </a:xfrm>
          <a:prstGeom prst="rect">
            <a:avLst/>
          </a:prstGeom>
        </p:spPr>
      </p:pic>
      <p:pic>
        <p:nvPicPr>
          <p:cNvPr id="16" name="圖形 20">
            <a:extLst>
              <a:ext uri="{FF2B5EF4-FFF2-40B4-BE49-F238E27FC236}">
                <a16:creationId xmlns:a16="http://schemas.microsoft.com/office/drawing/2014/main" id="{1046774C-4866-48C9-A3F8-C545EE7516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1400179" flipH="1">
            <a:off x="3139136" y="3466952"/>
            <a:ext cx="970092" cy="61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26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0C4E8D8E-F98D-49CC-AFAB-E3C265129495}"/>
              </a:ext>
            </a:extLst>
          </p:cNvPr>
          <p:cNvGrpSpPr/>
          <p:nvPr/>
        </p:nvGrpSpPr>
        <p:grpSpPr>
          <a:xfrm>
            <a:off x="687008" y="1662115"/>
            <a:ext cx="7043345" cy="3039891"/>
            <a:chOff x="493293" y="1009706"/>
            <a:chExt cx="8211559" cy="3668914"/>
          </a:xfrm>
        </p:grpSpPr>
        <p:sp>
          <p:nvSpPr>
            <p:cNvPr id="8" name="梯形 7">
              <a:extLst>
                <a:ext uri="{FF2B5EF4-FFF2-40B4-BE49-F238E27FC236}">
                  <a16:creationId xmlns:a16="http://schemas.microsoft.com/office/drawing/2014/main" id="{C789DEC8-B2DE-44CA-B7ED-AEFF44DC7CBD}"/>
                </a:ext>
              </a:extLst>
            </p:cNvPr>
            <p:cNvSpPr/>
            <p:nvPr/>
          </p:nvSpPr>
          <p:spPr>
            <a:xfrm>
              <a:off x="493293" y="1009706"/>
              <a:ext cx="8109285" cy="457769"/>
            </a:xfrm>
            <a:prstGeom prst="trapezoid">
              <a:avLst>
                <a:gd name="adj" fmla="val 164300"/>
              </a:avLst>
            </a:prstGeom>
            <a:gradFill>
              <a:gsLst>
                <a:gs pos="1000">
                  <a:srgbClr val="FFE699">
                    <a:alpha val="0"/>
                  </a:srgbClr>
                </a:gs>
                <a:gs pos="100000">
                  <a:srgbClr val="FFE699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E135D9A-1F7D-DF44-B78B-9EBECC4D3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293" y="1467475"/>
              <a:ext cx="8211559" cy="3211145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chemeClr val="accent4"/>
              </a:solidFill>
            </a:ln>
            <a:effectLst/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7587800-AC17-774C-9FDE-8D5C8E491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441" y="373792"/>
            <a:ext cx="10067887" cy="1351248"/>
          </a:xfrm>
        </p:spPr>
        <p:txBody>
          <a:bodyPr>
            <a:normAutofit fontScale="90000"/>
          </a:bodyPr>
          <a:lstStyle/>
          <a:p>
            <a:r>
              <a:rPr lang="en-US"/>
              <a:t>HBS 3 </a:t>
            </a:r>
            <a:r>
              <a:rPr lang="en-US" altLang="zh-TW"/>
              <a:t>Multi-cloud backup, data deduplication, instant restoration and flexible synchronization</a:t>
            </a:r>
            <a:endParaRPr lang="en-US"/>
          </a:p>
        </p:txBody>
      </p:sp>
      <p:pic>
        <p:nvPicPr>
          <p:cNvPr id="7" name="圖片 6" descr="一張含有 傘, 房間 的圖片&#10;&#10;自動產生的描述">
            <a:extLst>
              <a:ext uri="{FF2B5EF4-FFF2-40B4-BE49-F238E27FC236}">
                <a16:creationId xmlns:a16="http://schemas.microsoft.com/office/drawing/2014/main" id="{69DBF2C7-603A-401C-9646-6C8A4B121D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19" y="4927628"/>
            <a:ext cx="1299664" cy="12996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AFD40C3-EA98-DC44-9DD2-1EFF0E6C48AD}"/>
              </a:ext>
            </a:extLst>
          </p:cNvPr>
          <p:cNvSpPr/>
          <p:nvPr/>
        </p:nvSpPr>
        <p:spPr>
          <a:xfrm>
            <a:off x="2092785" y="5018367"/>
            <a:ext cx="4749615" cy="116955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kumimoji="1"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Hybrid Backup Sync consolidates backup, restoration and synchronization functions into a single QTS/QuTS hero app for you to easily transfer your data to local, remote and cloud storage spaces as a comprehensive data storage and disaster recovery plan. </a:t>
            </a:r>
            <a:endParaRPr lang="zh-TW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CFAE2B-ED4D-144D-85B6-64491A39E2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8024" y="3691861"/>
            <a:ext cx="4835137" cy="293762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4"/>
            </a:solidFill>
          </a:ln>
          <a:effectLst/>
        </p:spPr>
      </p:pic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C001EED0-5D75-4EBD-AA9E-E2697B4FBC79}"/>
              </a:ext>
            </a:extLst>
          </p:cNvPr>
          <p:cNvSpPr/>
          <p:nvPr/>
        </p:nvSpPr>
        <p:spPr>
          <a:xfrm>
            <a:off x="5738813" y="4181245"/>
            <a:ext cx="1189109" cy="452669"/>
          </a:xfrm>
          <a:prstGeom prst="rightArrow">
            <a:avLst>
              <a:gd name="adj1" fmla="val 50000"/>
              <a:gd name="adj2" fmla="val 58846"/>
            </a:avLst>
          </a:prstGeom>
          <a:gradFill>
            <a:gsLst>
              <a:gs pos="0">
                <a:srgbClr val="FFC000">
                  <a:alpha val="0"/>
                </a:srgbClr>
              </a:gs>
              <a:gs pos="100000">
                <a:srgbClr val="FFC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圖形 12">
            <a:extLst>
              <a:ext uri="{FF2B5EF4-FFF2-40B4-BE49-F238E27FC236}">
                <a16:creationId xmlns:a16="http://schemas.microsoft.com/office/drawing/2014/main" id="{6BBA7B75-016F-4A9D-814A-E38BB543B8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91678" y="2209386"/>
            <a:ext cx="1720775" cy="1109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圖形 20">
            <a:extLst>
              <a:ext uri="{FF2B5EF4-FFF2-40B4-BE49-F238E27FC236}">
                <a16:creationId xmlns:a16="http://schemas.microsoft.com/office/drawing/2014/main" id="{4D888F29-411D-41E8-BFCE-617C5E732B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1400179" flipH="1">
            <a:off x="8863874" y="2731668"/>
            <a:ext cx="970092" cy="6143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7199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E6361616-C037-43D1-B851-190B30DF91E9}"/>
              </a:ext>
            </a:extLst>
          </p:cNvPr>
          <p:cNvCxnSpPr>
            <a:cxnSpLocks/>
          </p:cNvCxnSpPr>
          <p:nvPr/>
        </p:nvCxnSpPr>
        <p:spPr>
          <a:xfrm flipH="1">
            <a:off x="7090085" y="5997771"/>
            <a:ext cx="1923906" cy="0"/>
          </a:xfrm>
          <a:prstGeom prst="line">
            <a:avLst/>
          </a:prstGeom>
          <a:ln w="28575">
            <a:solidFill>
              <a:srgbClr val="0F46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形 4">
            <a:extLst>
              <a:ext uri="{FF2B5EF4-FFF2-40B4-BE49-F238E27FC236}">
                <a16:creationId xmlns:a16="http://schemas.microsoft.com/office/drawing/2014/main" id="{12D95055-BBCE-4F77-9432-8F788D5B0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39215" y="3892464"/>
            <a:ext cx="3213605" cy="222855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Back all your devices with just ONE TS-130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3B0CB1E-EA39-4F0F-9205-435353BFA449}"/>
              </a:ext>
            </a:extLst>
          </p:cNvPr>
          <p:cNvSpPr/>
          <p:nvPr/>
        </p:nvSpPr>
        <p:spPr>
          <a:xfrm>
            <a:off x="2022467" y="2873365"/>
            <a:ext cx="1263314" cy="651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External </a:t>
            </a:r>
            <a:endParaRPr lang="zh-TW" sz="1600">
              <a:solidFill>
                <a:schemeClr val="tx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Hard Drive</a:t>
            </a:r>
            <a:endParaRPr lang="zh-TW" sz="1600">
              <a:solidFill>
                <a:schemeClr val="tx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C0B4F03-502E-4E34-B066-282855E78199}"/>
              </a:ext>
            </a:extLst>
          </p:cNvPr>
          <p:cNvSpPr/>
          <p:nvPr/>
        </p:nvSpPr>
        <p:spPr>
          <a:xfrm>
            <a:off x="1953973" y="4402022"/>
            <a:ext cx="1263314" cy="651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External </a:t>
            </a:r>
            <a:endParaRPr lang="zh-TW" altLang="en-US" sz="1600">
              <a:solidFill>
                <a:schemeClr val="tx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algn="ctr"/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Hard Drive</a:t>
            </a:r>
            <a:endParaRPr lang="zh-TW" altLang="en-US" sz="160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B038B5A-F8A9-40EF-B4A2-FEC967E78B7F}"/>
              </a:ext>
            </a:extLst>
          </p:cNvPr>
          <p:cNvSpPr/>
          <p:nvPr/>
        </p:nvSpPr>
        <p:spPr>
          <a:xfrm>
            <a:off x="1953972" y="5913556"/>
            <a:ext cx="1263314" cy="651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External </a:t>
            </a:r>
            <a:endParaRPr lang="zh-TW" sz="1600">
              <a:solidFill>
                <a:schemeClr val="tx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Hard Drive</a:t>
            </a:r>
            <a:endParaRPr lang="zh-TW" sz="1600">
              <a:solidFill>
                <a:schemeClr val="tx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C24599F-6851-4037-8DC9-AF2FF1F872CC}"/>
              </a:ext>
            </a:extLst>
          </p:cNvPr>
          <p:cNvSpPr txBox="1"/>
          <p:nvPr/>
        </p:nvSpPr>
        <p:spPr>
          <a:xfrm>
            <a:off x="8753659" y="1967717"/>
            <a:ext cx="3099161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defRPr sz="2000">
                <a:solidFill>
                  <a:srgbClr val="00444D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/>
              <a:t>Save together</a:t>
            </a:r>
            <a:endParaRPr lang="zh-TW" alt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/>
              <a:t>Cross devices backup and sharing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/>
              <a:t>Protects you from </a:t>
            </a:r>
            <a:r>
              <a:rPr lang="en-US"/>
              <a:t>Ransomware</a:t>
            </a:r>
            <a:endParaRPr lang="zh-TW" altLang="en-US"/>
          </a:p>
        </p:txBody>
      </p:sp>
      <p:cxnSp>
        <p:nvCxnSpPr>
          <p:cNvPr id="3" name="直線單箭頭接點 2">
            <a:extLst>
              <a:ext uri="{FF2B5EF4-FFF2-40B4-BE49-F238E27FC236}">
                <a16:creationId xmlns:a16="http://schemas.microsoft.com/office/drawing/2014/main" id="{F30A5727-8B01-42B3-A509-1EE0BA05D5DB}"/>
              </a:ext>
            </a:extLst>
          </p:cNvPr>
          <p:cNvCxnSpPr/>
          <p:nvPr/>
        </p:nvCxnSpPr>
        <p:spPr>
          <a:xfrm flipH="1" flipV="1">
            <a:off x="1636794" y="2635155"/>
            <a:ext cx="2895599" cy="682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CD9E255C-5F58-4107-8B62-7247187EC453}"/>
              </a:ext>
            </a:extLst>
          </p:cNvPr>
          <p:cNvCxnSpPr>
            <a:cxnSpLocks/>
          </p:cNvCxnSpPr>
          <p:nvPr/>
        </p:nvCxnSpPr>
        <p:spPr>
          <a:xfrm flipH="1">
            <a:off x="1636795" y="4135350"/>
            <a:ext cx="3303566" cy="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B90B2AD4-394A-4C84-8D1C-01814E4A81EE}"/>
              </a:ext>
            </a:extLst>
          </p:cNvPr>
          <p:cNvCxnSpPr>
            <a:cxnSpLocks/>
          </p:cNvCxnSpPr>
          <p:nvPr/>
        </p:nvCxnSpPr>
        <p:spPr>
          <a:xfrm flipH="1" flipV="1">
            <a:off x="1614048" y="5614375"/>
            <a:ext cx="2895599" cy="682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DFDE1F4F-BF9B-4033-865E-9A9DAD46741D}"/>
              </a:ext>
            </a:extLst>
          </p:cNvPr>
          <p:cNvGrpSpPr/>
          <p:nvPr/>
        </p:nvGrpSpPr>
        <p:grpSpPr>
          <a:xfrm>
            <a:off x="5114795" y="2583634"/>
            <a:ext cx="1875381" cy="3141556"/>
            <a:chOff x="4958782" y="2583634"/>
            <a:chExt cx="3036801" cy="3141556"/>
          </a:xfrm>
        </p:grpSpPr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73D33129-4F9A-4164-8F82-568D9B3443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56366" y="4133753"/>
              <a:ext cx="2939217" cy="806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直線單箭頭接點 16">
              <a:extLst>
                <a:ext uri="{FF2B5EF4-FFF2-40B4-BE49-F238E27FC236}">
                  <a16:creationId xmlns:a16="http://schemas.microsoft.com/office/drawing/2014/main" id="{6A3AC901-6E43-42D9-82E0-B18B7869A1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58782" y="5040225"/>
              <a:ext cx="3028429" cy="68496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直線單箭頭接點 17">
              <a:extLst>
                <a:ext uri="{FF2B5EF4-FFF2-40B4-BE49-F238E27FC236}">
                  <a16:creationId xmlns:a16="http://schemas.microsoft.com/office/drawing/2014/main" id="{660152C4-7F44-4E65-9F62-181DA3AC4E6C}"/>
                </a:ext>
              </a:extLst>
            </p:cNvPr>
            <p:cNvCxnSpPr>
              <a:cxnSpLocks/>
            </p:cNvCxnSpPr>
            <p:nvPr/>
          </p:nvCxnSpPr>
          <p:spPr>
            <a:xfrm>
              <a:off x="5056366" y="2583634"/>
              <a:ext cx="2930845" cy="65171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3" name="圖形 12">
            <a:extLst>
              <a:ext uri="{FF2B5EF4-FFF2-40B4-BE49-F238E27FC236}">
                <a16:creationId xmlns:a16="http://schemas.microsoft.com/office/drawing/2014/main" id="{6BBA7B75-016F-4A9D-814A-E38BB543B8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9017" y="2077214"/>
            <a:ext cx="1720775" cy="1109775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52131DB6-0BA8-4AA1-9C1D-84E1C7DEBC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9017" y="3579941"/>
            <a:ext cx="1720775" cy="1109775"/>
          </a:xfrm>
          <a:prstGeom prst="rect">
            <a:avLst/>
          </a:prstGeom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6FA3820A-05AF-4D67-B722-B8D7D54FC0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9017" y="5051637"/>
            <a:ext cx="1720775" cy="1109775"/>
          </a:xfrm>
          <a:prstGeom prst="rect">
            <a:avLst/>
          </a:prstGeom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2B89DE2D-F58E-4727-8806-E3D5562783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400179" flipH="1">
            <a:off x="854517" y="2670054"/>
            <a:ext cx="970092" cy="614392"/>
          </a:xfrm>
          <a:prstGeom prst="rect">
            <a:avLst/>
          </a:prstGeom>
        </p:spPr>
      </p:pic>
      <p:pic>
        <p:nvPicPr>
          <p:cNvPr id="22" name="圖形 21">
            <a:extLst>
              <a:ext uri="{FF2B5EF4-FFF2-40B4-BE49-F238E27FC236}">
                <a16:creationId xmlns:a16="http://schemas.microsoft.com/office/drawing/2014/main" id="{44E13FA9-149D-4A88-958C-6F7F1EFDA9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400179" flipH="1">
            <a:off x="854517" y="4172347"/>
            <a:ext cx="970092" cy="614392"/>
          </a:xfrm>
          <a:prstGeom prst="rect">
            <a:avLst/>
          </a:prstGeom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1C6165BB-A437-4788-9463-F0876AC931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400179" flipH="1">
            <a:off x="854518" y="5643609"/>
            <a:ext cx="970092" cy="614392"/>
          </a:xfrm>
          <a:prstGeom prst="rect">
            <a:avLst/>
          </a:prstGeom>
        </p:spPr>
      </p:pic>
      <p:pic>
        <p:nvPicPr>
          <p:cNvPr id="25" name="圖形 24">
            <a:extLst>
              <a:ext uri="{FF2B5EF4-FFF2-40B4-BE49-F238E27FC236}">
                <a16:creationId xmlns:a16="http://schemas.microsoft.com/office/drawing/2014/main" id="{960BF7A3-CED6-414F-83D4-2A98C7B927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19034" y="5266527"/>
            <a:ext cx="1703338" cy="1034170"/>
          </a:xfrm>
          <a:prstGeom prst="rect">
            <a:avLst/>
          </a:prstGeom>
        </p:spPr>
      </p:pic>
      <p:pic>
        <p:nvPicPr>
          <p:cNvPr id="26" name="圖形 25">
            <a:extLst>
              <a:ext uri="{FF2B5EF4-FFF2-40B4-BE49-F238E27FC236}">
                <a16:creationId xmlns:a16="http://schemas.microsoft.com/office/drawing/2014/main" id="{84B17886-8DA0-453B-834D-BCE4F4A996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03160" y="1797004"/>
            <a:ext cx="1765905" cy="1573260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8A6C7D25-F394-4C08-9F05-7B2785C18343}"/>
              </a:ext>
            </a:extLst>
          </p:cNvPr>
          <p:cNvSpPr/>
          <p:nvPr/>
        </p:nvSpPr>
        <p:spPr>
          <a:xfrm>
            <a:off x="5237249" y="2873365"/>
            <a:ext cx="1263314" cy="651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sz="160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Desktop</a:t>
            </a:r>
            <a:endParaRPr lang="zh-TW" sz="1600">
              <a:solidFill>
                <a:schemeClr val="tx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D571926-7ECD-4152-BA9A-C530FA079639}"/>
              </a:ext>
            </a:extLst>
          </p:cNvPr>
          <p:cNvSpPr/>
          <p:nvPr/>
        </p:nvSpPr>
        <p:spPr>
          <a:xfrm>
            <a:off x="5151631" y="4282157"/>
            <a:ext cx="1263314" cy="651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sz="160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Smart </a:t>
            </a:r>
            <a:endParaRPr lang="zh-TW" altLang="en-US" sz="1600">
              <a:solidFill>
                <a:schemeClr val="tx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algn="ctr"/>
            <a:r>
              <a:rPr lang="zh-TW" sz="160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Phone</a:t>
            </a:r>
            <a:endParaRPr lang="zh-TW" sz="1600">
              <a:solidFill>
                <a:schemeClr val="tx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3A16F713-45DA-47EA-A513-7F4A1FB645A8}"/>
              </a:ext>
            </a:extLst>
          </p:cNvPr>
          <p:cNvSpPr/>
          <p:nvPr/>
        </p:nvSpPr>
        <p:spPr>
          <a:xfrm>
            <a:off x="5151630" y="5768005"/>
            <a:ext cx="1263314" cy="651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MacBook</a:t>
            </a:r>
          </a:p>
        </p:txBody>
      </p:sp>
      <p:pic>
        <p:nvPicPr>
          <p:cNvPr id="31" name="圖形 30">
            <a:extLst>
              <a:ext uri="{FF2B5EF4-FFF2-40B4-BE49-F238E27FC236}">
                <a16:creationId xmlns:a16="http://schemas.microsoft.com/office/drawing/2014/main" id="{A9740099-16BF-47A6-8F8F-7663567FE67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670009" y="3685160"/>
            <a:ext cx="619238" cy="1182182"/>
          </a:xfrm>
          <a:prstGeom prst="rect">
            <a:avLst/>
          </a:prstGeom>
        </p:spPr>
      </p:pic>
      <p:pic>
        <p:nvPicPr>
          <p:cNvPr id="11" name="圖片 11">
            <a:extLst>
              <a:ext uri="{FF2B5EF4-FFF2-40B4-BE49-F238E27FC236}">
                <a16:creationId xmlns:a16="http://schemas.microsoft.com/office/drawing/2014/main" id="{BB7EDA9A-0151-4890-BA5A-30B1D079CE2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4693" y="1689088"/>
            <a:ext cx="1977628" cy="451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926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>
            <a:extLst>
              <a:ext uri="{FF2B5EF4-FFF2-40B4-BE49-F238E27FC236}">
                <a16:creationId xmlns:a16="http://schemas.microsoft.com/office/drawing/2014/main" id="{766231B3-F979-4C2F-9E77-97FE3DF7A6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67006" y="2446186"/>
            <a:ext cx="4454390" cy="2229630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pPr algn="ctr"/>
            <a:r>
              <a:rPr lang="en-US" altLang="zh-TW" sz="6600" b="1">
                <a:solidFill>
                  <a:srgbClr val="296876"/>
                </a:solidFill>
                <a:latin typeface="Arial"/>
                <a:ea typeface="微軟正黑體"/>
                <a:cs typeface="Arial"/>
              </a:rPr>
              <a:t>HBS 3</a:t>
            </a:r>
            <a:br>
              <a:rPr lang="en-US" altLang="zh-TW" sz="7200">
                <a:latin typeface="Arial"/>
                <a:ea typeface="微軟正黑體"/>
                <a:cs typeface="Arial"/>
              </a:rPr>
            </a:br>
            <a:r>
              <a:rPr lang="en-US" altLang="zh-TW" sz="7200">
                <a:solidFill>
                  <a:srgbClr val="296876"/>
                </a:solidFill>
                <a:latin typeface="Arial"/>
                <a:ea typeface="微軟正黑體"/>
                <a:cs typeface="Arial"/>
              </a:rPr>
              <a:t>Guide</a:t>
            </a:r>
            <a:endParaRPr lang="en-US" altLang="zh-TW" sz="7200">
              <a:solidFill>
                <a:srgbClr val="296876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5823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5" descr="一張含有 文字 的圖片&#10;&#10;自動產生的描述">
            <a:extLst>
              <a:ext uri="{FF2B5EF4-FFF2-40B4-BE49-F238E27FC236}">
                <a16:creationId xmlns:a16="http://schemas.microsoft.com/office/drawing/2014/main" id="{ED4D284F-4375-41FE-BEE3-C73CDA4C7B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338" y="2385969"/>
            <a:ext cx="10642600" cy="427417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0810A2A-D7DC-4D12-843C-03B2FFD4B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Backup to external drive / remote NAS / cloud storage via HBS 3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94163A4-89FD-4133-B826-94CCDD2F857E}"/>
              </a:ext>
            </a:extLst>
          </p:cNvPr>
          <p:cNvSpPr txBox="1"/>
          <p:nvPr/>
        </p:nvSpPr>
        <p:spPr>
          <a:xfrm>
            <a:off x="1473441" y="1867676"/>
            <a:ext cx="517207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To</a:t>
            </a:r>
            <a:r>
              <a:rPr lang="zh-TW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backup folder - </a:t>
            </a:r>
            <a:r>
              <a:rPr lang="zh-TW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DataVol3</a:t>
            </a:r>
            <a:endParaRPr 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AAFCC1E0-6E82-4030-BF9E-FBC067CF33D5}"/>
              </a:ext>
            </a:extLst>
          </p:cNvPr>
          <p:cNvSpPr/>
          <p:nvPr/>
        </p:nvSpPr>
        <p:spPr>
          <a:xfrm>
            <a:off x="1277450" y="4000357"/>
            <a:ext cx="1775057" cy="610772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59824F54-7CB4-4756-B057-D06C523AB0A9}"/>
              </a:ext>
            </a:extLst>
          </p:cNvPr>
          <p:cNvSpPr/>
          <p:nvPr/>
        </p:nvSpPr>
        <p:spPr>
          <a:xfrm>
            <a:off x="3804750" y="4229101"/>
            <a:ext cx="3453300" cy="1704974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37113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3">
            <a:extLst>
              <a:ext uri="{FF2B5EF4-FFF2-40B4-BE49-F238E27FC236}">
                <a16:creationId xmlns:a16="http://schemas.microsoft.com/office/drawing/2014/main" id="{7C001132-2893-4C33-B001-9A586FB91B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9700" y="2390961"/>
            <a:ext cx="9829800" cy="410875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0810A2A-D7DC-4D12-843C-03B2FFD4B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Ba</a:t>
            </a:r>
            <a:r>
              <a:rPr lang="en-US" altLang="zh-TW" err="1"/>
              <a:t>ckup</a:t>
            </a:r>
            <a:r>
              <a:rPr lang="zh-TW" altLang="en-US"/>
              <a:t> </a:t>
            </a:r>
            <a:r>
              <a:rPr lang="en-US" altLang="zh-TW"/>
              <a:t>to</a:t>
            </a:r>
            <a:r>
              <a:rPr lang="zh-TW" altLang="en-US"/>
              <a:t> </a:t>
            </a:r>
            <a:r>
              <a:rPr lang="en-US" altLang="zh-TW"/>
              <a:t>external drive / remo</a:t>
            </a:r>
            <a:r>
              <a:rPr lang="en-US" altLang="zh-TW" err="1"/>
              <a:t>te</a:t>
            </a:r>
            <a:r>
              <a:rPr lang="zh-TW" altLang="en-US"/>
              <a:t> </a:t>
            </a:r>
            <a:r>
              <a:rPr lang="en-US" altLang="zh-TW"/>
              <a:t>NAS / cloud storage</a:t>
            </a:r>
            <a:r>
              <a:rPr lang="zh-TW" altLang="en-US"/>
              <a:t> </a:t>
            </a:r>
            <a:r>
              <a:rPr lang="en-US" altLang="zh-TW"/>
              <a:t>via</a:t>
            </a:r>
            <a:r>
              <a:rPr lang="zh-TW" altLang="en-US"/>
              <a:t> </a:t>
            </a:r>
            <a:r>
              <a:rPr lang="en-US" altLang="zh-TW"/>
              <a:t>HBS</a:t>
            </a:r>
            <a:r>
              <a:rPr lang="zh-TW" altLang="en-US"/>
              <a:t> </a:t>
            </a:r>
            <a:r>
              <a:rPr lang="en-US" altLang="zh-TW"/>
              <a:t>3</a:t>
            </a:r>
            <a:endParaRPr lang="zh-TW" altLang="en-US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F627FCE5-C5A8-4E5F-8AEC-23394DBFA952}"/>
              </a:ext>
            </a:extLst>
          </p:cNvPr>
          <p:cNvSpPr/>
          <p:nvPr/>
        </p:nvSpPr>
        <p:spPr>
          <a:xfrm>
            <a:off x="6590987" y="5664014"/>
            <a:ext cx="1802606" cy="631032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BD00DBC-2A43-4CFF-B765-AA237C626815}"/>
              </a:ext>
            </a:extLst>
          </p:cNvPr>
          <p:cNvSpPr txBox="1"/>
          <p:nvPr/>
        </p:nvSpPr>
        <p:spPr>
          <a:xfrm>
            <a:off x="1473441" y="1906402"/>
            <a:ext cx="51720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defRPr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Open HBS 3</a:t>
            </a:r>
            <a:r>
              <a:rPr lang="zh-TW" altLang="en-US"/>
              <a:t> </a:t>
            </a:r>
            <a:r>
              <a:rPr lang="en-US" altLang="zh-TW"/>
              <a:t>(</a:t>
            </a:r>
            <a:r>
              <a:rPr lang="zh-TW" altLang="en-US"/>
              <a:t>Download from </a:t>
            </a:r>
            <a:r>
              <a:rPr lang="en-US" altLang="zh-TW"/>
              <a:t>App</a:t>
            </a:r>
            <a:r>
              <a:rPr lang="zh-TW" altLang="en-US"/>
              <a:t> </a:t>
            </a:r>
            <a:r>
              <a:rPr lang="en-US" altLang="zh-TW"/>
              <a:t>center)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36125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14" descr="一張含有 文字 的圖片&#10;&#10;自動產生的描述">
            <a:extLst>
              <a:ext uri="{FF2B5EF4-FFF2-40B4-BE49-F238E27FC236}">
                <a16:creationId xmlns:a16="http://schemas.microsoft.com/office/drawing/2014/main" id="{17CDB4D3-9BB7-4FE4-B5EF-2881EF7DC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2553832"/>
            <a:ext cx="4800600" cy="3121937"/>
          </a:xfrm>
          <a:prstGeom prst="rect">
            <a:avLst/>
          </a:prstGeom>
        </p:spPr>
      </p:pic>
      <p:pic>
        <p:nvPicPr>
          <p:cNvPr id="15" name="圖片 15">
            <a:extLst>
              <a:ext uri="{FF2B5EF4-FFF2-40B4-BE49-F238E27FC236}">
                <a16:creationId xmlns:a16="http://schemas.microsoft.com/office/drawing/2014/main" id="{4ED0E769-8A95-4755-B5C9-9FA09C76B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3743438"/>
            <a:ext cx="3835400" cy="2850923"/>
          </a:xfrm>
          <a:prstGeom prst="rect">
            <a:avLst/>
          </a:prstGeom>
        </p:spPr>
      </p:pic>
      <p:pic>
        <p:nvPicPr>
          <p:cNvPr id="16" name="圖片 16" descr="一張含有 文字 的圖片&#10;&#10;自動產生的描述">
            <a:extLst>
              <a:ext uri="{FF2B5EF4-FFF2-40B4-BE49-F238E27FC236}">
                <a16:creationId xmlns:a16="http://schemas.microsoft.com/office/drawing/2014/main" id="{9DE464BE-5674-4052-B802-03F7BF9E2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800" y="2556850"/>
            <a:ext cx="5029200" cy="317940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0810A2A-D7DC-4D12-843C-03B2FFD4B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Create Backup job in HBS 3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FD61397-7BD8-4B0B-A717-4BC1637425C4}"/>
              </a:ext>
            </a:extLst>
          </p:cNvPr>
          <p:cNvSpPr txBox="1"/>
          <p:nvPr/>
        </p:nvSpPr>
        <p:spPr>
          <a:xfrm>
            <a:off x="1477315" y="2087549"/>
            <a:ext cx="2952456" cy="39207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buSzPts val="1400"/>
              <a:defRPr kumimoj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sz="1600" b="1">
                <a:solidFill>
                  <a:schemeClr val="tx1"/>
                </a:solidFill>
                <a:ea typeface="微軟正黑體"/>
              </a:rPr>
              <a:t>1.</a:t>
            </a:r>
            <a:r>
              <a:rPr lang="zh-TW" altLang="en-US" sz="1600" b="1">
                <a:solidFill>
                  <a:schemeClr val="tx1"/>
                </a:solidFill>
                <a:ea typeface="微軟正黑體"/>
              </a:rPr>
              <a:t> Choose resource folder</a:t>
            </a:r>
            <a:endParaRPr lang="zh-TW" altLang="en-US" sz="1600" b="1">
              <a:solidFill>
                <a:schemeClr val="tx1"/>
              </a:solidFill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90E715F5-3C41-45D8-927A-C84E8DBF7D92}"/>
              </a:ext>
            </a:extLst>
          </p:cNvPr>
          <p:cNvSpPr/>
          <p:nvPr/>
        </p:nvSpPr>
        <p:spPr>
          <a:xfrm>
            <a:off x="1603061" y="4402857"/>
            <a:ext cx="1075051" cy="255032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F3EDAAD-AD99-42C8-B302-A86C786D243E}"/>
              </a:ext>
            </a:extLst>
          </p:cNvPr>
          <p:cNvSpPr txBox="1"/>
          <p:nvPr/>
        </p:nvSpPr>
        <p:spPr>
          <a:xfrm>
            <a:off x="3894170" y="3262609"/>
            <a:ext cx="243042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buSzPts val="1400"/>
              <a:defRPr kumimoj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sz="1600" b="1">
                <a:solidFill>
                  <a:schemeClr val="tx1"/>
                </a:solidFill>
                <a:ea typeface="微軟正黑體"/>
              </a:rPr>
              <a:t> </a:t>
            </a:r>
            <a:r>
              <a:rPr lang="en-US" altLang="zh-TW" sz="1600" b="1">
                <a:solidFill>
                  <a:schemeClr val="tx1"/>
                </a:solidFill>
                <a:ea typeface="微軟正黑體"/>
              </a:rPr>
              <a:t>2.</a:t>
            </a:r>
            <a:r>
              <a:rPr lang="zh-TW" altLang="en-US" sz="1600" b="1">
                <a:solidFill>
                  <a:schemeClr val="tx1"/>
                </a:solidFill>
                <a:ea typeface="微軟正黑體"/>
              </a:rPr>
              <a:t> choose </a:t>
            </a:r>
            <a:r>
              <a:rPr lang="en-US" altLang="zh-TW" sz="1600" b="1">
                <a:solidFill>
                  <a:schemeClr val="tx1"/>
                </a:solidFill>
                <a:ea typeface="微軟正黑體"/>
              </a:rPr>
              <a:t>destination</a:t>
            </a:r>
            <a:endParaRPr lang="zh-TW" altLang="en-US" sz="1600" b="1">
              <a:solidFill>
                <a:schemeClr val="tx1"/>
              </a:solidFill>
              <a:ea typeface="微軟正黑體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9D7BF6B4-8252-466E-A1E0-7DF740FB26F3}"/>
              </a:ext>
            </a:extLst>
          </p:cNvPr>
          <p:cNvSpPr/>
          <p:nvPr/>
        </p:nvSpPr>
        <p:spPr>
          <a:xfrm>
            <a:off x="3889694" y="5452380"/>
            <a:ext cx="1174432" cy="1113025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0A4777C6-7000-4C1A-A790-744991586A7F}"/>
              </a:ext>
            </a:extLst>
          </p:cNvPr>
          <p:cNvSpPr/>
          <p:nvPr/>
        </p:nvSpPr>
        <p:spPr>
          <a:xfrm>
            <a:off x="9336405" y="4776105"/>
            <a:ext cx="2173627" cy="386445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2DEAD2EE-B120-4BEF-8280-1EDE3C4C7819}"/>
              </a:ext>
            </a:extLst>
          </p:cNvPr>
          <p:cNvSpPr txBox="1"/>
          <p:nvPr/>
        </p:nvSpPr>
        <p:spPr>
          <a:xfrm>
            <a:off x="7908958" y="5377251"/>
            <a:ext cx="243042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buSzPts val="1400"/>
              <a:defRPr kumimoj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sz="1600" b="1">
                <a:solidFill>
                  <a:schemeClr val="tx1"/>
                </a:solidFill>
                <a:ea typeface="微軟正黑體"/>
              </a:rPr>
              <a:t> </a:t>
            </a:r>
            <a:r>
              <a:rPr lang="en-US" altLang="zh-TW" sz="1600" b="1">
                <a:solidFill>
                  <a:schemeClr val="tx1"/>
                </a:solidFill>
                <a:ea typeface="微軟正黑體"/>
              </a:rPr>
              <a:t>3.</a:t>
            </a:r>
            <a:r>
              <a:rPr lang="zh-TW" altLang="en-US" sz="1600" b="1">
                <a:solidFill>
                  <a:schemeClr val="tx1"/>
                </a:solidFill>
                <a:ea typeface="微軟正黑體"/>
              </a:rPr>
              <a:t> External space</a:t>
            </a:r>
            <a:endParaRPr lang="zh-TW" altLang="en-US" sz="1600" b="1">
              <a:solidFill>
                <a:schemeClr val="tx1"/>
              </a:solidFill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1AE05A4B-94A1-4F80-9A4F-F77C80D517A2}"/>
              </a:ext>
            </a:extLst>
          </p:cNvPr>
          <p:cNvSpPr/>
          <p:nvPr/>
        </p:nvSpPr>
        <p:spPr>
          <a:xfrm>
            <a:off x="7916621" y="3746075"/>
            <a:ext cx="1233730" cy="216932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5CA7452-30B4-4639-96D7-413995A4E31E}"/>
              </a:ext>
            </a:extLst>
          </p:cNvPr>
          <p:cNvSpPr txBox="1"/>
          <p:nvPr/>
        </p:nvSpPr>
        <p:spPr>
          <a:xfrm>
            <a:off x="8841295" y="2997819"/>
            <a:ext cx="3090070" cy="3238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buSzPts val="1400"/>
              <a:defRPr kumimoj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sz="1600" b="1">
                <a:solidFill>
                  <a:schemeClr val="tx1"/>
                </a:solidFill>
                <a:ea typeface="微軟正黑體"/>
              </a:rPr>
              <a:t> </a:t>
            </a:r>
            <a:r>
              <a:rPr lang="en-US" altLang="zh-TW" sz="1600" b="1">
                <a:solidFill>
                  <a:schemeClr val="tx1"/>
                </a:solidFill>
                <a:ea typeface="微軟正黑體"/>
              </a:rPr>
              <a:t>4. choose destination folder</a:t>
            </a:r>
            <a:endParaRPr lang="zh-TW" altLang="en-US" sz="1600" b="1">
              <a:solidFill>
                <a:schemeClr val="tx1"/>
              </a:solidFill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2376416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3">
            <a:extLst>
              <a:ext uri="{FF2B5EF4-FFF2-40B4-BE49-F238E27FC236}">
                <a16:creationId xmlns:a16="http://schemas.microsoft.com/office/drawing/2014/main" id="{3C74EB15-77CD-4858-A430-A50396D4A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0" y="1805086"/>
            <a:ext cx="2413000" cy="3273228"/>
          </a:xfrm>
          <a:prstGeom prst="rect">
            <a:avLst/>
          </a:prstGeom>
        </p:spPr>
      </p:pic>
      <p:pic>
        <p:nvPicPr>
          <p:cNvPr id="11" name="圖片 11" descr="一張含有 文字 的圖片&#10;&#10;自動產生的描述">
            <a:extLst>
              <a:ext uri="{FF2B5EF4-FFF2-40B4-BE49-F238E27FC236}">
                <a16:creationId xmlns:a16="http://schemas.microsoft.com/office/drawing/2014/main" id="{5D7DB2C8-1B27-4895-9D41-27D38E65C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0" y="1867195"/>
            <a:ext cx="4165600" cy="2641011"/>
          </a:xfrm>
          <a:prstGeom prst="rect">
            <a:avLst/>
          </a:prstGeom>
        </p:spPr>
      </p:pic>
      <p:pic>
        <p:nvPicPr>
          <p:cNvPr id="8" name="圖片 10" descr="一張含有 文字 的圖片&#10;&#10;自動產生的描述">
            <a:extLst>
              <a:ext uri="{FF2B5EF4-FFF2-40B4-BE49-F238E27FC236}">
                <a16:creationId xmlns:a16="http://schemas.microsoft.com/office/drawing/2014/main" id="{A4FBA389-4DB2-466D-B02F-BF2006EEF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0" y="4220001"/>
            <a:ext cx="4165600" cy="2634399"/>
          </a:xfrm>
          <a:prstGeom prst="rect">
            <a:avLst/>
          </a:prstGeom>
        </p:spPr>
      </p:pic>
      <p:pic>
        <p:nvPicPr>
          <p:cNvPr id="3" name="圖片 7" descr="一張含有 文字 的圖片&#10;&#10;自動產生的描述">
            <a:extLst>
              <a:ext uri="{FF2B5EF4-FFF2-40B4-BE49-F238E27FC236}">
                <a16:creationId xmlns:a16="http://schemas.microsoft.com/office/drawing/2014/main" id="{7F05B3F7-0205-4CEA-970C-AE067F978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00" y="1870089"/>
            <a:ext cx="4089400" cy="263522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0810A2A-D7DC-4D12-843C-03B2FFD4B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Schedule to make backup job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BB7340D-A7FD-4233-86D3-C2CB47489D3B}"/>
              </a:ext>
            </a:extLst>
          </p:cNvPr>
          <p:cNvSpPr txBox="1"/>
          <p:nvPr/>
        </p:nvSpPr>
        <p:spPr>
          <a:xfrm>
            <a:off x="7417376" y="4556485"/>
            <a:ext cx="1938448" cy="3807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buSzPts val="1400"/>
              <a:defRPr kumimoji="1"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defRPr>
            </a:lvl1pPr>
          </a:lstStyle>
          <a:p>
            <a:r>
              <a:rPr lang="zh-TW" altLang="en-US">
                <a:solidFill>
                  <a:schemeClr val="tx1"/>
                </a:solidFill>
              </a:rPr>
              <a:t>Schedule backup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4118A1DA-252F-4506-848E-7AC7935FFA92}"/>
              </a:ext>
            </a:extLst>
          </p:cNvPr>
          <p:cNvSpPr/>
          <p:nvPr/>
        </p:nvSpPr>
        <p:spPr>
          <a:xfrm>
            <a:off x="631115" y="2834363"/>
            <a:ext cx="3888498" cy="1124862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E6FC7A88-32B1-4DE2-94B1-D5418FF4640B}"/>
              </a:ext>
            </a:extLst>
          </p:cNvPr>
          <p:cNvSpPr/>
          <p:nvPr/>
        </p:nvSpPr>
        <p:spPr>
          <a:xfrm>
            <a:off x="4955030" y="2847063"/>
            <a:ext cx="3888498" cy="915311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50B2B10B-FB44-4309-8CD0-C702C3AFC022}"/>
              </a:ext>
            </a:extLst>
          </p:cNvPr>
          <p:cNvSpPr/>
          <p:nvPr/>
        </p:nvSpPr>
        <p:spPr>
          <a:xfrm>
            <a:off x="9522506" y="1803949"/>
            <a:ext cx="2413000" cy="674243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1052E1A5-84AD-4D87-B1A8-0BC652801BF7}"/>
              </a:ext>
            </a:extLst>
          </p:cNvPr>
          <p:cNvSpPr txBox="1"/>
          <p:nvPr/>
        </p:nvSpPr>
        <p:spPr>
          <a:xfrm>
            <a:off x="630274" y="2460669"/>
            <a:ext cx="45399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buSzPts val="1400"/>
              <a:defRPr kumimoj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</a:rPr>
              <a:t>1.</a:t>
            </a:r>
            <a:endParaRPr lang="zh-TW" altLang="en-US" sz="1600" b="1">
              <a:solidFill>
                <a:schemeClr val="tx1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7A5B546-2675-4D94-9A9F-101672953AB7}"/>
              </a:ext>
            </a:extLst>
          </p:cNvPr>
          <p:cNvSpPr txBox="1"/>
          <p:nvPr/>
        </p:nvSpPr>
        <p:spPr>
          <a:xfrm>
            <a:off x="4955030" y="2460669"/>
            <a:ext cx="45399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buSzPts val="1400"/>
              <a:defRPr kumimoj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</a:rPr>
              <a:t>2.</a:t>
            </a:r>
            <a:endParaRPr lang="zh-TW" altLang="en-US" sz="1600" b="1">
              <a:solidFill>
                <a:schemeClr val="tx1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313C45A-F052-4FB9-8E6F-C16FF729E623}"/>
              </a:ext>
            </a:extLst>
          </p:cNvPr>
          <p:cNvSpPr txBox="1"/>
          <p:nvPr/>
        </p:nvSpPr>
        <p:spPr>
          <a:xfrm>
            <a:off x="9105079" y="1789578"/>
            <a:ext cx="399577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buSzPts val="1400"/>
              <a:defRPr kumimoji="1" sz="1600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>
                <a:solidFill>
                  <a:schemeClr val="tx1"/>
                </a:solidFill>
              </a:rPr>
              <a:t>3.</a:t>
            </a:r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535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15">
            <a:extLst>
              <a:ext uri="{FF2B5EF4-FFF2-40B4-BE49-F238E27FC236}">
                <a16:creationId xmlns:a16="http://schemas.microsoft.com/office/drawing/2014/main" id="{3CBE4B2F-EA00-47A6-8472-F7A7E3F5D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646851"/>
            <a:ext cx="5981700" cy="3824898"/>
          </a:xfrm>
          <a:prstGeom prst="rect">
            <a:avLst/>
          </a:prstGeom>
        </p:spPr>
      </p:pic>
      <p:pic>
        <p:nvPicPr>
          <p:cNvPr id="5" name="圖片 5" descr="一張含有 文字 的圖片&#10;&#10;自動產生的描述">
            <a:extLst>
              <a:ext uri="{FF2B5EF4-FFF2-40B4-BE49-F238E27FC236}">
                <a16:creationId xmlns:a16="http://schemas.microsoft.com/office/drawing/2014/main" id="{FFF2D1CF-EDCF-42E5-9029-3F2E1F9DE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2644789"/>
            <a:ext cx="5981700" cy="382902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0810A2A-D7DC-4D12-843C-03B2FFD4B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Restore your backup files from  </a:t>
            </a:r>
            <a:r>
              <a:rPr lang="en-US" altLang="zh-TW"/>
              <a:t>HBS 3 </a:t>
            </a:r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161014E-EC68-4B1F-80A4-C5BDC4B2DCF7}"/>
              </a:ext>
            </a:extLst>
          </p:cNvPr>
          <p:cNvSpPr txBox="1"/>
          <p:nvPr/>
        </p:nvSpPr>
        <p:spPr>
          <a:xfrm>
            <a:off x="190147" y="2215804"/>
            <a:ext cx="3152403" cy="4261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buSzPts val="1400"/>
              <a:defRPr kumimoji="1"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defRPr>
            </a:lvl1pPr>
          </a:lstStyle>
          <a:p>
            <a:r>
              <a:rPr lang="en-US" altLang="zh-TW">
                <a:solidFill>
                  <a:schemeClr val="tx1"/>
                </a:solidFill>
              </a:rPr>
              <a:t>1.</a:t>
            </a:r>
            <a:r>
              <a:rPr lang="zh-TW" altLang="en-US">
                <a:solidFill>
                  <a:schemeClr val="tx1"/>
                </a:solidFill>
              </a:rPr>
              <a:t> Create restore job in HBS 3 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ECED9CF-A93B-471C-985F-FDA744899B32}"/>
              </a:ext>
            </a:extLst>
          </p:cNvPr>
          <p:cNvSpPr txBox="1"/>
          <p:nvPr/>
        </p:nvSpPr>
        <p:spPr>
          <a:xfrm>
            <a:off x="6457950" y="2949691"/>
            <a:ext cx="3190652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buSzPts val="1400"/>
              <a:defRPr kumimoji="1"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defRPr>
            </a:lvl1pPr>
          </a:lstStyle>
          <a:p>
            <a:r>
              <a:rPr lang="zh-TW" altLang="en-US">
                <a:solidFill>
                  <a:schemeClr val="tx1"/>
                </a:solidFill>
              </a:rPr>
              <a:t> </a:t>
            </a:r>
            <a:r>
              <a:rPr lang="en-US" altLang="zh-TW">
                <a:solidFill>
                  <a:schemeClr val="tx1"/>
                </a:solidFill>
              </a:rPr>
              <a:t>3.</a:t>
            </a:r>
            <a:r>
              <a:rPr lang="zh-TW" altLang="en-US">
                <a:solidFill>
                  <a:schemeClr val="tx1"/>
                </a:solidFill>
              </a:rPr>
              <a:t> set local as </a:t>
            </a:r>
            <a:r>
              <a:rPr lang="en-US" altLang="zh-TW">
                <a:solidFill>
                  <a:schemeClr val="tx1"/>
                </a:solidFill>
              </a:rPr>
              <a:t>Destination</a:t>
            </a: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18D5140-FAA5-482A-8F7F-A9D022A418F2}"/>
              </a:ext>
            </a:extLst>
          </p:cNvPr>
          <p:cNvSpPr txBox="1"/>
          <p:nvPr/>
        </p:nvSpPr>
        <p:spPr>
          <a:xfrm>
            <a:off x="10336880" y="5466272"/>
            <a:ext cx="170998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buSzPts val="1400"/>
              <a:defRPr kumimoji="1"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defRPr>
            </a:lvl1pPr>
          </a:lstStyle>
          <a:p>
            <a:r>
              <a:rPr lang="zh-TW" altLang="en-US">
                <a:solidFill>
                  <a:schemeClr val="tx1"/>
                </a:solidFill>
              </a:rPr>
              <a:t> </a:t>
            </a:r>
            <a:r>
              <a:rPr lang="en-US" altLang="zh-TW">
                <a:solidFill>
                  <a:schemeClr val="tx1"/>
                </a:solidFill>
              </a:rPr>
              <a:t>4.</a:t>
            </a:r>
            <a:r>
              <a:rPr lang="zh-TW" altLang="en-US">
                <a:solidFill>
                  <a:schemeClr val="tx1"/>
                </a:solidFill>
              </a:rPr>
              <a:t> </a:t>
            </a:r>
            <a:r>
              <a:rPr lang="en-US" altLang="zh-TW">
                <a:solidFill>
                  <a:schemeClr val="tx1"/>
                </a:solidFill>
              </a:rPr>
              <a:t>"Restore"</a:t>
            </a: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7EE63CE4-A2C4-4E62-8E1B-933DF55FC57F}"/>
              </a:ext>
            </a:extLst>
          </p:cNvPr>
          <p:cNvSpPr/>
          <p:nvPr/>
        </p:nvSpPr>
        <p:spPr>
          <a:xfrm>
            <a:off x="461962" y="4100262"/>
            <a:ext cx="5272088" cy="1138487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EFC17F57-093C-4B5A-97F6-5B8F406231BF}"/>
              </a:ext>
            </a:extLst>
          </p:cNvPr>
          <p:cNvSpPr/>
          <p:nvPr/>
        </p:nvSpPr>
        <p:spPr>
          <a:xfrm>
            <a:off x="6457950" y="3420550"/>
            <a:ext cx="5119688" cy="1527688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39CE535A-0463-4200-9D2F-806BA149DD04}"/>
              </a:ext>
            </a:extLst>
          </p:cNvPr>
          <p:cNvSpPr/>
          <p:nvPr/>
        </p:nvSpPr>
        <p:spPr>
          <a:xfrm>
            <a:off x="11102975" y="6067053"/>
            <a:ext cx="743302" cy="329120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D4F2D59-D6DD-40EF-A39F-5BCF36AF44F1}"/>
              </a:ext>
            </a:extLst>
          </p:cNvPr>
          <p:cNvSpPr txBox="1"/>
          <p:nvPr/>
        </p:nvSpPr>
        <p:spPr>
          <a:xfrm>
            <a:off x="461962" y="3677273"/>
            <a:ext cx="2839861" cy="35795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buSzPts val="1400"/>
              <a:defRPr kumimoji="1"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defRPr>
            </a:lvl1pPr>
          </a:lstStyle>
          <a:p>
            <a:r>
              <a:rPr lang="zh-TW" altLang="en-US">
                <a:solidFill>
                  <a:schemeClr val="tx1"/>
                </a:solidFill>
              </a:rPr>
              <a:t> </a:t>
            </a:r>
            <a:r>
              <a:rPr lang="en-US" altLang="zh-TW">
                <a:solidFill>
                  <a:schemeClr val="tx1"/>
                </a:solidFill>
              </a:rPr>
              <a:t>2.</a:t>
            </a:r>
            <a:r>
              <a:rPr lang="zh-TW" altLang="en-US">
                <a:solidFill>
                  <a:schemeClr val="tx1"/>
                </a:solidFill>
              </a:rPr>
              <a:t> Choose external drive</a:t>
            </a:r>
          </a:p>
        </p:txBody>
      </p:sp>
    </p:spTree>
    <p:extLst>
      <p:ext uri="{BB962C8B-B14F-4D97-AF65-F5344CB8AC3E}">
        <p14:creationId xmlns:p14="http://schemas.microsoft.com/office/powerpoint/2010/main" val="25654065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E8DB4B-ECCF-4C16-9264-93D47AE23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Data protection for 1-bay NAS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33586C7B-B1BD-4616-800E-456FE86942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37281"/>
              </p:ext>
            </p:extLst>
          </p:nvPr>
        </p:nvGraphicFramePr>
        <p:xfrm>
          <a:off x="386686" y="2853463"/>
          <a:ext cx="11083115" cy="3009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6623">
                  <a:extLst>
                    <a:ext uri="{9D8B030D-6E8A-4147-A177-3AD203B41FA5}">
                      <a16:colId xmlns:a16="http://schemas.microsoft.com/office/drawing/2014/main" val="13924474"/>
                    </a:ext>
                  </a:extLst>
                </a:gridCol>
                <a:gridCol w="2216623">
                  <a:extLst>
                    <a:ext uri="{9D8B030D-6E8A-4147-A177-3AD203B41FA5}">
                      <a16:colId xmlns:a16="http://schemas.microsoft.com/office/drawing/2014/main" val="2750655474"/>
                    </a:ext>
                  </a:extLst>
                </a:gridCol>
                <a:gridCol w="2216623">
                  <a:extLst>
                    <a:ext uri="{9D8B030D-6E8A-4147-A177-3AD203B41FA5}">
                      <a16:colId xmlns:a16="http://schemas.microsoft.com/office/drawing/2014/main" val="736705801"/>
                    </a:ext>
                  </a:extLst>
                </a:gridCol>
                <a:gridCol w="2216623">
                  <a:extLst>
                    <a:ext uri="{9D8B030D-6E8A-4147-A177-3AD203B41FA5}">
                      <a16:colId xmlns:a16="http://schemas.microsoft.com/office/drawing/2014/main" val="2212584580"/>
                    </a:ext>
                  </a:extLst>
                </a:gridCol>
                <a:gridCol w="2216623">
                  <a:extLst>
                    <a:ext uri="{9D8B030D-6E8A-4147-A177-3AD203B41FA5}">
                      <a16:colId xmlns:a16="http://schemas.microsoft.com/office/drawing/2014/main" val="4078154701"/>
                    </a:ext>
                  </a:extLst>
                </a:gridCol>
              </a:tblGrid>
              <a:tr h="409432">
                <a:tc>
                  <a:txBody>
                    <a:bodyPr/>
                    <a:lstStyle/>
                    <a:p>
                      <a:pPr algn="l" fontAlgn="t"/>
                      <a:endParaRPr lang="zh-TW" altLang="en-US" sz="1600" b="1">
                        <a:effectLst/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solidFill>
                      <a:srgbClr val="29687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b="1" u="none" strike="noStrike"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Backup file</a:t>
                      </a:r>
                      <a:endParaRPr lang="zh-TW" altLang="en-US" sz="1600" b="1"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solidFill>
                      <a:srgbClr val="29687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b="1" u="none" strike="noStrike"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Schedule</a:t>
                      </a:r>
                      <a:endParaRPr lang="zh-TW" altLang="en-US" sz="1600" b="1"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solidFill>
                      <a:srgbClr val="296876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u="none" strike="noStrike" kern="1200" noProof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Destination</a:t>
                      </a:r>
                      <a:endParaRPr lang="zh-TW" altLang="en-US" sz="1600" b="1" u="none" strike="noStrike" kern="120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solidFill>
                      <a:srgbClr val="29687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b="1" u="none" strike="noStrike"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Purpose</a:t>
                      </a:r>
                      <a:endParaRPr lang="zh-TW" altLang="en-US" sz="1600" b="1"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solidFill>
                      <a:srgbClr val="2968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273507"/>
                  </a:ext>
                </a:extLst>
              </a:tr>
              <a:tr h="1219403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sz="1600" b="1" u="none" strike="noStrike"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HBS 3</a:t>
                      </a:r>
                      <a:endParaRPr lang="af-ZA" sz="1600" b="1">
                        <a:effectLst/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sz="1600" b="1" u="none" strike="noStrike" err="1"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Shared-folders</a:t>
                      </a:r>
                      <a:r>
                        <a:rPr lang="af-ZA" sz="1600" b="1" u="none" strike="noStrike"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/</a:t>
                      </a:r>
                      <a:endParaRPr lang="zh-CN" altLang="af-ZA" sz="1600" b="1" u="none" strike="noStrike">
                        <a:effectLst/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  <a:p>
                      <a:pPr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 u="none" strike="noStrike" err="1"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Files</a:t>
                      </a:r>
                      <a:endParaRPr lang="zh-CN" altLang="af-ZA" sz="1600" b="1" u="none" strike="noStrike" err="1">
                        <a:effectLst/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b="1" u="none" strike="noStrike"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Support</a:t>
                      </a:r>
                    </a:p>
                  </a:txBody>
                  <a:tcPr marL="95250" marR="95250" marT="95250" marB="9525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altLang="en-US" sz="1600" b="1" u="none" strike="noStrike"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Local</a:t>
                      </a:r>
                      <a:endParaRPr lang="zh-TW" altLang="en-US" sz="1600" b="1" u="none" strike="noStrike"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altLang="en-US" sz="1600" b="1" u="none" strike="noStrike"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External drive</a:t>
                      </a:r>
                      <a:endParaRPr lang="en-US" altLang="zh-TW" sz="1600" b="1" u="none" strike="noStrike">
                        <a:effectLst/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af-ZA" sz="1600" b="1" u="none" strike="noStrike" err="1"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Remote</a:t>
                      </a:r>
                      <a:r>
                        <a:rPr lang="af-ZA" sz="1600" b="1" u="none" strike="noStrike"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NAS</a:t>
                      </a:r>
                    </a:p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altLang="en-US" sz="1600" b="1" u="none" strike="noStrike"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Cloud stroage</a:t>
                      </a:r>
                    </a:p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af-ZA" sz="1600" b="1" u="none" strike="noStrike"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TR-004/002</a:t>
                      </a:r>
                      <a:endParaRPr lang="af-ZA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b="1" u="none" strike="noStrike"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Backup/protect data</a:t>
                      </a:r>
                    </a:p>
                  </a:txBody>
                  <a:tcPr marL="95250" marR="95250" marT="95250" marB="9525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2594441"/>
                  </a:ext>
                </a:extLst>
              </a:tr>
              <a:tr h="686791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sz="1600" b="1" u="none" strike="noStrike" err="1"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Snapshot</a:t>
                      </a:r>
                      <a:r>
                        <a:rPr lang="af-ZA" sz="1600" b="1" u="none" strike="noStrike"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 </a:t>
                      </a:r>
                      <a:endParaRPr lang="af-ZA" sz="1600" b="1">
                        <a:effectLst/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solidFill>
                      <a:srgbClr val="CAE6E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sz="1600" b="1" u="none" strike="noStrike"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LUN/volume</a:t>
                      </a:r>
                      <a:endParaRPr lang="af-ZA" sz="1600" b="1">
                        <a:effectLst/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solidFill>
                      <a:srgbClr val="CAE6EC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1" u="none" strike="noStrike"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Support local schedule</a:t>
                      </a:r>
                    </a:p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600" b="1" u="none" strike="noStrike"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(Manually export to external drive)</a:t>
                      </a:r>
                      <a:endParaRPr lang="zh-TW" altLang="en-US" sz="1600" b="1">
                        <a:effectLst/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solidFill>
                      <a:srgbClr val="CAE6E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altLang="en-US" sz="1600" b="1" u="none" strike="noStrike"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Local</a:t>
                      </a:r>
                    </a:p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af-ZA" sz="1600" b="1" u="none" strike="noStrike" err="1"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Remote</a:t>
                      </a:r>
                      <a:r>
                        <a:rPr lang="af-ZA" sz="1600" b="1" u="none" strike="noStrike"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NAS</a:t>
                      </a:r>
                    </a:p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af-ZA" sz="1600" b="1" u="none" strike="noStrike"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TR-004/002</a:t>
                      </a:r>
                      <a:endParaRPr lang="af-ZA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solidFill>
                      <a:srgbClr val="CAE6E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b="1" u="none" strike="noStrike"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Protect your data from ransoware with export to extenal drive.</a:t>
                      </a:r>
                    </a:p>
                  </a:txBody>
                  <a:tcPr marL="95250" marR="95250" marT="95250" marB="95250">
                    <a:solidFill>
                      <a:srgbClr val="CAE6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925821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2C5BE264-ED08-41FA-A3AB-B7D14F5A0CFA}"/>
              </a:ext>
            </a:extLst>
          </p:cNvPr>
          <p:cNvSpPr txBox="1"/>
          <p:nvPr/>
        </p:nvSpPr>
        <p:spPr>
          <a:xfrm>
            <a:off x="5111086" y="400789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altLang="zh-TW"/>
          </a:p>
        </p:txBody>
      </p:sp>
      <p:pic>
        <p:nvPicPr>
          <p:cNvPr id="3" name="圖片 5">
            <a:extLst>
              <a:ext uri="{FF2B5EF4-FFF2-40B4-BE49-F238E27FC236}">
                <a16:creationId xmlns:a16="http://schemas.microsoft.com/office/drawing/2014/main" id="{61122BBB-1047-4F4D-B923-CB41DE46CB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5544" y="405795"/>
            <a:ext cx="3853120" cy="240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074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617434DE-4817-4C33-AB8A-571D2C9F3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Multi-media </a:t>
            </a:r>
          </a:p>
        </p:txBody>
      </p:sp>
    </p:spTree>
    <p:extLst>
      <p:ext uri="{BB962C8B-B14F-4D97-AF65-F5344CB8AC3E}">
        <p14:creationId xmlns:p14="http://schemas.microsoft.com/office/powerpoint/2010/main" val="18758177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3">
            <a:extLst>
              <a:ext uri="{FF2B5EF4-FFF2-40B4-BE49-F238E27FC236}">
                <a16:creationId xmlns:a16="http://schemas.microsoft.com/office/drawing/2014/main" id="{C10E64EB-43E7-4D3C-9EB9-517495892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503" y="67044"/>
            <a:ext cx="10615487" cy="1325563"/>
          </a:xfrm>
        </p:spPr>
        <p:txBody>
          <a:bodyPr>
            <a:normAutofit/>
          </a:bodyPr>
          <a:lstStyle/>
          <a:p>
            <a:pPr>
              <a:buSzPts val="1400"/>
            </a:pPr>
            <a:r>
              <a:rPr lang="zh-CN" altLang="en-US" sz="3600"/>
              <a:t>Set auto-upload for photos &amp; videos on your phone</a:t>
            </a:r>
          </a:p>
        </p:txBody>
      </p:sp>
      <p:sp>
        <p:nvSpPr>
          <p:cNvPr id="28" name="Shape 308">
            <a:extLst>
              <a:ext uri="{FF2B5EF4-FFF2-40B4-BE49-F238E27FC236}">
                <a16:creationId xmlns:a16="http://schemas.microsoft.com/office/drawing/2014/main" id="{2CB32294-11D5-4A2E-8E11-593600B7585E}"/>
              </a:ext>
            </a:extLst>
          </p:cNvPr>
          <p:cNvSpPr txBox="1">
            <a:spLocks/>
          </p:cNvSpPr>
          <p:nvPr/>
        </p:nvSpPr>
        <p:spPr>
          <a:xfrm>
            <a:off x="1479433" y="995830"/>
            <a:ext cx="5982964" cy="649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kumimoji="1" lang="zh-CN" altLang="en-US" sz="2800">
                <a:solidFill>
                  <a:srgbClr val="0070C0"/>
                </a:solidFill>
                <a:latin typeface="Arial"/>
                <a:ea typeface="微軟正黑體"/>
                <a:cs typeface="Arial"/>
              </a:rPr>
              <a:t>Support background upload! </a:t>
            </a:r>
            <a:endParaRPr lang="zh-TW" altLang="en-US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300E42F1-D610-4141-A050-E663FBB6A875}"/>
              </a:ext>
            </a:extLst>
          </p:cNvPr>
          <p:cNvGrpSpPr/>
          <p:nvPr/>
        </p:nvGrpSpPr>
        <p:grpSpPr>
          <a:xfrm>
            <a:off x="1540251" y="1919082"/>
            <a:ext cx="8975746" cy="4773720"/>
            <a:chOff x="1073526" y="1777253"/>
            <a:chExt cx="9412944" cy="500624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F0779FB-D310-C441-83F3-6B8A4E3E8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28583" y="1777253"/>
              <a:ext cx="2683921" cy="4773800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chemeClr val="accent4"/>
              </a:solidFill>
            </a:ln>
            <a:effectLst/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5B7D0CD-1182-0442-9B94-EEE842ECB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30094" y="1777253"/>
              <a:ext cx="2683921" cy="4773800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chemeClr val="accent4"/>
              </a:solidFill>
            </a:ln>
            <a:effectLst/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8735292-D53C-9B45-98E0-6F5ED95F5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2635" y="1777253"/>
              <a:ext cx="2685263" cy="4773800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chemeClr val="accent4"/>
              </a:solidFill>
            </a:ln>
            <a:effectLst/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C2FE82C-77F2-884A-AF4F-3D7A3B895042}"/>
                </a:ext>
              </a:extLst>
            </p:cNvPr>
            <p:cNvSpPr/>
            <p:nvPr/>
          </p:nvSpPr>
          <p:spPr>
            <a:xfrm>
              <a:off x="1073526" y="1939340"/>
              <a:ext cx="591291" cy="434725"/>
            </a:xfrm>
            <a:prstGeom prst="rect">
              <a:avLst/>
            </a:prstGeom>
            <a:solidFill>
              <a:srgbClr val="00B0F0">
                <a:alpha val="50000"/>
              </a:srgb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箭號: 向右 4">
              <a:extLst>
                <a:ext uri="{FF2B5EF4-FFF2-40B4-BE49-F238E27FC236}">
                  <a16:creationId xmlns:a16="http://schemas.microsoft.com/office/drawing/2014/main" id="{5721BCE1-9FCE-40A2-AFFE-8C7F0D7454E8}"/>
                </a:ext>
              </a:extLst>
            </p:cNvPr>
            <p:cNvSpPr/>
            <p:nvPr/>
          </p:nvSpPr>
          <p:spPr>
            <a:xfrm>
              <a:off x="3847898" y="3676018"/>
              <a:ext cx="513538" cy="732917"/>
            </a:xfrm>
            <a:prstGeom prst="rightArrow">
              <a:avLst/>
            </a:prstGeom>
            <a:gradFill>
              <a:gsLst>
                <a:gs pos="0">
                  <a:srgbClr val="FFC000">
                    <a:alpha val="0"/>
                  </a:srgbClr>
                </a:gs>
                <a:gs pos="100000">
                  <a:srgbClr val="FFC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箭號: 向右 20">
              <a:extLst>
                <a:ext uri="{FF2B5EF4-FFF2-40B4-BE49-F238E27FC236}">
                  <a16:creationId xmlns:a16="http://schemas.microsoft.com/office/drawing/2014/main" id="{5D0A1059-FB58-4AED-A67E-87BEA0EA25DF}"/>
                </a:ext>
              </a:extLst>
            </p:cNvPr>
            <p:cNvSpPr/>
            <p:nvPr/>
          </p:nvSpPr>
          <p:spPr>
            <a:xfrm>
              <a:off x="7112504" y="3676018"/>
              <a:ext cx="513538" cy="732917"/>
            </a:xfrm>
            <a:prstGeom prst="rightArrow">
              <a:avLst/>
            </a:prstGeom>
            <a:gradFill>
              <a:gsLst>
                <a:gs pos="0">
                  <a:srgbClr val="FFC000">
                    <a:alpha val="0"/>
                  </a:srgbClr>
                </a:gs>
                <a:gs pos="100000">
                  <a:srgbClr val="FFC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11">
              <a:extLst>
                <a:ext uri="{FF2B5EF4-FFF2-40B4-BE49-F238E27FC236}">
                  <a16:creationId xmlns:a16="http://schemas.microsoft.com/office/drawing/2014/main" id="{E4F92313-B038-47AD-A1CB-55BE346B8117}"/>
                </a:ext>
              </a:extLst>
            </p:cNvPr>
            <p:cNvSpPr/>
            <p:nvPr/>
          </p:nvSpPr>
          <p:spPr>
            <a:xfrm>
              <a:off x="4331975" y="5083886"/>
              <a:ext cx="2780529" cy="349282"/>
            </a:xfrm>
            <a:prstGeom prst="rect">
              <a:avLst/>
            </a:prstGeom>
            <a:solidFill>
              <a:srgbClr val="00B0F0">
                <a:alpha val="50000"/>
              </a:srgb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11">
              <a:extLst>
                <a:ext uri="{FF2B5EF4-FFF2-40B4-BE49-F238E27FC236}">
                  <a16:creationId xmlns:a16="http://schemas.microsoft.com/office/drawing/2014/main" id="{64290B8C-17E0-491A-9A07-F296C8E1D283}"/>
                </a:ext>
              </a:extLst>
            </p:cNvPr>
            <p:cNvSpPr/>
            <p:nvPr/>
          </p:nvSpPr>
          <p:spPr>
            <a:xfrm>
              <a:off x="7681789" y="2273721"/>
              <a:ext cx="2780529" cy="349282"/>
            </a:xfrm>
            <a:prstGeom prst="rect">
              <a:avLst/>
            </a:prstGeom>
            <a:solidFill>
              <a:srgbClr val="00B0F0">
                <a:alpha val="50000"/>
              </a:srgb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11">
              <a:extLst>
                <a:ext uri="{FF2B5EF4-FFF2-40B4-BE49-F238E27FC236}">
                  <a16:creationId xmlns:a16="http://schemas.microsoft.com/office/drawing/2014/main" id="{7094E31A-7159-4E13-9C4D-6A773622BCDD}"/>
                </a:ext>
              </a:extLst>
            </p:cNvPr>
            <p:cNvSpPr/>
            <p:nvPr/>
          </p:nvSpPr>
          <p:spPr>
            <a:xfrm>
              <a:off x="7681789" y="4060226"/>
              <a:ext cx="2780529" cy="349282"/>
            </a:xfrm>
            <a:prstGeom prst="rect">
              <a:avLst/>
            </a:prstGeom>
            <a:solidFill>
              <a:srgbClr val="00B0F0">
                <a:alpha val="50000"/>
              </a:srgb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11">
              <a:extLst>
                <a:ext uri="{FF2B5EF4-FFF2-40B4-BE49-F238E27FC236}">
                  <a16:creationId xmlns:a16="http://schemas.microsoft.com/office/drawing/2014/main" id="{44427943-7370-4941-BB3C-58DA8A4673CC}"/>
                </a:ext>
              </a:extLst>
            </p:cNvPr>
            <p:cNvSpPr/>
            <p:nvPr/>
          </p:nvSpPr>
          <p:spPr>
            <a:xfrm>
              <a:off x="7681789" y="6052688"/>
              <a:ext cx="2780529" cy="349282"/>
            </a:xfrm>
            <a:prstGeom prst="rect">
              <a:avLst/>
            </a:prstGeom>
            <a:solidFill>
              <a:srgbClr val="00B0F0">
                <a:alpha val="50000"/>
              </a:srgb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圖片 8" descr="一張含有 畫畫 的圖片&#10;&#10;自動產生的描述">
              <a:extLst>
                <a:ext uri="{FF2B5EF4-FFF2-40B4-BE49-F238E27FC236}">
                  <a16:creationId xmlns:a16="http://schemas.microsoft.com/office/drawing/2014/main" id="{11507E84-9265-4675-8F57-0D8879E63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4332" y="2225434"/>
              <a:ext cx="458270" cy="560108"/>
            </a:xfrm>
            <a:prstGeom prst="rect">
              <a:avLst/>
            </a:prstGeom>
          </p:spPr>
        </p:pic>
        <p:pic>
          <p:nvPicPr>
            <p:cNvPr id="23" name="圖片 22" descr="一張含有 畫畫 的圖片&#10;&#10;自動產生的描述">
              <a:extLst>
                <a:ext uri="{FF2B5EF4-FFF2-40B4-BE49-F238E27FC236}">
                  <a16:creationId xmlns:a16="http://schemas.microsoft.com/office/drawing/2014/main" id="{24FDFAA7-460C-42ED-91E6-F3132A4B5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3104" y="5201424"/>
              <a:ext cx="458270" cy="560108"/>
            </a:xfrm>
            <a:prstGeom prst="rect">
              <a:avLst/>
            </a:prstGeom>
          </p:spPr>
        </p:pic>
        <p:pic>
          <p:nvPicPr>
            <p:cNvPr id="25" name="圖片 24" descr="一張含有 畫畫 的圖片&#10;&#10;自動產生的描述">
              <a:extLst>
                <a:ext uri="{FF2B5EF4-FFF2-40B4-BE49-F238E27FC236}">
                  <a16:creationId xmlns:a16="http://schemas.microsoft.com/office/drawing/2014/main" id="{74C98CEE-AE64-4EB9-AC03-019F1E529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8200" y="2475126"/>
              <a:ext cx="458270" cy="560108"/>
            </a:xfrm>
            <a:prstGeom prst="rect">
              <a:avLst/>
            </a:prstGeom>
          </p:spPr>
        </p:pic>
        <p:pic>
          <p:nvPicPr>
            <p:cNvPr id="27" name="圖片 26" descr="一張含有 畫畫 的圖片&#10;&#10;自動產生的描述">
              <a:extLst>
                <a:ext uri="{FF2B5EF4-FFF2-40B4-BE49-F238E27FC236}">
                  <a16:creationId xmlns:a16="http://schemas.microsoft.com/office/drawing/2014/main" id="{14F93B99-52DC-481A-8D32-45A695477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8200" y="4234867"/>
              <a:ext cx="458270" cy="560108"/>
            </a:xfrm>
            <a:prstGeom prst="rect">
              <a:avLst/>
            </a:prstGeom>
          </p:spPr>
        </p:pic>
        <p:pic>
          <p:nvPicPr>
            <p:cNvPr id="29" name="圖片 28" descr="一張含有 畫畫 的圖片&#10;&#10;自動產生的描述">
              <a:extLst>
                <a:ext uri="{FF2B5EF4-FFF2-40B4-BE49-F238E27FC236}">
                  <a16:creationId xmlns:a16="http://schemas.microsoft.com/office/drawing/2014/main" id="{0962F54D-CF22-4FD1-AD17-A203D6870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8200" y="6223387"/>
              <a:ext cx="458270" cy="560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31968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0">
            <a:extLst>
              <a:ext uri="{FF2B5EF4-FFF2-40B4-BE49-F238E27FC236}">
                <a16:creationId xmlns:a16="http://schemas.microsoft.com/office/drawing/2014/main" id="{23454998-CCD6-4969-BD27-4D89F39EC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SzPts val="1400"/>
            </a:pPr>
            <a:r>
              <a:rPr lang="zh-CN" altLang="en-US"/>
              <a:t>Save your </a:t>
            </a:r>
            <a:r>
              <a:rPr lang="en-US" altLang="zh-CN"/>
              <a:t>cellular data</a:t>
            </a:r>
            <a:r>
              <a:rPr lang="zh-CN" altLang="en-US"/>
              <a:t> by setting up only WiFi upload</a:t>
            </a:r>
            <a:endParaRPr lang="en-US" altLang="zh-C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2F8E65-6DBB-C64C-AA5A-A5FF570E5406}"/>
              </a:ext>
            </a:extLst>
          </p:cNvPr>
          <p:cNvSpPr txBox="1"/>
          <p:nvPr/>
        </p:nvSpPr>
        <p:spPr>
          <a:xfrm>
            <a:off x="4650534" y="1792335"/>
            <a:ext cx="276451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kumimoji="1" lang="zh-CN" altLang="en-US" b="1">
                <a:latin typeface="Arial"/>
                <a:ea typeface="微軟正黑體"/>
                <a:cs typeface="Arial"/>
              </a:rPr>
              <a:t>View uploading status</a:t>
            </a:r>
            <a:endParaRPr lang="zh-TW" altLang="en-US"/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B201858B-E9EC-41A6-B068-413D0A2B3A1F}"/>
              </a:ext>
            </a:extLst>
          </p:cNvPr>
          <p:cNvSpPr txBox="1"/>
          <p:nvPr/>
        </p:nvSpPr>
        <p:spPr>
          <a:xfrm>
            <a:off x="7687842" y="1792335"/>
            <a:ext cx="349822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kumimoji="1" lang="zh-CN" altLang="en-US" b="1">
                <a:latin typeface="Arial"/>
                <a:ea typeface="微軟正黑體"/>
                <a:cs typeface="Arial"/>
              </a:rPr>
              <a:t>Stop or Pause anytime</a:t>
            </a:r>
            <a:endParaRPr lang="zh-TW" alt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BA27A474-96FA-4AF0-854D-7B2E4538D985}"/>
              </a:ext>
            </a:extLst>
          </p:cNvPr>
          <p:cNvGrpSpPr/>
          <p:nvPr/>
        </p:nvGrpSpPr>
        <p:grpSpPr>
          <a:xfrm>
            <a:off x="1429377" y="2250188"/>
            <a:ext cx="9211315" cy="4444871"/>
            <a:chOff x="1111942" y="2038992"/>
            <a:chExt cx="9453195" cy="456158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752CB78-C2BD-CC42-9888-E34357588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1942" y="2038992"/>
              <a:ext cx="2565894" cy="4561589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chemeClr val="accent4"/>
              </a:solidFill>
            </a:ln>
            <a:effectLst/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1266CE5-816A-AE4A-AF91-3901A6B15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5593" y="2038992"/>
              <a:ext cx="2565894" cy="4561589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chemeClr val="accent4"/>
              </a:solidFill>
            </a:ln>
            <a:effectLst/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BFF46A2-C1BA-1140-A744-F7593263A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9243" y="2038992"/>
              <a:ext cx="2565894" cy="4561589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chemeClr val="accent4"/>
              </a:solidFill>
            </a:ln>
            <a:effectLst/>
          </p:spPr>
        </p:pic>
        <p:sp>
          <p:nvSpPr>
            <p:cNvPr id="12" name="箭號: 向右 11">
              <a:extLst>
                <a:ext uri="{FF2B5EF4-FFF2-40B4-BE49-F238E27FC236}">
                  <a16:creationId xmlns:a16="http://schemas.microsoft.com/office/drawing/2014/main" id="{92593C59-061D-45B0-9540-4A68E22A41FE}"/>
                </a:ext>
              </a:extLst>
            </p:cNvPr>
            <p:cNvSpPr/>
            <p:nvPr/>
          </p:nvSpPr>
          <p:spPr>
            <a:xfrm>
              <a:off x="3677836" y="3974614"/>
              <a:ext cx="831931" cy="686698"/>
            </a:xfrm>
            <a:prstGeom prst="rightArrow">
              <a:avLst/>
            </a:prstGeom>
            <a:gradFill>
              <a:gsLst>
                <a:gs pos="0">
                  <a:srgbClr val="FFC000">
                    <a:alpha val="0"/>
                  </a:srgbClr>
                </a:gs>
                <a:gs pos="100000">
                  <a:srgbClr val="FFC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箭號: 向右 9">
              <a:extLst>
                <a:ext uri="{FF2B5EF4-FFF2-40B4-BE49-F238E27FC236}">
                  <a16:creationId xmlns:a16="http://schemas.microsoft.com/office/drawing/2014/main" id="{0EB8C313-AC70-4038-AD54-334186A7FC72}"/>
                </a:ext>
              </a:extLst>
            </p:cNvPr>
            <p:cNvSpPr/>
            <p:nvPr/>
          </p:nvSpPr>
          <p:spPr>
            <a:xfrm>
              <a:off x="7121486" y="3974614"/>
              <a:ext cx="831931" cy="686698"/>
            </a:xfrm>
            <a:prstGeom prst="rightArrow">
              <a:avLst/>
            </a:prstGeom>
            <a:gradFill>
              <a:gsLst>
                <a:gs pos="0">
                  <a:srgbClr val="FFC000">
                    <a:alpha val="0"/>
                  </a:srgbClr>
                </a:gs>
                <a:gs pos="100000">
                  <a:srgbClr val="FFC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5994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2B44B-7E17-244F-A6CA-9B0CF454EB7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59166" y="1993838"/>
            <a:ext cx="4927233" cy="29974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21995" lvl="1" indent="-264795">
              <a:lnSpc>
                <a:spcPct val="100000"/>
              </a:lnSpc>
            </a:pPr>
            <a:r>
              <a:rPr lang="zh-CN" altLang="en-US" sz="28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 backup NAS</a:t>
            </a:r>
            <a:endParaRPr lang="en-US" altLang="zh-CN" sz="28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1995" lvl="1" indent="-264795">
              <a:lnSpc>
                <a:spcPct val="100000"/>
              </a:lnSpc>
            </a:pPr>
            <a:r>
              <a:rPr lang="zh-CN" altLang="en-US" sz="28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NAS basic opreation</a:t>
            </a:r>
          </a:p>
          <a:p>
            <a:pPr marL="721995" lvl="1" indent="-264795">
              <a:lnSpc>
                <a:spcPct val="100000"/>
              </a:lnSpc>
            </a:pPr>
            <a:r>
              <a:rPr lang="zh-CN" altLang="en-US" sz="28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File protection and sharing</a:t>
            </a:r>
          </a:p>
          <a:p>
            <a:pPr marL="721995" lvl="1" indent="-264795">
              <a:lnSpc>
                <a:spcPct val="100000"/>
              </a:lnSpc>
            </a:pPr>
            <a:r>
              <a:rPr lang="zh-CN" altLang="en-US" sz="28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Multi-media streaming</a:t>
            </a:r>
          </a:p>
          <a:p>
            <a:pPr marL="721995" lvl="1" indent="-26479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28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Photagrapher</a:t>
            </a:r>
            <a:endParaRPr lang="en-US" altLang="zh-CN" sz="28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0927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4F733-4459-5B41-979F-959F01889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SzPts val="1400"/>
            </a:pPr>
            <a:r>
              <a:rPr lang="en-US"/>
              <a:t>Sync your phone and NAS with Qsync</a:t>
            </a:r>
            <a:endParaRPr lang="zh-CN" altLang="en-US" err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327EBB-18C9-2845-9C40-1F28654D01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6575" y="2565934"/>
            <a:ext cx="2000190" cy="4111501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4"/>
            </a:solidFill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5EA82B-567D-A641-8D71-93BEF218A8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5003" y="2565932"/>
            <a:ext cx="2000190" cy="411150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4"/>
            </a:solidFill>
          </a:ln>
          <a:effectLst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F44EA8-C0D0-FC4D-A869-B484237AF955}"/>
              </a:ext>
            </a:extLst>
          </p:cNvPr>
          <p:cNvSpPr/>
          <p:nvPr/>
        </p:nvSpPr>
        <p:spPr>
          <a:xfrm>
            <a:off x="4602341" y="1997701"/>
            <a:ext cx="2403222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kumimoji="1"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Sync photos to NAS</a:t>
            </a:r>
            <a:endParaRPr 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66E5A12-419B-4F08-8226-4A8A3DC22E71}"/>
              </a:ext>
            </a:extLst>
          </p:cNvPr>
          <p:cNvSpPr/>
          <p:nvPr/>
        </p:nvSpPr>
        <p:spPr>
          <a:xfrm>
            <a:off x="8029201" y="1889980"/>
            <a:ext cx="3117558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zh-TW" altLang="en-US" sz="16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Auto-sync when WiFi connected or phone charging</a:t>
            </a:r>
            <a:endParaRPr lang="zh-TW" altLang="en-US" sz="16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422E7A-42DA-D448-9F09-CED55C45C1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169" y="2555690"/>
            <a:ext cx="2000190" cy="411150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4"/>
            </a:solidFill>
          </a:ln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BC9C14A-6834-4F47-91CB-8969E1F9274B}"/>
              </a:ext>
            </a:extLst>
          </p:cNvPr>
          <p:cNvSpPr/>
          <p:nvPr/>
        </p:nvSpPr>
        <p:spPr>
          <a:xfrm>
            <a:off x="1128551" y="1997701"/>
            <a:ext cx="2198038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kumimoji="1"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Pair folder to sync</a:t>
            </a:r>
            <a:endParaRPr 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497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4F733-4459-5B41-979F-959F01889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441" y="115302"/>
            <a:ext cx="9755223" cy="1325563"/>
          </a:xfrm>
        </p:spPr>
        <p:txBody>
          <a:bodyPr>
            <a:normAutofit/>
          </a:bodyPr>
          <a:lstStyle/>
          <a:p>
            <a:r>
              <a:rPr lang="zh-TW" altLang="en-US"/>
              <a:t>Sync up your file via Qsync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455C37E-C448-49FD-BCE5-5FFF394FF017}"/>
              </a:ext>
            </a:extLst>
          </p:cNvPr>
          <p:cNvSpPr txBox="1"/>
          <p:nvPr/>
        </p:nvSpPr>
        <p:spPr>
          <a:xfrm>
            <a:off x="737169" y="2101204"/>
            <a:ext cx="4346811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One-Way sync</a:t>
            </a:r>
            <a:r>
              <a:rPr lang="en-US" sz="2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endParaRPr lang="zh-TW" altLang="en-US" sz="22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DBABEE5-D32E-41E7-BC9A-71277E3A619C}"/>
              </a:ext>
            </a:extLst>
          </p:cNvPr>
          <p:cNvSpPr txBox="1"/>
          <p:nvPr/>
        </p:nvSpPr>
        <p:spPr>
          <a:xfrm>
            <a:off x="737168" y="2462038"/>
            <a:ext cx="557934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Upload</a:t>
            </a:r>
            <a:r>
              <a:rPr lang="zh-TW" alt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from</a:t>
            </a:r>
            <a:r>
              <a:rPr lang="zh-TW" alt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device:</a:t>
            </a:r>
            <a:r>
              <a:rPr lang="zh-TW" alt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</a:t>
            </a:r>
            <a:r>
              <a:rPr lang="zh-TW" alt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device</a:t>
            </a:r>
            <a:r>
              <a:rPr lang="zh-TW" alt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is</a:t>
            </a:r>
            <a:r>
              <a:rPr lang="zh-TW" alt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</a:t>
            </a:r>
            <a:r>
              <a:rPr lang="zh-TW" alt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source</a:t>
            </a:r>
            <a:r>
              <a:rPr lang="zh-TW" alt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side</a:t>
            </a:r>
            <a:r>
              <a:rPr lang="zh-TW" alt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and</a:t>
            </a:r>
            <a:r>
              <a:rPr lang="zh-TW" alt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always</a:t>
            </a:r>
            <a:r>
              <a:rPr lang="zh-TW" alt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get</a:t>
            </a:r>
            <a:r>
              <a:rPr lang="zh-TW" alt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</a:t>
            </a:r>
            <a:r>
              <a:rPr lang="zh-TW" alt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latest</a:t>
            </a:r>
            <a:r>
              <a:rPr lang="zh-TW" alt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data.</a:t>
            </a:r>
            <a:r>
              <a:rPr lang="zh-TW" alt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endParaRPr lang="zh-TW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TW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Download</a:t>
            </a:r>
            <a:r>
              <a:rPr lang="zh-TW" alt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from</a:t>
            </a:r>
            <a:r>
              <a:rPr lang="zh-TW" alt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NAS:</a:t>
            </a:r>
            <a:r>
              <a:rPr lang="zh-TW" alt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Announced</a:t>
            </a:r>
            <a:r>
              <a:rPr lang="zh-TW" alt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information</a:t>
            </a:r>
            <a:r>
              <a:rPr lang="zh-TW" alt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to</a:t>
            </a:r>
            <a:r>
              <a:rPr lang="zh-TW" alt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all</a:t>
            </a:r>
            <a:r>
              <a:rPr lang="zh-TW" alt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member</a:t>
            </a:r>
            <a:endParaRPr lang="zh-TW" altLang="en-US" sz="16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4509F68-8EBB-4917-AEA2-96D7223D5763}"/>
              </a:ext>
            </a:extLst>
          </p:cNvPr>
          <p:cNvSpPr txBox="1"/>
          <p:nvPr/>
        </p:nvSpPr>
        <p:spPr>
          <a:xfrm>
            <a:off x="737169" y="3412367"/>
            <a:ext cx="27432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Two-Way</a:t>
            </a:r>
            <a:r>
              <a:rPr lang="zh-CN" altLang="en-US" sz="2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CN" sz="2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sync</a:t>
            </a:r>
            <a:r>
              <a:rPr lang="en-US" altLang="zh-TW" sz="2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 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8AE39F8-8680-43FB-BF91-25BDA0E7F019}"/>
              </a:ext>
            </a:extLst>
          </p:cNvPr>
          <p:cNvSpPr txBox="1"/>
          <p:nvPr/>
        </p:nvSpPr>
        <p:spPr>
          <a:xfrm>
            <a:off x="737168" y="3821245"/>
            <a:ext cx="587926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Standard</a:t>
            </a:r>
            <a:r>
              <a:rPr lang="zh-CN" alt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CN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synchronization</a:t>
            </a:r>
            <a:r>
              <a:rPr lang="zh-CN" alt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CN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process,</a:t>
            </a:r>
            <a:r>
              <a:rPr lang="zh-CN" alt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CN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both</a:t>
            </a:r>
            <a:r>
              <a:rPr lang="zh-CN" alt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CN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side</a:t>
            </a:r>
            <a:r>
              <a:rPr lang="zh-CN" alt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CN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will</a:t>
            </a:r>
            <a:r>
              <a:rPr lang="zh-CN" alt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CN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be</a:t>
            </a:r>
            <a:r>
              <a:rPr lang="zh-CN" alt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CN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</a:t>
            </a:r>
            <a:r>
              <a:rPr lang="zh-CN" alt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CN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</a:t>
            </a:r>
            <a:r>
              <a:rPr lang="zh-CN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ame.</a:t>
            </a:r>
            <a:endParaRPr lang="zh-CN" altLang="en-US" sz="16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1" name="文字方塊 15">
            <a:extLst>
              <a:ext uri="{FF2B5EF4-FFF2-40B4-BE49-F238E27FC236}">
                <a16:creationId xmlns:a16="http://schemas.microsoft.com/office/drawing/2014/main" id="{2123AF0A-B143-4E10-840D-7BEC1E8EC070}"/>
              </a:ext>
            </a:extLst>
          </p:cNvPr>
          <p:cNvSpPr txBox="1"/>
          <p:nvPr/>
        </p:nvSpPr>
        <p:spPr>
          <a:xfrm>
            <a:off x="737169" y="4339853"/>
            <a:ext cx="4503904" cy="430887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Filter setting on device side</a:t>
            </a:r>
            <a:endParaRPr lang="en-US" altLang="zh-TW" sz="22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2" name="矩形 16">
            <a:extLst>
              <a:ext uri="{FF2B5EF4-FFF2-40B4-BE49-F238E27FC236}">
                <a16:creationId xmlns:a16="http://schemas.microsoft.com/office/drawing/2014/main" id="{F81E45F5-96B6-4677-B353-76C8D8770C0F}"/>
              </a:ext>
            </a:extLst>
          </p:cNvPr>
          <p:cNvSpPr/>
          <p:nvPr/>
        </p:nvSpPr>
        <p:spPr>
          <a:xfrm>
            <a:off x="737168" y="4778851"/>
            <a:ext cx="562231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Specify the file extensions which users don`t want to sync.</a:t>
            </a:r>
            <a:endParaRPr lang="en-US" altLang="zh-CN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矩形 40">
            <a:extLst>
              <a:ext uri="{FF2B5EF4-FFF2-40B4-BE49-F238E27FC236}">
                <a16:creationId xmlns:a16="http://schemas.microsoft.com/office/drawing/2014/main" id="{43AD4A6A-AF49-4B20-83C4-74C6DE9812BB}"/>
              </a:ext>
            </a:extLst>
          </p:cNvPr>
          <p:cNvSpPr/>
          <p:nvPr/>
        </p:nvSpPr>
        <p:spPr>
          <a:xfrm>
            <a:off x="737169" y="5280796"/>
            <a:ext cx="2255746" cy="43088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Smart Delete</a:t>
            </a:r>
          </a:p>
        </p:txBody>
      </p:sp>
      <p:sp>
        <p:nvSpPr>
          <p:cNvPr id="15" name="文字方塊 41">
            <a:extLst>
              <a:ext uri="{FF2B5EF4-FFF2-40B4-BE49-F238E27FC236}">
                <a16:creationId xmlns:a16="http://schemas.microsoft.com/office/drawing/2014/main" id="{EB463278-A475-44A9-9CDE-A06BC70EF453}"/>
              </a:ext>
            </a:extLst>
          </p:cNvPr>
          <p:cNvSpPr txBox="1"/>
          <p:nvPr/>
        </p:nvSpPr>
        <p:spPr>
          <a:xfrm>
            <a:off x="737169" y="5664882"/>
            <a:ext cx="5746221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User could remove the local file but still keep those copies on the NAS</a:t>
            </a:r>
            <a:r>
              <a:rPr lang="zh-TW" alt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to save the local storage</a:t>
            </a:r>
            <a:r>
              <a:rPr lang="zh-TW" alt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space.</a:t>
            </a:r>
            <a:endParaRPr lang="zh-TW" altLang="en-US" sz="160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32" name="矩形 44">
            <a:extLst>
              <a:ext uri="{FF2B5EF4-FFF2-40B4-BE49-F238E27FC236}">
                <a16:creationId xmlns:a16="http://schemas.microsoft.com/office/drawing/2014/main" id="{46F3DBF3-FC96-417F-A917-2A7F4F306DB9}"/>
              </a:ext>
            </a:extLst>
          </p:cNvPr>
          <p:cNvSpPr/>
          <p:nvPr/>
        </p:nvSpPr>
        <p:spPr>
          <a:xfrm>
            <a:off x="1461729" y="991085"/>
            <a:ext cx="659416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sz="2800">
                <a:solidFill>
                  <a:srgbClr val="0070C0"/>
                </a:solidFill>
                <a:latin typeface="Arial"/>
                <a:ea typeface="微軟正黑體"/>
                <a:cs typeface="Arial"/>
              </a:rPr>
              <a:t>Sync to devices &amp; Sharing to friends</a:t>
            </a:r>
          </a:p>
        </p:txBody>
      </p:sp>
      <p:pic>
        <p:nvPicPr>
          <p:cNvPr id="49" name="圖片 9">
            <a:extLst>
              <a:ext uri="{FF2B5EF4-FFF2-40B4-BE49-F238E27FC236}">
                <a16:creationId xmlns:a16="http://schemas.microsoft.com/office/drawing/2014/main" id="{90334CE2-E5CD-4F14-8AE2-135FBD625B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2505" y="580256"/>
            <a:ext cx="900000" cy="9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50" name="群組 49">
            <a:extLst>
              <a:ext uri="{FF2B5EF4-FFF2-40B4-BE49-F238E27FC236}">
                <a16:creationId xmlns:a16="http://schemas.microsoft.com/office/drawing/2014/main" id="{513C072D-6083-47A8-8697-C863D59C0394}"/>
              </a:ext>
            </a:extLst>
          </p:cNvPr>
          <p:cNvGrpSpPr/>
          <p:nvPr/>
        </p:nvGrpSpPr>
        <p:grpSpPr>
          <a:xfrm>
            <a:off x="6609377" y="2161334"/>
            <a:ext cx="5064247" cy="4260430"/>
            <a:chOff x="5878507" y="1648363"/>
            <a:chExt cx="6057556" cy="5096073"/>
          </a:xfrm>
        </p:grpSpPr>
        <p:pic>
          <p:nvPicPr>
            <p:cNvPr id="51" name="圖形 54">
              <a:extLst>
                <a:ext uri="{FF2B5EF4-FFF2-40B4-BE49-F238E27FC236}">
                  <a16:creationId xmlns:a16="http://schemas.microsoft.com/office/drawing/2014/main" id="{A04883B7-CE4F-4A40-9817-5BC080722E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5603"/>
            <a:stretch/>
          </p:blipFill>
          <p:spPr>
            <a:xfrm rot="5400000">
              <a:off x="9048068" y="4340680"/>
              <a:ext cx="1903274" cy="1580337"/>
            </a:xfrm>
            <a:prstGeom prst="rect">
              <a:avLst/>
            </a:prstGeom>
          </p:spPr>
        </p:pic>
        <p:pic>
          <p:nvPicPr>
            <p:cNvPr id="52" name="圖片 61" descr="一張含有 室內, 監視器, 電子用品, 電腦 的圖片&#10;&#10;自動產生的描述">
              <a:extLst>
                <a:ext uri="{FF2B5EF4-FFF2-40B4-BE49-F238E27FC236}">
                  <a16:creationId xmlns:a16="http://schemas.microsoft.com/office/drawing/2014/main" id="{F10F9D25-4288-4FD5-AE2B-45B0FF157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386" y="3576538"/>
              <a:ext cx="1963953" cy="1153343"/>
            </a:xfrm>
            <a:prstGeom prst="rect">
              <a:avLst/>
            </a:prstGeom>
          </p:spPr>
        </p:pic>
        <p:pic>
          <p:nvPicPr>
            <p:cNvPr id="53" name="圖形 53">
              <a:extLst>
                <a:ext uri="{FF2B5EF4-FFF2-40B4-BE49-F238E27FC236}">
                  <a16:creationId xmlns:a16="http://schemas.microsoft.com/office/drawing/2014/main" id="{E6621298-A8C4-4D1D-A35F-7058AD9C9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22649" y="1958611"/>
              <a:ext cx="2946219" cy="1580337"/>
            </a:xfrm>
            <a:prstGeom prst="rect">
              <a:avLst/>
            </a:prstGeom>
          </p:spPr>
        </p:pic>
        <p:pic>
          <p:nvPicPr>
            <p:cNvPr id="54" name="圖片 32">
              <a:extLst>
                <a:ext uri="{FF2B5EF4-FFF2-40B4-BE49-F238E27FC236}">
                  <a16:creationId xmlns:a16="http://schemas.microsoft.com/office/drawing/2014/main" id="{76B65ABB-7496-4629-B8A4-BDE257F09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0391" y="3418938"/>
              <a:ext cx="2045013" cy="610786"/>
            </a:xfrm>
            <a:prstGeom prst="rect">
              <a:avLst/>
            </a:prstGeom>
            <a:effectLst>
              <a:softEdge rad="215900"/>
            </a:effectLst>
          </p:spPr>
        </p:pic>
        <p:grpSp>
          <p:nvGrpSpPr>
            <p:cNvPr id="55" name="群組 38">
              <a:extLst>
                <a:ext uri="{FF2B5EF4-FFF2-40B4-BE49-F238E27FC236}">
                  <a16:creationId xmlns:a16="http://schemas.microsoft.com/office/drawing/2014/main" id="{9FCEAFE9-4843-4213-BF4F-0BB09ECB38F8}"/>
                </a:ext>
              </a:extLst>
            </p:cNvPr>
            <p:cNvGrpSpPr/>
            <p:nvPr/>
          </p:nvGrpSpPr>
          <p:grpSpPr>
            <a:xfrm>
              <a:off x="11216859" y="4341631"/>
              <a:ext cx="719204" cy="875733"/>
              <a:chOff x="10764975" y="3429000"/>
              <a:chExt cx="781227" cy="973197"/>
            </a:xfrm>
          </p:grpSpPr>
          <p:pic>
            <p:nvPicPr>
              <p:cNvPr id="66" name="圖片 15">
                <a:extLst>
                  <a:ext uri="{FF2B5EF4-FFF2-40B4-BE49-F238E27FC236}">
                    <a16:creationId xmlns:a16="http://schemas.microsoft.com/office/drawing/2014/main" id="{3D563CE0-9CED-4034-8134-BF7F5962A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82850" y="3646651"/>
                <a:ext cx="763352" cy="755546"/>
              </a:xfrm>
              <a:prstGeom prst="rect">
                <a:avLst/>
              </a:prstGeom>
            </p:spPr>
          </p:pic>
          <p:pic>
            <p:nvPicPr>
              <p:cNvPr id="67" name="圖片 35">
                <a:extLst>
                  <a:ext uri="{FF2B5EF4-FFF2-40B4-BE49-F238E27FC236}">
                    <a16:creationId xmlns:a16="http://schemas.microsoft.com/office/drawing/2014/main" id="{842AEDA0-B5FF-4DAD-BE0A-BC4AD8CE23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764975" y="3429000"/>
                <a:ext cx="501186" cy="410916"/>
              </a:xfrm>
              <a:prstGeom prst="rect">
                <a:avLst/>
              </a:prstGeom>
            </p:spPr>
          </p:pic>
        </p:grpSp>
        <p:grpSp>
          <p:nvGrpSpPr>
            <p:cNvPr id="56" name="群組 40">
              <a:extLst>
                <a:ext uri="{FF2B5EF4-FFF2-40B4-BE49-F238E27FC236}">
                  <a16:creationId xmlns:a16="http://schemas.microsoft.com/office/drawing/2014/main" id="{72909B7B-820F-40A3-838B-AC21D66FA466}"/>
                </a:ext>
              </a:extLst>
            </p:cNvPr>
            <p:cNvGrpSpPr/>
            <p:nvPr/>
          </p:nvGrpSpPr>
          <p:grpSpPr>
            <a:xfrm>
              <a:off x="6023036" y="4642883"/>
              <a:ext cx="3226525" cy="2101553"/>
              <a:chOff x="5571152" y="3588488"/>
              <a:chExt cx="3739751" cy="2500273"/>
            </a:xfrm>
          </p:grpSpPr>
          <p:pic>
            <p:nvPicPr>
              <p:cNvPr id="64" name="圖片 23" descr="一張含有 膝上型電腦, 電腦, 坐, 桌 的圖片&#10;&#10;自動產生的描述">
                <a:extLst>
                  <a:ext uri="{FF2B5EF4-FFF2-40B4-BE49-F238E27FC236}">
                    <a16:creationId xmlns:a16="http://schemas.microsoft.com/office/drawing/2014/main" id="{DE532D63-0B0F-421F-912C-7DBD365C17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71152" y="3588488"/>
                <a:ext cx="3739751" cy="2500273"/>
              </a:xfrm>
              <a:prstGeom prst="rect">
                <a:avLst/>
              </a:prstGeom>
            </p:spPr>
          </p:pic>
          <p:pic>
            <p:nvPicPr>
              <p:cNvPr id="65" name="圖片 27" descr="一張含有 桌, 個人, 室內, 男人 的圖片&#10;&#10;自動產生的描述">
                <a:extLst>
                  <a:ext uri="{FF2B5EF4-FFF2-40B4-BE49-F238E27FC236}">
                    <a16:creationId xmlns:a16="http://schemas.microsoft.com/office/drawing/2014/main" id="{7907BD83-91C9-428A-977C-54A86D24AF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99448" y="3673650"/>
                <a:ext cx="3084650" cy="1773149"/>
              </a:xfrm>
              <a:prstGeom prst="rect">
                <a:avLst/>
              </a:prstGeom>
            </p:spPr>
          </p:pic>
        </p:grpSp>
        <p:grpSp>
          <p:nvGrpSpPr>
            <p:cNvPr id="57" name="群組 51">
              <a:extLst>
                <a:ext uri="{FF2B5EF4-FFF2-40B4-BE49-F238E27FC236}">
                  <a16:creationId xmlns:a16="http://schemas.microsoft.com/office/drawing/2014/main" id="{347CFE23-B324-4019-A8A4-69FD75B6351B}"/>
                </a:ext>
              </a:extLst>
            </p:cNvPr>
            <p:cNvGrpSpPr/>
            <p:nvPr/>
          </p:nvGrpSpPr>
          <p:grpSpPr>
            <a:xfrm>
              <a:off x="6236460" y="1648363"/>
              <a:ext cx="2449168" cy="2205359"/>
              <a:chOff x="5784576" y="585107"/>
              <a:chExt cx="2665429" cy="2456281"/>
            </a:xfrm>
          </p:grpSpPr>
          <p:pic>
            <p:nvPicPr>
              <p:cNvPr id="59" name="圖片 20" descr="一張含有 監視器, 電視, 螢幕, 電子用品 的圖片&#10;&#10;自動產生的描述">
                <a:extLst>
                  <a:ext uri="{FF2B5EF4-FFF2-40B4-BE49-F238E27FC236}">
                    <a16:creationId xmlns:a16="http://schemas.microsoft.com/office/drawing/2014/main" id="{166D03FF-F337-4DCF-9C8F-CD3BAE60D8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84576" y="585107"/>
                <a:ext cx="2184110" cy="2428588"/>
              </a:xfrm>
              <a:prstGeom prst="rect">
                <a:avLst/>
              </a:prstGeom>
            </p:spPr>
          </p:pic>
          <p:pic>
            <p:nvPicPr>
              <p:cNvPr id="60" name="圖片 47" descr="一張含有 草, 室外, 狗, 個人 的圖片&#10;&#10;自動產生的描述">
                <a:extLst>
                  <a:ext uri="{FF2B5EF4-FFF2-40B4-BE49-F238E27FC236}">
                    <a16:creationId xmlns:a16="http://schemas.microsoft.com/office/drawing/2014/main" id="{3084BFEB-3841-42B4-982C-FC5D680F16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83"/>
              <a:stretch/>
            </p:blipFill>
            <p:spPr>
              <a:xfrm>
                <a:off x="6248312" y="738003"/>
                <a:ext cx="1590637" cy="2126321"/>
              </a:xfrm>
              <a:prstGeom prst="rect">
                <a:avLst/>
              </a:prstGeom>
            </p:spPr>
          </p:pic>
          <p:grpSp>
            <p:nvGrpSpPr>
              <p:cNvPr id="61" name="群組 48">
                <a:extLst>
                  <a:ext uri="{FF2B5EF4-FFF2-40B4-BE49-F238E27FC236}">
                    <a16:creationId xmlns:a16="http://schemas.microsoft.com/office/drawing/2014/main" id="{FBF31C6D-B4FB-4449-AEBA-2FA8DE501B26}"/>
                  </a:ext>
                </a:extLst>
              </p:cNvPr>
              <p:cNvGrpSpPr/>
              <p:nvPr/>
            </p:nvGrpSpPr>
            <p:grpSpPr>
              <a:xfrm>
                <a:off x="7681646" y="1542266"/>
                <a:ext cx="768359" cy="1499122"/>
                <a:chOff x="7681646" y="1542266"/>
                <a:chExt cx="597848" cy="1166443"/>
              </a:xfrm>
            </p:grpSpPr>
            <p:pic>
              <p:nvPicPr>
                <p:cNvPr id="62" name="圖片 49" descr="一張含有 監視器, 坐, 桌, 相機 的圖片&#10;&#10;自動產生的描述">
                  <a:extLst>
                    <a:ext uri="{FF2B5EF4-FFF2-40B4-BE49-F238E27FC236}">
                      <a16:creationId xmlns:a16="http://schemas.microsoft.com/office/drawing/2014/main" id="{92FA1838-C2BF-43B8-8D8B-F864BF1E26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81646" y="1542266"/>
                  <a:ext cx="597848" cy="1166443"/>
                </a:xfrm>
                <a:prstGeom prst="rect">
                  <a:avLst/>
                </a:prstGeom>
              </p:spPr>
            </p:pic>
            <p:pic>
              <p:nvPicPr>
                <p:cNvPr id="63" name="圖片 50">
                  <a:extLst>
                    <a:ext uri="{FF2B5EF4-FFF2-40B4-BE49-F238E27FC236}">
                      <a16:creationId xmlns:a16="http://schemas.microsoft.com/office/drawing/2014/main" id="{F1A8BF76-83DE-4A5C-8FC7-11E5711E17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07155" y="1634423"/>
                  <a:ext cx="548263" cy="1006742"/>
                </a:xfrm>
                <a:prstGeom prst="rect">
                  <a:avLst/>
                </a:prstGeom>
              </p:spPr>
            </p:pic>
          </p:grpSp>
        </p:grpSp>
        <p:pic>
          <p:nvPicPr>
            <p:cNvPr id="58" name="圖片 32">
              <a:extLst>
                <a:ext uri="{FF2B5EF4-FFF2-40B4-BE49-F238E27FC236}">
                  <a16:creationId xmlns:a16="http://schemas.microsoft.com/office/drawing/2014/main" id="{29F16BF3-D1AA-4077-A118-A47ACB0E0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8507" y="2550613"/>
              <a:ext cx="2222222" cy="663948"/>
            </a:xfrm>
            <a:prstGeom prst="rect">
              <a:avLst/>
            </a:prstGeom>
            <a:effectLst>
              <a:softEdge rad="215900"/>
            </a:effectLst>
          </p:spPr>
        </p:pic>
      </p:grpSp>
    </p:spTree>
    <p:extLst>
      <p:ext uri="{BB962C8B-B14F-4D97-AF65-F5344CB8AC3E}">
        <p14:creationId xmlns:p14="http://schemas.microsoft.com/office/powerpoint/2010/main" val="34579655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4F733-4459-5B41-979F-959F01889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SzPts val="1400"/>
            </a:pPr>
            <a:r>
              <a:rPr lang="zh-TW" altLang="en-US"/>
              <a:t>Qsync</a:t>
            </a:r>
            <a:r>
              <a:rPr lang="en-US"/>
              <a:t> </a:t>
            </a:r>
            <a:r>
              <a:rPr lang="en-US" altLang="zh-CN"/>
              <a:t>5.0 space-saving mode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40393B6-D1A2-4F4F-B0E5-C04D761EEC3B}"/>
              </a:ext>
            </a:extLst>
          </p:cNvPr>
          <p:cNvSpPr txBox="1"/>
          <p:nvPr/>
        </p:nvSpPr>
        <p:spPr>
          <a:xfrm>
            <a:off x="72788" y="6578221"/>
            <a:ext cx="7451677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00">
                <a:ea typeface="新細明體"/>
              </a:rPr>
              <a:t>https://www.qnap.com/zh-tw/how-to/tutorial/article/how-to-save-disk-space-with-qsync-space-saving-mode</a:t>
            </a:r>
            <a:endParaRPr lang="en-US" altLang="zh-TW" sz="1000">
              <a:ea typeface="新細明體"/>
              <a:cs typeface="Calibri"/>
            </a:endParaRPr>
          </a:p>
        </p:txBody>
      </p:sp>
      <p:pic>
        <p:nvPicPr>
          <p:cNvPr id="3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4F45A77-FADF-4FB5-8E25-0EE0B1690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99" y="1950878"/>
            <a:ext cx="4430484" cy="4375820"/>
          </a:xfrm>
          <a:prstGeom prst="rect">
            <a:avLst/>
          </a:prstGeom>
        </p:spPr>
      </p:pic>
      <p:pic>
        <p:nvPicPr>
          <p:cNvPr id="30" name="圖片 9">
            <a:extLst>
              <a:ext uri="{FF2B5EF4-FFF2-40B4-BE49-F238E27FC236}">
                <a16:creationId xmlns:a16="http://schemas.microsoft.com/office/drawing/2014/main" id="{C9EA9443-12BB-400B-9AA1-B0142019DC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8110" y="580256"/>
            <a:ext cx="900000" cy="9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F0FA4DE5-4D41-472F-81BE-F1716B752154}"/>
              </a:ext>
            </a:extLst>
          </p:cNvPr>
          <p:cNvSpPr txBox="1"/>
          <p:nvPr/>
        </p:nvSpPr>
        <p:spPr>
          <a:xfrm>
            <a:off x="8773780" y="2642299"/>
            <a:ext cx="2162471" cy="4369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buSzPts val="1400"/>
              <a:defRPr kumimoj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pPr algn="r"/>
            <a:r>
              <a:rPr lang="en-US" altLang="zh-TW" sz="1600" b="1">
                <a:latin typeface="微軟正黑體" panose="020B0604030504040204" pitchFamily="34" charset="-120"/>
              </a:rPr>
              <a:t>MACOS</a:t>
            </a:r>
            <a:endParaRPr lang="zh-TW" altLang="en-US" sz="1600" b="1">
              <a:latin typeface="微軟正黑體" panose="020B0604030504040204" pitchFamily="34" charset="-120"/>
            </a:endParaRPr>
          </a:p>
        </p:txBody>
      </p:sp>
      <p:sp>
        <p:nvSpPr>
          <p:cNvPr id="32" name="Shape 317">
            <a:extLst>
              <a:ext uri="{FF2B5EF4-FFF2-40B4-BE49-F238E27FC236}">
                <a16:creationId xmlns:a16="http://schemas.microsoft.com/office/drawing/2014/main" id="{1B37D468-9E5F-44AE-A2ED-AC7874764B31}"/>
              </a:ext>
            </a:extLst>
          </p:cNvPr>
          <p:cNvSpPr/>
          <p:nvPr/>
        </p:nvSpPr>
        <p:spPr>
          <a:xfrm>
            <a:off x="5033064" y="3459979"/>
            <a:ext cx="2221323" cy="1905987"/>
          </a:xfrm>
          <a:prstGeom prst="roundRect">
            <a:avLst>
              <a:gd name="adj" fmla="val 11472"/>
            </a:avLst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sym typeface="Arial"/>
            </a:endParaRPr>
          </a:p>
        </p:txBody>
      </p:sp>
      <p:sp>
        <p:nvSpPr>
          <p:cNvPr id="33" name="Shape 317">
            <a:extLst>
              <a:ext uri="{FF2B5EF4-FFF2-40B4-BE49-F238E27FC236}">
                <a16:creationId xmlns:a16="http://schemas.microsoft.com/office/drawing/2014/main" id="{FF888B60-F2A1-45EE-8468-9271EB3531E8}"/>
              </a:ext>
            </a:extLst>
          </p:cNvPr>
          <p:cNvSpPr/>
          <p:nvPr/>
        </p:nvSpPr>
        <p:spPr>
          <a:xfrm>
            <a:off x="7363395" y="3459979"/>
            <a:ext cx="2221597" cy="1905987"/>
          </a:xfrm>
          <a:prstGeom prst="roundRect">
            <a:avLst>
              <a:gd name="adj" fmla="val 11472"/>
            </a:avLst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sym typeface="Arial"/>
            </a:endParaRPr>
          </a:p>
        </p:txBody>
      </p:sp>
      <p:sp>
        <p:nvSpPr>
          <p:cNvPr id="34" name="Shape 317">
            <a:extLst>
              <a:ext uri="{FF2B5EF4-FFF2-40B4-BE49-F238E27FC236}">
                <a16:creationId xmlns:a16="http://schemas.microsoft.com/office/drawing/2014/main" id="{46B86119-A669-427D-8DEE-EDF442E598EC}"/>
              </a:ext>
            </a:extLst>
          </p:cNvPr>
          <p:cNvSpPr/>
          <p:nvPr/>
        </p:nvSpPr>
        <p:spPr>
          <a:xfrm>
            <a:off x="9692416" y="3459979"/>
            <a:ext cx="2266602" cy="1905987"/>
          </a:xfrm>
          <a:prstGeom prst="roundRect">
            <a:avLst>
              <a:gd name="adj" fmla="val 11472"/>
            </a:avLst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sym typeface="Arial"/>
            </a:endParaRPr>
          </a:p>
        </p:txBody>
      </p:sp>
      <p:sp>
        <p:nvSpPr>
          <p:cNvPr id="41" name="Shape 317">
            <a:extLst>
              <a:ext uri="{FF2B5EF4-FFF2-40B4-BE49-F238E27FC236}">
                <a16:creationId xmlns:a16="http://schemas.microsoft.com/office/drawing/2014/main" id="{49725B0C-1D30-4F4C-B9B1-B2E0B7236E54}"/>
              </a:ext>
            </a:extLst>
          </p:cNvPr>
          <p:cNvSpPr/>
          <p:nvPr/>
        </p:nvSpPr>
        <p:spPr>
          <a:xfrm>
            <a:off x="7254387" y="5653064"/>
            <a:ext cx="3013656" cy="638059"/>
          </a:xfrm>
          <a:prstGeom prst="roundRect">
            <a:avLst>
              <a:gd name="adj" fmla="val 23356"/>
            </a:avLst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sym typeface="Arial"/>
            </a:endParaRPr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430A6B6F-91DE-46A8-8AC4-686EC8652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9658" y="2143477"/>
            <a:ext cx="978931" cy="9789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4" name="文字方塊 43">
            <a:extLst>
              <a:ext uri="{FF2B5EF4-FFF2-40B4-BE49-F238E27FC236}">
                <a16:creationId xmlns:a16="http://schemas.microsoft.com/office/drawing/2014/main" id="{2FAA73E4-78B9-4442-B882-AFB451E34E6C}"/>
              </a:ext>
            </a:extLst>
          </p:cNvPr>
          <p:cNvSpPr txBox="1"/>
          <p:nvPr/>
        </p:nvSpPr>
        <p:spPr>
          <a:xfrm>
            <a:off x="5812668" y="2642299"/>
            <a:ext cx="2162471" cy="4369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buSzPts val="1400"/>
              <a:defRPr kumimoj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pPr algn="r"/>
            <a:r>
              <a:rPr lang="en-US" altLang="zh-TW" sz="1600" b="1">
                <a:latin typeface="微軟正黑體" panose="020B0604030504040204" pitchFamily="34" charset="-120"/>
              </a:rPr>
              <a:t>Windows</a:t>
            </a:r>
            <a:endParaRPr lang="zh-TW" altLang="en-US" sz="1600" b="1">
              <a:latin typeface="微軟正黑體" panose="020B0604030504040204" pitchFamily="34" charset="-120"/>
            </a:endParaRPr>
          </a:p>
        </p:txBody>
      </p:sp>
      <p:pic>
        <p:nvPicPr>
          <p:cNvPr id="45" name="圖片 7" descr="一張含有 文字 的圖片&#10;&#10;自動產生的描述">
            <a:extLst>
              <a:ext uri="{FF2B5EF4-FFF2-40B4-BE49-F238E27FC236}">
                <a16:creationId xmlns:a16="http://schemas.microsoft.com/office/drawing/2014/main" id="{513CD3FB-6DA6-42BE-9BD6-D0E8049089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6058" y="2058331"/>
            <a:ext cx="1114177" cy="10800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圖形 45">
            <a:extLst>
              <a:ext uri="{FF2B5EF4-FFF2-40B4-BE49-F238E27FC236}">
                <a16:creationId xmlns:a16="http://schemas.microsoft.com/office/drawing/2014/main" id="{2320914C-4266-4E3D-A570-80D586B956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854" y="3658551"/>
            <a:ext cx="543743" cy="543743"/>
          </a:xfrm>
          <a:prstGeom prst="rect">
            <a:avLst/>
          </a:prstGeom>
        </p:spPr>
      </p:pic>
      <p:pic>
        <p:nvPicPr>
          <p:cNvPr id="47" name="圖形 46">
            <a:extLst>
              <a:ext uri="{FF2B5EF4-FFF2-40B4-BE49-F238E27FC236}">
                <a16:creationId xmlns:a16="http://schemas.microsoft.com/office/drawing/2014/main" id="{3F66E315-9308-45BA-91F3-EFF833C7DD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02322" y="3663183"/>
            <a:ext cx="543743" cy="543743"/>
          </a:xfrm>
          <a:prstGeom prst="rect">
            <a:avLst/>
          </a:prstGeom>
        </p:spPr>
      </p:pic>
      <p:pic>
        <p:nvPicPr>
          <p:cNvPr id="48" name="圖形 47">
            <a:extLst>
              <a:ext uri="{FF2B5EF4-FFF2-40B4-BE49-F238E27FC236}">
                <a16:creationId xmlns:a16="http://schemas.microsoft.com/office/drawing/2014/main" id="{EAC36624-DF40-4F50-8064-41CF77A626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76818" y="3673886"/>
            <a:ext cx="697798" cy="506869"/>
          </a:xfrm>
          <a:prstGeom prst="rect">
            <a:avLst/>
          </a:prstGeom>
        </p:spPr>
      </p:pic>
      <p:pic>
        <p:nvPicPr>
          <p:cNvPr id="49" name="圖形 48">
            <a:extLst>
              <a:ext uri="{FF2B5EF4-FFF2-40B4-BE49-F238E27FC236}">
                <a16:creationId xmlns:a16="http://schemas.microsoft.com/office/drawing/2014/main" id="{176AF5B6-B968-4FC0-BD27-8750BEA3AB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53475" y="5801644"/>
            <a:ext cx="377863" cy="340898"/>
          </a:xfrm>
          <a:prstGeom prst="rect">
            <a:avLst/>
          </a:prstGeom>
        </p:spPr>
      </p:pic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AA0C96DF-8598-4C0F-8127-5AF7DB73B17F}"/>
              </a:ext>
            </a:extLst>
          </p:cNvPr>
          <p:cNvSpPr/>
          <p:nvPr/>
        </p:nvSpPr>
        <p:spPr>
          <a:xfrm>
            <a:off x="4982257" y="4122281"/>
            <a:ext cx="2322937" cy="685405"/>
          </a:xfrm>
          <a:prstGeom prst="roundRect">
            <a:avLst>
              <a:gd name="adj" fmla="val 3620"/>
            </a:avLst>
          </a:prstGeom>
          <a:noFill/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0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Always</a:t>
            </a:r>
            <a:r>
              <a:rPr lang="zh-TW" altLang="en-US" sz="20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available</a:t>
            </a:r>
            <a:endParaRPr lang="zh-TW" altLang="en-US" sz="2000" b="1">
              <a:solidFill>
                <a:schemeClr val="tx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41DEF5AA-41CC-4B93-B04E-E1B3C281415E}"/>
              </a:ext>
            </a:extLst>
          </p:cNvPr>
          <p:cNvSpPr/>
          <p:nvPr/>
        </p:nvSpPr>
        <p:spPr>
          <a:xfrm>
            <a:off x="7340892" y="4122281"/>
            <a:ext cx="2266602" cy="718061"/>
          </a:xfrm>
          <a:prstGeom prst="roundRect">
            <a:avLst>
              <a:gd name="adj" fmla="val 3620"/>
            </a:avLst>
          </a:prstGeom>
          <a:noFill/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Locally</a:t>
            </a:r>
            <a:r>
              <a:rPr lang="en-US" altLang="zh-TW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available</a:t>
            </a:r>
            <a:endParaRPr lang="zh-TW" altLang="en-US" sz="1400">
              <a:solidFill>
                <a:schemeClr val="tx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4614D8A9-3C5D-4192-8FF2-7CCC8557EDB5}"/>
              </a:ext>
            </a:extLst>
          </p:cNvPr>
          <p:cNvSpPr/>
          <p:nvPr/>
        </p:nvSpPr>
        <p:spPr>
          <a:xfrm>
            <a:off x="9602620" y="4122281"/>
            <a:ext cx="2446194" cy="685405"/>
          </a:xfrm>
          <a:prstGeom prst="roundRect">
            <a:avLst>
              <a:gd name="adj" fmla="val 3620"/>
            </a:avLst>
          </a:prstGeom>
          <a:noFill/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000" b="1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Online-only</a:t>
            </a:r>
            <a:endParaRPr lang="zh-TW" altLang="en-US" sz="2000" b="1">
              <a:solidFill>
                <a:schemeClr val="tx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377B32D5-E818-4E6B-9897-9BC884CD5A16}"/>
              </a:ext>
            </a:extLst>
          </p:cNvPr>
          <p:cNvSpPr txBox="1"/>
          <p:nvPr/>
        </p:nvSpPr>
        <p:spPr>
          <a:xfrm>
            <a:off x="5277461" y="4765562"/>
            <a:ext cx="173252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Always keep on this device.</a:t>
            </a:r>
            <a:endParaRPr lang="en-US" altLang="zh-TW" sz="160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57" name="文字方塊 1">
            <a:extLst>
              <a:ext uri="{FF2B5EF4-FFF2-40B4-BE49-F238E27FC236}">
                <a16:creationId xmlns:a16="http://schemas.microsoft.com/office/drawing/2014/main" id="{89E9832F-7C21-4583-8D64-C552A183B6B4}"/>
              </a:ext>
            </a:extLst>
          </p:cNvPr>
          <p:cNvSpPr txBox="1"/>
          <p:nvPr/>
        </p:nvSpPr>
        <p:spPr>
          <a:xfrm>
            <a:off x="7692248" y="4731803"/>
            <a:ext cx="1563890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Available on this device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9DD4AE68-F0EF-4C21-8570-0069FF255F14}"/>
              </a:ext>
            </a:extLst>
          </p:cNvPr>
          <p:cNvSpPr txBox="1"/>
          <p:nvPr/>
        </p:nvSpPr>
        <p:spPr>
          <a:xfrm>
            <a:off x="9811684" y="4731803"/>
            <a:ext cx="202806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af-ZA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Free up space but keep on NAS</a:t>
            </a:r>
            <a:endParaRPr lang="af-ZA" altLang="zh-TW" sz="160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D9E7C9B9-6D12-4A72-8AD0-804CFF52F9AA}"/>
              </a:ext>
            </a:extLst>
          </p:cNvPr>
          <p:cNvSpPr txBox="1"/>
          <p:nvPr/>
        </p:nvSpPr>
        <p:spPr>
          <a:xfrm>
            <a:off x="7642406" y="5772038"/>
            <a:ext cx="2743200" cy="400110"/>
          </a:xfrm>
          <a:prstGeom prst="rect">
            <a:avLst/>
          </a:prstGeom>
          <a:noFill/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algn="ctr">
              <a:defRPr sz="2000" b="1">
                <a:latin typeface="Arial" panose="020B0604020202020204" pitchFamily="34" charset="0"/>
                <a:ea typeface="+mn-lt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TW">
                <a:solidFill>
                  <a:schemeClr val="tx1"/>
                </a:solidFill>
                <a:latin typeface="Arial"/>
                <a:cs typeface="Arial"/>
              </a:rPr>
              <a:t>Changing status</a:t>
            </a:r>
            <a:endParaRPr lang="zh-TW" altLang="en-US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24732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37B7F343-2AFB-4C2E-BB28-084F92C7FE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970" y="785221"/>
            <a:ext cx="10834525" cy="60944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E66B00-C9F4-4546-B854-50302BCCB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Sort your photos in QuMagie album</a:t>
            </a:r>
            <a:endParaRPr 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AF1F6E06-29C7-4E4D-AB80-B13F669D0750}"/>
              </a:ext>
            </a:extLst>
          </p:cNvPr>
          <p:cNvSpPr/>
          <p:nvPr/>
        </p:nvSpPr>
        <p:spPr>
          <a:xfrm>
            <a:off x="5414212" y="1763171"/>
            <a:ext cx="5496142" cy="44178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ts val="2933"/>
              </a:lnSpc>
            </a:pPr>
            <a:r>
              <a:rPr lang="zh-TW" altLang="en-US" sz="2000" b="1">
                <a:latin typeface="Arial"/>
                <a:ea typeface="微軟正黑體"/>
                <a:cs typeface="Arial"/>
              </a:rPr>
              <a:t>Folder mode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2B9F239-7FD0-44C9-852F-68C139571581}"/>
              </a:ext>
            </a:extLst>
          </p:cNvPr>
          <p:cNvSpPr/>
          <p:nvPr/>
        </p:nvSpPr>
        <p:spPr>
          <a:xfrm>
            <a:off x="644953" y="1763171"/>
            <a:ext cx="3824455" cy="44191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fontAlgn="base">
              <a:lnSpc>
                <a:spcPts val="2933"/>
              </a:lnSpc>
            </a:pPr>
            <a:r>
              <a:rPr kumimoji="1" lang="zh-CN" altLang="en-US" sz="2000" b="1">
                <a:latin typeface="Arial"/>
                <a:ea typeface="微軟正黑體"/>
                <a:cs typeface="Arial"/>
              </a:rPr>
              <a:t>Album mode</a:t>
            </a:r>
            <a:endParaRPr lang="zh-CN" altLang="en-US" sz="1600">
              <a:latin typeface="Arial"/>
              <a:ea typeface="微軟正黑體"/>
              <a:cs typeface="Arial"/>
            </a:endParaRPr>
          </a:p>
        </p:txBody>
      </p:sp>
      <p:pic>
        <p:nvPicPr>
          <p:cNvPr id="6" name="圖片 3">
            <a:extLst>
              <a:ext uri="{FF2B5EF4-FFF2-40B4-BE49-F238E27FC236}">
                <a16:creationId xmlns:a16="http://schemas.microsoft.com/office/drawing/2014/main" id="{FF666913-62B5-4AFE-9168-9E0248AB38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9860" y="2218741"/>
            <a:ext cx="900000" cy="9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67444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個人, 行動電話, 手機, 男人 的圖片&#10;&#10;自動產生的描述">
            <a:extLst>
              <a:ext uri="{FF2B5EF4-FFF2-40B4-BE49-F238E27FC236}">
                <a16:creationId xmlns:a16="http://schemas.microsoft.com/office/drawing/2014/main" id="{EBB3E2C6-2F4F-42F9-8D4F-3D94F32A6F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966"/>
            <a:ext cx="1219199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618236-EDAC-6644-9713-07BA6A96EDFF}"/>
              </a:ext>
            </a:extLst>
          </p:cNvPr>
          <p:cNvSpPr/>
          <p:nvPr/>
        </p:nvSpPr>
        <p:spPr>
          <a:xfrm>
            <a:off x="751580" y="1943212"/>
            <a:ext cx="6549360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1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QuMagie</a:t>
            </a:r>
            <a:r>
              <a:rPr lang="en-US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zh-TW" altLang="en-US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mobile </a:t>
            </a:r>
            <a:r>
              <a:rPr lang="en-US" altLang="zh-TW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APP </a:t>
            </a:r>
            <a:r>
              <a:rPr lang="en-US" altLang="zh-TW" sz="2000" b="1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support</a:t>
            </a:r>
            <a:r>
              <a:rPr lang="en-US" sz="2000" b="1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「Auto</a:t>
            </a:r>
            <a:r>
              <a:rPr lang="en-US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upload」</a:t>
            </a:r>
            <a:r>
              <a:rPr lang="en-US" altLang="zh-TW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!</a:t>
            </a:r>
            <a:endParaRPr lang="en-US" sz="20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E2DCD0-C428-4514-9A4F-1D9DD96F5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zh-TW" altLang="en-US"/>
              <a:t>More function for </a:t>
            </a:r>
            <a:r>
              <a:rPr lang="en-US" altLang="zh-TW" err="1"/>
              <a:t>QuMagie</a:t>
            </a:r>
            <a:r>
              <a:rPr lang="zh-TW" altLang="en-US"/>
              <a:t> !</a:t>
            </a:r>
            <a:endParaRPr lang="en-US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8C99A7D4-020D-448A-91B7-4BE0D75AA573}"/>
              </a:ext>
            </a:extLst>
          </p:cNvPr>
          <p:cNvSpPr/>
          <p:nvPr/>
        </p:nvSpPr>
        <p:spPr>
          <a:xfrm>
            <a:off x="768689" y="2486025"/>
            <a:ext cx="1326682" cy="1343232"/>
          </a:xfrm>
          <a:prstGeom prst="roundRect">
            <a:avLst/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 descr="一張含有 畫畫, 標誌, 時鐘 的圖片&#10;&#10;自動產生的描述">
            <a:extLst>
              <a:ext uri="{FF2B5EF4-FFF2-40B4-BE49-F238E27FC236}">
                <a16:creationId xmlns:a16="http://schemas.microsoft.com/office/drawing/2014/main" id="{70D3C28A-5D6B-4BFD-9B06-DC3064E5D9B8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926" y="2537247"/>
            <a:ext cx="1296445" cy="1312618"/>
          </a:xfrm>
          <a:prstGeom prst="rect">
            <a:avLst/>
          </a:prstGeom>
        </p:spPr>
      </p:pic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1615B98E-70B6-4050-B8B9-49EF09416657}"/>
              </a:ext>
            </a:extLst>
          </p:cNvPr>
          <p:cNvSpPr/>
          <p:nvPr/>
        </p:nvSpPr>
        <p:spPr>
          <a:xfrm>
            <a:off x="2909787" y="2486025"/>
            <a:ext cx="1326682" cy="1343232"/>
          </a:xfrm>
          <a:prstGeom prst="roundRect">
            <a:avLst/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 descr="一張含有 物件, 時鐘, 標誌, 男人 的圖片&#10;&#10;自動產生的描述">
            <a:extLst>
              <a:ext uri="{FF2B5EF4-FFF2-40B4-BE49-F238E27FC236}">
                <a16:creationId xmlns:a16="http://schemas.microsoft.com/office/drawing/2014/main" id="{DBC822AB-6815-4100-AA40-F3058DC25FDF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4906" y="2524293"/>
            <a:ext cx="1296445" cy="1312618"/>
          </a:xfrm>
          <a:prstGeom prst="rect">
            <a:avLst/>
          </a:prstGeom>
        </p:spPr>
      </p:pic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4622A034-119B-4060-972C-3801AF824A6F}"/>
              </a:ext>
            </a:extLst>
          </p:cNvPr>
          <p:cNvSpPr/>
          <p:nvPr/>
        </p:nvSpPr>
        <p:spPr>
          <a:xfrm>
            <a:off x="775872" y="4637825"/>
            <a:ext cx="1326682" cy="1343232"/>
          </a:xfrm>
          <a:prstGeom prst="roundRect">
            <a:avLst/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6035BAAD-36EB-4614-B2F8-04BB4AF46C1E}"/>
              </a:ext>
            </a:extLst>
          </p:cNvPr>
          <p:cNvSpPr/>
          <p:nvPr/>
        </p:nvSpPr>
        <p:spPr>
          <a:xfrm>
            <a:off x="2909787" y="4653514"/>
            <a:ext cx="1326682" cy="1343232"/>
          </a:xfrm>
          <a:prstGeom prst="roundRect">
            <a:avLst/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 descr="一張含有 物件, 時鐘, 畫畫 的圖片&#10;&#10;自動產生的描述">
            <a:extLst>
              <a:ext uri="{FF2B5EF4-FFF2-40B4-BE49-F238E27FC236}">
                <a16:creationId xmlns:a16="http://schemas.microsoft.com/office/drawing/2014/main" id="{3DA23264-3C42-4F3B-B1B2-052E820F00CC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754" y="4670399"/>
            <a:ext cx="1296445" cy="131261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113FD7BD-373E-4872-A47A-D52585BE459B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2971" y="4673793"/>
            <a:ext cx="1296445" cy="1312618"/>
          </a:xfrm>
          <a:prstGeom prst="rect">
            <a:avLst/>
          </a:prstGeom>
        </p:spPr>
      </p:pic>
      <p:sp>
        <p:nvSpPr>
          <p:cNvPr id="25" name="Shape 452">
            <a:extLst>
              <a:ext uri="{FF2B5EF4-FFF2-40B4-BE49-F238E27FC236}">
                <a16:creationId xmlns:a16="http://schemas.microsoft.com/office/drawing/2014/main" id="{8E888BF7-2056-4294-9053-DC59D7E5706C}"/>
              </a:ext>
            </a:extLst>
          </p:cNvPr>
          <p:cNvSpPr txBox="1"/>
          <p:nvPr/>
        </p:nvSpPr>
        <p:spPr>
          <a:xfrm>
            <a:off x="562887" y="3829222"/>
            <a:ext cx="1719583" cy="8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zh-TW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Backup </a:t>
            </a:r>
            <a:endParaRPr lang="zh-TW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  <a:p>
            <a:pPr algn="ctr">
              <a:buSzPts val="1400"/>
            </a:pPr>
            <a:r>
              <a:rPr lang="zh-TW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cross-device</a:t>
            </a:r>
            <a:endParaRPr lang="zh-TW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Shape 452">
            <a:extLst>
              <a:ext uri="{FF2B5EF4-FFF2-40B4-BE49-F238E27FC236}">
                <a16:creationId xmlns:a16="http://schemas.microsoft.com/office/drawing/2014/main" id="{7AE87DFA-8F4B-4C6D-96AE-335324AB2AA3}"/>
              </a:ext>
            </a:extLst>
          </p:cNvPr>
          <p:cNvSpPr txBox="1"/>
          <p:nvPr/>
        </p:nvSpPr>
        <p:spPr>
          <a:xfrm>
            <a:off x="2713337" y="3829222"/>
            <a:ext cx="1719583" cy="8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zh-TW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Personal</a:t>
            </a:r>
          </a:p>
          <a:p>
            <a:pPr algn="ctr"/>
            <a:r>
              <a:rPr lang="zh-TW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album</a:t>
            </a:r>
          </a:p>
        </p:txBody>
      </p:sp>
      <p:sp>
        <p:nvSpPr>
          <p:cNvPr id="27" name="Shape 452">
            <a:extLst>
              <a:ext uri="{FF2B5EF4-FFF2-40B4-BE49-F238E27FC236}">
                <a16:creationId xmlns:a16="http://schemas.microsoft.com/office/drawing/2014/main" id="{CDFAECF7-B2B6-4277-AA24-577D6973804E}"/>
              </a:ext>
            </a:extLst>
          </p:cNvPr>
          <p:cNvSpPr txBox="1"/>
          <p:nvPr/>
        </p:nvSpPr>
        <p:spPr>
          <a:xfrm>
            <a:off x="562887" y="5989883"/>
            <a:ext cx="1719583" cy="8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zh-TW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Sharing photos</a:t>
            </a:r>
            <a:endParaRPr 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hape 452">
            <a:extLst>
              <a:ext uri="{FF2B5EF4-FFF2-40B4-BE49-F238E27FC236}">
                <a16:creationId xmlns:a16="http://schemas.microsoft.com/office/drawing/2014/main" id="{C6F8B2F2-E3CD-400F-AFC2-9551BFED5B42}"/>
              </a:ext>
            </a:extLst>
          </p:cNvPr>
          <p:cNvSpPr txBox="1"/>
          <p:nvPr/>
        </p:nvSpPr>
        <p:spPr>
          <a:xfrm>
            <a:off x="2422045" y="5989883"/>
            <a:ext cx="2390821" cy="8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zh-TW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Suport </a:t>
            </a:r>
            <a:r>
              <a:rPr lang="en-US" altLang="zh-TW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iOS</a:t>
            </a:r>
            <a:r>
              <a:rPr lang="en-US" altLang="zh-TW" baseline="30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®</a:t>
            </a:r>
            <a:r>
              <a:rPr lang="en-US" altLang="zh-TW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Live Photo preview</a:t>
            </a:r>
            <a:endParaRPr lang="zh-TW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5563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0CDF54F2-6659-481D-AFE3-1ADE8DED2F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3564" y="4536708"/>
            <a:ext cx="3853952" cy="970270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10A9FF87-3164-4757-89A2-5F054B51CB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531" y="2239105"/>
            <a:ext cx="6585800" cy="41168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FA411B1C-8915-426C-9DE9-CDE61CCFA818}"/>
              </a:ext>
            </a:extLst>
          </p:cNvPr>
          <p:cNvSpPr/>
          <p:nvPr/>
        </p:nvSpPr>
        <p:spPr>
          <a:xfrm>
            <a:off x="5341846" y="2777404"/>
            <a:ext cx="4520294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24790" indent="-342900"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Friendly UI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918EFC7-487E-4679-BF57-6C50CEBBC790}"/>
              </a:ext>
            </a:extLst>
          </p:cNvPr>
          <p:cNvSpPr/>
          <p:nvPr/>
        </p:nvSpPr>
        <p:spPr>
          <a:xfrm>
            <a:off x="5341846" y="3411142"/>
            <a:ext cx="4520294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24790" indent="-342900">
              <a:buFont typeface="Arial" panose="020B0604020202020204" pitchFamily="34" charset="0"/>
              <a:buChar char="•"/>
            </a:pPr>
            <a:r>
              <a:rPr kumimoji="1" lang="en-US" altLang="zh-TW" sz="2000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Support many devices</a:t>
            </a:r>
            <a:endParaRPr lang="zh-TW" altLang="en-US" sz="1600" b="1">
              <a:solidFill>
                <a:schemeClr val="tx1"/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1D3290D-14BF-4C0C-877A-A8633231808C}"/>
              </a:ext>
            </a:extLst>
          </p:cNvPr>
          <p:cNvSpPr/>
          <p:nvPr/>
        </p:nvSpPr>
        <p:spPr>
          <a:xfrm>
            <a:off x="5341846" y="4044880"/>
            <a:ext cx="4520294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24790" indent="-342900"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Access &amp; play anytime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BA5B6FE-0FE2-4FF8-AB29-66BEB0D48660}"/>
              </a:ext>
            </a:extLst>
          </p:cNvPr>
          <p:cNvSpPr/>
          <p:nvPr/>
        </p:nvSpPr>
        <p:spPr>
          <a:xfrm>
            <a:off x="5341846" y="4678618"/>
            <a:ext cx="4520294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24790" indent="-342900">
              <a:buFont typeface="Arial" panose="020B0604020202020204" pitchFamily="34" charset="0"/>
              <a:buChar char="•"/>
            </a:pPr>
            <a:r>
              <a:rPr kumimoji="1" lang="en-US" altLang="zh-TW" sz="2000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Support many formats</a:t>
            </a:r>
            <a:endParaRPr lang="zh-TW" altLang="en-US" sz="1600" b="1">
              <a:solidFill>
                <a:schemeClr val="tx1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6AE1EEC-5AE6-4BF6-AA13-4A20567AB7F4}"/>
              </a:ext>
            </a:extLst>
          </p:cNvPr>
          <p:cNvSpPr/>
          <p:nvPr/>
        </p:nvSpPr>
        <p:spPr>
          <a:xfrm>
            <a:off x="5341846" y="5312355"/>
            <a:ext cx="4520294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24790" indent="-342900">
              <a:buFont typeface="Arial" panose="020B0604020202020204" pitchFamily="34" charset="0"/>
              <a:buChar char="•"/>
            </a:pPr>
            <a:r>
              <a:rPr kumimoji="1" lang="en-US" altLang="zh-TW" sz="2000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Sharing media</a:t>
            </a:r>
            <a:endParaRPr lang="zh-TW" altLang="en-US" sz="1600" b="1">
              <a:solidFill>
                <a:schemeClr val="tx1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38A9E81-05E7-41D3-B93C-A67631ACADFF}"/>
              </a:ext>
            </a:extLst>
          </p:cNvPr>
          <p:cNvSpPr/>
          <p:nvPr/>
        </p:nvSpPr>
        <p:spPr>
          <a:xfrm rot="10800000">
            <a:off x="8350941" y="1699355"/>
            <a:ext cx="3841058" cy="757083"/>
          </a:xfrm>
          <a:prstGeom prst="rect">
            <a:avLst/>
          </a:prstGeom>
          <a:gradFill>
            <a:gsLst>
              <a:gs pos="5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kumimoji="1" lang="en-US" altLang="zh-TW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050" name="Picture 2" descr="D:\工作進行中\20170911直播母版16比9\各場PPT元素\20180103\plex-logo_W1200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7344" y="1840935"/>
            <a:ext cx="1553939" cy="503736"/>
          </a:xfrm>
          <a:prstGeom prst="rect">
            <a:avLst/>
          </a:prstGeom>
          <a:noFill/>
        </p:spPr>
      </p:pic>
      <p:sp>
        <p:nvSpPr>
          <p:cNvPr id="12" name="Shape 229">
            <a:extLst>
              <a:ext uri="{FF2B5EF4-FFF2-40B4-BE49-F238E27FC236}">
                <a16:creationId xmlns:a16="http://schemas.microsoft.com/office/drawing/2014/main" id="{09E6E524-6084-3C48-B68C-5F5E9F2CD9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buSzPts val="1400"/>
            </a:pPr>
            <a:r>
              <a:rPr lang="zh-TW" altLang="en-US"/>
              <a:t>Ple</a:t>
            </a:r>
            <a:r>
              <a:rPr lang="en-US" altLang="en-US"/>
              <a:t>x</a:t>
            </a:r>
            <a:r>
              <a:rPr lang="zh-TW" altLang="en-US"/>
              <a:t> </a:t>
            </a:r>
            <a:r>
              <a:rPr lang="zh-CN" altLang="en-US"/>
              <a:t>personal media center</a:t>
            </a:r>
            <a:endParaRPr lang="zh-TW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E3081A-A018-0D46-932E-09A688B35A03}"/>
              </a:ext>
            </a:extLst>
          </p:cNvPr>
          <p:cNvSpPr txBox="1"/>
          <p:nvPr/>
        </p:nvSpPr>
        <p:spPr>
          <a:xfrm>
            <a:off x="-121" y="6579667"/>
            <a:ext cx="4239491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/>
            <a:r>
              <a:rPr lang="zh-CN" altLang="en-US" sz="900">
                <a:solidFill>
                  <a:srgbClr val="333333"/>
                </a:solidFill>
                <a:latin typeface="Arial"/>
                <a:ea typeface="微軟正黑體"/>
                <a:cs typeface="Arial"/>
              </a:rPr>
              <a:t>TS-130 does not support transcoding</a:t>
            </a:r>
          </a:p>
        </p:txBody>
      </p:sp>
      <p:pic>
        <p:nvPicPr>
          <p:cNvPr id="3" name="圖片 3">
            <a:extLst>
              <a:ext uri="{FF2B5EF4-FFF2-40B4-BE49-F238E27FC236}">
                <a16:creationId xmlns:a16="http://schemas.microsoft.com/office/drawing/2014/main" id="{8C4507D9-02A3-4B9B-AC1C-BF88C4621B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1146" y="2752187"/>
            <a:ext cx="2743200" cy="1543050"/>
          </a:xfrm>
          <a:prstGeom prst="rect">
            <a:avLst/>
          </a:prstGeom>
        </p:spPr>
      </p:pic>
      <p:pic>
        <p:nvPicPr>
          <p:cNvPr id="4" name="圖片 4">
            <a:extLst>
              <a:ext uri="{FF2B5EF4-FFF2-40B4-BE49-F238E27FC236}">
                <a16:creationId xmlns:a16="http://schemas.microsoft.com/office/drawing/2014/main" id="{701693CD-1B44-440B-85A5-FB2B57FB1B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1146" y="4497118"/>
            <a:ext cx="2743200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828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317">
            <a:extLst>
              <a:ext uri="{FF2B5EF4-FFF2-40B4-BE49-F238E27FC236}">
                <a16:creationId xmlns:a16="http://schemas.microsoft.com/office/drawing/2014/main" id="{47C7D6B8-C2CE-4B66-9E8E-73479BC34C5E}"/>
              </a:ext>
            </a:extLst>
          </p:cNvPr>
          <p:cNvSpPr/>
          <p:nvPr/>
        </p:nvSpPr>
        <p:spPr>
          <a:xfrm>
            <a:off x="672956" y="2500597"/>
            <a:ext cx="2017018" cy="1538122"/>
          </a:xfrm>
          <a:prstGeom prst="roundRect">
            <a:avLst>
              <a:gd name="adj" fmla="val 11472"/>
            </a:avLst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sym typeface="Arial"/>
            </a:endParaRPr>
          </a:p>
        </p:txBody>
      </p:sp>
      <p:sp>
        <p:nvSpPr>
          <p:cNvPr id="23" name="Shape 317">
            <a:extLst>
              <a:ext uri="{FF2B5EF4-FFF2-40B4-BE49-F238E27FC236}">
                <a16:creationId xmlns:a16="http://schemas.microsoft.com/office/drawing/2014/main" id="{99BA0971-D228-495E-850E-F820A35F0993}"/>
              </a:ext>
            </a:extLst>
          </p:cNvPr>
          <p:cNvSpPr/>
          <p:nvPr/>
        </p:nvSpPr>
        <p:spPr>
          <a:xfrm>
            <a:off x="672956" y="4672611"/>
            <a:ext cx="2017018" cy="1538122"/>
          </a:xfrm>
          <a:prstGeom prst="roundRect">
            <a:avLst>
              <a:gd name="adj" fmla="val 11472"/>
            </a:avLst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sym typeface="Arial"/>
            </a:endParaRPr>
          </a:p>
        </p:txBody>
      </p:sp>
      <p:sp>
        <p:nvSpPr>
          <p:cNvPr id="25" name="Shape 317">
            <a:extLst>
              <a:ext uri="{FF2B5EF4-FFF2-40B4-BE49-F238E27FC236}">
                <a16:creationId xmlns:a16="http://schemas.microsoft.com/office/drawing/2014/main" id="{10E9ABEC-5CEB-46C7-B5B6-7EA17BE65160}"/>
              </a:ext>
            </a:extLst>
          </p:cNvPr>
          <p:cNvSpPr/>
          <p:nvPr/>
        </p:nvSpPr>
        <p:spPr>
          <a:xfrm>
            <a:off x="6232033" y="2500597"/>
            <a:ext cx="2017018" cy="1538122"/>
          </a:xfrm>
          <a:prstGeom prst="roundRect">
            <a:avLst>
              <a:gd name="adj" fmla="val 11472"/>
            </a:avLst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sym typeface="Arial"/>
            </a:endParaRPr>
          </a:p>
        </p:txBody>
      </p:sp>
      <p:sp>
        <p:nvSpPr>
          <p:cNvPr id="26" name="Shape 317">
            <a:extLst>
              <a:ext uri="{FF2B5EF4-FFF2-40B4-BE49-F238E27FC236}">
                <a16:creationId xmlns:a16="http://schemas.microsoft.com/office/drawing/2014/main" id="{BFEC338F-61AB-454A-B5C3-EC7EBB982DA7}"/>
              </a:ext>
            </a:extLst>
          </p:cNvPr>
          <p:cNvSpPr/>
          <p:nvPr/>
        </p:nvSpPr>
        <p:spPr>
          <a:xfrm>
            <a:off x="6232033" y="4672611"/>
            <a:ext cx="2017018" cy="1538122"/>
          </a:xfrm>
          <a:prstGeom prst="roundRect">
            <a:avLst>
              <a:gd name="adj" fmla="val 11472"/>
            </a:avLst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sym typeface="Arial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9434324-8399-4940-8BAC-1BFADA714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New</a:t>
            </a:r>
            <a:r>
              <a:rPr lang="zh-TW" altLang="en-US"/>
              <a:t> </a:t>
            </a:r>
            <a:r>
              <a:rPr lang="en-US" altLang="zh-TW"/>
              <a:t>surveillance application -  QVR Elite </a:t>
            </a:r>
          </a:p>
        </p:txBody>
      </p:sp>
      <p:pic>
        <p:nvPicPr>
          <p:cNvPr id="3" name="圖片 3">
            <a:extLst>
              <a:ext uri="{FF2B5EF4-FFF2-40B4-BE49-F238E27FC236}">
                <a16:creationId xmlns:a16="http://schemas.microsoft.com/office/drawing/2014/main" id="{499A4898-0801-47C5-A247-C0C0067295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0805" y="632353"/>
            <a:ext cx="900000" cy="9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F7FE7C-0B25-4E3F-AFEC-630D260A5902}"/>
              </a:ext>
            </a:extLst>
          </p:cNvPr>
          <p:cNvSpPr txBox="1"/>
          <p:nvPr/>
        </p:nvSpPr>
        <p:spPr>
          <a:xfrm>
            <a:off x="2843376" y="2595620"/>
            <a:ext cx="307326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Flexible</a:t>
            </a:r>
            <a:r>
              <a:rPr lang="zh-TW" altLang="en-US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subscript</a:t>
            </a:r>
            <a:r>
              <a:rPr 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io</a:t>
            </a:r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</a:t>
            </a:r>
            <a:r>
              <a:rPr lang="zh-TW" altLang="en-US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pla</a:t>
            </a:r>
            <a:r>
              <a:rPr 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</a:t>
            </a:r>
            <a:endParaRPr lang="zh-TW" sz="1600" b="1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1D6F6A1-3889-4D3C-AA3B-9BE1438DD891}"/>
              </a:ext>
            </a:extLst>
          </p:cNvPr>
          <p:cNvSpPr txBox="1"/>
          <p:nvPr/>
        </p:nvSpPr>
        <p:spPr>
          <a:xfrm>
            <a:off x="2839993" y="2933646"/>
            <a:ext cx="3017044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QVR Elite is subscription-based. You can build a robust surveillance system with a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ow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-c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</a:t>
            </a:r>
            <a:r>
              <a:rPr lang="en-US" altLang="zh-TW" sz="140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st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mo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nt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h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y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pr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ice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of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U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$1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.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99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er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h</a:t>
            </a:r>
            <a:r>
              <a:rPr lang="en-US" altLang="zh-TW" sz="140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annel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.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endParaRPr lang="zh-TW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45656C2-7E7F-467D-8E52-A0A3F45A809B}"/>
              </a:ext>
            </a:extLst>
          </p:cNvPr>
          <p:cNvSpPr txBox="1"/>
          <p:nvPr/>
        </p:nvSpPr>
        <p:spPr>
          <a:xfrm>
            <a:off x="2843376" y="4753241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Includes</a:t>
            </a:r>
            <a:r>
              <a:rPr lang="zh-TW" altLang="en-US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2</a:t>
            </a:r>
            <a:r>
              <a:rPr lang="zh-TW" altLang="en-US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Free</a:t>
            </a:r>
            <a:r>
              <a:rPr lang="zh-TW" altLang="en-US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Channels</a:t>
            </a:r>
            <a:endParaRPr lang="zh-TW" sz="1600" b="1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5331842-D592-42F1-B69B-620B20F1EA08}"/>
              </a:ext>
            </a:extLst>
          </p:cNvPr>
          <p:cNvSpPr txBox="1"/>
          <p:nvPr/>
        </p:nvSpPr>
        <p:spPr>
          <a:xfrm>
            <a:off x="2839993" y="5085598"/>
            <a:ext cx="274320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dirty="0">
                <a:latin typeface="Arial"/>
                <a:ea typeface="+mn-lt"/>
                <a:cs typeface="Arial"/>
              </a:rPr>
              <a:t>Expandable</a:t>
            </a:r>
            <a:r>
              <a:rPr lang="zh-TW" altLang="en-US" sz="1400" dirty="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1400" dirty="0">
                <a:latin typeface="Arial"/>
                <a:ea typeface="+mn-lt"/>
                <a:cs typeface="Arial"/>
              </a:rPr>
              <a:t>to</a:t>
            </a:r>
            <a:r>
              <a:rPr lang="zh-TW" altLang="en-US" sz="1400">
                <a:latin typeface="Arial"/>
                <a:ea typeface="微軟正黑體"/>
                <a:cs typeface="Arial"/>
              </a:rPr>
              <a:t> 8 </a:t>
            </a:r>
            <a:r>
              <a:rPr lang="en-US" altLang="zh-TW" sz="1400">
                <a:latin typeface="Arial"/>
                <a:ea typeface="+mn-lt"/>
                <a:cs typeface="Arial"/>
              </a:rPr>
              <a:t>Chann</a:t>
            </a:r>
            <a:r>
              <a:rPr lang="zh-TW" sz="1400">
                <a:latin typeface="Arial"/>
                <a:ea typeface="微軟正黑體"/>
                <a:cs typeface="Arial"/>
              </a:rPr>
              <a:t>e</a:t>
            </a:r>
            <a:r>
              <a:rPr lang="en-US" altLang="zh-TW" sz="1400">
                <a:latin typeface="Arial"/>
                <a:ea typeface="+mn-lt"/>
                <a:cs typeface="Arial"/>
              </a:rPr>
              <a:t>l</a:t>
            </a:r>
            <a:r>
              <a:rPr lang="zh-TW" sz="1400">
                <a:latin typeface="Arial"/>
                <a:ea typeface="微軟正黑體"/>
                <a:cs typeface="Arial"/>
              </a:rPr>
              <a:t>s fo</a:t>
            </a:r>
            <a:r>
              <a:rPr lang="en-US" altLang="zh-TW" sz="1400" dirty="0">
                <a:latin typeface="Arial"/>
                <a:ea typeface="微軟正黑體"/>
                <a:cs typeface="Arial"/>
              </a:rPr>
              <a:t>r</a:t>
            </a:r>
            <a:r>
              <a:rPr lang="zh-TW" sz="1400" dirty="0">
                <a:latin typeface="Arial"/>
                <a:ea typeface="微軟正黑體"/>
                <a:cs typeface="Arial"/>
              </a:rPr>
              <a:t> </a:t>
            </a:r>
            <a:r>
              <a:rPr lang="zh-TW" sz="1400">
                <a:latin typeface="Arial"/>
                <a:ea typeface="微軟正黑體"/>
                <a:cs typeface="Arial"/>
              </a:rPr>
              <a:t>T</a:t>
            </a:r>
            <a:r>
              <a:rPr lang="en-US" altLang="zh-TW" sz="1400" dirty="0">
                <a:latin typeface="Arial"/>
                <a:ea typeface="微軟正黑體"/>
                <a:cs typeface="Arial"/>
              </a:rPr>
              <a:t>S-130.</a:t>
            </a:r>
            <a:endParaRPr lang="zh-TW" sz="1400" dirty="0">
              <a:latin typeface="Arial"/>
              <a:ea typeface="微軟正黑體"/>
              <a:cs typeface="Arial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2B9597E-A74A-424B-BCEC-6848FE01F882}"/>
              </a:ext>
            </a:extLst>
          </p:cNvPr>
          <p:cNvSpPr txBox="1"/>
          <p:nvPr/>
        </p:nvSpPr>
        <p:spPr>
          <a:xfrm>
            <a:off x="8453600" y="2595620"/>
            <a:ext cx="364966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Easily</a:t>
            </a:r>
            <a:r>
              <a:rPr lang="zh-TW" altLang="en-US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Monitor</a:t>
            </a:r>
            <a:r>
              <a:rPr lang="zh-TW" altLang="en-US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with</a:t>
            </a:r>
            <a:r>
              <a:rPr lang="zh-TW" altLang="en-US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QVR</a:t>
            </a:r>
            <a:r>
              <a:rPr lang="zh-TW" altLang="en-US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Pro</a:t>
            </a:r>
            <a:r>
              <a:rPr lang="zh-TW" altLang="en-US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600" b="1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Cli</a:t>
            </a:r>
            <a:r>
              <a:rPr 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</a:t>
            </a:r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</a:t>
            </a:r>
            <a:r>
              <a:rPr 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</a:t>
            </a:r>
            <a:endParaRPr lang="zh-TW" sz="1600" b="1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0EB3681-135C-4C0C-A6FC-7D36990C301B}"/>
              </a:ext>
            </a:extLst>
          </p:cNvPr>
          <p:cNvSpPr txBox="1"/>
          <p:nvPr/>
        </p:nvSpPr>
        <p:spPr>
          <a:xfrm>
            <a:off x="8450216" y="2933646"/>
            <a:ext cx="3448503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 QVR Pro Client software can be installed on Windows</a:t>
            </a:r>
            <a:r>
              <a:rPr lang="zh-TW" sz="1400" baseline="30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®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and macOS</a:t>
            </a:r>
            <a:r>
              <a:rPr lang="zh-TW" sz="1400" baseline="30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®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, allowing you to monitor from diff</a:t>
            </a:r>
            <a:r>
              <a:rPr lang="en-US" altLang="zh-TW" sz="140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erent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lat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forms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to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take</a:t>
            </a:r>
            <a:r>
              <a:rPr lang="zh-TW" altLang="en-US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full control over </a:t>
            </a:r>
            <a:r>
              <a:rPr lang="en-US" altLang="zh-TW" sz="140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monit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ored areas.</a:t>
            </a:r>
            <a:endParaRPr lang="zh-TW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7A6443C-8873-47F9-B879-2D30D7858A33}"/>
              </a:ext>
            </a:extLst>
          </p:cNvPr>
          <p:cNvSpPr txBox="1"/>
          <p:nvPr/>
        </p:nvSpPr>
        <p:spPr>
          <a:xfrm>
            <a:off x="8450217" y="4753241"/>
            <a:ext cx="365305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Records using the MP4 </a:t>
            </a:r>
            <a:r>
              <a:rPr lang="en-US" alt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</a:t>
            </a:r>
            <a:r>
              <a:rPr lang="zh-TW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ormat</a:t>
            </a:r>
            <a:endParaRPr lang="zh-TW" sz="1600" b="1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F9C7696D-5ECC-4245-B91C-66AEB093F2A2}"/>
              </a:ext>
            </a:extLst>
          </p:cNvPr>
          <p:cNvSpPr txBox="1"/>
          <p:nvPr/>
        </p:nvSpPr>
        <p:spPr>
          <a:xfrm>
            <a:off x="8450216" y="5085598"/>
            <a:ext cx="290750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QVR Elite records video files in the universally-supported MP4 format, allowing for smooth p</a:t>
            </a:r>
            <a:r>
              <a:rPr lang="en-US" alt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lay</a:t>
            </a:r>
            <a:r>
              <a:rPr lang="zh-TW" sz="14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back on all your devices.</a:t>
            </a:r>
            <a:endParaRPr lang="zh-TW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圖形 21">
            <a:extLst>
              <a:ext uri="{FF2B5EF4-FFF2-40B4-BE49-F238E27FC236}">
                <a16:creationId xmlns:a16="http://schemas.microsoft.com/office/drawing/2014/main" id="{5E76CE12-588B-43FF-B29B-793726AB2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7824" y="2685023"/>
            <a:ext cx="1707281" cy="1073855"/>
          </a:xfrm>
          <a:prstGeom prst="rect">
            <a:avLst/>
          </a:prstGeom>
        </p:spPr>
      </p:pic>
      <p:pic>
        <p:nvPicPr>
          <p:cNvPr id="24" name="圖形 23">
            <a:extLst>
              <a:ext uri="{FF2B5EF4-FFF2-40B4-BE49-F238E27FC236}">
                <a16:creationId xmlns:a16="http://schemas.microsoft.com/office/drawing/2014/main" id="{F7C81752-99CE-4D60-9071-C0652A10B6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1165" y="4934213"/>
            <a:ext cx="1675253" cy="992742"/>
          </a:xfrm>
          <a:prstGeom prst="rect">
            <a:avLst/>
          </a:prstGeom>
        </p:spPr>
      </p:pic>
      <p:pic>
        <p:nvPicPr>
          <p:cNvPr id="27" name="圖形 26">
            <a:extLst>
              <a:ext uri="{FF2B5EF4-FFF2-40B4-BE49-F238E27FC236}">
                <a16:creationId xmlns:a16="http://schemas.microsoft.com/office/drawing/2014/main" id="{686CB33E-61E5-423D-8E07-FFE65C10E6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75035" y="4767634"/>
            <a:ext cx="1446111" cy="1200329"/>
          </a:xfrm>
          <a:prstGeom prst="rect">
            <a:avLst/>
          </a:prstGeom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3383712F-E09E-4724-94A1-31E6307AE0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22622" y="2725559"/>
            <a:ext cx="1824038" cy="105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161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D47FA-6BBE-0740-BA7D-C3D5DE278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441" y="373792"/>
            <a:ext cx="9727652" cy="1334173"/>
          </a:xfrm>
        </p:spPr>
        <p:txBody>
          <a:bodyPr anchor="ctr">
            <a:normAutofit/>
          </a:bodyPr>
          <a:lstStyle/>
          <a:p>
            <a:r>
              <a:rPr lang="zh-CN" altLang="en-US"/>
              <a:t>TS-130 fullfill all media entertainment and data protection needs for home users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D22D2562-5DD4-44D9-B157-D2105A725D87}"/>
              </a:ext>
            </a:extLst>
          </p:cNvPr>
          <p:cNvSpPr txBox="1"/>
          <p:nvPr/>
        </p:nvSpPr>
        <p:spPr>
          <a:xfrm>
            <a:off x="69800" y="2256165"/>
            <a:ext cx="390287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16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Sharing your life moments</a:t>
            </a:r>
            <a:endParaRPr lang="en-US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70771B7C-BFDB-4D67-8B58-8A6DC367D5C4}"/>
              </a:ext>
            </a:extLst>
          </p:cNvPr>
          <p:cNvSpPr txBox="1"/>
          <p:nvPr/>
        </p:nvSpPr>
        <p:spPr>
          <a:xfrm>
            <a:off x="4134885" y="2256165"/>
            <a:ext cx="407347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16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Selfie and sharing to social media</a:t>
            </a:r>
            <a:endParaRPr lang="zh-TW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0C03EEC7-A22A-4C74-B329-6791C6FF6F49}"/>
              </a:ext>
            </a:extLst>
          </p:cNvPr>
          <p:cNvSpPr txBox="1"/>
          <p:nvPr/>
        </p:nvSpPr>
        <p:spPr>
          <a:xfrm>
            <a:off x="8132830" y="2256165"/>
            <a:ext cx="390287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16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Save your memories</a:t>
            </a:r>
            <a:endParaRPr lang="zh-TW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6D1513BA-9E7C-4F2C-AA95-26966CE630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8559" y="17944"/>
            <a:ext cx="1632538" cy="228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8394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F1BBDCD-4D47-470C-B173-ADD22847CD27}"/>
              </a:ext>
            </a:extLst>
          </p:cNvPr>
          <p:cNvSpPr txBox="1"/>
          <p:nvPr/>
        </p:nvSpPr>
        <p:spPr>
          <a:xfrm>
            <a:off x="6096000" y="3833626"/>
            <a:ext cx="569367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3600" b="1">
                <a:solidFill>
                  <a:srgbClr val="296876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Small thing, Big surprise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6D1C7E5-1CED-4522-BF36-14628C706DBC}"/>
              </a:ext>
            </a:extLst>
          </p:cNvPr>
          <p:cNvSpPr txBox="1"/>
          <p:nvPr/>
        </p:nvSpPr>
        <p:spPr>
          <a:xfrm>
            <a:off x="5895207" y="4479957"/>
            <a:ext cx="60952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296876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Personal storage center</a:t>
            </a:r>
          </a:p>
        </p:txBody>
      </p:sp>
      <p:sp>
        <p:nvSpPr>
          <p:cNvPr id="9" name="副標題 16">
            <a:extLst>
              <a:ext uri="{FF2B5EF4-FFF2-40B4-BE49-F238E27FC236}">
                <a16:creationId xmlns:a16="http://schemas.microsoft.com/office/drawing/2014/main" id="{F056390C-1DDE-49C3-B448-35ECB56AA143}"/>
              </a:ext>
            </a:extLst>
          </p:cNvPr>
          <p:cNvSpPr txBox="1">
            <a:spLocks/>
          </p:cNvSpPr>
          <p:nvPr/>
        </p:nvSpPr>
        <p:spPr>
          <a:xfrm>
            <a:off x="6487337" y="6449862"/>
            <a:ext cx="4910997" cy="310012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600">
                <a:solidFill>
                  <a:srgbClr val="296876"/>
                </a:solidFill>
              </a:rPr>
              <a:t>Copyright © 2021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600">
              <a:solidFill>
                <a:srgbClr val="2968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748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766231B3-F979-4C2F-9E77-97FE3DF7A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zh-CN" altLang="en-US"/>
              <a:t>Home </a:t>
            </a:r>
            <a:br>
              <a:rPr lang="en-US" altLang="zh-CN"/>
            </a:br>
            <a:r>
              <a:rPr lang="zh-CN" altLang="en-US"/>
              <a:t>Backup NAS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2990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8CA85-DC73-7240-A776-006FF1DA5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Personal cloud for home application</a:t>
            </a:r>
            <a:endParaRPr lang="en-US"/>
          </a:p>
        </p:txBody>
      </p:sp>
      <p:sp>
        <p:nvSpPr>
          <p:cNvPr id="14" name="文字方塊 24">
            <a:extLst>
              <a:ext uri="{FF2B5EF4-FFF2-40B4-BE49-F238E27FC236}">
                <a16:creationId xmlns:a16="http://schemas.microsoft.com/office/drawing/2014/main" id="{1033B218-9D77-9B4E-A301-7469D4A2F0EE}"/>
              </a:ext>
            </a:extLst>
          </p:cNvPr>
          <p:cNvSpPr txBox="1"/>
          <p:nvPr/>
        </p:nvSpPr>
        <p:spPr>
          <a:xfrm>
            <a:off x="1473441" y="3178820"/>
            <a:ext cx="4381319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73050" indent="-273050">
              <a:buFont typeface="Arial" panose="020B0604020202020204" pitchFamily="34" charset="0"/>
              <a:buChar char="•"/>
            </a:pPr>
            <a:r>
              <a:rPr lang="zh-CN" altLang="en-US" sz="2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Reasonable pricing</a:t>
            </a: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lang="zh-TW" altLang="en-US" sz="2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Fashion look</a:t>
            </a:r>
            <a:endParaRPr lang="en-US" altLang="zh-TW" sz="240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lang="zh-TW" altLang="en-US" sz="2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File sharing</a:t>
            </a:r>
            <a:endParaRPr lang="zh-TW" altLang="en-US" sz="240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lang="zh-TW" altLang="en-US" sz="2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Multi-media application</a:t>
            </a:r>
            <a:endParaRPr lang="zh-TW" altLang="en-US" sz="240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lang="en-US" altLang="zh-TW" sz="2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Personal backup (</a:t>
            </a:r>
            <a:r>
              <a:rPr lang="zh-CN" altLang="en-US" sz="2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photos / computer data </a:t>
            </a:r>
            <a:r>
              <a:rPr lang="en-US" altLang="zh-TW" sz="2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/ MacBook Time Machine)</a:t>
            </a:r>
            <a:endParaRPr kumimoji="1" lang="zh-TW" altLang="en-US" sz="24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5" name="文字方塊 38">
            <a:extLst>
              <a:ext uri="{FF2B5EF4-FFF2-40B4-BE49-F238E27FC236}">
                <a16:creationId xmlns:a16="http://schemas.microsoft.com/office/drawing/2014/main" id="{6BE0601E-4AF3-A949-9663-FA6231AC4A76}"/>
              </a:ext>
            </a:extLst>
          </p:cNvPr>
          <p:cNvSpPr txBox="1"/>
          <p:nvPr/>
        </p:nvSpPr>
        <p:spPr>
          <a:xfrm>
            <a:off x="1473441" y="2431053"/>
            <a:ext cx="484935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28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 want a entry </a:t>
            </a:r>
            <a:r>
              <a:rPr lang="en-US" altLang="zh-TW" sz="28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NAS </a:t>
            </a:r>
            <a:r>
              <a:rPr lang="zh-CN" altLang="en-US" sz="28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with</a:t>
            </a:r>
            <a:r>
              <a:rPr lang="en-US" altLang="zh-CN" sz="28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…</a:t>
            </a:r>
            <a:endParaRPr lang="zh-TW" altLang="en-US" sz="28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443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53C3D3C-4CCA-45C5-8BF3-809D27365F3B}"/>
              </a:ext>
            </a:extLst>
          </p:cNvPr>
          <p:cNvSpPr/>
          <p:nvPr/>
        </p:nvSpPr>
        <p:spPr>
          <a:xfrm>
            <a:off x="6171332" y="2669837"/>
            <a:ext cx="5113702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CN" altLang="en-US" sz="20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</a:t>
            </a:r>
            <a:r>
              <a:rPr kumimoji="1" lang="en-US" altLang="zh-CN" sz="2000" b="1" err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ight</a:t>
            </a:r>
            <a:r>
              <a:rPr kumimoji="1" lang="en-US" altLang="zh-CN" sz="20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color fits your home well</a:t>
            </a:r>
            <a:r>
              <a:rPr kumimoji="1" lang="en-US" altLang="zh-TW" sz="20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endParaRPr kumimoji="1" lang="zh-TW" altLang="en-US" sz="2000" b="1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94DFB-BA3B-CA43-BA0C-1DCDABC35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latin typeface="Arial"/>
                <a:ea typeface="微軟正黑體"/>
                <a:cs typeface="Arial"/>
              </a:rPr>
              <a:t>Built just for easy-use personal back up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7911F3F-5955-4C57-B26B-85C3529DC799}"/>
              </a:ext>
            </a:extLst>
          </p:cNvPr>
          <p:cNvSpPr/>
          <p:nvPr/>
        </p:nvSpPr>
        <p:spPr>
          <a:xfrm>
            <a:off x="6171332" y="3271892"/>
            <a:ext cx="5519607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CN" altLang="en-US" sz="20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Great heat dipassion with quiet fan</a:t>
            </a:r>
            <a:endParaRPr lang="zh-TW" altLang="en-US" sz="2000" b="1">
              <a:solidFill>
                <a:schemeClr val="tx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9B42AC69-8CF5-4126-BFC2-A0D2642E0D3A}"/>
              </a:ext>
            </a:extLst>
          </p:cNvPr>
          <p:cNvSpPr/>
          <p:nvPr/>
        </p:nvSpPr>
        <p:spPr>
          <a:xfrm>
            <a:off x="6171332" y="3873947"/>
            <a:ext cx="4515447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TW" altLang="en-US" sz="20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Snapshot protects your data</a:t>
            </a:r>
            <a:endParaRPr lang="zh-TW" sz="1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6E4B2C7-5EEE-4631-9288-210646B8D624}"/>
              </a:ext>
            </a:extLst>
          </p:cNvPr>
          <p:cNvSpPr/>
          <p:nvPr/>
        </p:nvSpPr>
        <p:spPr>
          <a:xfrm>
            <a:off x="6171332" y="4476002"/>
            <a:ext cx="4515447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TW" altLang="en-US" sz="20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Personal multi-media sharing</a:t>
            </a:r>
            <a:endParaRPr lang="zh-TW" sz="1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A0D1B2EC-917A-4AA6-988F-1D41F133A6AB}"/>
              </a:ext>
            </a:extLst>
          </p:cNvPr>
          <p:cNvSpPr/>
          <p:nvPr/>
        </p:nvSpPr>
        <p:spPr>
          <a:xfrm>
            <a:off x="6171332" y="5078057"/>
            <a:ext cx="4515447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TW" altLang="en-US" sz="20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Support Plex server</a:t>
            </a:r>
            <a:endParaRPr lang="zh-TW" altLang="en-US" sz="1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3F7ABF99-A288-4FEF-929C-3BC92135BEBA}"/>
              </a:ext>
            </a:extLst>
          </p:cNvPr>
          <p:cNvSpPr/>
          <p:nvPr/>
        </p:nvSpPr>
        <p:spPr>
          <a:xfrm>
            <a:off x="6171332" y="5680111"/>
            <a:ext cx="4515447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TW" altLang="en-US" sz="20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Backup photos easilly </a:t>
            </a:r>
            <a:endParaRPr lang="zh-TW" sz="1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7E57DC83-5B92-40A5-A80E-2B96EB93DB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2595" y="4744723"/>
            <a:ext cx="3853952" cy="970270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F89CF02D-1CF0-4BB8-A161-235C93F84C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046" y="2447120"/>
            <a:ext cx="6585800" cy="41168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4401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44394-6560-0546-8545-0B6A5DD0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 This Blue just fits your home well !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F69A44-8BB7-D74B-ACBC-DF76F3FBA900}"/>
              </a:ext>
            </a:extLst>
          </p:cNvPr>
          <p:cNvSpPr txBox="1"/>
          <p:nvPr/>
        </p:nvSpPr>
        <p:spPr>
          <a:xfrm>
            <a:off x="123694" y="2085651"/>
            <a:ext cx="383059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CN" sz="2000" b="1">
                <a:latin typeface="Arial"/>
                <a:ea typeface="微軟正黑體"/>
                <a:cs typeface="Arial"/>
              </a:rPr>
              <a:t>Nordic style</a:t>
            </a:r>
            <a:endParaRPr lang="zh-TW" altLang="en-US" sz="2000" b="1">
              <a:latin typeface="Arial"/>
              <a:ea typeface="微軟正黑體"/>
              <a:cs typeface="Arial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EAAEE717-FA20-4065-A3CE-BF58E9C24B2D}"/>
              </a:ext>
            </a:extLst>
          </p:cNvPr>
          <p:cNvSpPr txBox="1"/>
          <p:nvPr/>
        </p:nvSpPr>
        <p:spPr>
          <a:xfrm>
            <a:off x="4171603" y="2085651"/>
            <a:ext cx="383059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algn="ctr"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/>
                <a:cs typeface="Arial"/>
              </a:defRPr>
            </a:lvl1pPr>
          </a:lstStyle>
          <a:p>
            <a:r>
              <a:rPr lang="zh-CN" altLang="en-US" sz="2000" b="1">
                <a:solidFill>
                  <a:schemeClr val="tx1"/>
                </a:solidFill>
              </a:rPr>
              <a:t>Country style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C6AB853F-3872-42C5-B091-BB007A2EF18F}"/>
              </a:ext>
            </a:extLst>
          </p:cNvPr>
          <p:cNvSpPr txBox="1"/>
          <p:nvPr/>
        </p:nvSpPr>
        <p:spPr>
          <a:xfrm>
            <a:off x="8225484" y="2085651"/>
            <a:ext cx="383059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2000" b="1">
                <a:latin typeface="Arial"/>
                <a:ea typeface="微軟正黑體"/>
                <a:cs typeface="Arial"/>
              </a:rPr>
              <a:t>Japanese style</a:t>
            </a:r>
          </a:p>
        </p:txBody>
      </p:sp>
    </p:spTree>
    <p:extLst>
      <p:ext uri="{BB962C8B-B14F-4D97-AF65-F5344CB8AC3E}">
        <p14:creationId xmlns:p14="http://schemas.microsoft.com/office/powerpoint/2010/main" val="1948993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A0D82FF4-11FF-45B1-B3D9-9ED4E47BC1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2595" y="4744723"/>
            <a:ext cx="3853952" cy="970270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02293EDE-0C91-4D29-B922-1A4EDAAC1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046" y="2447120"/>
            <a:ext cx="6585800" cy="41168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995588-5113-364F-9194-E4C4116C7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ARM</a:t>
            </a:r>
            <a:r>
              <a:rPr lang="zh-TW" altLang="en-US"/>
              <a:t> </a:t>
            </a:r>
            <a:r>
              <a:rPr lang="en-US" altLang="zh-TW"/>
              <a:t>64 bit quad-core </a:t>
            </a:r>
            <a:r>
              <a:rPr lang="zh-CN" altLang="en-US"/>
              <a:t>1.4GHz processor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158502-7351-C24E-BD09-B5DC12F7B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1658" y="2670897"/>
            <a:ext cx="2506666" cy="501333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5ED716C-5282-1B4C-8AB4-F8F7A0BACD76}"/>
              </a:ext>
            </a:extLst>
          </p:cNvPr>
          <p:cNvSpPr/>
          <p:nvPr/>
        </p:nvSpPr>
        <p:spPr>
          <a:xfrm>
            <a:off x="5775261" y="4887002"/>
            <a:ext cx="5495946" cy="1440159"/>
          </a:xfrm>
          <a:prstGeom prst="roundRect">
            <a:avLst>
              <a:gd name="adj" fmla="val 0"/>
            </a:avLst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kumimoji="1" lang="zh-CN" altLang="en-US" sz="2000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Energy-efficent </a:t>
            </a:r>
            <a:r>
              <a:rPr kumimoji="1" lang="en-US" sz="2000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ARM</a:t>
            </a:r>
            <a:r>
              <a:rPr kumimoji="1" lang="en-US" sz="2000" b="1" baseline="3000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®</a:t>
            </a:r>
            <a:r>
              <a:rPr kumimoji="1" lang="en-US" sz="2000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 Cortex-A53</a:t>
            </a:r>
            <a:endParaRPr lang="zh-CN" altLang="en-US" sz="2000" b="1">
              <a:solidFill>
                <a:schemeClr val="tx1"/>
              </a:solidFill>
              <a:latin typeface="Arial"/>
              <a:ea typeface="微軟正黑體"/>
              <a:cs typeface="Arial"/>
            </a:endParaRPr>
          </a:p>
          <a:p>
            <a:r>
              <a:rPr kumimoji="1" lang="zh-CN" altLang="en-US" sz="200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Disk stanby：3.45</a:t>
            </a:r>
            <a:r>
              <a:rPr kumimoji="1" lang="en-US" altLang="zh-CN" sz="200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W</a:t>
            </a:r>
          </a:p>
          <a:p>
            <a:r>
              <a:rPr kumimoji="1" lang="en-US" altLang="zh-CN" sz="200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Operating Mode</a:t>
            </a:r>
            <a:r>
              <a:rPr kumimoji="1" lang="zh-CN" altLang="en-US" sz="200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：7.29</a:t>
            </a:r>
            <a:r>
              <a:rPr kumimoji="1" lang="en-US" altLang="zh-CN" sz="200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W</a:t>
            </a:r>
            <a:r>
              <a:rPr kumimoji="1" lang="en-US" sz="200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 </a:t>
            </a:r>
            <a:endParaRPr lang="en-US" sz="2000">
              <a:solidFill>
                <a:schemeClr val="tx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8B44FFD-56B3-4253-8493-363070DFF8C0}"/>
              </a:ext>
            </a:extLst>
          </p:cNvPr>
          <p:cNvSpPr/>
          <p:nvPr/>
        </p:nvSpPr>
        <p:spPr>
          <a:xfrm>
            <a:off x="5775261" y="3369970"/>
            <a:ext cx="5946478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kumimoji="1" lang="en-US" altLang="zh-TW" sz="2000" b="1">
                <a:solidFill>
                  <a:schemeClr val="tx1"/>
                </a:solidFill>
                <a:latin typeface="Arial"/>
                <a:ea typeface="微軟正黑體"/>
                <a:cs typeface="Arial"/>
                <a:sym typeface="Arial"/>
              </a:rPr>
              <a:t>Realtek RTD1295 </a:t>
            </a:r>
            <a:r>
              <a:rPr kumimoji="1" lang="zh-TW" altLang="en-US" sz="2000" b="1">
                <a:solidFill>
                  <a:schemeClr val="tx1"/>
                </a:solidFill>
                <a:latin typeface="Arial"/>
                <a:ea typeface="微軟正黑體"/>
                <a:cs typeface="Arial"/>
                <a:sym typeface="Arial"/>
              </a:rPr>
              <a:t>qurd-core </a:t>
            </a:r>
            <a:r>
              <a:rPr kumimoji="1" lang="en-US" altLang="zh-TW" sz="2000" b="1">
                <a:solidFill>
                  <a:schemeClr val="tx1"/>
                </a:solidFill>
                <a:latin typeface="Arial"/>
                <a:ea typeface="微軟正黑體"/>
                <a:cs typeface="Arial"/>
                <a:sym typeface="Arial"/>
              </a:rPr>
              <a:t>64-bit 1.4GHz processor</a:t>
            </a:r>
            <a:endParaRPr lang="zh-TW" altLang="en-US" sz="2000" b="1">
              <a:solidFill>
                <a:schemeClr val="tx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F3A1BEB-D633-49A2-9FAA-0EE481C69388}"/>
              </a:ext>
            </a:extLst>
          </p:cNvPr>
          <p:cNvSpPr/>
          <p:nvPr/>
        </p:nvSpPr>
        <p:spPr>
          <a:xfrm>
            <a:off x="5775261" y="4272747"/>
            <a:ext cx="5687241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kumimoji="1" lang="en-US" altLang="zh-CN" sz="2000" b="1">
                <a:solidFill>
                  <a:schemeClr val="tx1"/>
                </a:solidFill>
                <a:latin typeface="Arial"/>
                <a:ea typeface="微軟正黑體"/>
                <a:cs typeface="Arial"/>
                <a:sym typeface="Arial"/>
              </a:rPr>
              <a:t>Built in 1GB</a:t>
            </a:r>
            <a:r>
              <a:rPr kumimoji="1" lang="zh-CN" altLang="en-US" sz="2000" b="1">
                <a:solidFill>
                  <a:schemeClr val="tx1"/>
                </a:solidFill>
                <a:latin typeface="Arial"/>
                <a:ea typeface="微軟正黑體"/>
                <a:cs typeface="Arial"/>
                <a:sym typeface="Arial"/>
              </a:rPr>
              <a:t> </a:t>
            </a:r>
            <a:r>
              <a:rPr kumimoji="1" lang="en-US" altLang="zh-TW" sz="2000" b="1">
                <a:solidFill>
                  <a:schemeClr val="tx1"/>
                </a:solidFill>
                <a:latin typeface="Arial"/>
                <a:ea typeface="微軟正黑體"/>
                <a:cs typeface="Arial"/>
                <a:sym typeface="Arial"/>
              </a:rPr>
              <a:t>DDR4 high-speed memory</a:t>
            </a:r>
            <a:endParaRPr lang="en-US" altLang="zh-CN" sz="2000" b="1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0756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516C237E5AED534FA28A1706C33D2837" ma:contentTypeVersion="5" ma:contentTypeDescription="建立新的文件。" ma:contentTypeScope="" ma:versionID="9d3040d549316bc6d5c8d3a469af581f">
  <xsd:schema xmlns:xsd="http://www.w3.org/2001/XMLSchema" xmlns:xs="http://www.w3.org/2001/XMLSchema" xmlns:p="http://schemas.microsoft.com/office/2006/metadata/properties" xmlns:ns3="dcbbd555-b457-42c6-b2a2-eaac61238ccd" xmlns:ns4="ddefd5bb-6d8d-4f06-9742-d3da6e9c2d1a" targetNamespace="http://schemas.microsoft.com/office/2006/metadata/properties" ma:root="true" ma:fieldsID="973cc6910f4679f35eb348f4fb33ab92" ns3:_="" ns4:_="">
    <xsd:import namespace="dcbbd555-b457-42c6-b2a2-eaac61238ccd"/>
    <xsd:import namespace="ddefd5bb-6d8d-4f06-9742-d3da6e9c2d1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bbd555-b457-42c6-b2a2-eaac61238c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efd5bb-6d8d-4f06-9742-d3da6e9c2d1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共用提示雜湊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821FDD3-D53D-4654-82B2-4C565A8C94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D3BD328-F74E-4321-8C59-29AF46B6215E}">
  <ds:schemaRefs>
    <ds:schemaRef ds:uri="dcbbd555-b457-42c6-b2a2-eaac61238ccd"/>
    <ds:schemaRef ds:uri="ddefd5bb-6d8d-4f06-9742-d3da6e9c2d1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1340C5C-A7B0-4BE7-8658-E812C08DA07E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dcbbd555-b457-42c6-b2a2-eaac61238ccd"/>
    <ds:schemaRef ds:uri="ddefd5bb-6d8d-4f06-9742-d3da6e9c2d1a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1874</Words>
  <Application>Microsoft Office PowerPoint</Application>
  <PresentationFormat>寬螢幕</PresentationFormat>
  <Paragraphs>289</Paragraphs>
  <Slides>48</Slides>
  <Notes>18</Notes>
  <HiddenSlides>0</HiddenSlides>
  <MMClips>1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48</vt:i4>
      </vt:variant>
    </vt:vector>
  </HeadingPairs>
  <TitlesOfParts>
    <vt:vector size="53" baseType="lpstr">
      <vt:lpstr>微軟正黑體</vt:lpstr>
      <vt:lpstr>Arial</vt:lpstr>
      <vt:lpstr>Calibri</vt:lpstr>
      <vt:lpstr>Calibri Light</vt:lpstr>
      <vt:lpstr>Office 佈景主題</vt:lpstr>
      <vt:lpstr>PowerPoint 簡報</vt:lpstr>
      <vt:lpstr>Back up each device with separate external hard drive</vt:lpstr>
      <vt:lpstr>Back all your devices with just ONE TS-130</vt:lpstr>
      <vt:lpstr>PowerPoint 簡報</vt:lpstr>
      <vt:lpstr>Home  Backup NAS</vt:lpstr>
      <vt:lpstr>Personal cloud for home application</vt:lpstr>
      <vt:lpstr>Built just for easy-use personal back up</vt:lpstr>
      <vt:lpstr> This Blue just fits your home well !</vt:lpstr>
      <vt:lpstr>ARM 64 bit quad-core 1.4GHz processor</vt:lpstr>
      <vt:lpstr>Efficient heat disspassion could handle 18TB hard disk</vt:lpstr>
      <vt:lpstr>Less is better, simple good-looking design</vt:lpstr>
      <vt:lpstr>Support 2.5-inch and 3.5 inch SSD / HDD </vt:lpstr>
      <vt:lpstr>Performance – full speed 10 GB file transfer</vt:lpstr>
      <vt:lpstr>Unboxing</vt:lpstr>
      <vt:lpstr>NAS  basic opreation</vt:lpstr>
      <vt:lpstr>Scan QR code or use Qfinder Pro to initialize TS-130 </vt:lpstr>
      <vt:lpstr>Find &amp; manage all your files – File Station</vt:lpstr>
      <vt:lpstr>Remotely Access Your QNAP NAS from anywhere with myQNAPcloud Link</vt:lpstr>
      <vt:lpstr>Set independent premission for each user. Share files with friends via myqnapcloud link.</vt:lpstr>
      <vt:lpstr>File protection  &amp; sharing</vt:lpstr>
      <vt:lpstr>Public could is not safe as you thought</vt:lpstr>
      <vt:lpstr>Complete backup solution against to the Ransomware</vt:lpstr>
      <vt:lpstr>Apple Time Machine Backup</vt:lpstr>
      <vt:lpstr>Apple Time Machine Backup</vt:lpstr>
      <vt:lpstr>Apple Time Machine Backup</vt:lpstr>
      <vt:lpstr>QNAP provide snapshot for Entey level NAS</vt:lpstr>
      <vt:lpstr>Take &amp; manager snapshot via snapshot manager- Export</vt:lpstr>
      <vt:lpstr>Take &amp; manager snapshot via snapshot manager- inport </vt:lpstr>
      <vt:lpstr>HBS 3 Multi-cloud backup, data deduplication, instant restoration and flexible synchronization</vt:lpstr>
      <vt:lpstr>HBS 3 Guide</vt:lpstr>
      <vt:lpstr>Backup to external drive / remote NAS / cloud storage via HBS 3</vt:lpstr>
      <vt:lpstr>Backup to external drive / remote NAS / cloud storage via HBS 3</vt:lpstr>
      <vt:lpstr>Create Backup job in HBS 3</vt:lpstr>
      <vt:lpstr>Schedule to make backup job</vt:lpstr>
      <vt:lpstr>Restore your backup files from  HBS 3 </vt:lpstr>
      <vt:lpstr>Data protection for 1-bay NAS</vt:lpstr>
      <vt:lpstr>Multi-media </vt:lpstr>
      <vt:lpstr>Set auto-upload for photos &amp; videos on your phone</vt:lpstr>
      <vt:lpstr>Save your cellular data by setting up only WiFi upload</vt:lpstr>
      <vt:lpstr>Sync your phone and NAS with Qsync</vt:lpstr>
      <vt:lpstr>Sync up your file via Qsync</vt:lpstr>
      <vt:lpstr>Qsync 5.0 space-saving mode</vt:lpstr>
      <vt:lpstr>Sort your photos in QuMagie album</vt:lpstr>
      <vt:lpstr>More function for QuMagie !</vt:lpstr>
      <vt:lpstr>Plex personal media center</vt:lpstr>
      <vt:lpstr>New surveillance application -  QVR Elite </vt:lpstr>
      <vt:lpstr>TS-130 fullfill all media entertainment and data protection needs for home users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TS-130</dc:title>
  <dc:creator>QNAP_Stanley Huang</dc:creator>
  <cp:lastModifiedBy>QNAP_Yvonne Tsai</cp:lastModifiedBy>
  <cp:revision>2</cp:revision>
  <dcterms:created xsi:type="dcterms:W3CDTF">2021-01-29T05:14:34Z</dcterms:created>
  <dcterms:modified xsi:type="dcterms:W3CDTF">2021-02-17T06:58:58Z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0x010100516C237E5AED534FA28A1706C33D2837</vt:lpwstr>
  </property>
</Properties>
</file>