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56" r:id="rId5"/>
    <p:sldId id="257" r:id="rId6"/>
    <p:sldId id="291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93" r:id="rId17"/>
    <p:sldId id="269" r:id="rId18"/>
    <p:sldId id="295" r:id="rId19"/>
    <p:sldId id="296" r:id="rId20"/>
    <p:sldId id="297" r:id="rId21"/>
    <p:sldId id="370" r:id="rId22"/>
    <p:sldId id="368" r:id="rId23"/>
    <p:sldId id="270" r:id="rId24"/>
    <p:sldId id="271" r:id="rId25"/>
    <p:sldId id="272" r:id="rId26"/>
    <p:sldId id="301" r:id="rId27"/>
    <p:sldId id="300" r:id="rId28"/>
    <p:sldId id="298" r:id="rId29"/>
    <p:sldId id="273" r:id="rId30"/>
    <p:sldId id="294" r:id="rId31"/>
    <p:sldId id="369" r:id="rId32"/>
    <p:sldId id="274" r:id="rId33"/>
    <p:sldId id="289" r:id="rId34"/>
    <p:sldId id="303" r:id="rId35"/>
    <p:sldId id="304" r:id="rId36"/>
    <p:sldId id="305" r:id="rId37"/>
    <p:sldId id="306" r:id="rId38"/>
    <p:sldId id="307" r:id="rId39"/>
    <p:sldId id="302" r:id="rId40"/>
    <p:sldId id="278" r:id="rId41"/>
    <p:sldId id="275" r:id="rId42"/>
    <p:sldId id="276" r:id="rId43"/>
    <p:sldId id="277" r:id="rId44"/>
    <p:sldId id="371" r:id="rId45"/>
    <p:sldId id="372" r:id="rId46"/>
    <p:sldId id="322" r:id="rId47"/>
    <p:sldId id="367" r:id="rId48"/>
    <p:sldId id="279" r:id="rId49"/>
    <p:sldId id="312" r:id="rId50"/>
    <p:sldId id="288" r:id="rId51"/>
    <p:sldId id="290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Yvonne Tsai" initials="QT" lastIdx="1" clrIdx="0">
    <p:extLst>
      <p:ext uri="{19B8F6BF-5375-455C-9EA6-DF929625EA0E}">
        <p15:presenceInfo xmlns:p15="http://schemas.microsoft.com/office/powerpoint/2012/main" userId="S::YvonneTsai@ieinet.onmicrosoft.com::8f1c54c7-c199-4e8e-aa94-a666be70c8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904"/>
    <a:srgbClr val="E5E5E7"/>
    <a:srgbClr val="296876"/>
    <a:srgbClr val="00444D"/>
    <a:srgbClr val="FFE699"/>
    <a:srgbClr val="D5F98D"/>
    <a:srgbClr val="0F467E"/>
    <a:srgbClr val="EBFFA0"/>
    <a:srgbClr val="CAE6EC"/>
    <a:srgbClr val="2F3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3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6BA0120B-F365-45D3-89AE-EEF61FF36B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012E405-2D13-4995-89FA-121DA1A9B0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101DC-B41E-4705-9484-53A6ED4B42F1}" type="datetimeFigureOut">
              <a:rPr lang="zh-TW" altLang="en-US" smtClean="0"/>
              <a:t>2021/2/17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9C949D9-2D27-4C6B-8D9B-CC4B25E279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0A07690-3DD8-400A-AD2A-6AA3095F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CED01-5790-4536-8154-3629A4698A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4984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89D0C-E429-462D-977F-EFB38A89BD81}" type="datetimeFigureOut">
              <a:rPr lang="zh-TW" altLang="en-US" smtClean="0"/>
              <a:t>2021/2/17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88E17-E6CD-41E0-BF19-5DA72BB7201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98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請合成三種風格居家角落</a:t>
            </a:r>
            <a:endParaRPr lang="en-US" altLang="zh-CN"/>
          </a:p>
          <a:p>
            <a:r>
              <a:rPr lang="zh-CN" altLang="en-US"/>
              <a:t>北歐</a:t>
            </a:r>
            <a:r>
              <a:rPr lang="en-US" altLang="zh-CN"/>
              <a:t>—</a:t>
            </a:r>
            <a:r>
              <a:rPr lang="zh-TW" altLang="en-US"/>
              <a:t>俐落</a:t>
            </a:r>
            <a:endParaRPr lang="en-US" altLang="zh-TW"/>
          </a:p>
          <a:p>
            <a:r>
              <a:rPr lang="zh-TW" altLang="en-US"/>
              <a:t>鄉村</a:t>
            </a:r>
            <a:r>
              <a:rPr lang="en-US" altLang="zh-TW"/>
              <a:t>--</a:t>
            </a:r>
            <a:r>
              <a:rPr lang="zh-TW" altLang="en-US"/>
              <a:t>木頭</a:t>
            </a:r>
            <a:endParaRPr lang="en-US" altLang="zh-TW"/>
          </a:p>
          <a:p>
            <a:r>
              <a:rPr lang="zh-CN" altLang="en-US"/>
              <a:t>日式</a:t>
            </a:r>
            <a:r>
              <a:rPr lang="en-US" altLang="zh-CN"/>
              <a:t>—</a:t>
            </a:r>
            <a:r>
              <a:rPr lang="zh-CN" altLang="en-US"/>
              <a:t>空空沒東西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7797-E99B-6D46-B826-EB31C9BB16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6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2313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391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demo</a:t>
            </a:r>
            <a:r>
              <a:rPr lang="zh-TW" altLang="en-US">
                <a:cs typeface="Calibri"/>
              </a:rPr>
              <a:t>移除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1239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質感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6252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24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https://www.qnap.com/zh-tw/how-to/tutorial/article/how-to-save-disk-space-with-qsync-space-saving-mode</a:t>
            </a:r>
            <a:endParaRPr lang="zh-TW"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999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https://www.qnap.com/zh-tw/how-to/tutorial/article/how-to-save-disk-space-with-qsync-space-saving-mode</a:t>
            </a:r>
            <a:endParaRPr lang="zh-TW"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6928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258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591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23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cs typeface="Calibri"/>
              </a:rPr>
              <a:t>新增開蓋方式</a:t>
            </a:r>
            <a:endParaRPr lang="zh-CN" altLang="en-US">
              <a:ea typeface="等线"/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686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1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10G大檔案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625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95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3265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954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6088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6568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9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721E-A6A8-429C-BBBA-954B1887CE3A}" type="datetimeFigureOut">
              <a:rPr lang="zh-TW" altLang="en-US" smtClean="0"/>
              <a:t>2021/2/17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2D73-6621-4EC5-A04C-ED8979CCFC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635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0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47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0690265-E918-4DF9-9CBF-E45845F57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2604523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5D33790A-60BF-425F-8CFE-50EBDB2A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11189482" cy="1325563"/>
          </a:xfrm>
        </p:spPr>
        <p:txBody>
          <a:bodyPr>
            <a:normAutofit/>
          </a:bodyPr>
          <a:lstStyle>
            <a:lvl1pPr algn="l">
              <a:defRPr sz="3800"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29920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D38868-8203-F44F-8A11-87E7B49B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1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BD5AE-C90A-464E-8930-9A5C5F41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3686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8868-8203-F44F-8A11-87E7B49B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78F06-2D92-1346-B07A-58B358D5D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" y="1146412"/>
            <a:ext cx="11709779" cy="507341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32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31372" y="164637"/>
            <a:ext cx="9553945" cy="8807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533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-US" altLang="zh-TW" sz="1867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‹#›</a:t>
            </a:fld>
            <a:endParaRPr lang="zh-TW" altLang="en-US"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775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A2FC739-C379-4621-ACCB-DAD31445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90" y="122440"/>
            <a:ext cx="11189482" cy="1325563"/>
          </a:xfrm>
        </p:spPr>
        <p:txBody>
          <a:bodyPr>
            <a:normAutofit/>
          </a:bodyPr>
          <a:lstStyle>
            <a:lvl1pPr algn="l">
              <a:defRPr sz="3800"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1778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A2FC739-C379-4621-ACCB-DAD31445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11189482" cy="1325563"/>
          </a:xfrm>
        </p:spPr>
        <p:txBody>
          <a:bodyPr>
            <a:normAutofit/>
          </a:bodyPr>
          <a:lstStyle>
            <a:lvl1pPr algn="l">
              <a:defRPr sz="3800"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6217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內, 沙發, 座位, 傢俱 的圖片&#10;&#10;自動產生的描述">
            <a:extLst>
              <a:ext uri="{FF2B5EF4-FFF2-40B4-BE49-F238E27FC236}">
                <a16:creationId xmlns:a16="http://schemas.microsoft.com/office/drawing/2014/main" id="{F9809EF7-E82E-48C0-92D5-8CA33BDB1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20665" y="0"/>
            <a:ext cx="5671335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A2FC739-C379-4621-ACCB-DAD31445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11189482" cy="1325563"/>
          </a:xfrm>
        </p:spPr>
        <p:txBody>
          <a:bodyPr>
            <a:normAutofit/>
          </a:bodyPr>
          <a:lstStyle>
            <a:lvl1pPr algn="l">
              <a:defRPr sz="3800"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11651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9809EF7-E82E-48C0-92D5-8CA33BDB1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20579"/>
            <a:ext cx="12192000" cy="68579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A2FC739-C379-4621-ACCB-DAD31445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11189482" cy="1325563"/>
          </a:xfrm>
        </p:spPr>
        <p:txBody>
          <a:bodyPr>
            <a:normAutofit/>
          </a:bodyPr>
          <a:lstStyle>
            <a:lvl1pPr algn="l">
              <a:defRPr sz="3800"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8719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F4A901E-758E-4E58-A4EE-416457E7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5721"/>
            <a:ext cx="12192000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A2FC739-C379-4621-ACCB-DAD31445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11189482" cy="1325563"/>
          </a:xfrm>
        </p:spPr>
        <p:txBody>
          <a:bodyPr>
            <a:normAutofit/>
          </a:bodyPr>
          <a:lstStyle>
            <a:lvl1pPr algn="l">
              <a:defRPr sz="3800"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5780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0"/>
            <a:ext cx="121865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9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A2FC739-C379-4621-ACCB-DAD31445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309" y="365125"/>
            <a:ext cx="7118059" cy="2893998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rgbClr val="2968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155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9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3721E-A6A8-429C-BBBA-954B1887CE3A}" type="datetimeFigureOut">
              <a:rPr lang="zh-TW" altLang="en-US" smtClean="0"/>
              <a:t>2021/2/17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12D73-6621-4EC5-A04C-ED8979CCFC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4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1" r:id="rId3"/>
    <p:sldLayoutId id="2147483673" r:id="rId4"/>
    <p:sldLayoutId id="2147483674" r:id="rId5"/>
    <p:sldLayoutId id="2147483675" r:id="rId6"/>
    <p:sldLayoutId id="2147483672" r:id="rId7"/>
    <p:sldLayoutId id="2147483667" r:id="rId8"/>
    <p:sldLayoutId id="2147483669" r:id="rId9"/>
    <p:sldLayoutId id="2147483668" r:id="rId10"/>
    <p:sldLayoutId id="2147483676" r:id="rId11"/>
    <p:sldLayoutId id="2147483661" r:id="rId12"/>
    <p:sldLayoutId id="2147483662" r:id="rId13"/>
    <p:sldLayoutId id="2147483666" r:id="rId14"/>
    <p:sldLayoutId id="2147483677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svg"/><Relationship Id="rId7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0.png"/><Relationship Id="rId9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10" Type="http://schemas.openxmlformats.org/officeDocument/2006/relationships/image" Target="../media/image18.svg"/><Relationship Id="rId4" Type="http://schemas.openxmlformats.org/officeDocument/2006/relationships/image" Target="../media/image65.pn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6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image" Target="../media/image1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7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28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tiff"/><Relationship Id="rId4" Type="http://schemas.openxmlformats.org/officeDocument/2006/relationships/image" Target="../media/image8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image" Target="../media/image94.svg"/><Relationship Id="rId15" Type="http://schemas.openxmlformats.org/officeDocument/2006/relationships/image" Target="../media/image104.jpe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114.png"/><Relationship Id="rId3" Type="http://schemas.openxmlformats.org/officeDocument/2006/relationships/image" Target="../media/image92.png"/><Relationship Id="rId7" Type="http://schemas.openxmlformats.org/officeDocument/2006/relationships/image" Target="../media/image108.png"/><Relationship Id="rId12" Type="http://schemas.openxmlformats.org/officeDocument/2006/relationships/image" Target="../media/image11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8.pn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22.png"/><Relationship Id="rId4" Type="http://schemas.openxmlformats.org/officeDocument/2006/relationships/image" Target="../media/image119.png"/><Relationship Id="rId9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10" Type="http://schemas.openxmlformats.org/officeDocument/2006/relationships/image" Target="../media/image134.svg"/><Relationship Id="rId4" Type="http://schemas.openxmlformats.org/officeDocument/2006/relationships/image" Target="../media/image128.svg"/><Relationship Id="rId9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19844EA4-2A36-42DB-8B5A-5B6AD7AAE838}"/>
              </a:ext>
            </a:extLst>
          </p:cNvPr>
          <p:cNvSpPr/>
          <p:nvPr/>
        </p:nvSpPr>
        <p:spPr>
          <a:xfrm>
            <a:off x="6771774" y="4926932"/>
            <a:ext cx="1062789" cy="350921"/>
          </a:xfrm>
          <a:prstGeom prst="roundRect">
            <a:avLst/>
          </a:prstGeom>
          <a:noFill/>
          <a:ln>
            <a:solidFill>
              <a:srgbClr val="296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rgbClr val="2968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快照</a:t>
            </a:r>
            <a:endParaRPr lang="zh-TW" altLang="en-US">
              <a:solidFill>
                <a:srgbClr val="29687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4000D4B-D4E1-4A69-9447-39E327D5F29E}"/>
              </a:ext>
            </a:extLst>
          </p:cNvPr>
          <p:cNvSpPr/>
          <p:nvPr/>
        </p:nvSpPr>
        <p:spPr>
          <a:xfrm>
            <a:off x="8526378" y="4926931"/>
            <a:ext cx="1062789" cy="350921"/>
          </a:xfrm>
          <a:prstGeom prst="roundRect">
            <a:avLst/>
          </a:prstGeom>
          <a:noFill/>
          <a:ln>
            <a:solidFill>
              <a:srgbClr val="296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rgbClr val="2968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備份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742AE67E-2645-463F-9721-015F196BFBAC}"/>
              </a:ext>
            </a:extLst>
          </p:cNvPr>
          <p:cNvSpPr/>
          <p:nvPr/>
        </p:nvSpPr>
        <p:spPr>
          <a:xfrm>
            <a:off x="10280982" y="4926931"/>
            <a:ext cx="1062789" cy="350921"/>
          </a:xfrm>
          <a:prstGeom prst="roundRect">
            <a:avLst/>
          </a:prstGeom>
          <a:noFill/>
          <a:ln>
            <a:solidFill>
              <a:srgbClr val="296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rgbClr val="2968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跨裝置</a:t>
            </a:r>
          </a:p>
        </p:txBody>
      </p:sp>
    </p:spTree>
    <p:extLst>
      <p:ext uri="{BB962C8B-B14F-4D97-AF65-F5344CB8AC3E}">
        <p14:creationId xmlns:p14="http://schemas.microsoft.com/office/powerpoint/2010/main" val="1198756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動畫-sammi">
            <a:hlinkClick r:id="" action="ppaction://media"/>
            <a:extLst>
              <a:ext uri="{FF2B5EF4-FFF2-40B4-BE49-F238E27FC236}">
                <a16:creationId xmlns:a16="http://schemas.microsoft.com/office/drawing/2014/main" id="{0DBC98C0-3FAF-49D8-A657-AB60F07C75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077" y="2212675"/>
            <a:ext cx="5079833" cy="4063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6BAC9-4976-1A46-B920-10D6866B6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微軟正黑體"/>
                <a:ea typeface="微軟正黑體"/>
              </a:rPr>
              <a:t>高效散熱，18T</a:t>
            </a:r>
            <a:r>
              <a:rPr lang="en-US" altLang="zh-CN">
                <a:latin typeface="微軟正黑體"/>
                <a:ea typeface="微軟正黑體"/>
              </a:rPr>
              <a:t>B</a:t>
            </a:r>
            <a:r>
              <a:rPr lang="zh-TW" altLang="en-US">
                <a:latin typeface="微軟正黑體"/>
                <a:ea typeface="微軟正黑體"/>
              </a:rPr>
              <a:t>大容量硬碟也不怕</a:t>
            </a:r>
            <a:endParaRPr lang="en-US">
              <a:latin typeface="微軟正黑體"/>
              <a:ea typeface="微軟正黑體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95B300-7037-D64C-AA05-7E987D45BD9A}"/>
              </a:ext>
            </a:extLst>
          </p:cNvPr>
          <p:cNvSpPr txBox="1"/>
          <p:nvPr/>
        </p:nvSpPr>
        <p:spPr>
          <a:xfrm>
            <a:off x="5547601" y="2613392"/>
            <a:ext cx="5801987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智慧</a:t>
            </a:r>
            <a:r>
              <a:rPr lang="zh-CN" alt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靜音風扇</a:t>
            </a:r>
            <a:br>
              <a:rPr lang="en-US" altLang="zh-CN" sz="2800" b="1" dirty="0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</a:br>
            <a:endParaRPr lang="en-US" altLang="zh-CN" sz="2800" b="1" dirty="0">
              <a:solidFill>
                <a:srgbClr val="0070C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latin typeface="Arial"/>
                <a:ea typeface="微軟正黑體"/>
                <a:cs typeface="Arial"/>
              </a:rPr>
              <a:t>室溫攝氏</a:t>
            </a:r>
            <a:r>
              <a:rPr kumimoji="1" lang="en-US" altLang="zh-CN" sz="2400" dirty="0">
                <a:latin typeface="Arial"/>
                <a:ea typeface="微軟正黑體"/>
                <a:cs typeface="Arial"/>
              </a:rPr>
              <a:t>25</a:t>
            </a:r>
            <a:r>
              <a:rPr kumimoji="1" lang="zh-CN" altLang="en-US" sz="2400" dirty="0">
                <a:latin typeface="Arial"/>
                <a:ea typeface="微軟正黑體"/>
                <a:cs typeface="Arial"/>
              </a:rPr>
              <a:t>度時維持靜音運轉15.2</a:t>
            </a:r>
            <a:r>
              <a:rPr kumimoji="1" lang="en-US" altLang="zh-CN" sz="2400" dirty="0">
                <a:latin typeface="Arial"/>
                <a:ea typeface="微軟正黑體"/>
                <a:cs typeface="Arial"/>
              </a:rPr>
              <a:t>dB</a:t>
            </a:r>
            <a:endParaRPr kumimoji="1" lang="en-US" altLang="zh-CN" sz="24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環溫攝氏</a:t>
            </a:r>
            <a:r>
              <a:rPr kumimoji="1" lang="en-US" altLang="zh-CN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40</a:t>
            </a:r>
            <a:r>
              <a:rPr kumimoji="1" lang="zh-TW" altLang="en-US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度下亦可維持穩定運作</a:t>
            </a:r>
            <a:endParaRPr kumimoji="1" lang="en-US" altLang="zh-TW" sz="24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大容量</a:t>
            </a:r>
            <a:r>
              <a:rPr kumimoji="1" lang="en-US" altLang="zh-TW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18TB</a:t>
            </a:r>
            <a:r>
              <a:rPr kumimoji="1" lang="zh-CN" altLang="en-US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硬碟也安心</a:t>
            </a:r>
            <a:endParaRPr kumimoji="1" lang="en-US" altLang="zh-TW" sz="24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62779-ADDD-CB49-9170-0EB027BB6F93}"/>
              </a:ext>
            </a:extLst>
          </p:cNvPr>
          <p:cNvSpPr/>
          <p:nvPr/>
        </p:nvSpPr>
        <p:spPr>
          <a:xfrm>
            <a:off x="5547601" y="5711588"/>
            <a:ext cx="5588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indent="-952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Sound Level Test Environment: Refer to ISO 7779; Maximum HDD loaded; Bystander Position; Average data from 1 meter in front of operating NAS.</a:t>
            </a:r>
          </a:p>
        </p:txBody>
      </p:sp>
    </p:spTree>
    <p:extLst>
      <p:ext uri="{BB962C8B-B14F-4D97-AF65-F5344CB8AC3E}">
        <p14:creationId xmlns:p14="http://schemas.microsoft.com/office/powerpoint/2010/main" val="428507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C3B6-7F16-AB41-9CBB-08908406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微軟正黑體"/>
                <a:ea typeface="微軟正黑體"/>
              </a:rPr>
              <a:t>簡潔美觀的外型，</a:t>
            </a:r>
            <a:r>
              <a:rPr lang="zh-TW" altLang="en-US">
                <a:latin typeface="微軟正黑體"/>
                <a:ea typeface="微軟正黑體"/>
              </a:rPr>
              <a:t>減法做設計</a:t>
            </a:r>
            <a:endParaRPr lang="en-US">
              <a:latin typeface="微軟正黑體"/>
              <a:ea typeface="微軟正黑體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E4002-4D0D-1D4F-B2EB-99638AA2975E}"/>
              </a:ext>
            </a:extLst>
          </p:cNvPr>
          <p:cNvSpPr txBox="1"/>
          <p:nvPr/>
        </p:nvSpPr>
        <p:spPr>
          <a:xfrm>
            <a:off x="10025497" y="2890422"/>
            <a:ext cx="1484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6cm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長效型液態軸承風扇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DF26B-D512-2D47-AD40-D5007D68CAAB}"/>
              </a:ext>
            </a:extLst>
          </p:cNvPr>
          <p:cNvSpPr txBox="1"/>
          <p:nvPr/>
        </p:nvSpPr>
        <p:spPr>
          <a:xfrm>
            <a:off x="10085366" y="4349432"/>
            <a:ext cx="1544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系統重置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A7206D-B02E-4048-B0EF-62B7C92F69D0}"/>
              </a:ext>
            </a:extLst>
          </p:cNvPr>
          <p:cNvSpPr txBox="1"/>
          <p:nvPr/>
        </p:nvSpPr>
        <p:spPr>
          <a:xfrm>
            <a:off x="10085366" y="5216887"/>
            <a:ext cx="1575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網路埠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FE3A0F-6591-8F40-8D99-4C3D77BDE92E}"/>
              </a:ext>
            </a:extLst>
          </p:cNvPr>
          <p:cNvSpPr txBox="1"/>
          <p:nvPr/>
        </p:nvSpPr>
        <p:spPr>
          <a:xfrm>
            <a:off x="10085366" y="4634515"/>
            <a:ext cx="178694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600">
                <a:latin typeface="Arial"/>
                <a:ea typeface="微軟正黑體"/>
                <a:cs typeface="Arial"/>
              </a:rPr>
              <a:t>USB 3.2 Gen1</a:t>
            </a:r>
            <a:endParaRPr lang="zh-TW" altLang="en-US"/>
          </a:p>
          <a:p>
            <a:r>
              <a:rPr lang="en-US" altLang="zh-CN" sz="1600">
                <a:latin typeface="Arial"/>
                <a:ea typeface="微軟正黑體"/>
                <a:cs typeface="Arial"/>
              </a:rPr>
              <a:t>&amp; USB 2.0</a:t>
            </a:r>
            <a:r>
              <a:rPr lang="zh-CN" altLang="en-US" sz="1600">
                <a:latin typeface="Arial"/>
                <a:ea typeface="微軟正黑體"/>
                <a:cs typeface="Arial"/>
              </a:rPr>
              <a:t>埠</a:t>
            </a:r>
            <a:endParaRPr lang="en-US" altLang="zh-CN" sz="1600">
              <a:latin typeface="Arial"/>
              <a:ea typeface="微軟正黑體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C4DECE-D250-FE47-8185-AF15AE7D8D69}"/>
              </a:ext>
            </a:extLst>
          </p:cNvPr>
          <p:cNvSpPr txBox="1"/>
          <p:nvPr/>
        </p:nvSpPr>
        <p:spPr>
          <a:xfrm>
            <a:off x="10085366" y="5807709"/>
            <a:ext cx="1231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電源輸入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813C85-F1FB-2B4B-9FB1-6B5351932594}"/>
              </a:ext>
            </a:extLst>
          </p:cNvPr>
          <p:cNvSpPr txBox="1"/>
          <p:nvPr/>
        </p:nvSpPr>
        <p:spPr>
          <a:xfrm>
            <a:off x="2166503" y="3324196"/>
            <a:ext cx="108374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rial"/>
                <a:ea typeface="微軟正黑體"/>
                <a:cs typeface="Arial"/>
              </a:rPr>
              <a:t>66.1mm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978939-6205-B941-80E3-8A8764E8282C}"/>
              </a:ext>
            </a:extLst>
          </p:cNvPr>
          <p:cNvSpPr txBox="1"/>
          <p:nvPr/>
        </p:nvSpPr>
        <p:spPr>
          <a:xfrm>
            <a:off x="731532" y="4632260"/>
            <a:ext cx="111054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rial"/>
                <a:ea typeface="微軟正黑體"/>
                <a:cs typeface="Arial"/>
              </a:rPr>
              <a:t>187.5mm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EED875B6-B6E3-4F29-8ED2-DDC4BA9B488B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9031325" y="3182810"/>
            <a:ext cx="994172" cy="648136"/>
          </a:xfrm>
          <a:prstGeom prst="bentConnector3">
            <a:avLst>
              <a:gd name="adj1" fmla="val 66128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997B99B2-BB62-49A4-B43E-DD6D2D3E22FA}"/>
              </a:ext>
            </a:extLst>
          </p:cNvPr>
          <p:cNvCxnSpPr/>
          <p:nvPr/>
        </p:nvCxnSpPr>
        <p:spPr>
          <a:xfrm>
            <a:off x="9397700" y="4520335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945F48C1-DD4E-4AB0-9A71-3FFD4104CEA8}"/>
              </a:ext>
            </a:extLst>
          </p:cNvPr>
          <p:cNvCxnSpPr/>
          <p:nvPr/>
        </p:nvCxnSpPr>
        <p:spPr>
          <a:xfrm>
            <a:off x="9397700" y="5413612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F0E9DC7A-BD08-40A2-A83A-2A18EA2226F4}"/>
              </a:ext>
            </a:extLst>
          </p:cNvPr>
          <p:cNvCxnSpPr/>
          <p:nvPr/>
        </p:nvCxnSpPr>
        <p:spPr>
          <a:xfrm>
            <a:off x="9397700" y="4811647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5">
            <a:extLst>
              <a:ext uri="{FF2B5EF4-FFF2-40B4-BE49-F238E27FC236}">
                <a16:creationId xmlns:a16="http://schemas.microsoft.com/office/drawing/2014/main" id="{321B870F-E7F9-468E-A8C7-313AFB693ECF}"/>
              </a:ext>
            </a:extLst>
          </p:cNvPr>
          <p:cNvSpPr txBox="1"/>
          <p:nvPr/>
        </p:nvSpPr>
        <p:spPr>
          <a:xfrm>
            <a:off x="3750851" y="3322125"/>
            <a:ext cx="171735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altLang="zh-TW" sz="1600">
                <a:latin typeface="Arial"/>
                <a:ea typeface="微軟正黑體"/>
                <a:cs typeface="Arial"/>
              </a:rPr>
              <a:t>LED </a:t>
            </a:r>
            <a:r>
              <a:rPr lang="zh-CN" altLang="en-US" sz="1600">
                <a:latin typeface="Arial"/>
                <a:ea typeface="微軟正黑體"/>
                <a:cs typeface="Arial"/>
              </a:rPr>
              <a:t>指示燈</a:t>
            </a:r>
            <a:r>
              <a:rPr lang="en-US" altLang="zh-CN" sz="1600">
                <a:latin typeface="Arial"/>
                <a:ea typeface="微軟正黑體"/>
                <a:cs typeface="Arial"/>
              </a:rPr>
              <a:t>:</a:t>
            </a:r>
          </a:p>
          <a:p>
            <a:pPr algn="r"/>
            <a:r>
              <a:rPr lang="zh-CN" altLang="en-US" sz="1600">
                <a:latin typeface="Arial"/>
                <a:ea typeface="微軟正黑體"/>
                <a:cs typeface="Arial"/>
              </a:rPr>
              <a:t>電源</a:t>
            </a:r>
            <a:r>
              <a:rPr lang="en-US" altLang="zh-CN" sz="1600">
                <a:latin typeface="Arial"/>
                <a:ea typeface="微軟正黑體"/>
                <a:cs typeface="Arial"/>
              </a:rPr>
              <a:t>/</a:t>
            </a:r>
            <a:r>
              <a:rPr lang="zh-CN" altLang="en-US" sz="1600">
                <a:latin typeface="Arial"/>
                <a:ea typeface="微軟正黑體"/>
                <a:cs typeface="Arial"/>
              </a:rPr>
              <a:t>狀態</a:t>
            </a:r>
            <a:endParaRPr lang="en-US" altLang="zh-CN" sz="1600">
              <a:latin typeface="Arial"/>
              <a:ea typeface="微軟正黑體"/>
              <a:cs typeface="Arial"/>
            </a:endParaRPr>
          </a:p>
          <a:p>
            <a:pPr algn="r"/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zh-CN" altLang="en-US" sz="1600">
                <a:latin typeface="Arial"/>
                <a:ea typeface="微軟正黑體"/>
                <a:cs typeface="Arial"/>
              </a:rPr>
              <a:t>硬碟</a:t>
            </a:r>
            <a:endParaRPr lang="zh-TW" altLang="en-US" sz="1600">
              <a:latin typeface="Arial"/>
              <a:ea typeface="微軟正黑體"/>
              <a:cs typeface="Arial"/>
            </a:endParaRPr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B6377091-FB4F-4581-96D2-80B1882511C9}"/>
              </a:ext>
            </a:extLst>
          </p:cNvPr>
          <p:cNvSpPr txBox="1"/>
          <p:nvPr/>
        </p:nvSpPr>
        <p:spPr>
          <a:xfrm>
            <a:off x="3923829" y="5560372"/>
            <a:ext cx="1544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電源鍵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2BA752F0-5ABE-4C9D-92A7-C735FFCD906C}"/>
              </a:ext>
            </a:extLst>
          </p:cNvPr>
          <p:cNvCxnSpPr>
            <a:cxnSpLocks/>
          </p:cNvCxnSpPr>
          <p:nvPr/>
        </p:nvCxnSpPr>
        <p:spPr>
          <a:xfrm>
            <a:off x="5468203" y="5727962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8F77A560-1B91-4040-8DDF-2A32411B0EAD}"/>
              </a:ext>
            </a:extLst>
          </p:cNvPr>
          <p:cNvCxnSpPr>
            <a:cxnSpLocks/>
          </p:cNvCxnSpPr>
          <p:nvPr/>
        </p:nvCxnSpPr>
        <p:spPr>
          <a:xfrm>
            <a:off x="5468203" y="3967866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21">
            <a:extLst>
              <a:ext uri="{FF2B5EF4-FFF2-40B4-BE49-F238E27FC236}">
                <a16:creationId xmlns:a16="http://schemas.microsoft.com/office/drawing/2014/main" id="{EC782300-8DC6-4966-80CD-4FED20294E77}"/>
              </a:ext>
            </a:extLst>
          </p:cNvPr>
          <p:cNvSpPr txBox="1"/>
          <p:nvPr/>
        </p:nvSpPr>
        <p:spPr>
          <a:xfrm>
            <a:off x="2674783" y="5855322"/>
            <a:ext cx="107868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>
                <a:latin typeface="Arial"/>
                <a:ea typeface="微軟正黑體"/>
                <a:cs typeface="Arial"/>
              </a:rPr>
              <a:t>157.6mm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A43956D2-BBF7-40EC-8121-315F3F97256C}"/>
              </a:ext>
            </a:extLst>
          </p:cNvPr>
          <p:cNvSpPr/>
          <p:nvPr/>
        </p:nvSpPr>
        <p:spPr>
          <a:xfrm>
            <a:off x="2480561" y="3627820"/>
            <a:ext cx="123825" cy="1238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橢圓 47">
            <a:extLst>
              <a:ext uri="{FF2B5EF4-FFF2-40B4-BE49-F238E27FC236}">
                <a16:creationId xmlns:a16="http://schemas.microsoft.com/office/drawing/2014/main" id="{2F2C95F8-9FAB-4FEC-9AB4-9F2AAD8ADD2B}"/>
              </a:ext>
            </a:extLst>
          </p:cNvPr>
          <p:cNvSpPr/>
          <p:nvPr/>
        </p:nvSpPr>
        <p:spPr>
          <a:xfrm>
            <a:off x="2730160" y="5763076"/>
            <a:ext cx="123825" cy="1238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F7722ED5-F1AC-466E-B6BF-BEF2019F3B2C}"/>
              </a:ext>
            </a:extLst>
          </p:cNvPr>
          <p:cNvSpPr/>
          <p:nvPr/>
        </p:nvSpPr>
        <p:spPr>
          <a:xfrm>
            <a:off x="1771114" y="4750377"/>
            <a:ext cx="123825" cy="1238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8A215F76-A9DD-459D-889A-01BA7511A803}"/>
              </a:ext>
            </a:extLst>
          </p:cNvPr>
          <p:cNvCxnSpPr/>
          <p:nvPr/>
        </p:nvCxnSpPr>
        <p:spPr>
          <a:xfrm>
            <a:off x="9397700" y="5976986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734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5F06-6F13-4945-A0FE-2F3A3387A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10641174" cy="1325563"/>
          </a:xfrm>
        </p:spPr>
        <p:txBody>
          <a:bodyPr>
            <a:normAutofit/>
          </a:bodyPr>
          <a:lstStyle/>
          <a:p>
            <a:r>
              <a:rPr lang="zh-TW" altLang="en-US"/>
              <a:t>支援 </a:t>
            </a:r>
            <a:r>
              <a:rPr lang="en-US" altLang="zh-TW"/>
              <a:t>3.5 吋</a:t>
            </a:r>
            <a:r>
              <a:rPr lang="zh-TW" altLang="en-US"/>
              <a:t>硬碟</a:t>
            </a:r>
            <a:r>
              <a:rPr lang="zh-CN" altLang="en-US"/>
              <a:t>與</a:t>
            </a:r>
            <a:r>
              <a:rPr lang="zh-TW" altLang="en-US"/>
              <a:t> </a:t>
            </a:r>
            <a:r>
              <a:rPr lang="en-US" altLang="zh-TW"/>
              <a:t>2.5 吋硬碟或固態硬碟 </a:t>
            </a:r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1ED1A74-1B71-4397-AA27-B46D11595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873" y="3490813"/>
            <a:ext cx="4340728" cy="299339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09F7ACA-161C-4A35-85F0-05046F702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368" y="3490812"/>
            <a:ext cx="4340728" cy="2993395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E9D0D17-5083-41C5-805D-F2BCF169C2DF}"/>
              </a:ext>
            </a:extLst>
          </p:cNvPr>
          <p:cNvCxnSpPr>
            <a:cxnSpLocks/>
          </p:cNvCxnSpPr>
          <p:nvPr/>
        </p:nvCxnSpPr>
        <p:spPr>
          <a:xfrm>
            <a:off x="7882499" y="2438763"/>
            <a:ext cx="0" cy="41921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5">
            <a:extLst>
              <a:ext uri="{FF2B5EF4-FFF2-40B4-BE49-F238E27FC236}">
                <a16:creationId xmlns:a16="http://schemas.microsoft.com/office/drawing/2014/main" id="{3018854D-481A-4C25-85D6-A3234A9256E9}"/>
              </a:ext>
            </a:extLst>
          </p:cNvPr>
          <p:cNvSpPr txBox="1"/>
          <p:nvPr/>
        </p:nvSpPr>
        <p:spPr>
          <a:xfrm>
            <a:off x="4348571" y="2418892"/>
            <a:ext cx="216103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kumimoji="1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3.5-inch HDD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30D4BBCB-1A17-4168-B69E-C38EB1CBC2E9}"/>
              </a:ext>
            </a:extLst>
          </p:cNvPr>
          <p:cNvSpPr txBox="1"/>
          <p:nvPr/>
        </p:nvSpPr>
        <p:spPr>
          <a:xfrm>
            <a:off x="8361984" y="2334225"/>
            <a:ext cx="319960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kumimoji="1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2.5-inch HDD/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DC44CBAC-4961-465F-9E18-3496667A7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880" y="2287556"/>
            <a:ext cx="2836283" cy="1769929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6E7DDC74-18F5-44E4-B7CA-C32537015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9560" y="4366840"/>
            <a:ext cx="2363569" cy="223164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C10346C4-CD7A-40C9-8A62-CDAD6BCCDD03}"/>
              </a:ext>
            </a:extLst>
          </p:cNvPr>
          <p:cNvSpPr txBox="1"/>
          <p:nvPr/>
        </p:nvSpPr>
        <p:spPr>
          <a:xfrm>
            <a:off x="499697" y="1978201"/>
            <a:ext cx="45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latin typeface="微軟正黑體" panose="020B0604030504040204" pitchFamily="34" charset="-120"/>
              </a:rPr>
              <a:t>1.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3FF7586-36FD-48C0-971E-68452E2B013E}"/>
              </a:ext>
            </a:extLst>
          </p:cNvPr>
          <p:cNvSpPr txBox="1"/>
          <p:nvPr/>
        </p:nvSpPr>
        <p:spPr>
          <a:xfrm>
            <a:off x="502609" y="4165491"/>
            <a:ext cx="45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latin typeface="微軟正黑體" panose="020B0604030504040204" pitchFamily="34" charset="-120"/>
              </a:rPr>
              <a:t>2.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95AB974-3EB1-44E5-8D87-E8A44393098C}"/>
              </a:ext>
            </a:extLst>
          </p:cNvPr>
          <p:cNvSpPr txBox="1"/>
          <p:nvPr/>
        </p:nvSpPr>
        <p:spPr>
          <a:xfrm>
            <a:off x="4076462" y="1978201"/>
            <a:ext cx="45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latin typeface="微軟正黑體" panose="020B0604030504040204" pitchFamily="34" charset="-120"/>
              </a:rPr>
              <a:t>3.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266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816283-8A40-45E2-97DB-7E517897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效能實測 - 滿速的 10 GB大檔案傳輸</a:t>
            </a:r>
            <a:endParaRPr lang="zh-TW" altLang="en-US"/>
          </a:p>
        </p:txBody>
      </p:sp>
      <p:sp>
        <p:nvSpPr>
          <p:cNvPr id="34" name="矩形: 圓角化單一角落 33">
            <a:extLst>
              <a:ext uri="{FF2B5EF4-FFF2-40B4-BE49-F238E27FC236}">
                <a16:creationId xmlns:a16="http://schemas.microsoft.com/office/drawing/2014/main" id="{5EE191DE-7667-4CD5-889D-20CE0FB28DD2}"/>
              </a:ext>
            </a:extLst>
          </p:cNvPr>
          <p:cNvSpPr/>
          <p:nvPr/>
        </p:nvSpPr>
        <p:spPr>
          <a:xfrm>
            <a:off x="1517726" y="1919890"/>
            <a:ext cx="9258013" cy="3780087"/>
          </a:xfrm>
          <a:prstGeom prst="round1Rect">
            <a:avLst>
              <a:gd name="adj" fmla="val 0"/>
            </a:avLst>
          </a:prstGeom>
          <a:solidFill>
            <a:srgbClr val="29687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E9B9176C-5122-44F6-9FD1-C5EC02E7D5A6}"/>
              </a:ext>
            </a:extLst>
          </p:cNvPr>
          <p:cNvGrpSpPr/>
          <p:nvPr/>
        </p:nvGrpSpPr>
        <p:grpSpPr>
          <a:xfrm>
            <a:off x="2383898" y="3545058"/>
            <a:ext cx="8032451" cy="1872768"/>
            <a:chOff x="2041149" y="3380060"/>
            <a:chExt cx="8515879" cy="1872768"/>
          </a:xfrm>
        </p:grpSpPr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BF269038-839C-4C2E-98DC-AA58F34B4985}"/>
                </a:ext>
              </a:extLst>
            </p:cNvPr>
            <p:cNvCxnSpPr/>
            <p:nvPr/>
          </p:nvCxnSpPr>
          <p:spPr>
            <a:xfrm>
              <a:off x="2041149" y="5252828"/>
              <a:ext cx="851587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E4043E2C-F6C4-4180-BCD6-92CCD7B3A2D5}"/>
                </a:ext>
              </a:extLst>
            </p:cNvPr>
            <p:cNvCxnSpPr/>
            <p:nvPr/>
          </p:nvCxnSpPr>
          <p:spPr>
            <a:xfrm>
              <a:off x="2041149" y="4316444"/>
              <a:ext cx="851587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54770F55-096C-4B83-9751-86FFCBD81B1E}"/>
                </a:ext>
              </a:extLst>
            </p:cNvPr>
            <p:cNvCxnSpPr/>
            <p:nvPr/>
          </p:nvCxnSpPr>
          <p:spPr>
            <a:xfrm>
              <a:off x="2041149" y="3380060"/>
              <a:ext cx="851587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A48F9026-6153-4516-B338-B11DA1976EB9}"/>
              </a:ext>
            </a:extLst>
          </p:cNvPr>
          <p:cNvSpPr txBox="1"/>
          <p:nvPr/>
        </p:nvSpPr>
        <p:spPr>
          <a:xfrm>
            <a:off x="3014617" y="5138249"/>
            <a:ext cx="1240652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Download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51FAC2C3-8354-4687-B2FB-5CE523E5CC17}"/>
              </a:ext>
            </a:extLst>
          </p:cNvPr>
          <p:cNvSpPr txBox="1"/>
          <p:nvPr/>
        </p:nvSpPr>
        <p:spPr>
          <a:xfrm>
            <a:off x="4480890" y="5138249"/>
            <a:ext cx="1240652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Upload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68B0789-3EEB-43EA-919A-2270B54E4A28}"/>
              </a:ext>
            </a:extLst>
          </p:cNvPr>
          <p:cNvSpPr txBox="1"/>
          <p:nvPr/>
        </p:nvSpPr>
        <p:spPr>
          <a:xfrm rot="16200000">
            <a:off x="1474235" y="4621225"/>
            <a:ext cx="859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(MB/s)</a:t>
            </a:r>
            <a:endParaRPr lang="zh-TW" altLang="en-US" sz="10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56EDB137-F21E-4421-B769-A97A8B9876B2}"/>
              </a:ext>
            </a:extLst>
          </p:cNvPr>
          <p:cNvSpPr txBox="1"/>
          <p:nvPr/>
        </p:nvSpPr>
        <p:spPr>
          <a:xfrm>
            <a:off x="2402537" y="2273883"/>
            <a:ext cx="3742741" cy="369324"/>
          </a:xfrm>
          <a:prstGeom prst="rect">
            <a:avLst/>
          </a:prstGeom>
          <a:noFill/>
        </p:spPr>
        <p:txBody>
          <a:bodyPr wrap="square" lIns="91431" tIns="45716" rIns="91431" bIns="45716" anchor="ctr">
            <a:spAutoFit/>
          </a:bodyPr>
          <a:lstStyle/>
          <a:p>
            <a:pPr algn="ctr">
              <a:defRPr/>
            </a:pP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Windows file transfer</a:t>
            </a:r>
            <a:endParaRPr lang="en-US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7C952041-DA08-4CBD-A1A0-2CEE85C28436}"/>
              </a:ext>
            </a:extLst>
          </p:cNvPr>
          <p:cNvSpPr txBox="1"/>
          <p:nvPr/>
        </p:nvSpPr>
        <p:spPr>
          <a:xfrm>
            <a:off x="6722754" y="2135384"/>
            <a:ext cx="3742741" cy="646323"/>
          </a:xfrm>
          <a:prstGeom prst="rect">
            <a:avLst/>
          </a:prstGeom>
          <a:noFill/>
        </p:spPr>
        <p:txBody>
          <a:bodyPr wrap="square" lIns="91431" tIns="45716" rIns="91431" bIns="45716" anchor="ctr">
            <a:spAutoFit/>
          </a:bodyPr>
          <a:lstStyle/>
          <a:p>
            <a:pPr algn="ctr">
              <a:defRPr/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File Transfer with Encryption</a:t>
            </a:r>
          </a:p>
        </p:txBody>
      </p:sp>
      <p:sp>
        <p:nvSpPr>
          <p:cNvPr id="23" name="Shape 80">
            <a:extLst>
              <a:ext uri="{FF2B5EF4-FFF2-40B4-BE49-F238E27FC236}">
                <a16:creationId xmlns:a16="http://schemas.microsoft.com/office/drawing/2014/main" id="{026F3AD3-9B44-48F6-9404-F20D73747CE1}"/>
              </a:ext>
            </a:extLst>
          </p:cNvPr>
          <p:cNvSpPr/>
          <p:nvPr/>
        </p:nvSpPr>
        <p:spPr>
          <a:xfrm>
            <a:off x="4771498" y="3164833"/>
            <a:ext cx="661817" cy="197747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79">
            <a:extLst>
              <a:ext uri="{FF2B5EF4-FFF2-40B4-BE49-F238E27FC236}">
                <a16:creationId xmlns:a16="http://schemas.microsoft.com/office/drawing/2014/main" id="{4D8FF70E-AE5E-4FEF-A666-EA36347EA15A}"/>
              </a:ext>
            </a:extLst>
          </p:cNvPr>
          <p:cNvSpPr/>
          <p:nvPr/>
        </p:nvSpPr>
        <p:spPr>
          <a:xfrm>
            <a:off x="3309687" y="3141725"/>
            <a:ext cx="685358" cy="1998979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22378C02-2AFB-476E-95FF-88C2251E01F1}"/>
              </a:ext>
            </a:extLst>
          </p:cNvPr>
          <p:cNvSpPr txBox="1"/>
          <p:nvPr/>
        </p:nvSpPr>
        <p:spPr>
          <a:xfrm>
            <a:off x="3415587" y="3168915"/>
            <a:ext cx="53534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113</a:t>
            </a:r>
            <a:endParaRPr lang="en-US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76117539-1E09-4F21-AFF5-3C1D9D6733B0}"/>
              </a:ext>
            </a:extLst>
          </p:cNvPr>
          <p:cNvSpPr txBox="1"/>
          <p:nvPr/>
        </p:nvSpPr>
        <p:spPr>
          <a:xfrm>
            <a:off x="4894550" y="3169847"/>
            <a:ext cx="53534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112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89EA2D13-D497-4DB3-A8CB-F271D4FA136C}"/>
              </a:ext>
            </a:extLst>
          </p:cNvPr>
          <p:cNvSpPr/>
          <p:nvPr/>
        </p:nvSpPr>
        <p:spPr>
          <a:xfrm>
            <a:off x="8862274" y="3243992"/>
            <a:ext cx="661817" cy="1895588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79">
            <a:extLst>
              <a:ext uri="{FF2B5EF4-FFF2-40B4-BE49-F238E27FC236}">
                <a16:creationId xmlns:a16="http://schemas.microsoft.com/office/drawing/2014/main" id="{1D4D8EA1-9952-4F26-8620-E9E5BFB72F90}"/>
              </a:ext>
            </a:extLst>
          </p:cNvPr>
          <p:cNvSpPr/>
          <p:nvPr/>
        </p:nvSpPr>
        <p:spPr>
          <a:xfrm>
            <a:off x="7396127" y="3143080"/>
            <a:ext cx="685358" cy="1998979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AB8B7120-DDAF-4019-854C-DAA8A565EF7A}"/>
              </a:ext>
            </a:extLst>
          </p:cNvPr>
          <p:cNvSpPr txBox="1"/>
          <p:nvPr/>
        </p:nvSpPr>
        <p:spPr>
          <a:xfrm>
            <a:off x="7516733" y="3162919"/>
            <a:ext cx="53534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113</a:t>
            </a:r>
            <a:endParaRPr lang="en-US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FD1079CE-7B45-4E3C-9874-CB074B6C2B00}"/>
              </a:ext>
            </a:extLst>
          </p:cNvPr>
          <p:cNvSpPr txBox="1"/>
          <p:nvPr/>
        </p:nvSpPr>
        <p:spPr>
          <a:xfrm>
            <a:off x="8959338" y="3242907"/>
            <a:ext cx="53534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110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77E16079-5A70-4C38-9184-CBBE424436CD}"/>
              </a:ext>
            </a:extLst>
          </p:cNvPr>
          <p:cNvSpPr txBox="1"/>
          <p:nvPr/>
        </p:nvSpPr>
        <p:spPr>
          <a:xfrm>
            <a:off x="7091644" y="5139863"/>
            <a:ext cx="1240652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Download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5C91EA09-FD23-4D66-A4DA-C0DC3EBDD2B5}"/>
              </a:ext>
            </a:extLst>
          </p:cNvPr>
          <p:cNvSpPr txBox="1"/>
          <p:nvPr/>
        </p:nvSpPr>
        <p:spPr>
          <a:xfrm>
            <a:off x="8574246" y="5139863"/>
            <a:ext cx="1240652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Upload</a:t>
            </a:r>
          </a:p>
        </p:txBody>
      </p:sp>
      <p:sp>
        <p:nvSpPr>
          <p:cNvPr id="42" name="TextBox 6">
            <a:extLst>
              <a:ext uri="{FF2B5EF4-FFF2-40B4-BE49-F238E27FC236}">
                <a16:creationId xmlns:a16="http://schemas.microsoft.com/office/drawing/2014/main" id="{85EEF6D6-7E3A-436F-97A6-C16A14BD891B}"/>
              </a:ext>
            </a:extLst>
          </p:cNvPr>
          <p:cNvSpPr txBox="1"/>
          <p:nvPr/>
        </p:nvSpPr>
        <p:spPr>
          <a:xfrm>
            <a:off x="1955814" y="5001776"/>
            <a:ext cx="560839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0</a:t>
            </a:r>
            <a:endParaRPr lang="en-US" sz="13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B27F73AE-F223-4C4A-9DF5-F6F2FF1DD36F}"/>
              </a:ext>
            </a:extLst>
          </p:cNvPr>
          <p:cNvSpPr txBox="1"/>
          <p:nvPr/>
        </p:nvSpPr>
        <p:spPr>
          <a:xfrm>
            <a:off x="1955814" y="4117038"/>
            <a:ext cx="560839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50</a:t>
            </a:r>
            <a:endParaRPr lang="en-US" sz="13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TextBox 6">
            <a:extLst>
              <a:ext uri="{FF2B5EF4-FFF2-40B4-BE49-F238E27FC236}">
                <a16:creationId xmlns:a16="http://schemas.microsoft.com/office/drawing/2014/main" id="{7066FD65-1337-4B6B-8FF4-7AD3FA31A337}"/>
              </a:ext>
            </a:extLst>
          </p:cNvPr>
          <p:cNvSpPr txBox="1"/>
          <p:nvPr/>
        </p:nvSpPr>
        <p:spPr>
          <a:xfrm>
            <a:off x="1955814" y="3229180"/>
            <a:ext cx="560839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100</a:t>
            </a:r>
            <a:endParaRPr lang="en-US" sz="13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0209D063-A145-489A-8556-D92952C975BA}"/>
              </a:ext>
            </a:extLst>
          </p:cNvPr>
          <p:cNvSpPr txBox="1"/>
          <p:nvPr/>
        </p:nvSpPr>
        <p:spPr>
          <a:xfrm>
            <a:off x="1473441" y="5794126"/>
            <a:ext cx="395987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Test Environment:</a:t>
            </a:r>
            <a:b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NAS: TS-130</a:t>
            </a:r>
            <a:b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OS: QTS 4.5.1</a:t>
            </a:r>
            <a:b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Volume type: Samsung SSD 850 PRO 512GB </a:t>
            </a:r>
            <a:b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Client PC:</a:t>
            </a:r>
            <a:b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Windows 10, Intel Core i7-6700 CPU,3.40GHz., 64GB RAM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F0C6ABA-91E3-43F2-9E01-1ECCBB18E30D}"/>
              </a:ext>
            </a:extLst>
          </p:cNvPr>
          <p:cNvSpPr txBox="1"/>
          <p:nvPr/>
        </p:nvSpPr>
        <p:spPr>
          <a:xfrm>
            <a:off x="8823081" y="5779026"/>
            <a:ext cx="19836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Tested in QNAP Labs. ​</a:t>
            </a:r>
          </a:p>
          <a:p>
            <a:pPr algn="r"/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Figures may vary by environment.</a:t>
            </a:r>
          </a:p>
        </p:txBody>
      </p:sp>
    </p:spTree>
    <p:extLst>
      <p:ext uri="{BB962C8B-B14F-4D97-AF65-F5344CB8AC3E}">
        <p14:creationId xmlns:p14="http://schemas.microsoft.com/office/powerpoint/2010/main" val="573424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766231B3-F979-4C2F-9E77-97FE3DF7A6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28733" y="1946907"/>
            <a:ext cx="2734533" cy="1325563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8000">
                <a:solidFill>
                  <a:srgbClr val="2968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 箱</a:t>
            </a:r>
            <a:endParaRPr lang="en-US" altLang="zh-TW" sz="8000">
              <a:solidFill>
                <a:srgbClr val="29687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6298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766231B3-F979-4C2F-9E77-97FE3DF7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zh-TW"/>
              <a:t>NAS </a:t>
            </a:r>
            <a:r>
              <a:rPr lang="zh-TW" altLang="en-US"/>
              <a:t>基礎操作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3309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化單一角落 11">
            <a:extLst>
              <a:ext uri="{FF2B5EF4-FFF2-40B4-BE49-F238E27FC236}">
                <a16:creationId xmlns:a16="http://schemas.microsoft.com/office/drawing/2014/main" id="{63C89E1D-5256-4E98-90E9-D1F16D9EBB70}"/>
              </a:ext>
            </a:extLst>
          </p:cNvPr>
          <p:cNvSpPr/>
          <p:nvPr/>
        </p:nvSpPr>
        <p:spPr>
          <a:xfrm>
            <a:off x="6095999" y="2518422"/>
            <a:ext cx="4742985" cy="4339577"/>
          </a:xfrm>
          <a:prstGeom prst="round1Rect">
            <a:avLst>
              <a:gd name="adj" fmla="val 0"/>
            </a:avLst>
          </a:prstGeom>
          <a:solidFill>
            <a:srgbClr val="29687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BFACC15-E197-4765-865B-6EC5161D9719}"/>
              </a:ext>
            </a:extLst>
          </p:cNvPr>
          <p:cNvSpPr txBox="1"/>
          <p:nvPr/>
        </p:nvSpPr>
        <p:spPr>
          <a:xfrm>
            <a:off x="6259792" y="2697013"/>
            <a:ext cx="441539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2. </a:t>
            </a:r>
            <a:r>
              <a:rPr lang="zh-TW" altLang="en-US"/>
              <a:t>透過您的電腦，下載</a:t>
            </a:r>
            <a:r>
              <a:rPr lang="en-US" altLang="zh-TW" err="1"/>
              <a:t>Qfinder</a:t>
            </a:r>
            <a:r>
              <a:rPr lang="en-US" altLang="zh-TW"/>
              <a:t> Pro </a:t>
            </a:r>
            <a:r>
              <a:rPr lang="zh-TW" altLang="en-US"/>
              <a:t>進行安裝</a:t>
            </a:r>
          </a:p>
        </p:txBody>
      </p:sp>
      <p:sp>
        <p:nvSpPr>
          <p:cNvPr id="10" name="矩形: 圓角化單一角落 9">
            <a:extLst>
              <a:ext uri="{FF2B5EF4-FFF2-40B4-BE49-F238E27FC236}">
                <a16:creationId xmlns:a16="http://schemas.microsoft.com/office/drawing/2014/main" id="{AC7DF0FB-6824-4E4B-9A90-F6537E6B5301}"/>
              </a:ext>
            </a:extLst>
          </p:cNvPr>
          <p:cNvSpPr/>
          <p:nvPr/>
        </p:nvSpPr>
        <p:spPr>
          <a:xfrm>
            <a:off x="1065458" y="2518422"/>
            <a:ext cx="3912446" cy="4339577"/>
          </a:xfrm>
          <a:prstGeom prst="round1Rect">
            <a:avLst>
              <a:gd name="adj" fmla="val 0"/>
            </a:avLst>
          </a:prstGeom>
          <a:solidFill>
            <a:srgbClr val="29687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9231002" cy="1325563"/>
          </a:xfrm>
        </p:spPr>
        <p:txBody>
          <a:bodyPr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透過 </a:t>
            </a:r>
            <a:r>
              <a:rPr lang="en-US" altLang="zh-TW">
                <a:latin typeface="微軟正黑體"/>
                <a:ea typeface="微軟正黑體"/>
              </a:rPr>
              <a:t>QR code </a:t>
            </a:r>
            <a:r>
              <a:rPr lang="zh-TW" altLang="en-US">
                <a:latin typeface="微軟正黑體"/>
                <a:ea typeface="微軟正黑體"/>
              </a:rPr>
              <a:t>或使用 </a:t>
            </a:r>
            <a:r>
              <a:rPr lang="en-US" altLang="zh-TW" err="1">
                <a:latin typeface="微軟正黑體"/>
                <a:ea typeface="微軟正黑體"/>
              </a:rPr>
              <a:t>Qfinder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微軟正黑體"/>
                <a:ea typeface="微軟正黑體"/>
              </a:rPr>
              <a:t>Pro</a:t>
            </a:r>
            <a:br>
              <a:rPr lang="en-US" altLang="zh-TW">
                <a:latin typeface="微軟正黑體"/>
                <a:ea typeface="微軟正黑體"/>
              </a:rPr>
            </a:br>
            <a:r>
              <a:rPr lang="zh-TW" altLang="en-US">
                <a:latin typeface="微軟正黑體"/>
                <a:ea typeface="微軟正黑體"/>
              </a:rPr>
              <a:t>對 </a:t>
            </a:r>
            <a:r>
              <a:rPr lang="en-US" altLang="zh-TW">
                <a:latin typeface="微軟正黑體"/>
                <a:ea typeface="微軟正黑體"/>
              </a:rPr>
              <a:t>TS-130 </a:t>
            </a:r>
            <a:r>
              <a:rPr lang="zh-TW" altLang="en-US">
                <a:latin typeface="微軟正黑體"/>
                <a:ea typeface="微軟正黑體"/>
              </a:rPr>
              <a:t>快速地進行初始化</a:t>
            </a:r>
            <a:endParaRPr lang="en-US" altLang="zh-TW">
              <a:latin typeface="微軟正黑體"/>
              <a:ea typeface="微軟正黑體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BD69D6E-3E7C-45D4-970A-08344032810B}"/>
              </a:ext>
            </a:extLst>
          </p:cNvPr>
          <p:cNvGrpSpPr/>
          <p:nvPr/>
        </p:nvGrpSpPr>
        <p:grpSpPr>
          <a:xfrm>
            <a:off x="6272896" y="3481801"/>
            <a:ext cx="4389190" cy="2938475"/>
            <a:chOff x="5485549" y="2866290"/>
            <a:chExt cx="4888253" cy="3272588"/>
          </a:xfrm>
        </p:grpSpPr>
        <p:pic>
          <p:nvPicPr>
            <p:cNvPr id="15" name="圖形 24">
              <a:extLst>
                <a:ext uri="{FF2B5EF4-FFF2-40B4-BE49-F238E27FC236}">
                  <a16:creationId xmlns:a16="http://schemas.microsoft.com/office/drawing/2014/main" id="{960BF7A3-CED6-414F-83D4-2A98C7B92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5549" y="2866290"/>
              <a:ext cx="4888253" cy="3272588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2007" y="3063785"/>
              <a:ext cx="3735336" cy="2539091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7BE1581F-9DD7-41E4-B982-A3422846F76D}"/>
              </a:ext>
            </a:extLst>
          </p:cNvPr>
          <p:cNvGrpSpPr/>
          <p:nvPr/>
        </p:nvGrpSpPr>
        <p:grpSpPr>
          <a:xfrm>
            <a:off x="1279226" y="3659133"/>
            <a:ext cx="1285735" cy="2454587"/>
            <a:chOff x="2346026" y="3640987"/>
            <a:chExt cx="1285735" cy="2454587"/>
          </a:xfrm>
        </p:grpSpPr>
        <p:pic>
          <p:nvPicPr>
            <p:cNvPr id="13" name="圖形 30">
              <a:extLst>
                <a:ext uri="{FF2B5EF4-FFF2-40B4-BE49-F238E27FC236}">
                  <a16:creationId xmlns:a16="http://schemas.microsoft.com/office/drawing/2014/main" id="{A9740099-16BF-47A6-8F8F-7663567FE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46026" y="3640987"/>
              <a:ext cx="1285735" cy="2454587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5831" y="4295218"/>
              <a:ext cx="1146124" cy="1146124"/>
            </a:xfrm>
            <a:prstGeom prst="rect">
              <a:avLst/>
            </a:prstGeom>
          </p:spPr>
        </p:pic>
      </p:grpSp>
      <p:sp>
        <p:nvSpPr>
          <p:cNvPr id="7" name="文字方塊 6"/>
          <p:cNvSpPr txBox="1"/>
          <p:nvPr/>
        </p:nvSpPr>
        <p:spPr>
          <a:xfrm>
            <a:off x="1200570" y="2697013"/>
            <a:ext cx="364222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1. </a:t>
            </a:r>
            <a:r>
              <a:rPr lang="zh-TW" altLang="en-US"/>
              <a:t>透過快速安裝指南的</a:t>
            </a:r>
            <a:r>
              <a:rPr lang="en-US" altLang="zh-TW"/>
              <a:t>QR code</a:t>
            </a:r>
            <a:r>
              <a:rPr lang="zh-TW" altLang="en-US"/>
              <a:t>安裝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923817" y="1953476"/>
            <a:ext cx="1067047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000">
                <a:latin typeface="微軟正黑體"/>
                <a:ea typeface="微軟正黑體"/>
              </a:rPr>
              <a:t>將您的</a:t>
            </a:r>
            <a:r>
              <a:rPr lang="en-US" altLang="zh-TW" sz="2000">
                <a:latin typeface="微軟正黑體"/>
                <a:ea typeface="微軟正黑體"/>
              </a:rPr>
              <a:t>TS-130</a:t>
            </a:r>
            <a:r>
              <a:rPr lang="zh-TW" altLang="en-US" sz="2000">
                <a:latin typeface="微軟正黑體"/>
                <a:ea typeface="微軟正黑體"/>
              </a:rPr>
              <a:t>裝入硬碟後，連接上網路及電源。即可以透過以下兩種方式開始設定您的</a:t>
            </a:r>
            <a:r>
              <a:rPr lang="en-US" altLang="zh-TW" sz="2000">
                <a:latin typeface="微軟正黑體"/>
                <a:ea typeface="微軟正黑體"/>
              </a:rPr>
              <a:t>NAS</a:t>
            </a:r>
            <a:endParaRPr lang="zh-TW" altLang="en-US" sz="2000">
              <a:latin typeface="微軟正黑體"/>
              <a:ea typeface="微軟正黑體"/>
            </a:endParaRPr>
          </a:p>
        </p:txBody>
      </p:sp>
      <p:sp>
        <p:nvSpPr>
          <p:cNvPr id="16" name="梯形 15">
            <a:extLst>
              <a:ext uri="{FF2B5EF4-FFF2-40B4-BE49-F238E27FC236}">
                <a16:creationId xmlns:a16="http://schemas.microsoft.com/office/drawing/2014/main" id="{54452ACA-B1E9-4556-B23D-CC44D3399625}"/>
              </a:ext>
            </a:extLst>
          </p:cNvPr>
          <p:cNvSpPr/>
          <p:nvPr/>
        </p:nvSpPr>
        <p:spPr>
          <a:xfrm rot="16200000">
            <a:off x="1116299" y="4478271"/>
            <a:ext cx="2590691" cy="979103"/>
          </a:xfrm>
          <a:prstGeom prst="trapezoid">
            <a:avLst>
              <a:gd name="adj" fmla="val 78148"/>
            </a:avLst>
          </a:prstGeom>
          <a:gradFill>
            <a:gsLst>
              <a:gs pos="1000">
                <a:srgbClr val="FFE699">
                  <a:alpha val="0"/>
                </a:srgbClr>
              </a:gs>
              <a:gs pos="100000">
                <a:srgbClr val="FFE69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3C072D73-4852-47C8-9C41-FDA4444F53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01196" y="3672479"/>
            <a:ext cx="1941596" cy="2590693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06F87B3-F629-42CE-9FC6-A3C9359B827A}"/>
              </a:ext>
            </a:extLst>
          </p:cNvPr>
          <p:cNvSpPr/>
          <p:nvPr/>
        </p:nvSpPr>
        <p:spPr>
          <a:xfrm>
            <a:off x="2901196" y="3672475"/>
            <a:ext cx="1941596" cy="25906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204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所有檔案的家 </a:t>
            </a:r>
            <a:r>
              <a:rPr lang="en-US" altLang="zh-TW"/>
              <a:t>– File Station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662" y="543826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12"/>
          <p:cNvSpPr txBox="1"/>
          <p:nvPr/>
        </p:nvSpPr>
        <p:spPr>
          <a:xfrm>
            <a:off x="411684" y="2065597"/>
            <a:ext cx="454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上傳您的檔案</a:t>
            </a:r>
            <a:endParaRPr lang="en-US" altLang="zh-TW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選定資料夾後，直接拖拉檔案進入瀏覽器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視窗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84" y="3046815"/>
            <a:ext cx="5458899" cy="3181758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15" name="文字方塊 14"/>
          <p:cNvSpPr txBox="1"/>
          <p:nvPr/>
        </p:nvSpPr>
        <p:spPr>
          <a:xfrm>
            <a:off x="6325207" y="1906975"/>
            <a:ext cx="344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下載您的檔案</a:t>
            </a:r>
            <a:endParaRPr lang="en-US" altLang="zh-TW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選定特定檔案，按下右鍵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0082" y="2606586"/>
            <a:ext cx="3635297" cy="4062217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F30A5727-8B01-42B3-A509-1EE0BA05D5DB}"/>
              </a:ext>
            </a:extLst>
          </p:cNvPr>
          <p:cNvCxnSpPr/>
          <p:nvPr/>
        </p:nvCxnSpPr>
        <p:spPr>
          <a:xfrm flipH="1" flipV="1">
            <a:off x="8657575" y="3148863"/>
            <a:ext cx="1645920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10314949" y="2825697"/>
            <a:ext cx="156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直接創立連結分享給朋友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F30A5727-8B01-42B3-A509-1EE0BA05D5DB}"/>
              </a:ext>
            </a:extLst>
          </p:cNvPr>
          <p:cNvCxnSpPr/>
          <p:nvPr/>
        </p:nvCxnSpPr>
        <p:spPr>
          <a:xfrm flipH="1" flipV="1">
            <a:off x="8669029" y="3595655"/>
            <a:ext cx="1645920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10314949" y="3451859"/>
            <a:ext cx="156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下載檔案</a:t>
            </a:r>
          </a:p>
        </p:txBody>
      </p:sp>
    </p:spTree>
    <p:extLst>
      <p:ext uri="{BB962C8B-B14F-4D97-AF65-F5344CB8AC3E}">
        <p14:creationId xmlns:p14="http://schemas.microsoft.com/office/powerpoint/2010/main" val="1817024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02AF204A-79A4-40C2-98B5-CD1F8CAE6D12}"/>
              </a:ext>
            </a:extLst>
          </p:cNvPr>
          <p:cNvSpPr/>
          <p:nvPr/>
        </p:nvSpPr>
        <p:spPr>
          <a:xfrm>
            <a:off x="9156832" y="2202052"/>
            <a:ext cx="1557798" cy="1577231"/>
          </a:xfrm>
          <a:prstGeom prst="roundRect">
            <a:avLst/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096A0ED-EAC4-475C-8420-3F4DCEEAFD6C}"/>
              </a:ext>
            </a:extLst>
          </p:cNvPr>
          <p:cNvSpPr/>
          <p:nvPr/>
        </p:nvSpPr>
        <p:spPr>
          <a:xfrm>
            <a:off x="9156832" y="4411048"/>
            <a:ext cx="1557798" cy="1577231"/>
          </a:xfrm>
          <a:prstGeom prst="roundRect">
            <a:avLst/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E2AA45-927F-4233-B9CF-EB12176F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8459930" cy="1336936"/>
          </a:xfrm>
        </p:spPr>
        <p:txBody>
          <a:bodyPr/>
          <a:lstStyle/>
          <a:p>
            <a:r>
              <a:rPr lang="zh-TW">
                <a:latin typeface="微軟正黑體"/>
                <a:ea typeface="微軟正黑體"/>
              </a:rPr>
              <a:t>my</a:t>
            </a:r>
            <a:r>
              <a:rPr lang="en-US" altLang="zh-TW">
                <a:latin typeface="微軟正黑體"/>
                <a:ea typeface="微軟正黑體"/>
              </a:rPr>
              <a:t>QNAP</a:t>
            </a:r>
            <a:r>
              <a:rPr lang="zh-TW">
                <a:latin typeface="微軟正黑體"/>
                <a:ea typeface="微軟正黑體"/>
              </a:rPr>
              <a:t>cloud Link 遠端連線服務，隨時隨地存取 QNAP NAS</a:t>
            </a:r>
            <a:endParaRPr lang="zh-TW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73D2A7-F509-4399-B4F5-983AF7843885}"/>
              </a:ext>
            </a:extLst>
          </p:cNvPr>
          <p:cNvSpPr txBox="1"/>
          <p:nvPr/>
        </p:nvSpPr>
        <p:spPr>
          <a:xfrm>
            <a:off x="1364172" y="2202052"/>
            <a:ext cx="695125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myQNAPcloud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Link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應用程式為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myQNAPcloud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所提供最佳遠端連線服務，讓您不論身在何處都能隨時連線至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QNAPNAS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，就如同隨身攜帶著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一般。在過去，您必須透過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DDNS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服務，經過繁瑣的設定程序，才能進行遠端連線。現在，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myQNAPcloud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Link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提供化繁為簡的遠端連線方式，讓您可以透過網際網路，輕鬆連線至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QNAP NAS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1A9ACCB7-B53E-4C46-8404-42AA7F9E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72" y="3721563"/>
            <a:ext cx="6825620" cy="2798179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4AEC0672-2748-4865-B372-5B4E7A29E62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9136577" y="2466792"/>
            <a:ext cx="1619250" cy="104775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3134DAC-CC28-49C3-B4D7-13F447446E84}"/>
              </a:ext>
            </a:extLst>
          </p:cNvPr>
          <p:cNvSpPr txBox="1"/>
          <p:nvPr/>
        </p:nvSpPr>
        <p:spPr>
          <a:xfrm>
            <a:off x="8810590" y="3795847"/>
            <a:ext cx="22502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SSL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憑證，安全連線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7" descr="一張含有 光 的圖片&#10;&#10;自動產生的描述">
            <a:extLst>
              <a:ext uri="{FF2B5EF4-FFF2-40B4-BE49-F238E27FC236}">
                <a16:creationId xmlns:a16="http://schemas.microsoft.com/office/drawing/2014/main" id="{9F7C7DA2-DC12-416D-AEEB-91A136253C7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8995886" y="4600811"/>
            <a:ext cx="1874969" cy="121321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E540557-4EBB-45EC-A19B-192B59D0661E}"/>
              </a:ext>
            </a:extLst>
          </p:cNvPr>
          <p:cNvSpPr txBox="1"/>
          <p:nvPr/>
        </p:nvSpPr>
        <p:spPr>
          <a:xfrm>
            <a:off x="8810590" y="5973490"/>
            <a:ext cx="22502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存取權限控管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2630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D275A3-386B-4C29-8B59-29EAC288C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不同使用者可獨立設定權限，也可透過myqnapcloud連結直接分享給朋友</a:t>
            </a:r>
            <a:endParaRPr lang="zh-TW" altLang="en-US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A5200CEC-D959-4F0E-886F-1C7C1D8D9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1978290"/>
            <a:ext cx="8136731" cy="4758795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670D688B-3574-4FA3-A4CC-3E52A645F56B}"/>
              </a:ext>
            </a:extLst>
          </p:cNvPr>
          <p:cNvSpPr/>
          <p:nvPr/>
        </p:nvSpPr>
        <p:spPr>
          <a:xfrm>
            <a:off x="4162425" y="3900487"/>
            <a:ext cx="4238624" cy="2012156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D579C07-93C5-4DB7-8344-1206A5DB96EB}"/>
              </a:ext>
            </a:extLst>
          </p:cNvPr>
          <p:cNvSpPr/>
          <p:nvPr/>
        </p:nvSpPr>
        <p:spPr>
          <a:xfrm>
            <a:off x="4162425" y="2543174"/>
            <a:ext cx="4238624" cy="726282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FBA790D7-99F9-4FD9-A88B-E7490B5169A2}"/>
              </a:ext>
            </a:extLst>
          </p:cNvPr>
          <p:cNvCxnSpPr/>
          <p:nvPr/>
        </p:nvCxnSpPr>
        <p:spPr>
          <a:xfrm flipH="1" flipV="1">
            <a:off x="5177983" y="2970269"/>
            <a:ext cx="3717607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B8FAF26-2D51-4CED-84D8-9DF1B977B0EB}"/>
              </a:ext>
            </a:extLst>
          </p:cNvPr>
          <p:cNvSpPr txBox="1"/>
          <p:nvPr/>
        </p:nvSpPr>
        <p:spPr>
          <a:xfrm>
            <a:off x="8978934" y="2782669"/>
            <a:ext cx="31019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>
                <a:latin typeface="微軟正黑體"/>
                <a:ea typeface="微軟正黑體"/>
                <a:cs typeface="+mn-lt"/>
              </a:rPr>
              <a:t>可以將使用者新增到群組，最多可建立</a:t>
            </a:r>
            <a:r>
              <a:rPr lang="zh-TW">
                <a:solidFill>
                  <a:srgbClr val="FF0000"/>
                </a:solidFill>
                <a:latin typeface="微軟正黑體"/>
                <a:ea typeface="微軟正黑體"/>
                <a:cs typeface="+mn-lt"/>
              </a:rPr>
              <a:t>128個</a:t>
            </a:r>
            <a:r>
              <a:rPr lang="zh-TW">
                <a:latin typeface="微軟正黑體"/>
                <a:ea typeface="微軟正黑體"/>
                <a:cs typeface="+mn-lt"/>
              </a:rPr>
              <a:t>使用者帳號</a:t>
            </a:r>
            <a:endParaRPr lang="zh-TW">
              <a:latin typeface="微軟正黑體"/>
              <a:ea typeface="微軟正黑體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E013765-4AD2-412B-9F03-F50962888F58}"/>
              </a:ext>
            </a:extLst>
          </p:cNvPr>
          <p:cNvCxnSpPr>
            <a:cxnSpLocks/>
          </p:cNvCxnSpPr>
          <p:nvPr/>
        </p:nvCxnSpPr>
        <p:spPr>
          <a:xfrm flipH="1">
            <a:off x="8083111" y="4357687"/>
            <a:ext cx="81247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EE1D5C6-38E6-4DEA-969A-B236CC8C478D}"/>
              </a:ext>
            </a:extLst>
          </p:cNvPr>
          <p:cNvSpPr txBox="1"/>
          <p:nvPr/>
        </p:nvSpPr>
        <p:spPr>
          <a:xfrm>
            <a:off x="8978934" y="4147266"/>
            <a:ext cx="27432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針對每位使用者</a:t>
            </a: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設定獨立權限擁有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私人空間</a:t>
            </a:r>
            <a:b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為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親友建立獨立帳戶。在裝置上設定其私人空間，只有他們自己可以存取。他們可以根據需要管理、存取和分享自己的內容。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3643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多個行動硬碟，總是不知道哪顆存了什麼檔案嗎</a:t>
            </a:r>
            <a:r>
              <a:rPr lang="en-US" altLang="zh-TW"/>
              <a:t>?</a:t>
            </a: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B0CB1E-EA39-4F0F-9205-435353BFA449}"/>
              </a:ext>
            </a:extLst>
          </p:cNvPr>
          <p:cNvSpPr/>
          <p:nvPr/>
        </p:nvSpPr>
        <p:spPr>
          <a:xfrm>
            <a:off x="2056331" y="2796309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外接硬碟</a:t>
            </a:r>
            <a:endParaRPr 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0B4F03-502E-4E34-B066-282855E78199}"/>
              </a:ext>
            </a:extLst>
          </p:cNvPr>
          <p:cNvSpPr/>
          <p:nvPr/>
        </p:nvSpPr>
        <p:spPr>
          <a:xfrm>
            <a:off x="2056331" y="4282157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外接硬碟</a:t>
            </a:r>
            <a:endParaRPr 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B038B5A-F8A9-40EF-B4A2-FEC967E78B7F}"/>
              </a:ext>
            </a:extLst>
          </p:cNvPr>
          <p:cNvSpPr/>
          <p:nvPr/>
        </p:nvSpPr>
        <p:spPr>
          <a:xfrm>
            <a:off x="2056330" y="5768005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外接硬碟</a:t>
            </a:r>
            <a:endParaRPr 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F30A5727-8B01-42B3-A509-1EE0BA05D5DB}"/>
              </a:ext>
            </a:extLst>
          </p:cNvPr>
          <p:cNvCxnSpPr/>
          <p:nvPr/>
        </p:nvCxnSpPr>
        <p:spPr>
          <a:xfrm flipH="1" flipV="1">
            <a:off x="1739152" y="2635155"/>
            <a:ext cx="2895599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CD9E255C-5F58-4107-8B62-7247187EC453}"/>
              </a:ext>
            </a:extLst>
          </p:cNvPr>
          <p:cNvCxnSpPr>
            <a:cxnSpLocks/>
          </p:cNvCxnSpPr>
          <p:nvPr/>
        </p:nvCxnSpPr>
        <p:spPr>
          <a:xfrm flipH="1">
            <a:off x="1739153" y="4135350"/>
            <a:ext cx="3303566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B90B2AD4-394A-4C84-8D1C-01814E4A81EE}"/>
              </a:ext>
            </a:extLst>
          </p:cNvPr>
          <p:cNvCxnSpPr>
            <a:cxnSpLocks/>
          </p:cNvCxnSpPr>
          <p:nvPr/>
        </p:nvCxnSpPr>
        <p:spPr>
          <a:xfrm flipH="1" flipV="1">
            <a:off x="1716406" y="5614375"/>
            <a:ext cx="2895599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圖形 12">
            <a:extLst>
              <a:ext uri="{FF2B5EF4-FFF2-40B4-BE49-F238E27FC236}">
                <a16:creationId xmlns:a16="http://schemas.microsoft.com/office/drawing/2014/main" id="{6BBA7B75-016F-4A9D-814A-E38BB543B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375" y="2077214"/>
            <a:ext cx="1720775" cy="1109775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52131DB6-0BA8-4AA1-9C1D-84E1C7DEB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375" y="3579941"/>
            <a:ext cx="1720775" cy="1109775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6FA3820A-05AF-4D67-B722-B8D7D54FC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375" y="5051637"/>
            <a:ext cx="1720775" cy="110977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2B89DE2D-F58E-4727-8806-E3D556278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00179" flipH="1">
            <a:off x="956875" y="2670054"/>
            <a:ext cx="970092" cy="614392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44E13FA9-149D-4A88-958C-6F7F1EFDA9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00179" flipH="1">
            <a:off x="956875" y="4172347"/>
            <a:ext cx="970092" cy="614392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1C6165BB-A437-4788-9463-F0876AC93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00179" flipH="1">
            <a:off x="956876" y="5643609"/>
            <a:ext cx="970092" cy="614392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960BF7A3-CED6-414F-83D4-2A98C7B92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21392" y="5266527"/>
            <a:ext cx="1703338" cy="1034170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84B17886-8DA0-453B-834D-BCE4F4A99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05518" y="1797004"/>
            <a:ext cx="1765905" cy="157326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8A6C7D25-F394-4C08-9F05-7B2785C18343}"/>
              </a:ext>
            </a:extLst>
          </p:cNvPr>
          <p:cNvSpPr/>
          <p:nvPr/>
        </p:nvSpPr>
        <p:spPr>
          <a:xfrm>
            <a:off x="5253989" y="2796309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電腦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D571926-7ECD-4152-BA9A-C530FA079639}"/>
              </a:ext>
            </a:extLst>
          </p:cNvPr>
          <p:cNvSpPr/>
          <p:nvPr/>
        </p:nvSpPr>
        <p:spPr>
          <a:xfrm>
            <a:off x="5253989" y="4282157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手機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A16F713-45DA-47EA-A513-7F4A1FB645A8}"/>
              </a:ext>
            </a:extLst>
          </p:cNvPr>
          <p:cNvSpPr/>
          <p:nvPr/>
        </p:nvSpPr>
        <p:spPr>
          <a:xfrm>
            <a:off x="5253988" y="5768005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MacBook</a:t>
            </a:r>
          </a:p>
        </p:txBody>
      </p:sp>
      <p:pic>
        <p:nvPicPr>
          <p:cNvPr id="31" name="圖形 30">
            <a:extLst>
              <a:ext uri="{FF2B5EF4-FFF2-40B4-BE49-F238E27FC236}">
                <a16:creationId xmlns:a16="http://schemas.microsoft.com/office/drawing/2014/main" id="{A9740099-16BF-47A6-8F8F-7663567FE6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72367" y="3685160"/>
            <a:ext cx="619238" cy="118218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CEE8A20-5A0F-464C-8E34-390429008CF8}"/>
              </a:ext>
            </a:extLst>
          </p:cNvPr>
          <p:cNvSpPr txBox="1"/>
          <p:nvPr/>
        </p:nvSpPr>
        <p:spPr>
          <a:xfrm>
            <a:off x="6731181" y="2077214"/>
            <a:ext cx="477899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2000">
                <a:latin typeface="Microsoft JhengHei"/>
                <a:ea typeface="Microsoft JhengHei"/>
                <a:cs typeface="+mn-lt"/>
              </a:rPr>
              <a:t>每個電腦或手機，都有一顆外接硬碟備份資料。每當要找資料的時候，都不知道放在哪一個外接硬碟中。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EEA25BF3-BB57-4FED-9090-81BDC5F2D9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59074" y="3579941"/>
            <a:ext cx="3399597" cy="27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74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766231B3-F979-4C2F-9E77-97FE3DF7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/>
              <a:t>資料保護與同步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6927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化單一角落 16">
            <a:extLst>
              <a:ext uri="{FF2B5EF4-FFF2-40B4-BE49-F238E27FC236}">
                <a16:creationId xmlns:a16="http://schemas.microsoft.com/office/drawing/2014/main" id="{C78FB568-55D4-41BF-9714-4F509460C138}"/>
              </a:ext>
            </a:extLst>
          </p:cNvPr>
          <p:cNvSpPr/>
          <p:nvPr/>
        </p:nvSpPr>
        <p:spPr>
          <a:xfrm>
            <a:off x="1342009" y="4564953"/>
            <a:ext cx="5674170" cy="2132156"/>
          </a:xfrm>
          <a:prstGeom prst="round1Rect">
            <a:avLst>
              <a:gd name="adj" fmla="val 0"/>
            </a:avLst>
          </a:prstGeom>
          <a:solidFill>
            <a:srgbClr val="29687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化單一角落 4">
            <a:extLst>
              <a:ext uri="{FF2B5EF4-FFF2-40B4-BE49-F238E27FC236}">
                <a16:creationId xmlns:a16="http://schemas.microsoft.com/office/drawing/2014/main" id="{5E2C8819-71F7-4F1B-BF76-1AD950B08A83}"/>
              </a:ext>
            </a:extLst>
          </p:cNvPr>
          <p:cNvSpPr/>
          <p:nvPr/>
        </p:nvSpPr>
        <p:spPr>
          <a:xfrm>
            <a:off x="1342008" y="2062819"/>
            <a:ext cx="9129497" cy="2132156"/>
          </a:xfrm>
          <a:prstGeom prst="round1Rect">
            <a:avLst>
              <a:gd name="adj" fmla="val 0"/>
            </a:avLst>
          </a:prstGeom>
          <a:solidFill>
            <a:srgbClr val="29687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/>
              <a:t>公有雲空間其實沒有想像中那麼美好</a:t>
            </a:r>
            <a:endParaRPr lang="zh-TW" altLang="en-US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2A795-155A-4B43-9816-67D503DE9E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879" y="4405103"/>
            <a:ext cx="2945240" cy="213883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62685D-F700-B248-8649-5AE3A6FCFD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666" y="1969743"/>
            <a:ext cx="3590753" cy="204310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40CAA-A224-4B48-BFFD-24EC421D8658}"/>
              </a:ext>
            </a:extLst>
          </p:cNvPr>
          <p:cNvSpPr txBox="1"/>
          <p:nvPr/>
        </p:nvSpPr>
        <p:spPr>
          <a:xfrm>
            <a:off x="1488500" y="2816459"/>
            <a:ext cx="514300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Flickr</a:t>
            </a:r>
            <a:r>
              <a:rPr lang="zh-TW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取消</a:t>
            </a: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1TB</a:t>
            </a:r>
            <a:r>
              <a:rPr lang="zh-TW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免費空間</a:t>
            </a: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, </a:t>
            </a:r>
            <a:r>
              <a:rPr lang="zh-TW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相片超過千張限制系統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將</a:t>
            </a:r>
            <a:r>
              <a:rPr lang="zh-TW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直接刪除</a:t>
            </a: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, </a:t>
            </a:r>
            <a:r>
              <a:rPr lang="zh-CN" altLang="en-US" sz="1600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無限容量會員將收年費約</a:t>
            </a:r>
            <a:r>
              <a:rPr lang="zh-TW" altLang="en-US" sz="1600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CN" sz="1600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USD50</a:t>
            </a:r>
            <a:endParaRPr lang="en-US" sz="1600">
              <a:solidFill>
                <a:srgbClr val="C00000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714361-69E0-EC40-A67B-5029F7BDB9B0}"/>
              </a:ext>
            </a:extLst>
          </p:cNvPr>
          <p:cNvSpPr txBox="1"/>
          <p:nvPr/>
        </p:nvSpPr>
        <p:spPr>
          <a:xfrm>
            <a:off x="1488500" y="2354794"/>
            <a:ext cx="418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服務條約隨時被中斷或修改</a:t>
            </a:r>
            <a:endParaRPr lang="en-US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CAD35C-31ED-B341-B0FD-CC16F534A3F1}"/>
              </a:ext>
            </a:extLst>
          </p:cNvPr>
          <p:cNvSpPr txBox="1"/>
          <p:nvPr/>
        </p:nvSpPr>
        <p:spPr>
          <a:xfrm>
            <a:off x="1488500" y="4719383"/>
            <a:ext cx="2131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資料外流疑慮</a:t>
            </a:r>
            <a:endParaRPr lang="en-US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2E8CABE-ED4F-4D5D-A764-EF13FD2A4F1A}"/>
              </a:ext>
            </a:extLst>
          </p:cNvPr>
          <p:cNvSpPr txBox="1"/>
          <p:nvPr/>
        </p:nvSpPr>
        <p:spPr>
          <a:xfrm>
            <a:off x="1488500" y="3400648"/>
            <a:ext cx="500866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Google Photos </a:t>
            </a:r>
            <a:r>
              <a:rPr lang="zh-TW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取消無限免費空間</a:t>
            </a: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, </a:t>
            </a:r>
            <a:r>
              <a:rPr lang="zh-CN" altLang="en-US" sz="1600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空間將要依照每年</a:t>
            </a:r>
            <a:r>
              <a:rPr lang="zh-TW" altLang="en-US" sz="1600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 2TB 每年 </a:t>
            </a:r>
            <a:r>
              <a:rPr lang="en-US" altLang="zh-CN" sz="1600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USD120</a:t>
            </a:r>
            <a:endParaRPr lang="en-US" sz="1600">
              <a:solidFill>
                <a:srgbClr val="C00000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B4B14C7-7E79-4366-AFC9-0CF1D542C4C6}"/>
              </a:ext>
            </a:extLst>
          </p:cNvPr>
          <p:cNvSpPr txBox="1"/>
          <p:nvPr/>
        </p:nvSpPr>
        <p:spPr>
          <a:xfrm>
            <a:off x="1471660" y="5210924"/>
            <a:ext cx="239849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近來頻傳照片存放在雲端硬碟，被盜用流出的事件</a:t>
            </a:r>
          </a:p>
        </p:txBody>
      </p:sp>
    </p:spTree>
    <p:extLst>
      <p:ext uri="{BB962C8B-B14F-4D97-AF65-F5344CB8AC3E}">
        <p14:creationId xmlns:p14="http://schemas.microsoft.com/office/powerpoint/2010/main" val="2551732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D22751AE-CC12-4CA3-BB46-84E5811B8A0A}"/>
              </a:ext>
            </a:extLst>
          </p:cNvPr>
          <p:cNvSpPr/>
          <p:nvPr/>
        </p:nvSpPr>
        <p:spPr>
          <a:xfrm>
            <a:off x="6385579" y="3736371"/>
            <a:ext cx="2783169" cy="854775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bg2">
                  <a:lumMod val="2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kumimoji="1" lang="en-US" altLang="zh-TW" sz="2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macOS</a:t>
            </a:r>
          </a:p>
        </p:txBody>
      </p:sp>
      <p:pic>
        <p:nvPicPr>
          <p:cNvPr id="309" name="Shape 30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7462" y="2911171"/>
            <a:ext cx="3840427" cy="246442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Shape 308"/>
          <p:cNvSpPr txBox="1">
            <a:spLocks/>
          </p:cNvSpPr>
          <p:nvPr/>
        </p:nvSpPr>
        <p:spPr>
          <a:xfrm>
            <a:off x="1473441" y="926957"/>
            <a:ext cx="8015676" cy="64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380990">
              <a:lnSpc>
                <a:spcPct val="115000"/>
              </a:lnSpc>
              <a:buClr>
                <a:schemeClr val="dk2"/>
              </a:buClr>
              <a:buSzPts val="1800"/>
              <a:defRPr/>
            </a:pPr>
            <a:r>
              <a:rPr kumimoji="1" lang="zh-TW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建立備份才是對抗勒索軟體最好的辦法 </a:t>
            </a:r>
            <a:r>
              <a:rPr kumimoji="1"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!</a:t>
            </a:r>
            <a:endParaRPr lang="zh-TW" altLang="en-US" sz="2800" b="1" kern="0">
              <a:solidFill>
                <a:schemeClr val="dk2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8EF8D82-7425-4C8E-AB35-B0B70A18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136523"/>
            <a:ext cx="10439761" cy="1325563"/>
          </a:xfrm>
        </p:spPr>
        <p:txBody>
          <a:bodyPr/>
          <a:lstStyle/>
          <a:p>
            <a:pPr lvl="0"/>
            <a:r>
              <a:rPr lang="en-US" altLang="zh-TW" err="1"/>
              <a:t>完整備份方案對抗勒索病毒</a:t>
            </a:r>
            <a:endParaRPr lang="zh-TW" altLang="en-US">
              <a:sym typeface="Arial"/>
            </a:endParaRP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8748" y="3310460"/>
            <a:ext cx="1838949" cy="12112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4" name="Shape 314"/>
          <p:cNvSpPr/>
          <p:nvPr/>
        </p:nvSpPr>
        <p:spPr>
          <a:xfrm>
            <a:off x="6382492" y="4110852"/>
            <a:ext cx="2024294" cy="41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2000" b="1">
                <a:solidFill>
                  <a:srgbClr val="FFE699"/>
                </a:solidFill>
                <a:latin typeface="Arial"/>
                <a:ea typeface="Arial"/>
                <a:cs typeface="Arial"/>
                <a:sym typeface="Arial"/>
              </a:rPr>
              <a:t>Time Machine</a:t>
            </a:r>
            <a:endParaRPr lang="zh-TW" altLang="en-US" sz="2000" b="1">
              <a:solidFill>
                <a:srgbClr val="FFE69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513911" y="2634401"/>
            <a:ext cx="2876638" cy="970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kumimoji="1"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馬上建立排程或同步備份計畫來備份您的資料</a:t>
            </a:r>
            <a:r>
              <a:rPr kumimoji="1"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!</a:t>
            </a:r>
            <a:r>
              <a:rPr kumimoji="1"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79E6CEF-CE59-4A60-A1BC-C59C36C50D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595" y="4744723"/>
            <a:ext cx="3853952" cy="97027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2D41439-609C-418A-8A0B-CB1A0663AB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5474" y="2447120"/>
            <a:ext cx="6585800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462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Apple Time Machine </a:t>
            </a:r>
            <a:r>
              <a:rPr lang="zh-TW" altLang="en-US"/>
              <a:t>備份</a:t>
            </a:r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0" y="6581001"/>
            <a:ext cx="7373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/>
              <a:t>https://www.qnap.com/en/how-to/tutorial/article/using-time-machine-to-back-up-macs-to-a-qnap-nas-via-smb-3/</a:t>
            </a:r>
            <a:endParaRPr lang="zh-TW" altLang="en-US" sz="1200"/>
          </a:p>
        </p:txBody>
      </p:sp>
      <p:sp>
        <p:nvSpPr>
          <p:cNvPr id="5" name="文字方塊 4"/>
          <p:cNvSpPr txBox="1"/>
          <p:nvPr/>
        </p:nvSpPr>
        <p:spPr>
          <a:xfrm>
            <a:off x="360258" y="1829805"/>
            <a:ext cx="344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新增一個使用者</a:t>
            </a:r>
            <a:endParaRPr lang="en-US" altLang="zh-TW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你需要新增一個使用者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密碼，給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Time Machine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備份使用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13" y="3112400"/>
            <a:ext cx="3938896" cy="2414821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376" y="2386247"/>
            <a:ext cx="7032663" cy="4099039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961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Apple Time Machine </a:t>
            </a:r>
            <a:r>
              <a:rPr lang="zh-TW" altLang="en-US"/>
              <a:t>備份</a:t>
            </a:r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0" y="6581001"/>
            <a:ext cx="7373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/>
              <a:t>https://www.qnap.com/en/how-to/tutorial/article/using-time-machine-to-back-up-macs-to-a-qnap-nas-via-smb-3/</a:t>
            </a:r>
            <a:endParaRPr lang="zh-TW" altLang="en-US" sz="1200"/>
          </a:p>
        </p:txBody>
      </p:sp>
      <p:sp>
        <p:nvSpPr>
          <p:cNvPr id="5" name="文字方塊 4"/>
          <p:cNvSpPr txBox="1"/>
          <p:nvPr/>
        </p:nvSpPr>
        <p:spPr>
          <a:xfrm>
            <a:off x="360258" y="1829805"/>
            <a:ext cx="344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新增一個共用資料夾</a:t>
            </a:r>
            <a:endParaRPr lang="en-US" altLang="zh-TW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你需要新增一個共用資料夾，並設定其給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Time Machine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39" y="3080454"/>
            <a:ext cx="4282931" cy="3029390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689" y="1829805"/>
            <a:ext cx="5753100" cy="4743450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385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Apple Time Machine </a:t>
            </a:r>
            <a:r>
              <a:rPr lang="zh-TW" altLang="en-US"/>
              <a:t>備份</a:t>
            </a:r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0" y="6581001"/>
            <a:ext cx="7373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/>
              <a:t>https://www.qnap.com/en/how-to/tutorial/article/using-time-machine-to-back-up-macs-to-a-qnap-nas-via-smb-3/</a:t>
            </a:r>
            <a:endParaRPr lang="zh-TW" altLang="en-US" sz="1200"/>
          </a:p>
        </p:txBody>
      </p:sp>
      <p:sp>
        <p:nvSpPr>
          <p:cNvPr id="5" name="文字方塊 4"/>
          <p:cNvSpPr txBox="1"/>
          <p:nvPr/>
        </p:nvSpPr>
        <p:spPr>
          <a:xfrm>
            <a:off x="370531" y="1848560"/>
            <a:ext cx="106764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Mac</a:t>
            </a:r>
            <a:r>
              <a:rPr lang="zh-TW" altLang="en-US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上設定</a:t>
            </a:r>
            <a:r>
              <a:rPr lang="en-US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Time Machine</a:t>
            </a:r>
          </a:p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Mac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finder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中點選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”go” -&gt; “Connect to server”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，接下來輸入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smb://&lt;NAS </a:t>
            </a:r>
            <a:r>
              <a:rPr lang="en-US" altLang="zh-TW" sz="1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name.local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or IP address&gt;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後，選擇您剛剛設定的資料夾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44" y="3226669"/>
            <a:ext cx="4847102" cy="3173439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584233" y="4391537"/>
            <a:ext cx="460052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b="1">
                <a:latin typeface="微軟正黑體" panose="020B0604030504040204" pitchFamily="34" charset="-120"/>
              </a:rPr>
              <a:t>打開</a:t>
            </a:r>
            <a:r>
              <a:rPr lang="en-US" altLang="zh-TW" sz="1600" b="1">
                <a:latin typeface="微軟正黑體" panose="020B0604030504040204" pitchFamily="34" charset="-120"/>
              </a:rPr>
              <a:t>Time Machine</a:t>
            </a:r>
            <a:r>
              <a:rPr lang="zh-TW" altLang="en-US" sz="1600" b="1">
                <a:latin typeface="微軟正黑體" panose="020B0604030504040204" pitchFamily="34" charset="-120"/>
              </a:rPr>
              <a:t>後就會看到備份的硬碟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593" y="3232025"/>
            <a:ext cx="4806005" cy="3168083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12" name="文字方塊 11"/>
          <p:cNvSpPr txBox="1"/>
          <p:nvPr/>
        </p:nvSpPr>
        <p:spPr>
          <a:xfrm>
            <a:off x="7068182" y="3450022"/>
            <a:ext cx="357310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b="1">
                <a:latin typeface="微軟正黑體" panose="020B0604030504040204" pitchFamily="34" charset="-120"/>
              </a:rPr>
              <a:t>輸入帳號密碼後就可以開始備份</a:t>
            </a:r>
          </a:p>
        </p:txBody>
      </p:sp>
    </p:spTree>
    <p:extLst>
      <p:ext uri="{BB962C8B-B14F-4D97-AF65-F5344CB8AC3E}">
        <p14:creationId xmlns:p14="http://schemas.microsoft.com/office/powerpoint/2010/main" val="1472026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317">
            <a:extLst>
              <a:ext uri="{FF2B5EF4-FFF2-40B4-BE49-F238E27FC236}">
                <a16:creationId xmlns:a16="http://schemas.microsoft.com/office/drawing/2014/main" id="{6B131A5B-1CF8-468F-BBD4-19A2B620DA45}"/>
              </a:ext>
            </a:extLst>
          </p:cNvPr>
          <p:cNvSpPr/>
          <p:nvPr/>
        </p:nvSpPr>
        <p:spPr>
          <a:xfrm>
            <a:off x="1248393" y="2063965"/>
            <a:ext cx="2659616" cy="18615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kumimoji="1" lang="zh-TW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1339006" y="3120443"/>
            <a:ext cx="1728670" cy="65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1600"/>
            </a:pPr>
            <a:r>
              <a:rPr lang="zh-TW" altLang="en-US" sz="16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單磁碟區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/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sz="16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LUN</a:t>
            </a:r>
            <a:r>
              <a:rPr lang="zh-TW" altLang="en-US" sz="16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最大快照數量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1175004" y="2753653"/>
            <a:ext cx="2828733" cy="380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</a:t>
            </a:r>
            <a:endParaRPr lang="zh-TW" altLang="en-US" b="1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29" name="Shape 329"/>
          <p:cNvSpPr txBox="1"/>
          <p:nvPr/>
        </p:nvSpPr>
        <p:spPr>
          <a:xfrm rot="5400000">
            <a:off x="2074026" y="2868621"/>
            <a:ext cx="2083921" cy="369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-----------------------</a:t>
            </a:r>
            <a:endParaRPr lang="zh-TW" altLang="en-US" b="1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2634318" y="2231606"/>
            <a:ext cx="1728670" cy="587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32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64</a:t>
            </a:r>
            <a:endParaRPr lang="zh-TW" altLang="en-US" sz="320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2634320" y="3144132"/>
            <a:ext cx="1728670" cy="587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32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32</a:t>
            </a:r>
            <a:endParaRPr lang="zh-TW" altLang="en-US" sz="320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1339006" y="2239754"/>
            <a:ext cx="1728670" cy="65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1600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整機最大</a:t>
            </a:r>
          </a:p>
          <a:p>
            <a:pPr algn="ctr">
              <a:buClr>
                <a:schemeClr val="lt1"/>
              </a:buClr>
              <a:buSzPts val="1600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快照數量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5FA7A6F3-F26D-4190-BB3F-3D4B9AC0C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27" y="3606499"/>
            <a:ext cx="1854839" cy="30589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zh-TW">
                <a:latin typeface="Microsoft JhengHei"/>
                <a:ea typeface="Microsoft JhengHei"/>
                <a:sym typeface="Arial"/>
              </a:rPr>
              <a:t>最實惠的</a:t>
            </a:r>
            <a:r>
              <a:rPr lang="zh-TW" altLang="en-US">
                <a:latin typeface="微軟正黑體"/>
                <a:ea typeface="微軟正黑體"/>
                <a:sym typeface="Arial"/>
              </a:rPr>
              <a:t>入門機種也有完整的快照防護</a:t>
            </a:r>
            <a:endParaRPr lang="zh-TW" altLang="en-US"/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7998" y="2604394"/>
            <a:ext cx="7283268" cy="3690299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pic>
        <p:nvPicPr>
          <p:cNvPr id="21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0817" y="5399727"/>
            <a:ext cx="1386041" cy="13860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929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箭號: 上彎 13">
            <a:extLst>
              <a:ext uri="{FF2B5EF4-FFF2-40B4-BE49-F238E27FC236}">
                <a16:creationId xmlns:a16="http://schemas.microsoft.com/office/drawing/2014/main" id="{2056C665-8516-41FC-9E4F-14409CA328CE}"/>
              </a:ext>
            </a:extLst>
          </p:cNvPr>
          <p:cNvSpPr/>
          <p:nvPr/>
        </p:nvSpPr>
        <p:spPr>
          <a:xfrm>
            <a:off x="2318894" y="4067480"/>
            <a:ext cx="1720775" cy="767836"/>
          </a:xfrm>
          <a:prstGeom prst="bentUpArrow">
            <a:avLst>
              <a:gd name="adj1" fmla="val 16317"/>
              <a:gd name="adj2" fmla="val 24380"/>
              <a:gd name="adj3" fmla="val 2748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2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B64AB02B-3D25-4F94-ADE0-2D31695D4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872" y="1801611"/>
            <a:ext cx="6010275" cy="3581400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1473441" y="373792"/>
            <a:ext cx="9415274" cy="13369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zh-TW" altLang="en-US">
                <a:latin typeface="微軟正黑體"/>
                <a:ea typeface="微軟正黑體"/>
                <a:sym typeface="Arial"/>
              </a:rPr>
              <a:t>快照也可以透過快照管理員備份到外接裝置</a:t>
            </a:r>
            <a:r>
              <a:rPr lang="zh-TW">
                <a:latin typeface="微軟正黑體"/>
                <a:ea typeface="微軟正黑體"/>
                <a:sym typeface="Arial"/>
              </a:rPr>
              <a:t>- 匯出</a:t>
            </a:r>
            <a:endParaRPr>
              <a:sym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B89B244-8138-4C3E-8A1C-DB073D7509EC}"/>
              </a:ext>
            </a:extLst>
          </p:cNvPr>
          <p:cNvSpPr txBox="1"/>
          <p:nvPr/>
        </p:nvSpPr>
        <p:spPr>
          <a:xfrm>
            <a:off x="4860878" y="431496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/>
          </a:p>
        </p:txBody>
      </p:sp>
      <p:pic>
        <p:nvPicPr>
          <p:cNvPr id="3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437887F6-3093-4C2C-8DA5-04EEC0EB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514" y="3685606"/>
            <a:ext cx="6362699" cy="4429124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CF448F6D-0C75-4A96-8FBA-544DC0DEB42E}"/>
              </a:ext>
            </a:extLst>
          </p:cNvPr>
          <p:cNvSpPr/>
          <p:nvPr/>
        </p:nvSpPr>
        <p:spPr>
          <a:xfrm>
            <a:off x="6449845" y="5873014"/>
            <a:ext cx="3179855" cy="71792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795D61B-8D80-4657-87AB-9AF97BEF5BE2}"/>
              </a:ext>
            </a:extLst>
          </p:cNvPr>
          <p:cNvSpPr/>
          <p:nvPr/>
        </p:nvSpPr>
        <p:spPr>
          <a:xfrm>
            <a:off x="5737958" y="2558457"/>
            <a:ext cx="298011" cy="26158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E885927-B6C6-4347-B681-78A36299CE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76" y="3031193"/>
            <a:ext cx="1854839" cy="30589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9C4C7C0E-20C1-4D7C-B6A5-16C662CF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06" y="5231096"/>
            <a:ext cx="914163" cy="9141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FAEB33AA-8481-4876-8014-431FCB3BE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83636" y="2874112"/>
            <a:ext cx="1720775" cy="1109775"/>
          </a:xfrm>
          <a:prstGeom prst="rect">
            <a:avLst/>
          </a:prstGeom>
        </p:spPr>
      </p:pic>
      <p:pic>
        <p:nvPicPr>
          <p:cNvPr id="19" name="圖形 20">
            <a:extLst>
              <a:ext uri="{FF2B5EF4-FFF2-40B4-BE49-F238E27FC236}">
                <a16:creationId xmlns:a16="http://schemas.microsoft.com/office/drawing/2014/main" id="{74A9BFE4-022B-40EA-A06F-B523FE43DB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400179" flipH="1">
            <a:off x="3139136" y="3466952"/>
            <a:ext cx="970092" cy="614392"/>
          </a:xfrm>
          <a:prstGeom prst="rect">
            <a:avLst/>
          </a:prstGeom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5C1DFD9-F58D-4A4B-B432-DD02726A808B}"/>
              </a:ext>
            </a:extLst>
          </p:cNvPr>
          <p:cNvSpPr/>
          <p:nvPr/>
        </p:nvSpPr>
        <p:spPr>
          <a:xfrm>
            <a:off x="5590106" y="3036128"/>
            <a:ext cx="3835055" cy="500417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467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箭號: 上彎 2">
            <a:extLst>
              <a:ext uri="{FF2B5EF4-FFF2-40B4-BE49-F238E27FC236}">
                <a16:creationId xmlns:a16="http://schemas.microsoft.com/office/drawing/2014/main" id="{A78044F7-86FC-4267-A797-16AA94322F00}"/>
              </a:ext>
            </a:extLst>
          </p:cNvPr>
          <p:cNvSpPr/>
          <p:nvPr/>
        </p:nvSpPr>
        <p:spPr>
          <a:xfrm rot="16200000" flipH="1">
            <a:off x="2597860" y="3661051"/>
            <a:ext cx="1171492" cy="1443038"/>
          </a:xfrm>
          <a:prstGeom prst="bentUpArrow">
            <a:avLst>
              <a:gd name="adj1" fmla="val 10219"/>
              <a:gd name="adj2" fmla="val 14826"/>
              <a:gd name="adj3" fmla="val 1935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1473441" y="373792"/>
            <a:ext cx="9722348" cy="13369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zh-TW">
                <a:latin typeface="Microsoft JhengHei"/>
                <a:ea typeface="Microsoft JhengHei"/>
                <a:sym typeface="Arial"/>
              </a:rPr>
              <a:t>快照也可以透過快照管理員備份到外接裝置</a:t>
            </a:r>
            <a:endParaRPr lang="zh-TW" altLang="en-US">
              <a:latin typeface="Microsoft JhengHei"/>
              <a:ea typeface="Microsoft JhengHei"/>
            </a:endParaRPr>
          </a:p>
          <a:p>
            <a:pPr>
              <a:buSzPts val="3200"/>
            </a:pPr>
            <a:r>
              <a:rPr lang="zh-TW">
                <a:latin typeface="微軟正黑體"/>
                <a:ea typeface="微軟正黑體"/>
                <a:sym typeface="Arial"/>
              </a:rPr>
              <a:t>- 匯</a:t>
            </a:r>
            <a:r>
              <a:rPr lang="zh-TW" altLang="en-US">
                <a:latin typeface="微軟正黑體"/>
                <a:ea typeface="微軟正黑體"/>
                <a:sym typeface="Arial"/>
              </a:rPr>
              <a:t>入</a:t>
            </a:r>
            <a:endParaRPr/>
          </a:p>
        </p:txBody>
      </p:sp>
      <p:pic>
        <p:nvPicPr>
          <p:cNvPr id="2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4D661347-24D6-473E-8BF1-39A9329F1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169" y="2278856"/>
            <a:ext cx="6872287" cy="4074318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4F4B34FA-1B78-4986-A09D-C53999089984}"/>
              </a:ext>
            </a:extLst>
          </p:cNvPr>
          <p:cNvSpPr/>
          <p:nvPr/>
        </p:nvSpPr>
        <p:spPr>
          <a:xfrm>
            <a:off x="10716725" y="5929170"/>
            <a:ext cx="1251043" cy="432179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23E06AE-7FEF-42E7-987F-1F488C872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76" y="3031193"/>
            <a:ext cx="1854839" cy="30589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5816C943-2078-4284-86BF-FB3DDC66A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06" y="5231096"/>
            <a:ext cx="914163" cy="9141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2758A6FC-3FA6-41ED-AB01-BC0C5EA49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636" y="2874112"/>
            <a:ext cx="1720775" cy="1109775"/>
          </a:xfrm>
          <a:prstGeom prst="rect">
            <a:avLst/>
          </a:prstGeom>
        </p:spPr>
      </p:pic>
      <p:pic>
        <p:nvPicPr>
          <p:cNvPr id="16" name="圖形 20">
            <a:extLst>
              <a:ext uri="{FF2B5EF4-FFF2-40B4-BE49-F238E27FC236}">
                <a16:creationId xmlns:a16="http://schemas.microsoft.com/office/drawing/2014/main" id="{1046774C-4866-48C9-A3F8-C545EE7516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400179" flipH="1">
            <a:off x="3139136" y="3466952"/>
            <a:ext cx="97009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2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0C4E8D8E-F98D-49CC-AFAB-E3C265129495}"/>
              </a:ext>
            </a:extLst>
          </p:cNvPr>
          <p:cNvGrpSpPr/>
          <p:nvPr/>
        </p:nvGrpSpPr>
        <p:grpSpPr>
          <a:xfrm>
            <a:off x="687008" y="1662115"/>
            <a:ext cx="7043345" cy="3039891"/>
            <a:chOff x="493293" y="1009706"/>
            <a:chExt cx="8211559" cy="3668914"/>
          </a:xfrm>
        </p:grpSpPr>
        <p:sp>
          <p:nvSpPr>
            <p:cNvPr id="8" name="梯形 7">
              <a:extLst>
                <a:ext uri="{FF2B5EF4-FFF2-40B4-BE49-F238E27FC236}">
                  <a16:creationId xmlns:a16="http://schemas.microsoft.com/office/drawing/2014/main" id="{C789DEC8-B2DE-44CA-B7ED-AEFF44DC7CBD}"/>
                </a:ext>
              </a:extLst>
            </p:cNvPr>
            <p:cNvSpPr/>
            <p:nvPr/>
          </p:nvSpPr>
          <p:spPr>
            <a:xfrm>
              <a:off x="493293" y="1009706"/>
              <a:ext cx="8109285" cy="457769"/>
            </a:xfrm>
            <a:prstGeom prst="trapezoid">
              <a:avLst>
                <a:gd name="adj" fmla="val 164300"/>
              </a:avLst>
            </a:prstGeom>
            <a:gradFill>
              <a:gsLst>
                <a:gs pos="1000">
                  <a:srgbClr val="FFE699">
                    <a:alpha val="0"/>
                  </a:srgbClr>
                </a:gs>
                <a:gs pos="100000">
                  <a:srgbClr val="FFE699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135D9A-1F7D-DF44-B78B-9EBECC4D3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293" y="1467475"/>
              <a:ext cx="8211559" cy="3211145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587800-AC17-774C-9FDE-8D5C8E491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HBS 3 </a:t>
            </a:r>
            <a:r>
              <a:rPr lang="zh-TW" altLang="en-US"/>
              <a:t>混合型備份與同步中心</a:t>
            </a:r>
            <a:endParaRPr lang="en-US"/>
          </a:p>
        </p:txBody>
      </p:sp>
      <p:pic>
        <p:nvPicPr>
          <p:cNvPr id="7" name="圖片 6" descr="一張含有 傘, 房間 的圖片&#10;&#10;自動產生的描述">
            <a:extLst>
              <a:ext uri="{FF2B5EF4-FFF2-40B4-BE49-F238E27FC236}">
                <a16:creationId xmlns:a16="http://schemas.microsoft.com/office/drawing/2014/main" id="{69DBF2C7-603A-401C-9646-6C8A4B121D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19" y="4927628"/>
            <a:ext cx="1299664" cy="1299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FD40C3-EA98-DC44-9DD2-1EFF0E6C48AD}"/>
              </a:ext>
            </a:extLst>
          </p:cNvPr>
          <p:cNvSpPr/>
          <p:nvPr/>
        </p:nvSpPr>
        <p:spPr>
          <a:xfrm>
            <a:off x="1981261" y="5022200"/>
            <a:ext cx="4887526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kumimoji="1"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Arial"/>
              </a:rPr>
              <a:t>資料備份、復原、同步等功能整合到單一 </a:t>
            </a:r>
            <a:r>
              <a:rPr kumimoji="1" 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Arial"/>
              </a:rPr>
              <a:t>QTS </a:t>
            </a:r>
            <a:r>
              <a:rPr kumimoji="1"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Arial"/>
              </a:rPr>
              <a:t>應用中，讓您可輕鬆將 </a:t>
            </a:r>
            <a:r>
              <a:rPr kumimoji="1" 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Arial"/>
              </a:rPr>
              <a:t>QNAP NAS </a:t>
            </a:r>
            <a:r>
              <a:rPr kumimoji="1"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Arial"/>
              </a:rPr>
              <a:t>中的資料備份或同步到另一台 </a:t>
            </a:r>
            <a:r>
              <a:rPr kumimoji="1" 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Arial"/>
              </a:rPr>
              <a:t>QNAP NAS、</a:t>
            </a:r>
            <a:r>
              <a:rPr kumimoji="1"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Arial"/>
              </a:rPr>
              <a:t>遠端伺服器</a:t>
            </a:r>
            <a:r>
              <a:rPr kumimoji="1" lang="zh-TW">
                <a:latin typeface="微軟正黑體"/>
                <a:ea typeface="微軟正黑體"/>
                <a:cs typeface="+mn-lt"/>
              </a:rPr>
              <a:t>、</a:t>
            </a:r>
            <a:r>
              <a:rPr kumimoji="1" lang="zh-TW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外接</a:t>
            </a:r>
            <a:r>
              <a:rPr kumimoji="1" lang="zh-TW" altLang="en-US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硬碟</a:t>
            </a:r>
            <a:r>
              <a:rPr kumimoji="1"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Arial"/>
              </a:rPr>
              <a:t>或</a:t>
            </a:r>
            <a:r>
              <a:rPr kumimoji="1" lang="zh-TW" altLang="en-US" b="1">
                <a:solidFill>
                  <a:srgbClr val="FF0000"/>
                </a:solidFill>
                <a:latin typeface="微軟正黑體"/>
                <a:ea typeface="微軟正黑體"/>
                <a:cs typeface="Arial"/>
              </a:rPr>
              <a:t>雲端</a:t>
            </a:r>
            <a:r>
              <a:rPr kumimoji="1"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Arial"/>
              </a:rPr>
              <a:t>備份空間中。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CFAE2B-ED4D-144D-85B6-64491A39E2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024" y="3691861"/>
            <a:ext cx="4835137" cy="293762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C001EED0-5D75-4EBD-AA9E-E2697B4FBC79}"/>
              </a:ext>
            </a:extLst>
          </p:cNvPr>
          <p:cNvSpPr/>
          <p:nvPr/>
        </p:nvSpPr>
        <p:spPr>
          <a:xfrm>
            <a:off x="5738813" y="4181245"/>
            <a:ext cx="1189109" cy="452669"/>
          </a:xfrm>
          <a:prstGeom prst="rightArrow">
            <a:avLst>
              <a:gd name="adj1" fmla="val 50000"/>
              <a:gd name="adj2" fmla="val 58846"/>
            </a:avLst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形 12">
            <a:extLst>
              <a:ext uri="{FF2B5EF4-FFF2-40B4-BE49-F238E27FC236}">
                <a16:creationId xmlns:a16="http://schemas.microsoft.com/office/drawing/2014/main" id="{6BBA7B75-016F-4A9D-814A-E38BB543B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1678" y="2209386"/>
            <a:ext cx="1720775" cy="1109775"/>
          </a:xfrm>
          <a:prstGeom prst="rect">
            <a:avLst/>
          </a:prstGeom>
        </p:spPr>
      </p:pic>
      <p:pic>
        <p:nvPicPr>
          <p:cNvPr id="3" name="圖形 20">
            <a:extLst>
              <a:ext uri="{FF2B5EF4-FFF2-40B4-BE49-F238E27FC236}">
                <a16:creationId xmlns:a16="http://schemas.microsoft.com/office/drawing/2014/main" id="{4D888F29-411D-41E8-BFCE-617C5E732B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400179" flipH="1">
            <a:off x="8863874" y="2731668"/>
            <a:ext cx="97009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99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E6361616-C037-43D1-B851-190B30DF91E9}"/>
              </a:ext>
            </a:extLst>
          </p:cNvPr>
          <p:cNvCxnSpPr>
            <a:cxnSpLocks/>
          </p:cNvCxnSpPr>
          <p:nvPr/>
        </p:nvCxnSpPr>
        <p:spPr>
          <a:xfrm flipH="1">
            <a:off x="7090085" y="5997771"/>
            <a:ext cx="1923906" cy="0"/>
          </a:xfrm>
          <a:prstGeom prst="line">
            <a:avLst/>
          </a:prstGeom>
          <a:ln w="28575">
            <a:solidFill>
              <a:srgbClr val="0F4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12D95055-BBCE-4F77-9432-8F788D5B0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9215" y="3892464"/>
            <a:ext cx="3213605" cy="222855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微軟正黑體"/>
                <a:ea typeface="微軟正黑體"/>
              </a:rPr>
              <a:t>使用</a:t>
            </a:r>
            <a:r>
              <a:rPr lang="en-US" altLang="zh-TW">
                <a:latin typeface="微軟正黑體"/>
                <a:ea typeface="微軟正黑體"/>
              </a:rPr>
              <a:t> TS-130 </a:t>
            </a:r>
            <a:r>
              <a:rPr lang="en-US" altLang="zh-TW" err="1">
                <a:latin typeface="微軟正黑體"/>
                <a:ea typeface="微軟正黑體"/>
              </a:rPr>
              <a:t>一機搞定多裝置的備份</a:t>
            </a:r>
            <a:endParaRPr lang="en-US" altLang="zh-TW" err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B0CB1E-EA39-4F0F-9205-435353BFA449}"/>
              </a:ext>
            </a:extLst>
          </p:cNvPr>
          <p:cNvSpPr/>
          <p:nvPr/>
        </p:nvSpPr>
        <p:spPr>
          <a:xfrm>
            <a:off x="1953973" y="2796309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外接硬碟</a:t>
            </a:r>
            <a:endParaRPr 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0B4F03-502E-4E34-B066-282855E78199}"/>
              </a:ext>
            </a:extLst>
          </p:cNvPr>
          <p:cNvSpPr/>
          <p:nvPr/>
        </p:nvSpPr>
        <p:spPr>
          <a:xfrm>
            <a:off x="1953973" y="4282157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外接硬碟</a:t>
            </a:r>
            <a:endParaRPr 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B038B5A-F8A9-40EF-B4A2-FEC967E78B7F}"/>
              </a:ext>
            </a:extLst>
          </p:cNvPr>
          <p:cNvSpPr/>
          <p:nvPr/>
        </p:nvSpPr>
        <p:spPr>
          <a:xfrm>
            <a:off x="1953972" y="5768005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外接硬碟</a:t>
            </a:r>
            <a:endParaRPr 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C24599F-6851-4037-8DC9-AF2FF1F872CC}"/>
              </a:ext>
            </a:extLst>
          </p:cNvPr>
          <p:cNvSpPr txBox="1"/>
          <p:nvPr/>
        </p:nvSpPr>
        <p:spPr>
          <a:xfrm>
            <a:off x="8606025" y="2306556"/>
            <a:ext cx="3099161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zh-TW" sz="2200">
                <a:latin typeface="Microsoft JhengHei"/>
                <a:ea typeface="Microsoft JhengHei"/>
                <a:cs typeface="+mn-lt"/>
              </a:rPr>
              <a:t>集中存放</a:t>
            </a:r>
          </a:p>
          <a:p>
            <a:pPr marL="285750" indent="-285750">
              <a:buFont typeface="Arial"/>
              <a:buChar char="•"/>
            </a:pPr>
            <a:r>
              <a:rPr lang="zh-TW" sz="2200">
                <a:latin typeface="Microsoft JhengHei"/>
                <a:ea typeface="Microsoft JhengHei"/>
                <a:cs typeface="+mn-lt"/>
              </a:rPr>
              <a:t>跨裝置備份</a:t>
            </a:r>
            <a:r>
              <a:rPr lang="en-US" altLang="zh-TW" sz="2200">
                <a:latin typeface="Microsoft JhengHei"/>
                <a:ea typeface="+mn-lt"/>
                <a:cs typeface="+mn-lt"/>
              </a:rPr>
              <a:t>/</a:t>
            </a:r>
            <a:r>
              <a:rPr lang="en-US" altLang="zh-TW" sz="2200" err="1">
                <a:latin typeface="Microsoft JhengHei"/>
                <a:ea typeface="+mn-lt"/>
                <a:cs typeface="+mn-lt"/>
              </a:rPr>
              <a:t>分享</a:t>
            </a:r>
            <a:endParaRPr lang="zh-TW" sz="2200">
              <a:latin typeface="Microsoft JhengHei"/>
              <a:ea typeface="Microsoft JhengHei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TW" sz="2200" err="1">
                <a:latin typeface="Microsoft JhengHei"/>
                <a:ea typeface="+mn-lt"/>
                <a:cs typeface="+mn-lt"/>
              </a:rPr>
              <a:t>防止被勒索病毒攻擊</a:t>
            </a:r>
            <a:endParaRPr lang="en-US" altLang="zh-TW" sz="2200">
              <a:latin typeface="Microsoft JhengHei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altLang="zh-TW" sz="2200">
              <a:latin typeface="Microsoft JhengHei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zh-TW" altLang="en-US" sz="2200">
              <a:latin typeface="Microsoft JhengHei"/>
              <a:ea typeface="Microsoft JhengHei"/>
              <a:cs typeface="+mn-lt"/>
            </a:endParaRP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F30A5727-8B01-42B3-A509-1EE0BA05D5DB}"/>
              </a:ext>
            </a:extLst>
          </p:cNvPr>
          <p:cNvCxnSpPr/>
          <p:nvPr/>
        </p:nvCxnSpPr>
        <p:spPr>
          <a:xfrm flipH="1" flipV="1">
            <a:off x="1636794" y="2635155"/>
            <a:ext cx="2895599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CD9E255C-5F58-4107-8B62-7247187EC453}"/>
              </a:ext>
            </a:extLst>
          </p:cNvPr>
          <p:cNvCxnSpPr>
            <a:cxnSpLocks/>
          </p:cNvCxnSpPr>
          <p:nvPr/>
        </p:nvCxnSpPr>
        <p:spPr>
          <a:xfrm flipH="1">
            <a:off x="1636795" y="4135350"/>
            <a:ext cx="3303566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B90B2AD4-394A-4C84-8D1C-01814E4A81EE}"/>
              </a:ext>
            </a:extLst>
          </p:cNvPr>
          <p:cNvCxnSpPr>
            <a:cxnSpLocks/>
          </p:cNvCxnSpPr>
          <p:nvPr/>
        </p:nvCxnSpPr>
        <p:spPr>
          <a:xfrm flipH="1" flipV="1">
            <a:off x="1614048" y="5614375"/>
            <a:ext cx="2895599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FDE1F4F-BF9B-4033-865E-9A9DAD46741D}"/>
              </a:ext>
            </a:extLst>
          </p:cNvPr>
          <p:cNvGrpSpPr/>
          <p:nvPr/>
        </p:nvGrpSpPr>
        <p:grpSpPr>
          <a:xfrm>
            <a:off x="5114795" y="2583634"/>
            <a:ext cx="1875381" cy="3141556"/>
            <a:chOff x="4958782" y="2583634"/>
            <a:chExt cx="3036801" cy="3141556"/>
          </a:xfrm>
        </p:grpSpPr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73D33129-4F9A-4164-8F82-568D9B3443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56366" y="4133753"/>
              <a:ext cx="2939217" cy="806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6A3AC901-6E43-42D9-82E0-B18B7869A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8782" y="5040225"/>
              <a:ext cx="3028429" cy="68496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660152C4-7F44-4E65-9F62-181DA3AC4E6C}"/>
                </a:ext>
              </a:extLst>
            </p:cNvPr>
            <p:cNvCxnSpPr>
              <a:cxnSpLocks/>
            </p:cNvCxnSpPr>
            <p:nvPr/>
          </p:nvCxnSpPr>
          <p:spPr>
            <a:xfrm>
              <a:off x="5056366" y="2583634"/>
              <a:ext cx="2930845" cy="65171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3" name="圖形 12">
            <a:extLst>
              <a:ext uri="{FF2B5EF4-FFF2-40B4-BE49-F238E27FC236}">
                <a16:creationId xmlns:a16="http://schemas.microsoft.com/office/drawing/2014/main" id="{6BBA7B75-016F-4A9D-814A-E38BB543B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017" y="2077214"/>
            <a:ext cx="1720775" cy="1109775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52131DB6-0BA8-4AA1-9C1D-84E1C7DEB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017" y="3579941"/>
            <a:ext cx="1720775" cy="1109775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6FA3820A-05AF-4D67-B722-B8D7D54FC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017" y="5051637"/>
            <a:ext cx="1720775" cy="110977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2B89DE2D-F58E-4727-8806-E3D5562783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400179" flipH="1">
            <a:off x="854517" y="2670054"/>
            <a:ext cx="970092" cy="614392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44E13FA9-149D-4A88-958C-6F7F1EFDA9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400179" flipH="1">
            <a:off x="854517" y="4172347"/>
            <a:ext cx="970092" cy="614392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1C6165BB-A437-4788-9463-F0876AC931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400179" flipH="1">
            <a:off x="854518" y="5643609"/>
            <a:ext cx="970092" cy="614392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960BF7A3-CED6-414F-83D4-2A98C7B92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19034" y="5266527"/>
            <a:ext cx="1703338" cy="1034170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84B17886-8DA0-453B-834D-BCE4F4A996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3160" y="1797004"/>
            <a:ext cx="1765905" cy="157326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8A6C7D25-F394-4C08-9F05-7B2785C18343}"/>
              </a:ext>
            </a:extLst>
          </p:cNvPr>
          <p:cNvSpPr/>
          <p:nvPr/>
        </p:nvSpPr>
        <p:spPr>
          <a:xfrm>
            <a:off x="5151631" y="2796309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電腦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D571926-7ECD-4152-BA9A-C530FA079639}"/>
              </a:ext>
            </a:extLst>
          </p:cNvPr>
          <p:cNvSpPr/>
          <p:nvPr/>
        </p:nvSpPr>
        <p:spPr>
          <a:xfrm>
            <a:off x="5151631" y="4282157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手機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A16F713-45DA-47EA-A513-7F4A1FB645A8}"/>
              </a:ext>
            </a:extLst>
          </p:cNvPr>
          <p:cNvSpPr/>
          <p:nvPr/>
        </p:nvSpPr>
        <p:spPr>
          <a:xfrm>
            <a:off x="5151630" y="5768005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MacBook</a:t>
            </a:r>
          </a:p>
        </p:txBody>
      </p:sp>
      <p:pic>
        <p:nvPicPr>
          <p:cNvPr id="31" name="圖形 30">
            <a:extLst>
              <a:ext uri="{FF2B5EF4-FFF2-40B4-BE49-F238E27FC236}">
                <a16:creationId xmlns:a16="http://schemas.microsoft.com/office/drawing/2014/main" id="{A9740099-16BF-47A6-8F8F-7663567FE6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0009" y="3685160"/>
            <a:ext cx="619238" cy="1182182"/>
          </a:xfrm>
          <a:prstGeom prst="rect">
            <a:avLst/>
          </a:prstGeom>
        </p:spPr>
      </p:pic>
      <p:pic>
        <p:nvPicPr>
          <p:cNvPr id="11" name="圖片 11">
            <a:extLst>
              <a:ext uri="{FF2B5EF4-FFF2-40B4-BE49-F238E27FC236}">
                <a16:creationId xmlns:a16="http://schemas.microsoft.com/office/drawing/2014/main" id="{BB7EDA9A-0151-4890-BA5A-30B1D079CE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693" y="1689088"/>
            <a:ext cx="1977628" cy="45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92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766231B3-F979-4C2F-9E77-97FE3DF7A6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67006" y="2446186"/>
            <a:ext cx="4454390" cy="2229630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algn="ctr"/>
            <a:r>
              <a:rPr lang="en-US" altLang="zh-TW" sz="7200" b="1">
                <a:solidFill>
                  <a:srgbClr val="296876"/>
                </a:solidFill>
                <a:latin typeface="Arial"/>
                <a:ea typeface="微軟正黑體"/>
                <a:cs typeface="Arial"/>
              </a:rPr>
              <a:t>HBS 3</a:t>
            </a:r>
            <a:br>
              <a:rPr lang="en-US" altLang="zh-TW" sz="7200">
                <a:solidFill>
                  <a:srgbClr val="296876"/>
                </a:solidFill>
                <a:latin typeface="Arial"/>
                <a:ea typeface="微軟正黑體"/>
                <a:cs typeface="Arial"/>
              </a:rPr>
            </a:br>
            <a:r>
              <a:rPr lang="en-US" altLang="zh-TW" sz="6000" err="1">
                <a:solidFill>
                  <a:srgbClr val="296876"/>
                </a:solidFill>
                <a:latin typeface="Arial"/>
                <a:ea typeface="微軟正黑體"/>
                <a:cs typeface="Arial"/>
              </a:rPr>
              <a:t>使用教學</a:t>
            </a:r>
            <a:endParaRPr lang="en-US" altLang="zh-TW" sz="7200">
              <a:solidFill>
                <a:srgbClr val="29687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582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03;p34">
            <a:extLst>
              <a:ext uri="{FF2B5EF4-FFF2-40B4-BE49-F238E27FC236}">
                <a16:creationId xmlns:a16="http://schemas.microsoft.com/office/drawing/2014/main" id="{49CB819B-4A8C-4216-AA33-61B308F9210C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996262" y="2487207"/>
            <a:ext cx="10526696" cy="3997001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0810A2A-D7DC-4D12-843C-03B2FFD4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HBS 備份到外接裝置/遠端NAS/雲端空間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94163A4-89FD-4133-B826-94CCDD2F857E}"/>
              </a:ext>
            </a:extLst>
          </p:cNvPr>
          <p:cNvSpPr txBox="1"/>
          <p:nvPr/>
        </p:nvSpPr>
        <p:spPr>
          <a:xfrm>
            <a:off x="1217318" y="2052325"/>
            <a:ext cx="51720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以DataVol3 中的資料夾為例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AAFCC1E0-6E82-4030-BF9E-FBC067CF33D5}"/>
              </a:ext>
            </a:extLst>
          </p:cNvPr>
          <p:cNvSpPr/>
          <p:nvPr/>
        </p:nvSpPr>
        <p:spPr>
          <a:xfrm>
            <a:off x="1277450" y="4000357"/>
            <a:ext cx="1775057" cy="61077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9824F54-7CB4-4756-B057-D06C523AB0A9}"/>
              </a:ext>
            </a:extLst>
          </p:cNvPr>
          <p:cNvSpPr/>
          <p:nvPr/>
        </p:nvSpPr>
        <p:spPr>
          <a:xfrm>
            <a:off x="3601550" y="3924301"/>
            <a:ext cx="3389800" cy="2124074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3711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12;p35">
            <a:extLst>
              <a:ext uri="{FF2B5EF4-FFF2-40B4-BE49-F238E27FC236}">
                <a16:creationId xmlns:a16="http://schemas.microsoft.com/office/drawing/2014/main" id="{32ABB11C-898A-41DC-8345-86C677E049E6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473441" y="2384014"/>
            <a:ext cx="9198688" cy="4197774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0810A2A-D7DC-4D12-843C-03B2FFD4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Microsoft JhengHei"/>
                <a:ea typeface="Microsoft JhengHei"/>
              </a:rPr>
              <a:t>HBS 備份到外接裝置/遠端NAS/雲端空間</a:t>
            </a:r>
            <a:endParaRPr lang="zh-TW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F627FCE5-C5A8-4E5F-8AEC-23394DBFA952}"/>
              </a:ext>
            </a:extLst>
          </p:cNvPr>
          <p:cNvSpPr/>
          <p:nvPr/>
        </p:nvSpPr>
        <p:spPr>
          <a:xfrm>
            <a:off x="7606987" y="5206814"/>
            <a:ext cx="1535906" cy="63103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BD00DBC-2A43-4CFF-B765-AA237C626815}"/>
              </a:ext>
            </a:extLst>
          </p:cNvPr>
          <p:cNvSpPr txBox="1"/>
          <p:nvPr/>
        </p:nvSpPr>
        <p:spPr>
          <a:xfrm>
            <a:off x="1473441" y="1906402"/>
            <a:ext cx="517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開啟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HBS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需到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App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center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下載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)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3612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810A2A-D7DC-4D12-843C-03B2FFD4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在 HBS 3 中建立</a:t>
            </a:r>
            <a:r>
              <a:rPr lang="zh-TW">
                <a:latin typeface="微軟正黑體"/>
                <a:ea typeface="微軟正黑體"/>
              </a:rPr>
              <a:t>備份工作</a:t>
            </a:r>
          </a:p>
        </p:txBody>
      </p:sp>
      <p:pic>
        <p:nvPicPr>
          <p:cNvPr id="4" name="Google Shape;219;p36">
            <a:extLst>
              <a:ext uri="{FF2B5EF4-FFF2-40B4-BE49-F238E27FC236}">
                <a16:creationId xmlns:a16="http://schemas.microsoft.com/office/drawing/2014/main" id="{27D080B3-C65B-421A-A8BF-73D399DD047F}"/>
              </a:ext>
            </a:extLst>
          </p:cNvPr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30" y="2538203"/>
            <a:ext cx="4956864" cy="3129171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FD61397-7BD8-4B0B-A717-4BC1637425C4}"/>
              </a:ext>
            </a:extLst>
          </p:cNvPr>
          <p:cNvSpPr txBox="1"/>
          <p:nvPr/>
        </p:nvSpPr>
        <p:spPr>
          <a:xfrm>
            <a:off x="1477315" y="2087549"/>
            <a:ext cx="220183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latin typeface="微軟正黑體" panose="020B0604030504040204" pitchFamily="34" charset="-120"/>
              </a:rPr>
              <a:t>1.</a:t>
            </a:r>
            <a:r>
              <a:rPr lang="zh-TW" altLang="en-US" sz="1600" b="1">
                <a:latin typeface="微軟正黑體" panose="020B0604030504040204" pitchFamily="34" charset="-120"/>
              </a:rPr>
              <a:t> 選取來源資料夾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0E715F5-3C41-45D8-927A-C84E8DBF7D92}"/>
              </a:ext>
            </a:extLst>
          </p:cNvPr>
          <p:cNvSpPr/>
          <p:nvPr/>
        </p:nvSpPr>
        <p:spPr>
          <a:xfrm>
            <a:off x="1310961" y="4148857"/>
            <a:ext cx="1684651" cy="36933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Google Shape;220;p36">
            <a:extLst>
              <a:ext uri="{FF2B5EF4-FFF2-40B4-BE49-F238E27FC236}">
                <a16:creationId xmlns:a16="http://schemas.microsoft.com/office/drawing/2014/main" id="{6C583CDD-773D-4566-8D12-1A578B3B6979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94211" y="3736952"/>
            <a:ext cx="3321210" cy="2990375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F3EDAAD-AD99-42C8-B302-A86C786D243E}"/>
              </a:ext>
            </a:extLst>
          </p:cNvPr>
          <p:cNvSpPr txBox="1"/>
          <p:nvPr/>
        </p:nvSpPr>
        <p:spPr>
          <a:xfrm>
            <a:off x="3894170" y="3262609"/>
            <a:ext cx="243042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b="1">
                <a:latin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微軟正黑體" panose="020B0604030504040204" pitchFamily="34" charset="-120"/>
              </a:rPr>
              <a:t>2.</a:t>
            </a:r>
            <a:r>
              <a:rPr lang="zh-TW" altLang="en-US" sz="1600" b="1">
                <a:latin typeface="微軟正黑體" panose="020B0604030504040204" pitchFamily="34" charset="-120"/>
              </a:rPr>
              <a:t> 選取目的地儲存空間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D7BF6B4-8252-466E-A1E0-7DF740FB26F3}"/>
              </a:ext>
            </a:extLst>
          </p:cNvPr>
          <p:cNvSpPr/>
          <p:nvPr/>
        </p:nvSpPr>
        <p:spPr>
          <a:xfrm>
            <a:off x="3749994" y="5452380"/>
            <a:ext cx="1174432" cy="111302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Google Shape;221;p36">
            <a:extLst>
              <a:ext uri="{FF2B5EF4-FFF2-40B4-BE49-F238E27FC236}">
                <a16:creationId xmlns:a16="http://schemas.microsoft.com/office/drawing/2014/main" id="{230DD2C8-CEB5-49FE-9212-38D6C0D85200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169" y="2538203"/>
            <a:ext cx="4956864" cy="3136813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A4777C6-7000-4C1A-A790-744991586A7F}"/>
              </a:ext>
            </a:extLst>
          </p:cNvPr>
          <p:cNvSpPr/>
          <p:nvPr/>
        </p:nvSpPr>
        <p:spPr>
          <a:xfrm>
            <a:off x="9336405" y="4776105"/>
            <a:ext cx="2173627" cy="38644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DEAD2EE-B120-4BEF-8280-1EDE3C4C7819}"/>
              </a:ext>
            </a:extLst>
          </p:cNvPr>
          <p:cNvSpPr txBox="1"/>
          <p:nvPr/>
        </p:nvSpPr>
        <p:spPr>
          <a:xfrm>
            <a:off x="7908958" y="5377251"/>
            <a:ext cx="243042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b="1">
                <a:latin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微軟正黑體" panose="020B0604030504040204" pitchFamily="34" charset="-120"/>
              </a:rPr>
              <a:t>3.</a:t>
            </a:r>
            <a:r>
              <a:rPr lang="zh-TW" altLang="en-US" sz="1600" b="1">
                <a:latin typeface="微軟正黑體" panose="020B0604030504040204" pitchFamily="34" charset="-120"/>
              </a:rPr>
              <a:t> 對應外部硬碟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AE05A4B-94A1-4F80-9A4F-F77C80D517A2}"/>
              </a:ext>
            </a:extLst>
          </p:cNvPr>
          <p:cNvSpPr/>
          <p:nvPr/>
        </p:nvSpPr>
        <p:spPr>
          <a:xfrm>
            <a:off x="7764221" y="3555575"/>
            <a:ext cx="1398830" cy="36933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5CA7452-30B4-4639-96D7-413995A4E31E}"/>
              </a:ext>
            </a:extLst>
          </p:cNvPr>
          <p:cNvSpPr txBox="1"/>
          <p:nvPr/>
        </p:nvSpPr>
        <p:spPr>
          <a:xfrm>
            <a:off x="9500936" y="2997819"/>
            <a:ext cx="243042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b="1">
                <a:latin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微軟正黑體" panose="020B0604030504040204" pitchFamily="34" charset="-120"/>
              </a:rPr>
              <a:t>4. </a:t>
            </a:r>
            <a:r>
              <a:rPr lang="zh-TW" altLang="en-US" sz="1600" b="1">
                <a:latin typeface="微軟正黑體" panose="020B0604030504040204" pitchFamily="34" charset="-120"/>
              </a:rPr>
              <a:t>選取目的地資料夾</a:t>
            </a:r>
          </a:p>
        </p:txBody>
      </p:sp>
    </p:spTree>
    <p:extLst>
      <p:ext uri="{BB962C8B-B14F-4D97-AF65-F5344CB8AC3E}">
        <p14:creationId xmlns:p14="http://schemas.microsoft.com/office/powerpoint/2010/main" val="1237641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810A2A-D7DC-4D12-843C-03B2FFD4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可自定義排程匯出，時刻保護資料安全</a:t>
            </a:r>
            <a:endParaRPr lang="en-US" altLang="zh-TW"/>
          </a:p>
        </p:txBody>
      </p:sp>
      <p:pic>
        <p:nvPicPr>
          <p:cNvPr id="4" name="Google Shape;240;p37">
            <a:extLst>
              <a:ext uri="{FF2B5EF4-FFF2-40B4-BE49-F238E27FC236}">
                <a16:creationId xmlns:a16="http://schemas.microsoft.com/office/drawing/2014/main" id="{F5E30A03-F948-4082-AABD-AFD6DF525DAC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42" y="1856913"/>
            <a:ext cx="4137136" cy="265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2;p37">
            <a:extLst>
              <a:ext uri="{FF2B5EF4-FFF2-40B4-BE49-F238E27FC236}">
                <a16:creationId xmlns:a16="http://schemas.microsoft.com/office/drawing/2014/main" id="{F1ED4E67-E8FC-495B-97C2-4B80E83627E4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116" y="1856913"/>
            <a:ext cx="4173201" cy="265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3;p37">
            <a:extLst>
              <a:ext uri="{FF2B5EF4-FFF2-40B4-BE49-F238E27FC236}">
                <a16:creationId xmlns:a16="http://schemas.microsoft.com/office/drawing/2014/main" id="{C6104D03-A8C0-4CD7-9764-98B4F835467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9417" y="1904648"/>
            <a:ext cx="1870100" cy="271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1;p37">
            <a:extLst>
              <a:ext uri="{FF2B5EF4-FFF2-40B4-BE49-F238E27FC236}">
                <a16:creationId xmlns:a16="http://schemas.microsoft.com/office/drawing/2014/main" id="{086E274D-5801-435E-A7BA-FE09818E0E3D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030" y="4194880"/>
            <a:ext cx="4226026" cy="26631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BB7340D-A7FD-4233-86D3-C2CB47489D3B}"/>
              </a:ext>
            </a:extLst>
          </p:cNvPr>
          <p:cNvSpPr txBox="1"/>
          <p:nvPr/>
        </p:nvSpPr>
        <p:spPr>
          <a:xfrm>
            <a:off x="7417376" y="4567858"/>
            <a:ext cx="163137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b="1">
                <a:latin typeface="微軟正黑體" panose="020B0604030504040204" pitchFamily="34" charset="-120"/>
              </a:rPr>
              <a:t>可選擇排程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118A1DA-252F-4506-848E-7AC7935FFA92}"/>
              </a:ext>
            </a:extLst>
          </p:cNvPr>
          <p:cNvSpPr/>
          <p:nvPr/>
        </p:nvSpPr>
        <p:spPr>
          <a:xfrm>
            <a:off x="631115" y="2847063"/>
            <a:ext cx="3888498" cy="127726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6FC7A88-32B1-4DE2-94B1-D5418FF4640B}"/>
              </a:ext>
            </a:extLst>
          </p:cNvPr>
          <p:cNvSpPr/>
          <p:nvPr/>
        </p:nvSpPr>
        <p:spPr>
          <a:xfrm>
            <a:off x="4955030" y="2847063"/>
            <a:ext cx="3888498" cy="91531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50B2B10B-FB44-4309-8CD0-C702C3AFC022}"/>
              </a:ext>
            </a:extLst>
          </p:cNvPr>
          <p:cNvSpPr/>
          <p:nvPr/>
        </p:nvSpPr>
        <p:spPr>
          <a:xfrm>
            <a:off x="9597114" y="1880149"/>
            <a:ext cx="1957392" cy="64884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052E1A5-84AD-4D87-B1A8-0BC652801BF7}"/>
              </a:ext>
            </a:extLst>
          </p:cNvPr>
          <p:cNvSpPr txBox="1"/>
          <p:nvPr/>
        </p:nvSpPr>
        <p:spPr>
          <a:xfrm>
            <a:off x="630274" y="2460669"/>
            <a:ext cx="45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latin typeface="微軟正黑體" panose="020B0604030504040204" pitchFamily="34" charset="-120"/>
              </a:rPr>
              <a:t>1.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7A5B546-2675-4D94-9A9F-101672953AB7}"/>
              </a:ext>
            </a:extLst>
          </p:cNvPr>
          <p:cNvSpPr txBox="1"/>
          <p:nvPr/>
        </p:nvSpPr>
        <p:spPr>
          <a:xfrm>
            <a:off x="4955030" y="2460669"/>
            <a:ext cx="45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latin typeface="微軟正黑體" panose="020B0604030504040204" pitchFamily="34" charset="-120"/>
              </a:rPr>
              <a:t>2.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313C45A-F052-4FB9-8E6F-C16FF729E623}"/>
              </a:ext>
            </a:extLst>
          </p:cNvPr>
          <p:cNvSpPr txBox="1"/>
          <p:nvPr/>
        </p:nvSpPr>
        <p:spPr>
          <a:xfrm>
            <a:off x="9120435" y="1856913"/>
            <a:ext cx="45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latin typeface="微軟正黑體" panose="020B0604030504040204" pitchFamily="34" charset="-120"/>
              </a:rPr>
              <a:t>3.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853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2754325-C79F-49AD-8FC0-0B5F9433E2C8}"/>
              </a:ext>
            </a:extLst>
          </p:cNvPr>
          <p:cNvGrpSpPr/>
          <p:nvPr/>
        </p:nvGrpSpPr>
        <p:grpSpPr>
          <a:xfrm>
            <a:off x="190147" y="2692450"/>
            <a:ext cx="11925818" cy="3726470"/>
            <a:chOff x="190147" y="2692450"/>
            <a:chExt cx="8812804" cy="2753744"/>
          </a:xfrm>
        </p:grpSpPr>
        <p:pic>
          <p:nvPicPr>
            <p:cNvPr id="11" name="Google Shape;256;p38">
              <a:extLst>
                <a:ext uri="{FF2B5EF4-FFF2-40B4-BE49-F238E27FC236}">
                  <a16:creationId xmlns:a16="http://schemas.microsoft.com/office/drawing/2014/main" id="{D647FD87-769A-4875-92BC-5B8764F227D0}"/>
                </a:ext>
              </a:extLst>
            </p:cNvPr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90147" y="2692450"/>
              <a:ext cx="4355090" cy="2724150"/>
            </a:xfrm>
            <a:prstGeom prst="rect">
              <a:avLst/>
            </a:prstGeom>
            <a:ln>
              <a:noFill/>
            </a:ln>
            <a:effectLst>
              <a:outerShdw blurRad="127000" algn="tl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12" name="Google Shape;257;p38">
              <a:extLst>
                <a:ext uri="{FF2B5EF4-FFF2-40B4-BE49-F238E27FC236}">
                  <a16:creationId xmlns:a16="http://schemas.microsoft.com/office/drawing/2014/main" id="{2BF4F5C7-36AD-41B4-9505-DAD32345A1C0}"/>
                </a:ext>
              </a:extLst>
            </p:cNvPr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647877" y="2692450"/>
              <a:ext cx="4355074" cy="2753744"/>
            </a:xfrm>
            <a:prstGeom prst="rect">
              <a:avLst/>
            </a:prstGeom>
            <a:ln>
              <a:noFill/>
            </a:ln>
            <a:effectLst>
              <a:outerShdw blurRad="127000" algn="tl" rotWithShape="0">
                <a:srgbClr val="000000">
                  <a:alpha val="35000"/>
                </a:srgb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30810A2A-D7DC-4D12-843C-03B2FFD4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從 </a:t>
            </a:r>
            <a:r>
              <a:rPr lang="en-US" altLang="zh-TW">
                <a:latin typeface="微軟正黑體"/>
                <a:ea typeface="微軟正黑體"/>
              </a:rPr>
              <a:t>HBS 3 </a:t>
            </a:r>
            <a:r>
              <a:rPr lang="en-US" altLang="zh-TW" err="1">
                <a:latin typeface="微軟正黑體"/>
                <a:ea typeface="微軟正黑體"/>
              </a:rPr>
              <a:t>建立還原工作</a:t>
            </a:r>
            <a:r>
              <a:rPr lang="zh-TW" altLang="en-US">
                <a:latin typeface="微軟正黑體"/>
                <a:ea typeface="微軟正黑體"/>
              </a:rPr>
              <a:t>還原備份的檔案</a:t>
            </a:r>
            <a:endParaRPr lang="zh-TW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161014E-EC68-4B1F-80A4-C5BDC4B2DCF7}"/>
              </a:ext>
            </a:extLst>
          </p:cNvPr>
          <p:cNvSpPr txBox="1"/>
          <p:nvPr/>
        </p:nvSpPr>
        <p:spPr>
          <a:xfrm>
            <a:off x="190147" y="2215804"/>
            <a:ext cx="250413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latin typeface="微軟正黑體" panose="020B0604030504040204" pitchFamily="34" charset="-120"/>
              </a:rPr>
              <a:t>1.</a:t>
            </a:r>
            <a:r>
              <a:rPr lang="zh-TW" altLang="en-US" sz="1600" b="1">
                <a:latin typeface="微軟正黑體" panose="020B0604030504040204" pitchFamily="34" charset="-120"/>
              </a:rPr>
              <a:t> 在</a:t>
            </a:r>
            <a:r>
              <a:rPr lang="en-US" altLang="zh-TW" sz="1600" b="1">
                <a:latin typeface="微軟正黑體" panose="020B0604030504040204" pitchFamily="34" charset="-120"/>
              </a:rPr>
              <a:t>HBS</a:t>
            </a:r>
            <a:r>
              <a:rPr lang="zh-TW" altLang="en-US" sz="1600" b="1">
                <a:latin typeface="微軟正黑體" panose="020B0604030504040204" pitchFamily="34" charset="-120"/>
              </a:rPr>
              <a:t>建立還原工作 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ECED9CF-A93B-471C-985F-FDA744899B32}"/>
              </a:ext>
            </a:extLst>
          </p:cNvPr>
          <p:cNvSpPr txBox="1"/>
          <p:nvPr/>
        </p:nvSpPr>
        <p:spPr>
          <a:xfrm>
            <a:off x="6457950" y="2949691"/>
            <a:ext cx="264474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b="1">
                <a:latin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微軟正黑體" panose="020B0604030504040204" pitchFamily="34" charset="-120"/>
              </a:rPr>
              <a:t>3.</a:t>
            </a:r>
            <a:r>
              <a:rPr lang="zh-TW" altLang="en-US" sz="1600" b="1">
                <a:latin typeface="微軟正黑體" panose="020B0604030504040204" pitchFamily="34" charset="-120"/>
              </a:rPr>
              <a:t> 目標設定本機原始位置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18D5140-FAA5-482A-8F7F-A9D022A418F2}"/>
              </a:ext>
            </a:extLst>
          </p:cNvPr>
          <p:cNvSpPr txBox="1"/>
          <p:nvPr/>
        </p:nvSpPr>
        <p:spPr>
          <a:xfrm>
            <a:off x="10336880" y="5466272"/>
            <a:ext cx="170998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b="1">
                <a:latin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微軟正黑體" panose="020B0604030504040204" pitchFamily="34" charset="-120"/>
              </a:rPr>
              <a:t>4.</a:t>
            </a:r>
            <a:r>
              <a:rPr lang="zh-TW" altLang="en-US" sz="1600" b="1">
                <a:latin typeface="微軟正黑體" panose="020B0604030504040204" pitchFamily="34" charset="-120"/>
              </a:rPr>
              <a:t> 選取</a:t>
            </a:r>
            <a:r>
              <a:rPr lang="en-US" altLang="zh-TW" sz="1600" b="1">
                <a:latin typeface="微軟正黑體" panose="020B0604030504040204" pitchFamily="34" charset="-120"/>
              </a:rPr>
              <a:t>"</a:t>
            </a:r>
            <a:r>
              <a:rPr lang="zh-TW" altLang="en-US" sz="1600" b="1">
                <a:latin typeface="微軟正黑體" panose="020B0604030504040204" pitchFamily="34" charset="-120"/>
              </a:rPr>
              <a:t>還原</a:t>
            </a:r>
            <a:r>
              <a:rPr lang="en-US" altLang="zh-TW" sz="1600" b="1">
                <a:latin typeface="微軟正黑體" panose="020B0604030504040204" pitchFamily="34" charset="-120"/>
              </a:rPr>
              <a:t>"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EE63CE4-A2C4-4E62-8E1B-933DF55FC57F}"/>
              </a:ext>
            </a:extLst>
          </p:cNvPr>
          <p:cNvSpPr/>
          <p:nvPr/>
        </p:nvSpPr>
        <p:spPr>
          <a:xfrm>
            <a:off x="461962" y="4100262"/>
            <a:ext cx="5272088" cy="1138487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FC17F57-093C-4B5A-97F6-5B8F406231BF}"/>
              </a:ext>
            </a:extLst>
          </p:cNvPr>
          <p:cNvSpPr/>
          <p:nvPr/>
        </p:nvSpPr>
        <p:spPr>
          <a:xfrm>
            <a:off x="6457950" y="3395150"/>
            <a:ext cx="5272088" cy="155308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9CE535A-0463-4200-9D2F-806BA149DD04}"/>
              </a:ext>
            </a:extLst>
          </p:cNvPr>
          <p:cNvSpPr/>
          <p:nvPr/>
        </p:nvSpPr>
        <p:spPr>
          <a:xfrm>
            <a:off x="11191875" y="5952753"/>
            <a:ext cx="857602" cy="418020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D4F2D59-D6DD-40EF-A39F-5BCF36AF44F1}"/>
              </a:ext>
            </a:extLst>
          </p:cNvPr>
          <p:cNvSpPr txBox="1"/>
          <p:nvPr/>
        </p:nvSpPr>
        <p:spPr>
          <a:xfrm>
            <a:off x="461962" y="3677273"/>
            <a:ext cx="243042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b="1">
                <a:latin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微軟正黑體" panose="020B0604030504040204" pitchFamily="34" charset="-120"/>
              </a:rPr>
              <a:t>2.</a:t>
            </a:r>
            <a:r>
              <a:rPr lang="zh-TW" altLang="en-US" sz="1600" b="1">
                <a:latin typeface="微軟正黑體" panose="020B0604030504040204" pitchFamily="34" charset="-120"/>
              </a:rPr>
              <a:t> 來源選取外接碟 </a:t>
            </a:r>
          </a:p>
        </p:txBody>
      </p:sp>
    </p:spTree>
    <p:extLst>
      <p:ext uri="{BB962C8B-B14F-4D97-AF65-F5344CB8AC3E}">
        <p14:creationId xmlns:p14="http://schemas.microsoft.com/office/powerpoint/2010/main" val="2565406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E8DB4B-ECCF-4C16-9264-93D47AE2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1-bay NAS​的資料保護方式</a:t>
            </a:r>
            <a:endParaRPr lang="zh-TW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3586C7B-B1BD-4616-800E-456FE8694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21306"/>
              </p:ext>
            </p:extLst>
          </p:nvPr>
        </p:nvGraphicFramePr>
        <p:xfrm>
          <a:off x="386686" y="2853463"/>
          <a:ext cx="11083115" cy="270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6623">
                  <a:extLst>
                    <a:ext uri="{9D8B030D-6E8A-4147-A177-3AD203B41FA5}">
                      <a16:colId xmlns:a16="http://schemas.microsoft.com/office/drawing/2014/main" val="13924474"/>
                    </a:ext>
                  </a:extLst>
                </a:gridCol>
                <a:gridCol w="2216623">
                  <a:extLst>
                    <a:ext uri="{9D8B030D-6E8A-4147-A177-3AD203B41FA5}">
                      <a16:colId xmlns:a16="http://schemas.microsoft.com/office/drawing/2014/main" val="2750655474"/>
                    </a:ext>
                  </a:extLst>
                </a:gridCol>
                <a:gridCol w="2216623">
                  <a:extLst>
                    <a:ext uri="{9D8B030D-6E8A-4147-A177-3AD203B41FA5}">
                      <a16:colId xmlns:a16="http://schemas.microsoft.com/office/drawing/2014/main" val="736705801"/>
                    </a:ext>
                  </a:extLst>
                </a:gridCol>
                <a:gridCol w="2216623">
                  <a:extLst>
                    <a:ext uri="{9D8B030D-6E8A-4147-A177-3AD203B41FA5}">
                      <a16:colId xmlns:a16="http://schemas.microsoft.com/office/drawing/2014/main" val="2212584580"/>
                    </a:ext>
                  </a:extLst>
                </a:gridCol>
                <a:gridCol w="2216623">
                  <a:extLst>
                    <a:ext uri="{9D8B030D-6E8A-4147-A177-3AD203B41FA5}">
                      <a16:colId xmlns:a16="http://schemas.microsoft.com/office/drawing/2014/main" val="4078154701"/>
                    </a:ext>
                  </a:extLst>
                </a:gridCol>
              </a:tblGrid>
              <a:tr h="378435">
                <a:tc>
                  <a:txBody>
                    <a:bodyPr/>
                    <a:lstStyle/>
                    <a:p>
                      <a:pPr algn="l" fontAlgn="t"/>
                      <a:endParaRPr lang="zh-TW" altLang="en-US" sz="1400" b="1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95250" marR="95250" marT="95250" marB="95250">
                    <a:solidFill>
                      <a:srgbClr val="29687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備份的檔案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0" marR="95250" marT="95250" marB="95250">
                    <a:solidFill>
                      <a:srgbClr val="29687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排程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0" marR="95250" marT="95250" marB="95250">
                    <a:solidFill>
                      <a:srgbClr val="29687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備份地點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0" marR="95250" marT="95250" marB="95250">
                    <a:solidFill>
                      <a:srgbClr val="29687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用途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0" marR="95250" marT="95250" marB="95250">
                    <a:solidFill>
                      <a:srgbClr val="2968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273507"/>
                  </a:ext>
                </a:extLst>
              </a:tr>
              <a:tr h="121940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800" b="1" u="none" strike="noStrike">
                          <a:effectLst/>
                          <a:latin typeface="微軟正黑體"/>
                          <a:ea typeface="微軟正黑體"/>
                        </a:rPr>
                        <a:t>HBS 3</a:t>
                      </a:r>
                      <a:endParaRPr lang="af-ZA" sz="1800" b="1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95250" marR="95250" marT="95250" marB="952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800" b="1" u="none" strike="noStrike">
                          <a:effectLst/>
                          <a:latin typeface="微軟正黑體"/>
                          <a:ea typeface="微軟正黑體"/>
                        </a:rPr>
                        <a:t>Shared-folders/</a:t>
                      </a:r>
                      <a:endParaRPr lang="zh-CN" altLang="af-ZA" sz="1800" b="1" u="none" strike="noStrike">
                        <a:effectLst/>
                        <a:latin typeface="微軟正黑體"/>
                        <a:ea typeface="微軟正黑體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800" b="1" u="none" strike="noStrike">
                          <a:effectLst/>
                          <a:latin typeface="微軟正黑體"/>
                          <a:ea typeface="微軟正黑體"/>
                        </a:rPr>
                        <a:t>Files</a:t>
                      </a:r>
                      <a:endParaRPr lang="zh-CN" altLang="af-ZA" sz="1800" b="1" u="none" strike="noStrike" err="1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95250" marR="95250" marT="95250" marB="952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1" u="none" strike="noStrike">
                          <a:effectLst/>
                          <a:latin typeface="微軟正黑體"/>
                          <a:ea typeface="微軟正黑體"/>
                        </a:rPr>
                        <a:t>支援</a:t>
                      </a:r>
                      <a:endParaRPr lang="zh-TW" altLang="en-US" sz="1800" b="1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95250" marR="95250" marT="95250" marB="952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本機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400" b="1" u="none" strike="noStrike">
                          <a:effectLst/>
                          <a:latin typeface="微軟正黑體"/>
                          <a:ea typeface="微軟正黑體"/>
                        </a:rPr>
                        <a:t>本機外接碟</a:t>
                      </a:r>
                      <a:r>
                        <a:rPr lang="en-US" altLang="zh-TW" sz="1400" b="1" u="none" strike="noStrike">
                          <a:effectLst/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altLang="en-US" sz="1400" b="1" u="none" strike="noStrike">
                          <a:effectLst/>
                          <a:latin typeface="微軟正黑體"/>
                          <a:ea typeface="微軟正黑體"/>
                        </a:rPr>
                        <a:t>可設定插入自動備份</a:t>
                      </a:r>
                      <a:r>
                        <a:rPr lang="en-US" altLang="zh-TW" sz="1400" b="1" u="none" strike="noStrike">
                          <a:effectLst/>
                          <a:latin typeface="微軟正黑體"/>
                          <a:ea typeface="微軟正黑體"/>
                        </a:rPr>
                        <a:t>)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400" b="1" u="none" strike="noStrike">
                          <a:effectLst/>
                          <a:latin typeface="微軟正黑體"/>
                          <a:ea typeface="微軟正黑體"/>
                        </a:rPr>
                        <a:t>遠端</a:t>
                      </a:r>
                      <a:r>
                        <a:rPr lang="af-ZA" sz="1400" b="1" u="none" strike="noStrike">
                          <a:effectLst/>
                          <a:latin typeface="微軟正黑體"/>
                          <a:ea typeface="微軟正黑體"/>
                        </a:rPr>
                        <a:t>NAS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雲端空間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f-ZA" sz="1400" b="1" u="none" strike="noStrike">
                          <a:effectLst/>
                          <a:latin typeface="微軟正黑體"/>
                          <a:ea typeface="微軟正黑體"/>
                        </a:rPr>
                        <a:t>TR-004/002</a:t>
                      </a:r>
                      <a:endParaRPr lang="af-ZA" sz="1400" b="1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95250" marR="95250" marT="95250" marB="952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u="none" strike="noStrike">
                          <a:effectLst/>
                          <a:latin typeface="微軟正黑體"/>
                          <a:ea typeface="微軟正黑體"/>
                        </a:rPr>
                        <a:t>備份保護檔案</a:t>
                      </a:r>
                      <a:r>
                        <a:rPr lang="en-US" altLang="zh-TW" sz="1400" b="1" u="none" strike="noStrike">
                          <a:effectLst/>
                          <a:latin typeface="微軟正黑體"/>
                          <a:ea typeface="微軟正黑體"/>
                        </a:rPr>
                        <a:t>/</a:t>
                      </a:r>
                      <a:r>
                        <a:rPr lang="zh-TW" altLang="en-US" sz="1400" b="1" u="none" strike="noStrike">
                          <a:effectLst/>
                          <a:latin typeface="微軟正黑體"/>
                          <a:ea typeface="微軟正黑體"/>
                        </a:rPr>
                        <a:t>資料</a:t>
                      </a:r>
                      <a:endParaRPr lang="zh-TW" altLang="en-US" sz="1400" b="1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95250" marR="95250" marT="95250" marB="9525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594441"/>
                  </a:ext>
                </a:extLst>
              </a:tr>
              <a:tr h="686791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800" b="1" u="none" strike="noStrike">
                          <a:effectLst/>
                          <a:latin typeface="微軟正黑體"/>
                          <a:ea typeface="微軟正黑體"/>
                        </a:rPr>
                        <a:t>Snapshot </a:t>
                      </a:r>
                      <a:endParaRPr lang="af-ZA" sz="1800" b="1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95250" marR="95250" marT="95250" marB="95250">
                    <a:solidFill>
                      <a:srgbClr val="CAE6E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800" b="1" u="none" strike="noStrike">
                          <a:effectLst/>
                          <a:latin typeface="微軟正黑體"/>
                          <a:ea typeface="微軟正黑體"/>
                        </a:rPr>
                        <a:t>LUN/volume</a:t>
                      </a:r>
                      <a:endParaRPr lang="af-ZA" sz="1800" b="1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95250" marR="95250" marT="95250" marB="95250">
                    <a:solidFill>
                      <a:srgbClr val="CAE6E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1" u="none" strike="noStrike">
                          <a:effectLst/>
                          <a:latin typeface="微軟正黑體"/>
                          <a:ea typeface="微軟正黑體"/>
                        </a:rPr>
                        <a:t>本機支援</a:t>
                      </a:r>
                      <a:endParaRPr lang="zh-TW" altLang="en-US" sz="1800" b="1">
                        <a:effectLst/>
                        <a:latin typeface="微軟正黑體"/>
                        <a:ea typeface="微軟正黑體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1" u="none" strike="noStrike">
                          <a:effectLst/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altLang="en-US" sz="1800" b="1" u="none" strike="noStrike">
                          <a:effectLst/>
                          <a:latin typeface="微軟正黑體"/>
                          <a:ea typeface="微軟正黑體"/>
                        </a:rPr>
                        <a:t>外接需手動</a:t>
                      </a:r>
                      <a:r>
                        <a:rPr lang="en-US" altLang="zh-TW" sz="1800" b="1" u="none" strike="noStrike">
                          <a:effectLst/>
                          <a:latin typeface="微軟正黑體"/>
                          <a:ea typeface="微軟正黑體"/>
                        </a:rPr>
                        <a:t>)</a:t>
                      </a:r>
                      <a:endParaRPr lang="zh-TW" altLang="en-US" sz="1800" b="1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95250" marR="95250" marT="95250" marB="95250">
                    <a:solidFill>
                      <a:srgbClr val="CAE6E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本機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400" b="1" u="none" strike="noStrike">
                          <a:effectLst/>
                          <a:latin typeface="微軟正黑體"/>
                          <a:ea typeface="微軟正黑體"/>
                        </a:rPr>
                        <a:t>遠端</a:t>
                      </a:r>
                      <a:r>
                        <a:rPr lang="af-ZA" sz="1400" b="1" u="none" strike="noStrike">
                          <a:effectLst/>
                          <a:latin typeface="微軟正黑體"/>
                          <a:ea typeface="微軟正黑體"/>
                        </a:rPr>
                        <a:t>NAS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f-ZA" sz="1400" b="1" u="none" strike="noStrike">
                          <a:effectLst/>
                          <a:latin typeface="微軟正黑體"/>
                          <a:ea typeface="微軟正黑體"/>
                        </a:rPr>
                        <a:t>TR-004/002</a:t>
                      </a:r>
                      <a:endParaRPr lang="af-ZA" sz="1400" b="1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95250" marR="95250" marT="95250" marB="95250">
                    <a:solidFill>
                      <a:srgbClr val="CAE6E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搭配定時手動備份到外接應碟，可防止勒索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0" marR="95250" marT="95250" marB="95250">
                    <a:solidFill>
                      <a:srgbClr val="CAE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25821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2C5BE264-ED08-41FA-A3AB-B7D14F5A0CFA}"/>
              </a:ext>
            </a:extLst>
          </p:cNvPr>
          <p:cNvSpPr txBox="1"/>
          <p:nvPr/>
        </p:nvSpPr>
        <p:spPr>
          <a:xfrm>
            <a:off x="5111086" y="40078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/>
          </a:p>
        </p:txBody>
      </p:sp>
      <p:pic>
        <p:nvPicPr>
          <p:cNvPr id="3" name="圖片 5">
            <a:extLst>
              <a:ext uri="{FF2B5EF4-FFF2-40B4-BE49-F238E27FC236}">
                <a16:creationId xmlns:a16="http://schemas.microsoft.com/office/drawing/2014/main" id="{61122BBB-1047-4F4D-B923-CB41DE46CB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010" y="414751"/>
            <a:ext cx="3414793" cy="21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07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617434DE-4817-4C33-AB8A-571D2C9F3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影音多媒體串流</a:t>
            </a:r>
          </a:p>
        </p:txBody>
      </p:sp>
    </p:spTree>
    <p:extLst>
      <p:ext uri="{BB962C8B-B14F-4D97-AF65-F5344CB8AC3E}">
        <p14:creationId xmlns:p14="http://schemas.microsoft.com/office/powerpoint/2010/main" val="1875817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>
            <a:extLst>
              <a:ext uri="{FF2B5EF4-FFF2-40B4-BE49-F238E27FC236}">
                <a16:creationId xmlns:a16="http://schemas.microsoft.com/office/drawing/2014/main" id="{C10E64EB-43E7-4D3C-9EB9-517495892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169164"/>
            <a:ext cx="10137534" cy="1325563"/>
          </a:xfrm>
        </p:spPr>
        <p:txBody>
          <a:bodyPr/>
          <a:lstStyle/>
          <a:p>
            <a:pPr>
              <a:buSzPts val="1400"/>
            </a:pPr>
            <a:r>
              <a:rPr lang="zh-CN" altLang="en-US"/>
              <a:t>設定 </a:t>
            </a:r>
            <a:r>
              <a:rPr lang="en-US" altLang="zh-CN" err="1"/>
              <a:t>Qfile</a:t>
            </a:r>
            <a:r>
              <a:rPr lang="en-US" altLang="zh-CN"/>
              <a:t> </a:t>
            </a:r>
            <a:r>
              <a:rPr lang="zh-CN" altLang="en-US"/>
              <a:t>自動上傳手機影音檔案</a:t>
            </a:r>
            <a:endParaRPr lang="zh-TW" altLang="en-US"/>
          </a:p>
        </p:txBody>
      </p:sp>
      <p:sp>
        <p:nvSpPr>
          <p:cNvPr id="28" name="Shape 308">
            <a:extLst>
              <a:ext uri="{FF2B5EF4-FFF2-40B4-BE49-F238E27FC236}">
                <a16:creationId xmlns:a16="http://schemas.microsoft.com/office/drawing/2014/main" id="{2CB32294-11D5-4A2E-8E11-593600B7585E}"/>
              </a:ext>
            </a:extLst>
          </p:cNvPr>
          <p:cNvSpPr txBox="1">
            <a:spLocks/>
          </p:cNvSpPr>
          <p:nvPr/>
        </p:nvSpPr>
        <p:spPr>
          <a:xfrm>
            <a:off x="1473441" y="954611"/>
            <a:ext cx="8853129" cy="64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kumimoji="1" lang="zh-CN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背景執行上傳</a:t>
            </a:r>
            <a:r>
              <a:rPr kumimoji="1" lang="zh-TW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，</a:t>
            </a:r>
            <a:r>
              <a:rPr kumimoji="1" lang="zh-CN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手機可進行其他動作</a:t>
            </a:r>
            <a:endParaRPr kumimoji="1" lang="en-US" altLang="zh-TW" sz="2800" b="1">
              <a:solidFill>
                <a:srgbClr val="0070C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00E42F1-D610-4141-A050-E663FBB6A875}"/>
              </a:ext>
            </a:extLst>
          </p:cNvPr>
          <p:cNvGrpSpPr/>
          <p:nvPr/>
        </p:nvGrpSpPr>
        <p:grpSpPr>
          <a:xfrm>
            <a:off x="1540251" y="1919082"/>
            <a:ext cx="8975746" cy="4773720"/>
            <a:chOff x="1073526" y="1777253"/>
            <a:chExt cx="9412944" cy="50062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0779FB-D310-C441-83F3-6B8A4E3E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8583" y="1777253"/>
              <a:ext cx="2683921" cy="477380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B7D0CD-1182-0442-9B94-EEE842ECB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0094" y="1777253"/>
              <a:ext cx="2683921" cy="477380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8735292-D53C-9B45-98E0-6F5ED95F5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2635" y="1777253"/>
              <a:ext cx="2685263" cy="477380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2FE82C-77F2-884A-AF4F-3D7A3B895042}"/>
                </a:ext>
              </a:extLst>
            </p:cNvPr>
            <p:cNvSpPr/>
            <p:nvPr/>
          </p:nvSpPr>
          <p:spPr>
            <a:xfrm>
              <a:off x="1073526" y="1939340"/>
              <a:ext cx="591291" cy="434725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箭號: 向右 4">
              <a:extLst>
                <a:ext uri="{FF2B5EF4-FFF2-40B4-BE49-F238E27FC236}">
                  <a16:creationId xmlns:a16="http://schemas.microsoft.com/office/drawing/2014/main" id="{5721BCE1-9FCE-40A2-AFFE-8C7F0D7454E8}"/>
                </a:ext>
              </a:extLst>
            </p:cNvPr>
            <p:cNvSpPr/>
            <p:nvPr/>
          </p:nvSpPr>
          <p:spPr>
            <a:xfrm>
              <a:off x="3847898" y="3676018"/>
              <a:ext cx="513538" cy="732917"/>
            </a:xfrm>
            <a:prstGeom prst="rightArrow">
              <a:avLst/>
            </a:prstGeom>
            <a:gradFill>
              <a:gsLst>
                <a:gs pos="0">
                  <a:srgbClr val="FFC000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箭號: 向右 20">
              <a:extLst>
                <a:ext uri="{FF2B5EF4-FFF2-40B4-BE49-F238E27FC236}">
                  <a16:creationId xmlns:a16="http://schemas.microsoft.com/office/drawing/2014/main" id="{5D0A1059-FB58-4AED-A67E-87BEA0EA25DF}"/>
                </a:ext>
              </a:extLst>
            </p:cNvPr>
            <p:cNvSpPr/>
            <p:nvPr/>
          </p:nvSpPr>
          <p:spPr>
            <a:xfrm>
              <a:off x="7112504" y="3676018"/>
              <a:ext cx="513538" cy="732917"/>
            </a:xfrm>
            <a:prstGeom prst="rightArrow">
              <a:avLst/>
            </a:prstGeom>
            <a:gradFill>
              <a:gsLst>
                <a:gs pos="0">
                  <a:srgbClr val="FFC000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id="{E4F92313-B038-47AD-A1CB-55BE346B8117}"/>
                </a:ext>
              </a:extLst>
            </p:cNvPr>
            <p:cNvSpPr/>
            <p:nvPr/>
          </p:nvSpPr>
          <p:spPr>
            <a:xfrm>
              <a:off x="4331975" y="5083886"/>
              <a:ext cx="2780529" cy="34928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11">
              <a:extLst>
                <a:ext uri="{FF2B5EF4-FFF2-40B4-BE49-F238E27FC236}">
                  <a16:creationId xmlns:a16="http://schemas.microsoft.com/office/drawing/2014/main" id="{64290B8C-17E0-491A-9A07-F296C8E1D283}"/>
                </a:ext>
              </a:extLst>
            </p:cNvPr>
            <p:cNvSpPr/>
            <p:nvPr/>
          </p:nvSpPr>
          <p:spPr>
            <a:xfrm>
              <a:off x="7681789" y="2273721"/>
              <a:ext cx="2780529" cy="34928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id="{7094E31A-7159-4E13-9C4D-6A773622BCDD}"/>
                </a:ext>
              </a:extLst>
            </p:cNvPr>
            <p:cNvSpPr/>
            <p:nvPr/>
          </p:nvSpPr>
          <p:spPr>
            <a:xfrm>
              <a:off x="7681789" y="4060226"/>
              <a:ext cx="2780529" cy="34928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11">
              <a:extLst>
                <a:ext uri="{FF2B5EF4-FFF2-40B4-BE49-F238E27FC236}">
                  <a16:creationId xmlns:a16="http://schemas.microsoft.com/office/drawing/2014/main" id="{44427943-7370-4941-BB3C-58DA8A4673CC}"/>
                </a:ext>
              </a:extLst>
            </p:cNvPr>
            <p:cNvSpPr/>
            <p:nvPr/>
          </p:nvSpPr>
          <p:spPr>
            <a:xfrm>
              <a:off x="7681789" y="6052688"/>
              <a:ext cx="2780529" cy="34928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圖片 8" descr="一張含有 畫畫 的圖片&#10;&#10;自動產生的描述">
              <a:extLst>
                <a:ext uri="{FF2B5EF4-FFF2-40B4-BE49-F238E27FC236}">
                  <a16:creationId xmlns:a16="http://schemas.microsoft.com/office/drawing/2014/main" id="{11507E84-9265-4675-8F57-0D8879E63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332" y="2225434"/>
              <a:ext cx="458270" cy="560108"/>
            </a:xfrm>
            <a:prstGeom prst="rect">
              <a:avLst/>
            </a:prstGeom>
          </p:spPr>
        </p:pic>
        <p:pic>
          <p:nvPicPr>
            <p:cNvPr id="23" name="圖片 22" descr="一張含有 畫畫 的圖片&#10;&#10;自動產生的描述">
              <a:extLst>
                <a:ext uri="{FF2B5EF4-FFF2-40B4-BE49-F238E27FC236}">
                  <a16:creationId xmlns:a16="http://schemas.microsoft.com/office/drawing/2014/main" id="{24FDFAA7-460C-42ED-91E6-F3132A4B5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3104" y="5201424"/>
              <a:ext cx="458270" cy="560108"/>
            </a:xfrm>
            <a:prstGeom prst="rect">
              <a:avLst/>
            </a:prstGeom>
          </p:spPr>
        </p:pic>
        <p:pic>
          <p:nvPicPr>
            <p:cNvPr id="25" name="圖片 24" descr="一張含有 畫畫 的圖片&#10;&#10;自動產生的描述">
              <a:extLst>
                <a:ext uri="{FF2B5EF4-FFF2-40B4-BE49-F238E27FC236}">
                  <a16:creationId xmlns:a16="http://schemas.microsoft.com/office/drawing/2014/main" id="{74C98CEE-AE64-4EB9-AC03-019F1E52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8200" y="2475126"/>
              <a:ext cx="458270" cy="560108"/>
            </a:xfrm>
            <a:prstGeom prst="rect">
              <a:avLst/>
            </a:prstGeom>
          </p:spPr>
        </p:pic>
        <p:pic>
          <p:nvPicPr>
            <p:cNvPr id="27" name="圖片 26" descr="一張含有 畫畫 的圖片&#10;&#10;自動產生的描述">
              <a:extLst>
                <a:ext uri="{FF2B5EF4-FFF2-40B4-BE49-F238E27FC236}">
                  <a16:creationId xmlns:a16="http://schemas.microsoft.com/office/drawing/2014/main" id="{14F93B99-52DC-481A-8D32-45A695477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8200" y="4234867"/>
              <a:ext cx="458270" cy="560108"/>
            </a:xfrm>
            <a:prstGeom prst="rect">
              <a:avLst/>
            </a:prstGeom>
          </p:spPr>
        </p:pic>
        <p:pic>
          <p:nvPicPr>
            <p:cNvPr id="29" name="圖片 28" descr="一張含有 畫畫 的圖片&#10;&#10;自動產生的描述">
              <a:extLst>
                <a:ext uri="{FF2B5EF4-FFF2-40B4-BE49-F238E27FC236}">
                  <a16:creationId xmlns:a16="http://schemas.microsoft.com/office/drawing/2014/main" id="{0962F54D-CF22-4FD1-AD17-A203D6870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8200" y="6223387"/>
              <a:ext cx="458270" cy="560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3196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>
            <a:extLst>
              <a:ext uri="{FF2B5EF4-FFF2-40B4-BE49-F238E27FC236}">
                <a16:creationId xmlns:a16="http://schemas.microsoft.com/office/drawing/2014/main" id="{23454998-CCD6-4969-BD27-4D89F39E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ts val="1400"/>
            </a:pPr>
            <a:r>
              <a:rPr lang="zh-CN" altLang="en-US"/>
              <a:t>設定僅 </a:t>
            </a:r>
            <a:r>
              <a:rPr lang="en-US" altLang="zh-CN"/>
              <a:t>Wi-Fi </a:t>
            </a:r>
            <a:r>
              <a:rPr lang="zh-CN" altLang="en-US"/>
              <a:t>可上傳</a:t>
            </a:r>
            <a:r>
              <a:rPr lang="zh-TW" altLang="en-US"/>
              <a:t>，</a:t>
            </a:r>
            <a:r>
              <a:rPr lang="zh-CN" altLang="en-US"/>
              <a:t>網路不用吃到飽</a:t>
            </a:r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F8E65-6DBB-C64C-AA5A-A5FF570E5406}"/>
              </a:ext>
            </a:extLst>
          </p:cNvPr>
          <p:cNvSpPr txBox="1"/>
          <p:nvPr/>
        </p:nvSpPr>
        <p:spPr>
          <a:xfrm>
            <a:off x="4650534" y="1787875"/>
            <a:ext cx="276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上傳狀態一目了然</a:t>
            </a:r>
            <a:endParaRPr kumimoji="1" lang="en-US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B201858B-E9EC-41A6-B068-413D0A2B3A1F}"/>
              </a:ext>
            </a:extLst>
          </p:cNvPr>
          <p:cNvSpPr txBox="1"/>
          <p:nvPr/>
        </p:nvSpPr>
        <p:spPr>
          <a:xfrm>
            <a:off x="7687842" y="1787875"/>
            <a:ext cx="349822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隨時可終止</a:t>
            </a:r>
            <a:r>
              <a:rPr kumimoji="1"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、暫停或查看資訊</a:t>
            </a:r>
            <a:endParaRPr kumimoji="1" lang="en-US" altLang="zh-TW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A27A474-96FA-4AF0-854D-7B2E4538D985}"/>
              </a:ext>
            </a:extLst>
          </p:cNvPr>
          <p:cNvGrpSpPr/>
          <p:nvPr/>
        </p:nvGrpSpPr>
        <p:grpSpPr>
          <a:xfrm>
            <a:off x="1429377" y="2245728"/>
            <a:ext cx="9211315" cy="4444871"/>
            <a:chOff x="1111942" y="2038992"/>
            <a:chExt cx="9453195" cy="45615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752CB78-C2BD-CC42-9888-E3435758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942" y="2038992"/>
              <a:ext cx="2565894" cy="4561589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266CE5-816A-AE4A-AF91-3901A6B15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5593" y="2038992"/>
              <a:ext cx="2565894" cy="4561589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FF46A2-C1BA-1140-A744-F7593263A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9243" y="2038992"/>
              <a:ext cx="2565894" cy="4561589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sp>
          <p:nvSpPr>
            <p:cNvPr id="12" name="箭號: 向右 11">
              <a:extLst>
                <a:ext uri="{FF2B5EF4-FFF2-40B4-BE49-F238E27FC236}">
                  <a16:creationId xmlns:a16="http://schemas.microsoft.com/office/drawing/2014/main" id="{92593C59-061D-45B0-9540-4A68E22A41FE}"/>
                </a:ext>
              </a:extLst>
            </p:cNvPr>
            <p:cNvSpPr/>
            <p:nvPr/>
          </p:nvSpPr>
          <p:spPr>
            <a:xfrm>
              <a:off x="3677836" y="3974614"/>
              <a:ext cx="831931" cy="686698"/>
            </a:xfrm>
            <a:prstGeom prst="rightArrow">
              <a:avLst/>
            </a:prstGeom>
            <a:gradFill>
              <a:gsLst>
                <a:gs pos="0">
                  <a:srgbClr val="FFC000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箭號: 向右 9">
              <a:extLst>
                <a:ext uri="{FF2B5EF4-FFF2-40B4-BE49-F238E27FC236}">
                  <a16:creationId xmlns:a16="http://schemas.microsoft.com/office/drawing/2014/main" id="{0EB8C313-AC70-4038-AD54-334186A7FC72}"/>
                </a:ext>
              </a:extLst>
            </p:cNvPr>
            <p:cNvSpPr/>
            <p:nvPr/>
          </p:nvSpPr>
          <p:spPr>
            <a:xfrm>
              <a:off x="7121486" y="3974614"/>
              <a:ext cx="831931" cy="686698"/>
            </a:xfrm>
            <a:prstGeom prst="rightArrow">
              <a:avLst/>
            </a:prstGeom>
            <a:gradFill>
              <a:gsLst>
                <a:gs pos="0">
                  <a:srgbClr val="FFC000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994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2B44B-7E17-244F-A6CA-9B0CF454EB7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27942" y="1998808"/>
            <a:ext cx="5681055" cy="3398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21995" lvl="1" indent="-26479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快速上手的家用備份機</a:t>
            </a:r>
            <a:endParaRPr lang="en-US" altLang="zh-CN" sz="36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1995" lvl="1" indent="-264795">
              <a:lnSpc>
                <a:spcPct val="100000"/>
              </a:lnSpc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NAS 基礎操作</a:t>
            </a:r>
          </a:p>
          <a:p>
            <a:pPr marL="721995" lvl="1" indent="-26479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資料保護與同步</a:t>
            </a:r>
            <a:endParaRPr lang="en-US" altLang="zh-CN" sz="36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1995" lvl="1" indent="-26479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影音多媒體串流</a:t>
            </a:r>
            <a:endParaRPr lang="en-US" altLang="zh-CN" sz="36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1995" lvl="1" indent="-26479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手機攝影愛好者</a:t>
            </a:r>
            <a:endParaRPr lang="en-US" altLang="zh-CN" sz="36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4092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F733-4459-5B41-979F-959F01889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ts val="1400"/>
            </a:pPr>
            <a:r>
              <a:rPr lang="en-US" err="1"/>
              <a:t>Qsync</a:t>
            </a:r>
            <a:r>
              <a:rPr lang="en-US"/>
              <a:t> </a:t>
            </a:r>
            <a:r>
              <a:rPr lang="zh-CN" altLang="en-US"/>
              <a:t>將手機檔案與</a:t>
            </a:r>
            <a:r>
              <a:rPr lang="zh-TW" altLang="en-US"/>
              <a:t> </a:t>
            </a:r>
            <a:r>
              <a:rPr lang="en-US" altLang="zh-CN"/>
              <a:t>NAS</a:t>
            </a:r>
            <a:r>
              <a:rPr lang="zh-TW" altLang="en-US"/>
              <a:t> </a:t>
            </a:r>
            <a:r>
              <a:rPr lang="zh-CN" altLang="en-US"/>
              <a:t>自動同步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27EBB-18C9-2845-9C40-1F28654D01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575" y="2458882"/>
            <a:ext cx="2000190" cy="411150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EA82B-567D-A641-8D71-93BEF218A8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003" y="2458880"/>
            <a:ext cx="2000190" cy="411150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F44EA8-C0D0-FC4D-A869-B484237AF955}"/>
              </a:ext>
            </a:extLst>
          </p:cNvPr>
          <p:cNvSpPr/>
          <p:nvPr/>
        </p:nvSpPr>
        <p:spPr>
          <a:xfrm>
            <a:off x="4379316" y="2024464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kumimoji="1"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傳送手機照片至 </a:t>
            </a:r>
            <a:r>
              <a:rPr kumimoji="1" 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NAS </a:t>
            </a:r>
            <a:r>
              <a:rPr kumimoji="1"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保存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66E5A12-419B-4F08-8226-4A8A3DC22E71}"/>
              </a:ext>
            </a:extLst>
          </p:cNvPr>
          <p:cNvSpPr/>
          <p:nvPr/>
        </p:nvSpPr>
        <p:spPr>
          <a:xfrm>
            <a:off x="7727406" y="2024464"/>
            <a:ext cx="318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kumimoji="1"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充電或使用 </a:t>
            </a:r>
            <a:r>
              <a:rPr kumimoji="1"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Wi-Fi </a:t>
            </a:r>
            <a:r>
              <a:rPr kumimoji="1"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時自動同步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422E7A-42DA-D448-9F09-CED55C45C1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169" y="2448638"/>
            <a:ext cx="2000190" cy="411150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C9C14A-6834-4F47-91CB-8969E1F9274B}"/>
              </a:ext>
            </a:extLst>
          </p:cNvPr>
          <p:cNvSpPr/>
          <p:nvPr/>
        </p:nvSpPr>
        <p:spPr>
          <a:xfrm>
            <a:off x="1097327" y="202446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kumimoji="1"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靈活配對同步資料夾</a:t>
            </a:r>
          </a:p>
        </p:txBody>
      </p:sp>
    </p:spTree>
    <p:extLst>
      <p:ext uri="{BB962C8B-B14F-4D97-AF65-F5344CB8AC3E}">
        <p14:creationId xmlns:p14="http://schemas.microsoft.com/office/powerpoint/2010/main" val="115049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F733-4459-5B41-979F-959F0188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126832"/>
            <a:ext cx="11189482" cy="1325563"/>
          </a:xfrm>
        </p:spPr>
        <p:txBody>
          <a:bodyPr>
            <a:normAutofit/>
          </a:bodyPr>
          <a:lstStyle/>
          <a:p>
            <a:pPr>
              <a:buSzPts val="1400"/>
            </a:pPr>
            <a:r>
              <a:rPr lang="zh-TW" altLang="en-US">
                <a:latin typeface="微軟正黑體"/>
                <a:ea typeface="微軟正黑體"/>
              </a:rPr>
              <a:t>透過Qsync</a:t>
            </a:r>
            <a:r>
              <a:rPr lang="en-US" altLang="zh-CN">
                <a:latin typeface="微軟正黑體"/>
                <a:ea typeface="微軟正黑體"/>
              </a:rPr>
              <a:t> 自動同步備份檔案</a:t>
            </a:r>
            <a:endParaRPr lang="zh-CN" altLang="en-US" err="1">
              <a:latin typeface="微軟正黑體"/>
              <a:ea typeface="微軟正黑體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455C37E-C448-49FD-BCE5-5FFF394FF017}"/>
              </a:ext>
            </a:extLst>
          </p:cNvPr>
          <p:cNvSpPr txBox="1"/>
          <p:nvPr/>
        </p:nvSpPr>
        <p:spPr>
          <a:xfrm>
            <a:off x="917537" y="2276099"/>
            <a:ext cx="434681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b="1">
                <a:latin typeface="微軟正黑體"/>
                <a:ea typeface="微軟正黑體"/>
                <a:cs typeface="Arial"/>
              </a:rPr>
              <a:t>單向同步</a:t>
            </a:r>
            <a:r>
              <a:rPr lang="en-US" altLang="zh-TW" sz="2200" b="1">
                <a:latin typeface="微軟正黑體"/>
                <a:ea typeface="微軟正黑體"/>
                <a:cs typeface="Arial"/>
              </a:rPr>
              <a:t> </a:t>
            </a:r>
            <a:endParaRPr lang="en-US" altLang="zh-TW" sz="1400">
              <a:latin typeface="微軟正黑體"/>
              <a:ea typeface="微軟正黑體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DBABEE5-D32E-41E7-BC9A-71277E3A619C}"/>
              </a:ext>
            </a:extLst>
          </p:cNvPr>
          <p:cNvSpPr txBox="1"/>
          <p:nvPr/>
        </p:nvSpPr>
        <p:spPr>
          <a:xfrm>
            <a:off x="917537" y="2676830"/>
            <a:ext cx="380090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>
                <a:latin typeface="微軟正黑體"/>
                <a:ea typeface="微軟正黑體"/>
              </a:rPr>
              <a:t>手機設定單向到</a:t>
            </a:r>
            <a:r>
              <a:rPr lang="en-US" altLang="zh-TW" sz="1600">
                <a:latin typeface="微軟正黑體"/>
                <a:ea typeface="微軟正黑體"/>
              </a:rPr>
              <a:t>NAS: </a:t>
            </a:r>
            <a:r>
              <a:rPr lang="zh-TW" sz="1600">
                <a:latin typeface="微軟正黑體"/>
                <a:ea typeface="微軟正黑體"/>
              </a:rPr>
              <a:t>手機資料同步</a:t>
            </a:r>
          </a:p>
          <a:p>
            <a:r>
              <a:rPr lang="en-US" altLang="zh-TW" sz="1600">
                <a:latin typeface="微軟正黑體"/>
                <a:ea typeface="微軟正黑體"/>
              </a:rPr>
              <a:t>NAS</a:t>
            </a:r>
            <a:r>
              <a:rPr lang="zh-TW" sz="1600">
                <a:latin typeface="微軟正黑體"/>
                <a:ea typeface="微軟正黑體"/>
              </a:rPr>
              <a:t>設定單向到手機</a:t>
            </a:r>
            <a:r>
              <a:rPr lang="en-US" altLang="zh-TW" sz="1600">
                <a:latin typeface="微軟正黑體"/>
                <a:ea typeface="微軟正黑體"/>
              </a:rPr>
              <a:t>: </a:t>
            </a:r>
            <a:r>
              <a:rPr lang="zh-CN" altLang="en-US" sz="1600">
                <a:latin typeface="微軟正黑體"/>
                <a:ea typeface="微軟正黑體"/>
              </a:rPr>
              <a:t>資料佈達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4509F68-8EBB-4917-AEA2-96D7223D5763}"/>
              </a:ext>
            </a:extLst>
          </p:cNvPr>
          <p:cNvSpPr txBox="1"/>
          <p:nvPr/>
        </p:nvSpPr>
        <p:spPr>
          <a:xfrm>
            <a:off x="917537" y="3427737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b="1">
                <a:latin typeface="微軟正黑體"/>
                <a:ea typeface="微軟正黑體"/>
                <a:cs typeface="Calibri"/>
              </a:rPr>
              <a:t>雙向同步</a:t>
            </a:r>
            <a:r>
              <a:rPr lang="en-US" altLang="zh-TW" sz="2200" b="1">
                <a:latin typeface="微軟正黑體"/>
                <a:ea typeface="微軟正黑體"/>
                <a:cs typeface="Calibri"/>
              </a:rPr>
              <a:t>  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8AE39F8-8680-43FB-BF91-25BDA0E7F019}"/>
              </a:ext>
            </a:extLst>
          </p:cNvPr>
          <p:cNvSpPr txBox="1"/>
          <p:nvPr/>
        </p:nvSpPr>
        <p:spPr>
          <a:xfrm>
            <a:off x="917537" y="3797113"/>
            <a:ext cx="497233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>
                <a:latin typeface="微軟正黑體"/>
                <a:ea typeface="微軟正黑體"/>
              </a:rPr>
              <a:t>標準的兩端互相同步</a:t>
            </a:r>
            <a:r>
              <a:rPr lang="zh-TW" altLang="en-US" sz="1600">
                <a:latin typeface="微軟正黑體"/>
                <a:ea typeface="微軟正黑體"/>
              </a:rPr>
              <a:t>，</a:t>
            </a:r>
            <a:r>
              <a:rPr lang="en-US" altLang="zh-TW" sz="1600">
                <a:latin typeface="微軟正黑體"/>
                <a:ea typeface="微軟正黑體"/>
              </a:rPr>
              <a:t> </a:t>
            </a:r>
            <a:r>
              <a:rPr lang="zh-TW" sz="1600">
                <a:latin typeface="微軟正黑體"/>
                <a:ea typeface="微軟正黑體"/>
              </a:rPr>
              <a:t>一方變動另一邊</a:t>
            </a:r>
            <a:r>
              <a:rPr lang="zh-CN" altLang="en-US" sz="1600">
                <a:latin typeface="微軟正黑體"/>
                <a:ea typeface="微軟正黑體"/>
              </a:rPr>
              <a:t>會相同一致化</a:t>
            </a:r>
            <a:endParaRPr lang="en-US" altLang="zh-TW" sz="1600">
              <a:latin typeface="微軟正黑體"/>
              <a:ea typeface="微軟正黑體"/>
            </a:endParaRP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EAFDE5FD-89A9-4ABC-8975-D3E2FFCB8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1853" y="552395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5">
            <a:extLst>
              <a:ext uri="{FF2B5EF4-FFF2-40B4-BE49-F238E27FC236}">
                <a16:creationId xmlns:a16="http://schemas.microsoft.com/office/drawing/2014/main" id="{2123AF0A-B143-4E10-840D-7BEC1E8EC070}"/>
              </a:ext>
            </a:extLst>
          </p:cNvPr>
          <p:cNvSpPr txBox="1"/>
          <p:nvPr/>
        </p:nvSpPr>
        <p:spPr>
          <a:xfrm>
            <a:off x="917537" y="4301799"/>
            <a:ext cx="3973659" cy="430887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裝置端篩選設定</a:t>
            </a:r>
            <a:endParaRPr lang="en-US" altLang="zh-TW" sz="22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F81E45F5-96B6-4677-B353-76C8D8770C0F}"/>
              </a:ext>
            </a:extLst>
          </p:cNvPr>
          <p:cNvSpPr/>
          <p:nvPr/>
        </p:nvSpPr>
        <p:spPr>
          <a:xfrm>
            <a:off x="917537" y="4702198"/>
            <a:ext cx="4412686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設定避開不希望同步的檔案類型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40">
            <a:extLst>
              <a:ext uri="{FF2B5EF4-FFF2-40B4-BE49-F238E27FC236}">
                <a16:creationId xmlns:a16="http://schemas.microsoft.com/office/drawing/2014/main" id="{43AD4A6A-AF49-4B20-83C4-74C6DE9812BB}"/>
              </a:ext>
            </a:extLst>
          </p:cNvPr>
          <p:cNvSpPr/>
          <p:nvPr/>
        </p:nvSpPr>
        <p:spPr>
          <a:xfrm>
            <a:off x="917537" y="5221491"/>
            <a:ext cx="4142544" cy="43088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Smart Delete </a:t>
            </a:r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智慧刪除檔案</a:t>
            </a:r>
            <a:r>
              <a:rPr lang="en-US" altLang="zh-TW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endParaRPr lang="zh-TW" altLang="en-US" sz="22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5" name="文字方塊 41">
            <a:extLst>
              <a:ext uri="{FF2B5EF4-FFF2-40B4-BE49-F238E27FC236}">
                <a16:creationId xmlns:a16="http://schemas.microsoft.com/office/drawing/2014/main" id="{EB463278-A475-44A9-9CDE-A06BC70EF453}"/>
              </a:ext>
            </a:extLst>
          </p:cNvPr>
          <p:cNvSpPr txBox="1"/>
          <p:nvPr/>
        </p:nvSpPr>
        <p:spPr>
          <a:xfrm>
            <a:off x="917537" y="5652378"/>
            <a:ext cx="48091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可設置同步也不移除NAS上檔案， NAS端保留所有檔案副本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避免誤刪檔案</a:t>
            </a:r>
            <a:r>
              <a:rPr lang="zh-TW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</p:txBody>
      </p:sp>
      <p:sp>
        <p:nvSpPr>
          <p:cNvPr id="32" name="矩形 44">
            <a:extLst>
              <a:ext uri="{FF2B5EF4-FFF2-40B4-BE49-F238E27FC236}">
                <a16:creationId xmlns:a16="http://schemas.microsoft.com/office/drawing/2014/main" id="{46F3DBF3-FC96-417F-A917-2A7F4F306DB9}"/>
              </a:ext>
            </a:extLst>
          </p:cNvPr>
          <p:cNvSpPr/>
          <p:nvPr/>
        </p:nvSpPr>
        <p:spPr>
          <a:xfrm>
            <a:off x="1473441" y="1017434"/>
            <a:ext cx="6506372" cy="546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80990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kumimoji="1" lang="zh-TW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同步到多台裝置 &amp; 分享更多好友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E3BE25D-345D-4FA2-A75B-590398684DA7}"/>
              </a:ext>
            </a:extLst>
          </p:cNvPr>
          <p:cNvGrpSpPr/>
          <p:nvPr/>
        </p:nvGrpSpPr>
        <p:grpSpPr>
          <a:xfrm>
            <a:off x="6127647" y="2161333"/>
            <a:ext cx="5064249" cy="4260428"/>
            <a:chOff x="5878507" y="1648363"/>
            <a:chExt cx="6057556" cy="5096073"/>
          </a:xfrm>
        </p:grpSpPr>
        <p:pic>
          <p:nvPicPr>
            <p:cNvPr id="16" name="圖形 54">
              <a:extLst>
                <a:ext uri="{FF2B5EF4-FFF2-40B4-BE49-F238E27FC236}">
                  <a16:creationId xmlns:a16="http://schemas.microsoft.com/office/drawing/2014/main" id="{DBBB152F-0D7B-42BF-A200-4A690EC6C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5603"/>
            <a:stretch/>
          </p:blipFill>
          <p:spPr>
            <a:xfrm rot="5400000">
              <a:off x="9048068" y="4340680"/>
              <a:ext cx="1903274" cy="1580337"/>
            </a:xfrm>
            <a:prstGeom prst="rect">
              <a:avLst/>
            </a:prstGeom>
          </p:spPr>
        </p:pic>
        <p:pic>
          <p:nvPicPr>
            <p:cNvPr id="17" name="圖片 61" descr="一張含有 室內, 監視器, 電子用品, 電腦 的圖片&#10;&#10;自動產生的描述">
              <a:extLst>
                <a:ext uri="{FF2B5EF4-FFF2-40B4-BE49-F238E27FC236}">
                  <a16:creationId xmlns:a16="http://schemas.microsoft.com/office/drawing/2014/main" id="{B2626E83-BD69-4A6D-B579-078E2A93A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386" y="3576538"/>
              <a:ext cx="1963953" cy="1153343"/>
            </a:xfrm>
            <a:prstGeom prst="rect">
              <a:avLst/>
            </a:prstGeom>
          </p:spPr>
        </p:pic>
        <p:pic>
          <p:nvPicPr>
            <p:cNvPr id="18" name="圖形 53">
              <a:extLst>
                <a:ext uri="{FF2B5EF4-FFF2-40B4-BE49-F238E27FC236}">
                  <a16:creationId xmlns:a16="http://schemas.microsoft.com/office/drawing/2014/main" id="{4B59F60C-FC36-4B44-A46A-5330EA22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22649" y="1958611"/>
              <a:ext cx="2946219" cy="1580337"/>
            </a:xfrm>
            <a:prstGeom prst="rect">
              <a:avLst/>
            </a:prstGeom>
          </p:spPr>
        </p:pic>
        <p:pic>
          <p:nvPicPr>
            <p:cNvPr id="19" name="圖片 32">
              <a:extLst>
                <a:ext uri="{FF2B5EF4-FFF2-40B4-BE49-F238E27FC236}">
                  <a16:creationId xmlns:a16="http://schemas.microsoft.com/office/drawing/2014/main" id="{71EE7FBD-6132-46E7-B775-3AF54C47B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0391" y="3418938"/>
              <a:ext cx="2045013" cy="610786"/>
            </a:xfrm>
            <a:prstGeom prst="rect">
              <a:avLst/>
            </a:prstGeom>
            <a:effectLst>
              <a:softEdge rad="215900"/>
            </a:effectLst>
          </p:spPr>
        </p:pic>
        <p:grpSp>
          <p:nvGrpSpPr>
            <p:cNvPr id="20" name="群組 38">
              <a:extLst>
                <a:ext uri="{FF2B5EF4-FFF2-40B4-BE49-F238E27FC236}">
                  <a16:creationId xmlns:a16="http://schemas.microsoft.com/office/drawing/2014/main" id="{C47772EB-19D9-4843-A240-443E7308336B}"/>
                </a:ext>
              </a:extLst>
            </p:cNvPr>
            <p:cNvGrpSpPr/>
            <p:nvPr/>
          </p:nvGrpSpPr>
          <p:grpSpPr>
            <a:xfrm>
              <a:off x="11216859" y="4341631"/>
              <a:ext cx="719204" cy="875733"/>
              <a:chOff x="10764975" y="3429000"/>
              <a:chExt cx="781227" cy="973197"/>
            </a:xfrm>
          </p:grpSpPr>
          <p:pic>
            <p:nvPicPr>
              <p:cNvPr id="30" name="圖片 15">
                <a:extLst>
                  <a:ext uri="{FF2B5EF4-FFF2-40B4-BE49-F238E27FC236}">
                    <a16:creationId xmlns:a16="http://schemas.microsoft.com/office/drawing/2014/main" id="{4726447A-F294-4F41-958F-795FF69B1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82850" y="3646651"/>
                <a:ext cx="763352" cy="755546"/>
              </a:xfrm>
              <a:prstGeom prst="rect">
                <a:avLst/>
              </a:prstGeom>
            </p:spPr>
          </p:pic>
          <p:pic>
            <p:nvPicPr>
              <p:cNvPr id="31" name="圖片 35">
                <a:extLst>
                  <a:ext uri="{FF2B5EF4-FFF2-40B4-BE49-F238E27FC236}">
                    <a16:creationId xmlns:a16="http://schemas.microsoft.com/office/drawing/2014/main" id="{0377EECA-AA3E-485E-8360-7A3BF6CC0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764975" y="3429000"/>
                <a:ext cx="501186" cy="410916"/>
              </a:xfrm>
              <a:prstGeom prst="rect">
                <a:avLst/>
              </a:prstGeom>
            </p:spPr>
          </p:pic>
        </p:grpSp>
        <p:grpSp>
          <p:nvGrpSpPr>
            <p:cNvPr id="21" name="群組 40">
              <a:extLst>
                <a:ext uri="{FF2B5EF4-FFF2-40B4-BE49-F238E27FC236}">
                  <a16:creationId xmlns:a16="http://schemas.microsoft.com/office/drawing/2014/main" id="{9E11C1BF-9D43-4CD8-8D7D-CB8852A4C0A5}"/>
                </a:ext>
              </a:extLst>
            </p:cNvPr>
            <p:cNvGrpSpPr/>
            <p:nvPr/>
          </p:nvGrpSpPr>
          <p:grpSpPr>
            <a:xfrm>
              <a:off x="6023036" y="4642883"/>
              <a:ext cx="3226525" cy="2101553"/>
              <a:chOff x="5571152" y="3588488"/>
              <a:chExt cx="3739751" cy="2500273"/>
            </a:xfrm>
          </p:grpSpPr>
          <p:pic>
            <p:nvPicPr>
              <p:cNvPr id="28" name="圖片 23" descr="一張含有 膝上型電腦, 電腦, 坐, 桌 的圖片&#10;&#10;自動產生的描述">
                <a:extLst>
                  <a:ext uri="{FF2B5EF4-FFF2-40B4-BE49-F238E27FC236}">
                    <a16:creationId xmlns:a16="http://schemas.microsoft.com/office/drawing/2014/main" id="{03F0DB50-BDE9-4967-937D-66145410E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71152" y="3588488"/>
                <a:ext cx="3739751" cy="2500273"/>
              </a:xfrm>
              <a:prstGeom prst="rect">
                <a:avLst/>
              </a:prstGeom>
            </p:spPr>
          </p:pic>
          <p:pic>
            <p:nvPicPr>
              <p:cNvPr id="29" name="圖片 27" descr="一張含有 桌, 個人, 室內, 男人 的圖片&#10;&#10;自動產生的描述">
                <a:extLst>
                  <a:ext uri="{FF2B5EF4-FFF2-40B4-BE49-F238E27FC236}">
                    <a16:creationId xmlns:a16="http://schemas.microsoft.com/office/drawing/2014/main" id="{826F7A06-5E34-431E-8E0E-0572FA87FD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9448" y="3673650"/>
                <a:ext cx="3084650" cy="1773149"/>
              </a:xfrm>
              <a:prstGeom prst="rect">
                <a:avLst/>
              </a:prstGeom>
            </p:spPr>
          </p:pic>
        </p:grpSp>
        <p:grpSp>
          <p:nvGrpSpPr>
            <p:cNvPr id="22" name="群組 51">
              <a:extLst>
                <a:ext uri="{FF2B5EF4-FFF2-40B4-BE49-F238E27FC236}">
                  <a16:creationId xmlns:a16="http://schemas.microsoft.com/office/drawing/2014/main" id="{13B94BB2-A8F0-469B-8EAA-88E0FFBECF41}"/>
                </a:ext>
              </a:extLst>
            </p:cNvPr>
            <p:cNvGrpSpPr/>
            <p:nvPr/>
          </p:nvGrpSpPr>
          <p:grpSpPr>
            <a:xfrm>
              <a:off x="6236460" y="1648363"/>
              <a:ext cx="2449168" cy="2205359"/>
              <a:chOff x="5784576" y="585107"/>
              <a:chExt cx="2665429" cy="2456281"/>
            </a:xfrm>
          </p:grpSpPr>
          <p:pic>
            <p:nvPicPr>
              <p:cNvPr id="23" name="圖片 20" descr="一張含有 監視器, 電視, 螢幕, 電子用品 的圖片&#10;&#10;自動產生的描述">
                <a:extLst>
                  <a:ext uri="{FF2B5EF4-FFF2-40B4-BE49-F238E27FC236}">
                    <a16:creationId xmlns:a16="http://schemas.microsoft.com/office/drawing/2014/main" id="{F38FA711-82C1-4EFE-BEFB-F1A966C82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4576" y="585107"/>
                <a:ext cx="2184110" cy="2428588"/>
              </a:xfrm>
              <a:prstGeom prst="rect">
                <a:avLst/>
              </a:prstGeom>
            </p:spPr>
          </p:pic>
          <p:pic>
            <p:nvPicPr>
              <p:cNvPr id="24" name="圖片 47" descr="一張含有 草, 室外, 狗, 個人 的圖片&#10;&#10;自動產生的描述">
                <a:extLst>
                  <a:ext uri="{FF2B5EF4-FFF2-40B4-BE49-F238E27FC236}">
                    <a16:creationId xmlns:a16="http://schemas.microsoft.com/office/drawing/2014/main" id="{3B7F92F9-1C7B-4FA2-924C-B23259249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83"/>
              <a:stretch/>
            </p:blipFill>
            <p:spPr>
              <a:xfrm>
                <a:off x="6248312" y="738003"/>
                <a:ext cx="1590637" cy="2126321"/>
              </a:xfrm>
              <a:prstGeom prst="rect">
                <a:avLst/>
              </a:prstGeom>
            </p:spPr>
          </p:pic>
          <p:grpSp>
            <p:nvGrpSpPr>
              <p:cNvPr id="25" name="群組 48">
                <a:extLst>
                  <a:ext uri="{FF2B5EF4-FFF2-40B4-BE49-F238E27FC236}">
                    <a16:creationId xmlns:a16="http://schemas.microsoft.com/office/drawing/2014/main" id="{8BE0F8FC-23F0-40EB-AC54-834D8554D764}"/>
                  </a:ext>
                </a:extLst>
              </p:cNvPr>
              <p:cNvGrpSpPr/>
              <p:nvPr/>
            </p:nvGrpSpPr>
            <p:grpSpPr>
              <a:xfrm>
                <a:off x="7681646" y="1542266"/>
                <a:ext cx="768359" cy="1499122"/>
                <a:chOff x="7681646" y="1542266"/>
                <a:chExt cx="597848" cy="1166443"/>
              </a:xfrm>
            </p:grpSpPr>
            <p:pic>
              <p:nvPicPr>
                <p:cNvPr id="26" name="圖片 49" descr="一張含有 監視器, 坐, 桌, 相機 的圖片&#10;&#10;自動產生的描述">
                  <a:extLst>
                    <a:ext uri="{FF2B5EF4-FFF2-40B4-BE49-F238E27FC236}">
                      <a16:creationId xmlns:a16="http://schemas.microsoft.com/office/drawing/2014/main" id="{B9920DF1-F70B-4E6C-BAA3-9DE2C558B4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1646" y="1542266"/>
                  <a:ext cx="597848" cy="1166443"/>
                </a:xfrm>
                <a:prstGeom prst="rect">
                  <a:avLst/>
                </a:prstGeom>
              </p:spPr>
            </p:pic>
            <p:pic>
              <p:nvPicPr>
                <p:cNvPr id="27" name="圖片 50">
                  <a:extLst>
                    <a:ext uri="{FF2B5EF4-FFF2-40B4-BE49-F238E27FC236}">
                      <a16:creationId xmlns:a16="http://schemas.microsoft.com/office/drawing/2014/main" id="{9AD9114F-27DA-4F2F-B6EB-55AD2957E0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7155" y="1634423"/>
                  <a:ext cx="548263" cy="10067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36" name="圖片 32">
              <a:extLst>
                <a:ext uri="{FF2B5EF4-FFF2-40B4-BE49-F238E27FC236}">
                  <a16:creationId xmlns:a16="http://schemas.microsoft.com/office/drawing/2014/main" id="{ED4F6513-AECE-425A-B770-CD33C8DB6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8507" y="2550613"/>
              <a:ext cx="2222222" cy="663948"/>
            </a:xfrm>
            <a:prstGeom prst="rect">
              <a:avLst/>
            </a:prstGeom>
            <a:effectLst>
              <a:softEdge rad="215900"/>
            </a:effectLst>
          </p:spPr>
        </p:pic>
      </p:grpSp>
    </p:spTree>
    <p:extLst>
      <p:ext uri="{BB962C8B-B14F-4D97-AF65-F5344CB8AC3E}">
        <p14:creationId xmlns:p14="http://schemas.microsoft.com/office/powerpoint/2010/main" val="1477406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字方塊 35">
            <a:extLst>
              <a:ext uri="{FF2B5EF4-FFF2-40B4-BE49-F238E27FC236}">
                <a16:creationId xmlns:a16="http://schemas.microsoft.com/office/drawing/2014/main" id="{548D63F1-0036-4956-B0F9-DA2318C343E0}"/>
              </a:ext>
            </a:extLst>
          </p:cNvPr>
          <p:cNvSpPr txBox="1"/>
          <p:nvPr/>
        </p:nvSpPr>
        <p:spPr>
          <a:xfrm>
            <a:off x="8773780" y="2642299"/>
            <a:ext cx="2162471" cy="436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zh-TW" sz="1600" b="1">
                <a:latin typeface="微軟正黑體" panose="020B0604030504040204" pitchFamily="34" charset="-120"/>
              </a:rPr>
              <a:t>MACOS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  <p:sp>
        <p:nvSpPr>
          <p:cNvPr id="28" name="Shape 317">
            <a:extLst>
              <a:ext uri="{FF2B5EF4-FFF2-40B4-BE49-F238E27FC236}">
                <a16:creationId xmlns:a16="http://schemas.microsoft.com/office/drawing/2014/main" id="{CAFFF7EE-C6E6-42D5-9BE7-AE6B5096112D}"/>
              </a:ext>
            </a:extLst>
          </p:cNvPr>
          <p:cNvSpPr/>
          <p:nvPr/>
        </p:nvSpPr>
        <p:spPr>
          <a:xfrm>
            <a:off x="5232152" y="3459979"/>
            <a:ext cx="2221323" cy="1905987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9" name="Shape 317">
            <a:extLst>
              <a:ext uri="{FF2B5EF4-FFF2-40B4-BE49-F238E27FC236}">
                <a16:creationId xmlns:a16="http://schemas.microsoft.com/office/drawing/2014/main" id="{C03C574D-0D3A-4DDE-B148-0DF9A8559329}"/>
              </a:ext>
            </a:extLst>
          </p:cNvPr>
          <p:cNvSpPr/>
          <p:nvPr/>
        </p:nvSpPr>
        <p:spPr>
          <a:xfrm>
            <a:off x="7519341" y="3459979"/>
            <a:ext cx="2017018" cy="1905987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30" name="Shape 317">
            <a:extLst>
              <a:ext uri="{FF2B5EF4-FFF2-40B4-BE49-F238E27FC236}">
                <a16:creationId xmlns:a16="http://schemas.microsoft.com/office/drawing/2014/main" id="{64E0C123-F6AC-4AD7-85F5-0B2FDD28CAAA}"/>
              </a:ext>
            </a:extLst>
          </p:cNvPr>
          <p:cNvSpPr/>
          <p:nvPr/>
        </p:nvSpPr>
        <p:spPr>
          <a:xfrm>
            <a:off x="9602225" y="3459979"/>
            <a:ext cx="2105001" cy="1905987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4F733-4459-5B41-979F-959F01889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ts val="1400"/>
            </a:pPr>
            <a:r>
              <a:rPr lang="zh-TW" altLang="en-US">
                <a:latin typeface="微軟正黑體"/>
                <a:ea typeface="微軟正黑體"/>
              </a:rPr>
              <a:t>即將推出 Qsync</a:t>
            </a:r>
            <a:r>
              <a:rPr lang="en-US">
                <a:latin typeface="微軟正黑體"/>
                <a:ea typeface="微軟正黑體"/>
              </a:rPr>
              <a:t> </a:t>
            </a:r>
            <a:r>
              <a:rPr lang="en-US" altLang="zh-CN">
                <a:latin typeface="微軟正黑體"/>
                <a:ea typeface="微軟正黑體"/>
              </a:rPr>
              <a:t>5.0 </a:t>
            </a:r>
            <a:r>
              <a:rPr lang="en-US" err="1">
                <a:latin typeface="微軟正黑體"/>
                <a:ea typeface="微軟正黑體"/>
              </a:rPr>
              <a:t>支援節省空間模式</a:t>
            </a:r>
            <a:endParaRPr lang="zh-CN" altLang="en-US" err="1">
              <a:latin typeface="微軟正黑體"/>
              <a:ea typeface="微軟正黑體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40393B6-D1A2-4F4F-B0E5-C04D761EEC3B}"/>
              </a:ext>
            </a:extLst>
          </p:cNvPr>
          <p:cNvSpPr txBox="1"/>
          <p:nvPr/>
        </p:nvSpPr>
        <p:spPr>
          <a:xfrm>
            <a:off x="72788" y="6578221"/>
            <a:ext cx="745167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00">
                <a:ea typeface="新細明體"/>
              </a:rPr>
              <a:t>https://www.qnap.com/zh-tw/how-to/tutorial/article/how-to-save-disk-space-with-qsync-space-saving-mode</a:t>
            </a:r>
            <a:endParaRPr lang="en-US" altLang="zh-TW" sz="1000">
              <a:ea typeface="新細明體"/>
              <a:cs typeface="Calibri"/>
            </a:endParaRPr>
          </a:p>
        </p:txBody>
      </p:sp>
      <p:pic>
        <p:nvPicPr>
          <p:cNvPr id="12" name="圖片 9">
            <a:extLst>
              <a:ext uri="{FF2B5EF4-FFF2-40B4-BE49-F238E27FC236}">
                <a16:creationId xmlns:a16="http://schemas.microsoft.com/office/drawing/2014/main" id="{57B616B0-B71E-4E53-8DCF-7FCB5B90B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8444" y="548256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4AC65B2-A1BD-42A6-B196-9C0353837467}"/>
              </a:ext>
            </a:extLst>
          </p:cNvPr>
          <p:cNvSpPr/>
          <p:nvPr/>
        </p:nvSpPr>
        <p:spPr>
          <a:xfrm>
            <a:off x="5474000" y="4151448"/>
            <a:ext cx="1768724" cy="685405"/>
          </a:xfrm>
          <a:prstGeom prst="roundRect">
            <a:avLst>
              <a:gd name="adj" fmla="val 3620"/>
            </a:avLst>
          </a:prstGeom>
          <a:noFill/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永遠可用</a:t>
            </a:r>
            <a:endParaRPr lang="af-ZA" altLang="zh-TW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7B6FB4F-0C1A-49C1-AC25-F736C063CBE8}"/>
              </a:ext>
            </a:extLst>
          </p:cNvPr>
          <p:cNvSpPr txBox="1"/>
          <p:nvPr/>
        </p:nvSpPr>
        <p:spPr>
          <a:xfrm>
            <a:off x="5193591" y="4646648"/>
            <a:ext cx="23295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一律保留在此裝置上</a:t>
            </a:r>
            <a:r>
              <a:rPr lang="af-ZA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FB180BC1-CB71-456B-B418-D87DBD70ECA5}"/>
              </a:ext>
            </a:extLst>
          </p:cNvPr>
          <p:cNvSpPr/>
          <p:nvPr/>
        </p:nvSpPr>
        <p:spPr>
          <a:xfrm>
            <a:off x="7783054" y="4135120"/>
            <a:ext cx="1489592" cy="718061"/>
          </a:xfrm>
          <a:prstGeom prst="roundRect">
            <a:avLst>
              <a:gd name="adj" fmla="val 3620"/>
            </a:avLst>
          </a:prstGeom>
          <a:noFill/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本機可用</a:t>
            </a:r>
            <a:endParaRPr lang="af-ZA" altLang="zh-TW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9" name="文字方塊 1">
            <a:extLst>
              <a:ext uri="{FF2B5EF4-FFF2-40B4-BE49-F238E27FC236}">
                <a16:creationId xmlns:a16="http://schemas.microsoft.com/office/drawing/2014/main" id="{A8A44C4B-B2F2-4033-ACC6-B5F5F15A2E43}"/>
              </a:ext>
            </a:extLst>
          </p:cNvPr>
          <p:cNvSpPr txBox="1"/>
          <p:nvPr/>
        </p:nvSpPr>
        <p:spPr>
          <a:xfrm>
            <a:off x="7623487" y="4646648"/>
            <a:ext cx="18087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在此裝置上可用</a:t>
            </a:r>
            <a:endParaRPr lang="af-ZA" altLang="zh-TW" sz="16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E73AE1D6-E0BE-472F-83D8-D343A6500B13}"/>
              </a:ext>
            </a:extLst>
          </p:cNvPr>
          <p:cNvSpPr/>
          <p:nvPr/>
        </p:nvSpPr>
        <p:spPr>
          <a:xfrm>
            <a:off x="9723438" y="4151448"/>
            <a:ext cx="1862574" cy="685405"/>
          </a:xfrm>
          <a:prstGeom prst="roundRect">
            <a:avLst>
              <a:gd name="adj" fmla="val 3620"/>
            </a:avLst>
          </a:prstGeom>
          <a:noFill/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僅限</a:t>
            </a:r>
            <a:r>
              <a:rPr lang="en-US" altLang="zh-TW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NAS</a:t>
            </a:r>
            <a:endParaRPr lang="af-ZA" altLang="zh-TW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B0D3E92-BCD0-40DF-9198-314CAC8D32B3}"/>
              </a:ext>
            </a:extLst>
          </p:cNvPr>
          <p:cNvSpPr txBox="1"/>
          <p:nvPr/>
        </p:nvSpPr>
        <p:spPr>
          <a:xfrm>
            <a:off x="9636035" y="4646648"/>
            <a:ext cx="203738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釋放空間並保留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上的檔案</a:t>
            </a:r>
            <a:r>
              <a:rPr lang="af-ZA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F45A77-FADF-4FB5-8E25-0EE0B1690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21" y="2044269"/>
            <a:ext cx="4430484" cy="4375820"/>
          </a:xfrm>
          <a:prstGeom prst="rect">
            <a:avLst/>
          </a:prstGeom>
        </p:spPr>
      </p:pic>
      <p:sp>
        <p:nvSpPr>
          <p:cNvPr id="31" name="Shape 317">
            <a:extLst>
              <a:ext uri="{FF2B5EF4-FFF2-40B4-BE49-F238E27FC236}">
                <a16:creationId xmlns:a16="http://schemas.microsoft.com/office/drawing/2014/main" id="{62BBEA15-6528-4B4C-90DA-52975947EC16}"/>
              </a:ext>
            </a:extLst>
          </p:cNvPr>
          <p:cNvSpPr/>
          <p:nvPr/>
        </p:nvSpPr>
        <p:spPr>
          <a:xfrm>
            <a:off x="7254387" y="5653064"/>
            <a:ext cx="2468193" cy="638059"/>
          </a:xfrm>
          <a:prstGeom prst="roundRect">
            <a:avLst>
              <a:gd name="adj" fmla="val 23356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2AFCE5E-9647-494D-AF05-E384EE08A5E1}"/>
              </a:ext>
            </a:extLst>
          </p:cNvPr>
          <p:cNvSpPr txBox="1"/>
          <p:nvPr/>
        </p:nvSpPr>
        <p:spPr>
          <a:xfrm>
            <a:off x="7901158" y="5741261"/>
            <a:ext cx="18970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狀態變更中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 ​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CB993548-FCCC-4642-AF27-B8E884910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658" y="2143477"/>
            <a:ext cx="978931" cy="9789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17825F4A-3209-4124-853E-26AD1594AD86}"/>
              </a:ext>
            </a:extLst>
          </p:cNvPr>
          <p:cNvSpPr txBox="1"/>
          <p:nvPr/>
        </p:nvSpPr>
        <p:spPr>
          <a:xfrm>
            <a:off x="5812668" y="2642299"/>
            <a:ext cx="2162471" cy="436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zh-TW" sz="1600" b="1">
                <a:latin typeface="微軟正黑體" panose="020B0604030504040204" pitchFamily="34" charset="-120"/>
              </a:rPr>
              <a:t>Windows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  <p:pic>
        <p:nvPicPr>
          <p:cNvPr id="7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4CB68EEE-E111-4C29-937C-A244C72A74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058" y="2058331"/>
            <a:ext cx="1114177" cy="1080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AAEC7E2B-68B8-45BF-A516-9B8B71C2C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0158" y="3658551"/>
            <a:ext cx="543743" cy="543743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64F76863-D85F-4FEB-80AF-022CBDC970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55978" y="3663183"/>
            <a:ext cx="543743" cy="543743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AFA1C737-2E41-4951-8D92-5170DF1924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05826" y="3673886"/>
            <a:ext cx="697798" cy="506869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E4FB9434-3774-4E74-8A5B-8D90ADB3AE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53475" y="5801644"/>
            <a:ext cx="377863" cy="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46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7B7F343-2AFB-4C2E-BB28-084F92C7F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970" y="785221"/>
            <a:ext cx="10834525" cy="6094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66B00-C9F4-4546-B854-50302BCCB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在</a:t>
            </a:r>
            <a:r>
              <a:rPr lang="en-US" altLang="zh-CN"/>
              <a:t>QuMagie</a:t>
            </a:r>
            <a:r>
              <a:rPr lang="zh-CN" altLang="en-US"/>
              <a:t>中用相簿或資料夾整理照片</a:t>
            </a:r>
            <a:endParaRPr 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F1F6E06-29C7-4E4D-AB80-B13F669D0750}"/>
              </a:ext>
            </a:extLst>
          </p:cNvPr>
          <p:cNvSpPr/>
          <p:nvPr/>
        </p:nvSpPr>
        <p:spPr>
          <a:xfrm>
            <a:off x="5414212" y="1763171"/>
            <a:ext cx="5496142" cy="441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933"/>
              </a:lnSpc>
            </a:pPr>
            <a:r>
              <a:rPr kumimoji="1" lang="zh-TW" altLang="en-US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資料夾瀏覽模式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2B9F239-7FD0-44C9-852F-68C139571581}"/>
              </a:ext>
            </a:extLst>
          </p:cNvPr>
          <p:cNvSpPr/>
          <p:nvPr/>
        </p:nvSpPr>
        <p:spPr>
          <a:xfrm>
            <a:off x="644953" y="1763171"/>
            <a:ext cx="3824455" cy="4419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ts val="2933"/>
              </a:lnSpc>
            </a:pPr>
            <a:r>
              <a:rPr kumimoji="1" lang="zh-CN" altLang="en-US" sz="2000" b="1">
                <a:latin typeface="Arial"/>
                <a:ea typeface="微軟正黑體"/>
                <a:cs typeface="Arial"/>
              </a:rPr>
              <a:t>相簿瀏覽模式：</a:t>
            </a:r>
            <a:r>
              <a:rPr kumimoji="1" lang="zh-CN" altLang="en-US" sz="1600">
                <a:latin typeface="Arial"/>
                <a:ea typeface="微軟正黑體"/>
                <a:cs typeface="Arial"/>
              </a:rPr>
              <a:t>一般相簿</a:t>
            </a:r>
            <a:endParaRPr kumimoji="1" lang="en-US" altLang="zh-CN" sz="1600">
              <a:latin typeface="Arial"/>
              <a:ea typeface="微軟正黑體"/>
              <a:cs typeface="Arial"/>
            </a:endParaRPr>
          </a:p>
        </p:txBody>
      </p:sp>
      <p:pic>
        <p:nvPicPr>
          <p:cNvPr id="6" name="圖片 3">
            <a:extLst>
              <a:ext uri="{FF2B5EF4-FFF2-40B4-BE49-F238E27FC236}">
                <a16:creationId xmlns:a16="http://schemas.microsoft.com/office/drawing/2014/main" id="{FF666913-62B5-4AFE-9168-9E0248AB3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9860" y="2218741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744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個人, 行動電話, 手機, 男人 的圖片&#10;&#10;自動產生的描述">
            <a:extLst>
              <a:ext uri="{FF2B5EF4-FFF2-40B4-BE49-F238E27FC236}">
                <a16:creationId xmlns:a16="http://schemas.microsoft.com/office/drawing/2014/main" id="{EBB3E2C6-2F4F-42F9-8D4F-3D94F32A6F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966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618236-EDAC-6644-9713-07BA6A96EDFF}"/>
              </a:ext>
            </a:extLst>
          </p:cNvPr>
          <p:cNvSpPr/>
          <p:nvPr/>
        </p:nvSpPr>
        <p:spPr>
          <a:xfrm>
            <a:off x="760754" y="1926943"/>
            <a:ext cx="5855599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err="1">
                <a:latin typeface="微軟正黑體"/>
                <a:ea typeface="微軟正黑體"/>
                <a:cs typeface="Arial"/>
              </a:rPr>
              <a:t>QuMagie</a:t>
            </a:r>
            <a:r>
              <a:rPr lang="en-US" sz="2000" b="1">
                <a:latin typeface="微軟正黑體"/>
                <a:ea typeface="微軟正黑體"/>
                <a:cs typeface="Arial"/>
              </a:rPr>
              <a:t> </a:t>
            </a:r>
            <a:r>
              <a:rPr lang="zh-TW" altLang="en-US" sz="2000" b="1">
                <a:latin typeface="微軟正黑體"/>
                <a:ea typeface="微軟正黑體"/>
                <a:cs typeface="Arial"/>
              </a:rPr>
              <a:t>手機</a:t>
            </a:r>
            <a:r>
              <a:rPr lang="en-US" altLang="zh-TW" sz="2000" b="1">
                <a:latin typeface="微軟正黑體"/>
                <a:ea typeface="微軟正黑體"/>
                <a:cs typeface="Arial"/>
              </a:rPr>
              <a:t>APP </a:t>
            </a:r>
            <a:r>
              <a:rPr lang="zh-TW" altLang="en-US" sz="2000" b="1">
                <a:latin typeface="微軟正黑體"/>
                <a:ea typeface="微軟正黑體"/>
                <a:cs typeface="Arial"/>
              </a:rPr>
              <a:t>支援</a:t>
            </a:r>
            <a:r>
              <a:rPr lang="en-US" sz="2000" b="1">
                <a:latin typeface="微軟正黑體"/>
                <a:ea typeface="微軟正黑體"/>
                <a:cs typeface="Arial"/>
              </a:rPr>
              <a:t>「</a:t>
            </a:r>
            <a:r>
              <a:rPr lang="en-US" sz="2000" b="1" err="1">
                <a:latin typeface="微軟正黑體"/>
                <a:ea typeface="微軟正黑體"/>
                <a:cs typeface="Arial"/>
              </a:rPr>
              <a:t>自動上傳」功能</a:t>
            </a:r>
            <a:r>
              <a:rPr lang="en-US" altLang="zh-TW" sz="2000" b="1">
                <a:latin typeface="微軟正黑體"/>
                <a:ea typeface="微軟正黑體"/>
                <a:cs typeface="Arial"/>
              </a:rPr>
              <a:t>!</a:t>
            </a:r>
            <a:endParaRPr lang="en-US" sz="2000" b="1">
              <a:latin typeface="微軟正黑體"/>
              <a:ea typeface="微軟正黑體"/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E2DCD0-C428-4514-9A4F-1D9DD96F5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更多 </a:t>
            </a:r>
            <a:r>
              <a:rPr lang="en-US" altLang="zh-TW">
                <a:latin typeface="微軟正黑體"/>
                <a:ea typeface="微軟正黑體"/>
              </a:rPr>
              <a:t>QuMagie</a:t>
            </a:r>
            <a:r>
              <a:rPr lang="zh-TW" altLang="en-US">
                <a:latin typeface="微軟正黑體"/>
                <a:ea typeface="微軟正黑體"/>
              </a:rPr>
              <a:t> 實用功能</a:t>
            </a:r>
            <a:endParaRPr lang="en-US">
              <a:latin typeface="微軟正黑體"/>
              <a:ea typeface="微軟正黑體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C99A7D4-020D-448A-91B7-4BE0D75AA573}"/>
              </a:ext>
            </a:extLst>
          </p:cNvPr>
          <p:cNvSpPr/>
          <p:nvPr/>
        </p:nvSpPr>
        <p:spPr>
          <a:xfrm>
            <a:off x="768689" y="2486025"/>
            <a:ext cx="1326682" cy="1343232"/>
          </a:xfrm>
          <a:prstGeom prst="roundRect">
            <a:avLst/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 descr="一張含有 畫畫, 標誌, 時鐘 的圖片&#10;&#10;自動產生的描述">
            <a:extLst>
              <a:ext uri="{FF2B5EF4-FFF2-40B4-BE49-F238E27FC236}">
                <a16:creationId xmlns:a16="http://schemas.microsoft.com/office/drawing/2014/main" id="{70D3C28A-5D6B-4BFD-9B06-DC3064E5D9B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926" y="2537247"/>
            <a:ext cx="1296445" cy="1312618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615B98E-70B6-4050-B8B9-49EF09416657}"/>
              </a:ext>
            </a:extLst>
          </p:cNvPr>
          <p:cNvSpPr/>
          <p:nvPr/>
        </p:nvSpPr>
        <p:spPr>
          <a:xfrm>
            <a:off x="2909787" y="2486025"/>
            <a:ext cx="1326682" cy="1343232"/>
          </a:xfrm>
          <a:prstGeom prst="roundRect">
            <a:avLst/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 descr="一張含有 物件, 時鐘, 標誌, 男人 的圖片&#10;&#10;自動產生的描述">
            <a:extLst>
              <a:ext uri="{FF2B5EF4-FFF2-40B4-BE49-F238E27FC236}">
                <a16:creationId xmlns:a16="http://schemas.microsoft.com/office/drawing/2014/main" id="{DBC822AB-6815-4100-AA40-F3058DC25FD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4906" y="2524293"/>
            <a:ext cx="1296445" cy="1312618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622A034-119B-4060-972C-3801AF824A6F}"/>
              </a:ext>
            </a:extLst>
          </p:cNvPr>
          <p:cNvSpPr/>
          <p:nvPr/>
        </p:nvSpPr>
        <p:spPr>
          <a:xfrm>
            <a:off x="775872" y="4637825"/>
            <a:ext cx="1326682" cy="1343232"/>
          </a:xfrm>
          <a:prstGeom prst="roundRect">
            <a:avLst/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035BAAD-36EB-4614-B2F8-04BB4AF46C1E}"/>
              </a:ext>
            </a:extLst>
          </p:cNvPr>
          <p:cNvSpPr/>
          <p:nvPr/>
        </p:nvSpPr>
        <p:spPr>
          <a:xfrm>
            <a:off x="2909787" y="4653514"/>
            <a:ext cx="1326682" cy="1343232"/>
          </a:xfrm>
          <a:prstGeom prst="roundRect">
            <a:avLst/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3DA23264-3C42-4F3B-B1B2-052E820F00CC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754" y="4670399"/>
            <a:ext cx="1296445" cy="131261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13FD7BD-373E-4872-A47A-D52585BE459B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2971" y="4673793"/>
            <a:ext cx="1296445" cy="1312618"/>
          </a:xfrm>
          <a:prstGeom prst="rect">
            <a:avLst/>
          </a:prstGeom>
        </p:spPr>
      </p:pic>
      <p:sp>
        <p:nvSpPr>
          <p:cNvPr id="25" name="Shape 452">
            <a:extLst>
              <a:ext uri="{FF2B5EF4-FFF2-40B4-BE49-F238E27FC236}">
                <a16:creationId xmlns:a16="http://schemas.microsoft.com/office/drawing/2014/main" id="{8E888BF7-2056-4294-9053-DC59D7E5706C}"/>
              </a:ext>
            </a:extLst>
          </p:cNvPr>
          <p:cNvSpPr txBox="1"/>
          <p:nvPr/>
        </p:nvSpPr>
        <p:spPr>
          <a:xfrm>
            <a:off x="562887" y="3829222"/>
            <a:ext cx="1719583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備份來自各個裝置的檔案</a:t>
            </a:r>
          </a:p>
        </p:txBody>
      </p:sp>
      <p:sp>
        <p:nvSpPr>
          <p:cNvPr id="26" name="Shape 452">
            <a:extLst>
              <a:ext uri="{FF2B5EF4-FFF2-40B4-BE49-F238E27FC236}">
                <a16:creationId xmlns:a16="http://schemas.microsoft.com/office/drawing/2014/main" id="{7AE87DFA-8F4B-4C6D-96AE-335324AB2AA3}"/>
              </a:ext>
            </a:extLst>
          </p:cNvPr>
          <p:cNvSpPr txBox="1"/>
          <p:nvPr/>
        </p:nvSpPr>
        <p:spPr>
          <a:xfrm>
            <a:off x="2713337" y="3829222"/>
            <a:ext cx="1719583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專屬於您的私人典藏相簿</a:t>
            </a:r>
          </a:p>
        </p:txBody>
      </p:sp>
      <p:sp>
        <p:nvSpPr>
          <p:cNvPr id="27" name="Shape 452">
            <a:extLst>
              <a:ext uri="{FF2B5EF4-FFF2-40B4-BE49-F238E27FC236}">
                <a16:creationId xmlns:a16="http://schemas.microsoft.com/office/drawing/2014/main" id="{CDFAECF7-B2B6-4277-AA24-577D6973804E}"/>
              </a:ext>
            </a:extLst>
          </p:cNvPr>
          <p:cNvSpPr txBox="1"/>
          <p:nvPr/>
        </p:nvSpPr>
        <p:spPr>
          <a:xfrm>
            <a:off x="562887" y="5989883"/>
            <a:ext cx="1719583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輕鬆分享您的照片</a:t>
            </a:r>
          </a:p>
        </p:txBody>
      </p:sp>
      <p:sp>
        <p:nvSpPr>
          <p:cNvPr id="28" name="Shape 452">
            <a:extLst>
              <a:ext uri="{FF2B5EF4-FFF2-40B4-BE49-F238E27FC236}">
                <a16:creationId xmlns:a16="http://schemas.microsoft.com/office/drawing/2014/main" id="{C6F8B2F2-E3CD-400F-AFC2-9551BFED5B42}"/>
              </a:ext>
            </a:extLst>
          </p:cNvPr>
          <p:cNvSpPr txBox="1"/>
          <p:nvPr/>
        </p:nvSpPr>
        <p:spPr>
          <a:xfrm>
            <a:off x="2231357" y="5989883"/>
            <a:ext cx="2683543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iOS</a:t>
            </a:r>
            <a:r>
              <a:rPr lang="en-US" altLang="zh-TW" baseline="30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Live Photo (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原況照片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動態播放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556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0CDF54F2-6659-481D-AFE3-1ADE8DED2F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14" y="4536708"/>
            <a:ext cx="3853952" cy="97027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10A9FF87-3164-4757-89A2-5F054B51C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610" y="2239105"/>
            <a:ext cx="6585800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FA411B1C-8915-426C-9DE9-CDE61CCFA818}"/>
              </a:ext>
            </a:extLst>
          </p:cNvPr>
          <p:cNvSpPr/>
          <p:nvPr/>
        </p:nvSpPr>
        <p:spPr>
          <a:xfrm>
            <a:off x="5128422" y="2486251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kumimoji="1" lang="en-US" altLang="zh-TW" sz="2400" dirty="0" err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介面簡單易用</a:t>
            </a:r>
            <a:endParaRPr kumimoji="1" lang="en-US" altLang="zh-TW" sz="2400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E0EB62A-721E-4A88-A9E9-1F4BE67D2030}"/>
              </a:ext>
            </a:extLst>
          </p:cNvPr>
          <p:cNvSpPr/>
          <p:nvPr/>
        </p:nvSpPr>
        <p:spPr>
          <a:xfrm>
            <a:off x="5128422" y="3119896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kumimoji="1" lang="en-US" altLang="zh-TW" sz="2400" err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豐富多媒體資訊</a:t>
            </a:r>
            <a:endParaRPr kumimoji="1" lang="en-US" altLang="zh-TW" sz="240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918EFC7-487E-4679-BF57-6C50CEBBC790}"/>
              </a:ext>
            </a:extLst>
          </p:cNvPr>
          <p:cNvSpPr/>
          <p:nvPr/>
        </p:nvSpPr>
        <p:spPr>
          <a:xfrm>
            <a:off x="5128422" y="3753541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kumimoji="1" lang="en-US" altLang="zh-TW" sz="2400" err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支援各類裝置</a:t>
            </a:r>
            <a:endParaRPr kumimoji="1" lang="en-US" altLang="zh-TW" sz="240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1D3290D-14BF-4C0C-877A-A8633231808C}"/>
              </a:ext>
            </a:extLst>
          </p:cNvPr>
          <p:cNvSpPr/>
          <p:nvPr/>
        </p:nvSpPr>
        <p:spPr>
          <a:xfrm>
            <a:off x="5128422" y="4387186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kumimoji="1" lang="en-US" altLang="zh-TW" sz="2400" err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隨時隨地存取播放</a:t>
            </a:r>
            <a:endParaRPr kumimoji="1" lang="en-US" altLang="zh-TW" sz="240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BA5B6FE-0FE2-4FF8-AB29-66BEB0D48660}"/>
              </a:ext>
            </a:extLst>
          </p:cNvPr>
          <p:cNvSpPr/>
          <p:nvPr/>
        </p:nvSpPr>
        <p:spPr>
          <a:xfrm>
            <a:off x="5128422" y="5020831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kumimoji="1" lang="en-US" altLang="zh-TW" sz="2400" err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支援各類影音格式</a:t>
            </a:r>
            <a:endParaRPr kumimoji="1" lang="en-US" altLang="zh-TW" sz="240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6AE1EEC-5AE6-4BF6-AA13-4A20567AB7F4}"/>
              </a:ext>
            </a:extLst>
          </p:cNvPr>
          <p:cNvSpPr/>
          <p:nvPr/>
        </p:nvSpPr>
        <p:spPr>
          <a:xfrm>
            <a:off x="5128422" y="5654476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kumimoji="1" lang="en-US" altLang="zh-TW" sz="2400" err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共享影片</a:t>
            </a:r>
            <a:r>
              <a:rPr kumimoji="1" lang="en-US" altLang="zh-TW" sz="24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/</a:t>
            </a:r>
            <a:r>
              <a:rPr kumimoji="1" lang="en-US" altLang="zh-TW" sz="2400" err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音樂</a:t>
            </a:r>
            <a:r>
              <a:rPr kumimoji="1" lang="en-US" altLang="zh-TW" sz="24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/</a:t>
            </a:r>
            <a:r>
              <a:rPr kumimoji="1" lang="en-US" altLang="zh-TW" sz="2400" err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電影</a:t>
            </a:r>
            <a:endParaRPr lang="en-US" altLang="zh-TW" sz="240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38A9E81-05E7-41D3-B93C-A67631ACADFF}"/>
              </a:ext>
            </a:extLst>
          </p:cNvPr>
          <p:cNvSpPr/>
          <p:nvPr/>
        </p:nvSpPr>
        <p:spPr>
          <a:xfrm rot="10800000">
            <a:off x="8350941" y="1699355"/>
            <a:ext cx="3841058" cy="757083"/>
          </a:xfrm>
          <a:prstGeom prst="rect">
            <a:avLst/>
          </a:prstGeom>
          <a:gradFill>
            <a:gsLst>
              <a:gs pos="5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D:\工作進行中\20170911直播母版16比9\各場PPT元素\20180103\plex-logo_W120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7344" y="1840935"/>
            <a:ext cx="1553939" cy="503736"/>
          </a:xfrm>
          <a:prstGeom prst="rect">
            <a:avLst/>
          </a:prstGeom>
          <a:noFill/>
        </p:spPr>
      </p:pic>
      <p:sp>
        <p:nvSpPr>
          <p:cNvPr id="12" name="Shape 229">
            <a:extLst>
              <a:ext uri="{FF2B5EF4-FFF2-40B4-BE49-F238E27FC236}">
                <a16:creationId xmlns:a16="http://schemas.microsoft.com/office/drawing/2014/main" id="{09E6E524-6084-3C48-B68C-5F5E9F2CD9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zh-TW" altLang="en-US"/>
              <a:t>Ple</a:t>
            </a:r>
            <a:r>
              <a:rPr lang="en-US" altLang="en-US"/>
              <a:t>x</a:t>
            </a:r>
            <a:r>
              <a:rPr lang="zh-TW" altLang="en-US"/>
              <a:t> </a:t>
            </a:r>
            <a:r>
              <a:rPr lang="zh-CN" altLang="en-US"/>
              <a:t>個人媒體收藏中心</a:t>
            </a:r>
            <a:endParaRPr lang="zh-TW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E3081A-A018-0D46-932E-09A688B35A03}"/>
              </a:ext>
            </a:extLst>
          </p:cNvPr>
          <p:cNvSpPr txBox="1"/>
          <p:nvPr/>
        </p:nvSpPr>
        <p:spPr>
          <a:xfrm>
            <a:off x="-121" y="6579667"/>
            <a:ext cx="4239491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zh-CN" altLang="en-US" sz="900">
                <a:solidFill>
                  <a:srgbClr val="333333"/>
                </a:solidFill>
                <a:latin typeface="Arial"/>
                <a:ea typeface="微軟正黑體"/>
                <a:cs typeface="Arial"/>
              </a:rPr>
              <a:t>TS-130 不支援轉檔(transcoding)功能</a:t>
            </a:r>
            <a:endParaRPr lang="zh-TW" altLang="en-US" sz="900">
              <a:solidFill>
                <a:srgbClr val="333333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8C4507D9-02A3-4B9B-AC1C-BF88C4621B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640" y="2752187"/>
            <a:ext cx="2743200" cy="1543050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701693CD-1B44-440B-85A5-FB2B57FB1B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640" y="4497118"/>
            <a:ext cx="274320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2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317">
            <a:extLst>
              <a:ext uri="{FF2B5EF4-FFF2-40B4-BE49-F238E27FC236}">
                <a16:creationId xmlns:a16="http://schemas.microsoft.com/office/drawing/2014/main" id="{47C7D6B8-C2CE-4B66-9E8E-73479BC34C5E}"/>
              </a:ext>
            </a:extLst>
          </p:cNvPr>
          <p:cNvSpPr/>
          <p:nvPr/>
        </p:nvSpPr>
        <p:spPr>
          <a:xfrm>
            <a:off x="672956" y="2500597"/>
            <a:ext cx="2017018" cy="1538122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3" name="Shape 317">
            <a:extLst>
              <a:ext uri="{FF2B5EF4-FFF2-40B4-BE49-F238E27FC236}">
                <a16:creationId xmlns:a16="http://schemas.microsoft.com/office/drawing/2014/main" id="{99BA0971-D228-495E-850E-F820A35F0993}"/>
              </a:ext>
            </a:extLst>
          </p:cNvPr>
          <p:cNvSpPr/>
          <p:nvPr/>
        </p:nvSpPr>
        <p:spPr>
          <a:xfrm>
            <a:off x="672956" y="4672611"/>
            <a:ext cx="2017018" cy="1538122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5" name="Shape 317">
            <a:extLst>
              <a:ext uri="{FF2B5EF4-FFF2-40B4-BE49-F238E27FC236}">
                <a16:creationId xmlns:a16="http://schemas.microsoft.com/office/drawing/2014/main" id="{10E9ABEC-5CEB-46C7-B5B6-7EA17BE65160}"/>
              </a:ext>
            </a:extLst>
          </p:cNvPr>
          <p:cNvSpPr/>
          <p:nvPr/>
        </p:nvSpPr>
        <p:spPr>
          <a:xfrm>
            <a:off x="6232033" y="2500597"/>
            <a:ext cx="2017018" cy="1538122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6" name="Shape 317">
            <a:extLst>
              <a:ext uri="{FF2B5EF4-FFF2-40B4-BE49-F238E27FC236}">
                <a16:creationId xmlns:a16="http://schemas.microsoft.com/office/drawing/2014/main" id="{BFEC338F-61AB-454A-B5C3-EC7EBB982DA7}"/>
              </a:ext>
            </a:extLst>
          </p:cNvPr>
          <p:cNvSpPr/>
          <p:nvPr/>
        </p:nvSpPr>
        <p:spPr>
          <a:xfrm>
            <a:off x="6232033" y="4672611"/>
            <a:ext cx="2017018" cy="1538122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9434324-8399-4940-8BAC-1BFADA714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微軟正黑體"/>
                <a:ea typeface="微軟正黑體"/>
              </a:rPr>
              <a:t>全新</a:t>
            </a:r>
            <a:r>
              <a:rPr lang="zh-TW" altLang="en-US">
                <a:latin typeface="微軟正黑體"/>
                <a:ea typeface="微軟正黑體"/>
              </a:rPr>
              <a:t>監控應用</a:t>
            </a:r>
            <a:r>
              <a:rPr lang="zh-TW">
                <a:latin typeface="微軟正黑體"/>
                <a:ea typeface="微軟正黑體"/>
              </a:rPr>
              <a:t>程式 -  QVR Elite 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499A4898-0801-47C5-A247-C0C006729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3424" y="529995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7FE7C-0B25-4E3F-AFEC-630D260A5902}"/>
              </a:ext>
            </a:extLst>
          </p:cNvPr>
          <p:cNvSpPr txBox="1"/>
          <p:nvPr/>
        </p:nvSpPr>
        <p:spPr>
          <a:xfrm>
            <a:off x="2839993" y="2436718"/>
            <a:ext cx="26979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授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權數</a:t>
            </a:r>
            <a: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量形式自由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1D6F6A1-3889-4D3C-AA3B-9BE1438DD891}"/>
              </a:ext>
            </a:extLst>
          </p:cNvPr>
          <p:cNvSpPr txBox="1"/>
          <p:nvPr/>
        </p:nvSpPr>
        <p:spPr>
          <a:xfrm>
            <a:off x="2839993" y="2840398"/>
            <a:ext cx="301704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買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授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權時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不用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計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算怎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麽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拆解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購買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啟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用授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權時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也不用分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別啟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用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數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次，直接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輸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入想要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啟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用的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頻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道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數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一次就完成了。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45656C2-7E7F-467D-8E52-A0A3F45A809B}"/>
              </a:ext>
            </a:extLst>
          </p:cNvPr>
          <p:cNvSpPr txBox="1"/>
          <p:nvPr/>
        </p:nvSpPr>
        <p:spPr>
          <a:xfrm>
            <a:off x="2839993" y="495302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效能再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進</a:t>
            </a: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化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5331842-D592-42F1-B69B-620B20F1EA08}"/>
              </a:ext>
            </a:extLst>
          </p:cNvPr>
          <p:cNvSpPr txBox="1"/>
          <p:nvPr/>
        </p:nvSpPr>
        <p:spPr>
          <a:xfrm>
            <a:off x="2839993" y="5381649"/>
            <a:ext cx="31218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在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T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S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-1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3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0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支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援高達八路監控。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2B9597E-A74A-424B-BCEC-6848FE01F882}"/>
              </a:ext>
            </a:extLst>
          </p:cNvPr>
          <p:cNvSpPr txBox="1"/>
          <p:nvPr/>
        </p:nvSpPr>
        <p:spPr>
          <a:xfrm>
            <a:off x="8450217" y="24521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效能再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進</a:t>
            </a: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化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0EB3681-135C-4C0C-A6FC-7D36990C301B}"/>
              </a:ext>
            </a:extLst>
          </p:cNvPr>
          <p:cNvSpPr txBox="1"/>
          <p:nvPr/>
        </p:nvSpPr>
        <p:spPr>
          <a:xfrm>
            <a:off x="8450216" y="2838390"/>
            <a:ext cx="322104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使用與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相同的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Client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，包括動態版型、同時觀看實時和回放、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E-map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事件顯示，都可用的到。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7A6443C-8873-47F9-B879-2D30D7858A33}"/>
              </a:ext>
            </a:extLst>
          </p:cNvPr>
          <p:cNvSpPr txBox="1"/>
          <p:nvPr/>
        </p:nvSpPr>
        <p:spPr>
          <a:xfrm>
            <a:off x="8450217" y="473049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標準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MP4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錄影</a:t>
            </a: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檔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9C7696D-5ECC-4245-B91C-66AEB093F2A2}"/>
              </a:ext>
            </a:extLst>
          </p:cNvPr>
          <p:cNvSpPr txBox="1"/>
          <p:nvPr/>
        </p:nvSpPr>
        <p:spPr>
          <a:xfrm>
            <a:off x="8450216" y="5085598"/>
            <a:ext cx="290750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儲存標準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MP4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錄影文件，方便客戶隨時取出文件用第三方播放器播放。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5E76CE12-588B-43FF-B29B-793726AB2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824" y="2685023"/>
            <a:ext cx="1707281" cy="1073855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F7C81752-99CE-4D60-9071-C0652A10B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165" y="4934213"/>
            <a:ext cx="1675253" cy="992742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686CB33E-61E5-423D-8E07-FFE65C10E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75035" y="4767634"/>
            <a:ext cx="1446111" cy="1200329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3383712F-E09E-4724-94A1-31E6307AE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2622" y="2725559"/>
            <a:ext cx="1824038" cy="10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16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47FA-6BBE-0740-BA7D-C3D5DE27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723" y="373792"/>
            <a:ext cx="8636313" cy="1334173"/>
          </a:xfrm>
        </p:spPr>
        <p:txBody>
          <a:bodyPr anchor="ctr"/>
          <a:lstStyle/>
          <a:p>
            <a:r>
              <a:rPr lang="zh-CN" altLang="en-US">
                <a:latin typeface="微軟正黑體"/>
                <a:ea typeface="微軟正黑體"/>
              </a:rPr>
              <a:t>TS-130 滿足您家中視聽娛樂以及手機/電腦檔案保護的各樣需求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22D2562-5DD4-44D9-B157-D2105A725D87}"/>
              </a:ext>
            </a:extLst>
          </p:cNvPr>
          <p:cNvSpPr txBox="1"/>
          <p:nvPr/>
        </p:nvSpPr>
        <p:spPr>
          <a:xfrm>
            <a:off x="69800" y="2149113"/>
            <a:ext cx="390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長輩也可一起參與生活點滴</a:t>
            </a:r>
            <a:endParaRPr 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70771B7C-BFDB-4D67-8B58-8A6DC367D5C4}"/>
              </a:ext>
            </a:extLst>
          </p:cNvPr>
          <p:cNvSpPr txBox="1"/>
          <p:nvPr/>
        </p:nvSpPr>
        <p:spPr>
          <a:xfrm>
            <a:off x="4134885" y="2149113"/>
            <a:ext cx="39028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b="1">
                <a:latin typeface="Arial"/>
                <a:ea typeface="微軟正黑體"/>
                <a:cs typeface="Arial"/>
              </a:rPr>
              <a:t>網紅愛自拍與社群分享</a:t>
            </a:r>
            <a:endParaRPr 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C03EEC7-A22A-4C74-B329-6791C6FF6F49}"/>
              </a:ext>
            </a:extLst>
          </p:cNvPr>
          <p:cNvSpPr txBox="1"/>
          <p:nvPr/>
        </p:nvSpPr>
        <p:spPr>
          <a:xfrm>
            <a:off x="8132830" y="2149113"/>
            <a:ext cx="39028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b="1">
                <a:latin typeface="Arial"/>
                <a:ea typeface="微軟正黑體"/>
                <a:cs typeface="Arial"/>
              </a:rPr>
              <a:t>家庭珍藏回憶</a:t>
            </a:r>
            <a:endParaRPr lang="en-US" b="1">
              <a:latin typeface="Arial"/>
              <a:ea typeface="微軟正黑體"/>
              <a:cs typeface="Arial"/>
            </a:endParaRPr>
          </a:p>
        </p:txBody>
      </p:sp>
      <p:pic>
        <p:nvPicPr>
          <p:cNvPr id="7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98410188-9212-43E2-91EB-C82434877D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8559" y="17944"/>
            <a:ext cx="1632538" cy="228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39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F1BBDCD-4D47-470C-B173-ADD22847CD27}"/>
              </a:ext>
            </a:extLst>
          </p:cNvPr>
          <p:cNvSpPr txBox="1"/>
          <p:nvPr/>
        </p:nvSpPr>
        <p:spPr>
          <a:xfrm>
            <a:off x="6657142" y="3784561"/>
            <a:ext cx="478343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4000" b="1">
                <a:solidFill>
                  <a:srgbClr val="296876"/>
                </a:solidFill>
                <a:latin typeface="微軟正黑體"/>
                <a:ea typeface="微軟正黑體"/>
              </a:rPr>
              <a:t>本事有夠大的小驚喜</a:t>
            </a:r>
          </a:p>
          <a:p>
            <a:pPr algn="ctr"/>
            <a:r>
              <a:rPr lang="zh-TW" altLang="en-US" sz="2400">
                <a:solidFill>
                  <a:srgbClr val="296876"/>
                </a:solidFill>
                <a:latin typeface="微軟正黑體"/>
                <a:ea typeface="微軟正黑體"/>
              </a:rPr>
              <a:t>個  人  雲  儲  存  中  心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CEEAFD6-19F0-4921-AF18-02CBBAFE85C0}"/>
              </a:ext>
            </a:extLst>
          </p:cNvPr>
          <p:cNvSpPr txBox="1"/>
          <p:nvPr/>
        </p:nvSpPr>
        <p:spPr>
          <a:xfrm>
            <a:off x="6823197" y="6482593"/>
            <a:ext cx="4751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>
                <a:solidFill>
                  <a:srgbClr val="2968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©2021</a:t>
            </a:r>
            <a:r>
              <a:rPr lang="zh-TW" altLang="en-US" sz="800">
                <a:solidFill>
                  <a:srgbClr val="2968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</a:p>
        </p:txBody>
      </p:sp>
    </p:spTree>
    <p:extLst>
      <p:ext uri="{BB962C8B-B14F-4D97-AF65-F5344CB8AC3E}">
        <p14:creationId xmlns:p14="http://schemas.microsoft.com/office/powerpoint/2010/main" val="379174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66231B3-F979-4C2F-9E77-97FE3DF7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CN" altLang="en-US"/>
              <a:t>快速上手的</a:t>
            </a:r>
            <a:br>
              <a:rPr lang="zh-CN" altLang="en-US"/>
            </a:br>
            <a:r>
              <a:rPr lang="zh-CN" altLang="en-US"/>
              <a:t>家用備份機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299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CA85-DC73-7240-A776-006FF1DA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Arial" panose="020B0604020202020204" pitchFamily="34" charset="0"/>
              </a:rPr>
              <a:t>專注家用功能的個人</a:t>
            </a:r>
            <a:r>
              <a:rPr lang="zh-TW" altLang="en-US">
                <a:latin typeface="Arial" panose="020B0604020202020204" pitchFamily="34" charset="0"/>
              </a:rPr>
              <a:t>雲端空間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文字方塊 24">
            <a:extLst>
              <a:ext uri="{FF2B5EF4-FFF2-40B4-BE49-F238E27FC236}">
                <a16:creationId xmlns:a16="http://schemas.microsoft.com/office/drawing/2014/main" id="{1033B218-9D77-9B4E-A301-7469D4A2F0EE}"/>
              </a:ext>
            </a:extLst>
          </p:cNvPr>
          <p:cNvSpPr txBox="1"/>
          <p:nvPr/>
        </p:nvSpPr>
        <p:spPr>
          <a:xfrm>
            <a:off x="1473441" y="3629330"/>
            <a:ext cx="43813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合理</a:t>
            </a:r>
            <a:r>
              <a:rPr lang="zh-TW" altLang="en-US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的價錢</a:t>
            </a:r>
            <a:endParaRPr lang="en-US" altLang="zh-TW" sz="24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時尚外型</a:t>
            </a:r>
            <a:endParaRPr lang="en-US" altLang="zh-TW" sz="24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資料分享</a:t>
            </a:r>
            <a:endParaRPr lang="en-US" altLang="zh-TW" sz="24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影音功能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備份</a:t>
            </a:r>
            <a:r>
              <a:rPr lang="en-US" altLang="zh-TW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手機照片</a:t>
            </a:r>
            <a:r>
              <a:rPr lang="en-US" altLang="zh-CN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/</a:t>
            </a:r>
            <a:r>
              <a:rPr lang="zh-TW" altLang="en-US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電腦資料</a:t>
            </a:r>
            <a:r>
              <a:rPr lang="en-US" altLang="zh-TW" sz="24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/MacBook Time Machine)</a:t>
            </a:r>
            <a:endParaRPr kumimoji="1" lang="zh-TW" altLang="en-US" sz="24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38">
            <a:extLst>
              <a:ext uri="{FF2B5EF4-FFF2-40B4-BE49-F238E27FC236}">
                <a16:creationId xmlns:a16="http://schemas.microsoft.com/office/drawing/2014/main" id="{6BE0601E-4AF3-A949-9663-FA6231AC4A76}"/>
              </a:ext>
            </a:extLst>
          </p:cNvPr>
          <p:cNvSpPr txBox="1"/>
          <p:nvPr/>
        </p:nvSpPr>
        <p:spPr>
          <a:xfrm>
            <a:off x="1473441" y="2474893"/>
            <a:ext cx="4849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我想購買家用個人</a:t>
            </a:r>
            <a:r>
              <a:rPr lang="en-US" altLang="zh-TW" sz="28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NAS, </a:t>
            </a:r>
          </a:p>
          <a:p>
            <a:r>
              <a:rPr lang="zh-CN" altLang="en-US" sz="28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我的需求是</a:t>
            </a:r>
            <a:r>
              <a:rPr lang="en-US" altLang="zh-CN" sz="28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…</a:t>
            </a:r>
            <a:endParaRPr lang="zh-TW" altLang="en-US" sz="28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43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53C3D3C-4CCA-45C5-8BF3-809D27365F3B}"/>
              </a:ext>
            </a:extLst>
          </p:cNvPr>
          <p:cNvSpPr/>
          <p:nvPr/>
        </p:nvSpPr>
        <p:spPr>
          <a:xfrm>
            <a:off x="6171332" y="2669837"/>
            <a:ext cx="4515447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柔合配色</a:t>
            </a:r>
            <a:r>
              <a:rPr kumimoji="1" lang="zh-TW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輕易搭配居家擺設</a:t>
            </a:r>
            <a:r>
              <a:rPr kumimoji="1" lang="en-US" altLang="zh-TW" sz="24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endParaRPr kumimoji="1" lang="zh-TW" altLang="en-US" sz="2400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94DFB-BA3B-CA43-BA0C-1DCDABC3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專為初階用戶設計的個人備份機</a:t>
            </a:r>
            <a:endParaRPr 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7911F3F-5955-4C57-B26B-85C3529DC799}"/>
              </a:ext>
            </a:extLst>
          </p:cNvPr>
          <p:cNvSpPr/>
          <p:nvPr/>
        </p:nvSpPr>
        <p:spPr>
          <a:xfrm>
            <a:off x="6171332" y="3271892"/>
            <a:ext cx="4515447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靜音風扇高效散熱</a:t>
            </a:r>
            <a:endParaRPr kumimoji="1"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B42AC69-8CF5-4126-BFC2-A0D2642E0D3A}"/>
              </a:ext>
            </a:extLst>
          </p:cNvPr>
          <p:cNvSpPr/>
          <p:nvPr/>
        </p:nvSpPr>
        <p:spPr>
          <a:xfrm>
            <a:off x="6171332" y="3873947"/>
            <a:ext cx="4515447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4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快照保護資料安全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6E4B2C7-5EEE-4631-9288-210646B8D624}"/>
              </a:ext>
            </a:extLst>
          </p:cNvPr>
          <p:cNvSpPr/>
          <p:nvPr/>
        </p:nvSpPr>
        <p:spPr>
          <a:xfrm>
            <a:off x="6171332" y="4476002"/>
            <a:ext cx="4515447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4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個人雲端分享照片影片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D1B2EC-917A-4AA6-988F-1D41F133A6AB}"/>
              </a:ext>
            </a:extLst>
          </p:cNvPr>
          <p:cNvSpPr/>
          <p:nvPr/>
        </p:nvSpPr>
        <p:spPr>
          <a:xfrm>
            <a:off x="6171332" y="5078057"/>
            <a:ext cx="4515447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4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支援 </a:t>
            </a:r>
            <a:r>
              <a:rPr kumimoji="1" lang="en-US" altLang="zh-TW" sz="24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Plex</a:t>
            </a:r>
            <a:r>
              <a:rPr kumimoji="1" lang="zh-TW" altLang="en-US" sz="24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媒體中心</a:t>
            </a:r>
            <a:r>
              <a:rPr kumimoji="1" lang="en-US" altLang="zh-TW" sz="24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 </a:t>
            </a:r>
            <a:endParaRPr kumimoji="1"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F7ABF99-A288-4FEF-929C-3BC92135BEBA}"/>
              </a:ext>
            </a:extLst>
          </p:cNvPr>
          <p:cNvSpPr/>
          <p:nvPr/>
        </p:nvSpPr>
        <p:spPr>
          <a:xfrm>
            <a:off x="6171332" y="5680111"/>
            <a:ext cx="4515447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4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手機照片輕鬆備份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7E57DC83-5B92-40A5-A80E-2B96EB93DB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595" y="4744723"/>
            <a:ext cx="3853952" cy="970270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F89CF02D-1CF0-4BB8-A161-235C93F84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46" y="2447120"/>
            <a:ext cx="6585800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401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44394-6560-0546-8545-0B6A5DD0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智趣藍完美搭配不同居家風格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69A44-8BB7-D74B-ACBC-DF76F3FBA900}"/>
              </a:ext>
            </a:extLst>
          </p:cNvPr>
          <p:cNvSpPr txBox="1"/>
          <p:nvPr/>
        </p:nvSpPr>
        <p:spPr>
          <a:xfrm>
            <a:off x="123694" y="1974139"/>
            <a:ext cx="383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北歐風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AAEE717-FA20-4065-A3CE-BF58E9C24B2D}"/>
              </a:ext>
            </a:extLst>
          </p:cNvPr>
          <p:cNvSpPr txBox="1"/>
          <p:nvPr/>
        </p:nvSpPr>
        <p:spPr>
          <a:xfrm>
            <a:off x="4171603" y="1974139"/>
            <a:ext cx="383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鄉村</a:t>
            </a: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風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6AB853F-3872-42C5-B091-BB007A2EF18F}"/>
              </a:ext>
            </a:extLst>
          </p:cNvPr>
          <p:cNvSpPr txBox="1"/>
          <p:nvPr/>
        </p:nvSpPr>
        <p:spPr>
          <a:xfrm>
            <a:off x="8225484" y="1974139"/>
            <a:ext cx="383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日式</a:t>
            </a: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風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93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A0D82FF4-11FF-45B1-B3D9-9ED4E47BC1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595" y="4744723"/>
            <a:ext cx="3853952" cy="97027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02293EDE-0C91-4D29-B922-1A4EDAA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46" y="2447120"/>
            <a:ext cx="6585800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995588-5113-364F-9194-E4C4116C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微軟正黑體"/>
                <a:ea typeface="微軟正黑體"/>
              </a:rPr>
              <a:t>ARM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微軟正黑體"/>
                <a:ea typeface="微軟正黑體"/>
              </a:rPr>
              <a:t>64</a:t>
            </a:r>
            <a:r>
              <a:rPr lang="zh-CN" altLang="en-US">
                <a:latin typeface="微軟正黑體"/>
                <a:ea typeface="微軟正黑體"/>
              </a:rPr>
              <a:t>位元四核心1.4GHz 低功耗處理器</a:t>
            </a:r>
            <a:endParaRPr lang="en-US">
              <a:latin typeface="微軟正黑體"/>
              <a:ea typeface="微軟正黑體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158502-7351-C24E-BD09-B5DC12F7B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658" y="2670897"/>
            <a:ext cx="2506666" cy="501333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5ED716C-5282-1B4C-8AB4-F8F7A0BACD76}"/>
              </a:ext>
            </a:extLst>
          </p:cNvPr>
          <p:cNvSpPr/>
          <p:nvPr/>
        </p:nvSpPr>
        <p:spPr>
          <a:xfrm>
            <a:off x="5754667" y="5000048"/>
            <a:ext cx="5495946" cy="1440159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zh-CN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節能低功耗</a:t>
            </a:r>
            <a:r>
              <a:rPr kumimoji="1" 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ARM® Cortex-A53</a:t>
            </a:r>
            <a:r>
              <a:rPr kumimoji="1" lang="zh-CN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架構</a:t>
            </a:r>
            <a:endParaRPr kumimoji="1" lang="en-US" altLang="zh-CN" sz="2000" b="1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  <a:p>
            <a:r>
              <a:rPr kumimoji="1" lang="zh-CN" altLang="en-US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硬碟待命中：3.45</a:t>
            </a:r>
            <a:r>
              <a:rPr kumimoji="1" lang="en-US" altLang="zh-CN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W</a:t>
            </a:r>
            <a:endParaRPr lang="en-US" altLang="zh-CN" sz="200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  <a:p>
            <a:r>
              <a:rPr kumimoji="1" lang="zh-CN" altLang="en-US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硬碟運轉中：7.29</a:t>
            </a:r>
            <a:r>
              <a:rPr kumimoji="1" lang="en-US" altLang="zh-CN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W</a:t>
            </a:r>
            <a:r>
              <a:rPr kumimoji="1" lang="en-US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 </a:t>
            </a:r>
            <a:endParaRPr lang="en-US" sz="200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8B44FFD-56B3-4253-8493-363070DFF8C0}"/>
              </a:ext>
            </a:extLst>
          </p:cNvPr>
          <p:cNvSpPr/>
          <p:nvPr/>
        </p:nvSpPr>
        <p:spPr>
          <a:xfrm>
            <a:off x="5775261" y="3215088"/>
            <a:ext cx="5946478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Realtek RTD1295 </a:t>
            </a:r>
            <a:r>
              <a:rPr kumimoji="1" lang="zh-TW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四核心 </a:t>
            </a:r>
            <a:r>
              <a:rPr kumimoji="1"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64-bit 1.4GHz </a:t>
            </a:r>
            <a:r>
              <a:rPr kumimoji="1" lang="zh-TW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處理器</a:t>
            </a:r>
            <a:endParaRPr lang="zh-TW" b="1">
              <a:solidFill>
                <a:schemeClr val="tx1"/>
              </a:solidFill>
              <a:ea typeface="新細明體"/>
              <a:cs typeface="Calibri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F3A1BEB-D633-49A2-9FAA-0EE481C69388}"/>
              </a:ext>
            </a:extLst>
          </p:cNvPr>
          <p:cNvSpPr/>
          <p:nvPr/>
        </p:nvSpPr>
        <p:spPr>
          <a:xfrm>
            <a:off x="5775261" y="4117865"/>
            <a:ext cx="568724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zh-CN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內建</a:t>
            </a:r>
            <a:r>
              <a:rPr kumimoji="1" lang="en-US" altLang="zh-CN" sz="2000" b="1">
                <a:solidFill>
                  <a:schemeClr val="tx1"/>
                </a:solidFill>
                <a:latin typeface="Arial"/>
                <a:ea typeface="+mn-lt"/>
                <a:cs typeface="Arial"/>
                <a:sym typeface="Arial"/>
              </a:rPr>
              <a:t>1GB</a:t>
            </a:r>
            <a:r>
              <a:rPr kumimoji="1" lang="zh-CN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 </a:t>
            </a:r>
            <a:r>
              <a:rPr kumimoji="1"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DDR4 </a:t>
            </a:r>
            <a:r>
              <a:rPr kumimoji="1" lang="en-US" altLang="zh-TW" sz="2000" b="1" err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高速</a:t>
            </a:r>
            <a:r>
              <a:rPr kumimoji="1" lang="zh-CN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記憶體</a:t>
            </a:r>
            <a:endParaRPr lang="en-US" altLang="zh-CN" sz="20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75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5" ma:contentTypeDescription="建立新的文件。" ma:contentTypeScope="" ma:versionID="9d3040d549316bc6d5c8d3a469af581f">
  <xsd:schema xmlns:xsd="http://www.w3.org/2001/XMLSchema" xmlns:xs="http://www.w3.org/2001/XMLSchema" xmlns:p="http://schemas.microsoft.com/office/2006/metadata/properties" xmlns:ns3="dcbbd555-b457-42c6-b2a2-eaac61238ccd" xmlns:ns4="ddefd5bb-6d8d-4f06-9742-d3da6e9c2d1a" targetNamespace="http://schemas.microsoft.com/office/2006/metadata/properties" ma:root="true" ma:fieldsID="973cc6910f4679f35eb348f4fb33ab92" ns3:_="" ns4:_="">
    <xsd:import namespace="dcbbd555-b457-42c6-b2a2-eaac61238ccd"/>
    <xsd:import namespace="ddefd5bb-6d8d-4f06-9742-d3da6e9c2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d5bb-6d8d-4f06-9742-d3da6e9c2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D3BD328-F74E-4321-8C59-29AF46B6215E}">
  <ds:schemaRefs>
    <ds:schemaRef ds:uri="dcbbd555-b457-42c6-b2a2-eaac61238ccd"/>
    <ds:schemaRef ds:uri="ddefd5bb-6d8d-4f06-9742-d3da6e9c2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821FDD3-D53D-4654-82B2-4C565A8C94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340C5C-A7B0-4BE7-8658-E812C08DA07E}">
  <ds:schemaRefs>
    <ds:schemaRef ds:uri="http://purl.org/dc/elements/1.1/"/>
    <ds:schemaRef ds:uri="http://schemas.microsoft.com/office/2006/metadata/properties"/>
    <ds:schemaRef ds:uri="dcbbd555-b457-42c6-b2a2-eaac61238ccd"/>
    <ds:schemaRef ds:uri="ddefd5bb-6d8d-4f06-9742-d3da6e9c2d1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1970</Words>
  <Application>Microsoft Office PowerPoint</Application>
  <PresentationFormat>寬螢幕</PresentationFormat>
  <Paragraphs>287</Paragraphs>
  <Slides>48</Slides>
  <Notes>20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5" baseType="lpstr">
      <vt:lpstr>Microsoft JhengHei</vt:lpstr>
      <vt:lpstr>Microsoft JhengHei</vt:lpstr>
      <vt:lpstr>Arial</vt:lpstr>
      <vt:lpstr>Calibri</vt:lpstr>
      <vt:lpstr>Calibri Light</vt:lpstr>
      <vt:lpstr>Verdana</vt:lpstr>
      <vt:lpstr>Office 佈景主題</vt:lpstr>
      <vt:lpstr>PowerPoint 簡報</vt:lpstr>
      <vt:lpstr>多個行動硬碟，總是不知道哪顆存了什麼檔案嗎?</vt:lpstr>
      <vt:lpstr>使用 TS-130 一機搞定多裝置的備份</vt:lpstr>
      <vt:lpstr>PowerPoint 簡報</vt:lpstr>
      <vt:lpstr>快速上手的 家用備份機</vt:lpstr>
      <vt:lpstr>專注家用功能的個人雲端空間</vt:lpstr>
      <vt:lpstr>專為初階用戶設計的個人備份機</vt:lpstr>
      <vt:lpstr>智趣藍完美搭配不同居家風格</vt:lpstr>
      <vt:lpstr>ARM 64位元四核心1.4GHz 低功耗處理器</vt:lpstr>
      <vt:lpstr>高效散熱，18TB大容量硬碟也不怕</vt:lpstr>
      <vt:lpstr>簡潔美觀的外型，減法做設計</vt:lpstr>
      <vt:lpstr>支援 3.5 吋硬碟與 2.5 吋硬碟或固態硬碟 </vt:lpstr>
      <vt:lpstr>效能實測 - 滿速的 10 GB大檔案傳輸</vt:lpstr>
      <vt:lpstr>開 箱</vt:lpstr>
      <vt:lpstr>NAS 基礎操作</vt:lpstr>
      <vt:lpstr>透過 QR code 或使用 Qfinder Pro 對 TS-130 快速地進行初始化</vt:lpstr>
      <vt:lpstr>所有檔案的家 – File Station</vt:lpstr>
      <vt:lpstr>myQNAPcloud Link 遠端連線服務，隨時隨地存取 QNAP NAS</vt:lpstr>
      <vt:lpstr>不同使用者可獨立設定權限，也可透過myqnapcloud連結直接分享給朋友</vt:lpstr>
      <vt:lpstr>資料保護與同步</vt:lpstr>
      <vt:lpstr>公有雲空間其實沒有想像中那麼美好</vt:lpstr>
      <vt:lpstr>完整備份方案對抗勒索病毒</vt:lpstr>
      <vt:lpstr>Apple Time Machine 備份</vt:lpstr>
      <vt:lpstr>Apple Time Machine 備份</vt:lpstr>
      <vt:lpstr>Apple Time Machine 備份</vt:lpstr>
      <vt:lpstr>最實惠的入門機種也有完整的快照防護</vt:lpstr>
      <vt:lpstr>快照也可以透過快照管理員備份到外接裝置- 匯出</vt:lpstr>
      <vt:lpstr>快照也可以透過快照管理員備份到外接裝置 - 匯入</vt:lpstr>
      <vt:lpstr>HBS 3 混合型備份與同步中心</vt:lpstr>
      <vt:lpstr>HBS 3 使用教學</vt:lpstr>
      <vt:lpstr>HBS 備份到外接裝置/遠端NAS/雲端空間</vt:lpstr>
      <vt:lpstr>HBS 備份到外接裝置/遠端NAS/雲端空間</vt:lpstr>
      <vt:lpstr>在 HBS 3 中建立備份工作</vt:lpstr>
      <vt:lpstr>可自定義排程匯出，時刻保護資料安全</vt:lpstr>
      <vt:lpstr>從 HBS 3 建立還原工作還原備份的檔案</vt:lpstr>
      <vt:lpstr>1-bay NAS​的資料保護方式</vt:lpstr>
      <vt:lpstr>影音多媒體串流</vt:lpstr>
      <vt:lpstr>設定 Qfile 自動上傳手機影音檔案</vt:lpstr>
      <vt:lpstr>設定僅 Wi-Fi 可上傳，網路不用吃到飽</vt:lpstr>
      <vt:lpstr>Qsync 將手機檔案與 NAS 自動同步</vt:lpstr>
      <vt:lpstr>透過Qsync 自動同步備份檔案</vt:lpstr>
      <vt:lpstr>即將推出 Qsync 5.0 支援節省空間模式</vt:lpstr>
      <vt:lpstr>在QuMagie中用相簿或資料夾整理照片</vt:lpstr>
      <vt:lpstr>更多 QuMagie 實用功能</vt:lpstr>
      <vt:lpstr>Plex 個人媒體收藏中心</vt:lpstr>
      <vt:lpstr>全新監控應用程式 -  QVR Elite </vt:lpstr>
      <vt:lpstr>TS-130 滿足您家中視聽娛樂以及手機/電腦檔案保護的各樣需求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TS-130</dc:title>
  <dc:creator>QNAP_Stanley Huang</dc:creator>
  <cp:lastModifiedBy>QNAP_Yvonne Tsai</cp:lastModifiedBy>
  <cp:revision>2</cp:revision>
  <dcterms:created xsi:type="dcterms:W3CDTF">2021-01-29T05:14:34Z</dcterms:created>
  <dcterms:modified xsi:type="dcterms:W3CDTF">2021-02-17T06:56:58Z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