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5" r:id="rId1"/>
  </p:sldMasterIdLst>
  <p:notesMasterIdLst>
    <p:notesMasterId r:id="rId28"/>
  </p:notesMasterIdLst>
  <p:sldIdLst>
    <p:sldId id="256" r:id="rId2"/>
    <p:sldId id="278" r:id="rId3"/>
    <p:sldId id="296" r:id="rId4"/>
    <p:sldId id="279" r:id="rId5"/>
    <p:sldId id="280" r:id="rId6"/>
    <p:sldId id="297" r:id="rId7"/>
    <p:sldId id="260" r:id="rId8"/>
    <p:sldId id="305" r:id="rId9"/>
    <p:sldId id="281" r:id="rId10"/>
    <p:sldId id="282" r:id="rId11"/>
    <p:sldId id="304" r:id="rId12"/>
    <p:sldId id="283" r:id="rId13"/>
    <p:sldId id="284" r:id="rId14"/>
    <p:sldId id="285" r:id="rId15"/>
    <p:sldId id="286" r:id="rId16"/>
    <p:sldId id="287" r:id="rId17"/>
    <p:sldId id="288" r:id="rId18"/>
    <p:sldId id="303" r:id="rId19"/>
    <p:sldId id="290" r:id="rId20"/>
    <p:sldId id="291" r:id="rId21"/>
    <p:sldId id="292" r:id="rId22"/>
    <p:sldId id="289" r:id="rId23"/>
    <p:sldId id="293" r:id="rId24"/>
    <p:sldId id="294" r:id="rId25"/>
    <p:sldId id="301" r:id="rId26"/>
    <p:sldId id="295" r:id="rId27"/>
  </p:sldIdLst>
  <p:sldSz cx="9144000" cy="5143500" type="screen16x9"/>
  <p:notesSz cx="6858000" cy="9144000"/>
  <p:embeddedFontLst>
    <p:embeddedFont>
      <p:font typeface="Poppins" panose="02020500000000000000" charset="0"/>
      <p:regular r:id="rId29"/>
      <p:bold r:id="rId30"/>
      <p:italic r:id="rId31"/>
      <p:boldItalic r:id="rId32"/>
    </p:embeddedFont>
    <p:embeddedFont>
      <p:font typeface="Poppins Light" panose="02020500000000000000" charset="0"/>
      <p:regular r:id="rId33"/>
      <p:bold r:id="rId34"/>
      <p:italic r:id="rId35"/>
      <p:boldItalic r:id="rId36"/>
    </p:embeddedFont>
    <p:embeddedFont>
      <p:font typeface="微軟正黑體" panose="020B0604030504040204" pitchFamily="34" charset="-12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FBFA"/>
    <a:srgbClr val="214D71"/>
    <a:srgbClr val="285D88"/>
    <a:srgbClr val="3275AC"/>
    <a:srgbClr val="D4DEE7"/>
    <a:srgbClr val="FEC382"/>
    <a:srgbClr val="7CA1E4"/>
    <a:srgbClr val="FEEB34"/>
    <a:srgbClr val="FEE91E"/>
    <a:srgbClr val="7D8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58CC30-A72C-051E-67A9-F05C0FDA0634}" v="806" dt="2021-02-04T06:27:04.136"/>
    <p1510:client id="{4324C5DA-EBFB-4DC1-4254-BFDAFB1FFE78}" v="1" dt="2021-02-03T12:45:42.027"/>
    <p1510:client id="{4EA29FDC-5C0E-864B-D20C-459859E6E574}" v="38" dt="2021-02-04T06:40:43.051"/>
    <p1510:client id="{5B3FBE44-275A-100A-487C-4BFB51A99368}" v="662" dt="2021-02-04T09:40:40.383"/>
    <p1510:client id="{659F6730-616B-4DF6-2094-23CDAA2A7251}" v="31" dt="2021-02-04T00:17:30.817"/>
    <p1510:client id="{705DD580-0557-6911-F11D-8F9938D8F6C2}" v="96" dt="2021-02-04T10:49:17.460"/>
    <p1510:client id="{7289487A-281E-4CF4-9130-5CC7CF0DF7E7}" v="1610" dt="2021-02-05T02:14:03.711"/>
    <p1510:client id="{7787E555-67A7-044E-66EF-C8289E23BCF5}" v="26" dt="2021-02-04T08:34:20.518"/>
    <p1510:client id="{7D3115AC-19CE-051F-88CC-111BE3738970}" v="33" dt="2021-02-04T08:30:09.987"/>
    <p1510:client id="{E2E3F386-0121-AA6B-34EE-805DE2D489FF}" v="6" dt="2021-02-04T08:20:35.004"/>
  </p1510:revLst>
</p1510:revInfo>
</file>

<file path=ppt/tableStyles.xml><?xml version="1.0" encoding="utf-8"?>
<a:tblStyleLst xmlns:a="http://schemas.openxmlformats.org/drawingml/2006/main" def="{0DB2BAF2-3C50-4771-BA29-6AD98073532F}">
  <a:tblStyle styleId="{0DB2BAF2-3C50-4771-BA29-6AD9807353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208" y="7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a95c01754a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a95c01754a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b246091a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b246091a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b1b3b8b40b_2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b1b3b8b40b_2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a95c01754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a95c01754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b1b3b8b40b_2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b1b3b8b40b_2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b1b3b8b40b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b1b3b8b40b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b1b3b8b40b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b1b3b8b40b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a95c01754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a95c01754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a95c01754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a95c01754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b1b3b8b40b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b1b3b8b40b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1b3b8b40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1b3b8b40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a95c01754a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a95c01754a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a95c01754a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a95c01754a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674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b1caea426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b1caea426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b22c84b7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b22c84b7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b26bb316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b26bb316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CHT: AI 智能相簿讓您聰明管理照片，搭配 NAS 彈性擴充儲存空間，隨拍即存不設限</a:t>
            </a:r>
            <a:endParaRPr sz="10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ENG: The AI-powered photo management solution with flexible storage space</a:t>
            </a:r>
            <a:endParaRPr sz="5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b26bb316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b26bb316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CHT: AI 智能相簿讓您聰明管理照片，搭配 NAS 彈性擴充儲存空間，隨拍即存不設限</a:t>
            </a:r>
            <a:endParaRPr sz="10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ENG: The AI-powered photo management solution with flexible storage space</a:t>
            </a:r>
            <a:endParaRPr sz="500"/>
          </a:p>
        </p:txBody>
      </p:sp>
    </p:spTree>
    <p:extLst>
      <p:ext uri="{BB962C8B-B14F-4D97-AF65-F5344CB8AC3E}">
        <p14:creationId xmlns:p14="http://schemas.microsoft.com/office/powerpoint/2010/main" val="82615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b1caea4263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b1caea4263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b22c84b71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b22c84b71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1b3b8b40b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1b3b8b40b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4D47D72-9502-4B30-89D5-A7D637A156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8"/>
          <p:cNvGrpSpPr/>
          <p:nvPr/>
        </p:nvGrpSpPr>
        <p:grpSpPr>
          <a:xfrm>
            <a:off x="-442731" y="184884"/>
            <a:ext cx="2324700" cy="2324700"/>
            <a:chOff x="-474900" y="321200"/>
            <a:chExt cx="2324700" cy="2324700"/>
          </a:xfrm>
        </p:grpSpPr>
        <p:sp>
          <p:nvSpPr>
            <p:cNvPr id="85" name="Google Shape;85;p8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title"/>
          </p:nvPr>
        </p:nvSpPr>
        <p:spPr>
          <a:xfrm>
            <a:off x="457200" y="10137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body" idx="1"/>
          </p:nvPr>
        </p:nvSpPr>
        <p:spPr>
          <a:xfrm>
            <a:off x="1069625" y="18056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2"/>
          </p:nvPr>
        </p:nvSpPr>
        <p:spPr>
          <a:xfrm>
            <a:off x="3440857" y="18056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8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442731" y="184884"/>
            <a:ext cx="2324700" cy="2324700"/>
            <a:chOff x="-474900" y="321200"/>
            <a:chExt cx="2324700" cy="2324700"/>
          </a:xfrm>
        </p:grpSpPr>
        <p:sp>
          <p:nvSpPr>
            <p:cNvPr id="98" name="Google Shape;98;p9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9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457200" y="10137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body" idx="1"/>
          </p:nvPr>
        </p:nvSpPr>
        <p:spPr>
          <a:xfrm>
            <a:off x="1069625" y="1805650"/>
            <a:ext cx="14853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￮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body" idx="2"/>
          </p:nvPr>
        </p:nvSpPr>
        <p:spPr>
          <a:xfrm>
            <a:off x="2630936" y="1805650"/>
            <a:ext cx="14853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￮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06" name="Google Shape;106;p9"/>
          <p:cNvSpPr txBox="1">
            <a:spLocks noGrp="1"/>
          </p:cNvSpPr>
          <p:nvPr>
            <p:ph type="body" idx="3"/>
          </p:nvPr>
        </p:nvSpPr>
        <p:spPr>
          <a:xfrm>
            <a:off x="4192246" y="1805650"/>
            <a:ext cx="14853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￮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9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0"/>
          <p:cNvGrpSpPr/>
          <p:nvPr/>
        </p:nvGrpSpPr>
        <p:grpSpPr>
          <a:xfrm>
            <a:off x="-442731" y="184884"/>
            <a:ext cx="2324700" cy="2324700"/>
            <a:chOff x="-474900" y="321200"/>
            <a:chExt cx="2324700" cy="2324700"/>
          </a:xfrm>
        </p:grpSpPr>
        <p:sp>
          <p:nvSpPr>
            <p:cNvPr id="112" name="Google Shape;112;p10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10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0"/>
          <p:cNvSpPr txBox="1">
            <a:spLocks noGrp="1"/>
          </p:cNvSpPr>
          <p:nvPr>
            <p:ph type="title"/>
          </p:nvPr>
        </p:nvSpPr>
        <p:spPr>
          <a:xfrm>
            <a:off x="457200" y="10137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>
  <p:cSld name="TITLE_ONLY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/>
          </p:nvPr>
        </p:nvSpPr>
        <p:spPr>
          <a:xfrm>
            <a:off x="343147" y="281172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bg1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body" idx="1"/>
          </p:nvPr>
        </p:nvSpPr>
        <p:spPr>
          <a:xfrm>
            <a:off x="726450" y="1484625"/>
            <a:ext cx="7340100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2"/>
          <p:cNvGrpSpPr/>
          <p:nvPr/>
        </p:nvGrpSpPr>
        <p:grpSpPr>
          <a:xfrm>
            <a:off x="308378" y="3811995"/>
            <a:ext cx="1844185" cy="1844185"/>
            <a:chOff x="-474900" y="321200"/>
            <a:chExt cx="2324700" cy="2324700"/>
          </a:xfrm>
        </p:grpSpPr>
        <p:sp>
          <p:nvSpPr>
            <p:cNvPr id="131" name="Google Shape;131;p1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135;p12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2"/>
          <p:cNvSpPr txBox="1">
            <a:spLocks noGrp="1"/>
          </p:cNvSpPr>
          <p:nvPr>
            <p:ph type="body" idx="1"/>
          </p:nvPr>
        </p:nvSpPr>
        <p:spPr>
          <a:xfrm>
            <a:off x="1069625" y="4406300"/>
            <a:ext cx="46080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137" name="Google Shape;137;p12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A" type="blank">
  <p:cSld name="BLANK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"/>
          <p:cNvSpPr/>
          <p:nvPr/>
        </p:nvSpPr>
        <p:spPr>
          <a:xfrm>
            <a:off x="764000" y="-1236275"/>
            <a:ext cx="7616100" cy="76161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3"/>
          <p:cNvSpPr/>
          <p:nvPr/>
        </p:nvSpPr>
        <p:spPr>
          <a:xfrm>
            <a:off x="1198300" y="-801975"/>
            <a:ext cx="6747000" cy="67470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3"/>
          <p:cNvSpPr/>
          <p:nvPr/>
        </p:nvSpPr>
        <p:spPr>
          <a:xfrm>
            <a:off x="2267900" y="267625"/>
            <a:ext cx="4608300" cy="46083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-704850" y="-2705100"/>
            <a:ext cx="10553700" cy="10553700"/>
          </a:xfrm>
          <a:prstGeom prst="donut">
            <a:avLst>
              <a:gd name="adj" fmla="val 10467"/>
            </a:avLst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B">
  <p:cSld name="BLANK_2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8" name="Google Shape;148;p14"/>
          <p:cNvGrpSpPr/>
          <p:nvPr/>
        </p:nvGrpSpPr>
        <p:grpSpPr>
          <a:xfrm>
            <a:off x="818844" y="502333"/>
            <a:ext cx="2324700" cy="2324700"/>
            <a:chOff x="-474900" y="321200"/>
            <a:chExt cx="2324700" cy="2324700"/>
          </a:xfrm>
        </p:grpSpPr>
        <p:sp>
          <p:nvSpPr>
            <p:cNvPr id="149" name="Google Shape;149;p14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" name="Google Shape;153;p14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bg>
      <p:bgPr>
        <a:solidFill>
          <a:srgbClr val="000000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"/>
          <p:cNvSpPr/>
          <p:nvPr/>
        </p:nvSpPr>
        <p:spPr>
          <a:xfrm>
            <a:off x="-704850" y="-2705100"/>
            <a:ext cx="10553700" cy="10553700"/>
          </a:xfrm>
          <a:prstGeom prst="donut">
            <a:avLst>
              <a:gd name="adj" fmla="val 104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5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5"/>
          <p:cNvSpPr/>
          <p:nvPr/>
        </p:nvSpPr>
        <p:spPr>
          <a:xfrm>
            <a:off x="764000" y="-1236275"/>
            <a:ext cx="7616100" cy="76161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5"/>
          <p:cNvSpPr/>
          <p:nvPr/>
        </p:nvSpPr>
        <p:spPr>
          <a:xfrm>
            <a:off x="1198300" y="-801975"/>
            <a:ext cx="6747000" cy="67470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5"/>
          <p:cNvSpPr/>
          <p:nvPr/>
        </p:nvSpPr>
        <p:spPr>
          <a:xfrm>
            <a:off x="2267900" y="267625"/>
            <a:ext cx="4608300" cy="46083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6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63" name="Google Shape;163;p16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16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7" name="Google Shape;167;p16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1_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4D47D72-9502-4B30-89D5-A7D637A156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17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6" name="Google Shape;17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>
  <p:cSld name="1_Title &amp; Conte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12DC0BD-B16F-48B5-9400-F4DC84769E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6" name="Google Shape;126;p11"/>
          <p:cNvSpPr txBox="1">
            <a:spLocks noGrp="1"/>
          </p:cNvSpPr>
          <p:nvPr>
            <p:ph type="title"/>
          </p:nvPr>
        </p:nvSpPr>
        <p:spPr>
          <a:xfrm>
            <a:off x="320421" y="26997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body" idx="1"/>
          </p:nvPr>
        </p:nvSpPr>
        <p:spPr>
          <a:xfrm>
            <a:off x="726450" y="1484625"/>
            <a:ext cx="7340100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183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>
  <p:cSld name="1_Title &amp; Conte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F1C87A4-3D2E-4715-BB1E-B340951C85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24" y="0"/>
            <a:ext cx="9126151" cy="5143499"/>
          </a:xfrm>
          <a:prstGeom prst="rect">
            <a:avLst/>
          </a:prstGeom>
        </p:spPr>
      </p:pic>
      <p:sp>
        <p:nvSpPr>
          <p:cNvPr id="126" name="Google Shape;126;p11"/>
          <p:cNvSpPr txBox="1">
            <a:spLocks noGrp="1"/>
          </p:cNvSpPr>
          <p:nvPr>
            <p:ph type="title"/>
          </p:nvPr>
        </p:nvSpPr>
        <p:spPr>
          <a:xfrm>
            <a:off x="4064000" y="625575"/>
            <a:ext cx="45593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body" idx="1"/>
          </p:nvPr>
        </p:nvSpPr>
        <p:spPr>
          <a:xfrm>
            <a:off x="4119621" y="1586225"/>
            <a:ext cx="4448800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36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preserve="1">
  <p:cSld name="1_Title &amp; Conte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F1C87A4-3D2E-4715-BB1E-B340951C85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24" y="0"/>
            <a:ext cx="9126151" cy="5143500"/>
          </a:xfrm>
          <a:prstGeom prst="rect">
            <a:avLst/>
          </a:prstGeom>
        </p:spPr>
      </p:pic>
      <p:sp>
        <p:nvSpPr>
          <p:cNvPr id="126" name="Google Shape;126;p11"/>
          <p:cNvSpPr txBox="1">
            <a:spLocks noGrp="1"/>
          </p:cNvSpPr>
          <p:nvPr>
            <p:ph type="title"/>
          </p:nvPr>
        </p:nvSpPr>
        <p:spPr>
          <a:xfrm>
            <a:off x="4064000" y="625575"/>
            <a:ext cx="45593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body" idx="1"/>
          </p:nvPr>
        </p:nvSpPr>
        <p:spPr>
          <a:xfrm>
            <a:off x="4119621" y="1586225"/>
            <a:ext cx="4448800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3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4"/>
          <p:cNvGrpSpPr/>
          <p:nvPr/>
        </p:nvGrpSpPr>
        <p:grpSpPr>
          <a:xfrm>
            <a:off x="818844" y="502333"/>
            <a:ext cx="2324700" cy="2324700"/>
            <a:chOff x="-474900" y="321200"/>
            <a:chExt cx="2324700" cy="2324700"/>
          </a:xfrm>
        </p:grpSpPr>
        <p:sp>
          <p:nvSpPr>
            <p:cNvPr id="38" name="Google Shape;38;p4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4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2385525" y="1310550"/>
            <a:ext cx="4777200" cy="32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rtl="0">
              <a:spcBef>
                <a:spcPts val="600"/>
              </a:spcBef>
              <a:spcAft>
                <a:spcPts val="0"/>
              </a:spcAft>
              <a:buSzPts val="2600"/>
              <a:buFont typeface="Poppins"/>
              <a:buChar char="￮"/>
              <a:defRPr sz="2600" b="1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sz="2600" b="1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sz="2600" b="1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sz="2600" b="1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sz="2600" b="1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sz="2600" b="1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sz="2600" b="1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93700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sz="2600" b="1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sz="26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5" name="Google Shape;45;p4"/>
          <p:cNvSpPr txBox="1"/>
          <p:nvPr/>
        </p:nvSpPr>
        <p:spPr>
          <a:xfrm>
            <a:off x="1599200" y="1326625"/>
            <a:ext cx="7641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latin typeface="Poppins"/>
                <a:ea typeface="Poppins"/>
                <a:cs typeface="Poppins"/>
                <a:sym typeface="Poppins"/>
              </a:rPr>
              <a:t>“</a:t>
            </a:r>
            <a:endParaRPr sz="72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" name="Google Shape;46;p4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5"/>
          <p:cNvGrpSpPr/>
          <p:nvPr/>
        </p:nvGrpSpPr>
        <p:grpSpPr>
          <a:xfrm>
            <a:off x="-442731" y="184884"/>
            <a:ext cx="2324700" cy="2324700"/>
            <a:chOff x="-474900" y="321200"/>
            <a:chExt cx="2324700" cy="2324700"/>
          </a:xfrm>
        </p:grpSpPr>
        <p:sp>
          <p:nvSpPr>
            <p:cNvPr id="50" name="Google Shape;50;p5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5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457200" y="10137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"/>
          </p:nvPr>
        </p:nvSpPr>
        <p:spPr>
          <a:xfrm>
            <a:off x="1069625" y="1805650"/>
            <a:ext cx="46080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￮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">
  <p:cSld name="TITLE_AND_BODY_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6"/>
          <p:cNvGrpSpPr/>
          <p:nvPr/>
        </p:nvGrpSpPr>
        <p:grpSpPr>
          <a:xfrm>
            <a:off x="-442731" y="1076984"/>
            <a:ext cx="2324700" cy="2324700"/>
            <a:chOff x="-474900" y="321200"/>
            <a:chExt cx="2324700" cy="2324700"/>
          </a:xfrm>
        </p:grpSpPr>
        <p:sp>
          <p:nvSpPr>
            <p:cNvPr id="62" name="Google Shape;62;p6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6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title"/>
          </p:nvPr>
        </p:nvSpPr>
        <p:spPr>
          <a:xfrm>
            <a:off x="457200" y="189777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body" idx="1"/>
          </p:nvPr>
        </p:nvSpPr>
        <p:spPr>
          <a:xfrm>
            <a:off x="1069625" y="3070900"/>
            <a:ext cx="4608000" cy="13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￮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6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>
  <p:cSld name="TITLE_AND_BODY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"/>
          <p:cNvSpPr/>
          <p:nvPr/>
        </p:nvSpPr>
        <p:spPr>
          <a:xfrm>
            <a:off x="5142675" y="358375"/>
            <a:ext cx="4426800" cy="44268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5376775" y="592475"/>
            <a:ext cx="3958500" cy="39585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74;p7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75" name="Google Shape;75;p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7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45048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1"/>
          </p:nvPr>
        </p:nvSpPr>
        <p:spPr>
          <a:xfrm>
            <a:off x="985679" y="1958050"/>
            <a:ext cx="39765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￮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9BAF60A-68A8-4EE1-9D7B-A9FD52E243C5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300" cy="26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7" r:id="rId2"/>
    <p:sldLayoutId id="2147483666" r:id="rId3"/>
    <p:sldLayoutId id="2147483668" r:id="rId4"/>
    <p:sldLayoutId id="214748366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jpe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2.jpeg"/><Relationship Id="rId3" Type="http://schemas.openxmlformats.org/officeDocument/2006/relationships/image" Target="../media/image8.jpeg"/><Relationship Id="rId21" Type="http://schemas.openxmlformats.org/officeDocument/2006/relationships/image" Target="../media/image79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5.png"/><Relationship Id="rId2" Type="http://schemas.openxmlformats.org/officeDocument/2006/relationships/image" Target="../media/image77.png"/><Relationship Id="rId16" Type="http://schemas.openxmlformats.org/officeDocument/2006/relationships/image" Target="../media/image21.jpeg"/><Relationship Id="rId20" Type="http://schemas.openxmlformats.org/officeDocument/2006/relationships/image" Target="../media/image7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image" Target="../media/image23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Relationship Id="rId2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0.jpeg"/><Relationship Id="rId3" Type="http://schemas.openxmlformats.org/officeDocument/2006/relationships/image" Target="../media/image12.jpe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6.jpeg"/><Relationship Id="rId10" Type="http://schemas.openxmlformats.org/officeDocument/2006/relationships/image" Target="../media/image8.jpeg"/><Relationship Id="rId4" Type="http://schemas.openxmlformats.org/officeDocument/2006/relationships/image" Target="../media/image26.jpeg"/><Relationship Id="rId9" Type="http://schemas.openxmlformats.org/officeDocument/2006/relationships/image" Target="../media/image18.jpe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0.jpeg"/><Relationship Id="rId3" Type="http://schemas.openxmlformats.org/officeDocument/2006/relationships/image" Target="../media/image12.jpe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6.jpeg"/><Relationship Id="rId15" Type="http://schemas.openxmlformats.org/officeDocument/2006/relationships/image" Target="../media/image20.jpeg"/><Relationship Id="rId10" Type="http://schemas.openxmlformats.org/officeDocument/2006/relationships/image" Target="../media/image8.jpeg"/><Relationship Id="rId4" Type="http://schemas.openxmlformats.org/officeDocument/2006/relationships/image" Target="../media/image26.jpeg"/><Relationship Id="rId9" Type="http://schemas.openxmlformats.org/officeDocument/2006/relationships/image" Target="../media/image18.jpeg"/><Relationship Id="rId1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5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48.png"/><Relationship Id="rId5" Type="http://schemas.openxmlformats.org/officeDocument/2006/relationships/image" Target="../media/image43.jpeg"/><Relationship Id="rId10" Type="http://schemas.openxmlformats.org/officeDocument/2006/relationships/image" Target="../media/image47.png"/><Relationship Id="rId4" Type="http://schemas.openxmlformats.org/officeDocument/2006/relationships/image" Target="../media/image42.jpe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5.svg"/><Relationship Id="rId9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726450" y="22552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err="1">
                <a:solidFill>
                  <a:schemeClr val="tx1"/>
                </a:solidFill>
                <a:latin typeface="+mj-lt"/>
              </a:rPr>
              <a:t>QuMagie</a:t>
            </a:r>
            <a:r>
              <a:rPr lang="en-US" sz="3400">
                <a:solidFill>
                  <a:schemeClr val="tx1"/>
                </a:solidFill>
                <a:latin typeface="+mj-lt"/>
              </a:rPr>
              <a:t> Introduction</a:t>
            </a:r>
            <a:endParaRPr lang="zh-TW" altLang="en-US" sz="3400">
              <a:solidFill>
                <a:schemeClr val="tx1"/>
              </a:solidFill>
            </a:endParaRPr>
          </a:p>
        </p:txBody>
      </p:sp>
      <p:sp>
        <p:nvSpPr>
          <p:cNvPr id="253" name="Google Shape;253;p25"/>
          <p:cNvSpPr txBox="1">
            <a:spLocks noGrp="1"/>
          </p:cNvSpPr>
          <p:nvPr>
            <p:ph type="body" idx="1"/>
          </p:nvPr>
        </p:nvSpPr>
        <p:spPr>
          <a:xfrm>
            <a:off x="626855" y="1111390"/>
            <a:ext cx="7340100" cy="1036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lvl="0" indent="0" algn="l" rtl="0">
              <a:lnSpc>
                <a:spcPts val="2700"/>
              </a:lnSpc>
              <a:spcBef>
                <a:spcPts val="600"/>
              </a:spcBef>
              <a:spcAft>
                <a:spcPts val="0"/>
              </a:spcAft>
              <a:buSzPts val="1600"/>
            </a:pPr>
            <a:r>
              <a:rPr lang="en-US" sz="2000" b="1">
                <a:solidFill>
                  <a:srgbClr val="FEE91E"/>
                </a:solidFill>
                <a:latin typeface="+mj-lt"/>
                <a:cs typeface="Poppins"/>
                <a:sym typeface="Poppins"/>
              </a:rPr>
              <a:t>What problems does </a:t>
            </a:r>
            <a:r>
              <a:rPr lang="en-US" sz="2000" b="1" err="1">
                <a:solidFill>
                  <a:srgbClr val="FEE91E"/>
                </a:solidFill>
                <a:latin typeface="+mj-lt"/>
                <a:cs typeface="Poppins"/>
                <a:sym typeface="Poppins"/>
              </a:rPr>
              <a:t>QuMagie</a:t>
            </a:r>
            <a:r>
              <a:rPr lang="en-US" sz="2000" b="1">
                <a:solidFill>
                  <a:srgbClr val="FEE91E"/>
                </a:solidFill>
                <a:latin typeface="+mj-lt"/>
                <a:cs typeface="Poppins"/>
                <a:sym typeface="Poppins"/>
              </a:rPr>
              <a:t> solve?</a:t>
            </a:r>
            <a:endParaRPr lang="en-US" sz="2000" b="1">
              <a:solidFill>
                <a:srgbClr val="FEE91E"/>
              </a:solidFill>
              <a:latin typeface="+mj-lt"/>
            </a:endParaRPr>
          </a:p>
          <a:p>
            <a:pPr marL="271463" lvl="1" indent="84138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8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But </a:t>
            </a:r>
            <a:r>
              <a:rPr lang="en-US" sz="1800" err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QuMagie</a:t>
            </a:r>
            <a:r>
              <a:rPr lang="en-US" sz="18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provides even more…</a:t>
            </a: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A2CD2510-9F8E-4F8A-8730-B5E05AF791B7}"/>
              </a:ext>
            </a:extLst>
          </p:cNvPr>
          <p:cNvGrpSpPr/>
          <p:nvPr/>
        </p:nvGrpSpPr>
        <p:grpSpPr>
          <a:xfrm>
            <a:off x="501652" y="2088697"/>
            <a:ext cx="4453465" cy="859952"/>
            <a:chOff x="576844" y="2275242"/>
            <a:chExt cx="3080756" cy="475488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327207DD-3F47-4975-8D32-9A13D447D63C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圖形 43">
              <a:extLst>
                <a:ext uri="{FF2B5EF4-FFF2-40B4-BE49-F238E27FC236}">
                  <a16:creationId xmlns:a16="http://schemas.microsoft.com/office/drawing/2014/main" id="{EEFA4731-0CC5-481C-84F5-43C5E01AE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E661978-2E0C-453C-90F8-E1F2D62ECE54}"/>
              </a:ext>
            </a:extLst>
          </p:cNvPr>
          <p:cNvSpPr txBox="1"/>
          <p:nvPr/>
        </p:nvSpPr>
        <p:spPr>
          <a:xfrm>
            <a:off x="642478" y="2205967"/>
            <a:ext cx="53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  <a:endParaRPr lang="zh-TW" altLang="en-US" sz="3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4568FF10-7264-45A8-8E17-89D8456A072B}"/>
              </a:ext>
            </a:extLst>
          </p:cNvPr>
          <p:cNvCxnSpPr>
            <a:cxnSpLocks/>
          </p:cNvCxnSpPr>
          <p:nvPr/>
        </p:nvCxnSpPr>
        <p:spPr>
          <a:xfrm>
            <a:off x="1230744" y="2277800"/>
            <a:ext cx="0" cy="481745"/>
          </a:xfrm>
          <a:prstGeom prst="line">
            <a:avLst/>
          </a:prstGeom>
          <a:ln w="19050">
            <a:gradFill>
              <a:gsLst>
                <a:gs pos="100000">
                  <a:srgbClr val="624DDF"/>
                </a:gs>
                <a:gs pos="0">
                  <a:srgbClr val="FEAD1A"/>
                </a:gs>
                <a:gs pos="55000">
                  <a:srgbClr val="CB4ECE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F74A750B-DD5B-413F-930F-754964E12076}"/>
              </a:ext>
            </a:extLst>
          </p:cNvPr>
          <p:cNvGrpSpPr/>
          <p:nvPr/>
        </p:nvGrpSpPr>
        <p:grpSpPr>
          <a:xfrm>
            <a:off x="501652" y="3059057"/>
            <a:ext cx="4453465" cy="859952"/>
            <a:chOff x="576844" y="2275242"/>
            <a:chExt cx="3080756" cy="4754880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0CD31F3F-29A2-43C2-9B2C-99576716E06A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5EEE516C-F3CA-4033-A793-CE957A2BFB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4A2BD679-A107-4799-B077-CCC6177EC06D}"/>
              </a:ext>
            </a:extLst>
          </p:cNvPr>
          <p:cNvGrpSpPr/>
          <p:nvPr/>
        </p:nvGrpSpPr>
        <p:grpSpPr>
          <a:xfrm>
            <a:off x="501652" y="4040827"/>
            <a:ext cx="4453465" cy="927243"/>
            <a:chOff x="576844" y="2275242"/>
            <a:chExt cx="3080756" cy="4754880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28D92E80-71C0-41EA-9897-7B554D6CEA4A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29574B80-8FB7-4E5B-B5A0-CA9EAAAEE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2E9B5D46-2F2A-4EDD-B197-ECDBE2B2AA3E}"/>
              </a:ext>
            </a:extLst>
          </p:cNvPr>
          <p:cNvGrpSpPr/>
          <p:nvPr/>
        </p:nvGrpSpPr>
        <p:grpSpPr>
          <a:xfrm>
            <a:off x="4646573" y="2085190"/>
            <a:ext cx="4573623" cy="859952"/>
            <a:chOff x="576844" y="2275242"/>
            <a:chExt cx="3080756" cy="4754880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E14B0D89-85C2-4294-8793-040B5151E350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B5903EDD-B9EA-456E-944D-634665A7A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B726E606-AF8A-4E34-B05B-785425C2869F}"/>
              </a:ext>
            </a:extLst>
          </p:cNvPr>
          <p:cNvGrpSpPr/>
          <p:nvPr/>
        </p:nvGrpSpPr>
        <p:grpSpPr>
          <a:xfrm>
            <a:off x="4646573" y="3066960"/>
            <a:ext cx="4573623" cy="1779293"/>
            <a:chOff x="576844" y="2275242"/>
            <a:chExt cx="3080756" cy="4754880"/>
          </a:xfrm>
        </p:grpSpPr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2A28A1AA-35D6-4A4C-8510-B262065B79A6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AC14E201-A278-4ADA-8209-182E8DB58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BB0531BC-292A-455F-AB4D-B102D3A7FA42}"/>
              </a:ext>
            </a:extLst>
          </p:cNvPr>
          <p:cNvSpPr txBox="1"/>
          <p:nvPr/>
        </p:nvSpPr>
        <p:spPr>
          <a:xfrm>
            <a:off x="642478" y="3156090"/>
            <a:ext cx="53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  <a:endParaRPr lang="zh-TW" altLang="en-US" sz="3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4D625895-CF78-4ADE-B7EC-B475CCD2BFF3}"/>
              </a:ext>
            </a:extLst>
          </p:cNvPr>
          <p:cNvCxnSpPr>
            <a:cxnSpLocks/>
          </p:cNvCxnSpPr>
          <p:nvPr/>
        </p:nvCxnSpPr>
        <p:spPr>
          <a:xfrm>
            <a:off x="1230744" y="3227923"/>
            <a:ext cx="0" cy="481745"/>
          </a:xfrm>
          <a:prstGeom prst="line">
            <a:avLst/>
          </a:prstGeom>
          <a:ln w="19050">
            <a:gradFill>
              <a:gsLst>
                <a:gs pos="100000">
                  <a:srgbClr val="624DDF"/>
                </a:gs>
                <a:gs pos="0">
                  <a:srgbClr val="FEAD1A"/>
                </a:gs>
                <a:gs pos="55000">
                  <a:srgbClr val="CB4ECE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5A19DFAA-28F5-45F0-8679-D4BA2A337421}"/>
              </a:ext>
            </a:extLst>
          </p:cNvPr>
          <p:cNvSpPr txBox="1"/>
          <p:nvPr/>
        </p:nvSpPr>
        <p:spPr>
          <a:xfrm>
            <a:off x="642478" y="4180710"/>
            <a:ext cx="53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</a:t>
            </a:r>
            <a:endParaRPr lang="zh-TW" altLang="en-US" sz="3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01890B14-D807-44B4-8153-73EBF68E6C47}"/>
              </a:ext>
            </a:extLst>
          </p:cNvPr>
          <p:cNvCxnSpPr>
            <a:cxnSpLocks/>
          </p:cNvCxnSpPr>
          <p:nvPr/>
        </p:nvCxnSpPr>
        <p:spPr>
          <a:xfrm>
            <a:off x="1230744" y="4252543"/>
            <a:ext cx="0" cy="481745"/>
          </a:xfrm>
          <a:prstGeom prst="line">
            <a:avLst/>
          </a:prstGeom>
          <a:ln w="19050">
            <a:gradFill>
              <a:gsLst>
                <a:gs pos="100000">
                  <a:srgbClr val="624DDF"/>
                </a:gs>
                <a:gs pos="0">
                  <a:srgbClr val="FEAD1A"/>
                </a:gs>
                <a:gs pos="55000">
                  <a:srgbClr val="CB4ECE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AF42199D-5408-46B9-AE45-88A19B8B3A88}"/>
              </a:ext>
            </a:extLst>
          </p:cNvPr>
          <p:cNvSpPr txBox="1"/>
          <p:nvPr/>
        </p:nvSpPr>
        <p:spPr>
          <a:xfrm>
            <a:off x="4738716" y="2191082"/>
            <a:ext cx="53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</a:t>
            </a:r>
            <a:endParaRPr lang="zh-TW" altLang="en-US" sz="3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67" name="直線接點 66">
            <a:extLst>
              <a:ext uri="{FF2B5EF4-FFF2-40B4-BE49-F238E27FC236}">
                <a16:creationId xmlns:a16="http://schemas.microsoft.com/office/drawing/2014/main" id="{6F0058B5-0F00-40DD-AC29-C9B01AC868CF}"/>
              </a:ext>
            </a:extLst>
          </p:cNvPr>
          <p:cNvCxnSpPr>
            <a:cxnSpLocks/>
          </p:cNvCxnSpPr>
          <p:nvPr/>
        </p:nvCxnSpPr>
        <p:spPr>
          <a:xfrm>
            <a:off x="5271790" y="2262915"/>
            <a:ext cx="0" cy="481745"/>
          </a:xfrm>
          <a:prstGeom prst="line">
            <a:avLst/>
          </a:prstGeom>
          <a:ln w="19050">
            <a:gradFill>
              <a:gsLst>
                <a:gs pos="100000">
                  <a:srgbClr val="624DDF"/>
                </a:gs>
                <a:gs pos="0">
                  <a:srgbClr val="FEAD1A"/>
                </a:gs>
                <a:gs pos="55000">
                  <a:srgbClr val="CB4ECE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03880D8D-ED76-42E6-870A-4EA599E41A77}"/>
              </a:ext>
            </a:extLst>
          </p:cNvPr>
          <p:cNvSpPr txBox="1"/>
          <p:nvPr/>
        </p:nvSpPr>
        <p:spPr>
          <a:xfrm>
            <a:off x="4750588" y="3672582"/>
            <a:ext cx="432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</a:t>
            </a:r>
            <a:endParaRPr lang="zh-TW" altLang="en-US" sz="3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0" name="直線接點 69">
            <a:extLst>
              <a:ext uri="{FF2B5EF4-FFF2-40B4-BE49-F238E27FC236}">
                <a16:creationId xmlns:a16="http://schemas.microsoft.com/office/drawing/2014/main" id="{939C6CC7-8F9B-48BD-9B50-18F4E314FA68}"/>
              </a:ext>
            </a:extLst>
          </p:cNvPr>
          <p:cNvCxnSpPr>
            <a:cxnSpLocks/>
          </p:cNvCxnSpPr>
          <p:nvPr/>
        </p:nvCxnSpPr>
        <p:spPr>
          <a:xfrm>
            <a:off x="5283662" y="3454402"/>
            <a:ext cx="0" cy="993064"/>
          </a:xfrm>
          <a:prstGeom prst="line">
            <a:avLst/>
          </a:prstGeom>
          <a:ln w="19050">
            <a:gradFill>
              <a:gsLst>
                <a:gs pos="100000">
                  <a:srgbClr val="624DDF"/>
                </a:gs>
                <a:gs pos="0">
                  <a:srgbClr val="FEAD1A"/>
                </a:gs>
                <a:gs pos="55000">
                  <a:srgbClr val="CB4ECE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548;p29">
            <a:extLst>
              <a:ext uri="{FF2B5EF4-FFF2-40B4-BE49-F238E27FC236}">
                <a16:creationId xmlns:a16="http://schemas.microsoft.com/office/drawing/2014/main" id="{A74F3C2C-BAFD-4192-8D35-F39EA26DF3E8}"/>
              </a:ext>
            </a:extLst>
          </p:cNvPr>
          <p:cNvSpPr/>
          <p:nvPr/>
        </p:nvSpPr>
        <p:spPr>
          <a:xfrm>
            <a:off x="1221742" y="2031627"/>
            <a:ext cx="3187047" cy="96390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One-Time purchase experience</a:t>
            </a:r>
            <a:endParaRPr lang="zh-TW" altLang="en-US" sz="1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Google Shape;548;p29">
            <a:extLst>
              <a:ext uri="{FF2B5EF4-FFF2-40B4-BE49-F238E27FC236}">
                <a16:creationId xmlns:a16="http://schemas.microsoft.com/office/drawing/2014/main" id="{DCA5D789-0E03-45D5-9C31-217779E5DCE2}"/>
              </a:ext>
            </a:extLst>
          </p:cNvPr>
          <p:cNvSpPr/>
          <p:nvPr/>
        </p:nvSpPr>
        <p:spPr>
          <a:xfrm>
            <a:off x="1207766" y="2991419"/>
            <a:ext cx="3311024" cy="96390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Flexible storage space utilization (different RAID configs)</a:t>
            </a:r>
            <a:endParaRPr lang="zh-TW" altLang="en-US" sz="1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Google Shape;548;p29">
            <a:extLst>
              <a:ext uri="{FF2B5EF4-FFF2-40B4-BE49-F238E27FC236}">
                <a16:creationId xmlns:a16="http://schemas.microsoft.com/office/drawing/2014/main" id="{E95029B9-8FC9-4210-BB79-F28498F9A4DE}"/>
              </a:ext>
            </a:extLst>
          </p:cNvPr>
          <p:cNvSpPr/>
          <p:nvPr/>
        </p:nvSpPr>
        <p:spPr>
          <a:xfrm>
            <a:off x="5279964" y="3107559"/>
            <a:ext cx="3506753" cy="96390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Overall QNAP NAS ecosystem with multimedia, file management, and backup applications</a:t>
            </a:r>
          </a:p>
        </p:txBody>
      </p:sp>
      <p:sp>
        <p:nvSpPr>
          <p:cNvPr id="38" name="Google Shape;548;p29">
            <a:extLst>
              <a:ext uri="{FF2B5EF4-FFF2-40B4-BE49-F238E27FC236}">
                <a16:creationId xmlns:a16="http://schemas.microsoft.com/office/drawing/2014/main" id="{36F22A9B-8466-42EC-BEF2-592C465EA9FF}"/>
              </a:ext>
            </a:extLst>
          </p:cNvPr>
          <p:cNvSpPr/>
          <p:nvPr/>
        </p:nvSpPr>
        <p:spPr>
          <a:xfrm>
            <a:off x="1217885" y="3994326"/>
            <a:ext cx="3118655" cy="96390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More powerful search, filter, and classification methods for you to find the photos</a:t>
            </a:r>
            <a:endParaRPr lang="zh-TW" altLang="en-US" sz="1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2" name="Google Shape;548;p29">
            <a:extLst>
              <a:ext uri="{FF2B5EF4-FFF2-40B4-BE49-F238E27FC236}">
                <a16:creationId xmlns:a16="http://schemas.microsoft.com/office/drawing/2014/main" id="{F019ECA9-2E6D-4BE5-AA75-CA37F56E5CFA}"/>
              </a:ext>
            </a:extLst>
          </p:cNvPr>
          <p:cNvSpPr/>
          <p:nvPr/>
        </p:nvSpPr>
        <p:spPr>
          <a:xfrm>
            <a:off x="5393438" y="2021833"/>
            <a:ext cx="3118655" cy="96390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/>
            <a:r>
              <a:rPr lang="en-US" altLang="zh-TW" sz="1600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  <a:cs typeface="+mn-ea"/>
                <a:sym typeface="Arial" panose="020B0604020202020204" pitchFamily="34" charset="0"/>
              </a:rPr>
              <a:t>Can be deployed on-premise and on cloud (QuTScloud)</a:t>
            </a:r>
            <a:endParaRPr lang="zh-TW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3" name="Google Shape;548;p29">
            <a:extLst>
              <a:ext uri="{FF2B5EF4-FFF2-40B4-BE49-F238E27FC236}">
                <a16:creationId xmlns:a16="http://schemas.microsoft.com/office/drawing/2014/main" id="{9375D95F-3717-4E53-97AF-7A6C80A4ACDE}"/>
              </a:ext>
            </a:extLst>
          </p:cNvPr>
          <p:cNvSpPr/>
          <p:nvPr/>
        </p:nvSpPr>
        <p:spPr>
          <a:xfrm>
            <a:off x="5287361" y="3883211"/>
            <a:ext cx="3506753" cy="96390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For example, you can use QNAP Hybrid Backup Sync to backup photos from Dropbox, Google Drive to </a:t>
            </a:r>
            <a:r>
              <a:rPr lang="en-US" altLang="zh-TW" sz="120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QuMagie</a:t>
            </a:r>
            <a:endParaRPr lang="zh-TW" altLang="en-US" sz="12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10996FB5-8BF0-4379-8846-6B488525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550" y="2571750"/>
            <a:ext cx="5251450" cy="2697400"/>
          </a:xfrm>
        </p:spPr>
        <p:txBody>
          <a:bodyPr anchor="t"/>
          <a:lstStyle/>
          <a:p>
            <a:r>
              <a:rPr lang="en-US" altLang="zh-TW" sz="4800" b="0">
                <a:solidFill>
                  <a:srgbClr val="FEE91E"/>
                </a:solidFill>
                <a:latin typeface="+mj-lt"/>
              </a:rPr>
              <a:t>User Stories</a:t>
            </a:r>
            <a:endParaRPr lang="zh-TW" altLang="en-US" sz="4800" b="0">
              <a:solidFill>
                <a:srgbClr val="FEE91E"/>
              </a:solidFill>
              <a:latin typeface="+mj-lt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486E9448-7B87-479A-9DDA-3E29B7371E04}"/>
              </a:ext>
            </a:extLst>
          </p:cNvPr>
          <p:cNvCxnSpPr>
            <a:cxnSpLocks/>
          </p:cNvCxnSpPr>
          <p:nvPr/>
        </p:nvCxnSpPr>
        <p:spPr>
          <a:xfrm>
            <a:off x="4023360" y="2543386"/>
            <a:ext cx="328337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 descr="一張含有 文字, 美工圖案 的圖片&#10;&#10;自動產生的描述">
            <a:extLst>
              <a:ext uri="{FF2B5EF4-FFF2-40B4-BE49-F238E27FC236}">
                <a16:creationId xmlns:a16="http://schemas.microsoft.com/office/drawing/2014/main" id="{8B53DDEC-63E7-4BDC-8529-293A91B29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0" y="1674140"/>
            <a:ext cx="2540000" cy="57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80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14A496F8-5567-4F6D-B740-B142F1867EF2}"/>
              </a:ext>
            </a:extLst>
          </p:cNvPr>
          <p:cNvSpPr/>
          <p:nvPr/>
        </p:nvSpPr>
        <p:spPr>
          <a:xfrm>
            <a:off x="2584761" y="1390650"/>
            <a:ext cx="7301979" cy="3752850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40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0" name="Google Shape;260;p26"/>
          <p:cNvSpPr txBox="1">
            <a:spLocks noGrp="1"/>
          </p:cNvSpPr>
          <p:nvPr>
            <p:ph type="title"/>
          </p:nvPr>
        </p:nvSpPr>
        <p:spPr>
          <a:xfrm>
            <a:off x="606171" y="231112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400">
                <a:solidFill>
                  <a:schemeClr val="tx1"/>
                </a:solidFill>
                <a:latin typeface="Arial"/>
                <a:ea typeface="微軟正黑體"/>
              </a:rPr>
              <a:t>Locate Similar Photos Effortlessly</a:t>
            </a:r>
            <a:endParaRPr lang="en-US" altLang="zh-TW" sz="3400">
              <a:solidFill>
                <a:schemeClr val="tx1"/>
              </a:solidFill>
              <a:latin typeface="Arial"/>
              <a:ea typeface="微軟正黑體"/>
            </a:endParaRPr>
          </a:p>
        </p:txBody>
      </p:sp>
      <p:sp>
        <p:nvSpPr>
          <p:cNvPr id="261" name="Google Shape;261;p26"/>
          <p:cNvSpPr txBox="1">
            <a:spLocks noGrp="1"/>
          </p:cNvSpPr>
          <p:nvPr>
            <p:ph type="body" idx="1"/>
          </p:nvPr>
        </p:nvSpPr>
        <p:spPr>
          <a:xfrm>
            <a:off x="390222" y="1559225"/>
            <a:ext cx="2518029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ts val="2200"/>
              </a:lnSpc>
              <a:spcBef>
                <a:spcPts val="200"/>
              </a:spcBef>
            </a:pPr>
            <a:r>
              <a:rPr lang="en-US" sz="1800" b="1">
                <a:solidFill>
                  <a:srgbClr val="FEE91E"/>
                </a:solidFill>
                <a:latin typeface="+mj-lt"/>
                <a:ea typeface="微軟正黑體"/>
                <a:cs typeface="Arial"/>
              </a:rPr>
              <a:t>Target user</a:t>
            </a:r>
            <a:endParaRPr lang="en-US" sz="1800">
              <a:latin typeface="微軟正黑體"/>
              <a:ea typeface="微軟正黑體"/>
              <a:cs typeface="Poppins"/>
            </a:endParaRPr>
          </a:p>
          <a:p>
            <a:pPr marL="0" indent="0">
              <a:lnSpc>
                <a:spcPts val="2200"/>
              </a:lnSpc>
              <a:spcBef>
                <a:spcPts val="200"/>
              </a:spcBef>
            </a:pPr>
            <a:r>
              <a:rPr lang="en-US" sz="1550">
                <a:solidFill>
                  <a:schemeClr val="bg1"/>
                </a:solidFill>
                <a:latin typeface="+mj-lt"/>
              </a:rPr>
              <a:t>Wildlife/Nature/Landscape Photographer </a:t>
            </a:r>
          </a:p>
          <a:p>
            <a:pPr marL="0" indent="0">
              <a:lnSpc>
                <a:spcPts val="2200"/>
              </a:lnSpc>
              <a:spcBef>
                <a:spcPts val="200"/>
              </a:spcBef>
            </a:pPr>
            <a:endParaRPr lang="en-US" sz="1800" b="1">
              <a:solidFill>
                <a:srgbClr val="FEE91E"/>
              </a:solidFill>
              <a:latin typeface="+mj-lt"/>
              <a:ea typeface="微軟正黑體"/>
              <a:cs typeface="Poppins"/>
              <a:sym typeface="Poppins"/>
            </a:endParaRPr>
          </a:p>
          <a:p>
            <a:pPr marL="0" marR="0" lvl="0" indent="0" algn="l">
              <a:lnSpc>
                <a:spcPts val="2200"/>
              </a:lnSpc>
              <a:spcBef>
                <a:spcPts val="200"/>
              </a:spcBef>
              <a:spcAft>
                <a:spcPts val="0"/>
              </a:spcAft>
              <a:buSzPts val="1600"/>
            </a:pPr>
            <a:r>
              <a:rPr lang="en-US" sz="1800" b="1">
                <a:solidFill>
                  <a:srgbClr val="FEE91E"/>
                </a:solidFill>
                <a:latin typeface="+mj-lt"/>
                <a:ea typeface="微軟正黑體"/>
                <a:cs typeface="Poppins"/>
                <a:sym typeface="Poppins"/>
              </a:rPr>
              <a:t>Problem faced</a:t>
            </a:r>
            <a:endParaRPr lang="zh-TW" altLang="en-US">
              <a:ea typeface="微軟正黑體"/>
            </a:endParaRPr>
          </a:p>
          <a:p>
            <a:pPr marL="0" marR="0" lvl="0" indent="0" algn="l" rtl="0">
              <a:lnSpc>
                <a:spcPts val="2200"/>
              </a:lnSpc>
              <a:spcBef>
                <a:spcPts val="200"/>
              </a:spcBef>
              <a:spcAft>
                <a:spcPts val="0"/>
              </a:spcAft>
              <a:buSzPts val="1600"/>
            </a:pPr>
            <a:r>
              <a:rPr lang="en-US" sz="1550">
                <a:solidFill>
                  <a:schemeClr val="bg1"/>
                </a:solidFill>
                <a:latin typeface="+mj-lt"/>
                <a:ea typeface="微軟正黑體"/>
              </a:rPr>
              <a:t>It's hard to locate similar photos when I have a large photo database</a:t>
            </a:r>
          </a:p>
          <a:p>
            <a:pPr marL="0" indent="0">
              <a:lnSpc>
                <a:spcPts val="2200"/>
              </a:lnSpc>
              <a:spcBef>
                <a:spcPts val="200"/>
              </a:spcBef>
            </a:pPr>
            <a:endParaRPr lang="en-US" sz="155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ts val="2200"/>
              </a:lnSpc>
              <a:spcBef>
                <a:spcPts val="200"/>
              </a:spcBef>
            </a:pPr>
            <a:endParaRPr lang="en-US" sz="1800" b="1">
              <a:solidFill>
                <a:srgbClr val="FEE91E"/>
              </a:solidFill>
              <a:latin typeface="+mj-lt"/>
              <a:ea typeface="微軟正黑體"/>
              <a:cs typeface="Arial"/>
            </a:endParaRPr>
          </a:p>
        </p:txBody>
      </p:sp>
      <p:pic>
        <p:nvPicPr>
          <p:cNvPr id="262" name="Google Shape;2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1683" y="1612275"/>
            <a:ext cx="5982317" cy="2998400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67FBFA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7"/>
          <p:cNvSpPr txBox="1">
            <a:spLocks noGrp="1"/>
          </p:cNvSpPr>
          <p:nvPr>
            <p:ph type="title"/>
          </p:nvPr>
        </p:nvSpPr>
        <p:spPr>
          <a:xfrm>
            <a:off x="562890" y="213349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400">
                <a:solidFill>
                  <a:schemeClr val="tx1"/>
                </a:solidFill>
                <a:latin typeface="+mj-lt"/>
                <a:ea typeface="微軟正黑體"/>
                <a:cs typeface="Arial"/>
              </a:rPr>
              <a:t>Locate Similar Photos Effortlessly</a:t>
            </a:r>
            <a:endParaRPr lang="en-US" sz="3400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269" name="Google Shape;269;p27"/>
          <p:cNvSpPr txBox="1">
            <a:spLocks noGrp="1"/>
          </p:cNvSpPr>
          <p:nvPr>
            <p:ph type="body" idx="1"/>
          </p:nvPr>
        </p:nvSpPr>
        <p:spPr>
          <a:xfrm>
            <a:off x="489914" y="2018232"/>
            <a:ext cx="2913685" cy="8274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buSzPts val="1600"/>
            </a:pPr>
            <a:r>
              <a:rPr lang="en-US" sz="1800" b="1">
                <a:solidFill>
                  <a:srgbClr val="FEE91E"/>
                </a:solidFill>
                <a:latin typeface="+mj-lt"/>
                <a:cs typeface="Poppins"/>
                <a:sym typeface="Poppins"/>
              </a:rPr>
              <a:t>Automatic detection of similar photos</a:t>
            </a:r>
            <a:endParaRPr sz="1800" b="1">
              <a:solidFill>
                <a:srgbClr val="FEE91E"/>
              </a:solidFill>
              <a:cs typeface="Poppins"/>
              <a:sym typeface="Poppins"/>
            </a:endParaRPr>
          </a:p>
        </p:txBody>
      </p:sp>
      <p:pic>
        <p:nvPicPr>
          <p:cNvPr id="270" name="Google Shape;2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5923" y="2839107"/>
            <a:ext cx="4369327" cy="2116393"/>
          </a:xfrm>
          <a:prstGeom prst="rect">
            <a:avLst/>
          </a:prstGeom>
          <a:noFill/>
          <a:ln>
            <a:noFill/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Google Shape;259;p22">
            <a:extLst>
              <a:ext uri="{FF2B5EF4-FFF2-40B4-BE49-F238E27FC236}">
                <a16:creationId xmlns:a16="http://schemas.microsoft.com/office/drawing/2014/main" id="{C35A5570-7784-44DE-BA69-D3DCC00D7B6B}"/>
              </a:ext>
            </a:extLst>
          </p:cNvPr>
          <p:cNvSpPr/>
          <p:nvPr/>
        </p:nvSpPr>
        <p:spPr>
          <a:xfrm rot="4543956">
            <a:off x="4943993" y="2573863"/>
            <a:ext cx="3190280" cy="906879"/>
          </a:xfrm>
          <a:custGeom>
            <a:avLst/>
            <a:gdLst>
              <a:gd name="connsiteX0" fmla="*/ 0 w 1340658"/>
              <a:gd name="connsiteY0" fmla="*/ 614052 h 614052"/>
              <a:gd name="connsiteX1" fmla="*/ 341548 w 1340658"/>
              <a:gd name="connsiteY1" fmla="*/ 0 h 614052"/>
              <a:gd name="connsiteX2" fmla="*/ 999110 w 1340658"/>
              <a:gd name="connsiteY2" fmla="*/ 0 h 614052"/>
              <a:gd name="connsiteX3" fmla="*/ 1340658 w 1340658"/>
              <a:gd name="connsiteY3" fmla="*/ 614052 h 614052"/>
              <a:gd name="connsiteX4" fmla="*/ 0 w 1340658"/>
              <a:gd name="connsiteY4" fmla="*/ 614052 h 614052"/>
              <a:gd name="connsiteX0" fmla="*/ 0 w 2281810"/>
              <a:gd name="connsiteY0" fmla="*/ 1922152 h 1922152"/>
              <a:gd name="connsiteX1" fmla="*/ 341548 w 2281810"/>
              <a:gd name="connsiteY1" fmla="*/ 1308100 h 1922152"/>
              <a:gd name="connsiteX2" fmla="*/ 2281810 w 2281810"/>
              <a:gd name="connsiteY2" fmla="*/ 0 h 1922152"/>
              <a:gd name="connsiteX3" fmla="*/ 1340658 w 2281810"/>
              <a:gd name="connsiteY3" fmla="*/ 1922152 h 1922152"/>
              <a:gd name="connsiteX4" fmla="*/ 0 w 2281810"/>
              <a:gd name="connsiteY4" fmla="*/ 1922152 h 1922152"/>
              <a:gd name="connsiteX0" fmla="*/ 0 w 2281810"/>
              <a:gd name="connsiteY0" fmla="*/ 3058802 h 3058802"/>
              <a:gd name="connsiteX1" fmla="*/ 1738548 w 2281810"/>
              <a:gd name="connsiteY1" fmla="*/ 0 h 3058802"/>
              <a:gd name="connsiteX2" fmla="*/ 2281810 w 2281810"/>
              <a:gd name="connsiteY2" fmla="*/ 1136650 h 3058802"/>
              <a:gd name="connsiteX3" fmla="*/ 1340658 w 2281810"/>
              <a:gd name="connsiteY3" fmla="*/ 3058802 h 3058802"/>
              <a:gd name="connsiteX4" fmla="*/ 0 w 2281810"/>
              <a:gd name="connsiteY4" fmla="*/ 3058802 h 3058802"/>
              <a:gd name="connsiteX0" fmla="*/ 0 w 2142110"/>
              <a:gd name="connsiteY0" fmla="*/ 3058802 h 3058802"/>
              <a:gd name="connsiteX1" fmla="*/ 1738548 w 2142110"/>
              <a:gd name="connsiteY1" fmla="*/ 0 h 3058802"/>
              <a:gd name="connsiteX2" fmla="*/ 2142110 w 2142110"/>
              <a:gd name="connsiteY2" fmla="*/ 1066800 h 3058802"/>
              <a:gd name="connsiteX3" fmla="*/ 1340658 w 2142110"/>
              <a:gd name="connsiteY3" fmla="*/ 3058802 h 3058802"/>
              <a:gd name="connsiteX4" fmla="*/ 0 w 2142110"/>
              <a:gd name="connsiteY4" fmla="*/ 3058802 h 3058802"/>
              <a:gd name="connsiteX0" fmla="*/ 0 w 2142110"/>
              <a:gd name="connsiteY0" fmla="*/ 2677802 h 2677802"/>
              <a:gd name="connsiteX1" fmla="*/ 1738548 w 2142110"/>
              <a:gd name="connsiteY1" fmla="*/ 0 h 2677802"/>
              <a:gd name="connsiteX2" fmla="*/ 2142110 w 2142110"/>
              <a:gd name="connsiteY2" fmla="*/ 685800 h 2677802"/>
              <a:gd name="connsiteX3" fmla="*/ 1340658 w 2142110"/>
              <a:gd name="connsiteY3" fmla="*/ 2677802 h 2677802"/>
              <a:gd name="connsiteX4" fmla="*/ 0 w 2142110"/>
              <a:gd name="connsiteY4" fmla="*/ 2677802 h 2677802"/>
              <a:gd name="connsiteX0" fmla="*/ 0 w 2142110"/>
              <a:gd name="connsiteY0" fmla="*/ 2677802 h 3389002"/>
              <a:gd name="connsiteX1" fmla="*/ 1738548 w 2142110"/>
              <a:gd name="connsiteY1" fmla="*/ 0 h 3389002"/>
              <a:gd name="connsiteX2" fmla="*/ 2142110 w 2142110"/>
              <a:gd name="connsiteY2" fmla="*/ 685800 h 3389002"/>
              <a:gd name="connsiteX3" fmla="*/ 1581958 w 2142110"/>
              <a:gd name="connsiteY3" fmla="*/ 3389002 h 3389002"/>
              <a:gd name="connsiteX4" fmla="*/ 0 w 2142110"/>
              <a:gd name="connsiteY4" fmla="*/ 2677802 h 3389002"/>
              <a:gd name="connsiteX0" fmla="*/ 0 w 2478660"/>
              <a:gd name="connsiteY0" fmla="*/ 2715902 h 3389002"/>
              <a:gd name="connsiteX1" fmla="*/ 2075098 w 2478660"/>
              <a:gd name="connsiteY1" fmla="*/ 0 h 3389002"/>
              <a:gd name="connsiteX2" fmla="*/ 2478660 w 2478660"/>
              <a:gd name="connsiteY2" fmla="*/ 685800 h 3389002"/>
              <a:gd name="connsiteX3" fmla="*/ 1918508 w 2478660"/>
              <a:gd name="connsiteY3" fmla="*/ 3389002 h 3389002"/>
              <a:gd name="connsiteX4" fmla="*/ 0 w 2478660"/>
              <a:gd name="connsiteY4" fmla="*/ 2715902 h 3389002"/>
              <a:gd name="connsiteX0" fmla="*/ 0 w 2463420"/>
              <a:gd name="connsiteY0" fmla="*/ 2345062 h 3389002"/>
              <a:gd name="connsiteX1" fmla="*/ 2059858 w 2463420"/>
              <a:gd name="connsiteY1" fmla="*/ 0 h 3389002"/>
              <a:gd name="connsiteX2" fmla="*/ 2463420 w 2463420"/>
              <a:gd name="connsiteY2" fmla="*/ 685800 h 3389002"/>
              <a:gd name="connsiteX3" fmla="*/ 1903268 w 2463420"/>
              <a:gd name="connsiteY3" fmla="*/ 3389002 h 3389002"/>
              <a:gd name="connsiteX4" fmla="*/ 0 w 2463420"/>
              <a:gd name="connsiteY4" fmla="*/ 2345062 h 3389002"/>
              <a:gd name="connsiteX0" fmla="*/ 0 w 2463420"/>
              <a:gd name="connsiteY0" fmla="*/ 2345062 h 5236852"/>
              <a:gd name="connsiteX1" fmla="*/ 2059858 w 2463420"/>
              <a:gd name="connsiteY1" fmla="*/ 0 h 5236852"/>
              <a:gd name="connsiteX2" fmla="*/ 2463420 w 2463420"/>
              <a:gd name="connsiteY2" fmla="*/ 685800 h 5236852"/>
              <a:gd name="connsiteX3" fmla="*/ 1896918 w 2463420"/>
              <a:gd name="connsiteY3" fmla="*/ 5236852 h 5236852"/>
              <a:gd name="connsiteX4" fmla="*/ 0 w 2463420"/>
              <a:gd name="connsiteY4" fmla="*/ 2345062 h 5236852"/>
              <a:gd name="connsiteX0" fmla="*/ 0 w 2484586"/>
              <a:gd name="connsiteY0" fmla="*/ 2300612 h 5236852"/>
              <a:gd name="connsiteX1" fmla="*/ 2081024 w 2484586"/>
              <a:gd name="connsiteY1" fmla="*/ 0 h 5236852"/>
              <a:gd name="connsiteX2" fmla="*/ 2484586 w 2484586"/>
              <a:gd name="connsiteY2" fmla="*/ 685800 h 5236852"/>
              <a:gd name="connsiteX3" fmla="*/ 1918084 w 2484586"/>
              <a:gd name="connsiteY3" fmla="*/ 5236852 h 5236852"/>
              <a:gd name="connsiteX4" fmla="*/ 0 w 2484586"/>
              <a:gd name="connsiteY4" fmla="*/ 2300612 h 5236852"/>
              <a:gd name="connsiteX0" fmla="*/ 0 w 2484586"/>
              <a:gd name="connsiteY0" fmla="*/ 2204092 h 5140332"/>
              <a:gd name="connsiteX1" fmla="*/ 2187704 w 2484586"/>
              <a:gd name="connsiteY1" fmla="*/ 0 h 5140332"/>
              <a:gd name="connsiteX2" fmla="*/ 2484586 w 2484586"/>
              <a:gd name="connsiteY2" fmla="*/ 589280 h 5140332"/>
              <a:gd name="connsiteX3" fmla="*/ 1918084 w 2484586"/>
              <a:gd name="connsiteY3" fmla="*/ 5140332 h 5140332"/>
              <a:gd name="connsiteX4" fmla="*/ 0 w 2484586"/>
              <a:gd name="connsiteY4" fmla="*/ 2204092 h 5140332"/>
              <a:gd name="connsiteX0" fmla="*/ 0 w 2579288"/>
              <a:gd name="connsiteY0" fmla="*/ 2009656 h 5140332"/>
              <a:gd name="connsiteX1" fmla="*/ 2282406 w 2579288"/>
              <a:gd name="connsiteY1" fmla="*/ 0 h 5140332"/>
              <a:gd name="connsiteX2" fmla="*/ 2579288 w 2579288"/>
              <a:gd name="connsiteY2" fmla="*/ 589280 h 5140332"/>
              <a:gd name="connsiteX3" fmla="*/ 2012786 w 2579288"/>
              <a:gd name="connsiteY3" fmla="*/ 5140332 h 5140332"/>
              <a:gd name="connsiteX4" fmla="*/ 0 w 2579288"/>
              <a:gd name="connsiteY4" fmla="*/ 2009656 h 5140332"/>
              <a:gd name="connsiteX0" fmla="*/ 0 w 3003211"/>
              <a:gd name="connsiteY0" fmla="*/ 2009656 h 2817217"/>
              <a:gd name="connsiteX1" fmla="*/ 2282406 w 3003211"/>
              <a:gd name="connsiteY1" fmla="*/ 0 h 2817217"/>
              <a:gd name="connsiteX2" fmla="*/ 2579288 w 3003211"/>
              <a:gd name="connsiteY2" fmla="*/ 589280 h 2817217"/>
              <a:gd name="connsiteX3" fmla="*/ 3003211 w 3003211"/>
              <a:gd name="connsiteY3" fmla="*/ 2817217 h 2817217"/>
              <a:gd name="connsiteX4" fmla="*/ 0 w 3003211"/>
              <a:gd name="connsiteY4" fmla="*/ 2009656 h 2817217"/>
              <a:gd name="connsiteX0" fmla="*/ 0 w 3509013"/>
              <a:gd name="connsiteY0" fmla="*/ 2009656 h 2817217"/>
              <a:gd name="connsiteX1" fmla="*/ 2282406 w 3509013"/>
              <a:gd name="connsiteY1" fmla="*/ 0 h 2817217"/>
              <a:gd name="connsiteX2" fmla="*/ 3509013 w 3509013"/>
              <a:gd name="connsiteY2" fmla="*/ 2240952 h 2817217"/>
              <a:gd name="connsiteX3" fmla="*/ 3003211 w 3509013"/>
              <a:gd name="connsiteY3" fmla="*/ 2817217 h 2817217"/>
              <a:gd name="connsiteX4" fmla="*/ 0 w 3509013"/>
              <a:gd name="connsiteY4" fmla="*/ 2009656 h 2817217"/>
              <a:gd name="connsiteX0" fmla="*/ 0 w 3509013"/>
              <a:gd name="connsiteY0" fmla="*/ 71043 h 878604"/>
              <a:gd name="connsiteX1" fmla="*/ 2949154 w 3509013"/>
              <a:gd name="connsiteY1" fmla="*/ 0 h 878604"/>
              <a:gd name="connsiteX2" fmla="*/ 3509013 w 3509013"/>
              <a:gd name="connsiteY2" fmla="*/ 302339 h 878604"/>
              <a:gd name="connsiteX3" fmla="*/ 3003211 w 3509013"/>
              <a:gd name="connsiteY3" fmla="*/ 878604 h 878604"/>
              <a:gd name="connsiteX4" fmla="*/ 0 w 3509013"/>
              <a:gd name="connsiteY4" fmla="*/ 71043 h 878604"/>
              <a:gd name="connsiteX0" fmla="*/ 0 w 3238864"/>
              <a:gd name="connsiteY0" fmla="*/ 71043 h 878604"/>
              <a:gd name="connsiteX1" fmla="*/ 2949154 w 3238864"/>
              <a:gd name="connsiteY1" fmla="*/ 0 h 878604"/>
              <a:gd name="connsiteX2" fmla="*/ 3238864 w 3238864"/>
              <a:gd name="connsiteY2" fmla="*/ 76393 h 878604"/>
              <a:gd name="connsiteX3" fmla="*/ 3003211 w 3238864"/>
              <a:gd name="connsiteY3" fmla="*/ 878604 h 878604"/>
              <a:gd name="connsiteX4" fmla="*/ 0 w 3238864"/>
              <a:gd name="connsiteY4" fmla="*/ 71043 h 878604"/>
              <a:gd name="connsiteX0" fmla="*/ 0 w 3238864"/>
              <a:gd name="connsiteY0" fmla="*/ 71043 h 906879"/>
              <a:gd name="connsiteX1" fmla="*/ 2949154 w 3238864"/>
              <a:gd name="connsiteY1" fmla="*/ 0 h 906879"/>
              <a:gd name="connsiteX2" fmla="*/ 3238864 w 3238864"/>
              <a:gd name="connsiteY2" fmla="*/ 76393 h 906879"/>
              <a:gd name="connsiteX3" fmla="*/ 3142253 w 3238864"/>
              <a:gd name="connsiteY3" fmla="*/ 906879 h 906879"/>
              <a:gd name="connsiteX4" fmla="*/ 0 w 3238864"/>
              <a:gd name="connsiteY4" fmla="*/ 71043 h 90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864" h="906879">
                <a:moveTo>
                  <a:pt x="0" y="71043"/>
                </a:moveTo>
                <a:lnTo>
                  <a:pt x="2949154" y="0"/>
                </a:lnTo>
                <a:lnTo>
                  <a:pt x="3238864" y="76393"/>
                </a:lnTo>
                <a:lnTo>
                  <a:pt x="3142253" y="906879"/>
                </a:lnTo>
                <a:lnTo>
                  <a:pt x="0" y="71043"/>
                </a:lnTo>
                <a:close/>
              </a:path>
            </a:pathLst>
          </a:custGeom>
          <a:gradFill>
            <a:gsLst>
              <a:gs pos="1087">
                <a:schemeClr val="accent1">
                  <a:lumMod val="20000"/>
                  <a:lumOff val="80000"/>
                  <a:alpha val="0"/>
                </a:schemeClr>
              </a:gs>
              <a:gs pos="27000">
                <a:schemeClr val="accent4">
                  <a:lumMod val="20000"/>
                  <a:lumOff val="80000"/>
                  <a:alpha val="27000"/>
                </a:schemeClr>
              </a:gs>
              <a:gs pos="82000">
                <a:srgbClr val="01B5DB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Google Shape;270;p27">
            <a:extLst>
              <a:ext uri="{FF2B5EF4-FFF2-40B4-BE49-F238E27FC236}">
                <a16:creationId xmlns:a16="http://schemas.microsoft.com/office/drawing/2014/main" id="{49AA9294-AE6A-47A6-AF51-5E200B2E75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0379"/>
          <a:stretch/>
        </p:blipFill>
        <p:spPr>
          <a:xfrm>
            <a:off x="3837700" y="1357550"/>
            <a:ext cx="2704432" cy="3246200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67FBFA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C3500A1-8517-4912-84BA-6D68816E2E43}"/>
              </a:ext>
            </a:extLst>
          </p:cNvPr>
          <p:cNvSpPr txBox="1"/>
          <p:nvPr/>
        </p:nvSpPr>
        <p:spPr>
          <a:xfrm>
            <a:off x="489915" y="1643998"/>
            <a:ext cx="105418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5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Poppins"/>
                <a:sym typeface="Poppins"/>
              </a:rPr>
              <a:t>Solution</a:t>
            </a:r>
            <a:endParaRPr lang="zh-TW" altLang="en-US" sz="150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DB2473C9-2EC0-4AE6-AAF0-6D42D47F372C}"/>
              </a:ext>
            </a:extLst>
          </p:cNvPr>
          <p:cNvCxnSpPr>
            <a:cxnSpLocks/>
          </p:cNvCxnSpPr>
          <p:nvPr/>
        </p:nvCxnSpPr>
        <p:spPr>
          <a:xfrm>
            <a:off x="578811" y="2048171"/>
            <a:ext cx="255808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269;p27">
            <a:extLst>
              <a:ext uri="{FF2B5EF4-FFF2-40B4-BE49-F238E27FC236}">
                <a16:creationId xmlns:a16="http://schemas.microsoft.com/office/drawing/2014/main" id="{1FC0FCCC-2392-4CA1-BA09-F914E8280F3F}"/>
              </a:ext>
            </a:extLst>
          </p:cNvPr>
          <p:cNvSpPr txBox="1">
            <a:spLocks/>
          </p:cNvSpPr>
          <p:nvPr/>
        </p:nvSpPr>
        <p:spPr>
          <a:xfrm>
            <a:off x="489915" y="2740796"/>
            <a:ext cx="2861828" cy="144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None/>
              <a:defRPr sz="1600" b="0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>
              <a:lnSpc>
                <a:spcPts val="2100"/>
              </a:lnSpc>
            </a:pPr>
            <a:r>
              <a:rPr lang="en-US" altLang="zh-TW" sz="1550">
                <a:solidFill>
                  <a:schemeClr val="bg1"/>
                </a:solidFill>
                <a:latin typeface="+mj-lt"/>
                <a:ea typeface="微軟正黑體"/>
              </a:rPr>
              <a:t>With the function of detecting similar photos, I can view clusters of similar photos in Album Mode, and get to decide either to choose or to delete, thus saving time and space</a:t>
            </a:r>
            <a:endParaRPr lang="en-US" altLang="zh-TW" sz="155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1033BD1-5DC5-41F0-933F-94035A7E2244}"/>
              </a:ext>
            </a:extLst>
          </p:cNvPr>
          <p:cNvSpPr txBox="1"/>
          <p:nvPr/>
        </p:nvSpPr>
        <p:spPr>
          <a:xfrm>
            <a:off x="1283916" y="1493067"/>
            <a:ext cx="53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8"/>
          <p:cNvSpPr txBox="1">
            <a:spLocks noGrp="1"/>
          </p:cNvSpPr>
          <p:nvPr>
            <p:ph type="title"/>
          </p:nvPr>
        </p:nvSpPr>
        <p:spPr>
          <a:xfrm>
            <a:off x="605767" y="214161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400">
                <a:solidFill>
                  <a:schemeClr val="tx1"/>
                </a:solidFill>
                <a:latin typeface="+mj-lt"/>
                <a:ea typeface="微軟正黑體"/>
                <a:cs typeface="Arial"/>
              </a:rPr>
              <a:t>Locate Similar Photos Effortlessly</a:t>
            </a:r>
            <a:endParaRPr lang="en-US" sz="3400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98C29B30-471D-4CE1-8D8A-BCC0F76E8C32}"/>
              </a:ext>
            </a:extLst>
          </p:cNvPr>
          <p:cNvSpPr/>
          <p:nvPr/>
        </p:nvSpPr>
        <p:spPr>
          <a:xfrm>
            <a:off x="2604020" y="1390650"/>
            <a:ext cx="7301979" cy="3848100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40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8" name="Google Shape;2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8110" y="1612275"/>
            <a:ext cx="5890781" cy="3027458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67FBFA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Google Shape;269;p27">
            <a:extLst>
              <a:ext uri="{FF2B5EF4-FFF2-40B4-BE49-F238E27FC236}">
                <a16:creationId xmlns:a16="http://schemas.microsoft.com/office/drawing/2014/main" id="{5A6E316F-0C89-46CE-B2BF-CB57726576A9}"/>
              </a:ext>
            </a:extLst>
          </p:cNvPr>
          <p:cNvSpPr txBox="1">
            <a:spLocks/>
          </p:cNvSpPr>
          <p:nvPr/>
        </p:nvSpPr>
        <p:spPr>
          <a:xfrm>
            <a:off x="426511" y="1886061"/>
            <a:ext cx="2931599" cy="82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None/>
              <a:defRPr sz="1600" b="0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>
              <a:lnSpc>
                <a:spcPts val="2400"/>
              </a:lnSpc>
            </a:pPr>
            <a:r>
              <a:rPr lang="en-US" altLang="zh-TW" sz="1800" b="1">
                <a:solidFill>
                  <a:srgbClr val="FEE91E"/>
                </a:solidFill>
                <a:latin typeface="+mj-lt"/>
                <a:cs typeface="Poppins"/>
                <a:sym typeface="Poppins"/>
              </a:rPr>
              <a:t>Filter out similar photos</a:t>
            </a:r>
            <a:endParaRPr lang="zh-TW" altLang="en-US" sz="1800" b="1">
              <a:solidFill>
                <a:srgbClr val="FEE91E"/>
              </a:solidFill>
              <a:latin typeface="+mj-lt"/>
              <a:cs typeface="Poppins"/>
              <a:sym typeface="Poppin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C33A968-D619-485D-B2B9-3598E4734B9D}"/>
              </a:ext>
            </a:extLst>
          </p:cNvPr>
          <p:cNvSpPr txBox="1"/>
          <p:nvPr/>
        </p:nvSpPr>
        <p:spPr>
          <a:xfrm>
            <a:off x="426512" y="1511827"/>
            <a:ext cx="105418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5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Poppins"/>
                <a:sym typeface="Poppins"/>
              </a:rPr>
              <a:t>Solution</a:t>
            </a:r>
            <a:endParaRPr lang="zh-TW" altLang="en-US" sz="150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4A272F70-1813-4DDD-A9E9-99D0C55686F8}"/>
              </a:ext>
            </a:extLst>
          </p:cNvPr>
          <p:cNvCxnSpPr>
            <a:cxnSpLocks/>
          </p:cNvCxnSpPr>
          <p:nvPr/>
        </p:nvCxnSpPr>
        <p:spPr>
          <a:xfrm>
            <a:off x="515408" y="1916000"/>
            <a:ext cx="216438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269;p27">
            <a:extLst>
              <a:ext uri="{FF2B5EF4-FFF2-40B4-BE49-F238E27FC236}">
                <a16:creationId xmlns:a16="http://schemas.microsoft.com/office/drawing/2014/main" id="{F8CFED1E-8020-42A5-9F71-D0EFEBC6ADAA}"/>
              </a:ext>
            </a:extLst>
          </p:cNvPr>
          <p:cNvSpPr txBox="1">
            <a:spLocks/>
          </p:cNvSpPr>
          <p:nvPr/>
        </p:nvSpPr>
        <p:spPr>
          <a:xfrm>
            <a:off x="451912" y="2289499"/>
            <a:ext cx="2701151" cy="144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None/>
              <a:defRPr sz="1600" b="0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>
              <a:lnSpc>
                <a:spcPts val="2100"/>
              </a:lnSpc>
            </a:pPr>
            <a:r>
              <a:rPr lang="en-US" altLang="zh-TW" sz="1550">
                <a:solidFill>
                  <a:schemeClr val="bg1"/>
                </a:solidFill>
                <a:latin typeface="+mj-lt"/>
              </a:rPr>
              <a:t>I can also filter by choosing Similar Photos in Advanced Media Type in Photo Mode</a:t>
            </a:r>
            <a:endParaRPr lang="zh-TW" altLang="en-US" sz="155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267F317-01D8-4E69-A980-D90FF142BB50}"/>
              </a:ext>
            </a:extLst>
          </p:cNvPr>
          <p:cNvSpPr txBox="1"/>
          <p:nvPr/>
        </p:nvSpPr>
        <p:spPr>
          <a:xfrm>
            <a:off x="1233212" y="1366423"/>
            <a:ext cx="53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BCF4204-59DE-431F-B930-DD9D96D7B9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0800" y="3410305"/>
            <a:ext cx="1756664" cy="16104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721B6450-E1ED-47D9-A3AC-846C533F1F83}"/>
              </a:ext>
            </a:extLst>
          </p:cNvPr>
          <p:cNvSpPr/>
          <p:nvPr/>
        </p:nvSpPr>
        <p:spPr>
          <a:xfrm>
            <a:off x="3140654" y="1329268"/>
            <a:ext cx="6840082" cy="3784600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40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4" name="Google Shape;284;p29"/>
          <p:cNvSpPr txBox="1">
            <a:spLocks noGrp="1"/>
          </p:cNvSpPr>
          <p:nvPr>
            <p:ph type="title"/>
          </p:nvPr>
        </p:nvSpPr>
        <p:spPr>
          <a:xfrm>
            <a:off x="565550" y="200126"/>
            <a:ext cx="8714184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400">
                <a:solidFill>
                  <a:schemeClr val="tx1"/>
                </a:solidFill>
                <a:latin typeface="+mj-lt"/>
                <a:ea typeface="微軟正黑體"/>
              </a:rPr>
              <a:t>Advanced Filters For Quick Browsing </a:t>
            </a:r>
            <a:endParaRPr lang="zh-TW" sz="3400">
              <a:solidFill>
                <a:schemeClr val="tx1"/>
              </a:solidFill>
            </a:endParaRPr>
          </a:p>
        </p:txBody>
      </p:sp>
      <p:pic>
        <p:nvPicPr>
          <p:cNvPr id="286" name="Google Shape;2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9484" y="1667163"/>
            <a:ext cx="5592000" cy="2955637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67FBFA"/>
                </a:gs>
              </a:gsLst>
              <a:lin ang="5400000" scaled="1"/>
            </a:gradFill>
          </a:ln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Google Shape;261;p26">
            <a:extLst>
              <a:ext uri="{FF2B5EF4-FFF2-40B4-BE49-F238E27FC236}">
                <a16:creationId xmlns:a16="http://schemas.microsoft.com/office/drawing/2014/main" id="{8191873D-B1A9-4F9B-B25E-E804C55B70A5}"/>
              </a:ext>
            </a:extLst>
          </p:cNvPr>
          <p:cNvSpPr txBox="1">
            <a:spLocks/>
          </p:cNvSpPr>
          <p:nvPr/>
        </p:nvSpPr>
        <p:spPr>
          <a:xfrm>
            <a:off x="367438" y="1348315"/>
            <a:ext cx="3343579" cy="30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None/>
              <a:defRPr sz="1600" b="0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>
              <a:lnSpc>
                <a:spcPts val="2200"/>
              </a:lnSpc>
              <a:spcBef>
                <a:spcPts val="200"/>
              </a:spcBef>
            </a:pPr>
            <a:r>
              <a:rPr lang="en-US" sz="1800" b="1">
                <a:solidFill>
                  <a:srgbClr val="FEE91E"/>
                </a:solidFill>
                <a:latin typeface="+mj-lt"/>
                <a:ea typeface="微軟正黑體"/>
                <a:cs typeface="Arial"/>
              </a:rPr>
              <a:t>Target user</a:t>
            </a:r>
            <a:endParaRPr lang="en-US" sz="1800">
              <a:latin typeface="微軟正黑體"/>
              <a:ea typeface="微軟正黑體"/>
              <a:cs typeface="Poppins"/>
            </a:endParaRPr>
          </a:p>
          <a:p>
            <a:pPr marL="0" indent="0">
              <a:lnSpc>
                <a:spcPts val="2200"/>
              </a:lnSpc>
              <a:spcBef>
                <a:spcPts val="200"/>
              </a:spcBef>
            </a:pPr>
            <a:r>
              <a:rPr lang="en-US" sz="1500">
                <a:solidFill>
                  <a:schemeClr val="bg1"/>
                </a:solidFill>
                <a:latin typeface="+mj-lt"/>
                <a:ea typeface="微軟正黑體"/>
              </a:rPr>
              <a:t>Individual user/family</a:t>
            </a:r>
          </a:p>
          <a:p>
            <a:pPr marL="0" indent="0">
              <a:lnSpc>
                <a:spcPts val="2200"/>
              </a:lnSpc>
              <a:spcBef>
                <a:spcPts val="200"/>
              </a:spcBef>
            </a:pPr>
            <a:endParaRPr lang="en-US" altLang="zh-TW" sz="1800" b="1">
              <a:solidFill>
                <a:srgbClr val="FEE91E"/>
              </a:solidFill>
              <a:latin typeface="+mj-lt"/>
              <a:ea typeface="微軟正黑體"/>
              <a:cs typeface="Poppins"/>
              <a:sym typeface="Poppins"/>
            </a:endParaRPr>
          </a:p>
          <a:p>
            <a:pPr marL="0" indent="0">
              <a:lnSpc>
                <a:spcPts val="2200"/>
              </a:lnSpc>
              <a:spcBef>
                <a:spcPts val="200"/>
              </a:spcBef>
            </a:pPr>
            <a:r>
              <a:rPr lang="en-US" altLang="zh-TW" sz="1800" b="1">
                <a:solidFill>
                  <a:srgbClr val="FEE91E"/>
                </a:solidFill>
                <a:latin typeface="+mj-lt"/>
                <a:ea typeface="微軟正黑體"/>
                <a:cs typeface="Poppins"/>
                <a:sym typeface="Poppins"/>
              </a:rPr>
              <a:t>Problem faced</a:t>
            </a:r>
            <a:endParaRPr lang="zh-TW" altLang="en-US">
              <a:ea typeface="微軟正黑體"/>
            </a:endParaRPr>
          </a:p>
          <a:p>
            <a:pPr marL="0" indent="0">
              <a:lnSpc>
                <a:spcPts val="2100"/>
              </a:lnSpc>
              <a:spcBef>
                <a:spcPts val="200"/>
              </a:spcBef>
            </a:pPr>
            <a:r>
              <a:rPr lang="en-US" altLang="zh-TW" sz="1500">
                <a:solidFill>
                  <a:schemeClr val="bg1"/>
                </a:solidFill>
                <a:latin typeface="+mj-lt"/>
                <a:ea typeface="微軟正黑體"/>
              </a:rPr>
              <a:t>There are too many family/personal photos accumulated over a period of time, it's hard to browse through and quickly find the photos you need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8707" y="2406447"/>
            <a:ext cx="5605293" cy="2673553"/>
          </a:xfrm>
          <a:prstGeom prst="rect">
            <a:avLst/>
          </a:prstGeom>
          <a:noFill/>
          <a:ln w="2159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3" name="Google Shape;29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6871" y="1247718"/>
            <a:ext cx="3603661" cy="1747421"/>
          </a:xfrm>
          <a:prstGeom prst="rect">
            <a:avLst/>
          </a:prstGeom>
          <a:noFill/>
          <a:ln w="2159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Google Shape;269;p27">
            <a:extLst>
              <a:ext uri="{FF2B5EF4-FFF2-40B4-BE49-F238E27FC236}">
                <a16:creationId xmlns:a16="http://schemas.microsoft.com/office/drawing/2014/main" id="{5A96C822-9187-4B72-8748-7E0E6600B656}"/>
              </a:ext>
            </a:extLst>
          </p:cNvPr>
          <p:cNvSpPr txBox="1">
            <a:spLocks/>
          </p:cNvSpPr>
          <p:nvPr/>
        </p:nvSpPr>
        <p:spPr>
          <a:xfrm>
            <a:off x="384080" y="1919874"/>
            <a:ext cx="2913685" cy="82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None/>
              <a:defRPr sz="1600" b="0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>
              <a:lnSpc>
                <a:spcPts val="2400"/>
              </a:lnSpc>
            </a:pPr>
            <a:r>
              <a:rPr lang="en-US" altLang="zh-TW" sz="1900" b="1">
                <a:solidFill>
                  <a:srgbClr val="FFF200"/>
                </a:solidFill>
                <a:latin typeface="+mj-lt"/>
                <a:cs typeface="Poppins"/>
                <a:sym typeface="Poppins"/>
              </a:rPr>
              <a:t>Filter them out</a:t>
            </a:r>
            <a:endParaRPr lang="zh-TW" altLang="en-US" sz="1900" b="1">
              <a:solidFill>
                <a:srgbClr val="FFF200"/>
              </a:solidFill>
              <a:latin typeface="+mj-lt"/>
              <a:cs typeface="Poppins"/>
              <a:sym typeface="Poppin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048638F-6A31-48CD-A842-E5BA635D58A3}"/>
              </a:ext>
            </a:extLst>
          </p:cNvPr>
          <p:cNvSpPr txBox="1"/>
          <p:nvPr/>
        </p:nvSpPr>
        <p:spPr>
          <a:xfrm>
            <a:off x="396781" y="1500665"/>
            <a:ext cx="105418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5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Poppins"/>
                <a:sym typeface="Poppins"/>
              </a:rPr>
              <a:t>Solution</a:t>
            </a:r>
            <a:endParaRPr lang="zh-TW" altLang="en-US" sz="150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35A299FD-A0F3-485A-9475-B39353AA2F9E}"/>
              </a:ext>
            </a:extLst>
          </p:cNvPr>
          <p:cNvCxnSpPr>
            <a:cxnSpLocks/>
          </p:cNvCxnSpPr>
          <p:nvPr/>
        </p:nvCxnSpPr>
        <p:spPr>
          <a:xfrm>
            <a:off x="485677" y="1930239"/>
            <a:ext cx="216438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69;p27">
            <a:extLst>
              <a:ext uri="{FF2B5EF4-FFF2-40B4-BE49-F238E27FC236}">
                <a16:creationId xmlns:a16="http://schemas.microsoft.com/office/drawing/2014/main" id="{A797DA6D-A162-489C-8674-EAEB8CFB5C0F}"/>
              </a:ext>
            </a:extLst>
          </p:cNvPr>
          <p:cNvSpPr txBox="1">
            <a:spLocks/>
          </p:cNvSpPr>
          <p:nvPr/>
        </p:nvSpPr>
        <p:spPr>
          <a:xfrm>
            <a:off x="349154" y="2382004"/>
            <a:ext cx="2983535" cy="2436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None/>
              <a:defRPr sz="1600" b="0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>
              <a:lnSpc>
                <a:spcPts val="2100"/>
              </a:lnSpc>
              <a:spcBef>
                <a:spcPts val="700"/>
              </a:spcBef>
            </a:pPr>
            <a:r>
              <a:rPr lang="en-US" altLang="zh-TW" sz="1550">
                <a:solidFill>
                  <a:schemeClr val="bg1"/>
                </a:solidFill>
                <a:latin typeface="+mj-lt"/>
                <a:ea typeface="微軟正黑體"/>
              </a:rPr>
              <a:t>* Filter specific Person</a:t>
            </a:r>
            <a:endParaRPr lang="en-US" altLang="zh-TW" sz="1550">
              <a:solidFill>
                <a:schemeClr val="bg1"/>
              </a:solidFill>
              <a:latin typeface="+mj-lt"/>
            </a:endParaRPr>
          </a:p>
          <a:p>
            <a:pPr marL="93345" indent="-93345">
              <a:lnSpc>
                <a:spcPts val="2100"/>
              </a:lnSpc>
              <a:spcBef>
                <a:spcPts val="700"/>
              </a:spcBef>
            </a:pPr>
            <a:r>
              <a:rPr lang="en-US" altLang="zh-TW" sz="1550">
                <a:solidFill>
                  <a:schemeClr val="bg1"/>
                </a:solidFill>
                <a:latin typeface="+mj-lt"/>
                <a:ea typeface="微軟正黑體"/>
              </a:rPr>
              <a:t>* Filter specific AI categorized Things</a:t>
            </a:r>
          </a:p>
          <a:p>
            <a:pPr marL="93345" indent="-93345">
              <a:lnSpc>
                <a:spcPts val="2100"/>
              </a:lnSpc>
              <a:spcBef>
                <a:spcPts val="700"/>
              </a:spcBef>
            </a:pPr>
            <a:r>
              <a:rPr lang="en-US" altLang="zh-TW" sz="1550">
                <a:solidFill>
                  <a:schemeClr val="bg1"/>
                </a:solidFill>
                <a:latin typeface="+mj-lt"/>
                <a:ea typeface="微軟正黑體"/>
              </a:rPr>
              <a:t>* Filter specific Time, Media type, Tags, and Places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9B64709C-36E0-4503-A7E1-20A03695C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Google Shape;284;p29">
            <a:extLst>
              <a:ext uri="{FF2B5EF4-FFF2-40B4-BE49-F238E27FC236}">
                <a16:creationId xmlns:a16="http://schemas.microsoft.com/office/drawing/2014/main" id="{2432E79E-7C1C-454A-A16B-FFCE933A2BA7}"/>
              </a:ext>
            </a:extLst>
          </p:cNvPr>
          <p:cNvSpPr txBox="1">
            <a:spLocks/>
          </p:cNvSpPr>
          <p:nvPr/>
        </p:nvSpPr>
        <p:spPr>
          <a:xfrm>
            <a:off x="546500" y="200126"/>
            <a:ext cx="847685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-US" sz="3400">
                <a:solidFill>
                  <a:schemeClr val="tx1"/>
                </a:solidFill>
                <a:latin typeface="+mj-lt"/>
                <a:ea typeface="微軟正黑體"/>
                <a:cs typeface="Arial"/>
              </a:rPr>
              <a:t>Advanced Filters For Quick Browsing </a:t>
            </a:r>
            <a:endParaRPr lang="zh-TW">
              <a:solidFill>
                <a:schemeClr val="tx1"/>
              </a:solidFill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 txBox="1">
            <a:spLocks noGrp="1"/>
          </p:cNvSpPr>
          <p:nvPr>
            <p:ph type="title"/>
          </p:nvPr>
        </p:nvSpPr>
        <p:spPr>
          <a:xfrm>
            <a:off x="659088" y="22552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4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Burst &amp; Time-Lapse Album Collection</a:t>
            </a:r>
            <a:endParaRPr lang="en-US" sz="3400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sp>
        <p:nvSpPr>
          <p:cNvPr id="301" name="Google Shape;301;p31"/>
          <p:cNvSpPr txBox="1">
            <a:spLocks noGrp="1"/>
          </p:cNvSpPr>
          <p:nvPr>
            <p:ph type="body" idx="1"/>
          </p:nvPr>
        </p:nvSpPr>
        <p:spPr>
          <a:xfrm>
            <a:off x="393701" y="1543892"/>
            <a:ext cx="2480732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1800" b="1">
                <a:solidFill>
                  <a:srgbClr val="FFF200"/>
                </a:solidFill>
                <a:latin typeface="Arial"/>
                <a:ea typeface="微軟正黑體"/>
                <a:cs typeface="Arial"/>
              </a:rPr>
              <a:t>Target user</a:t>
            </a:r>
          </a:p>
          <a:p>
            <a:pPr marL="0" indent="0"/>
            <a:r>
              <a:rPr lang="en-US" sz="1550">
                <a:solidFill>
                  <a:schemeClr val="bg1"/>
                </a:solidFill>
                <a:latin typeface="+mj-lt"/>
                <a:ea typeface="微軟正黑體"/>
              </a:rPr>
              <a:t>Sports/Nature Photographers</a:t>
            </a:r>
          </a:p>
          <a:p>
            <a:pPr marL="0" indent="0"/>
            <a:endParaRPr lang="en-US" sz="1800" b="1">
              <a:solidFill>
                <a:srgbClr val="FFF200"/>
              </a:solidFill>
              <a:latin typeface="+mj-lt"/>
              <a:ea typeface="微軟正黑體"/>
              <a:cs typeface="Poppins"/>
            </a:endParaRPr>
          </a:p>
          <a:p>
            <a:pPr marL="0" marR="0" lv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</a:pPr>
            <a:r>
              <a:rPr lang="en-US" sz="1800" b="1">
                <a:solidFill>
                  <a:srgbClr val="FFF200"/>
                </a:solidFill>
                <a:latin typeface="+mj-lt"/>
                <a:ea typeface="微軟正黑體"/>
                <a:cs typeface="Poppins"/>
              </a:rPr>
              <a:t>Problem</a:t>
            </a:r>
            <a:r>
              <a:rPr lang="en-US" sz="1800" b="1">
                <a:solidFill>
                  <a:srgbClr val="FFF200"/>
                </a:solidFill>
                <a:latin typeface="+mj-lt"/>
                <a:ea typeface="微軟正黑體"/>
                <a:cs typeface="Poppins"/>
                <a:sym typeface="Poppins"/>
              </a:rPr>
              <a:t> Faced</a:t>
            </a:r>
            <a:endParaRPr lang="zh-TW" altLang="en-US">
              <a:ea typeface="微軟正黑體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</a:pPr>
            <a:r>
              <a:rPr lang="en-US" sz="1550">
                <a:solidFill>
                  <a:schemeClr val="bg1"/>
                </a:solidFill>
                <a:latin typeface="+mj-lt"/>
                <a:ea typeface="微軟正黑體"/>
              </a:rPr>
              <a:t>Burst photos always occupies too much visual space when browsing, must keep scrolling down to find the right photos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F10A8DFC-E781-4461-9218-97B760431C25}"/>
              </a:ext>
            </a:extLst>
          </p:cNvPr>
          <p:cNvSpPr/>
          <p:nvPr/>
        </p:nvSpPr>
        <p:spPr>
          <a:xfrm>
            <a:off x="2604020" y="1390650"/>
            <a:ext cx="7301979" cy="3848100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40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2" name="Google Shape;30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8118" y="1595341"/>
            <a:ext cx="6248400" cy="3091800"/>
          </a:xfrm>
          <a:prstGeom prst="rect">
            <a:avLst/>
          </a:prstGeom>
          <a:noFill/>
          <a:ln w="2159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522FA50D-BEE4-4702-8D7B-5E4BE7A4189E}"/>
              </a:ext>
            </a:extLst>
          </p:cNvPr>
          <p:cNvSpPr txBox="1">
            <a:spLocks/>
          </p:cNvSpPr>
          <p:nvPr/>
        </p:nvSpPr>
        <p:spPr>
          <a:xfrm>
            <a:off x="3972560" y="1485364"/>
            <a:ext cx="5323840" cy="766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>
              <a:lnSpc>
                <a:spcPts val="4000"/>
              </a:lnSpc>
            </a:pPr>
            <a:r>
              <a:rPr lang="en-US" altLang="zh-TW" sz="4300" dirty="0">
                <a:latin typeface="+mj-lt"/>
              </a:rPr>
              <a:t>New Features to</a:t>
            </a:r>
            <a:endParaRPr lang="zh-TW" altLang="en-US" sz="4300" dirty="0">
              <a:latin typeface="+mj-lt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44C2AD37-8215-496E-B97C-18F4B1BE5066}"/>
              </a:ext>
            </a:extLst>
          </p:cNvPr>
          <p:cNvCxnSpPr>
            <a:cxnSpLocks/>
          </p:cNvCxnSpPr>
          <p:nvPr/>
        </p:nvCxnSpPr>
        <p:spPr>
          <a:xfrm>
            <a:off x="4112260" y="2319019"/>
            <a:ext cx="374480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標題 1">
            <a:extLst>
              <a:ext uri="{FF2B5EF4-FFF2-40B4-BE49-F238E27FC236}">
                <a16:creationId xmlns:a16="http://schemas.microsoft.com/office/drawing/2014/main" id="{36BB001C-570C-4853-AFB5-97407B18F199}"/>
              </a:ext>
            </a:extLst>
          </p:cNvPr>
          <p:cNvSpPr txBox="1">
            <a:spLocks/>
          </p:cNvSpPr>
          <p:nvPr/>
        </p:nvSpPr>
        <p:spPr>
          <a:xfrm>
            <a:off x="3972560" y="2460358"/>
            <a:ext cx="4559300" cy="223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>
              <a:lnSpc>
                <a:spcPts val="5200"/>
              </a:lnSpc>
            </a:pPr>
            <a:r>
              <a:rPr lang="en-US" altLang="zh-TW" sz="4300" dirty="0">
                <a:solidFill>
                  <a:srgbClr val="FEE91E"/>
                </a:solidFill>
                <a:latin typeface="+mj-lt"/>
              </a:rPr>
              <a:t>Enhance User Experience</a:t>
            </a:r>
            <a:endParaRPr lang="zh-TW" altLang="en-US" sz="4300" dirty="0">
              <a:solidFill>
                <a:srgbClr val="FEE91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6936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3"/>
          <p:cNvSpPr txBox="1">
            <a:spLocks noGrp="1"/>
          </p:cNvSpPr>
          <p:nvPr>
            <p:ph type="title"/>
          </p:nvPr>
        </p:nvSpPr>
        <p:spPr>
          <a:xfrm>
            <a:off x="656600" y="192006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400">
                <a:solidFill>
                  <a:schemeClr val="tx1"/>
                </a:solidFill>
                <a:latin typeface="+mj-lt"/>
                <a:ea typeface="微軟正黑體"/>
              </a:rPr>
              <a:t>Search People With Face Search</a:t>
            </a:r>
            <a:endParaRPr lang="en-US" altLang="zh-TW" sz="3400">
              <a:solidFill>
                <a:schemeClr val="tx1"/>
              </a:solidFill>
              <a:latin typeface="Arial"/>
            </a:endParaRPr>
          </a:p>
        </p:txBody>
      </p:sp>
      <p:sp>
        <p:nvSpPr>
          <p:cNvPr id="322" name="Google Shape;322;p33"/>
          <p:cNvSpPr txBox="1">
            <a:spLocks noGrp="1"/>
          </p:cNvSpPr>
          <p:nvPr>
            <p:ph type="body" idx="1"/>
          </p:nvPr>
        </p:nvSpPr>
        <p:spPr>
          <a:xfrm>
            <a:off x="612751" y="1143404"/>
            <a:ext cx="7235849" cy="1261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</a:pPr>
            <a:r>
              <a:rPr lang="en-US" sz="1800" b="1">
                <a:solidFill>
                  <a:srgbClr val="FFF200"/>
                </a:solidFill>
                <a:latin typeface="+mj-lt"/>
              </a:rPr>
              <a:t>A new way to remember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</a:pPr>
            <a:r>
              <a:rPr lang="en-US" sz="1550">
                <a:solidFill>
                  <a:schemeClr val="bg1"/>
                </a:solidFill>
                <a:latin typeface="+mj-lt"/>
              </a:rPr>
              <a:t>By using </a:t>
            </a:r>
            <a:r>
              <a:rPr lang="en-US" sz="1550" b="1">
                <a:solidFill>
                  <a:schemeClr val="bg1"/>
                </a:solidFill>
                <a:latin typeface="+mj-lt"/>
              </a:rPr>
              <a:t>search for people</a:t>
            </a:r>
            <a:r>
              <a:rPr lang="en-US" sz="1550">
                <a:solidFill>
                  <a:schemeClr val="bg1"/>
                </a:solidFill>
                <a:latin typeface="+mj-lt"/>
              </a:rPr>
              <a:t>. You only have to upload a photo of the person, </a:t>
            </a:r>
            <a:r>
              <a:rPr lang="en-US" sz="1550" err="1">
                <a:solidFill>
                  <a:schemeClr val="bg1"/>
                </a:solidFill>
                <a:latin typeface="+mj-lt"/>
              </a:rPr>
              <a:t>QuMagie</a:t>
            </a:r>
            <a:r>
              <a:rPr lang="en-US" sz="1550">
                <a:solidFill>
                  <a:schemeClr val="bg1"/>
                </a:solidFill>
                <a:latin typeface="+mj-lt"/>
              </a:rPr>
              <a:t> will help you find all the photos with that person</a:t>
            </a:r>
          </a:p>
        </p:txBody>
      </p:sp>
      <p:pic>
        <p:nvPicPr>
          <p:cNvPr id="320" name="Google Shape;320;p33"/>
          <p:cNvPicPr preferRelativeResize="0"/>
          <p:nvPr/>
        </p:nvPicPr>
        <p:blipFill rotWithShape="1">
          <a:blip r:embed="rId3">
            <a:alphaModFix/>
          </a:blip>
          <a:srcRect l="2280" b="2467"/>
          <a:stretch/>
        </p:blipFill>
        <p:spPr>
          <a:xfrm>
            <a:off x="69850" y="2543461"/>
            <a:ext cx="2933432" cy="2085689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9" name="Google Shape;31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0001" y="2476500"/>
            <a:ext cx="4793205" cy="2246379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1" name="Google Shape;32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9102" y="2411479"/>
            <a:ext cx="3347498" cy="2401821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Google Shape;319;p33">
            <a:extLst>
              <a:ext uri="{FF2B5EF4-FFF2-40B4-BE49-F238E27FC236}">
                <a16:creationId xmlns:a16="http://schemas.microsoft.com/office/drawing/2014/main" id="{9A4D4BE8-3F41-4064-992B-A10F0D8BD5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2520" t="22973" r="32377" b="22225"/>
          <a:stretch/>
        </p:blipFill>
        <p:spPr>
          <a:xfrm>
            <a:off x="3702051" y="2829616"/>
            <a:ext cx="2362470" cy="1640784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>
            <a:spLocks noGrp="1"/>
          </p:cNvSpPr>
          <p:nvPr>
            <p:ph type="title"/>
          </p:nvPr>
        </p:nvSpPr>
        <p:spPr>
          <a:xfrm>
            <a:off x="751012" y="192954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400">
                <a:solidFill>
                  <a:schemeClr val="bg2">
                    <a:lumMod val="50000"/>
                  </a:schemeClr>
                </a:solidFill>
                <a:latin typeface="+mj-lt"/>
              </a:rPr>
              <a:t>Agenda</a:t>
            </a:r>
            <a:endParaRPr sz="34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4" name="圖片 23" descr="一張含有 室外, 水, 天空, 海灘 的圖片&#10;&#10;自動產生的描述">
            <a:extLst>
              <a:ext uri="{FF2B5EF4-FFF2-40B4-BE49-F238E27FC236}">
                <a16:creationId xmlns:a16="http://schemas.microsoft.com/office/drawing/2014/main" id="{2B1CB275-971D-45C1-AE28-1CD05EBD9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25612" y="3150512"/>
            <a:ext cx="485391" cy="323594"/>
          </a:xfrm>
          <a:prstGeom prst="rect">
            <a:avLst/>
          </a:prstGeom>
          <a:effectLst>
            <a:outerShdw blurRad="203200" dist="127000" dir="3780000" algn="t" rotWithShape="0">
              <a:prstClr val="black">
                <a:alpha val="23000"/>
              </a:prstClr>
            </a:outerShdw>
          </a:effectLst>
        </p:spPr>
      </p:pic>
      <p:pic>
        <p:nvPicPr>
          <p:cNvPr id="28" name="圖片 27" descr="一張含有 個人, 室內 的圖片&#10;&#10;自動產生的描述">
            <a:extLst>
              <a:ext uri="{FF2B5EF4-FFF2-40B4-BE49-F238E27FC236}">
                <a16:creationId xmlns:a16="http://schemas.microsoft.com/office/drawing/2014/main" id="{CFB445EA-37FC-4C38-B020-0ECA4E5CF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953" y="3749791"/>
            <a:ext cx="483206" cy="322138"/>
          </a:xfrm>
          <a:prstGeom prst="rect">
            <a:avLst/>
          </a:prstGeom>
          <a:effectLst>
            <a:outerShdw blurRad="203200" dist="127000" dir="3780000" sx="104000" sy="104000" algn="t" rotWithShape="0">
              <a:prstClr val="black">
                <a:alpha val="23000"/>
              </a:prstClr>
            </a:outerShdw>
          </a:effectLst>
        </p:spPr>
      </p:pic>
      <p:pic>
        <p:nvPicPr>
          <p:cNvPr id="29" name="圖片 28" descr="一張含有 床, 室內, 個人, 鋪設 的圖片&#10;&#10;自動產生的描述">
            <a:extLst>
              <a:ext uri="{FF2B5EF4-FFF2-40B4-BE49-F238E27FC236}">
                <a16:creationId xmlns:a16="http://schemas.microsoft.com/office/drawing/2014/main" id="{A5ECF6EE-5865-43A3-8513-3A3C04A90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00143" y="3540655"/>
            <a:ext cx="514722" cy="331138"/>
          </a:xfrm>
          <a:prstGeom prst="rect">
            <a:avLst/>
          </a:prstGeom>
          <a:effectLst>
            <a:outerShdw blurRad="203200" dist="127000" dir="3780000" sx="104000" sy="104000" algn="t" rotWithShape="0">
              <a:prstClr val="black">
                <a:alpha val="23000"/>
              </a:prstClr>
            </a:outerShdw>
          </a:effectLst>
        </p:spPr>
      </p:pic>
      <p:pic>
        <p:nvPicPr>
          <p:cNvPr id="30" name="圖片 29" descr="一張含有 哺乳類, 貓, 室內, 白色 的圖片&#10;&#10;自動產生的描述">
            <a:extLst>
              <a:ext uri="{FF2B5EF4-FFF2-40B4-BE49-F238E27FC236}">
                <a16:creationId xmlns:a16="http://schemas.microsoft.com/office/drawing/2014/main" id="{FFA35478-3576-4DA9-BFE6-1AB520AAF3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140" b="13934"/>
          <a:stretch/>
        </p:blipFill>
        <p:spPr>
          <a:xfrm>
            <a:off x="7701646" y="2625333"/>
            <a:ext cx="509057" cy="352502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32" name="圖片 31" descr="一張含有 個人, 室外, 擺姿勢, 團體 的圖片&#10;&#10;自動產生的描述">
            <a:extLst>
              <a:ext uri="{FF2B5EF4-FFF2-40B4-BE49-F238E27FC236}">
                <a16:creationId xmlns:a16="http://schemas.microsoft.com/office/drawing/2014/main" id="{0555A496-BD76-4759-93AD-BCB80513A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456881" y="3645264"/>
            <a:ext cx="680266" cy="453057"/>
          </a:xfrm>
          <a:prstGeom prst="rect">
            <a:avLst/>
          </a:prstGeom>
          <a:effectLst>
            <a:outerShdw blurRad="203200" dist="127000" dir="3780000" sx="104000" sy="104000" algn="t" rotWithShape="0">
              <a:prstClr val="black">
                <a:alpha val="23000"/>
              </a:prstClr>
            </a:outerShdw>
          </a:effectLst>
        </p:spPr>
      </p:pic>
      <p:pic>
        <p:nvPicPr>
          <p:cNvPr id="33" name="圖片 32" descr="一張含有 水, 天空, 室外, 游泳 的圖片&#10;&#10;自動產生的描述">
            <a:extLst>
              <a:ext uri="{FF2B5EF4-FFF2-40B4-BE49-F238E27FC236}">
                <a16:creationId xmlns:a16="http://schemas.microsoft.com/office/drawing/2014/main" id="{B24F329D-929D-42E2-888E-ED330D94A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0143" y="1972305"/>
            <a:ext cx="646765" cy="430745"/>
          </a:xfrm>
          <a:prstGeom prst="rect">
            <a:avLst/>
          </a:prstGeom>
          <a:effectLst>
            <a:outerShdw blurRad="203200" dist="127000" dir="3780000" sx="104000" sy="104000" algn="t" rotWithShape="0">
              <a:prstClr val="black">
                <a:alpha val="23000"/>
              </a:prstClr>
            </a:outerShdw>
          </a:effectLst>
        </p:spPr>
      </p:pic>
      <p:pic>
        <p:nvPicPr>
          <p:cNvPr id="34" name="圖片 33" descr="一張含有 個人, 牆, 室內 的圖片&#10;&#10;自動產生的描述">
            <a:extLst>
              <a:ext uri="{FF2B5EF4-FFF2-40B4-BE49-F238E27FC236}">
                <a16:creationId xmlns:a16="http://schemas.microsoft.com/office/drawing/2014/main" id="{29F9CE6E-FBF9-4B64-9B59-F8717F5DC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8192" y="1795160"/>
            <a:ext cx="923312" cy="615981"/>
          </a:xfrm>
          <a:prstGeom prst="rect">
            <a:avLst/>
          </a:prstGeom>
          <a:effectLst>
            <a:outerShdw blurRad="203200" dist="127000" dir="3780000" sx="104000" sy="104000" algn="t" rotWithShape="0">
              <a:prstClr val="black">
                <a:alpha val="23000"/>
              </a:prstClr>
            </a:outerShdw>
          </a:effectLst>
        </p:spPr>
      </p:pic>
      <p:pic>
        <p:nvPicPr>
          <p:cNvPr id="35" name="圖片 34" descr="一張含有 室外, 天空, 個人, 白天 的圖片&#10;&#10;自動產生的描述">
            <a:extLst>
              <a:ext uri="{FF2B5EF4-FFF2-40B4-BE49-F238E27FC236}">
                <a16:creationId xmlns:a16="http://schemas.microsoft.com/office/drawing/2014/main" id="{BDF974F2-C0A9-4078-B7CB-3ABED95096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177"/>
          <a:stretch/>
        </p:blipFill>
        <p:spPr>
          <a:xfrm>
            <a:off x="5517150" y="2679346"/>
            <a:ext cx="970290" cy="603867"/>
          </a:xfrm>
          <a:prstGeom prst="rect">
            <a:avLst/>
          </a:prstGeom>
          <a:effectLst>
            <a:outerShdw blurRad="203200" dist="127000" dir="3780000" sx="104000" sy="104000" algn="t" rotWithShape="0">
              <a:prstClr val="black">
                <a:alpha val="23000"/>
              </a:prstClr>
            </a:outerShdw>
          </a:effectLst>
        </p:spPr>
      </p:pic>
      <p:pic>
        <p:nvPicPr>
          <p:cNvPr id="36" name="圖片 35" descr="一張含有 水, 船, 天空, 室外 的圖片&#10;&#10;自動產生的描述">
            <a:extLst>
              <a:ext uri="{FF2B5EF4-FFF2-40B4-BE49-F238E27FC236}">
                <a16:creationId xmlns:a16="http://schemas.microsoft.com/office/drawing/2014/main" id="{BB7F31A7-5700-446A-A30D-4545A57882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1552" y="1873035"/>
            <a:ext cx="381995" cy="254663"/>
          </a:xfrm>
          <a:prstGeom prst="rect">
            <a:avLst/>
          </a:prstGeom>
          <a:effectLst>
            <a:outerShdw blurRad="203200" dist="127000" dir="3780000" algn="t" rotWithShape="0">
              <a:prstClr val="black">
                <a:alpha val="23000"/>
              </a:prstClr>
            </a:outerShdw>
          </a:effectLst>
        </p:spPr>
      </p:pic>
      <p:pic>
        <p:nvPicPr>
          <p:cNvPr id="37" name="圖片 36" descr="一張含有 狗, 室內, 個人 的圖片&#10;&#10;自動產生的描述">
            <a:extLst>
              <a:ext uri="{FF2B5EF4-FFF2-40B4-BE49-F238E27FC236}">
                <a16:creationId xmlns:a16="http://schemas.microsoft.com/office/drawing/2014/main" id="{520613B7-AA3C-45DA-A84E-BD2D9BF467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5303" y="3092316"/>
            <a:ext cx="537732" cy="381790"/>
          </a:xfrm>
          <a:prstGeom prst="rect">
            <a:avLst/>
          </a:prstGeom>
          <a:effectLst>
            <a:outerShdw blurRad="203200" dist="127000" dir="3780000" algn="t" rotWithShape="0">
              <a:prstClr val="black">
                <a:alpha val="23000"/>
              </a:prstClr>
            </a:outerShdw>
          </a:effectLst>
        </p:spPr>
      </p:pic>
      <p:pic>
        <p:nvPicPr>
          <p:cNvPr id="38" name="圖片 37" descr="一張含有 文字, 天空, 室外, 城市 的圖片&#10;&#10;自動產生的描述">
            <a:extLst>
              <a:ext uri="{FF2B5EF4-FFF2-40B4-BE49-F238E27FC236}">
                <a16:creationId xmlns:a16="http://schemas.microsoft.com/office/drawing/2014/main" id="{5AC8BF20-DDC7-4FC1-9CD7-294243728C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53301" y="3422781"/>
            <a:ext cx="490505" cy="327003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39" name="圖片 38" descr="一張含有 草, 個人, 室外, 比賽 的圖片&#10;&#10;自動產生的描述">
            <a:extLst>
              <a:ext uri="{FF2B5EF4-FFF2-40B4-BE49-F238E27FC236}">
                <a16:creationId xmlns:a16="http://schemas.microsoft.com/office/drawing/2014/main" id="{D7A3E480-CE22-4320-8EAD-0541B73F61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85220" y="2679346"/>
            <a:ext cx="337366" cy="224911"/>
          </a:xfrm>
          <a:prstGeom prst="rect">
            <a:avLst/>
          </a:prstGeom>
          <a:effectLst>
            <a:outerShdw blurRad="203200" dist="127000" dir="3780000" algn="t" rotWithShape="0">
              <a:prstClr val="black">
                <a:alpha val="23000"/>
              </a:prstClr>
            </a:outerShdw>
          </a:effectLst>
        </p:spPr>
      </p:pic>
      <p:pic>
        <p:nvPicPr>
          <p:cNvPr id="40" name="圖片 39" descr="一張含有 鋪設, 貓, 室內, 躺 的圖片&#10;&#10;自動產生的描述">
            <a:extLst>
              <a:ext uri="{FF2B5EF4-FFF2-40B4-BE49-F238E27FC236}">
                <a16:creationId xmlns:a16="http://schemas.microsoft.com/office/drawing/2014/main" id="{4B59C04D-182C-4212-B2FA-AE120039F3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2777" y="3932818"/>
            <a:ext cx="483207" cy="322138"/>
          </a:xfrm>
          <a:prstGeom prst="rect">
            <a:avLst/>
          </a:prstGeom>
          <a:effectLst>
            <a:outerShdw blurRad="203200" dist="127000" dir="3780000" algn="t" rotWithShape="0">
              <a:prstClr val="black">
                <a:alpha val="23000"/>
              </a:prstClr>
            </a:outerShdw>
          </a:effectLst>
        </p:spPr>
      </p:pic>
      <p:pic>
        <p:nvPicPr>
          <p:cNvPr id="41" name="圖片 40" descr="一張含有 貓, 室內 的圖片&#10;&#10;自動產生的描述">
            <a:extLst>
              <a:ext uri="{FF2B5EF4-FFF2-40B4-BE49-F238E27FC236}">
                <a16:creationId xmlns:a16="http://schemas.microsoft.com/office/drawing/2014/main" id="{3098C392-873B-4CCD-808B-40CD592623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2953" y="2149243"/>
            <a:ext cx="374963" cy="249976"/>
          </a:xfrm>
          <a:prstGeom prst="rect">
            <a:avLst/>
          </a:prstGeom>
          <a:effectLst>
            <a:outerShdw blurRad="203200" dist="127000" dir="3780000" algn="t" rotWithShape="0">
              <a:prstClr val="black">
                <a:alpha val="23000"/>
              </a:prstClr>
            </a:outerShdw>
          </a:effectLst>
        </p:spPr>
      </p:pic>
      <p:sp>
        <p:nvSpPr>
          <p:cNvPr id="31" name="Google Shape;75;p2">
            <a:extLst>
              <a:ext uri="{FF2B5EF4-FFF2-40B4-BE49-F238E27FC236}">
                <a16:creationId xmlns:a16="http://schemas.microsoft.com/office/drawing/2014/main" id="{FE942C96-6B00-453E-94D3-E1D09A984339}"/>
              </a:ext>
            </a:extLst>
          </p:cNvPr>
          <p:cNvSpPr/>
          <p:nvPr/>
        </p:nvSpPr>
        <p:spPr>
          <a:xfrm>
            <a:off x="1043237" y="1522678"/>
            <a:ext cx="4539822" cy="407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50" b="1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Google Photos Limitation </a:t>
            </a:r>
            <a:endParaRPr sz="2050" b="1" i="0" u="none" strike="noStrike" cap="none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4" name="Google Shape;76;p2">
            <a:extLst>
              <a:ext uri="{FF2B5EF4-FFF2-40B4-BE49-F238E27FC236}">
                <a16:creationId xmlns:a16="http://schemas.microsoft.com/office/drawing/2014/main" id="{514C63A4-69D2-4AD6-9BE8-4D8BA5B09607}"/>
              </a:ext>
            </a:extLst>
          </p:cNvPr>
          <p:cNvSpPr/>
          <p:nvPr/>
        </p:nvSpPr>
        <p:spPr>
          <a:xfrm>
            <a:off x="1037087" y="2122146"/>
            <a:ext cx="449554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50" b="1" err="1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QuMagie</a:t>
            </a:r>
            <a:r>
              <a:rPr lang="en-US" sz="2050" b="1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– QNAP's AI-powered Photo Management Solution</a:t>
            </a:r>
            <a:endParaRPr lang="zh-TW" altLang="en-US" sz="2050" b="1">
              <a:solidFill>
                <a:srgbClr val="F2F2F2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" name="Google Shape;77;p2">
            <a:extLst>
              <a:ext uri="{FF2B5EF4-FFF2-40B4-BE49-F238E27FC236}">
                <a16:creationId xmlns:a16="http://schemas.microsoft.com/office/drawing/2014/main" id="{13BF08AC-3F42-4F32-BF1B-2FE8B9A61517}"/>
              </a:ext>
            </a:extLst>
          </p:cNvPr>
          <p:cNvSpPr/>
          <p:nvPr/>
        </p:nvSpPr>
        <p:spPr>
          <a:xfrm>
            <a:off x="1026303" y="3038387"/>
            <a:ext cx="5401678" cy="407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50" b="1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User Stories</a:t>
            </a:r>
          </a:p>
        </p:txBody>
      </p:sp>
      <p:sp>
        <p:nvSpPr>
          <p:cNvPr id="47" name="Google Shape;79;p2">
            <a:extLst>
              <a:ext uri="{FF2B5EF4-FFF2-40B4-BE49-F238E27FC236}">
                <a16:creationId xmlns:a16="http://schemas.microsoft.com/office/drawing/2014/main" id="{DAF54129-8EFF-4320-ABA9-8570A1D637FA}"/>
              </a:ext>
            </a:extLst>
          </p:cNvPr>
          <p:cNvSpPr/>
          <p:nvPr/>
        </p:nvSpPr>
        <p:spPr>
          <a:xfrm>
            <a:off x="447023" y="1445714"/>
            <a:ext cx="39786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3000" b="1" i="0" u="none" strike="noStrike" cap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" name="Google Shape;80;p2">
            <a:extLst>
              <a:ext uri="{FF2B5EF4-FFF2-40B4-BE49-F238E27FC236}">
                <a16:creationId xmlns:a16="http://schemas.microsoft.com/office/drawing/2014/main" id="{20A817BD-0A3B-46D0-98C9-61E2F5257F88}"/>
              </a:ext>
            </a:extLst>
          </p:cNvPr>
          <p:cNvCxnSpPr/>
          <p:nvPr/>
        </p:nvCxnSpPr>
        <p:spPr>
          <a:xfrm>
            <a:off x="940893" y="1637103"/>
            <a:ext cx="0" cy="218254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" name="Google Shape;84;p2">
            <a:extLst>
              <a:ext uri="{FF2B5EF4-FFF2-40B4-BE49-F238E27FC236}">
                <a16:creationId xmlns:a16="http://schemas.microsoft.com/office/drawing/2014/main" id="{FBA42C3B-8D13-4795-8A99-D0FE0CF492B2}"/>
              </a:ext>
            </a:extLst>
          </p:cNvPr>
          <p:cNvSpPr/>
          <p:nvPr/>
        </p:nvSpPr>
        <p:spPr>
          <a:xfrm>
            <a:off x="447023" y="2200856"/>
            <a:ext cx="39786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000" b="1" i="0" u="none" strike="noStrike" cap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" name="Google Shape;85;p2">
            <a:extLst>
              <a:ext uri="{FF2B5EF4-FFF2-40B4-BE49-F238E27FC236}">
                <a16:creationId xmlns:a16="http://schemas.microsoft.com/office/drawing/2014/main" id="{A493E201-A56B-4FEB-A89F-AB02300D79E5}"/>
              </a:ext>
            </a:extLst>
          </p:cNvPr>
          <p:cNvCxnSpPr/>
          <p:nvPr/>
        </p:nvCxnSpPr>
        <p:spPr>
          <a:xfrm>
            <a:off x="940893" y="2392245"/>
            <a:ext cx="0" cy="218254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" name="Google Shape;86;p2">
            <a:extLst>
              <a:ext uri="{FF2B5EF4-FFF2-40B4-BE49-F238E27FC236}">
                <a16:creationId xmlns:a16="http://schemas.microsoft.com/office/drawing/2014/main" id="{047B5F49-22F0-4E05-96D9-DA46BBB1FC22}"/>
              </a:ext>
            </a:extLst>
          </p:cNvPr>
          <p:cNvSpPr/>
          <p:nvPr/>
        </p:nvSpPr>
        <p:spPr>
          <a:xfrm>
            <a:off x="447023" y="2963701"/>
            <a:ext cx="39786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000" b="1" i="0" u="none" strike="noStrike" cap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" name="Google Shape;87;p2">
            <a:extLst>
              <a:ext uri="{FF2B5EF4-FFF2-40B4-BE49-F238E27FC236}">
                <a16:creationId xmlns:a16="http://schemas.microsoft.com/office/drawing/2014/main" id="{B89AEA29-5FC8-4120-AFEA-3FF7C5EE4869}"/>
              </a:ext>
            </a:extLst>
          </p:cNvPr>
          <p:cNvCxnSpPr/>
          <p:nvPr/>
        </p:nvCxnSpPr>
        <p:spPr>
          <a:xfrm>
            <a:off x="940893" y="3144930"/>
            <a:ext cx="0" cy="218254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9" name="圖片 58" descr="一張含有 草, 天空, 室外, 個人 的圖片&#10;&#10;自動產生的描述">
            <a:extLst>
              <a:ext uri="{FF2B5EF4-FFF2-40B4-BE49-F238E27FC236}">
                <a16:creationId xmlns:a16="http://schemas.microsoft.com/office/drawing/2014/main" id="{2AFB43EF-36C9-4C31-B84C-13B281E280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78782" y="4171596"/>
            <a:ext cx="383370" cy="255581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60" name="圖片 59" descr="一張含有 室外, 草, 個人, 天空 的圖片&#10;&#10;自動產生的描述">
            <a:extLst>
              <a:ext uri="{FF2B5EF4-FFF2-40B4-BE49-F238E27FC236}">
                <a16:creationId xmlns:a16="http://schemas.microsoft.com/office/drawing/2014/main" id="{2D136F2D-73A4-4983-9718-CA771E22F7C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52008" y="1497418"/>
            <a:ext cx="500696" cy="333798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61" name="圖片 60" descr="一張含有 建築物, 室外, 個人, 街道 的圖片&#10;&#10;自動產生的描述">
            <a:extLst>
              <a:ext uri="{FF2B5EF4-FFF2-40B4-BE49-F238E27FC236}">
                <a16:creationId xmlns:a16="http://schemas.microsoft.com/office/drawing/2014/main" id="{2D980AE0-BC16-4362-AD3C-E50C7C433B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57800" y="3627378"/>
            <a:ext cx="364786" cy="243191"/>
          </a:xfrm>
          <a:prstGeom prst="rect">
            <a:avLst/>
          </a:prstGeom>
        </p:spPr>
      </p:pic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AAA49B46-64F6-453C-81E9-2B8F26C83563}"/>
              </a:ext>
            </a:extLst>
          </p:cNvPr>
          <p:cNvSpPr/>
          <p:nvPr/>
        </p:nvSpPr>
        <p:spPr>
          <a:xfrm>
            <a:off x="5505937" y="1650690"/>
            <a:ext cx="2843475" cy="2604266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40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EFD6F9F1-614B-4BA4-8A99-108379572F3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40132" y="2254483"/>
            <a:ext cx="1541150" cy="1541150"/>
          </a:xfrm>
          <a:prstGeom prst="rect">
            <a:avLst/>
          </a:prstGeom>
          <a:effectLst>
            <a:outerShdw blurRad="304800" dist="355600" dir="4140000" algn="t" rotWithShape="0">
              <a:prstClr val="black">
                <a:alpha val="40000"/>
              </a:prstClr>
            </a:outerShdw>
          </a:effectLst>
        </p:spPr>
      </p:pic>
      <p:sp>
        <p:nvSpPr>
          <p:cNvPr id="65" name="Google Shape;77;p2">
            <a:extLst>
              <a:ext uri="{FF2B5EF4-FFF2-40B4-BE49-F238E27FC236}">
                <a16:creationId xmlns:a16="http://schemas.microsoft.com/office/drawing/2014/main" id="{BA762B97-840C-4D4F-BABD-996891F350FC}"/>
              </a:ext>
            </a:extLst>
          </p:cNvPr>
          <p:cNvSpPr/>
          <p:nvPr/>
        </p:nvSpPr>
        <p:spPr>
          <a:xfrm>
            <a:off x="1020153" y="3688156"/>
            <a:ext cx="5401678" cy="407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50" b="1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New Features Introduction</a:t>
            </a:r>
          </a:p>
        </p:txBody>
      </p:sp>
      <p:sp>
        <p:nvSpPr>
          <p:cNvPr id="66" name="Google Shape;86;p2">
            <a:extLst>
              <a:ext uri="{FF2B5EF4-FFF2-40B4-BE49-F238E27FC236}">
                <a16:creationId xmlns:a16="http://schemas.microsoft.com/office/drawing/2014/main" id="{C7A02F0C-9657-416B-B533-8AA62F960039}"/>
              </a:ext>
            </a:extLst>
          </p:cNvPr>
          <p:cNvSpPr/>
          <p:nvPr/>
        </p:nvSpPr>
        <p:spPr>
          <a:xfrm>
            <a:off x="440873" y="3603310"/>
            <a:ext cx="39786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3000" b="1" i="0" u="none" strike="noStrike" cap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" name="Google Shape;87;p2">
            <a:extLst>
              <a:ext uri="{FF2B5EF4-FFF2-40B4-BE49-F238E27FC236}">
                <a16:creationId xmlns:a16="http://schemas.microsoft.com/office/drawing/2014/main" id="{91B75245-CA1F-4AE4-9F8F-5E44908F349D}"/>
              </a:ext>
            </a:extLst>
          </p:cNvPr>
          <p:cNvCxnSpPr/>
          <p:nvPr/>
        </p:nvCxnSpPr>
        <p:spPr>
          <a:xfrm>
            <a:off x="934743" y="3794699"/>
            <a:ext cx="0" cy="218254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" name="群組 7">
            <a:extLst>
              <a:ext uri="{FF2B5EF4-FFF2-40B4-BE49-F238E27FC236}">
                <a16:creationId xmlns:a16="http://schemas.microsoft.com/office/drawing/2014/main" id="{59D3C4BE-D7BF-4D0A-9BA8-BD26ED20AD34}"/>
              </a:ext>
            </a:extLst>
          </p:cNvPr>
          <p:cNvGrpSpPr/>
          <p:nvPr/>
        </p:nvGrpSpPr>
        <p:grpSpPr>
          <a:xfrm>
            <a:off x="579664" y="2056573"/>
            <a:ext cx="3952846" cy="2173470"/>
            <a:chOff x="607677" y="1949893"/>
            <a:chExt cx="3702503" cy="2173470"/>
          </a:xfrm>
        </p:grpSpPr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B1B75B81-45BC-4353-B687-93B2590151B3}"/>
                </a:ext>
              </a:extLst>
            </p:cNvPr>
            <p:cNvCxnSpPr>
              <a:cxnSpLocks/>
            </p:cNvCxnSpPr>
            <p:nvPr/>
          </p:nvCxnSpPr>
          <p:spPr>
            <a:xfrm>
              <a:off x="613827" y="1949893"/>
              <a:ext cx="3696353" cy="0"/>
            </a:xfrm>
            <a:prstGeom prst="line">
              <a:avLst/>
            </a:prstGeom>
            <a:ln w="16510">
              <a:gradFill>
                <a:gsLst>
                  <a:gs pos="49000">
                    <a:srgbClr val="65FCFD"/>
                  </a:gs>
                  <a:gs pos="0">
                    <a:srgbClr val="FE58FE"/>
                  </a:gs>
                  <a:gs pos="100000">
                    <a:srgbClr val="FFC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>
              <a:extLst>
                <a:ext uri="{FF2B5EF4-FFF2-40B4-BE49-F238E27FC236}">
                  <a16:creationId xmlns:a16="http://schemas.microsoft.com/office/drawing/2014/main" id="{0B87A3FF-12B7-4608-9DFA-A01ED57B6633}"/>
                </a:ext>
              </a:extLst>
            </p:cNvPr>
            <p:cNvCxnSpPr>
              <a:cxnSpLocks/>
            </p:cNvCxnSpPr>
            <p:nvPr/>
          </p:nvCxnSpPr>
          <p:spPr>
            <a:xfrm>
              <a:off x="613827" y="2816907"/>
              <a:ext cx="3696353" cy="0"/>
            </a:xfrm>
            <a:prstGeom prst="line">
              <a:avLst/>
            </a:prstGeom>
            <a:ln w="16510">
              <a:gradFill>
                <a:gsLst>
                  <a:gs pos="49000">
                    <a:srgbClr val="65FCFD"/>
                  </a:gs>
                  <a:gs pos="0">
                    <a:srgbClr val="FE58FE"/>
                  </a:gs>
                  <a:gs pos="100000">
                    <a:srgbClr val="FFC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>
              <a:extLst>
                <a:ext uri="{FF2B5EF4-FFF2-40B4-BE49-F238E27FC236}">
                  <a16:creationId xmlns:a16="http://schemas.microsoft.com/office/drawing/2014/main" id="{3FD39EBC-5D39-4C00-B8C0-FE03567A9A52}"/>
                </a:ext>
              </a:extLst>
            </p:cNvPr>
            <p:cNvCxnSpPr>
              <a:cxnSpLocks/>
            </p:cNvCxnSpPr>
            <p:nvPr/>
          </p:nvCxnSpPr>
          <p:spPr>
            <a:xfrm>
              <a:off x="613827" y="3474106"/>
              <a:ext cx="3696353" cy="0"/>
            </a:xfrm>
            <a:prstGeom prst="line">
              <a:avLst/>
            </a:prstGeom>
            <a:ln w="16510">
              <a:gradFill>
                <a:gsLst>
                  <a:gs pos="49000">
                    <a:srgbClr val="65FCFD"/>
                  </a:gs>
                  <a:gs pos="0">
                    <a:srgbClr val="FE58FE"/>
                  </a:gs>
                  <a:gs pos="100000">
                    <a:srgbClr val="FFC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接點 68">
              <a:extLst>
                <a:ext uri="{FF2B5EF4-FFF2-40B4-BE49-F238E27FC236}">
                  <a16:creationId xmlns:a16="http://schemas.microsoft.com/office/drawing/2014/main" id="{30DF3FCF-5A0F-43CB-BB86-E204B9AB40B9}"/>
                </a:ext>
              </a:extLst>
            </p:cNvPr>
            <p:cNvCxnSpPr>
              <a:cxnSpLocks/>
            </p:cNvCxnSpPr>
            <p:nvPr/>
          </p:nvCxnSpPr>
          <p:spPr>
            <a:xfrm>
              <a:off x="607677" y="4123363"/>
              <a:ext cx="3696353" cy="0"/>
            </a:xfrm>
            <a:prstGeom prst="line">
              <a:avLst/>
            </a:prstGeom>
            <a:ln w="16510">
              <a:gradFill>
                <a:gsLst>
                  <a:gs pos="49000">
                    <a:srgbClr val="65FCFD"/>
                  </a:gs>
                  <a:gs pos="0">
                    <a:srgbClr val="FE58FE"/>
                  </a:gs>
                  <a:gs pos="100000">
                    <a:srgbClr val="FFC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Google Shape;77;p2">
            <a:extLst>
              <a:ext uri="{FF2B5EF4-FFF2-40B4-BE49-F238E27FC236}">
                <a16:creationId xmlns:a16="http://schemas.microsoft.com/office/drawing/2014/main" id="{AC5237E4-3B9D-454D-A714-751C5008DCE1}"/>
              </a:ext>
            </a:extLst>
          </p:cNvPr>
          <p:cNvSpPr/>
          <p:nvPr/>
        </p:nvSpPr>
        <p:spPr>
          <a:xfrm>
            <a:off x="1020153" y="4338544"/>
            <a:ext cx="5401678" cy="407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50" b="1">
                <a:solidFill>
                  <a:srgbClr val="F2F2F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Demo</a:t>
            </a:r>
          </a:p>
        </p:txBody>
      </p:sp>
      <p:sp>
        <p:nvSpPr>
          <p:cNvPr id="71" name="Google Shape;86;p2">
            <a:extLst>
              <a:ext uri="{FF2B5EF4-FFF2-40B4-BE49-F238E27FC236}">
                <a16:creationId xmlns:a16="http://schemas.microsoft.com/office/drawing/2014/main" id="{D6FBBB6F-E8EF-493C-9BE1-DE0B41013020}"/>
              </a:ext>
            </a:extLst>
          </p:cNvPr>
          <p:cNvSpPr/>
          <p:nvPr/>
        </p:nvSpPr>
        <p:spPr>
          <a:xfrm>
            <a:off x="440873" y="4253698"/>
            <a:ext cx="39786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0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3000" b="1" i="0" u="none" strike="noStrike" cap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" name="Google Shape;87;p2">
            <a:extLst>
              <a:ext uri="{FF2B5EF4-FFF2-40B4-BE49-F238E27FC236}">
                <a16:creationId xmlns:a16="http://schemas.microsoft.com/office/drawing/2014/main" id="{EDD5E8FA-B46F-48BA-B2A8-037D2E270611}"/>
              </a:ext>
            </a:extLst>
          </p:cNvPr>
          <p:cNvCxnSpPr/>
          <p:nvPr/>
        </p:nvCxnSpPr>
        <p:spPr>
          <a:xfrm>
            <a:off x="934743" y="4445087"/>
            <a:ext cx="0" cy="218254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4"/>
          <p:cNvSpPr txBox="1">
            <a:spLocks noGrp="1"/>
          </p:cNvSpPr>
          <p:nvPr>
            <p:ph type="title"/>
          </p:nvPr>
        </p:nvSpPr>
        <p:spPr>
          <a:xfrm>
            <a:off x="597300" y="22552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altLang="zh-TW" sz="3400">
                <a:solidFill>
                  <a:schemeClr val="tx1"/>
                </a:solidFill>
                <a:latin typeface="Arial"/>
                <a:ea typeface="微軟正黑體"/>
              </a:rPr>
              <a:t>Smart Albums: Events</a:t>
            </a:r>
          </a:p>
        </p:txBody>
      </p:sp>
      <p:sp>
        <p:nvSpPr>
          <p:cNvPr id="330" name="Google Shape;330;p34"/>
          <p:cNvSpPr txBox="1">
            <a:spLocks noGrp="1"/>
          </p:cNvSpPr>
          <p:nvPr>
            <p:ph type="body" idx="1"/>
          </p:nvPr>
        </p:nvSpPr>
        <p:spPr>
          <a:xfrm>
            <a:off x="597300" y="1130949"/>
            <a:ext cx="7340100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</a:pPr>
            <a:r>
              <a:rPr lang="en-US" sz="1800" b="1">
                <a:solidFill>
                  <a:srgbClr val="FFF200"/>
                </a:solidFill>
                <a:latin typeface="+mj-lt"/>
                <a:ea typeface="微軟正黑體"/>
              </a:rPr>
              <a:t>Automatic organization of important events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</a:pPr>
            <a:r>
              <a:rPr lang="en-US">
                <a:solidFill>
                  <a:schemeClr val="bg1"/>
                </a:solidFill>
                <a:latin typeface="+mj-lt"/>
                <a:ea typeface="微軟正黑體"/>
              </a:rPr>
              <a:t>More than 10 photos taken in the specific date or location, </a:t>
            </a:r>
            <a:r>
              <a:rPr lang="en-US" err="1">
                <a:solidFill>
                  <a:schemeClr val="bg1"/>
                </a:solidFill>
                <a:latin typeface="+mj-lt"/>
                <a:ea typeface="微軟正黑體"/>
              </a:rPr>
              <a:t>QuMagie</a:t>
            </a:r>
            <a:r>
              <a:rPr lang="en-US">
                <a:solidFill>
                  <a:schemeClr val="bg1"/>
                </a:solidFill>
                <a:latin typeface="+mj-lt"/>
                <a:ea typeface="微軟正黑體"/>
              </a:rPr>
              <a:t> will automatically classify them in the Events Album</a:t>
            </a:r>
            <a:endParaRPr lang="en-US" b="1">
              <a:solidFill>
                <a:schemeClr val="bg1"/>
              </a:solidFill>
              <a:latin typeface="+mj-lt"/>
              <a:ea typeface="微軟正黑體"/>
              <a:cs typeface="Poppins"/>
              <a:sym typeface="Poppins"/>
            </a:endParaRPr>
          </a:p>
        </p:txBody>
      </p:sp>
      <p:pic>
        <p:nvPicPr>
          <p:cNvPr id="331" name="Google Shape;33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25" y="3109312"/>
            <a:ext cx="4272904" cy="1113437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2" name="Google Shape;33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9900" y="2374900"/>
            <a:ext cx="5235489" cy="2543075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5"/>
          <p:cNvSpPr txBox="1">
            <a:spLocks noGrp="1"/>
          </p:cNvSpPr>
          <p:nvPr>
            <p:ph type="title"/>
          </p:nvPr>
        </p:nvSpPr>
        <p:spPr>
          <a:xfrm>
            <a:off x="644271" y="20012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altLang="zh-TW" sz="3400">
                <a:solidFill>
                  <a:schemeClr val="tx1"/>
                </a:solidFill>
                <a:latin typeface="+mj-lt"/>
                <a:ea typeface="微軟正黑體"/>
              </a:rPr>
              <a:t>Simplified Album Creation</a:t>
            </a:r>
            <a:endParaRPr lang="en" altLang="zh-TW" sz="3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9" name="Google Shape;339;p35"/>
          <p:cNvSpPr txBox="1">
            <a:spLocks noGrp="1"/>
          </p:cNvSpPr>
          <p:nvPr>
            <p:ph type="body" idx="1"/>
          </p:nvPr>
        </p:nvSpPr>
        <p:spPr>
          <a:xfrm>
            <a:off x="442991" y="1807019"/>
            <a:ext cx="2198109" cy="1195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ts val="2300"/>
              </a:lnSpc>
            </a:pPr>
            <a:r>
              <a:rPr lang="en-US" altLang="zh-TW" sz="1800" b="1">
                <a:solidFill>
                  <a:srgbClr val="FFF200"/>
                </a:solidFill>
                <a:latin typeface="Arial"/>
                <a:ea typeface="微軟正黑體"/>
              </a:rPr>
              <a:t>Create custom album with better user experience</a:t>
            </a:r>
            <a:endParaRPr lang="en-US" altLang="zh-TW" sz="1800" b="1">
              <a:solidFill>
                <a:srgbClr val="FFF200"/>
              </a:solidFill>
              <a:latin typeface="Arial"/>
            </a:endParaRPr>
          </a:p>
          <a:p>
            <a:pPr marL="0" indent="0">
              <a:lnSpc>
                <a:spcPts val="2400"/>
              </a:lnSpc>
            </a:pPr>
            <a:r>
              <a:rPr lang="en-US" sz="1550">
                <a:solidFill>
                  <a:schemeClr val="bg1"/>
                </a:solidFill>
                <a:latin typeface="+mj-lt"/>
                <a:ea typeface="微軟正黑體"/>
              </a:rPr>
              <a:t>You can create a new album in </a:t>
            </a:r>
            <a:r>
              <a:rPr lang="en-US" sz="1550" err="1">
                <a:solidFill>
                  <a:schemeClr val="bg1"/>
                </a:solidFill>
                <a:latin typeface="+mj-lt"/>
                <a:ea typeface="微軟正黑體"/>
              </a:rPr>
              <a:t>QuMaige</a:t>
            </a:r>
            <a:r>
              <a:rPr lang="en-US" sz="1550">
                <a:solidFill>
                  <a:schemeClr val="bg1"/>
                </a:solidFill>
                <a:latin typeface="+mj-lt"/>
                <a:ea typeface="微軟正黑體"/>
              </a:rPr>
              <a:t> by selecting photos and naming album first </a:t>
            </a:r>
            <a:endParaRPr sz="1550" b="1">
              <a:solidFill>
                <a:schemeClr val="bg1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pic>
        <p:nvPicPr>
          <p:cNvPr id="340" name="Google Shape;34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9782" y="1681062"/>
            <a:ext cx="1239179" cy="2773173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D0F622CD-1CD8-4D00-B22D-CFC86AC844C6}"/>
              </a:ext>
            </a:extLst>
          </p:cNvPr>
          <p:cNvGrpSpPr/>
          <p:nvPr/>
        </p:nvGrpSpPr>
        <p:grpSpPr>
          <a:xfrm>
            <a:off x="3181350" y="919098"/>
            <a:ext cx="6634490" cy="4173602"/>
            <a:chOff x="3556000" y="1153650"/>
            <a:chExt cx="6212721" cy="3908277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D164E0D-8DC6-4BCA-A443-8AB6BC2FC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6000" y="1153650"/>
              <a:ext cx="6212721" cy="3908277"/>
            </a:xfrm>
            <a:prstGeom prst="rect">
              <a:avLst/>
            </a:prstGeom>
          </p:spPr>
        </p:pic>
        <p:pic>
          <p:nvPicPr>
            <p:cNvPr id="341" name="Google Shape;341;p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72001" y="1867174"/>
              <a:ext cx="4254500" cy="2596876"/>
            </a:xfrm>
            <a:prstGeom prst="rect">
              <a:avLst/>
            </a:prstGeom>
            <a:noFill/>
            <a:ln>
              <a:noFill/>
            </a:ln>
            <a:effectLst>
              <a:outerShdw blurRad="533400" dist="368300" dir="81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>
            <a:spLocks noGrp="1"/>
          </p:cNvSpPr>
          <p:nvPr>
            <p:ph type="title"/>
          </p:nvPr>
        </p:nvSpPr>
        <p:spPr>
          <a:xfrm>
            <a:off x="578250" y="205306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400">
                <a:solidFill>
                  <a:schemeClr val="tx1"/>
                </a:solidFill>
                <a:latin typeface="+mj-lt"/>
                <a:ea typeface="微軟正黑體"/>
                <a:cs typeface="Arial"/>
              </a:rPr>
              <a:t>Burst &amp; Time-Lapse Album Collection</a:t>
            </a:r>
            <a:endParaRPr lang="en-US" sz="3400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pic>
        <p:nvPicPr>
          <p:cNvPr id="311" name="Google Shape;3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0742" y="945755"/>
            <a:ext cx="4005030" cy="1948566"/>
          </a:xfrm>
          <a:prstGeom prst="rect">
            <a:avLst/>
          </a:prstGeom>
          <a:noFill/>
          <a:ln w="2159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2" name="Google Shape;31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185" y="2945121"/>
            <a:ext cx="4005030" cy="1944379"/>
          </a:xfrm>
          <a:prstGeom prst="rect">
            <a:avLst/>
          </a:prstGeom>
          <a:noFill/>
          <a:ln w="2159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9" name="Google Shape;309;p32"/>
          <p:cNvSpPr txBox="1">
            <a:spLocks noGrp="1"/>
          </p:cNvSpPr>
          <p:nvPr>
            <p:ph type="body" idx="1"/>
          </p:nvPr>
        </p:nvSpPr>
        <p:spPr>
          <a:xfrm>
            <a:off x="388228" y="1134977"/>
            <a:ext cx="4280554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1800" b="1">
                <a:solidFill>
                  <a:srgbClr val="FFF200"/>
                </a:solidFill>
                <a:latin typeface="+mj-lt"/>
                <a:ea typeface="微軟正黑體"/>
                <a:cs typeface="Poppins"/>
              </a:rPr>
              <a:t>Merge or Expand your collection </a:t>
            </a:r>
            <a:endParaRPr lang="en-US" sz="1800" b="1">
              <a:solidFill>
                <a:srgbClr val="FFF200"/>
              </a:solidFill>
              <a:latin typeface="+mj-lt"/>
              <a:cs typeface="Poppins"/>
              <a:sym typeface="Poppins"/>
            </a:endParaRPr>
          </a:p>
          <a:p>
            <a:pPr marL="0" indent="0">
              <a:lnSpc>
                <a:spcPts val="2000"/>
              </a:lnSpc>
            </a:pPr>
            <a:r>
              <a:rPr lang="en-US" sz="1400">
                <a:solidFill>
                  <a:schemeClr val="bg1"/>
                </a:solidFill>
                <a:latin typeface="+mj-lt"/>
                <a:ea typeface="微軟正黑體"/>
              </a:rPr>
              <a:t>Merge similar photos as Burst Collection or Time-Lapse Collection (which will also appear in Album section)</a:t>
            </a:r>
          </a:p>
          <a:p>
            <a:pPr marL="0" lvl="0" indent="0" algn="l" rtl="0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ts val="1600"/>
            </a:pPr>
            <a:r>
              <a:rPr lang="en-US" sz="1400">
                <a:solidFill>
                  <a:schemeClr val="bg1"/>
                </a:solidFill>
                <a:latin typeface="+mj-lt"/>
                <a:ea typeface="微軟正黑體"/>
              </a:rPr>
              <a:t>Choose whether you want to collapse or expand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0DBA6DD-D4DD-462A-9FB2-BD913EDBCB9B}"/>
              </a:ext>
            </a:extLst>
          </p:cNvPr>
          <p:cNvSpPr/>
          <p:nvPr/>
        </p:nvSpPr>
        <p:spPr>
          <a:xfrm>
            <a:off x="4125977" y="2241409"/>
            <a:ext cx="5073130" cy="1407423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40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0" name="Google Shape;31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6500" y="2786831"/>
            <a:ext cx="4581982" cy="2221354"/>
          </a:xfrm>
          <a:prstGeom prst="rect">
            <a:avLst/>
          </a:prstGeom>
          <a:noFill/>
          <a:ln w="2159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6"/>
          <p:cNvSpPr txBox="1">
            <a:spLocks noGrp="1"/>
          </p:cNvSpPr>
          <p:nvPr>
            <p:ph type="title"/>
          </p:nvPr>
        </p:nvSpPr>
        <p:spPr>
          <a:xfrm>
            <a:off x="610000" y="207702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altLang="zh-TW" sz="3400">
                <a:solidFill>
                  <a:schemeClr val="tx1"/>
                </a:solidFill>
                <a:latin typeface="+mj-lt"/>
                <a:ea typeface="微軟正黑體"/>
              </a:rPr>
              <a:t>Archive Album Using </a:t>
            </a:r>
            <a:r>
              <a:rPr lang="en" altLang="zh-TW" sz="3400" err="1">
                <a:solidFill>
                  <a:schemeClr val="tx1"/>
                </a:solidFill>
                <a:latin typeface="+mj-lt"/>
                <a:ea typeface="微軟正黑體"/>
              </a:rPr>
              <a:t>Qfiling</a:t>
            </a:r>
            <a:endParaRPr lang="zh-TW" altLang="en-US" sz="3400" err="1">
              <a:solidFill>
                <a:schemeClr val="tx1"/>
              </a:solidFill>
            </a:endParaRPr>
          </a:p>
        </p:txBody>
      </p:sp>
      <p:sp>
        <p:nvSpPr>
          <p:cNvPr id="348" name="Google Shape;348;p36"/>
          <p:cNvSpPr txBox="1">
            <a:spLocks noGrp="1"/>
          </p:cNvSpPr>
          <p:nvPr>
            <p:ph type="body" idx="1"/>
          </p:nvPr>
        </p:nvSpPr>
        <p:spPr>
          <a:xfrm>
            <a:off x="597300" y="1268189"/>
            <a:ext cx="7340100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1800" b="1">
                <a:solidFill>
                  <a:srgbClr val="FFF200"/>
                </a:solidFill>
                <a:latin typeface="+mj-lt"/>
                <a:ea typeface="微軟正黑體"/>
              </a:rPr>
              <a:t>Integration with Qfiling</a:t>
            </a:r>
          </a:p>
          <a:p>
            <a:pPr marL="0" indent="0">
              <a:lnSpc>
                <a:spcPts val="2200"/>
              </a:lnSpc>
            </a:pPr>
            <a:r>
              <a:rPr lang="en-US" sz="1550">
                <a:solidFill>
                  <a:schemeClr val="bg1"/>
                </a:solidFill>
                <a:latin typeface="+mj-lt"/>
                <a:ea typeface="微軟正黑體"/>
              </a:rPr>
              <a:t>You can directly archive </a:t>
            </a:r>
            <a:r>
              <a:rPr lang="en-US" sz="1550" err="1">
                <a:solidFill>
                  <a:schemeClr val="bg1"/>
                </a:solidFill>
                <a:latin typeface="+mj-lt"/>
                <a:ea typeface="微軟正黑體"/>
              </a:rPr>
              <a:t>QuMagie</a:t>
            </a:r>
            <a:r>
              <a:rPr lang="en-US" sz="1550">
                <a:solidFill>
                  <a:schemeClr val="bg1"/>
                </a:solidFill>
                <a:latin typeface="+mj-lt"/>
                <a:ea typeface="微軟正黑體"/>
              </a:rPr>
              <a:t> albums using </a:t>
            </a:r>
            <a:r>
              <a:rPr lang="en-US" sz="1550" err="1">
                <a:solidFill>
                  <a:schemeClr val="bg1"/>
                </a:solidFill>
                <a:latin typeface="+mj-lt"/>
                <a:ea typeface="微軟正黑體"/>
              </a:rPr>
              <a:t>Qfiling</a:t>
            </a:r>
            <a:r>
              <a:rPr lang="en-US" sz="1550">
                <a:solidFill>
                  <a:schemeClr val="bg1"/>
                </a:solidFill>
                <a:latin typeface="+mj-lt"/>
                <a:ea typeface="微軟正黑體"/>
              </a:rPr>
              <a:t> to save time</a:t>
            </a:r>
          </a:p>
        </p:txBody>
      </p:sp>
      <p:pic>
        <p:nvPicPr>
          <p:cNvPr id="350" name="Google Shape;35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500" y="2647950"/>
            <a:ext cx="3887414" cy="2019299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9" name="Google Shape;34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651" y="2457450"/>
            <a:ext cx="5022850" cy="2400299"/>
          </a:xfrm>
          <a:prstGeom prst="rect">
            <a:avLst/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7"/>
          <p:cNvSpPr txBox="1">
            <a:spLocks noGrp="1"/>
          </p:cNvSpPr>
          <p:nvPr>
            <p:ph type="title"/>
          </p:nvPr>
        </p:nvSpPr>
        <p:spPr>
          <a:xfrm>
            <a:off x="561721" y="217058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400">
                <a:solidFill>
                  <a:schemeClr val="tx1"/>
                </a:solidFill>
                <a:latin typeface="+mj-lt"/>
                <a:ea typeface="微軟正黑體"/>
              </a:rPr>
              <a:t>Background Task Notification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356" name="Google Shape;35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7408" y="1499378"/>
            <a:ext cx="3277938" cy="3277938"/>
          </a:xfrm>
          <a:prstGeom prst="rect">
            <a:avLst/>
          </a:prstGeom>
          <a:noFill/>
          <a:ln w="2286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1E7FF"/>
                </a:gs>
              </a:gsLst>
              <a:lin ang="5400000" scaled="1"/>
            </a:gradFill>
          </a:ln>
          <a:effectLst>
            <a:outerShdw blurRad="533400" dist="368300" dir="81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Google Shape;339;p35">
            <a:extLst>
              <a:ext uri="{FF2B5EF4-FFF2-40B4-BE49-F238E27FC236}">
                <a16:creationId xmlns:a16="http://schemas.microsoft.com/office/drawing/2014/main" id="{96232C1B-9B3D-4966-A5DE-6615F80F590E}"/>
              </a:ext>
            </a:extLst>
          </p:cNvPr>
          <p:cNvSpPr txBox="1">
            <a:spLocks/>
          </p:cNvSpPr>
          <p:nvPr/>
        </p:nvSpPr>
        <p:spPr>
          <a:xfrm>
            <a:off x="542671" y="1270748"/>
            <a:ext cx="4611412" cy="119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None/>
              <a:defRPr sz="1600" b="0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0" indent="0">
              <a:lnSpc>
                <a:spcPts val="2300"/>
              </a:lnSpc>
            </a:pPr>
            <a:r>
              <a:rPr lang="en-US" altLang="zh-TW" sz="1800" b="1">
                <a:solidFill>
                  <a:srgbClr val="FFF200"/>
                </a:solidFill>
                <a:latin typeface="+mj-lt"/>
              </a:rPr>
              <a:t>Anxiety-free background task notifier</a:t>
            </a:r>
          </a:p>
          <a:p>
            <a:pPr marL="0" indent="0">
              <a:lnSpc>
                <a:spcPts val="2200"/>
              </a:lnSpc>
            </a:pPr>
            <a:r>
              <a:rPr lang="en-US" altLang="zh-TW" sz="1550">
                <a:solidFill>
                  <a:schemeClr val="bg1"/>
                </a:solidFill>
                <a:latin typeface="+mj-lt"/>
              </a:rPr>
              <a:t>No matter uploading or downloading files, you can always check on your background task notifier to see what's the current status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746A58B-1D29-44E4-922C-7E7904773A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37286" y="2779262"/>
            <a:ext cx="2330381" cy="21916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3B1185A-6F40-447A-AABA-143DB4529A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96616" y="838427"/>
            <a:ext cx="6621582" cy="4260295"/>
          </a:xfrm>
          <a:prstGeom prst="rect">
            <a:avLst/>
          </a:prstGeom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4D288763-968E-4CCC-8F67-AFA56683AD50}"/>
              </a:ext>
            </a:extLst>
          </p:cNvPr>
          <p:cNvGrpSpPr/>
          <p:nvPr/>
        </p:nvGrpSpPr>
        <p:grpSpPr>
          <a:xfrm>
            <a:off x="469900" y="321561"/>
            <a:ext cx="3261127" cy="2425648"/>
            <a:chOff x="829468" y="152400"/>
            <a:chExt cx="3501267" cy="2604266"/>
          </a:xfrm>
        </p:grpSpPr>
        <p:pic>
          <p:nvPicPr>
            <p:cNvPr id="10" name="圖片 9" descr="一張含有 室外, 水, 天空, 海灘 的圖片&#10;&#10;自動產生的描述">
              <a:extLst>
                <a:ext uri="{FF2B5EF4-FFF2-40B4-BE49-F238E27FC236}">
                  <a16:creationId xmlns:a16="http://schemas.microsoft.com/office/drawing/2014/main" id="{AB696624-942D-42CD-A872-29FBA683F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93312" y="1652222"/>
              <a:ext cx="485391" cy="323594"/>
            </a:xfrm>
            <a:prstGeom prst="rect">
              <a:avLst/>
            </a:prstGeom>
            <a:effectLst>
              <a:outerShdw blurRad="203200" dist="127000" dir="3780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11" name="圖片 10" descr="一張含有 個人, 室內 的圖片&#10;&#10;自動產生的描述">
              <a:extLst>
                <a:ext uri="{FF2B5EF4-FFF2-40B4-BE49-F238E27FC236}">
                  <a16:creationId xmlns:a16="http://schemas.microsoft.com/office/drawing/2014/main" id="{CC7079A9-1BB7-462D-B688-581F002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7653" y="2251501"/>
              <a:ext cx="483206" cy="322138"/>
            </a:xfrm>
            <a:prstGeom prst="rect">
              <a:avLst/>
            </a:prstGeom>
            <a:effectLst>
              <a:outerShdw blurRad="203200" dist="127000" dir="3780000" sx="104000" sy="104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12" name="圖片 11" descr="一張含有 床, 室內, 個人, 鋪設 的圖片&#10;&#10;自動產生的描述">
              <a:extLst>
                <a:ext uri="{FF2B5EF4-FFF2-40B4-BE49-F238E27FC236}">
                  <a16:creationId xmlns:a16="http://schemas.microsoft.com/office/drawing/2014/main" id="{FB1FE514-62B3-4FFF-BCDA-DBFFE9DDC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467843" y="2042365"/>
              <a:ext cx="514722" cy="331138"/>
            </a:xfrm>
            <a:prstGeom prst="rect">
              <a:avLst/>
            </a:prstGeom>
            <a:effectLst>
              <a:outerShdw blurRad="203200" dist="127000" dir="3780000" sx="104000" sy="104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13" name="圖片 12" descr="一張含有 哺乳類, 貓, 室內, 白色 的圖片&#10;&#10;自動產生的描述">
              <a:extLst>
                <a:ext uri="{FF2B5EF4-FFF2-40B4-BE49-F238E27FC236}">
                  <a16:creationId xmlns:a16="http://schemas.microsoft.com/office/drawing/2014/main" id="{991E1307-1BBB-445D-8D66-662AE69E6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7140" b="13934"/>
            <a:stretch/>
          </p:blipFill>
          <p:spPr>
            <a:xfrm>
              <a:off x="3269346" y="1127043"/>
              <a:ext cx="509057" cy="352502"/>
            </a:xfrm>
            <a:prstGeom prst="rect">
              <a:avLst/>
            </a:prstGeom>
            <a:effectLst>
              <a:outerShdw blurRad="203200" dist="241300" dir="3780000" algn="t" rotWithShape="0">
                <a:prstClr val="black">
                  <a:alpha val="39000"/>
                </a:prstClr>
              </a:outerShdw>
            </a:effectLst>
          </p:spPr>
        </p:pic>
        <p:pic>
          <p:nvPicPr>
            <p:cNvPr id="14" name="圖片 13" descr="一張含有 個人, 室外, 擺姿勢, 團體 的圖片&#10;&#10;自動產生的描述">
              <a:extLst>
                <a:ext uri="{FF2B5EF4-FFF2-40B4-BE49-F238E27FC236}">
                  <a16:creationId xmlns:a16="http://schemas.microsoft.com/office/drawing/2014/main" id="{FBF78E2A-0D0B-4B6F-987C-8F568A0DC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024581" y="2146974"/>
              <a:ext cx="680266" cy="453057"/>
            </a:xfrm>
            <a:prstGeom prst="rect">
              <a:avLst/>
            </a:prstGeom>
            <a:effectLst>
              <a:outerShdw blurRad="203200" dist="127000" dir="3780000" sx="104000" sy="104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15" name="圖片 14" descr="一張含有 水, 天空, 室外, 游泳 的圖片&#10;&#10;自動產生的描述">
              <a:extLst>
                <a:ext uri="{FF2B5EF4-FFF2-40B4-BE49-F238E27FC236}">
                  <a16:creationId xmlns:a16="http://schemas.microsoft.com/office/drawing/2014/main" id="{B8FEE407-0D18-4125-8B47-C71361945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7843" y="474015"/>
              <a:ext cx="646765" cy="430745"/>
            </a:xfrm>
            <a:prstGeom prst="rect">
              <a:avLst/>
            </a:prstGeom>
            <a:effectLst>
              <a:outerShdw blurRad="203200" dist="127000" dir="3780000" sx="104000" sy="104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16" name="圖片 15" descr="一張含有 個人, 牆, 室內 的圖片&#10;&#10;自動產生的描述">
              <a:extLst>
                <a:ext uri="{FF2B5EF4-FFF2-40B4-BE49-F238E27FC236}">
                  <a16:creationId xmlns:a16="http://schemas.microsoft.com/office/drawing/2014/main" id="{EDED330A-FE8C-4547-BC86-3F3388930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05892" y="296870"/>
              <a:ext cx="923312" cy="615981"/>
            </a:xfrm>
            <a:prstGeom prst="rect">
              <a:avLst/>
            </a:prstGeom>
            <a:effectLst>
              <a:outerShdw blurRad="203200" dist="127000" dir="3780000" sx="104000" sy="104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17" name="圖片 16" descr="一張含有 室外, 天空, 個人, 白天 的圖片&#10;&#10;自動產生的描述">
              <a:extLst>
                <a:ext uri="{FF2B5EF4-FFF2-40B4-BE49-F238E27FC236}">
                  <a16:creationId xmlns:a16="http://schemas.microsoft.com/office/drawing/2014/main" id="{37643A76-815A-4CFF-9627-5D8DCE42C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5177"/>
            <a:stretch/>
          </p:blipFill>
          <p:spPr>
            <a:xfrm>
              <a:off x="1084850" y="1181056"/>
              <a:ext cx="970290" cy="603867"/>
            </a:xfrm>
            <a:prstGeom prst="rect">
              <a:avLst/>
            </a:prstGeom>
            <a:effectLst>
              <a:outerShdw blurRad="203200" dist="127000" dir="3780000" sx="104000" sy="104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18" name="圖片 17" descr="一張含有 水, 船, 天空, 室外 的圖片&#10;&#10;自動產生的描述">
              <a:extLst>
                <a:ext uri="{FF2B5EF4-FFF2-40B4-BE49-F238E27FC236}">
                  <a16:creationId xmlns:a16="http://schemas.microsoft.com/office/drawing/2014/main" id="{83731630-3661-4CB4-8DEB-4389609C9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19252" y="374745"/>
              <a:ext cx="381995" cy="254663"/>
            </a:xfrm>
            <a:prstGeom prst="rect">
              <a:avLst/>
            </a:prstGeom>
            <a:effectLst>
              <a:outerShdw blurRad="203200" dist="127000" dir="3780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19" name="圖片 18" descr="一張含有 狗, 室內, 個人 的圖片&#10;&#10;自動產生的描述">
              <a:extLst>
                <a:ext uri="{FF2B5EF4-FFF2-40B4-BE49-F238E27FC236}">
                  <a16:creationId xmlns:a16="http://schemas.microsoft.com/office/drawing/2014/main" id="{13621D11-64B0-447D-A332-AC10D0268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93003" y="1594026"/>
              <a:ext cx="537732" cy="381790"/>
            </a:xfrm>
            <a:prstGeom prst="rect">
              <a:avLst/>
            </a:prstGeom>
            <a:effectLst>
              <a:outerShdw blurRad="203200" dist="127000" dir="3780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20" name="圖片 19" descr="一張含有 文字, 天空, 室外, 城市 的圖片&#10;&#10;自動產生的描述">
              <a:extLst>
                <a:ext uri="{FF2B5EF4-FFF2-40B4-BE49-F238E27FC236}">
                  <a16:creationId xmlns:a16="http://schemas.microsoft.com/office/drawing/2014/main" id="{F4686210-09D1-4A99-B57B-B9E6C4981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9468" y="1924491"/>
              <a:ext cx="490505" cy="327003"/>
            </a:xfrm>
            <a:prstGeom prst="rect">
              <a:avLst/>
            </a:prstGeom>
            <a:effectLst>
              <a:outerShdw blurRad="266700" dist="139700" dir="3960000" algn="t" rotWithShape="0">
                <a:prstClr val="black">
                  <a:alpha val="27000"/>
                </a:prstClr>
              </a:outerShdw>
            </a:effectLst>
          </p:spPr>
        </p:pic>
        <p:pic>
          <p:nvPicPr>
            <p:cNvPr id="21" name="圖片 20" descr="一張含有 草, 個人, 室外, 比賽 的圖片&#10;&#10;自動產生的描述">
              <a:extLst>
                <a:ext uri="{FF2B5EF4-FFF2-40B4-BE49-F238E27FC236}">
                  <a16:creationId xmlns:a16="http://schemas.microsoft.com/office/drawing/2014/main" id="{38ACFF04-9C9A-4BDB-B0F3-3C7D988ED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852920" y="1181056"/>
              <a:ext cx="337366" cy="224911"/>
            </a:xfrm>
            <a:prstGeom prst="rect">
              <a:avLst/>
            </a:prstGeom>
            <a:effectLst>
              <a:outerShdw blurRad="203200" dist="127000" dir="3780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22" name="圖片 21" descr="一張含有 鋪設, 貓, 室內, 躺 的圖片&#10;&#10;自動產生的描述">
              <a:extLst>
                <a:ext uri="{FF2B5EF4-FFF2-40B4-BE49-F238E27FC236}">
                  <a16:creationId xmlns:a16="http://schemas.microsoft.com/office/drawing/2014/main" id="{8CA92BF7-B831-4BB7-87A5-9CAD8EE82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70477" y="2434528"/>
              <a:ext cx="483207" cy="322138"/>
            </a:xfrm>
            <a:prstGeom prst="rect">
              <a:avLst/>
            </a:prstGeom>
            <a:effectLst>
              <a:outerShdw blurRad="203200" dist="127000" dir="3780000" algn="t" rotWithShape="0">
                <a:prstClr val="black">
                  <a:alpha val="23000"/>
                </a:prstClr>
              </a:outerShdw>
            </a:effectLst>
          </p:spPr>
        </p:pic>
        <p:pic>
          <p:nvPicPr>
            <p:cNvPr id="23" name="圖片 22" descr="一張含有 貓, 室內 的圖片&#10;&#10;自動產生的描述">
              <a:extLst>
                <a:ext uri="{FF2B5EF4-FFF2-40B4-BE49-F238E27FC236}">
                  <a16:creationId xmlns:a16="http://schemas.microsoft.com/office/drawing/2014/main" id="{3E09352E-32B4-4134-8CD3-D6274813D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9120" y="650953"/>
              <a:ext cx="374963" cy="249976"/>
            </a:xfrm>
            <a:prstGeom prst="rect">
              <a:avLst/>
            </a:prstGeom>
            <a:effectLst>
              <a:outerShdw blurRad="203200" dist="127000" dir="3780000" algn="t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02DFF7D3-B44E-4A23-A1DD-3C548A91913C}"/>
                </a:ext>
              </a:extLst>
            </p:cNvPr>
            <p:cNvSpPr/>
            <p:nvPr/>
          </p:nvSpPr>
          <p:spPr>
            <a:xfrm>
              <a:off x="1073637" y="152400"/>
              <a:ext cx="2843475" cy="2604266"/>
            </a:xfrm>
            <a:prstGeom prst="roundRect">
              <a:avLst>
                <a:gd name="adj" fmla="val 6832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29000"/>
                  </a:schemeClr>
                </a:gs>
                <a:gs pos="94000">
                  <a:schemeClr val="bg2">
                    <a:lumMod val="10000"/>
                    <a:alpha val="40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473D0F35-E283-4320-BBF8-7E94B3C46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02698" y="756193"/>
              <a:ext cx="1541150" cy="1541150"/>
            </a:xfrm>
            <a:prstGeom prst="rect">
              <a:avLst/>
            </a:prstGeom>
            <a:effectLst>
              <a:outerShdw blurRad="304800" dist="355600" dir="414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8" name="圖片 27" descr="一張含有 草, 天空, 室外, 個人 的圖片&#10;&#10;自動產生的描述">
            <a:extLst>
              <a:ext uri="{FF2B5EF4-FFF2-40B4-BE49-F238E27FC236}">
                <a16:creationId xmlns:a16="http://schemas.microsoft.com/office/drawing/2014/main" id="{21258584-61F8-4203-A29E-1B18C36875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6257" y="2421728"/>
            <a:ext cx="450065" cy="300044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30" name="圖片 29" descr="一張含有 室外, 草, 個人, 天空 的圖片&#10;&#10;自動產生的描述">
            <a:extLst>
              <a:ext uri="{FF2B5EF4-FFF2-40B4-BE49-F238E27FC236}">
                <a16:creationId xmlns:a16="http://schemas.microsoft.com/office/drawing/2014/main" id="{939A383D-7019-4DBE-82C3-39144F7E38B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94693" y="2138393"/>
            <a:ext cx="500696" cy="333798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0B2A0FF8-4F76-46A9-8B75-65ECC9E5678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37840" y="2680886"/>
            <a:ext cx="450065" cy="300044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34" name="圖片 33" descr="一張含有 天空, 室外, 水, 風車 的圖片&#10;&#10;自動產生的描述">
            <a:extLst>
              <a:ext uri="{FF2B5EF4-FFF2-40B4-BE49-F238E27FC236}">
                <a16:creationId xmlns:a16="http://schemas.microsoft.com/office/drawing/2014/main" id="{1593406C-5043-4A30-A268-7B2DEA99005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1059" y="1534160"/>
            <a:ext cx="320708" cy="213805"/>
          </a:xfrm>
          <a:prstGeom prst="rect">
            <a:avLst/>
          </a:prstGeom>
        </p:spPr>
      </p:pic>
      <p:pic>
        <p:nvPicPr>
          <p:cNvPr id="36" name="圖片 35" descr="一張含有 建築物, 室外, 個人, 街道 的圖片&#10;&#10;自動產生的描述">
            <a:extLst>
              <a:ext uri="{FF2B5EF4-FFF2-40B4-BE49-F238E27FC236}">
                <a16:creationId xmlns:a16="http://schemas.microsoft.com/office/drawing/2014/main" id="{4F1398AB-E49B-4FBA-9B0D-7F87AE215D4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7833" y="374518"/>
            <a:ext cx="364786" cy="243191"/>
          </a:xfrm>
          <a:prstGeom prst="rect">
            <a:avLst/>
          </a:prstGeom>
        </p:spPr>
      </p:pic>
      <p:sp>
        <p:nvSpPr>
          <p:cNvPr id="37" name="標題 1">
            <a:extLst>
              <a:ext uri="{FF2B5EF4-FFF2-40B4-BE49-F238E27FC236}">
                <a16:creationId xmlns:a16="http://schemas.microsoft.com/office/drawing/2014/main" id="{ADA5FCC5-A3D2-49CD-9D52-18542979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381" y="596565"/>
            <a:ext cx="4487765" cy="683100"/>
          </a:xfrm>
        </p:spPr>
        <p:txBody>
          <a:bodyPr/>
          <a:lstStyle/>
          <a:p>
            <a:pPr algn="ctr"/>
            <a:r>
              <a:rPr lang="en-US" altLang="zh-TW" sz="3200" b="0" dirty="0" err="1">
                <a:latin typeface="Arial"/>
                <a:cs typeface="Arial"/>
              </a:rPr>
              <a:t>QuMagie</a:t>
            </a:r>
            <a:r>
              <a:rPr lang="en-US" altLang="zh-TW" sz="3200" b="0" dirty="0">
                <a:latin typeface="Arial"/>
                <a:cs typeface="Arial"/>
              </a:rPr>
              <a:t> Live</a:t>
            </a:r>
            <a:endParaRPr lang="zh-TW" altLang="en" sz="32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4614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E342329D-3773-48C7-9DEB-2B628DB3F1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73089" y="3942374"/>
            <a:ext cx="3661830" cy="499930"/>
          </a:xfrm>
          <a:prstGeom prst="rect">
            <a:avLst/>
          </a:prstGeom>
        </p:spPr>
      </p:pic>
      <p:sp>
        <p:nvSpPr>
          <p:cNvPr id="11" name="副標題 16">
            <a:extLst>
              <a:ext uri="{FF2B5EF4-FFF2-40B4-BE49-F238E27FC236}">
                <a16:creationId xmlns:a16="http://schemas.microsoft.com/office/drawing/2014/main" id="{F056390C-1DDE-49C3-B448-35ECB56AA143}"/>
              </a:ext>
            </a:extLst>
          </p:cNvPr>
          <p:cNvSpPr txBox="1">
            <a:spLocks/>
          </p:cNvSpPr>
          <p:nvPr/>
        </p:nvSpPr>
        <p:spPr>
          <a:xfrm>
            <a:off x="2612560" y="4736206"/>
            <a:ext cx="4089484" cy="310012"/>
          </a:xfrm>
          <a:prstGeom prst="rect">
            <a:avLst/>
          </a:prstGeom>
        </p:spPr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80">
                <a:solidFill>
                  <a:srgbClr val="7D8DE9"/>
                </a:solidFill>
              </a:rPr>
              <a:t>Copyright © 2021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480">
              <a:solidFill>
                <a:srgbClr val="7D8DE9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34CC1CC-6D58-4A6F-BE96-E9DEE33803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7673" y="4558971"/>
            <a:ext cx="874077" cy="8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28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7A7AE0-508A-4220-82CF-B9C804C5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0" y="1701264"/>
            <a:ext cx="4559300" cy="955944"/>
          </a:xfrm>
        </p:spPr>
        <p:txBody>
          <a:bodyPr anchor="t"/>
          <a:lstStyle/>
          <a:p>
            <a:pPr>
              <a:lnSpc>
                <a:spcPts val="4000"/>
              </a:lnSpc>
            </a:pPr>
            <a:r>
              <a:rPr lang="zh-TW" altLang="en-US" sz="4800" b="0">
                <a:latin typeface="+mj-lt"/>
                <a:ea typeface="微軟正黑體"/>
              </a:rPr>
              <a:t>Goo</a:t>
            </a:r>
            <a:r>
              <a:rPr lang="zh-TW" altLang="en-US" sz="4800">
                <a:latin typeface="+mj-lt"/>
                <a:ea typeface="微軟正黑體"/>
              </a:rPr>
              <a:t>g</a:t>
            </a:r>
            <a:r>
              <a:rPr lang="zh-TW" altLang="en-US" sz="4800" b="0">
                <a:latin typeface="+mj-lt"/>
                <a:ea typeface="微軟正黑體"/>
              </a:rPr>
              <a:t>le Photos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E4C604BB-9FAE-4F8A-8306-F0881231861A}"/>
              </a:ext>
            </a:extLst>
          </p:cNvPr>
          <p:cNvCxnSpPr/>
          <p:nvPr/>
        </p:nvCxnSpPr>
        <p:spPr>
          <a:xfrm>
            <a:off x="4163060" y="2534919"/>
            <a:ext cx="35204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標題 1">
            <a:extLst>
              <a:ext uri="{FF2B5EF4-FFF2-40B4-BE49-F238E27FC236}">
                <a16:creationId xmlns:a16="http://schemas.microsoft.com/office/drawing/2014/main" id="{5807DEFE-E423-4E28-836D-670491356ECB}"/>
              </a:ext>
            </a:extLst>
          </p:cNvPr>
          <p:cNvSpPr txBox="1">
            <a:spLocks/>
          </p:cNvSpPr>
          <p:nvPr/>
        </p:nvSpPr>
        <p:spPr>
          <a:xfrm>
            <a:off x="4067810" y="2403207"/>
            <a:ext cx="4559300" cy="1127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>
              <a:lnSpc>
                <a:spcPts val="8900"/>
              </a:lnSpc>
            </a:pPr>
            <a:r>
              <a:rPr lang="zh-TW" altLang="en-US" sz="4800" dirty="0">
                <a:solidFill>
                  <a:srgbClr val="FEE91E"/>
                </a:solidFill>
                <a:latin typeface="+mj-lt"/>
              </a:rPr>
              <a:t>Limitation</a:t>
            </a:r>
          </a:p>
        </p:txBody>
      </p:sp>
    </p:spTree>
    <p:extLst>
      <p:ext uri="{BB962C8B-B14F-4D97-AF65-F5344CB8AC3E}">
        <p14:creationId xmlns:p14="http://schemas.microsoft.com/office/powerpoint/2010/main" val="1299171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 txBox="1">
            <a:spLocks noGrp="1"/>
          </p:cNvSpPr>
          <p:nvPr>
            <p:ph type="title"/>
          </p:nvPr>
        </p:nvSpPr>
        <p:spPr>
          <a:xfrm>
            <a:off x="279077" y="252594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latin typeface="+mj-lt"/>
              </a:rPr>
              <a:t>Google Photos Limitation</a:t>
            </a:r>
            <a:endParaRPr sz="3400"/>
          </a:p>
        </p:txBody>
      </p:sp>
      <p:sp>
        <p:nvSpPr>
          <p:cNvPr id="198" name="Google Shape;198;p21"/>
          <p:cNvSpPr txBox="1">
            <a:spLocks noGrp="1"/>
          </p:cNvSpPr>
          <p:nvPr>
            <p:ph type="body" idx="1"/>
          </p:nvPr>
        </p:nvSpPr>
        <p:spPr>
          <a:xfrm>
            <a:off x="1123764" y="1144616"/>
            <a:ext cx="6896472" cy="16280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0650" marR="0" lvl="0" indent="0" algn="l" rtl="0">
              <a:lnSpc>
                <a:spcPts val="1900"/>
              </a:lnSpc>
              <a:spcBef>
                <a:spcPts val="200"/>
              </a:spcBef>
              <a:spcAft>
                <a:spcPts val="0"/>
              </a:spcAft>
              <a:buSzPts val="1700"/>
            </a:pPr>
            <a:r>
              <a:rPr lang="en-US" b="1">
                <a:cs typeface="Poppins"/>
                <a:sym typeface="Poppins"/>
              </a:rPr>
              <a:t>What is the Limitation?</a:t>
            </a:r>
          </a:p>
          <a:p>
            <a:pPr marL="120650" marR="0" lvl="0" indent="0" algn="l" rtl="0">
              <a:lnSpc>
                <a:spcPts val="1900"/>
              </a:lnSpc>
              <a:spcBef>
                <a:spcPts val="200"/>
              </a:spcBef>
              <a:spcAft>
                <a:spcPts val="0"/>
              </a:spcAft>
              <a:buSzPts val="1700"/>
            </a:pPr>
            <a:r>
              <a:rPr lang="en-US" sz="1200"/>
              <a:t>The storage space will be restricted from unlimited high resolution photo backup to </a:t>
            </a:r>
            <a:r>
              <a:rPr lang="en-US" sz="1200" b="1"/>
              <a:t>15GB of free storage</a:t>
            </a:r>
            <a:r>
              <a:rPr lang="en-US" sz="1200"/>
              <a:t> that shared across Google Photos, Google Drive, and Gmail. The policy will </a:t>
            </a:r>
            <a:r>
              <a:rPr lang="en-US" sz="1200" b="1"/>
              <a:t>start from June 2021,</a:t>
            </a:r>
            <a:r>
              <a:rPr lang="en-US" sz="1200"/>
              <a:t> and will have to pay monthly or annually for more storage space.</a:t>
            </a:r>
            <a:endParaRPr sz="1200" b="1">
              <a:cs typeface="Poppins"/>
              <a:sym typeface="Poppins"/>
            </a:endParaRPr>
          </a:p>
        </p:txBody>
      </p:sp>
      <p:sp>
        <p:nvSpPr>
          <p:cNvPr id="197" name="Google Shape;197;p21"/>
          <p:cNvSpPr txBox="1"/>
          <p:nvPr/>
        </p:nvSpPr>
        <p:spPr>
          <a:xfrm>
            <a:off x="1368514" y="3845491"/>
            <a:ext cx="52626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u="sng" dirty="0">
                <a:solidFill>
                  <a:schemeClr val="hlink"/>
                </a:solidFill>
                <a:latin typeface="+mj-lt"/>
                <a:ea typeface="Poppins Light"/>
                <a:cs typeface="Poppins Light"/>
                <a:sym typeface="Poppins Light"/>
              </a:rPr>
              <a:t>https://www.theverge.com/2020/11/11/21560810/google-photos-unlimited-cap-free-uploads-15gb-ending</a:t>
            </a:r>
            <a:endParaRPr sz="800" dirty="0">
              <a:latin typeface="+mj-l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5" name="圖片 4" descr="一張含有 個人, 室外, 擺姿勢, 團體 的圖片&#10;&#10;自動產生的描述">
            <a:extLst>
              <a:ext uri="{FF2B5EF4-FFF2-40B4-BE49-F238E27FC236}">
                <a16:creationId xmlns:a16="http://schemas.microsoft.com/office/drawing/2014/main" id="{E46966C5-63FF-48A1-90DC-437CF5FFA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826" y="3886096"/>
            <a:ext cx="1111250" cy="740093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7" name="圖片 6" descr="一張含有 個人, 天空, 室外, 樹 的圖片&#10;&#10;自動產生的描述">
            <a:extLst>
              <a:ext uri="{FF2B5EF4-FFF2-40B4-BE49-F238E27FC236}">
                <a16:creationId xmlns:a16="http://schemas.microsoft.com/office/drawing/2014/main" id="{19A66F36-2C26-4F49-AD56-E19A0983B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751" y="4499402"/>
            <a:ext cx="1003300" cy="668867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10" name="圖片 9" descr="一張含有 水, 船, 天空, 室外 的圖片&#10;&#10;自動產生的描述">
            <a:extLst>
              <a:ext uri="{FF2B5EF4-FFF2-40B4-BE49-F238E27FC236}">
                <a16:creationId xmlns:a16="http://schemas.microsoft.com/office/drawing/2014/main" id="{80C40266-FC7D-4584-A089-CE1508F83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628" y="4328819"/>
            <a:ext cx="1222022" cy="814681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12" name="圖片 11" descr="一張含有 個人, 牆, 室內 的圖片&#10;&#10;自動產生的描述">
            <a:extLst>
              <a:ext uri="{FF2B5EF4-FFF2-40B4-BE49-F238E27FC236}">
                <a16:creationId xmlns:a16="http://schemas.microsoft.com/office/drawing/2014/main" id="{89EF1DC2-3DD8-4F82-8221-F66698C11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596" y="4684181"/>
            <a:ext cx="1002583" cy="668867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14" name="圖片 13" descr="一張含有 水, 天空, 室外, 游泳 的圖片&#10;&#10;自動產生的描述">
            <a:extLst>
              <a:ext uri="{FF2B5EF4-FFF2-40B4-BE49-F238E27FC236}">
                <a16:creationId xmlns:a16="http://schemas.microsoft.com/office/drawing/2014/main" id="{5BEC0A58-F1D3-4553-B529-03E8C602AD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2826" y="4688640"/>
            <a:ext cx="1111249" cy="740092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16" name="圖片 15" descr="一張含有 室外, 天空, 個人, 白天 的圖片&#10;&#10;自動產生的描述">
            <a:extLst>
              <a:ext uri="{FF2B5EF4-FFF2-40B4-BE49-F238E27FC236}">
                <a16:creationId xmlns:a16="http://schemas.microsoft.com/office/drawing/2014/main" id="{B11CA8A8-C190-48AA-B3CE-42F4E0F409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1362" y="4554623"/>
            <a:ext cx="904867" cy="630391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18" name="圖片 17" descr="一張含有 文字, 天空, 室外, 城市 的圖片&#10;&#10;自動產生的描述">
            <a:extLst>
              <a:ext uri="{FF2B5EF4-FFF2-40B4-BE49-F238E27FC236}">
                <a16:creationId xmlns:a16="http://schemas.microsoft.com/office/drawing/2014/main" id="{465618BA-032B-4C8B-9744-3876586E7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3087" y="4475237"/>
            <a:ext cx="875174" cy="583449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20" name="圖片 19" descr="一張含有 室外, 水, 天空, 海灘 的圖片&#10;&#10;自動產生的描述">
            <a:extLst>
              <a:ext uri="{FF2B5EF4-FFF2-40B4-BE49-F238E27FC236}">
                <a16:creationId xmlns:a16="http://schemas.microsoft.com/office/drawing/2014/main" id="{671BCD3E-3BDA-4A7B-919C-3E7165D3CF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0600" y="4562785"/>
            <a:ext cx="945587" cy="630391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22" name="圖片 21" descr="一張含有 草, 個人, 室外, 比賽 的圖片&#10;&#10;自動產生的描述">
            <a:extLst>
              <a:ext uri="{FF2B5EF4-FFF2-40B4-BE49-F238E27FC236}">
                <a16:creationId xmlns:a16="http://schemas.microsoft.com/office/drawing/2014/main" id="{D569C9DD-3570-4E58-A89F-3C86C28402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511" y="4060294"/>
            <a:ext cx="806667" cy="537778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24" name="圖片 23" descr="一張含有 狗, 室內, 個人 的圖片&#10;&#10;自動產生的描述">
            <a:extLst>
              <a:ext uri="{FF2B5EF4-FFF2-40B4-BE49-F238E27FC236}">
                <a16:creationId xmlns:a16="http://schemas.microsoft.com/office/drawing/2014/main" id="{BD2DF6FE-D225-4FBD-8B03-570FA8B711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8628" y="3717184"/>
            <a:ext cx="721318" cy="512136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pic>
        <p:nvPicPr>
          <p:cNvPr id="26" name="圖片 25" descr="一張含有 床, 室內, 個人, 鋪設 的圖片&#10;&#10;自動產生的描述">
            <a:extLst>
              <a:ext uri="{FF2B5EF4-FFF2-40B4-BE49-F238E27FC236}">
                <a16:creationId xmlns:a16="http://schemas.microsoft.com/office/drawing/2014/main" id="{1D576FE7-B32F-4DBE-A64E-0B1D849638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7462" y="4472037"/>
            <a:ext cx="1261999" cy="811886"/>
          </a:xfrm>
          <a:prstGeom prst="rect">
            <a:avLst/>
          </a:prstGeom>
          <a:effectLst>
            <a:outerShdw blurRad="266700" dist="139700" dir="3960000" algn="t" rotWithShape="0">
              <a:prstClr val="black">
                <a:alpha val="27000"/>
              </a:prst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78139C3-9808-4D3D-969D-08D8226C21C1}"/>
              </a:ext>
            </a:extLst>
          </p:cNvPr>
          <p:cNvSpPr/>
          <p:nvPr/>
        </p:nvSpPr>
        <p:spPr>
          <a:xfrm>
            <a:off x="1353184" y="2301441"/>
            <a:ext cx="5648449" cy="14815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42900" dist="292100" dir="342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Google Shape;197;p21">
            <a:extLst>
              <a:ext uri="{FF2B5EF4-FFF2-40B4-BE49-F238E27FC236}">
                <a16:creationId xmlns:a16="http://schemas.microsoft.com/office/drawing/2014/main" id="{3556B931-0443-4B6F-B703-C86F7D235899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511486" y="2466084"/>
            <a:ext cx="5433549" cy="12511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"/>
          <p:cNvSpPr txBox="1">
            <a:spLocks noGrp="1"/>
          </p:cNvSpPr>
          <p:nvPr>
            <p:ph type="title"/>
          </p:nvPr>
        </p:nvSpPr>
        <p:spPr>
          <a:xfrm>
            <a:off x="670217" y="208203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bg2">
                    <a:lumMod val="50000"/>
                  </a:schemeClr>
                </a:solidFill>
                <a:latin typeface="+mj-lt"/>
              </a:rPr>
              <a:t>Google Photos Limitation</a:t>
            </a:r>
            <a:endParaRPr sz="34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5" name="Google Shape;205;p22"/>
          <p:cNvSpPr txBox="1">
            <a:spLocks noGrp="1"/>
          </p:cNvSpPr>
          <p:nvPr>
            <p:ph type="body" idx="1"/>
          </p:nvPr>
        </p:nvSpPr>
        <p:spPr>
          <a:xfrm>
            <a:off x="1016104" y="1304008"/>
            <a:ext cx="8722350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marR="0" lvl="0" indent="0" algn="l" rtl="0">
              <a:lnSpc>
                <a:spcPts val="2500"/>
              </a:lnSpc>
              <a:spcBef>
                <a:spcPts val="650"/>
              </a:spcBef>
              <a:spcAft>
                <a:spcPts val="0"/>
              </a:spcAft>
              <a:buSzPts val="1600"/>
            </a:pPr>
            <a:r>
              <a:rPr lang="en-US" altLang="zh-TW" sz="2150" b="1" dirty="0">
                <a:solidFill>
                  <a:srgbClr val="FEE91E"/>
                </a:solidFill>
                <a:latin typeface="+mj-lt"/>
                <a:ea typeface="微軟正黑體"/>
                <a:cs typeface="Poppins"/>
                <a:sym typeface="Poppins"/>
              </a:rPr>
              <a:t>Problems users will face</a:t>
            </a:r>
            <a:endParaRPr lang="zh-TW" altLang="en-US" sz="2150" b="1" dirty="0">
              <a:solidFill>
                <a:srgbClr val="FEE91E"/>
              </a:solidFill>
              <a:latin typeface="+mj-lt"/>
              <a:ea typeface="微軟正黑體"/>
              <a:cs typeface="Poppins"/>
              <a:sym typeface="Poppins"/>
            </a:endParaRPr>
          </a:p>
          <a:p>
            <a:pPr marL="625475" lvl="1" indent="-269875">
              <a:lnSpc>
                <a:spcPts val="2500"/>
              </a:lnSpc>
              <a:spcBef>
                <a:spcPts val="65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Char char="l"/>
            </a:pPr>
            <a:r>
              <a:rPr lang="en-US" altLang="zh-TW" sz="1700" b="1" dirty="0">
                <a:solidFill>
                  <a:schemeClr val="bg1"/>
                </a:solidFill>
                <a:latin typeface="+mj-lt"/>
                <a:ea typeface="微軟正黑體"/>
              </a:rPr>
              <a:t>Excessive long-term maintenance cost</a:t>
            </a:r>
            <a:endParaRPr lang="zh-TW" altLang="en-US" sz="1700" b="1" dirty="0">
              <a:solidFill>
                <a:schemeClr val="bg1"/>
              </a:solidFill>
              <a:latin typeface="+mj-lt"/>
              <a:ea typeface="微軟正黑體"/>
            </a:endParaRPr>
          </a:p>
          <a:p>
            <a:pPr marL="625475" marR="0" lvl="1" indent="-269875" algn="l" rtl="0">
              <a:lnSpc>
                <a:spcPts val="2500"/>
              </a:lnSpc>
              <a:spcBef>
                <a:spcPts val="650"/>
              </a:spcBef>
              <a:spcAft>
                <a:spcPts val="0"/>
              </a:spcAft>
              <a:buClr>
                <a:schemeClr val="bg1"/>
              </a:buClr>
              <a:buSzPct val="50000"/>
              <a:buFont typeface="Wingdings" panose="05000000000000000000" pitchFamily="2" charset="2"/>
              <a:buChar char="l"/>
            </a:pPr>
            <a:r>
              <a:rPr lang="en-US" altLang="zh-TW" sz="1700" b="1" dirty="0">
                <a:solidFill>
                  <a:schemeClr val="bg1"/>
                </a:solidFill>
                <a:latin typeface="+mj-lt"/>
                <a:ea typeface="微軟正黑體"/>
              </a:rPr>
              <a:t>Storage space anxiety</a:t>
            </a:r>
          </a:p>
          <a:p>
            <a:pPr marL="625475" lvl="1" indent="-269875">
              <a:lnSpc>
                <a:spcPts val="2500"/>
              </a:lnSpc>
              <a:spcBef>
                <a:spcPts val="650"/>
              </a:spcBef>
              <a:buClr>
                <a:schemeClr val="bg1"/>
              </a:buClr>
              <a:buSzPct val="50000"/>
              <a:buFont typeface="Wingdings" panose="05000000000000000000" pitchFamily="2" charset="2"/>
              <a:buChar char="l"/>
            </a:pPr>
            <a:r>
              <a:rPr lang="en-US" altLang="zh-TW" sz="1700" b="1" dirty="0">
                <a:solidFill>
                  <a:schemeClr val="bg1"/>
                </a:solidFill>
                <a:latin typeface="+mj-lt"/>
                <a:ea typeface="微軟正黑體"/>
              </a:rPr>
              <a:t>Migrating photos to another platform</a:t>
            </a:r>
          </a:p>
        </p:txBody>
      </p:sp>
      <p:pic>
        <p:nvPicPr>
          <p:cNvPr id="4" name="圖片 3" descr="一張含有 個人, 室外, 擺姿勢, 團體 的圖片&#10;&#10;自動產生的描述">
            <a:extLst>
              <a:ext uri="{FF2B5EF4-FFF2-40B4-BE49-F238E27FC236}">
                <a16:creationId xmlns:a16="http://schemas.microsoft.com/office/drawing/2014/main" id="{AA74FCCE-D25C-4F77-BE5E-B15B666B7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526" y="3600864"/>
            <a:ext cx="1111250" cy="740093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5" name="圖片 4" descr="一張含有 個人, 天空, 室外, 樹 的圖片&#10;&#10;自動產生的描述">
            <a:extLst>
              <a:ext uri="{FF2B5EF4-FFF2-40B4-BE49-F238E27FC236}">
                <a16:creationId xmlns:a16="http://schemas.microsoft.com/office/drawing/2014/main" id="{AB93619B-FAC7-4FC6-AAF7-800EDB0D8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451" y="4527298"/>
            <a:ext cx="1003300" cy="668867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6" name="圖片 5" descr="一張含有 水, 船, 天空, 室外 的圖片&#10;&#10;自動產生的描述">
            <a:extLst>
              <a:ext uri="{FF2B5EF4-FFF2-40B4-BE49-F238E27FC236}">
                <a16:creationId xmlns:a16="http://schemas.microsoft.com/office/drawing/2014/main" id="{000926F5-7E94-47A6-ABDA-D58A729F0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328" y="4250497"/>
            <a:ext cx="1222022" cy="814681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7" name="圖片 6" descr="一張含有 個人, 牆, 室內 的圖片&#10;&#10;自動產生的描述">
            <a:extLst>
              <a:ext uri="{FF2B5EF4-FFF2-40B4-BE49-F238E27FC236}">
                <a16:creationId xmlns:a16="http://schemas.microsoft.com/office/drawing/2014/main" id="{BC3FC458-0BC2-44D4-8239-0D6DDBA7C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56" y="4254896"/>
            <a:ext cx="1135323" cy="757424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8" name="圖片 7" descr="一張含有 水, 天空, 室外, 游泳 的圖片&#10;&#10;自動產生的描述">
            <a:extLst>
              <a:ext uri="{FF2B5EF4-FFF2-40B4-BE49-F238E27FC236}">
                <a16:creationId xmlns:a16="http://schemas.microsoft.com/office/drawing/2014/main" id="{4F31AD29-4A0F-4429-BDD9-77300A3520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5526" y="4403408"/>
            <a:ext cx="1111249" cy="740092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9" name="圖片 8" descr="一張含有 室外, 天空, 個人, 白天 的圖片&#10;&#10;自動產生的描述">
            <a:extLst>
              <a:ext uri="{FF2B5EF4-FFF2-40B4-BE49-F238E27FC236}">
                <a16:creationId xmlns:a16="http://schemas.microsoft.com/office/drawing/2014/main" id="{925D41BD-7AE5-4017-81AF-7AD919745B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4062" y="3900210"/>
            <a:ext cx="904867" cy="630391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10" name="圖片 9" descr="一張含有 文字, 天空, 室外, 城市 的圖片&#10;&#10;自動產生的描述">
            <a:extLst>
              <a:ext uri="{FF2B5EF4-FFF2-40B4-BE49-F238E27FC236}">
                <a16:creationId xmlns:a16="http://schemas.microsoft.com/office/drawing/2014/main" id="{7575EF36-3D63-4005-9F8A-A0DF02FE1E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5787" y="4481729"/>
            <a:ext cx="875174" cy="583449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11" name="圖片 10" descr="一張含有 室外, 水, 天空, 海灘 的圖片&#10;&#10;自動產生的描述">
            <a:extLst>
              <a:ext uri="{FF2B5EF4-FFF2-40B4-BE49-F238E27FC236}">
                <a16:creationId xmlns:a16="http://schemas.microsoft.com/office/drawing/2014/main" id="{2926E2BB-0531-44B4-8E58-18DE581C78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1328" y="3514455"/>
            <a:ext cx="988815" cy="659210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12" name="圖片 11" descr="一張含有 草, 個人, 室外, 比賽 的圖片&#10;&#10;自動產生的描述">
            <a:extLst>
              <a:ext uri="{FF2B5EF4-FFF2-40B4-BE49-F238E27FC236}">
                <a16:creationId xmlns:a16="http://schemas.microsoft.com/office/drawing/2014/main" id="{3BFB39D5-0D1C-4CC1-83C5-283EAD956D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863" y="4418592"/>
            <a:ext cx="1249297" cy="832865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13" name="圖片 12" descr="一張含有 狗, 室內, 個人 的圖片&#10;&#10;自動產生的描述">
            <a:extLst>
              <a:ext uri="{FF2B5EF4-FFF2-40B4-BE49-F238E27FC236}">
                <a16:creationId xmlns:a16="http://schemas.microsoft.com/office/drawing/2014/main" id="{C5ACB785-50BF-4E6B-8DD7-97BB5068C3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7383" y="4197665"/>
            <a:ext cx="958573" cy="680587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14" name="圖片 13" descr="一張含有 床, 室內, 個人, 鋪設 的圖片&#10;&#10;自動產生的描述">
            <a:extLst>
              <a:ext uri="{FF2B5EF4-FFF2-40B4-BE49-F238E27FC236}">
                <a16:creationId xmlns:a16="http://schemas.microsoft.com/office/drawing/2014/main" id="{5D36CE6D-FCC1-42FD-874D-169C42A005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6445" y="3556441"/>
            <a:ext cx="959415" cy="617224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3" name="圖片 2" descr="一張含有 哺乳類, 貓, 室內, 白色 的圖片&#10;&#10;自動產生的描述">
            <a:extLst>
              <a:ext uri="{FF2B5EF4-FFF2-40B4-BE49-F238E27FC236}">
                <a16:creationId xmlns:a16="http://schemas.microsoft.com/office/drawing/2014/main" id="{838A6B45-DAB5-4496-B5D4-9A024E479F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93759" y="3813967"/>
            <a:ext cx="1001642" cy="667762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16" name="圖片 15" descr="一張含有 鋪設, 貓, 室內, 躺 的圖片&#10;&#10;自動產生的描述">
            <a:extLst>
              <a:ext uri="{FF2B5EF4-FFF2-40B4-BE49-F238E27FC236}">
                <a16:creationId xmlns:a16="http://schemas.microsoft.com/office/drawing/2014/main" id="{BF202354-5DDF-4348-AEED-5817C95854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10162" y="3497186"/>
            <a:ext cx="1261998" cy="841332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18" name="圖片 17" descr="一張含有 個人, 室內 的圖片&#10;&#10;自動產生的描述">
            <a:extLst>
              <a:ext uri="{FF2B5EF4-FFF2-40B4-BE49-F238E27FC236}">
                <a16:creationId xmlns:a16="http://schemas.microsoft.com/office/drawing/2014/main" id="{9C2B4C98-4F14-4D9F-A351-1DFCCB00E6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62576" y="3819958"/>
            <a:ext cx="875174" cy="583450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  <p:pic>
        <p:nvPicPr>
          <p:cNvPr id="20" name="圖片 19" descr="一張含有 貓, 室內 的圖片&#10;&#10;自動產生的描述">
            <a:extLst>
              <a:ext uri="{FF2B5EF4-FFF2-40B4-BE49-F238E27FC236}">
                <a16:creationId xmlns:a16="http://schemas.microsoft.com/office/drawing/2014/main" id="{F4E15BD4-BE27-47E5-94E4-752C356E10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63623" y="4633608"/>
            <a:ext cx="895306" cy="596871"/>
          </a:xfrm>
          <a:prstGeom prst="rect">
            <a:avLst/>
          </a:prstGeom>
          <a:effectLst>
            <a:outerShdw blurRad="203200" dist="241300" dir="3780000" algn="t" rotWithShape="0">
              <a:prstClr val="black">
                <a:alpha val="39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7A7AE0-508A-4220-82CF-B9C804C5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550" y="2120940"/>
            <a:ext cx="5251450" cy="2697400"/>
          </a:xfrm>
        </p:spPr>
        <p:txBody>
          <a:bodyPr anchor="t"/>
          <a:lstStyle/>
          <a:p>
            <a:r>
              <a:rPr lang="en-US" altLang="zh-TW" b="0" dirty="0">
                <a:solidFill>
                  <a:srgbClr val="FEE91E"/>
                </a:solidFill>
                <a:latin typeface="+mj-lt"/>
              </a:rPr>
              <a:t>QNAP's AI-powered Photo Management Solution</a:t>
            </a:r>
            <a:endParaRPr lang="zh-TW" altLang="en-US" b="0" dirty="0">
              <a:solidFill>
                <a:srgbClr val="FEE91E"/>
              </a:solidFill>
              <a:latin typeface="+mj-lt"/>
            </a:endParaRPr>
          </a:p>
        </p:txBody>
      </p:sp>
      <p:pic>
        <p:nvPicPr>
          <p:cNvPr id="9" name="圖片 8" descr="一張含有 文字, 美工圖案 的圖片&#10;&#10;自動產生的描述">
            <a:extLst>
              <a:ext uri="{FF2B5EF4-FFF2-40B4-BE49-F238E27FC236}">
                <a16:creationId xmlns:a16="http://schemas.microsoft.com/office/drawing/2014/main" id="{5FB6E7E4-0182-4BC8-B3E1-569CE727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275" y="1250753"/>
            <a:ext cx="2540000" cy="575547"/>
          </a:xfrm>
          <a:prstGeom prst="rect">
            <a:avLst/>
          </a:prstGeom>
        </p:spPr>
      </p:pic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3F6D26F-536B-4B87-AE38-76000E459D26}"/>
              </a:ext>
            </a:extLst>
          </p:cNvPr>
          <p:cNvCxnSpPr>
            <a:cxnSpLocks/>
          </p:cNvCxnSpPr>
          <p:nvPr/>
        </p:nvCxnSpPr>
        <p:spPr>
          <a:xfrm>
            <a:off x="4004310" y="2007869"/>
            <a:ext cx="43078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526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箭號: 向右 68">
            <a:extLst>
              <a:ext uri="{FF2B5EF4-FFF2-40B4-BE49-F238E27FC236}">
                <a16:creationId xmlns:a16="http://schemas.microsoft.com/office/drawing/2014/main" id="{B24DE1F0-BCA1-450A-AC23-61A0CE9391F5}"/>
              </a:ext>
            </a:extLst>
          </p:cNvPr>
          <p:cNvSpPr/>
          <p:nvPr/>
        </p:nvSpPr>
        <p:spPr>
          <a:xfrm rot="10800000" flipH="1">
            <a:off x="5383245" y="2616213"/>
            <a:ext cx="1972639" cy="734830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0" name="箭號: 向右 69">
            <a:extLst>
              <a:ext uri="{FF2B5EF4-FFF2-40B4-BE49-F238E27FC236}">
                <a16:creationId xmlns:a16="http://schemas.microsoft.com/office/drawing/2014/main" id="{2873B383-2DEA-4732-8344-4FDED82B2D72}"/>
              </a:ext>
            </a:extLst>
          </p:cNvPr>
          <p:cNvSpPr/>
          <p:nvPr/>
        </p:nvSpPr>
        <p:spPr>
          <a:xfrm rot="10800000" flipH="1">
            <a:off x="1698696" y="3092393"/>
            <a:ext cx="1987692" cy="752597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1" name="箭號: 向右 70">
            <a:extLst>
              <a:ext uri="{FF2B5EF4-FFF2-40B4-BE49-F238E27FC236}">
                <a16:creationId xmlns:a16="http://schemas.microsoft.com/office/drawing/2014/main" id="{B821D021-4866-40F0-8A63-8D08497B5DA0}"/>
              </a:ext>
            </a:extLst>
          </p:cNvPr>
          <p:cNvSpPr/>
          <p:nvPr/>
        </p:nvSpPr>
        <p:spPr>
          <a:xfrm rot="10800000" flipH="1">
            <a:off x="5383314" y="3807116"/>
            <a:ext cx="1972639" cy="752597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xfrm>
            <a:off x="336797" y="23789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QuMagie Introduction</a:t>
            </a:r>
            <a:endParaRPr sz="3400"/>
          </a:p>
        </p:txBody>
      </p:sp>
      <p:sp>
        <p:nvSpPr>
          <p:cNvPr id="213" name="Google Shape;213;p23"/>
          <p:cNvSpPr txBox="1">
            <a:spLocks noGrp="1"/>
          </p:cNvSpPr>
          <p:nvPr>
            <p:ph type="body" idx="1"/>
          </p:nvPr>
        </p:nvSpPr>
        <p:spPr>
          <a:xfrm>
            <a:off x="746675" y="1060455"/>
            <a:ext cx="8001418" cy="11622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2300"/>
              </a:lnSpc>
              <a:spcBef>
                <a:spcPts val="600"/>
              </a:spcBef>
              <a:spcAft>
                <a:spcPts val="0"/>
              </a:spcAft>
              <a:buSzPts val="1600"/>
            </a:pPr>
            <a:r>
              <a:rPr lang="en" sz="1800" b="1">
                <a:ea typeface="Poppins"/>
                <a:cs typeface="Poppins"/>
                <a:sym typeface="Poppins"/>
              </a:rPr>
              <a:t>What is </a:t>
            </a:r>
            <a:r>
              <a:rPr lang="en" sz="1800" b="1" err="1">
                <a:ea typeface="Poppins"/>
                <a:cs typeface="Poppins"/>
                <a:sym typeface="Poppins"/>
              </a:rPr>
              <a:t>QuMagie</a:t>
            </a:r>
            <a:r>
              <a:rPr lang="en" sz="1800" b="1">
                <a:ea typeface="Poppins"/>
                <a:cs typeface="Poppins"/>
                <a:sym typeface="Poppins"/>
              </a:rPr>
              <a:t>?</a:t>
            </a:r>
            <a:endParaRPr sz="1800" b="1">
              <a:ea typeface="Poppins"/>
              <a:cs typeface="Poppins"/>
              <a:sym typeface="Poppins"/>
            </a:endParaRPr>
          </a:p>
          <a:p>
            <a:pPr marL="179070" lvl="1" indent="-179070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40000"/>
              <a:buFont typeface="Wingdings" panose="05000000000000000000" pitchFamily="2" charset="2"/>
              <a:buChar char="l"/>
            </a:pPr>
            <a:r>
              <a:rPr lang="en" sz="1500">
                <a:latin typeface="+mj-lt"/>
              </a:rPr>
              <a:t>QuMagie is an AI-powered photo management solution with flexible storage space</a:t>
            </a:r>
            <a:endParaRPr lang="en-US" sz="1500">
              <a:latin typeface="+mj-lt"/>
            </a:endParaRPr>
          </a:p>
          <a:p>
            <a:pPr marL="179070" lvl="1" indent="-179070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40000"/>
              <a:buFont typeface="Wingdings" panose="05000000000000000000" pitchFamily="2" charset="2"/>
              <a:buChar char="l"/>
            </a:pPr>
            <a:r>
              <a:rPr lang="en-US" sz="1500" err="1">
                <a:latin typeface="+mj-lt"/>
              </a:rPr>
              <a:t>QuMagie</a:t>
            </a:r>
            <a:r>
              <a:rPr lang="en" sz="1500">
                <a:latin typeface="+mj-lt"/>
              </a:rPr>
              <a:t> is a free application within QNAP NAS system</a:t>
            </a:r>
            <a:endParaRPr lang="zh-TW" altLang="en-US" sz="1500">
              <a:latin typeface="+mj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869F466C-B337-4A25-A254-5C86F22EA9F9}"/>
              </a:ext>
            </a:extLst>
          </p:cNvPr>
          <p:cNvSpPr txBox="1"/>
          <p:nvPr/>
        </p:nvSpPr>
        <p:spPr>
          <a:xfrm>
            <a:off x="5235971" y="2843343"/>
            <a:ext cx="21199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8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Browse, Manage Photos</a:t>
            </a:r>
            <a:endParaRPr lang="zh-TW" altLang="en-US" sz="108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34" name="圖形 33">
            <a:extLst>
              <a:ext uri="{FF2B5EF4-FFF2-40B4-BE49-F238E27FC236}">
                <a16:creationId xmlns:a16="http://schemas.microsoft.com/office/drawing/2014/main" id="{91380EA8-4BCE-4C2D-9A5E-E3DB0A69F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9978" y="2410655"/>
            <a:ext cx="286124" cy="485745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171984F5-9D07-4CA5-8225-F56ACD875EF1}"/>
              </a:ext>
            </a:extLst>
          </p:cNvPr>
          <p:cNvSpPr txBox="1"/>
          <p:nvPr/>
        </p:nvSpPr>
        <p:spPr>
          <a:xfrm>
            <a:off x="738299" y="2886670"/>
            <a:ext cx="982940" cy="25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rgbClr val="1E4A93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Mobile</a:t>
            </a:r>
            <a:endParaRPr lang="zh-TW" altLang="en-US" sz="1000" b="1">
              <a:solidFill>
                <a:srgbClr val="1E4A93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36" name="圖形 35">
            <a:extLst>
              <a:ext uri="{FF2B5EF4-FFF2-40B4-BE49-F238E27FC236}">
                <a16:creationId xmlns:a16="http://schemas.microsoft.com/office/drawing/2014/main" id="{787781CC-60EE-48EE-B336-9740E1A8B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995" y="4084852"/>
            <a:ext cx="286124" cy="485745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6092F14F-4CB8-45DF-881B-60A1A5AACBA2}"/>
              </a:ext>
            </a:extLst>
          </p:cNvPr>
          <p:cNvSpPr txBox="1"/>
          <p:nvPr/>
        </p:nvSpPr>
        <p:spPr>
          <a:xfrm>
            <a:off x="526863" y="4581700"/>
            <a:ext cx="1405359" cy="28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手持裝置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BF8E90F-9252-40EA-8995-1903E330DC3B}"/>
              </a:ext>
            </a:extLst>
          </p:cNvPr>
          <p:cNvSpPr txBox="1"/>
          <p:nvPr/>
        </p:nvSpPr>
        <p:spPr>
          <a:xfrm>
            <a:off x="526863" y="3650094"/>
            <a:ext cx="1405359" cy="28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手持裝置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87405E0-FFD7-4C6B-88AB-662305D91216}"/>
              </a:ext>
            </a:extLst>
          </p:cNvPr>
          <p:cNvSpPr txBox="1"/>
          <p:nvPr/>
        </p:nvSpPr>
        <p:spPr>
          <a:xfrm>
            <a:off x="709252" y="3716929"/>
            <a:ext cx="982940" cy="25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rgbClr val="1E4A93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Camera</a:t>
            </a:r>
            <a:endParaRPr lang="zh-TW" altLang="en-US" sz="1000" b="1">
              <a:solidFill>
                <a:srgbClr val="1E4A93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40" name="圖形 39">
            <a:extLst>
              <a:ext uri="{FF2B5EF4-FFF2-40B4-BE49-F238E27FC236}">
                <a16:creationId xmlns:a16="http://schemas.microsoft.com/office/drawing/2014/main" id="{8ED96F80-2084-453A-83C7-389AE90D2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995" y="4153532"/>
            <a:ext cx="286124" cy="485745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190F30C5-C9A0-41CA-A274-81EA26F37CB9}"/>
              </a:ext>
            </a:extLst>
          </p:cNvPr>
          <p:cNvSpPr txBox="1"/>
          <p:nvPr/>
        </p:nvSpPr>
        <p:spPr>
          <a:xfrm>
            <a:off x="735043" y="4599508"/>
            <a:ext cx="982940" cy="25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rgbClr val="1E4A93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PC</a:t>
            </a:r>
          </a:p>
        </p:txBody>
      </p:sp>
      <p:pic>
        <p:nvPicPr>
          <p:cNvPr id="42" name="圖形 41">
            <a:extLst>
              <a:ext uri="{FF2B5EF4-FFF2-40B4-BE49-F238E27FC236}">
                <a16:creationId xmlns:a16="http://schemas.microsoft.com/office/drawing/2014/main" id="{BB9CB1A9-8C45-4A41-9DF6-17038A8961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9517" y="3291652"/>
            <a:ext cx="552017" cy="444680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3C867E14-F6A8-4912-B18E-BCD1D5929E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9853" y="4097989"/>
            <a:ext cx="586191" cy="497581"/>
          </a:xfrm>
          <a:prstGeom prst="rect">
            <a:avLst/>
          </a:prstGeom>
        </p:spPr>
      </p:pic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90E5AA0E-3600-4E71-8C52-1E954C3BD7CC}"/>
              </a:ext>
            </a:extLst>
          </p:cNvPr>
          <p:cNvSpPr/>
          <p:nvPr/>
        </p:nvSpPr>
        <p:spPr>
          <a:xfrm>
            <a:off x="3866530" y="2840829"/>
            <a:ext cx="1361593" cy="1441611"/>
          </a:xfrm>
          <a:prstGeom prst="roundRect">
            <a:avLst>
              <a:gd name="adj" fmla="val 5166"/>
            </a:avLst>
          </a:prstGeom>
          <a:gradFill>
            <a:gsLst>
              <a:gs pos="100000">
                <a:srgbClr val="2C6FD0"/>
              </a:gs>
              <a:gs pos="0">
                <a:srgbClr val="1F4B9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9E79130D-4E86-4675-81AA-B11640302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35506" y="2203913"/>
            <a:ext cx="286124" cy="485745"/>
          </a:xfrm>
          <a:prstGeom prst="rect">
            <a:avLst/>
          </a:prstGeom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DFE9DFDC-55FF-4440-B430-D65F037FF0FF}"/>
              </a:ext>
            </a:extLst>
          </p:cNvPr>
          <p:cNvSpPr txBox="1"/>
          <p:nvPr/>
        </p:nvSpPr>
        <p:spPr>
          <a:xfrm>
            <a:off x="7403827" y="2680428"/>
            <a:ext cx="982940" cy="25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rgbClr val="1E4A93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Mobile</a:t>
            </a:r>
            <a:endParaRPr lang="zh-TW" altLang="en-US" sz="1000" b="1">
              <a:solidFill>
                <a:srgbClr val="1E4A93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48" name="圖形 47">
            <a:extLst>
              <a:ext uri="{FF2B5EF4-FFF2-40B4-BE49-F238E27FC236}">
                <a16:creationId xmlns:a16="http://schemas.microsoft.com/office/drawing/2014/main" id="{A41D9170-87F2-4CBA-B1A7-73E88D156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17366" y="4025066"/>
            <a:ext cx="286124" cy="485745"/>
          </a:xfrm>
          <a:prstGeom prst="rect">
            <a:avLst/>
          </a:prstGeom>
        </p:spPr>
      </p:pic>
      <p:sp>
        <p:nvSpPr>
          <p:cNvPr id="49" name="文字方塊 48">
            <a:extLst>
              <a:ext uri="{FF2B5EF4-FFF2-40B4-BE49-F238E27FC236}">
                <a16:creationId xmlns:a16="http://schemas.microsoft.com/office/drawing/2014/main" id="{685494AC-F1AD-48C7-BC3E-137C024F6A7C}"/>
              </a:ext>
            </a:extLst>
          </p:cNvPr>
          <p:cNvSpPr txBox="1"/>
          <p:nvPr/>
        </p:nvSpPr>
        <p:spPr>
          <a:xfrm>
            <a:off x="7594183" y="4513421"/>
            <a:ext cx="1405359" cy="28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手持裝置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AD148C47-D384-4F90-8F04-50154B700011}"/>
              </a:ext>
            </a:extLst>
          </p:cNvPr>
          <p:cNvSpPr txBox="1"/>
          <p:nvPr/>
        </p:nvSpPr>
        <p:spPr>
          <a:xfrm>
            <a:off x="7056242" y="3661501"/>
            <a:ext cx="1405359" cy="28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手持裝置</a:t>
            </a:r>
          </a:p>
        </p:txBody>
      </p:sp>
      <p:pic>
        <p:nvPicPr>
          <p:cNvPr id="51" name="圖形 50">
            <a:extLst>
              <a:ext uri="{FF2B5EF4-FFF2-40B4-BE49-F238E27FC236}">
                <a16:creationId xmlns:a16="http://schemas.microsoft.com/office/drawing/2014/main" id="{710AF775-E604-4BE4-BC07-D9D56516C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17366" y="4093746"/>
            <a:ext cx="286124" cy="485745"/>
          </a:xfrm>
          <a:prstGeom prst="rect">
            <a:avLst/>
          </a:prstGeom>
        </p:spPr>
      </p:pic>
      <p:sp>
        <p:nvSpPr>
          <p:cNvPr id="52" name="文字方塊 51">
            <a:extLst>
              <a:ext uri="{FF2B5EF4-FFF2-40B4-BE49-F238E27FC236}">
                <a16:creationId xmlns:a16="http://schemas.microsoft.com/office/drawing/2014/main" id="{1DFB66D2-B89F-4AE2-8A70-082FA776F400}"/>
              </a:ext>
            </a:extLst>
          </p:cNvPr>
          <p:cNvSpPr txBox="1"/>
          <p:nvPr/>
        </p:nvSpPr>
        <p:spPr>
          <a:xfrm>
            <a:off x="7414640" y="3478161"/>
            <a:ext cx="982940" cy="25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rgbClr val="1E4A93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PC</a:t>
            </a:r>
            <a:endParaRPr lang="zh-TW" altLang="en-US" sz="1000" b="1">
              <a:solidFill>
                <a:srgbClr val="1E4A93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53" name="圖形 52">
            <a:extLst>
              <a:ext uri="{FF2B5EF4-FFF2-40B4-BE49-F238E27FC236}">
                <a16:creationId xmlns:a16="http://schemas.microsoft.com/office/drawing/2014/main" id="{2EC51FF9-BF11-4A10-B2FF-A7B8A00732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14851" y="2995492"/>
            <a:ext cx="586191" cy="497581"/>
          </a:xfrm>
          <a:prstGeom prst="rect">
            <a:avLst/>
          </a:prstGeom>
        </p:spPr>
      </p:pic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EE681C24-9A37-4627-A22B-163D38BE6F29}"/>
              </a:ext>
            </a:extLst>
          </p:cNvPr>
          <p:cNvSpPr/>
          <p:nvPr/>
        </p:nvSpPr>
        <p:spPr>
          <a:xfrm>
            <a:off x="7402756" y="2086978"/>
            <a:ext cx="988998" cy="1609544"/>
          </a:xfrm>
          <a:prstGeom prst="roundRect">
            <a:avLst>
              <a:gd name="adj" fmla="val 5203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ECE7E7ED-7E46-4BBD-80B4-CE8AAA26831D}"/>
              </a:ext>
            </a:extLst>
          </p:cNvPr>
          <p:cNvSpPr/>
          <p:nvPr/>
        </p:nvSpPr>
        <p:spPr>
          <a:xfrm>
            <a:off x="7397769" y="3892198"/>
            <a:ext cx="988998" cy="811356"/>
          </a:xfrm>
          <a:prstGeom prst="roundRect">
            <a:avLst>
              <a:gd name="adj" fmla="val 2410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F1705573-BB81-450E-9EAF-6581C19DFBD0}"/>
              </a:ext>
            </a:extLst>
          </p:cNvPr>
          <p:cNvSpPr txBox="1"/>
          <p:nvPr/>
        </p:nvSpPr>
        <p:spPr>
          <a:xfrm>
            <a:off x="7406044" y="4403140"/>
            <a:ext cx="982940" cy="25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rgbClr val="1E4A93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Social</a:t>
            </a:r>
            <a:r>
              <a:rPr lang="zh-TW" altLang="en-US" sz="1000" b="1">
                <a:solidFill>
                  <a:srgbClr val="1E4A93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 </a:t>
            </a:r>
            <a:r>
              <a:rPr lang="en-US" altLang="zh-TW" sz="1000" b="1">
                <a:solidFill>
                  <a:srgbClr val="1E4A93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Media</a:t>
            </a:r>
            <a:endParaRPr lang="zh-TW" altLang="en-US" sz="1000" b="1">
              <a:solidFill>
                <a:srgbClr val="1E4A93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58" name="圖形 57">
            <a:extLst>
              <a:ext uri="{FF2B5EF4-FFF2-40B4-BE49-F238E27FC236}">
                <a16:creationId xmlns:a16="http://schemas.microsoft.com/office/drawing/2014/main" id="{5C64A112-D31C-4F41-8BDD-81285ADFED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11677" y="3997800"/>
            <a:ext cx="562734" cy="393633"/>
          </a:xfrm>
          <a:prstGeom prst="rect">
            <a:avLst/>
          </a:prstGeom>
        </p:spPr>
      </p:pic>
      <p:pic>
        <p:nvPicPr>
          <p:cNvPr id="59" name="圖形 58">
            <a:extLst>
              <a:ext uri="{FF2B5EF4-FFF2-40B4-BE49-F238E27FC236}">
                <a16:creationId xmlns:a16="http://schemas.microsoft.com/office/drawing/2014/main" id="{1E924950-941F-4386-BFE5-2890632B1A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92942" y="4151120"/>
            <a:ext cx="181326" cy="181326"/>
          </a:xfrm>
          <a:prstGeom prst="rect">
            <a:avLst/>
          </a:prstGeom>
        </p:spPr>
      </p:pic>
      <p:sp>
        <p:nvSpPr>
          <p:cNvPr id="60" name="Google Shape;216;p23">
            <a:extLst>
              <a:ext uri="{FF2B5EF4-FFF2-40B4-BE49-F238E27FC236}">
                <a16:creationId xmlns:a16="http://schemas.microsoft.com/office/drawing/2014/main" id="{FE8D472F-8D63-4A80-9B2F-0B827257A074}"/>
              </a:ext>
            </a:extLst>
          </p:cNvPr>
          <p:cNvSpPr txBox="1"/>
          <p:nvPr/>
        </p:nvSpPr>
        <p:spPr>
          <a:xfrm>
            <a:off x="3771079" y="2405229"/>
            <a:ext cx="14892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rgbClr val="1A4081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QNAP NAS</a:t>
            </a:r>
            <a:endParaRPr sz="1450" b="1">
              <a:solidFill>
                <a:srgbClr val="1A40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61" name="圖片 60">
            <a:extLst>
              <a:ext uri="{FF2B5EF4-FFF2-40B4-BE49-F238E27FC236}">
                <a16:creationId xmlns:a16="http://schemas.microsoft.com/office/drawing/2014/main" id="{1EAB41A7-FF73-405F-ADF3-C5A13763E9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19723" y="3049680"/>
            <a:ext cx="625759" cy="625759"/>
          </a:xfrm>
          <a:prstGeom prst="rect">
            <a:avLst/>
          </a:prstGeom>
          <a:effectLst>
            <a:outerShdw blurRad="304800" dist="203200" dir="4140000" algn="t" rotWithShape="0">
              <a:prstClr val="black">
                <a:alpha val="25000"/>
              </a:prstClr>
            </a:outerShdw>
          </a:effectLst>
        </p:spPr>
      </p:pic>
      <p:sp>
        <p:nvSpPr>
          <p:cNvPr id="62" name="文字方塊 61">
            <a:extLst>
              <a:ext uri="{FF2B5EF4-FFF2-40B4-BE49-F238E27FC236}">
                <a16:creationId xmlns:a16="http://schemas.microsoft.com/office/drawing/2014/main" id="{A2FAFCBA-2D12-4395-B4C3-3172C58D78C5}"/>
              </a:ext>
            </a:extLst>
          </p:cNvPr>
          <p:cNvSpPr txBox="1"/>
          <p:nvPr/>
        </p:nvSpPr>
        <p:spPr>
          <a:xfrm>
            <a:off x="3552090" y="3791470"/>
            <a:ext cx="1990471" cy="306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80" b="1" err="1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QuMagie</a:t>
            </a:r>
            <a:endParaRPr lang="en-US" altLang="zh-TW" sz="1480" b="1">
              <a:solidFill>
                <a:srgbClr val="FFFFFF"/>
              </a:solidFill>
              <a:latin typeface="+mj-lt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1531A845-DF5A-48D3-8872-FA931BF51687}"/>
              </a:ext>
            </a:extLst>
          </p:cNvPr>
          <p:cNvSpPr txBox="1"/>
          <p:nvPr/>
        </p:nvSpPr>
        <p:spPr>
          <a:xfrm>
            <a:off x="1354385" y="3339929"/>
            <a:ext cx="25445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8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Upload, Backup Photos</a:t>
            </a:r>
            <a:endParaRPr lang="zh-TW" altLang="en-US" sz="108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319B7F37-1B80-49ED-A40D-E1490DAC54CB}"/>
              </a:ext>
            </a:extLst>
          </p:cNvPr>
          <p:cNvSpPr txBox="1"/>
          <p:nvPr/>
        </p:nvSpPr>
        <p:spPr>
          <a:xfrm>
            <a:off x="5322451" y="4057603"/>
            <a:ext cx="17883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8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Share</a:t>
            </a:r>
            <a:r>
              <a:rPr lang="zh-TW" altLang="en-US" sz="108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08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Photos</a:t>
            </a: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E9E92759-2E1B-45B6-86C7-25B39F8EA952}"/>
              </a:ext>
            </a:extLst>
          </p:cNvPr>
          <p:cNvSpPr/>
          <p:nvPr/>
        </p:nvSpPr>
        <p:spPr>
          <a:xfrm>
            <a:off x="723159" y="2251750"/>
            <a:ext cx="988998" cy="2653856"/>
          </a:xfrm>
          <a:prstGeom prst="roundRect">
            <a:avLst>
              <a:gd name="adj" fmla="val 5203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EC204592-010E-462B-B2DA-9BE7FACBAE28}"/>
              </a:ext>
            </a:extLst>
          </p:cNvPr>
          <p:cNvSpPr/>
          <p:nvPr/>
        </p:nvSpPr>
        <p:spPr>
          <a:xfrm>
            <a:off x="3724298" y="2410656"/>
            <a:ext cx="1652855" cy="2029596"/>
          </a:xfrm>
          <a:prstGeom prst="roundRect">
            <a:avLst>
              <a:gd name="adj" fmla="val 3774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7D105F3F-E963-4C36-AA7E-DDB2D46C8826}"/>
              </a:ext>
            </a:extLst>
          </p:cNvPr>
          <p:cNvSpPr/>
          <p:nvPr/>
        </p:nvSpPr>
        <p:spPr>
          <a:xfrm>
            <a:off x="3753010" y="4599706"/>
            <a:ext cx="1652855" cy="342147"/>
          </a:xfrm>
          <a:prstGeom prst="roundRect">
            <a:avLst>
              <a:gd name="adj" fmla="val 13461"/>
            </a:avLst>
          </a:prstGeom>
          <a:gradFill>
            <a:gsLst>
              <a:gs pos="100000">
                <a:srgbClr val="DB6BD3"/>
              </a:gs>
              <a:gs pos="0">
                <a:srgbClr val="4338D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141561A1-FC3E-4FAD-A54E-9BC0BFE5CD08}"/>
              </a:ext>
            </a:extLst>
          </p:cNvPr>
          <p:cNvSpPr txBox="1"/>
          <p:nvPr/>
        </p:nvSpPr>
        <p:spPr>
          <a:xfrm>
            <a:off x="3519481" y="4602470"/>
            <a:ext cx="2119912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500" b="1" err="1">
                <a:solidFill>
                  <a:schemeClr val="bg1"/>
                </a:solidFill>
                <a:latin typeface="+mj-lt"/>
                <a:ea typeface="微軟正黑體"/>
              </a:rPr>
              <a:t>QuMagie</a:t>
            </a:r>
            <a:r>
              <a:rPr lang="en-US" altLang="zh-TW" sz="1500" b="1">
                <a:solidFill>
                  <a:schemeClr val="bg1"/>
                </a:solidFill>
                <a:latin typeface="+mj-lt"/>
                <a:ea typeface="微軟正黑體"/>
              </a:rPr>
              <a:t> Core</a:t>
            </a:r>
            <a:endParaRPr lang="en-US" altLang="zh-TW" sz="15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xfrm>
            <a:off x="592370" y="240946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tx1"/>
                </a:solidFill>
                <a:latin typeface="+mj-lt"/>
              </a:rPr>
              <a:t>QuMagie Introduction</a:t>
            </a:r>
            <a:endParaRPr sz="3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流程圖: 多重文件 16">
            <a:extLst>
              <a:ext uri="{FF2B5EF4-FFF2-40B4-BE49-F238E27FC236}">
                <a16:creationId xmlns:a16="http://schemas.microsoft.com/office/drawing/2014/main" id="{60FCB4CE-256B-42B4-84E0-7E75375C82F8}"/>
              </a:ext>
            </a:extLst>
          </p:cNvPr>
          <p:cNvSpPr/>
          <p:nvPr/>
        </p:nvSpPr>
        <p:spPr>
          <a:xfrm>
            <a:off x="7898711" y="2869271"/>
            <a:ext cx="866455" cy="494008"/>
          </a:xfrm>
          <a:prstGeom prst="flowChartMultidocumen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97000"/>
                </a:schemeClr>
              </a:gs>
            </a:gsLst>
            <a:lin ang="7200000" scaled="0"/>
          </a:gradFill>
          <a:ln w="19050">
            <a:gradFill>
              <a:gsLst>
                <a:gs pos="0">
                  <a:srgbClr val="285D88">
                    <a:alpha val="74000"/>
                  </a:srgbClr>
                </a:gs>
                <a:gs pos="100000">
                  <a:srgbClr val="285D88"/>
                </a:gs>
              </a:gsLst>
              <a:lin ang="5400000" scaled="1"/>
            </a:gradFill>
          </a:ln>
          <a:effectLst>
            <a:outerShdw blurRad="266700" dist="177800" dir="3600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1300">
                <a:solidFill>
                  <a:schemeClr val="tx1"/>
                </a:solidFill>
                <a:latin typeface="+mj-lt"/>
                <a:ea typeface="新細明體"/>
                <a:cs typeface="Arial"/>
              </a:rPr>
              <a:t>Lion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1083592-76F3-442D-B3E4-A30172387A44}"/>
              </a:ext>
            </a:extLst>
          </p:cNvPr>
          <p:cNvSpPr txBox="1"/>
          <p:nvPr/>
        </p:nvSpPr>
        <p:spPr>
          <a:xfrm>
            <a:off x="1135491" y="1381999"/>
            <a:ext cx="4245829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indent="0" algn="ctr">
              <a:lnSpc>
                <a:spcPts val="2100"/>
              </a:lnSpc>
            </a:pPr>
            <a:r>
              <a:rPr lang="en-US" altLang="zh-TW" sz="2050" b="1">
                <a:solidFill>
                  <a:srgbClr val="FEEB34"/>
                </a:solidFill>
                <a:latin typeface="+mj-lt"/>
                <a:cs typeface="Poppins"/>
                <a:sym typeface="Poppins"/>
              </a:rPr>
              <a:t>What is </a:t>
            </a:r>
            <a:r>
              <a:rPr lang="en-US" altLang="zh-TW" sz="2050" b="1" err="1">
                <a:solidFill>
                  <a:srgbClr val="FEEB34"/>
                </a:solidFill>
                <a:latin typeface="+mj-lt"/>
                <a:cs typeface="Poppins"/>
                <a:sym typeface="Poppins"/>
              </a:rPr>
              <a:t>QuMagie</a:t>
            </a:r>
            <a:r>
              <a:rPr lang="en-US" altLang="zh-TW" sz="2050" b="1">
                <a:solidFill>
                  <a:srgbClr val="FEEB34"/>
                </a:solidFill>
                <a:latin typeface="+mj-lt"/>
                <a:cs typeface="Poppins"/>
                <a:sym typeface="Poppins"/>
              </a:rPr>
              <a:t> Core?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D71928B-645B-4754-A7D5-05C5400D67EA}"/>
              </a:ext>
            </a:extLst>
          </p:cNvPr>
          <p:cNvSpPr txBox="1"/>
          <p:nvPr/>
        </p:nvSpPr>
        <p:spPr>
          <a:xfrm>
            <a:off x="1648960" y="1795240"/>
            <a:ext cx="7024589" cy="5668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66700" indent="-139700">
              <a:lnSpc>
                <a:spcPts val="1560"/>
              </a:lnSpc>
              <a:spcBef>
                <a:spcPts val="5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TW" sz="1550">
                <a:solidFill>
                  <a:schemeClr val="bg1"/>
                </a:solidFill>
                <a:latin typeface="+mj-lt"/>
                <a:cs typeface="Poppins"/>
                <a:sym typeface="Poppins"/>
              </a:rPr>
              <a:t>The AI powered brain of </a:t>
            </a:r>
            <a:r>
              <a:rPr lang="en-US" altLang="zh-TW" sz="1550" err="1">
                <a:solidFill>
                  <a:schemeClr val="bg1"/>
                </a:solidFill>
                <a:latin typeface="+mj-lt"/>
                <a:cs typeface="Poppins"/>
                <a:sym typeface="Poppins"/>
              </a:rPr>
              <a:t>QuMagie</a:t>
            </a:r>
            <a:endParaRPr lang="en-US" altLang="zh-TW" sz="1550">
              <a:solidFill>
                <a:schemeClr val="bg1"/>
              </a:solidFill>
              <a:latin typeface="+mj-lt"/>
              <a:cs typeface="Poppins"/>
              <a:sym typeface="Poppins"/>
            </a:endParaRPr>
          </a:p>
          <a:p>
            <a:pPr marL="266700" indent="-139700">
              <a:lnSpc>
                <a:spcPts val="1560"/>
              </a:lnSpc>
              <a:spcBef>
                <a:spcPts val="5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TW" sz="1550">
                <a:solidFill>
                  <a:schemeClr val="bg1"/>
                </a:solidFill>
                <a:latin typeface="+mj-lt"/>
                <a:cs typeface="Poppins"/>
                <a:sym typeface="Poppins"/>
              </a:rPr>
              <a:t>Featured with face recognition and object classification</a:t>
            </a:r>
            <a:endParaRPr lang="en-US" altLang="zh-TW" sz="1550">
              <a:solidFill>
                <a:schemeClr val="bg1"/>
              </a:solidFill>
              <a:latin typeface="+mj-lt"/>
              <a:cs typeface="Poppins"/>
            </a:endParaRPr>
          </a:p>
        </p:txBody>
      </p:sp>
      <p:sp>
        <p:nvSpPr>
          <p:cNvPr id="43" name="箭號: 向右 42">
            <a:extLst>
              <a:ext uri="{FF2B5EF4-FFF2-40B4-BE49-F238E27FC236}">
                <a16:creationId xmlns:a16="http://schemas.microsoft.com/office/drawing/2014/main" id="{BC6C4DBA-57BE-4431-B926-38EBA2BEA8FF}"/>
              </a:ext>
            </a:extLst>
          </p:cNvPr>
          <p:cNvSpPr/>
          <p:nvPr/>
        </p:nvSpPr>
        <p:spPr>
          <a:xfrm rot="10800000" flipH="1">
            <a:off x="4704985" y="3277536"/>
            <a:ext cx="1801407" cy="955930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E455A838-D21B-4877-BDE5-1BD5D71C2B3A}"/>
              </a:ext>
            </a:extLst>
          </p:cNvPr>
          <p:cNvSpPr/>
          <p:nvPr/>
        </p:nvSpPr>
        <p:spPr>
          <a:xfrm flipH="1">
            <a:off x="1714119" y="3279693"/>
            <a:ext cx="1801407" cy="955930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7588222F-B757-4D5E-B145-2A4CA5C2DFC4}"/>
              </a:ext>
            </a:extLst>
          </p:cNvPr>
          <p:cNvSpPr/>
          <p:nvPr/>
        </p:nvSpPr>
        <p:spPr>
          <a:xfrm>
            <a:off x="2914981" y="2789495"/>
            <a:ext cx="2260940" cy="2070737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40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圖片 26" descr="一張含有 獅, 哺乳類, 大型貓科動物, 室外 的圖片&#10;&#10;自動產生的描述">
            <a:extLst>
              <a:ext uri="{FF2B5EF4-FFF2-40B4-BE49-F238E27FC236}">
                <a16:creationId xmlns:a16="http://schemas.microsoft.com/office/drawing/2014/main" id="{62034003-38D1-4FB7-8256-3E0C2D1F2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91" y="2635822"/>
            <a:ext cx="1066800" cy="711200"/>
          </a:xfrm>
          <a:prstGeom prst="rect">
            <a:avLst/>
          </a:prstGeom>
          <a:effectLst>
            <a:outerShdw blurRad="279400" dist="203200" dir="6720000" sx="102000" sy="102000" algn="t" rotWithShape="0">
              <a:prstClr val="black">
                <a:alpha val="27000"/>
              </a:prstClr>
            </a:outerShdw>
          </a:effectLst>
        </p:spPr>
      </p:pic>
      <p:pic>
        <p:nvPicPr>
          <p:cNvPr id="47" name="圖片 46" descr="一張含有 草, 天空, 大自然, 綠色 的圖片&#10;&#10;自動產生的描述">
            <a:extLst>
              <a:ext uri="{FF2B5EF4-FFF2-40B4-BE49-F238E27FC236}">
                <a16:creationId xmlns:a16="http://schemas.microsoft.com/office/drawing/2014/main" id="{47F4B540-6FB5-4315-AF65-415535486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53" y="3411919"/>
            <a:ext cx="1066800" cy="716534"/>
          </a:xfrm>
          <a:prstGeom prst="rect">
            <a:avLst/>
          </a:prstGeom>
          <a:effectLst>
            <a:outerShdw blurRad="279400" dist="203200" dir="6720000" sx="102000" sy="102000" algn="t" rotWithShape="0">
              <a:prstClr val="black">
                <a:alpha val="27000"/>
              </a:prstClr>
            </a:outerShdw>
          </a:effectLst>
        </p:spPr>
      </p:pic>
      <p:pic>
        <p:nvPicPr>
          <p:cNvPr id="53" name="圖片 52" descr="一張含有 擺姿勢, 工作服 的圖片&#10;&#10;自動產生的描述">
            <a:extLst>
              <a:ext uri="{FF2B5EF4-FFF2-40B4-BE49-F238E27FC236}">
                <a16:creationId xmlns:a16="http://schemas.microsoft.com/office/drawing/2014/main" id="{00F20C1B-47CF-44A5-B889-566741150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164" y="4200108"/>
            <a:ext cx="1066800" cy="704088"/>
          </a:xfrm>
          <a:prstGeom prst="rect">
            <a:avLst/>
          </a:prstGeom>
          <a:effectLst>
            <a:outerShdw blurRad="279400" dist="203200" dir="6720000" sx="102000" sy="102000" algn="t" rotWithShape="0">
              <a:prstClr val="black">
                <a:alpha val="27000"/>
              </a:prstClr>
            </a:outerShdw>
          </a:effectLst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4AAE776A-0C76-4ECD-AB29-94A243125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7490" y="3104386"/>
            <a:ext cx="1232909" cy="1232909"/>
          </a:xfrm>
          <a:prstGeom prst="rect">
            <a:avLst/>
          </a:prstGeom>
          <a:effectLst>
            <a:outerShdw blurRad="304800" dist="355600" dir="4140000" algn="t" rotWithShape="0">
              <a:prstClr val="black">
                <a:alpha val="40000"/>
              </a:prstClr>
            </a:outerShdw>
          </a:effectLst>
        </p:spPr>
      </p:pic>
      <p:sp>
        <p:nvSpPr>
          <p:cNvPr id="51" name="文字方塊 50">
            <a:extLst>
              <a:ext uri="{FF2B5EF4-FFF2-40B4-BE49-F238E27FC236}">
                <a16:creationId xmlns:a16="http://schemas.microsoft.com/office/drawing/2014/main" id="{AAE5BD66-51A6-4BE7-9601-5B4DD49F0555}"/>
              </a:ext>
            </a:extLst>
          </p:cNvPr>
          <p:cNvSpPr txBox="1"/>
          <p:nvPr/>
        </p:nvSpPr>
        <p:spPr>
          <a:xfrm>
            <a:off x="6506392" y="4400788"/>
            <a:ext cx="1326636" cy="2846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250" b="1" err="1">
                <a:solidFill>
                  <a:schemeClr val="bg1"/>
                </a:solidFill>
                <a:latin typeface="+mj-lt"/>
                <a:ea typeface="微軟正黑體"/>
              </a:rPr>
              <a:t>QuMagie</a:t>
            </a:r>
            <a:endParaRPr lang="en-US" altLang="zh-TW" sz="125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7A52CEF0-3E02-413E-8A4D-698DAFE60EA0}"/>
              </a:ext>
            </a:extLst>
          </p:cNvPr>
          <p:cNvGrpSpPr/>
          <p:nvPr/>
        </p:nvGrpSpPr>
        <p:grpSpPr>
          <a:xfrm>
            <a:off x="7874777" y="2955120"/>
            <a:ext cx="793751" cy="113082"/>
            <a:chOff x="-88930" y="3168341"/>
            <a:chExt cx="12280929" cy="458516"/>
          </a:xfrm>
        </p:grpSpPr>
        <p:pic>
          <p:nvPicPr>
            <p:cNvPr id="65" name="圖形 64">
              <a:extLst>
                <a:ext uri="{FF2B5EF4-FFF2-40B4-BE49-F238E27FC236}">
                  <a16:creationId xmlns:a16="http://schemas.microsoft.com/office/drawing/2014/main" id="{9A24F427-1ED1-4875-BBFA-6790F99D1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62821"/>
            <a:stretch/>
          </p:blipFill>
          <p:spPr>
            <a:xfrm>
              <a:off x="-88930" y="3184189"/>
              <a:ext cx="12280929" cy="442668"/>
            </a:xfrm>
            <a:prstGeom prst="rect">
              <a:avLst/>
            </a:prstGeom>
          </p:spPr>
        </p:pic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AD414441-65DF-41BC-B0CD-B48F024871DE}"/>
                </a:ext>
              </a:extLst>
            </p:cNvPr>
            <p:cNvCxnSpPr>
              <a:cxnSpLocks/>
            </p:cNvCxnSpPr>
            <p:nvPr/>
          </p:nvCxnSpPr>
          <p:spPr>
            <a:xfrm>
              <a:off x="383678" y="3168341"/>
              <a:ext cx="11452464" cy="0"/>
            </a:xfrm>
            <a:prstGeom prst="line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5E6E85A2-7058-4ADC-B133-F8BD65C90AAA}"/>
              </a:ext>
            </a:extLst>
          </p:cNvPr>
          <p:cNvCxnSpPr>
            <a:cxnSpLocks/>
          </p:cNvCxnSpPr>
          <p:nvPr/>
        </p:nvCxnSpPr>
        <p:spPr>
          <a:xfrm rot="16200000">
            <a:off x="7703592" y="3150045"/>
            <a:ext cx="393953" cy="0"/>
          </a:xfrm>
          <a:prstGeom prst="line">
            <a:avLst/>
          </a:prstGeom>
          <a:ln w="12700">
            <a:gradFill>
              <a:gsLst>
                <a:gs pos="50000">
                  <a:srgbClr val="214D71"/>
                </a:gs>
                <a:gs pos="0">
                  <a:srgbClr val="3275AC"/>
                </a:gs>
                <a:gs pos="100000">
                  <a:srgbClr val="285D8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流程圖: 多重文件 69">
            <a:extLst>
              <a:ext uri="{FF2B5EF4-FFF2-40B4-BE49-F238E27FC236}">
                <a16:creationId xmlns:a16="http://schemas.microsoft.com/office/drawing/2014/main" id="{0F0176AE-22A0-46FF-A392-55F9E67571B6}"/>
              </a:ext>
            </a:extLst>
          </p:cNvPr>
          <p:cNvSpPr/>
          <p:nvPr/>
        </p:nvSpPr>
        <p:spPr>
          <a:xfrm>
            <a:off x="7918313" y="3490834"/>
            <a:ext cx="866455" cy="494008"/>
          </a:xfrm>
          <a:prstGeom prst="flowChartMultidocumen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97000"/>
                </a:schemeClr>
              </a:gs>
            </a:gsLst>
            <a:lin ang="7200000" scaled="0"/>
          </a:gradFill>
          <a:ln w="19050">
            <a:gradFill>
              <a:gsLst>
                <a:gs pos="0">
                  <a:srgbClr val="285D88">
                    <a:alpha val="74000"/>
                  </a:srgbClr>
                </a:gs>
                <a:gs pos="100000">
                  <a:srgbClr val="285D88"/>
                </a:gs>
              </a:gsLst>
              <a:lin ang="5400000" scaled="1"/>
            </a:gradFill>
          </a:ln>
          <a:effectLst>
            <a:outerShdw blurRad="266700" dist="177800" dir="3600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1300">
                <a:solidFill>
                  <a:schemeClr val="tx1"/>
                </a:solidFill>
                <a:latin typeface="+mj-lt"/>
                <a:ea typeface="新細明體"/>
                <a:cs typeface="Arial"/>
              </a:rPr>
              <a:t>Tree</a:t>
            </a:r>
            <a:endParaRPr lang="zh-TW" altLang="en-US" sz="1300">
              <a:solidFill>
                <a:schemeClr val="tx1"/>
              </a:solidFill>
              <a:latin typeface="+mj-lt"/>
              <a:ea typeface="新細明體"/>
              <a:cs typeface="Arial"/>
            </a:endParaRPr>
          </a:p>
        </p:txBody>
      </p: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242210EA-272C-4197-B39B-3502E6ED1AB9}"/>
              </a:ext>
            </a:extLst>
          </p:cNvPr>
          <p:cNvGrpSpPr/>
          <p:nvPr/>
        </p:nvGrpSpPr>
        <p:grpSpPr>
          <a:xfrm>
            <a:off x="7894379" y="3576683"/>
            <a:ext cx="793751" cy="113082"/>
            <a:chOff x="-88930" y="3168341"/>
            <a:chExt cx="12280929" cy="458516"/>
          </a:xfrm>
        </p:grpSpPr>
        <p:pic>
          <p:nvPicPr>
            <p:cNvPr id="72" name="圖形 71">
              <a:extLst>
                <a:ext uri="{FF2B5EF4-FFF2-40B4-BE49-F238E27FC236}">
                  <a16:creationId xmlns:a16="http://schemas.microsoft.com/office/drawing/2014/main" id="{EDBEBC65-03C6-43BD-959E-799AA118A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62821"/>
            <a:stretch/>
          </p:blipFill>
          <p:spPr>
            <a:xfrm>
              <a:off x="-88930" y="3184189"/>
              <a:ext cx="12280929" cy="442668"/>
            </a:xfrm>
            <a:prstGeom prst="rect">
              <a:avLst/>
            </a:prstGeom>
          </p:spPr>
        </p:pic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id="{A1922895-5920-43F8-B073-1F582DAB30E7}"/>
                </a:ext>
              </a:extLst>
            </p:cNvPr>
            <p:cNvCxnSpPr>
              <a:cxnSpLocks/>
            </p:cNvCxnSpPr>
            <p:nvPr/>
          </p:nvCxnSpPr>
          <p:spPr>
            <a:xfrm>
              <a:off x="383678" y="3168341"/>
              <a:ext cx="11452464" cy="0"/>
            </a:xfrm>
            <a:prstGeom prst="line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E4F75513-6497-4C3B-A770-E4AC72BB8F53}"/>
              </a:ext>
            </a:extLst>
          </p:cNvPr>
          <p:cNvCxnSpPr>
            <a:cxnSpLocks/>
          </p:cNvCxnSpPr>
          <p:nvPr/>
        </p:nvCxnSpPr>
        <p:spPr>
          <a:xfrm rot="16200000">
            <a:off x="7723194" y="3771608"/>
            <a:ext cx="393953" cy="0"/>
          </a:xfrm>
          <a:prstGeom prst="line">
            <a:avLst/>
          </a:prstGeom>
          <a:ln w="12700">
            <a:gradFill>
              <a:gsLst>
                <a:gs pos="46000">
                  <a:srgbClr val="214D71"/>
                </a:gs>
                <a:gs pos="0">
                  <a:srgbClr val="3275AC"/>
                </a:gs>
                <a:gs pos="100000">
                  <a:srgbClr val="285D8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流程圖: 多重文件 75">
            <a:extLst>
              <a:ext uri="{FF2B5EF4-FFF2-40B4-BE49-F238E27FC236}">
                <a16:creationId xmlns:a16="http://schemas.microsoft.com/office/drawing/2014/main" id="{EAC1480C-560D-429F-AFDE-568C2A5BBF92}"/>
              </a:ext>
            </a:extLst>
          </p:cNvPr>
          <p:cNvSpPr/>
          <p:nvPr/>
        </p:nvSpPr>
        <p:spPr>
          <a:xfrm>
            <a:off x="7924925" y="4109411"/>
            <a:ext cx="866455" cy="494008"/>
          </a:xfrm>
          <a:prstGeom prst="flowChartMultidocumen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97000"/>
                </a:schemeClr>
              </a:gs>
            </a:gsLst>
            <a:lin ang="7200000" scaled="0"/>
          </a:gradFill>
          <a:ln w="19050">
            <a:gradFill>
              <a:gsLst>
                <a:gs pos="0">
                  <a:srgbClr val="285D88">
                    <a:alpha val="74000"/>
                  </a:srgbClr>
                </a:gs>
                <a:gs pos="100000">
                  <a:srgbClr val="285D88"/>
                </a:gs>
              </a:gsLst>
              <a:lin ang="5400000" scaled="1"/>
            </a:gradFill>
          </a:ln>
          <a:effectLst>
            <a:outerShdw blurRad="266700" dist="177800" dir="3600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1300">
                <a:solidFill>
                  <a:schemeClr val="tx1"/>
                </a:solidFill>
                <a:latin typeface="+mj-lt"/>
                <a:ea typeface="新細明體"/>
                <a:cs typeface="Arial"/>
              </a:rPr>
              <a:t>People</a:t>
            </a:r>
            <a:endParaRPr lang="zh-TW" altLang="en-US" sz="1300">
              <a:solidFill>
                <a:schemeClr val="tx1"/>
              </a:solidFill>
              <a:latin typeface="+mj-lt"/>
              <a:ea typeface="新細明體"/>
              <a:cs typeface="Arial"/>
            </a:endParaRPr>
          </a:p>
        </p:txBody>
      </p: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A8C7F770-687C-481C-ACA9-69257B6E9D2D}"/>
              </a:ext>
            </a:extLst>
          </p:cNvPr>
          <p:cNvGrpSpPr/>
          <p:nvPr/>
        </p:nvGrpSpPr>
        <p:grpSpPr>
          <a:xfrm>
            <a:off x="7900991" y="4195260"/>
            <a:ext cx="793751" cy="113082"/>
            <a:chOff x="-88930" y="3168341"/>
            <a:chExt cx="12280929" cy="458516"/>
          </a:xfrm>
        </p:grpSpPr>
        <p:pic>
          <p:nvPicPr>
            <p:cNvPr id="80" name="圖形 79">
              <a:extLst>
                <a:ext uri="{FF2B5EF4-FFF2-40B4-BE49-F238E27FC236}">
                  <a16:creationId xmlns:a16="http://schemas.microsoft.com/office/drawing/2014/main" id="{D15366A7-A82B-43DF-A4B2-ED8CCF48D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62821"/>
            <a:stretch/>
          </p:blipFill>
          <p:spPr>
            <a:xfrm>
              <a:off x="-88930" y="3184189"/>
              <a:ext cx="12280929" cy="442668"/>
            </a:xfrm>
            <a:prstGeom prst="rect">
              <a:avLst/>
            </a:prstGeom>
          </p:spPr>
        </p:pic>
        <p:cxnSp>
          <p:nvCxnSpPr>
            <p:cNvPr id="81" name="直線接點 80">
              <a:extLst>
                <a:ext uri="{FF2B5EF4-FFF2-40B4-BE49-F238E27FC236}">
                  <a16:creationId xmlns:a16="http://schemas.microsoft.com/office/drawing/2014/main" id="{E13C755A-F7FE-4EE8-ACE0-A340C26F950E}"/>
                </a:ext>
              </a:extLst>
            </p:cNvPr>
            <p:cNvCxnSpPr>
              <a:cxnSpLocks/>
            </p:cNvCxnSpPr>
            <p:nvPr/>
          </p:nvCxnSpPr>
          <p:spPr>
            <a:xfrm>
              <a:off x="383678" y="3168341"/>
              <a:ext cx="11452464" cy="0"/>
            </a:xfrm>
            <a:prstGeom prst="line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直線接點 81">
            <a:extLst>
              <a:ext uri="{FF2B5EF4-FFF2-40B4-BE49-F238E27FC236}">
                <a16:creationId xmlns:a16="http://schemas.microsoft.com/office/drawing/2014/main" id="{ADE83835-A404-457A-977B-6FCB303859DF}"/>
              </a:ext>
            </a:extLst>
          </p:cNvPr>
          <p:cNvCxnSpPr>
            <a:cxnSpLocks/>
          </p:cNvCxnSpPr>
          <p:nvPr/>
        </p:nvCxnSpPr>
        <p:spPr>
          <a:xfrm rot="16200000">
            <a:off x="7729806" y="4390185"/>
            <a:ext cx="393953" cy="0"/>
          </a:xfrm>
          <a:prstGeom prst="line">
            <a:avLst/>
          </a:prstGeom>
          <a:ln w="12700">
            <a:gradFill>
              <a:gsLst>
                <a:gs pos="50000">
                  <a:srgbClr val="214D71"/>
                </a:gs>
                <a:gs pos="0">
                  <a:srgbClr val="3275AC"/>
                </a:gs>
                <a:gs pos="100000">
                  <a:srgbClr val="285D88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6BFC8EA8-F102-4EC0-BFA8-A775B8735463}"/>
              </a:ext>
            </a:extLst>
          </p:cNvPr>
          <p:cNvGrpSpPr/>
          <p:nvPr/>
        </p:nvGrpSpPr>
        <p:grpSpPr>
          <a:xfrm>
            <a:off x="3633789" y="2723601"/>
            <a:ext cx="531812" cy="388775"/>
            <a:chOff x="3717345" y="2949882"/>
            <a:chExt cx="498718" cy="388775"/>
          </a:xfrm>
        </p:grpSpPr>
        <p:pic>
          <p:nvPicPr>
            <p:cNvPr id="34" name="圖片 33" descr="一張含有 光 的圖片&#10;&#10;自動產生的描述">
              <a:extLst>
                <a:ext uri="{FF2B5EF4-FFF2-40B4-BE49-F238E27FC236}">
                  <a16:creationId xmlns:a16="http://schemas.microsoft.com/office/drawing/2014/main" id="{65D0C087-ACB6-410C-982C-179D00C98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17345" y="2954304"/>
              <a:ext cx="498718" cy="384353"/>
            </a:xfrm>
            <a:prstGeom prst="rect">
              <a:avLst/>
            </a:prstGeom>
            <a:effectLst>
              <a:outerShdw blurRad="215900" dist="1905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9DD8B644-92E7-422E-87BE-2C494CE7DEF3}"/>
                </a:ext>
              </a:extLst>
            </p:cNvPr>
            <p:cNvGrpSpPr/>
            <p:nvPr/>
          </p:nvGrpSpPr>
          <p:grpSpPr>
            <a:xfrm>
              <a:off x="3738067" y="2949882"/>
              <a:ext cx="415334" cy="63507"/>
              <a:chOff x="-88950" y="3174780"/>
              <a:chExt cx="12280930" cy="452089"/>
            </a:xfrm>
          </p:grpSpPr>
          <p:pic>
            <p:nvPicPr>
              <p:cNvPr id="36" name="圖形 35">
                <a:extLst>
                  <a:ext uri="{FF2B5EF4-FFF2-40B4-BE49-F238E27FC236}">
                    <a16:creationId xmlns:a16="http://schemas.microsoft.com/office/drawing/2014/main" id="{35E3A8E9-9851-4C99-954D-2A308324C1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62821"/>
              <a:stretch/>
            </p:blipFill>
            <p:spPr>
              <a:xfrm>
                <a:off x="-88950" y="3184198"/>
                <a:ext cx="12280930" cy="442671"/>
              </a:xfrm>
              <a:prstGeom prst="rect">
                <a:avLst/>
              </a:prstGeom>
            </p:spPr>
          </p:pic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FC56E42D-5638-4E05-B9F2-D0458AE993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78" y="3174780"/>
                <a:ext cx="11452471" cy="0"/>
              </a:xfrm>
              <a:prstGeom prst="line">
                <a:avLst/>
              </a:prstGeom>
              <a:ln w="6350">
                <a:gradFill>
                  <a:gsLst>
                    <a:gs pos="87000">
                      <a:srgbClr val="00FF9D"/>
                    </a:gs>
                    <a:gs pos="0">
                      <a:srgbClr val="00FF9D">
                        <a:alpha val="0"/>
                      </a:srgbClr>
                    </a:gs>
                    <a:gs pos="14000">
                      <a:srgbClr val="FFFF00"/>
                    </a:gs>
                    <a:gs pos="100000">
                      <a:srgbClr val="00FF9D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9" name="圖片 58">
            <a:extLst>
              <a:ext uri="{FF2B5EF4-FFF2-40B4-BE49-F238E27FC236}">
                <a16:creationId xmlns:a16="http://schemas.microsoft.com/office/drawing/2014/main" id="{0FDF9EA1-D4DB-421D-94D8-222E7FE96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903" y="3110213"/>
            <a:ext cx="1232909" cy="1232909"/>
          </a:xfrm>
          <a:prstGeom prst="rect">
            <a:avLst/>
          </a:prstGeom>
          <a:effectLst>
            <a:outerShdw blurRad="304800" dist="355600" dir="414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64148A5-84B9-4D99-81C9-812492F3C053}"/>
              </a:ext>
            </a:extLst>
          </p:cNvPr>
          <p:cNvSpPr txBox="1"/>
          <p:nvPr/>
        </p:nvSpPr>
        <p:spPr>
          <a:xfrm>
            <a:off x="3454513" y="4404503"/>
            <a:ext cx="1326636" cy="2846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250" b="1" err="1">
                <a:solidFill>
                  <a:schemeClr val="bg1"/>
                </a:solidFill>
                <a:latin typeface="+mj-lt"/>
                <a:ea typeface="微軟正黑體"/>
              </a:rPr>
              <a:t>QuMagie</a:t>
            </a:r>
            <a:r>
              <a:rPr lang="en-US" altLang="zh-TW" sz="1250" b="1">
                <a:solidFill>
                  <a:schemeClr val="bg1"/>
                </a:solidFill>
                <a:latin typeface="+mj-lt"/>
                <a:ea typeface="微軟正黑體"/>
              </a:rPr>
              <a:t> Core</a:t>
            </a:r>
            <a:endParaRPr lang="en-US" altLang="zh-TW" sz="125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E069C06-0D1F-4246-8D40-5CB175404B4B}"/>
              </a:ext>
            </a:extLst>
          </p:cNvPr>
          <p:cNvSpPr txBox="1"/>
          <p:nvPr/>
        </p:nvSpPr>
        <p:spPr>
          <a:xfrm>
            <a:off x="4226882" y="3603009"/>
            <a:ext cx="2544538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1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Smart Albums</a:t>
            </a:r>
            <a:endParaRPr lang="zh-TW" altLang="en-US" sz="115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57782759-EDD4-49B7-B100-C8D360777F49}"/>
              </a:ext>
            </a:extLst>
          </p:cNvPr>
          <p:cNvSpPr txBox="1"/>
          <p:nvPr/>
        </p:nvSpPr>
        <p:spPr>
          <a:xfrm>
            <a:off x="1907679" y="3544785"/>
            <a:ext cx="2544538" cy="4400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1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Face Recognition</a:t>
            </a:r>
            <a:endParaRPr lang="zh-TW" altLang="en-US" sz="115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  <a:p>
            <a:pPr>
              <a:lnSpc>
                <a:spcPts val="1400"/>
              </a:lnSpc>
            </a:pPr>
            <a:r>
              <a:rPr lang="en-US" sz="11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Object Classification</a:t>
            </a:r>
            <a:endParaRPr lang="zh-TW" altLang="en-US" sz="115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C4B2972D-CBD3-4B13-8682-E10FB6EEB28B}"/>
              </a:ext>
            </a:extLst>
          </p:cNvPr>
          <p:cNvGrpSpPr/>
          <p:nvPr/>
        </p:nvGrpSpPr>
        <p:grpSpPr>
          <a:xfrm>
            <a:off x="6864139" y="1048615"/>
            <a:ext cx="1326631" cy="1492085"/>
            <a:chOff x="9586675" y="2847073"/>
            <a:chExt cx="1323991" cy="1489118"/>
          </a:xfrm>
        </p:grpSpPr>
        <p:pic>
          <p:nvPicPr>
            <p:cNvPr id="87" name="圖片 86" descr="一張含有 時鐘 的圖片&#10;&#10;自動產生的描述">
              <a:extLst>
                <a:ext uri="{FF2B5EF4-FFF2-40B4-BE49-F238E27FC236}">
                  <a16:creationId xmlns:a16="http://schemas.microsoft.com/office/drawing/2014/main" id="{24220CF5-AFC4-49DD-8CB9-748ABF328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4436" y="3716401"/>
              <a:ext cx="484184" cy="619790"/>
            </a:xfrm>
            <a:prstGeom prst="rect">
              <a:avLst/>
            </a:prstGeom>
          </p:spPr>
        </p:pic>
        <p:pic>
          <p:nvPicPr>
            <p:cNvPr id="88" name="圖片 87">
              <a:extLst>
                <a:ext uri="{FF2B5EF4-FFF2-40B4-BE49-F238E27FC236}">
                  <a16:creationId xmlns:a16="http://schemas.microsoft.com/office/drawing/2014/main" id="{AFBE60F4-2951-4E4B-AC57-F377DD0BD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246"/>
            <a:stretch/>
          </p:blipFill>
          <p:spPr>
            <a:xfrm>
              <a:off x="9586675" y="2847073"/>
              <a:ext cx="1323991" cy="1355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624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1614C289-C690-4B86-BB4B-00265D4E62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2821"/>
          <a:stretch/>
        </p:blipFill>
        <p:spPr>
          <a:xfrm rot="16200000">
            <a:off x="7249170" y="3511207"/>
            <a:ext cx="3127520" cy="327543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425DF703-F910-4D21-AC6A-948908F161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2821"/>
          <a:stretch/>
        </p:blipFill>
        <p:spPr>
          <a:xfrm rot="16200000">
            <a:off x="4494443" y="3589140"/>
            <a:ext cx="3127520" cy="327543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343FECC9-AEA2-4374-94C0-27378F7D9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2821"/>
          <a:stretch/>
        </p:blipFill>
        <p:spPr>
          <a:xfrm rot="16200000">
            <a:off x="1684033" y="3415967"/>
            <a:ext cx="3127520" cy="327543"/>
          </a:xfrm>
          <a:prstGeom prst="rect">
            <a:avLst/>
          </a:prstGeom>
        </p:spPr>
      </p:pic>
      <p:sp>
        <p:nvSpPr>
          <p:cNvPr id="247" name="Google Shape;247;p24"/>
          <p:cNvSpPr txBox="1">
            <a:spLocks noGrp="1"/>
          </p:cNvSpPr>
          <p:nvPr>
            <p:ph type="title"/>
          </p:nvPr>
        </p:nvSpPr>
        <p:spPr>
          <a:xfrm>
            <a:off x="597300" y="22552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zh-TW" sz="3400">
                <a:solidFill>
                  <a:schemeClr val="tx1"/>
                </a:solidFill>
                <a:latin typeface="+mj-lt"/>
              </a:rPr>
              <a:t>QuMagie Introduction</a:t>
            </a:r>
            <a:endParaRPr sz="3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Google Shape;246;p24">
            <a:extLst>
              <a:ext uri="{FF2B5EF4-FFF2-40B4-BE49-F238E27FC236}">
                <a16:creationId xmlns:a16="http://schemas.microsoft.com/office/drawing/2014/main" id="{39AB5D56-BDDA-4D3C-9B7D-6B105654B79B}"/>
              </a:ext>
            </a:extLst>
          </p:cNvPr>
          <p:cNvSpPr txBox="1">
            <a:spLocks/>
          </p:cNvSpPr>
          <p:nvPr/>
        </p:nvSpPr>
        <p:spPr>
          <a:xfrm>
            <a:off x="633450" y="1155196"/>
            <a:ext cx="7329487" cy="137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None/>
              <a:defRPr sz="1600" b="0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 Light"/>
                <a:sym typeface="Poppins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127000" indent="0">
              <a:lnSpc>
                <a:spcPts val="2100"/>
              </a:lnSpc>
            </a:pPr>
            <a:r>
              <a:rPr lang="en-US" altLang="zh-TW" sz="2000" b="1">
                <a:solidFill>
                  <a:srgbClr val="FEEA2E"/>
                </a:solidFill>
                <a:latin typeface="+mj-lt"/>
                <a:ea typeface="微軟正黑體"/>
                <a:cs typeface="Poppins"/>
                <a:sym typeface="Poppins"/>
              </a:rPr>
              <a:t>What problems do </a:t>
            </a:r>
            <a:r>
              <a:rPr lang="en-US" altLang="zh-TW" sz="2000" b="1" err="1">
                <a:solidFill>
                  <a:srgbClr val="FEEA2E"/>
                </a:solidFill>
                <a:latin typeface="+mj-lt"/>
                <a:ea typeface="微軟正黑體"/>
                <a:cs typeface="Poppins"/>
                <a:sym typeface="Poppins"/>
              </a:rPr>
              <a:t>QuMagie</a:t>
            </a:r>
            <a:r>
              <a:rPr lang="en-US" altLang="zh-TW" sz="2000" b="1">
                <a:solidFill>
                  <a:srgbClr val="FEEA2E"/>
                </a:solidFill>
                <a:latin typeface="+mj-lt"/>
                <a:ea typeface="微軟正黑體"/>
                <a:cs typeface="Poppins"/>
                <a:sym typeface="Poppins"/>
              </a:rPr>
              <a:t> solve?</a:t>
            </a:r>
          </a:p>
          <a:p>
            <a:pPr marL="127000" indent="0">
              <a:lnSpc>
                <a:spcPts val="2100"/>
              </a:lnSpc>
            </a:pPr>
            <a:r>
              <a:rPr lang="en-US" altLang="zh-TW" sz="1800">
                <a:solidFill>
                  <a:schemeClr val="bg1"/>
                </a:solidFill>
                <a:latin typeface="+mj-lt"/>
                <a:ea typeface="微軟正黑體"/>
              </a:rPr>
              <a:t>  </a:t>
            </a:r>
            <a:r>
              <a:rPr lang="en-US" altLang="zh-TW" sz="1800" err="1">
                <a:solidFill>
                  <a:schemeClr val="bg1"/>
                </a:solidFill>
                <a:latin typeface="+mj-lt"/>
                <a:ea typeface="微軟正黑體"/>
              </a:rPr>
              <a:t>QuMagie</a:t>
            </a:r>
            <a:r>
              <a:rPr lang="en-US" altLang="zh-TW" sz="1800">
                <a:solidFill>
                  <a:schemeClr val="bg1"/>
                </a:solidFill>
                <a:latin typeface="+mj-lt"/>
                <a:ea typeface="微軟正黑體"/>
              </a:rPr>
              <a:t> not only does all the things Google Photos is doing...</a:t>
            </a:r>
            <a:endParaRPr lang="zh-TW" altLang="en-US" sz="18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9734D28-B7E1-4A5B-9782-EB7CAFDEB173}"/>
              </a:ext>
            </a:extLst>
          </p:cNvPr>
          <p:cNvGrpSpPr/>
          <p:nvPr/>
        </p:nvGrpSpPr>
        <p:grpSpPr>
          <a:xfrm>
            <a:off x="203200" y="1822450"/>
            <a:ext cx="2924925" cy="3638551"/>
            <a:chOff x="472563" y="3165304"/>
            <a:chExt cx="5512906" cy="4120375"/>
          </a:xfrm>
        </p:grpSpPr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E64CCFC1-3A14-4B55-9F30-49BB8E672FE8}"/>
                </a:ext>
              </a:extLst>
            </p:cNvPr>
            <p:cNvSpPr/>
            <p:nvPr/>
          </p:nvSpPr>
          <p:spPr>
            <a:xfrm>
              <a:off x="472563" y="3165304"/>
              <a:ext cx="3827098" cy="4120375"/>
            </a:xfrm>
            <a:prstGeom prst="roundRect">
              <a:avLst>
                <a:gd name="adj" fmla="val 6832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29000"/>
                  </a:schemeClr>
                </a:gs>
                <a:gs pos="94000">
                  <a:schemeClr val="bg2">
                    <a:lumMod val="10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5C052D9-FA64-4C71-BFC5-BFE4BFFC3855}"/>
                </a:ext>
              </a:extLst>
            </p:cNvPr>
            <p:cNvSpPr/>
            <p:nvPr/>
          </p:nvSpPr>
          <p:spPr>
            <a:xfrm>
              <a:off x="950644" y="3498273"/>
              <a:ext cx="5034825" cy="345443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3811A6D8-C4E0-4830-AA2F-1B6D1BBFAB50}"/>
              </a:ext>
            </a:extLst>
          </p:cNvPr>
          <p:cNvGrpSpPr/>
          <p:nvPr/>
        </p:nvGrpSpPr>
        <p:grpSpPr>
          <a:xfrm>
            <a:off x="2978631" y="1822450"/>
            <a:ext cx="2924925" cy="3638551"/>
            <a:chOff x="472563" y="3165304"/>
            <a:chExt cx="5512906" cy="4120375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FCF77CE3-9E9B-4E8E-A73A-8637B1750C78}"/>
                </a:ext>
              </a:extLst>
            </p:cNvPr>
            <p:cNvSpPr/>
            <p:nvPr/>
          </p:nvSpPr>
          <p:spPr>
            <a:xfrm>
              <a:off x="472563" y="3165304"/>
              <a:ext cx="3827098" cy="4120375"/>
            </a:xfrm>
            <a:prstGeom prst="roundRect">
              <a:avLst>
                <a:gd name="adj" fmla="val 6832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29000"/>
                  </a:schemeClr>
                </a:gs>
                <a:gs pos="94000">
                  <a:schemeClr val="bg2">
                    <a:lumMod val="10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BF07A5E-60FE-46E7-B5F6-1EC717506431}"/>
                </a:ext>
              </a:extLst>
            </p:cNvPr>
            <p:cNvSpPr/>
            <p:nvPr/>
          </p:nvSpPr>
          <p:spPr>
            <a:xfrm>
              <a:off x="950644" y="3498273"/>
              <a:ext cx="5034825" cy="345443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C5350B5-6E0F-4617-B747-D69FE083A625}"/>
              </a:ext>
            </a:extLst>
          </p:cNvPr>
          <p:cNvGrpSpPr/>
          <p:nvPr/>
        </p:nvGrpSpPr>
        <p:grpSpPr>
          <a:xfrm>
            <a:off x="5754061" y="1822450"/>
            <a:ext cx="2924925" cy="3638551"/>
            <a:chOff x="472563" y="3165304"/>
            <a:chExt cx="5512906" cy="4120375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5AA3821F-1FC3-457E-B3C8-0E7C0CFC47BC}"/>
                </a:ext>
              </a:extLst>
            </p:cNvPr>
            <p:cNvSpPr/>
            <p:nvPr/>
          </p:nvSpPr>
          <p:spPr>
            <a:xfrm>
              <a:off x="472563" y="3165304"/>
              <a:ext cx="3827098" cy="4120375"/>
            </a:xfrm>
            <a:prstGeom prst="roundRect">
              <a:avLst>
                <a:gd name="adj" fmla="val 6832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29000"/>
                  </a:schemeClr>
                </a:gs>
                <a:gs pos="94000">
                  <a:schemeClr val="bg2">
                    <a:lumMod val="10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1C24AA1-B8E3-4DB6-85A9-1FDDEE3B88E3}"/>
                </a:ext>
              </a:extLst>
            </p:cNvPr>
            <p:cNvSpPr/>
            <p:nvPr/>
          </p:nvSpPr>
          <p:spPr>
            <a:xfrm>
              <a:off x="950644" y="3498273"/>
              <a:ext cx="5034825" cy="345443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13314F8-ACFA-4AFC-9F70-A753762F225E}"/>
              </a:ext>
            </a:extLst>
          </p:cNvPr>
          <p:cNvSpPr txBox="1"/>
          <p:nvPr/>
        </p:nvSpPr>
        <p:spPr>
          <a:xfrm>
            <a:off x="633450" y="2272014"/>
            <a:ext cx="2336320" cy="1023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 rtl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75000"/>
                </a:schemeClr>
              </a:buClr>
              <a:buSzPct val="40000"/>
            </a:pPr>
            <a:r>
              <a:rPr lang="en-US" altLang="zh-TW" sz="1600">
                <a:latin typeface="+mj-lt"/>
                <a:ea typeface="微軟正黑體" panose="020B0604030504040204" pitchFamily="34" charset="-120"/>
              </a:rPr>
              <a:t>Automatic face and object classification powered by AI</a:t>
            </a:r>
            <a:endParaRPr lang="zh-TW" altLang="en-US" sz="16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5B772B7-1374-4EB7-95C9-275C05E59FF7}"/>
              </a:ext>
            </a:extLst>
          </p:cNvPr>
          <p:cNvSpPr txBox="1"/>
          <p:nvPr/>
        </p:nvSpPr>
        <p:spPr>
          <a:xfrm>
            <a:off x="6281252" y="2417149"/>
            <a:ext cx="2104509" cy="7000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2" algn="ctr">
              <a:lnSpc>
                <a:spcPts val="2500"/>
              </a:lnSpc>
              <a:buClr>
                <a:schemeClr val="bg2">
                  <a:lumMod val="75000"/>
                </a:schemeClr>
              </a:buClr>
              <a:buSzPct val="40000"/>
            </a:pPr>
            <a:r>
              <a:rPr lang="en-US" altLang="zh-TW" sz="1600">
                <a:latin typeface="+mj-lt"/>
                <a:ea typeface="微軟正黑體"/>
              </a:rPr>
              <a:t>Photo storage and management</a:t>
            </a:r>
            <a:endParaRPr lang="zh-TW" altLang="en-US" sz="1600">
              <a:latin typeface="+mj-lt"/>
              <a:ea typeface="微軟正黑體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8989447C-C892-4CD9-B49F-5249A58782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741234" y="3409837"/>
            <a:ext cx="1632750" cy="1625600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BE98F323-5190-47E7-8955-217F8FC8BEB5}"/>
              </a:ext>
            </a:extLst>
          </p:cNvPr>
          <p:cNvSpPr txBox="1"/>
          <p:nvPr/>
        </p:nvSpPr>
        <p:spPr>
          <a:xfrm>
            <a:off x="3315155" y="2238259"/>
            <a:ext cx="2500939" cy="11969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2" algn="ctr">
              <a:lnSpc>
                <a:spcPts val="2150"/>
              </a:lnSpc>
              <a:buClr>
                <a:schemeClr val="bg2">
                  <a:lumMod val="75000"/>
                </a:schemeClr>
              </a:buClr>
              <a:buSzPct val="40000"/>
            </a:pPr>
            <a:r>
              <a:rPr lang="en-US" altLang="zh-TW" sz="1600">
                <a:latin typeface="+mj-lt"/>
                <a:ea typeface="微軟正黑體"/>
              </a:rPr>
              <a:t>Access, download, upload, and share photos </a:t>
            </a:r>
            <a:r>
              <a:rPr lang="en-US" altLang="zh-TW" sz="1600" b="1">
                <a:latin typeface="+mj-lt"/>
                <a:ea typeface="微軟正黑體"/>
              </a:rPr>
              <a:t>from anywhere</a:t>
            </a:r>
            <a:r>
              <a:rPr lang="en-US" altLang="zh-TW" sz="1600">
                <a:latin typeface="+mj-lt"/>
                <a:ea typeface="微軟正黑體"/>
              </a:rPr>
              <a:t> with PC and mobile devices</a:t>
            </a:r>
            <a:endParaRPr lang="zh-TW" altLang="en-US" sz="1600">
              <a:latin typeface="+mj-lt"/>
              <a:ea typeface="微軟正黑體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9B1E1B75-7141-4FA6-A030-FDDE93A541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32409" y="3422537"/>
            <a:ext cx="1632750" cy="1625599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D813DCCD-2195-4365-A8EF-AABF7DE44D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32352" y="3403487"/>
            <a:ext cx="1679239" cy="1722544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4747EAB1-A7C0-4DE1-BC85-38041022B9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40462">
            <a:off x="6526295" y="4265590"/>
            <a:ext cx="317114" cy="21834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ymbel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825</Words>
  <Application>Microsoft Office PowerPoint</Application>
  <PresentationFormat>如螢幕大小 (16:9)</PresentationFormat>
  <Paragraphs>137</Paragraphs>
  <Slides>26</Slides>
  <Notes>21</Notes>
  <HiddenSlides>1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2" baseType="lpstr">
      <vt:lpstr>Poppins Light</vt:lpstr>
      <vt:lpstr>Arial</vt:lpstr>
      <vt:lpstr>微軟正黑體</vt:lpstr>
      <vt:lpstr>Poppins</vt:lpstr>
      <vt:lpstr>Wingdings</vt:lpstr>
      <vt:lpstr>Cymbeline template</vt:lpstr>
      <vt:lpstr>PowerPoint 簡報</vt:lpstr>
      <vt:lpstr>Agenda</vt:lpstr>
      <vt:lpstr>Google Photos</vt:lpstr>
      <vt:lpstr>Google Photos Limitation</vt:lpstr>
      <vt:lpstr>Google Photos Limitation</vt:lpstr>
      <vt:lpstr>QNAP's AI-powered Photo Management Solution</vt:lpstr>
      <vt:lpstr>QuMagie Introduction</vt:lpstr>
      <vt:lpstr>QuMagie Introduction</vt:lpstr>
      <vt:lpstr>QuMagie Introduction</vt:lpstr>
      <vt:lpstr>QuMagie Introduction</vt:lpstr>
      <vt:lpstr>User Stories</vt:lpstr>
      <vt:lpstr>Locate Similar Photos Effortlessly</vt:lpstr>
      <vt:lpstr>Locate Similar Photos Effortlessly</vt:lpstr>
      <vt:lpstr>Locate Similar Photos Effortlessly</vt:lpstr>
      <vt:lpstr>Advanced Filters For Quick Browsing </vt:lpstr>
      <vt:lpstr>PowerPoint 簡報</vt:lpstr>
      <vt:lpstr>Burst &amp; Time-Lapse Album Collection</vt:lpstr>
      <vt:lpstr>PowerPoint 簡報</vt:lpstr>
      <vt:lpstr>Search People With Face Search</vt:lpstr>
      <vt:lpstr>Smart Albums: Events</vt:lpstr>
      <vt:lpstr>Simplified Album Creation</vt:lpstr>
      <vt:lpstr>Burst &amp; Time-Lapse Album Collection</vt:lpstr>
      <vt:lpstr>Archive Album Using Qfiling</vt:lpstr>
      <vt:lpstr>Background Task Notification</vt:lpstr>
      <vt:lpstr>QuMagie Live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QuMagie Live Broadcast</dc:title>
  <dc:creator>Han Tsai</dc:creator>
  <cp:lastModifiedBy>QNAP_Han Tsai</cp:lastModifiedBy>
  <cp:revision>2</cp:revision>
  <dcterms:modified xsi:type="dcterms:W3CDTF">2021-02-05T02:21:12Z</dcterms:modified>
</cp:coreProperties>
</file>