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6" r:id="rId1"/>
  </p:sldMasterIdLst>
  <p:notesMasterIdLst>
    <p:notesMasterId r:id="rId56"/>
  </p:notesMasterIdLst>
  <p:sldIdLst>
    <p:sldId id="559" r:id="rId2"/>
    <p:sldId id="562" r:id="rId3"/>
    <p:sldId id="563" r:id="rId4"/>
    <p:sldId id="560" r:id="rId5"/>
    <p:sldId id="385" r:id="rId6"/>
    <p:sldId id="569" r:id="rId7"/>
    <p:sldId id="570" r:id="rId8"/>
    <p:sldId id="567" r:id="rId9"/>
    <p:sldId id="566" r:id="rId10"/>
    <p:sldId id="568" r:id="rId11"/>
    <p:sldId id="572" r:id="rId12"/>
    <p:sldId id="565" r:id="rId13"/>
    <p:sldId id="573" r:id="rId14"/>
    <p:sldId id="370" r:id="rId15"/>
    <p:sldId id="574" r:id="rId16"/>
    <p:sldId id="281" r:id="rId17"/>
    <p:sldId id="280" r:id="rId18"/>
    <p:sldId id="575" r:id="rId19"/>
    <p:sldId id="261" r:id="rId20"/>
    <p:sldId id="259" r:id="rId21"/>
    <p:sldId id="561" r:id="rId22"/>
    <p:sldId id="278" r:id="rId23"/>
    <p:sldId id="503" r:id="rId24"/>
    <p:sldId id="564" r:id="rId25"/>
    <p:sldId id="392" r:id="rId26"/>
    <p:sldId id="260" r:id="rId27"/>
    <p:sldId id="295" r:id="rId28"/>
    <p:sldId id="512" r:id="rId29"/>
    <p:sldId id="262" r:id="rId30"/>
    <p:sldId id="264" r:id="rId31"/>
    <p:sldId id="265" r:id="rId32"/>
    <p:sldId id="266" r:id="rId33"/>
    <p:sldId id="282" r:id="rId34"/>
    <p:sldId id="275" r:id="rId35"/>
    <p:sldId id="276" r:id="rId36"/>
    <p:sldId id="277" r:id="rId37"/>
    <p:sldId id="285" r:id="rId38"/>
    <p:sldId id="296" r:id="rId39"/>
    <p:sldId id="297" r:id="rId40"/>
    <p:sldId id="332" r:id="rId41"/>
    <p:sldId id="576" r:id="rId42"/>
    <p:sldId id="394" r:id="rId43"/>
    <p:sldId id="323" r:id="rId44"/>
    <p:sldId id="335" r:id="rId45"/>
    <p:sldId id="336" r:id="rId46"/>
    <p:sldId id="395" r:id="rId47"/>
    <p:sldId id="333" r:id="rId48"/>
    <p:sldId id="294" r:id="rId49"/>
    <p:sldId id="408" r:id="rId50"/>
    <p:sldId id="409" r:id="rId51"/>
    <p:sldId id="397" r:id="rId52"/>
    <p:sldId id="407" r:id="rId53"/>
    <p:sldId id="358" r:id="rId54"/>
    <p:sldId id="390" r:id="rId55"/>
  </p:sldIdLst>
  <p:sldSz cx="12192000" cy="6858000"/>
  <p:notesSz cx="6858000" cy="9144000"/>
  <p:custDataLst>
    <p:tags r:id="rId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8" userDrawn="1">
          <p15:clr>
            <a:srgbClr val="A4A3A4"/>
          </p15:clr>
        </p15:guide>
        <p15:guide id="2" pos="3840" userDrawn="1">
          <p15:clr>
            <a:srgbClr val="A4A3A4"/>
          </p15:clr>
        </p15:guide>
        <p15:guide id="3" pos="416" userDrawn="1">
          <p15:clr>
            <a:srgbClr val="A4A3A4"/>
          </p15:clr>
        </p15:guide>
        <p15:guide id="4" pos="7256" userDrawn="1">
          <p15:clr>
            <a:srgbClr val="A4A3A4"/>
          </p15:clr>
        </p15:guide>
        <p15:guide id="5" orient="horz" pos="648" userDrawn="1">
          <p15:clr>
            <a:srgbClr val="A4A3A4"/>
          </p15:clr>
        </p15:guide>
        <p15:guide id="6" orient="horz" pos="752" userDrawn="1">
          <p15:clr>
            <a:srgbClr val="A4A3A4"/>
          </p15:clr>
        </p15:guide>
        <p15:guide id="7" orient="horz" pos="3928" userDrawn="1">
          <p15:clr>
            <a:srgbClr val="A4A3A4"/>
          </p15:clr>
        </p15:guide>
        <p15:guide id="8" orient="horz" pos="3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Lucas Lin" initials="QL" lastIdx="1" clrIdx="0">
    <p:extLst>
      <p:ext uri="{19B8F6BF-5375-455C-9EA6-DF929625EA0E}">
        <p15:presenceInfo xmlns:p15="http://schemas.microsoft.com/office/powerpoint/2012/main" userId="S::lucaslin@ieinet.onmicrosoft.com::8b9713a5-baf6-45c8-a2bd-a0ea37d0697d" providerId="AD"/>
      </p:ext>
    </p:extLst>
  </p:cmAuthor>
  <p:cmAuthor id="2" name="QNAP_Judy Chen" initials="QC" lastIdx="4" clrIdx="1">
    <p:extLst>
      <p:ext uri="{19B8F6BF-5375-455C-9EA6-DF929625EA0E}">
        <p15:presenceInfo xmlns:p15="http://schemas.microsoft.com/office/powerpoint/2012/main" userId="S::judychen@ieinet.onmicrosoft.com::47d75611-cee7-456d-a689-85ce515a6c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CC"/>
    <a:srgbClr val="FFFFFF"/>
    <a:srgbClr val="000000"/>
    <a:srgbClr val="222A35"/>
    <a:srgbClr val="222943"/>
    <a:srgbClr val="251A36"/>
    <a:srgbClr val="000066"/>
    <a:srgbClr val="5B9BD5"/>
    <a:srgbClr val="66FF33"/>
    <a:srgbClr val="1D2A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467084-0862-8B47-9A64-79FCE8388D6B}" v="305" dt="2021-02-01T11:19:06.157"/>
    <p1510:client id="{2300717B-FF24-7FB0-6DCB-EDB39F924FE6}" v="87" dt="2021-02-01T10:04:35.992"/>
    <p1510:client id="{43483B0A-1ADD-4399-82EB-79B3AEE749E7}" v="2931" dt="2021-02-02T08:42:38.426"/>
    <p1510:client id="{7E40449E-EAFE-AFBC-0DD6-7E2FB7EB19F8}" v="184" dt="2021-02-02T08:28:58.743"/>
    <p1510:client id="{B35C1151-259F-7C18-3AD4-84B7E356220B}" v="502" dt="2021-02-02T05:31:39.588"/>
    <p1510:client id="{D5F5E339-185D-19C4-2275-5A0766628CFD}" v="5328" dt="2021-02-01T09:33:12.090"/>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3" d="100"/>
          <a:sy n="83" d="100"/>
        </p:scale>
        <p:origin x="84" y="296"/>
      </p:cViewPr>
      <p:guideLst>
        <p:guide orient="horz" pos="2288"/>
        <p:guide pos="3840"/>
        <p:guide pos="416"/>
        <p:guide pos="7256"/>
        <p:guide orient="horz" pos="648"/>
        <p:guide orient="horz" pos="752"/>
        <p:guide orient="horz" pos="3928"/>
        <p:guide orient="horz" pos="38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9FD513-93B9-614A-B0A5-F82FC1C61B2B}" type="datetimeFigureOut">
              <a:rPr kumimoji="1" lang="zh-TW" altLang="en-US" smtClean="0"/>
              <a:t>2021/2/2</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F1A65C-ACE4-7348-8458-D5D8DFF56981}" type="slidenum">
              <a:rPr kumimoji="1" lang="zh-TW" altLang="en-US" smtClean="0"/>
              <a:t>‹#›</a:t>
            </a:fld>
            <a:endParaRPr kumimoji="1" lang="zh-TW" altLang="en-US"/>
          </a:p>
        </p:txBody>
      </p:sp>
    </p:spTree>
    <p:extLst>
      <p:ext uri="{BB962C8B-B14F-4D97-AF65-F5344CB8AC3E}">
        <p14:creationId xmlns:p14="http://schemas.microsoft.com/office/powerpoint/2010/main" val="3212323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zh.wikipedia.org/wiki/%E9%9A%A8%E6%8F%92%E5%8D%B3%E7%94%A8"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1</a:t>
            </a:fld>
            <a:endParaRPr lang="zh-TW" altLang="en-US"/>
          </a:p>
        </p:txBody>
      </p:sp>
    </p:spTree>
    <p:extLst>
      <p:ext uri="{BB962C8B-B14F-4D97-AF65-F5344CB8AC3E}">
        <p14:creationId xmlns:p14="http://schemas.microsoft.com/office/powerpoint/2010/main" val="2315734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ea typeface="新細明體"/>
                <a:cs typeface="Calibri"/>
              </a:rPr>
              <a:t>對比傳統</a:t>
            </a:r>
            <a:r>
              <a:rPr lang="en-US" altLang="zh-TW">
                <a:ea typeface="新細明體"/>
                <a:cs typeface="Calibri"/>
              </a:rPr>
              <a:t> </a:t>
            </a:r>
            <a:r>
              <a:rPr lang="en-US" altLang="zh-TW" err="1">
                <a:ea typeface="新細明體"/>
                <a:cs typeface="Calibri"/>
              </a:rPr>
              <a:t>vpn</a:t>
            </a:r>
            <a:r>
              <a:rPr lang="en-US" altLang="zh-TW">
                <a:ea typeface="新細明體"/>
                <a:cs typeface="Calibri"/>
              </a:rPr>
              <a:t> </a:t>
            </a:r>
            <a:r>
              <a:rPr lang="en-US" altLang="zh-TW" err="1">
                <a:ea typeface="新細明體"/>
                <a:cs typeface="Calibri"/>
              </a:rPr>
              <a:t>所需要的東西</a:t>
            </a:r>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7F1C2305-B897-49CB-9A50-1E2C1F618611}" type="slidenum">
              <a:rPr lang="en-US" altLang="zh-TW"/>
              <a:t>26</a:t>
            </a:fld>
            <a:endParaRPr lang="zh-TW" altLang="en-US"/>
          </a:p>
        </p:txBody>
      </p:sp>
    </p:spTree>
    <p:extLst>
      <p:ext uri="{BB962C8B-B14F-4D97-AF65-F5344CB8AC3E}">
        <p14:creationId xmlns:p14="http://schemas.microsoft.com/office/powerpoint/2010/main" val="1649784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7538ba3f3f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7538ba3f3f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197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7538ba3f3f_0_3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g7538ba3f3f_0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1865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Qualcomm </a:t>
            </a:r>
            <a:r>
              <a:rPr lang="en-US" err="1">
                <a:cs typeface="Calibri"/>
              </a:rPr>
              <a:t>cpu</a:t>
            </a:r>
            <a:r>
              <a:rPr lang="en-US">
                <a:cs typeface="Calibri"/>
              </a:rPr>
              <a:t> page</a:t>
            </a:r>
          </a:p>
          <a:p>
            <a:endParaRPr lang="en-US">
              <a:cs typeface="Calibri"/>
            </a:endParaRPr>
          </a:p>
        </p:txBody>
      </p:sp>
      <p:sp>
        <p:nvSpPr>
          <p:cNvPr id="4" name="投影片編號版面配置區 3"/>
          <p:cNvSpPr>
            <a:spLocks noGrp="1"/>
          </p:cNvSpPr>
          <p:nvPr>
            <p:ph type="sldNum" sz="quarter" idx="5"/>
          </p:nvPr>
        </p:nvSpPr>
        <p:spPr/>
        <p:txBody>
          <a:bodyPr/>
          <a:lstStyle/>
          <a:p>
            <a:fld id="{7F1C2305-B897-49CB-9A50-1E2C1F618611}" type="slidenum">
              <a:rPr lang="en-US" altLang="zh-TW"/>
              <a:t>30</a:t>
            </a:fld>
            <a:endParaRPr lang="zh-TW" altLang="en-US"/>
          </a:p>
        </p:txBody>
      </p:sp>
    </p:spTree>
    <p:extLst>
      <p:ext uri="{BB962C8B-B14F-4D97-AF65-F5344CB8AC3E}">
        <p14:creationId xmlns:p14="http://schemas.microsoft.com/office/powerpoint/2010/main" val="1752238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538ba3f3f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7538ba3f3f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2831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538ba3f3f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7538ba3f3f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7538ba3f3f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2404818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538ba3f3f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7538ba3f3f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7538ba3f3f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610615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849db99acf_1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849db99acf_1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af-ZA">
                <a:cs typeface="Calibri"/>
              </a:rPr>
              <a:t>Inter domain link </a:t>
            </a:r>
            <a:r>
              <a:rPr lang="zh-TW" altLang="af-ZA">
                <a:cs typeface="Calibri"/>
              </a:rPr>
              <a:t>拉開明顯一點</a:t>
            </a:r>
            <a:endParaRPr/>
          </a:p>
        </p:txBody>
      </p:sp>
      <p:sp>
        <p:nvSpPr>
          <p:cNvPr id="870" name="Google Shape;870;g849db99acf_1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43</a:t>
            </a:fld>
            <a:endParaRPr lang="zh-TW" altLang="en-US"/>
          </a:p>
        </p:txBody>
      </p:sp>
    </p:spTree>
    <p:extLst>
      <p:ext uri="{BB962C8B-B14F-4D97-AF65-F5344CB8AC3E}">
        <p14:creationId xmlns:p14="http://schemas.microsoft.com/office/powerpoint/2010/main" val="2486084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84d4e7a682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84d4e7a682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029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讓各網絡裝置不經人手設定，就能自動互相連接及溝通。通用隨插即用</a:t>
            </a:r>
            <a:r>
              <a:rPr lang="en-US" altLang="zh-TW"/>
              <a:t>(UPnP)</a:t>
            </a:r>
            <a:r>
              <a:rPr lang="zh-TW" altLang="en-US"/>
              <a:t>功能支援多種類別裝置，包括網絡印表機、互聯網閘道及消費者電子裝置等。</a:t>
            </a:r>
            <a:endParaRPr lang="zh-TW">
              <a:cs typeface="Calibri" panose="020F0502020204030204"/>
            </a:endParaRPr>
          </a:p>
          <a:p>
            <a:r>
              <a:rPr lang="zh-TW"/>
              <a:t>家庭自動化、列印、圖片處理、音訊 / 視訊娛樂、廚房裝置、汽車網路和公共集會場所的類似網路。它可以充分發揮 TCP/IP 和網路技術的功能，不但能對類似網路進行無縫連線，而且還能夠控制網路裝置及在它們之間傳輸資訊。在 UPnP 架構中沒有裝置驅動程式，取而代之的是普通協議。</a:t>
            </a:r>
          </a:p>
          <a:p>
            <a:endParaRPr lang="zh-TW" altLang="en-US">
              <a:ea typeface="新細明體"/>
              <a:cs typeface="Calibri"/>
            </a:endParaRPr>
          </a:p>
          <a:p>
            <a:r>
              <a:rPr lang="zh-TW"/>
              <a:t>問：什麼是 UPnP？</a:t>
            </a:r>
          </a:p>
          <a:p>
            <a:r>
              <a:rPr lang="zh-TW"/>
              <a:t>答：通用即插即用 (UPnP) 是一種用於 PC 機和智慧裝置（或儀器）的常見對等網路連線的體系結構，尤其是在家庭中。UPnP 以 Internet 標準和技術（例如 TCP/IP、HTTP 和 XML）為基礎，使這樣的裝置彼此可自動連線和協同工作，從而使網路（尤其是家庭網路）對更多的人成為可能。</a:t>
            </a:r>
          </a:p>
          <a:p>
            <a:endParaRPr lang="zh-TW">
              <a:ea typeface="新細明體"/>
              <a:cs typeface="Calibri"/>
            </a:endParaRPr>
          </a:p>
          <a:p>
            <a:r>
              <a:rPr lang="zh-TW" altLang="en-US" b="1"/>
              <a:t>通用隨插即用</a:t>
            </a:r>
            <a:r>
              <a:rPr lang="zh-TW" altLang="en-US"/>
              <a:t>（英語：</a:t>
            </a:r>
            <a:r>
              <a:rPr lang="en" altLang="zh-TW"/>
              <a:t>Universal Plug and Play</a:t>
            </a:r>
            <a:r>
              <a:rPr lang="zh-TW" altLang="en-US"/>
              <a:t>，簡稱</a:t>
            </a:r>
            <a:r>
              <a:rPr lang="en-US" altLang="zh-TW" b="1"/>
              <a:t>UPnP</a:t>
            </a:r>
            <a:r>
              <a:rPr lang="zh-TW" altLang="en-US"/>
              <a:t>）是由「通用隨插即用論壇」（</a:t>
            </a:r>
            <a:r>
              <a:rPr lang="en-US" altLang="zh-TW"/>
              <a:t>UPnP</a:t>
            </a:r>
            <a:r>
              <a:rPr lang="zh-TW" altLang="en-US"/>
              <a:t>™ </a:t>
            </a:r>
            <a:r>
              <a:rPr lang="en-US" altLang="zh-TW"/>
              <a:t>Forum</a:t>
            </a:r>
            <a:r>
              <a:rPr lang="zh-TW" altLang="en-US"/>
              <a:t>）推廣的一套網路協定。該協定的目標是使家庭網路（資料共享、通信和娛樂）和公司網路中的各種裝置能夠相互無縫連接，並簡化相關網路的實現。</a:t>
            </a:r>
            <a:r>
              <a:rPr lang="en-US" altLang="zh-TW"/>
              <a:t>UPnP</a:t>
            </a:r>
            <a:r>
              <a:rPr lang="zh-TW" altLang="en-US"/>
              <a:t>通過定義和發布基於開放、網際網路通訊網協定標準的</a:t>
            </a:r>
            <a:r>
              <a:rPr lang="en-US" altLang="zh-TW"/>
              <a:t>UPnP</a:t>
            </a:r>
            <a:r>
              <a:rPr lang="zh-TW" altLang="en-US"/>
              <a:t>裝置控制協定來實現這一目標。</a:t>
            </a:r>
          </a:p>
          <a:p>
            <a:r>
              <a:rPr lang="en-US" altLang="zh-TW"/>
              <a:t>UPnP</a:t>
            </a:r>
            <a:r>
              <a:rPr lang="zh-TW" altLang="en-US"/>
              <a:t>這個概念是從</a:t>
            </a:r>
            <a:r>
              <a:rPr lang="zh-TW" altLang="en-US">
                <a:hlinkClick r:id="rId3"/>
              </a:rPr>
              <a:t>隨插即用</a:t>
            </a:r>
            <a:r>
              <a:rPr lang="zh-TW" altLang="en-US"/>
              <a:t>（</a:t>
            </a:r>
            <a:r>
              <a:rPr lang="en-US" altLang="zh-TW"/>
              <a:t>Plug-and-play</a:t>
            </a:r>
            <a:r>
              <a:rPr lang="zh-TW" altLang="en-US"/>
              <a:t>）衍生而來的，隨插即用是一種熱拔插技術。</a:t>
            </a:r>
          </a:p>
          <a:p>
            <a:endParaRPr lang="zh-TW">
              <a:ea typeface="新細明體"/>
              <a:cs typeface="Calibri"/>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08F1A65C-ACE4-7348-8458-D5D8DFF56981}" type="slidenum">
              <a:rPr kumimoji="1" lang="zh-TW" altLang="en-US" smtClean="0"/>
              <a:t>8</a:t>
            </a:fld>
            <a:endParaRPr kumimoji="1" lang="zh-TW" altLang="en-US"/>
          </a:p>
        </p:txBody>
      </p:sp>
    </p:spTree>
    <p:extLst>
      <p:ext uri="{BB962C8B-B14F-4D97-AF65-F5344CB8AC3E}">
        <p14:creationId xmlns:p14="http://schemas.microsoft.com/office/powerpoint/2010/main" val="3022442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84d4e7a682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84d4e7a68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430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7538ba3f3f_0_5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g7538ba3f3f_0_5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8121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最主要的原因，就是這些代管服務可以設定的紀錄筆數通常不多，如果要增加的話，通常必須額外付費，甚至根本就無法增加！對於有需要設置大量</a:t>
            </a:r>
            <a:r>
              <a:rPr lang="en-US" altLang="zh-TW">
                <a:ea typeface="新細明體"/>
              </a:rPr>
              <a:t> subdomain </a:t>
            </a:r>
            <a:r>
              <a:rPr lang="zh-TW" altLang="en-US">
                <a:ea typeface="新細明體"/>
              </a:rPr>
              <a:t>或</a:t>
            </a:r>
            <a:r>
              <a:rPr lang="en-US" altLang="zh-TW">
                <a:ea typeface="新細明體"/>
              </a:rPr>
              <a:t> MX Record </a:t>
            </a:r>
            <a:r>
              <a:rPr lang="zh-TW" altLang="en-US">
                <a:ea typeface="新細明體"/>
              </a:rPr>
              <a:t>的人來說，自己架設</a:t>
            </a:r>
            <a:r>
              <a:rPr lang="en-US" altLang="zh-TW">
                <a:ea typeface="新細明體"/>
              </a:rPr>
              <a:t> DNS Server </a:t>
            </a:r>
            <a:r>
              <a:rPr lang="zh-TW" altLang="en-US">
                <a:ea typeface="新細明體"/>
              </a:rPr>
              <a:t>是比較省事的方法，尤其如果自己擁有一台有一定穩定度的實體主機，在系統可以負荷的前提下，多架這個服務也是無傷大雅。</a:t>
            </a:r>
            <a:endParaRPr lang="zh-TW">
              <a:ea typeface="新細明體"/>
            </a:endParaRPr>
          </a:p>
        </p:txBody>
      </p:sp>
      <p:sp>
        <p:nvSpPr>
          <p:cNvPr id="4" name="投影片編號版面配置區 3"/>
          <p:cNvSpPr>
            <a:spLocks noGrp="1"/>
          </p:cNvSpPr>
          <p:nvPr>
            <p:ph type="sldNum" sz="quarter" idx="5"/>
          </p:nvPr>
        </p:nvSpPr>
        <p:spPr/>
        <p:txBody>
          <a:bodyPr/>
          <a:lstStyle/>
          <a:p>
            <a:fld id="{08F1A65C-ACE4-7348-8458-D5D8DFF56981}" type="slidenum">
              <a:rPr kumimoji="1" lang="zh-TW" altLang="en-US" smtClean="0"/>
              <a:t>11</a:t>
            </a:fld>
            <a:endParaRPr kumimoji="1" lang="zh-TW" altLang="en-US"/>
          </a:p>
        </p:txBody>
      </p:sp>
    </p:spTree>
    <p:extLst>
      <p:ext uri="{BB962C8B-B14F-4D97-AF65-F5344CB8AC3E}">
        <p14:creationId xmlns:p14="http://schemas.microsoft.com/office/powerpoint/2010/main" val="1546229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08F1A65C-ACE4-7348-8458-D5D8DFF56981}" type="slidenum">
              <a:rPr kumimoji="1" lang="zh-TW" altLang="en-US" smtClean="0"/>
              <a:t>12</a:t>
            </a:fld>
            <a:endParaRPr kumimoji="1" lang="zh-TW" altLang="en-US"/>
          </a:p>
        </p:txBody>
      </p:sp>
    </p:spTree>
    <p:extLst>
      <p:ext uri="{BB962C8B-B14F-4D97-AF65-F5344CB8AC3E}">
        <p14:creationId xmlns:p14="http://schemas.microsoft.com/office/powerpoint/2010/main" val="2838830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14</a:t>
            </a:fld>
            <a:endParaRPr lang="zh-TW" altLang="en-US"/>
          </a:p>
        </p:txBody>
      </p:sp>
    </p:spTree>
    <p:extLst>
      <p:ext uri="{BB962C8B-B14F-4D97-AF65-F5344CB8AC3E}">
        <p14:creationId xmlns:p14="http://schemas.microsoft.com/office/powerpoint/2010/main" val="365278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15</a:t>
            </a:fld>
            <a:endParaRPr lang="zh-TW" altLang="en-US"/>
          </a:p>
        </p:txBody>
      </p:sp>
    </p:spTree>
    <p:extLst>
      <p:ext uri="{BB962C8B-B14F-4D97-AF65-F5344CB8AC3E}">
        <p14:creationId xmlns:p14="http://schemas.microsoft.com/office/powerpoint/2010/main" val="89654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20</a:t>
            </a:fld>
            <a:endParaRPr lang="zh-TW" altLang="en-US"/>
          </a:p>
        </p:txBody>
      </p:sp>
    </p:spTree>
    <p:extLst>
      <p:ext uri="{BB962C8B-B14F-4D97-AF65-F5344CB8AC3E}">
        <p14:creationId xmlns:p14="http://schemas.microsoft.com/office/powerpoint/2010/main" val="2164329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21</a:t>
            </a:fld>
            <a:endParaRPr lang="zh-TW" altLang="en-US"/>
          </a:p>
        </p:txBody>
      </p:sp>
    </p:spTree>
    <p:extLst>
      <p:ext uri="{BB962C8B-B14F-4D97-AF65-F5344CB8AC3E}">
        <p14:creationId xmlns:p14="http://schemas.microsoft.com/office/powerpoint/2010/main" val="3652852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a:t>改</a:t>
            </a:r>
            <a:r>
              <a:rPr lang="en-US" altLang="zh-CN"/>
              <a:t> 3600</a:t>
            </a:r>
            <a:endParaRPr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22</a:t>
            </a:fld>
            <a:endParaRPr lang="zh-TW" altLang="en-US"/>
          </a:p>
        </p:txBody>
      </p:sp>
    </p:spTree>
    <p:extLst>
      <p:ext uri="{BB962C8B-B14F-4D97-AF65-F5344CB8AC3E}">
        <p14:creationId xmlns:p14="http://schemas.microsoft.com/office/powerpoint/2010/main" val="3483912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圖片 3" descr="一張含有 文字 的圖片&#10;&#10;自動產生的描述">
            <a:extLst>
              <a:ext uri="{FF2B5EF4-FFF2-40B4-BE49-F238E27FC236}">
                <a16:creationId xmlns:a16="http://schemas.microsoft.com/office/drawing/2014/main" id="{C7AAFD04-5EC5-45D2-9CA8-2C2E9880963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448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8" name="圖片 7" hidden="1">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2812" y="-48126"/>
            <a:ext cx="12272103" cy="6906126"/>
          </a:xfrm>
          <a:prstGeom prst="rect">
            <a:avLst/>
          </a:prstGeom>
        </p:spPr>
      </p:pic>
      <p:sp>
        <p:nvSpPr>
          <p:cNvPr id="9" name="Title 1">
            <a:extLst>
              <a:ext uri="{FF2B5EF4-FFF2-40B4-BE49-F238E27FC236}">
                <a16:creationId xmlns:a16="http://schemas.microsoft.com/office/drawing/2014/main" id="{6D34C02B-BACE-4C04-97E0-06BC8895A356}"/>
              </a:ext>
            </a:extLst>
          </p:cNvPr>
          <p:cNvSpPr>
            <a:spLocks noGrp="1"/>
          </p:cNvSpPr>
          <p:nvPr>
            <p:ph type="title"/>
          </p:nvPr>
        </p:nvSpPr>
        <p:spPr>
          <a:xfrm>
            <a:off x="66444" y="88083"/>
            <a:ext cx="12047259" cy="1440679"/>
          </a:xfrm>
        </p:spPr>
        <p:txBody>
          <a:bodyPr>
            <a:normAutofit/>
          </a:bodyPr>
          <a:lstStyle>
            <a:lvl1pPr algn="ctr">
              <a:lnSpc>
                <a:spcPts val="4600"/>
              </a:lnSpc>
              <a:defRPr sz="4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圖片 2">
            <a:extLst>
              <a:ext uri="{FF2B5EF4-FFF2-40B4-BE49-F238E27FC236}">
                <a16:creationId xmlns:a16="http://schemas.microsoft.com/office/drawing/2014/main" id="{87FCDDAF-D2F8-4DF8-8391-0347500A1B3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9223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3" name="圖片 2" descr="一張含有 文字, 電子用品 的圖片&#10;&#10;自動產生的描述">
            <a:extLst>
              <a:ext uri="{FF2B5EF4-FFF2-40B4-BE49-F238E27FC236}">
                <a16:creationId xmlns:a16="http://schemas.microsoft.com/office/drawing/2014/main" id="{72C834C8-6DD4-458B-8756-2014C15638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11501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5762" y="-62566"/>
            <a:ext cx="12340524" cy="6944630"/>
          </a:xfrm>
          <a:prstGeom prst="rect">
            <a:avLst/>
          </a:prstGeom>
        </p:spPr>
      </p:pic>
    </p:spTree>
    <p:extLst>
      <p:ext uri="{BB962C8B-B14F-4D97-AF65-F5344CB8AC3E}">
        <p14:creationId xmlns:p14="http://schemas.microsoft.com/office/powerpoint/2010/main" val="189291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pic>
        <p:nvPicPr>
          <p:cNvPr id="8" name="圖片 7" hidden="1">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5736" y="-38501"/>
            <a:ext cx="12328888" cy="6935000"/>
          </a:xfrm>
          <a:prstGeom prst="rect">
            <a:avLst/>
          </a:prstGeom>
        </p:spPr>
      </p:pic>
      <p:pic>
        <p:nvPicPr>
          <p:cNvPr id="3" name="圖片 2" descr="一張含有 文字, 電子用品 的圖片&#10;&#10;自動產生的描述">
            <a:extLst>
              <a:ext uri="{FF2B5EF4-FFF2-40B4-BE49-F238E27FC236}">
                <a16:creationId xmlns:a16="http://schemas.microsoft.com/office/drawing/2014/main" id="{8463FCD5-2E9D-47BB-9E27-A0A4C90EE2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9380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7733" y="-39623"/>
            <a:ext cx="12332882" cy="6937246"/>
          </a:xfrm>
          <a:prstGeom prst="rect">
            <a:avLst/>
          </a:prstGeom>
        </p:spPr>
      </p:pic>
    </p:spTree>
    <p:extLst>
      <p:ext uri="{BB962C8B-B14F-4D97-AF65-F5344CB8AC3E}">
        <p14:creationId xmlns:p14="http://schemas.microsoft.com/office/powerpoint/2010/main" val="739470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標題投影片" preserve="1" userDrawn="1">
  <p:cSld name="10_標題投影片">
    <p:spTree>
      <p:nvGrpSpPr>
        <p:cNvPr id="1" name="Shape 13"/>
        <p:cNvGrpSpPr/>
        <p:nvPr/>
      </p:nvGrpSpPr>
      <p:grpSpPr>
        <a:xfrm>
          <a:off x="0" y="0"/>
          <a:ext cx="0" cy="0"/>
          <a:chOff x="0" y="0"/>
          <a:chExt cx="0" cy="0"/>
        </a:xfrm>
      </p:grpSpPr>
      <p:sp>
        <p:nvSpPr>
          <p:cNvPr id="7" name="Google Shape;24;p8" hidden="1">
            <a:extLst>
              <a:ext uri="{FF2B5EF4-FFF2-40B4-BE49-F238E27FC236}">
                <a16:creationId xmlns:a16="http://schemas.microsoft.com/office/drawing/2014/main" id="{728201B0-76A4-4644-A618-5D00AC0AA0E9}"/>
              </a:ext>
            </a:extLst>
          </p:cNvPr>
          <p:cNvSpPr txBox="1">
            <a:spLocks noGrp="1"/>
          </p:cNvSpPr>
          <p:nvPr>
            <p:ph type="title"/>
          </p:nvPr>
        </p:nvSpPr>
        <p:spPr>
          <a:xfrm>
            <a:off x="609600" y="190500"/>
            <a:ext cx="10972800" cy="1028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Tx/>
              <a:buNone/>
              <a:defRPr sz="4000" b="0">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 name="圖片 2">
            <a:extLst>
              <a:ext uri="{FF2B5EF4-FFF2-40B4-BE49-F238E27FC236}">
                <a16:creationId xmlns:a16="http://schemas.microsoft.com/office/drawing/2014/main" id="{28478CFF-2A7C-4434-9C1D-BC81280CF56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55741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5EF9D-446A-4BA9-9A8F-8795C824CFA3}" type="datetimeFigureOut">
              <a:rPr lang="zh-TW" altLang="en-US" smtClean="0"/>
              <a:t>2021/2/2</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3221134675"/>
      </p:ext>
    </p:extLst>
  </p:cSld>
  <p:clrMap bg1="lt1" tx1="dk1" bg2="lt2" tx2="dk2" accent1="accent1" accent2="accent2" accent3="accent3" accent4="accent4" accent5="accent5" accent6="accent6" hlink="hlink" folHlink="folHlink"/>
  <p:sldLayoutIdLst>
    <p:sldLayoutId id="2147483649" r:id="rId1"/>
    <p:sldLayoutId id="2147483707" r:id="rId2"/>
    <p:sldLayoutId id="2147483705" r:id="rId3"/>
    <p:sldLayoutId id="2147483706" r:id="rId4"/>
    <p:sldLayoutId id="2147483665" r:id="rId5"/>
    <p:sldLayoutId id="2147483664" r:id="rId6"/>
    <p:sldLayoutId id="214748367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88" userDrawn="1">
          <p15:clr>
            <a:srgbClr val="F26B43"/>
          </p15:clr>
        </p15:guide>
        <p15:guide id="2" pos="3840" userDrawn="1">
          <p15:clr>
            <a:srgbClr val="F26B43"/>
          </p15:clr>
        </p15:guide>
        <p15:guide id="3" pos="416" userDrawn="1">
          <p15:clr>
            <a:srgbClr val="F26B43"/>
          </p15:clr>
        </p15:guide>
        <p15:guide id="4" pos="7256" userDrawn="1">
          <p15:clr>
            <a:srgbClr val="F26B43"/>
          </p15:clr>
        </p15:guide>
        <p15:guide id="5" orient="horz" pos="648" userDrawn="1">
          <p15:clr>
            <a:srgbClr val="F26B43"/>
          </p15:clr>
        </p15:guide>
        <p15:guide id="6" orient="horz" pos="752" userDrawn="1">
          <p15:clr>
            <a:srgbClr val="F26B43"/>
          </p15:clr>
        </p15:guide>
        <p15:guide id="7" orient="horz" pos="3928" userDrawn="1">
          <p15:clr>
            <a:srgbClr val="F26B43"/>
          </p15:clr>
        </p15:guide>
        <p15:guide id="8" orient="horz" pos="38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sv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23.emf"/><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openxmlformats.org/officeDocument/2006/relationships/image" Target="../media/image69.sv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sv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5.svg"/><Relationship Id="rId5" Type="http://schemas.openxmlformats.org/officeDocument/2006/relationships/image" Target="../media/image90.sv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svg"/></Relationships>
</file>

<file path=ppt/slides/_rels/slide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25.svg"/><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02.png"/><Relationship Id="rId4" Type="http://schemas.openxmlformats.org/officeDocument/2006/relationships/image" Target="../media/image101.sv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slides/_rels/slide2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1.svg"/><Relationship Id="rId12" Type="http://schemas.openxmlformats.org/officeDocument/2006/relationships/image" Target="../media/image1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sv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svg"/></Relationships>
</file>

<file path=ppt/slides/_rels/slide2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0.svg"/><Relationship Id="rId4" Type="http://schemas.openxmlformats.org/officeDocument/2006/relationships/image" Target="../media/image119.png"/></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24.svg"/><Relationship Id="rId9" Type="http://schemas.openxmlformats.org/officeDocument/2006/relationships/image" Target="../media/image129.svg"/></Relationships>
</file>

<file path=ppt/slides/_rels/slide3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134.png"/><Relationship Id="rId2" Type="http://schemas.openxmlformats.org/officeDocument/2006/relationships/image" Target="../media/image131.emf"/><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23.emf"/><Relationship Id="rId4" Type="http://schemas.openxmlformats.org/officeDocument/2006/relationships/image" Target="../media/image132.emf"/></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35.emf"/><Relationship Id="rId1" Type="http://schemas.openxmlformats.org/officeDocument/2006/relationships/slideLayout" Target="../slideLayouts/slideLayout2.xml"/><Relationship Id="rId5" Type="http://schemas.openxmlformats.org/officeDocument/2006/relationships/image" Target="../media/image131.emf"/><Relationship Id="rId4" Type="http://schemas.openxmlformats.org/officeDocument/2006/relationships/image" Target="../media/image136.png"/></Relationships>
</file>

<file path=ppt/slides/_rels/slide36.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27.emf"/><Relationship Id="rId7" Type="http://schemas.openxmlformats.org/officeDocument/2006/relationships/image" Target="../media/image137.png"/><Relationship Id="rId2" Type="http://schemas.openxmlformats.org/officeDocument/2006/relationships/image" Target="../media/image131.emf"/><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4.png"/><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14.png"/><Relationship Id="rId7" Type="http://schemas.openxmlformats.org/officeDocument/2006/relationships/image" Target="../media/image1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0.svg"/><Relationship Id="rId11" Type="http://schemas.openxmlformats.org/officeDocument/2006/relationships/image" Target="../media/image116.png"/><Relationship Id="rId5" Type="http://schemas.openxmlformats.org/officeDocument/2006/relationships/image" Target="../media/image139.png"/><Relationship Id="rId10" Type="http://schemas.openxmlformats.org/officeDocument/2006/relationships/image" Target="../media/image145.svg"/><Relationship Id="rId4" Type="http://schemas.openxmlformats.org/officeDocument/2006/relationships/image" Target="../media/image141.svg"/><Relationship Id="rId9" Type="http://schemas.openxmlformats.org/officeDocument/2006/relationships/image" Target="../media/image144.png"/></Relationships>
</file>

<file path=ppt/slides/_rels/slide39.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15.svg"/></Relationships>
</file>

<file path=ppt/slides/_rels/slide41.xml.rels><?xml version="1.0" encoding="UTF-8" standalone="yes"?>
<Relationships xmlns="http://schemas.openxmlformats.org/package/2006/relationships"><Relationship Id="rId8" Type="http://schemas.openxmlformats.org/officeDocument/2006/relationships/image" Target="../media/image154.svg"/><Relationship Id="rId3" Type="http://schemas.openxmlformats.org/officeDocument/2006/relationships/image" Target="../media/image150.png"/><Relationship Id="rId7" Type="http://schemas.openxmlformats.org/officeDocument/2006/relationships/image" Target="../media/image15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145.svg"/></Relationships>
</file>

<file path=ppt/slides/_rels/slide4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61.emf"/><Relationship Id="rId3" Type="http://schemas.openxmlformats.org/officeDocument/2006/relationships/image" Target="../media/image156.emf"/><Relationship Id="rId7" Type="http://schemas.openxmlformats.org/officeDocument/2006/relationships/image" Target="../media/image160.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9.emf"/><Relationship Id="rId5" Type="http://schemas.openxmlformats.org/officeDocument/2006/relationships/image" Target="../media/image158.emf"/><Relationship Id="rId4" Type="http://schemas.openxmlformats.org/officeDocument/2006/relationships/image" Target="../media/image157.emf"/></Relationships>
</file>

<file path=ppt/slides/_rels/slide4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4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66.png"/><Relationship Id="rId7" Type="http://schemas.openxmlformats.org/officeDocument/2006/relationships/image" Target="../media/image162.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67.svg"/></Relationships>
</file>

<file path=ppt/slides/_rels/slide46.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70.sv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27.emf"/><Relationship Id="rId4" Type="http://schemas.openxmlformats.org/officeDocument/2006/relationships/image" Target="../media/image164.png"/></Relationships>
</file>

<file path=ppt/slides/_rels/slide4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71.png"/><Relationship Id="rId7" Type="http://schemas.openxmlformats.org/officeDocument/2006/relationships/image" Target="../media/image113.svg"/><Relationship Id="rId12"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41.svg"/><Relationship Id="rId5" Type="http://schemas.openxmlformats.org/officeDocument/2006/relationships/image" Target="../media/image82.png"/><Relationship Id="rId10" Type="http://schemas.openxmlformats.org/officeDocument/2006/relationships/image" Target="../media/image114.png"/><Relationship Id="rId4" Type="http://schemas.openxmlformats.org/officeDocument/2006/relationships/image" Target="../media/image172.png"/><Relationship Id="rId9" Type="http://schemas.openxmlformats.org/officeDocument/2006/relationships/image" Target="../media/image173.svg"/></Relationships>
</file>

<file path=ppt/slides/_rels/slide48.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27.emf"/><Relationship Id="rId7"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66.sv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emf"/><Relationship Id="rId7" Type="http://schemas.openxmlformats.org/officeDocument/2006/relationships/image" Target="../media/image27.emf"/><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6.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 name="圖片 2" descr="一張含有 室內, 桌, 坐, 小 的圖片&#10;&#10;自動產生的描述">
            <a:extLst>
              <a:ext uri="{FF2B5EF4-FFF2-40B4-BE49-F238E27FC236}">
                <a16:creationId xmlns:a16="http://schemas.microsoft.com/office/drawing/2014/main" id="{6A9E24E9-5EC1-41A4-89C4-2C6A2F2CFB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619082270"/>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02F71D-9406-4E35-8FD4-7C1D7517522F}"/>
              </a:ext>
            </a:extLst>
          </p:cNvPr>
          <p:cNvSpPr>
            <a:spLocks noGrp="1"/>
          </p:cNvSpPr>
          <p:nvPr>
            <p:ph type="title"/>
          </p:nvPr>
        </p:nvSpPr>
        <p:spPr/>
        <p:txBody>
          <a:bodyPr>
            <a:normAutofit/>
          </a:bodyPr>
          <a:lstStyle/>
          <a:p>
            <a:r>
              <a:rPr lang="en-US" altLang="zh-TW" sz="3600">
                <a:ea typeface="微軟正黑體" panose="020B0604030504040204" pitchFamily="34" charset="-120"/>
                <a:cs typeface="Arial"/>
                <a:sym typeface="Arial" panose="020B0604020202020204" pitchFamily="34" charset="0"/>
              </a:rPr>
              <a:t>Watch region limited Netflix by e</a:t>
            </a:r>
            <a:r>
              <a:rPr lang="zh-TW" sz="3600">
                <a:ea typeface="微軟正黑體" panose="020B0604030504040204" pitchFamily="34" charset="-120"/>
                <a:cs typeface="Arial"/>
                <a:sym typeface="Arial" panose="020B0604020202020204" pitchFamily="34" charset="0"/>
              </a:rPr>
              <a:t>nabl</a:t>
            </a:r>
            <a:r>
              <a:rPr lang="en-US" altLang="zh-TW" sz="3600" err="1">
                <a:ea typeface="微軟正黑體" panose="020B0604030504040204" pitchFamily="34" charset="-120"/>
                <a:cs typeface="Arial"/>
                <a:sym typeface="Arial" panose="020B0604020202020204" pitchFamily="34" charset="0"/>
              </a:rPr>
              <a:t>ing</a:t>
            </a:r>
            <a:r>
              <a:rPr lang="zh-TW" sz="3600">
                <a:ea typeface="微軟正黑體" panose="020B0604030504040204" pitchFamily="34" charset="-120"/>
                <a:cs typeface="Arial"/>
                <a:sym typeface="Arial" panose="020B0604020202020204" pitchFamily="34" charset="0"/>
              </a:rPr>
              <a:t> QVPN Client to connect to Cloud VPN S</a:t>
            </a:r>
            <a:r>
              <a:rPr lang="en-US" altLang="zh-TW" sz="3600" err="1">
                <a:ea typeface="微軟正黑體" panose="020B0604030504040204" pitchFamily="34" charset="-120"/>
                <a:cs typeface="Arial"/>
                <a:sym typeface="Arial" panose="020B0604020202020204" pitchFamily="34" charset="0"/>
              </a:rPr>
              <a:t>ervice</a:t>
            </a:r>
            <a:endParaRPr lang="zh-TW" sz="3600" err="1">
              <a:ea typeface="微軟正黑體" panose="020B0604030504040204" pitchFamily="34" charset="-120"/>
              <a:sym typeface="Arial" panose="020B0604020202020204" pitchFamily="34" charset="0"/>
            </a:endParaRPr>
          </a:p>
        </p:txBody>
      </p:sp>
      <p:sp>
        <p:nvSpPr>
          <p:cNvPr id="5" name="文字方塊 4">
            <a:extLst>
              <a:ext uri="{FF2B5EF4-FFF2-40B4-BE49-F238E27FC236}">
                <a16:creationId xmlns:a16="http://schemas.microsoft.com/office/drawing/2014/main" id="{3EDD1350-39DA-448F-B949-D0F3A9E7CA47}"/>
              </a:ext>
            </a:extLst>
          </p:cNvPr>
          <p:cNvSpPr txBox="1"/>
          <p:nvPr/>
        </p:nvSpPr>
        <p:spPr>
          <a:xfrm>
            <a:off x="665321" y="1717482"/>
            <a:ext cx="8738561" cy="206056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228600" indent="-228600" defTabSz="914400" fontAlgn="base">
              <a:lnSpc>
                <a:spcPct val="130000"/>
              </a:lnSpc>
              <a:spcBef>
                <a:spcPts val="1600"/>
              </a:spcBef>
              <a:buClr>
                <a:srgbClr val="05FF76"/>
              </a:buClr>
              <a:buSzPts val="2100"/>
              <a:buFont typeface="Arial" panose="020B0604020202020204" pitchFamily="34" charset="0"/>
              <a:buChar char="•"/>
              <a:defRPr>
                <a:solidFill>
                  <a:schemeClr val="bg1"/>
                </a:solidFill>
                <a:latin typeface="Arial" panose="020B0604020202020204" pitchFamily="34" charset="0"/>
                <a:ea typeface="微軟正黑體" panose="020B0604030504040204" pitchFamily="34" charset="-120"/>
                <a:cs typeface="Arial"/>
              </a:defRPr>
            </a:lvl1pPr>
          </a:lstStyle>
          <a:p>
            <a:r>
              <a:rPr lang="en-US" altLang="zh-TW">
                <a:sym typeface="Arial" panose="020B0604020202020204" pitchFamily="34" charset="0"/>
              </a:rPr>
              <a:t>Conn</a:t>
            </a:r>
            <a:r>
              <a:rPr lang="zh-TW">
                <a:sym typeface="Arial" panose="020B0604020202020204" pitchFamily="34" charset="0"/>
              </a:rPr>
              <a:t>e</a:t>
            </a:r>
            <a:r>
              <a:rPr lang="en-US" altLang="zh-TW" err="1">
                <a:sym typeface="Arial" panose="020B0604020202020204" pitchFamily="34" charset="0"/>
              </a:rPr>
              <a:t>ct</a:t>
            </a:r>
            <a:r>
              <a:rPr lang="en-US" altLang="zh-TW">
                <a:sym typeface="Arial" panose="020B0604020202020204" pitchFamily="34" charset="0"/>
              </a:rPr>
              <a:t> QHora-301W</a:t>
            </a:r>
            <a:r>
              <a:rPr lang="zh-TW" altLang="en-US">
                <a:sym typeface="Arial" panose="020B0604020202020204" pitchFamily="34" charset="0"/>
              </a:rPr>
              <a:t> </a:t>
            </a:r>
            <a:r>
              <a:rPr lang="en-US" altLang="zh-TW">
                <a:sym typeface="Arial" panose="020B0604020202020204" pitchFamily="34" charset="0"/>
              </a:rPr>
              <a:t>to</a:t>
            </a:r>
            <a:r>
              <a:rPr lang="zh-TW" altLang="en-US">
                <a:sym typeface="Arial" panose="020B0604020202020204" pitchFamily="34" charset="0"/>
              </a:rPr>
              <a:t> </a:t>
            </a:r>
            <a:r>
              <a:rPr lang="zh-TW">
                <a:sym typeface="Arial" panose="020B0604020202020204" pitchFamily="34" charset="0"/>
              </a:rPr>
              <a:t>Cloud VPN </a:t>
            </a:r>
            <a:r>
              <a:rPr lang="en-US" altLang="zh-TW">
                <a:sym typeface="Arial" panose="020B0604020202020204" pitchFamily="34" charset="0"/>
              </a:rPr>
              <a:t>service,</a:t>
            </a:r>
            <a:r>
              <a:rPr lang="zh-TW" altLang="en-US">
                <a:sym typeface="Arial" panose="020B0604020202020204" pitchFamily="34" charset="0"/>
              </a:rPr>
              <a:t> </a:t>
            </a:r>
            <a:r>
              <a:rPr lang="en-US" altLang="zh-TW">
                <a:sym typeface="Arial" panose="020B0604020202020204" pitchFamily="34" charset="0"/>
              </a:rPr>
              <a:t>such</a:t>
            </a:r>
            <a:r>
              <a:rPr lang="zh-TW" altLang="en-US">
                <a:sym typeface="Arial" panose="020B0604020202020204" pitchFamily="34" charset="0"/>
              </a:rPr>
              <a:t> </a:t>
            </a:r>
            <a:r>
              <a:rPr lang="en-US" altLang="zh-TW">
                <a:sym typeface="Arial" panose="020B0604020202020204" pitchFamily="34" charset="0"/>
              </a:rPr>
              <a:t>as</a:t>
            </a:r>
            <a:r>
              <a:rPr lang="zh-TW" altLang="en-US">
                <a:sym typeface="Arial" panose="020B0604020202020204" pitchFamily="34" charset="0"/>
              </a:rPr>
              <a:t> </a:t>
            </a:r>
            <a:r>
              <a:rPr lang="zh-TW">
                <a:sym typeface="Arial" panose="020B0604020202020204" pitchFamily="34" charset="0"/>
              </a:rPr>
              <a:t>ExpressVPN, CyberVPN</a:t>
            </a:r>
            <a:r>
              <a:rPr lang="zh-TW" altLang="en-US">
                <a:sym typeface="Arial" panose="020B0604020202020204" pitchFamily="34" charset="0"/>
              </a:rPr>
              <a:t> </a:t>
            </a:r>
            <a:r>
              <a:rPr lang="en-US" altLang="zh-TW">
                <a:sym typeface="Arial" panose="020B0604020202020204" pitchFamily="34" charset="0"/>
              </a:rPr>
              <a:t>or </a:t>
            </a:r>
            <a:r>
              <a:rPr lang="zh-TW">
                <a:sym typeface="Arial" panose="020B0604020202020204" pitchFamily="34" charset="0"/>
              </a:rPr>
              <a:t>NordVPN</a:t>
            </a:r>
            <a:r>
              <a:rPr lang="zh-TW" altLang="en-US">
                <a:sym typeface="Arial" panose="020B0604020202020204" pitchFamily="34" charset="0"/>
              </a:rPr>
              <a:t> </a:t>
            </a:r>
            <a:r>
              <a:rPr lang="en-US" altLang="zh-TW">
                <a:sym typeface="Arial" panose="020B0604020202020204" pitchFamily="34" charset="0"/>
              </a:rPr>
              <a:t>by</a:t>
            </a:r>
            <a:r>
              <a:rPr lang="zh-TW" altLang="en-US">
                <a:sym typeface="Arial" panose="020B0604020202020204" pitchFamily="34" charset="0"/>
              </a:rPr>
              <a:t> </a:t>
            </a:r>
            <a:r>
              <a:rPr lang="en-US" altLang="zh-TW">
                <a:sym typeface="Arial" panose="020B0604020202020204" pitchFamily="34" charset="0"/>
              </a:rPr>
              <a:t>setting</a:t>
            </a:r>
            <a:r>
              <a:rPr lang="zh-TW" altLang="en-US">
                <a:sym typeface="Arial" panose="020B0604020202020204" pitchFamily="34" charset="0"/>
              </a:rPr>
              <a:t> </a:t>
            </a:r>
            <a:r>
              <a:rPr lang="en-US" altLang="zh-TW">
                <a:sym typeface="Arial" panose="020B0604020202020204" pitchFamily="34" charset="0"/>
              </a:rPr>
              <a:t>the</a:t>
            </a:r>
            <a:r>
              <a:rPr lang="zh-TW" altLang="en-US">
                <a:sym typeface="Arial" panose="020B0604020202020204" pitchFamily="34" charset="0"/>
              </a:rPr>
              <a:t> </a:t>
            </a:r>
            <a:r>
              <a:rPr lang="en-US" altLang="zh-TW">
                <a:sym typeface="Arial" panose="020B0604020202020204" pitchFamily="34" charset="0"/>
              </a:rPr>
              <a:t>OpenVPN</a:t>
            </a:r>
            <a:r>
              <a:rPr lang="zh-TW" altLang="en-US">
                <a:sym typeface="Arial" panose="020B0604020202020204" pitchFamily="34" charset="0"/>
              </a:rPr>
              <a:t> </a:t>
            </a:r>
            <a:r>
              <a:rPr lang="en-US" altLang="zh-TW">
                <a:sym typeface="Arial" panose="020B0604020202020204" pitchFamily="34" charset="0"/>
              </a:rPr>
              <a:t>protocol</a:t>
            </a:r>
            <a:r>
              <a:rPr lang="zh-TW" altLang="en-US">
                <a:sym typeface="Arial" panose="020B0604020202020204" pitchFamily="34" charset="0"/>
              </a:rPr>
              <a:t> </a:t>
            </a:r>
            <a:r>
              <a:rPr lang="en-US" altLang="zh-TW">
                <a:sym typeface="Arial" panose="020B0604020202020204" pitchFamily="34" charset="0"/>
              </a:rPr>
              <a:t>to</a:t>
            </a:r>
            <a:r>
              <a:rPr lang="zh-TW" altLang="en-US">
                <a:sym typeface="Arial" panose="020B0604020202020204" pitchFamily="34" charset="0"/>
              </a:rPr>
              <a:t> </a:t>
            </a:r>
            <a:r>
              <a:rPr lang="en-US" altLang="zh-TW">
                <a:sym typeface="Arial" panose="020B0604020202020204" pitchFamily="34" charset="0"/>
              </a:rPr>
              <a:t>direct network</a:t>
            </a:r>
            <a:r>
              <a:rPr lang="zh-TW" altLang="en-US">
                <a:sym typeface="Arial" panose="020B0604020202020204" pitchFamily="34" charset="0"/>
              </a:rPr>
              <a:t> </a:t>
            </a:r>
            <a:r>
              <a:rPr lang="en-US" altLang="zh-TW">
                <a:sym typeface="Arial" panose="020B0604020202020204" pitchFamily="34" charset="0"/>
              </a:rPr>
              <a:t>to</a:t>
            </a:r>
            <a:r>
              <a:rPr lang="zh-TW" altLang="en-US">
                <a:sym typeface="Arial" panose="020B0604020202020204" pitchFamily="34" charset="0"/>
              </a:rPr>
              <a:t> </a:t>
            </a:r>
            <a:r>
              <a:rPr lang="en-US" altLang="zh-TW">
                <a:sym typeface="Arial" panose="020B0604020202020204" pitchFamily="34" charset="0"/>
              </a:rPr>
              <a:t>a</a:t>
            </a:r>
            <a:r>
              <a:rPr lang="zh-TW" altLang="en-US">
                <a:sym typeface="Arial" panose="020B0604020202020204" pitchFamily="34" charset="0"/>
              </a:rPr>
              <a:t> </a:t>
            </a:r>
            <a:r>
              <a:rPr lang="en-US" altLang="zh-TW">
                <a:sym typeface="Arial" panose="020B0604020202020204" pitchFamily="34" charset="0"/>
              </a:rPr>
              <a:t>cross-region</a:t>
            </a:r>
            <a:r>
              <a:rPr lang="zh-TW">
                <a:sym typeface="Arial" panose="020B0604020202020204" pitchFamily="34" charset="0"/>
              </a:rPr>
              <a:t> VPN Server</a:t>
            </a:r>
            <a:r>
              <a:rPr lang="en-US" altLang="zh-TW">
                <a:sym typeface="Arial" panose="020B0604020202020204" pitchFamily="34" charset="0"/>
              </a:rPr>
              <a:t>,</a:t>
            </a:r>
            <a:r>
              <a:rPr lang="zh-TW" altLang="en-US">
                <a:sym typeface="Arial" panose="020B0604020202020204" pitchFamily="34" charset="0"/>
              </a:rPr>
              <a:t> </a:t>
            </a:r>
            <a:r>
              <a:rPr lang="en-US" altLang="zh-TW">
                <a:sym typeface="Arial" panose="020B0604020202020204" pitchFamily="34" charset="0"/>
              </a:rPr>
              <a:t>allowing</a:t>
            </a:r>
            <a:r>
              <a:rPr lang="zh-TW" altLang="en-US">
                <a:sym typeface="Arial" panose="020B0604020202020204" pitchFamily="34" charset="0"/>
              </a:rPr>
              <a:t> </a:t>
            </a:r>
            <a:r>
              <a:rPr lang="en-US" altLang="zh-TW">
                <a:sym typeface="Arial" panose="020B0604020202020204" pitchFamily="34" charset="0"/>
              </a:rPr>
              <a:t>you</a:t>
            </a:r>
            <a:r>
              <a:rPr lang="zh-TW" altLang="en-US">
                <a:sym typeface="Arial" panose="020B0604020202020204" pitchFamily="34" charset="0"/>
              </a:rPr>
              <a:t> </a:t>
            </a:r>
            <a:r>
              <a:rPr lang="en-US" altLang="zh-TW">
                <a:sym typeface="Arial" panose="020B0604020202020204" pitchFamily="34" charset="0"/>
              </a:rPr>
              <a:t>to</a:t>
            </a:r>
            <a:r>
              <a:rPr lang="zh-TW" altLang="en-US">
                <a:sym typeface="Arial" panose="020B0604020202020204" pitchFamily="34" charset="0"/>
              </a:rPr>
              <a:t> </a:t>
            </a:r>
            <a:r>
              <a:rPr lang="en-US" altLang="zh-TW">
                <a:sym typeface="Arial" panose="020B0604020202020204" pitchFamily="34" charset="0"/>
              </a:rPr>
              <a:t>easily</a:t>
            </a:r>
            <a:r>
              <a:rPr lang="zh-TW" altLang="en-US">
                <a:sym typeface="Arial" panose="020B0604020202020204" pitchFamily="34" charset="0"/>
              </a:rPr>
              <a:t> </a:t>
            </a:r>
            <a:r>
              <a:rPr lang="en-US" altLang="zh-TW">
                <a:sym typeface="Arial" panose="020B0604020202020204" pitchFamily="34" charset="0"/>
              </a:rPr>
              <a:t>watch region limited</a:t>
            </a:r>
            <a:r>
              <a:rPr lang="zh-TW" altLang="en-US">
                <a:sym typeface="Arial" panose="020B0604020202020204" pitchFamily="34" charset="0"/>
              </a:rPr>
              <a:t> video streaming or </a:t>
            </a:r>
            <a:r>
              <a:rPr lang="en-US" altLang="zh-TW">
                <a:sym typeface="Arial" panose="020B0604020202020204" pitchFamily="34" charset="0"/>
              </a:rPr>
              <a:t>news.</a:t>
            </a:r>
            <a:endParaRPr lang="zh-TW" altLang="en-US">
              <a:sym typeface="Arial" panose="020B0604020202020204" pitchFamily="34" charset="0"/>
            </a:endParaRPr>
          </a:p>
          <a:p>
            <a:r>
              <a:rPr lang="en-US" altLang="zh-TW">
                <a:sym typeface="Arial" panose="020B0604020202020204" pitchFamily="34" charset="0"/>
              </a:rPr>
              <a:t>Setting VPN service on </a:t>
            </a:r>
            <a:r>
              <a:rPr lang="zh-TW">
                <a:sym typeface="Arial" panose="020B0604020202020204" pitchFamily="34" charset="0"/>
              </a:rPr>
              <a:t>QHora-301W </a:t>
            </a:r>
            <a:r>
              <a:rPr lang="en-US" altLang="zh-TW">
                <a:sym typeface="Arial" panose="020B0604020202020204" pitchFamily="34" charset="0"/>
              </a:rPr>
              <a:t>c</a:t>
            </a:r>
            <a:r>
              <a:rPr lang="zh-TW">
                <a:sym typeface="Arial" panose="020B0604020202020204" pitchFamily="34" charset="0"/>
              </a:rPr>
              <a:t>an </a:t>
            </a:r>
            <a:r>
              <a:rPr lang="en-US" altLang="zh-TW">
                <a:sym typeface="Arial" panose="020B0604020202020204" pitchFamily="34" charset="0"/>
              </a:rPr>
              <a:t>eliminate the need of setting VPN for each home device.</a:t>
            </a:r>
            <a:endParaRPr lang="zh-TW" altLang="en-US">
              <a:sym typeface="Arial" panose="020B0604020202020204" pitchFamily="34" charset="0"/>
            </a:endParaRPr>
          </a:p>
        </p:txBody>
      </p:sp>
      <p:grpSp>
        <p:nvGrpSpPr>
          <p:cNvPr id="38" name="群組 37">
            <a:extLst>
              <a:ext uri="{FF2B5EF4-FFF2-40B4-BE49-F238E27FC236}">
                <a16:creationId xmlns:a16="http://schemas.microsoft.com/office/drawing/2014/main" id="{553BD5F8-08EC-42FF-AF8C-97D05237DFAC}"/>
              </a:ext>
            </a:extLst>
          </p:cNvPr>
          <p:cNvGrpSpPr/>
          <p:nvPr/>
        </p:nvGrpSpPr>
        <p:grpSpPr>
          <a:xfrm>
            <a:off x="1688171" y="3961116"/>
            <a:ext cx="5735269" cy="3054985"/>
            <a:chOff x="2524863" y="3149601"/>
            <a:chExt cx="7142274" cy="3804450"/>
          </a:xfrm>
        </p:grpSpPr>
        <p:pic>
          <p:nvPicPr>
            <p:cNvPr id="31" name="圖片 30" descr="一張含有 文字 的圖片&#10;&#10;自動產生的描述">
              <a:extLst>
                <a:ext uri="{FF2B5EF4-FFF2-40B4-BE49-F238E27FC236}">
                  <a16:creationId xmlns:a16="http://schemas.microsoft.com/office/drawing/2014/main" id="{27716DE1-9FB5-46C9-9141-198A0F75DAA5}"/>
                </a:ext>
              </a:extLst>
            </p:cNvPr>
            <p:cNvPicPr>
              <a:picLocks noChangeAspect="1"/>
            </p:cNvPicPr>
            <p:nvPr/>
          </p:nvPicPr>
          <p:blipFill>
            <a:blip r:embed="rId2" cstate="print">
              <a:alphaModFix amt="35000"/>
              <a:extLst>
                <a:ext uri="{28A0092B-C50C-407E-A947-70E740481C1C}">
                  <a14:useLocalDpi xmlns:a14="http://schemas.microsoft.com/office/drawing/2010/main"/>
                </a:ext>
              </a:extLst>
            </a:blip>
            <a:stretch>
              <a:fillRect/>
            </a:stretch>
          </p:blipFill>
          <p:spPr>
            <a:xfrm>
              <a:off x="2524863" y="3149601"/>
              <a:ext cx="7142274" cy="3804450"/>
            </a:xfrm>
            <a:prstGeom prst="rect">
              <a:avLst/>
            </a:prstGeom>
          </p:spPr>
        </p:pic>
        <p:pic>
          <p:nvPicPr>
            <p:cNvPr id="33" name="圖片 32">
              <a:extLst>
                <a:ext uri="{FF2B5EF4-FFF2-40B4-BE49-F238E27FC236}">
                  <a16:creationId xmlns:a16="http://schemas.microsoft.com/office/drawing/2014/main" id="{1A5FBF72-52DF-4623-B853-44CB8EE0E74C}"/>
                </a:ext>
              </a:extLst>
            </p:cNvPr>
            <p:cNvPicPr>
              <a:picLocks noChangeAspect="1"/>
            </p:cNvPicPr>
            <p:nvPr/>
          </p:nvPicPr>
          <p:blipFill>
            <a:blip r:embed="rId3" cstate="print">
              <a:alphaModFix amt="70000"/>
              <a:extLst>
                <a:ext uri="{28A0092B-C50C-407E-A947-70E740481C1C}">
                  <a14:useLocalDpi xmlns:a14="http://schemas.microsoft.com/office/drawing/2010/main"/>
                </a:ext>
              </a:extLst>
            </a:blip>
            <a:stretch>
              <a:fillRect/>
            </a:stretch>
          </p:blipFill>
          <p:spPr>
            <a:xfrm>
              <a:off x="2524863" y="3149601"/>
              <a:ext cx="7142274" cy="3804450"/>
            </a:xfrm>
            <a:prstGeom prst="rect">
              <a:avLst/>
            </a:prstGeom>
          </p:spPr>
        </p:pic>
      </p:grpSp>
      <p:sp>
        <p:nvSpPr>
          <p:cNvPr id="39" name="矩形 38">
            <a:extLst>
              <a:ext uri="{FF2B5EF4-FFF2-40B4-BE49-F238E27FC236}">
                <a16:creationId xmlns:a16="http://schemas.microsoft.com/office/drawing/2014/main" id="{A9DD2290-B3FA-41D9-9757-749F561C98DB}"/>
              </a:ext>
            </a:extLst>
          </p:cNvPr>
          <p:cNvSpPr/>
          <p:nvPr/>
        </p:nvSpPr>
        <p:spPr>
          <a:xfrm>
            <a:off x="766584" y="5872239"/>
            <a:ext cx="1367871" cy="682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Cloud VPN Server</a:t>
            </a:r>
          </a:p>
        </p:txBody>
      </p:sp>
      <p:sp>
        <p:nvSpPr>
          <p:cNvPr id="42" name="等腰三角形 41">
            <a:extLst>
              <a:ext uri="{FF2B5EF4-FFF2-40B4-BE49-F238E27FC236}">
                <a16:creationId xmlns:a16="http://schemas.microsoft.com/office/drawing/2014/main" id="{A6D7F5DE-DBF9-4DA8-BD56-38B261A4505A}"/>
              </a:ext>
            </a:extLst>
          </p:cNvPr>
          <p:cNvSpPr/>
          <p:nvPr/>
        </p:nvSpPr>
        <p:spPr>
          <a:xfrm rot="5400000">
            <a:off x="1884743" y="4837622"/>
            <a:ext cx="933450" cy="849801"/>
          </a:xfrm>
          <a:custGeom>
            <a:avLst/>
            <a:gdLst>
              <a:gd name="connsiteX0" fmla="*/ 0 w 511175"/>
              <a:gd name="connsiteY0" fmla="*/ 916476 h 916476"/>
              <a:gd name="connsiteX1" fmla="*/ 255588 w 511175"/>
              <a:gd name="connsiteY1" fmla="*/ 0 h 916476"/>
              <a:gd name="connsiteX2" fmla="*/ 511175 w 511175"/>
              <a:gd name="connsiteY2" fmla="*/ 916476 h 916476"/>
              <a:gd name="connsiteX3" fmla="*/ 0 w 511175"/>
              <a:gd name="connsiteY3" fmla="*/ 916476 h 916476"/>
              <a:gd name="connsiteX0" fmla="*/ 0 w 511175"/>
              <a:gd name="connsiteY0" fmla="*/ 808526 h 808526"/>
              <a:gd name="connsiteX1" fmla="*/ 182566 w 511175"/>
              <a:gd name="connsiteY1" fmla="*/ 0 h 808526"/>
              <a:gd name="connsiteX2" fmla="*/ 511175 w 511175"/>
              <a:gd name="connsiteY2" fmla="*/ 808526 h 808526"/>
              <a:gd name="connsiteX3" fmla="*/ 0 w 511175"/>
              <a:gd name="connsiteY3" fmla="*/ 808526 h 808526"/>
              <a:gd name="connsiteX0" fmla="*/ 0 w 936628"/>
              <a:gd name="connsiteY0" fmla="*/ 808526 h 811701"/>
              <a:gd name="connsiteX1" fmla="*/ 182566 w 936628"/>
              <a:gd name="connsiteY1" fmla="*/ 0 h 811701"/>
              <a:gd name="connsiteX2" fmla="*/ 936628 w 936628"/>
              <a:gd name="connsiteY2" fmla="*/ 811701 h 811701"/>
              <a:gd name="connsiteX3" fmla="*/ 0 w 936628"/>
              <a:gd name="connsiteY3" fmla="*/ 808526 h 811701"/>
              <a:gd name="connsiteX0" fmla="*/ 0 w 930275"/>
              <a:gd name="connsiteY0" fmla="*/ 849801 h 849801"/>
              <a:gd name="connsiteX1" fmla="*/ 176213 w 930275"/>
              <a:gd name="connsiteY1" fmla="*/ 0 h 849801"/>
              <a:gd name="connsiteX2" fmla="*/ 930275 w 930275"/>
              <a:gd name="connsiteY2" fmla="*/ 811701 h 849801"/>
              <a:gd name="connsiteX3" fmla="*/ 0 w 930275"/>
              <a:gd name="connsiteY3" fmla="*/ 849801 h 849801"/>
              <a:gd name="connsiteX0" fmla="*/ 0 w 933450"/>
              <a:gd name="connsiteY0" fmla="*/ 849801 h 849801"/>
              <a:gd name="connsiteX1" fmla="*/ 176213 w 933450"/>
              <a:gd name="connsiteY1" fmla="*/ 0 h 849801"/>
              <a:gd name="connsiteX2" fmla="*/ 933450 w 933450"/>
              <a:gd name="connsiteY2" fmla="*/ 843451 h 849801"/>
              <a:gd name="connsiteX3" fmla="*/ 0 w 933450"/>
              <a:gd name="connsiteY3" fmla="*/ 849801 h 849801"/>
            </a:gdLst>
            <a:ahLst/>
            <a:cxnLst>
              <a:cxn ang="0">
                <a:pos x="connsiteX0" y="connsiteY0"/>
              </a:cxn>
              <a:cxn ang="0">
                <a:pos x="connsiteX1" y="connsiteY1"/>
              </a:cxn>
              <a:cxn ang="0">
                <a:pos x="connsiteX2" y="connsiteY2"/>
              </a:cxn>
              <a:cxn ang="0">
                <a:pos x="connsiteX3" y="connsiteY3"/>
              </a:cxn>
            </a:cxnLst>
            <a:rect l="l" t="t" r="r" b="b"/>
            <a:pathLst>
              <a:path w="933450" h="849801">
                <a:moveTo>
                  <a:pt x="0" y="849801"/>
                </a:moveTo>
                <a:lnTo>
                  <a:pt x="176213" y="0"/>
                </a:lnTo>
                <a:lnTo>
                  <a:pt x="933450" y="843451"/>
                </a:lnTo>
                <a:lnTo>
                  <a:pt x="0" y="849801"/>
                </a:lnTo>
                <a:close/>
              </a:path>
            </a:pathLst>
          </a:custGeom>
          <a:gradFill>
            <a:gsLst>
              <a:gs pos="0">
                <a:srgbClr val="66FFCC">
                  <a:alpha val="0"/>
                </a:srgbClr>
              </a:gs>
              <a:gs pos="100000">
                <a:srgbClr val="66FFCC">
                  <a:alpha val="5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 name="等腰三角形 41">
            <a:extLst>
              <a:ext uri="{FF2B5EF4-FFF2-40B4-BE49-F238E27FC236}">
                <a16:creationId xmlns:a16="http://schemas.microsoft.com/office/drawing/2014/main" id="{F6C64938-B13B-43A3-B097-29F326122BDF}"/>
              </a:ext>
            </a:extLst>
          </p:cNvPr>
          <p:cNvSpPr/>
          <p:nvPr/>
        </p:nvSpPr>
        <p:spPr>
          <a:xfrm rot="16200000">
            <a:off x="6281585" y="5085354"/>
            <a:ext cx="637117" cy="997967"/>
          </a:xfrm>
          <a:custGeom>
            <a:avLst/>
            <a:gdLst>
              <a:gd name="connsiteX0" fmla="*/ 0 w 511175"/>
              <a:gd name="connsiteY0" fmla="*/ 916476 h 916476"/>
              <a:gd name="connsiteX1" fmla="*/ 255588 w 511175"/>
              <a:gd name="connsiteY1" fmla="*/ 0 h 916476"/>
              <a:gd name="connsiteX2" fmla="*/ 511175 w 511175"/>
              <a:gd name="connsiteY2" fmla="*/ 916476 h 916476"/>
              <a:gd name="connsiteX3" fmla="*/ 0 w 511175"/>
              <a:gd name="connsiteY3" fmla="*/ 916476 h 916476"/>
              <a:gd name="connsiteX0" fmla="*/ 0 w 511175"/>
              <a:gd name="connsiteY0" fmla="*/ 808526 h 808526"/>
              <a:gd name="connsiteX1" fmla="*/ 182566 w 511175"/>
              <a:gd name="connsiteY1" fmla="*/ 0 h 808526"/>
              <a:gd name="connsiteX2" fmla="*/ 511175 w 511175"/>
              <a:gd name="connsiteY2" fmla="*/ 808526 h 808526"/>
              <a:gd name="connsiteX3" fmla="*/ 0 w 511175"/>
              <a:gd name="connsiteY3" fmla="*/ 808526 h 808526"/>
              <a:gd name="connsiteX0" fmla="*/ 0 w 936628"/>
              <a:gd name="connsiteY0" fmla="*/ 808526 h 811701"/>
              <a:gd name="connsiteX1" fmla="*/ 182566 w 936628"/>
              <a:gd name="connsiteY1" fmla="*/ 0 h 811701"/>
              <a:gd name="connsiteX2" fmla="*/ 936628 w 936628"/>
              <a:gd name="connsiteY2" fmla="*/ 811701 h 811701"/>
              <a:gd name="connsiteX3" fmla="*/ 0 w 936628"/>
              <a:gd name="connsiteY3" fmla="*/ 808526 h 811701"/>
              <a:gd name="connsiteX0" fmla="*/ 0 w 930275"/>
              <a:gd name="connsiteY0" fmla="*/ 849801 h 849801"/>
              <a:gd name="connsiteX1" fmla="*/ 176213 w 930275"/>
              <a:gd name="connsiteY1" fmla="*/ 0 h 849801"/>
              <a:gd name="connsiteX2" fmla="*/ 930275 w 930275"/>
              <a:gd name="connsiteY2" fmla="*/ 811701 h 849801"/>
              <a:gd name="connsiteX3" fmla="*/ 0 w 930275"/>
              <a:gd name="connsiteY3" fmla="*/ 849801 h 849801"/>
              <a:gd name="connsiteX0" fmla="*/ 0 w 933450"/>
              <a:gd name="connsiteY0" fmla="*/ 849801 h 849801"/>
              <a:gd name="connsiteX1" fmla="*/ 176213 w 933450"/>
              <a:gd name="connsiteY1" fmla="*/ 0 h 849801"/>
              <a:gd name="connsiteX2" fmla="*/ 933450 w 933450"/>
              <a:gd name="connsiteY2" fmla="*/ 843451 h 849801"/>
              <a:gd name="connsiteX3" fmla="*/ 0 w 933450"/>
              <a:gd name="connsiteY3" fmla="*/ 849801 h 849801"/>
              <a:gd name="connsiteX0" fmla="*/ 0 w 933450"/>
              <a:gd name="connsiteY0" fmla="*/ 722798 h 722798"/>
              <a:gd name="connsiteX1" fmla="*/ 654580 w 933450"/>
              <a:gd name="connsiteY1" fmla="*/ 0 h 722798"/>
              <a:gd name="connsiteX2" fmla="*/ 933450 w 933450"/>
              <a:gd name="connsiteY2" fmla="*/ 716448 h 722798"/>
              <a:gd name="connsiteX3" fmla="*/ 0 w 933450"/>
              <a:gd name="connsiteY3" fmla="*/ 722798 h 722798"/>
              <a:gd name="connsiteX0" fmla="*/ 0 w 933450"/>
              <a:gd name="connsiteY0" fmla="*/ 536531 h 536531"/>
              <a:gd name="connsiteX1" fmla="*/ 633414 w 933450"/>
              <a:gd name="connsiteY1" fmla="*/ 0 h 536531"/>
              <a:gd name="connsiteX2" fmla="*/ 933450 w 933450"/>
              <a:gd name="connsiteY2" fmla="*/ 530181 h 536531"/>
              <a:gd name="connsiteX3" fmla="*/ 0 w 933450"/>
              <a:gd name="connsiteY3" fmla="*/ 536531 h 536531"/>
              <a:gd name="connsiteX0" fmla="*/ 0 w 637113"/>
              <a:gd name="connsiteY0" fmla="*/ 536531 h 974684"/>
              <a:gd name="connsiteX1" fmla="*/ 633414 w 637113"/>
              <a:gd name="connsiteY1" fmla="*/ 0 h 974684"/>
              <a:gd name="connsiteX2" fmla="*/ 637113 w 637113"/>
              <a:gd name="connsiteY2" fmla="*/ 974684 h 974684"/>
              <a:gd name="connsiteX3" fmla="*/ 0 w 637113"/>
              <a:gd name="connsiteY3" fmla="*/ 536531 h 974684"/>
              <a:gd name="connsiteX0" fmla="*/ 0 w 637117"/>
              <a:gd name="connsiteY0" fmla="*/ 997967 h 997967"/>
              <a:gd name="connsiteX1" fmla="*/ 633418 w 637117"/>
              <a:gd name="connsiteY1" fmla="*/ 0 h 997967"/>
              <a:gd name="connsiteX2" fmla="*/ 637117 w 637117"/>
              <a:gd name="connsiteY2" fmla="*/ 974684 h 997967"/>
              <a:gd name="connsiteX3" fmla="*/ 0 w 637117"/>
              <a:gd name="connsiteY3" fmla="*/ 997967 h 997967"/>
            </a:gdLst>
            <a:ahLst/>
            <a:cxnLst>
              <a:cxn ang="0">
                <a:pos x="connsiteX0" y="connsiteY0"/>
              </a:cxn>
              <a:cxn ang="0">
                <a:pos x="connsiteX1" y="connsiteY1"/>
              </a:cxn>
              <a:cxn ang="0">
                <a:pos x="connsiteX2" y="connsiteY2"/>
              </a:cxn>
              <a:cxn ang="0">
                <a:pos x="connsiteX3" y="connsiteY3"/>
              </a:cxn>
            </a:cxnLst>
            <a:rect l="l" t="t" r="r" b="b"/>
            <a:pathLst>
              <a:path w="637117" h="997967">
                <a:moveTo>
                  <a:pt x="0" y="997967"/>
                </a:moveTo>
                <a:lnTo>
                  <a:pt x="633418" y="0"/>
                </a:lnTo>
                <a:lnTo>
                  <a:pt x="637117" y="974684"/>
                </a:lnTo>
                <a:lnTo>
                  <a:pt x="0" y="997967"/>
                </a:lnTo>
                <a:close/>
              </a:path>
            </a:pathLst>
          </a:custGeom>
          <a:gradFill>
            <a:gsLst>
              <a:gs pos="0">
                <a:srgbClr val="66FFCC">
                  <a:alpha val="0"/>
                </a:srgbClr>
              </a:gs>
              <a:gs pos="100000">
                <a:srgbClr val="66FFCC">
                  <a:alpha val="5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7" name="圖片 36" descr="一張含有 文字 的圖片&#10;&#10;自動產生的描述">
            <a:extLst>
              <a:ext uri="{FF2B5EF4-FFF2-40B4-BE49-F238E27FC236}">
                <a16:creationId xmlns:a16="http://schemas.microsoft.com/office/drawing/2014/main" id="{55A39260-EF13-40F2-8BA1-2B52B37C7E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94009" y="5028448"/>
            <a:ext cx="4109510" cy="1170378"/>
          </a:xfrm>
          <a:prstGeom prst="rect">
            <a:avLst/>
          </a:prstGeom>
        </p:spPr>
      </p:pic>
      <p:pic>
        <p:nvPicPr>
          <p:cNvPr id="27" name="圖片 26">
            <a:extLst>
              <a:ext uri="{FF2B5EF4-FFF2-40B4-BE49-F238E27FC236}">
                <a16:creationId xmlns:a16="http://schemas.microsoft.com/office/drawing/2014/main" id="{13E459CC-2A40-4E4D-8DF7-E92E75810A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84534" y="3673287"/>
            <a:ext cx="2735095" cy="1362253"/>
          </a:xfrm>
          <a:prstGeom prst="rect">
            <a:avLst/>
          </a:prstGeom>
          <a:ln>
            <a:noFill/>
          </a:ln>
          <a:effectLst>
            <a:outerShdw blurRad="292100" dist="457200" dir="8100000" algn="tr" rotWithShape="0">
              <a:srgbClr val="251A36">
                <a:alpha val="65882"/>
              </a:srgbClr>
            </a:outerShdw>
          </a:effectLst>
        </p:spPr>
      </p:pic>
      <p:pic>
        <p:nvPicPr>
          <p:cNvPr id="40" name="圖形 39">
            <a:extLst>
              <a:ext uri="{FF2B5EF4-FFF2-40B4-BE49-F238E27FC236}">
                <a16:creationId xmlns:a16="http://schemas.microsoft.com/office/drawing/2014/main" id="{0B18EF87-4DDA-4012-B1DF-328B54DD10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3877" y="4765532"/>
            <a:ext cx="1033285" cy="984413"/>
          </a:xfrm>
          <a:prstGeom prst="rect">
            <a:avLst/>
          </a:prstGeom>
        </p:spPr>
      </p:pic>
      <p:sp>
        <p:nvSpPr>
          <p:cNvPr id="44" name="矩形 43">
            <a:extLst>
              <a:ext uri="{FF2B5EF4-FFF2-40B4-BE49-F238E27FC236}">
                <a16:creationId xmlns:a16="http://schemas.microsoft.com/office/drawing/2014/main" id="{F37965A8-93DC-42F9-BE42-F2AC14D4E263}"/>
              </a:ext>
            </a:extLst>
          </p:cNvPr>
          <p:cNvSpPr/>
          <p:nvPr/>
        </p:nvSpPr>
        <p:spPr>
          <a:xfrm>
            <a:off x="8463318" y="6080279"/>
            <a:ext cx="2130776" cy="26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QHora-301W</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5" name="圖形 44">
            <a:extLst>
              <a:ext uri="{FF2B5EF4-FFF2-40B4-BE49-F238E27FC236}">
                <a16:creationId xmlns:a16="http://schemas.microsoft.com/office/drawing/2014/main" id="{3DC97FF0-5189-4D62-A24B-9ACE552885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93862" y="3888947"/>
            <a:ext cx="2277604" cy="1645598"/>
          </a:xfrm>
          <a:prstGeom prst="rect">
            <a:avLst/>
          </a:prstGeom>
          <a:effectLst>
            <a:outerShdw blurRad="203200" dist="101600" dir="8100000" algn="tr" rotWithShape="0">
              <a:srgbClr val="000000">
                <a:alpha val="73000"/>
              </a:srgbClr>
            </a:outerShdw>
          </a:effectLst>
        </p:spPr>
      </p:pic>
      <p:sp>
        <p:nvSpPr>
          <p:cNvPr id="46" name="弧形 45">
            <a:extLst>
              <a:ext uri="{FF2B5EF4-FFF2-40B4-BE49-F238E27FC236}">
                <a16:creationId xmlns:a16="http://schemas.microsoft.com/office/drawing/2014/main" id="{AC8545E1-6D57-4118-A406-86CB2B65134B}"/>
              </a:ext>
            </a:extLst>
          </p:cNvPr>
          <p:cNvSpPr/>
          <p:nvPr/>
        </p:nvSpPr>
        <p:spPr>
          <a:xfrm>
            <a:off x="3120042" y="4374114"/>
            <a:ext cx="3944986" cy="3086172"/>
          </a:xfrm>
          <a:prstGeom prst="arc">
            <a:avLst>
              <a:gd name="adj1" fmla="val 16200000"/>
              <a:gd name="adj2" fmla="val 20458065"/>
            </a:avLst>
          </a:prstGeom>
          <a:ln w="57150">
            <a:solidFill>
              <a:srgbClr val="66FFCC"/>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7" name="弧形 46">
            <a:extLst>
              <a:ext uri="{FF2B5EF4-FFF2-40B4-BE49-F238E27FC236}">
                <a16:creationId xmlns:a16="http://schemas.microsoft.com/office/drawing/2014/main" id="{4189224B-094A-4B31-9FE7-280F789BFA1C}"/>
              </a:ext>
            </a:extLst>
          </p:cNvPr>
          <p:cNvSpPr/>
          <p:nvPr/>
        </p:nvSpPr>
        <p:spPr>
          <a:xfrm flipH="1">
            <a:off x="1832437" y="4394283"/>
            <a:ext cx="3218427" cy="2517783"/>
          </a:xfrm>
          <a:prstGeom prst="arc">
            <a:avLst>
              <a:gd name="adj1" fmla="val 16200000"/>
              <a:gd name="adj2" fmla="val 20458065"/>
            </a:avLst>
          </a:prstGeom>
          <a:ln w="57150">
            <a:solidFill>
              <a:srgbClr val="66FFCC"/>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8" name="矩形 47">
            <a:extLst>
              <a:ext uri="{FF2B5EF4-FFF2-40B4-BE49-F238E27FC236}">
                <a16:creationId xmlns:a16="http://schemas.microsoft.com/office/drawing/2014/main" id="{302BE9AB-1B21-46F4-A92A-2C949A7C7E7E}"/>
              </a:ext>
            </a:extLst>
          </p:cNvPr>
          <p:cNvSpPr/>
          <p:nvPr/>
        </p:nvSpPr>
        <p:spPr>
          <a:xfrm>
            <a:off x="3193862" y="4467314"/>
            <a:ext cx="2200176" cy="682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rgbClr val="66FFCC"/>
                </a:solidFill>
                <a:latin typeface="Arial" panose="020B0604020202020204" pitchFamily="34" charset="0"/>
                <a:ea typeface="微軟正黑體" panose="020B0604030504040204" pitchFamily="34" charset="-120"/>
                <a:sym typeface="Arial" panose="020B0604020202020204" pitchFamily="34" charset="0"/>
              </a:rPr>
              <a:t>OpenVPN</a:t>
            </a:r>
            <a:endParaRPr lang="zh-TW" altLang="en-US" sz="16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 name="文字方塊 2">
            <a:extLst>
              <a:ext uri="{FF2B5EF4-FFF2-40B4-BE49-F238E27FC236}">
                <a16:creationId xmlns:a16="http://schemas.microsoft.com/office/drawing/2014/main" id="{8EFE984A-FF35-46FE-B6FC-2B7409F47668}"/>
              </a:ext>
            </a:extLst>
          </p:cNvPr>
          <p:cNvSpPr txBox="1"/>
          <p:nvPr/>
        </p:nvSpPr>
        <p:spPr>
          <a:xfrm>
            <a:off x="6234024" y="6507192"/>
            <a:ext cx="70276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rgbClr val="FFFFFF"/>
                </a:solidFill>
                <a:ea typeface="微軟正黑體"/>
                <a:cs typeface="Arial"/>
              </a:rPr>
              <a:t>** QVPN Client and QuWAN service cannot be enabled at the same time</a:t>
            </a:r>
            <a:endParaRPr lang="zh-TW" altLang="en-US">
              <a:solidFill>
                <a:srgbClr val="FFFFFF"/>
              </a:solidFill>
              <a:ea typeface="微軟正黑體"/>
              <a:cs typeface="Arial"/>
            </a:endParaRPr>
          </a:p>
        </p:txBody>
      </p:sp>
    </p:spTree>
    <p:extLst>
      <p:ext uri="{BB962C8B-B14F-4D97-AF65-F5344CB8AC3E}">
        <p14:creationId xmlns:p14="http://schemas.microsoft.com/office/powerpoint/2010/main" val="2889954765"/>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5">
            <a:extLst>
              <a:ext uri="{FF2B5EF4-FFF2-40B4-BE49-F238E27FC236}">
                <a16:creationId xmlns:a16="http://schemas.microsoft.com/office/drawing/2014/main" id="{CADEC9A5-D0EA-4554-B630-0752ED103E6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11767" y="2793265"/>
            <a:ext cx="8051370" cy="3988700"/>
          </a:xfrm>
          <a:prstGeom prst="rect">
            <a:avLst/>
          </a:prstGeom>
        </p:spPr>
      </p:pic>
      <p:sp>
        <p:nvSpPr>
          <p:cNvPr id="2" name="標題 1">
            <a:extLst>
              <a:ext uri="{FF2B5EF4-FFF2-40B4-BE49-F238E27FC236}">
                <a16:creationId xmlns:a16="http://schemas.microsoft.com/office/drawing/2014/main" id="{D936B892-0F28-471C-BEA7-5486EB20564A}"/>
              </a:ext>
            </a:extLst>
          </p:cNvPr>
          <p:cNvSpPr>
            <a:spLocks noGrp="1"/>
          </p:cNvSpPr>
          <p:nvPr>
            <p:ph type="title"/>
          </p:nvPr>
        </p:nvSpPr>
        <p:spPr/>
        <p:txBody>
          <a:bodyPr/>
          <a:lstStyle/>
          <a:p>
            <a:r>
              <a:rPr lang="zh-TW" altLang="en-US">
                <a:ea typeface="微軟正黑體" panose="020B0604030504040204" pitchFamily="34" charset="-120"/>
                <a:cs typeface="Arial"/>
                <a:sym typeface="Arial" panose="020B0604020202020204" pitchFamily="34" charset="0"/>
              </a:rPr>
              <a:t>Set DNS on </a:t>
            </a:r>
            <a:r>
              <a:rPr lang="en-US" altLang="zh-TW">
                <a:ea typeface="微軟正黑體" panose="020B0604030504040204" pitchFamily="34" charset="-120"/>
                <a:cs typeface="Arial"/>
                <a:sym typeface="Arial" panose="020B0604020202020204" pitchFamily="34" charset="0"/>
              </a:rPr>
              <a:t>WAN</a:t>
            </a:r>
            <a:endParaRPr lang="zh-TW">
              <a:ea typeface="微軟正黑體" panose="020B0604030504040204" pitchFamily="34" charset="-120"/>
              <a:cs typeface="Arial"/>
              <a:sym typeface="Arial" panose="020B0604020202020204" pitchFamily="34" charset="0"/>
            </a:endParaRPr>
          </a:p>
        </p:txBody>
      </p:sp>
      <p:sp>
        <p:nvSpPr>
          <p:cNvPr id="4" name="矩形: 圓角 3">
            <a:extLst>
              <a:ext uri="{FF2B5EF4-FFF2-40B4-BE49-F238E27FC236}">
                <a16:creationId xmlns:a16="http://schemas.microsoft.com/office/drawing/2014/main" id="{31CE7FD2-A36A-4F63-A458-F0F8278A27D6}"/>
              </a:ext>
            </a:extLst>
          </p:cNvPr>
          <p:cNvSpPr/>
          <p:nvPr/>
        </p:nvSpPr>
        <p:spPr>
          <a:xfrm>
            <a:off x="3936999" y="4032251"/>
            <a:ext cx="3564467" cy="762000"/>
          </a:xfrm>
          <a:prstGeom prst="roundRect">
            <a:avLst>
              <a:gd name="adj" fmla="val 9830"/>
            </a:avLst>
          </a:prstGeom>
          <a:noFill/>
          <a:ln w="28575">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3" name="文字方塊 2">
            <a:extLst>
              <a:ext uri="{FF2B5EF4-FFF2-40B4-BE49-F238E27FC236}">
                <a16:creationId xmlns:a16="http://schemas.microsoft.com/office/drawing/2014/main" id="{5B8F11CD-CCC8-49A0-A39D-28C5B0AFA0F6}"/>
              </a:ext>
            </a:extLst>
          </p:cNvPr>
          <p:cNvSpPr txBox="1"/>
          <p:nvPr/>
        </p:nvSpPr>
        <p:spPr>
          <a:xfrm>
            <a:off x="1923782" y="1840683"/>
            <a:ext cx="83613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Manually configure DNS services to meet your special needs </a:t>
            </a:r>
            <a:endPar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pPr algn="ctr"/>
            <a:r>
              <a:rPr lang="en-US"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Make the Internet environment faster and more customized </a:t>
            </a:r>
            <a:endParaRPr 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9" name="矩形 26">
            <a:extLst>
              <a:ext uri="{FF2B5EF4-FFF2-40B4-BE49-F238E27FC236}">
                <a16:creationId xmlns:a16="http://schemas.microsoft.com/office/drawing/2014/main" id="{72AE52B3-3FEB-4CF5-AB69-D4E752CF5D12}"/>
              </a:ext>
            </a:extLst>
          </p:cNvPr>
          <p:cNvSpPr/>
          <p:nvPr/>
        </p:nvSpPr>
        <p:spPr>
          <a:xfrm>
            <a:off x="3915067" y="3495041"/>
            <a:ext cx="5575643" cy="1348912"/>
          </a:xfrm>
          <a:custGeom>
            <a:avLst/>
            <a:gdLst>
              <a:gd name="connsiteX0" fmla="*/ 0 w 1249596"/>
              <a:gd name="connsiteY0" fmla="*/ 0 h 386676"/>
              <a:gd name="connsiteX1" fmla="*/ 1249596 w 1249596"/>
              <a:gd name="connsiteY1" fmla="*/ 0 h 386676"/>
              <a:gd name="connsiteX2" fmla="*/ 1249596 w 1249596"/>
              <a:gd name="connsiteY2" fmla="*/ 386676 h 386676"/>
              <a:gd name="connsiteX3" fmla="*/ 0 w 1249596"/>
              <a:gd name="connsiteY3" fmla="*/ 386676 h 386676"/>
              <a:gd name="connsiteX4" fmla="*/ 0 w 1249596"/>
              <a:gd name="connsiteY4" fmla="*/ 0 h 386676"/>
              <a:gd name="connsiteX0" fmla="*/ 207433 w 1249596"/>
              <a:gd name="connsiteY0" fmla="*/ 127000 h 386676"/>
              <a:gd name="connsiteX1" fmla="*/ 1249596 w 1249596"/>
              <a:gd name="connsiteY1" fmla="*/ 0 h 386676"/>
              <a:gd name="connsiteX2" fmla="*/ 1249596 w 1249596"/>
              <a:gd name="connsiteY2" fmla="*/ 386676 h 386676"/>
              <a:gd name="connsiteX3" fmla="*/ 0 w 1249596"/>
              <a:gd name="connsiteY3" fmla="*/ 386676 h 386676"/>
              <a:gd name="connsiteX4" fmla="*/ 207433 w 1249596"/>
              <a:gd name="connsiteY4" fmla="*/ 127000 h 386676"/>
              <a:gd name="connsiteX0" fmla="*/ 6350 w 1249596"/>
              <a:gd name="connsiteY0" fmla="*/ 122767 h 386676"/>
              <a:gd name="connsiteX1" fmla="*/ 1249596 w 1249596"/>
              <a:gd name="connsiteY1" fmla="*/ 0 h 386676"/>
              <a:gd name="connsiteX2" fmla="*/ 1249596 w 1249596"/>
              <a:gd name="connsiteY2" fmla="*/ 386676 h 386676"/>
              <a:gd name="connsiteX3" fmla="*/ 0 w 1249596"/>
              <a:gd name="connsiteY3" fmla="*/ 386676 h 386676"/>
              <a:gd name="connsiteX4" fmla="*/ 6350 w 1249596"/>
              <a:gd name="connsiteY4" fmla="*/ 122767 h 386676"/>
              <a:gd name="connsiteX0" fmla="*/ 8467 w 1251713"/>
              <a:gd name="connsiteY0" fmla="*/ 122767 h 386676"/>
              <a:gd name="connsiteX1" fmla="*/ 1251713 w 1251713"/>
              <a:gd name="connsiteY1" fmla="*/ 0 h 386676"/>
              <a:gd name="connsiteX2" fmla="*/ 1251713 w 1251713"/>
              <a:gd name="connsiteY2" fmla="*/ 386676 h 386676"/>
              <a:gd name="connsiteX3" fmla="*/ 0 w 1251713"/>
              <a:gd name="connsiteY3" fmla="*/ 325292 h 386676"/>
              <a:gd name="connsiteX4" fmla="*/ 8467 w 1251713"/>
              <a:gd name="connsiteY4" fmla="*/ 122767 h 386676"/>
              <a:gd name="connsiteX0" fmla="*/ 0 w 2777421"/>
              <a:gd name="connsiteY0" fmla="*/ 452967 h 452967"/>
              <a:gd name="connsiteX1" fmla="*/ 2777421 w 2777421"/>
              <a:gd name="connsiteY1" fmla="*/ 0 h 452967"/>
              <a:gd name="connsiteX2" fmla="*/ 2777421 w 2777421"/>
              <a:gd name="connsiteY2" fmla="*/ 386676 h 452967"/>
              <a:gd name="connsiteX3" fmla="*/ 1525708 w 2777421"/>
              <a:gd name="connsiteY3" fmla="*/ 325292 h 452967"/>
              <a:gd name="connsiteX4" fmla="*/ 0 w 2777421"/>
              <a:gd name="connsiteY4" fmla="*/ 452967 h 452967"/>
              <a:gd name="connsiteX0" fmla="*/ 0 w 2777421"/>
              <a:gd name="connsiteY0" fmla="*/ 452967 h 1246042"/>
              <a:gd name="connsiteX1" fmla="*/ 2777421 w 2777421"/>
              <a:gd name="connsiteY1" fmla="*/ 0 h 1246042"/>
              <a:gd name="connsiteX2" fmla="*/ 2777421 w 2777421"/>
              <a:gd name="connsiteY2" fmla="*/ 386676 h 1246042"/>
              <a:gd name="connsiteX3" fmla="*/ 63447 w 2777421"/>
              <a:gd name="connsiteY3" fmla="*/ 1246042 h 1246042"/>
              <a:gd name="connsiteX4" fmla="*/ 0 w 2777421"/>
              <a:gd name="connsiteY4" fmla="*/ 452967 h 1246042"/>
              <a:gd name="connsiteX0" fmla="*/ 0 w 7469840"/>
              <a:gd name="connsiteY0" fmla="*/ 452967 h 1246042"/>
              <a:gd name="connsiteX1" fmla="*/ 2777421 w 7469840"/>
              <a:gd name="connsiteY1" fmla="*/ 0 h 1246042"/>
              <a:gd name="connsiteX2" fmla="*/ 7469840 w 7469840"/>
              <a:gd name="connsiteY2" fmla="*/ 1015326 h 1246042"/>
              <a:gd name="connsiteX3" fmla="*/ 63447 w 7469840"/>
              <a:gd name="connsiteY3" fmla="*/ 1246042 h 1246042"/>
              <a:gd name="connsiteX4" fmla="*/ 0 w 7469840"/>
              <a:gd name="connsiteY4" fmla="*/ 452967 h 1246042"/>
              <a:gd name="connsiteX0" fmla="*/ 0 w 7469840"/>
              <a:gd name="connsiteY0" fmla="*/ 503767 h 1246042"/>
              <a:gd name="connsiteX1" fmla="*/ 2777421 w 7469840"/>
              <a:gd name="connsiteY1" fmla="*/ 0 h 1246042"/>
              <a:gd name="connsiteX2" fmla="*/ 7469840 w 7469840"/>
              <a:gd name="connsiteY2" fmla="*/ 1015326 h 1246042"/>
              <a:gd name="connsiteX3" fmla="*/ 63447 w 7469840"/>
              <a:gd name="connsiteY3" fmla="*/ 1246042 h 1246042"/>
              <a:gd name="connsiteX4" fmla="*/ 0 w 7469840"/>
              <a:gd name="connsiteY4" fmla="*/ 503767 h 1246042"/>
              <a:gd name="connsiteX0" fmla="*/ 26446 w 7496286"/>
              <a:gd name="connsiteY0" fmla="*/ 503767 h 1265092"/>
              <a:gd name="connsiteX1" fmla="*/ 2803867 w 7496286"/>
              <a:gd name="connsiteY1" fmla="*/ 0 h 1265092"/>
              <a:gd name="connsiteX2" fmla="*/ 7496286 w 7496286"/>
              <a:gd name="connsiteY2" fmla="*/ 1015326 h 1265092"/>
              <a:gd name="connsiteX3" fmla="*/ 0 w 7496286"/>
              <a:gd name="connsiteY3" fmla="*/ 1265092 h 1265092"/>
              <a:gd name="connsiteX4" fmla="*/ 26446 w 7496286"/>
              <a:gd name="connsiteY4" fmla="*/ 503767 h 1265092"/>
              <a:gd name="connsiteX0" fmla="*/ 26446 w 7496286"/>
              <a:gd name="connsiteY0" fmla="*/ 640927 h 1402252"/>
              <a:gd name="connsiteX1" fmla="*/ 2465869 w 7496286"/>
              <a:gd name="connsiteY1" fmla="*/ 0 h 1402252"/>
              <a:gd name="connsiteX2" fmla="*/ 7496286 w 7496286"/>
              <a:gd name="connsiteY2" fmla="*/ 1152486 h 1402252"/>
              <a:gd name="connsiteX3" fmla="*/ 0 w 7496286"/>
              <a:gd name="connsiteY3" fmla="*/ 1402252 h 1402252"/>
              <a:gd name="connsiteX4" fmla="*/ 26446 w 7496286"/>
              <a:gd name="connsiteY4" fmla="*/ 640927 h 1402252"/>
              <a:gd name="connsiteX0" fmla="*/ 26446 w 5288512"/>
              <a:gd name="connsiteY0" fmla="*/ 640927 h 1402252"/>
              <a:gd name="connsiteX1" fmla="*/ 2465869 w 5288512"/>
              <a:gd name="connsiteY1" fmla="*/ 0 h 1402252"/>
              <a:gd name="connsiteX2" fmla="*/ 5288512 w 5288512"/>
              <a:gd name="connsiteY2" fmla="*/ 1152486 h 1402252"/>
              <a:gd name="connsiteX3" fmla="*/ 0 w 5288512"/>
              <a:gd name="connsiteY3" fmla="*/ 1402252 h 1402252"/>
              <a:gd name="connsiteX4" fmla="*/ 26446 w 5288512"/>
              <a:gd name="connsiteY4" fmla="*/ 640927 h 1402252"/>
              <a:gd name="connsiteX0" fmla="*/ 0 w 5262066"/>
              <a:gd name="connsiteY0" fmla="*/ 640927 h 1348912"/>
              <a:gd name="connsiteX1" fmla="*/ 2439423 w 5262066"/>
              <a:gd name="connsiteY1" fmla="*/ 0 h 1348912"/>
              <a:gd name="connsiteX2" fmla="*/ 5262066 w 5262066"/>
              <a:gd name="connsiteY2" fmla="*/ 1152486 h 1348912"/>
              <a:gd name="connsiteX3" fmla="*/ 210872 w 5262066"/>
              <a:gd name="connsiteY3" fmla="*/ 1348912 h 1348912"/>
              <a:gd name="connsiteX4" fmla="*/ 0 w 5262066"/>
              <a:gd name="connsiteY4" fmla="*/ 640927 h 134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066" h="1348912">
                <a:moveTo>
                  <a:pt x="0" y="640927"/>
                </a:moveTo>
                <a:lnTo>
                  <a:pt x="2439423" y="0"/>
                </a:lnTo>
                <a:lnTo>
                  <a:pt x="5262066" y="1152486"/>
                </a:lnTo>
                <a:lnTo>
                  <a:pt x="210872" y="1348912"/>
                </a:lnTo>
                <a:lnTo>
                  <a:pt x="0" y="640927"/>
                </a:lnTo>
                <a:close/>
              </a:path>
            </a:pathLst>
          </a:custGeom>
          <a:gradFill>
            <a:gsLst>
              <a:gs pos="0">
                <a:srgbClr val="66FFCC">
                  <a:alpha val="0"/>
                </a:srgbClr>
              </a:gs>
              <a:gs pos="96000">
                <a:srgbClr val="66FFCC">
                  <a:alpha val="52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5">
            <a:extLst>
              <a:ext uri="{FF2B5EF4-FFF2-40B4-BE49-F238E27FC236}">
                <a16:creationId xmlns:a16="http://schemas.microsoft.com/office/drawing/2014/main" id="{DDF787BF-B8A0-43AC-8FDC-B1121C0277A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50503" y="3472360"/>
            <a:ext cx="5792302" cy="1156790"/>
          </a:xfrm>
          <a:prstGeom prst="roundRect">
            <a:avLst/>
          </a:prstGeom>
          <a:ln>
            <a:noFill/>
          </a:ln>
          <a:effectLst>
            <a:glow rad="101600">
              <a:srgbClr val="66FFCC">
                <a:alpha val="31000"/>
              </a:srgbClr>
            </a:glow>
            <a:outerShdw blurRad="114300" dist="76200" dir="8100000" algn="tr" rotWithShape="0">
              <a:srgbClr val="251A36">
                <a:alpha val="74000"/>
              </a:srgbClr>
            </a:outerShdw>
          </a:effectLst>
        </p:spPr>
      </p:pic>
    </p:spTree>
    <p:extLst>
      <p:ext uri="{BB962C8B-B14F-4D97-AF65-F5344CB8AC3E}">
        <p14:creationId xmlns:p14="http://schemas.microsoft.com/office/powerpoint/2010/main" val="2559279447"/>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02F71D-9406-4E35-8FD4-7C1D7517522F}"/>
              </a:ext>
            </a:extLst>
          </p:cNvPr>
          <p:cNvSpPr>
            <a:spLocks noGrp="1"/>
          </p:cNvSpPr>
          <p:nvPr>
            <p:ph type="title"/>
          </p:nvPr>
        </p:nvSpPr>
        <p:spPr/>
        <p:txBody>
          <a:bodyPr/>
          <a:lstStyle/>
          <a:p>
            <a:r>
              <a:rPr lang="en-US" altLang="zh-TW" sz="3600">
                <a:ea typeface="微軟正黑體" panose="020B0604030504040204" pitchFamily="34" charset="-120"/>
                <a:cs typeface="Arial"/>
                <a:sym typeface="Arial" panose="020B0604020202020204" pitchFamily="34" charset="0"/>
              </a:rPr>
              <a:t>Specify</a:t>
            </a:r>
            <a:r>
              <a:rPr lang="zh-TW" altLang="en-US" sz="3600">
                <a:ea typeface="微軟正黑體" panose="020B0604030504040204" pitchFamily="34" charset="-120"/>
                <a:cs typeface="Arial"/>
                <a:sym typeface="Arial" panose="020B0604020202020204" pitchFamily="34" charset="0"/>
              </a:rPr>
              <a:t> </a:t>
            </a:r>
            <a:r>
              <a:rPr lang="en-US" altLang="zh-TW" sz="3600">
                <a:ea typeface="微軟正黑體" panose="020B0604030504040204" pitchFamily="34" charset="-120"/>
                <a:cs typeface="Arial"/>
                <a:sym typeface="Arial" panose="020B0604020202020204" pitchFamily="34" charset="0"/>
              </a:rPr>
              <a:t>the</a:t>
            </a:r>
            <a:r>
              <a:rPr lang="zh-TW" altLang="en-US" sz="3600">
                <a:ea typeface="微軟正黑體" panose="020B0604030504040204" pitchFamily="34" charset="-120"/>
                <a:cs typeface="Arial"/>
                <a:sym typeface="Arial" panose="020B0604020202020204" pitchFamily="34" charset="0"/>
              </a:rPr>
              <a:t> </a:t>
            </a:r>
            <a:r>
              <a:rPr lang="en-US" altLang="zh-TW" sz="3600">
                <a:ea typeface="微軟正黑體" panose="020B0604030504040204" pitchFamily="34" charset="-120"/>
                <a:cs typeface="Arial"/>
                <a:sym typeface="Arial" panose="020B0604020202020204" pitchFamily="34" charset="0"/>
              </a:rPr>
              <a:t>connection</a:t>
            </a:r>
            <a:r>
              <a:rPr lang="zh-TW" altLang="en-US" sz="3600">
                <a:ea typeface="微軟正黑體" panose="020B0604030504040204" pitchFamily="34" charset="-120"/>
                <a:cs typeface="Arial"/>
                <a:sym typeface="Arial" panose="020B0604020202020204" pitchFamily="34" charset="0"/>
              </a:rPr>
              <a:t> </a:t>
            </a:r>
            <a:r>
              <a:rPr lang="en-US" altLang="zh-TW" sz="3600">
                <a:ea typeface="微軟正黑體" panose="020B0604030504040204" pitchFamily="34" charset="-120"/>
                <a:cs typeface="Arial"/>
                <a:sym typeface="Arial" panose="020B0604020202020204" pitchFamily="34" charset="0"/>
              </a:rPr>
              <a:t>path</a:t>
            </a:r>
            <a:r>
              <a:rPr lang="zh-TW" altLang="en-US" sz="3600">
                <a:ea typeface="微軟正黑體" panose="020B0604030504040204" pitchFamily="34" charset="-120"/>
                <a:cs typeface="Arial"/>
                <a:sym typeface="Arial" panose="020B0604020202020204" pitchFamily="34" charset="0"/>
              </a:rPr>
              <a:t> </a:t>
            </a:r>
            <a:r>
              <a:rPr lang="en-US" altLang="zh-TW" sz="3600">
                <a:ea typeface="微軟正黑體" panose="020B0604030504040204" pitchFamily="34" charset="-120"/>
                <a:cs typeface="Arial"/>
                <a:sym typeface="Arial" panose="020B0604020202020204" pitchFamily="34" charset="0"/>
              </a:rPr>
              <a:t>of</a:t>
            </a:r>
            <a:r>
              <a:rPr lang="zh-TW" altLang="en-US" sz="3600">
                <a:ea typeface="微軟正黑體" panose="020B0604030504040204" pitchFamily="34" charset="-120"/>
                <a:cs typeface="Arial"/>
                <a:sym typeface="Arial" panose="020B0604020202020204" pitchFamily="34" charset="0"/>
              </a:rPr>
              <a:t> </a:t>
            </a:r>
            <a:r>
              <a:rPr lang="zh-TW" sz="3600">
                <a:ea typeface="微軟正黑體" panose="020B0604030504040204" pitchFamily="34" charset="-120"/>
                <a:cs typeface="Arial"/>
                <a:sym typeface="Arial" panose="020B0604020202020204" pitchFamily="34" charset="0"/>
              </a:rPr>
              <a:t>myQNAPcloud DDNS</a:t>
            </a:r>
            <a:r>
              <a:rPr lang="zh-TW" altLang="en-US" sz="3600">
                <a:ea typeface="微軟正黑體" panose="020B0604030504040204" pitchFamily="34" charset="-120"/>
                <a:cs typeface="Arial"/>
                <a:sym typeface="Arial" panose="020B0604020202020204" pitchFamily="34" charset="0"/>
              </a:rPr>
              <a:t> </a:t>
            </a:r>
            <a:endParaRPr lang="zh-TW" sz="3600">
              <a:ea typeface="微軟正黑體" panose="020B0604030504040204" pitchFamily="34" charset="-120"/>
              <a:sym typeface="Arial" panose="020B0604020202020204" pitchFamily="34" charset="0"/>
            </a:endParaRPr>
          </a:p>
        </p:txBody>
      </p:sp>
      <p:pic>
        <p:nvPicPr>
          <p:cNvPr id="4" name="圖片 4">
            <a:extLst>
              <a:ext uri="{FF2B5EF4-FFF2-40B4-BE49-F238E27FC236}">
                <a16:creationId xmlns:a16="http://schemas.microsoft.com/office/drawing/2014/main" id="{880461CA-FB74-4416-8DA1-26344122000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91146" y="2107929"/>
            <a:ext cx="7650996" cy="3972415"/>
          </a:xfrm>
          <a:prstGeom prst="rect">
            <a:avLst/>
          </a:prstGeom>
        </p:spPr>
      </p:pic>
      <p:pic>
        <p:nvPicPr>
          <p:cNvPr id="5" name="圖片 3">
            <a:extLst>
              <a:ext uri="{FF2B5EF4-FFF2-40B4-BE49-F238E27FC236}">
                <a16:creationId xmlns:a16="http://schemas.microsoft.com/office/drawing/2014/main" id="{9DEBD23C-6780-4F60-9BDC-C5400C2CFAE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79190" y="4735521"/>
            <a:ext cx="5100843" cy="1987653"/>
          </a:xfrm>
          <a:prstGeom prst="rect">
            <a:avLst/>
          </a:prstGeom>
          <a:ln>
            <a:noFill/>
          </a:ln>
          <a:effectLst>
            <a:outerShdw blurRad="292100" dist="457200" dir="8100000" algn="tr" rotWithShape="0">
              <a:srgbClr val="251A36">
                <a:alpha val="65882"/>
              </a:srgbClr>
            </a:outerShdw>
          </a:effectLst>
        </p:spPr>
      </p:pic>
      <p:sp>
        <p:nvSpPr>
          <p:cNvPr id="6" name="文字方塊 5">
            <a:extLst>
              <a:ext uri="{FF2B5EF4-FFF2-40B4-BE49-F238E27FC236}">
                <a16:creationId xmlns:a16="http://schemas.microsoft.com/office/drawing/2014/main" id="{CDE411CE-9E1D-4218-9B00-9CAD5E06C750}"/>
              </a:ext>
            </a:extLst>
          </p:cNvPr>
          <p:cNvSpPr txBox="1"/>
          <p:nvPr/>
        </p:nvSpPr>
        <p:spPr>
          <a:xfrm>
            <a:off x="8195134" y="3002797"/>
            <a:ext cx="355624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You can choose static IP or specify WAN port</a:t>
            </a:r>
            <a:r>
              <a:rPr lang="zh-TW" altLang="en-US"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for myQNAPcloud DDNS connection</a:t>
            </a:r>
            <a:endParaRPr 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Tree>
    <p:extLst>
      <p:ext uri="{BB962C8B-B14F-4D97-AF65-F5344CB8AC3E}">
        <p14:creationId xmlns:p14="http://schemas.microsoft.com/office/powerpoint/2010/main" val="2557725756"/>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E567BA-B9E7-4BA4-9D96-BDF5AA575DD6}"/>
              </a:ext>
            </a:extLst>
          </p:cNvPr>
          <p:cNvSpPr>
            <a:spLocks noGrp="1"/>
          </p:cNvSpPr>
          <p:nvPr>
            <p:ph type="title"/>
          </p:nvPr>
        </p:nvSpPr>
        <p:spPr/>
        <p:txBody>
          <a:bodyPr/>
          <a:lstStyle/>
          <a:p>
            <a:r>
              <a:rPr lang="zh-TW" altLang="en-US">
                <a:ea typeface="微軟正黑體" panose="020B0604030504040204" pitchFamily="34" charset="-120"/>
                <a:cs typeface="Arial"/>
                <a:sym typeface="Arial" panose="020B0604020202020204" pitchFamily="34" charset="0"/>
              </a:rPr>
              <a:t>Functions Coming soon...</a:t>
            </a:r>
          </a:p>
        </p:txBody>
      </p:sp>
      <p:sp>
        <p:nvSpPr>
          <p:cNvPr id="14" name="文字方塊 13">
            <a:extLst>
              <a:ext uri="{FF2B5EF4-FFF2-40B4-BE49-F238E27FC236}">
                <a16:creationId xmlns:a16="http://schemas.microsoft.com/office/drawing/2014/main" id="{3CFB5D8F-B69A-4A48-9249-3851E9DF10B1}"/>
              </a:ext>
            </a:extLst>
          </p:cNvPr>
          <p:cNvSpPr txBox="1"/>
          <p:nvPr/>
        </p:nvSpPr>
        <p:spPr>
          <a:xfrm>
            <a:off x="8026945" y="4044907"/>
            <a:ext cx="386456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zh-TW" altLang="en-US" sz="2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Classic Site to Site VPN settings</a:t>
            </a:r>
          </a:p>
          <a:p>
            <a:pPr>
              <a:spcBef>
                <a:spcPts val="1200"/>
              </a:spcBef>
            </a:pPr>
            <a:r>
              <a:rPr lang="en" alt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Allow QHora-301W to establish VPN connections with other routers or cloud service providers​</a:t>
            </a:r>
            <a:endParaRPr 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5" name="文字方塊 14">
            <a:extLst>
              <a:ext uri="{FF2B5EF4-FFF2-40B4-BE49-F238E27FC236}">
                <a16:creationId xmlns:a16="http://schemas.microsoft.com/office/drawing/2014/main" id="{7D716CD9-C10C-4394-9493-6D318FA65991}"/>
              </a:ext>
            </a:extLst>
          </p:cNvPr>
          <p:cNvSpPr txBox="1"/>
          <p:nvPr/>
        </p:nvSpPr>
        <p:spPr>
          <a:xfrm>
            <a:off x="4641547" y="4044906"/>
            <a:ext cx="3283378"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zh-TW" altLang="en-US" sz="2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IPv6 Support</a:t>
            </a:r>
          </a:p>
          <a:p>
            <a:pPr>
              <a:spcBef>
                <a:spcPts val="1200"/>
              </a:spcBef>
            </a:pP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IPv6 is extensively used in some areas such as Japan and China.</a:t>
            </a:r>
          </a:p>
        </p:txBody>
      </p:sp>
      <p:sp>
        <p:nvSpPr>
          <p:cNvPr id="16" name="文字方塊 15">
            <a:extLst>
              <a:ext uri="{FF2B5EF4-FFF2-40B4-BE49-F238E27FC236}">
                <a16:creationId xmlns:a16="http://schemas.microsoft.com/office/drawing/2014/main" id="{7A5117A0-9F3A-45E2-AE2A-E7AF9FCC06BE}"/>
              </a:ext>
            </a:extLst>
          </p:cNvPr>
          <p:cNvSpPr txBox="1"/>
          <p:nvPr/>
        </p:nvSpPr>
        <p:spPr>
          <a:xfrm>
            <a:off x="905911" y="4044906"/>
            <a:ext cx="328337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zh-TW" altLang="en-US" sz="2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VLAN setting on WAN and IPTV service </a:t>
            </a:r>
          </a:p>
          <a:p>
            <a:pPr>
              <a:spcBef>
                <a:spcPts val="1200"/>
              </a:spcBef>
            </a:pP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To better fulfill various services provided by regional ISP</a:t>
            </a:r>
          </a:p>
        </p:txBody>
      </p:sp>
      <p:pic>
        <p:nvPicPr>
          <p:cNvPr id="21" name="圖形 20">
            <a:extLst>
              <a:ext uri="{FF2B5EF4-FFF2-40B4-BE49-F238E27FC236}">
                <a16:creationId xmlns:a16="http://schemas.microsoft.com/office/drawing/2014/main" id="{D17320F7-8E69-490A-B428-24C7D5A04C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7566" y="2834828"/>
            <a:ext cx="1425014" cy="991634"/>
          </a:xfrm>
          <a:prstGeom prst="rect">
            <a:avLst/>
          </a:prstGeom>
        </p:spPr>
      </p:pic>
      <p:pic>
        <p:nvPicPr>
          <p:cNvPr id="22" name="圖形 21">
            <a:extLst>
              <a:ext uri="{FF2B5EF4-FFF2-40B4-BE49-F238E27FC236}">
                <a16:creationId xmlns:a16="http://schemas.microsoft.com/office/drawing/2014/main" id="{8BEA035B-E5DD-4D10-9BC1-313720109D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4046" y="2838500"/>
            <a:ext cx="1439704" cy="984288"/>
          </a:xfrm>
          <a:prstGeom prst="rect">
            <a:avLst/>
          </a:prstGeom>
        </p:spPr>
      </p:pic>
      <p:pic>
        <p:nvPicPr>
          <p:cNvPr id="23" name="圖形 22">
            <a:extLst>
              <a:ext uri="{FF2B5EF4-FFF2-40B4-BE49-F238E27FC236}">
                <a16:creationId xmlns:a16="http://schemas.microsoft.com/office/drawing/2014/main" id="{FE93D09C-BB19-44E0-9ED1-70153FC2A6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29600" y="2716789"/>
            <a:ext cx="2691812" cy="1117706"/>
          </a:xfrm>
          <a:prstGeom prst="rect">
            <a:avLst/>
          </a:prstGeom>
        </p:spPr>
      </p:pic>
    </p:spTree>
    <p:extLst>
      <p:ext uri="{BB962C8B-B14F-4D97-AF65-F5344CB8AC3E}">
        <p14:creationId xmlns:p14="http://schemas.microsoft.com/office/powerpoint/2010/main" val="79920952"/>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A0D191-5815-4D82-A5C6-603F234862B6}"/>
              </a:ext>
            </a:extLst>
          </p:cNvPr>
          <p:cNvSpPr>
            <a:spLocks noGrp="1"/>
          </p:cNvSpPr>
          <p:nvPr>
            <p:ph type="title"/>
          </p:nvPr>
        </p:nvSpPr>
        <p:spPr>
          <a:xfrm>
            <a:off x="2029563" y="139744"/>
            <a:ext cx="8508480" cy="1440679"/>
          </a:xfrm>
        </p:spPr>
        <p:txBody>
          <a:bodyPr>
            <a:normAutofit/>
          </a:bodyPr>
          <a:lstStyle/>
          <a:p>
            <a:r>
              <a:rPr kumimoji="1" lang="zh-TW" altLang="en-US" sz="3200">
                <a:ea typeface="微軟正黑體" panose="020B0604030504040204" pitchFamily="34" charset="-120"/>
                <a:cs typeface="Arial"/>
                <a:sym typeface="Arial" panose="020B0604020202020204" pitchFamily="34" charset="0"/>
              </a:rPr>
              <a:t>QuRouter OS fulfills all you need for SMB and home office networking</a:t>
            </a:r>
            <a:endParaRPr lang="en-US" altLang="zh-TW" sz="3200">
              <a:ea typeface="微軟正黑體" panose="020B0604030504040204" pitchFamily="34" charset="-120"/>
              <a:sym typeface="Arial" panose="020B0604020202020204" pitchFamily="34" charset="0"/>
            </a:endParaRPr>
          </a:p>
        </p:txBody>
      </p:sp>
      <p:sp>
        <p:nvSpPr>
          <p:cNvPr id="3" name="矩形 2">
            <a:extLst>
              <a:ext uri="{FF2B5EF4-FFF2-40B4-BE49-F238E27FC236}">
                <a16:creationId xmlns:a16="http://schemas.microsoft.com/office/drawing/2014/main" id="{6C7FA075-A423-5941-B2FD-7C457D9488E3}"/>
              </a:ext>
            </a:extLst>
          </p:cNvPr>
          <p:cNvSpPr/>
          <p:nvPr/>
        </p:nvSpPr>
        <p:spPr>
          <a:xfrm>
            <a:off x="1370045" y="1790572"/>
            <a:ext cx="9440056" cy="400110"/>
          </a:xfrm>
          <a:prstGeom prst="rect">
            <a:avLst/>
          </a:prstGeom>
        </p:spPr>
        <p:txBody>
          <a:bodyPr wrap="square" lIns="91440" tIns="45720" rIns="91440" bIns="45720" anchor="t">
            <a:spAutoFit/>
          </a:bodyPr>
          <a:lstStyle/>
          <a:p>
            <a:pPr algn="ctr"/>
            <a:endPar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aphicFrame>
        <p:nvGraphicFramePr>
          <p:cNvPr id="9" name="表格 8">
            <a:extLst>
              <a:ext uri="{FF2B5EF4-FFF2-40B4-BE49-F238E27FC236}">
                <a16:creationId xmlns:a16="http://schemas.microsoft.com/office/drawing/2014/main" id="{E3E1160E-012F-47F5-8CF8-53677DAB46B0}"/>
              </a:ext>
            </a:extLst>
          </p:cNvPr>
          <p:cNvGraphicFramePr>
            <a:graphicFrameLocks noGrp="1"/>
          </p:cNvGraphicFramePr>
          <p:nvPr>
            <p:extLst>
              <p:ext uri="{D42A27DB-BD31-4B8C-83A1-F6EECF244321}">
                <p14:modId xmlns:p14="http://schemas.microsoft.com/office/powerpoint/2010/main" val="798083787"/>
              </p:ext>
            </p:extLst>
          </p:nvPr>
        </p:nvGraphicFramePr>
        <p:xfrm>
          <a:off x="152395" y="2000724"/>
          <a:ext cx="11875355" cy="3988510"/>
        </p:xfrm>
        <a:graphic>
          <a:graphicData uri="http://schemas.openxmlformats.org/drawingml/2006/table">
            <a:tbl>
              <a:tblPr firstRow="1" bandRow="1">
                <a:tableStyleId>{5FD0F851-EC5A-4D38-B0AD-8093EC10F338}</a:tableStyleId>
              </a:tblPr>
              <a:tblGrid>
                <a:gridCol w="977899">
                  <a:extLst>
                    <a:ext uri="{9D8B030D-6E8A-4147-A177-3AD203B41FA5}">
                      <a16:colId xmlns:a16="http://schemas.microsoft.com/office/drawing/2014/main" val="1796742940"/>
                    </a:ext>
                  </a:extLst>
                </a:gridCol>
                <a:gridCol w="1531027">
                  <a:extLst>
                    <a:ext uri="{9D8B030D-6E8A-4147-A177-3AD203B41FA5}">
                      <a16:colId xmlns:a16="http://schemas.microsoft.com/office/drawing/2014/main" val="4189132509"/>
                    </a:ext>
                  </a:extLst>
                </a:gridCol>
                <a:gridCol w="1193337">
                  <a:extLst>
                    <a:ext uri="{9D8B030D-6E8A-4147-A177-3AD203B41FA5}">
                      <a16:colId xmlns:a16="http://schemas.microsoft.com/office/drawing/2014/main" val="56504593"/>
                    </a:ext>
                  </a:extLst>
                </a:gridCol>
                <a:gridCol w="1185797">
                  <a:extLst>
                    <a:ext uri="{9D8B030D-6E8A-4147-A177-3AD203B41FA5}">
                      <a16:colId xmlns:a16="http://schemas.microsoft.com/office/drawing/2014/main" val="3424204375"/>
                    </a:ext>
                  </a:extLst>
                </a:gridCol>
                <a:gridCol w="1320800">
                  <a:extLst>
                    <a:ext uri="{9D8B030D-6E8A-4147-A177-3AD203B41FA5}">
                      <a16:colId xmlns:a16="http://schemas.microsoft.com/office/drawing/2014/main" val="524464194"/>
                    </a:ext>
                  </a:extLst>
                </a:gridCol>
                <a:gridCol w="1439333">
                  <a:extLst>
                    <a:ext uri="{9D8B030D-6E8A-4147-A177-3AD203B41FA5}">
                      <a16:colId xmlns:a16="http://schemas.microsoft.com/office/drawing/2014/main" val="925466826"/>
                    </a:ext>
                  </a:extLst>
                </a:gridCol>
                <a:gridCol w="1502798">
                  <a:extLst>
                    <a:ext uri="{9D8B030D-6E8A-4147-A177-3AD203B41FA5}">
                      <a16:colId xmlns:a16="http://schemas.microsoft.com/office/drawing/2014/main" val="3348403144"/>
                    </a:ext>
                  </a:extLst>
                </a:gridCol>
                <a:gridCol w="1362182">
                  <a:extLst>
                    <a:ext uri="{9D8B030D-6E8A-4147-A177-3AD203B41FA5}">
                      <a16:colId xmlns:a16="http://schemas.microsoft.com/office/drawing/2014/main" val="1965568078"/>
                    </a:ext>
                  </a:extLst>
                </a:gridCol>
                <a:gridCol w="1362182">
                  <a:extLst>
                    <a:ext uri="{9D8B030D-6E8A-4147-A177-3AD203B41FA5}">
                      <a16:colId xmlns:a16="http://schemas.microsoft.com/office/drawing/2014/main" val="1002073768"/>
                    </a:ext>
                  </a:extLst>
                </a:gridCol>
              </a:tblGrid>
              <a:tr h="489881">
                <a:tc>
                  <a:txBody>
                    <a:bodyPr/>
                    <a:lstStyle/>
                    <a:p>
                      <a:pPr algn="ctr" rtl="0" fontAlgn="t">
                        <a:spcBef>
                          <a:spcPts val="0"/>
                        </a:spcBef>
                        <a:spcAft>
                          <a:spcPts val="0"/>
                        </a:spcAft>
                      </a:pPr>
                      <a:r>
                        <a:rPr lang="zh-TW" altLang="af-ZA" sz="1600" b="1">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Spec</a:t>
                      </a:r>
                    </a:p>
                  </a:txBody>
                  <a:tcPr marL="83548" marR="83548" marT="108000" marB="83548">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indent="0" algn="l" defTabSz="914400" rtl="0" eaLnBrk="1" fontAlgn="t" latinLnBrk="0" hangingPunct="1">
                        <a:lnSpc>
                          <a:spcPct val="100000"/>
                        </a:lnSpc>
                        <a:spcBef>
                          <a:spcPts val="0"/>
                        </a:spcBef>
                        <a:spcAft>
                          <a:spcPts val="0"/>
                        </a:spcAft>
                        <a:buFontTx/>
                        <a:buNone/>
                      </a:pPr>
                      <a:r>
                        <a:rPr lang="zh-TW" altLang="en-US" sz="1400" b="1" kern="1200">
                          <a:solidFill>
                            <a:srgbClr val="66FFCC"/>
                          </a:solidFill>
                          <a:effectLst/>
                          <a:latin typeface="Arial" panose="020B0604020202020204" pitchFamily="34" charset="0"/>
                          <a:ea typeface="微軟正黑體" panose="020B0604030504040204" pitchFamily="34" charset="-120"/>
                          <a:cs typeface="Arial"/>
                          <a:sym typeface="Arial" panose="020B0604020202020204" pitchFamily="34" charset="0"/>
                        </a:rPr>
                        <a:t>Status</a:t>
                      </a: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rtl="0" eaLnBrk="1" fontAlgn="t" latinLnBrk="0" hangingPunct="1">
                        <a:lnSpc>
                          <a:spcPct val="100000"/>
                        </a:lnSpc>
                        <a:spcBef>
                          <a:spcPts val="0"/>
                        </a:spcBef>
                        <a:spcAft>
                          <a:spcPts val="0"/>
                        </a:spcAft>
                        <a:buClrTx/>
                        <a:buSzTx/>
                        <a:buFontTx/>
                        <a:buNone/>
                      </a:pPr>
                      <a:r>
                        <a:rPr lang="zh-CN" altLang="en-US" sz="1400" b="1">
                          <a:solidFill>
                            <a:srgbClr val="66FFCC"/>
                          </a:solidFill>
                          <a:effectLst/>
                          <a:latin typeface="Arial" panose="020B0604020202020204" pitchFamily="34" charset="0"/>
                          <a:ea typeface="微軟正黑體" panose="020B0604030504040204" pitchFamily="34" charset="-120"/>
                          <a:cs typeface="Arial"/>
                          <a:sym typeface="Arial" panose="020B0604020202020204" pitchFamily="34" charset="0"/>
                        </a:rPr>
                        <a:t>Opetation Mode</a:t>
                      </a: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rtl="0" eaLnBrk="1" fontAlgn="t" latinLnBrk="0" hangingPunct="1">
                        <a:lnSpc>
                          <a:spcPct val="100000"/>
                        </a:lnSpc>
                        <a:spcBef>
                          <a:spcPts val="0"/>
                        </a:spcBef>
                        <a:spcAft>
                          <a:spcPts val="0"/>
                        </a:spcAft>
                        <a:buClrTx/>
                        <a:buSzTx/>
                        <a:buFontTx/>
                        <a:buNone/>
                      </a:pPr>
                      <a:r>
                        <a:rPr lang="zh-CN" altLang="en-US" sz="1400" b="1">
                          <a:solidFill>
                            <a:srgbClr val="66FFCC"/>
                          </a:solidFill>
                          <a:effectLst/>
                          <a:latin typeface="Arial" panose="020B0604020202020204" pitchFamily="34" charset="0"/>
                          <a:ea typeface="微軟正黑體" panose="020B0604030504040204" pitchFamily="34" charset="-120"/>
                          <a:cs typeface="Arial"/>
                          <a:sym typeface="Arial" panose="020B0604020202020204" pitchFamily="34" charset="0"/>
                        </a:rPr>
                        <a:t>Access Control</a:t>
                      </a:r>
                    </a:p>
                    <a:p>
                      <a:pPr marL="107950" marR="0" lvl="0" indent="0" algn="l" defTabSz="914400" rtl="0" eaLnBrk="1" fontAlgn="t" latinLnBrk="0" hangingPunct="1">
                        <a:lnSpc>
                          <a:spcPct val="100000"/>
                        </a:lnSpc>
                        <a:spcBef>
                          <a:spcPts val="0"/>
                        </a:spcBef>
                        <a:spcAft>
                          <a:spcPts val="0"/>
                        </a:spcAft>
                        <a:buClrTx/>
                        <a:buSzTx/>
                        <a:buFontTx/>
                        <a:buNone/>
                        <a:tabLst/>
                        <a:defRPr/>
                      </a:pPr>
                      <a:endParaRPr lang="zh-TW" altLang="en-US" sz="1400" b="1">
                        <a:solidFill>
                          <a:srgbClr val="66FFCC"/>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defTabSz="914400" rtl="0" eaLnBrk="1" fontAlgn="t" latinLnBrk="0" hangingPunct="1">
                        <a:lnSpc>
                          <a:spcPct val="100000"/>
                        </a:lnSpc>
                        <a:spcBef>
                          <a:spcPts val="0"/>
                        </a:spcBef>
                        <a:spcAft>
                          <a:spcPts val="0"/>
                        </a:spcAft>
                        <a:buClrTx/>
                        <a:buSzTx/>
                        <a:buFontTx/>
                        <a:buNone/>
                        <a:tabLst/>
                        <a:defRPr/>
                      </a:pPr>
                      <a:r>
                        <a:rPr lang="zh-CN" altLang="en-US" sz="1400" b="1">
                          <a:solidFill>
                            <a:srgbClr val="66FFCC"/>
                          </a:solidFill>
                          <a:effectLst/>
                          <a:latin typeface="Arial" panose="020B0604020202020204" pitchFamily="34" charset="0"/>
                          <a:ea typeface="微軟正黑體" panose="020B0604030504040204" pitchFamily="34" charset="-120"/>
                          <a:cs typeface="Arial"/>
                          <a:sym typeface="Arial" panose="020B0604020202020204" pitchFamily="34" charset="0"/>
                        </a:rPr>
                        <a:t>Security</a:t>
                      </a:r>
                    </a:p>
                    <a:p>
                      <a:pPr marL="108000" algn="l" rtl="0" fontAlgn="t">
                        <a:spcBef>
                          <a:spcPts val="0"/>
                        </a:spcBef>
                        <a:spcAft>
                          <a:spcPts val="0"/>
                        </a:spcAft>
                        <a:buFontTx/>
                        <a:buNone/>
                      </a:pPr>
                      <a:endParaRPr lang="af-ZA" sz="1400" b="1">
                        <a:solidFill>
                          <a:srgbClr val="66FFCC"/>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defTabSz="914400" rtl="0" eaLnBrk="1" fontAlgn="t" latinLnBrk="0" hangingPunct="1">
                        <a:lnSpc>
                          <a:spcPct val="100000"/>
                        </a:lnSpc>
                        <a:spcBef>
                          <a:spcPts val="0"/>
                        </a:spcBef>
                        <a:spcAft>
                          <a:spcPts val="0"/>
                        </a:spcAft>
                        <a:buClrTx/>
                        <a:buSzTx/>
                        <a:buFontTx/>
                        <a:buNone/>
                        <a:tabLst/>
                        <a:defRPr/>
                      </a:pPr>
                      <a:r>
                        <a:rPr lang="en-US" altLang="zh-CN" sz="1400" b="1">
                          <a:solidFill>
                            <a:srgbClr val="66FFCC"/>
                          </a:solidFill>
                          <a:effectLst/>
                          <a:latin typeface="Arial" panose="020B0604020202020204" pitchFamily="34" charset="0"/>
                          <a:ea typeface="微軟正黑體" panose="020B0604030504040204" pitchFamily="34" charset="-120"/>
                          <a:cs typeface="Arial"/>
                          <a:sym typeface="Arial" panose="020B0604020202020204" pitchFamily="34" charset="0"/>
                        </a:rPr>
                        <a:t>QVPN</a:t>
                      </a: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rtl="0" eaLnBrk="1" fontAlgn="t" latinLnBrk="0" hangingPunct="1">
                        <a:lnSpc>
                          <a:spcPct val="100000"/>
                        </a:lnSpc>
                        <a:spcBef>
                          <a:spcPts val="0"/>
                        </a:spcBef>
                        <a:spcAft>
                          <a:spcPts val="0"/>
                        </a:spcAft>
                        <a:buClrTx/>
                        <a:buSzTx/>
                        <a:buFontTx/>
                        <a:buNone/>
                      </a:pPr>
                      <a:r>
                        <a:rPr lang="zh-TW" altLang="en-US" sz="1400" b="1">
                          <a:solidFill>
                            <a:srgbClr val="66FFCC"/>
                          </a:solidFill>
                          <a:effectLst/>
                          <a:latin typeface="Arial" panose="020B0604020202020204" pitchFamily="34" charset="0"/>
                          <a:ea typeface="微軟正黑體" panose="020B0604030504040204" pitchFamily="34" charset="-120"/>
                          <a:cs typeface="Arial"/>
                          <a:sym typeface="Arial" panose="020B0604020202020204" pitchFamily="34" charset="0"/>
                        </a:rPr>
                        <a:t>Advanced network setting</a:t>
                      </a: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rtl="0" eaLnBrk="1" fontAlgn="t" latinLnBrk="0" hangingPunct="1">
                        <a:lnSpc>
                          <a:spcPct val="100000"/>
                        </a:lnSpc>
                        <a:spcBef>
                          <a:spcPts val="0"/>
                        </a:spcBef>
                        <a:spcAft>
                          <a:spcPts val="0"/>
                        </a:spcAft>
                        <a:buClrTx/>
                        <a:buSzTx/>
                        <a:buFontTx/>
                        <a:buNone/>
                      </a:pPr>
                      <a:r>
                        <a:rPr lang="zh-CN" altLang="en-US" sz="1400" b="1">
                          <a:solidFill>
                            <a:srgbClr val="66FFCC"/>
                          </a:solidFill>
                          <a:effectLst/>
                          <a:latin typeface="Arial" panose="020B0604020202020204" pitchFamily="34" charset="0"/>
                          <a:ea typeface="微軟正黑體" panose="020B0604030504040204" pitchFamily="34" charset="-120"/>
                          <a:cs typeface="Arial"/>
                          <a:sym typeface="Arial" panose="020B0604020202020204" pitchFamily="34" charset="0"/>
                        </a:rPr>
                        <a:t>System setting</a:t>
                      </a:r>
                    </a:p>
                    <a:p>
                      <a:pPr marL="108000" algn="l" rtl="0" fontAlgn="t">
                        <a:spcBef>
                          <a:spcPts val="0"/>
                        </a:spcBef>
                        <a:spcAft>
                          <a:spcPts val="0"/>
                        </a:spcAft>
                        <a:buFontTx/>
                        <a:buNone/>
                      </a:pPr>
                      <a:endParaRPr lang="af-ZA" sz="1400" b="1">
                        <a:solidFill>
                          <a:srgbClr val="66FFCC"/>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rtl="0" eaLnBrk="1" fontAlgn="t" latinLnBrk="0" hangingPunct="1">
                        <a:lnSpc>
                          <a:spcPct val="100000"/>
                        </a:lnSpc>
                        <a:spcBef>
                          <a:spcPts val="0"/>
                        </a:spcBef>
                        <a:spcAft>
                          <a:spcPts val="0"/>
                        </a:spcAft>
                        <a:buClrTx/>
                        <a:buSzTx/>
                        <a:buFontTx/>
                        <a:buNone/>
                      </a:pPr>
                      <a:r>
                        <a:rPr lang="en-US" altLang="zh-CN" sz="1400" b="1">
                          <a:solidFill>
                            <a:srgbClr val="66FFCC"/>
                          </a:solidFill>
                          <a:effectLst/>
                          <a:latin typeface="Arial" panose="020B0604020202020204" pitchFamily="34" charset="0"/>
                          <a:ea typeface="微軟正黑體" panose="020B0604030504040204" pitchFamily="34" charset="-120"/>
                          <a:cs typeface="Arial"/>
                          <a:sym typeface="Arial" panose="020B0604020202020204" pitchFamily="34" charset="0"/>
                        </a:rPr>
                        <a:t>QuWAN SD-WAN </a:t>
                      </a:r>
                      <a:endParaRPr lang="zh-CN" altLang="en-US" sz="1400" b="1">
                        <a:solidFill>
                          <a:srgbClr val="66FFCC"/>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108000" marB="83548">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extLst>
                  <a:ext uri="{0D108BD9-81ED-4DB2-BD59-A6C34878D82A}">
                    <a16:rowId xmlns:a16="http://schemas.microsoft.com/office/drawing/2014/main" val="3096650845"/>
                  </a:ext>
                </a:extLst>
              </a:tr>
              <a:tr h="3156882">
                <a:tc>
                  <a:txBody>
                    <a:bodyPr/>
                    <a:lstStyle/>
                    <a:p>
                      <a:pPr marL="0" algn="l" defTabSz="914400" rtl="0" eaLnBrk="1" fontAlgn="t" latinLnBrk="0" hangingPunct="1">
                        <a:spcBef>
                          <a:spcPts val="0"/>
                        </a:spcBef>
                        <a:spcAft>
                          <a:spcPts val="0"/>
                        </a:spcAft>
                      </a:pPr>
                      <a:r>
                        <a:rPr lang="en-US" altLang="zh-TW" sz="1600" b="1" kern="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QHora-301W</a:t>
                      </a:r>
                    </a:p>
                    <a:p>
                      <a:pPr algn="ctr" rtl="0" fontAlgn="t">
                        <a:spcBef>
                          <a:spcPts val="0"/>
                        </a:spcBef>
                        <a:spcAft>
                          <a:spcPts val="0"/>
                        </a:spcAft>
                      </a:pPr>
                      <a:endParaRPr lang="zh-TW" altLang="en-US" sz="11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288000" marB="83548">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Device status</a:t>
                      </a:r>
                    </a:p>
                    <a:p>
                      <a:pPr marL="179705" lvl="0" indent="-171450" algn="l">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Wired network  status </a:t>
                      </a:r>
                    </a:p>
                    <a:p>
                      <a:pPr marL="179705" indent="-171450" algn="l" rtl="0" fontAlgn="t">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Wireless status</a:t>
                      </a:r>
                    </a:p>
                    <a:p>
                      <a:pPr marL="180000" indent="-171450" algn="l" rtl="0" eaLnBrk="1" fontAlgn="t" latinLnBrk="0" hangingPunct="1">
                        <a:lnSpc>
                          <a:spcPct val="100000"/>
                        </a:lnSpc>
                        <a:spcBef>
                          <a:spcPts val="600"/>
                        </a:spcBef>
                        <a:spcAft>
                          <a:spcPts val="0"/>
                        </a:spcAft>
                        <a:buFont typeface="Arial"/>
                        <a:buChar char="•"/>
                      </a:pPr>
                      <a:endParaRPr lang="zh-TW" altLang="en-US" sz="1200" kern="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Router Mode</a:t>
                      </a:r>
                    </a:p>
                    <a:p>
                      <a:pPr marL="179705" indent="-171450" algn="l" rtl="0" fontAlgn="t">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Access Point Mode</a:t>
                      </a:r>
                    </a:p>
                    <a:p>
                      <a:pPr marL="180000" indent="-171450" algn="l" rtl="0" fontAlgn="t">
                        <a:lnSpc>
                          <a:spcPct val="100000"/>
                        </a:lnSpc>
                        <a:spcBef>
                          <a:spcPts val="600"/>
                        </a:spcBef>
                        <a:spcAft>
                          <a:spcPts val="0"/>
                        </a:spcAft>
                        <a:buFont typeface="Arial"/>
                        <a:buChar char="•"/>
                      </a:pPr>
                      <a:endPar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Parental controls: domain name filtering</a:t>
                      </a:r>
                    </a:p>
                    <a:p>
                      <a:pPr marL="180000" indent="-171450" algn="l" rtl="0" fontAlgn="t">
                        <a:lnSpc>
                          <a:spcPct val="100000"/>
                        </a:lnSpc>
                        <a:spcBef>
                          <a:spcPts val="600"/>
                        </a:spcBef>
                        <a:spcAft>
                          <a:spcPts val="0"/>
                        </a:spcAft>
                        <a:buFont typeface="Arial"/>
                        <a:buChar char="•"/>
                      </a:pPr>
                      <a:endPar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Layer 3 firewall</a:t>
                      </a:r>
                    </a:p>
                    <a:p>
                      <a:pPr marL="179705" indent="-171450" algn="l" rtl="0" fontAlgn="t">
                        <a:lnSpc>
                          <a:spcPct val="100000"/>
                        </a:lnSpc>
                        <a:spcBef>
                          <a:spcPts val="600"/>
                        </a:spcBef>
                        <a:spcAft>
                          <a:spcPts val="0"/>
                        </a:spcAft>
                        <a:buFont typeface="Arial"/>
                        <a:buChar char="•"/>
                      </a:pPr>
                      <a:r>
                        <a:rPr lang="en-US" altLang="zh-TW"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NAT</a:t>
                      </a:r>
                    </a:p>
                    <a:p>
                      <a:pPr marL="179705" indent="-171450" algn="l" rtl="0" fontAlgn="t">
                        <a:lnSpc>
                          <a:spcPct val="100000"/>
                        </a:lnSpc>
                        <a:spcBef>
                          <a:spcPts val="600"/>
                        </a:spcBef>
                        <a:spcAft>
                          <a:spcPts val="0"/>
                        </a:spcAft>
                        <a:buFont typeface="Arial"/>
                        <a:buChar char="•"/>
                      </a:pPr>
                      <a:r>
                        <a:rPr lang="en-US" altLang="zh-TW"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UPnP</a:t>
                      </a:r>
                    </a:p>
                    <a:p>
                      <a:pPr marL="180000" indent="-171450" algn="l" rtl="0" fontAlgn="t">
                        <a:lnSpc>
                          <a:spcPct val="100000"/>
                        </a:lnSpc>
                        <a:spcBef>
                          <a:spcPts val="600"/>
                        </a:spcBef>
                        <a:spcAft>
                          <a:spcPts val="0"/>
                        </a:spcAft>
                        <a:buFont typeface="Arial"/>
                        <a:buChar char="•"/>
                      </a:pPr>
                      <a:endPar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 Can become VPN server or client</a:t>
                      </a:r>
                    </a:p>
                    <a:p>
                      <a:pPr marL="179705" lvl="0" indent="-171450" algn="l">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Support remote access by using QBelt, L2TP and OpenVPN</a:t>
                      </a:r>
                    </a:p>
                    <a:p>
                      <a:pPr marL="179705" indent="-171450" algn="l" rtl="0" fontAlgn="t">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Client management</a:t>
                      </a:r>
                    </a:p>
                    <a:p>
                      <a:pPr marL="179705" lvl="0" indent="-171450" algn="l">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Event log</a:t>
                      </a:r>
                    </a:p>
                    <a:p>
                      <a:pPr marL="180000" indent="-171450" algn="l" rtl="0" fontAlgn="t">
                        <a:lnSpc>
                          <a:spcPct val="100000"/>
                        </a:lnSpc>
                        <a:spcBef>
                          <a:spcPts val="600"/>
                        </a:spcBef>
                        <a:spcAft>
                          <a:spcPts val="0"/>
                        </a:spcAft>
                        <a:buFont typeface="Arial"/>
                        <a:buChar char="•"/>
                      </a:pPr>
                      <a:endPar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en-US" altLang="zh-TW"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WAN selection</a:t>
                      </a:r>
                    </a:p>
                    <a:p>
                      <a:pPr marL="179705" indent="-171450" algn="l" rtl="0" fontAlgn="t">
                        <a:lnSpc>
                          <a:spcPct val="100000"/>
                        </a:lnSpc>
                        <a:spcBef>
                          <a:spcPts val="600"/>
                        </a:spcBef>
                        <a:spcAft>
                          <a:spcPts val="0"/>
                        </a:spcAft>
                        <a:buFont typeface="Arial"/>
                        <a:buChar char="•"/>
                      </a:pPr>
                      <a:r>
                        <a:rPr lang="en-US" altLang="zh-TW"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WAN/LAN port definition</a:t>
                      </a:r>
                      <a:endPar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Tx/Rx status</a:t>
                      </a:r>
                    </a:p>
                    <a:p>
                      <a:pPr marL="179705" indent="-171450" algn="l" rtl="0" fontAlgn="t">
                        <a:lnSpc>
                          <a:spcPct val="100000"/>
                        </a:lnSpc>
                        <a:spcBef>
                          <a:spcPts val="600"/>
                        </a:spcBef>
                        <a:spcAft>
                          <a:spcPts val="0"/>
                        </a:spcAft>
                        <a:buFont typeface="Arial"/>
                        <a:buChar char="•"/>
                      </a:pPr>
                      <a:r>
                        <a:rPr lang="en-US" altLang="zh-TW"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VLAN setting</a:t>
                      </a:r>
                    </a:p>
                    <a:p>
                      <a:pPr marL="179705" indent="-171450" algn="l" rtl="0" fontAlgn="t">
                        <a:lnSpc>
                          <a:spcPct val="100000"/>
                        </a:lnSpc>
                        <a:spcBef>
                          <a:spcPts val="600"/>
                        </a:spcBef>
                        <a:spcAft>
                          <a:spcPts val="0"/>
                        </a:spcAft>
                        <a:buFont typeface="Arial"/>
                        <a:buChar char="•"/>
                      </a:pPr>
                      <a:r>
                        <a:rPr lang="en-US" altLang="zh-TW"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IPv4 static routing</a:t>
                      </a:r>
                      <a:endPar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en-US" altLang="zh-TW"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MyDDNS for myQNAPcloud</a:t>
                      </a:r>
                    </a:p>
                    <a:p>
                      <a:pPr marL="180000" indent="-171450" algn="l" rtl="0" fontAlgn="t">
                        <a:lnSpc>
                          <a:spcPct val="100000"/>
                        </a:lnSpc>
                        <a:spcBef>
                          <a:spcPts val="600"/>
                        </a:spcBef>
                        <a:spcAft>
                          <a:spcPts val="0"/>
                        </a:spcAft>
                        <a:buFont typeface="Arial"/>
                        <a:buChar char="•"/>
                      </a:pPr>
                      <a:endPar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Restart, reset, nackup, audio alert setting</a:t>
                      </a:r>
                      <a:endParaRPr lang="zh-TW">
                        <a:latin typeface="Arial" panose="020B0604020202020204" pitchFamily="34" charset="0"/>
                        <a:ea typeface="微軟正黑體" panose="020B0604030504040204" pitchFamily="34" charset="-120"/>
                        <a:sym typeface="Arial" panose="020B0604020202020204" pitchFamily="34" charset="0"/>
                      </a:endParaRPr>
                    </a:p>
                    <a:p>
                      <a:pPr marL="179705" lvl="0" indent="-171450" algn="l">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Local account and QID management</a:t>
                      </a:r>
                      <a:endParaRPr lang="zh-TW">
                        <a:latin typeface="Arial" panose="020B0604020202020204" pitchFamily="34" charset="0"/>
                        <a:ea typeface="微軟正黑體" panose="020B0604030504040204" pitchFamily="34" charset="-120"/>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en-US" altLang="zh-TW"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USB Setting</a:t>
                      </a: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r>
                        <a:rPr lang="en-US" altLang="zh-TW"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FTP server</a:t>
                      </a:r>
                      <a:endPar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Org, region, site and connection role selectio</a:t>
                      </a:r>
                      <a:endParaRPr lang="zh-TW" altLang="en-US">
                        <a:latin typeface="Arial" panose="020B0604020202020204" pitchFamily="34" charset="0"/>
                        <a:ea typeface="微軟正黑體" panose="020B0604030504040204" pitchFamily="34" charset="-120"/>
                        <a:sym typeface="Arial" panose="020B0604020202020204" pitchFamily="34" charset="0"/>
                      </a:endParaRPr>
                    </a:p>
                    <a:p>
                      <a:pPr marL="179705" lvl="0" indent="-171450" algn="l">
                        <a:lnSpc>
                          <a:spcPct val="100000"/>
                        </a:lnSpc>
                        <a:spcBef>
                          <a:spcPts val="600"/>
                        </a:spcBef>
                        <a:spcAft>
                          <a:spcPts val="0"/>
                        </a:spcAft>
                        <a:buFont typeface="Arial"/>
                        <a:buChar char="•"/>
                      </a:pPr>
                      <a:r>
                        <a:rPr lang="en-US" altLang="zh-TW"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Max tunnel scale 30</a:t>
                      </a:r>
                      <a:endParaRPr lang="zh-TW" altLang="en-US">
                        <a:latin typeface="Arial" panose="020B0604020202020204" pitchFamily="34" charset="0"/>
                        <a:ea typeface="微軟正黑體" panose="020B0604030504040204" pitchFamily="34" charset="-120"/>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en-US" altLang="zh-TW"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QuWAN QoS</a:t>
                      </a:r>
                    </a:p>
                    <a:p>
                      <a:pPr marL="180000" indent="-171450" algn="l" rtl="0" fontAlgn="t">
                        <a:lnSpc>
                          <a:spcPct val="100000"/>
                        </a:lnSpc>
                        <a:spcBef>
                          <a:spcPts val="600"/>
                        </a:spcBef>
                        <a:spcAft>
                          <a:spcPts val="0"/>
                        </a:spcAft>
                        <a:buFont typeface="Arial"/>
                        <a:buChar char="•"/>
                      </a:pPr>
                      <a:endPar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64617502"/>
                  </a:ext>
                </a:extLst>
              </a:tr>
            </a:tbl>
          </a:graphicData>
        </a:graphic>
      </p:graphicFrame>
      <p:pic>
        <p:nvPicPr>
          <p:cNvPr id="15" name="圖片 15">
            <a:extLst>
              <a:ext uri="{FF2B5EF4-FFF2-40B4-BE49-F238E27FC236}">
                <a16:creationId xmlns:a16="http://schemas.microsoft.com/office/drawing/2014/main" id="{B117DC0B-CD29-4D66-95AD-E42ACAB36C2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14866" y="4247208"/>
            <a:ext cx="5494867" cy="2706658"/>
          </a:xfrm>
          <a:prstGeom prst="rect">
            <a:avLst/>
          </a:prstGeom>
          <a:ln>
            <a:noFill/>
          </a:ln>
          <a:effectLst>
            <a:outerShdw blurRad="292100" dist="457200" dir="8100000" algn="tr" rotWithShape="0">
              <a:srgbClr val="251A36">
                <a:alpha val="65882"/>
              </a:srgbClr>
            </a:outerShdw>
          </a:effectLst>
        </p:spPr>
      </p:pic>
    </p:spTree>
    <p:extLst>
      <p:ext uri="{BB962C8B-B14F-4D97-AF65-F5344CB8AC3E}">
        <p14:creationId xmlns:p14="http://schemas.microsoft.com/office/powerpoint/2010/main" val="4270634271"/>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A0D191-5815-4D82-A5C6-603F234862B6}"/>
              </a:ext>
            </a:extLst>
          </p:cNvPr>
          <p:cNvSpPr>
            <a:spLocks noGrp="1"/>
          </p:cNvSpPr>
          <p:nvPr>
            <p:ph type="title"/>
          </p:nvPr>
        </p:nvSpPr>
        <p:spPr/>
        <p:txBody>
          <a:bodyPr>
            <a:normAutofit/>
          </a:bodyPr>
          <a:lstStyle/>
          <a:p>
            <a:r>
              <a:rPr kumimoji="1" lang="en-US" sz="3200">
                <a:ea typeface="微軟正黑體" panose="020B0604030504040204" pitchFamily="34" charset="-120"/>
                <a:cs typeface="Arial"/>
                <a:sym typeface="Arial" panose="020B0604020202020204" pitchFamily="34" charset="0"/>
              </a:rPr>
              <a:t>QuRouter OS Wireless Setting</a:t>
            </a:r>
            <a:endParaRPr lang="zh-TW" altLang="en-US" sz="3200">
              <a:ea typeface="微軟正黑體" panose="020B0604030504040204" pitchFamily="34" charset="-120"/>
              <a:sym typeface="Arial" panose="020B0604020202020204" pitchFamily="34" charset="0"/>
            </a:endParaRPr>
          </a:p>
        </p:txBody>
      </p:sp>
      <p:sp>
        <p:nvSpPr>
          <p:cNvPr id="3" name="矩形 2">
            <a:extLst>
              <a:ext uri="{FF2B5EF4-FFF2-40B4-BE49-F238E27FC236}">
                <a16:creationId xmlns:a16="http://schemas.microsoft.com/office/drawing/2014/main" id="{6C7FA075-A423-5941-B2FD-7C457D9488E3}"/>
              </a:ext>
            </a:extLst>
          </p:cNvPr>
          <p:cNvSpPr/>
          <p:nvPr/>
        </p:nvSpPr>
        <p:spPr>
          <a:xfrm>
            <a:off x="1370045" y="1790572"/>
            <a:ext cx="9440056" cy="400110"/>
          </a:xfrm>
          <a:prstGeom prst="rect">
            <a:avLst/>
          </a:prstGeom>
        </p:spPr>
        <p:txBody>
          <a:bodyPr wrap="square" lIns="91440" tIns="45720" rIns="91440" bIns="45720" anchor="t">
            <a:spAutoFit/>
          </a:bodyPr>
          <a:lstStyle/>
          <a:p>
            <a:pPr algn="ctr"/>
            <a:endPar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aphicFrame>
        <p:nvGraphicFramePr>
          <p:cNvPr id="6" name="表格 5">
            <a:extLst>
              <a:ext uri="{FF2B5EF4-FFF2-40B4-BE49-F238E27FC236}">
                <a16:creationId xmlns:a16="http://schemas.microsoft.com/office/drawing/2014/main" id="{C5A7B45F-DB73-4463-9EBD-4EC16DD65D41}"/>
              </a:ext>
            </a:extLst>
          </p:cNvPr>
          <p:cNvGraphicFramePr>
            <a:graphicFrameLocks noGrp="1"/>
          </p:cNvGraphicFramePr>
          <p:nvPr>
            <p:extLst>
              <p:ext uri="{D42A27DB-BD31-4B8C-83A1-F6EECF244321}">
                <p14:modId xmlns:p14="http://schemas.microsoft.com/office/powerpoint/2010/main" val="2355842745"/>
              </p:ext>
            </p:extLst>
          </p:nvPr>
        </p:nvGraphicFramePr>
        <p:xfrm>
          <a:off x="585293" y="1872164"/>
          <a:ext cx="11009559" cy="4473309"/>
        </p:xfrm>
        <a:graphic>
          <a:graphicData uri="http://schemas.openxmlformats.org/drawingml/2006/table">
            <a:tbl>
              <a:tblPr firstRow="1" bandRow="1">
                <a:tableStyleId>{5FD0F851-EC5A-4D38-B0AD-8093EC10F338}</a:tableStyleId>
              </a:tblPr>
              <a:tblGrid>
                <a:gridCol w="1727199">
                  <a:extLst>
                    <a:ext uri="{9D8B030D-6E8A-4147-A177-3AD203B41FA5}">
                      <a16:colId xmlns:a16="http://schemas.microsoft.com/office/drawing/2014/main" val="1796742940"/>
                    </a:ext>
                  </a:extLst>
                </a:gridCol>
                <a:gridCol w="4641180">
                  <a:extLst>
                    <a:ext uri="{9D8B030D-6E8A-4147-A177-3AD203B41FA5}">
                      <a16:colId xmlns:a16="http://schemas.microsoft.com/office/drawing/2014/main" val="4189132509"/>
                    </a:ext>
                  </a:extLst>
                </a:gridCol>
                <a:gridCol w="4641180">
                  <a:extLst>
                    <a:ext uri="{9D8B030D-6E8A-4147-A177-3AD203B41FA5}">
                      <a16:colId xmlns:a16="http://schemas.microsoft.com/office/drawing/2014/main" val="56504593"/>
                    </a:ext>
                  </a:extLst>
                </a:gridCol>
              </a:tblGrid>
              <a:tr h="489881">
                <a:tc>
                  <a:txBody>
                    <a:bodyPr/>
                    <a:lstStyle/>
                    <a:p>
                      <a:pPr algn="ctr" rtl="0" fontAlgn="t">
                        <a:spcBef>
                          <a:spcPts val="0"/>
                        </a:spcBef>
                        <a:spcAft>
                          <a:spcPts val="0"/>
                        </a:spcAft>
                      </a:pPr>
                      <a:r>
                        <a:rPr lang="zh-TW" altLang="af-ZA" sz="1800" b="1">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Spec</a:t>
                      </a:r>
                    </a:p>
                  </a:txBody>
                  <a:tcPr marL="83548" marR="83548" marT="108000" marB="83548">
                    <a:lnL w="12700" cap="flat" cmpd="sng" algn="ctr">
                      <a:noFill/>
                      <a:prstDash val="solid"/>
                      <a:round/>
                      <a:headEnd type="none" w="med" len="med"/>
                      <a:tailEnd type="none" w="med" len="med"/>
                    </a:lnL>
                    <a:lnR w="6350" cap="flat" cmpd="sng" algn="ctr">
                      <a:solidFill>
                        <a:srgbClr val="66FF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indent="0" algn="ctr" defTabSz="914400" rtl="0" eaLnBrk="1" fontAlgn="t" latinLnBrk="0" hangingPunct="1">
                        <a:lnSpc>
                          <a:spcPct val="100000"/>
                        </a:lnSpc>
                        <a:spcBef>
                          <a:spcPts val="0"/>
                        </a:spcBef>
                        <a:spcAft>
                          <a:spcPts val="0"/>
                        </a:spcAft>
                        <a:buFontTx/>
                        <a:buNone/>
                      </a:pPr>
                      <a:r>
                        <a:rPr lang="en-US" altLang="zh-TW" sz="1800" b="1" kern="1200">
                          <a:solidFill>
                            <a:srgbClr val="66FFCC"/>
                          </a:solidFill>
                          <a:effectLst/>
                          <a:latin typeface="Arial"/>
                          <a:ea typeface="微軟正黑體"/>
                          <a:cs typeface="Arial"/>
                          <a:sym typeface="Arial" panose="020B0604020202020204" pitchFamily="34" charset="0"/>
                        </a:rPr>
                        <a:t>Wi-Fi AP (Wi-Fi 6)</a:t>
                      </a:r>
                    </a:p>
                  </a:txBody>
                  <a:tcPr marL="83548" marR="83548" marT="108000" marB="83548">
                    <a:lnL w="6350" cap="flat" cmpd="sng" algn="ctr">
                      <a:solidFill>
                        <a:srgbClr val="66FFCC"/>
                      </a:solidFill>
                      <a:prstDash val="solid"/>
                      <a:round/>
                      <a:headEnd type="none" w="med" len="med"/>
                      <a:tailEnd type="none" w="med" len="med"/>
                    </a:lnL>
                    <a:lnR w="6350" cap="flat" cmpd="sng" algn="ctr">
                      <a:solidFill>
                        <a:srgbClr val="66FF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0" marR="0" lvl="0" indent="0" algn="ctr" rtl="0" eaLnBrk="1" fontAlgn="t" latinLnBrk="0" hangingPunct="1">
                        <a:lnSpc>
                          <a:spcPct val="100000"/>
                        </a:lnSpc>
                        <a:spcBef>
                          <a:spcPts val="0"/>
                        </a:spcBef>
                        <a:spcAft>
                          <a:spcPts val="0"/>
                        </a:spcAft>
                        <a:buClrTx/>
                        <a:buSzTx/>
                        <a:buFontTx/>
                        <a:buNone/>
                      </a:pPr>
                      <a:r>
                        <a:rPr lang="zh-TW" altLang="en-US" sz="1800" b="1" i="0" u="none" strike="noStrike" kern="1200" cap="none" spc="0" normalizeH="0" baseline="0" noProof="0">
                          <a:ln>
                            <a:noFill/>
                          </a:ln>
                          <a:solidFill>
                            <a:srgbClr val="66FFCC"/>
                          </a:solidFill>
                          <a:effectLst/>
                          <a:uLnTx/>
                          <a:uFillTx/>
                          <a:latin typeface="Arial" panose="020B0604020202020204" pitchFamily="34" charset="0"/>
                          <a:ea typeface="微軟正黑體" panose="020B0604030504040204" pitchFamily="34" charset="-120"/>
                          <a:cs typeface="Arial"/>
                          <a:sym typeface="Arial" panose="020B0604020202020204" pitchFamily="34" charset="0"/>
                        </a:rPr>
                        <a:t>Wireless Network Management</a:t>
                      </a:r>
                      <a:endParaRPr kumimoji="0" lang="zh-TW" altLang="en-US" sz="1800" b="1" i="0" u="none" strike="noStrike" kern="1200" cap="none" spc="0" normalizeH="0" baseline="0" noProof="0">
                        <a:ln>
                          <a:noFill/>
                        </a:ln>
                        <a:solidFill>
                          <a:srgbClr val="66FFCC"/>
                        </a:solidFill>
                        <a:effectLst/>
                        <a:uLnTx/>
                        <a:uFillTx/>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108000" marB="83548">
                    <a:lnL w="6350" cap="flat" cmpd="sng" algn="ctr">
                      <a:solidFill>
                        <a:srgbClr val="66FFCC"/>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extLst>
                  <a:ext uri="{0D108BD9-81ED-4DB2-BD59-A6C34878D82A}">
                    <a16:rowId xmlns:a16="http://schemas.microsoft.com/office/drawing/2014/main" val="3096650845"/>
                  </a:ext>
                </a:extLst>
              </a:tr>
              <a:tr h="3156882">
                <a:tc>
                  <a:txBody>
                    <a:bodyPr/>
                    <a:lstStyle/>
                    <a:p>
                      <a:pPr marL="0" algn="ctr" defTabSz="914400" rtl="0" eaLnBrk="1" fontAlgn="t" latinLnBrk="0" hangingPunct="1">
                        <a:spcBef>
                          <a:spcPts val="0"/>
                        </a:spcBef>
                        <a:spcAft>
                          <a:spcPts val="0"/>
                        </a:spcAft>
                      </a:pPr>
                      <a:r>
                        <a:rPr lang="en-US" altLang="zh-TW" sz="1600" b="1" kern="1200">
                          <a:solidFill>
                            <a:schemeClr val="bg1"/>
                          </a:solidFill>
                          <a:effectLst/>
                          <a:latin typeface="Arial"/>
                          <a:ea typeface="微軟正黑體"/>
                          <a:cs typeface="Arial"/>
                          <a:sym typeface="Arial" panose="020B0604020202020204" pitchFamily="34" charset="0"/>
                        </a:rPr>
                        <a:t>QHora-301W</a:t>
                      </a:r>
                    </a:p>
                    <a:p>
                      <a:pPr algn="ctr" rtl="0" fontAlgn="t">
                        <a:spcBef>
                          <a:spcPts val="0"/>
                        </a:spcBef>
                        <a:spcAft>
                          <a:spcPts val="0"/>
                        </a:spcAft>
                      </a:pPr>
                      <a:endParaRPr lang="zh-TW" altLang="en-US" sz="11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288000" marB="83548">
                    <a:lnL w="12700" cap="flat" cmpd="sng" algn="ctr">
                      <a:noFill/>
                      <a:prstDash val="solid"/>
                      <a:round/>
                      <a:headEnd type="none" w="med" len="med"/>
                      <a:tailEnd type="none" w="med" len="med"/>
                    </a:lnL>
                    <a:lnR w="6350" cap="flat" cmpd="sng" algn="ctr">
                      <a:solidFill>
                        <a:srgbClr val="66FF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lvl="0" algn="l">
                        <a:lnSpc>
                          <a:spcPct val="100000"/>
                        </a:lnSpc>
                        <a:spcBef>
                          <a:spcPts val="0"/>
                        </a:spcBef>
                        <a:spcAft>
                          <a:spcPts val="0"/>
                        </a:spcAft>
                        <a:buNone/>
                      </a:pPr>
                      <a:r>
                        <a:rPr lang="zh-TW" sz="1200" b="0" i="0" u="none" strike="noStrike" noProof="0" dirty="0">
                          <a:solidFill>
                            <a:schemeClr val="bg1"/>
                          </a:solidFill>
                          <a:effectLst/>
                          <a:latin typeface="Arial"/>
                          <a:ea typeface="微軟正黑體"/>
                          <a:sym typeface="Arial" panose="020B0604020202020204" pitchFamily="34" charset="0"/>
                        </a:rPr>
                        <a:t>Dual-Band</a:t>
                      </a:r>
                      <a:br>
                        <a:rPr lang="zh-TW" sz="1200" b="0" i="0" u="none" strike="noStrike" noProof="0" dirty="0">
                          <a:solidFill>
                            <a:srgbClr val="FFFFFF"/>
                          </a:solidFill>
                          <a:effectLst/>
                          <a:latin typeface="Arial"/>
                          <a:ea typeface="微軟正黑體"/>
                          <a:sym typeface="Arial" panose="020B0604020202020204" pitchFamily="34" charset="0"/>
                        </a:rPr>
                      </a:br>
                      <a:r>
                        <a:rPr lang="af-ZA" altLang="zh-TW" sz="1200" b="0" i="0" u="none" strike="noStrike" noProof="0" dirty="0">
                          <a:solidFill>
                            <a:schemeClr val="bg1"/>
                          </a:solidFill>
                          <a:effectLst/>
                          <a:latin typeface="Arial"/>
                          <a:sym typeface="Arial" panose="020B0604020202020204" pitchFamily="34" charset="0"/>
                        </a:rPr>
                        <a:t>5G </a:t>
                      </a:r>
                      <a:r>
                        <a:rPr lang="af-ZA" sz="1200" b="0" i="0" u="none" strike="noStrike" noProof="0" dirty="0">
                          <a:solidFill>
                            <a:schemeClr val="bg1"/>
                          </a:solidFill>
                          <a:effectLst/>
                          <a:latin typeface="Arial"/>
                          <a:sym typeface="Arial" panose="020B0604020202020204" pitchFamily="34" charset="0"/>
                        </a:rPr>
                        <a:t>(2475Mbps):</a:t>
                      </a:r>
                      <a:r>
                        <a:rPr lang="af-ZA" altLang="zh-TW" sz="1200" b="0" i="0" u="none" strike="noStrike" noProof="0" dirty="0">
                          <a:solidFill>
                            <a:schemeClr val="bg1"/>
                          </a:solidFill>
                          <a:effectLst/>
                          <a:latin typeface="Arial"/>
                          <a:sym typeface="Arial" panose="020B0604020202020204" pitchFamily="34" charset="0"/>
                        </a:rPr>
                        <a:t> </a:t>
                      </a:r>
                      <a:r>
                        <a:rPr lang="af-ZA" sz="1200" b="0" i="0" u="none" strike="noStrike" noProof="0" dirty="0">
                          <a:solidFill>
                            <a:schemeClr val="bg1"/>
                          </a:solidFill>
                          <a:effectLst/>
                          <a:latin typeface="Arial"/>
                          <a:sym typeface="Arial" panose="020B0604020202020204" pitchFamily="34" charset="0"/>
                        </a:rPr>
                        <a:t>4x4</a:t>
                      </a:r>
                      <a:r>
                        <a:rPr lang="af-ZA" altLang="zh-TW" sz="1200" b="0" i="0" u="none" strike="noStrike" noProof="0" dirty="0">
                          <a:solidFill>
                            <a:schemeClr val="bg1"/>
                          </a:solidFill>
                          <a:effectLst/>
                          <a:latin typeface="Arial"/>
                          <a:sym typeface="Arial" panose="020B0604020202020204" pitchFamily="34" charset="0"/>
                        </a:rPr>
                        <a:t> </a:t>
                      </a:r>
                      <a:r>
                        <a:rPr lang="af-ZA" sz="1200" b="0" i="0" u="none" strike="noStrike" noProof="0" dirty="0">
                          <a:solidFill>
                            <a:schemeClr val="bg1"/>
                          </a:solidFill>
                          <a:effectLst/>
                          <a:latin typeface="Arial"/>
                          <a:sym typeface="Arial" panose="020B0604020202020204" pitchFamily="34" charset="0"/>
                        </a:rPr>
                        <a:t>(80MHz)</a:t>
                      </a:r>
                      <a:r>
                        <a:rPr lang="af-ZA" altLang="zh-TW" sz="1200" b="0" i="0" u="none" strike="noStrike" noProof="0" dirty="0">
                          <a:solidFill>
                            <a:schemeClr val="bg1"/>
                          </a:solidFill>
                          <a:effectLst/>
                          <a:latin typeface="Arial"/>
                          <a:sym typeface="Arial" panose="020B0604020202020204" pitchFamily="34" charset="0"/>
                        </a:rPr>
                        <a:t>, 2x2 </a:t>
                      </a:r>
                      <a:r>
                        <a:rPr lang="af-ZA" sz="1200" b="0" i="0" u="none" strike="noStrike" noProof="0" dirty="0">
                          <a:solidFill>
                            <a:schemeClr val="bg1"/>
                          </a:solidFill>
                          <a:effectLst/>
                          <a:latin typeface="Arial"/>
                          <a:sym typeface="Arial" panose="020B0604020202020204" pitchFamily="34" charset="0"/>
                        </a:rPr>
                        <a:t>(160MHz)</a:t>
                      </a:r>
                      <a:br>
                        <a:rPr lang="af-ZA" altLang="zh-TW" sz="1200" b="0" i="0" u="none" strike="noStrike" noProof="0" dirty="0">
                          <a:solidFill>
                            <a:srgbClr val="FFFFFF"/>
                          </a:solidFill>
                          <a:effectLst/>
                          <a:latin typeface="Arial"/>
                        </a:rPr>
                      </a:br>
                      <a:r>
                        <a:rPr lang="af-ZA" sz="1200" b="0" i="0" u="none" strike="noStrike" noProof="0" dirty="0">
                          <a:solidFill>
                            <a:schemeClr val="bg1"/>
                          </a:solidFill>
                          <a:effectLst/>
                          <a:latin typeface="Arial"/>
                          <a:sym typeface="Arial" panose="020B0604020202020204" pitchFamily="34" charset="0"/>
                        </a:rPr>
                        <a:t>2.4G</a:t>
                      </a:r>
                      <a:r>
                        <a:rPr lang="af-ZA" altLang="zh-TW" sz="1200" b="0" i="0" u="none" strike="noStrike" noProof="0" dirty="0">
                          <a:solidFill>
                            <a:schemeClr val="bg1"/>
                          </a:solidFill>
                          <a:effectLst/>
                          <a:latin typeface="Arial"/>
                          <a:sym typeface="Arial" panose="020B0604020202020204" pitchFamily="34" charset="0"/>
                        </a:rPr>
                        <a:t> </a:t>
                      </a:r>
                      <a:r>
                        <a:rPr lang="af-ZA" sz="1200" b="0" i="0" u="none" strike="noStrike" noProof="0" dirty="0">
                          <a:solidFill>
                            <a:schemeClr val="bg1"/>
                          </a:solidFill>
                          <a:effectLst/>
                          <a:latin typeface="Arial"/>
                          <a:sym typeface="Arial" panose="020B0604020202020204" pitchFamily="34" charset="0"/>
                        </a:rPr>
                        <a:t>(1182Mbps):</a:t>
                      </a:r>
                      <a:r>
                        <a:rPr lang="af-ZA" altLang="zh-TW" sz="1200" b="0" i="0" u="none" strike="noStrike" noProof="0" dirty="0">
                          <a:solidFill>
                            <a:schemeClr val="bg1"/>
                          </a:solidFill>
                          <a:effectLst/>
                          <a:latin typeface="Arial"/>
                          <a:sym typeface="Arial" panose="020B0604020202020204" pitchFamily="34" charset="0"/>
                        </a:rPr>
                        <a:t> </a:t>
                      </a:r>
                      <a:r>
                        <a:rPr lang="af-ZA" sz="1200" b="0" i="0" u="none" strike="noStrike" noProof="0" dirty="0">
                          <a:solidFill>
                            <a:schemeClr val="bg1"/>
                          </a:solidFill>
                          <a:effectLst/>
                          <a:latin typeface="Arial"/>
                          <a:sym typeface="Arial" panose="020B0604020202020204" pitchFamily="34" charset="0"/>
                        </a:rPr>
                        <a:t>4x4</a:t>
                      </a:r>
                      <a:r>
                        <a:rPr lang="af-ZA" altLang="zh-TW" sz="1200" b="0" i="0" u="none" strike="noStrike" noProof="0" dirty="0">
                          <a:solidFill>
                            <a:schemeClr val="bg1"/>
                          </a:solidFill>
                          <a:effectLst/>
                          <a:latin typeface="Arial"/>
                          <a:sym typeface="Arial" panose="020B0604020202020204" pitchFamily="34" charset="0"/>
                        </a:rPr>
                        <a:t> </a:t>
                      </a:r>
                      <a:r>
                        <a:rPr lang="af-ZA" sz="1200" b="0" i="0" u="none" strike="noStrike" noProof="0" dirty="0">
                          <a:solidFill>
                            <a:schemeClr val="bg1"/>
                          </a:solidFill>
                          <a:effectLst/>
                          <a:latin typeface="Arial"/>
                          <a:sym typeface="Arial" panose="020B0604020202020204" pitchFamily="34" charset="0"/>
                        </a:rPr>
                        <a:t>(40MHz)</a:t>
                      </a:r>
                      <a:endParaRPr lang="af-ZA" altLang="zh-TW" dirty="0">
                        <a:latin typeface="Arial"/>
                        <a:sym typeface="Arial" panose="020B0604020202020204" pitchFamily="34" charset="0"/>
                      </a:endParaRPr>
                    </a:p>
                    <a:p>
                      <a:pPr marL="8255" lvl="0" indent="0" algn="l">
                        <a:lnSpc>
                          <a:spcPct val="100000"/>
                        </a:lnSpc>
                        <a:spcBef>
                          <a:spcPts val="300"/>
                        </a:spcBef>
                        <a:spcAft>
                          <a:spcPts val="0"/>
                        </a:spcAft>
                        <a:buFontTx/>
                        <a:buNone/>
                      </a:pPr>
                      <a:endParaRPr lang="zh-TW" altLang="en-US" sz="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p>
                      <a:pPr marL="180000" indent="-171450" algn="l" defTabSz="914400" rtl="0" eaLnBrk="1" fontAlgn="t" latinLnBrk="0" hangingPunct="1">
                        <a:lnSpc>
                          <a:spcPct val="100000"/>
                        </a:lnSpc>
                        <a:spcBef>
                          <a:spcPts val="300"/>
                        </a:spcBef>
                        <a:spcAft>
                          <a:spcPts val="0"/>
                        </a:spcAft>
                        <a:buFont typeface="Arial"/>
                        <a:buChar char="•"/>
                      </a:pPr>
                      <a:endParaRPr lang="zh-TW" altLang="en-US" sz="1200" kern="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324000" marR="83548" marT="288000" marB="83548">
                    <a:lnL w="6350" cap="flat" cmpd="sng" algn="ctr">
                      <a:solidFill>
                        <a:srgbClr val="66FFCC"/>
                      </a:solidFill>
                      <a:prstDash val="solid"/>
                      <a:round/>
                      <a:headEnd type="none" w="med" len="med"/>
                      <a:tailEnd type="none" w="med" len="med"/>
                    </a:lnL>
                    <a:lnR w="6350" cap="flat" cmpd="sng" algn="ctr">
                      <a:solidFill>
                        <a:srgbClr val="66FF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B9BD5">
                        <a:alpha val="14902"/>
                      </a:srgbClr>
                    </a:solidFill>
                  </a:tcPr>
                </a:tc>
                <a:tc>
                  <a:txBody>
                    <a:bodyPr/>
                    <a:lstStyle/>
                    <a:p>
                      <a:pPr marL="180000" indent="-108000" algn="l" rtl="0" fontAlgn="t">
                        <a:lnSpc>
                          <a:spcPct val="100000"/>
                        </a:lnSpc>
                        <a:spcBef>
                          <a:spcPts val="300"/>
                        </a:spcBef>
                        <a:spcAft>
                          <a:spcPts val="0"/>
                        </a:spcAft>
                        <a:buFont typeface="Arial"/>
                        <a:buChar char="•"/>
                      </a:pPr>
                      <a:r>
                        <a:rPr lang="en-US" sz="1050" b="0" i="0" u="none" strike="noStrike" noProof="0" dirty="0">
                          <a:solidFill>
                            <a:schemeClr val="bg1"/>
                          </a:solidFill>
                          <a:effectLst/>
                          <a:latin typeface="Arial"/>
                          <a:ea typeface="微軟正黑體"/>
                          <a:sym typeface="Arial" panose="020B0604020202020204" pitchFamily="34" charset="0"/>
                        </a:rPr>
                        <a:t>Supports IEEE 802.11ax (Wi-Fi 6)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Supports MU-MIMO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Supports band steering for dual-band (2.4GHz and 5GHz) access points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Transmission power (high, middle, and low)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20/40/80/160 MHz bandwidth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Dynamic Frequency Selection (DFS) channels (Auto, custom)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RTS/CTS (Request to Send/Clear to Send) function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Dual-band 2.4G and 5G settings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Guest wireless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IEEE 802.3Q Virtual LAN (Supports wired and wireless connections)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Smart connect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SSID and password configuration • Wireless Protected Access (WPA2-PSK, WPA-PSK + WPA2-PSK, WPA-Enterprise, WPA2-Enterprise, WPA3, OWE)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Supports IEEE 802.11r fast roaming • Wireless scheduling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Wireless (Protected Setup (WPS) </a:t>
                      </a:r>
                      <a:endParaRPr lang="en-US" altLang="zh-TW" sz="1050" dirty="0">
                        <a:solidFill>
                          <a:schemeClr val="bg1"/>
                        </a:solidFill>
                        <a:effectLst/>
                        <a:latin typeface="Arial"/>
                        <a:ea typeface="微軟正黑體"/>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Arial"/>
                          <a:ea typeface="微軟正黑體"/>
                          <a:sym typeface="Arial" panose="020B0604020202020204" pitchFamily="34" charset="0"/>
                        </a:rPr>
                        <a:t>• Wireless client connection status and block lists</a:t>
                      </a:r>
                      <a:endParaRPr lang="en-US" altLang="zh-TW" sz="1050" dirty="0">
                        <a:solidFill>
                          <a:schemeClr val="bg1"/>
                        </a:solidFill>
                        <a:effectLst/>
                        <a:latin typeface="Arial"/>
                        <a:ea typeface="微軟正黑體"/>
                        <a:cs typeface="Arial"/>
                        <a:sym typeface="Arial" panose="020B0604020202020204" pitchFamily="34" charset="0"/>
                      </a:endParaRPr>
                    </a:p>
                    <a:p>
                      <a:pPr marL="179705" indent="-171450" algn="l" rtl="0" fontAlgn="t">
                        <a:lnSpc>
                          <a:spcPct val="100000"/>
                        </a:lnSpc>
                        <a:spcBef>
                          <a:spcPts val="300"/>
                        </a:spcBef>
                        <a:spcAft>
                          <a:spcPts val="0"/>
                        </a:spcAft>
                        <a:buFont typeface="Arial"/>
                        <a:buChar char="•"/>
                      </a:pPr>
                      <a:endParaRPr lang="zh-TW" altLang="en-US" sz="105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324000" marR="83548" marT="288000" marB="83548">
                    <a:lnL w="6350" cap="flat" cmpd="sng" algn="ctr">
                      <a:solidFill>
                        <a:srgbClr val="66FFCC"/>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64617502"/>
                  </a:ext>
                </a:extLst>
              </a:tr>
            </a:tbl>
          </a:graphicData>
        </a:graphic>
      </p:graphicFrame>
      <p:pic>
        <p:nvPicPr>
          <p:cNvPr id="11" name="圖片 10" descr="一張含有 監視器, 坐, 水, 大 的圖片&#10;&#10;自動產生的描述">
            <a:extLst>
              <a:ext uri="{FF2B5EF4-FFF2-40B4-BE49-F238E27FC236}">
                <a16:creationId xmlns:a16="http://schemas.microsoft.com/office/drawing/2014/main" id="{63246ED9-B9DC-4D8A-887D-6274D0912C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39081" y="5211842"/>
            <a:ext cx="4077755" cy="1298293"/>
          </a:xfrm>
          <a:prstGeom prst="rect">
            <a:avLst/>
          </a:prstGeom>
          <a:effectLst>
            <a:outerShdw blurRad="88900" dist="190500" dir="5400000" sx="98000" sy="98000" algn="t" rotWithShape="0">
              <a:prstClr val="black">
                <a:alpha val="53000"/>
              </a:prstClr>
            </a:outerShdw>
          </a:effectLst>
        </p:spPr>
      </p:pic>
      <p:pic>
        <p:nvPicPr>
          <p:cNvPr id="4" name="圖形 3">
            <a:extLst>
              <a:ext uri="{FF2B5EF4-FFF2-40B4-BE49-F238E27FC236}">
                <a16:creationId xmlns:a16="http://schemas.microsoft.com/office/drawing/2014/main" id="{E2AF319E-162F-4C8B-9286-92241687FC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9772" y="4377748"/>
            <a:ext cx="1316372" cy="895132"/>
          </a:xfrm>
          <a:prstGeom prst="rect">
            <a:avLst/>
          </a:prstGeom>
          <a:effectLst>
            <a:glow rad="38100">
              <a:schemeClr val="bg1">
                <a:alpha val="40000"/>
              </a:schemeClr>
            </a:glow>
            <a:softEdge rad="0"/>
          </a:effectLst>
        </p:spPr>
      </p:pic>
    </p:spTree>
    <p:extLst>
      <p:ext uri="{BB962C8B-B14F-4D97-AF65-F5344CB8AC3E}">
        <p14:creationId xmlns:p14="http://schemas.microsoft.com/office/powerpoint/2010/main" val="694247302"/>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標題 24">
            <a:extLst>
              <a:ext uri="{FF2B5EF4-FFF2-40B4-BE49-F238E27FC236}">
                <a16:creationId xmlns:a16="http://schemas.microsoft.com/office/drawing/2014/main" id="{D8207CB6-215D-486D-917C-463F92490CBB}"/>
              </a:ext>
            </a:extLst>
          </p:cNvPr>
          <p:cNvSpPr>
            <a:spLocks noGrp="1"/>
          </p:cNvSpPr>
          <p:nvPr>
            <p:ph type="title"/>
          </p:nvPr>
        </p:nvSpPr>
        <p:spPr/>
        <p:txBody>
          <a:bodyPr/>
          <a:lstStyle/>
          <a:p>
            <a:r>
              <a:rPr lang="en-US" altLang="zh-TW">
                <a:ea typeface="微軟正黑體" panose="020B0604030504040204" pitchFamily="34" charset="-120"/>
                <a:cs typeface="Arial"/>
                <a:sym typeface="Arial" panose="020B0604020202020204" pitchFamily="34" charset="0"/>
              </a:rPr>
              <a:t>QuRouter Architecture</a:t>
            </a:r>
            <a:endParaRPr lang="zh-TW">
              <a:ea typeface="微軟正黑體" panose="020B0604030504040204" pitchFamily="34" charset="-120"/>
              <a:cs typeface="Arial"/>
              <a:sym typeface="Arial" panose="020B0604020202020204" pitchFamily="34" charset="0"/>
            </a:endParaRPr>
          </a:p>
        </p:txBody>
      </p:sp>
      <p:sp>
        <p:nvSpPr>
          <p:cNvPr id="53" name="矩形: 圓角 52">
            <a:extLst>
              <a:ext uri="{FF2B5EF4-FFF2-40B4-BE49-F238E27FC236}">
                <a16:creationId xmlns:a16="http://schemas.microsoft.com/office/drawing/2014/main" id="{D732A4BB-4692-480A-98E8-527A2462C730}"/>
              </a:ext>
            </a:extLst>
          </p:cNvPr>
          <p:cNvSpPr/>
          <p:nvPr/>
        </p:nvSpPr>
        <p:spPr>
          <a:xfrm>
            <a:off x="419286" y="2933076"/>
            <a:ext cx="11374244" cy="2508720"/>
          </a:xfrm>
          <a:prstGeom prst="roundRect">
            <a:avLst>
              <a:gd name="adj" fmla="val 3015"/>
            </a:avLst>
          </a:prstGeom>
          <a:solidFill>
            <a:schemeClr val="accent5">
              <a:lumMod val="20000"/>
              <a:lumOff val="80000"/>
              <a:alpha val="10000"/>
            </a:schemeClr>
          </a:solidFill>
          <a:ln w="28575" cap="flat" cmpd="sng">
            <a:solidFill>
              <a:srgbClr val="66FFCC"/>
            </a:solidFill>
            <a:prstDash val="solid"/>
            <a:round/>
            <a:headEnd type="none" w="sm" len="sm"/>
            <a:tailEnd type="none" w="sm" len="sm"/>
          </a:ln>
          <a:effectLst>
            <a:innerShdw blurRad="457200" dist="50800" dir="5400000">
              <a:prstClr val="black">
                <a:alpha val="50000"/>
              </a:prstClr>
            </a:innerShdw>
          </a:effectLst>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chemeClr val="lt1"/>
              </a:buClr>
              <a:buSzPts val="4000"/>
            </a:pPr>
            <a:endParaRPr lang="zh-TW" altLang="en-US" sz="48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 name="手繪多邊形: 圖案 53">
            <a:extLst>
              <a:ext uri="{FF2B5EF4-FFF2-40B4-BE49-F238E27FC236}">
                <a16:creationId xmlns:a16="http://schemas.microsoft.com/office/drawing/2014/main" id="{49F89DDA-8EF4-41B7-BCF5-E0550364EC45}"/>
              </a:ext>
            </a:extLst>
          </p:cNvPr>
          <p:cNvSpPr/>
          <p:nvPr/>
        </p:nvSpPr>
        <p:spPr>
          <a:xfrm>
            <a:off x="499817"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5" name="矩形 54">
            <a:extLst>
              <a:ext uri="{FF2B5EF4-FFF2-40B4-BE49-F238E27FC236}">
                <a16:creationId xmlns:a16="http://schemas.microsoft.com/office/drawing/2014/main" id="{8662770C-4165-4FFF-9B8E-589E92376EAA}"/>
              </a:ext>
            </a:extLst>
          </p:cNvPr>
          <p:cNvSpPr/>
          <p:nvPr/>
        </p:nvSpPr>
        <p:spPr>
          <a:xfrm>
            <a:off x="627628" y="3485815"/>
            <a:ext cx="1573178" cy="253916"/>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VAP (Multiple SSID)</a:t>
            </a:r>
          </a:p>
        </p:txBody>
      </p:sp>
      <p:sp>
        <p:nvSpPr>
          <p:cNvPr id="56" name="手繪多邊形: 圖案 55">
            <a:extLst>
              <a:ext uri="{FF2B5EF4-FFF2-40B4-BE49-F238E27FC236}">
                <a16:creationId xmlns:a16="http://schemas.microsoft.com/office/drawing/2014/main" id="{AA63F8D5-699C-4AAB-BD6E-8022C0658699}"/>
              </a:ext>
            </a:extLst>
          </p:cNvPr>
          <p:cNvSpPr/>
          <p:nvPr/>
        </p:nvSpPr>
        <p:spPr>
          <a:xfrm>
            <a:off x="2377767"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8" name="手繪多邊形: 圖案 67">
            <a:extLst>
              <a:ext uri="{FF2B5EF4-FFF2-40B4-BE49-F238E27FC236}">
                <a16:creationId xmlns:a16="http://schemas.microsoft.com/office/drawing/2014/main" id="{B36E6624-9B84-4B2C-99B6-E286CFC72C35}"/>
              </a:ext>
            </a:extLst>
          </p:cNvPr>
          <p:cNvSpPr/>
          <p:nvPr/>
        </p:nvSpPr>
        <p:spPr>
          <a:xfrm>
            <a:off x="4255717"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9" name="手繪多邊形: 圖案 68">
            <a:extLst>
              <a:ext uri="{FF2B5EF4-FFF2-40B4-BE49-F238E27FC236}">
                <a16:creationId xmlns:a16="http://schemas.microsoft.com/office/drawing/2014/main" id="{4E8DB1B0-3DD1-43ED-B5B4-3459BE4BECA3}"/>
              </a:ext>
            </a:extLst>
          </p:cNvPr>
          <p:cNvSpPr/>
          <p:nvPr/>
        </p:nvSpPr>
        <p:spPr>
          <a:xfrm>
            <a:off x="6133667"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0" name="手繪多邊形: 圖案 69">
            <a:extLst>
              <a:ext uri="{FF2B5EF4-FFF2-40B4-BE49-F238E27FC236}">
                <a16:creationId xmlns:a16="http://schemas.microsoft.com/office/drawing/2014/main" id="{3A0B138B-2D2E-4FED-A4AC-143CECE16EF2}"/>
              </a:ext>
            </a:extLst>
          </p:cNvPr>
          <p:cNvSpPr/>
          <p:nvPr/>
        </p:nvSpPr>
        <p:spPr>
          <a:xfrm>
            <a:off x="8007223"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1" name="手繪多邊形: 圖案 70">
            <a:extLst>
              <a:ext uri="{FF2B5EF4-FFF2-40B4-BE49-F238E27FC236}">
                <a16:creationId xmlns:a16="http://schemas.microsoft.com/office/drawing/2014/main" id="{E4A9B922-C6A9-4516-B8C1-15333ACFA50E}"/>
              </a:ext>
            </a:extLst>
          </p:cNvPr>
          <p:cNvSpPr/>
          <p:nvPr/>
        </p:nvSpPr>
        <p:spPr>
          <a:xfrm>
            <a:off x="9885173"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2" name="矩形 71">
            <a:extLst>
              <a:ext uri="{FF2B5EF4-FFF2-40B4-BE49-F238E27FC236}">
                <a16:creationId xmlns:a16="http://schemas.microsoft.com/office/drawing/2014/main" id="{EEF17A7E-76C5-4777-924E-EB20DFD08202}"/>
              </a:ext>
            </a:extLst>
          </p:cNvPr>
          <p:cNvSpPr/>
          <p:nvPr/>
        </p:nvSpPr>
        <p:spPr>
          <a:xfrm>
            <a:off x="409810" y="2989172"/>
            <a:ext cx="1907519" cy="33855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sv-SE" altLang="zh-TW" sz="16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a:t>
            </a:r>
            <a:r>
              <a:rPr kumimoji="1" lang="en-US" altLang="zh-TW" sz="16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a:t>
            </a:r>
            <a:r>
              <a:rPr kumimoji="1" lang="sv-SE" altLang="zh-TW" sz="16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outer OS</a:t>
            </a:r>
          </a:p>
        </p:txBody>
      </p:sp>
      <p:pic>
        <p:nvPicPr>
          <p:cNvPr id="73" name="圖形 10">
            <a:extLst>
              <a:ext uri="{FF2B5EF4-FFF2-40B4-BE49-F238E27FC236}">
                <a16:creationId xmlns:a16="http://schemas.microsoft.com/office/drawing/2014/main" id="{ABF90F73-C53F-45A8-BE6A-69EA91A38E0D}"/>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73085" y="1815242"/>
            <a:ext cx="587152" cy="824753"/>
          </a:xfrm>
          <a:prstGeom prst="rect">
            <a:avLst/>
          </a:prstGeom>
        </p:spPr>
      </p:pic>
      <p:grpSp>
        <p:nvGrpSpPr>
          <p:cNvPr id="75" name="群組 74">
            <a:extLst>
              <a:ext uri="{FF2B5EF4-FFF2-40B4-BE49-F238E27FC236}">
                <a16:creationId xmlns:a16="http://schemas.microsoft.com/office/drawing/2014/main" id="{867E8BB1-3841-45C4-8FA4-5EA2DA7453D0}"/>
              </a:ext>
            </a:extLst>
          </p:cNvPr>
          <p:cNvGrpSpPr/>
          <p:nvPr/>
        </p:nvGrpSpPr>
        <p:grpSpPr>
          <a:xfrm>
            <a:off x="7840271" y="1829651"/>
            <a:ext cx="1451700" cy="775272"/>
            <a:chOff x="7840271" y="1829651"/>
            <a:chExt cx="1593921" cy="851226"/>
          </a:xfrm>
        </p:grpSpPr>
        <p:pic>
          <p:nvPicPr>
            <p:cNvPr id="109" name="圖形 58">
              <a:extLst>
                <a:ext uri="{FF2B5EF4-FFF2-40B4-BE49-F238E27FC236}">
                  <a16:creationId xmlns:a16="http://schemas.microsoft.com/office/drawing/2014/main" id="{703D4ABA-3379-4683-9AF1-9E899584F8B6}"/>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6406"/>
            <a:stretch/>
          </p:blipFill>
          <p:spPr>
            <a:xfrm>
              <a:off x="7840271" y="1829651"/>
              <a:ext cx="1593921" cy="570424"/>
            </a:xfrm>
            <a:prstGeom prst="rect">
              <a:avLst/>
            </a:prstGeom>
            <a:effectLst>
              <a:outerShdw blurRad="50800" dist="50800" dir="8400000" algn="t" rotWithShape="0">
                <a:prstClr val="black">
                  <a:alpha val="30000"/>
                </a:prstClr>
              </a:outerShdw>
            </a:effectLst>
          </p:spPr>
        </p:pic>
        <p:sp>
          <p:nvSpPr>
            <p:cNvPr id="110" name="Google Shape;800;p37">
              <a:extLst>
                <a:ext uri="{FF2B5EF4-FFF2-40B4-BE49-F238E27FC236}">
                  <a16:creationId xmlns:a16="http://schemas.microsoft.com/office/drawing/2014/main" id="{736710D0-FB14-4FE7-8F1B-7211D2C6E0E1}"/>
                </a:ext>
              </a:extLst>
            </p:cNvPr>
            <p:cNvSpPr/>
            <p:nvPr/>
          </p:nvSpPr>
          <p:spPr>
            <a:xfrm>
              <a:off x="7909275" y="2352480"/>
              <a:ext cx="1419823" cy="328397"/>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r>
                <a:rPr lang="en-US" sz="1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Orchestrator</a:t>
              </a:r>
            </a:p>
          </p:txBody>
        </p:sp>
      </p:grpSp>
      <p:pic>
        <p:nvPicPr>
          <p:cNvPr id="76" name="圖片 75" descr="一張含有 建築物, 橋 的圖片&#10;&#10;描述是以非常高的可信度產生">
            <a:extLst>
              <a:ext uri="{FF2B5EF4-FFF2-40B4-BE49-F238E27FC236}">
                <a16:creationId xmlns:a16="http://schemas.microsoft.com/office/drawing/2014/main" id="{730C5653-8921-4F7B-8CF3-2905DC900722}"/>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2648105" y="2016395"/>
            <a:ext cx="446973" cy="446973"/>
          </a:xfrm>
          <a:prstGeom prst="rect">
            <a:avLst/>
          </a:prstGeom>
        </p:spPr>
      </p:pic>
      <p:sp>
        <p:nvSpPr>
          <p:cNvPr id="77" name="矩形 76">
            <a:extLst>
              <a:ext uri="{FF2B5EF4-FFF2-40B4-BE49-F238E27FC236}">
                <a16:creationId xmlns:a16="http://schemas.microsoft.com/office/drawing/2014/main" id="{A4FB7981-1B72-4E92-A024-5416B3B450FB}"/>
              </a:ext>
            </a:extLst>
          </p:cNvPr>
          <p:cNvSpPr/>
          <p:nvPr/>
        </p:nvSpPr>
        <p:spPr>
          <a:xfrm>
            <a:off x="891583" y="6361975"/>
            <a:ext cx="1907519" cy="276999"/>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sv-SE"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2.4G/5G Wi-Fi 6 AX3600</a:t>
            </a:r>
          </a:p>
        </p:txBody>
      </p:sp>
      <p:sp>
        <p:nvSpPr>
          <p:cNvPr id="78" name="矩形 77">
            <a:extLst>
              <a:ext uri="{FF2B5EF4-FFF2-40B4-BE49-F238E27FC236}">
                <a16:creationId xmlns:a16="http://schemas.microsoft.com/office/drawing/2014/main" id="{764598AE-ADD6-43E4-AF2F-4AC62DE84AB1}"/>
              </a:ext>
            </a:extLst>
          </p:cNvPr>
          <p:cNvSpPr/>
          <p:nvPr/>
        </p:nvSpPr>
        <p:spPr>
          <a:xfrm>
            <a:off x="3477689" y="6361975"/>
            <a:ext cx="2258203" cy="276999"/>
          </a:xfrm>
          <a:prstGeom prst="rect">
            <a:avLst/>
          </a:prstGeom>
        </p:spPr>
        <p:txBody>
          <a:bodyPr wrap="squar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sv-SE" altLang="zh-TW" sz="12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Dual 10GbE Ethernet Ports</a:t>
            </a:r>
            <a:endParaRPr lang="sv-SE" altLang="zh-TW" sz="12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9" name="矩形 78">
            <a:extLst>
              <a:ext uri="{FF2B5EF4-FFF2-40B4-BE49-F238E27FC236}">
                <a16:creationId xmlns:a16="http://schemas.microsoft.com/office/drawing/2014/main" id="{ED946143-A2DB-469C-91A6-34DCDE3CE989}"/>
              </a:ext>
            </a:extLst>
          </p:cNvPr>
          <p:cNvSpPr/>
          <p:nvPr/>
        </p:nvSpPr>
        <p:spPr>
          <a:xfrm>
            <a:off x="6276013" y="6361975"/>
            <a:ext cx="2360000" cy="276999"/>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sv-SE"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9.4Gbps Forwarding Rate</a:t>
            </a:r>
          </a:p>
        </p:txBody>
      </p:sp>
      <p:sp>
        <p:nvSpPr>
          <p:cNvPr id="80" name="矩形: 圓角 79">
            <a:extLst>
              <a:ext uri="{FF2B5EF4-FFF2-40B4-BE49-F238E27FC236}">
                <a16:creationId xmlns:a16="http://schemas.microsoft.com/office/drawing/2014/main" id="{0C1513EE-EC81-470A-96F9-44171E15FCD0}"/>
              </a:ext>
            </a:extLst>
          </p:cNvPr>
          <p:cNvSpPr/>
          <p:nvPr/>
        </p:nvSpPr>
        <p:spPr>
          <a:xfrm>
            <a:off x="506851" y="4953754"/>
            <a:ext cx="11207121" cy="444204"/>
          </a:xfrm>
          <a:prstGeom prst="roundRect">
            <a:avLst>
              <a:gd name="adj" fmla="val 0"/>
            </a:avLst>
          </a:prstGeom>
          <a:solidFill>
            <a:srgbClr val="1E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1" name="矩形 80">
            <a:extLst>
              <a:ext uri="{FF2B5EF4-FFF2-40B4-BE49-F238E27FC236}">
                <a16:creationId xmlns:a16="http://schemas.microsoft.com/office/drawing/2014/main" id="{A3C0C161-A7D2-4778-9745-76DFE02A4720}"/>
              </a:ext>
            </a:extLst>
          </p:cNvPr>
          <p:cNvSpPr/>
          <p:nvPr/>
        </p:nvSpPr>
        <p:spPr>
          <a:xfrm>
            <a:off x="3872132" y="5001345"/>
            <a:ext cx="3738204" cy="33855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sv-SE"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Linux kernel</a:t>
            </a:r>
          </a:p>
        </p:txBody>
      </p:sp>
      <p:sp>
        <p:nvSpPr>
          <p:cNvPr id="82" name="手繪多邊形: 圖案 81">
            <a:extLst>
              <a:ext uri="{FF2B5EF4-FFF2-40B4-BE49-F238E27FC236}">
                <a16:creationId xmlns:a16="http://schemas.microsoft.com/office/drawing/2014/main" id="{7537D7B6-9EF6-4B7B-9CFC-051519558A43}"/>
              </a:ext>
            </a:extLst>
          </p:cNvPr>
          <p:cNvSpPr/>
          <p:nvPr/>
        </p:nvSpPr>
        <p:spPr>
          <a:xfrm>
            <a:off x="3314466" y="5514452"/>
            <a:ext cx="2774511" cy="451684"/>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tx2">
              <a:lumMod val="40000"/>
              <a:lumOff val="60000"/>
            </a:schemeClr>
          </a:solidFill>
          <a:ln w="8562" cap="flat">
            <a:noFill/>
            <a:custDash>
              <a:ds d="900000" sp="900000"/>
            </a:custDash>
            <a:miter/>
          </a:ln>
        </p:spPr>
        <p:txBody>
          <a:bodyPr lIns="91440" tIns="45720" rIns="91440" bIns="45720"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latin typeface="Arial" panose="020B0604020202020204" pitchFamily="34" charset="0"/>
                <a:ea typeface="微軟正黑體" panose="020B0604030504040204" pitchFamily="34" charset="-120"/>
                <a:cs typeface="Arial"/>
                <a:sym typeface="Arial" panose="020B0604020202020204" pitchFamily="34" charset="0"/>
              </a:rPr>
              <a:t>AQR 113C</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3" name="手繪多邊形: 圖案 82">
            <a:extLst>
              <a:ext uri="{FF2B5EF4-FFF2-40B4-BE49-F238E27FC236}">
                <a16:creationId xmlns:a16="http://schemas.microsoft.com/office/drawing/2014/main" id="{C099CEF8-4817-4443-BE91-A63B37FF509C}"/>
              </a:ext>
            </a:extLst>
          </p:cNvPr>
          <p:cNvSpPr/>
          <p:nvPr/>
        </p:nvSpPr>
        <p:spPr>
          <a:xfrm>
            <a:off x="6133667" y="5514452"/>
            <a:ext cx="5585596" cy="451684"/>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tx2">
              <a:lumMod val="40000"/>
              <a:lumOff val="60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IPQ8072A</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4" name="手繪多邊形: 圖案 83">
            <a:extLst>
              <a:ext uri="{FF2B5EF4-FFF2-40B4-BE49-F238E27FC236}">
                <a16:creationId xmlns:a16="http://schemas.microsoft.com/office/drawing/2014/main" id="{6D901C99-A935-49B4-8889-E49E32023649}"/>
              </a:ext>
            </a:extLst>
          </p:cNvPr>
          <p:cNvSpPr/>
          <p:nvPr/>
        </p:nvSpPr>
        <p:spPr>
          <a:xfrm>
            <a:off x="508737" y="5514452"/>
            <a:ext cx="2754142" cy="451684"/>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tx2">
              <a:lumMod val="40000"/>
              <a:lumOff val="60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QCN5054</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5" name="矩形: 圓角 84">
            <a:extLst>
              <a:ext uri="{FF2B5EF4-FFF2-40B4-BE49-F238E27FC236}">
                <a16:creationId xmlns:a16="http://schemas.microsoft.com/office/drawing/2014/main" id="{62E1785F-E3E5-4A17-B3E6-C67A27B14222}"/>
              </a:ext>
            </a:extLst>
          </p:cNvPr>
          <p:cNvSpPr/>
          <p:nvPr/>
        </p:nvSpPr>
        <p:spPr>
          <a:xfrm>
            <a:off x="4598517" y="4407968"/>
            <a:ext cx="2440485" cy="483759"/>
          </a:xfrm>
          <a:prstGeom prst="roundRect">
            <a:avLst>
              <a:gd name="adj" fmla="val 0"/>
            </a:avLst>
          </a:prstGeom>
          <a:solidFill>
            <a:schemeClr val="accent4">
              <a:satMod val="103000"/>
              <a:lumMod val="102000"/>
              <a:tint val="94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NAT offload</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6" name="矩形: 圓角 85">
            <a:extLst>
              <a:ext uri="{FF2B5EF4-FFF2-40B4-BE49-F238E27FC236}">
                <a16:creationId xmlns:a16="http://schemas.microsoft.com/office/drawing/2014/main" id="{6C7358F1-473F-4BA9-87A9-626A0F70D6BD}"/>
              </a:ext>
            </a:extLst>
          </p:cNvPr>
          <p:cNvSpPr/>
          <p:nvPr/>
        </p:nvSpPr>
        <p:spPr>
          <a:xfrm>
            <a:off x="2553648" y="4400511"/>
            <a:ext cx="1981266" cy="498673"/>
          </a:xfrm>
          <a:prstGeom prst="roundRect">
            <a:avLst>
              <a:gd name="adj" fmla="val 0"/>
            </a:avLst>
          </a:prstGeom>
          <a:solidFill>
            <a:schemeClr val="accent6">
              <a:satMod val="103000"/>
              <a:lumMod val="102000"/>
              <a:tint val="94000"/>
            </a:schemeClr>
          </a:solidFill>
          <a:ln/>
          <a:effectLst/>
        </p:spPr>
        <p:style>
          <a:lnRef idx="0">
            <a:schemeClr val="accent6"/>
          </a:lnRef>
          <a:fillRef idx="3">
            <a:schemeClr val="accent6"/>
          </a:fillRef>
          <a:effectRef idx="3">
            <a:schemeClr val="accent6"/>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MU-MIMO </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7" name="矩形: 圓角 86">
            <a:extLst>
              <a:ext uri="{FF2B5EF4-FFF2-40B4-BE49-F238E27FC236}">
                <a16:creationId xmlns:a16="http://schemas.microsoft.com/office/drawing/2014/main" id="{06F540AE-ECAD-4951-9814-081C5328125D}"/>
              </a:ext>
            </a:extLst>
          </p:cNvPr>
          <p:cNvSpPr/>
          <p:nvPr/>
        </p:nvSpPr>
        <p:spPr>
          <a:xfrm>
            <a:off x="506853" y="4400511"/>
            <a:ext cx="1982384" cy="498673"/>
          </a:xfrm>
          <a:prstGeom prst="roundRect">
            <a:avLst>
              <a:gd name="adj" fmla="val 0"/>
            </a:avLst>
          </a:prstGeom>
          <a:solidFill>
            <a:schemeClr val="accent6">
              <a:satMod val="103000"/>
              <a:lumMod val="102000"/>
              <a:tint val="94000"/>
            </a:schemeClr>
          </a:solidFill>
          <a:ln/>
          <a:effectLst/>
        </p:spPr>
        <p:style>
          <a:lnRef idx="0">
            <a:schemeClr val="accent6"/>
          </a:lnRef>
          <a:fillRef idx="3">
            <a:schemeClr val="accent6"/>
          </a:fillRef>
          <a:effectRef idx="3">
            <a:schemeClr val="accent6"/>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OFDMA </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8" name="矩形: 圓角 87">
            <a:extLst>
              <a:ext uri="{FF2B5EF4-FFF2-40B4-BE49-F238E27FC236}">
                <a16:creationId xmlns:a16="http://schemas.microsoft.com/office/drawing/2014/main" id="{7D18FD7B-5A54-49FB-8E4F-155B2732A7BA}"/>
              </a:ext>
            </a:extLst>
          </p:cNvPr>
          <p:cNvSpPr/>
          <p:nvPr/>
        </p:nvSpPr>
        <p:spPr>
          <a:xfrm>
            <a:off x="7096814" y="4407968"/>
            <a:ext cx="2239280" cy="483759"/>
          </a:xfrm>
          <a:prstGeom prst="roundRect">
            <a:avLst>
              <a:gd name="adj" fmla="val 0"/>
            </a:avLst>
          </a:prstGeom>
          <a:solidFill>
            <a:schemeClr val="accent4">
              <a:satMod val="103000"/>
              <a:lumMod val="102000"/>
              <a:tint val="94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Crypto Engine</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9" name="手繪多邊形: 圖案 88">
            <a:extLst>
              <a:ext uri="{FF2B5EF4-FFF2-40B4-BE49-F238E27FC236}">
                <a16:creationId xmlns:a16="http://schemas.microsoft.com/office/drawing/2014/main" id="{42FB88AE-9EEB-4F65-9824-E9555CAD05ED}"/>
              </a:ext>
            </a:extLst>
          </p:cNvPr>
          <p:cNvSpPr/>
          <p:nvPr/>
        </p:nvSpPr>
        <p:spPr>
          <a:xfrm>
            <a:off x="9393906" y="4407968"/>
            <a:ext cx="2320067" cy="483759"/>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rgbClr val="428BCE"/>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USB</a:t>
            </a:r>
            <a:r>
              <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Mgmt</a:t>
            </a: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0" name="矩形 89">
            <a:extLst>
              <a:ext uri="{FF2B5EF4-FFF2-40B4-BE49-F238E27FC236}">
                <a16:creationId xmlns:a16="http://schemas.microsoft.com/office/drawing/2014/main" id="{D691D7C6-32A1-4F64-A1FF-D5213DA48434}"/>
              </a:ext>
            </a:extLst>
          </p:cNvPr>
          <p:cNvSpPr/>
          <p:nvPr/>
        </p:nvSpPr>
        <p:spPr>
          <a:xfrm>
            <a:off x="506852" y="3907648"/>
            <a:ext cx="3699715" cy="444204"/>
          </a:xfrm>
          <a:prstGeom prst="rect">
            <a:avLst/>
          </a:prstGeom>
          <a:solidFill>
            <a:srgbClr val="F87220"/>
          </a:solidFill>
          <a:effectLst/>
        </p:spPr>
        <p:style>
          <a:lnRef idx="0">
            <a:schemeClr val="accent2"/>
          </a:lnRef>
          <a:fillRef idx="3">
            <a:schemeClr val="accent2"/>
          </a:fillRef>
          <a:effectRef idx="3">
            <a:schemeClr val="accent2"/>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Wi-Fi 6</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1" name="矩形 90">
            <a:extLst>
              <a:ext uri="{FF2B5EF4-FFF2-40B4-BE49-F238E27FC236}">
                <a16:creationId xmlns:a16="http://schemas.microsoft.com/office/drawing/2014/main" id="{89693258-0DA1-4F7C-ABE4-CB6F3EA38532}"/>
              </a:ext>
            </a:extLst>
          </p:cNvPr>
          <p:cNvSpPr/>
          <p:nvPr/>
        </p:nvSpPr>
        <p:spPr>
          <a:xfrm>
            <a:off x="4262274" y="3906002"/>
            <a:ext cx="3699714" cy="444204"/>
          </a:xfrm>
          <a:prstGeom prst="rect">
            <a:avLst/>
          </a:prstGeom>
          <a:solidFill>
            <a:srgbClr val="F87220"/>
          </a:solidFill>
          <a:effectLst/>
        </p:spPr>
        <p:style>
          <a:lnRef idx="0">
            <a:schemeClr val="accent2"/>
          </a:lnRef>
          <a:fillRef idx="3">
            <a:schemeClr val="accent2"/>
          </a:fillRef>
          <a:effectRef idx="3">
            <a:schemeClr val="accent2"/>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L2 Networking</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2" name="矩形 91">
            <a:extLst>
              <a:ext uri="{FF2B5EF4-FFF2-40B4-BE49-F238E27FC236}">
                <a16:creationId xmlns:a16="http://schemas.microsoft.com/office/drawing/2014/main" id="{E44A629D-D18A-460B-AF10-9C161AED80FE}"/>
              </a:ext>
            </a:extLst>
          </p:cNvPr>
          <p:cNvSpPr/>
          <p:nvPr/>
        </p:nvSpPr>
        <p:spPr>
          <a:xfrm>
            <a:off x="8007223" y="3908228"/>
            <a:ext cx="3706750" cy="444204"/>
          </a:xfrm>
          <a:prstGeom prst="rect">
            <a:avLst/>
          </a:prstGeom>
          <a:solidFill>
            <a:srgbClr val="F87220"/>
          </a:solidFill>
          <a:effectLst/>
        </p:spPr>
        <p:style>
          <a:lnRef idx="0">
            <a:schemeClr val="accent2"/>
          </a:lnRef>
          <a:fillRef idx="3">
            <a:schemeClr val="accent2"/>
          </a:fillRef>
          <a:effectRef idx="3">
            <a:schemeClr val="accent2"/>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L3 Networking</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3" name="矩形 92">
            <a:extLst>
              <a:ext uri="{FF2B5EF4-FFF2-40B4-BE49-F238E27FC236}">
                <a16:creationId xmlns:a16="http://schemas.microsoft.com/office/drawing/2014/main" id="{F855A4D9-C80D-485E-B7B0-83E1BE3B11B6}"/>
              </a:ext>
            </a:extLst>
          </p:cNvPr>
          <p:cNvSpPr/>
          <p:nvPr/>
        </p:nvSpPr>
        <p:spPr>
          <a:xfrm>
            <a:off x="10125307" y="3500756"/>
            <a:ext cx="1284326" cy="253916"/>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05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QuWAN</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SD-WAN</a:t>
            </a:r>
          </a:p>
        </p:txBody>
      </p:sp>
      <p:sp>
        <p:nvSpPr>
          <p:cNvPr id="94" name="矩形 93">
            <a:extLst>
              <a:ext uri="{FF2B5EF4-FFF2-40B4-BE49-F238E27FC236}">
                <a16:creationId xmlns:a16="http://schemas.microsoft.com/office/drawing/2014/main" id="{C9F15BB9-F8F8-4D33-A2F4-79BE4AEA6130}"/>
              </a:ext>
            </a:extLst>
          </p:cNvPr>
          <p:cNvSpPr/>
          <p:nvPr/>
        </p:nvSpPr>
        <p:spPr>
          <a:xfrm>
            <a:off x="2769303" y="3500756"/>
            <a:ext cx="1031051" cy="253916"/>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802.1Q</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VLAN</a:t>
            </a:r>
          </a:p>
        </p:txBody>
      </p:sp>
      <p:sp>
        <p:nvSpPr>
          <p:cNvPr id="95" name="矩形 94">
            <a:extLst>
              <a:ext uri="{FF2B5EF4-FFF2-40B4-BE49-F238E27FC236}">
                <a16:creationId xmlns:a16="http://schemas.microsoft.com/office/drawing/2014/main" id="{1E0DED06-3175-4AB0-BB3D-4DDE68AA2BD5}"/>
              </a:ext>
            </a:extLst>
          </p:cNvPr>
          <p:cNvSpPr/>
          <p:nvPr/>
        </p:nvSpPr>
        <p:spPr>
          <a:xfrm>
            <a:off x="4622531" y="3490093"/>
            <a:ext cx="1095172" cy="253916"/>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Static</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Routing</a:t>
            </a:r>
          </a:p>
        </p:txBody>
      </p:sp>
      <p:sp>
        <p:nvSpPr>
          <p:cNvPr id="96" name="矩形 95">
            <a:extLst>
              <a:ext uri="{FF2B5EF4-FFF2-40B4-BE49-F238E27FC236}">
                <a16:creationId xmlns:a16="http://schemas.microsoft.com/office/drawing/2014/main" id="{234141DF-4B2D-41FF-B4F8-696C37FB7932}"/>
              </a:ext>
            </a:extLst>
          </p:cNvPr>
          <p:cNvSpPr/>
          <p:nvPr/>
        </p:nvSpPr>
        <p:spPr>
          <a:xfrm>
            <a:off x="6166195" y="3500756"/>
            <a:ext cx="1763743" cy="253916"/>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Protocol</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Base</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Firewall</a:t>
            </a:r>
          </a:p>
        </p:txBody>
      </p:sp>
      <p:sp>
        <p:nvSpPr>
          <p:cNvPr id="97" name="矩形 96">
            <a:extLst>
              <a:ext uri="{FF2B5EF4-FFF2-40B4-BE49-F238E27FC236}">
                <a16:creationId xmlns:a16="http://schemas.microsoft.com/office/drawing/2014/main" id="{0473AC4A-2A7C-43B7-B828-828A511C0632}"/>
              </a:ext>
            </a:extLst>
          </p:cNvPr>
          <p:cNvSpPr/>
          <p:nvPr/>
        </p:nvSpPr>
        <p:spPr>
          <a:xfrm>
            <a:off x="8439694" y="3502445"/>
            <a:ext cx="896400" cy="253916"/>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p>
        </p:txBody>
      </p:sp>
      <p:sp>
        <p:nvSpPr>
          <p:cNvPr id="98" name="矩形 97">
            <a:extLst>
              <a:ext uri="{FF2B5EF4-FFF2-40B4-BE49-F238E27FC236}">
                <a16:creationId xmlns:a16="http://schemas.microsoft.com/office/drawing/2014/main" id="{BED9A0F3-9A2F-432C-83D0-7DA66F0423DC}"/>
              </a:ext>
            </a:extLst>
          </p:cNvPr>
          <p:cNvSpPr/>
          <p:nvPr/>
        </p:nvSpPr>
        <p:spPr>
          <a:xfrm>
            <a:off x="8892474" y="6361975"/>
            <a:ext cx="2200760" cy="276999"/>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sv-SE"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Ipsec VPN HW Acceleration</a:t>
            </a:r>
          </a:p>
        </p:txBody>
      </p:sp>
      <p:grpSp>
        <p:nvGrpSpPr>
          <p:cNvPr id="99" name="群組 98">
            <a:extLst>
              <a:ext uri="{FF2B5EF4-FFF2-40B4-BE49-F238E27FC236}">
                <a16:creationId xmlns:a16="http://schemas.microsoft.com/office/drawing/2014/main" id="{A4F36793-901C-4A15-B86B-8A2DF98907D7}"/>
              </a:ext>
            </a:extLst>
          </p:cNvPr>
          <p:cNvGrpSpPr/>
          <p:nvPr/>
        </p:nvGrpSpPr>
        <p:grpSpPr>
          <a:xfrm>
            <a:off x="2746550" y="2678890"/>
            <a:ext cx="5984953" cy="648836"/>
            <a:chOff x="2746550" y="2678890"/>
            <a:chExt cx="5984953" cy="504072"/>
          </a:xfrm>
        </p:grpSpPr>
        <p:sp>
          <p:nvSpPr>
            <p:cNvPr id="106" name="上-下雙向箭號 122">
              <a:extLst>
                <a:ext uri="{FF2B5EF4-FFF2-40B4-BE49-F238E27FC236}">
                  <a16:creationId xmlns:a16="http://schemas.microsoft.com/office/drawing/2014/main" id="{122ED620-6071-4BB5-91FA-D4E911C6AB29}"/>
                </a:ext>
              </a:extLst>
            </p:cNvPr>
            <p:cNvSpPr/>
            <p:nvPr/>
          </p:nvSpPr>
          <p:spPr>
            <a:xfrm>
              <a:off x="5647523" y="2678890"/>
              <a:ext cx="241517" cy="4907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7" name="上-下雙向箭號 122">
              <a:extLst>
                <a:ext uri="{FF2B5EF4-FFF2-40B4-BE49-F238E27FC236}">
                  <a16:creationId xmlns:a16="http://schemas.microsoft.com/office/drawing/2014/main" id="{3D737889-BDBE-4A05-934D-5D504165C13D}"/>
                </a:ext>
              </a:extLst>
            </p:cNvPr>
            <p:cNvSpPr/>
            <p:nvPr/>
          </p:nvSpPr>
          <p:spPr>
            <a:xfrm>
              <a:off x="2746550" y="2692232"/>
              <a:ext cx="241517" cy="4907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8" name="上-下雙向箭號 122">
              <a:extLst>
                <a:ext uri="{FF2B5EF4-FFF2-40B4-BE49-F238E27FC236}">
                  <a16:creationId xmlns:a16="http://schemas.microsoft.com/office/drawing/2014/main" id="{6E1B415B-B021-4CEB-B2D4-3730D4789780}"/>
                </a:ext>
              </a:extLst>
            </p:cNvPr>
            <p:cNvSpPr/>
            <p:nvPr/>
          </p:nvSpPr>
          <p:spPr>
            <a:xfrm>
              <a:off x="8489986" y="2678890"/>
              <a:ext cx="241517" cy="4907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00" name="群組 99">
            <a:extLst>
              <a:ext uri="{FF2B5EF4-FFF2-40B4-BE49-F238E27FC236}">
                <a16:creationId xmlns:a16="http://schemas.microsoft.com/office/drawing/2014/main" id="{E979990F-E0DE-436E-A8F8-77E9AE92969A}"/>
              </a:ext>
            </a:extLst>
          </p:cNvPr>
          <p:cNvGrpSpPr/>
          <p:nvPr/>
        </p:nvGrpSpPr>
        <p:grpSpPr>
          <a:xfrm>
            <a:off x="1792790" y="5857606"/>
            <a:ext cx="8382233" cy="516470"/>
            <a:chOff x="1792790" y="5857606"/>
            <a:chExt cx="8382233" cy="384530"/>
          </a:xfrm>
        </p:grpSpPr>
        <p:sp>
          <p:nvSpPr>
            <p:cNvPr id="102" name="上-下雙向箭號 122">
              <a:extLst>
                <a:ext uri="{FF2B5EF4-FFF2-40B4-BE49-F238E27FC236}">
                  <a16:creationId xmlns:a16="http://schemas.microsoft.com/office/drawing/2014/main" id="{D0B95A5B-C463-4C09-915B-66E28D3E4C08}"/>
                </a:ext>
              </a:extLst>
            </p:cNvPr>
            <p:cNvSpPr/>
            <p:nvPr/>
          </p:nvSpPr>
          <p:spPr>
            <a:xfrm>
              <a:off x="1792790" y="5857606"/>
              <a:ext cx="241517" cy="3845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3" name="上-下雙向箭號 122">
              <a:extLst>
                <a:ext uri="{FF2B5EF4-FFF2-40B4-BE49-F238E27FC236}">
                  <a16:creationId xmlns:a16="http://schemas.microsoft.com/office/drawing/2014/main" id="{78A799B8-1738-4F07-913C-3A6DED707090}"/>
                </a:ext>
              </a:extLst>
            </p:cNvPr>
            <p:cNvSpPr/>
            <p:nvPr/>
          </p:nvSpPr>
          <p:spPr>
            <a:xfrm>
              <a:off x="4477014" y="5857606"/>
              <a:ext cx="241517" cy="3845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4" name="上-下雙向箭號 122">
              <a:extLst>
                <a:ext uri="{FF2B5EF4-FFF2-40B4-BE49-F238E27FC236}">
                  <a16:creationId xmlns:a16="http://schemas.microsoft.com/office/drawing/2014/main" id="{9CE1481C-640C-4710-A959-D18BB4CC1F53}"/>
                </a:ext>
              </a:extLst>
            </p:cNvPr>
            <p:cNvSpPr/>
            <p:nvPr/>
          </p:nvSpPr>
          <p:spPr>
            <a:xfrm>
              <a:off x="7347802" y="5857606"/>
              <a:ext cx="241517" cy="3845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5" name="上-下雙向箭號 122">
              <a:extLst>
                <a:ext uri="{FF2B5EF4-FFF2-40B4-BE49-F238E27FC236}">
                  <a16:creationId xmlns:a16="http://schemas.microsoft.com/office/drawing/2014/main" id="{290181DE-32A0-43FE-A058-5D2BFED92015}"/>
                </a:ext>
              </a:extLst>
            </p:cNvPr>
            <p:cNvSpPr/>
            <p:nvPr/>
          </p:nvSpPr>
          <p:spPr>
            <a:xfrm>
              <a:off x="9933506" y="5857606"/>
              <a:ext cx="241517" cy="3845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pic>
        <p:nvPicPr>
          <p:cNvPr id="101" name="圖片 100" descr="一張含有 螢幕擷取畫面, 畫畫, 電腦 的圖片&#10;&#10;描述是以非常高的可信度產生">
            <a:extLst>
              <a:ext uri="{FF2B5EF4-FFF2-40B4-BE49-F238E27FC236}">
                <a16:creationId xmlns:a16="http://schemas.microsoft.com/office/drawing/2014/main" id="{D9FAA988-3C3B-42BB-8615-4EB63B3246C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80676" y="1826341"/>
            <a:ext cx="1375210" cy="794104"/>
          </a:xfrm>
          <a:prstGeom prst="rect">
            <a:avLst/>
          </a:prstGeom>
        </p:spPr>
      </p:pic>
    </p:spTree>
    <p:extLst>
      <p:ext uri="{BB962C8B-B14F-4D97-AF65-F5344CB8AC3E}">
        <p14:creationId xmlns:p14="http://schemas.microsoft.com/office/powerpoint/2010/main" val="1098411697"/>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F73B97-1470-0E47-A4B4-BB0B53ADF432}"/>
              </a:ext>
            </a:extLst>
          </p:cNvPr>
          <p:cNvSpPr>
            <a:spLocks noGrp="1"/>
          </p:cNvSpPr>
          <p:nvPr>
            <p:ph type="title"/>
          </p:nvPr>
        </p:nvSpPr>
        <p:spPr/>
        <p:txBody>
          <a:bodyPr/>
          <a:lstStyle/>
          <a:p>
            <a:r>
              <a:rPr lang="en" altLang="zh-CN">
                <a:ea typeface="微軟正黑體" panose="020B0604030504040204" pitchFamily="34" charset="-120"/>
                <a:cs typeface="Arial"/>
                <a:sym typeface="Arial" panose="020B0604020202020204" pitchFamily="34" charset="0"/>
              </a:rPr>
              <a:t>Enterprise-grade Feature: Virtual Access Point</a:t>
            </a:r>
            <a:endParaRPr lang="zh-CN">
              <a:ea typeface="微軟正黑體" panose="020B0604030504040204" pitchFamily="34" charset="-120"/>
              <a:cs typeface="Arial"/>
              <a:sym typeface="Arial" panose="020B0604020202020204" pitchFamily="34" charset="0"/>
            </a:endParaRPr>
          </a:p>
        </p:txBody>
      </p:sp>
      <p:sp>
        <p:nvSpPr>
          <p:cNvPr id="3" name="內容版面配置區 2">
            <a:extLst>
              <a:ext uri="{FF2B5EF4-FFF2-40B4-BE49-F238E27FC236}">
                <a16:creationId xmlns:a16="http://schemas.microsoft.com/office/drawing/2014/main" id="{15781948-2292-9848-ACB8-539317424663}"/>
              </a:ext>
            </a:extLst>
          </p:cNvPr>
          <p:cNvSpPr txBox="1">
            <a:spLocks/>
          </p:cNvSpPr>
          <p:nvPr/>
        </p:nvSpPr>
        <p:spPr>
          <a:xfrm>
            <a:off x="1102207" y="1714107"/>
            <a:ext cx="10371666" cy="21074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86690" fontAlgn="base">
              <a:lnSpc>
                <a:spcPct val="130000"/>
              </a:lnSpc>
              <a:spcBef>
                <a:spcPts val="1200"/>
              </a:spcBef>
              <a:buClr>
                <a:srgbClr val="05FF76"/>
              </a:buClr>
              <a:buSzPts val="2100"/>
              <a:buFont typeface="Arial,Sans-Serif" panose="020B0604020202020204" pitchFamily="34" charset="0"/>
            </a:pPr>
            <a:r>
              <a:rPr lang="en-US"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QHora-301W </a:t>
            </a:r>
            <a:r>
              <a:rPr lang="en-US" altLang="zh-TW"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supports </a:t>
            </a:r>
            <a:r>
              <a:rPr lang="en-US"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VAP</a:t>
            </a:r>
            <a:r>
              <a:rPr lang="en-US" altLang="zh-TW"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(Virtual </a:t>
            </a:r>
            <a:r>
              <a:rPr lang="en-US"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AP</a:t>
            </a:r>
            <a:r>
              <a:rPr lang="en-US" altLang="zh-TW"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function, allowing for running up to </a:t>
            </a:r>
            <a:r>
              <a:rPr lang="en-US"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6 </a:t>
            </a:r>
            <a:r>
              <a:rPr lang="en-US" altLang="zh-TW"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virtual APs. Each </a:t>
            </a:r>
            <a:r>
              <a:rPr lang="en-US"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VAP has its own SSID </a:t>
            </a:r>
            <a:r>
              <a:rPr lang="en-US" altLang="zh-TW"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&amp; access right profiles and customized routes/policy to WAN Internet.</a:t>
            </a:r>
            <a:endParaRPr lang="en-US" sz="2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pPr marL="179705" indent="-186690">
              <a:lnSpc>
                <a:spcPct val="130000"/>
              </a:lnSpc>
              <a:spcBef>
                <a:spcPts val="1200"/>
              </a:spcBef>
              <a:buClr>
                <a:srgbClr val="05FF76"/>
              </a:buClr>
              <a:buSzPts val="2100"/>
              <a:buFont typeface="Arial,Sans-Serif" panose="020B0604020202020204" pitchFamily="34" charset="0"/>
            </a:pPr>
            <a:r>
              <a:rPr lang="en-US"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By connecting to a wireless SSID, different group of users (or device clients) will be bridged to a different VLAN</a:t>
            </a:r>
            <a:r>
              <a:rPr lang="en-US" altLang="zh-TW"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such as </a:t>
            </a:r>
            <a:r>
              <a:rPr lang="en-US" altLang="zh-CN"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office-intranet, </a:t>
            </a:r>
            <a:r>
              <a:rPr lang="en-US" altLang="zh-TW"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home &amp; guest network. Different VLAN group can have different network policy rule and can be </a:t>
            </a:r>
            <a:r>
              <a:rPr lang="en-US" altLang="zh-TW" sz="18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seperated</a:t>
            </a:r>
            <a:r>
              <a:rPr lang="en-US" altLang="zh-TW"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by using firewall.</a:t>
            </a:r>
            <a:endParaRPr lang="en-US" sz="2400">
              <a:solidFill>
                <a:schemeClr val="bg1"/>
              </a:solidFill>
              <a:latin typeface="Arial" panose="020B0604020202020204" pitchFamily="34" charset="0"/>
              <a:ea typeface="微軟正黑體" panose="020B0604030504040204" pitchFamily="34" charset="-120"/>
              <a:cs typeface="Arial" panose="020B0604020202020204"/>
              <a:sym typeface="Arial" panose="020B0604020202020204" pitchFamily="34" charset="0"/>
            </a:endParaRPr>
          </a:p>
        </p:txBody>
      </p:sp>
      <p:sp>
        <p:nvSpPr>
          <p:cNvPr id="44" name="矩形 43">
            <a:extLst>
              <a:ext uri="{FF2B5EF4-FFF2-40B4-BE49-F238E27FC236}">
                <a16:creationId xmlns:a16="http://schemas.microsoft.com/office/drawing/2014/main" id="{6673DDDC-7ED0-4B13-B0CF-36E2C4F21FF8}"/>
              </a:ext>
            </a:extLst>
          </p:cNvPr>
          <p:cNvSpPr/>
          <p:nvPr/>
        </p:nvSpPr>
        <p:spPr>
          <a:xfrm>
            <a:off x="1045029" y="4102517"/>
            <a:ext cx="10822076" cy="736944"/>
          </a:xfrm>
          <a:prstGeom prst="rect">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 name="矩形 44">
            <a:extLst>
              <a:ext uri="{FF2B5EF4-FFF2-40B4-BE49-F238E27FC236}">
                <a16:creationId xmlns:a16="http://schemas.microsoft.com/office/drawing/2014/main" id="{18E77473-D602-484E-B98E-2453C8DC8DDB}"/>
              </a:ext>
            </a:extLst>
          </p:cNvPr>
          <p:cNvSpPr/>
          <p:nvPr/>
        </p:nvSpPr>
        <p:spPr>
          <a:xfrm>
            <a:off x="1045029" y="4909727"/>
            <a:ext cx="10822076" cy="736944"/>
          </a:xfrm>
          <a:prstGeom prst="rect">
            <a:avLst/>
          </a:prstGeom>
          <a:solidFill>
            <a:srgbClr val="F87220">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 name="矩形 45">
            <a:extLst>
              <a:ext uri="{FF2B5EF4-FFF2-40B4-BE49-F238E27FC236}">
                <a16:creationId xmlns:a16="http://schemas.microsoft.com/office/drawing/2014/main" id="{72850FB4-CBEF-4B52-BB11-3EDA019E6C6A}"/>
              </a:ext>
            </a:extLst>
          </p:cNvPr>
          <p:cNvSpPr/>
          <p:nvPr/>
        </p:nvSpPr>
        <p:spPr>
          <a:xfrm>
            <a:off x="1072991" y="5736616"/>
            <a:ext cx="10829068" cy="708982"/>
          </a:xfrm>
          <a:prstGeom prst="rect">
            <a:avLst/>
          </a:prstGeom>
          <a:solidFill>
            <a:srgbClr val="428BCE">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68" name="群組 67">
            <a:extLst>
              <a:ext uri="{FF2B5EF4-FFF2-40B4-BE49-F238E27FC236}">
                <a16:creationId xmlns:a16="http://schemas.microsoft.com/office/drawing/2014/main" id="{8A08D40C-0B0E-41DE-AD0D-2C25F5E7DF85}"/>
              </a:ext>
            </a:extLst>
          </p:cNvPr>
          <p:cNvGrpSpPr/>
          <p:nvPr/>
        </p:nvGrpSpPr>
        <p:grpSpPr>
          <a:xfrm>
            <a:off x="1669883" y="5016199"/>
            <a:ext cx="1284690" cy="561078"/>
            <a:chOff x="1123897" y="7957537"/>
            <a:chExt cx="1361240" cy="594510"/>
          </a:xfrm>
        </p:grpSpPr>
        <p:pic>
          <p:nvPicPr>
            <p:cNvPr id="50" name="圖形 3">
              <a:extLst>
                <a:ext uri="{FF2B5EF4-FFF2-40B4-BE49-F238E27FC236}">
                  <a16:creationId xmlns:a16="http://schemas.microsoft.com/office/drawing/2014/main" id="{5E3943F6-2D66-471B-A6EA-538B9E15D6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4453" y="7957538"/>
              <a:ext cx="640684" cy="594509"/>
            </a:xfrm>
            <a:prstGeom prst="rect">
              <a:avLst/>
            </a:prstGeom>
          </p:spPr>
        </p:pic>
        <p:pic>
          <p:nvPicPr>
            <p:cNvPr id="51" name="圖形 3">
              <a:extLst>
                <a:ext uri="{FF2B5EF4-FFF2-40B4-BE49-F238E27FC236}">
                  <a16:creationId xmlns:a16="http://schemas.microsoft.com/office/drawing/2014/main" id="{C1238BC6-95EF-4F53-A695-B47F306BC5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897" y="7957537"/>
              <a:ext cx="640684" cy="594509"/>
            </a:xfrm>
            <a:prstGeom prst="rect">
              <a:avLst/>
            </a:prstGeom>
          </p:spPr>
        </p:pic>
      </p:grpSp>
      <p:grpSp>
        <p:nvGrpSpPr>
          <p:cNvPr id="52" name="群組 51">
            <a:extLst>
              <a:ext uri="{FF2B5EF4-FFF2-40B4-BE49-F238E27FC236}">
                <a16:creationId xmlns:a16="http://schemas.microsoft.com/office/drawing/2014/main" id="{33A00BCB-DBBC-48AF-AFC7-E973D722B8D5}"/>
              </a:ext>
            </a:extLst>
          </p:cNvPr>
          <p:cNvGrpSpPr/>
          <p:nvPr/>
        </p:nvGrpSpPr>
        <p:grpSpPr>
          <a:xfrm>
            <a:off x="1310626" y="5803010"/>
            <a:ext cx="1964729" cy="561077"/>
            <a:chOff x="287409" y="4397318"/>
            <a:chExt cx="1631494" cy="465914"/>
          </a:xfrm>
        </p:grpSpPr>
        <p:pic>
          <p:nvPicPr>
            <p:cNvPr id="53" name="圖形 2">
              <a:extLst>
                <a:ext uri="{FF2B5EF4-FFF2-40B4-BE49-F238E27FC236}">
                  <a16:creationId xmlns:a16="http://schemas.microsoft.com/office/drawing/2014/main" id="{AF8BBAC4-347C-45A1-9AAD-44582E8BE4DB}"/>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1416802" y="4397318"/>
              <a:ext cx="502101" cy="465914"/>
            </a:xfrm>
            <a:prstGeom prst="rect">
              <a:avLst/>
            </a:prstGeom>
          </p:spPr>
        </p:pic>
        <p:pic>
          <p:nvPicPr>
            <p:cNvPr id="54" name="圖形 2">
              <a:extLst>
                <a:ext uri="{FF2B5EF4-FFF2-40B4-BE49-F238E27FC236}">
                  <a16:creationId xmlns:a16="http://schemas.microsoft.com/office/drawing/2014/main" id="{D05CDFB2-3EAC-43A2-AA37-6FE9CF8A2AF9}"/>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852106" y="4397318"/>
              <a:ext cx="502101" cy="465914"/>
            </a:xfrm>
            <a:prstGeom prst="rect">
              <a:avLst/>
            </a:prstGeom>
          </p:spPr>
        </p:pic>
        <p:pic>
          <p:nvPicPr>
            <p:cNvPr id="55" name="圖形 2">
              <a:extLst>
                <a:ext uri="{FF2B5EF4-FFF2-40B4-BE49-F238E27FC236}">
                  <a16:creationId xmlns:a16="http://schemas.microsoft.com/office/drawing/2014/main" id="{334CEC81-A0D4-4FC0-B273-21A2E59DEDBD}"/>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87409" y="4397318"/>
              <a:ext cx="502101" cy="465914"/>
            </a:xfrm>
            <a:prstGeom prst="rect">
              <a:avLst/>
            </a:prstGeom>
          </p:spPr>
        </p:pic>
      </p:grpSp>
      <p:pic>
        <p:nvPicPr>
          <p:cNvPr id="57" name="圖形 56">
            <a:extLst>
              <a:ext uri="{FF2B5EF4-FFF2-40B4-BE49-F238E27FC236}">
                <a16:creationId xmlns:a16="http://schemas.microsoft.com/office/drawing/2014/main" id="{9923D5E6-382F-475A-A936-2775C14C9E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8163" y="5037891"/>
            <a:ext cx="672721" cy="533329"/>
          </a:xfrm>
          <a:prstGeom prst="rect">
            <a:avLst/>
          </a:prstGeom>
        </p:spPr>
      </p:pic>
      <p:grpSp>
        <p:nvGrpSpPr>
          <p:cNvPr id="69" name="群組 68">
            <a:extLst>
              <a:ext uri="{FF2B5EF4-FFF2-40B4-BE49-F238E27FC236}">
                <a16:creationId xmlns:a16="http://schemas.microsoft.com/office/drawing/2014/main" id="{965EA886-1403-459C-B6EB-90B44F2CA468}"/>
              </a:ext>
            </a:extLst>
          </p:cNvPr>
          <p:cNvGrpSpPr/>
          <p:nvPr/>
        </p:nvGrpSpPr>
        <p:grpSpPr>
          <a:xfrm>
            <a:off x="8273933" y="4216307"/>
            <a:ext cx="1243121" cy="533329"/>
            <a:chOff x="8411201" y="7221475"/>
            <a:chExt cx="1317192" cy="565107"/>
          </a:xfrm>
        </p:grpSpPr>
        <p:pic>
          <p:nvPicPr>
            <p:cNvPr id="58" name="圖形 57">
              <a:extLst>
                <a:ext uri="{FF2B5EF4-FFF2-40B4-BE49-F238E27FC236}">
                  <a16:creationId xmlns:a16="http://schemas.microsoft.com/office/drawing/2014/main" id="{6F448C39-9494-4256-868F-7F68AB5D473C}"/>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015588" y="7221475"/>
              <a:ext cx="712805" cy="565107"/>
            </a:xfrm>
            <a:prstGeom prst="rect">
              <a:avLst/>
            </a:prstGeom>
          </p:spPr>
        </p:pic>
        <p:pic>
          <p:nvPicPr>
            <p:cNvPr id="59" name="圖形 58">
              <a:extLst>
                <a:ext uri="{FF2B5EF4-FFF2-40B4-BE49-F238E27FC236}">
                  <a16:creationId xmlns:a16="http://schemas.microsoft.com/office/drawing/2014/main" id="{4AA4BCE1-DA8B-486D-BC51-4827C9267AB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411201" y="7221475"/>
              <a:ext cx="712805" cy="565107"/>
            </a:xfrm>
            <a:prstGeom prst="rect">
              <a:avLst/>
            </a:prstGeom>
          </p:spPr>
        </p:pic>
      </p:grpSp>
      <p:pic>
        <p:nvPicPr>
          <p:cNvPr id="65" name="圖形 64">
            <a:extLst>
              <a:ext uri="{FF2B5EF4-FFF2-40B4-BE49-F238E27FC236}">
                <a16:creationId xmlns:a16="http://schemas.microsoft.com/office/drawing/2014/main" id="{266763FC-944A-4780-A6FE-64EB0EBBC19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00000">
            <a:off x="7510203" y="5028994"/>
            <a:ext cx="655967" cy="522503"/>
          </a:xfrm>
          <a:prstGeom prst="rect">
            <a:avLst/>
          </a:prstGeom>
        </p:spPr>
      </p:pic>
      <p:pic>
        <p:nvPicPr>
          <p:cNvPr id="66" name="圖形 65">
            <a:extLst>
              <a:ext uri="{FF2B5EF4-FFF2-40B4-BE49-F238E27FC236}">
                <a16:creationId xmlns:a16="http://schemas.microsoft.com/office/drawing/2014/main" id="{C4E01AA1-CD0A-466C-867B-0CE140F25CA0}"/>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7504889" y="4209737"/>
            <a:ext cx="655967" cy="522503"/>
          </a:xfrm>
          <a:prstGeom prst="rect">
            <a:avLst/>
          </a:prstGeom>
        </p:spPr>
      </p:pic>
      <p:pic>
        <p:nvPicPr>
          <p:cNvPr id="67" name="圖形 66">
            <a:extLst>
              <a:ext uri="{FF2B5EF4-FFF2-40B4-BE49-F238E27FC236}">
                <a16:creationId xmlns:a16="http://schemas.microsoft.com/office/drawing/2014/main" id="{C9337554-950E-44AB-8302-786B757ADEE9}"/>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00000">
            <a:off x="7510203" y="5813718"/>
            <a:ext cx="655967" cy="522503"/>
          </a:xfrm>
          <a:prstGeom prst="rect">
            <a:avLst/>
          </a:prstGeom>
        </p:spPr>
      </p:pic>
      <p:grpSp>
        <p:nvGrpSpPr>
          <p:cNvPr id="70" name="群組 69">
            <a:extLst>
              <a:ext uri="{FF2B5EF4-FFF2-40B4-BE49-F238E27FC236}">
                <a16:creationId xmlns:a16="http://schemas.microsoft.com/office/drawing/2014/main" id="{99E41D56-4D76-4118-87C8-9A8235618189}"/>
              </a:ext>
            </a:extLst>
          </p:cNvPr>
          <p:cNvGrpSpPr/>
          <p:nvPr/>
        </p:nvGrpSpPr>
        <p:grpSpPr>
          <a:xfrm>
            <a:off x="8126626" y="5808304"/>
            <a:ext cx="1791136" cy="533329"/>
            <a:chOff x="8255119" y="7221475"/>
            <a:chExt cx="1897860" cy="565107"/>
          </a:xfrm>
        </p:grpSpPr>
        <p:pic>
          <p:nvPicPr>
            <p:cNvPr id="71" name="圖形 70">
              <a:extLst>
                <a:ext uri="{FF2B5EF4-FFF2-40B4-BE49-F238E27FC236}">
                  <a16:creationId xmlns:a16="http://schemas.microsoft.com/office/drawing/2014/main" id="{F4C0A888-FAE9-4674-8321-98453BE31163}"/>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859507" y="7221475"/>
              <a:ext cx="712805" cy="565107"/>
            </a:xfrm>
            <a:prstGeom prst="rect">
              <a:avLst/>
            </a:prstGeom>
          </p:spPr>
        </p:pic>
        <p:pic>
          <p:nvPicPr>
            <p:cNvPr id="72" name="圖形 71">
              <a:extLst>
                <a:ext uri="{FF2B5EF4-FFF2-40B4-BE49-F238E27FC236}">
                  <a16:creationId xmlns:a16="http://schemas.microsoft.com/office/drawing/2014/main" id="{FE24EB9A-DFCA-44E2-A95D-CD209399EA92}"/>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255119" y="7221475"/>
              <a:ext cx="712805" cy="565107"/>
            </a:xfrm>
            <a:prstGeom prst="rect">
              <a:avLst/>
            </a:prstGeom>
          </p:spPr>
        </p:pic>
        <p:pic>
          <p:nvPicPr>
            <p:cNvPr id="73" name="圖形 72">
              <a:extLst>
                <a:ext uri="{FF2B5EF4-FFF2-40B4-BE49-F238E27FC236}">
                  <a16:creationId xmlns:a16="http://schemas.microsoft.com/office/drawing/2014/main" id="{D15F9F89-43D8-4AD5-905B-A7FE74FC7827}"/>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440174" y="7221475"/>
              <a:ext cx="712805" cy="565107"/>
            </a:xfrm>
            <a:prstGeom prst="rect">
              <a:avLst/>
            </a:prstGeom>
          </p:spPr>
        </p:pic>
      </p:grpSp>
      <p:cxnSp>
        <p:nvCxnSpPr>
          <p:cNvPr id="74" name="接點: 肘形 73">
            <a:extLst>
              <a:ext uri="{FF2B5EF4-FFF2-40B4-BE49-F238E27FC236}">
                <a16:creationId xmlns:a16="http://schemas.microsoft.com/office/drawing/2014/main" id="{CC1EEB91-F43D-463B-90F5-D0AFB17C98FC}"/>
              </a:ext>
            </a:extLst>
          </p:cNvPr>
          <p:cNvCxnSpPr>
            <a:cxnSpLocks/>
          </p:cNvCxnSpPr>
          <p:nvPr/>
        </p:nvCxnSpPr>
        <p:spPr>
          <a:xfrm rot="10800000">
            <a:off x="2652247" y="4351090"/>
            <a:ext cx="1929340" cy="246477"/>
          </a:xfrm>
          <a:prstGeom prst="bentConnector3">
            <a:avLst>
              <a:gd name="adj1" fmla="val 467"/>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接點: 肘形 77">
            <a:extLst>
              <a:ext uri="{FF2B5EF4-FFF2-40B4-BE49-F238E27FC236}">
                <a16:creationId xmlns:a16="http://schemas.microsoft.com/office/drawing/2014/main" id="{0636FF9B-DFAD-43D9-86F1-C046ACC79A4A}"/>
              </a:ext>
            </a:extLst>
          </p:cNvPr>
          <p:cNvCxnSpPr>
            <a:cxnSpLocks/>
          </p:cNvCxnSpPr>
          <p:nvPr/>
        </p:nvCxnSpPr>
        <p:spPr>
          <a:xfrm rot="10800000" flipV="1">
            <a:off x="3274734" y="5853377"/>
            <a:ext cx="1317112" cy="205521"/>
          </a:xfrm>
          <a:prstGeom prst="bentConnector3">
            <a:avLst>
              <a:gd name="adj1" fmla="val 1229"/>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08850863-BD5A-41D5-987A-12C0FCD94D9E}"/>
              </a:ext>
            </a:extLst>
          </p:cNvPr>
          <p:cNvCxnSpPr>
            <a:cxnSpLocks/>
          </p:cNvCxnSpPr>
          <p:nvPr/>
        </p:nvCxnSpPr>
        <p:spPr>
          <a:xfrm flipV="1">
            <a:off x="2936414" y="5226796"/>
            <a:ext cx="945345" cy="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文字方塊 85">
            <a:extLst>
              <a:ext uri="{FF2B5EF4-FFF2-40B4-BE49-F238E27FC236}">
                <a16:creationId xmlns:a16="http://schemas.microsoft.com/office/drawing/2014/main" id="{390825D9-B58C-4E32-8A41-48567A8F2D0A}"/>
              </a:ext>
            </a:extLst>
          </p:cNvPr>
          <p:cNvSpPr txBox="1"/>
          <p:nvPr/>
        </p:nvSpPr>
        <p:spPr>
          <a:xfrm>
            <a:off x="9890814" y="4158921"/>
            <a:ext cx="187125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VAP Set 1 (Smart Conenct)</a:t>
            </a:r>
          </a:p>
          <a:p>
            <a:r>
              <a:rPr lang="zh-TW" altLang="en-US" sz="1100" b="1">
                <a:solidFill>
                  <a:schemeClr val="bg1"/>
                </a:solidFill>
                <a:latin typeface="Arial" panose="020B0604020202020204" pitchFamily="34" charset="0"/>
                <a:ea typeface="微軟正黑體" panose="020B0604030504040204" pitchFamily="34" charset="-120"/>
                <a:sym typeface="Arial" panose="020B0604020202020204" pitchFamily="34" charset="0"/>
              </a:rPr>
              <a:t>SSID: Family (2.4G &amp; 5G)</a:t>
            </a:r>
          </a:p>
        </p:txBody>
      </p:sp>
      <p:sp>
        <p:nvSpPr>
          <p:cNvPr id="87" name="文字方塊 86">
            <a:extLst>
              <a:ext uri="{FF2B5EF4-FFF2-40B4-BE49-F238E27FC236}">
                <a16:creationId xmlns:a16="http://schemas.microsoft.com/office/drawing/2014/main" id="{60DAF05E-784F-4BA7-9EA3-7D5DEEC2B14D}"/>
              </a:ext>
            </a:extLst>
          </p:cNvPr>
          <p:cNvSpPr txBox="1"/>
          <p:nvPr/>
        </p:nvSpPr>
        <p:spPr>
          <a:xfrm>
            <a:off x="9890814" y="5003645"/>
            <a:ext cx="197629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VAP Set 2</a:t>
            </a:r>
          </a:p>
          <a:p>
            <a:r>
              <a:rPr lang="zh-TW" altLang="en-US" sz="1100" b="1">
                <a:solidFill>
                  <a:schemeClr val="bg1"/>
                </a:solidFill>
                <a:latin typeface="Arial" panose="020B0604020202020204" pitchFamily="34" charset="0"/>
                <a:ea typeface="微軟正黑體" panose="020B0604030504040204" pitchFamily="34" charset="-120"/>
                <a:sym typeface="Arial" panose="020B0604020202020204" pitchFamily="34" charset="0"/>
              </a:rPr>
              <a:t>SSID: Work_1F (2.4G)</a:t>
            </a:r>
          </a:p>
          <a:p>
            <a:r>
              <a:rPr lang="zh-TW" altLang="en-US" sz="1100" b="1">
                <a:solidFill>
                  <a:schemeClr val="bg1"/>
                </a:solidFill>
                <a:latin typeface="Arial" panose="020B0604020202020204" pitchFamily="34" charset="0"/>
                <a:ea typeface="微軟正黑體" panose="020B0604030504040204" pitchFamily="34" charset="-120"/>
                <a:sym typeface="Arial" panose="020B0604020202020204" pitchFamily="34" charset="0"/>
              </a:rPr>
              <a:t>SSID: Work_2F (5G)</a:t>
            </a:r>
          </a:p>
        </p:txBody>
      </p:sp>
      <p:sp>
        <p:nvSpPr>
          <p:cNvPr id="88" name="文字方塊 87">
            <a:extLst>
              <a:ext uri="{FF2B5EF4-FFF2-40B4-BE49-F238E27FC236}">
                <a16:creationId xmlns:a16="http://schemas.microsoft.com/office/drawing/2014/main" id="{BF4F5EAD-1085-4D5B-8FF4-D7837C729956}"/>
              </a:ext>
            </a:extLst>
          </p:cNvPr>
          <p:cNvSpPr txBox="1"/>
          <p:nvPr/>
        </p:nvSpPr>
        <p:spPr>
          <a:xfrm>
            <a:off x="9890814" y="5790456"/>
            <a:ext cx="209783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VAP Set 3</a:t>
            </a:r>
          </a:p>
          <a:p>
            <a:r>
              <a:rPr lang="zh-TW" altLang="en-US" sz="1100" b="1">
                <a:solidFill>
                  <a:schemeClr val="bg1"/>
                </a:solidFill>
                <a:latin typeface="Arial" panose="020B0604020202020204" pitchFamily="34" charset="0"/>
                <a:ea typeface="微軟正黑體" panose="020B0604030504040204" pitchFamily="34" charset="-120"/>
                <a:sym typeface="Arial" panose="020B0604020202020204" pitchFamily="34" charset="0"/>
              </a:rPr>
              <a:t>SSID: School (2.4G)</a:t>
            </a:r>
          </a:p>
          <a:p>
            <a:r>
              <a:rPr lang="zh-TW" altLang="en-US" sz="1100" b="1">
                <a:solidFill>
                  <a:schemeClr val="bg1"/>
                </a:solidFill>
                <a:latin typeface="Arial" panose="020B0604020202020204" pitchFamily="34" charset="0"/>
                <a:ea typeface="微軟正黑體" panose="020B0604030504040204" pitchFamily="34" charset="-120"/>
                <a:sym typeface="Arial" panose="020B0604020202020204" pitchFamily="34" charset="0"/>
              </a:rPr>
              <a:t>SSID: School (5G)</a:t>
            </a:r>
          </a:p>
        </p:txBody>
      </p:sp>
      <p:grpSp>
        <p:nvGrpSpPr>
          <p:cNvPr id="100" name="群組 99">
            <a:extLst>
              <a:ext uri="{FF2B5EF4-FFF2-40B4-BE49-F238E27FC236}">
                <a16:creationId xmlns:a16="http://schemas.microsoft.com/office/drawing/2014/main" id="{75DDED0B-F26D-425F-B430-9940E36EDCD5}"/>
              </a:ext>
            </a:extLst>
          </p:cNvPr>
          <p:cNvGrpSpPr/>
          <p:nvPr/>
        </p:nvGrpSpPr>
        <p:grpSpPr>
          <a:xfrm>
            <a:off x="180176" y="4265671"/>
            <a:ext cx="927531" cy="385303"/>
            <a:chOff x="94286" y="3997036"/>
            <a:chExt cx="839143" cy="385303"/>
          </a:xfrm>
        </p:grpSpPr>
        <p:sp>
          <p:nvSpPr>
            <p:cNvPr id="95" name="矩形 94">
              <a:extLst>
                <a:ext uri="{FF2B5EF4-FFF2-40B4-BE49-F238E27FC236}">
                  <a16:creationId xmlns:a16="http://schemas.microsoft.com/office/drawing/2014/main" id="{F23955D5-88B4-4BE4-A16A-2FCFC84930E5}"/>
                </a:ext>
              </a:extLst>
            </p:cNvPr>
            <p:cNvSpPr/>
            <p:nvPr/>
          </p:nvSpPr>
          <p:spPr>
            <a:xfrm rot="5400000">
              <a:off x="296492" y="3799260"/>
              <a:ext cx="385303" cy="780855"/>
            </a:xfrm>
            <a:prstGeom prst="rect">
              <a:avLst/>
            </a:prstGeom>
            <a:solidFill>
              <a:srgbClr val="23ABB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sym typeface="Arial" panose="020B0604020202020204" pitchFamily="34" charset="0"/>
              </a:endParaRPr>
            </a:p>
          </p:txBody>
        </p:sp>
        <p:sp>
          <p:nvSpPr>
            <p:cNvPr id="91" name="文字方塊 24">
              <a:extLst>
                <a:ext uri="{FF2B5EF4-FFF2-40B4-BE49-F238E27FC236}">
                  <a16:creationId xmlns:a16="http://schemas.microsoft.com/office/drawing/2014/main" id="{5D17C941-363B-4989-AB8F-69E1735E172D}"/>
                </a:ext>
              </a:extLst>
            </p:cNvPr>
            <p:cNvSpPr txBox="1"/>
            <p:nvPr/>
          </p:nvSpPr>
          <p:spPr>
            <a:xfrm>
              <a:off x="94286" y="4050474"/>
              <a:ext cx="839143" cy="276999"/>
            </a:xfrm>
            <a:prstGeom prst="rect">
              <a:avLst/>
            </a:prstGeom>
            <a:noFill/>
            <a:ln>
              <a:noFill/>
            </a:ln>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VLAN 10</a:t>
              </a:r>
            </a:p>
          </p:txBody>
        </p:sp>
      </p:grpSp>
      <p:grpSp>
        <p:nvGrpSpPr>
          <p:cNvPr id="9" name="群組 8">
            <a:extLst>
              <a:ext uri="{FF2B5EF4-FFF2-40B4-BE49-F238E27FC236}">
                <a16:creationId xmlns:a16="http://schemas.microsoft.com/office/drawing/2014/main" id="{9B4309AD-4981-4691-8AA7-B58AE187F4D8}"/>
              </a:ext>
            </a:extLst>
          </p:cNvPr>
          <p:cNvGrpSpPr/>
          <p:nvPr/>
        </p:nvGrpSpPr>
        <p:grpSpPr>
          <a:xfrm>
            <a:off x="3885271" y="4531352"/>
            <a:ext cx="3447388" cy="1385611"/>
            <a:chOff x="3985955" y="4635894"/>
            <a:chExt cx="3117866" cy="1253166"/>
          </a:xfrm>
        </p:grpSpPr>
        <p:sp>
          <p:nvSpPr>
            <p:cNvPr id="42" name="矩形: 圓角 41">
              <a:extLst>
                <a:ext uri="{FF2B5EF4-FFF2-40B4-BE49-F238E27FC236}">
                  <a16:creationId xmlns:a16="http://schemas.microsoft.com/office/drawing/2014/main" id="{C9AC80E7-7ECC-4301-B47D-0110109B4BBA}"/>
                </a:ext>
              </a:extLst>
            </p:cNvPr>
            <p:cNvSpPr/>
            <p:nvPr/>
          </p:nvSpPr>
          <p:spPr>
            <a:xfrm>
              <a:off x="3985955" y="4635894"/>
              <a:ext cx="3117866" cy="1253166"/>
            </a:xfrm>
            <a:prstGeom prst="roundRect">
              <a:avLst>
                <a:gd name="adj" fmla="val 14096"/>
              </a:avLst>
            </a:prstGeom>
            <a:solidFill>
              <a:schemeClr val="tx1">
                <a:lumMod val="65000"/>
                <a:lumOff val="35000"/>
              </a:schemeClr>
            </a:solidFill>
            <a:ln w="28575">
              <a:gradFill>
                <a:gsLst>
                  <a:gs pos="0">
                    <a:srgbClr val="00E6C0"/>
                  </a:gs>
                  <a:gs pos="100000">
                    <a:srgbClr val="0570F1"/>
                  </a:gs>
                </a:gsLst>
                <a:lin ang="5400000" scaled="1"/>
              </a:grad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6">
              <a:extLst>
                <a:ext uri="{FF2B5EF4-FFF2-40B4-BE49-F238E27FC236}">
                  <a16:creationId xmlns:a16="http://schemas.microsoft.com/office/drawing/2014/main" id="{B5164B4A-B307-4B1E-A73B-8EEF9D5B448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189986" y="4852952"/>
              <a:ext cx="2683674" cy="854439"/>
            </a:xfrm>
            <a:prstGeom prst="rect">
              <a:avLst/>
            </a:prstGeom>
          </p:spPr>
        </p:pic>
        <p:sp>
          <p:nvSpPr>
            <p:cNvPr id="94" name="文字方塊 13">
              <a:extLst>
                <a:ext uri="{FF2B5EF4-FFF2-40B4-BE49-F238E27FC236}">
                  <a16:creationId xmlns:a16="http://schemas.microsoft.com/office/drawing/2014/main" id="{6631AAF2-87F0-43F3-A30A-7380393691DA}"/>
                </a:ext>
              </a:extLst>
            </p:cNvPr>
            <p:cNvSpPr txBox="1"/>
            <p:nvPr/>
          </p:nvSpPr>
          <p:spPr>
            <a:xfrm>
              <a:off x="4485574" y="5563288"/>
              <a:ext cx="2092499" cy="278358"/>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01" name="群組 100">
            <a:extLst>
              <a:ext uri="{FF2B5EF4-FFF2-40B4-BE49-F238E27FC236}">
                <a16:creationId xmlns:a16="http://schemas.microsoft.com/office/drawing/2014/main" id="{C1985EB7-7699-4FAE-8FC0-0B344BBD45B5}"/>
              </a:ext>
            </a:extLst>
          </p:cNvPr>
          <p:cNvGrpSpPr/>
          <p:nvPr/>
        </p:nvGrpSpPr>
        <p:grpSpPr>
          <a:xfrm>
            <a:off x="158216" y="5059003"/>
            <a:ext cx="927531" cy="385303"/>
            <a:chOff x="4746151" y="6296326"/>
            <a:chExt cx="839143" cy="385303"/>
          </a:xfrm>
        </p:grpSpPr>
        <p:sp>
          <p:nvSpPr>
            <p:cNvPr id="96" name="矩形 95">
              <a:extLst>
                <a:ext uri="{FF2B5EF4-FFF2-40B4-BE49-F238E27FC236}">
                  <a16:creationId xmlns:a16="http://schemas.microsoft.com/office/drawing/2014/main" id="{F07139BF-7407-4BEC-9110-097C0E86F0BF}"/>
                </a:ext>
              </a:extLst>
            </p:cNvPr>
            <p:cNvSpPr/>
            <p:nvPr/>
          </p:nvSpPr>
          <p:spPr>
            <a:xfrm rot="5400000">
              <a:off x="4973072" y="6098550"/>
              <a:ext cx="385303" cy="780855"/>
            </a:xfrm>
            <a:prstGeom prst="rect">
              <a:avLst/>
            </a:prstGeom>
            <a:solidFill>
              <a:srgbClr val="EC563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sym typeface="Arial" panose="020B0604020202020204" pitchFamily="34" charset="0"/>
              </a:endParaRPr>
            </a:p>
          </p:txBody>
        </p:sp>
        <p:sp>
          <p:nvSpPr>
            <p:cNvPr id="98" name="文字方塊 24">
              <a:extLst>
                <a:ext uri="{FF2B5EF4-FFF2-40B4-BE49-F238E27FC236}">
                  <a16:creationId xmlns:a16="http://schemas.microsoft.com/office/drawing/2014/main" id="{2AC45B59-8E69-45A7-B827-E8F190933073}"/>
                </a:ext>
              </a:extLst>
            </p:cNvPr>
            <p:cNvSpPr txBox="1"/>
            <p:nvPr/>
          </p:nvSpPr>
          <p:spPr>
            <a:xfrm>
              <a:off x="4746151" y="6349764"/>
              <a:ext cx="839143" cy="276999"/>
            </a:xfrm>
            <a:prstGeom prst="rect">
              <a:avLst/>
            </a:prstGeom>
            <a:noFill/>
            <a:ln>
              <a:noFill/>
            </a:ln>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VLAN 20</a:t>
              </a:r>
            </a:p>
          </p:txBody>
        </p:sp>
      </p:grpSp>
      <p:grpSp>
        <p:nvGrpSpPr>
          <p:cNvPr id="102" name="群組 101">
            <a:extLst>
              <a:ext uri="{FF2B5EF4-FFF2-40B4-BE49-F238E27FC236}">
                <a16:creationId xmlns:a16="http://schemas.microsoft.com/office/drawing/2014/main" id="{8222CB3B-5D53-43C5-988A-778F6774CFEA}"/>
              </a:ext>
            </a:extLst>
          </p:cNvPr>
          <p:cNvGrpSpPr/>
          <p:nvPr/>
        </p:nvGrpSpPr>
        <p:grpSpPr>
          <a:xfrm>
            <a:off x="174676" y="5847519"/>
            <a:ext cx="927531" cy="385303"/>
            <a:chOff x="5749668" y="6296326"/>
            <a:chExt cx="839143" cy="385303"/>
          </a:xfrm>
        </p:grpSpPr>
        <p:sp>
          <p:nvSpPr>
            <p:cNvPr id="97" name="矩形 96">
              <a:extLst>
                <a:ext uri="{FF2B5EF4-FFF2-40B4-BE49-F238E27FC236}">
                  <a16:creationId xmlns:a16="http://schemas.microsoft.com/office/drawing/2014/main" id="{FEB54309-D0A4-4E8B-B268-86CCBCC6F6B6}"/>
                </a:ext>
              </a:extLst>
            </p:cNvPr>
            <p:cNvSpPr/>
            <p:nvPr/>
          </p:nvSpPr>
          <p:spPr>
            <a:xfrm rot="5400000">
              <a:off x="5957607" y="6098550"/>
              <a:ext cx="385303" cy="780855"/>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sym typeface="Arial" panose="020B0604020202020204" pitchFamily="34" charset="0"/>
              </a:endParaRPr>
            </a:p>
          </p:txBody>
        </p:sp>
        <p:sp>
          <p:nvSpPr>
            <p:cNvPr id="99" name="文字方塊 24">
              <a:extLst>
                <a:ext uri="{FF2B5EF4-FFF2-40B4-BE49-F238E27FC236}">
                  <a16:creationId xmlns:a16="http://schemas.microsoft.com/office/drawing/2014/main" id="{340623DD-5652-4073-8ED6-BDB7681A3CCC}"/>
                </a:ext>
              </a:extLst>
            </p:cNvPr>
            <p:cNvSpPr txBox="1"/>
            <p:nvPr/>
          </p:nvSpPr>
          <p:spPr>
            <a:xfrm>
              <a:off x="5749668" y="6349764"/>
              <a:ext cx="839143" cy="276999"/>
            </a:xfrm>
            <a:prstGeom prst="rect">
              <a:avLst/>
            </a:prstGeom>
            <a:noFill/>
            <a:ln>
              <a:noFill/>
            </a:ln>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VLAN 30</a:t>
              </a:r>
            </a:p>
          </p:txBody>
        </p:sp>
      </p:grpSp>
      <p:pic>
        <p:nvPicPr>
          <p:cNvPr id="8" name="圖形 7">
            <a:extLst>
              <a:ext uri="{FF2B5EF4-FFF2-40B4-BE49-F238E27FC236}">
                <a16:creationId xmlns:a16="http://schemas.microsoft.com/office/drawing/2014/main" id="{F3DFE6EC-F772-412F-8FBB-EDC75D97FD39}"/>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990662" y="4143451"/>
            <a:ext cx="668297" cy="655073"/>
          </a:xfrm>
          <a:prstGeom prst="rect">
            <a:avLst/>
          </a:prstGeom>
        </p:spPr>
      </p:pic>
    </p:spTree>
    <p:extLst>
      <p:ext uri="{BB962C8B-B14F-4D97-AF65-F5344CB8AC3E}">
        <p14:creationId xmlns:p14="http://schemas.microsoft.com/office/powerpoint/2010/main" val="2000427030"/>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B3C135-15D7-4D2C-99ED-2C2DC88B45F7}"/>
              </a:ext>
            </a:extLst>
          </p:cNvPr>
          <p:cNvSpPr>
            <a:spLocks noGrp="1"/>
          </p:cNvSpPr>
          <p:nvPr>
            <p:ph type="title" idx="4294967295"/>
          </p:nvPr>
        </p:nvSpPr>
        <p:spPr>
          <a:xfrm>
            <a:off x="2396067" y="2330979"/>
            <a:ext cx="7399866" cy="1441450"/>
          </a:xfrm>
        </p:spPr>
        <p:txBody>
          <a:bodyPr vert="horz" lIns="91440" tIns="45720" rIns="91440" bIns="45720" rtlCol="0" anchor="ctr">
            <a:noAutofit/>
          </a:bodyPr>
          <a:lstStyle/>
          <a:p>
            <a:pPr algn="ctr"/>
            <a:r>
              <a:rPr lang="zh-TW" altLang="en-US" sz="8000">
                <a:solidFill>
                  <a:schemeClr val="bg1"/>
                </a:solidFill>
                <a:effectLst>
                  <a:outerShdw blurRad="127000" sx="101000" sy="101000" algn="ctr" rotWithShape="0">
                    <a:srgbClr val="1E293F">
                      <a:alpha val="90000"/>
                    </a:srgbClr>
                  </a:outerShdw>
                </a:effectLst>
                <a:latin typeface="Arial" panose="020B0604020202020204" pitchFamily="34" charset="0"/>
                <a:ea typeface="微軟正黑體" panose="020B0604030504040204" pitchFamily="34" charset="-120"/>
                <a:cs typeface="+mj-lt"/>
                <a:sym typeface="Arial" panose="020B0604020202020204" pitchFamily="34" charset="0"/>
              </a:rPr>
              <a:t>Demo</a:t>
            </a:r>
            <a:br>
              <a:rPr lang="en-US" altLang="zh-TW" sz="8000">
                <a:solidFill>
                  <a:schemeClr val="bg1"/>
                </a:solidFill>
                <a:effectLst>
                  <a:outerShdw blurRad="127000" sx="101000" sy="101000" algn="ctr" rotWithShape="0">
                    <a:srgbClr val="1E293F">
                      <a:alpha val="90000"/>
                    </a:srgbClr>
                  </a:outerShdw>
                </a:effectLst>
                <a:latin typeface="Arial" panose="020B0604020202020204" pitchFamily="34" charset="0"/>
                <a:ea typeface="微軟正黑體" panose="020B0604030504040204" pitchFamily="34" charset="-120"/>
                <a:cs typeface="+mj-lt"/>
                <a:sym typeface="Arial" panose="020B0604020202020204" pitchFamily="34" charset="0"/>
              </a:rPr>
            </a:br>
            <a:r>
              <a:rPr lang="zh-TW" altLang="en-US">
                <a:solidFill>
                  <a:schemeClr val="bg1"/>
                </a:solidFill>
                <a:effectLst>
                  <a:outerShdw blurRad="127000" sx="101000" sy="101000" algn="ctr" rotWithShape="0">
                    <a:srgbClr val="1E293F">
                      <a:alpha val="90000"/>
                    </a:srgbClr>
                  </a:outerShdw>
                </a:effectLst>
                <a:latin typeface="Arial" panose="020B0604020202020204" pitchFamily="34" charset="0"/>
                <a:ea typeface="微軟正黑體" panose="020B0604030504040204" pitchFamily="34" charset="-120"/>
                <a:cs typeface="+mj-lt"/>
                <a:sym typeface="Arial" panose="020B0604020202020204" pitchFamily="34" charset="0"/>
              </a:rPr>
              <a:t>QuRouter OS</a:t>
            </a:r>
          </a:p>
        </p:txBody>
      </p:sp>
    </p:spTree>
    <p:extLst>
      <p:ext uri="{BB962C8B-B14F-4D97-AF65-F5344CB8AC3E}">
        <p14:creationId xmlns:p14="http://schemas.microsoft.com/office/powerpoint/2010/main" val="3476418730"/>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CA1A26A7-C264-4C7D-A4F8-F531A678D1DD}"/>
              </a:ext>
            </a:extLst>
          </p:cNvPr>
          <p:cNvSpPr txBox="1"/>
          <p:nvPr/>
        </p:nvSpPr>
        <p:spPr>
          <a:xfrm>
            <a:off x="1652337" y="1936326"/>
            <a:ext cx="8887326" cy="3194721"/>
          </a:xfrm>
          <a:prstGeom prst="rect">
            <a:avLst/>
          </a:prstGeom>
          <a:noFill/>
        </p:spPr>
        <p:txBody>
          <a:bodyPr wrap="square" lIns="91440" tIns="45720" rIns="91440" bIns="45720" rtlCol="0" anchor="t">
            <a:spAutoFit/>
          </a:bodyPr>
          <a:lstStyle/>
          <a:p>
            <a:pPr algn="ctr" defTabSz="914400">
              <a:lnSpc>
                <a:spcPct val="90000"/>
              </a:lnSpc>
              <a:spcBef>
                <a:spcPts val="2400"/>
              </a:spcBef>
            </a:pPr>
            <a:r>
              <a:rPr lang="zh-TW" altLang="en-US" sz="8000">
                <a:solidFill>
                  <a:schemeClr val="bg1"/>
                </a:solidFill>
                <a:effectLst>
                  <a:outerShdw blurRad="127000" sx="101000" sy="101000" algn="ctr" rotWithShape="0">
                    <a:srgbClr val="26324C">
                      <a:alpha val="93000"/>
                    </a:srgbClr>
                  </a:outerShdw>
                </a:effectLst>
                <a:latin typeface="Arial" panose="020B0604020202020204" pitchFamily="34" charset="0"/>
                <a:ea typeface="微軟正黑體" panose="020B0604030504040204" pitchFamily="34" charset="-120"/>
                <a:cs typeface="+mj-lt"/>
                <a:sym typeface="Arial" panose="020B0604020202020204" pitchFamily="34" charset="0"/>
              </a:rPr>
              <a:t>QHora-301W</a:t>
            </a:r>
          </a:p>
          <a:p>
            <a:pPr algn="ctr" defTabSz="914400">
              <a:spcBef>
                <a:spcPts val="1200"/>
              </a:spcBef>
            </a:pPr>
            <a:r>
              <a:rPr lang="en-US" altLang="zh-TW" sz="4000">
                <a:solidFill>
                  <a:schemeClr val="bg1"/>
                </a:solidFill>
                <a:effectLst>
                  <a:outerShdw blurRad="127000" sx="101000" sy="101000" algn="ctr" rotWithShape="0">
                    <a:srgbClr val="26324C">
                      <a:alpha val="93000"/>
                    </a:srgbClr>
                  </a:outerShdw>
                </a:effectLst>
                <a:latin typeface="Arial" panose="020B0604020202020204" pitchFamily="34" charset="0"/>
                <a:ea typeface="微軟正黑體" panose="020B0604030504040204" pitchFamily="34" charset="-120"/>
                <a:cs typeface="+mj-lt"/>
                <a:sym typeface="Arial" panose="020B0604020202020204" pitchFamily="34" charset="0"/>
              </a:rPr>
              <a:t>QHora-301W is your first step toward next generation networking</a:t>
            </a:r>
            <a:endParaRPr lang="zh-TW" sz="4000">
              <a:effectLst>
                <a:outerShdw blurRad="127000" sx="101000" sy="101000" algn="ctr" rotWithShape="0">
                  <a:srgbClr val="26324C">
                    <a:alpha val="93000"/>
                  </a:srgbClr>
                </a:outerShdw>
              </a:effectLst>
              <a:latin typeface="Arial" panose="020B0604020202020204" pitchFamily="34" charset="0"/>
              <a:ea typeface="微軟正黑體" panose="020B0604030504040204" pitchFamily="34" charset="-120"/>
              <a:cs typeface="+mn-lt"/>
              <a:sym typeface="Arial" panose="020B0604020202020204" pitchFamily="34" charset="0"/>
            </a:endParaRPr>
          </a:p>
          <a:p>
            <a:pPr algn="ctr" defTabSz="914400">
              <a:lnSpc>
                <a:spcPct val="90000"/>
              </a:lnSpc>
              <a:spcBef>
                <a:spcPct val="0"/>
              </a:spcBef>
            </a:pPr>
            <a:endParaRPr lang="zh-TW" sz="4400">
              <a:solidFill>
                <a:schemeClr val="bg1"/>
              </a:solidFill>
              <a:effectLst>
                <a:outerShdw blurRad="127000" sx="101000" sy="101000" algn="ctr" rotWithShape="0">
                  <a:srgbClr val="26324C">
                    <a:alpha val="93000"/>
                  </a:srgbClr>
                </a:outerShdw>
              </a:effectLst>
              <a:latin typeface="Arial" panose="020B0604020202020204" pitchFamily="34" charset="0"/>
              <a:ea typeface="微軟正黑體" panose="020B0604030504040204" pitchFamily="34" charset="-120"/>
              <a:cs typeface="Arial" panose="020B0604020202020204"/>
              <a:sym typeface="Arial" panose="020B0604020202020204" pitchFamily="34" charset="0"/>
            </a:endParaRPr>
          </a:p>
        </p:txBody>
      </p:sp>
    </p:spTree>
    <p:extLst>
      <p:ext uri="{BB962C8B-B14F-4D97-AF65-F5344CB8AC3E}">
        <p14:creationId xmlns:p14="http://schemas.microsoft.com/office/powerpoint/2010/main" val="3728711473"/>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C8599CB3-CE50-FE40-8A1A-C722664111B6}"/>
              </a:ext>
            </a:extLst>
          </p:cNvPr>
          <p:cNvSpPr txBox="1"/>
          <p:nvPr/>
        </p:nvSpPr>
        <p:spPr>
          <a:xfrm>
            <a:off x="2593520" y="809079"/>
            <a:ext cx="5720462" cy="769441"/>
          </a:xfrm>
          <a:prstGeom prst="rect">
            <a:avLst/>
          </a:prstGeom>
          <a:noFill/>
        </p:spPr>
        <p:txBody>
          <a:bodyPr wrap="square" lIns="91440" tIns="45720" rIns="91440" bIns="45720" rtlCol="0" anchor="t">
            <a:spAutoFit/>
          </a:bodyPr>
          <a:lstStyle/>
          <a:p>
            <a:r>
              <a:rPr lang="zh-CN" altLang="en-US" sz="4400">
                <a:solidFill>
                  <a:srgbClr val="66FFCC"/>
                </a:solidFill>
                <a:effectLst>
                  <a:outerShdw blurRad="139700" sx="101000" sy="101000" algn="ctr" rotWithShape="0">
                    <a:srgbClr val="1D2A42">
                      <a:alpha val="86000"/>
                    </a:srgbClr>
                  </a:outerShdw>
                </a:effectLst>
                <a:latin typeface="Arial"/>
                <a:ea typeface="微軟正黑體"/>
                <a:cs typeface="Arial"/>
                <a:sym typeface="Arial" panose="020B0604020202020204" pitchFamily="34" charset="0"/>
              </a:rPr>
              <a:t>Agenda</a:t>
            </a:r>
            <a:endParaRPr lang="zh-CN" altLang="en-US" sz="4400">
              <a:solidFill>
                <a:srgbClr val="66FFCC"/>
              </a:solidFill>
              <a:effectLst>
                <a:outerShdw blurRad="139700" sx="101000" sy="101000" algn="ctr" rotWithShape="0">
                  <a:srgbClr val="1D2A42">
                    <a:alpha val="86000"/>
                  </a:srgbClr>
                </a:outerShdw>
              </a:effectLst>
              <a:latin typeface="Arial"/>
              <a:ea typeface="微軟正黑體"/>
              <a:cs typeface="Arial" panose="020B0604020202020204" pitchFamily="34" charset="0"/>
              <a:sym typeface="Arial" panose="020B0604020202020204" pitchFamily="34" charset="0"/>
            </a:endParaRPr>
          </a:p>
        </p:txBody>
      </p:sp>
      <p:sp>
        <p:nvSpPr>
          <p:cNvPr id="3" name="矩形 2">
            <a:extLst>
              <a:ext uri="{FF2B5EF4-FFF2-40B4-BE49-F238E27FC236}">
                <a16:creationId xmlns:a16="http://schemas.microsoft.com/office/drawing/2014/main" id="{2E9485D3-45F0-4BF8-8364-4818521A92E7}"/>
              </a:ext>
            </a:extLst>
          </p:cNvPr>
          <p:cNvSpPr/>
          <p:nvPr/>
        </p:nvSpPr>
        <p:spPr>
          <a:xfrm>
            <a:off x="2579969" y="1859517"/>
            <a:ext cx="9112511" cy="3226524"/>
          </a:xfrm>
          <a:prstGeom prst="rect">
            <a:avLst/>
          </a:prstGeom>
          <a:noFill/>
        </p:spPr>
        <p:txBody>
          <a:bodyPr wrap="square" lIns="91440" tIns="45720" rIns="91440" bIns="45720" rtlCol="0" anchor="t">
            <a:spAutoFit/>
          </a:bodyPr>
          <a:lstStyle/>
          <a:p>
            <a:pPr marL="180975" indent="-180975">
              <a:lnSpc>
                <a:spcPct val="150000"/>
              </a:lnSpc>
              <a:buClr>
                <a:srgbClr val="66FFCC"/>
              </a:buClr>
              <a:buFont typeface="Arial" panose="020B0604020202020204" pitchFamily="34" charset="0"/>
              <a:buChar char="•"/>
            </a:pPr>
            <a:r>
              <a:rPr lang="zh-TW" altLang="en-US" sz="2000">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Arial"/>
                <a:sym typeface="Arial" panose="020B0604020202020204" pitchFamily="34" charset="0"/>
              </a:rPr>
              <a:t>The market exclusive functions cause a sensation</a:t>
            </a:r>
          </a:p>
          <a:p>
            <a:pPr marL="180975" indent="-180975">
              <a:lnSpc>
                <a:spcPct val="150000"/>
              </a:lnSpc>
              <a:buClr>
                <a:srgbClr val="66FFCC"/>
              </a:buClr>
              <a:buFont typeface="Arial" panose="020B0604020202020204" pitchFamily="34" charset="0"/>
              <a:buChar char="•"/>
            </a:pPr>
            <a:r>
              <a:rPr lang="en-US" altLang="zh-TW" sz="2000">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Arial"/>
                <a:sym typeface="Arial" panose="020B0604020202020204" pitchFamily="34" charset="0"/>
              </a:rPr>
              <a:t>The new features of </a:t>
            </a:r>
            <a:r>
              <a:rPr lang="zh-TW" sz="2000">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Arial"/>
                <a:sym typeface="Arial" panose="020B0604020202020204" pitchFamily="34" charset="0"/>
              </a:rPr>
              <a:t>QuRouter OS</a:t>
            </a:r>
            <a:r>
              <a:rPr lang="zh-TW" altLang="en-US" sz="2000">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Arial"/>
                <a:sym typeface="Arial" panose="020B0604020202020204" pitchFamily="34" charset="0"/>
              </a:rPr>
              <a:t> </a:t>
            </a:r>
          </a:p>
          <a:p>
            <a:pPr marL="180975" indent="-180975">
              <a:lnSpc>
                <a:spcPct val="150000"/>
              </a:lnSpc>
              <a:buClr>
                <a:srgbClr val="66FFCC"/>
              </a:buClr>
              <a:buFont typeface="Arial" panose="020B0604020202020204" pitchFamily="34" charset="0"/>
              <a:buChar char="•"/>
            </a:pPr>
            <a:r>
              <a:rPr lang="en-US" altLang="zh-TW" sz="2000">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Arial"/>
                <a:sym typeface="Arial" panose="020B0604020202020204" pitchFamily="34" charset="0"/>
              </a:rPr>
              <a:t>QHora-301W is your first step toward next generation networking</a:t>
            </a:r>
            <a:endParaRPr lang="zh-TW" altLang="en-US" sz="2000">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Arial"/>
              <a:sym typeface="Arial" panose="020B0604020202020204" pitchFamily="34" charset="0"/>
            </a:endParaRPr>
          </a:p>
          <a:p>
            <a:pPr marL="180975" indent="-180975">
              <a:lnSpc>
                <a:spcPct val="150000"/>
              </a:lnSpc>
              <a:buClr>
                <a:srgbClr val="66FFCC"/>
              </a:buClr>
              <a:buFont typeface="Arial" panose="020B0604020202020204" pitchFamily="34" charset="0"/>
              <a:buChar char="•"/>
            </a:pPr>
            <a:r>
              <a:rPr lang="en" altLang="zh-TW" sz="2000">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Arial"/>
                <a:sym typeface="Arial" panose="020B0604020202020204" pitchFamily="34" charset="0"/>
              </a:rPr>
              <a:t>Dual 10GbE ports meets all your application scenarios </a:t>
            </a:r>
            <a:endParaRPr lang="zh-TW" sz="2000">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mn-lt"/>
              <a:sym typeface="Arial" panose="020B0604020202020204" pitchFamily="34" charset="0"/>
            </a:endParaRPr>
          </a:p>
          <a:p>
            <a:pPr marL="180975" indent="-180975">
              <a:lnSpc>
                <a:spcPct val="150000"/>
              </a:lnSpc>
              <a:buClr>
                <a:srgbClr val="66FFCC"/>
              </a:buClr>
              <a:buFont typeface="Arial" panose="020B0604020202020204" pitchFamily="34" charset="0"/>
              <a:buChar char="•"/>
            </a:pPr>
            <a:r>
              <a:rPr lang="en-US" altLang="zh-TW" sz="2000">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Arial"/>
                <a:sym typeface="Arial" panose="020B0604020202020204" pitchFamily="34" charset="0"/>
              </a:rPr>
              <a:t>Enable subscription-free </a:t>
            </a:r>
            <a:r>
              <a:rPr lang="zh-TW" sz="2000">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Arial"/>
                <a:sym typeface="Arial" panose="020B0604020202020204" pitchFamily="34" charset="0"/>
              </a:rPr>
              <a:t>QNAP SD-WAN </a:t>
            </a:r>
            <a:r>
              <a:rPr lang="en-US" altLang="zh-TW" sz="2000">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Arial"/>
                <a:sym typeface="Arial" panose="020B0604020202020204" pitchFamily="34" charset="0"/>
              </a:rPr>
              <a:t>on QHora-301W</a:t>
            </a:r>
            <a:endParaRPr lang="zh-TW" sz="2000">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mn-lt"/>
              <a:sym typeface="Arial" panose="020B0604020202020204" pitchFamily="34" charset="0"/>
            </a:endParaRPr>
          </a:p>
          <a:p>
            <a:pPr marL="180975" indent="-180975">
              <a:lnSpc>
                <a:spcPct val="150000"/>
              </a:lnSpc>
              <a:buClr>
                <a:srgbClr val="66FFCC"/>
              </a:buClr>
              <a:buFont typeface="Arial" panose="020B0604020202020204" pitchFamily="34" charset="0"/>
              <a:buChar char="•"/>
            </a:pPr>
            <a:endParaRPr lang="zh-TW" altLang="en-US" sz="2000">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nSpc>
                <a:spcPct val="150000"/>
              </a:lnSpc>
              <a:buClr>
                <a:srgbClr val="66FF66"/>
              </a:buClr>
            </a:pPr>
            <a:endParaRPr lang="zh-TW" altLang="en-US">
              <a:solidFill>
                <a:schemeClr val="bg1"/>
              </a:solidFill>
              <a:effectLst>
                <a:outerShdw blurRad="139700" sx="101000" sy="101000" algn="ctr" rotWithShape="0">
                  <a:srgbClr val="1D2A42">
                    <a:alpha val="86000"/>
                  </a:srgbClr>
                </a:outerShdw>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7" name="直線接點 6">
            <a:extLst>
              <a:ext uri="{FF2B5EF4-FFF2-40B4-BE49-F238E27FC236}">
                <a16:creationId xmlns:a16="http://schemas.microsoft.com/office/drawing/2014/main" id="{798EF31C-B12F-4720-A079-C07DF05799B4}"/>
              </a:ext>
            </a:extLst>
          </p:cNvPr>
          <p:cNvCxnSpPr>
            <a:cxnSpLocks/>
          </p:cNvCxnSpPr>
          <p:nvPr/>
        </p:nvCxnSpPr>
        <p:spPr>
          <a:xfrm>
            <a:off x="2675258" y="1681717"/>
            <a:ext cx="5016875"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10090133"/>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55D9AB8-4994-42AA-85B2-2B2840B71362}"/>
              </a:ext>
            </a:extLst>
          </p:cNvPr>
          <p:cNvSpPr/>
          <p:nvPr/>
        </p:nvSpPr>
        <p:spPr>
          <a:xfrm>
            <a:off x="0" y="3235264"/>
            <a:ext cx="12192000" cy="1533914"/>
          </a:xfrm>
          <a:prstGeom prst="rect">
            <a:avLst/>
          </a:prstGeom>
          <a:solidFill>
            <a:srgbClr val="00000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5EB05395-5351-4216-8B28-9A01307134B4}"/>
              </a:ext>
            </a:extLst>
          </p:cNvPr>
          <p:cNvSpPr>
            <a:spLocks noGrp="1"/>
          </p:cNvSpPr>
          <p:nvPr>
            <p:ph type="title"/>
          </p:nvPr>
        </p:nvSpPr>
        <p:spPr>
          <a:xfrm>
            <a:off x="109057" y="126039"/>
            <a:ext cx="11966895" cy="1325563"/>
          </a:xfrm>
        </p:spPr>
        <p:txBody>
          <a:bodyPr>
            <a:normAutofit/>
          </a:bodyPr>
          <a:lstStyle/>
          <a:p>
            <a:r>
              <a:rPr lang="en-US" altLang="zh-TW">
                <a:ea typeface="微軟正黑體" panose="020B0604030504040204" pitchFamily="34" charset="-120"/>
                <a:cs typeface="Arial"/>
                <a:sym typeface="Arial" panose="020B0604020202020204" pitchFamily="34" charset="0"/>
              </a:rPr>
              <a:t>New-gen</a:t>
            </a:r>
            <a:r>
              <a:rPr lang="zh-TW">
                <a:ea typeface="微軟正黑體" panose="020B0604030504040204" pitchFamily="34" charset="-120"/>
                <a:cs typeface="Arial"/>
                <a:sym typeface="Arial" panose="020B0604020202020204" pitchFamily="34" charset="0"/>
              </a:rPr>
              <a:t> Router Requires</a:t>
            </a:r>
            <a:r>
              <a:rPr lang="zh-TW" altLang="en-US">
                <a:ea typeface="微軟正黑體" panose="020B0604030504040204" pitchFamily="34" charset="-120"/>
                <a:cs typeface="Arial"/>
                <a:sym typeface="Arial" panose="020B0604020202020204" pitchFamily="34" charset="0"/>
              </a:rPr>
              <a:t> </a:t>
            </a:r>
            <a:r>
              <a:rPr lang="en-US" altLang="zh-TW">
                <a:ea typeface="微軟正黑體" panose="020B0604030504040204" pitchFamily="34" charset="-120"/>
                <a:cs typeface="Arial"/>
                <a:sym typeface="Arial" panose="020B0604020202020204" pitchFamily="34" charset="0"/>
              </a:rPr>
              <a:t>WiFi</a:t>
            </a:r>
            <a:r>
              <a:rPr lang="zh-TW">
                <a:ea typeface="微軟正黑體" panose="020B0604030504040204" pitchFamily="34" charset="-120"/>
                <a:cs typeface="Arial"/>
                <a:sym typeface="Arial" panose="020B0604020202020204" pitchFamily="34" charset="0"/>
              </a:rPr>
              <a:t> 6</a:t>
            </a:r>
            <a:endParaRPr lang="zh-TW">
              <a:ea typeface="微軟正黑體" panose="020B0604030504040204" pitchFamily="34" charset="-120"/>
              <a:sym typeface="Arial" panose="020B0604020202020204" pitchFamily="34" charset="0"/>
            </a:endParaRPr>
          </a:p>
        </p:txBody>
      </p:sp>
      <p:sp>
        <p:nvSpPr>
          <p:cNvPr id="35" name="矩形 34">
            <a:extLst>
              <a:ext uri="{FF2B5EF4-FFF2-40B4-BE49-F238E27FC236}">
                <a16:creationId xmlns:a16="http://schemas.microsoft.com/office/drawing/2014/main" id="{F739B6B3-ED4F-40BF-974A-32586F58F74F}"/>
              </a:ext>
            </a:extLst>
          </p:cNvPr>
          <p:cNvSpPr/>
          <p:nvPr/>
        </p:nvSpPr>
        <p:spPr>
          <a:xfrm>
            <a:off x="810924" y="1838258"/>
            <a:ext cx="4004622" cy="523220"/>
          </a:xfrm>
          <a:prstGeom prst="rect">
            <a:avLst/>
          </a:prstGeom>
        </p:spPr>
        <p:txBody>
          <a:bodyPr wrap="none" lIns="91440" tIns="45720" rIns="91440" bIns="45720" anchor="t">
            <a:spAutoFit/>
          </a:bodyPr>
          <a:lstStyle/>
          <a:p>
            <a:r>
              <a:rPr lang="zh-CN" altLang="en-US" sz="28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High-speed connectivity</a:t>
            </a:r>
          </a:p>
        </p:txBody>
      </p:sp>
      <p:sp>
        <p:nvSpPr>
          <p:cNvPr id="37" name="矩形 36">
            <a:extLst>
              <a:ext uri="{FF2B5EF4-FFF2-40B4-BE49-F238E27FC236}">
                <a16:creationId xmlns:a16="http://schemas.microsoft.com/office/drawing/2014/main" id="{B7BDF085-FDE7-4658-9BC7-323B664C9FE6}"/>
              </a:ext>
            </a:extLst>
          </p:cNvPr>
          <p:cNvSpPr/>
          <p:nvPr/>
        </p:nvSpPr>
        <p:spPr>
          <a:xfrm>
            <a:off x="758369" y="4804773"/>
            <a:ext cx="5979522" cy="523220"/>
          </a:xfrm>
          <a:prstGeom prst="rect">
            <a:avLst/>
          </a:prstGeom>
        </p:spPr>
        <p:txBody>
          <a:bodyPr wrap="none" lIns="91440" tIns="45720" rIns="91440" bIns="45720" anchor="t">
            <a:spAutoFit/>
          </a:bodyPr>
          <a:lstStyle/>
          <a:p>
            <a:r>
              <a:rPr lang="zh-TW" altLang="en-US" sz="28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WiFi 6 is the next-gen WiFi standard</a:t>
            </a:r>
          </a:p>
        </p:txBody>
      </p:sp>
      <p:sp>
        <p:nvSpPr>
          <p:cNvPr id="38" name="矩形 37">
            <a:extLst>
              <a:ext uri="{FF2B5EF4-FFF2-40B4-BE49-F238E27FC236}">
                <a16:creationId xmlns:a16="http://schemas.microsoft.com/office/drawing/2014/main" id="{6D81BFC8-D143-4519-AA1F-7AA7392769FC}"/>
              </a:ext>
            </a:extLst>
          </p:cNvPr>
          <p:cNvSpPr/>
          <p:nvPr/>
        </p:nvSpPr>
        <p:spPr>
          <a:xfrm>
            <a:off x="805128" y="5334187"/>
            <a:ext cx="5283655" cy="923330"/>
          </a:xfrm>
          <a:prstGeom prst="rect">
            <a:avLst/>
          </a:prstGeom>
        </p:spPr>
        <p:txBody>
          <a:bodyPr wrap="square" lIns="91440" tIns="45720" rIns="91440" bIns="45720" anchor="t">
            <a:spAutoFit/>
          </a:bodyPr>
          <a:lstStyle/>
          <a:p>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In</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2020,</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more and more</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client</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devices began to support</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WiFi</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6,</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including</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computers,</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mobile</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phones</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and</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tablets.</a:t>
            </a:r>
            <a:endParaRPr 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片 10" descr="一張含有 膝上型電腦, 電子用品, 電腦, 坐 的圖片&#10;&#10;自動產生的描述">
            <a:extLst>
              <a:ext uri="{FF2B5EF4-FFF2-40B4-BE49-F238E27FC236}">
                <a16:creationId xmlns:a16="http://schemas.microsoft.com/office/drawing/2014/main" id="{0797B7A7-7C2C-426B-9A68-B5B3E6175E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13056" y="4956231"/>
            <a:ext cx="2164749" cy="1447280"/>
          </a:xfrm>
          <a:prstGeom prst="rect">
            <a:avLst/>
          </a:prstGeom>
        </p:spPr>
      </p:pic>
      <p:pic>
        <p:nvPicPr>
          <p:cNvPr id="8" name="圖片 7" descr="一張含有 電子用品, 白色, 坐, 相片 的圖片&#10;&#10;自動產生的描述">
            <a:extLst>
              <a:ext uri="{FF2B5EF4-FFF2-40B4-BE49-F238E27FC236}">
                <a16:creationId xmlns:a16="http://schemas.microsoft.com/office/drawing/2014/main" id="{1DFE6913-AD87-4A37-A834-BBFCD3AE9A2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19840" y="5507130"/>
            <a:ext cx="968747" cy="968747"/>
          </a:xfrm>
          <a:prstGeom prst="rect">
            <a:avLst/>
          </a:prstGeom>
        </p:spPr>
      </p:pic>
      <p:pic>
        <p:nvPicPr>
          <p:cNvPr id="25" name="圖片 24" descr="一張含有 膝上型電腦, 立體, 電腦, 電子用品 的圖片&#10;&#10;自動產生的描述">
            <a:extLst>
              <a:ext uri="{FF2B5EF4-FFF2-40B4-BE49-F238E27FC236}">
                <a16:creationId xmlns:a16="http://schemas.microsoft.com/office/drawing/2014/main" id="{E71E31FB-31EE-41C9-9580-9DF4509B0B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51094" y="4955670"/>
            <a:ext cx="968746" cy="1555802"/>
          </a:xfrm>
          <a:prstGeom prst="rect">
            <a:avLst/>
          </a:prstGeom>
        </p:spPr>
      </p:pic>
      <p:grpSp>
        <p:nvGrpSpPr>
          <p:cNvPr id="3" name="群組 2">
            <a:extLst>
              <a:ext uri="{FF2B5EF4-FFF2-40B4-BE49-F238E27FC236}">
                <a16:creationId xmlns:a16="http://schemas.microsoft.com/office/drawing/2014/main" id="{4F06D07B-FF4F-434C-B7B2-692CE4331A82}"/>
              </a:ext>
            </a:extLst>
          </p:cNvPr>
          <p:cNvGrpSpPr/>
          <p:nvPr/>
        </p:nvGrpSpPr>
        <p:grpSpPr>
          <a:xfrm>
            <a:off x="805126" y="3458738"/>
            <a:ext cx="8607126" cy="1166174"/>
            <a:chOff x="900585" y="3556946"/>
            <a:chExt cx="7393530" cy="1001743"/>
          </a:xfrm>
        </p:grpSpPr>
        <p:sp>
          <p:nvSpPr>
            <p:cNvPr id="45" name="矩形 44">
              <a:extLst>
                <a:ext uri="{FF2B5EF4-FFF2-40B4-BE49-F238E27FC236}">
                  <a16:creationId xmlns:a16="http://schemas.microsoft.com/office/drawing/2014/main" id="{5521EA06-A903-4796-9F99-40A17EC9D7A6}"/>
                </a:ext>
              </a:extLst>
            </p:cNvPr>
            <p:cNvSpPr/>
            <p:nvPr/>
          </p:nvSpPr>
          <p:spPr>
            <a:xfrm>
              <a:off x="7203373" y="3556946"/>
              <a:ext cx="1001341" cy="290818"/>
            </a:xfrm>
            <a:prstGeom prst="rect">
              <a:avLst/>
            </a:prstGeom>
          </p:spPr>
          <p:txBody>
            <a:bodyPr wrap="non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1200 Mb/s</a:t>
              </a:r>
              <a:endParaRPr lang="zh-CN" altLang="en-US" sz="1600" b="1">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6" name="矩形 45">
              <a:extLst>
                <a:ext uri="{FF2B5EF4-FFF2-40B4-BE49-F238E27FC236}">
                  <a16:creationId xmlns:a16="http://schemas.microsoft.com/office/drawing/2014/main" id="{BA96C779-0B2C-412F-839C-1F31816549B5}"/>
                </a:ext>
              </a:extLst>
            </p:cNvPr>
            <p:cNvSpPr/>
            <p:nvPr/>
          </p:nvSpPr>
          <p:spPr>
            <a:xfrm>
              <a:off x="4401571" y="3951354"/>
              <a:ext cx="903575" cy="290818"/>
            </a:xfrm>
            <a:prstGeom prst="rect">
              <a:avLst/>
            </a:prstGeom>
          </p:spPr>
          <p:txBody>
            <a:bodyPr wrap="non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867 Mb/s</a:t>
              </a:r>
              <a:endParaRPr lang="zh-CN" altLang="en-US" sz="16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7" name="矩形: 圓角 46">
              <a:extLst>
                <a:ext uri="{FF2B5EF4-FFF2-40B4-BE49-F238E27FC236}">
                  <a16:creationId xmlns:a16="http://schemas.microsoft.com/office/drawing/2014/main" id="{829214EF-E3BF-4A18-87C2-6981051DEE30}"/>
                </a:ext>
              </a:extLst>
            </p:cNvPr>
            <p:cNvSpPr/>
            <p:nvPr/>
          </p:nvSpPr>
          <p:spPr>
            <a:xfrm>
              <a:off x="1768241" y="3676953"/>
              <a:ext cx="5406782" cy="128980"/>
            </a:xfrm>
            <a:prstGeom prst="roundRect">
              <a:avLst>
                <a:gd name="adj" fmla="val 50000"/>
              </a:avLst>
            </a:prstGeom>
            <a:gradFill>
              <a:gsLst>
                <a:gs pos="0">
                  <a:srgbClr val="FF0000"/>
                </a:gs>
                <a:gs pos="79000">
                  <a:srgbClr val="F7CF31">
                    <a:alpha val="90000"/>
                  </a:srgbClr>
                </a:gs>
                <a:gs pos="99000">
                  <a:srgbClr val="FFFF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 name="矩形: 圓角 47">
              <a:extLst>
                <a:ext uri="{FF2B5EF4-FFF2-40B4-BE49-F238E27FC236}">
                  <a16:creationId xmlns:a16="http://schemas.microsoft.com/office/drawing/2014/main" id="{42A818CB-5D27-404A-B994-B9449E5B4251}"/>
                </a:ext>
              </a:extLst>
            </p:cNvPr>
            <p:cNvSpPr/>
            <p:nvPr/>
          </p:nvSpPr>
          <p:spPr>
            <a:xfrm>
              <a:off x="1770037" y="4063801"/>
              <a:ext cx="2647342" cy="128980"/>
            </a:xfrm>
            <a:prstGeom prst="roundRect">
              <a:avLst>
                <a:gd name="adj" fmla="val 50000"/>
              </a:avLst>
            </a:prstGeom>
            <a:gradFill>
              <a:gsLst>
                <a:gs pos="81000">
                  <a:srgbClr val="FFD926"/>
                </a:gs>
                <a:gs pos="0">
                  <a:srgbClr val="FF6699"/>
                </a:gs>
                <a:gs pos="99000">
                  <a:srgbClr val="FFFF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49" name="群組 48">
              <a:extLst>
                <a:ext uri="{FF2B5EF4-FFF2-40B4-BE49-F238E27FC236}">
                  <a16:creationId xmlns:a16="http://schemas.microsoft.com/office/drawing/2014/main" id="{36666BCA-819E-4A48-80FE-121E95F8309F}"/>
                </a:ext>
              </a:extLst>
            </p:cNvPr>
            <p:cNvGrpSpPr/>
            <p:nvPr/>
          </p:nvGrpSpPr>
          <p:grpSpPr>
            <a:xfrm>
              <a:off x="1843001" y="3556946"/>
              <a:ext cx="4975623" cy="899756"/>
              <a:chOff x="1843001" y="3518200"/>
              <a:chExt cx="4975623" cy="3330438"/>
            </a:xfrm>
          </p:grpSpPr>
          <p:cxnSp>
            <p:nvCxnSpPr>
              <p:cNvPr id="55" name="直線接點 54">
                <a:extLst>
                  <a:ext uri="{FF2B5EF4-FFF2-40B4-BE49-F238E27FC236}">
                    <a16:creationId xmlns:a16="http://schemas.microsoft.com/office/drawing/2014/main" id="{0A9023E1-BC5E-4FC7-B58D-F50F99A116C2}"/>
                  </a:ext>
                </a:extLst>
              </p:cNvPr>
              <p:cNvCxnSpPr/>
              <p:nvPr/>
            </p:nvCxnSpPr>
            <p:spPr>
              <a:xfrm>
                <a:off x="1843001" y="3518200"/>
                <a:ext cx="0" cy="3330438"/>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61A121EB-C74A-4152-AA46-276E2B3DA167}"/>
                  </a:ext>
                </a:extLst>
              </p:cNvPr>
              <p:cNvCxnSpPr/>
              <p:nvPr/>
            </p:nvCxnSpPr>
            <p:spPr>
              <a:xfrm>
                <a:off x="5160083" y="3518200"/>
                <a:ext cx="0" cy="3330438"/>
              </a:xfrm>
              <a:prstGeom prst="line">
                <a:avLst/>
              </a:prstGeom>
              <a:ln>
                <a:solidFill>
                  <a:srgbClr val="FFFFFF">
                    <a:alpha val="14902"/>
                  </a:srgbClr>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C26842BB-DD91-409E-99E3-6E75AF32CE6C}"/>
                  </a:ext>
                </a:extLst>
              </p:cNvPr>
              <p:cNvCxnSpPr/>
              <p:nvPr/>
            </p:nvCxnSpPr>
            <p:spPr>
              <a:xfrm>
                <a:off x="3501542" y="3518200"/>
                <a:ext cx="0" cy="3330438"/>
              </a:xfrm>
              <a:prstGeom prst="line">
                <a:avLst/>
              </a:prstGeom>
              <a:ln>
                <a:solidFill>
                  <a:srgbClr val="FFFFFF">
                    <a:alpha val="14902"/>
                  </a:srgbClr>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2CD5C1EA-63D5-49F7-92FA-928688299103}"/>
                  </a:ext>
                </a:extLst>
              </p:cNvPr>
              <p:cNvCxnSpPr/>
              <p:nvPr/>
            </p:nvCxnSpPr>
            <p:spPr>
              <a:xfrm>
                <a:off x="6818624" y="3518200"/>
                <a:ext cx="0" cy="3330438"/>
              </a:xfrm>
              <a:prstGeom prst="line">
                <a:avLst/>
              </a:prstGeom>
              <a:ln>
                <a:solidFill>
                  <a:srgbClr val="FFFFFF">
                    <a:alpha val="14902"/>
                  </a:srgbClr>
                </a:solidFill>
              </a:ln>
            </p:spPr>
            <p:style>
              <a:lnRef idx="1">
                <a:schemeClr val="accent1"/>
              </a:lnRef>
              <a:fillRef idx="0">
                <a:schemeClr val="accent1"/>
              </a:fillRef>
              <a:effectRef idx="0">
                <a:schemeClr val="accent1"/>
              </a:effectRef>
              <a:fontRef idx="minor">
                <a:schemeClr val="tx1"/>
              </a:fontRef>
            </p:style>
          </p:cxnSp>
        </p:grpSp>
        <p:sp>
          <p:nvSpPr>
            <p:cNvPr id="50" name="矩形 49">
              <a:extLst>
                <a:ext uri="{FF2B5EF4-FFF2-40B4-BE49-F238E27FC236}">
                  <a16:creationId xmlns:a16="http://schemas.microsoft.com/office/drawing/2014/main" id="{5B9C37D3-458D-4A19-8D97-940D54CA4CF3}"/>
                </a:ext>
              </a:extLst>
            </p:cNvPr>
            <p:cNvSpPr/>
            <p:nvPr/>
          </p:nvSpPr>
          <p:spPr>
            <a:xfrm>
              <a:off x="1809035" y="4320747"/>
              <a:ext cx="6485080" cy="237942"/>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160MHz</a:t>
              </a:r>
              <a:r>
                <a:rPr lang="zh-TW" alt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channels</a:t>
              </a:r>
              <a:r>
                <a:rPr lang="zh-TW" alt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compa</a:t>
              </a:r>
              <a:r>
                <a:rPr lang="zh-TW"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rison</a:t>
              </a:r>
              <a:endParaRPr 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1" name="矩形 50">
              <a:extLst>
                <a:ext uri="{FF2B5EF4-FFF2-40B4-BE49-F238E27FC236}">
                  <a16:creationId xmlns:a16="http://schemas.microsoft.com/office/drawing/2014/main" id="{3BC29D67-5B2C-44CE-870F-41C1A01AA386}"/>
                </a:ext>
              </a:extLst>
            </p:cNvPr>
            <p:cNvSpPr/>
            <p:nvPr/>
          </p:nvSpPr>
          <p:spPr>
            <a:xfrm>
              <a:off x="900585" y="3902416"/>
              <a:ext cx="786531" cy="317257"/>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Wi-Fi</a:t>
              </a:r>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a:t>
              </a: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2" name="矩形 51">
              <a:extLst>
                <a:ext uri="{FF2B5EF4-FFF2-40B4-BE49-F238E27FC236}">
                  <a16:creationId xmlns:a16="http://schemas.microsoft.com/office/drawing/2014/main" id="{8D69E21E-5352-4AEB-BEE4-D870AEA6C501}"/>
                </a:ext>
              </a:extLst>
            </p:cNvPr>
            <p:cNvSpPr/>
            <p:nvPr/>
          </p:nvSpPr>
          <p:spPr>
            <a:xfrm>
              <a:off x="911628" y="3581054"/>
              <a:ext cx="786531" cy="317257"/>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Wi-Fi</a:t>
              </a:r>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a:t>
              </a: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54" name="矩形 53">
            <a:extLst>
              <a:ext uri="{FF2B5EF4-FFF2-40B4-BE49-F238E27FC236}">
                <a16:creationId xmlns:a16="http://schemas.microsoft.com/office/drawing/2014/main" id="{81560592-DEFB-494F-9122-46795AFAB44C}"/>
              </a:ext>
            </a:extLst>
          </p:cNvPr>
          <p:cNvSpPr/>
          <p:nvPr/>
        </p:nvSpPr>
        <p:spPr>
          <a:xfrm>
            <a:off x="809891" y="2355517"/>
            <a:ext cx="11580521" cy="852028"/>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ts val="600"/>
              </a:spcBef>
            </a:pPr>
            <a:r>
              <a:rPr lang="en" alt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With the revolutionary combination of OFDMA, MU-MIMO and BSS Coloring technologies​
WiFi 6 technology provides higher network capacity and reduces latency in traffic-intensive environments​</a:t>
            </a:r>
            <a:endParaRPr 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4" name="圖形 3">
            <a:extLst>
              <a:ext uri="{FF2B5EF4-FFF2-40B4-BE49-F238E27FC236}">
                <a16:creationId xmlns:a16="http://schemas.microsoft.com/office/drawing/2014/main" id="{C1EEAECD-20D3-4288-B939-2337826092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12257" y="3517447"/>
            <a:ext cx="2403136" cy="681487"/>
          </a:xfrm>
          <a:prstGeom prst="rect">
            <a:avLst/>
          </a:prstGeom>
        </p:spPr>
      </p:pic>
    </p:spTree>
    <p:extLst>
      <p:ext uri="{BB962C8B-B14F-4D97-AF65-F5344CB8AC3E}">
        <p14:creationId xmlns:p14="http://schemas.microsoft.com/office/powerpoint/2010/main" val="1436553156"/>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BF0BEB-CF90-495C-9B40-3F44724EBF9B}"/>
              </a:ext>
            </a:extLst>
          </p:cNvPr>
          <p:cNvSpPr>
            <a:spLocks noGrp="1"/>
          </p:cNvSpPr>
          <p:nvPr>
            <p:ph type="title"/>
          </p:nvPr>
        </p:nvSpPr>
        <p:spPr/>
        <p:txBody>
          <a:bodyPr/>
          <a:lstStyle/>
          <a:p>
            <a:r>
              <a:rPr lang="zh-TW">
                <a:ea typeface="微軟正黑體" panose="020B0604030504040204" pitchFamily="34" charset="-120"/>
                <a:cs typeface="Arial"/>
                <a:sym typeface="Arial" panose="020B0604020202020204" pitchFamily="34" charset="0"/>
              </a:rPr>
              <a:t>Eight Internal Antennas</a:t>
            </a:r>
          </a:p>
        </p:txBody>
      </p:sp>
      <p:pic>
        <p:nvPicPr>
          <p:cNvPr id="5" name="圖形 4">
            <a:extLst>
              <a:ext uri="{FF2B5EF4-FFF2-40B4-BE49-F238E27FC236}">
                <a16:creationId xmlns:a16="http://schemas.microsoft.com/office/drawing/2014/main" id="{B96878F9-772D-475D-8BD1-F368F7FBFD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2340" y="4297303"/>
            <a:ext cx="4179994" cy="3119540"/>
          </a:xfrm>
          <a:prstGeom prst="rect">
            <a:avLst/>
          </a:prstGeom>
        </p:spPr>
      </p:pic>
      <p:pic>
        <p:nvPicPr>
          <p:cNvPr id="7" name="圖片 6" descr="一張含有 玩具 的圖片&#10;&#10;自動產生的描述">
            <a:extLst>
              <a:ext uri="{FF2B5EF4-FFF2-40B4-BE49-F238E27FC236}">
                <a16:creationId xmlns:a16="http://schemas.microsoft.com/office/drawing/2014/main" id="{09831413-FC11-4D6C-8691-E3FB3113C8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0318" y="1679231"/>
            <a:ext cx="7447127" cy="5957702"/>
          </a:xfrm>
          <a:prstGeom prst="rect">
            <a:avLst/>
          </a:prstGeom>
        </p:spPr>
      </p:pic>
      <p:sp>
        <p:nvSpPr>
          <p:cNvPr id="3" name="矩形 2">
            <a:extLst>
              <a:ext uri="{FF2B5EF4-FFF2-40B4-BE49-F238E27FC236}">
                <a16:creationId xmlns:a16="http://schemas.microsoft.com/office/drawing/2014/main" id="{9ECCF057-20FA-7D48-8B2F-9535179A807F}"/>
              </a:ext>
            </a:extLst>
          </p:cNvPr>
          <p:cNvSpPr/>
          <p:nvPr/>
        </p:nvSpPr>
        <p:spPr>
          <a:xfrm>
            <a:off x="5843889" y="1612837"/>
            <a:ext cx="6252899" cy="2779735"/>
          </a:xfrm>
          <a:prstGeom prst="rect">
            <a:avLst/>
          </a:prstGeom>
        </p:spPr>
        <p:txBody>
          <a:bodyPr wrap="square" lIns="91440" tIns="45720" rIns="91440" bIns="45720" anchor="t">
            <a:spAutoFit/>
          </a:bodyPr>
          <a:lstStyle/>
          <a:p>
            <a:pPr>
              <a:lnSpc>
                <a:spcPct val="130000"/>
              </a:lnSpc>
            </a:pPr>
            <a:r>
              <a:rPr lang="zh-TW" altLang="en-US" sz="24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Advantages</a:t>
            </a:r>
          </a:p>
          <a:p>
            <a:pPr marL="285750" indent="-285750">
              <a:lnSpc>
                <a:spcPct val="130000"/>
              </a:lnSpc>
              <a:buClr>
                <a:srgbClr val="66FFCC"/>
              </a:buClr>
              <a:buFont typeface="Arial"/>
              <a:buChar char="•"/>
            </a:pPr>
            <a:r>
              <a:rPr lang="en"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Not only Wi-Fi 5 has a built-in antenna, QHora-301W provides a built-in antenna for Wi-Fi 6​</a:t>
            </a:r>
            <a:endParaRPr 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pPr marL="285750" indent="-285750">
              <a:lnSpc>
                <a:spcPct val="130000"/>
              </a:lnSpc>
              <a:buClr>
                <a:srgbClr val="66FFCC"/>
              </a:buClr>
              <a:buFont typeface="Arial"/>
              <a:buChar char="•"/>
            </a:pPr>
            <a:r>
              <a:rPr lang="en"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It is easy to place and is in line with family design style​</a:t>
            </a:r>
            <a:endParaRPr 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pPr marL="285750" indent="-285750">
              <a:lnSpc>
                <a:spcPct val="130000"/>
              </a:lnSpc>
              <a:buClr>
                <a:srgbClr val="66FFCC"/>
              </a:buClr>
              <a:buFont typeface="Arial"/>
              <a:buChar char="•"/>
            </a:pPr>
            <a:r>
              <a:rPr lang="en"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Provide stable performance, users do not need to adjust the antenna angle by themselves​</a:t>
            </a:r>
          </a:p>
          <a:p>
            <a:pPr marL="285750" indent="-285750">
              <a:lnSpc>
                <a:spcPct val="130000"/>
              </a:lnSpc>
              <a:buClr>
                <a:srgbClr val="66FFCC"/>
              </a:buClr>
              <a:buFont typeface="Arial"/>
              <a:buChar char="•"/>
            </a:pPr>
            <a:r>
              <a:rPr lang="en"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High-power amplifiers &amp; antennas help extend WiFi coverage throughout large homes &amp; even backyards</a:t>
            </a:r>
            <a:endParaRPr lang="en"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Tree>
    <p:extLst>
      <p:ext uri="{BB962C8B-B14F-4D97-AF65-F5344CB8AC3E}">
        <p14:creationId xmlns:p14="http://schemas.microsoft.com/office/powerpoint/2010/main" val="4283071136"/>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圓角 51">
            <a:extLst>
              <a:ext uri="{FF2B5EF4-FFF2-40B4-BE49-F238E27FC236}">
                <a16:creationId xmlns:a16="http://schemas.microsoft.com/office/drawing/2014/main" id="{91D0C74C-26F3-4547-8D90-3240E50307BF}"/>
              </a:ext>
            </a:extLst>
          </p:cNvPr>
          <p:cNvSpPr/>
          <p:nvPr/>
        </p:nvSpPr>
        <p:spPr>
          <a:xfrm>
            <a:off x="9853963" y="4588090"/>
            <a:ext cx="1280114" cy="1852205"/>
          </a:xfrm>
          <a:prstGeom prst="roundRect">
            <a:avLst>
              <a:gd name="adj" fmla="val 30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1" name="矩形: 圓角 50">
            <a:extLst>
              <a:ext uri="{FF2B5EF4-FFF2-40B4-BE49-F238E27FC236}">
                <a16:creationId xmlns:a16="http://schemas.microsoft.com/office/drawing/2014/main" id="{E6E42761-695E-48A0-B272-8D6289BDED0D}"/>
              </a:ext>
            </a:extLst>
          </p:cNvPr>
          <p:cNvSpPr/>
          <p:nvPr/>
        </p:nvSpPr>
        <p:spPr>
          <a:xfrm>
            <a:off x="8510933" y="4588090"/>
            <a:ext cx="1280114" cy="1852205"/>
          </a:xfrm>
          <a:prstGeom prst="roundRect">
            <a:avLst>
              <a:gd name="adj" fmla="val 30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0" name="矩形: 圓角 49">
            <a:extLst>
              <a:ext uri="{FF2B5EF4-FFF2-40B4-BE49-F238E27FC236}">
                <a16:creationId xmlns:a16="http://schemas.microsoft.com/office/drawing/2014/main" id="{DE4ED9F9-A269-4496-97C0-C781EA333D31}"/>
              </a:ext>
            </a:extLst>
          </p:cNvPr>
          <p:cNvSpPr/>
          <p:nvPr/>
        </p:nvSpPr>
        <p:spPr>
          <a:xfrm>
            <a:off x="7137990" y="4588090"/>
            <a:ext cx="1280114" cy="1852205"/>
          </a:xfrm>
          <a:prstGeom prst="roundRect">
            <a:avLst>
              <a:gd name="adj" fmla="val 2486"/>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 name="矩形: 圓角 42">
            <a:extLst>
              <a:ext uri="{FF2B5EF4-FFF2-40B4-BE49-F238E27FC236}">
                <a16:creationId xmlns:a16="http://schemas.microsoft.com/office/drawing/2014/main" id="{1020BF43-5E34-4AC0-A761-016C948EEF8D}"/>
              </a:ext>
            </a:extLst>
          </p:cNvPr>
          <p:cNvSpPr/>
          <p:nvPr/>
        </p:nvSpPr>
        <p:spPr>
          <a:xfrm>
            <a:off x="5783828" y="4588090"/>
            <a:ext cx="1280114" cy="1852205"/>
          </a:xfrm>
          <a:prstGeom prst="roundRect">
            <a:avLst>
              <a:gd name="adj" fmla="val 3011"/>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58E3DBE7-05F3-BB43-80FF-8A9E5942A8A8}"/>
              </a:ext>
            </a:extLst>
          </p:cNvPr>
          <p:cNvSpPr>
            <a:spLocks noGrp="1"/>
          </p:cNvSpPr>
          <p:nvPr>
            <p:ph type="title"/>
          </p:nvPr>
        </p:nvSpPr>
        <p:spPr/>
        <p:txBody>
          <a:bodyPr/>
          <a:lstStyle/>
          <a:p>
            <a:r>
              <a:rPr kumimoji="1" lang="en-US" altLang="zh-TW">
                <a:ea typeface="微軟正黑體" panose="020B0604030504040204" pitchFamily="34" charset="-120"/>
                <a:cs typeface="Arial"/>
                <a:sym typeface="Arial" panose="020B0604020202020204" pitchFamily="34" charset="0"/>
              </a:rPr>
              <a:t>High-performance Wireless Network</a:t>
            </a:r>
            <a:endParaRPr kumimoji="1" lang="zh-TW">
              <a:ea typeface="微軟正黑體" panose="020B0604030504040204" pitchFamily="34" charset="-120"/>
              <a:cs typeface="Arial"/>
              <a:sym typeface="Arial" panose="020B0604020202020204" pitchFamily="34" charset="0"/>
            </a:endParaRPr>
          </a:p>
        </p:txBody>
      </p:sp>
      <p:sp>
        <p:nvSpPr>
          <p:cNvPr id="11" name="內容版面配置區 2">
            <a:extLst>
              <a:ext uri="{FF2B5EF4-FFF2-40B4-BE49-F238E27FC236}">
                <a16:creationId xmlns:a16="http://schemas.microsoft.com/office/drawing/2014/main" id="{5E062307-8AD3-6340-97B3-AE0B505B5E24}"/>
              </a:ext>
            </a:extLst>
          </p:cNvPr>
          <p:cNvSpPr txBox="1">
            <a:spLocks/>
          </p:cNvSpPr>
          <p:nvPr/>
        </p:nvSpPr>
        <p:spPr>
          <a:xfrm>
            <a:off x="642940" y="2493008"/>
            <a:ext cx="5364320" cy="1189534"/>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WiFi 6 – Huge Gains in Multi-user Access Efficiency</a:t>
            </a:r>
          </a:p>
          <a:p>
            <a:pPr marL="0" indent="0">
              <a:buNone/>
            </a:pPr>
            <a:r>
              <a:rPr lang="en-US" altLang="zh-TW">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An essential tool for IoT smart home</a:t>
            </a:r>
          </a:p>
        </p:txBody>
      </p:sp>
      <p:pic>
        <p:nvPicPr>
          <p:cNvPr id="7" name="圖片 6">
            <a:extLst>
              <a:ext uri="{FF2B5EF4-FFF2-40B4-BE49-F238E27FC236}">
                <a16:creationId xmlns:a16="http://schemas.microsoft.com/office/drawing/2014/main" id="{6F722B34-0F6D-4B36-9639-6E36E9FF65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04030" y="2446632"/>
            <a:ext cx="5002476" cy="1592710"/>
          </a:xfrm>
          <a:prstGeom prst="rect">
            <a:avLst/>
          </a:prstGeom>
        </p:spPr>
      </p:pic>
      <p:sp>
        <p:nvSpPr>
          <p:cNvPr id="20" name="文字方塊 11">
            <a:extLst>
              <a:ext uri="{FF2B5EF4-FFF2-40B4-BE49-F238E27FC236}">
                <a16:creationId xmlns:a16="http://schemas.microsoft.com/office/drawing/2014/main" id="{4FB2336B-E848-4F2C-ACAE-571E8D73FA13}"/>
              </a:ext>
            </a:extLst>
          </p:cNvPr>
          <p:cNvSpPr txBox="1"/>
          <p:nvPr/>
        </p:nvSpPr>
        <p:spPr>
          <a:xfrm>
            <a:off x="9736456" y="3967465"/>
            <a:ext cx="937924"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rgbClr val="FFC300"/>
                </a:solidFill>
                <a:latin typeface="Arial" panose="020B0604020202020204" pitchFamily="34" charset="0"/>
                <a:ea typeface="微軟正黑體" panose="020B0604030504040204" pitchFamily="34" charset="-120"/>
                <a:sym typeface="Arial" panose="020B0604020202020204" pitchFamily="34" charset="0"/>
              </a:rPr>
              <a:t>5GHz</a:t>
            </a:r>
          </a:p>
        </p:txBody>
      </p:sp>
      <p:sp>
        <p:nvSpPr>
          <p:cNvPr id="33" name="文字方塊 11">
            <a:extLst>
              <a:ext uri="{FF2B5EF4-FFF2-40B4-BE49-F238E27FC236}">
                <a16:creationId xmlns:a16="http://schemas.microsoft.com/office/drawing/2014/main" id="{E407007B-2B08-42C2-BE60-E7D4571BA302}"/>
              </a:ext>
            </a:extLst>
          </p:cNvPr>
          <p:cNvSpPr txBox="1"/>
          <p:nvPr/>
        </p:nvSpPr>
        <p:spPr>
          <a:xfrm>
            <a:off x="9869347" y="4680044"/>
            <a:ext cx="1249346"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chemeClr val="tx1"/>
                </a:solidFill>
                <a:latin typeface="Arial" panose="020B0604020202020204" pitchFamily="34" charset="0"/>
                <a:ea typeface="微軟正黑體" panose="020B0604030504040204" pitchFamily="34" charset="-120"/>
                <a:sym typeface="Arial" panose="020B0604020202020204" pitchFamily="34" charset="0"/>
              </a:rPr>
              <a:t>160 MHz</a:t>
            </a:r>
          </a:p>
        </p:txBody>
      </p:sp>
      <p:sp>
        <p:nvSpPr>
          <p:cNvPr id="32" name="文字方塊 11">
            <a:extLst>
              <a:ext uri="{FF2B5EF4-FFF2-40B4-BE49-F238E27FC236}">
                <a16:creationId xmlns:a16="http://schemas.microsoft.com/office/drawing/2014/main" id="{0FDAA7DD-64D6-4DB8-92F1-A068F6B8205A}"/>
              </a:ext>
            </a:extLst>
          </p:cNvPr>
          <p:cNvSpPr txBox="1"/>
          <p:nvPr/>
        </p:nvSpPr>
        <p:spPr>
          <a:xfrm>
            <a:off x="8489711" y="4680044"/>
            <a:ext cx="1322558"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chemeClr val="tx1"/>
                </a:solidFill>
                <a:latin typeface="Arial" panose="020B0604020202020204" pitchFamily="34" charset="0"/>
                <a:ea typeface="微軟正黑體" panose="020B0604030504040204" pitchFamily="34" charset="-120"/>
                <a:sym typeface="Arial" panose="020B0604020202020204" pitchFamily="34" charset="0"/>
              </a:rPr>
              <a:t>80 MHz</a:t>
            </a:r>
          </a:p>
        </p:txBody>
      </p:sp>
      <p:sp>
        <p:nvSpPr>
          <p:cNvPr id="10" name="左中括弧 9">
            <a:extLst>
              <a:ext uri="{FF2B5EF4-FFF2-40B4-BE49-F238E27FC236}">
                <a16:creationId xmlns:a16="http://schemas.microsoft.com/office/drawing/2014/main" id="{49E6356E-268D-4515-917A-D37067063070}"/>
              </a:ext>
            </a:extLst>
          </p:cNvPr>
          <p:cNvSpPr/>
          <p:nvPr/>
        </p:nvSpPr>
        <p:spPr>
          <a:xfrm rot="5400000">
            <a:off x="9682439" y="3811395"/>
            <a:ext cx="268456" cy="1322559"/>
          </a:xfrm>
          <a:prstGeom prst="leftBracket">
            <a:avLst>
              <a:gd name="adj" fmla="val 0"/>
            </a:avLst>
          </a:prstGeom>
          <a:ln w="38100">
            <a:solidFill>
              <a:srgbClr val="FFC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pic>
        <p:nvPicPr>
          <p:cNvPr id="48" name="圖形 47">
            <a:extLst>
              <a:ext uri="{FF2B5EF4-FFF2-40B4-BE49-F238E27FC236}">
                <a16:creationId xmlns:a16="http://schemas.microsoft.com/office/drawing/2014/main" id="{E84ACD21-CD96-4520-8428-370D089BF54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36636" y="5620082"/>
            <a:ext cx="428708" cy="602192"/>
          </a:xfrm>
          <a:prstGeom prst="rect">
            <a:avLst/>
          </a:prstGeom>
        </p:spPr>
      </p:pic>
      <p:sp>
        <p:nvSpPr>
          <p:cNvPr id="12" name="橢圓 11">
            <a:extLst>
              <a:ext uri="{FF2B5EF4-FFF2-40B4-BE49-F238E27FC236}">
                <a16:creationId xmlns:a16="http://schemas.microsoft.com/office/drawing/2014/main" id="{2246F1A1-DA4B-449A-888B-0532160A76B2}"/>
              </a:ext>
            </a:extLst>
          </p:cNvPr>
          <p:cNvSpPr/>
          <p:nvPr/>
        </p:nvSpPr>
        <p:spPr>
          <a:xfrm>
            <a:off x="10430390" y="4545634"/>
            <a:ext cx="100365" cy="100365"/>
          </a:xfrm>
          <a:prstGeom prst="ellipse">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 name="橢圓 8">
            <a:extLst>
              <a:ext uri="{FF2B5EF4-FFF2-40B4-BE49-F238E27FC236}">
                <a16:creationId xmlns:a16="http://schemas.microsoft.com/office/drawing/2014/main" id="{689B8E09-0FD1-4909-AF05-5936C650AD91}"/>
              </a:ext>
            </a:extLst>
          </p:cNvPr>
          <p:cNvSpPr/>
          <p:nvPr/>
        </p:nvSpPr>
        <p:spPr>
          <a:xfrm>
            <a:off x="9105268" y="4545634"/>
            <a:ext cx="100365" cy="100365"/>
          </a:xfrm>
          <a:prstGeom prst="ellipse">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14" name="直線接點 13">
            <a:extLst>
              <a:ext uri="{FF2B5EF4-FFF2-40B4-BE49-F238E27FC236}">
                <a16:creationId xmlns:a16="http://schemas.microsoft.com/office/drawing/2014/main" id="{8F36D037-0D02-46E6-82E4-635AA53E4733}"/>
              </a:ext>
            </a:extLst>
          </p:cNvPr>
          <p:cNvCxnSpPr>
            <a:cxnSpLocks/>
            <a:stCxn id="10" idx="1"/>
          </p:cNvCxnSpPr>
          <p:nvPr/>
        </p:nvCxnSpPr>
        <p:spPr>
          <a:xfrm flipV="1">
            <a:off x="9816667" y="3922777"/>
            <a:ext cx="0" cy="415670"/>
          </a:xfrm>
          <a:prstGeom prst="line">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15" name="橢圓 14">
            <a:extLst>
              <a:ext uri="{FF2B5EF4-FFF2-40B4-BE49-F238E27FC236}">
                <a16:creationId xmlns:a16="http://schemas.microsoft.com/office/drawing/2014/main" id="{BEE5077B-D270-48B7-9365-9A305524EB31}"/>
              </a:ext>
            </a:extLst>
          </p:cNvPr>
          <p:cNvSpPr/>
          <p:nvPr/>
        </p:nvSpPr>
        <p:spPr>
          <a:xfrm>
            <a:off x="9766551" y="3857539"/>
            <a:ext cx="100365" cy="100365"/>
          </a:xfrm>
          <a:prstGeom prst="ellipse">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 name="文字方塊 11">
            <a:extLst>
              <a:ext uri="{FF2B5EF4-FFF2-40B4-BE49-F238E27FC236}">
                <a16:creationId xmlns:a16="http://schemas.microsoft.com/office/drawing/2014/main" id="{3643F644-D6CE-458F-9464-1C1FD7A95A7D}"/>
              </a:ext>
            </a:extLst>
          </p:cNvPr>
          <p:cNvSpPr txBox="1"/>
          <p:nvPr/>
        </p:nvSpPr>
        <p:spPr>
          <a:xfrm>
            <a:off x="6959999" y="3967465"/>
            <a:ext cx="1185582"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rgbClr val="14A6BF"/>
                </a:solidFill>
                <a:latin typeface="Arial" panose="020B0604020202020204" pitchFamily="34" charset="0"/>
                <a:ea typeface="微軟正黑體" panose="020B0604030504040204" pitchFamily="34" charset="-120"/>
                <a:sym typeface="Arial" panose="020B0604020202020204" pitchFamily="34" charset="0"/>
              </a:rPr>
              <a:t>2.4GHz</a:t>
            </a:r>
          </a:p>
        </p:txBody>
      </p:sp>
      <p:sp>
        <p:nvSpPr>
          <p:cNvPr id="30" name="文字方塊 11">
            <a:extLst>
              <a:ext uri="{FF2B5EF4-FFF2-40B4-BE49-F238E27FC236}">
                <a16:creationId xmlns:a16="http://schemas.microsoft.com/office/drawing/2014/main" id="{4CBB114C-D50D-4AC0-B14D-23180935628F}"/>
              </a:ext>
            </a:extLst>
          </p:cNvPr>
          <p:cNvSpPr txBox="1"/>
          <p:nvPr/>
        </p:nvSpPr>
        <p:spPr>
          <a:xfrm>
            <a:off x="5762606" y="4680044"/>
            <a:ext cx="1322558"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chemeClr val="tx1"/>
                </a:solidFill>
                <a:latin typeface="Arial" panose="020B0604020202020204" pitchFamily="34" charset="0"/>
                <a:ea typeface="微軟正黑體" panose="020B0604030504040204" pitchFamily="34" charset="-120"/>
                <a:sym typeface="Arial" panose="020B0604020202020204" pitchFamily="34" charset="0"/>
              </a:rPr>
              <a:t>20 MHz</a:t>
            </a:r>
          </a:p>
        </p:txBody>
      </p:sp>
      <p:sp>
        <p:nvSpPr>
          <p:cNvPr id="31" name="文字方塊 11">
            <a:extLst>
              <a:ext uri="{FF2B5EF4-FFF2-40B4-BE49-F238E27FC236}">
                <a16:creationId xmlns:a16="http://schemas.microsoft.com/office/drawing/2014/main" id="{B5802BB9-436E-4244-A951-3123D8C7F09C}"/>
              </a:ext>
            </a:extLst>
          </p:cNvPr>
          <p:cNvSpPr txBox="1"/>
          <p:nvPr/>
        </p:nvSpPr>
        <p:spPr>
          <a:xfrm>
            <a:off x="7116768" y="4680044"/>
            <a:ext cx="1322558"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chemeClr val="tx1"/>
                </a:solidFill>
                <a:latin typeface="Arial" panose="020B0604020202020204" pitchFamily="34" charset="0"/>
                <a:ea typeface="微軟正黑體" panose="020B0604030504040204" pitchFamily="34" charset="-120"/>
                <a:sym typeface="Arial" panose="020B0604020202020204" pitchFamily="34" charset="0"/>
              </a:rPr>
              <a:t>40 MHz</a:t>
            </a:r>
          </a:p>
        </p:txBody>
      </p:sp>
      <p:pic>
        <p:nvPicPr>
          <p:cNvPr id="46" name="圖形 45">
            <a:extLst>
              <a:ext uri="{FF2B5EF4-FFF2-40B4-BE49-F238E27FC236}">
                <a16:creationId xmlns:a16="http://schemas.microsoft.com/office/drawing/2014/main" id="{FB7A3092-8F1F-4599-A129-87780B87589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09531" y="5620082"/>
            <a:ext cx="428708" cy="602192"/>
          </a:xfrm>
          <a:prstGeom prst="rect">
            <a:avLst/>
          </a:prstGeom>
        </p:spPr>
      </p:pic>
      <p:pic>
        <p:nvPicPr>
          <p:cNvPr id="47" name="圖片 46" descr="一張含有 建築物, 橋 的圖片&#10;&#10;描述是以非常高的可信度產生">
            <a:extLst>
              <a:ext uri="{FF2B5EF4-FFF2-40B4-BE49-F238E27FC236}">
                <a16:creationId xmlns:a16="http://schemas.microsoft.com/office/drawing/2014/main" id="{77BDE1D0-AF07-4CE1-B187-F18BF71031C7}"/>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6189652" y="5057312"/>
            <a:ext cx="468467" cy="468467"/>
          </a:xfrm>
          <a:prstGeom prst="rect">
            <a:avLst/>
          </a:prstGeom>
        </p:spPr>
      </p:pic>
      <p:sp>
        <p:nvSpPr>
          <p:cNvPr id="61" name="左中括弧 60">
            <a:extLst>
              <a:ext uri="{FF2B5EF4-FFF2-40B4-BE49-F238E27FC236}">
                <a16:creationId xmlns:a16="http://schemas.microsoft.com/office/drawing/2014/main" id="{26EEB1F0-C1E9-4638-BF3E-D1300F735B90}"/>
              </a:ext>
            </a:extLst>
          </p:cNvPr>
          <p:cNvSpPr/>
          <p:nvPr/>
        </p:nvSpPr>
        <p:spPr>
          <a:xfrm rot="5400000">
            <a:off x="6955643" y="3811395"/>
            <a:ext cx="268456" cy="1322559"/>
          </a:xfrm>
          <a:prstGeom prst="leftBracket">
            <a:avLst>
              <a:gd name="adj" fmla="val 0"/>
            </a:avLst>
          </a:prstGeom>
          <a:ln w="38100">
            <a:solidFill>
              <a:srgbClr val="23ABB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62" name="橢圓 61">
            <a:extLst>
              <a:ext uri="{FF2B5EF4-FFF2-40B4-BE49-F238E27FC236}">
                <a16:creationId xmlns:a16="http://schemas.microsoft.com/office/drawing/2014/main" id="{953EB039-9E82-44CD-BC22-E64720C2443C}"/>
              </a:ext>
            </a:extLst>
          </p:cNvPr>
          <p:cNvSpPr/>
          <p:nvPr/>
        </p:nvSpPr>
        <p:spPr>
          <a:xfrm>
            <a:off x="6378408" y="4545634"/>
            <a:ext cx="100365" cy="100365"/>
          </a:xfrm>
          <a:prstGeom prst="ellipse">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3" name="橢圓 62">
            <a:extLst>
              <a:ext uri="{FF2B5EF4-FFF2-40B4-BE49-F238E27FC236}">
                <a16:creationId xmlns:a16="http://schemas.microsoft.com/office/drawing/2014/main" id="{1032C694-F695-4E80-BB3A-ED9261755CCA}"/>
              </a:ext>
            </a:extLst>
          </p:cNvPr>
          <p:cNvSpPr/>
          <p:nvPr/>
        </p:nvSpPr>
        <p:spPr>
          <a:xfrm>
            <a:off x="7698060" y="4545634"/>
            <a:ext cx="100365" cy="100365"/>
          </a:xfrm>
          <a:prstGeom prst="ellipse">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64" name="直線接點 63">
            <a:extLst>
              <a:ext uri="{FF2B5EF4-FFF2-40B4-BE49-F238E27FC236}">
                <a16:creationId xmlns:a16="http://schemas.microsoft.com/office/drawing/2014/main" id="{D47651D0-5A10-4658-8D46-DE04FE3DC49F}"/>
              </a:ext>
            </a:extLst>
          </p:cNvPr>
          <p:cNvCxnSpPr>
            <a:cxnSpLocks/>
            <a:stCxn id="61" idx="1"/>
          </p:cNvCxnSpPr>
          <p:nvPr/>
        </p:nvCxnSpPr>
        <p:spPr>
          <a:xfrm flipV="1">
            <a:off x="7089871" y="3922777"/>
            <a:ext cx="0" cy="415670"/>
          </a:xfrm>
          <a:prstGeom prst="line">
            <a:avLst/>
          </a:prstGeom>
          <a:ln w="38100">
            <a:solidFill>
              <a:srgbClr val="23ABBC"/>
            </a:solidFill>
          </a:ln>
        </p:spPr>
        <p:style>
          <a:lnRef idx="1">
            <a:schemeClr val="accent1"/>
          </a:lnRef>
          <a:fillRef idx="0">
            <a:schemeClr val="accent1"/>
          </a:fillRef>
          <a:effectRef idx="0">
            <a:schemeClr val="accent1"/>
          </a:effectRef>
          <a:fontRef idx="minor">
            <a:schemeClr val="tx1"/>
          </a:fontRef>
        </p:style>
      </p:cxnSp>
      <p:sp>
        <p:nvSpPr>
          <p:cNvPr id="65" name="橢圓 64">
            <a:extLst>
              <a:ext uri="{FF2B5EF4-FFF2-40B4-BE49-F238E27FC236}">
                <a16:creationId xmlns:a16="http://schemas.microsoft.com/office/drawing/2014/main" id="{D9F38D61-43CD-435E-9F2B-444EECB6778E}"/>
              </a:ext>
            </a:extLst>
          </p:cNvPr>
          <p:cNvSpPr/>
          <p:nvPr/>
        </p:nvSpPr>
        <p:spPr>
          <a:xfrm>
            <a:off x="7039687" y="3857539"/>
            <a:ext cx="100365" cy="100365"/>
          </a:xfrm>
          <a:prstGeom prst="ellipse">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 name="矩形 4">
            <a:extLst>
              <a:ext uri="{FF2B5EF4-FFF2-40B4-BE49-F238E27FC236}">
                <a16:creationId xmlns:a16="http://schemas.microsoft.com/office/drawing/2014/main" id="{A02EEC90-7961-446E-A3B1-EDCDBF3ECCAF}"/>
              </a:ext>
            </a:extLst>
          </p:cNvPr>
          <p:cNvSpPr/>
          <p:nvPr/>
        </p:nvSpPr>
        <p:spPr>
          <a:xfrm>
            <a:off x="601986" y="3710820"/>
            <a:ext cx="4891217" cy="3089564"/>
          </a:xfrm>
          <a:prstGeom prst="rect">
            <a:avLst/>
          </a:prstGeom>
        </p:spPr>
        <p:txBody>
          <a:bodyPr wrap="square" lIns="91440" tIns="45720" rIns="91440" bIns="45720" anchor="t">
            <a:spAutoFit/>
          </a:bodyPr>
          <a:lstStyle/>
          <a:p>
            <a:pPr marL="179705" indent="-179705" fontAlgn="base">
              <a:lnSpc>
                <a:spcPct val="130000"/>
              </a:lnSpc>
              <a:spcBef>
                <a:spcPts val="600"/>
              </a:spcBef>
              <a:buClr>
                <a:srgbClr val="66FFCC"/>
              </a:buClr>
              <a:buSzPts val="2100"/>
              <a:buFont typeface="Arial"/>
              <a:buChar char="•"/>
            </a:pPr>
            <a:r>
              <a:rPr lang="zh-TW" altLang="en-US"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AX3600 Theoretical throughput</a:t>
            </a:r>
          </a:p>
          <a:p>
            <a:pPr marL="179705" indent="-179705">
              <a:lnSpc>
                <a:spcPct val="130000"/>
              </a:lnSpc>
              <a:spcBef>
                <a:spcPts val="600"/>
              </a:spcBef>
              <a:buClr>
                <a:srgbClr val="66FFCC"/>
              </a:buClr>
              <a:buSzPts val="2100"/>
              <a:buFont typeface="Arial"/>
              <a:buChar char="•"/>
            </a:pPr>
            <a:r>
              <a:rPr lang="af-ZA" dirty="0">
                <a:solidFill>
                  <a:schemeClr val="bg1"/>
                </a:solidFill>
                <a:latin typeface="Arial"/>
                <a:ea typeface="+mn-lt"/>
                <a:cs typeface="+mn-lt"/>
                <a:sym typeface="Arial" panose="020B0604020202020204" pitchFamily="34" charset="0"/>
              </a:rPr>
              <a:t>5G (2475Mbps): 4x4 (80MHz), 2x2 (160MHz)</a:t>
            </a:r>
            <a:br>
              <a:rPr lang="af-ZA" dirty="0">
                <a:solidFill>
                  <a:schemeClr val="bg1"/>
                </a:solidFill>
                <a:latin typeface="Arial"/>
                <a:ea typeface="+mn-lt"/>
                <a:cs typeface="+mn-lt"/>
              </a:rPr>
            </a:br>
            <a:r>
              <a:rPr lang="af-ZA" dirty="0">
                <a:solidFill>
                  <a:schemeClr val="bg1"/>
                </a:solidFill>
                <a:latin typeface="Arial"/>
                <a:ea typeface="+mn-lt"/>
                <a:cs typeface="+mn-lt"/>
                <a:sym typeface="Arial" panose="020B0604020202020204" pitchFamily="34" charset="0"/>
              </a:rPr>
              <a:t>2.4G (1182Mbps): 4x4 (40MHz)</a:t>
            </a:r>
            <a:endParaRPr lang="zh-TW" altLang="en-US" dirty="0">
              <a:solidFill>
                <a:schemeClr val="bg1"/>
              </a:solidFill>
              <a:latin typeface="Arial"/>
              <a:ea typeface="+mn-lt"/>
              <a:cs typeface="+mn-lt"/>
            </a:endParaRPr>
          </a:p>
          <a:p>
            <a:pPr marL="179705" indent="-179705" fontAlgn="base">
              <a:lnSpc>
                <a:spcPct val="130000"/>
              </a:lnSpc>
              <a:spcBef>
                <a:spcPts val="600"/>
              </a:spcBef>
              <a:buClr>
                <a:srgbClr val="66FFCC"/>
              </a:buClr>
              <a:buSzPts val="2100"/>
              <a:buFont typeface="Arial"/>
              <a:buChar char="•"/>
            </a:pPr>
            <a:r>
              <a:rPr lang="en" altLang="zh-CN"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The highest supported bandwidth is </a:t>
            </a:r>
            <a:r>
              <a:rPr lang="en"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160MHz (channels are opened to areas that governed by CE, IC, NCC, TELEC </a:t>
            </a:r>
            <a:r>
              <a:rPr lang="en" altLang="zh-CN"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and </a:t>
            </a:r>
            <a:r>
              <a:rPr lang="en"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OFCA safety regulations)​</a:t>
            </a:r>
            <a:endParaRPr lang="en-US" altLang="zh-CN"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53" name="圖片 52" descr="一張含有 建築物, 橋 的圖片&#10;&#10;描述是以非常高的可信度產生">
            <a:extLst>
              <a:ext uri="{FF2B5EF4-FFF2-40B4-BE49-F238E27FC236}">
                <a16:creationId xmlns:a16="http://schemas.microsoft.com/office/drawing/2014/main" id="{7FE72667-8918-468E-81C9-657EB2C3B14A}"/>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7543814" y="5057312"/>
            <a:ext cx="468467" cy="468467"/>
          </a:xfrm>
          <a:prstGeom prst="rect">
            <a:avLst/>
          </a:prstGeom>
        </p:spPr>
      </p:pic>
      <p:pic>
        <p:nvPicPr>
          <p:cNvPr id="56" name="圖片 55" descr="一張含有 建築物, 橋 的圖片&#10;&#10;描述是以非常高的可信度產生">
            <a:extLst>
              <a:ext uri="{FF2B5EF4-FFF2-40B4-BE49-F238E27FC236}">
                <a16:creationId xmlns:a16="http://schemas.microsoft.com/office/drawing/2014/main" id="{7C4058E3-FC9F-468D-9859-00B2575C145A}"/>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10259787" y="5057312"/>
            <a:ext cx="468467" cy="468467"/>
          </a:xfrm>
          <a:prstGeom prst="rect">
            <a:avLst/>
          </a:prstGeom>
        </p:spPr>
      </p:pic>
      <p:pic>
        <p:nvPicPr>
          <p:cNvPr id="55" name="圖片 54" descr="一張含有 建築物, 橋 的圖片&#10;&#10;描述是以非常高的可信度產生">
            <a:extLst>
              <a:ext uri="{FF2B5EF4-FFF2-40B4-BE49-F238E27FC236}">
                <a16:creationId xmlns:a16="http://schemas.microsoft.com/office/drawing/2014/main" id="{F019660A-854F-436E-874F-648186404B9E}"/>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8916757" y="5057312"/>
            <a:ext cx="468467" cy="468467"/>
          </a:xfrm>
          <a:prstGeom prst="rect">
            <a:avLst/>
          </a:prstGeom>
        </p:spPr>
      </p:pic>
      <p:pic>
        <p:nvPicPr>
          <p:cNvPr id="17" name="圖形 16">
            <a:extLst>
              <a:ext uri="{FF2B5EF4-FFF2-40B4-BE49-F238E27FC236}">
                <a16:creationId xmlns:a16="http://schemas.microsoft.com/office/drawing/2014/main" id="{B6804848-1D24-4B50-97BB-230ED4CCCA92}"/>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52807" y="5606466"/>
            <a:ext cx="1050481" cy="607553"/>
          </a:xfrm>
          <a:prstGeom prst="rect">
            <a:avLst/>
          </a:prstGeom>
        </p:spPr>
      </p:pic>
      <p:pic>
        <p:nvPicPr>
          <p:cNvPr id="57" name="圖形 56">
            <a:extLst>
              <a:ext uri="{FF2B5EF4-FFF2-40B4-BE49-F238E27FC236}">
                <a16:creationId xmlns:a16="http://schemas.microsoft.com/office/drawing/2014/main" id="{BD91101B-D98D-4942-991F-7F22B39A3BE1}"/>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68780" y="5606466"/>
            <a:ext cx="1050481" cy="607553"/>
          </a:xfrm>
          <a:prstGeom prst="rect">
            <a:avLst/>
          </a:prstGeom>
        </p:spPr>
      </p:pic>
      <p:pic>
        <p:nvPicPr>
          <p:cNvPr id="3" name="圖形 2">
            <a:extLst>
              <a:ext uri="{FF2B5EF4-FFF2-40B4-BE49-F238E27FC236}">
                <a16:creationId xmlns:a16="http://schemas.microsoft.com/office/drawing/2014/main" id="{152F7994-EBDF-4C43-82EC-DDE144CC4F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60715" y="1827866"/>
            <a:ext cx="3489836" cy="1112065"/>
          </a:xfrm>
          <a:prstGeom prst="rect">
            <a:avLst/>
          </a:prstGeom>
          <a:effectLst>
            <a:outerShdw blurRad="88900" dist="50800" dir="5400000" sx="102000" sy="102000" algn="t" rotWithShape="0">
              <a:srgbClr val="222A35">
                <a:alpha val="27000"/>
              </a:srgbClr>
            </a:outerShdw>
          </a:effectLst>
        </p:spPr>
      </p:pic>
    </p:spTree>
    <p:extLst>
      <p:ext uri="{BB962C8B-B14F-4D97-AF65-F5344CB8AC3E}">
        <p14:creationId xmlns:p14="http://schemas.microsoft.com/office/powerpoint/2010/main" val="2437117490"/>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ECB5B-97B4-454D-9D55-E6F18153AB31}"/>
              </a:ext>
            </a:extLst>
          </p:cNvPr>
          <p:cNvSpPr txBox="1">
            <a:spLocks/>
          </p:cNvSpPr>
          <p:nvPr/>
        </p:nvSpPr>
        <p:spPr>
          <a:xfrm>
            <a:off x="238" y="-3107"/>
            <a:ext cx="12047259" cy="1440679"/>
          </a:xfrm>
          <a:prstGeom prst="rect">
            <a:avLst/>
          </a:prstGeom>
        </p:spPr>
        <p:txBody>
          <a:bodyPr vert="horz" lIns="91440" tIns="45720" rIns="91440" bIns="45720" rtlCol="0" anchor="ctr">
            <a:normAutofit/>
          </a:bodyPr>
          <a:lstStyle>
            <a:lvl1pPr algn="ctr" defTabSz="914400" rtl="0" eaLnBrk="1" latinLnBrk="0" hangingPunct="1">
              <a:lnSpc>
                <a:spcPts val="46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kumimoji="1" lang="en-US" altLang="zh-TW" sz="4000">
                <a:ea typeface="微軟正黑體" panose="020B0604030504040204" pitchFamily="34" charset="-120"/>
                <a:cs typeface="Arial"/>
                <a:sym typeface="Arial" panose="020B0604020202020204" pitchFamily="34" charset="0"/>
              </a:rPr>
              <a:t>High-performance is tuned</a:t>
            </a:r>
            <a:r>
              <a:rPr kumimoji="1" lang="en-US" sz="4000">
                <a:ea typeface="微軟正黑體" panose="020B0604030504040204" pitchFamily="34" charset="-120"/>
                <a:cs typeface="Arial"/>
                <a:sym typeface="Arial" panose="020B0604020202020204" pitchFamily="34" charset="0"/>
              </a:rPr>
              <a:t> by High</a:t>
            </a:r>
            <a:r>
              <a:rPr kumimoji="1" lang="en-US" altLang="zh-CN" sz="4000">
                <a:ea typeface="微軟正黑體" panose="020B0604030504040204" pitchFamily="34" charset="-120"/>
                <a:cs typeface="Arial"/>
                <a:sym typeface="Arial" panose="020B0604020202020204" pitchFamily="34" charset="0"/>
              </a:rPr>
              <a:t> </a:t>
            </a:r>
            <a:r>
              <a:rPr kumimoji="1" lang="en-US" altLang="zh-TW" sz="4000">
                <a:ea typeface="微軟正黑體" panose="020B0604030504040204" pitchFamily="34" charset="-120"/>
                <a:cs typeface="Arial"/>
                <a:sym typeface="Arial" panose="020B0604020202020204" pitchFamily="34" charset="0"/>
              </a:rPr>
              <a:t>Standard Lab</a:t>
            </a:r>
            <a:endParaRPr lang="zh-TW" sz="4000">
              <a:ea typeface="微軟正黑體" panose="020B0604030504040204" pitchFamily="34" charset="-120"/>
              <a:cs typeface="Arial"/>
              <a:sym typeface="Arial" panose="020B0604020202020204" pitchFamily="34" charset="0"/>
            </a:endParaRPr>
          </a:p>
        </p:txBody>
      </p:sp>
      <p:pic>
        <p:nvPicPr>
          <p:cNvPr id="8" name="圖片 8">
            <a:extLst>
              <a:ext uri="{FF2B5EF4-FFF2-40B4-BE49-F238E27FC236}">
                <a16:creationId xmlns:a16="http://schemas.microsoft.com/office/drawing/2014/main" id="{6848A586-4326-4513-AD60-12EFD012BB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7565" y="2243982"/>
            <a:ext cx="5818668" cy="3003714"/>
          </a:xfrm>
          <a:prstGeom prst="rect">
            <a:avLst/>
          </a:prstGeom>
        </p:spPr>
      </p:pic>
      <p:pic>
        <p:nvPicPr>
          <p:cNvPr id="9" name="圖片 9" descr="一張含有 室內, 椅子, 桌, 書桌 的圖片&#10;&#10;自動產生的描述">
            <a:extLst>
              <a:ext uri="{FF2B5EF4-FFF2-40B4-BE49-F238E27FC236}">
                <a16:creationId xmlns:a16="http://schemas.microsoft.com/office/drawing/2014/main" id="{249AC997-0FE5-46FB-9482-CEF14BE57F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25768" y="2243982"/>
            <a:ext cx="5821445" cy="3003714"/>
          </a:xfrm>
          <a:prstGeom prst="rect">
            <a:avLst/>
          </a:prstGeom>
        </p:spPr>
      </p:pic>
      <p:sp>
        <p:nvSpPr>
          <p:cNvPr id="2" name="矩形 1">
            <a:extLst>
              <a:ext uri="{FF2B5EF4-FFF2-40B4-BE49-F238E27FC236}">
                <a16:creationId xmlns:a16="http://schemas.microsoft.com/office/drawing/2014/main" id="{37F37011-27A9-CF4C-945C-8E979831DAAF}"/>
              </a:ext>
            </a:extLst>
          </p:cNvPr>
          <p:cNvSpPr/>
          <p:nvPr/>
        </p:nvSpPr>
        <p:spPr>
          <a:xfrm>
            <a:off x="1965454" y="5551047"/>
            <a:ext cx="1967205" cy="369332"/>
          </a:xfrm>
          <a:prstGeom prst="rect">
            <a:avLst/>
          </a:prstGeom>
        </p:spPr>
        <p:txBody>
          <a:bodyPr wrap="none" lIns="91440" tIns="45720" rIns="91440" bIns="45720" anchor="t">
            <a:spAutoFit/>
          </a:bodyPr>
          <a:lstStyle/>
          <a:p>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Point to point test</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矩形 9">
            <a:extLst>
              <a:ext uri="{FF2B5EF4-FFF2-40B4-BE49-F238E27FC236}">
                <a16:creationId xmlns:a16="http://schemas.microsoft.com/office/drawing/2014/main" id="{5E8DF2D8-1F88-2E4A-A871-761DD367C66E}"/>
              </a:ext>
            </a:extLst>
          </p:cNvPr>
          <p:cNvSpPr/>
          <p:nvPr/>
        </p:nvSpPr>
        <p:spPr>
          <a:xfrm>
            <a:off x="8223420" y="5515878"/>
            <a:ext cx="2018501" cy="369332"/>
          </a:xfrm>
          <a:prstGeom prst="rect">
            <a:avLst/>
          </a:prstGeom>
        </p:spPr>
        <p:txBody>
          <a:bodyPr wrap="none" lIns="91440" tIns="45720" rIns="91440" bIns="45720" anchor="t">
            <a:spAutoFit/>
          </a:bodyPr>
          <a:lstStyle/>
          <a:p>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Multiple client test</a:t>
            </a:r>
          </a:p>
        </p:txBody>
      </p:sp>
    </p:spTree>
    <p:extLst>
      <p:ext uri="{BB962C8B-B14F-4D97-AF65-F5344CB8AC3E}">
        <p14:creationId xmlns:p14="http://schemas.microsoft.com/office/powerpoint/2010/main" val="1724138523"/>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0C39CB-BA9B-41C3-A408-282648AD51A3}"/>
              </a:ext>
            </a:extLst>
          </p:cNvPr>
          <p:cNvSpPr>
            <a:spLocks noGrp="1"/>
          </p:cNvSpPr>
          <p:nvPr>
            <p:ph type="title"/>
          </p:nvPr>
        </p:nvSpPr>
        <p:spPr>
          <a:xfrm>
            <a:off x="89890" y="193591"/>
            <a:ext cx="12047259" cy="1440679"/>
          </a:xfrm>
        </p:spPr>
        <p:txBody>
          <a:bodyPr>
            <a:normAutofit/>
          </a:bodyPr>
          <a:lstStyle/>
          <a:p>
            <a:r>
              <a:rPr lang="en-US" altLang="zh-TW">
                <a:ea typeface="微軟正黑體" panose="020B0604030504040204" pitchFamily="34" charset="-120"/>
                <a:cs typeface="Arial"/>
                <a:sym typeface="Arial" panose="020B0604020202020204" pitchFamily="34" charset="0"/>
              </a:rPr>
              <a:t>QHora-301W Wireless Performance</a:t>
            </a:r>
            <a:br>
              <a:rPr lang="en-US" altLang="zh-TW">
                <a:ea typeface="微軟正黑體" panose="020B0604030504040204" pitchFamily="34" charset="-120"/>
                <a:cs typeface="Arial"/>
                <a:sym typeface="Arial" panose="020B0604020202020204" pitchFamily="34" charset="0"/>
              </a:rPr>
            </a:br>
            <a:r>
              <a:rPr lang="zh-TW" altLang="en-US" sz="2800">
                <a:ea typeface="微軟正黑體" panose="020B0604030504040204" pitchFamily="34" charset="-120"/>
                <a:cs typeface="Arial"/>
                <a:sym typeface="Arial" panose="020B0604020202020204" pitchFamily="34" charset="0"/>
              </a:rPr>
              <a:t>802.11ax / 5G</a:t>
            </a:r>
            <a:endParaRPr lang="zh-TW" altLang="en-US">
              <a:ea typeface="微軟正黑體" panose="020B0604030504040204" pitchFamily="34" charset="-120"/>
              <a:sym typeface="Arial" panose="020B0604020202020204" pitchFamily="34" charset="0"/>
            </a:endParaRPr>
          </a:p>
        </p:txBody>
      </p:sp>
      <p:sp>
        <p:nvSpPr>
          <p:cNvPr id="18" name="矩形 17">
            <a:extLst>
              <a:ext uri="{FF2B5EF4-FFF2-40B4-BE49-F238E27FC236}">
                <a16:creationId xmlns:a16="http://schemas.microsoft.com/office/drawing/2014/main" id="{90E60093-C254-46B4-B272-91EE984302C6}"/>
              </a:ext>
            </a:extLst>
          </p:cNvPr>
          <p:cNvSpPr/>
          <p:nvPr/>
        </p:nvSpPr>
        <p:spPr>
          <a:xfrm>
            <a:off x="2209968" y="1889537"/>
            <a:ext cx="1953935" cy="708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36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160MHz</a:t>
            </a:r>
            <a:endParaRPr lang="zh-TW" sz="3600">
              <a:solidFill>
                <a:srgbClr val="66FFC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 name="矩形 35">
            <a:extLst>
              <a:ext uri="{FF2B5EF4-FFF2-40B4-BE49-F238E27FC236}">
                <a16:creationId xmlns:a16="http://schemas.microsoft.com/office/drawing/2014/main" id="{80D5C5DE-7E5B-4C15-B4D4-31BA166321B7}"/>
              </a:ext>
            </a:extLst>
          </p:cNvPr>
          <p:cNvSpPr/>
          <p:nvPr/>
        </p:nvSpPr>
        <p:spPr>
          <a:xfrm>
            <a:off x="8128168" y="1889537"/>
            <a:ext cx="1953935" cy="708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36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8</a:t>
            </a:r>
            <a:r>
              <a:rPr lang="zh-TW" altLang="en-US" sz="36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0MHz</a:t>
            </a:r>
            <a:endParaRPr lang="zh-TW" sz="3600">
              <a:solidFill>
                <a:srgbClr val="66FFCC"/>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34" name="群組 33">
            <a:extLst>
              <a:ext uri="{FF2B5EF4-FFF2-40B4-BE49-F238E27FC236}">
                <a16:creationId xmlns:a16="http://schemas.microsoft.com/office/drawing/2014/main" id="{59D2009F-4839-4C75-9038-7019A6ECE8BC}"/>
              </a:ext>
            </a:extLst>
          </p:cNvPr>
          <p:cNvGrpSpPr/>
          <p:nvPr/>
        </p:nvGrpSpPr>
        <p:grpSpPr>
          <a:xfrm>
            <a:off x="84329" y="3688087"/>
            <a:ext cx="5061894" cy="3128027"/>
            <a:chOff x="422930" y="3429000"/>
            <a:chExt cx="3826252" cy="3128027"/>
          </a:xfrm>
        </p:grpSpPr>
        <p:sp>
          <p:nvSpPr>
            <p:cNvPr id="19" name="矩形 18">
              <a:extLst>
                <a:ext uri="{FF2B5EF4-FFF2-40B4-BE49-F238E27FC236}">
                  <a16:creationId xmlns:a16="http://schemas.microsoft.com/office/drawing/2014/main" id="{B064DE4F-F611-4C20-B10C-862BEB512E37}"/>
                </a:ext>
              </a:extLst>
            </p:cNvPr>
            <p:cNvSpPr/>
            <p:nvPr/>
          </p:nvSpPr>
          <p:spPr>
            <a:xfrm>
              <a:off x="422930" y="5638379"/>
              <a:ext cx="1117698" cy="918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latin typeface="Arial" panose="020B0604020202020204" pitchFamily="34" charset="0"/>
                  <a:ea typeface="微軟正黑體" panose="020B0604030504040204" pitchFamily="34" charset="-120"/>
                  <a:cs typeface="Arial"/>
                  <a:sym typeface="Arial" panose="020B0604020202020204" pitchFamily="34" charset="0"/>
                </a:rPr>
                <a:t>2x2 Throughput</a:t>
              </a:r>
            </a:p>
            <a:p>
              <a:pPr algn="r"/>
              <a:r>
                <a:rPr lang="en-US" altLang="zh-TW" sz="1400">
                  <a:latin typeface="Arial" panose="020B0604020202020204" pitchFamily="34" charset="0"/>
                  <a:ea typeface="微軟正黑體" panose="020B0604030504040204" pitchFamily="34" charset="-120"/>
                  <a:cs typeface="Arial"/>
                  <a:sym typeface="Arial" panose="020B0604020202020204" pitchFamily="34" charset="0"/>
                </a:rPr>
                <a:t>(</a:t>
              </a:r>
              <a:r>
                <a:rPr lang="zh-TW" altLang="en-US" sz="1400">
                  <a:latin typeface="Arial" panose="020B0604020202020204" pitchFamily="34" charset="0"/>
                  <a:ea typeface="微軟正黑體" panose="020B0604030504040204" pitchFamily="34" charset="-120"/>
                  <a:cs typeface="Arial"/>
                  <a:sym typeface="Arial" panose="020B0604020202020204" pitchFamily="34" charset="0"/>
                </a:rPr>
                <a:t>Mbps</a:t>
              </a:r>
              <a:r>
                <a:rPr lang="en-US" altLang="zh-TW" sz="1400">
                  <a:latin typeface="Arial" panose="020B0604020202020204" pitchFamily="34" charset="0"/>
                  <a:ea typeface="微軟正黑體" panose="020B0604030504040204" pitchFamily="34" charset="-120"/>
                  <a:cs typeface="Arial"/>
                  <a:sym typeface="Arial" panose="020B0604020202020204" pitchFamily="34" charset="0"/>
                </a:rPr>
                <a:t>)</a:t>
              </a:r>
              <a:endParaRPr lang="zh-TW" altLang="en-US"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0" name="矩形 19">
              <a:extLst>
                <a:ext uri="{FF2B5EF4-FFF2-40B4-BE49-F238E27FC236}">
                  <a16:creationId xmlns:a16="http://schemas.microsoft.com/office/drawing/2014/main" id="{BB9BBA57-D0F3-4631-856C-7D8701C2B28F}"/>
                </a:ext>
              </a:extLst>
            </p:cNvPr>
            <p:cNvSpPr/>
            <p:nvPr/>
          </p:nvSpPr>
          <p:spPr>
            <a:xfrm>
              <a:off x="977518" y="3429000"/>
              <a:ext cx="461675"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solidFill>
                    <a:schemeClr val="tx2">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rPr>
                <a:t>1800</a:t>
              </a:r>
            </a:p>
          </p:txBody>
        </p:sp>
        <p:sp>
          <p:nvSpPr>
            <p:cNvPr id="21" name="矩形 20">
              <a:extLst>
                <a:ext uri="{FF2B5EF4-FFF2-40B4-BE49-F238E27FC236}">
                  <a16:creationId xmlns:a16="http://schemas.microsoft.com/office/drawing/2014/main" id="{A439EF6F-BE3E-43F3-BB25-533C94C339E4}"/>
                </a:ext>
              </a:extLst>
            </p:cNvPr>
            <p:cNvSpPr/>
            <p:nvPr/>
          </p:nvSpPr>
          <p:spPr>
            <a:xfrm>
              <a:off x="977518" y="4116552"/>
              <a:ext cx="461675"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solidFill>
                    <a:schemeClr val="tx2">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rPr>
                <a:t>1700</a:t>
              </a:r>
            </a:p>
          </p:txBody>
        </p:sp>
        <p:sp>
          <p:nvSpPr>
            <p:cNvPr id="22" name="矩形 21">
              <a:extLst>
                <a:ext uri="{FF2B5EF4-FFF2-40B4-BE49-F238E27FC236}">
                  <a16:creationId xmlns:a16="http://schemas.microsoft.com/office/drawing/2014/main" id="{1B417FA8-71B8-47E6-99FE-CF234AC72D01}"/>
                </a:ext>
              </a:extLst>
            </p:cNvPr>
            <p:cNvSpPr/>
            <p:nvPr/>
          </p:nvSpPr>
          <p:spPr>
            <a:xfrm>
              <a:off x="977518" y="4804104"/>
              <a:ext cx="461675"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solidFill>
                    <a:schemeClr val="tx2">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rPr>
                <a:t>1600</a:t>
              </a:r>
            </a:p>
          </p:txBody>
        </p:sp>
        <p:sp>
          <p:nvSpPr>
            <p:cNvPr id="23" name="矩形 22">
              <a:extLst>
                <a:ext uri="{FF2B5EF4-FFF2-40B4-BE49-F238E27FC236}">
                  <a16:creationId xmlns:a16="http://schemas.microsoft.com/office/drawing/2014/main" id="{E5E73837-5684-4831-8B7C-C34A63D4D1CB}"/>
                </a:ext>
              </a:extLst>
            </p:cNvPr>
            <p:cNvSpPr/>
            <p:nvPr/>
          </p:nvSpPr>
          <p:spPr>
            <a:xfrm>
              <a:off x="977518" y="5491655"/>
              <a:ext cx="461675"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solidFill>
                    <a:schemeClr val="tx2">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rPr>
                <a:t>1500</a:t>
              </a:r>
            </a:p>
          </p:txBody>
        </p:sp>
        <p:cxnSp>
          <p:nvCxnSpPr>
            <p:cNvPr id="26" name="直線接點 25">
              <a:extLst>
                <a:ext uri="{FF2B5EF4-FFF2-40B4-BE49-F238E27FC236}">
                  <a16:creationId xmlns:a16="http://schemas.microsoft.com/office/drawing/2014/main" id="{4DA16F38-45AD-4515-B284-C2D4291EFED0}"/>
                </a:ext>
              </a:extLst>
            </p:cNvPr>
            <p:cNvCxnSpPr/>
            <p:nvPr/>
          </p:nvCxnSpPr>
          <p:spPr>
            <a:xfrm>
              <a:off x="1450961" y="3430983"/>
              <a:ext cx="0" cy="23749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5A01E975-0B20-44A3-824A-3564DF9D6C00}"/>
                </a:ext>
              </a:extLst>
            </p:cNvPr>
            <p:cNvSpPr/>
            <p:nvPr/>
          </p:nvSpPr>
          <p:spPr>
            <a:xfrm>
              <a:off x="1450961" y="4211724"/>
              <a:ext cx="2798221" cy="1594236"/>
            </a:xfrm>
            <a:prstGeom prst="rect">
              <a:avLst/>
            </a:prstGeom>
            <a:solidFill>
              <a:srgbClr val="66FF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28" name="直線接點 27">
              <a:extLst>
                <a:ext uri="{FF2B5EF4-FFF2-40B4-BE49-F238E27FC236}">
                  <a16:creationId xmlns:a16="http://schemas.microsoft.com/office/drawing/2014/main" id="{0077AA02-C0E8-4B56-B2A6-ADC72C1C5269}"/>
                </a:ext>
              </a:extLst>
            </p:cNvPr>
            <p:cNvCxnSpPr>
              <a:cxnSpLocks/>
            </p:cNvCxnSpPr>
            <p:nvPr/>
          </p:nvCxnSpPr>
          <p:spPr>
            <a:xfrm flipH="1">
              <a:off x="1450961" y="361309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536FC268-B8ED-4AA1-9740-B3F68CB3EBC9}"/>
                </a:ext>
              </a:extLst>
            </p:cNvPr>
            <p:cNvCxnSpPr>
              <a:cxnSpLocks/>
            </p:cNvCxnSpPr>
            <p:nvPr/>
          </p:nvCxnSpPr>
          <p:spPr>
            <a:xfrm flipH="1">
              <a:off x="1450961" y="421172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4B5065F4-6C1F-47AA-937C-E8E18225E0C5}"/>
                </a:ext>
              </a:extLst>
            </p:cNvPr>
            <p:cNvCxnSpPr>
              <a:cxnSpLocks/>
            </p:cNvCxnSpPr>
            <p:nvPr/>
          </p:nvCxnSpPr>
          <p:spPr>
            <a:xfrm flipH="1">
              <a:off x="1450961" y="495467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0FF165B0-F5E3-4876-9A79-7B90B1A8EF34}"/>
                </a:ext>
              </a:extLst>
            </p:cNvPr>
            <p:cNvCxnSpPr>
              <a:cxnSpLocks/>
            </p:cNvCxnSpPr>
            <p:nvPr/>
          </p:nvCxnSpPr>
          <p:spPr>
            <a:xfrm flipH="1">
              <a:off x="1450961" y="565952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50" name="圖形 49">
            <a:extLst>
              <a:ext uri="{FF2B5EF4-FFF2-40B4-BE49-F238E27FC236}">
                <a16:creationId xmlns:a16="http://schemas.microsoft.com/office/drawing/2014/main" id="{CE12808B-EAA1-4450-961A-A116EA3E89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9919" y="4422158"/>
            <a:ext cx="3680700" cy="842580"/>
          </a:xfrm>
          <a:prstGeom prst="rect">
            <a:avLst/>
          </a:prstGeom>
        </p:spPr>
      </p:pic>
      <p:grpSp>
        <p:nvGrpSpPr>
          <p:cNvPr id="37" name="群組 36">
            <a:extLst>
              <a:ext uri="{FF2B5EF4-FFF2-40B4-BE49-F238E27FC236}">
                <a16:creationId xmlns:a16="http://schemas.microsoft.com/office/drawing/2014/main" id="{D17B09C7-7F8B-482D-B980-A7EED54B883A}"/>
              </a:ext>
            </a:extLst>
          </p:cNvPr>
          <p:cNvGrpSpPr/>
          <p:nvPr/>
        </p:nvGrpSpPr>
        <p:grpSpPr>
          <a:xfrm>
            <a:off x="5895817" y="3688087"/>
            <a:ext cx="5061894" cy="3136494"/>
            <a:chOff x="422930" y="3429000"/>
            <a:chExt cx="3826252" cy="3136494"/>
          </a:xfrm>
        </p:grpSpPr>
        <p:sp>
          <p:nvSpPr>
            <p:cNvPr id="38" name="矩形 37">
              <a:extLst>
                <a:ext uri="{FF2B5EF4-FFF2-40B4-BE49-F238E27FC236}">
                  <a16:creationId xmlns:a16="http://schemas.microsoft.com/office/drawing/2014/main" id="{8435F453-36FD-4367-9BF3-FEB3C27531EB}"/>
                </a:ext>
              </a:extLst>
            </p:cNvPr>
            <p:cNvSpPr/>
            <p:nvPr/>
          </p:nvSpPr>
          <p:spPr>
            <a:xfrm>
              <a:off x="422930" y="5646846"/>
              <a:ext cx="1117701" cy="918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latin typeface="Arial" panose="020B0604020202020204" pitchFamily="34" charset="0"/>
                  <a:ea typeface="微軟正黑體" panose="020B0604030504040204" pitchFamily="34" charset="-120"/>
                  <a:cs typeface="Arial"/>
                  <a:sym typeface="Arial" panose="020B0604020202020204" pitchFamily="34" charset="0"/>
                </a:rPr>
                <a:t>2x2 Throughput</a:t>
              </a:r>
            </a:p>
            <a:p>
              <a:pPr algn="r"/>
              <a:r>
                <a:rPr lang="en-US" altLang="zh-TW" sz="1400">
                  <a:latin typeface="Arial" panose="020B0604020202020204" pitchFamily="34" charset="0"/>
                  <a:ea typeface="微軟正黑體" panose="020B0604030504040204" pitchFamily="34" charset="-120"/>
                  <a:cs typeface="Arial"/>
                  <a:sym typeface="Arial" panose="020B0604020202020204" pitchFamily="34" charset="0"/>
                </a:rPr>
                <a:t>(</a:t>
              </a:r>
              <a:r>
                <a:rPr lang="zh-TW" altLang="en-US" sz="1400">
                  <a:latin typeface="Arial" panose="020B0604020202020204" pitchFamily="34" charset="0"/>
                  <a:ea typeface="微軟正黑體" panose="020B0604030504040204" pitchFamily="34" charset="-120"/>
                  <a:cs typeface="Arial"/>
                  <a:sym typeface="Arial" panose="020B0604020202020204" pitchFamily="34" charset="0"/>
                </a:rPr>
                <a:t>Mbps</a:t>
              </a:r>
              <a:r>
                <a:rPr lang="en-US" altLang="zh-TW" sz="1400">
                  <a:latin typeface="Arial" panose="020B0604020202020204" pitchFamily="34" charset="0"/>
                  <a:ea typeface="微軟正黑體" panose="020B0604030504040204" pitchFamily="34" charset="-120"/>
                  <a:cs typeface="Arial"/>
                  <a:sym typeface="Arial" panose="020B0604020202020204" pitchFamily="34" charset="0"/>
                </a:rPr>
                <a:t>)</a:t>
              </a:r>
              <a:endParaRPr lang="zh-TW" altLang="en-US"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9" name="矩形 38">
              <a:extLst>
                <a:ext uri="{FF2B5EF4-FFF2-40B4-BE49-F238E27FC236}">
                  <a16:creationId xmlns:a16="http://schemas.microsoft.com/office/drawing/2014/main" id="{A661B2D1-83CD-4FD4-BD74-DB6FE3E5DF4E}"/>
                </a:ext>
              </a:extLst>
            </p:cNvPr>
            <p:cNvSpPr/>
            <p:nvPr/>
          </p:nvSpPr>
          <p:spPr>
            <a:xfrm>
              <a:off x="841337" y="3429000"/>
              <a:ext cx="597856"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solidFill>
                    <a:schemeClr val="tx2">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rPr>
                <a:t>1</a:t>
              </a:r>
              <a:r>
                <a:rPr lang="en-US" altLang="zh-TW" sz="1400">
                  <a:solidFill>
                    <a:schemeClr val="tx2">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rPr>
                <a:t>0</a:t>
              </a:r>
              <a:r>
                <a:rPr lang="zh-TW" altLang="en-US" sz="1400">
                  <a:solidFill>
                    <a:schemeClr val="tx2">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rPr>
                <a:t>00</a:t>
              </a:r>
            </a:p>
          </p:txBody>
        </p:sp>
        <p:sp>
          <p:nvSpPr>
            <p:cNvPr id="40" name="矩形 39">
              <a:extLst>
                <a:ext uri="{FF2B5EF4-FFF2-40B4-BE49-F238E27FC236}">
                  <a16:creationId xmlns:a16="http://schemas.microsoft.com/office/drawing/2014/main" id="{6F2602C1-EDA1-41C1-8DBA-8B138B892C90}"/>
                </a:ext>
              </a:extLst>
            </p:cNvPr>
            <p:cNvSpPr/>
            <p:nvPr/>
          </p:nvSpPr>
          <p:spPr>
            <a:xfrm>
              <a:off x="841337" y="4116552"/>
              <a:ext cx="597856"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altLang="zh-TW" sz="1400">
                  <a:solidFill>
                    <a:schemeClr val="tx2">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rPr>
                <a:t>900</a:t>
              </a:r>
              <a:endParaRPr lang="zh-TW" altLang="en-US" sz="1400">
                <a:solidFill>
                  <a:schemeClr val="tx2">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1" name="矩形 40">
              <a:extLst>
                <a:ext uri="{FF2B5EF4-FFF2-40B4-BE49-F238E27FC236}">
                  <a16:creationId xmlns:a16="http://schemas.microsoft.com/office/drawing/2014/main" id="{C0B2807E-22CA-4F66-888F-61C19D17E317}"/>
                </a:ext>
              </a:extLst>
            </p:cNvPr>
            <p:cNvSpPr/>
            <p:nvPr/>
          </p:nvSpPr>
          <p:spPr>
            <a:xfrm>
              <a:off x="841337" y="4804104"/>
              <a:ext cx="597856"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altLang="zh-TW" sz="1400">
                  <a:solidFill>
                    <a:schemeClr val="tx2">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rPr>
                <a:t>800</a:t>
              </a:r>
              <a:endParaRPr lang="zh-TW" altLang="en-US" sz="1400">
                <a:solidFill>
                  <a:schemeClr val="tx2">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2" name="矩形 41">
              <a:extLst>
                <a:ext uri="{FF2B5EF4-FFF2-40B4-BE49-F238E27FC236}">
                  <a16:creationId xmlns:a16="http://schemas.microsoft.com/office/drawing/2014/main" id="{55E0F671-041F-45CE-A113-7C4405727501}"/>
                </a:ext>
              </a:extLst>
            </p:cNvPr>
            <p:cNvSpPr/>
            <p:nvPr/>
          </p:nvSpPr>
          <p:spPr>
            <a:xfrm>
              <a:off x="841337" y="5491655"/>
              <a:ext cx="597856"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altLang="zh-TW" sz="1400">
                  <a:solidFill>
                    <a:schemeClr val="tx2">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rPr>
                <a:t>7</a:t>
              </a:r>
              <a:r>
                <a:rPr lang="zh-TW" altLang="en-US" sz="1400">
                  <a:solidFill>
                    <a:schemeClr val="tx2">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rPr>
                <a:t>00</a:t>
              </a:r>
            </a:p>
          </p:txBody>
        </p:sp>
        <p:cxnSp>
          <p:nvCxnSpPr>
            <p:cNvPr id="43" name="直線接點 42">
              <a:extLst>
                <a:ext uri="{FF2B5EF4-FFF2-40B4-BE49-F238E27FC236}">
                  <a16:creationId xmlns:a16="http://schemas.microsoft.com/office/drawing/2014/main" id="{604FAF34-22B3-441C-ADE4-BD116AB90DEA}"/>
                </a:ext>
              </a:extLst>
            </p:cNvPr>
            <p:cNvCxnSpPr/>
            <p:nvPr/>
          </p:nvCxnSpPr>
          <p:spPr>
            <a:xfrm>
              <a:off x="1450961" y="3430983"/>
              <a:ext cx="0" cy="23749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矩形 43">
              <a:extLst>
                <a:ext uri="{FF2B5EF4-FFF2-40B4-BE49-F238E27FC236}">
                  <a16:creationId xmlns:a16="http://schemas.microsoft.com/office/drawing/2014/main" id="{43EE80FC-CEAA-42DF-A8C6-88CE807989B0}"/>
                </a:ext>
              </a:extLst>
            </p:cNvPr>
            <p:cNvSpPr/>
            <p:nvPr/>
          </p:nvSpPr>
          <p:spPr>
            <a:xfrm>
              <a:off x="1450961" y="4223554"/>
              <a:ext cx="2798221" cy="1582405"/>
            </a:xfrm>
            <a:prstGeom prst="rect">
              <a:avLst/>
            </a:prstGeom>
            <a:solidFill>
              <a:srgbClr val="66FF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45" name="直線接點 44">
              <a:extLst>
                <a:ext uri="{FF2B5EF4-FFF2-40B4-BE49-F238E27FC236}">
                  <a16:creationId xmlns:a16="http://schemas.microsoft.com/office/drawing/2014/main" id="{92913C67-A70D-41C9-B1B7-1D221A7E38AA}"/>
                </a:ext>
              </a:extLst>
            </p:cNvPr>
            <p:cNvCxnSpPr>
              <a:cxnSpLocks/>
            </p:cNvCxnSpPr>
            <p:nvPr/>
          </p:nvCxnSpPr>
          <p:spPr>
            <a:xfrm flipH="1">
              <a:off x="1450961" y="361309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6FD03953-0E18-4F08-9478-73BB7D6D44D4}"/>
                </a:ext>
              </a:extLst>
            </p:cNvPr>
            <p:cNvCxnSpPr>
              <a:cxnSpLocks/>
            </p:cNvCxnSpPr>
            <p:nvPr/>
          </p:nvCxnSpPr>
          <p:spPr>
            <a:xfrm flipH="1">
              <a:off x="1450961" y="421172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A0F17FF0-68C7-460C-84C5-2D65CD2473AD}"/>
                </a:ext>
              </a:extLst>
            </p:cNvPr>
            <p:cNvCxnSpPr>
              <a:cxnSpLocks/>
            </p:cNvCxnSpPr>
            <p:nvPr/>
          </p:nvCxnSpPr>
          <p:spPr>
            <a:xfrm flipH="1">
              <a:off x="1450961" y="495467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13E44C86-A14D-4CF4-92C0-01E67285827A}"/>
                </a:ext>
              </a:extLst>
            </p:cNvPr>
            <p:cNvCxnSpPr>
              <a:cxnSpLocks/>
            </p:cNvCxnSpPr>
            <p:nvPr/>
          </p:nvCxnSpPr>
          <p:spPr>
            <a:xfrm flipH="1">
              <a:off x="1450961" y="565952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52" name="圖形 51">
            <a:extLst>
              <a:ext uri="{FF2B5EF4-FFF2-40B4-BE49-F238E27FC236}">
                <a16:creationId xmlns:a16="http://schemas.microsoft.com/office/drawing/2014/main" id="{870BDB87-DC61-4DAA-B652-6DAF81B875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271372" y="4482913"/>
            <a:ext cx="3680700" cy="1058027"/>
          </a:xfrm>
          <a:prstGeom prst="rect">
            <a:avLst/>
          </a:prstGeom>
        </p:spPr>
      </p:pic>
      <p:grpSp>
        <p:nvGrpSpPr>
          <p:cNvPr id="64" name="群組 63">
            <a:extLst>
              <a:ext uri="{FF2B5EF4-FFF2-40B4-BE49-F238E27FC236}">
                <a16:creationId xmlns:a16="http://schemas.microsoft.com/office/drawing/2014/main" id="{40924EAF-826F-4228-82AD-10D83495BD9E}"/>
              </a:ext>
            </a:extLst>
          </p:cNvPr>
          <p:cNvGrpSpPr/>
          <p:nvPr/>
        </p:nvGrpSpPr>
        <p:grpSpPr>
          <a:xfrm>
            <a:off x="2112160" y="2524227"/>
            <a:ext cx="2069050" cy="904773"/>
            <a:chOff x="2112160" y="2524227"/>
            <a:chExt cx="2069050" cy="904773"/>
          </a:xfrm>
        </p:grpSpPr>
        <p:sp>
          <p:nvSpPr>
            <p:cNvPr id="53" name="矩形 52">
              <a:extLst>
                <a:ext uri="{FF2B5EF4-FFF2-40B4-BE49-F238E27FC236}">
                  <a16:creationId xmlns:a16="http://schemas.microsoft.com/office/drawing/2014/main" id="{FACD0409-153E-4943-940D-86E1D02B9D91}"/>
                </a:ext>
              </a:extLst>
            </p:cNvPr>
            <p:cNvSpPr/>
            <p:nvPr/>
          </p:nvSpPr>
          <p:spPr>
            <a:xfrm>
              <a:off x="2387079" y="2524227"/>
              <a:ext cx="456394"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Arial" panose="020B0604020202020204" pitchFamily="34" charset="0"/>
                  <a:ea typeface="微軟正黑體" panose="020B0604030504040204" pitchFamily="34" charset="-120"/>
                  <a:cs typeface="Arial"/>
                  <a:sym typeface="Arial" panose="020B0604020202020204" pitchFamily="34" charset="0"/>
                </a:rPr>
                <a:t>Tx</a:t>
              </a:r>
              <a:endParaRPr lang="zh-TW" altLang="en-US">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4" name="矩形 53">
              <a:extLst>
                <a:ext uri="{FF2B5EF4-FFF2-40B4-BE49-F238E27FC236}">
                  <a16:creationId xmlns:a16="http://schemas.microsoft.com/office/drawing/2014/main" id="{818C4062-6425-4E51-873C-1F6665147C00}"/>
                </a:ext>
              </a:extLst>
            </p:cNvPr>
            <p:cNvSpPr/>
            <p:nvPr/>
          </p:nvSpPr>
          <p:spPr>
            <a:xfrm>
              <a:off x="3420267" y="2524227"/>
              <a:ext cx="578132"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Arial" panose="020B0604020202020204" pitchFamily="34" charset="0"/>
                  <a:ea typeface="微軟正黑體" panose="020B0604030504040204" pitchFamily="34" charset="-120"/>
                  <a:cs typeface="Arial"/>
                  <a:sym typeface="Arial" panose="020B0604020202020204" pitchFamily="34" charset="0"/>
                </a:rPr>
                <a:t>Rx</a:t>
              </a:r>
              <a:endParaRPr lang="zh-TW" altLang="en-US">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5" name="矩形 54">
              <a:extLst>
                <a:ext uri="{FF2B5EF4-FFF2-40B4-BE49-F238E27FC236}">
                  <a16:creationId xmlns:a16="http://schemas.microsoft.com/office/drawing/2014/main" id="{8FC9E891-AF3C-48F1-B8CF-78079C02447B}"/>
                </a:ext>
              </a:extLst>
            </p:cNvPr>
            <p:cNvSpPr/>
            <p:nvPr/>
          </p:nvSpPr>
          <p:spPr>
            <a:xfrm>
              <a:off x="2112160" y="3000670"/>
              <a:ext cx="1006232"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b="1">
                  <a:latin typeface="Arial" panose="020B0604020202020204" pitchFamily="34" charset="0"/>
                  <a:ea typeface="微軟正黑體" panose="020B0604030504040204" pitchFamily="34" charset="-120"/>
                  <a:cs typeface="Arial"/>
                  <a:sym typeface="Arial" panose="020B0604020202020204" pitchFamily="34" charset="0"/>
                </a:rPr>
                <a:t>1700</a:t>
              </a:r>
            </a:p>
            <a:p>
              <a:pPr algn="ctr"/>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a:t>
              </a:r>
              <a:r>
                <a:rPr lang="zh-TW" altLang="en-US" sz="1200">
                  <a:latin typeface="Arial" panose="020B0604020202020204" pitchFamily="34" charset="0"/>
                  <a:ea typeface="微軟正黑體" panose="020B0604030504040204" pitchFamily="34" charset="-120"/>
                  <a:cs typeface="Arial"/>
                  <a:sym typeface="Arial" panose="020B0604020202020204" pitchFamily="34" charset="0"/>
                </a:rPr>
                <a:t>Mbps</a:t>
              </a:r>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a:t>
              </a:r>
              <a:endParaRPr lang="zh-TW" altLang="en-US" sz="12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7" name="矩形 56">
              <a:extLst>
                <a:ext uri="{FF2B5EF4-FFF2-40B4-BE49-F238E27FC236}">
                  <a16:creationId xmlns:a16="http://schemas.microsoft.com/office/drawing/2014/main" id="{3E10440C-F6C8-4CA3-B765-6F90F3288549}"/>
                </a:ext>
              </a:extLst>
            </p:cNvPr>
            <p:cNvSpPr/>
            <p:nvPr/>
          </p:nvSpPr>
          <p:spPr>
            <a:xfrm>
              <a:off x="3237456" y="3000670"/>
              <a:ext cx="943754"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b="1">
                  <a:latin typeface="Arial" panose="020B0604020202020204" pitchFamily="34" charset="0"/>
                  <a:ea typeface="微軟正黑體" panose="020B0604030504040204" pitchFamily="34" charset="-120"/>
                  <a:cs typeface="Arial"/>
                  <a:sym typeface="Arial" panose="020B0604020202020204" pitchFamily="34" charset="0"/>
                </a:rPr>
                <a:t>1600</a:t>
              </a:r>
            </a:p>
            <a:p>
              <a:pPr algn="ctr"/>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a:t>
              </a:r>
              <a:r>
                <a:rPr lang="zh-TW" altLang="en-US" sz="1200">
                  <a:latin typeface="Arial" panose="020B0604020202020204" pitchFamily="34" charset="0"/>
                  <a:ea typeface="微軟正黑體" panose="020B0604030504040204" pitchFamily="34" charset="-120"/>
                  <a:cs typeface="Arial"/>
                  <a:sym typeface="Arial" panose="020B0604020202020204" pitchFamily="34" charset="0"/>
                </a:rPr>
                <a:t>Mbps</a:t>
              </a:r>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a:t>
              </a:r>
              <a:endParaRPr lang="zh-TW" altLang="en-US" sz="1200">
                <a:latin typeface="Arial" panose="020B0604020202020204" pitchFamily="34" charset="0"/>
                <a:ea typeface="微軟正黑體" panose="020B0604030504040204" pitchFamily="34" charset="-120"/>
                <a:cs typeface="Arial"/>
                <a:sym typeface="Arial" panose="020B0604020202020204" pitchFamily="34" charset="0"/>
              </a:endParaRPr>
            </a:p>
          </p:txBody>
        </p:sp>
        <p:cxnSp>
          <p:nvCxnSpPr>
            <p:cNvPr id="59" name="直線接點 58">
              <a:extLst>
                <a:ext uri="{FF2B5EF4-FFF2-40B4-BE49-F238E27FC236}">
                  <a16:creationId xmlns:a16="http://schemas.microsoft.com/office/drawing/2014/main" id="{DF329993-682A-431A-892A-130FFCF59483}"/>
                </a:ext>
              </a:extLst>
            </p:cNvPr>
            <p:cNvCxnSpPr>
              <a:cxnSpLocks/>
            </p:cNvCxnSpPr>
            <p:nvPr/>
          </p:nvCxnSpPr>
          <p:spPr>
            <a:xfrm>
              <a:off x="3174978" y="2652183"/>
              <a:ext cx="0" cy="77681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5" name="群組 64">
            <a:extLst>
              <a:ext uri="{FF2B5EF4-FFF2-40B4-BE49-F238E27FC236}">
                <a16:creationId xmlns:a16="http://schemas.microsoft.com/office/drawing/2014/main" id="{0DB700BA-5996-4FD9-A1D1-01778DDB0D26}"/>
              </a:ext>
            </a:extLst>
          </p:cNvPr>
          <p:cNvGrpSpPr/>
          <p:nvPr/>
        </p:nvGrpSpPr>
        <p:grpSpPr>
          <a:xfrm>
            <a:off x="8070610" y="2524227"/>
            <a:ext cx="2069050" cy="904773"/>
            <a:chOff x="2112160" y="2524227"/>
            <a:chExt cx="2069050" cy="904773"/>
          </a:xfrm>
        </p:grpSpPr>
        <p:sp>
          <p:nvSpPr>
            <p:cNvPr id="66" name="矩形 65">
              <a:extLst>
                <a:ext uri="{FF2B5EF4-FFF2-40B4-BE49-F238E27FC236}">
                  <a16:creationId xmlns:a16="http://schemas.microsoft.com/office/drawing/2014/main" id="{DD652990-7CCF-4C72-BE0E-44A734862349}"/>
                </a:ext>
              </a:extLst>
            </p:cNvPr>
            <p:cNvSpPr/>
            <p:nvPr/>
          </p:nvSpPr>
          <p:spPr>
            <a:xfrm>
              <a:off x="2387079" y="2524227"/>
              <a:ext cx="456394"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Arial" panose="020B0604020202020204" pitchFamily="34" charset="0"/>
                  <a:ea typeface="微軟正黑體" panose="020B0604030504040204" pitchFamily="34" charset="-120"/>
                  <a:cs typeface="Arial"/>
                  <a:sym typeface="Arial" panose="020B0604020202020204" pitchFamily="34" charset="0"/>
                </a:rPr>
                <a:t>Tx</a:t>
              </a:r>
              <a:endParaRPr lang="zh-TW" altLang="en-US">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7" name="矩形 66">
              <a:extLst>
                <a:ext uri="{FF2B5EF4-FFF2-40B4-BE49-F238E27FC236}">
                  <a16:creationId xmlns:a16="http://schemas.microsoft.com/office/drawing/2014/main" id="{D2808B96-20AC-45A1-9122-EC57BBC37FDF}"/>
                </a:ext>
              </a:extLst>
            </p:cNvPr>
            <p:cNvSpPr/>
            <p:nvPr/>
          </p:nvSpPr>
          <p:spPr>
            <a:xfrm>
              <a:off x="3420267" y="2524227"/>
              <a:ext cx="578132"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Arial" panose="020B0604020202020204" pitchFamily="34" charset="0"/>
                  <a:ea typeface="微軟正黑體" panose="020B0604030504040204" pitchFamily="34" charset="-120"/>
                  <a:cs typeface="Arial"/>
                  <a:sym typeface="Arial" panose="020B0604020202020204" pitchFamily="34" charset="0"/>
                </a:rPr>
                <a:t>Rx</a:t>
              </a:r>
              <a:endParaRPr lang="zh-TW" altLang="en-US">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8" name="矩形 67">
              <a:extLst>
                <a:ext uri="{FF2B5EF4-FFF2-40B4-BE49-F238E27FC236}">
                  <a16:creationId xmlns:a16="http://schemas.microsoft.com/office/drawing/2014/main" id="{BC30251C-1F99-4C9F-BC7B-FCF67BBD44B3}"/>
                </a:ext>
              </a:extLst>
            </p:cNvPr>
            <p:cNvSpPr/>
            <p:nvPr/>
          </p:nvSpPr>
          <p:spPr>
            <a:xfrm>
              <a:off x="2112160" y="3000670"/>
              <a:ext cx="1006232"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b="1">
                  <a:latin typeface="Arial" panose="020B0604020202020204" pitchFamily="34" charset="0"/>
                  <a:ea typeface="微軟正黑體" panose="020B0604030504040204" pitchFamily="34" charset="-120"/>
                  <a:cs typeface="Arial"/>
                  <a:sym typeface="Arial" panose="020B0604020202020204" pitchFamily="34" charset="0"/>
                </a:rPr>
                <a:t>900</a:t>
              </a:r>
            </a:p>
            <a:p>
              <a:pPr algn="ctr"/>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a:t>
              </a:r>
              <a:r>
                <a:rPr lang="zh-TW" altLang="en-US" sz="1200">
                  <a:latin typeface="Arial" panose="020B0604020202020204" pitchFamily="34" charset="0"/>
                  <a:ea typeface="微軟正黑體" panose="020B0604030504040204" pitchFamily="34" charset="-120"/>
                  <a:cs typeface="Arial"/>
                  <a:sym typeface="Arial" panose="020B0604020202020204" pitchFamily="34" charset="0"/>
                </a:rPr>
                <a:t>Mbps</a:t>
              </a:r>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a:t>
              </a:r>
              <a:endParaRPr lang="zh-TW" altLang="en-US" sz="12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9" name="矩形 68">
              <a:extLst>
                <a:ext uri="{FF2B5EF4-FFF2-40B4-BE49-F238E27FC236}">
                  <a16:creationId xmlns:a16="http://schemas.microsoft.com/office/drawing/2014/main" id="{EE50ECB3-0361-4A76-B3E8-52E88DBE7E41}"/>
                </a:ext>
              </a:extLst>
            </p:cNvPr>
            <p:cNvSpPr/>
            <p:nvPr/>
          </p:nvSpPr>
          <p:spPr>
            <a:xfrm>
              <a:off x="3237456" y="3000670"/>
              <a:ext cx="943754"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b="1">
                  <a:latin typeface="Arial" panose="020B0604020202020204" pitchFamily="34" charset="0"/>
                  <a:ea typeface="微軟正黑體" panose="020B0604030504040204" pitchFamily="34" charset="-120"/>
                  <a:cs typeface="Arial"/>
                  <a:sym typeface="Arial" panose="020B0604020202020204" pitchFamily="34" charset="0"/>
                </a:rPr>
                <a:t>850</a:t>
              </a:r>
            </a:p>
            <a:p>
              <a:pPr algn="ctr"/>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a:t>
              </a:r>
              <a:r>
                <a:rPr lang="zh-TW" altLang="en-US" sz="1200">
                  <a:latin typeface="Arial" panose="020B0604020202020204" pitchFamily="34" charset="0"/>
                  <a:ea typeface="微軟正黑體" panose="020B0604030504040204" pitchFamily="34" charset="-120"/>
                  <a:cs typeface="Arial"/>
                  <a:sym typeface="Arial" panose="020B0604020202020204" pitchFamily="34" charset="0"/>
                </a:rPr>
                <a:t>Mbps</a:t>
              </a:r>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a:t>
              </a:r>
              <a:endParaRPr lang="zh-TW" altLang="en-US" sz="1200">
                <a:latin typeface="Arial" panose="020B0604020202020204" pitchFamily="34" charset="0"/>
                <a:ea typeface="微軟正黑體" panose="020B0604030504040204" pitchFamily="34" charset="-120"/>
                <a:cs typeface="Arial"/>
                <a:sym typeface="Arial" panose="020B0604020202020204" pitchFamily="34" charset="0"/>
              </a:endParaRPr>
            </a:p>
          </p:txBody>
        </p:sp>
        <p:cxnSp>
          <p:nvCxnSpPr>
            <p:cNvPr id="70" name="直線接點 69">
              <a:extLst>
                <a:ext uri="{FF2B5EF4-FFF2-40B4-BE49-F238E27FC236}">
                  <a16:creationId xmlns:a16="http://schemas.microsoft.com/office/drawing/2014/main" id="{7A910947-8106-4C58-B748-A6464C4B1242}"/>
                </a:ext>
              </a:extLst>
            </p:cNvPr>
            <p:cNvCxnSpPr>
              <a:cxnSpLocks/>
            </p:cNvCxnSpPr>
            <p:nvPr/>
          </p:nvCxnSpPr>
          <p:spPr>
            <a:xfrm>
              <a:off x="3174978" y="2652183"/>
              <a:ext cx="0" cy="77681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8066892"/>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73A705B6-C26C-46C5-8E6F-7095249CBAB9}"/>
              </a:ext>
            </a:extLst>
          </p:cNvPr>
          <p:cNvSpPr/>
          <p:nvPr/>
        </p:nvSpPr>
        <p:spPr>
          <a:xfrm>
            <a:off x="3208123" y="2247205"/>
            <a:ext cx="5801588" cy="954107"/>
          </a:xfrm>
          <a:prstGeom prst="rect">
            <a:avLst/>
          </a:prstGeom>
        </p:spPr>
        <p:txBody>
          <a:bodyPr wrap="none" lIns="91440" tIns="45720" rIns="91440" bIns="45720" anchor="t">
            <a:spAutoFit/>
          </a:bodyPr>
          <a:lstStyle/>
          <a:p>
            <a:pPr algn="ctr"/>
            <a:r>
              <a:rPr lang="en-US" altLang="zh-TW" sz="28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QHora-301W</a:t>
            </a:r>
            <a:r>
              <a:rPr lang="zh-TW" altLang="en-US" sz="28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 provides</a:t>
            </a:r>
            <a:r>
              <a:rPr lang="en-US" altLang="zh-TW" sz="28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 10GbE port</a:t>
            </a:r>
            <a:r>
              <a:rPr lang="zh-TW" altLang="en-US" sz="28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 </a:t>
            </a:r>
          </a:p>
          <a:p>
            <a:pPr algn="ctr"/>
            <a:r>
              <a:rPr lang="en-US" altLang="zh-TW" sz="28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Provide up to 9.6 Gbps</a:t>
            </a:r>
            <a:r>
              <a:rPr lang="zh-TW" sz="28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8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NAT routing</a:t>
            </a:r>
            <a:endParaRPr lang="zh-TW" altLang="en-US" sz="28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3" name="矩形 12">
            <a:extLst>
              <a:ext uri="{FF2B5EF4-FFF2-40B4-BE49-F238E27FC236}">
                <a16:creationId xmlns:a16="http://schemas.microsoft.com/office/drawing/2014/main" id="{8A796172-AE31-4D5E-B8CA-20A52522E584}"/>
              </a:ext>
            </a:extLst>
          </p:cNvPr>
          <p:cNvSpPr/>
          <p:nvPr/>
        </p:nvSpPr>
        <p:spPr>
          <a:xfrm>
            <a:off x="1924122" y="3249729"/>
            <a:ext cx="8132742" cy="707886"/>
          </a:xfrm>
          <a:prstGeom prst="rect">
            <a:avLst/>
          </a:prstGeom>
        </p:spPr>
        <p:txBody>
          <a:bodyPr wrap="square" lIns="91440" tIns="45720" rIns="91440" bIns="45720" anchor="t">
            <a:spAutoFit/>
          </a:bodyPr>
          <a:lstStyle/>
          <a:p>
            <a:pPr algn="ctr"/>
            <a:r>
              <a:rPr lang="en" altLang="zh-CN"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Support high-speed internal and external network transmission</a:t>
            </a:r>
            <a:endParaRPr lang="en-US" altLang="zh-CN" sz="2000">
              <a:latin typeface="Arial" panose="020B0604020202020204" pitchFamily="34" charset="0"/>
              <a:ea typeface="微軟正黑體" panose="020B0604030504040204" pitchFamily="34" charset="-120"/>
              <a:cs typeface="+mn-lt"/>
              <a:sym typeface="Arial" panose="020B0604020202020204" pitchFamily="34" charset="0"/>
            </a:endParaRPr>
          </a:p>
          <a:p>
            <a:pPr algn="ctr"/>
            <a:r>
              <a:rPr lang="en" altLang="zh-TW"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Meet the needs of remote backup of large business files</a:t>
            </a:r>
            <a:endParaRPr lang="zh-TW">
              <a:latin typeface="Arial" panose="020B0604020202020204" pitchFamily="34" charset="0"/>
              <a:ea typeface="微軟正黑體" panose="020B0604030504040204" pitchFamily="34" charset="-120"/>
              <a:sym typeface="Arial" panose="020B0604020202020204" pitchFamily="34" charset="0"/>
            </a:endParaRPr>
          </a:p>
        </p:txBody>
      </p:sp>
      <p:pic>
        <p:nvPicPr>
          <p:cNvPr id="14" name="圖片 13">
            <a:extLst>
              <a:ext uri="{FF2B5EF4-FFF2-40B4-BE49-F238E27FC236}">
                <a16:creationId xmlns:a16="http://schemas.microsoft.com/office/drawing/2014/main" id="{C2E6B24E-92F7-4410-A3CE-F4C8BC32C8B0}"/>
              </a:ext>
            </a:extLst>
          </p:cNvPr>
          <p:cNvPicPr>
            <a:picLocks noChangeAspect="1"/>
          </p:cNvPicPr>
          <p:nvPr/>
        </p:nvPicPr>
        <p:blipFill>
          <a:blip r:embed="rId2"/>
          <a:stretch>
            <a:fillRect/>
          </a:stretch>
        </p:blipFill>
        <p:spPr>
          <a:xfrm>
            <a:off x="1536569" y="4346560"/>
            <a:ext cx="1581821" cy="941588"/>
          </a:xfrm>
          <a:prstGeom prst="rect">
            <a:avLst/>
          </a:prstGeom>
        </p:spPr>
      </p:pic>
      <p:cxnSp>
        <p:nvCxnSpPr>
          <p:cNvPr id="23" name="直線接點 22">
            <a:extLst>
              <a:ext uri="{FF2B5EF4-FFF2-40B4-BE49-F238E27FC236}">
                <a16:creationId xmlns:a16="http://schemas.microsoft.com/office/drawing/2014/main" id="{10CF39BE-E6EF-46DE-82FF-6E97688416F3}"/>
              </a:ext>
            </a:extLst>
          </p:cNvPr>
          <p:cNvCxnSpPr>
            <a:cxnSpLocks/>
          </p:cNvCxnSpPr>
          <p:nvPr/>
        </p:nvCxnSpPr>
        <p:spPr>
          <a:xfrm>
            <a:off x="3104640" y="4980320"/>
            <a:ext cx="1369480" cy="0"/>
          </a:xfrm>
          <a:prstGeom prst="line">
            <a:avLst/>
          </a:prstGeom>
          <a:ln w="28575">
            <a:gradFill flip="none" rotWithShape="1">
              <a:gsLst>
                <a:gs pos="0">
                  <a:schemeClr val="accent1">
                    <a:lumMod val="5000"/>
                    <a:lumOff val="95000"/>
                  </a:schemeClr>
                </a:gs>
                <a:gs pos="74000">
                  <a:srgbClr val="FFC000"/>
                </a:gs>
                <a:gs pos="83000">
                  <a:srgbClr val="FFC000"/>
                </a:gs>
                <a:gs pos="100000">
                  <a:srgbClr val="FFC000"/>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9764DA69-8456-4FB6-BFAD-7AD13138AD64}"/>
              </a:ext>
            </a:extLst>
          </p:cNvPr>
          <p:cNvCxnSpPr>
            <a:cxnSpLocks/>
          </p:cNvCxnSpPr>
          <p:nvPr/>
        </p:nvCxnSpPr>
        <p:spPr>
          <a:xfrm>
            <a:off x="7711416" y="4980320"/>
            <a:ext cx="1466217" cy="0"/>
          </a:xfrm>
          <a:prstGeom prst="line">
            <a:avLst/>
          </a:prstGeom>
          <a:ln w="28575">
            <a:gradFill flip="none" rotWithShape="1">
              <a:gsLst>
                <a:gs pos="0">
                  <a:schemeClr val="accent1">
                    <a:lumMod val="5000"/>
                    <a:lumOff val="95000"/>
                  </a:schemeClr>
                </a:gs>
                <a:gs pos="74000">
                  <a:srgbClr val="FFC000"/>
                </a:gs>
                <a:gs pos="83000">
                  <a:srgbClr val="FFC000"/>
                </a:gs>
                <a:gs pos="100000">
                  <a:srgbClr val="FFC0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C9997F47-CB94-C640-B3B5-FA51FD8394DB}"/>
              </a:ext>
            </a:extLst>
          </p:cNvPr>
          <p:cNvSpPr txBox="1"/>
          <p:nvPr/>
        </p:nvSpPr>
        <p:spPr>
          <a:xfrm>
            <a:off x="5200292" y="5152083"/>
            <a:ext cx="1820096" cy="369332"/>
          </a:xfrm>
          <a:prstGeom prst="rect">
            <a:avLst/>
          </a:prstGeom>
          <a:noFill/>
        </p:spPr>
        <p:txBody>
          <a:bodyPr wrap="square" rtlCol="0">
            <a:spAutoFit/>
          </a:bodyPr>
          <a:lstStyle/>
          <a:p>
            <a:pPr algn="ctr"/>
            <a:r>
              <a:rPr kumimoji="1"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QHora-301W</a:t>
            </a:r>
            <a:endParaRPr kumimoji="1"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1" name="圖形 30">
            <a:extLst>
              <a:ext uri="{FF2B5EF4-FFF2-40B4-BE49-F238E27FC236}">
                <a16:creationId xmlns:a16="http://schemas.microsoft.com/office/drawing/2014/main" id="{AA87F602-D4A5-4113-929E-53F2C65A1C1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9376" y="4324225"/>
            <a:ext cx="1123932" cy="555829"/>
          </a:xfrm>
          <a:prstGeom prst="rect">
            <a:avLst/>
          </a:prstGeom>
        </p:spPr>
      </p:pic>
      <p:pic>
        <p:nvPicPr>
          <p:cNvPr id="32" name="圖形 31">
            <a:extLst>
              <a:ext uri="{FF2B5EF4-FFF2-40B4-BE49-F238E27FC236}">
                <a16:creationId xmlns:a16="http://schemas.microsoft.com/office/drawing/2014/main" id="{A1541D6C-1821-4568-B3F3-0A4B2B27E51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68864" y="4324225"/>
            <a:ext cx="1123932" cy="555829"/>
          </a:xfrm>
          <a:prstGeom prst="rect">
            <a:avLst/>
          </a:prstGeom>
        </p:spPr>
      </p:pic>
      <p:pic>
        <p:nvPicPr>
          <p:cNvPr id="34" name="圖片 33">
            <a:extLst>
              <a:ext uri="{FF2B5EF4-FFF2-40B4-BE49-F238E27FC236}">
                <a16:creationId xmlns:a16="http://schemas.microsoft.com/office/drawing/2014/main" id="{005FBD59-0FE7-48FD-9440-E16359A4BD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77272" y="4245097"/>
            <a:ext cx="3437456" cy="1094431"/>
          </a:xfrm>
          <a:prstGeom prst="rect">
            <a:avLst/>
          </a:prstGeom>
        </p:spPr>
      </p:pic>
      <p:sp>
        <p:nvSpPr>
          <p:cNvPr id="29" name="標題 1">
            <a:extLst>
              <a:ext uri="{FF2B5EF4-FFF2-40B4-BE49-F238E27FC236}">
                <a16:creationId xmlns:a16="http://schemas.microsoft.com/office/drawing/2014/main" id="{896768D3-7018-B44E-A66C-EA1D06546466}"/>
              </a:ext>
            </a:extLst>
          </p:cNvPr>
          <p:cNvSpPr>
            <a:spLocks noGrp="1"/>
          </p:cNvSpPr>
          <p:nvPr>
            <p:ph type="title"/>
          </p:nvPr>
        </p:nvSpPr>
        <p:spPr>
          <a:xfrm>
            <a:off x="109538" y="190499"/>
            <a:ext cx="11966575" cy="1260475"/>
          </a:xfrm>
        </p:spPr>
        <p:txBody>
          <a:bodyPr>
            <a:normAutofit/>
          </a:bodyPr>
          <a:lstStyle/>
          <a:p>
            <a:r>
              <a:rPr lang="en-US" altLang="zh-TW">
                <a:ea typeface="微軟正黑體" panose="020B0604030504040204" pitchFamily="34" charset="-120"/>
                <a:cs typeface="Arial"/>
                <a:sym typeface="Arial" panose="020B0604020202020204" pitchFamily="34" charset="0"/>
              </a:rPr>
              <a:t>New-gen</a:t>
            </a:r>
            <a:r>
              <a:rPr lang="zh-TW">
                <a:ea typeface="微軟正黑體" panose="020B0604030504040204" pitchFamily="34" charset="-120"/>
                <a:cs typeface="Arial"/>
                <a:sym typeface="Arial" panose="020B0604020202020204" pitchFamily="34" charset="0"/>
              </a:rPr>
              <a:t> Router Requires</a:t>
            </a:r>
            <a:r>
              <a:rPr lang="en-US" altLang="zh-TW">
                <a:ea typeface="微軟正黑體" panose="020B0604030504040204" pitchFamily="34" charset="-120"/>
                <a:cs typeface="Arial"/>
                <a:sym typeface="Arial" panose="020B0604020202020204" pitchFamily="34" charset="0"/>
              </a:rPr>
              <a:t> Dual 10GbE Port</a:t>
            </a:r>
            <a:endParaRPr lang="zh-TW">
              <a:ea typeface="微軟正黑體" panose="020B0604030504040204" pitchFamily="34" charset="-120"/>
              <a:sym typeface="Arial" panose="020B0604020202020204" pitchFamily="34" charset="0"/>
            </a:endParaRPr>
          </a:p>
        </p:txBody>
      </p:sp>
      <p:sp>
        <p:nvSpPr>
          <p:cNvPr id="5" name="矩形 4">
            <a:extLst>
              <a:ext uri="{FF2B5EF4-FFF2-40B4-BE49-F238E27FC236}">
                <a16:creationId xmlns:a16="http://schemas.microsoft.com/office/drawing/2014/main" id="{76DB68C6-13C5-A04F-9BB5-B1E3E45C0184}"/>
              </a:ext>
            </a:extLst>
          </p:cNvPr>
          <p:cNvSpPr/>
          <p:nvPr/>
        </p:nvSpPr>
        <p:spPr>
          <a:xfrm>
            <a:off x="3255527" y="5080947"/>
            <a:ext cx="877163" cy="369332"/>
          </a:xfrm>
          <a:prstGeom prst="rect">
            <a:avLst/>
          </a:prstGeom>
        </p:spPr>
        <p:txBody>
          <a:bodyPr wrap="none">
            <a:spAutoFit/>
          </a:bodyPr>
          <a:lstStyle/>
          <a:p>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ＷＡＮ</a:t>
            </a:r>
          </a:p>
        </p:txBody>
      </p:sp>
      <p:sp>
        <p:nvSpPr>
          <p:cNvPr id="30" name="矩形 29">
            <a:extLst>
              <a:ext uri="{FF2B5EF4-FFF2-40B4-BE49-F238E27FC236}">
                <a16:creationId xmlns:a16="http://schemas.microsoft.com/office/drawing/2014/main" id="{31ED501F-C1BE-1842-B95F-613F7D35B288}"/>
              </a:ext>
            </a:extLst>
          </p:cNvPr>
          <p:cNvSpPr/>
          <p:nvPr/>
        </p:nvSpPr>
        <p:spPr>
          <a:xfrm>
            <a:off x="7868864" y="5092952"/>
            <a:ext cx="877163" cy="369332"/>
          </a:xfrm>
          <a:prstGeom prst="rect">
            <a:avLst/>
          </a:prstGeom>
        </p:spPr>
        <p:txBody>
          <a:bodyPr wrap="none">
            <a:spAutoFit/>
          </a:bodyPr>
          <a:lstStyle/>
          <a:p>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ＬＡＮ</a:t>
            </a:r>
          </a:p>
        </p:txBody>
      </p:sp>
      <p:pic>
        <p:nvPicPr>
          <p:cNvPr id="2" name="圖形 1">
            <a:extLst>
              <a:ext uri="{FF2B5EF4-FFF2-40B4-BE49-F238E27FC236}">
                <a16:creationId xmlns:a16="http://schemas.microsoft.com/office/drawing/2014/main" id="{9F56E243-41C3-436D-8618-883B5B6F42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77633" y="4434818"/>
            <a:ext cx="1062550" cy="931906"/>
          </a:xfrm>
          <a:prstGeom prst="rect">
            <a:avLst/>
          </a:prstGeom>
        </p:spPr>
      </p:pic>
    </p:spTree>
    <p:extLst>
      <p:ext uri="{BB962C8B-B14F-4D97-AF65-F5344CB8AC3E}">
        <p14:creationId xmlns:p14="http://schemas.microsoft.com/office/powerpoint/2010/main" val="3958382787"/>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D370AE-9367-4C90-9345-806985ACE5E8}"/>
              </a:ext>
            </a:extLst>
          </p:cNvPr>
          <p:cNvSpPr>
            <a:spLocks noGrp="1"/>
          </p:cNvSpPr>
          <p:nvPr>
            <p:ph type="title"/>
          </p:nvPr>
        </p:nvSpPr>
        <p:spPr>
          <a:xfrm>
            <a:off x="953119" y="219823"/>
            <a:ext cx="10149818" cy="1325563"/>
          </a:xfrm>
        </p:spPr>
        <p:txBody>
          <a:bodyPr/>
          <a:lstStyle/>
          <a:p>
            <a:r>
              <a:rPr lang="en-US">
                <a:ea typeface="微軟正黑體" panose="020B0604030504040204" pitchFamily="34" charset="-120"/>
                <a:cs typeface="Arial"/>
                <a:sym typeface="Arial" panose="020B0604020202020204" pitchFamily="34" charset="0"/>
              </a:rPr>
              <a:t>New-gen</a:t>
            </a:r>
            <a:r>
              <a:rPr lang="zh-TW" altLang="en-US">
                <a:ea typeface="微軟正黑體" panose="020B0604030504040204" pitchFamily="34" charset="-120"/>
                <a:cs typeface="Arial"/>
                <a:sym typeface="Arial" panose="020B0604020202020204" pitchFamily="34" charset="0"/>
              </a:rPr>
              <a:t> </a:t>
            </a:r>
            <a:r>
              <a:rPr lang="en-US" altLang="zh-TW">
                <a:ea typeface="微軟正黑體" panose="020B0604030504040204" pitchFamily="34" charset="-120"/>
                <a:cs typeface="Arial"/>
                <a:sym typeface="Arial" panose="020B0604020202020204" pitchFamily="34" charset="0"/>
              </a:rPr>
              <a:t>Router</a:t>
            </a:r>
            <a:r>
              <a:rPr lang="en-US">
                <a:ea typeface="微軟正黑體" panose="020B0604030504040204" pitchFamily="34" charset="-120"/>
                <a:cs typeface="Arial"/>
                <a:sym typeface="Arial" panose="020B0604020202020204" pitchFamily="34" charset="0"/>
              </a:rPr>
              <a:t> needs to provide </a:t>
            </a:r>
            <a:br>
              <a:rPr lang="en-US">
                <a:ea typeface="微軟正黑體" panose="020B0604030504040204" pitchFamily="34" charset="-120"/>
                <a:cs typeface="Arial"/>
                <a:sym typeface="Arial" panose="020B0604020202020204" pitchFamily="34" charset="0"/>
              </a:rPr>
            </a:br>
            <a:r>
              <a:rPr lang="en-US">
                <a:ea typeface="微軟正黑體" panose="020B0604030504040204" pitchFamily="34" charset="-120"/>
                <a:cs typeface="Arial"/>
                <a:sym typeface="Arial" panose="020B0604020202020204" pitchFamily="34" charset="0"/>
              </a:rPr>
              <a:t>SD-WAN service</a:t>
            </a:r>
          </a:p>
        </p:txBody>
      </p:sp>
      <p:sp>
        <p:nvSpPr>
          <p:cNvPr id="14" name="矩形 13">
            <a:extLst>
              <a:ext uri="{FF2B5EF4-FFF2-40B4-BE49-F238E27FC236}">
                <a16:creationId xmlns:a16="http://schemas.microsoft.com/office/drawing/2014/main" id="{9B5E0072-1E9C-4CD8-8B76-1F0E73E8733A}"/>
              </a:ext>
            </a:extLst>
          </p:cNvPr>
          <p:cNvSpPr/>
          <p:nvPr/>
        </p:nvSpPr>
        <p:spPr>
          <a:xfrm>
            <a:off x="2961611" y="2155972"/>
            <a:ext cx="6371562" cy="1066382"/>
          </a:xfrm>
          <a:prstGeom prst="rect">
            <a:avLst/>
          </a:prstGeom>
        </p:spPr>
        <p:txBody>
          <a:bodyPr wrap="square" lIns="91440" tIns="45720" rIns="91440" bIns="45720" anchor="t">
            <a:spAutoFit/>
          </a:bodyPr>
          <a:lstStyle/>
          <a:p>
            <a:pPr algn="ctr"/>
            <a:r>
              <a:rPr lang="zh-TW"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Built-in SD-WAN solution (QuWAN), supporting full Mesh VPN </a:t>
            </a:r>
            <a:r>
              <a:rPr lang="en-US" altLang="zh-TW"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for easy multi-site VPN </a:t>
            </a:r>
            <a:r>
              <a:rPr lang="en-US" altLang="zh-CN"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deployment.</a:t>
            </a:r>
            <a:r>
              <a:rPr lang="zh-TW" altLang="en-US"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endParaRPr lang="zh-CN"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algn="ctr">
              <a:lnSpc>
                <a:spcPct val="130000"/>
              </a:lnSpc>
            </a:pPr>
            <a:endParaRPr lang="zh-CN"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 name="矩形 19">
            <a:extLst>
              <a:ext uri="{FF2B5EF4-FFF2-40B4-BE49-F238E27FC236}">
                <a16:creationId xmlns:a16="http://schemas.microsoft.com/office/drawing/2014/main" id="{F3E40E68-1950-47D2-B84E-75F43B224696}"/>
              </a:ext>
            </a:extLst>
          </p:cNvPr>
          <p:cNvSpPr/>
          <p:nvPr/>
        </p:nvSpPr>
        <p:spPr>
          <a:xfrm>
            <a:off x="1279672" y="4629834"/>
            <a:ext cx="2379177" cy="707886"/>
          </a:xfrm>
          <a:prstGeom prst="rect">
            <a:avLst/>
          </a:prstGeom>
        </p:spPr>
        <p:txBody>
          <a:bodyPr wrap="none" lIns="91440" tIns="45720" rIns="91440" bIns="45720" anchor="t">
            <a:spAutoFit/>
          </a:bodyPr>
          <a:lstStyle/>
          <a:p>
            <a:pPr algn="ctr"/>
            <a:r>
              <a:rPr lang="en-US" altLang="zh-CN" sz="2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Subscription-Free</a:t>
            </a:r>
            <a:endParaRPr lang="zh-CN" sz="2000">
              <a:latin typeface="Arial" panose="020B0604020202020204" pitchFamily="34" charset="0"/>
              <a:ea typeface="微軟正黑體" panose="020B0604030504040204" pitchFamily="34" charset="-120"/>
              <a:cs typeface="+mn-lt"/>
              <a:sym typeface="Arial" panose="020B0604020202020204" pitchFamily="34" charset="0"/>
            </a:endParaRPr>
          </a:p>
          <a:p>
            <a:pPr algn="ctr"/>
            <a:endParaRPr lang="zh-CN"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4" name="圖形 23">
            <a:extLst>
              <a:ext uri="{FF2B5EF4-FFF2-40B4-BE49-F238E27FC236}">
                <a16:creationId xmlns:a16="http://schemas.microsoft.com/office/drawing/2014/main" id="{40C3BD5A-FCF8-4098-AD0E-E22FC0B7A5E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22108" y="3506171"/>
            <a:ext cx="1030617" cy="1016348"/>
          </a:xfrm>
          <a:prstGeom prst="rect">
            <a:avLst/>
          </a:prstGeom>
        </p:spPr>
      </p:pic>
      <p:sp>
        <p:nvSpPr>
          <p:cNvPr id="25" name="矩形 24">
            <a:extLst>
              <a:ext uri="{FF2B5EF4-FFF2-40B4-BE49-F238E27FC236}">
                <a16:creationId xmlns:a16="http://schemas.microsoft.com/office/drawing/2014/main" id="{06B416AB-D2F0-461E-B77D-D678BD0C33CB}"/>
              </a:ext>
            </a:extLst>
          </p:cNvPr>
          <p:cNvSpPr/>
          <p:nvPr/>
        </p:nvSpPr>
        <p:spPr>
          <a:xfrm>
            <a:off x="1639316" y="5134895"/>
            <a:ext cx="1876759" cy="1169551"/>
          </a:xfrm>
          <a:prstGeom prst="rect">
            <a:avLst/>
          </a:prstGeom>
        </p:spPr>
        <p:txBody>
          <a:bodyPr wrap="square" lIns="91440" tIns="45720" rIns="91440" bIns="45720" anchor="t">
            <a:spAutoFit/>
          </a:bodyPr>
          <a:lstStyle/>
          <a:p>
            <a:pPr algn="ctr"/>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No need to purchase other devices for </a:t>
            </a:r>
            <a:r>
              <a:rPr lang="en-US"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multi-site VPN</a:t>
            </a:r>
            <a:endParaRPr lang="zh-CN"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pPr algn="ctr"/>
            <a:endParaRPr lang="zh-CN"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45" name="群組 44">
            <a:extLst>
              <a:ext uri="{FF2B5EF4-FFF2-40B4-BE49-F238E27FC236}">
                <a16:creationId xmlns:a16="http://schemas.microsoft.com/office/drawing/2014/main" id="{D8C14BE2-2586-40B0-8683-DEE127F88D86}"/>
              </a:ext>
            </a:extLst>
          </p:cNvPr>
          <p:cNvGrpSpPr/>
          <p:nvPr/>
        </p:nvGrpSpPr>
        <p:grpSpPr>
          <a:xfrm>
            <a:off x="5434870" y="3466617"/>
            <a:ext cx="1119061" cy="967078"/>
            <a:chOff x="4851967" y="3936107"/>
            <a:chExt cx="1176382" cy="1016613"/>
          </a:xfrm>
        </p:grpSpPr>
        <p:sp>
          <p:nvSpPr>
            <p:cNvPr id="7" name="橢圓 6">
              <a:extLst>
                <a:ext uri="{FF2B5EF4-FFF2-40B4-BE49-F238E27FC236}">
                  <a16:creationId xmlns:a16="http://schemas.microsoft.com/office/drawing/2014/main" id="{9B30A0E1-F84C-4AE7-9D48-41FC74113A04}"/>
                </a:ext>
              </a:extLst>
            </p:cNvPr>
            <p:cNvSpPr/>
            <p:nvPr/>
          </p:nvSpPr>
          <p:spPr>
            <a:xfrm rot="479149">
              <a:off x="5537505" y="3936107"/>
              <a:ext cx="247136" cy="247136"/>
            </a:xfrm>
            <a:prstGeom prst="ellipse">
              <a:avLst/>
            </a:prstGeom>
            <a:noFill/>
            <a:ln w="38100">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9" name="直線接點 8">
              <a:extLst>
                <a:ext uri="{FF2B5EF4-FFF2-40B4-BE49-F238E27FC236}">
                  <a16:creationId xmlns:a16="http://schemas.microsoft.com/office/drawing/2014/main" id="{674E8A47-3AA0-4C32-AAA8-31F1BA42833A}"/>
                </a:ext>
              </a:extLst>
            </p:cNvPr>
            <p:cNvCxnSpPr>
              <a:cxnSpLocks/>
              <a:stCxn id="7" idx="3"/>
            </p:cNvCxnSpPr>
            <p:nvPr/>
          </p:nvCxnSpPr>
          <p:spPr>
            <a:xfrm flipH="1">
              <a:off x="5240561" y="4134065"/>
              <a:ext cx="321844" cy="223176"/>
            </a:xfrm>
            <a:prstGeom prst="line">
              <a:avLst/>
            </a:prstGeom>
            <a:ln w="28575">
              <a:solidFill>
                <a:srgbClr val="66FFCC"/>
              </a:solidFill>
            </a:ln>
          </p:spPr>
          <p:style>
            <a:lnRef idx="1">
              <a:schemeClr val="accent1"/>
            </a:lnRef>
            <a:fillRef idx="0">
              <a:schemeClr val="accent1"/>
            </a:fillRef>
            <a:effectRef idx="0">
              <a:schemeClr val="accent1"/>
            </a:effectRef>
            <a:fontRef idx="minor">
              <a:schemeClr val="tx1"/>
            </a:fontRef>
          </p:style>
        </p:cxnSp>
        <p:sp>
          <p:nvSpPr>
            <p:cNvPr id="31" name="橢圓 30">
              <a:extLst>
                <a:ext uri="{FF2B5EF4-FFF2-40B4-BE49-F238E27FC236}">
                  <a16:creationId xmlns:a16="http://schemas.microsoft.com/office/drawing/2014/main" id="{418F5634-8EE5-431F-B4EC-2B4F95FE0A2D}"/>
                </a:ext>
              </a:extLst>
            </p:cNvPr>
            <p:cNvSpPr/>
            <p:nvPr/>
          </p:nvSpPr>
          <p:spPr>
            <a:xfrm rot="479149">
              <a:off x="4851967" y="4308446"/>
              <a:ext cx="485254" cy="485254"/>
            </a:xfrm>
            <a:prstGeom prst="ellipse">
              <a:avLst/>
            </a:prstGeom>
            <a:noFill/>
            <a:ln w="38100">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橢圓 31">
              <a:extLst>
                <a:ext uri="{FF2B5EF4-FFF2-40B4-BE49-F238E27FC236}">
                  <a16:creationId xmlns:a16="http://schemas.microsoft.com/office/drawing/2014/main" id="{8854C295-E39C-4D8C-A1C5-747EFB439566}"/>
                </a:ext>
              </a:extLst>
            </p:cNvPr>
            <p:cNvSpPr/>
            <p:nvPr/>
          </p:nvSpPr>
          <p:spPr>
            <a:xfrm rot="479149">
              <a:off x="5651079" y="4575450"/>
              <a:ext cx="377270" cy="377270"/>
            </a:xfrm>
            <a:prstGeom prst="ellipse">
              <a:avLst/>
            </a:prstGeom>
            <a:noFill/>
            <a:ln w="38100">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8" name="直線接點 17">
              <a:extLst>
                <a:ext uri="{FF2B5EF4-FFF2-40B4-BE49-F238E27FC236}">
                  <a16:creationId xmlns:a16="http://schemas.microsoft.com/office/drawing/2014/main" id="{88664DC4-D54B-48CA-9B7D-B6152083AA35}"/>
                </a:ext>
              </a:extLst>
            </p:cNvPr>
            <p:cNvCxnSpPr>
              <a:cxnSpLocks/>
            </p:cNvCxnSpPr>
            <p:nvPr/>
          </p:nvCxnSpPr>
          <p:spPr>
            <a:xfrm>
              <a:off x="5702495" y="4183631"/>
              <a:ext cx="122482" cy="393648"/>
            </a:xfrm>
            <a:prstGeom prst="line">
              <a:avLst/>
            </a:prstGeom>
            <a:ln w="28575">
              <a:solidFill>
                <a:srgbClr val="66FFCC"/>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06F953F4-26B7-4DCB-BD05-0306F79C9CD1}"/>
                </a:ext>
              </a:extLst>
            </p:cNvPr>
            <p:cNvCxnSpPr>
              <a:cxnSpLocks/>
              <a:stCxn id="32" idx="2"/>
            </p:cNvCxnSpPr>
            <p:nvPr/>
          </p:nvCxnSpPr>
          <p:spPr>
            <a:xfrm flipH="1" flipV="1">
              <a:off x="5314164" y="4653534"/>
              <a:ext cx="338744" cy="84344"/>
            </a:xfrm>
            <a:prstGeom prst="line">
              <a:avLst/>
            </a:prstGeom>
            <a:ln w="28575">
              <a:solidFill>
                <a:srgbClr val="66FFCC"/>
              </a:solidFill>
            </a:ln>
          </p:spPr>
          <p:style>
            <a:lnRef idx="1">
              <a:schemeClr val="accent1"/>
            </a:lnRef>
            <a:fillRef idx="0">
              <a:schemeClr val="accent1"/>
            </a:fillRef>
            <a:effectRef idx="0">
              <a:schemeClr val="accent1"/>
            </a:effectRef>
            <a:fontRef idx="minor">
              <a:schemeClr val="tx1"/>
            </a:fontRef>
          </p:style>
        </p:cxnSp>
      </p:grpSp>
      <p:pic>
        <p:nvPicPr>
          <p:cNvPr id="3" name="圖形 2">
            <a:extLst>
              <a:ext uri="{FF2B5EF4-FFF2-40B4-BE49-F238E27FC236}">
                <a16:creationId xmlns:a16="http://schemas.microsoft.com/office/drawing/2014/main" id="{93C68138-2008-4532-A335-65B2F412E9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3718" y="3451426"/>
            <a:ext cx="1225992" cy="970577"/>
          </a:xfrm>
          <a:prstGeom prst="rect">
            <a:avLst/>
          </a:prstGeom>
        </p:spPr>
      </p:pic>
      <p:sp>
        <p:nvSpPr>
          <p:cNvPr id="30" name="矩形 29">
            <a:extLst>
              <a:ext uri="{FF2B5EF4-FFF2-40B4-BE49-F238E27FC236}">
                <a16:creationId xmlns:a16="http://schemas.microsoft.com/office/drawing/2014/main" id="{1894F090-CBA0-4D82-B69D-C545E7D30101}"/>
              </a:ext>
            </a:extLst>
          </p:cNvPr>
          <p:cNvSpPr/>
          <p:nvPr/>
        </p:nvSpPr>
        <p:spPr>
          <a:xfrm>
            <a:off x="4709818" y="4586607"/>
            <a:ext cx="2878259" cy="400110"/>
          </a:xfrm>
          <a:prstGeom prst="rect">
            <a:avLst/>
          </a:prstGeom>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Flexible Deployment</a:t>
            </a:r>
            <a:endPar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矩形 32">
            <a:extLst>
              <a:ext uri="{FF2B5EF4-FFF2-40B4-BE49-F238E27FC236}">
                <a16:creationId xmlns:a16="http://schemas.microsoft.com/office/drawing/2014/main" id="{8A490792-D1BB-460C-818E-58AF93FC0ED2}"/>
              </a:ext>
            </a:extLst>
          </p:cNvPr>
          <p:cNvSpPr/>
          <p:nvPr/>
        </p:nvSpPr>
        <p:spPr>
          <a:xfrm>
            <a:off x="4705896" y="5139606"/>
            <a:ext cx="3168470" cy="815608"/>
          </a:xfrm>
          <a:prstGeom prst="rect">
            <a:avLst/>
          </a:prstGeom>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0335" indent="-187109" defTabSz="914400" fontAlgn="base">
              <a:spcBef>
                <a:spcPts val="600"/>
              </a:spcBef>
              <a:buClr>
                <a:srgbClr val="66FFCC"/>
              </a:buClr>
              <a:buSzPts val="2100"/>
              <a:buFont typeface="Arial"/>
              <a:buChar char="•"/>
            </a:pPr>
            <a:r>
              <a:rPr lang="en-US" altLang="zh-CN" sz="1400">
                <a:solidFill>
                  <a:schemeClr val="bg1"/>
                </a:solidFill>
                <a:latin typeface="Arial" panose="020B0604020202020204" pitchFamily="34" charset="0"/>
                <a:ea typeface="微軟正黑體" panose="020B0604030504040204" pitchFamily="34" charset="-120"/>
                <a:sym typeface="Arial" panose="020B0604020202020204" pitchFamily="34" charset="0"/>
              </a:rPr>
              <a:t>Auto VPN tunneling</a:t>
            </a:r>
          </a:p>
          <a:p>
            <a:pPr marL="180335" indent="-187109" defTabSz="914400" fontAlgn="base">
              <a:spcBef>
                <a:spcPts val="600"/>
              </a:spcBef>
              <a:buClr>
                <a:srgbClr val="66FFCC"/>
              </a:buClr>
              <a:buSzPts val="2100"/>
              <a:buFont typeface="Arial"/>
              <a:buChar char="•"/>
            </a:pPr>
            <a:r>
              <a:rPr lang="en" altLang="zh-CN" sz="1400">
                <a:solidFill>
                  <a:schemeClr val="bg1"/>
                </a:solidFill>
                <a:latin typeface="Arial" panose="020B0604020202020204" pitchFamily="34" charset="0"/>
                <a:ea typeface="微軟正黑體" panose="020B0604030504040204" pitchFamily="34" charset="-120"/>
                <a:sym typeface="Arial" panose="020B0604020202020204" pitchFamily="34" charset="0"/>
              </a:rPr>
              <a:t>Support network optimization to ensure connection quality</a:t>
            </a:r>
            <a:endPar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 name="矩形 33">
            <a:extLst>
              <a:ext uri="{FF2B5EF4-FFF2-40B4-BE49-F238E27FC236}">
                <a16:creationId xmlns:a16="http://schemas.microsoft.com/office/drawing/2014/main" id="{59A0F575-EA2B-4946-8ADD-07307BAF30D1}"/>
              </a:ext>
            </a:extLst>
          </p:cNvPr>
          <p:cNvSpPr/>
          <p:nvPr/>
        </p:nvSpPr>
        <p:spPr>
          <a:xfrm>
            <a:off x="8274530" y="4586607"/>
            <a:ext cx="2635658" cy="400110"/>
          </a:xfrm>
          <a:prstGeom prst="rect">
            <a:avLst/>
          </a:prstGeom>
        </p:spPr>
        <p:txBody>
          <a:bodyPr wrap="non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sz="2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Center Management</a:t>
            </a:r>
            <a:endParaRPr 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 name="矩形 35">
            <a:extLst>
              <a:ext uri="{FF2B5EF4-FFF2-40B4-BE49-F238E27FC236}">
                <a16:creationId xmlns:a16="http://schemas.microsoft.com/office/drawing/2014/main" id="{A8B2EF0E-8F94-47BF-A705-4DF51C23B888}"/>
              </a:ext>
            </a:extLst>
          </p:cNvPr>
          <p:cNvSpPr/>
          <p:nvPr/>
        </p:nvSpPr>
        <p:spPr>
          <a:xfrm>
            <a:off x="8401387" y="5204031"/>
            <a:ext cx="2710178" cy="307777"/>
          </a:xfrm>
          <a:prstGeom prst="rect">
            <a:avLst/>
          </a:prstGeom>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sz="14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QuWAN</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Orchestrator</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5646335"/>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4"/>
          <p:cNvSpPr txBox="1">
            <a:spLocks noGrp="1"/>
          </p:cNvSpPr>
          <p:nvPr>
            <p:ph type="title"/>
          </p:nvPr>
        </p:nvSpPr>
        <p:spPr>
          <a:xfrm>
            <a:off x="72370" y="542479"/>
            <a:ext cx="12047259" cy="527928"/>
          </a:xfrm>
          <a:prstGeom prst="rect">
            <a:avLst/>
          </a:prstGeom>
          <a:noFill/>
          <a:ln>
            <a:noFill/>
          </a:ln>
        </p:spPr>
        <p:txBody>
          <a:bodyPr spcFirstLastPara="1" vert="horz" wrap="square" lIns="91425" tIns="45700" rIns="91425" bIns="45700" rtlCol="0" anchor="t" anchorCtr="0">
            <a:noAutofit/>
          </a:bodyPr>
          <a:lstStyle/>
          <a:p>
            <a:r>
              <a:rPr lang="en-US">
                <a:ea typeface="微軟正黑體" panose="020B0604030504040204" pitchFamily="34" charset="-120"/>
                <a:cs typeface="Arial"/>
                <a:sym typeface="Arial" panose="020B0604020202020204" pitchFamily="34" charset="0"/>
              </a:rPr>
              <a:t>QuWAN</a:t>
            </a:r>
            <a:r>
              <a:rPr lang="zh-TW">
                <a:ea typeface="微軟正黑體" panose="020B0604030504040204" pitchFamily="34" charset="-120"/>
                <a:cs typeface="Arial"/>
                <a:sym typeface="Arial" panose="020B0604020202020204" pitchFamily="34" charset="0"/>
              </a:rPr>
              <a:t> </a:t>
            </a:r>
            <a:r>
              <a:rPr lang="en-US" altLang="zh-TW">
                <a:ea typeface="微軟正黑體" panose="020B0604030504040204" pitchFamily="34" charset="-120"/>
                <a:cs typeface="Arial"/>
                <a:sym typeface="Arial" panose="020B0604020202020204" pitchFamily="34" charset="0"/>
              </a:rPr>
              <a:t>is a complete</a:t>
            </a:r>
            <a:r>
              <a:rPr lang="en-US">
                <a:ea typeface="微軟正黑體" panose="020B0604030504040204" pitchFamily="34" charset="-120"/>
                <a:cs typeface="Arial"/>
                <a:sym typeface="Arial" panose="020B0604020202020204" pitchFamily="34" charset="0"/>
              </a:rPr>
              <a:t> SD-WAN</a:t>
            </a:r>
            <a:r>
              <a:rPr lang="en-US" altLang="zh-TW">
                <a:ea typeface="微軟正黑體" panose="020B0604030504040204" pitchFamily="34" charset="-120"/>
                <a:cs typeface="Arial"/>
                <a:sym typeface="Arial" panose="020B0604020202020204" pitchFamily="34" charset="0"/>
              </a:rPr>
              <a:t> solution</a:t>
            </a:r>
            <a:endParaRPr lang="zh-TW">
              <a:ea typeface="微軟正黑體" panose="020B0604030504040204" pitchFamily="34" charset="-120"/>
              <a:cs typeface="Arial"/>
              <a:sym typeface="Arial" panose="020B0604020202020204" pitchFamily="34" charset="0"/>
            </a:endParaRPr>
          </a:p>
        </p:txBody>
      </p:sp>
      <p:sp>
        <p:nvSpPr>
          <p:cNvPr id="60" name="Google Shape;348;p24">
            <a:extLst>
              <a:ext uri="{FF2B5EF4-FFF2-40B4-BE49-F238E27FC236}">
                <a16:creationId xmlns:a16="http://schemas.microsoft.com/office/drawing/2014/main" id="{B080BDD3-3E5E-4FB1-90C5-99343001F387}"/>
              </a:ext>
            </a:extLst>
          </p:cNvPr>
          <p:cNvSpPr txBox="1"/>
          <p:nvPr/>
        </p:nvSpPr>
        <p:spPr>
          <a:xfrm>
            <a:off x="1649014" y="2011984"/>
            <a:ext cx="9078704" cy="1422641"/>
          </a:xfrm>
          <a:prstGeom prst="rect">
            <a:avLst/>
          </a:prstGeom>
          <a:noFill/>
          <a:ln>
            <a:noFill/>
          </a:ln>
        </p:spPr>
        <p:txBody>
          <a:bodyPr spcFirstLastPara="1" wrap="square" lIns="91425" tIns="45700" rIns="91425" bIns="45700" anchor="t" anchorCtr="0">
            <a:noAutofit/>
          </a:bodyPr>
          <a:lstStyle/>
          <a:p>
            <a:r>
              <a:rPr lang="en"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QNAP QuWAN is a complete SD-WAN solution that provides enterprise </a:t>
            </a:r>
            <a:r>
              <a:rPr lang="en"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IT</a:t>
            </a:r>
            <a:r>
              <a:rPr lang="en">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managers with a simple, fast, secure and efficient network connection structure. You can easily and quickly build a multi-site VPN </a:t>
            </a:r>
            <a:r>
              <a:rPr lang="en"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network and centrally manage it from a cloud platform.</a:t>
            </a:r>
            <a:endParaRPr lang="zh-TW" altLang="en-US">
              <a:latin typeface="Arial" panose="020B0604020202020204" pitchFamily="34" charset="0"/>
              <a:ea typeface="微軟正黑體" panose="020B0604030504040204" pitchFamily="34" charset="-120"/>
              <a:cs typeface="+mn-lt"/>
              <a:sym typeface="Arial" panose="020B0604020202020204" pitchFamily="34" charset="0"/>
            </a:endParaRPr>
          </a:p>
          <a:p>
            <a:pPr>
              <a:lnSpc>
                <a:spcPct val="130000"/>
              </a:lnSpc>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61" name="群組 60">
            <a:extLst>
              <a:ext uri="{FF2B5EF4-FFF2-40B4-BE49-F238E27FC236}">
                <a16:creationId xmlns:a16="http://schemas.microsoft.com/office/drawing/2014/main" id="{9E1D4377-E059-4B5F-BEBF-D907B1A758C0}"/>
              </a:ext>
            </a:extLst>
          </p:cNvPr>
          <p:cNvGrpSpPr/>
          <p:nvPr/>
        </p:nvGrpSpPr>
        <p:grpSpPr>
          <a:xfrm>
            <a:off x="1168192" y="3174461"/>
            <a:ext cx="9902312" cy="3288030"/>
            <a:chOff x="1168192" y="3427951"/>
            <a:chExt cx="9902312" cy="3288030"/>
          </a:xfrm>
        </p:grpSpPr>
        <p:cxnSp>
          <p:nvCxnSpPr>
            <p:cNvPr id="66" name="直線接點 65">
              <a:extLst>
                <a:ext uri="{FF2B5EF4-FFF2-40B4-BE49-F238E27FC236}">
                  <a16:creationId xmlns:a16="http://schemas.microsoft.com/office/drawing/2014/main" id="{C19B1C8F-7051-440D-9E08-2CA81091B35C}"/>
                </a:ext>
              </a:extLst>
            </p:cNvPr>
            <p:cNvCxnSpPr>
              <a:cxnSpLocks/>
            </p:cNvCxnSpPr>
            <p:nvPr/>
          </p:nvCxnSpPr>
          <p:spPr>
            <a:xfrm flipH="1" flipV="1">
              <a:off x="8111257" y="4303987"/>
              <a:ext cx="1627784" cy="913"/>
            </a:xfrm>
            <a:prstGeom prst="line">
              <a:avLst/>
            </a:prstGeom>
            <a:ln w="38100">
              <a:solidFill>
                <a:srgbClr val="00B0F0"/>
              </a:solidFill>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B0E485C6-A857-40E0-B545-E187830139A8}"/>
                </a:ext>
              </a:extLst>
            </p:cNvPr>
            <p:cNvCxnSpPr>
              <a:cxnSpLocks/>
            </p:cNvCxnSpPr>
            <p:nvPr/>
          </p:nvCxnSpPr>
          <p:spPr>
            <a:xfrm flipH="1">
              <a:off x="8093376" y="5812543"/>
              <a:ext cx="1527557" cy="15019"/>
            </a:xfrm>
            <a:prstGeom prst="line">
              <a:avLst/>
            </a:prstGeom>
            <a:ln w="38100">
              <a:solidFill>
                <a:srgbClr val="00B0F0"/>
              </a:solidFill>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pic>
          <p:nvPicPr>
            <p:cNvPr id="72" name="圖片 71" descr="一張含有 室內, 坐, 電腦, 電子用品 的圖片&#10;&#10;自動產生的描述">
              <a:extLst>
                <a:ext uri="{FF2B5EF4-FFF2-40B4-BE49-F238E27FC236}">
                  <a16:creationId xmlns:a16="http://schemas.microsoft.com/office/drawing/2014/main" id="{A6DFDDC2-C271-41AB-921D-6AEE3A0056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78645" y="4924122"/>
              <a:ext cx="1791859" cy="1791859"/>
            </a:xfrm>
            <a:prstGeom prst="rect">
              <a:avLst/>
            </a:prstGeom>
          </p:spPr>
        </p:pic>
        <p:pic>
          <p:nvPicPr>
            <p:cNvPr id="73" name="圖片 72" descr="一張含有 室內, 坐, 電腦, 電子用品 的圖片&#10;&#10;自動產生的描述">
              <a:extLst>
                <a:ext uri="{FF2B5EF4-FFF2-40B4-BE49-F238E27FC236}">
                  <a16:creationId xmlns:a16="http://schemas.microsoft.com/office/drawing/2014/main" id="{54E44188-4CBB-4058-9F50-E91FB97CDC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9996" y="3427951"/>
              <a:ext cx="1791859" cy="1791859"/>
            </a:xfrm>
            <a:prstGeom prst="rect">
              <a:avLst/>
            </a:prstGeom>
          </p:spPr>
        </p:pic>
        <p:sp>
          <p:nvSpPr>
            <p:cNvPr id="82" name="橢圓 81">
              <a:extLst>
                <a:ext uri="{FF2B5EF4-FFF2-40B4-BE49-F238E27FC236}">
                  <a16:creationId xmlns:a16="http://schemas.microsoft.com/office/drawing/2014/main" id="{202C9906-D542-4128-A884-41D0C42B41B5}"/>
                </a:ext>
              </a:extLst>
            </p:cNvPr>
            <p:cNvSpPr/>
            <p:nvPr/>
          </p:nvSpPr>
          <p:spPr>
            <a:xfrm>
              <a:off x="6771811" y="5088812"/>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0" name="橢圓 89">
              <a:extLst>
                <a:ext uri="{FF2B5EF4-FFF2-40B4-BE49-F238E27FC236}">
                  <a16:creationId xmlns:a16="http://schemas.microsoft.com/office/drawing/2014/main" id="{21660F35-A278-4C98-BCBE-A0DCDAF4958D}"/>
                </a:ext>
              </a:extLst>
            </p:cNvPr>
            <p:cNvSpPr/>
            <p:nvPr/>
          </p:nvSpPr>
          <p:spPr>
            <a:xfrm>
              <a:off x="6771811" y="3576431"/>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3" name="橢圓 92">
              <a:extLst>
                <a:ext uri="{FF2B5EF4-FFF2-40B4-BE49-F238E27FC236}">
                  <a16:creationId xmlns:a16="http://schemas.microsoft.com/office/drawing/2014/main" id="{841ABC30-4CBE-4F22-83C4-977E8AC6E5F0}"/>
                </a:ext>
              </a:extLst>
            </p:cNvPr>
            <p:cNvSpPr/>
            <p:nvPr/>
          </p:nvSpPr>
          <p:spPr>
            <a:xfrm>
              <a:off x="1346796" y="5088812"/>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6" name="手繪多邊形: 圖案 62">
              <a:extLst>
                <a:ext uri="{FF2B5EF4-FFF2-40B4-BE49-F238E27FC236}">
                  <a16:creationId xmlns:a16="http://schemas.microsoft.com/office/drawing/2014/main" id="{D5D9A95C-730B-4312-ADB8-1C13411F86E0}"/>
                </a:ext>
              </a:extLst>
            </p:cNvPr>
            <p:cNvSpPr/>
            <p:nvPr/>
          </p:nvSpPr>
          <p:spPr>
            <a:xfrm>
              <a:off x="1168192" y="5899163"/>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8" name="橢圓 97">
              <a:extLst>
                <a:ext uri="{FF2B5EF4-FFF2-40B4-BE49-F238E27FC236}">
                  <a16:creationId xmlns:a16="http://schemas.microsoft.com/office/drawing/2014/main" id="{C528C4A1-3AF8-43AB-A2EC-FFF1DC79DB31}"/>
                </a:ext>
              </a:extLst>
            </p:cNvPr>
            <p:cNvSpPr/>
            <p:nvPr/>
          </p:nvSpPr>
          <p:spPr>
            <a:xfrm>
              <a:off x="1346796" y="3576431"/>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0" name="手繪多邊形: 圖案 62">
              <a:extLst>
                <a:ext uri="{FF2B5EF4-FFF2-40B4-BE49-F238E27FC236}">
                  <a16:creationId xmlns:a16="http://schemas.microsoft.com/office/drawing/2014/main" id="{3DA076CC-3999-4820-95BE-9326C655F046}"/>
                </a:ext>
              </a:extLst>
            </p:cNvPr>
            <p:cNvSpPr/>
            <p:nvPr/>
          </p:nvSpPr>
          <p:spPr>
            <a:xfrm>
              <a:off x="1168192" y="4386782"/>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1" name="圖形 100">
              <a:extLst>
                <a:ext uri="{FF2B5EF4-FFF2-40B4-BE49-F238E27FC236}">
                  <a16:creationId xmlns:a16="http://schemas.microsoft.com/office/drawing/2014/main" id="{7D808232-60F7-4D1B-9B79-8622F68F050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35428" y="4486393"/>
              <a:ext cx="380212" cy="348767"/>
            </a:xfrm>
            <a:prstGeom prst="rect">
              <a:avLst/>
            </a:prstGeom>
          </p:spPr>
        </p:pic>
        <p:pic>
          <p:nvPicPr>
            <p:cNvPr id="102" name="圖形 101">
              <a:extLst>
                <a:ext uri="{FF2B5EF4-FFF2-40B4-BE49-F238E27FC236}">
                  <a16:creationId xmlns:a16="http://schemas.microsoft.com/office/drawing/2014/main" id="{08E072A7-D898-4F43-93AA-0EB2AC21135B}"/>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29388" y="6016619"/>
              <a:ext cx="409350" cy="340730"/>
            </a:xfrm>
            <a:prstGeom prst="rect">
              <a:avLst/>
            </a:prstGeom>
          </p:spPr>
        </p:pic>
        <p:sp>
          <p:nvSpPr>
            <p:cNvPr id="103" name="Google Shape;378;p24">
              <a:extLst>
                <a:ext uri="{FF2B5EF4-FFF2-40B4-BE49-F238E27FC236}">
                  <a16:creationId xmlns:a16="http://schemas.microsoft.com/office/drawing/2014/main" id="{2DEC3843-62D8-4903-9DDD-CB7FD862B51D}"/>
                </a:ext>
              </a:extLst>
            </p:cNvPr>
            <p:cNvSpPr txBox="1"/>
            <p:nvPr/>
          </p:nvSpPr>
          <p:spPr>
            <a:xfrm>
              <a:off x="8153265" y="3928888"/>
              <a:ext cx="1266837" cy="287359"/>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QVPN</a:t>
              </a:r>
            </a:p>
          </p:txBody>
        </p:sp>
        <p:pic>
          <p:nvPicPr>
            <p:cNvPr id="104" name="圖形 103">
              <a:extLst>
                <a:ext uri="{FF2B5EF4-FFF2-40B4-BE49-F238E27FC236}">
                  <a16:creationId xmlns:a16="http://schemas.microsoft.com/office/drawing/2014/main" id="{AC665277-3E23-477E-AC70-21F569FE53E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86144" y="4425440"/>
              <a:ext cx="488425" cy="488425"/>
            </a:xfrm>
            <a:prstGeom prst="rect">
              <a:avLst/>
            </a:prstGeom>
            <a:effectLst>
              <a:outerShdw blurRad="50800" dist="50800" dir="8400000" algn="t" rotWithShape="0">
                <a:prstClr val="black">
                  <a:alpha val="30000"/>
                </a:prstClr>
              </a:outerShdw>
            </a:effectLst>
          </p:spPr>
        </p:pic>
        <p:sp>
          <p:nvSpPr>
            <p:cNvPr id="105" name="Google Shape;378;p24">
              <a:extLst>
                <a:ext uri="{FF2B5EF4-FFF2-40B4-BE49-F238E27FC236}">
                  <a16:creationId xmlns:a16="http://schemas.microsoft.com/office/drawing/2014/main" id="{EEFE8556-CA92-487B-A524-F767976F6B65}"/>
                </a:ext>
              </a:extLst>
            </p:cNvPr>
            <p:cNvSpPr txBox="1"/>
            <p:nvPr/>
          </p:nvSpPr>
          <p:spPr>
            <a:xfrm>
              <a:off x="8195829" y="5466191"/>
              <a:ext cx="1266837" cy="287359"/>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QVPN</a:t>
              </a:r>
            </a:p>
          </p:txBody>
        </p:sp>
        <p:sp>
          <p:nvSpPr>
            <p:cNvPr id="107" name="手繪多邊形: 圖案 62">
              <a:extLst>
                <a:ext uri="{FF2B5EF4-FFF2-40B4-BE49-F238E27FC236}">
                  <a16:creationId xmlns:a16="http://schemas.microsoft.com/office/drawing/2014/main" id="{F7BF6C62-5610-4742-87BB-8A0726E2768D}"/>
                </a:ext>
              </a:extLst>
            </p:cNvPr>
            <p:cNvSpPr/>
            <p:nvPr/>
          </p:nvSpPr>
          <p:spPr>
            <a:xfrm>
              <a:off x="7767055" y="5899163"/>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8" name="圖形 107">
              <a:extLst>
                <a:ext uri="{FF2B5EF4-FFF2-40B4-BE49-F238E27FC236}">
                  <a16:creationId xmlns:a16="http://schemas.microsoft.com/office/drawing/2014/main" id="{12DB4514-469E-45BF-B66F-31F3ED65FC5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4292" y="5999278"/>
              <a:ext cx="380212" cy="348767"/>
            </a:xfrm>
            <a:prstGeom prst="rect">
              <a:avLst/>
            </a:prstGeom>
          </p:spPr>
        </p:pic>
        <p:grpSp>
          <p:nvGrpSpPr>
            <p:cNvPr id="110" name="群組 109">
              <a:extLst>
                <a:ext uri="{FF2B5EF4-FFF2-40B4-BE49-F238E27FC236}">
                  <a16:creationId xmlns:a16="http://schemas.microsoft.com/office/drawing/2014/main" id="{7AF9FF61-6DF6-460F-8B30-FF1BBFB30263}"/>
                </a:ext>
              </a:extLst>
            </p:cNvPr>
            <p:cNvGrpSpPr/>
            <p:nvPr/>
          </p:nvGrpSpPr>
          <p:grpSpPr>
            <a:xfrm>
              <a:off x="3073845" y="4316057"/>
              <a:ext cx="3366337" cy="1469806"/>
              <a:chOff x="4771788" y="4238634"/>
              <a:chExt cx="1999760" cy="1374406"/>
            </a:xfrm>
          </p:grpSpPr>
          <p:cxnSp>
            <p:nvCxnSpPr>
              <p:cNvPr id="134" name="直線接點 133">
                <a:extLst>
                  <a:ext uri="{FF2B5EF4-FFF2-40B4-BE49-F238E27FC236}">
                    <a16:creationId xmlns:a16="http://schemas.microsoft.com/office/drawing/2014/main" id="{A29BB63B-5383-4C3C-8E99-05B4139A3755}"/>
                  </a:ext>
                </a:extLst>
              </p:cNvPr>
              <p:cNvCxnSpPr>
                <a:cxnSpLocks/>
              </p:cNvCxnSpPr>
              <p:nvPr/>
            </p:nvCxnSpPr>
            <p:spPr>
              <a:xfrm flipH="1" flipV="1">
                <a:off x="4774634" y="4238635"/>
                <a:ext cx="1984291" cy="136587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1C3E3B42-1608-4203-9F53-30C4C8B28BA7}"/>
                  </a:ext>
                </a:extLst>
              </p:cNvPr>
              <p:cNvCxnSpPr>
                <a:cxnSpLocks/>
              </p:cNvCxnSpPr>
              <p:nvPr/>
            </p:nvCxnSpPr>
            <p:spPr>
              <a:xfrm flipV="1">
                <a:off x="4771788" y="4238636"/>
                <a:ext cx="1984291" cy="136587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E5C88D29-C39B-4AA1-924E-65DEC586D384}"/>
                  </a:ext>
                </a:extLst>
              </p:cNvPr>
              <p:cNvCxnSpPr>
                <a:cxnSpLocks/>
              </p:cNvCxnSpPr>
              <p:nvPr/>
            </p:nvCxnSpPr>
            <p:spPr>
              <a:xfrm>
                <a:off x="4774634" y="4238634"/>
                <a:ext cx="1996914" cy="780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直線接點 136">
                <a:extLst>
                  <a:ext uri="{FF2B5EF4-FFF2-40B4-BE49-F238E27FC236}">
                    <a16:creationId xmlns:a16="http://schemas.microsoft.com/office/drawing/2014/main" id="{CE5455E6-CDD1-491F-AD1D-6D0788402F01}"/>
                  </a:ext>
                </a:extLst>
              </p:cNvPr>
              <p:cNvCxnSpPr>
                <a:cxnSpLocks/>
              </p:cNvCxnSpPr>
              <p:nvPr/>
            </p:nvCxnSpPr>
            <p:spPr>
              <a:xfrm>
                <a:off x="4774634" y="5596705"/>
                <a:ext cx="1996914" cy="780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C4D74950-9820-4A89-B09D-4E64D3F15AFB}"/>
                  </a:ext>
                </a:extLst>
              </p:cNvPr>
              <p:cNvCxnSpPr>
                <a:cxnSpLocks/>
              </p:cNvCxnSpPr>
              <p:nvPr/>
            </p:nvCxnSpPr>
            <p:spPr>
              <a:xfrm>
                <a:off x="6758925" y="4246439"/>
                <a:ext cx="0" cy="1366601"/>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直線接點 141">
                <a:extLst>
                  <a:ext uri="{FF2B5EF4-FFF2-40B4-BE49-F238E27FC236}">
                    <a16:creationId xmlns:a16="http://schemas.microsoft.com/office/drawing/2014/main" id="{DF1A06DF-D4DD-4B6C-A431-C454CD2D133F}"/>
                  </a:ext>
                </a:extLst>
              </p:cNvPr>
              <p:cNvCxnSpPr>
                <a:cxnSpLocks/>
              </p:cNvCxnSpPr>
              <p:nvPr/>
            </p:nvCxnSpPr>
            <p:spPr>
              <a:xfrm>
                <a:off x="4787257" y="4246439"/>
                <a:ext cx="0" cy="1366601"/>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12" name="圖形 111">
              <a:extLst>
                <a:ext uri="{FF2B5EF4-FFF2-40B4-BE49-F238E27FC236}">
                  <a16:creationId xmlns:a16="http://schemas.microsoft.com/office/drawing/2014/main" id="{15EB99B1-32E5-46DC-A85E-45E0A98F1804}"/>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570196" y="3788377"/>
              <a:ext cx="856853" cy="856852"/>
            </a:xfrm>
            <a:prstGeom prst="rect">
              <a:avLst/>
            </a:prstGeom>
            <a:effectLst>
              <a:outerShdw blurRad="50800" dist="50800" dir="8400000" algn="t" rotWithShape="0">
                <a:prstClr val="black">
                  <a:alpha val="30000"/>
                </a:prstClr>
              </a:outerShdw>
            </a:effectLst>
          </p:spPr>
        </p:pic>
        <p:pic>
          <p:nvPicPr>
            <p:cNvPr id="114" name="圖形 113">
              <a:extLst>
                <a:ext uri="{FF2B5EF4-FFF2-40B4-BE49-F238E27FC236}">
                  <a16:creationId xmlns:a16="http://schemas.microsoft.com/office/drawing/2014/main" id="{2DE1DAE4-3D76-4C60-8755-D84666FACBB9}"/>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050552" y="3788377"/>
              <a:ext cx="856853" cy="856852"/>
            </a:xfrm>
            <a:prstGeom prst="rect">
              <a:avLst/>
            </a:prstGeom>
            <a:effectLst>
              <a:outerShdw blurRad="50800" dist="50800" dir="8400000" algn="t" rotWithShape="0">
                <a:prstClr val="black">
                  <a:alpha val="30000"/>
                </a:prstClr>
              </a:outerShdw>
            </a:effectLst>
          </p:spPr>
        </p:pic>
        <p:pic>
          <p:nvPicPr>
            <p:cNvPr id="116" name="圖形 115">
              <a:extLst>
                <a:ext uri="{FF2B5EF4-FFF2-40B4-BE49-F238E27FC236}">
                  <a16:creationId xmlns:a16="http://schemas.microsoft.com/office/drawing/2014/main" id="{BA52F0AF-44BC-44F7-AFC2-B091E2706DB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050552" y="5287589"/>
              <a:ext cx="856853" cy="856852"/>
            </a:xfrm>
            <a:prstGeom prst="rect">
              <a:avLst/>
            </a:prstGeom>
            <a:effectLst>
              <a:outerShdw blurRad="50800" dist="50800" dir="8400000" algn="t" rotWithShape="0">
                <a:prstClr val="black">
                  <a:alpha val="30000"/>
                </a:prstClr>
              </a:outerShdw>
            </a:effectLst>
          </p:spPr>
        </p:pic>
        <p:sp>
          <p:nvSpPr>
            <p:cNvPr id="117" name="手繪多邊形: 圖案 62">
              <a:extLst>
                <a:ext uri="{FF2B5EF4-FFF2-40B4-BE49-F238E27FC236}">
                  <a16:creationId xmlns:a16="http://schemas.microsoft.com/office/drawing/2014/main" id="{EF3124EB-F8E5-4807-A858-B58AD4369E41}"/>
                </a:ext>
              </a:extLst>
            </p:cNvPr>
            <p:cNvSpPr/>
            <p:nvPr/>
          </p:nvSpPr>
          <p:spPr>
            <a:xfrm>
              <a:off x="7773739" y="4473677"/>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21" name="圖形 120">
              <a:extLst>
                <a:ext uri="{FF2B5EF4-FFF2-40B4-BE49-F238E27FC236}">
                  <a16:creationId xmlns:a16="http://schemas.microsoft.com/office/drawing/2014/main" id="{F46C788E-9D99-497A-BBB0-C1F58ADDBB7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834935" y="4573135"/>
              <a:ext cx="409350" cy="340730"/>
            </a:xfrm>
            <a:prstGeom prst="rect">
              <a:avLst/>
            </a:prstGeom>
          </p:spPr>
        </p:pic>
        <p:pic>
          <p:nvPicPr>
            <p:cNvPr id="124" name="圖形 123">
              <a:extLst>
                <a:ext uri="{FF2B5EF4-FFF2-40B4-BE49-F238E27FC236}">
                  <a16:creationId xmlns:a16="http://schemas.microsoft.com/office/drawing/2014/main" id="{28060428-F5E4-4E87-9F29-7A0E4A811B86}"/>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86144" y="5868924"/>
              <a:ext cx="488425" cy="488425"/>
            </a:xfrm>
            <a:prstGeom prst="rect">
              <a:avLst/>
            </a:prstGeom>
            <a:effectLst>
              <a:outerShdw blurRad="50800" dist="50800" dir="8400000" algn="t" rotWithShape="0">
                <a:prstClr val="black">
                  <a:alpha val="30000"/>
                </a:prstClr>
              </a:outerShdw>
            </a:effectLst>
          </p:spPr>
        </p:pic>
        <p:pic>
          <p:nvPicPr>
            <p:cNvPr id="125" name="圖片 124">
              <a:extLst>
                <a:ext uri="{FF2B5EF4-FFF2-40B4-BE49-F238E27FC236}">
                  <a16:creationId xmlns:a16="http://schemas.microsoft.com/office/drawing/2014/main" id="{0A73DDFB-DB6B-49C7-89F9-7302915E39C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358820" y="5520965"/>
              <a:ext cx="1286656" cy="409650"/>
            </a:xfrm>
            <a:prstGeom prst="rect">
              <a:avLst/>
            </a:prstGeom>
            <a:effectLst>
              <a:outerShdw blurRad="63500" sx="103000" sy="103000" algn="ctr" rotWithShape="0">
                <a:prstClr val="black">
                  <a:alpha val="85000"/>
                </a:prstClr>
              </a:outerShdw>
            </a:effectLst>
          </p:spPr>
        </p:pic>
        <p:sp>
          <p:nvSpPr>
            <p:cNvPr id="127" name="矩形 126">
              <a:extLst>
                <a:ext uri="{FF2B5EF4-FFF2-40B4-BE49-F238E27FC236}">
                  <a16:creationId xmlns:a16="http://schemas.microsoft.com/office/drawing/2014/main" id="{DA99EAE8-CCDF-40B0-9C2C-2ED10B13AC23}"/>
                </a:ext>
              </a:extLst>
            </p:cNvPr>
            <p:cNvSpPr/>
            <p:nvPr/>
          </p:nvSpPr>
          <p:spPr>
            <a:xfrm>
              <a:off x="1355012" y="5321678"/>
              <a:ext cx="1031051" cy="261610"/>
            </a:xfrm>
            <a:prstGeom prst="rect">
              <a:avLst/>
            </a:prstGeom>
          </p:spPr>
          <p:txBody>
            <a:bodyPr wrap="none">
              <a:spAutoFit/>
            </a:bodyPr>
            <a:lstStyle/>
            <a:p>
              <a:pPr algn="ctr"/>
              <a:r>
                <a:rPr lang="en-US" altLang="zh-TW" sz="1100" b="1">
                  <a:latin typeface="Arial" panose="020B0604020202020204" pitchFamily="34" charset="0"/>
                  <a:ea typeface="微軟正黑體" panose="020B0604030504040204" pitchFamily="34" charset="-120"/>
                  <a:sym typeface="Arial" panose="020B0604020202020204" pitchFamily="34" charset="0"/>
                </a:rPr>
                <a:t>QHora-301W</a:t>
              </a:r>
              <a:endParaRPr lang="zh-TW" altLang="en-US" sz="1100" b="1">
                <a:latin typeface="Arial" panose="020B0604020202020204" pitchFamily="34" charset="0"/>
                <a:ea typeface="微軟正黑體" panose="020B0604030504040204" pitchFamily="34" charset="-120"/>
                <a:sym typeface="Arial" panose="020B0604020202020204" pitchFamily="34" charset="0"/>
              </a:endParaRPr>
            </a:p>
          </p:txBody>
        </p:sp>
        <p:pic>
          <p:nvPicPr>
            <p:cNvPr id="129" name="圖片 128">
              <a:extLst>
                <a:ext uri="{FF2B5EF4-FFF2-40B4-BE49-F238E27FC236}">
                  <a16:creationId xmlns:a16="http://schemas.microsoft.com/office/drawing/2014/main" id="{A0273B32-3C5E-43B5-9774-E0C0AF143B8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832535" y="4126643"/>
              <a:ext cx="1286656" cy="409650"/>
            </a:xfrm>
            <a:prstGeom prst="rect">
              <a:avLst/>
            </a:prstGeom>
            <a:effectLst>
              <a:outerShdw blurRad="63500" sx="103000" sy="103000" algn="ctr" rotWithShape="0">
                <a:prstClr val="black">
                  <a:alpha val="85000"/>
                </a:prstClr>
              </a:outerShdw>
            </a:effectLst>
          </p:spPr>
        </p:pic>
        <p:sp>
          <p:nvSpPr>
            <p:cNvPr id="131" name="矩形 130">
              <a:extLst>
                <a:ext uri="{FF2B5EF4-FFF2-40B4-BE49-F238E27FC236}">
                  <a16:creationId xmlns:a16="http://schemas.microsoft.com/office/drawing/2014/main" id="{7D934FE5-9658-4DD0-89C0-7FE1E8352382}"/>
                </a:ext>
              </a:extLst>
            </p:cNvPr>
            <p:cNvSpPr/>
            <p:nvPr/>
          </p:nvSpPr>
          <p:spPr>
            <a:xfrm>
              <a:off x="6802896" y="3901526"/>
              <a:ext cx="1031051" cy="261610"/>
            </a:xfrm>
            <a:prstGeom prst="rect">
              <a:avLst/>
            </a:prstGeom>
          </p:spPr>
          <p:txBody>
            <a:bodyPr wrap="none">
              <a:spAutoFit/>
            </a:bodyPr>
            <a:lstStyle/>
            <a:p>
              <a:pPr algn="ctr"/>
              <a:r>
                <a:rPr lang="en-US" altLang="zh-TW" sz="1100" b="1">
                  <a:latin typeface="Arial" panose="020B0604020202020204" pitchFamily="34" charset="0"/>
                  <a:ea typeface="微軟正黑體" panose="020B0604030504040204" pitchFamily="34" charset="-120"/>
                  <a:sym typeface="Arial" panose="020B0604020202020204" pitchFamily="34" charset="0"/>
                </a:rPr>
                <a:t>QHora-301W</a:t>
              </a:r>
              <a:endParaRPr lang="zh-TW" altLang="en-US" sz="1100" b="1">
                <a:latin typeface="Arial" panose="020B0604020202020204" pitchFamily="34" charset="0"/>
                <a:ea typeface="微軟正黑體" panose="020B0604030504040204" pitchFamily="34" charset="-120"/>
                <a:sym typeface="Arial" panose="020B0604020202020204" pitchFamily="34" charset="0"/>
              </a:endParaRPr>
            </a:p>
          </p:txBody>
        </p:sp>
        <p:pic>
          <p:nvPicPr>
            <p:cNvPr id="133" name="圖形 132">
              <a:extLst>
                <a:ext uri="{FF2B5EF4-FFF2-40B4-BE49-F238E27FC236}">
                  <a16:creationId xmlns:a16="http://schemas.microsoft.com/office/drawing/2014/main" id="{80414507-7F10-4A3A-9E30-664AC17069E2}"/>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570196" y="5287589"/>
              <a:ext cx="856853" cy="856852"/>
            </a:xfrm>
            <a:prstGeom prst="rect">
              <a:avLst/>
            </a:prstGeom>
            <a:effectLst>
              <a:outerShdw blurRad="50800" dist="50800" dir="8400000" algn="t" rotWithShape="0">
                <a:prstClr val="black">
                  <a:alpha val="30000"/>
                </a:prstClr>
              </a:outerShdw>
            </a:effectLst>
          </p:spPr>
        </p:pic>
      </p:grpSp>
      <p:pic>
        <p:nvPicPr>
          <p:cNvPr id="43" name="圖片 42">
            <a:extLst>
              <a:ext uri="{FF2B5EF4-FFF2-40B4-BE49-F238E27FC236}">
                <a16:creationId xmlns:a16="http://schemas.microsoft.com/office/drawing/2014/main" id="{54EFE57D-3883-9247-8227-4D1236EEC2A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799431" y="5300338"/>
            <a:ext cx="1286656" cy="409650"/>
          </a:xfrm>
          <a:prstGeom prst="rect">
            <a:avLst/>
          </a:prstGeom>
          <a:effectLst>
            <a:outerShdw blurRad="63500" sx="103000" sy="103000" algn="ctr" rotWithShape="0">
              <a:prstClr val="black">
                <a:alpha val="85000"/>
              </a:prstClr>
            </a:outerShdw>
          </a:effectLst>
        </p:spPr>
      </p:pic>
      <p:pic>
        <p:nvPicPr>
          <p:cNvPr id="44" name="圖片 43" descr="一張含有 電腦 的圖片&#10;&#10;自動產生的描述">
            <a:extLst>
              <a:ext uri="{FF2B5EF4-FFF2-40B4-BE49-F238E27FC236}">
                <a16:creationId xmlns:a16="http://schemas.microsoft.com/office/drawing/2014/main" id="{A33F5B2E-471B-D248-BE36-AF6D7738839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315922" y="3850837"/>
            <a:ext cx="1285149" cy="216705"/>
          </a:xfrm>
          <a:prstGeom prst="rect">
            <a:avLst/>
          </a:prstGeom>
          <a:effectLst>
            <a:outerShdw blurRad="63500" sx="102000" sy="102000" algn="ctr" rotWithShape="0">
              <a:prstClr val="black">
                <a:alpha val="71000"/>
              </a:prstClr>
            </a:outerShdw>
          </a:effectLst>
        </p:spPr>
      </p:pic>
      <p:sp>
        <p:nvSpPr>
          <p:cNvPr id="45" name="Google Shape;378;p24">
            <a:extLst>
              <a:ext uri="{FF2B5EF4-FFF2-40B4-BE49-F238E27FC236}">
                <a16:creationId xmlns:a16="http://schemas.microsoft.com/office/drawing/2014/main" id="{7BB40F3B-AE48-4F23-B836-20D1FEA30F20}"/>
              </a:ext>
            </a:extLst>
          </p:cNvPr>
          <p:cNvSpPr txBox="1"/>
          <p:nvPr/>
        </p:nvSpPr>
        <p:spPr>
          <a:xfrm>
            <a:off x="3596203" y="3680439"/>
            <a:ext cx="2280715" cy="338560"/>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TW" altLang="en-US"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Auto VPN Network</a:t>
            </a:r>
          </a:p>
        </p:txBody>
      </p:sp>
    </p:spTree>
    <p:extLst>
      <p:ext uri="{BB962C8B-B14F-4D97-AF65-F5344CB8AC3E}">
        <p14:creationId xmlns:p14="http://schemas.microsoft.com/office/powerpoint/2010/main" val="1909732292"/>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7" name="Google Shape;547;p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en-US" altLang="zh-TW" sz="4000">
                <a:ea typeface="微軟正黑體" panose="020B0604030504040204" pitchFamily="34" charset="-120"/>
                <a:cs typeface="Arial"/>
                <a:sym typeface="Arial" panose="020B0604020202020204" pitchFamily="34" charset="0"/>
              </a:rPr>
              <a:t>A centrally managed platform solves the management issues of multiple devices</a:t>
            </a:r>
            <a:endParaRPr lang="zh-TW" sz="4000">
              <a:ea typeface="微軟正黑體" panose="020B0604030504040204" pitchFamily="34" charset="-120"/>
              <a:cs typeface="Arial"/>
              <a:sym typeface="Arial" panose="020B0604020202020204" pitchFamily="34" charset="0"/>
            </a:endParaRPr>
          </a:p>
        </p:txBody>
      </p:sp>
      <p:sp>
        <p:nvSpPr>
          <p:cNvPr id="94" name="矩形: 圓角 43">
            <a:extLst>
              <a:ext uri="{FF2B5EF4-FFF2-40B4-BE49-F238E27FC236}">
                <a16:creationId xmlns:a16="http://schemas.microsoft.com/office/drawing/2014/main" id="{40411ED4-A957-444E-B3ED-08E404399B06}"/>
              </a:ext>
            </a:extLst>
          </p:cNvPr>
          <p:cNvSpPr/>
          <p:nvPr/>
        </p:nvSpPr>
        <p:spPr>
          <a:xfrm>
            <a:off x="660400" y="5605162"/>
            <a:ext cx="3421307" cy="1069070"/>
          </a:xfrm>
          <a:prstGeom prst="roundRect">
            <a:avLst>
              <a:gd name="adj" fmla="val 3717"/>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5" name="矩形: 圓角 39">
            <a:extLst>
              <a:ext uri="{FF2B5EF4-FFF2-40B4-BE49-F238E27FC236}">
                <a16:creationId xmlns:a16="http://schemas.microsoft.com/office/drawing/2014/main" id="{0707D02E-CEF7-8242-A39A-4DD589698E18}"/>
              </a:ext>
            </a:extLst>
          </p:cNvPr>
          <p:cNvSpPr/>
          <p:nvPr/>
        </p:nvSpPr>
        <p:spPr>
          <a:xfrm>
            <a:off x="660400" y="3195125"/>
            <a:ext cx="3421307" cy="1069070"/>
          </a:xfrm>
          <a:prstGeom prst="roundRect">
            <a:avLst>
              <a:gd name="adj" fmla="val 3717"/>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6" name="矩形: 圓角 40">
            <a:extLst>
              <a:ext uri="{FF2B5EF4-FFF2-40B4-BE49-F238E27FC236}">
                <a16:creationId xmlns:a16="http://schemas.microsoft.com/office/drawing/2014/main" id="{172CAEAE-B378-7348-9C69-A6BE9B210CAA}"/>
              </a:ext>
            </a:extLst>
          </p:cNvPr>
          <p:cNvSpPr/>
          <p:nvPr/>
        </p:nvSpPr>
        <p:spPr>
          <a:xfrm>
            <a:off x="660400" y="4407712"/>
            <a:ext cx="3421307" cy="1069070"/>
          </a:xfrm>
          <a:prstGeom prst="roundRect">
            <a:avLst>
              <a:gd name="adj" fmla="val 3717"/>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7" name="矩形: 圓角 2">
            <a:extLst>
              <a:ext uri="{FF2B5EF4-FFF2-40B4-BE49-F238E27FC236}">
                <a16:creationId xmlns:a16="http://schemas.microsoft.com/office/drawing/2014/main" id="{CB484221-9328-AD48-969E-A76AE6F8DA3A}"/>
              </a:ext>
            </a:extLst>
          </p:cNvPr>
          <p:cNvSpPr/>
          <p:nvPr/>
        </p:nvSpPr>
        <p:spPr>
          <a:xfrm>
            <a:off x="660400" y="1982538"/>
            <a:ext cx="3421307" cy="1069070"/>
          </a:xfrm>
          <a:prstGeom prst="roundRect">
            <a:avLst>
              <a:gd name="adj" fmla="val 3717"/>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8" name="Google Shape;544;p29">
            <a:extLst>
              <a:ext uri="{FF2B5EF4-FFF2-40B4-BE49-F238E27FC236}">
                <a16:creationId xmlns:a16="http://schemas.microsoft.com/office/drawing/2014/main" id="{11BD36B6-7AEB-7F47-8B94-8D20CBF173B4}"/>
              </a:ext>
            </a:extLst>
          </p:cNvPr>
          <p:cNvSpPr/>
          <p:nvPr/>
        </p:nvSpPr>
        <p:spPr>
          <a:xfrm>
            <a:off x="1622704" y="3350605"/>
            <a:ext cx="2354737" cy="674394"/>
          </a:xfrm>
          <a:prstGeom prst="roundRect">
            <a:avLst>
              <a:gd name="adj" fmla="val 0"/>
            </a:avLst>
          </a:prstGeom>
          <a:noFill/>
          <a:ln>
            <a:noFill/>
          </a:ln>
        </p:spPr>
        <p:txBody>
          <a:bodyPr spcFirstLastPara="1" wrap="square" lIns="91425" tIns="45700" rIns="91425" bIns="45700" anchor="ctr" anchorCtr="0">
            <a:noAutofit/>
          </a:bodyPr>
          <a:lstStyle/>
          <a:p>
            <a:pPr marL="38100"/>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Geological location of each device</a:t>
            </a:r>
            <a:endParaRPr lang="zh-TW">
              <a:latin typeface="Arial" panose="020B0604020202020204" pitchFamily="34" charset="0"/>
              <a:ea typeface="微軟正黑體" panose="020B0604030504040204" pitchFamily="34" charset="-120"/>
              <a:sym typeface="Arial" panose="020B0604020202020204" pitchFamily="34" charset="0"/>
            </a:endParaRPr>
          </a:p>
        </p:txBody>
      </p:sp>
      <p:sp>
        <p:nvSpPr>
          <p:cNvPr id="101" name="Google Shape;548;p29">
            <a:extLst>
              <a:ext uri="{FF2B5EF4-FFF2-40B4-BE49-F238E27FC236}">
                <a16:creationId xmlns:a16="http://schemas.microsoft.com/office/drawing/2014/main" id="{9E3B91A3-6E84-3C40-84E0-A8531B607513}"/>
              </a:ext>
            </a:extLst>
          </p:cNvPr>
          <p:cNvSpPr/>
          <p:nvPr/>
        </p:nvSpPr>
        <p:spPr>
          <a:xfrm>
            <a:off x="1622704" y="2216636"/>
            <a:ext cx="2457095" cy="674394"/>
          </a:xfrm>
          <a:prstGeom prst="roundRect">
            <a:avLst>
              <a:gd name="adj" fmla="val 16667"/>
            </a:avLst>
          </a:prstGeom>
          <a:noFill/>
          <a:ln>
            <a:noFill/>
          </a:ln>
        </p:spPr>
        <p:txBody>
          <a:bodyPr spcFirstLastPara="1" wrap="square" lIns="91425" tIns="45700" rIns="91425" bIns="45700" anchor="ctr" anchorCtr="0">
            <a:noAutofit/>
          </a:bodyPr>
          <a:lstStyle/>
          <a:p>
            <a:pPr marL="38100"/>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Intuitive graphical user interface</a:t>
            </a:r>
            <a:endParaRPr lang="zh-TW">
              <a:latin typeface="Arial" panose="020B0604020202020204" pitchFamily="34" charset="0"/>
              <a:ea typeface="微軟正黑體" panose="020B0604030504040204" pitchFamily="34" charset="-120"/>
              <a:sym typeface="Arial" panose="020B0604020202020204" pitchFamily="34" charset="0"/>
            </a:endParaRPr>
          </a:p>
        </p:txBody>
      </p:sp>
      <p:sp>
        <p:nvSpPr>
          <p:cNvPr id="104" name="文字方塊 103">
            <a:extLst>
              <a:ext uri="{FF2B5EF4-FFF2-40B4-BE49-F238E27FC236}">
                <a16:creationId xmlns:a16="http://schemas.microsoft.com/office/drawing/2014/main" id="{AC220EF8-EBA8-8440-BDB2-3399FB543EF4}"/>
              </a:ext>
            </a:extLst>
          </p:cNvPr>
          <p:cNvSpPr txBox="1"/>
          <p:nvPr/>
        </p:nvSpPr>
        <p:spPr>
          <a:xfrm>
            <a:off x="770985" y="2094062"/>
            <a:ext cx="982133" cy="923330"/>
          </a:xfrm>
          <a:prstGeom prst="rect">
            <a:avLst/>
          </a:prstGeom>
          <a:noFill/>
        </p:spPr>
        <p:txBody>
          <a:bodyPr wrap="square" rtlCol="0">
            <a:spAutoFit/>
          </a:bodyPr>
          <a:lstStyle/>
          <a:p>
            <a:r>
              <a:rPr lang="en-US" altLang="zh-TW" sz="54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01</a:t>
            </a:r>
            <a:endParaRPr lang="zh-TW" altLang="en-US" sz="54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6" name="文字方塊 105">
            <a:extLst>
              <a:ext uri="{FF2B5EF4-FFF2-40B4-BE49-F238E27FC236}">
                <a16:creationId xmlns:a16="http://schemas.microsoft.com/office/drawing/2014/main" id="{2FE525CC-C274-5B48-8BFB-28376193C590}"/>
              </a:ext>
            </a:extLst>
          </p:cNvPr>
          <p:cNvSpPr txBox="1"/>
          <p:nvPr/>
        </p:nvSpPr>
        <p:spPr>
          <a:xfrm>
            <a:off x="770985" y="3243683"/>
            <a:ext cx="982133" cy="923330"/>
          </a:xfrm>
          <a:prstGeom prst="rect">
            <a:avLst/>
          </a:prstGeom>
          <a:noFill/>
        </p:spPr>
        <p:txBody>
          <a:bodyPr wrap="square" rtlCol="0">
            <a:spAutoFit/>
          </a:bodyPr>
          <a:lstStyle/>
          <a:p>
            <a:r>
              <a:rPr lang="en-US" altLang="zh-TW" sz="54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02</a:t>
            </a:r>
            <a:endParaRPr lang="zh-TW" altLang="en-US" sz="54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7" name="文字方塊 106">
            <a:extLst>
              <a:ext uri="{FF2B5EF4-FFF2-40B4-BE49-F238E27FC236}">
                <a16:creationId xmlns:a16="http://schemas.microsoft.com/office/drawing/2014/main" id="{330CEB10-48E8-9D4E-9AE7-56EE58C849C0}"/>
              </a:ext>
            </a:extLst>
          </p:cNvPr>
          <p:cNvSpPr txBox="1"/>
          <p:nvPr/>
        </p:nvSpPr>
        <p:spPr>
          <a:xfrm>
            <a:off x="770985" y="4512553"/>
            <a:ext cx="982133" cy="923330"/>
          </a:xfrm>
          <a:prstGeom prst="rect">
            <a:avLst/>
          </a:prstGeom>
          <a:noFill/>
        </p:spPr>
        <p:txBody>
          <a:bodyPr wrap="square" rtlCol="0">
            <a:spAutoFit/>
          </a:bodyPr>
          <a:lstStyle/>
          <a:p>
            <a:r>
              <a:rPr lang="en-US" altLang="zh-TW" sz="54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03</a:t>
            </a:r>
            <a:endParaRPr lang="zh-TW" altLang="en-US" sz="54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8" name="文字方塊 107">
            <a:extLst>
              <a:ext uri="{FF2B5EF4-FFF2-40B4-BE49-F238E27FC236}">
                <a16:creationId xmlns:a16="http://schemas.microsoft.com/office/drawing/2014/main" id="{9DE60686-25E6-3F46-BD36-A91BF4C566C4}"/>
              </a:ext>
            </a:extLst>
          </p:cNvPr>
          <p:cNvSpPr txBox="1"/>
          <p:nvPr/>
        </p:nvSpPr>
        <p:spPr>
          <a:xfrm>
            <a:off x="770985" y="5627049"/>
            <a:ext cx="982133" cy="923330"/>
          </a:xfrm>
          <a:prstGeom prst="rect">
            <a:avLst/>
          </a:prstGeom>
          <a:noFill/>
        </p:spPr>
        <p:txBody>
          <a:bodyPr wrap="square" rtlCol="0">
            <a:spAutoFit/>
          </a:bodyPr>
          <a:lstStyle/>
          <a:p>
            <a:r>
              <a:rPr lang="en-US" altLang="zh-TW" sz="54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04</a:t>
            </a:r>
            <a:endParaRPr lang="zh-TW" altLang="en-US" sz="54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 name="圖片 2">
            <a:extLst>
              <a:ext uri="{FF2B5EF4-FFF2-40B4-BE49-F238E27FC236}">
                <a16:creationId xmlns:a16="http://schemas.microsoft.com/office/drawing/2014/main" id="{E65CBD6A-0248-40E2-9FAF-BE4D107A0C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4570" y="2973744"/>
            <a:ext cx="7727430" cy="3825757"/>
          </a:xfrm>
          <a:prstGeom prst="rect">
            <a:avLst/>
          </a:prstGeom>
          <a:ln>
            <a:solidFill>
              <a:schemeClr val="tx1"/>
            </a:solidFill>
          </a:ln>
          <a:effectLst>
            <a:outerShdw blurRad="292100" dist="457200" dir="8100000" algn="tr" rotWithShape="0">
              <a:srgbClr val="251A36">
                <a:alpha val="65882"/>
              </a:srgbClr>
            </a:outerShdw>
          </a:effectLst>
        </p:spPr>
      </p:pic>
      <p:sp>
        <p:nvSpPr>
          <p:cNvPr id="21" name="Google Shape;559;p30">
            <a:extLst>
              <a:ext uri="{FF2B5EF4-FFF2-40B4-BE49-F238E27FC236}">
                <a16:creationId xmlns:a16="http://schemas.microsoft.com/office/drawing/2014/main" id="{725AAAA8-F8AB-6F46-81C4-AF006130EFD7}"/>
              </a:ext>
            </a:extLst>
          </p:cNvPr>
          <p:cNvSpPr/>
          <p:nvPr/>
        </p:nvSpPr>
        <p:spPr>
          <a:xfrm>
            <a:off x="5152103" y="2216636"/>
            <a:ext cx="3921148" cy="484663"/>
          </a:xfrm>
          <a:prstGeom prst="roundRect">
            <a:avLst>
              <a:gd name="adj" fmla="val 0"/>
            </a:avLst>
          </a:prstGeom>
          <a:noFill/>
          <a:ln>
            <a:noFill/>
          </a:ln>
        </p:spPr>
        <p:txBody>
          <a:bodyPr spcFirstLastPara="1" wrap="square" lIns="91425" tIns="45700" rIns="91425" bIns="45700" anchor="t" anchorCtr="0">
            <a:noAutofit/>
          </a:bodyPr>
          <a:lstStyle/>
          <a:p>
            <a:r>
              <a:rPr lang="zh-TW" altLang="en-US" sz="2800" b="1">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Instant Notification</a:t>
            </a:r>
          </a:p>
          <a:p>
            <a:pPr marL="0" marR="0" lvl="0" indent="0" rtl="0">
              <a:spcBef>
                <a:spcPts val="0"/>
              </a:spcBef>
              <a:spcAft>
                <a:spcPts val="0"/>
              </a:spcAft>
              <a:buNone/>
            </a:pPr>
            <a:endParaRPr lang="zh-TW" altLang="en-US" sz="2800" b="1">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3" name="圖形 22">
            <a:extLst>
              <a:ext uri="{FF2B5EF4-FFF2-40B4-BE49-F238E27FC236}">
                <a16:creationId xmlns:a16="http://schemas.microsoft.com/office/drawing/2014/main" id="{FC3872AF-EB16-374C-A6FB-B5298E46FC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13464" y="2167612"/>
            <a:ext cx="449506" cy="599341"/>
          </a:xfrm>
          <a:prstGeom prst="rect">
            <a:avLst/>
          </a:prstGeom>
        </p:spPr>
      </p:pic>
      <p:sp>
        <p:nvSpPr>
          <p:cNvPr id="19" name="Google Shape;545;p29">
            <a:extLst>
              <a:ext uri="{FF2B5EF4-FFF2-40B4-BE49-F238E27FC236}">
                <a16:creationId xmlns:a16="http://schemas.microsoft.com/office/drawing/2014/main" id="{AA61E382-B84B-4209-9D57-292E7B7C56E5}"/>
              </a:ext>
            </a:extLst>
          </p:cNvPr>
          <p:cNvSpPr/>
          <p:nvPr/>
        </p:nvSpPr>
        <p:spPr>
          <a:xfrm>
            <a:off x="1663960" y="4632284"/>
            <a:ext cx="2002645" cy="674394"/>
          </a:xfrm>
          <a:prstGeom prst="roundRect">
            <a:avLst>
              <a:gd name="adj" fmla="val 0"/>
            </a:avLst>
          </a:prstGeom>
          <a:noFill/>
          <a:ln>
            <a:noFill/>
          </a:ln>
        </p:spPr>
        <p:txBody>
          <a:bodyPr spcFirstLastPara="1" wrap="square" lIns="91425" tIns="45700" rIns="91425" bIns="457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Overview connection status of all devices</a:t>
            </a:r>
            <a:endParaRPr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 name="Google Shape;546;p29">
            <a:extLst>
              <a:ext uri="{FF2B5EF4-FFF2-40B4-BE49-F238E27FC236}">
                <a16:creationId xmlns:a16="http://schemas.microsoft.com/office/drawing/2014/main" id="{554F88C7-E344-482C-8303-C5E77EDAC731}"/>
              </a:ext>
            </a:extLst>
          </p:cNvPr>
          <p:cNvSpPr/>
          <p:nvPr/>
        </p:nvSpPr>
        <p:spPr>
          <a:xfrm>
            <a:off x="1658260" y="5754388"/>
            <a:ext cx="2345838" cy="674394"/>
          </a:xfrm>
          <a:prstGeom prst="roundRect">
            <a:avLst>
              <a:gd name="adj" fmla="val 0"/>
            </a:avLst>
          </a:prstGeom>
          <a:noFill/>
          <a:ln>
            <a:noFill/>
          </a:ln>
        </p:spPr>
        <p:txBody>
          <a:bodyPr spcFirstLastPara="1" wrap="square" lIns="91425" tIns="45700" rIns="91425" bIns="457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Simultaneously execute various parameter settings</a:t>
            </a:r>
            <a:endParaRPr lang="zh-TW" altLang="en-US" sz="1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193840436"/>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標題 78">
            <a:extLst>
              <a:ext uri="{FF2B5EF4-FFF2-40B4-BE49-F238E27FC236}">
                <a16:creationId xmlns:a16="http://schemas.microsoft.com/office/drawing/2014/main" id="{A1D36556-6D87-44B8-8D3D-475FD9FCAE49}"/>
              </a:ext>
            </a:extLst>
          </p:cNvPr>
          <p:cNvSpPr>
            <a:spLocks noGrp="1"/>
          </p:cNvSpPr>
          <p:nvPr>
            <p:ph type="title"/>
          </p:nvPr>
        </p:nvSpPr>
        <p:spPr/>
        <p:txBody>
          <a:bodyPr/>
          <a:lstStyle/>
          <a:p>
            <a:r>
              <a:rPr lang="en-US">
                <a:ea typeface="微軟正黑體" panose="020B0604030504040204" pitchFamily="34" charset="-120"/>
                <a:cs typeface="Arial"/>
                <a:sym typeface="Arial" panose="020B0604020202020204" pitchFamily="34" charset="0"/>
              </a:rPr>
              <a:t>Hardware </a:t>
            </a:r>
            <a:r>
              <a:rPr lang="en-US" altLang="zh-TW">
                <a:ea typeface="微軟正黑體" panose="020B0604030504040204" pitchFamily="34" charset="-120"/>
                <a:cs typeface="Arial"/>
                <a:sym typeface="Arial" panose="020B0604020202020204" pitchFamily="34" charset="0"/>
              </a:rPr>
              <a:t>Appearance</a:t>
            </a:r>
            <a:endParaRPr lang="zh-TW">
              <a:ea typeface="微軟正黑體" panose="020B0604030504040204" pitchFamily="34" charset="-120"/>
              <a:sym typeface="Arial" panose="020B0604020202020204" pitchFamily="34" charset="0"/>
            </a:endParaRPr>
          </a:p>
        </p:txBody>
      </p:sp>
      <p:pic>
        <p:nvPicPr>
          <p:cNvPr id="43" name="圖片 42">
            <a:extLst>
              <a:ext uri="{FF2B5EF4-FFF2-40B4-BE49-F238E27FC236}">
                <a16:creationId xmlns:a16="http://schemas.microsoft.com/office/drawing/2014/main" id="{0B170849-6580-4B10-AF84-C2DD34719B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48423" y="4033431"/>
            <a:ext cx="7337941" cy="2207512"/>
          </a:xfrm>
          <a:prstGeom prst="rect">
            <a:avLst/>
          </a:prstGeom>
        </p:spPr>
      </p:pic>
      <p:pic>
        <p:nvPicPr>
          <p:cNvPr id="44" name="圖片 43">
            <a:extLst>
              <a:ext uri="{FF2B5EF4-FFF2-40B4-BE49-F238E27FC236}">
                <a16:creationId xmlns:a16="http://schemas.microsoft.com/office/drawing/2014/main" id="{73FDA8E6-22DC-4BDC-B21D-AAA613D3A0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9701" y="2075942"/>
            <a:ext cx="7380890" cy="2349958"/>
          </a:xfrm>
          <a:prstGeom prst="rect">
            <a:avLst/>
          </a:prstGeom>
        </p:spPr>
      </p:pic>
      <p:sp>
        <p:nvSpPr>
          <p:cNvPr id="45" name="Google Shape;227;p22">
            <a:extLst>
              <a:ext uri="{FF2B5EF4-FFF2-40B4-BE49-F238E27FC236}">
                <a16:creationId xmlns:a16="http://schemas.microsoft.com/office/drawing/2014/main" id="{FB461708-C21E-4E1F-807B-1961A805C40F}"/>
              </a:ext>
            </a:extLst>
          </p:cNvPr>
          <p:cNvSpPr txBox="1"/>
          <p:nvPr/>
        </p:nvSpPr>
        <p:spPr>
          <a:xfrm>
            <a:off x="9776992" y="2933278"/>
            <a:ext cx="1635164" cy="384085"/>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US" sz="1400" b="1" err="1">
                <a:solidFill>
                  <a:schemeClr val="bg1"/>
                </a:solidFill>
                <a:latin typeface="Arial" panose="020B0604020202020204" pitchFamily="34" charset="0"/>
                <a:ea typeface="微軟正黑體" panose="020B0604030504040204" pitchFamily="34" charset="-120"/>
                <a:sym typeface="Arial" panose="020B0604020202020204" pitchFamily="34" charset="0"/>
              </a:rPr>
              <a:t>WiFi</a:t>
            </a: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 Enabled</a:t>
            </a:r>
          </a:p>
        </p:txBody>
      </p:sp>
      <p:sp>
        <p:nvSpPr>
          <p:cNvPr id="46" name="Google Shape;228;p22">
            <a:extLst>
              <a:ext uri="{FF2B5EF4-FFF2-40B4-BE49-F238E27FC236}">
                <a16:creationId xmlns:a16="http://schemas.microsoft.com/office/drawing/2014/main" id="{06D10C43-19D0-418C-82CA-262BA7FBF51A}"/>
              </a:ext>
            </a:extLst>
          </p:cNvPr>
          <p:cNvSpPr txBox="1"/>
          <p:nvPr/>
        </p:nvSpPr>
        <p:spPr>
          <a:xfrm>
            <a:off x="4528334" y="1883254"/>
            <a:ext cx="2354282" cy="295159"/>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10GbE Connectivity</a:t>
            </a:r>
          </a:p>
        </p:txBody>
      </p:sp>
      <p:cxnSp>
        <p:nvCxnSpPr>
          <p:cNvPr id="47" name="Google Shape;247;p22">
            <a:extLst>
              <a:ext uri="{FF2B5EF4-FFF2-40B4-BE49-F238E27FC236}">
                <a16:creationId xmlns:a16="http://schemas.microsoft.com/office/drawing/2014/main" id="{B991D159-5075-4527-AC3D-574B7ACFFE65}"/>
              </a:ext>
            </a:extLst>
          </p:cNvPr>
          <p:cNvCxnSpPr>
            <a:cxnSpLocks/>
          </p:cNvCxnSpPr>
          <p:nvPr/>
        </p:nvCxnSpPr>
        <p:spPr>
          <a:xfrm flipV="1">
            <a:off x="9063318" y="2249723"/>
            <a:ext cx="586304" cy="554301"/>
          </a:xfrm>
          <a:prstGeom prst="bentConnector3">
            <a:avLst>
              <a:gd name="adj1" fmla="val 1836"/>
            </a:avLst>
          </a:prstGeom>
          <a:noFill/>
          <a:ln w="28575" cap="flat" cmpd="sng">
            <a:solidFill>
              <a:srgbClr val="66FFCC"/>
            </a:solidFill>
            <a:prstDash val="solid"/>
            <a:round/>
            <a:headEnd type="none" w="med" len="med"/>
            <a:tailEnd type="none" w="med" len="med"/>
          </a:ln>
        </p:spPr>
      </p:cxnSp>
      <p:cxnSp>
        <p:nvCxnSpPr>
          <p:cNvPr id="48" name="Google Shape;222;p22">
            <a:extLst>
              <a:ext uri="{FF2B5EF4-FFF2-40B4-BE49-F238E27FC236}">
                <a16:creationId xmlns:a16="http://schemas.microsoft.com/office/drawing/2014/main" id="{381BCB83-B65E-44A2-A562-9724AEF26530}"/>
              </a:ext>
            </a:extLst>
          </p:cNvPr>
          <p:cNvCxnSpPr>
            <a:cxnSpLocks/>
          </p:cNvCxnSpPr>
          <p:nvPr/>
        </p:nvCxnSpPr>
        <p:spPr>
          <a:xfrm rot="10800000">
            <a:off x="2342958" y="3190322"/>
            <a:ext cx="1153281" cy="491102"/>
          </a:xfrm>
          <a:prstGeom prst="bentConnector3">
            <a:avLst>
              <a:gd name="adj1" fmla="val 235"/>
            </a:avLst>
          </a:prstGeom>
          <a:noFill/>
          <a:ln w="28575" cap="flat" cmpd="sng">
            <a:solidFill>
              <a:srgbClr val="66FFCC"/>
            </a:solidFill>
            <a:prstDash val="solid"/>
            <a:round/>
            <a:headEnd type="none" w="med" len="med"/>
            <a:tailEnd type="none" w="med" len="med"/>
          </a:ln>
        </p:spPr>
      </p:cxnSp>
      <p:cxnSp>
        <p:nvCxnSpPr>
          <p:cNvPr id="49" name="Google Shape;223;p22">
            <a:extLst>
              <a:ext uri="{FF2B5EF4-FFF2-40B4-BE49-F238E27FC236}">
                <a16:creationId xmlns:a16="http://schemas.microsoft.com/office/drawing/2014/main" id="{307C0B77-2462-490D-B967-AA0831A2BEDB}"/>
              </a:ext>
            </a:extLst>
          </p:cNvPr>
          <p:cNvCxnSpPr>
            <a:cxnSpLocks/>
          </p:cNvCxnSpPr>
          <p:nvPr/>
        </p:nvCxnSpPr>
        <p:spPr>
          <a:xfrm rot="10800000">
            <a:off x="2342959" y="2804025"/>
            <a:ext cx="1409452" cy="867309"/>
          </a:xfrm>
          <a:prstGeom prst="bentConnector3">
            <a:avLst>
              <a:gd name="adj1" fmla="val -272"/>
            </a:avLst>
          </a:prstGeom>
          <a:noFill/>
          <a:ln w="28575" cap="flat" cmpd="sng">
            <a:solidFill>
              <a:srgbClr val="66FFCC"/>
            </a:solidFill>
            <a:prstDash val="solid"/>
            <a:round/>
            <a:headEnd type="none" w="med" len="med"/>
            <a:tailEnd type="none" w="med" len="med"/>
          </a:ln>
        </p:spPr>
      </p:cxnSp>
      <p:cxnSp>
        <p:nvCxnSpPr>
          <p:cNvPr id="50" name="Google Shape;224;p22">
            <a:extLst>
              <a:ext uri="{FF2B5EF4-FFF2-40B4-BE49-F238E27FC236}">
                <a16:creationId xmlns:a16="http://schemas.microsoft.com/office/drawing/2014/main" id="{DBFEC665-2BFE-4B65-A3C7-DA2F1A571176}"/>
              </a:ext>
            </a:extLst>
          </p:cNvPr>
          <p:cNvCxnSpPr>
            <a:cxnSpLocks/>
            <a:stCxn id="20" idx="1"/>
          </p:cNvCxnSpPr>
          <p:nvPr/>
        </p:nvCxnSpPr>
        <p:spPr>
          <a:xfrm rot="16200000" flipV="1">
            <a:off x="2870552" y="1922568"/>
            <a:ext cx="1071202" cy="2126385"/>
          </a:xfrm>
          <a:prstGeom prst="bentConnector2">
            <a:avLst/>
          </a:prstGeom>
          <a:noFill/>
          <a:ln w="28575" cap="flat" cmpd="sng">
            <a:solidFill>
              <a:srgbClr val="66FFCC"/>
            </a:solidFill>
            <a:prstDash val="solid"/>
            <a:round/>
            <a:headEnd type="none" w="med" len="med"/>
            <a:tailEnd type="none" w="med" len="med"/>
          </a:ln>
        </p:spPr>
      </p:cxnSp>
      <p:cxnSp>
        <p:nvCxnSpPr>
          <p:cNvPr id="51" name="Google Shape;225;p22">
            <a:extLst>
              <a:ext uri="{FF2B5EF4-FFF2-40B4-BE49-F238E27FC236}">
                <a16:creationId xmlns:a16="http://schemas.microsoft.com/office/drawing/2014/main" id="{BBDC7210-F330-470B-8C60-6F5B20099157}"/>
              </a:ext>
            </a:extLst>
          </p:cNvPr>
          <p:cNvCxnSpPr>
            <a:cxnSpLocks/>
          </p:cNvCxnSpPr>
          <p:nvPr/>
        </p:nvCxnSpPr>
        <p:spPr>
          <a:xfrm flipV="1">
            <a:off x="5740353" y="3167498"/>
            <a:ext cx="4042016" cy="513219"/>
          </a:xfrm>
          <a:prstGeom prst="bentConnector3">
            <a:avLst>
              <a:gd name="adj1" fmla="val 119"/>
            </a:avLst>
          </a:prstGeom>
          <a:noFill/>
          <a:ln w="28575" cap="flat" cmpd="sng">
            <a:solidFill>
              <a:srgbClr val="66FFCC"/>
            </a:solidFill>
            <a:prstDash val="solid"/>
            <a:round/>
            <a:headEnd type="none" w="med" len="med"/>
            <a:tailEnd type="none" w="med" len="med"/>
          </a:ln>
        </p:spPr>
      </p:cxnSp>
      <p:sp>
        <p:nvSpPr>
          <p:cNvPr id="52" name="左中括弧 51">
            <a:extLst>
              <a:ext uri="{FF2B5EF4-FFF2-40B4-BE49-F238E27FC236}">
                <a16:creationId xmlns:a16="http://schemas.microsoft.com/office/drawing/2014/main" id="{BB90F7DF-1E2C-4144-AD4A-31CE7B4BE885}"/>
              </a:ext>
            </a:extLst>
          </p:cNvPr>
          <p:cNvSpPr/>
          <p:nvPr/>
        </p:nvSpPr>
        <p:spPr>
          <a:xfrm rot="5400000">
            <a:off x="4389314" y="3188858"/>
            <a:ext cx="160062" cy="825069"/>
          </a:xfrm>
          <a:prstGeom prst="leftBracket">
            <a:avLst>
              <a:gd name="adj" fmla="val 0"/>
            </a:avLst>
          </a:prstGeom>
          <a:ln w="28575">
            <a:solidFill>
              <a:srgbClr val="66FFC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53" name="左中括弧 52">
            <a:extLst>
              <a:ext uri="{FF2B5EF4-FFF2-40B4-BE49-F238E27FC236}">
                <a16:creationId xmlns:a16="http://schemas.microsoft.com/office/drawing/2014/main" id="{7BC29449-CE40-43BE-B76D-37D34351AECA}"/>
              </a:ext>
            </a:extLst>
          </p:cNvPr>
          <p:cNvSpPr/>
          <p:nvPr/>
        </p:nvSpPr>
        <p:spPr>
          <a:xfrm rot="5400000">
            <a:off x="5297879" y="3425911"/>
            <a:ext cx="128442" cy="270344"/>
          </a:xfrm>
          <a:prstGeom prst="leftBracket">
            <a:avLst>
              <a:gd name="adj" fmla="val 0"/>
            </a:avLst>
          </a:prstGeom>
          <a:ln w="28575">
            <a:solidFill>
              <a:srgbClr val="66FFC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54" name="Google Shape;235;p22">
            <a:extLst>
              <a:ext uri="{FF2B5EF4-FFF2-40B4-BE49-F238E27FC236}">
                <a16:creationId xmlns:a16="http://schemas.microsoft.com/office/drawing/2014/main" id="{C2635667-A476-424B-BF16-60D3B891162A}"/>
              </a:ext>
            </a:extLst>
          </p:cNvPr>
          <p:cNvSpPr txBox="1"/>
          <p:nvPr/>
        </p:nvSpPr>
        <p:spPr>
          <a:xfrm>
            <a:off x="4453063" y="6164000"/>
            <a:ext cx="992461" cy="388479"/>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 x USB 3.2 Gen 1</a:t>
            </a:r>
            <a:endPar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Google Shape;236;p22">
            <a:extLst>
              <a:ext uri="{FF2B5EF4-FFF2-40B4-BE49-F238E27FC236}">
                <a16:creationId xmlns:a16="http://schemas.microsoft.com/office/drawing/2014/main" id="{AC23687E-80C0-4E56-8DAA-C1614FEDD889}"/>
              </a:ext>
            </a:extLst>
          </p:cNvPr>
          <p:cNvSpPr txBox="1"/>
          <p:nvPr/>
        </p:nvSpPr>
        <p:spPr>
          <a:xfrm>
            <a:off x="9738997" y="5317516"/>
            <a:ext cx="2113827" cy="521799"/>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400" b="1">
                <a:solidFill>
                  <a:schemeClr val="bg1"/>
                </a:solidFill>
                <a:latin typeface="Arial" panose="020B0604020202020204" pitchFamily="34" charset="0"/>
                <a:ea typeface="微軟正黑體" panose="020B0604030504040204" pitchFamily="34" charset="-120"/>
                <a:sym typeface="Arial" panose="020B0604020202020204" pitchFamily="34" charset="0"/>
              </a:rPr>
              <a:t>4 x 1 GbE Ports (1000/100/10Mbps)</a:t>
            </a:r>
          </a:p>
        </p:txBody>
      </p:sp>
      <p:sp>
        <p:nvSpPr>
          <p:cNvPr id="56" name="Google Shape;237;p22">
            <a:extLst>
              <a:ext uri="{FF2B5EF4-FFF2-40B4-BE49-F238E27FC236}">
                <a16:creationId xmlns:a16="http://schemas.microsoft.com/office/drawing/2014/main" id="{D2EB16E2-15C5-4A62-87C7-7079B99EDEB3}"/>
              </a:ext>
            </a:extLst>
          </p:cNvPr>
          <p:cNvSpPr txBox="1"/>
          <p:nvPr/>
        </p:nvSpPr>
        <p:spPr>
          <a:xfrm>
            <a:off x="5540365" y="6132121"/>
            <a:ext cx="2859526" cy="481738"/>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fr-FR" sz="1600" b="1">
                <a:solidFill>
                  <a:srgbClr val="AFEB1E"/>
                </a:solidFill>
                <a:latin typeface="Arial" panose="020B0604020202020204" pitchFamily="34" charset="0"/>
                <a:ea typeface="微軟正黑體" panose="020B0604030504040204" pitchFamily="34" charset="-120"/>
                <a:sym typeface="Arial" panose="020B0604020202020204" pitchFamily="34" charset="0"/>
              </a:rPr>
              <a:t>2 x 10 GbE Ports</a:t>
            </a:r>
          </a:p>
          <a:p>
            <a:pPr marL="0" lvl="0" indent="0" rtl="0">
              <a:spcBef>
                <a:spcPts val="0"/>
              </a:spcBef>
              <a:spcAft>
                <a:spcPts val="0"/>
              </a:spcAft>
              <a:buNone/>
            </a:pPr>
            <a:r>
              <a:rPr lang="fr-FR" sz="1600">
                <a:solidFill>
                  <a:srgbClr val="AFEB1E"/>
                </a:solidFill>
                <a:latin typeface="Arial" panose="020B0604020202020204" pitchFamily="34" charset="0"/>
                <a:ea typeface="微軟正黑體" panose="020B0604030504040204" pitchFamily="34" charset="-120"/>
                <a:sym typeface="Arial" panose="020B0604020202020204" pitchFamily="34" charset="0"/>
              </a:rPr>
              <a:t>(10G/5G/2.5G/1G/100M)</a:t>
            </a:r>
          </a:p>
        </p:txBody>
      </p:sp>
      <p:sp>
        <p:nvSpPr>
          <p:cNvPr id="57" name="左中括弧 56">
            <a:extLst>
              <a:ext uri="{FF2B5EF4-FFF2-40B4-BE49-F238E27FC236}">
                <a16:creationId xmlns:a16="http://schemas.microsoft.com/office/drawing/2014/main" id="{317789D5-C1E2-42F4-A168-1223163B112D}"/>
              </a:ext>
            </a:extLst>
          </p:cNvPr>
          <p:cNvSpPr/>
          <p:nvPr/>
        </p:nvSpPr>
        <p:spPr>
          <a:xfrm rot="16200000">
            <a:off x="4732209" y="5765024"/>
            <a:ext cx="299345" cy="266125"/>
          </a:xfrm>
          <a:prstGeom prst="leftBracket">
            <a:avLst>
              <a:gd name="adj" fmla="val 0"/>
            </a:avLst>
          </a:prstGeom>
          <a:ln w="28575">
            <a:solidFill>
              <a:srgbClr val="66FFC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cxnSp>
        <p:nvCxnSpPr>
          <p:cNvPr id="58" name="直線接點 57">
            <a:extLst>
              <a:ext uri="{FF2B5EF4-FFF2-40B4-BE49-F238E27FC236}">
                <a16:creationId xmlns:a16="http://schemas.microsoft.com/office/drawing/2014/main" id="{98128FD1-E41E-46D6-A4D9-02E20D043F76}"/>
              </a:ext>
            </a:extLst>
          </p:cNvPr>
          <p:cNvCxnSpPr>
            <a:cxnSpLocks/>
          </p:cNvCxnSpPr>
          <p:nvPr/>
        </p:nvCxnSpPr>
        <p:spPr>
          <a:xfrm>
            <a:off x="8713886" y="5532655"/>
            <a:ext cx="992112" cy="0"/>
          </a:xfrm>
          <a:prstGeom prst="line">
            <a:avLst/>
          </a:prstGeom>
          <a:ln w="28575">
            <a:solidFill>
              <a:srgbClr val="66FFCC"/>
            </a:solidFill>
          </a:ln>
        </p:spPr>
        <p:style>
          <a:lnRef idx="1">
            <a:schemeClr val="accent1"/>
          </a:lnRef>
          <a:fillRef idx="0">
            <a:schemeClr val="accent1"/>
          </a:fillRef>
          <a:effectRef idx="0">
            <a:schemeClr val="accent1"/>
          </a:effectRef>
          <a:fontRef idx="minor">
            <a:schemeClr val="tx1"/>
          </a:fontRef>
        </p:style>
      </p:cxnSp>
      <p:cxnSp>
        <p:nvCxnSpPr>
          <p:cNvPr id="60" name="Google Shape;222;p22">
            <a:extLst>
              <a:ext uri="{FF2B5EF4-FFF2-40B4-BE49-F238E27FC236}">
                <a16:creationId xmlns:a16="http://schemas.microsoft.com/office/drawing/2014/main" id="{EBE74832-207C-44EE-9E00-CD0C380DFDFA}"/>
              </a:ext>
            </a:extLst>
          </p:cNvPr>
          <p:cNvCxnSpPr>
            <a:cxnSpLocks/>
          </p:cNvCxnSpPr>
          <p:nvPr/>
        </p:nvCxnSpPr>
        <p:spPr>
          <a:xfrm rot="10800000">
            <a:off x="2342960" y="4758779"/>
            <a:ext cx="1081523" cy="343950"/>
          </a:xfrm>
          <a:prstGeom prst="bentConnector3">
            <a:avLst>
              <a:gd name="adj1" fmla="val 1052"/>
            </a:avLst>
          </a:prstGeom>
          <a:noFill/>
          <a:ln w="28575" cap="flat" cmpd="sng">
            <a:solidFill>
              <a:srgbClr val="66FFCC"/>
            </a:solidFill>
            <a:prstDash val="solid"/>
            <a:round/>
            <a:headEnd type="none" w="med" len="med"/>
            <a:tailEnd type="none" w="med" len="med"/>
          </a:ln>
        </p:spPr>
      </p:cxnSp>
      <p:cxnSp>
        <p:nvCxnSpPr>
          <p:cNvPr id="61" name="Google Shape;222;p22">
            <a:extLst>
              <a:ext uri="{FF2B5EF4-FFF2-40B4-BE49-F238E27FC236}">
                <a16:creationId xmlns:a16="http://schemas.microsoft.com/office/drawing/2014/main" id="{552E17A5-56F7-47A6-B2E1-4CC136C5933F}"/>
              </a:ext>
            </a:extLst>
          </p:cNvPr>
          <p:cNvCxnSpPr>
            <a:cxnSpLocks/>
          </p:cNvCxnSpPr>
          <p:nvPr/>
        </p:nvCxnSpPr>
        <p:spPr>
          <a:xfrm rot="10800000">
            <a:off x="2342959" y="4427994"/>
            <a:ext cx="1429088" cy="637442"/>
          </a:xfrm>
          <a:prstGeom prst="bentConnector3">
            <a:avLst>
              <a:gd name="adj1" fmla="val 929"/>
            </a:avLst>
          </a:prstGeom>
          <a:noFill/>
          <a:ln w="28575" cap="flat" cmpd="sng">
            <a:solidFill>
              <a:srgbClr val="66FFCC"/>
            </a:solidFill>
            <a:prstDash val="solid"/>
            <a:round/>
            <a:headEnd type="none" w="med" len="med"/>
            <a:tailEnd type="none" w="med" len="med"/>
          </a:ln>
        </p:spPr>
      </p:cxnSp>
      <p:cxnSp>
        <p:nvCxnSpPr>
          <p:cNvPr id="62" name="Google Shape;222;p22">
            <a:extLst>
              <a:ext uri="{FF2B5EF4-FFF2-40B4-BE49-F238E27FC236}">
                <a16:creationId xmlns:a16="http://schemas.microsoft.com/office/drawing/2014/main" id="{CE3AF16F-3A76-4EBD-A70F-441E73F1DD42}"/>
              </a:ext>
            </a:extLst>
          </p:cNvPr>
          <p:cNvCxnSpPr>
            <a:cxnSpLocks/>
          </p:cNvCxnSpPr>
          <p:nvPr/>
        </p:nvCxnSpPr>
        <p:spPr>
          <a:xfrm rot="10800000" flipV="1">
            <a:off x="2300898" y="5793554"/>
            <a:ext cx="2098899" cy="468656"/>
          </a:xfrm>
          <a:prstGeom prst="bentConnector3">
            <a:avLst>
              <a:gd name="adj1" fmla="val 72"/>
            </a:avLst>
          </a:prstGeom>
          <a:noFill/>
          <a:ln w="28575" cap="flat" cmpd="sng">
            <a:solidFill>
              <a:srgbClr val="66FFCC"/>
            </a:solidFill>
            <a:prstDash val="solid"/>
            <a:round/>
            <a:headEnd type="none" w="med" len="med"/>
            <a:tailEnd type="none" w="med" len="med"/>
          </a:ln>
        </p:spPr>
      </p:cxnSp>
      <p:sp>
        <p:nvSpPr>
          <p:cNvPr id="63" name="矩形 62">
            <a:extLst>
              <a:ext uri="{FF2B5EF4-FFF2-40B4-BE49-F238E27FC236}">
                <a16:creationId xmlns:a16="http://schemas.microsoft.com/office/drawing/2014/main" id="{A99A2C29-DBA9-4C5F-86F1-D6AEC1AF53AA}"/>
              </a:ext>
            </a:extLst>
          </p:cNvPr>
          <p:cNvSpPr/>
          <p:nvPr/>
        </p:nvSpPr>
        <p:spPr>
          <a:xfrm>
            <a:off x="5213585" y="5090972"/>
            <a:ext cx="584945" cy="737591"/>
          </a:xfrm>
          <a:prstGeom prst="rect">
            <a:avLst/>
          </a:prstGeom>
          <a:solidFill>
            <a:srgbClr val="FFC300">
              <a:alpha val="25000"/>
            </a:srgbClr>
          </a:solidFill>
          <a:ln w="28575">
            <a:solidFill>
              <a:srgbClr val="FFC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64" name="矩形 63">
            <a:extLst>
              <a:ext uri="{FF2B5EF4-FFF2-40B4-BE49-F238E27FC236}">
                <a16:creationId xmlns:a16="http://schemas.microsoft.com/office/drawing/2014/main" id="{0D2973D8-4BF5-4A3B-9D91-8B42C076429A}"/>
              </a:ext>
            </a:extLst>
          </p:cNvPr>
          <p:cNvSpPr/>
          <p:nvPr/>
        </p:nvSpPr>
        <p:spPr>
          <a:xfrm>
            <a:off x="6932818" y="5090972"/>
            <a:ext cx="875700" cy="737586"/>
          </a:xfrm>
          <a:prstGeom prst="rect">
            <a:avLst/>
          </a:prstGeom>
          <a:solidFill>
            <a:srgbClr val="FFC300">
              <a:alpha val="25000"/>
            </a:srgbClr>
          </a:solidFill>
          <a:ln w="28575">
            <a:solidFill>
              <a:srgbClr val="FFC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65" name="左中括弧 64">
            <a:extLst>
              <a:ext uri="{FF2B5EF4-FFF2-40B4-BE49-F238E27FC236}">
                <a16:creationId xmlns:a16="http://schemas.microsoft.com/office/drawing/2014/main" id="{92B2DD40-03E4-41B1-B2CA-64B090F832FF}"/>
              </a:ext>
            </a:extLst>
          </p:cNvPr>
          <p:cNvSpPr/>
          <p:nvPr/>
        </p:nvSpPr>
        <p:spPr>
          <a:xfrm rot="5400000">
            <a:off x="6236263" y="3958470"/>
            <a:ext cx="405268" cy="1883251"/>
          </a:xfrm>
          <a:prstGeom prst="leftBracket">
            <a:avLst>
              <a:gd name="adj" fmla="val 0"/>
            </a:avLst>
          </a:prstGeom>
          <a:ln w="28575">
            <a:solidFill>
              <a:srgbClr val="FFC3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cxnSp>
        <p:nvCxnSpPr>
          <p:cNvPr id="66" name="直線接點 65">
            <a:extLst>
              <a:ext uri="{FF2B5EF4-FFF2-40B4-BE49-F238E27FC236}">
                <a16:creationId xmlns:a16="http://schemas.microsoft.com/office/drawing/2014/main" id="{D27AD37A-7709-4D39-9D60-85FB7D1A544C}"/>
              </a:ext>
            </a:extLst>
          </p:cNvPr>
          <p:cNvCxnSpPr>
            <a:stCxn id="30" idx="1"/>
          </p:cNvCxnSpPr>
          <p:nvPr/>
        </p:nvCxnSpPr>
        <p:spPr>
          <a:xfrm>
            <a:off x="4881881" y="6040793"/>
            <a:ext cx="0" cy="183368"/>
          </a:xfrm>
          <a:prstGeom prst="line">
            <a:avLst/>
          </a:prstGeom>
          <a:ln w="28575">
            <a:solidFill>
              <a:srgbClr val="66FFCC"/>
            </a:solidFill>
          </a:ln>
        </p:spPr>
        <p:style>
          <a:lnRef idx="1">
            <a:schemeClr val="accent1"/>
          </a:lnRef>
          <a:fillRef idx="0">
            <a:schemeClr val="accent1"/>
          </a:fillRef>
          <a:effectRef idx="0">
            <a:schemeClr val="accent1"/>
          </a:effectRef>
          <a:fontRef idx="minor">
            <a:schemeClr val="tx1"/>
          </a:fontRef>
        </p:style>
      </p:cxnSp>
      <p:grpSp>
        <p:nvGrpSpPr>
          <p:cNvPr id="67" name="群組 66">
            <a:extLst>
              <a:ext uri="{FF2B5EF4-FFF2-40B4-BE49-F238E27FC236}">
                <a16:creationId xmlns:a16="http://schemas.microsoft.com/office/drawing/2014/main" id="{E184F7A9-976F-4956-81A2-5721E45A085B}"/>
              </a:ext>
            </a:extLst>
          </p:cNvPr>
          <p:cNvGrpSpPr/>
          <p:nvPr/>
        </p:nvGrpSpPr>
        <p:grpSpPr>
          <a:xfrm>
            <a:off x="5445524" y="5578417"/>
            <a:ext cx="703703" cy="645728"/>
            <a:chOff x="5445524" y="5578417"/>
            <a:chExt cx="531191" cy="391158"/>
          </a:xfrm>
        </p:grpSpPr>
        <p:sp>
          <p:nvSpPr>
            <p:cNvPr id="84" name="左中括弧 83">
              <a:extLst>
                <a:ext uri="{FF2B5EF4-FFF2-40B4-BE49-F238E27FC236}">
                  <a16:creationId xmlns:a16="http://schemas.microsoft.com/office/drawing/2014/main" id="{B44573CB-A913-4F8D-84D1-CAF84C3BE36A}"/>
                </a:ext>
              </a:extLst>
            </p:cNvPr>
            <p:cNvSpPr/>
            <p:nvPr/>
          </p:nvSpPr>
          <p:spPr>
            <a:xfrm rot="16200000">
              <a:off x="5567049" y="5456892"/>
              <a:ext cx="288142" cy="531191"/>
            </a:xfrm>
            <a:prstGeom prst="leftBracket">
              <a:avLst>
                <a:gd name="adj" fmla="val 0"/>
              </a:avLst>
            </a:prstGeom>
            <a:ln w="28575">
              <a:solidFill>
                <a:srgbClr val="AFEB1E"/>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cxnSp>
          <p:nvCxnSpPr>
            <p:cNvPr id="85" name="直線接點 84">
              <a:extLst>
                <a:ext uri="{FF2B5EF4-FFF2-40B4-BE49-F238E27FC236}">
                  <a16:creationId xmlns:a16="http://schemas.microsoft.com/office/drawing/2014/main" id="{083E239A-FBFC-4BE9-88DA-88F3ED4B631A}"/>
                </a:ext>
              </a:extLst>
            </p:cNvPr>
            <p:cNvCxnSpPr>
              <a:cxnSpLocks/>
            </p:cNvCxnSpPr>
            <p:nvPr/>
          </p:nvCxnSpPr>
          <p:spPr>
            <a:xfrm>
              <a:off x="5711122" y="5871265"/>
              <a:ext cx="451" cy="98310"/>
            </a:xfrm>
            <a:prstGeom prst="line">
              <a:avLst/>
            </a:prstGeom>
            <a:ln w="28575">
              <a:solidFill>
                <a:srgbClr val="AFEB1E"/>
              </a:solidFill>
            </a:ln>
          </p:spPr>
          <p:style>
            <a:lnRef idx="1">
              <a:schemeClr val="accent1"/>
            </a:lnRef>
            <a:fillRef idx="0">
              <a:schemeClr val="accent1"/>
            </a:fillRef>
            <a:effectRef idx="0">
              <a:schemeClr val="accent1"/>
            </a:effectRef>
            <a:fontRef idx="minor">
              <a:schemeClr val="tx1"/>
            </a:fontRef>
          </p:style>
        </p:cxnSp>
      </p:grpSp>
      <p:cxnSp>
        <p:nvCxnSpPr>
          <p:cNvPr id="68" name="Google Shape;222;p22">
            <a:extLst>
              <a:ext uri="{FF2B5EF4-FFF2-40B4-BE49-F238E27FC236}">
                <a16:creationId xmlns:a16="http://schemas.microsoft.com/office/drawing/2014/main" id="{2FF9797F-F2C6-4143-B923-88B609316535}"/>
              </a:ext>
            </a:extLst>
          </p:cNvPr>
          <p:cNvCxnSpPr>
            <a:cxnSpLocks/>
          </p:cNvCxnSpPr>
          <p:nvPr/>
        </p:nvCxnSpPr>
        <p:spPr>
          <a:xfrm rot="10800000" flipV="1">
            <a:off x="2309616" y="5591073"/>
            <a:ext cx="1840470" cy="184550"/>
          </a:xfrm>
          <a:prstGeom prst="bentConnector3">
            <a:avLst>
              <a:gd name="adj1" fmla="val 317"/>
            </a:avLst>
          </a:prstGeom>
          <a:noFill/>
          <a:ln w="28575" cap="flat" cmpd="sng">
            <a:solidFill>
              <a:srgbClr val="66FFCC"/>
            </a:solidFill>
            <a:prstDash val="solid"/>
            <a:round/>
            <a:headEnd type="none" w="med" len="med"/>
            <a:tailEnd type="none" w="med" len="med"/>
          </a:ln>
        </p:spPr>
      </p:cxnSp>
      <p:sp>
        <p:nvSpPr>
          <p:cNvPr id="69" name="Google Shape;246;p22">
            <a:extLst>
              <a:ext uri="{FF2B5EF4-FFF2-40B4-BE49-F238E27FC236}">
                <a16:creationId xmlns:a16="http://schemas.microsoft.com/office/drawing/2014/main" id="{B1FBD6B4-B5A8-4D81-BFD3-6945546CA81B}"/>
              </a:ext>
            </a:extLst>
          </p:cNvPr>
          <p:cNvSpPr txBox="1"/>
          <p:nvPr/>
        </p:nvSpPr>
        <p:spPr>
          <a:xfrm>
            <a:off x="9738997" y="2038372"/>
            <a:ext cx="1930925" cy="572408"/>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sv-SE" sz="1400" b="1">
                <a:solidFill>
                  <a:schemeClr val="bg1"/>
                </a:solidFill>
                <a:latin typeface="Arial" panose="020B0604020202020204" pitchFamily="34" charset="0"/>
                <a:ea typeface="微軟正黑體" panose="020B0604030504040204" pitchFamily="34" charset="-120"/>
                <a:sym typeface="Arial" panose="020B0604020202020204" pitchFamily="34" charset="0"/>
              </a:rPr>
              <a:t>8 x 5dBi</a:t>
            </a:r>
          </a:p>
          <a:p>
            <a:pPr marL="0" lvl="0" indent="0" algn="l" rtl="0">
              <a:spcBef>
                <a:spcPts val="0"/>
              </a:spcBef>
              <a:spcAft>
                <a:spcPts val="0"/>
              </a:spcAft>
              <a:buNone/>
            </a:pPr>
            <a:r>
              <a:rPr lang="sv-SE" sz="1400" b="1">
                <a:solidFill>
                  <a:schemeClr val="bg1"/>
                </a:solidFill>
                <a:latin typeface="Arial" panose="020B0604020202020204" pitchFamily="34" charset="0"/>
                <a:ea typeface="微軟正黑體" panose="020B0604030504040204" pitchFamily="34" charset="-120"/>
                <a:sym typeface="Arial" panose="020B0604020202020204" pitchFamily="34" charset="0"/>
              </a:rPr>
              <a:t>Internal Antennas</a:t>
            </a:r>
          </a:p>
          <a:p>
            <a:pPr marL="0" lvl="0" indent="0" algn="l" rtl="0">
              <a:spcBef>
                <a:spcPts val="0"/>
              </a:spcBef>
              <a:spcAft>
                <a:spcPts val="0"/>
              </a:spcAft>
              <a:buNone/>
            </a:pPr>
            <a:endParaRPr lang="sv-SE"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70" name="直線接點 69">
            <a:extLst>
              <a:ext uri="{FF2B5EF4-FFF2-40B4-BE49-F238E27FC236}">
                <a16:creationId xmlns:a16="http://schemas.microsoft.com/office/drawing/2014/main" id="{F145A96D-1B2B-43F5-8642-3BA435F2460D}"/>
              </a:ext>
            </a:extLst>
          </p:cNvPr>
          <p:cNvCxnSpPr>
            <a:cxnSpLocks/>
          </p:cNvCxnSpPr>
          <p:nvPr/>
        </p:nvCxnSpPr>
        <p:spPr>
          <a:xfrm flipH="1">
            <a:off x="5358421" y="2214739"/>
            <a:ext cx="3679" cy="1282123"/>
          </a:xfrm>
          <a:prstGeom prst="line">
            <a:avLst/>
          </a:prstGeom>
          <a:noFill/>
          <a:ln w="28575" cap="flat" cmpd="sng">
            <a:solidFill>
              <a:srgbClr val="66FFCC"/>
            </a:solidFill>
            <a:prstDash val="solid"/>
            <a:round/>
            <a:headEnd type="none" w="med" len="med"/>
            <a:tailEnd type="none" w="med" len="med"/>
          </a:ln>
        </p:spPr>
      </p:cxnSp>
      <p:sp>
        <p:nvSpPr>
          <p:cNvPr id="71" name="Google Shape;229;p22">
            <a:extLst>
              <a:ext uri="{FF2B5EF4-FFF2-40B4-BE49-F238E27FC236}">
                <a16:creationId xmlns:a16="http://schemas.microsoft.com/office/drawing/2014/main" id="{B7FF80D0-A916-4563-90E4-06EAA3BDD792}"/>
              </a:ext>
            </a:extLst>
          </p:cNvPr>
          <p:cNvSpPr txBox="1"/>
          <p:nvPr/>
        </p:nvSpPr>
        <p:spPr>
          <a:xfrm>
            <a:off x="271912" y="2214739"/>
            <a:ext cx="2060998" cy="404160"/>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1GbE Connectivity</a:t>
            </a:r>
          </a:p>
        </p:txBody>
      </p:sp>
      <p:sp>
        <p:nvSpPr>
          <p:cNvPr id="72" name="Google Shape;230;p22">
            <a:extLst>
              <a:ext uri="{FF2B5EF4-FFF2-40B4-BE49-F238E27FC236}">
                <a16:creationId xmlns:a16="http://schemas.microsoft.com/office/drawing/2014/main" id="{3EEB0B4E-9F70-4656-A59E-1AED57630768}"/>
              </a:ext>
            </a:extLst>
          </p:cNvPr>
          <p:cNvSpPr txBox="1"/>
          <p:nvPr/>
        </p:nvSpPr>
        <p:spPr>
          <a:xfrm>
            <a:off x="1482322" y="2685201"/>
            <a:ext cx="850588" cy="237646"/>
          </a:xfrm>
          <a:prstGeom prst="rect">
            <a:avLst/>
          </a:prstGeom>
          <a:no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Status</a:t>
            </a:r>
          </a:p>
        </p:txBody>
      </p:sp>
      <p:sp>
        <p:nvSpPr>
          <p:cNvPr id="73" name="Google Shape;231;p22">
            <a:extLst>
              <a:ext uri="{FF2B5EF4-FFF2-40B4-BE49-F238E27FC236}">
                <a16:creationId xmlns:a16="http://schemas.microsoft.com/office/drawing/2014/main" id="{5F7C168D-B88B-4E71-A3E0-C41205DCDB7B}"/>
              </a:ext>
            </a:extLst>
          </p:cNvPr>
          <p:cNvSpPr txBox="1"/>
          <p:nvPr/>
        </p:nvSpPr>
        <p:spPr>
          <a:xfrm>
            <a:off x="1460081" y="3008087"/>
            <a:ext cx="872829" cy="364469"/>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Power</a:t>
            </a:r>
          </a:p>
        </p:txBody>
      </p:sp>
      <p:sp>
        <p:nvSpPr>
          <p:cNvPr id="74" name="Google Shape;232;p22">
            <a:extLst>
              <a:ext uri="{FF2B5EF4-FFF2-40B4-BE49-F238E27FC236}">
                <a16:creationId xmlns:a16="http://schemas.microsoft.com/office/drawing/2014/main" id="{1E8DC9C3-B219-4A8D-83FD-7CF694FF19D3}"/>
              </a:ext>
            </a:extLst>
          </p:cNvPr>
          <p:cNvSpPr txBox="1"/>
          <p:nvPr/>
        </p:nvSpPr>
        <p:spPr>
          <a:xfrm>
            <a:off x="663608" y="4539880"/>
            <a:ext cx="1647691" cy="370275"/>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12V DC Input</a:t>
            </a:r>
          </a:p>
        </p:txBody>
      </p:sp>
      <p:sp>
        <p:nvSpPr>
          <p:cNvPr id="75" name="Google Shape;233;p22">
            <a:extLst>
              <a:ext uri="{FF2B5EF4-FFF2-40B4-BE49-F238E27FC236}">
                <a16:creationId xmlns:a16="http://schemas.microsoft.com/office/drawing/2014/main" id="{B8CA06B5-1836-488B-B314-2B6F20EF7321}"/>
              </a:ext>
            </a:extLst>
          </p:cNvPr>
          <p:cNvSpPr txBox="1"/>
          <p:nvPr/>
        </p:nvSpPr>
        <p:spPr>
          <a:xfrm>
            <a:off x="341020" y="4178443"/>
            <a:ext cx="1970279" cy="380334"/>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Power Switch</a:t>
            </a:r>
          </a:p>
        </p:txBody>
      </p:sp>
      <p:sp>
        <p:nvSpPr>
          <p:cNvPr id="76" name="Google Shape;234;p22">
            <a:extLst>
              <a:ext uri="{FF2B5EF4-FFF2-40B4-BE49-F238E27FC236}">
                <a16:creationId xmlns:a16="http://schemas.microsoft.com/office/drawing/2014/main" id="{79FA0873-AB56-4184-90E3-D0801F51FEE9}"/>
              </a:ext>
            </a:extLst>
          </p:cNvPr>
          <p:cNvSpPr txBox="1"/>
          <p:nvPr/>
        </p:nvSpPr>
        <p:spPr>
          <a:xfrm>
            <a:off x="1490619" y="5541997"/>
            <a:ext cx="786305" cy="485185"/>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WPS</a:t>
            </a:r>
          </a:p>
        </p:txBody>
      </p:sp>
      <p:sp>
        <p:nvSpPr>
          <p:cNvPr id="78" name="Google Shape;244;p22">
            <a:extLst>
              <a:ext uri="{FF2B5EF4-FFF2-40B4-BE49-F238E27FC236}">
                <a16:creationId xmlns:a16="http://schemas.microsoft.com/office/drawing/2014/main" id="{C65E04DF-A2E5-483E-88FE-A0077044B46D}"/>
              </a:ext>
            </a:extLst>
          </p:cNvPr>
          <p:cNvSpPr txBox="1"/>
          <p:nvPr/>
        </p:nvSpPr>
        <p:spPr>
          <a:xfrm>
            <a:off x="567483" y="6026585"/>
            <a:ext cx="1720667" cy="388479"/>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Reset Button</a:t>
            </a:r>
          </a:p>
        </p:txBody>
      </p:sp>
      <p:sp>
        <p:nvSpPr>
          <p:cNvPr id="82" name="Google Shape;231;p22">
            <a:extLst>
              <a:ext uri="{FF2B5EF4-FFF2-40B4-BE49-F238E27FC236}">
                <a16:creationId xmlns:a16="http://schemas.microsoft.com/office/drawing/2014/main" id="{42B99FE4-2B23-48E4-99CF-82D8A2F9E0CF}"/>
              </a:ext>
            </a:extLst>
          </p:cNvPr>
          <p:cNvSpPr txBox="1"/>
          <p:nvPr/>
        </p:nvSpPr>
        <p:spPr>
          <a:xfrm>
            <a:off x="9776993" y="4121096"/>
            <a:ext cx="1635164" cy="690755"/>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a:solidFill>
                  <a:srgbClr val="FFC300"/>
                </a:solidFill>
                <a:latin typeface="Arial" panose="020B0604020202020204" pitchFamily="34" charset="0"/>
                <a:ea typeface="微軟正黑體" panose="020B0604030504040204" pitchFamily="34" charset="-120"/>
                <a:sym typeface="Arial" panose="020B0604020202020204" pitchFamily="34" charset="0"/>
              </a:rPr>
              <a:t>Configurable Ports for WAN</a:t>
            </a:r>
            <a:endParaRPr lang="zh-TW" altLang="en-US" sz="1600" b="1">
              <a:solidFill>
                <a:srgbClr val="FFC300"/>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83" name="Google Shape;224;p22">
            <a:extLst>
              <a:ext uri="{FF2B5EF4-FFF2-40B4-BE49-F238E27FC236}">
                <a16:creationId xmlns:a16="http://schemas.microsoft.com/office/drawing/2014/main" id="{268D65A5-B478-46CB-A8A3-8AB6E95A3A7B}"/>
              </a:ext>
            </a:extLst>
          </p:cNvPr>
          <p:cNvCxnSpPr>
            <a:cxnSpLocks/>
            <a:endCxn id="40" idx="1"/>
          </p:cNvCxnSpPr>
          <p:nvPr/>
        </p:nvCxnSpPr>
        <p:spPr>
          <a:xfrm rot="10800000" flipV="1">
            <a:off x="6438898" y="4466474"/>
            <a:ext cx="3210725" cy="230987"/>
          </a:xfrm>
          <a:prstGeom prst="bentConnector4">
            <a:avLst>
              <a:gd name="adj1" fmla="val 46844"/>
              <a:gd name="adj2" fmla="val 1033"/>
            </a:avLst>
          </a:prstGeom>
          <a:ln w="28575">
            <a:solidFill>
              <a:srgbClr val="FFC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018076"/>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B0AA04-D92B-49F5-9358-A96BE3772B9A}"/>
              </a:ext>
            </a:extLst>
          </p:cNvPr>
          <p:cNvSpPr>
            <a:spLocks noGrp="1"/>
          </p:cNvSpPr>
          <p:nvPr>
            <p:ph type="title" idx="4294967295"/>
          </p:nvPr>
        </p:nvSpPr>
        <p:spPr>
          <a:xfrm>
            <a:off x="779092" y="983522"/>
            <a:ext cx="4921250" cy="5030788"/>
          </a:xfrm>
        </p:spPr>
        <p:txBody>
          <a:bodyPr vert="horz" lIns="91440" tIns="45720" rIns="91440" bIns="45720" rtlCol="0" anchor="ctr">
            <a:normAutofit/>
          </a:bodyPr>
          <a:lstStyle/>
          <a:p>
            <a:r>
              <a:rPr lang="zh-TW">
                <a:solidFill>
                  <a:schemeClr val="bg1"/>
                </a:solidFill>
                <a:latin typeface="Arial" panose="020B0604020202020204" pitchFamily="34" charset="0"/>
                <a:ea typeface="微軟正黑體" panose="020B0604030504040204" pitchFamily="34" charset="-120"/>
                <a:cs typeface="+mj-lt"/>
                <a:sym typeface="Arial" panose="020B0604020202020204" pitchFamily="34" charset="0"/>
              </a:rPr>
              <a:t>The market exclusive functions cause a sensation</a:t>
            </a:r>
          </a:p>
          <a:p>
            <a:pPr algn="ctr"/>
            <a:endParaRPr lang="zh-TW" altLang="en-US" sz="6000">
              <a:solidFill>
                <a:schemeClr val="bg1"/>
              </a:solidFill>
              <a:latin typeface="Arial" panose="020B0604020202020204" pitchFamily="34" charset="0"/>
              <a:ea typeface="微軟正黑體" panose="020B0604030504040204" pitchFamily="34" charset="-120"/>
              <a:cs typeface="+mj-lt"/>
              <a:sym typeface="Arial" panose="020B0604020202020204" pitchFamily="34" charset="0"/>
            </a:endParaRPr>
          </a:p>
        </p:txBody>
      </p:sp>
      <p:grpSp>
        <p:nvGrpSpPr>
          <p:cNvPr id="4" name="群組 3">
            <a:extLst>
              <a:ext uri="{FF2B5EF4-FFF2-40B4-BE49-F238E27FC236}">
                <a16:creationId xmlns:a16="http://schemas.microsoft.com/office/drawing/2014/main" id="{020A5C9A-3DA8-40F9-BAB8-056934067551}"/>
              </a:ext>
            </a:extLst>
          </p:cNvPr>
          <p:cNvGrpSpPr/>
          <p:nvPr/>
        </p:nvGrpSpPr>
        <p:grpSpPr>
          <a:xfrm>
            <a:off x="6240292" y="1193800"/>
            <a:ext cx="5229395" cy="4162675"/>
            <a:chOff x="5032322" y="661274"/>
            <a:chExt cx="6437368" cy="5124240"/>
          </a:xfrm>
          <a:effectLst>
            <a:reflection blurRad="165100" stA="24000" endPos="92000" dist="673100" dir="5400000" sy="-100000" algn="bl" rotWithShape="0"/>
          </a:effectLst>
        </p:grpSpPr>
        <p:pic>
          <p:nvPicPr>
            <p:cNvPr id="8" name="圖片 8" descr="一張含有 沙發, 室內, 個人, 坐 的圖片&#10;&#10;自動產生的描述">
              <a:extLst>
                <a:ext uri="{FF2B5EF4-FFF2-40B4-BE49-F238E27FC236}">
                  <a16:creationId xmlns:a16="http://schemas.microsoft.com/office/drawing/2014/main" id="{67B5BF31-E1D9-4358-AA86-B83FD41C44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43488" y="661274"/>
              <a:ext cx="1467432" cy="1640158"/>
            </a:xfrm>
            <a:prstGeom prst="rect">
              <a:avLst/>
            </a:prstGeom>
          </p:spPr>
        </p:pic>
        <p:pic>
          <p:nvPicPr>
            <p:cNvPr id="5" name="圖片 5" descr="一張含有 文字 的圖片&#10;&#10;自動產生的描述">
              <a:extLst>
                <a:ext uri="{FF2B5EF4-FFF2-40B4-BE49-F238E27FC236}">
                  <a16:creationId xmlns:a16="http://schemas.microsoft.com/office/drawing/2014/main" id="{31440DB9-8C62-4EC8-8E05-0325E703A19B}"/>
                </a:ext>
              </a:extLst>
            </p:cNvPr>
            <p:cNvPicPr>
              <a:picLocks noChangeAspect="1"/>
            </p:cNvPicPr>
            <p:nvPr/>
          </p:nvPicPr>
          <p:blipFill>
            <a:blip r:embed="rId3"/>
            <a:stretch>
              <a:fillRect/>
            </a:stretch>
          </p:blipFill>
          <p:spPr>
            <a:xfrm>
              <a:off x="6584824" y="661274"/>
              <a:ext cx="4882766" cy="1640157"/>
            </a:xfrm>
            <a:prstGeom prst="rect">
              <a:avLst/>
            </a:prstGeom>
          </p:spPr>
        </p:pic>
        <p:pic>
          <p:nvPicPr>
            <p:cNvPr id="7" name="圖片 7">
              <a:extLst>
                <a:ext uri="{FF2B5EF4-FFF2-40B4-BE49-F238E27FC236}">
                  <a16:creationId xmlns:a16="http://schemas.microsoft.com/office/drawing/2014/main" id="{FA137237-EAD5-4096-A61E-65D749031C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2322" y="3384548"/>
              <a:ext cx="1395459" cy="1135061"/>
            </a:xfrm>
            <a:prstGeom prst="rect">
              <a:avLst/>
            </a:prstGeom>
          </p:spPr>
        </p:pic>
        <p:pic>
          <p:nvPicPr>
            <p:cNvPr id="12" name="圖片 12" descr="一張含有 文字 的圖片&#10;&#10;自動產生的描述">
              <a:extLst>
                <a:ext uri="{FF2B5EF4-FFF2-40B4-BE49-F238E27FC236}">
                  <a16:creationId xmlns:a16="http://schemas.microsoft.com/office/drawing/2014/main" id="{178BEE0C-DB30-4982-8DC7-3736C4815C73}"/>
                </a:ext>
              </a:extLst>
            </p:cNvPr>
            <p:cNvPicPr>
              <a:picLocks noChangeAspect="1"/>
            </p:cNvPicPr>
            <p:nvPr/>
          </p:nvPicPr>
          <p:blipFill>
            <a:blip r:embed="rId5"/>
            <a:stretch>
              <a:fillRect/>
            </a:stretch>
          </p:blipFill>
          <p:spPr>
            <a:xfrm>
              <a:off x="5043490" y="2351991"/>
              <a:ext cx="6426200" cy="969060"/>
            </a:xfrm>
            <a:prstGeom prst="rect">
              <a:avLst/>
            </a:prstGeom>
          </p:spPr>
        </p:pic>
        <p:pic>
          <p:nvPicPr>
            <p:cNvPr id="9" name="圖片 9" descr="一張含有 個人, 握住, 閱讀, 女性 的圖片&#10;&#10;自動產生的描述">
              <a:extLst>
                <a:ext uri="{FF2B5EF4-FFF2-40B4-BE49-F238E27FC236}">
                  <a16:creationId xmlns:a16="http://schemas.microsoft.com/office/drawing/2014/main" id="{62428EA7-7B53-4C93-9EF4-00027DB72A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55320" y="4583111"/>
              <a:ext cx="1612270" cy="1201231"/>
            </a:xfrm>
            <a:prstGeom prst="rect">
              <a:avLst/>
            </a:prstGeom>
          </p:spPr>
        </p:pic>
        <p:pic>
          <p:nvPicPr>
            <p:cNvPr id="3" name="圖片 7" descr="一張含有 個人, 室內, 桌, 男人 的圖片&#10;&#10;自動產生的描述">
              <a:extLst>
                <a:ext uri="{FF2B5EF4-FFF2-40B4-BE49-F238E27FC236}">
                  <a16:creationId xmlns:a16="http://schemas.microsoft.com/office/drawing/2014/main" id="{B637F80B-48C3-49B2-A53C-A22D6D5FB73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84008" y="3384551"/>
              <a:ext cx="2312987" cy="1136651"/>
            </a:xfrm>
            <a:prstGeom prst="rect">
              <a:avLst/>
            </a:prstGeom>
          </p:spPr>
        </p:pic>
        <p:pic>
          <p:nvPicPr>
            <p:cNvPr id="11" name="圖片 11" descr="一張含有 坐, 監視器, 桌, 標誌 的圖片&#10;&#10;自動產生的描述">
              <a:extLst>
                <a:ext uri="{FF2B5EF4-FFF2-40B4-BE49-F238E27FC236}">
                  <a16:creationId xmlns:a16="http://schemas.microsoft.com/office/drawing/2014/main" id="{D3793016-812F-4CC2-9CA9-58959454393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11768" y="4583108"/>
              <a:ext cx="2606330" cy="1202406"/>
            </a:xfrm>
            <a:prstGeom prst="rect">
              <a:avLst/>
            </a:prstGeom>
          </p:spPr>
        </p:pic>
        <p:pic>
          <p:nvPicPr>
            <p:cNvPr id="10" name="圖片 10" descr="一張含有 個人, 室內, 坐, 男人 的圖片&#10;&#10;自動產生的描述">
              <a:extLst>
                <a:ext uri="{FF2B5EF4-FFF2-40B4-BE49-F238E27FC236}">
                  <a16:creationId xmlns:a16="http://schemas.microsoft.com/office/drawing/2014/main" id="{4D79A5E7-6BB5-4FD6-85CF-BC60182027C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32322" y="4583107"/>
              <a:ext cx="2142225" cy="1194494"/>
            </a:xfrm>
            <a:prstGeom prst="rect">
              <a:avLst/>
            </a:prstGeom>
          </p:spPr>
        </p:pic>
        <p:pic>
          <p:nvPicPr>
            <p:cNvPr id="6" name="圖片 6" descr="一張含有 文字 的圖片&#10;&#10;自動產生的描述">
              <a:extLst>
                <a:ext uri="{FF2B5EF4-FFF2-40B4-BE49-F238E27FC236}">
                  <a16:creationId xmlns:a16="http://schemas.microsoft.com/office/drawing/2014/main" id="{3C4AEF9F-8A01-44D8-9493-7135B8AE5B16}"/>
                </a:ext>
              </a:extLst>
            </p:cNvPr>
            <p:cNvPicPr>
              <a:picLocks noChangeAspect="1"/>
            </p:cNvPicPr>
            <p:nvPr/>
          </p:nvPicPr>
          <p:blipFill>
            <a:blip r:embed="rId10"/>
            <a:stretch>
              <a:fillRect/>
            </a:stretch>
          </p:blipFill>
          <p:spPr>
            <a:xfrm>
              <a:off x="8770929" y="3382960"/>
              <a:ext cx="2698759" cy="1143412"/>
            </a:xfrm>
            <a:prstGeom prst="rect">
              <a:avLst/>
            </a:prstGeom>
          </p:spPr>
        </p:pic>
        <p:sp>
          <p:nvSpPr>
            <p:cNvPr id="13" name="矩形 12">
              <a:extLst>
                <a:ext uri="{FF2B5EF4-FFF2-40B4-BE49-F238E27FC236}">
                  <a16:creationId xmlns:a16="http://schemas.microsoft.com/office/drawing/2014/main" id="{3425F740-F3A5-41F4-A13A-528D9C6BCD04}"/>
                </a:ext>
              </a:extLst>
            </p:cNvPr>
            <p:cNvSpPr/>
            <p:nvPr/>
          </p:nvSpPr>
          <p:spPr>
            <a:xfrm>
              <a:off x="9586436" y="3422533"/>
              <a:ext cx="990912" cy="152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Tree>
    <p:extLst>
      <p:ext uri="{BB962C8B-B14F-4D97-AF65-F5344CB8AC3E}">
        <p14:creationId xmlns:p14="http://schemas.microsoft.com/office/powerpoint/2010/main" val="1804776796"/>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128E6FC-96AF-460E-973C-E50929448FC7}"/>
              </a:ext>
            </a:extLst>
          </p:cNvPr>
          <p:cNvSpPr/>
          <p:nvPr/>
        </p:nvSpPr>
        <p:spPr>
          <a:xfrm>
            <a:off x="-138963" y="2060134"/>
            <a:ext cx="12462934" cy="5078086"/>
          </a:xfrm>
          <a:prstGeom prst="rect">
            <a:avLst/>
          </a:prstGeom>
          <a:gradFill flip="none" rotWithShape="1">
            <a:gsLst>
              <a:gs pos="86000">
                <a:srgbClr val="A2C3C8">
                  <a:alpha val="40000"/>
                </a:srgbClr>
              </a:gs>
              <a:gs pos="16000">
                <a:srgbClr val="BBDBDD">
                  <a:alpha val="0"/>
                </a:srgbClr>
              </a:gs>
              <a:gs pos="100000">
                <a:srgbClr val="8AACB4">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D87C4B08-3D57-4EBA-8ADC-87B30CCBE241}"/>
              </a:ext>
            </a:extLst>
          </p:cNvPr>
          <p:cNvSpPr>
            <a:spLocks noGrp="1"/>
          </p:cNvSpPr>
          <p:nvPr>
            <p:ph type="title"/>
          </p:nvPr>
        </p:nvSpPr>
        <p:spPr>
          <a:xfrm>
            <a:off x="109057" y="126039"/>
            <a:ext cx="11966895" cy="1325563"/>
          </a:xfrm>
        </p:spPr>
        <p:txBody>
          <a:bodyPr/>
          <a:lstStyle/>
          <a:p>
            <a:r>
              <a:rPr lang="en-US" altLang="zh-CN">
                <a:ea typeface="微軟正黑體" panose="020B0604030504040204" pitchFamily="34" charset="-120"/>
                <a:cs typeface="Arial"/>
                <a:sym typeface="Arial" panose="020B0604020202020204" pitchFamily="34" charset="0"/>
              </a:rPr>
              <a:t>Powerful Performance</a:t>
            </a:r>
            <a:endParaRPr lang="zh-TW">
              <a:ea typeface="微軟正黑體" panose="020B0604030504040204" pitchFamily="34" charset="-120"/>
              <a:sym typeface="Arial" panose="020B0604020202020204" pitchFamily="34" charset="0"/>
            </a:endParaRPr>
          </a:p>
        </p:txBody>
      </p:sp>
      <p:sp>
        <p:nvSpPr>
          <p:cNvPr id="18" name="矩形 17">
            <a:extLst>
              <a:ext uri="{FF2B5EF4-FFF2-40B4-BE49-F238E27FC236}">
                <a16:creationId xmlns:a16="http://schemas.microsoft.com/office/drawing/2014/main" id="{E5CE7618-304D-43E1-9F2F-69CC7C30CA3C}"/>
              </a:ext>
            </a:extLst>
          </p:cNvPr>
          <p:cNvSpPr/>
          <p:nvPr/>
        </p:nvSpPr>
        <p:spPr>
          <a:xfrm>
            <a:off x="-160867" y="2060134"/>
            <a:ext cx="12674600" cy="5078086"/>
          </a:xfrm>
          <a:prstGeom prst="rect">
            <a:avLst/>
          </a:prstGeom>
          <a:gradFill flip="none" rotWithShape="1">
            <a:gsLst>
              <a:gs pos="86000">
                <a:srgbClr val="A2C3C8">
                  <a:alpha val="40000"/>
                </a:srgbClr>
              </a:gs>
              <a:gs pos="16000">
                <a:srgbClr val="BBDBDD">
                  <a:alpha val="0"/>
                </a:srgbClr>
              </a:gs>
              <a:gs pos="100000">
                <a:srgbClr val="8AACB4">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0" name="圖形 2">
            <a:extLst>
              <a:ext uri="{FF2B5EF4-FFF2-40B4-BE49-F238E27FC236}">
                <a16:creationId xmlns:a16="http://schemas.microsoft.com/office/drawing/2014/main" id="{8FB61546-89E1-4E61-843F-C017CFF815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5739" y="4395068"/>
            <a:ext cx="4152900" cy="1466850"/>
          </a:xfrm>
          <a:prstGeom prst="rect">
            <a:avLst/>
          </a:prstGeom>
        </p:spPr>
      </p:pic>
      <p:sp>
        <p:nvSpPr>
          <p:cNvPr id="21" name="內容版面配置區 2">
            <a:extLst>
              <a:ext uri="{FF2B5EF4-FFF2-40B4-BE49-F238E27FC236}">
                <a16:creationId xmlns:a16="http://schemas.microsoft.com/office/drawing/2014/main" id="{4D594803-E657-4158-B65B-354F011EA070}"/>
              </a:ext>
            </a:extLst>
          </p:cNvPr>
          <p:cNvSpPr>
            <a:spLocks noGrp="1"/>
          </p:cNvSpPr>
          <p:nvPr/>
        </p:nvSpPr>
        <p:spPr>
          <a:xfrm>
            <a:off x="352842" y="1884966"/>
            <a:ext cx="3983351" cy="11319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335" indent="-187109" fontAlgn="base">
              <a:lnSpc>
                <a:spcPct val="130000"/>
              </a:lnSpc>
              <a:spcBef>
                <a:spcPts val="600"/>
              </a:spcBef>
              <a:buClr>
                <a:srgbClr val="66FFCC"/>
              </a:buClr>
              <a:buSzPts val="2100"/>
              <a:buFont typeface="Arial"/>
              <a:buChar char="•"/>
            </a:pPr>
            <a:r>
              <a:rPr lang="en-US"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t>Powered by Hawkeye v2 IPQ8072A quad-core 2.2GHz 64-bit processor ​</a:t>
            </a:r>
          </a:p>
          <a:p>
            <a:pPr marL="180335" indent="-187109" fontAlgn="base">
              <a:lnSpc>
                <a:spcPct val="130000"/>
              </a:lnSpc>
              <a:spcBef>
                <a:spcPts val="600"/>
              </a:spcBef>
              <a:buClr>
                <a:srgbClr val="66FFCC"/>
              </a:buClr>
              <a:buSzPts val="2100"/>
              <a:buFont typeface="Arial"/>
              <a:buChar char="•"/>
            </a:pPr>
            <a:r>
              <a:rPr lang="en" altLang="zh-CN" sz="1800">
                <a:solidFill>
                  <a:schemeClr val="bg1"/>
                </a:solidFill>
                <a:latin typeface="Arial" panose="020B0604020202020204" pitchFamily="34" charset="0"/>
                <a:ea typeface="微軟正黑體" panose="020B0604030504040204" pitchFamily="34" charset="-120"/>
                <a:sym typeface="Arial" panose="020B0604020202020204" pitchFamily="34" charset="0"/>
              </a:rPr>
              <a:t>Can quickly handle 10G throughput network transmission</a:t>
            </a:r>
            <a:endParaRPr lang="en-US"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22" name="群組 21">
            <a:extLst>
              <a:ext uri="{FF2B5EF4-FFF2-40B4-BE49-F238E27FC236}">
                <a16:creationId xmlns:a16="http://schemas.microsoft.com/office/drawing/2014/main" id="{FEB610B0-3A29-4B9B-957F-A8121B563AE5}"/>
              </a:ext>
            </a:extLst>
          </p:cNvPr>
          <p:cNvGrpSpPr/>
          <p:nvPr/>
        </p:nvGrpSpPr>
        <p:grpSpPr>
          <a:xfrm>
            <a:off x="4830414" y="4714034"/>
            <a:ext cx="2832677" cy="830997"/>
            <a:chOff x="4830414" y="4714034"/>
            <a:chExt cx="2832677" cy="830997"/>
          </a:xfrm>
        </p:grpSpPr>
        <p:sp>
          <p:nvSpPr>
            <p:cNvPr id="30" name="矩形 29">
              <a:extLst>
                <a:ext uri="{FF2B5EF4-FFF2-40B4-BE49-F238E27FC236}">
                  <a16:creationId xmlns:a16="http://schemas.microsoft.com/office/drawing/2014/main" id="{3003DE99-5C61-4218-9887-CBDFF0BEB818}"/>
                </a:ext>
              </a:extLst>
            </p:cNvPr>
            <p:cNvSpPr/>
            <p:nvPr/>
          </p:nvSpPr>
          <p:spPr>
            <a:xfrm>
              <a:off x="4830414" y="4714034"/>
              <a:ext cx="1552028" cy="830997"/>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4800">
                  <a:solidFill>
                    <a:schemeClr val="bg1"/>
                  </a:solidFill>
                  <a:latin typeface="Arial" panose="020B0604020202020204" pitchFamily="34" charset="0"/>
                  <a:ea typeface="微軟正黑體" panose="020B0604030504040204" pitchFamily="34" charset="-120"/>
                  <a:sym typeface="Arial" panose="020B0604020202020204" pitchFamily="34" charset="0"/>
                </a:rPr>
                <a:t>RAM</a:t>
              </a:r>
              <a:endParaRPr lang="zh-TW" altLang="en-US" sz="48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 name="矩形 30">
              <a:extLst>
                <a:ext uri="{FF2B5EF4-FFF2-40B4-BE49-F238E27FC236}">
                  <a16:creationId xmlns:a16="http://schemas.microsoft.com/office/drawing/2014/main" id="{C641EF2E-93E4-4483-8792-1276FEF6E7C0}"/>
                </a:ext>
              </a:extLst>
            </p:cNvPr>
            <p:cNvSpPr/>
            <p:nvPr/>
          </p:nvSpPr>
          <p:spPr>
            <a:xfrm>
              <a:off x="6862872" y="4972664"/>
              <a:ext cx="800219" cy="461665"/>
            </a:xfrm>
            <a:prstGeom prst="rect">
              <a:avLst/>
            </a:prstGeom>
          </p:spPr>
          <p:txBody>
            <a:bodyPr wrap="non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2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1GB</a:t>
              </a: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3" name="群組 22">
            <a:extLst>
              <a:ext uri="{FF2B5EF4-FFF2-40B4-BE49-F238E27FC236}">
                <a16:creationId xmlns:a16="http://schemas.microsoft.com/office/drawing/2014/main" id="{1BC8D849-CD5B-4E3A-92FA-4BE26C67A27F}"/>
              </a:ext>
            </a:extLst>
          </p:cNvPr>
          <p:cNvGrpSpPr/>
          <p:nvPr/>
        </p:nvGrpSpPr>
        <p:grpSpPr>
          <a:xfrm>
            <a:off x="714234" y="4062823"/>
            <a:ext cx="2727982" cy="2743012"/>
            <a:chOff x="714234" y="4062823"/>
            <a:chExt cx="2727982" cy="2743012"/>
          </a:xfrm>
        </p:grpSpPr>
        <p:pic>
          <p:nvPicPr>
            <p:cNvPr id="27" name="圖形 8">
              <a:extLst>
                <a:ext uri="{FF2B5EF4-FFF2-40B4-BE49-F238E27FC236}">
                  <a16:creationId xmlns:a16="http://schemas.microsoft.com/office/drawing/2014/main" id="{03242359-B743-4A39-B0EE-AE03FBDF88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234" y="4062823"/>
              <a:ext cx="2727982" cy="2743012"/>
            </a:xfrm>
            <a:prstGeom prst="rect">
              <a:avLst/>
            </a:prstGeom>
          </p:spPr>
        </p:pic>
        <p:sp>
          <p:nvSpPr>
            <p:cNvPr id="28" name="矩形 27">
              <a:extLst>
                <a:ext uri="{FF2B5EF4-FFF2-40B4-BE49-F238E27FC236}">
                  <a16:creationId xmlns:a16="http://schemas.microsoft.com/office/drawing/2014/main" id="{83CDCF09-236F-47DA-9849-D536728E732B}"/>
                </a:ext>
              </a:extLst>
            </p:cNvPr>
            <p:cNvSpPr/>
            <p:nvPr/>
          </p:nvSpPr>
          <p:spPr>
            <a:xfrm>
              <a:off x="1173970" y="5189679"/>
              <a:ext cx="1808508" cy="1200329"/>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sz="2400" b="1">
                  <a:latin typeface="Arial" panose="020B0604020202020204" pitchFamily="34" charset="0"/>
                  <a:ea typeface="微軟正黑體" panose="020B0604030504040204" pitchFamily="34" charset="-120"/>
                  <a:sym typeface="Arial" panose="020B0604020202020204" pitchFamily="34" charset="0"/>
                </a:rPr>
                <a:t>2.2GHz</a:t>
              </a:r>
            </a:p>
            <a:p>
              <a:pPr algn="ctr"/>
              <a:r>
                <a:rPr lang="en-US" altLang="zh-TW" sz="2400" b="1">
                  <a:latin typeface="Arial" panose="020B0604020202020204" pitchFamily="34" charset="0"/>
                  <a:ea typeface="微軟正黑體" panose="020B0604030504040204" pitchFamily="34" charset="-120"/>
                  <a:sym typeface="Arial" panose="020B0604020202020204" pitchFamily="34" charset="0"/>
                </a:rPr>
                <a:t>64-bit</a:t>
              </a:r>
            </a:p>
            <a:p>
              <a:pPr algn="ctr"/>
              <a:r>
                <a:rPr lang="en-US" altLang="zh-TW" sz="2400" b="1">
                  <a:latin typeface="Arial" panose="020B0604020202020204" pitchFamily="34" charset="0"/>
                  <a:ea typeface="微軟正黑體" panose="020B0604030504040204" pitchFamily="34" charset="-120"/>
                  <a:sym typeface="Arial" panose="020B0604020202020204" pitchFamily="34" charset="0"/>
                </a:rPr>
                <a:t>Quad-core </a:t>
              </a:r>
              <a:endParaRPr lang="zh-TW" altLang="en-US" sz="2400" b="1">
                <a:latin typeface="Arial" panose="020B0604020202020204" pitchFamily="34" charset="0"/>
                <a:ea typeface="微軟正黑體" panose="020B0604030504040204" pitchFamily="34" charset="-120"/>
                <a:sym typeface="Arial" panose="020B0604020202020204" pitchFamily="34" charset="0"/>
              </a:endParaRPr>
            </a:p>
          </p:txBody>
        </p:sp>
        <p:pic>
          <p:nvPicPr>
            <p:cNvPr id="29" name="Picture 2">
              <a:extLst>
                <a:ext uri="{FF2B5EF4-FFF2-40B4-BE49-F238E27FC236}">
                  <a16:creationId xmlns:a16="http://schemas.microsoft.com/office/drawing/2014/main" id="{EAD7C5D0-0C25-464E-A4DF-CC887C55517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1026522" y="4646977"/>
              <a:ext cx="2103405" cy="464019"/>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矩形 23">
            <a:extLst>
              <a:ext uri="{FF2B5EF4-FFF2-40B4-BE49-F238E27FC236}">
                <a16:creationId xmlns:a16="http://schemas.microsoft.com/office/drawing/2014/main" id="{77FC4AD2-4D42-452F-964B-375D1FD8F1DA}"/>
              </a:ext>
            </a:extLst>
          </p:cNvPr>
          <p:cNvSpPr/>
          <p:nvPr/>
        </p:nvSpPr>
        <p:spPr>
          <a:xfrm>
            <a:off x="4849902" y="1896678"/>
            <a:ext cx="2789838" cy="149521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0335" indent="-187109" fontAlgn="base">
              <a:lnSpc>
                <a:spcPct val="130000"/>
              </a:lnSpc>
              <a:spcBef>
                <a:spcPts val="600"/>
              </a:spcBef>
              <a:buClr>
                <a:srgbClr val="66FFCC"/>
              </a:buClr>
              <a:buSzPts val="2100"/>
              <a:buFont typeface="Arial"/>
              <a:buChar char="•"/>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1GB system memory. QHora-301W can reliably support more concurrent users</a:t>
            </a:r>
          </a:p>
        </p:txBody>
      </p:sp>
      <p:sp>
        <p:nvSpPr>
          <p:cNvPr id="25" name="矩形 24">
            <a:extLst>
              <a:ext uri="{FF2B5EF4-FFF2-40B4-BE49-F238E27FC236}">
                <a16:creationId xmlns:a16="http://schemas.microsoft.com/office/drawing/2014/main" id="{6787D4BE-615B-4FBC-8A0E-91CB4D738420}"/>
              </a:ext>
            </a:extLst>
          </p:cNvPr>
          <p:cNvSpPr/>
          <p:nvPr/>
        </p:nvSpPr>
        <p:spPr>
          <a:xfrm>
            <a:off x="8615315" y="1910298"/>
            <a:ext cx="3243452" cy="1572162"/>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9705" lvl="0" indent="-186690" fontAlgn="base">
              <a:lnSpc>
                <a:spcPct val="130000"/>
              </a:lnSpc>
              <a:spcBef>
                <a:spcPts val="600"/>
              </a:spcBef>
              <a:buClr>
                <a:srgbClr val="66FFCC"/>
              </a:buClr>
              <a:buSzPts val="2100"/>
              <a:buFont typeface="Arial"/>
              <a:buChar char="•"/>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4GB eMMC Flash Storage</a:t>
            </a:r>
            <a:endParaRPr lang="zh-TW" altLang="en-US"/>
          </a:p>
          <a:p>
            <a:pPr marL="179705" lvl="0" indent="-186690" fontAlgn="base">
              <a:lnSpc>
                <a:spcPct val="130000"/>
              </a:lnSpc>
              <a:spcBef>
                <a:spcPts val="600"/>
              </a:spcBef>
              <a:buClr>
                <a:srgbClr val="66FFCC"/>
              </a:buClr>
              <a:buSzPts val="2100"/>
              <a:buFont typeface="Arial"/>
              <a:buChar char="•"/>
            </a:pPr>
            <a:r>
              <a:rPr lang="en-US" altLang="zh-TW">
                <a:solidFill>
                  <a:schemeClr val="bg1"/>
                </a:solidFill>
                <a:latin typeface="Arial"/>
                <a:ea typeface="微軟正黑體"/>
                <a:cs typeface="Arial"/>
                <a:sym typeface="Arial" panose="020B0604020202020204" pitchFamily="34" charset="0"/>
              </a:rPr>
              <a:t>Provide multiple functions on Qhora-301W. ex, QVPN, SD-WAN</a:t>
            </a:r>
            <a:endParaRPr lang="en-US" altLang="zh-TW">
              <a:solidFill>
                <a:schemeClr val="bg1"/>
              </a:solidFill>
              <a:latin typeface="Arial"/>
              <a:ea typeface="微軟正黑體"/>
              <a:cs typeface="Arial"/>
            </a:endParaRPr>
          </a:p>
        </p:txBody>
      </p:sp>
      <p:pic>
        <p:nvPicPr>
          <p:cNvPr id="26" name="圖形 13">
            <a:extLst>
              <a:ext uri="{FF2B5EF4-FFF2-40B4-BE49-F238E27FC236}">
                <a16:creationId xmlns:a16="http://schemas.microsoft.com/office/drawing/2014/main" id="{0D137B64-45D3-4528-AC22-B67D732AD2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84491" y="3830839"/>
            <a:ext cx="2705100" cy="3009900"/>
          </a:xfrm>
          <a:prstGeom prst="rect">
            <a:avLst/>
          </a:prstGeom>
        </p:spPr>
      </p:pic>
    </p:spTree>
    <p:extLst>
      <p:ext uri="{BB962C8B-B14F-4D97-AF65-F5344CB8AC3E}">
        <p14:creationId xmlns:p14="http://schemas.microsoft.com/office/powerpoint/2010/main" val="1249097839"/>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1088F3-8C6B-4575-9694-1D3C8EA7575B}"/>
              </a:ext>
            </a:extLst>
          </p:cNvPr>
          <p:cNvSpPr>
            <a:spLocks noGrp="1"/>
          </p:cNvSpPr>
          <p:nvPr>
            <p:ph type="title"/>
          </p:nvPr>
        </p:nvSpPr>
        <p:spPr>
          <a:xfrm>
            <a:off x="109057" y="126039"/>
            <a:ext cx="11966895" cy="1325563"/>
          </a:xfrm>
        </p:spPr>
        <p:txBody>
          <a:bodyPr>
            <a:normAutofit/>
          </a:bodyPr>
          <a:lstStyle/>
          <a:p>
            <a:r>
              <a:rPr lang="en-US" altLang="zh-TW">
                <a:ea typeface="微軟正黑體" panose="020B0604030504040204" pitchFamily="34" charset="-120"/>
                <a:cs typeface="Arial"/>
                <a:sym typeface="Arial" panose="020B0604020202020204" pitchFamily="34" charset="0"/>
              </a:rPr>
              <a:t>F</a:t>
            </a:r>
            <a:r>
              <a:rPr lang="zh-TW">
                <a:ea typeface="微軟正黑體" panose="020B0604030504040204" pitchFamily="34" charset="-120"/>
                <a:cs typeface="Arial"/>
                <a:sym typeface="Arial" panose="020B0604020202020204" pitchFamily="34" charset="0"/>
              </a:rPr>
              <a:t>anless</a:t>
            </a:r>
            <a:r>
              <a:rPr lang="en-US" altLang="zh-TW">
                <a:ea typeface="微軟正黑體" panose="020B0604030504040204" pitchFamily="34" charset="-120"/>
                <a:cs typeface="Arial"/>
                <a:sym typeface="Arial" panose="020B0604020202020204" pitchFamily="34" charset="0"/>
              </a:rPr>
              <a:t> Design:</a:t>
            </a:r>
            <a:r>
              <a:rPr lang="zh-TW">
                <a:ea typeface="微軟正黑體" panose="020B0604030504040204" pitchFamily="34" charset="-120"/>
                <a:cs typeface="Arial"/>
                <a:sym typeface="Arial" panose="020B0604020202020204" pitchFamily="34" charset="0"/>
              </a:rPr>
              <a:t> </a:t>
            </a:r>
            <a:br>
              <a:rPr lang="zh-TW">
                <a:ea typeface="微軟正黑體" panose="020B0604030504040204" pitchFamily="34" charset="-120"/>
                <a:cs typeface="Arial"/>
                <a:sym typeface="Arial" panose="020B0604020202020204" pitchFamily="34" charset="0"/>
              </a:rPr>
            </a:br>
            <a:r>
              <a:rPr lang="zh-TW">
                <a:ea typeface="微軟正黑體" panose="020B0604030504040204" pitchFamily="34" charset="-120"/>
                <a:cs typeface="Arial"/>
                <a:sym typeface="Arial" panose="020B0604020202020204" pitchFamily="34" charset="0"/>
              </a:rPr>
              <a:t>Silent </a:t>
            </a:r>
            <a:r>
              <a:rPr lang="en-US" altLang="zh-TW">
                <a:ea typeface="微軟正黑體" panose="020B0604030504040204" pitchFamily="34" charset="-120"/>
                <a:cs typeface="Arial"/>
                <a:sym typeface="Arial" panose="020B0604020202020204" pitchFamily="34" charset="0"/>
              </a:rPr>
              <a:t>Operation</a:t>
            </a:r>
            <a:r>
              <a:rPr lang="zh-TW">
                <a:ea typeface="微軟正黑體" panose="020B0604030504040204" pitchFamily="34" charset="-120"/>
                <a:cs typeface="Arial"/>
                <a:sym typeface="Arial" panose="020B0604020202020204" pitchFamily="34" charset="0"/>
              </a:rPr>
              <a:t> </a:t>
            </a:r>
            <a:r>
              <a:rPr lang="en-US" altLang="zh-TW">
                <a:ea typeface="微軟正黑體" panose="020B0604030504040204" pitchFamily="34" charset="-120"/>
                <a:cs typeface="Arial"/>
                <a:sym typeface="Arial" panose="020B0604020202020204" pitchFamily="34" charset="0"/>
              </a:rPr>
              <a:t>x Maintain Performance</a:t>
            </a:r>
            <a:endParaRPr lang="zh-TW">
              <a:ea typeface="微軟正黑體" panose="020B0604030504040204" pitchFamily="34" charset="-120"/>
              <a:cs typeface="Arial"/>
              <a:sym typeface="Arial" panose="020B0604020202020204" pitchFamily="34" charset="0"/>
            </a:endParaRPr>
          </a:p>
        </p:txBody>
      </p:sp>
      <p:pic>
        <p:nvPicPr>
          <p:cNvPr id="6" name="圖片 5">
            <a:extLst>
              <a:ext uri="{FF2B5EF4-FFF2-40B4-BE49-F238E27FC236}">
                <a16:creationId xmlns:a16="http://schemas.microsoft.com/office/drawing/2014/main" id="{93B1B556-734B-4218-85F9-4083A8DAEEA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554447" y="1450793"/>
            <a:ext cx="7521505" cy="6017204"/>
          </a:xfrm>
          <a:prstGeom prst="rect">
            <a:avLst/>
          </a:prstGeom>
        </p:spPr>
      </p:pic>
      <p:sp>
        <p:nvSpPr>
          <p:cNvPr id="8" name="內容版面配置區 2">
            <a:extLst>
              <a:ext uri="{FF2B5EF4-FFF2-40B4-BE49-F238E27FC236}">
                <a16:creationId xmlns:a16="http://schemas.microsoft.com/office/drawing/2014/main" id="{06D456C5-D8B4-4C90-93A8-FE6CD7D75DE1}"/>
              </a:ext>
            </a:extLst>
          </p:cNvPr>
          <p:cNvSpPr>
            <a:spLocks noGrp="1"/>
          </p:cNvSpPr>
          <p:nvPr/>
        </p:nvSpPr>
        <p:spPr>
          <a:xfrm>
            <a:off x="897468" y="2776356"/>
            <a:ext cx="4415757" cy="28370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335" indent="-187109" fontAlgn="base">
              <a:lnSpc>
                <a:spcPct val="130000"/>
              </a:lnSpc>
              <a:spcBef>
                <a:spcPts val="1200"/>
              </a:spcBef>
              <a:buClr>
                <a:srgbClr val="66FFCC"/>
              </a:buClr>
              <a:buSzPts val="2100"/>
              <a:buFont typeface="Arial"/>
              <a:buChar char="•"/>
            </a:pPr>
            <a:r>
              <a:rPr lang="en"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t>Fanless with unique ventilated construction allows QHora-301W to maintain its throughput efficiency within 0-40</a:t>
            </a:r>
            <a:r>
              <a:rPr lang="en-US"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t>C operating temperature.</a:t>
            </a:r>
            <a:endParaRPr lang="en-US"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335" indent="-187109" fontAlgn="base">
              <a:lnSpc>
                <a:spcPct val="130000"/>
              </a:lnSpc>
              <a:spcBef>
                <a:spcPts val="1200"/>
              </a:spcBef>
              <a:buClr>
                <a:srgbClr val="66FFCC"/>
              </a:buClr>
              <a:buSzPts val="2100"/>
              <a:buFont typeface="Arial"/>
              <a:buChar char="•"/>
            </a:pPr>
            <a:r>
              <a:rPr lang="en"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t>Quiet operation makes QHora-301W </a:t>
            </a:r>
            <a:br>
              <a:rPr lang="en"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en"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t>the perfect home routing solution for worldwide use.</a:t>
            </a:r>
            <a:endParaRPr lang="zh-TW"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268191974"/>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C2D02A-B011-418A-ABFC-5C61048DF041}"/>
              </a:ext>
            </a:extLst>
          </p:cNvPr>
          <p:cNvSpPr>
            <a:spLocks noGrp="1"/>
          </p:cNvSpPr>
          <p:nvPr>
            <p:ph type="title"/>
          </p:nvPr>
        </p:nvSpPr>
        <p:spPr>
          <a:xfrm>
            <a:off x="109057" y="126039"/>
            <a:ext cx="11966895" cy="1325563"/>
          </a:xfrm>
        </p:spPr>
        <p:txBody>
          <a:bodyPr/>
          <a:lstStyle/>
          <a:p>
            <a:r>
              <a:rPr lang="en-US" altLang="zh-TW">
                <a:ea typeface="微軟正黑體" panose="020B0604030504040204" pitchFamily="34" charset="-120"/>
                <a:cs typeface="Arial"/>
                <a:sym typeface="Arial" panose="020B0604020202020204" pitchFamily="34" charset="0"/>
              </a:rPr>
              <a:t>Hardware Spec</a:t>
            </a:r>
            <a:endParaRPr lang="en-US" altLang="zh-TW">
              <a:ea typeface="微軟正黑體" panose="020B0604030504040204" pitchFamily="34" charset="-120"/>
              <a:sym typeface="Arial" panose="020B0604020202020204" pitchFamily="34" charset="0"/>
            </a:endParaRPr>
          </a:p>
        </p:txBody>
      </p:sp>
      <p:graphicFrame>
        <p:nvGraphicFramePr>
          <p:cNvPr id="7" name="表格 6">
            <a:extLst>
              <a:ext uri="{FF2B5EF4-FFF2-40B4-BE49-F238E27FC236}">
                <a16:creationId xmlns:a16="http://schemas.microsoft.com/office/drawing/2014/main" id="{4F280C96-03C1-48BA-9408-A8F758252419}"/>
              </a:ext>
            </a:extLst>
          </p:cNvPr>
          <p:cNvGraphicFramePr>
            <a:graphicFrameLocks noGrp="1"/>
          </p:cNvGraphicFramePr>
          <p:nvPr>
            <p:extLst>
              <p:ext uri="{D42A27DB-BD31-4B8C-83A1-F6EECF244321}">
                <p14:modId xmlns:p14="http://schemas.microsoft.com/office/powerpoint/2010/main" val="713659179"/>
              </p:ext>
            </p:extLst>
          </p:nvPr>
        </p:nvGraphicFramePr>
        <p:xfrm>
          <a:off x="1781725" y="1779448"/>
          <a:ext cx="8745780" cy="4872742"/>
        </p:xfrm>
        <a:graphic>
          <a:graphicData uri="http://schemas.openxmlformats.org/drawingml/2006/table">
            <a:tbl>
              <a:tblPr firstRow="1" bandRow="1">
                <a:tableStyleId>{5FD0F851-EC5A-4D38-B0AD-8093EC10F338}</a:tableStyleId>
              </a:tblPr>
              <a:tblGrid>
                <a:gridCol w="2526312">
                  <a:extLst>
                    <a:ext uri="{9D8B030D-6E8A-4147-A177-3AD203B41FA5}">
                      <a16:colId xmlns:a16="http://schemas.microsoft.com/office/drawing/2014/main" val="1796742940"/>
                    </a:ext>
                  </a:extLst>
                </a:gridCol>
                <a:gridCol w="6219468">
                  <a:extLst>
                    <a:ext uri="{9D8B030D-6E8A-4147-A177-3AD203B41FA5}">
                      <a16:colId xmlns:a16="http://schemas.microsoft.com/office/drawing/2014/main" val="4189132509"/>
                    </a:ext>
                  </a:extLst>
                </a:gridCol>
              </a:tblGrid>
              <a:tr h="396572">
                <a:tc>
                  <a:txBody>
                    <a:bodyPr/>
                    <a:lstStyle/>
                    <a:p>
                      <a:pPr lvl="0" algn="ctr">
                        <a:spcBef>
                          <a:spcPts val="0"/>
                        </a:spcBef>
                        <a:spcAft>
                          <a:spcPts val="0"/>
                        </a:spcAft>
                        <a:buNone/>
                      </a:pPr>
                      <a:r>
                        <a:rPr lang="af-ZA" altLang="zh-TW" sz="1800" b="1"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Function</a:t>
                      </a:r>
                      <a:endParaRPr lang="zh-TW" altLang="af-ZA" sz="1800" b="1">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00000">
                        <a:alpha val="20000"/>
                      </a:srgbClr>
                    </a:solidFill>
                  </a:tcPr>
                </a:tc>
                <a:tc>
                  <a:txBody>
                    <a:bodyPr/>
                    <a:lstStyle/>
                    <a:p>
                      <a:pPr algn="ctr" rtl="0" fontAlgn="t">
                        <a:spcBef>
                          <a:spcPts val="0"/>
                        </a:spcBef>
                        <a:spcAft>
                          <a:spcPts val="0"/>
                        </a:spcAft>
                      </a:pPr>
                      <a:r>
                        <a:rPr lang="af-ZA" sz="1800" b="1">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QHora-301W</a:t>
                      </a:r>
                    </a:p>
                  </a:txBody>
                  <a:tcPr marL="83548" marR="83548" marT="83548" marB="83548">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00000">
                        <a:alpha val="20000"/>
                      </a:srgbClr>
                    </a:solidFill>
                  </a:tcPr>
                </a:tc>
                <a:extLst>
                  <a:ext uri="{0D108BD9-81ED-4DB2-BD59-A6C34878D82A}">
                    <a16:rowId xmlns:a16="http://schemas.microsoft.com/office/drawing/2014/main" val="3096650845"/>
                  </a:ext>
                </a:extLst>
              </a:tr>
              <a:tr h="505826">
                <a:tc>
                  <a:txBody>
                    <a:bodyPr/>
                    <a:lstStyle/>
                    <a:p>
                      <a:pPr lvl="0" algn="ctr">
                        <a:lnSpc>
                          <a:spcPct val="100000"/>
                        </a:lnSpc>
                        <a:spcBef>
                          <a:spcPts val="0"/>
                        </a:spcBef>
                        <a:spcAft>
                          <a:spcPts val="0"/>
                        </a:spcAft>
                        <a:buNone/>
                      </a:pPr>
                      <a:r>
                        <a:rPr lang="af-ZA" altLang="zh-CN"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Network Interface </a:t>
                      </a:r>
                      <a:r>
                        <a:rPr lang="af-ZA"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(RJ45)</a:t>
                      </a:r>
                      <a:endParaRPr lang="af-ZA" sz="1200" b="0" i="0" u="none" strike="noStrike" noProof="0">
                        <a:effectLst/>
                        <a:latin typeface="Arial" panose="020B0604020202020204" pitchFamily="34" charset="0"/>
                        <a:ea typeface="微軟正黑體" panose="020B0604030504040204" pitchFamily="34" charset="-120"/>
                        <a:sym typeface="Arial" panose="020B0604020202020204" pitchFamily="34" charset="0"/>
                      </a:endParaRP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indent="-171450" algn="l" rtl="0" fontAlgn="t">
                        <a:lnSpc>
                          <a:spcPct val="100000"/>
                        </a:lnSpc>
                        <a:spcBef>
                          <a:spcPts val="600"/>
                        </a:spcBef>
                        <a:spcAft>
                          <a:spcPts val="0"/>
                        </a:spcAft>
                        <a:buFont typeface="Arial"/>
                        <a:buChar char="•"/>
                      </a:pPr>
                      <a:r>
                        <a:rPr lang="af-ZA"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4 x RJ-45 1GbE</a:t>
                      </a: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 </a:t>
                      </a:r>
                      <a:r>
                        <a:rPr lang="af-ZA" altLang="zh-TW"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(WAN/LAN configurable)</a:t>
                      </a:r>
                      <a:endParaRPr lang="en-US" altLang="zh-TW"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p>
                      <a:pPr marL="539750" indent="-171450" algn="l" rtl="0" fontAlgn="t">
                        <a:lnSpc>
                          <a:spcPct val="100000"/>
                        </a:lnSpc>
                        <a:spcBef>
                          <a:spcPts val="600"/>
                        </a:spcBef>
                        <a:spcAft>
                          <a:spcPts val="0"/>
                        </a:spcAft>
                        <a:buFont typeface="Arial"/>
                        <a:buChar char="•"/>
                      </a:pPr>
                      <a:r>
                        <a:rPr lang="af-ZA"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2 x RJ-45 </a:t>
                      </a:r>
                      <a:r>
                        <a:rPr lang="af-ZA" sz="1200" b="0" u="none" strike="noStrike" noProof="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10GbE (</a:t>
                      </a:r>
                      <a:r>
                        <a:rPr lang="af-ZA"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10G/5G/2.5G/1G/100Mbps, WAN/LAN configurable) </a:t>
                      </a: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764617502"/>
                  </a:ext>
                </a:extLst>
              </a:tr>
              <a:tr h="320606">
                <a:tc>
                  <a:txBody>
                    <a:bodyPr/>
                    <a:lstStyle/>
                    <a:p>
                      <a:pPr algn="ctr" rtl="0" fontAlgn="t">
                        <a:spcBef>
                          <a:spcPts val="0"/>
                        </a:spcBef>
                        <a:spcAft>
                          <a:spcPts val="0"/>
                        </a:spcAft>
                      </a:pPr>
                      <a:r>
                        <a:rPr lang="zh-CN" altLang="en-US" sz="12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Antenna</a:t>
                      </a: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lvl="0" algn="l">
                        <a:lnSpc>
                          <a:spcPct val="100000"/>
                        </a:lnSpc>
                        <a:spcBef>
                          <a:spcPts val="0"/>
                        </a:spcBef>
                        <a:spcAft>
                          <a:spcPts val="0"/>
                        </a:spcAft>
                        <a:buNone/>
                      </a:pPr>
                      <a:r>
                        <a:rPr lang="af-ZA"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8 </a:t>
                      </a:r>
                      <a:r>
                        <a:rPr lang="af-ZA" altLang="zh-CN"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Internal </a:t>
                      </a:r>
                      <a:r>
                        <a:rPr lang="af-ZA"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5dBi </a:t>
                      </a:r>
                      <a:r>
                        <a:rPr lang="af-ZA" altLang="zh-CN"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Antennas</a:t>
                      </a:r>
                      <a:endParaRPr lang="zh-TW" altLang="en-US">
                        <a:latin typeface="Arial" panose="020B0604020202020204" pitchFamily="34" charset="0"/>
                        <a:ea typeface="微軟正黑體" panose="020B0604030504040204" pitchFamily="34" charset="-120"/>
                        <a:sym typeface="Arial" panose="020B0604020202020204" pitchFamily="34" charset="0"/>
                      </a:endParaRP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347936506"/>
                  </a:ext>
                </a:extLst>
              </a:tr>
              <a:tr h="320606">
                <a:tc>
                  <a:txBody>
                    <a:bodyPr/>
                    <a:lstStyle/>
                    <a:p>
                      <a:pPr algn="ctr" rtl="0" fontAlgn="t">
                        <a:spcBef>
                          <a:spcPts val="0"/>
                        </a:spcBef>
                        <a:spcAft>
                          <a:spcPts val="0"/>
                        </a:spcAft>
                      </a:pPr>
                      <a:r>
                        <a:rPr lang="zh-CN" altLang="en-US" sz="12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Processor</a:t>
                      </a: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lvl="0" algn="l">
                        <a:lnSpc>
                          <a:spcPct val="100000"/>
                        </a:lnSpc>
                        <a:spcBef>
                          <a:spcPts val="0"/>
                        </a:spcBef>
                        <a:spcAft>
                          <a:spcPts val="0"/>
                        </a:spcAft>
                        <a:buNone/>
                      </a:pPr>
                      <a:r>
                        <a:rPr lang="af-ZA"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Qualcomm IPQ8072A Hawkeye 2 </a:t>
                      </a:r>
                      <a:r>
                        <a:rPr lang="af-ZA" altLang="zh-CN"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Quad-core</a:t>
                      </a:r>
                      <a:r>
                        <a:rPr lang="af-ZA"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2.2 GHz 64-bit CPU</a:t>
                      </a: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02718501"/>
                  </a:ext>
                </a:extLst>
              </a:tr>
              <a:tr h="320606">
                <a:tc>
                  <a:txBody>
                    <a:bodyPr/>
                    <a:lstStyle/>
                    <a:p>
                      <a:pPr algn="ctr" rtl="0" fontAlgn="t">
                        <a:spcBef>
                          <a:spcPts val="0"/>
                        </a:spcBef>
                        <a:spcAft>
                          <a:spcPts val="0"/>
                        </a:spcAft>
                      </a:pPr>
                      <a:r>
                        <a:rPr lang="zh-CN" altLang="en-US" sz="12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Memory</a:t>
                      </a: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algn="l" rtl="0" fontAlgn="t">
                        <a:lnSpc>
                          <a:spcPct val="100000"/>
                        </a:lnSpc>
                        <a:spcBef>
                          <a:spcPts val="0"/>
                        </a:spcBef>
                        <a:spcAft>
                          <a:spcPts val="0"/>
                        </a:spcAft>
                      </a:pPr>
                      <a:r>
                        <a:rPr lang="af-ZA"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1GB </a:t>
                      </a:r>
                      <a:r>
                        <a:rPr 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RAM</a:t>
                      </a:r>
                      <a:endParaRPr lang="af-ZA"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212855854"/>
                  </a:ext>
                </a:extLst>
              </a:tr>
              <a:tr h="320606">
                <a:tc>
                  <a:txBody>
                    <a:bodyPr/>
                    <a:lstStyle/>
                    <a:p>
                      <a:pPr algn="ctr" rtl="0" fontAlgn="t">
                        <a:spcBef>
                          <a:spcPts val="0"/>
                        </a:spcBef>
                        <a:spcAft>
                          <a:spcPts val="0"/>
                        </a:spcAft>
                      </a:pPr>
                      <a:r>
                        <a:rPr lang="zh-CN" altLang="en-US" sz="12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Flash Storage</a:t>
                      </a: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algn="l" rtl="0" fontAlgn="t">
                        <a:lnSpc>
                          <a:spcPct val="100000"/>
                        </a:lnSpc>
                        <a:spcBef>
                          <a:spcPts val="0"/>
                        </a:spcBef>
                        <a:spcAft>
                          <a:spcPts val="0"/>
                        </a:spcAft>
                      </a:pPr>
                      <a:r>
                        <a:rPr lang="af-ZA"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4GB eMMC</a:t>
                      </a: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998890975"/>
                  </a:ext>
                </a:extLst>
              </a:tr>
              <a:tr h="1006678">
                <a:tc>
                  <a:txBody>
                    <a:bodyPr/>
                    <a:lstStyle/>
                    <a:p>
                      <a:pPr lvl="0" algn="ctr" rtl="0">
                        <a:spcBef>
                          <a:spcPts val="0"/>
                        </a:spcBef>
                        <a:spcAft>
                          <a:spcPts val="0"/>
                        </a:spcAft>
                        <a:buNone/>
                      </a:pPr>
                      <a:r>
                        <a:rPr lang="zh-CN" altLang="en-US" sz="12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Wireless</a:t>
                      </a: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marR="0" lvl="0" indent="-171450" algn="l" defTabSz="914400" rtl="0" eaLnBrk="1" fontAlgn="t" latinLnBrk="0" hangingPunct="1">
                        <a:lnSpc>
                          <a:spcPct val="100000"/>
                        </a:lnSpc>
                        <a:spcBef>
                          <a:spcPts val="600"/>
                        </a:spcBef>
                        <a:spcAft>
                          <a:spcPts val="0"/>
                        </a:spcAft>
                        <a:buClr>
                          <a:schemeClr val="bg1"/>
                        </a:buClr>
                        <a:buSzTx/>
                        <a:buFont typeface="Arial"/>
                        <a:buChar char="•"/>
                      </a:pPr>
                      <a:r>
                        <a:rPr lang="af-ZA" altLang="zh-CN" sz="1200" kern="1200" noProof="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Dual-band </a:t>
                      </a:r>
                      <a:r>
                        <a:rPr lang="af-ZA" sz="1200" kern="1200" noProof="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AX3600</a:t>
                      </a:r>
                      <a:br>
                        <a:rPr lang="af-ZA" sz="1200" kern="1200" noProof="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br>
                      <a:r>
                        <a:rPr lang="af-ZA" sz="1200" kern="1200" noProof="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5G (2475Mbps): 4x4 (80MHz), 2x2 (160MHz)</a:t>
                      </a:r>
                      <a:br>
                        <a:rPr lang="af-ZA" sz="1200" kern="1200" noProof="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br>
                      <a:r>
                        <a:rPr lang="af-ZA" sz="1200" kern="1200" noProof="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2.4G (1182Mbps): 4x4 (40MHz)</a:t>
                      </a:r>
                      <a:endParaRPr lang="en-US" sz="1200" kern="1200" noProof="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p>
                      <a:pPr marL="539750" lvl="0" indent="-171450" algn="l" defTabSz="914400" rtl="0" eaLnBrk="1" fontAlgn="t" latinLnBrk="0" hangingPunct="1">
                        <a:lnSpc>
                          <a:spcPct val="100000"/>
                        </a:lnSpc>
                        <a:spcBef>
                          <a:spcPts val="600"/>
                        </a:spcBef>
                        <a:spcAft>
                          <a:spcPts val="0"/>
                        </a:spcAft>
                        <a:buClr>
                          <a:schemeClr val="bg1"/>
                        </a:buClr>
                        <a:buSzTx/>
                        <a:buFont typeface="Arial"/>
                        <a:buChar char="•"/>
                      </a:pPr>
                      <a:r>
                        <a:rPr lang="af-ZA" sz="1200" kern="1200" noProof="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WPS </a:t>
                      </a:r>
                      <a:r>
                        <a:rPr lang="af-ZA" altLang="zh-CN" sz="1200" kern="1200" noProof="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button</a:t>
                      </a:r>
                      <a:endParaRPr lang="en-US" sz="1200" kern="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353848102"/>
                  </a:ext>
                </a:extLst>
              </a:tr>
              <a:tr h="398298">
                <a:tc>
                  <a:txBody>
                    <a:bodyPr/>
                    <a:lstStyle/>
                    <a:p>
                      <a:pPr lvl="0" algn="ctr">
                        <a:spcBef>
                          <a:spcPts val="0"/>
                        </a:spcBef>
                        <a:spcAft>
                          <a:spcPts val="0"/>
                        </a:spcAft>
                        <a:buNone/>
                      </a:pPr>
                      <a:r>
                        <a:rPr lang="zh-CN" altLang="en-US" sz="12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Mounting Support</a:t>
                      </a: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lvl="0" algn="l">
                        <a:lnSpc>
                          <a:spcPct val="100000"/>
                        </a:lnSpc>
                        <a:spcBef>
                          <a:spcPts val="0"/>
                        </a:spcBef>
                        <a:spcAft>
                          <a:spcPts val="0"/>
                        </a:spcAft>
                        <a:buNone/>
                      </a:pPr>
                      <a:r>
                        <a:rPr lang="af-ZA"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VESA 75 x 75 mm</a:t>
                      </a:r>
                    </a:p>
                    <a:p>
                      <a:pPr marL="539750" lvl="0" algn="l">
                        <a:lnSpc>
                          <a:spcPct val="100000"/>
                        </a:lnSpc>
                        <a:spcBef>
                          <a:spcPts val="0"/>
                        </a:spcBef>
                        <a:spcAft>
                          <a:spcPts val="0"/>
                        </a:spcAft>
                        <a:buNone/>
                      </a:pPr>
                      <a:r>
                        <a:rPr lang="af-ZA"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(Optional third-party mounting kits are available for wall-mount, table mount and pole mount).</a:t>
                      </a:r>
                      <a:endParaRPr lang="af-ZA">
                        <a:latin typeface="Arial" panose="020B0604020202020204" pitchFamily="34" charset="0"/>
                        <a:ea typeface="微軟正黑體" panose="020B0604030504040204" pitchFamily="34" charset="-120"/>
                        <a:sym typeface="Arial" panose="020B0604020202020204" pitchFamily="34" charset="0"/>
                      </a:endParaRP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9434131"/>
                  </a:ext>
                </a:extLst>
              </a:tr>
              <a:tr h="319461">
                <a:tc>
                  <a:txBody>
                    <a:bodyPr/>
                    <a:lstStyle/>
                    <a:p>
                      <a:pPr lvl="0" algn="ctr">
                        <a:spcBef>
                          <a:spcPts val="0"/>
                        </a:spcBef>
                        <a:spcAft>
                          <a:spcPts val="0"/>
                        </a:spcAft>
                        <a:buNone/>
                      </a:pPr>
                      <a:r>
                        <a:rPr lang="zh-CN" altLang="en-US" sz="12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Fanless Design</a:t>
                      </a: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marR="0" lvl="0" indent="0" algn="l">
                        <a:lnSpc>
                          <a:spcPct val="100000"/>
                        </a:lnSpc>
                        <a:spcBef>
                          <a:spcPts val="0"/>
                        </a:spcBef>
                        <a:spcAft>
                          <a:spcPts val="0"/>
                        </a:spcAft>
                        <a:buNone/>
                      </a:pPr>
                      <a:r>
                        <a:rPr lang="af-ZA" altLang="zh-TW"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Maintain consistent system performance within 0-40C</a:t>
                      </a:r>
                      <a:r>
                        <a:rPr lang="af-ZA"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a:t>
                      </a:r>
                      <a:r>
                        <a:rPr lang="af-ZA" altLang="zh-TW" sz="12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operating temperature</a:t>
                      </a:r>
                      <a:endParaRPr lang="zh-TW" altLang="en-US">
                        <a:latin typeface="Arial" panose="020B0604020202020204" pitchFamily="34" charset="0"/>
                        <a:ea typeface="微軟正黑體" panose="020B0604030504040204" pitchFamily="34" charset="-120"/>
                        <a:sym typeface="Arial" panose="020B0604020202020204" pitchFamily="34" charset="0"/>
                      </a:endParaRP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473660864"/>
                  </a:ext>
                </a:extLst>
              </a:tr>
              <a:tr h="319460">
                <a:tc>
                  <a:txBody>
                    <a:bodyPr/>
                    <a:lstStyle/>
                    <a:p>
                      <a:pPr lvl="0" algn="ctr">
                        <a:spcBef>
                          <a:spcPts val="0"/>
                        </a:spcBef>
                        <a:spcAft>
                          <a:spcPts val="0"/>
                        </a:spcAft>
                        <a:buNone/>
                      </a:pPr>
                      <a:r>
                        <a:rPr lang="zh-CN" altLang="en-US" sz="12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SD-WAN Max VPN Tunneling</a:t>
                      </a: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539750" lvl="0" indent="0" algn="l" defTabSz="914400">
                        <a:lnSpc>
                          <a:spcPct val="100000"/>
                        </a:lnSpc>
                        <a:spcBef>
                          <a:spcPts val="0"/>
                        </a:spcBef>
                        <a:spcAft>
                          <a:spcPts val="0"/>
                        </a:spcAft>
                        <a:buClrTx/>
                        <a:buSzTx/>
                        <a:buNone/>
                        <a:tabLst/>
                        <a:defRPr/>
                      </a:pPr>
                      <a:r>
                        <a:rPr lang="zh-TW" altLang="en-US" sz="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30</a:t>
                      </a: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3051193"/>
                  </a:ext>
                </a:extLst>
              </a:tr>
            </a:tbl>
          </a:graphicData>
        </a:graphic>
      </p:graphicFrame>
    </p:spTree>
    <p:extLst>
      <p:ext uri="{BB962C8B-B14F-4D97-AF65-F5344CB8AC3E}">
        <p14:creationId xmlns:p14="http://schemas.microsoft.com/office/powerpoint/2010/main" val="2562166026"/>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1">
            <a:extLst>
              <a:ext uri="{FF2B5EF4-FFF2-40B4-BE49-F238E27FC236}">
                <a16:creationId xmlns:a16="http://schemas.microsoft.com/office/drawing/2014/main" id="{9F5B5ED0-4E75-4697-BB72-7AF6246E43CA}"/>
              </a:ext>
            </a:extLst>
          </p:cNvPr>
          <p:cNvSpPr txBox="1"/>
          <p:nvPr/>
        </p:nvSpPr>
        <p:spPr>
          <a:xfrm>
            <a:off x="3158138" y="3708400"/>
            <a:ext cx="5881560" cy="120032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 altLang="zh-TW" sz="3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Dual 10GbE ports meets all your application scenarios </a:t>
            </a:r>
          </a:p>
        </p:txBody>
      </p:sp>
    </p:spTree>
    <p:extLst>
      <p:ext uri="{BB962C8B-B14F-4D97-AF65-F5344CB8AC3E}">
        <p14:creationId xmlns:p14="http://schemas.microsoft.com/office/powerpoint/2010/main" val="3144911629"/>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3AEF3B-4988-44B1-8B30-1D71545D2942}"/>
              </a:ext>
            </a:extLst>
          </p:cNvPr>
          <p:cNvSpPr>
            <a:spLocks noGrp="1"/>
          </p:cNvSpPr>
          <p:nvPr>
            <p:ph type="title"/>
          </p:nvPr>
        </p:nvSpPr>
        <p:spPr>
          <a:xfrm>
            <a:off x="109057" y="126039"/>
            <a:ext cx="11966895" cy="1325563"/>
          </a:xfrm>
        </p:spPr>
        <p:txBody>
          <a:bodyPr/>
          <a:lstStyle/>
          <a:p>
            <a:r>
              <a:rPr lang="zh-CN">
                <a:ea typeface="微軟正黑體" panose="020B0604030504040204" pitchFamily="34" charset="-120"/>
                <a:cs typeface="Arial"/>
                <a:sym typeface="Arial" panose="020B0604020202020204" pitchFamily="34" charset="0"/>
              </a:rPr>
              <a:t>Scenario </a:t>
            </a:r>
            <a:r>
              <a:rPr lang="en-US" altLang="zh-CN">
                <a:ea typeface="微軟正黑體" panose="020B0604030504040204" pitchFamily="34" charset="-120"/>
                <a:cs typeface="Arial"/>
                <a:sym typeface="Arial" panose="020B0604020202020204" pitchFamily="34" charset="0"/>
              </a:rPr>
              <a:t>1</a:t>
            </a:r>
            <a:r>
              <a:rPr lang="zh-CN">
                <a:ea typeface="微軟正黑體" panose="020B0604030504040204" pitchFamily="34" charset="-120"/>
                <a:cs typeface="Arial"/>
                <a:sym typeface="Arial" panose="020B0604020202020204" pitchFamily="34" charset="0"/>
              </a:rPr>
              <a:t>: </a:t>
            </a:r>
            <a:r>
              <a:rPr lang="zh-TW">
                <a:ea typeface="微軟正黑體" panose="020B0604030504040204" pitchFamily="34" charset="-120"/>
                <a:cs typeface="Arial"/>
                <a:sym typeface="Arial" panose="020B0604020202020204" pitchFamily="34" charset="0"/>
              </a:rPr>
              <a:t> </a:t>
            </a:r>
            <a:br>
              <a:rPr lang="en-US" altLang="zh-TW">
                <a:ea typeface="微軟正黑體" panose="020B0604030504040204" pitchFamily="34" charset="-120"/>
                <a:cs typeface="Arial"/>
                <a:sym typeface="Arial" panose="020B0604020202020204" pitchFamily="34" charset="0"/>
              </a:rPr>
            </a:br>
            <a:r>
              <a:rPr lang="zh-TW">
                <a:ea typeface="微軟正黑體" panose="020B0604030504040204" pitchFamily="34" charset="-120"/>
                <a:cs typeface="Arial"/>
                <a:sym typeface="Arial" panose="020B0604020202020204" pitchFamily="34" charset="0"/>
              </a:rPr>
              <a:t>2 x</a:t>
            </a:r>
            <a:r>
              <a:rPr lang="en-US" altLang="zh-TW">
                <a:ea typeface="微軟正黑體" panose="020B0604030504040204" pitchFamily="34" charset="-120"/>
                <a:cs typeface="Arial"/>
                <a:sym typeface="Arial" panose="020B0604020202020204" pitchFamily="34" charset="0"/>
              </a:rPr>
              <a:t> </a:t>
            </a:r>
            <a:r>
              <a:rPr lang="en-US">
                <a:ea typeface="微軟正黑體" panose="020B0604030504040204" pitchFamily="34" charset="-120"/>
                <a:cs typeface="Arial"/>
                <a:sym typeface="Arial" panose="020B0604020202020204" pitchFamily="34" charset="0"/>
              </a:rPr>
              <a:t>10GbE</a:t>
            </a:r>
            <a:r>
              <a:rPr lang="en-US" altLang="zh-TW">
                <a:ea typeface="微軟正黑體" panose="020B0604030504040204" pitchFamily="34" charset="-120"/>
                <a:cs typeface="Arial"/>
                <a:sym typeface="Arial" panose="020B0604020202020204" pitchFamily="34" charset="0"/>
              </a:rPr>
              <a:t> </a:t>
            </a:r>
            <a:r>
              <a:rPr lang="en-US" altLang="zh-CN">
                <a:ea typeface="微軟正黑體" panose="020B0604030504040204" pitchFamily="34" charset="-120"/>
                <a:cs typeface="Arial"/>
                <a:sym typeface="Arial" panose="020B0604020202020204" pitchFamily="34" charset="0"/>
              </a:rPr>
              <a:t>LAN</a:t>
            </a:r>
            <a:r>
              <a:rPr lang="zh-CN" altLang="en-US">
                <a:ea typeface="微軟正黑體" panose="020B0604030504040204" pitchFamily="34" charset="-120"/>
                <a:cs typeface="Arial"/>
                <a:sym typeface="Arial" panose="020B0604020202020204" pitchFamily="34" charset="0"/>
              </a:rPr>
              <a:t> </a:t>
            </a:r>
            <a:r>
              <a:rPr lang="en-US" altLang="zh-CN">
                <a:ea typeface="微軟正黑體" panose="020B0604030504040204" pitchFamily="34" charset="-120"/>
                <a:cs typeface="Arial"/>
                <a:sym typeface="Arial" panose="020B0604020202020204" pitchFamily="34" charset="0"/>
              </a:rPr>
              <a:t>Connections</a:t>
            </a:r>
            <a:endParaRPr lang="zh-TW">
              <a:ea typeface="微軟正黑體" panose="020B0604030504040204" pitchFamily="34" charset="-120"/>
              <a:cs typeface="Arial"/>
              <a:sym typeface="Arial" panose="020B0604020202020204" pitchFamily="34" charset="0"/>
            </a:endParaRPr>
          </a:p>
        </p:txBody>
      </p:sp>
      <p:sp>
        <p:nvSpPr>
          <p:cNvPr id="7" name="流程圖: 換頁接點 6">
            <a:extLst>
              <a:ext uri="{FF2B5EF4-FFF2-40B4-BE49-F238E27FC236}">
                <a16:creationId xmlns:a16="http://schemas.microsoft.com/office/drawing/2014/main" id="{F7D022C1-D458-4661-BC30-3AC541824046}"/>
              </a:ext>
            </a:extLst>
          </p:cNvPr>
          <p:cNvSpPr/>
          <p:nvPr/>
        </p:nvSpPr>
        <p:spPr>
          <a:xfrm rot="10800000">
            <a:off x="3258443" y="3582524"/>
            <a:ext cx="7159685" cy="2877500"/>
          </a:xfrm>
          <a:prstGeom prst="flowChartOffpageConnector">
            <a:avLst/>
          </a:prstGeom>
          <a:solidFill>
            <a:schemeClr val="accent5">
              <a:lumMod val="40000"/>
              <a:lumOff val="60000"/>
              <a:alpha val="55000"/>
            </a:schemeClr>
          </a:solidFill>
          <a:ln w="19050">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8" name="圖片 7">
            <a:extLst>
              <a:ext uri="{FF2B5EF4-FFF2-40B4-BE49-F238E27FC236}">
                <a16:creationId xmlns:a16="http://schemas.microsoft.com/office/drawing/2014/main" id="{F1DB7E5A-A761-487F-ABA4-5FD159288DD7}"/>
              </a:ext>
            </a:extLst>
          </p:cNvPr>
          <p:cNvPicPr>
            <a:picLocks noChangeAspect="1"/>
          </p:cNvPicPr>
          <p:nvPr/>
        </p:nvPicPr>
        <p:blipFill>
          <a:blip r:embed="rId2"/>
          <a:stretch>
            <a:fillRect/>
          </a:stretch>
        </p:blipFill>
        <p:spPr>
          <a:xfrm>
            <a:off x="7114994" y="4002628"/>
            <a:ext cx="792641" cy="741354"/>
          </a:xfrm>
          <a:prstGeom prst="rect">
            <a:avLst/>
          </a:prstGeom>
        </p:spPr>
      </p:pic>
      <p:pic>
        <p:nvPicPr>
          <p:cNvPr id="9" name="圖片 8">
            <a:extLst>
              <a:ext uri="{FF2B5EF4-FFF2-40B4-BE49-F238E27FC236}">
                <a16:creationId xmlns:a16="http://schemas.microsoft.com/office/drawing/2014/main" id="{7819E431-9FC9-4DBD-A339-0C04A130CF15}"/>
              </a:ext>
            </a:extLst>
          </p:cNvPr>
          <p:cNvPicPr>
            <a:picLocks noChangeAspect="1"/>
          </p:cNvPicPr>
          <p:nvPr/>
        </p:nvPicPr>
        <p:blipFill>
          <a:blip r:embed="rId3"/>
          <a:stretch>
            <a:fillRect/>
          </a:stretch>
        </p:blipFill>
        <p:spPr>
          <a:xfrm>
            <a:off x="1034996" y="5059352"/>
            <a:ext cx="1447018" cy="861346"/>
          </a:xfrm>
          <a:prstGeom prst="rect">
            <a:avLst/>
          </a:prstGeom>
        </p:spPr>
      </p:pic>
      <p:sp>
        <p:nvSpPr>
          <p:cNvPr id="10" name="文字方塊 11">
            <a:extLst>
              <a:ext uri="{FF2B5EF4-FFF2-40B4-BE49-F238E27FC236}">
                <a16:creationId xmlns:a16="http://schemas.microsoft.com/office/drawing/2014/main" id="{64389D8F-FA15-454B-969A-190C67B37A18}"/>
              </a:ext>
            </a:extLst>
          </p:cNvPr>
          <p:cNvSpPr txBox="1"/>
          <p:nvPr/>
        </p:nvSpPr>
        <p:spPr>
          <a:xfrm>
            <a:off x="1859366" y="5918334"/>
            <a:ext cx="1414792"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1G WAN</a:t>
            </a:r>
          </a:p>
        </p:txBody>
      </p:sp>
      <p:pic>
        <p:nvPicPr>
          <p:cNvPr id="15" name="圖片 14">
            <a:extLst>
              <a:ext uri="{FF2B5EF4-FFF2-40B4-BE49-F238E27FC236}">
                <a16:creationId xmlns:a16="http://schemas.microsoft.com/office/drawing/2014/main" id="{A97E5AE4-5CD6-4A32-921B-CE5683D61A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80873" y="5021274"/>
            <a:ext cx="1620655" cy="373347"/>
          </a:xfrm>
          <a:prstGeom prst="rect">
            <a:avLst/>
          </a:prstGeom>
        </p:spPr>
      </p:pic>
      <p:pic>
        <p:nvPicPr>
          <p:cNvPr id="16" name="圖片 15" descr="一張含有 螢幕擷取畫面, 畫畫, 電腦 的圖片&#10;&#10;描述是以非常高的可信度產生">
            <a:extLst>
              <a:ext uri="{FF2B5EF4-FFF2-40B4-BE49-F238E27FC236}">
                <a16:creationId xmlns:a16="http://schemas.microsoft.com/office/drawing/2014/main" id="{50406DA7-ED9E-44A5-A7EB-8A221481333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26480" y="4731414"/>
            <a:ext cx="1135828" cy="655875"/>
          </a:xfrm>
          <a:prstGeom prst="rect">
            <a:avLst/>
          </a:prstGeom>
        </p:spPr>
      </p:pic>
      <p:cxnSp>
        <p:nvCxnSpPr>
          <p:cNvPr id="17" name="直線接點 16">
            <a:extLst>
              <a:ext uri="{FF2B5EF4-FFF2-40B4-BE49-F238E27FC236}">
                <a16:creationId xmlns:a16="http://schemas.microsoft.com/office/drawing/2014/main" id="{7186667B-E285-4F56-AEB4-3FDFFB606A19}"/>
              </a:ext>
            </a:extLst>
          </p:cNvPr>
          <p:cNvCxnSpPr>
            <a:cxnSpLocks/>
          </p:cNvCxnSpPr>
          <p:nvPr/>
        </p:nvCxnSpPr>
        <p:spPr>
          <a:xfrm>
            <a:off x="8688445" y="5210101"/>
            <a:ext cx="4419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字方塊 24">
            <a:extLst>
              <a:ext uri="{FF2B5EF4-FFF2-40B4-BE49-F238E27FC236}">
                <a16:creationId xmlns:a16="http://schemas.microsoft.com/office/drawing/2014/main" id="{99B8F611-2FC4-489A-9160-66FDE4806328}"/>
              </a:ext>
            </a:extLst>
          </p:cNvPr>
          <p:cNvSpPr txBox="1"/>
          <p:nvPr/>
        </p:nvSpPr>
        <p:spPr>
          <a:xfrm>
            <a:off x="8925696" y="5394621"/>
            <a:ext cx="1387086"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CN" altLang="en-US" sz="1000" b="1">
                <a:solidFill>
                  <a:schemeClr val="bg1"/>
                </a:solidFill>
                <a:latin typeface="Arial" panose="020B0604020202020204" pitchFamily="34" charset="0"/>
                <a:ea typeface="微軟正黑體" panose="020B0604030504040204" pitchFamily="34" charset="-120"/>
                <a:sym typeface="Arial" panose="020B0604020202020204" pitchFamily="34" charset="0"/>
              </a:rPr>
              <a:t>Multiple devices</a:t>
            </a:r>
          </a:p>
        </p:txBody>
      </p:sp>
      <p:pic>
        <p:nvPicPr>
          <p:cNvPr id="20" name="圖片 19" descr="一張含有 建築物, 橋 的圖片&#10;&#10;描述是以非常高的可信度產生">
            <a:extLst>
              <a:ext uri="{FF2B5EF4-FFF2-40B4-BE49-F238E27FC236}">
                <a16:creationId xmlns:a16="http://schemas.microsoft.com/office/drawing/2014/main" id="{A12F70AA-4E66-4346-913D-6C3328758C32}"/>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3865627" y="4703773"/>
            <a:ext cx="604332" cy="604332"/>
          </a:xfrm>
          <a:prstGeom prst="rect">
            <a:avLst/>
          </a:prstGeom>
        </p:spPr>
      </p:pic>
      <p:sp>
        <p:nvSpPr>
          <p:cNvPr id="24" name="文字方塊 11">
            <a:extLst>
              <a:ext uri="{FF2B5EF4-FFF2-40B4-BE49-F238E27FC236}">
                <a16:creationId xmlns:a16="http://schemas.microsoft.com/office/drawing/2014/main" id="{74079C98-08FD-46C1-AA87-A2871AF0185C}"/>
              </a:ext>
            </a:extLst>
          </p:cNvPr>
          <p:cNvSpPr txBox="1"/>
          <p:nvPr/>
        </p:nvSpPr>
        <p:spPr>
          <a:xfrm>
            <a:off x="5614597" y="4354656"/>
            <a:ext cx="1054705"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 LAN</a:t>
            </a:r>
          </a:p>
        </p:txBody>
      </p:sp>
      <p:pic>
        <p:nvPicPr>
          <p:cNvPr id="26" name="圖片 25">
            <a:extLst>
              <a:ext uri="{FF2B5EF4-FFF2-40B4-BE49-F238E27FC236}">
                <a16:creationId xmlns:a16="http://schemas.microsoft.com/office/drawing/2014/main" id="{2BC73CB6-A8D1-446A-B8CE-66C3D88FEB2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65575" y="5298059"/>
            <a:ext cx="3446982" cy="1036974"/>
          </a:xfrm>
          <a:prstGeom prst="rect">
            <a:avLst/>
          </a:prstGeom>
        </p:spPr>
      </p:pic>
      <p:sp>
        <p:nvSpPr>
          <p:cNvPr id="28" name="左中括弧 27">
            <a:extLst>
              <a:ext uri="{FF2B5EF4-FFF2-40B4-BE49-F238E27FC236}">
                <a16:creationId xmlns:a16="http://schemas.microsoft.com/office/drawing/2014/main" id="{B37D76FC-F25D-4B39-BCCF-5E06A16E7815}"/>
              </a:ext>
            </a:extLst>
          </p:cNvPr>
          <p:cNvSpPr/>
          <p:nvPr/>
        </p:nvSpPr>
        <p:spPr>
          <a:xfrm rot="16200000">
            <a:off x="3582157" y="4171485"/>
            <a:ext cx="358237" cy="3968862"/>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34" name="接點: 肘形 33">
            <a:extLst>
              <a:ext uri="{FF2B5EF4-FFF2-40B4-BE49-F238E27FC236}">
                <a16:creationId xmlns:a16="http://schemas.microsoft.com/office/drawing/2014/main" id="{5E3449AB-2F18-44E3-98FD-A48B39299A2E}"/>
              </a:ext>
            </a:extLst>
          </p:cNvPr>
          <p:cNvCxnSpPr>
            <a:cxnSpLocks/>
          </p:cNvCxnSpPr>
          <p:nvPr/>
        </p:nvCxnSpPr>
        <p:spPr>
          <a:xfrm flipV="1">
            <a:off x="4915651" y="4627102"/>
            <a:ext cx="2188323" cy="1349694"/>
          </a:xfrm>
          <a:prstGeom prst="bentConnector3">
            <a:avLst>
              <a:gd name="adj1" fmla="val 41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41" name="文字方塊 11">
            <a:extLst>
              <a:ext uri="{FF2B5EF4-FFF2-40B4-BE49-F238E27FC236}">
                <a16:creationId xmlns:a16="http://schemas.microsoft.com/office/drawing/2014/main" id="{4278BE0E-A4C7-417A-BAE1-3B2E7D97A7C2}"/>
              </a:ext>
            </a:extLst>
          </p:cNvPr>
          <p:cNvSpPr txBox="1"/>
          <p:nvPr/>
        </p:nvSpPr>
        <p:spPr>
          <a:xfrm>
            <a:off x="5614597" y="4946765"/>
            <a:ext cx="1054705"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 LAN</a:t>
            </a:r>
          </a:p>
        </p:txBody>
      </p:sp>
      <p:cxnSp>
        <p:nvCxnSpPr>
          <p:cNvPr id="42" name="接點: 肘形 41">
            <a:extLst>
              <a:ext uri="{FF2B5EF4-FFF2-40B4-BE49-F238E27FC236}">
                <a16:creationId xmlns:a16="http://schemas.microsoft.com/office/drawing/2014/main" id="{32C905FF-F073-4488-B0BF-088BB74A1D3E}"/>
              </a:ext>
            </a:extLst>
          </p:cNvPr>
          <p:cNvCxnSpPr>
            <a:cxnSpLocks/>
          </p:cNvCxnSpPr>
          <p:nvPr/>
        </p:nvCxnSpPr>
        <p:spPr>
          <a:xfrm flipV="1">
            <a:off x="5243339" y="5227160"/>
            <a:ext cx="1837535" cy="749636"/>
          </a:xfrm>
          <a:prstGeom prst="bentConnector3">
            <a:avLst>
              <a:gd name="adj1" fmla="val 60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4" name="文字方塊 3">
            <a:extLst>
              <a:ext uri="{FF2B5EF4-FFF2-40B4-BE49-F238E27FC236}">
                <a16:creationId xmlns:a16="http://schemas.microsoft.com/office/drawing/2014/main" id="{BF5B2B7E-EF77-4D51-B0B8-E5B1BBF0F496}"/>
              </a:ext>
            </a:extLst>
          </p:cNvPr>
          <p:cNvSpPr txBox="1"/>
          <p:nvPr/>
        </p:nvSpPr>
        <p:spPr>
          <a:xfrm>
            <a:off x="2207028" y="1766897"/>
            <a:ext cx="7955280" cy="1935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TW" altLang="en-US" sz="28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One of 1GbE WAN and </a:t>
            </a:r>
            <a:r>
              <a:rPr lang="en-US" altLang="zh-TW" sz="28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Two</a:t>
            </a:r>
            <a:r>
              <a:rPr lang="zh-TW" altLang="en-US" sz="28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 of 10GbE LAN</a:t>
            </a:r>
            <a:endParaRPr lang="en-US" altLang="zh-TW" sz="28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endParaRPr>
          </a:p>
          <a:p>
            <a:pPr marL="180335" indent="-187109" defTabSz="914400" fontAlgn="base">
              <a:lnSpc>
                <a:spcPct val="130000"/>
              </a:lnSpc>
              <a:spcBef>
                <a:spcPts val="600"/>
              </a:spcBef>
              <a:buClr>
                <a:srgbClr val="66FFCC"/>
              </a:buClr>
              <a:buSzPts val="2100"/>
              <a:buFont typeface="Arial"/>
              <a:buChar char="•"/>
            </a:pP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Build a high-speed 10GbE Intranet network by</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c</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onnecting</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2</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x</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10GbE</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ports</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to</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10GbE</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devices</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in</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LAN</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environment.</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335" indent="-187109" defTabSz="914400" fontAlgn="base">
              <a:lnSpc>
                <a:spcPct val="130000"/>
              </a:lnSpc>
              <a:spcBef>
                <a:spcPts val="600"/>
              </a:spcBef>
              <a:buClr>
                <a:srgbClr val="66FFCC"/>
              </a:buClr>
              <a:buSzPts val="2100"/>
              <a:buFont typeface="Arial"/>
              <a:buChar char="•"/>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Benefits: accelerate file access and sharing within LAN.</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文字方塊 21">
            <a:extLst>
              <a:ext uri="{FF2B5EF4-FFF2-40B4-BE49-F238E27FC236}">
                <a16:creationId xmlns:a16="http://schemas.microsoft.com/office/drawing/2014/main" id="{7DBFD817-0808-413A-B972-4123894D9CC4}"/>
              </a:ext>
            </a:extLst>
          </p:cNvPr>
          <p:cNvSpPr txBox="1"/>
          <p:nvPr/>
        </p:nvSpPr>
        <p:spPr>
          <a:xfrm>
            <a:off x="3790631" y="4471684"/>
            <a:ext cx="989583" cy="338554"/>
          </a:xfrm>
          <a:prstGeom prst="rect">
            <a:avLst/>
          </a:prstGeom>
          <a:noFill/>
        </p:spPr>
        <p:txBody>
          <a:bodyPr wrap="square" rtlCol="0">
            <a:spAutoFit/>
          </a:bodyPr>
          <a:lstStyle/>
          <a:p>
            <a:r>
              <a:rPr kumimoji="1"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Wi-Fi 6</a:t>
            </a:r>
            <a:endParaRPr kumimoji="1"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1" name="圖片 20" descr="一張含有 螢幕擷取畫面, 畫畫, 電腦 的圖片&#10;&#10;描述是以非常高的可信度產生">
            <a:extLst>
              <a:ext uri="{FF2B5EF4-FFF2-40B4-BE49-F238E27FC236}">
                <a16:creationId xmlns:a16="http://schemas.microsoft.com/office/drawing/2014/main" id="{0B085F92-A837-F14A-926F-6B60FB5928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8092" y="4581478"/>
            <a:ext cx="1135828" cy="655875"/>
          </a:xfrm>
          <a:prstGeom prst="rect">
            <a:avLst/>
          </a:prstGeom>
        </p:spPr>
      </p:pic>
      <p:pic>
        <p:nvPicPr>
          <p:cNvPr id="23" name="圖片 22" descr="一張含有 螢幕擷取畫面, 畫畫, 電腦 的圖片&#10;&#10;描述是以非常高的可信度產生">
            <a:extLst>
              <a:ext uri="{FF2B5EF4-FFF2-40B4-BE49-F238E27FC236}">
                <a16:creationId xmlns:a16="http://schemas.microsoft.com/office/drawing/2014/main" id="{EE8BC1B9-D361-D549-B522-98FFCDB721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53106" y="4403476"/>
            <a:ext cx="1135828" cy="655875"/>
          </a:xfrm>
          <a:prstGeom prst="rect">
            <a:avLst/>
          </a:prstGeom>
        </p:spPr>
      </p:pic>
    </p:spTree>
    <p:extLst>
      <p:ext uri="{BB962C8B-B14F-4D97-AF65-F5344CB8AC3E}">
        <p14:creationId xmlns:p14="http://schemas.microsoft.com/office/powerpoint/2010/main" val="2550707746"/>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流程圖: 換頁接點 38">
            <a:extLst>
              <a:ext uri="{FF2B5EF4-FFF2-40B4-BE49-F238E27FC236}">
                <a16:creationId xmlns:a16="http://schemas.microsoft.com/office/drawing/2014/main" id="{C55C811F-0F9A-4A67-BD0E-696D728F6C88}"/>
              </a:ext>
            </a:extLst>
          </p:cNvPr>
          <p:cNvSpPr/>
          <p:nvPr/>
        </p:nvSpPr>
        <p:spPr>
          <a:xfrm rot="10800000">
            <a:off x="214495" y="3998794"/>
            <a:ext cx="4726407" cy="2261196"/>
          </a:xfrm>
          <a:prstGeom prst="flowChartOffpageConnector">
            <a:avLst/>
          </a:prstGeom>
          <a:solidFill>
            <a:schemeClr val="accent5">
              <a:lumMod val="40000"/>
              <a:lumOff val="60000"/>
              <a:alpha val="55000"/>
            </a:schemeClr>
          </a:solidFill>
          <a:ln w="19050">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0F3AEF3B-4988-44B1-8B30-1D71545D2942}"/>
              </a:ext>
            </a:extLst>
          </p:cNvPr>
          <p:cNvSpPr>
            <a:spLocks noGrp="1"/>
          </p:cNvSpPr>
          <p:nvPr>
            <p:ph type="title"/>
          </p:nvPr>
        </p:nvSpPr>
        <p:spPr>
          <a:xfrm>
            <a:off x="109057" y="126039"/>
            <a:ext cx="11966895" cy="1325563"/>
          </a:xfrm>
        </p:spPr>
        <p:txBody>
          <a:bodyPr>
            <a:normAutofit fontScale="90000"/>
          </a:bodyPr>
          <a:lstStyle/>
          <a:p>
            <a:r>
              <a:rPr lang="en-US" altLang="zh-CN" sz="4900">
                <a:ea typeface="微軟正黑體" panose="020B0604030504040204" pitchFamily="34" charset="-120"/>
                <a:cs typeface="Arial"/>
                <a:sym typeface="Arial" panose="020B0604020202020204" pitchFamily="34" charset="0"/>
              </a:rPr>
              <a:t>S</a:t>
            </a:r>
            <a:r>
              <a:rPr lang="en-US" altLang="zh-TW" sz="4900">
                <a:ea typeface="微軟正黑體" panose="020B0604030504040204" pitchFamily="34" charset="-120"/>
                <a:cs typeface="Arial"/>
                <a:sym typeface="Arial" panose="020B0604020202020204" pitchFamily="34" charset="0"/>
              </a:rPr>
              <a:t>cen</a:t>
            </a:r>
            <a:r>
              <a:rPr lang="en-US" altLang="zh-CN" sz="4900">
                <a:ea typeface="微軟正黑體" panose="020B0604030504040204" pitchFamily="34" charset="-120"/>
                <a:cs typeface="Arial"/>
                <a:sym typeface="Arial" panose="020B0604020202020204" pitchFamily="34" charset="0"/>
              </a:rPr>
              <a:t>a</a:t>
            </a:r>
            <a:r>
              <a:rPr lang="en-US" altLang="zh-TW" sz="4900">
                <a:ea typeface="微軟正黑體" panose="020B0604030504040204" pitchFamily="34" charset="-120"/>
                <a:cs typeface="Arial"/>
                <a:sym typeface="Arial" panose="020B0604020202020204" pitchFamily="34" charset="0"/>
              </a:rPr>
              <a:t>rio 2</a:t>
            </a:r>
            <a:r>
              <a:rPr lang="en-US" sz="4900">
                <a:ea typeface="微軟正黑體" panose="020B0604030504040204" pitchFamily="34" charset="-120"/>
                <a:cs typeface="Arial"/>
                <a:sym typeface="Arial" panose="020B0604020202020204" pitchFamily="34" charset="0"/>
              </a:rPr>
              <a:t>:</a:t>
            </a:r>
            <a:r>
              <a:rPr lang="zh-CN" altLang="en-US" sz="4900">
                <a:ea typeface="微軟正黑體" panose="020B0604030504040204" pitchFamily="34" charset="-120"/>
                <a:cs typeface="Arial"/>
                <a:sym typeface="Arial" panose="020B0604020202020204" pitchFamily="34" charset="0"/>
              </a:rPr>
              <a:t> </a:t>
            </a:r>
            <a:r>
              <a:rPr lang="zh-TW" sz="4900">
                <a:ea typeface="微軟正黑體" panose="020B0604030504040204" pitchFamily="34" charset="-120"/>
                <a:cs typeface="Arial"/>
                <a:sym typeface="Arial" panose="020B0604020202020204" pitchFamily="34" charset="0"/>
              </a:rPr>
              <a:t> </a:t>
            </a:r>
            <a:br>
              <a:rPr lang="en-US" altLang="zh-TW">
                <a:ea typeface="微軟正黑體" panose="020B0604030504040204" pitchFamily="34" charset="-120"/>
                <a:cs typeface="Arial"/>
                <a:sym typeface="Arial" panose="020B0604020202020204" pitchFamily="34" charset="0"/>
              </a:rPr>
            </a:br>
            <a:r>
              <a:rPr lang="zh-TW">
                <a:ea typeface="微軟正黑體" panose="020B0604030504040204" pitchFamily="34" charset="-120"/>
                <a:cs typeface="Arial"/>
                <a:sym typeface="Arial" panose="020B0604020202020204" pitchFamily="34" charset="0"/>
              </a:rPr>
              <a:t>1 </a:t>
            </a:r>
            <a:r>
              <a:rPr lang="en-US" altLang="zh-TW">
                <a:ea typeface="微軟正黑體" panose="020B0604030504040204" pitchFamily="34" charset="-120"/>
                <a:cs typeface="Arial"/>
                <a:sym typeface="Arial" panose="020B0604020202020204" pitchFamily="34" charset="0"/>
              </a:rPr>
              <a:t>x </a:t>
            </a:r>
            <a:r>
              <a:rPr lang="en-US">
                <a:ea typeface="微軟正黑體" panose="020B0604030504040204" pitchFamily="34" charset="-120"/>
                <a:cs typeface="Arial"/>
                <a:sym typeface="Arial" panose="020B0604020202020204" pitchFamily="34" charset="0"/>
              </a:rPr>
              <a:t>10GbE W</a:t>
            </a:r>
            <a:r>
              <a:rPr lang="zh-CN">
                <a:ea typeface="微軟正黑體" panose="020B0604030504040204" pitchFamily="34" charset="-120"/>
                <a:cs typeface="Arial"/>
                <a:sym typeface="Arial" panose="020B0604020202020204" pitchFamily="34" charset="0"/>
              </a:rPr>
              <a:t>AN</a:t>
            </a:r>
            <a:r>
              <a:rPr lang="zh-CN" altLang="en-US">
                <a:ea typeface="微軟正黑體" panose="020B0604030504040204" pitchFamily="34" charset="-120"/>
                <a:cs typeface="Arial"/>
                <a:sym typeface="Arial" panose="020B0604020202020204" pitchFamily="34" charset="0"/>
              </a:rPr>
              <a:t> </a:t>
            </a:r>
            <a:r>
              <a:rPr lang="en-US" altLang="zh-CN">
                <a:ea typeface="微軟正黑體" panose="020B0604030504040204" pitchFamily="34" charset="-120"/>
                <a:cs typeface="Arial"/>
                <a:sym typeface="Arial" panose="020B0604020202020204" pitchFamily="34" charset="0"/>
              </a:rPr>
              <a:t>&amp;</a:t>
            </a:r>
            <a:r>
              <a:rPr lang="zh-CN" altLang="en-US">
                <a:ea typeface="微軟正黑體" panose="020B0604030504040204" pitchFamily="34" charset="-120"/>
                <a:cs typeface="Arial"/>
                <a:sym typeface="Arial" panose="020B0604020202020204" pitchFamily="34" charset="0"/>
              </a:rPr>
              <a:t> </a:t>
            </a:r>
            <a:r>
              <a:rPr lang="en-US" altLang="zh-CN">
                <a:ea typeface="微軟正黑體" panose="020B0604030504040204" pitchFamily="34" charset="-120"/>
                <a:cs typeface="Arial"/>
                <a:sym typeface="Arial" panose="020B0604020202020204" pitchFamily="34" charset="0"/>
              </a:rPr>
              <a:t>1</a:t>
            </a:r>
            <a:r>
              <a:rPr lang="zh-CN" altLang="en-US">
                <a:ea typeface="微軟正黑體" panose="020B0604030504040204" pitchFamily="34" charset="-120"/>
                <a:cs typeface="Arial"/>
                <a:sym typeface="Arial" panose="020B0604020202020204" pitchFamily="34" charset="0"/>
              </a:rPr>
              <a:t> </a:t>
            </a:r>
            <a:r>
              <a:rPr lang="en-US" altLang="zh-CN">
                <a:ea typeface="微軟正黑體" panose="020B0604030504040204" pitchFamily="34" charset="-120"/>
                <a:cs typeface="Arial"/>
                <a:sym typeface="Arial" panose="020B0604020202020204" pitchFamily="34" charset="0"/>
              </a:rPr>
              <a:t>x</a:t>
            </a:r>
            <a:r>
              <a:rPr lang="zh-CN" altLang="en-US">
                <a:ea typeface="微軟正黑體" panose="020B0604030504040204" pitchFamily="34" charset="-120"/>
                <a:cs typeface="Arial"/>
                <a:sym typeface="Arial" panose="020B0604020202020204" pitchFamily="34" charset="0"/>
              </a:rPr>
              <a:t> </a:t>
            </a:r>
            <a:r>
              <a:rPr lang="zh-CN">
                <a:ea typeface="微軟正黑體" panose="020B0604030504040204" pitchFamily="34" charset="-120"/>
                <a:cs typeface="Arial"/>
                <a:sym typeface="Arial" panose="020B0604020202020204" pitchFamily="34" charset="0"/>
              </a:rPr>
              <a:t>10GbE LAN Connections</a:t>
            </a:r>
          </a:p>
        </p:txBody>
      </p:sp>
      <p:pic>
        <p:nvPicPr>
          <p:cNvPr id="11" name="圖片 10">
            <a:extLst>
              <a:ext uri="{FF2B5EF4-FFF2-40B4-BE49-F238E27FC236}">
                <a16:creationId xmlns:a16="http://schemas.microsoft.com/office/drawing/2014/main" id="{E4332BCE-8251-4A2D-94BA-720EC609A135}"/>
              </a:ext>
            </a:extLst>
          </p:cNvPr>
          <p:cNvPicPr>
            <a:picLocks noChangeAspect="1"/>
          </p:cNvPicPr>
          <p:nvPr/>
        </p:nvPicPr>
        <p:blipFill>
          <a:blip r:embed="rId2"/>
          <a:stretch>
            <a:fillRect/>
          </a:stretch>
        </p:blipFill>
        <p:spPr>
          <a:xfrm>
            <a:off x="300250" y="4535337"/>
            <a:ext cx="2125965" cy="515281"/>
          </a:xfrm>
          <a:prstGeom prst="rect">
            <a:avLst/>
          </a:prstGeom>
        </p:spPr>
      </p:pic>
      <p:pic>
        <p:nvPicPr>
          <p:cNvPr id="8" name="圖片 7">
            <a:extLst>
              <a:ext uri="{FF2B5EF4-FFF2-40B4-BE49-F238E27FC236}">
                <a16:creationId xmlns:a16="http://schemas.microsoft.com/office/drawing/2014/main" id="{5C94D703-FEE3-4078-A6BC-E4E293FDAD99}"/>
              </a:ext>
            </a:extLst>
          </p:cNvPr>
          <p:cNvPicPr>
            <a:picLocks noChangeAspect="1"/>
          </p:cNvPicPr>
          <p:nvPr/>
        </p:nvPicPr>
        <p:blipFill>
          <a:blip r:embed="rId3"/>
          <a:stretch>
            <a:fillRect/>
          </a:stretch>
        </p:blipFill>
        <p:spPr>
          <a:xfrm>
            <a:off x="5421559" y="4905984"/>
            <a:ext cx="1300766" cy="776224"/>
          </a:xfrm>
          <a:prstGeom prst="rect">
            <a:avLst/>
          </a:prstGeom>
        </p:spPr>
      </p:pic>
      <p:sp>
        <p:nvSpPr>
          <p:cNvPr id="18" name="流程圖: 換頁接點 17">
            <a:extLst>
              <a:ext uri="{FF2B5EF4-FFF2-40B4-BE49-F238E27FC236}">
                <a16:creationId xmlns:a16="http://schemas.microsoft.com/office/drawing/2014/main" id="{5368DC69-1566-40FB-87C2-92D1C11CF0E8}"/>
              </a:ext>
            </a:extLst>
          </p:cNvPr>
          <p:cNvSpPr/>
          <p:nvPr/>
        </p:nvSpPr>
        <p:spPr>
          <a:xfrm rot="10800000">
            <a:off x="7254072" y="3998794"/>
            <a:ext cx="4726407" cy="2261196"/>
          </a:xfrm>
          <a:prstGeom prst="flowChartOffpageConnector">
            <a:avLst/>
          </a:prstGeom>
          <a:solidFill>
            <a:schemeClr val="accent5">
              <a:lumMod val="40000"/>
              <a:lumOff val="60000"/>
              <a:alpha val="55000"/>
            </a:schemeClr>
          </a:solidFill>
          <a:ln w="19050">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3" name="圖片 32">
            <a:extLst>
              <a:ext uri="{FF2B5EF4-FFF2-40B4-BE49-F238E27FC236}">
                <a16:creationId xmlns:a16="http://schemas.microsoft.com/office/drawing/2014/main" id="{45036008-FB00-4A53-9939-8A215B10BE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55829" y="5031531"/>
            <a:ext cx="3256327" cy="979618"/>
          </a:xfrm>
          <a:prstGeom prst="rect">
            <a:avLst/>
          </a:prstGeom>
        </p:spPr>
      </p:pic>
      <p:sp>
        <p:nvSpPr>
          <p:cNvPr id="34" name="文字方塊 11">
            <a:extLst>
              <a:ext uri="{FF2B5EF4-FFF2-40B4-BE49-F238E27FC236}">
                <a16:creationId xmlns:a16="http://schemas.microsoft.com/office/drawing/2014/main" id="{B08D2428-08B7-4586-A080-16663B3ADA6D}"/>
              </a:ext>
            </a:extLst>
          </p:cNvPr>
          <p:cNvSpPr txBox="1"/>
          <p:nvPr/>
        </p:nvSpPr>
        <p:spPr>
          <a:xfrm>
            <a:off x="9385987" y="4692844"/>
            <a:ext cx="996369"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 LAN</a:t>
            </a:r>
          </a:p>
        </p:txBody>
      </p:sp>
      <p:cxnSp>
        <p:nvCxnSpPr>
          <p:cNvPr id="35" name="接點: 肘形 34">
            <a:extLst>
              <a:ext uri="{FF2B5EF4-FFF2-40B4-BE49-F238E27FC236}">
                <a16:creationId xmlns:a16="http://schemas.microsoft.com/office/drawing/2014/main" id="{2C9F5332-0A1F-46AE-B3A1-5A7C5901F8E7}"/>
              </a:ext>
            </a:extLst>
          </p:cNvPr>
          <p:cNvCxnSpPr>
            <a:cxnSpLocks/>
          </p:cNvCxnSpPr>
          <p:nvPr/>
        </p:nvCxnSpPr>
        <p:spPr>
          <a:xfrm flipV="1">
            <a:off x="9015924" y="4957730"/>
            <a:ext cx="1735900" cy="708173"/>
          </a:xfrm>
          <a:prstGeom prst="bentConnector3">
            <a:avLst>
              <a:gd name="adj1" fmla="val 60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E285B9C9-D399-4165-897D-322291AF418E}"/>
              </a:ext>
            </a:extLst>
          </p:cNvPr>
          <p:cNvPicPr>
            <a:picLocks noChangeAspect="1"/>
          </p:cNvPicPr>
          <p:nvPr/>
        </p:nvPicPr>
        <p:blipFill>
          <a:blip r:embed="rId5"/>
          <a:stretch>
            <a:fillRect/>
          </a:stretch>
        </p:blipFill>
        <p:spPr>
          <a:xfrm>
            <a:off x="10733079" y="4528398"/>
            <a:ext cx="1075880" cy="1006266"/>
          </a:xfrm>
          <a:prstGeom prst="rect">
            <a:avLst/>
          </a:prstGeom>
        </p:spPr>
      </p:pic>
      <p:sp>
        <p:nvSpPr>
          <p:cNvPr id="36" name="矩形 35">
            <a:extLst>
              <a:ext uri="{FF2B5EF4-FFF2-40B4-BE49-F238E27FC236}">
                <a16:creationId xmlns:a16="http://schemas.microsoft.com/office/drawing/2014/main" id="{AD9F5BC0-A5FB-4BD3-A09A-E5CE2C5689BC}"/>
              </a:ext>
            </a:extLst>
          </p:cNvPr>
          <p:cNvSpPr/>
          <p:nvPr/>
        </p:nvSpPr>
        <p:spPr>
          <a:xfrm>
            <a:off x="11141440" y="5964427"/>
            <a:ext cx="839040" cy="290754"/>
          </a:xfrm>
          <a:prstGeom prst="rect">
            <a:avLst/>
          </a:prstGeom>
          <a:noFill/>
          <a:ln w="28575">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 name="文字方塊 22">
            <a:extLst>
              <a:ext uri="{FF2B5EF4-FFF2-40B4-BE49-F238E27FC236}">
                <a16:creationId xmlns:a16="http://schemas.microsoft.com/office/drawing/2014/main" id="{B0BCA421-75F3-42C4-8E7C-4B4FB7EF5EB4}"/>
              </a:ext>
            </a:extLst>
          </p:cNvPr>
          <p:cNvSpPr txBox="1"/>
          <p:nvPr/>
        </p:nvSpPr>
        <p:spPr>
          <a:xfrm>
            <a:off x="10733105" y="5753517"/>
            <a:ext cx="1567669" cy="46166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CN" altLang="en-US" sz="2400" spc="300">
                <a:solidFill>
                  <a:schemeClr val="bg1"/>
                </a:solidFill>
                <a:latin typeface="Arial" panose="020B0604020202020204" pitchFamily="34" charset="0"/>
                <a:ea typeface="微軟正黑體" panose="020B0604030504040204" pitchFamily="34" charset="-120"/>
                <a:sym typeface="Arial" panose="020B0604020202020204" pitchFamily="34" charset="0"/>
              </a:rPr>
              <a:t>Taipei</a:t>
            </a:r>
            <a:endParaRPr lang="zh-CN" altLang="en-US" sz="2400" spc="3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 name="文字方塊 11">
            <a:extLst>
              <a:ext uri="{FF2B5EF4-FFF2-40B4-BE49-F238E27FC236}">
                <a16:creationId xmlns:a16="http://schemas.microsoft.com/office/drawing/2014/main" id="{B6181A6A-FD50-4066-B88B-C49F40693842}"/>
              </a:ext>
            </a:extLst>
          </p:cNvPr>
          <p:cNvSpPr txBox="1"/>
          <p:nvPr/>
        </p:nvSpPr>
        <p:spPr>
          <a:xfrm>
            <a:off x="6106697" y="5671894"/>
            <a:ext cx="1336539"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 WAN</a:t>
            </a:r>
          </a:p>
        </p:txBody>
      </p:sp>
      <p:sp>
        <p:nvSpPr>
          <p:cNvPr id="38" name="左中括弧 37">
            <a:extLst>
              <a:ext uri="{FF2B5EF4-FFF2-40B4-BE49-F238E27FC236}">
                <a16:creationId xmlns:a16="http://schemas.microsoft.com/office/drawing/2014/main" id="{AAE118E2-FF64-4453-BD65-254B3B00DED5}"/>
              </a:ext>
            </a:extLst>
          </p:cNvPr>
          <p:cNvSpPr/>
          <p:nvPr/>
        </p:nvSpPr>
        <p:spPr>
          <a:xfrm rot="16200000">
            <a:off x="7361970" y="4575049"/>
            <a:ext cx="290751" cy="2502345"/>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0" name="圖片 39">
            <a:extLst>
              <a:ext uri="{FF2B5EF4-FFF2-40B4-BE49-F238E27FC236}">
                <a16:creationId xmlns:a16="http://schemas.microsoft.com/office/drawing/2014/main" id="{908A3460-6C49-4E1A-864A-CAA09C9474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49198" y="5031531"/>
            <a:ext cx="3256327" cy="979618"/>
          </a:xfrm>
          <a:prstGeom prst="rect">
            <a:avLst/>
          </a:prstGeom>
        </p:spPr>
      </p:pic>
      <p:sp>
        <p:nvSpPr>
          <p:cNvPr id="41" name="文字方塊 11">
            <a:extLst>
              <a:ext uri="{FF2B5EF4-FFF2-40B4-BE49-F238E27FC236}">
                <a16:creationId xmlns:a16="http://schemas.microsoft.com/office/drawing/2014/main" id="{3E188A0C-B8DB-4109-B777-38C961C7B5AA}"/>
              </a:ext>
            </a:extLst>
          </p:cNvPr>
          <p:cNvSpPr txBox="1"/>
          <p:nvPr/>
        </p:nvSpPr>
        <p:spPr>
          <a:xfrm>
            <a:off x="2347597" y="4681720"/>
            <a:ext cx="996369"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 LAN</a:t>
            </a:r>
          </a:p>
        </p:txBody>
      </p:sp>
      <p:cxnSp>
        <p:nvCxnSpPr>
          <p:cNvPr id="42" name="接點: 肘形 41">
            <a:extLst>
              <a:ext uri="{FF2B5EF4-FFF2-40B4-BE49-F238E27FC236}">
                <a16:creationId xmlns:a16="http://schemas.microsoft.com/office/drawing/2014/main" id="{875FD18E-6E89-49CD-8EC3-515663495400}"/>
              </a:ext>
            </a:extLst>
          </p:cNvPr>
          <p:cNvCxnSpPr>
            <a:cxnSpLocks/>
          </p:cNvCxnSpPr>
          <p:nvPr/>
        </p:nvCxnSpPr>
        <p:spPr>
          <a:xfrm rot="10800000">
            <a:off x="2419392" y="4983599"/>
            <a:ext cx="787833" cy="682307"/>
          </a:xfrm>
          <a:prstGeom prst="bentConnector3">
            <a:avLst>
              <a:gd name="adj1" fmla="val -196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45" name="文字方塊 44">
            <a:extLst>
              <a:ext uri="{FF2B5EF4-FFF2-40B4-BE49-F238E27FC236}">
                <a16:creationId xmlns:a16="http://schemas.microsoft.com/office/drawing/2014/main" id="{6BAFD78B-4759-4ABF-A12C-AFD9F44717D6}"/>
              </a:ext>
            </a:extLst>
          </p:cNvPr>
          <p:cNvSpPr txBox="1"/>
          <p:nvPr/>
        </p:nvSpPr>
        <p:spPr>
          <a:xfrm>
            <a:off x="270396" y="5741794"/>
            <a:ext cx="993240" cy="461665"/>
          </a:xfrm>
          <a:prstGeom prst="rect">
            <a:avLst/>
          </a:prstGeom>
          <a:noFill/>
          <a:ln>
            <a:noFill/>
          </a:ln>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CN" altLang="en-US" sz="2400" spc="300">
                <a:solidFill>
                  <a:schemeClr val="bg1"/>
                </a:solidFill>
                <a:latin typeface="Arial" panose="020B0604020202020204" pitchFamily="34" charset="0"/>
                <a:ea typeface="微軟正黑體" panose="020B0604030504040204" pitchFamily="34" charset="-120"/>
                <a:sym typeface="Arial" panose="020B0604020202020204" pitchFamily="34" charset="0"/>
              </a:rPr>
              <a:t>NY</a:t>
            </a:r>
            <a:endParaRPr lang="zh-CN" altLang="en-US" sz="2400" spc="3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 name="左中括弧 46">
            <a:extLst>
              <a:ext uri="{FF2B5EF4-FFF2-40B4-BE49-F238E27FC236}">
                <a16:creationId xmlns:a16="http://schemas.microsoft.com/office/drawing/2014/main" id="{346C63D6-11D3-4DAC-A798-0ABDD739C69B}"/>
              </a:ext>
            </a:extLst>
          </p:cNvPr>
          <p:cNvSpPr/>
          <p:nvPr/>
        </p:nvSpPr>
        <p:spPr>
          <a:xfrm rot="16200000">
            <a:off x="4290410" y="4339826"/>
            <a:ext cx="290751" cy="2972789"/>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 name="文字方塊 11">
            <a:extLst>
              <a:ext uri="{FF2B5EF4-FFF2-40B4-BE49-F238E27FC236}">
                <a16:creationId xmlns:a16="http://schemas.microsoft.com/office/drawing/2014/main" id="{F4201270-B351-4D38-84C1-601B571766D1}"/>
              </a:ext>
            </a:extLst>
          </p:cNvPr>
          <p:cNvSpPr txBox="1"/>
          <p:nvPr/>
        </p:nvSpPr>
        <p:spPr>
          <a:xfrm>
            <a:off x="4760948" y="5671894"/>
            <a:ext cx="1336539"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 WAN</a:t>
            </a:r>
          </a:p>
        </p:txBody>
      </p:sp>
      <p:sp>
        <p:nvSpPr>
          <p:cNvPr id="26" name="文字方塊 25">
            <a:extLst>
              <a:ext uri="{FF2B5EF4-FFF2-40B4-BE49-F238E27FC236}">
                <a16:creationId xmlns:a16="http://schemas.microsoft.com/office/drawing/2014/main" id="{140A07F1-98E9-4EA1-972B-9D037FEF4CA3}"/>
              </a:ext>
            </a:extLst>
          </p:cNvPr>
          <p:cNvSpPr txBox="1"/>
          <p:nvPr/>
        </p:nvSpPr>
        <p:spPr>
          <a:xfrm>
            <a:off x="2849876" y="1942817"/>
            <a:ext cx="6598924" cy="15722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335" indent="-187109" defTabSz="914400" fontAlgn="base">
              <a:lnSpc>
                <a:spcPct val="130000"/>
              </a:lnSpc>
              <a:spcBef>
                <a:spcPts val="600"/>
              </a:spcBef>
              <a:buClr>
                <a:srgbClr val="66FFCC"/>
              </a:buClr>
              <a:buSzPts val="2100"/>
              <a:buFont typeface="Arial"/>
              <a:buChar char="•"/>
            </a:pP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High-speed inter-office </a:t>
            </a:r>
            <a:r>
              <a:rPr lang="en-US">
                <a:solidFill>
                  <a:schemeClr val="bg1"/>
                </a:solidFill>
                <a:latin typeface="Arial" panose="020B0604020202020204" pitchFamily="34" charset="0"/>
                <a:ea typeface="微軟正黑體" panose="020B0604030504040204" pitchFamily="34" charset="-120"/>
                <a:sym typeface="Arial" panose="020B0604020202020204" pitchFamily="34" charset="0"/>
              </a:rPr>
              <a:t>VPN</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network with 10GbE Internet</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and</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10GbE Intranet connectivity.</a:t>
            </a:r>
          </a:p>
          <a:p>
            <a:pPr marL="180335" indent="-187109" defTabSz="914400" fontAlgn="base">
              <a:lnSpc>
                <a:spcPct val="130000"/>
              </a:lnSpc>
              <a:spcBef>
                <a:spcPts val="600"/>
              </a:spcBef>
              <a:buClr>
                <a:srgbClr val="66FFCC"/>
              </a:buClr>
              <a:buSzPts val="2100"/>
              <a:buFont typeface="Arial"/>
              <a:buChar char="•"/>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Benefits:</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streamlined cross-site file backup, synchronization and sharing.</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298097783"/>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3AEF3B-4988-44B1-8B30-1D71545D2942}"/>
              </a:ext>
            </a:extLst>
          </p:cNvPr>
          <p:cNvSpPr>
            <a:spLocks noGrp="1"/>
          </p:cNvSpPr>
          <p:nvPr>
            <p:ph type="title"/>
          </p:nvPr>
        </p:nvSpPr>
        <p:spPr>
          <a:xfrm>
            <a:off x="109057" y="126039"/>
            <a:ext cx="11966895" cy="1325563"/>
          </a:xfrm>
        </p:spPr>
        <p:txBody>
          <a:bodyPr>
            <a:normAutofit fontScale="90000"/>
          </a:bodyPr>
          <a:lstStyle/>
          <a:p>
            <a:r>
              <a:rPr lang="en-US" altLang="zh-TW" sz="4900">
                <a:ea typeface="微軟正黑體" panose="020B0604030504040204" pitchFamily="34" charset="-120"/>
                <a:cs typeface="Arial"/>
                <a:sym typeface="Arial" panose="020B0604020202020204" pitchFamily="34" charset="0"/>
              </a:rPr>
              <a:t>Scenario 3</a:t>
            </a:r>
            <a:r>
              <a:rPr lang="en-US" sz="4900">
                <a:ea typeface="微軟正黑體" panose="020B0604030504040204" pitchFamily="34" charset="-120"/>
                <a:cs typeface="Arial"/>
                <a:sym typeface="Arial" panose="020B0604020202020204" pitchFamily="34" charset="0"/>
              </a:rPr>
              <a:t>:</a:t>
            </a:r>
            <a:r>
              <a:rPr lang="zh-CN" altLang="en-US" sz="4900">
                <a:ea typeface="微軟正黑體" panose="020B0604030504040204" pitchFamily="34" charset="-120"/>
                <a:cs typeface="Arial"/>
                <a:sym typeface="Arial" panose="020B0604020202020204" pitchFamily="34" charset="0"/>
              </a:rPr>
              <a:t> </a:t>
            </a:r>
            <a:r>
              <a:rPr lang="zh-TW" altLang="en-US" sz="4900">
                <a:ea typeface="微軟正黑體" panose="020B0604030504040204" pitchFamily="34" charset="-120"/>
                <a:cs typeface="Arial"/>
                <a:sym typeface="Arial" panose="020B0604020202020204" pitchFamily="34" charset="0"/>
              </a:rPr>
              <a:t> </a:t>
            </a:r>
            <a:br>
              <a:rPr lang="en-US" altLang="zh-TW">
                <a:ea typeface="微軟正黑體" panose="020B0604030504040204" pitchFamily="34" charset="-120"/>
                <a:cs typeface="Arial"/>
                <a:sym typeface="Arial" panose="020B0604020202020204" pitchFamily="34" charset="0"/>
              </a:rPr>
            </a:br>
            <a:r>
              <a:rPr lang="en-US" sz="4000">
                <a:ea typeface="微軟正黑體" panose="020B0604030504040204" pitchFamily="34" charset="-120"/>
                <a:cs typeface="Arial"/>
                <a:sym typeface="Arial" panose="020B0604020202020204" pitchFamily="34" charset="0"/>
              </a:rPr>
              <a:t>Multi-WAN with SD-WAN &amp; 2</a:t>
            </a:r>
            <a:r>
              <a:rPr lang="zh-TW" altLang="en-US" sz="4000">
                <a:ea typeface="微軟正黑體" panose="020B0604030504040204" pitchFamily="34" charset="-120"/>
                <a:cs typeface="Arial"/>
                <a:sym typeface="Arial" panose="020B0604020202020204" pitchFamily="34" charset="0"/>
              </a:rPr>
              <a:t> </a:t>
            </a:r>
            <a:r>
              <a:rPr lang="en-US" sz="4000">
                <a:ea typeface="微軟正黑體" panose="020B0604030504040204" pitchFamily="34" charset="-120"/>
                <a:cs typeface="Arial"/>
                <a:sym typeface="Arial" panose="020B0604020202020204" pitchFamily="34" charset="0"/>
              </a:rPr>
              <a:t>x 10GbE LAN </a:t>
            </a:r>
            <a:r>
              <a:rPr lang="en-US" altLang="zh-TW" sz="4000">
                <a:ea typeface="微軟正黑體" panose="020B0604030504040204" pitchFamily="34" charset="-120"/>
                <a:cs typeface="Arial"/>
                <a:sym typeface="Arial" panose="020B0604020202020204" pitchFamily="34" charset="0"/>
              </a:rPr>
              <a:t>Connections</a:t>
            </a:r>
            <a:endParaRPr lang="zh-TW">
              <a:ea typeface="微軟正黑體" panose="020B0604030504040204" pitchFamily="34" charset="-120"/>
              <a:sym typeface="Arial" panose="020B0604020202020204" pitchFamily="34" charset="0"/>
            </a:endParaRPr>
          </a:p>
        </p:txBody>
      </p:sp>
      <p:sp>
        <p:nvSpPr>
          <p:cNvPr id="6" name="流程圖: 換頁接點 5">
            <a:extLst>
              <a:ext uri="{FF2B5EF4-FFF2-40B4-BE49-F238E27FC236}">
                <a16:creationId xmlns:a16="http://schemas.microsoft.com/office/drawing/2014/main" id="{6E190967-29A7-40A7-BF2E-1A0887B3F86B}"/>
              </a:ext>
            </a:extLst>
          </p:cNvPr>
          <p:cNvSpPr/>
          <p:nvPr/>
        </p:nvSpPr>
        <p:spPr>
          <a:xfrm rot="10800000">
            <a:off x="3035193" y="3684313"/>
            <a:ext cx="7159685" cy="2877500"/>
          </a:xfrm>
          <a:prstGeom prst="flowChartOffpageConnector">
            <a:avLst/>
          </a:prstGeom>
          <a:solidFill>
            <a:schemeClr val="accent5">
              <a:lumMod val="40000"/>
              <a:lumOff val="60000"/>
              <a:alpha val="55000"/>
            </a:schemeClr>
          </a:solidFill>
          <a:ln w="19050">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 name="圖片 6">
            <a:extLst>
              <a:ext uri="{FF2B5EF4-FFF2-40B4-BE49-F238E27FC236}">
                <a16:creationId xmlns:a16="http://schemas.microsoft.com/office/drawing/2014/main" id="{51E59A29-C0F1-4877-8E0D-6A7D1FCB82A1}"/>
              </a:ext>
            </a:extLst>
          </p:cNvPr>
          <p:cNvPicPr>
            <a:picLocks noChangeAspect="1"/>
          </p:cNvPicPr>
          <p:nvPr/>
        </p:nvPicPr>
        <p:blipFill>
          <a:blip r:embed="rId2"/>
          <a:stretch>
            <a:fillRect/>
          </a:stretch>
        </p:blipFill>
        <p:spPr>
          <a:xfrm>
            <a:off x="6891744" y="4028790"/>
            <a:ext cx="792641" cy="741354"/>
          </a:xfrm>
          <a:prstGeom prst="rect">
            <a:avLst/>
          </a:prstGeom>
        </p:spPr>
      </p:pic>
      <p:pic>
        <p:nvPicPr>
          <p:cNvPr id="8" name="圖片 7">
            <a:extLst>
              <a:ext uri="{FF2B5EF4-FFF2-40B4-BE49-F238E27FC236}">
                <a16:creationId xmlns:a16="http://schemas.microsoft.com/office/drawing/2014/main" id="{36AC0973-F3C5-4E4E-AB70-F33ED2B7D6A8}"/>
              </a:ext>
            </a:extLst>
          </p:cNvPr>
          <p:cNvPicPr>
            <a:picLocks noChangeAspect="1"/>
          </p:cNvPicPr>
          <p:nvPr/>
        </p:nvPicPr>
        <p:blipFill>
          <a:blip r:embed="rId3"/>
          <a:stretch>
            <a:fillRect/>
          </a:stretch>
        </p:blipFill>
        <p:spPr>
          <a:xfrm>
            <a:off x="811746" y="5085514"/>
            <a:ext cx="1447018" cy="861346"/>
          </a:xfrm>
          <a:prstGeom prst="rect">
            <a:avLst/>
          </a:prstGeom>
        </p:spPr>
      </p:pic>
      <p:sp>
        <p:nvSpPr>
          <p:cNvPr id="9" name="文字方塊 11">
            <a:extLst>
              <a:ext uri="{FF2B5EF4-FFF2-40B4-BE49-F238E27FC236}">
                <a16:creationId xmlns:a16="http://schemas.microsoft.com/office/drawing/2014/main" id="{16920A31-A318-4681-992A-C91A7878464B}"/>
              </a:ext>
            </a:extLst>
          </p:cNvPr>
          <p:cNvSpPr txBox="1"/>
          <p:nvPr/>
        </p:nvSpPr>
        <p:spPr>
          <a:xfrm>
            <a:off x="1620401" y="5993482"/>
            <a:ext cx="1414792"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CN" altLang="en-US" b="1">
                <a:solidFill>
                  <a:srgbClr val="00B0F0"/>
                </a:solidFill>
                <a:latin typeface="Arial" panose="020B0604020202020204" pitchFamily="34" charset="0"/>
                <a:ea typeface="微軟正黑體" panose="020B0604030504040204" pitchFamily="34" charset="-120"/>
                <a:sym typeface="Arial" panose="020B0604020202020204" pitchFamily="34" charset="0"/>
              </a:rPr>
              <a:t>雙</a:t>
            </a:r>
            <a:r>
              <a:rPr lang="en-US" altLang="zh-TW" b="1">
                <a:solidFill>
                  <a:srgbClr val="00B0F0"/>
                </a:solidFill>
                <a:latin typeface="Arial" panose="020B0604020202020204" pitchFamily="34" charset="0"/>
                <a:ea typeface="微軟正黑體" panose="020B0604030504040204" pitchFamily="34" charset="-120"/>
                <a:sym typeface="Arial" panose="020B0604020202020204" pitchFamily="34" charset="0"/>
              </a:rPr>
              <a:t>1G WAN</a:t>
            </a:r>
          </a:p>
        </p:txBody>
      </p:sp>
      <p:pic>
        <p:nvPicPr>
          <p:cNvPr id="11" name="圖片 10" descr="一張含有 螢幕擷取畫面, 畫畫, 電腦 的圖片&#10;&#10;描述是以非常高的可信度產生">
            <a:extLst>
              <a:ext uri="{FF2B5EF4-FFF2-40B4-BE49-F238E27FC236}">
                <a16:creationId xmlns:a16="http://schemas.microsoft.com/office/drawing/2014/main" id="{9778A28F-3ED4-451D-BDA6-373CDA49B4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03230" y="4757576"/>
            <a:ext cx="1135828" cy="655875"/>
          </a:xfrm>
          <a:prstGeom prst="rect">
            <a:avLst/>
          </a:prstGeom>
        </p:spPr>
      </p:pic>
      <p:cxnSp>
        <p:nvCxnSpPr>
          <p:cNvPr id="12" name="直線接點 11">
            <a:extLst>
              <a:ext uri="{FF2B5EF4-FFF2-40B4-BE49-F238E27FC236}">
                <a16:creationId xmlns:a16="http://schemas.microsoft.com/office/drawing/2014/main" id="{63D36CA6-70E5-4EAF-8BB0-28D9BA7372DA}"/>
              </a:ext>
            </a:extLst>
          </p:cNvPr>
          <p:cNvCxnSpPr>
            <a:cxnSpLocks/>
          </p:cNvCxnSpPr>
          <p:nvPr/>
        </p:nvCxnSpPr>
        <p:spPr>
          <a:xfrm>
            <a:off x="8465195" y="5236263"/>
            <a:ext cx="4419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字方塊 24">
            <a:extLst>
              <a:ext uri="{FF2B5EF4-FFF2-40B4-BE49-F238E27FC236}">
                <a16:creationId xmlns:a16="http://schemas.microsoft.com/office/drawing/2014/main" id="{342A59B0-816F-4630-B694-A8ADF5F02B6B}"/>
              </a:ext>
            </a:extLst>
          </p:cNvPr>
          <p:cNvSpPr txBox="1"/>
          <p:nvPr/>
        </p:nvSpPr>
        <p:spPr>
          <a:xfrm>
            <a:off x="8690723" y="5502845"/>
            <a:ext cx="1337395"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CN" altLang="en-US" sz="1000" b="1">
                <a:solidFill>
                  <a:schemeClr val="bg1"/>
                </a:solidFill>
                <a:latin typeface="Arial" panose="020B0604020202020204" pitchFamily="34" charset="0"/>
                <a:ea typeface="微軟正黑體" panose="020B0604030504040204" pitchFamily="34" charset="-120"/>
                <a:sym typeface="Arial" panose="020B0604020202020204" pitchFamily="34" charset="0"/>
              </a:rPr>
              <a:t>Multiple devices</a:t>
            </a:r>
          </a:p>
        </p:txBody>
      </p:sp>
      <p:sp>
        <p:nvSpPr>
          <p:cNvPr id="15" name="文字方塊 11">
            <a:extLst>
              <a:ext uri="{FF2B5EF4-FFF2-40B4-BE49-F238E27FC236}">
                <a16:creationId xmlns:a16="http://schemas.microsoft.com/office/drawing/2014/main" id="{296915D2-43B4-4769-A2DB-25EC0DFFF455}"/>
              </a:ext>
            </a:extLst>
          </p:cNvPr>
          <p:cNvSpPr txBox="1"/>
          <p:nvPr/>
        </p:nvSpPr>
        <p:spPr>
          <a:xfrm>
            <a:off x="5304177" y="4298029"/>
            <a:ext cx="1054705"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Arial" panose="020B0604020202020204" pitchFamily="34" charset="0"/>
                <a:ea typeface="微軟正黑體" panose="020B0604030504040204" pitchFamily="34" charset="-120"/>
                <a:sym typeface="Arial" panose="020B0604020202020204" pitchFamily="34" charset="0"/>
              </a:rPr>
              <a:t>10G LAN</a:t>
            </a:r>
          </a:p>
        </p:txBody>
      </p:sp>
      <p:pic>
        <p:nvPicPr>
          <p:cNvPr id="16" name="圖片 15">
            <a:extLst>
              <a:ext uri="{FF2B5EF4-FFF2-40B4-BE49-F238E27FC236}">
                <a16:creationId xmlns:a16="http://schemas.microsoft.com/office/drawing/2014/main" id="{20A360DC-F119-4F54-AA5F-90F71B4D705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42325" y="5324221"/>
            <a:ext cx="3446982" cy="1036974"/>
          </a:xfrm>
          <a:prstGeom prst="rect">
            <a:avLst/>
          </a:prstGeom>
        </p:spPr>
      </p:pic>
      <p:sp>
        <p:nvSpPr>
          <p:cNvPr id="17" name="左中括弧 16">
            <a:extLst>
              <a:ext uri="{FF2B5EF4-FFF2-40B4-BE49-F238E27FC236}">
                <a16:creationId xmlns:a16="http://schemas.microsoft.com/office/drawing/2014/main" id="{930C3F0F-573F-4D29-8C65-89387FA0DC96}"/>
              </a:ext>
            </a:extLst>
          </p:cNvPr>
          <p:cNvSpPr/>
          <p:nvPr/>
        </p:nvSpPr>
        <p:spPr>
          <a:xfrm rot="16200000">
            <a:off x="3393587" y="4162967"/>
            <a:ext cx="288877" cy="3968862"/>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cxnSp>
        <p:nvCxnSpPr>
          <p:cNvPr id="18" name="接點: 肘形 17">
            <a:extLst>
              <a:ext uri="{FF2B5EF4-FFF2-40B4-BE49-F238E27FC236}">
                <a16:creationId xmlns:a16="http://schemas.microsoft.com/office/drawing/2014/main" id="{FD210E10-199F-424F-B754-B2654BDAB19E}"/>
              </a:ext>
            </a:extLst>
          </p:cNvPr>
          <p:cNvCxnSpPr>
            <a:cxnSpLocks/>
          </p:cNvCxnSpPr>
          <p:nvPr/>
        </p:nvCxnSpPr>
        <p:spPr>
          <a:xfrm flipV="1">
            <a:off x="4692401" y="4653264"/>
            <a:ext cx="2188323" cy="1349694"/>
          </a:xfrm>
          <a:prstGeom prst="bentConnector3">
            <a:avLst>
              <a:gd name="adj1" fmla="val 41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19" name="文字方塊 11">
            <a:extLst>
              <a:ext uri="{FF2B5EF4-FFF2-40B4-BE49-F238E27FC236}">
                <a16:creationId xmlns:a16="http://schemas.microsoft.com/office/drawing/2014/main" id="{7066DE1B-4243-4856-936D-CB7D51E6AA36}"/>
              </a:ext>
            </a:extLst>
          </p:cNvPr>
          <p:cNvSpPr txBox="1"/>
          <p:nvPr/>
        </p:nvSpPr>
        <p:spPr>
          <a:xfrm>
            <a:off x="5391347" y="4972927"/>
            <a:ext cx="1054705"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Arial" panose="020B0604020202020204" pitchFamily="34" charset="0"/>
                <a:ea typeface="微軟正黑體" panose="020B0604030504040204" pitchFamily="34" charset="-120"/>
                <a:sym typeface="Arial" panose="020B0604020202020204" pitchFamily="34" charset="0"/>
              </a:rPr>
              <a:t>10G LAN</a:t>
            </a:r>
          </a:p>
        </p:txBody>
      </p:sp>
      <p:cxnSp>
        <p:nvCxnSpPr>
          <p:cNvPr id="20" name="接點: 肘形 19">
            <a:extLst>
              <a:ext uri="{FF2B5EF4-FFF2-40B4-BE49-F238E27FC236}">
                <a16:creationId xmlns:a16="http://schemas.microsoft.com/office/drawing/2014/main" id="{ADC38909-2DF1-4E5D-AA2C-E44D8DD45C0B}"/>
              </a:ext>
            </a:extLst>
          </p:cNvPr>
          <p:cNvCxnSpPr>
            <a:cxnSpLocks/>
          </p:cNvCxnSpPr>
          <p:nvPr/>
        </p:nvCxnSpPr>
        <p:spPr>
          <a:xfrm flipV="1">
            <a:off x="5020089" y="5253322"/>
            <a:ext cx="1837535" cy="749636"/>
          </a:xfrm>
          <a:prstGeom prst="bentConnector3">
            <a:avLst>
              <a:gd name="adj1" fmla="val 60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21" name="左中括弧 20">
            <a:extLst>
              <a:ext uri="{FF2B5EF4-FFF2-40B4-BE49-F238E27FC236}">
                <a16:creationId xmlns:a16="http://schemas.microsoft.com/office/drawing/2014/main" id="{A1F3EA5B-38F9-41BA-87DD-0502917A08CE}"/>
              </a:ext>
            </a:extLst>
          </p:cNvPr>
          <p:cNvSpPr/>
          <p:nvPr/>
        </p:nvSpPr>
        <p:spPr>
          <a:xfrm rot="16200000">
            <a:off x="3334204" y="4026655"/>
            <a:ext cx="398413" cy="4351021"/>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24" name="文字方塊 23">
            <a:extLst>
              <a:ext uri="{FF2B5EF4-FFF2-40B4-BE49-F238E27FC236}">
                <a16:creationId xmlns:a16="http://schemas.microsoft.com/office/drawing/2014/main" id="{88AC8A81-3503-4B95-9EE9-34C5EF913702}"/>
              </a:ext>
            </a:extLst>
          </p:cNvPr>
          <p:cNvSpPr txBox="1"/>
          <p:nvPr/>
        </p:nvSpPr>
        <p:spPr>
          <a:xfrm>
            <a:off x="2065867" y="1717846"/>
            <a:ext cx="8431994" cy="20774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TW" altLang="en-US" sz="28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Two of </a:t>
            </a:r>
            <a:r>
              <a:rPr lang="en-US" altLang="zh-TW" sz="28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1GbE WAN</a:t>
            </a:r>
          </a:p>
          <a:p>
            <a:pPr marL="180335" indent="-187109" defTabSz="914400" fontAlgn="base">
              <a:spcBef>
                <a:spcPts val="600"/>
              </a:spcBef>
              <a:buClr>
                <a:srgbClr val="66FFCC"/>
              </a:buClr>
              <a:buSzPts val="2100"/>
              <a:buFont typeface="Arial"/>
              <a:buChar char="•"/>
            </a:pPr>
            <a:r>
              <a:rPr lang="en-US">
                <a:solidFill>
                  <a:schemeClr val="bg1"/>
                </a:solidFill>
                <a:latin typeface="Arial" panose="020B0604020202020204" pitchFamily="34" charset="0"/>
                <a:ea typeface="微軟正黑體" panose="020B0604030504040204" pitchFamily="34" charset="-120"/>
                <a:sym typeface="Arial" panose="020B0604020202020204" pitchFamily="34" charset="0"/>
              </a:rPr>
              <a:t>WAN</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optimization with </a:t>
            </a:r>
            <a:r>
              <a:rPr lang="en-US">
                <a:solidFill>
                  <a:schemeClr val="bg1"/>
                </a:solidFill>
                <a:latin typeface="Arial" panose="020B0604020202020204" pitchFamily="34" charset="0"/>
                <a:ea typeface="微軟正黑體" panose="020B0604030504040204" pitchFamily="34" charset="-120"/>
                <a:sym typeface="Arial" panose="020B0604020202020204" pitchFamily="34" charset="0"/>
              </a:rPr>
              <a:t>WAN</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aggregation, WAN failover &amp; load balancing, and flexible static routing to increase data transfer efficiency across WANs</a:t>
            </a:r>
          </a:p>
          <a:p>
            <a:pPr marL="180335" indent="-187109" defTabSz="914400" fontAlgn="base">
              <a:spcBef>
                <a:spcPts val="600"/>
              </a:spcBef>
              <a:buClr>
                <a:srgbClr val="66FFCC"/>
              </a:buClr>
              <a:buSzPts val="2100"/>
              <a:buFont typeface="Arial"/>
              <a:buChar char="•"/>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Auto mesh VPN for easy multi-site VPN network deployment</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335" indent="-187109" defTabSz="914400" fontAlgn="base">
              <a:spcBef>
                <a:spcPts val="600"/>
              </a:spcBef>
              <a:buClr>
                <a:srgbClr val="66FFCC"/>
              </a:buClr>
              <a:buSzPts val="2100"/>
              <a:buFont typeface="Arial"/>
              <a:buChar char="•"/>
            </a:pP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Benefits: Secure cross-site VPN network with optimized WAN connections</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文字方塊 3">
            <a:extLst>
              <a:ext uri="{FF2B5EF4-FFF2-40B4-BE49-F238E27FC236}">
                <a16:creationId xmlns:a16="http://schemas.microsoft.com/office/drawing/2014/main" id="{493F4B28-F2D4-2340-8FDB-66A4202449F0}"/>
              </a:ext>
            </a:extLst>
          </p:cNvPr>
          <p:cNvSpPr txBox="1"/>
          <p:nvPr/>
        </p:nvSpPr>
        <p:spPr>
          <a:xfrm>
            <a:off x="3437428" y="4451917"/>
            <a:ext cx="943823" cy="338554"/>
          </a:xfrm>
          <a:prstGeom prst="rect">
            <a:avLst/>
          </a:prstGeom>
          <a:noFill/>
        </p:spPr>
        <p:txBody>
          <a:bodyPr wrap="square" rtlCol="0">
            <a:spAutoFit/>
          </a:bodyPr>
          <a:lstStyle/>
          <a:p>
            <a:r>
              <a:rPr kumimoji="1"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Wi-Fi 6</a:t>
            </a:r>
            <a:endParaRPr kumimoji="1"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3" name="圖片 22" descr="一張含有 建築物, 橋 的圖片&#10;&#10;描述是以非常高的可信度產生">
            <a:extLst>
              <a:ext uri="{FF2B5EF4-FFF2-40B4-BE49-F238E27FC236}">
                <a16:creationId xmlns:a16="http://schemas.microsoft.com/office/drawing/2014/main" id="{48324474-3954-4348-9356-2A2287FD3718}"/>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3597927" y="4703773"/>
            <a:ext cx="604332" cy="604332"/>
          </a:xfrm>
          <a:prstGeom prst="rect">
            <a:avLst/>
          </a:prstGeom>
        </p:spPr>
      </p:pic>
      <p:pic>
        <p:nvPicPr>
          <p:cNvPr id="25" name="圖形 24">
            <a:extLst>
              <a:ext uri="{FF2B5EF4-FFF2-40B4-BE49-F238E27FC236}">
                <a16:creationId xmlns:a16="http://schemas.microsoft.com/office/drawing/2014/main" id="{8C713EC5-8C94-4A12-996D-B8F756D79A4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875500" y="5009759"/>
            <a:ext cx="1589695" cy="363013"/>
          </a:xfrm>
          <a:prstGeom prst="rect">
            <a:avLst/>
          </a:prstGeom>
        </p:spPr>
      </p:pic>
    </p:spTree>
    <p:extLst>
      <p:ext uri="{BB962C8B-B14F-4D97-AF65-F5344CB8AC3E}">
        <p14:creationId xmlns:p14="http://schemas.microsoft.com/office/powerpoint/2010/main" val="2223682720"/>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形 92">
            <a:extLst>
              <a:ext uri="{FF2B5EF4-FFF2-40B4-BE49-F238E27FC236}">
                <a16:creationId xmlns:a16="http://schemas.microsoft.com/office/drawing/2014/main" id="{CE1B8583-E8A5-3647-90CD-938C4F266205}"/>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6406"/>
          <a:stretch/>
        </p:blipFill>
        <p:spPr>
          <a:xfrm>
            <a:off x="4589777" y="676909"/>
            <a:ext cx="2742940" cy="981627"/>
          </a:xfrm>
          <a:prstGeom prst="rect">
            <a:avLst/>
          </a:prstGeom>
          <a:effectLst>
            <a:outerShdw blurRad="50800" dist="50800" dir="8400000" algn="t" rotWithShape="0">
              <a:prstClr val="black">
                <a:alpha val="30000"/>
              </a:prstClr>
            </a:outerShdw>
          </a:effectLst>
        </p:spPr>
      </p:pic>
      <p:sp>
        <p:nvSpPr>
          <p:cNvPr id="11" name="文字方塊 10">
            <a:extLst>
              <a:ext uri="{FF2B5EF4-FFF2-40B4-BE49-F238E27FC236}">
                <a16:creationId xmlns:a16="http://schemas.microsoft.com/office/drawing/2014/main" id="{BD1DE93D-03DB-D64B-A909-7021B2940151}"/>
              </a:ext>
            </a:extLst>
          </p:cNvPr>
          <p:cNvSpPr txBox="1"/>
          <p:nvPr/>
        </p:nvSpPr>
        <p:spPr>
          <a:xfrm>
            <a:off x="2279487" y="2182428"/>
            <a:ext cx="7351672" cy="2431435"/>
          </a:xfrm>
          <a:prstGeom prst="rect">
            <a:avLst/>
          </a:prstGeom>
          <a:noFill/>
        </p:spPr>
        <p:txBody>
          <a:bodyPr wrap="square" lIns="91440" tIns="45720" rIns="91440" bIns="45720" rtlCol="0" anchor="t">
            <a:spAutoFit/>
          </a:bodyPr>
          <a:lstStyle/>
          <a:p>
            <a:pPr algn="ctr"/>
            <a:r>
              <a:rPr lang="zh-TW" altLang="en-US" sz="8000">
                <a:solidFill>
                  <a:schemeClr val="bg1"/>
                </a:solidFill>
                <a:effectLst>
                  <a:outerShdw blurRad="127000" sx="101000" sy="101000" algn="ctr" rotWithShape="0">
                    <a:srgbClr val="353A5A"/>
                  </a:outerShdw>
                </a:effectLst>
                <a:latin typeface="Arial" panose="020B0604020202020204" pitchFamily="34" charset="0"/>
                <a:ea typeface="微軟正黑體" panose="020B0604030504040204" pitchFamily="34" charset="-120"/>
                <a:cs typeface="Arial"/>
                <a:sym typeface="Arial" panose="020B0604020202020204" pitchFamily="34" charset="0"/>
              </a:rPr>
              <a:t> QHora-301W</a:t>
            </a:r>
          </a:p>
          <a:p>
            <a:pPr algn="ctr"/>
            <a:r>
              <a:rPr lang="zh-TW" altLang="en-US" sz="3600">
                <a:solidFill>
                  <a:schemeClr val="bg1"/>
                </a:solidFill>
                <a:effectLst>
                  <a:outerShdw blurRad="127000" sx="101000" sy="101000" algn="ctr" rotWithShape="0">
                    <a:srgbClr val="353A5A"/>
                  </a:outerShdw>
                </a:effectLst>
                <a:latin typeface="Arial" panose="020B0604020202020204" pitchFamily="34" charset="0"/>
                <a:ea typeface="微軟正黑體" panose="020B0604030504040204" pitchFamily="34" charset="-120"/>
                <a:cs typeface="Arial"/>
                <a:sym typeface="Arial" panose="020B0604020202020204" pitchFamily="34" charset="0"/>
              </a:rPr>
              <a:t>Subscription-Free</a:t>
            </a:r>
          </a:p>
          <a:p>
            <a:pPr algn="ctr"/>
            <a:r>
              <a:rPr lang="zh-TW" altLang="en-US" sz="3600">
                <a:solidFill>
                  <a:schemeClr val="bg1"/>
                </a:solidFill>
                <a:effectLst>
                  <a:outerShdw blurRad="127000" sx="101000" sy="101000" algn="ctr" rotWithShape="0">
                    <a:srgbClr val="353A5A"/>
                  </a:outerShdw>
                </a:effectLst>
                <a:latin typeface="Arial" panose="020B0604020202020204" pitchFamily="34" charset="0"/>
                <a:ea typeface="微軟正黑體" panose="020B0604030504040204" pitchFamily="34" charset="-120"/>
                <a:cs typeface="Arial"/>
                <a:sym typeface="Arial" panose="020B0604020202020204" pitchFamily="34" charset="0"/>
              </a:rPr>
              <a:t>SD-WAN QuWAN</a:t>
            </a:r>
          </a:p>
        </p:txBody>
      </p:sp>
    </p:spTree>
    <p:extLst>
      <p:ext uri="{BB962C8B-B14F-4D97-AF65-F5344CB8AC3E}">
        <p14:creationId xmlns:p14="http://schemas.microsoft.com/office/powerpoint/2010/main" val="2785547638"/>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25"/>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r>
              <a:rPr lang="en-US" altLang="zh-CN">
                <a:ea typeface="微軟正黑體" panose="020B0604030504040204" pitchFamily="34" charset="-120"/>
                <a:cs typeface="Arial"/>
                <a:sym typeface="Arial" panose="020B0604020202020204" pitchFamily="34" charset="0"/>
              </a:rPr>
              <a:t>Efficiently build multi-site VPN</a:t>
            </a:r>
            <a:endParaRPr lang="zh-TW" altLang="en-US">
              <a:ea typeface="微軟正黑體" panose="020B0604030504040204" pitchFamily="34" charset="-120"/>
              <a:sym typeface="Arial" panose="020B0604020202020204" pitchFamily="34" charset="0"/>
            </a:endParaRPr>
          </a:p>
        </p:txBody>
      </p:sp>
      <p:sp>
        <p:nvSpPr>
          <p:cNvPr id="389" name="Google Shape;389;p25"/>
          <p:cNvSpPr/>
          <p:nvPr/>
        </p:nvSpPr>
        <p:spPr>
          <a:xfrm>
            <a:off x="777569" y="2917403"/>
            <a:ext cx="3903116" cy="2292958"/>
          </a:xfrm>
          <a:prstGeom prst="roundRect">
            <a:avLst>
              <a:gd name="adj" fmla="val 0"/>
            </a:avLst>
          </a:prstGeom>
          <a:noFill/>
          <a:ln>
            <a:noFill/>
          </a:ln>
        </p:spPr>
        <p:txBody>
          <a:bodyPr spcFirstLastPara="1" wrap="square" lIns="91425" tIns="45700" rIns="91425" bIns="45700" anchor="t" anchorCtr="0">
            <a:noAutofit/>
          </a:bodyPr>
          <a:lstStyle/>
          <a:p>
            <a:pPr>
              <a:lnSpc>
                <a:spcPct val="130000"/>
              </a:lnSpc>
              <a:spcBef>
                <a:spcPts val="1600"/>
              </a:spcBef>
              <a:buClr>
                <a:srgbClr val="05FF76"/>
              </a:buClr>
              <a:buSzPts val="2100"/>
            </a:pPr>
            <a:r>
              <a:rPr lang="zh-CN" altLang="en-US" sz="2400">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Secure business data</a:t>
            </a:r>
          </a:p>
          <a:p>
            <a:r>
              <a:rPr lang="en" altLang="zh-CN">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As long as </a:t>
            </a:r>
            <a:r>
              <a:rPr lang="en">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QHora-301W</a:t>
            </a:r>
            <a:r>
              <a:rPr lang="en"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is connected to </a:t>
            </a:r>
            <a:r>
              <a:rPr lang="en">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QuWAN Orchestrator</a:t>
            </a:r>
            <a:r>
              <a:rPr lang="en"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 private network can be established in the same organization</a:t>
            </a:r>
            <a:endParaRPr lang="zh-TW">
              <a:latin typeface="Arial" panose="020B0604020202020204" pitchFamily="34" charset="0"/>
              <a:ea typeface="微軟正黑體" panose="020B0604030504040204" pitchFamily="34" charset="-120"/>
              <a:cs typeface="+mn-lt"/>
              <a:sym typeface="Arial" panose="020B0604020202020204" pitchFamily="34" charset="0"/>
            </a:endParaRPr>
          </a:p>
          <a:p>
            <a:pPr>
              <a:lnSpc>
                <a:spcPct val="130000"/>
              </a:lnSpc>
              <a:spcBef>
                <a:spcPts val="1600"/>
              </a:spcBef>
              <a:buSzPts val="2100"/>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1600"/>
              </a:spcBef>
              <a:buClr>
                <a:srgbClr val="05FF76"/>
              </a:buClr>
              <a:buSzPts val="2100"/>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72" name="群組 71">
            <a:extLst>
              <a:ext uri="{FF2B5EF4-FFF2-40B4-BE49-F238E27FC236}">
                <a16:creationId xmlns:a16="http://schemas.microsoft.com/office/drawing/2014/main" id="{323EBFBE-30C4-481A-B9EF-65CDFA2C36AA}"/>
              </a:ext>
            </a:extLst>
          </p:cNvPr>
          <p:cNvGrpSpPr/>
          <p:nvPr/>
        </p:nvGrpSpPr>
        <p:grpSpPr>
          <a:xfrm>
            <a:off x="4677091" y="1973285"/>
            <a:ext cx="7243563" cy="4380465"/>
            <a:chOff x="4677091" y="1973285"/>
            <a:chExt cx="7243563" cy="4380465"/>
          </a:xfrm>
        </p:grpSpPr>
        <p:sp>
          <p:nvSpPr>
            <p:cNvPr id="77" name="矩形: 圓角 76">
              <a:extLst>
                <a:ext uri="{FF2B5EF4-FFF2-40B4-BE49-F238E27FC236}">
                  <a16:creationId xmlns:a16="http://schemas.microsoft.com/office/drawing/2014/main" id="{ECF40A22-9BE1-4548-82B2-14EE13A0226B}"/>
                </a:ext>
              </a:extLst>
            </p:cNvPr>
            <p:cNvSpPr/>
            <p:nvPr/>
          </p:nvSpPr>
          <p:spPr>
            <a:xfrm>
              <a:off x="4925400" y="4298006"/>
              <a:ext cx="6995254" cy="2021198"/>
            </a:xfrm>
            <a:prstGeom prst="roundRect">
              <a:avLst>
                <a:gd name="adj" fmla="val 3441"/>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8" name="矩形: 圓角 77">
              <a:extLst>
                <a:ext uri="{FF2B5EF4-FFF2-40B4-BE49-F238E27FC236}">
                  <a16:creationId xmlns:a16="http://schemas.microsoft.com/office/drawing/2014/main" id="{F988F302-58CC-400E-A577-DC1E563AB90B}"/>
                </a:ext>
              </a:extLst>
            </p:cNvPr>
            <p:cNvSpPr/>
            <p:nvPr/>
          </p:nvSpPr>
          <p:spPr>
            <a:xfrm>
              <a:off x="4925400" y="2028859"/>
              <a:ext cx="6995254" cy="2021198"/>
            </a:xfrm>
            <a:prstGeom prst="roundRect">
              <a:avLst>
                <a:gd name="adj" fmla="val 3441"/>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9" name="橢圓 78">
              <a:extLst>
                <a:ext uri="{FF2B5EF4-FFF2-40B4-BE49-F238E27FC236}">
                  <a16:creationId xmlns:a16="http://schemas.microsoft.com/office/drawing/2014/main" id="{7B83973B-44D1-4886-9680-43A9BBDDCB27}"/>
                </a:ext>
              </a:extLst>
            </p:cNvPr>
            <p:cNvSpPr/>
            <p:nvPr/>
          </p:nvSpPr>
          <p:spPr>
            <a:xfrm>
              <a:off x="8228282" y="2112830"/>
              <a:ext cx="1357850" cy="135785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0" name="橢圓 79">
              <a:extLst>
                <a:ext uri="{FF2B5EF4-FFF2-40B4-BE49-F238E27FC236}">
                  <a16:creationId xmlns:a16="http://schemas.microsoft.com/office/drawing/2014/main" id="{39E8771B-D4B3-4F4B-AB10-DFD8964D05EC}"/>
                </a:ext>
              </a:extLst>
            </p:cNvPr>
            <p:cNvSpPr/>
            <p:nvPr/>
          </p:nvSpPr>
          <p:spPr>
            <a:xfrm>
              <a:off x="9860464" y="4563488"/>
              <a:ext cx="1357850" cy="135785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1" name="橢圓 80">
              <a:extLst>
                <a:ext uri="{FF2B5EF4-FFF2-40B4-BE49-F238E27FC236}">
                  <a16:creationId xmlns:a16="http://schemas.microsoft.com/office/drawing/2014/main" id="{A94A21AE-8345-47DF-9B91-ED9D29604FCA}"/>
                </a:ext>
              </a:extLst>
            </p:cNvPr>
            <p:cNvSpPr/>
            <p:nvPr/>
          </p:nvSpPr>
          <p:spPr>
            <a:xfrm>
              <a:off x="6529847" y="4563488"/>
              <a:ext cx="1357850" cy="135785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2" name="Google Shape;408;p25">
              <a:extLst>
                <a:ext uri="{FF2B5EF4-FFF2-40B4-BE49-F238E27FC236}">
                  <a16:creationId xmlns:a16="http://schemas.microsoft.com/office/drawing/2014/main" id="{FC9653D6-77B1-4741-AE33-90B6EC9D8649}"/>
                </a:ext>
              </a:extLst>
            </p:cNvPr>
            <p:cNvSpPr/>
            <p:nvPr/>
          </p:nvSpPr>
          <p:spPr>
            <a:xfrm>
              <a:off x="9665661" y="5836550"/>
              <a:ext cx="1832700" cy="517200"/>
            </a:xfrm>
            <a:prstGeom prst="rect">
              <a:avLst/>
            </a:prstGeom>
            <a:no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en-US" altLang="zh-TW"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Editing site</a:t>
              </a: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3" name="Google Shape;410;p25">
              <a:extLst>
                <a:ext uri="{FF2B5EF4-FFF2-40B4-BE49-F238E27FC236}">
                  <a16:creationId xmlns:a16="http://schemas.microsoft.com/office/drawing/2014/main" id="{0566978D-42B8-485E-84E2-49796B703A51}"/>
                </a:ext>
              </a:extLst>
            </p:cNvPr>
            <p:cNvSpPr/>
            <p:nvPr/>
          </p:nvSpPr>
          <p:spPr>
            <a:xfrm>
              <a:off x="5701480" y="5836550"/>
              <a:ext cx="3105636" cy="517200"/>
            </a:xfrm>
            <a:prstGeom prst="rect">
              <a:avLst/>
            </a:prstGeom>
            <a:no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en-US" altLang="zh-TW"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Development site</a:t>
              </a: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4" name="Google Shape;411;p25">
              <a:extLst>
                <a:ext uri="{FF2B5EF4-FFF2-40B4-BE49-F238E27FC236}">
                  <a16:creationId xmlns:a16="http://schemas.microsoft.com/office/drawing/2014/main" id="{133608DD-A07B-49C4-AF9B-5822B2EAB221}"/>
                </a:ext>
              </a:extLst>
            </p:cNvPr>
            <p:cNvSpPr/>
            <p:nvPr/>
          </p:nvSpPr>
          <p:spPr>
            <a:xfrm>
              <a:off x="9607277" y="3543222"/>
              <a:ext cx="1904038" cy="520660"/>
            </a:xfrm>
            <a:prstGeom prst="rect">
              <a:avLst/>
            </a:prstGeom>
            <a:no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altLang="zh-TW"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Data sharing</a:t>
              </a: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85" name="直線接點 84">
              <a:extLst>
                <a:ext uri="{FF2B5EF4-FFF2-40B4-BE49-F238E27FC236}">
                  <a16:creationId xmlns:a16="http://schemas.microsoft.com/office/drawing/2014/main" id="{B33DD480-5084-4ED3-B844-FEF468F3DF2F}"/>
                </a:ext>
              </a:extLst>
            </p:cNvPr>
            <p:cNvCxnSpPr>
              <a:cxnSpLocks/>
            </p:cNvCxnSpPr>
            <p:nvPr/>
          </p:nvCxnSpPr>
          <p:spPr>
            <a:xfrm flipH="1" flipV="1">
              <a:off x="9247077" y="3594505"/>
              <a:ext cx="488033" cy="727534"/>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86" name="直線接點 85">
              <a:extLst>
                <a:ext uri="{FF2B5EF4-FFF2-40B4-BE49-F238E27FC236}">
                  <a16:creationId xmlns:a16="http://schemas.microsoft.com/office/drawing/2014/main" id="{2676B3EA-F4B6-4CB6-9127-2F4AE0B3D094}"/>
                </a:ext>
              </a:extLst>
            </p:cNvPr>
            <p:cNvCxnSpPr>
              <a:cxnSpLocks/>
            </p:cNvCxnSpPr>
            <p:nvPr/>
          </p:nvCxnSpPr>
          <p:spPr>
            <a:xfrm flipV="1">
              <a:off x="7919014" y="3594505"/>
              <a:ext cx="583864" cy="737460"/>
            </a:xfrm>
            <a:prstGeom prst="line">
              <a:avLst/>
            </a:prstGeom>
            <a:ln w="38100">
              <a:solidFill>
                <a:srgbClr val="0CEBFC"/>
              </a:solidFill>
              <a:headEnd type="triangle"/>
              <a:tailEnd type="non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87" name="直線接點 86">
              <a:extLst>
                <a:ext uri="{FF2B5EF4-FFF2-40B4-BE49-F238E27FC236}">
                  <a16:creationId xmlns:a16="http://schemas.microsoft.com/office/drawing/2014/main" id="{A53F5545-7E80-4B40-94F1-CC686771807D}"/>
                </a:ext>
              </a:extLst>
            </p:cNvPr>
            <p:cNvCxnSpPr>
              <a:cxnSpLocks/>
              <a:stCxn id="59" idx="3"/>
              <a:endCxn id="60" idx="1"/>
            </p:cNvCxnSpPr>
            <p:nvPr/>
          </p:nvCxnSpPr>
          <p:spPr>
            <a:xfrm>
              <a:off x="8314356" y="4711263"/>
              <a:ext cx="1164780" cy="0"/>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88" name="圖形 57">
              <a:extLst>
                <a:ext uri="{FF2B5EF4-FFF2-40B4-BE49-F238E27FC236}">
                  <a16:creationId xmlns:a16="http://schemas.microsoft.com/office/drawing/2014/main" id="{B8C8EA46-B888-44E7-B636-6A64389DB61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93110" y="2950988"/>
              <a:ext cx="828194" cy="828194"/>
            </a:xfrm>
            <a:prstGeom prst="rect">
              <a:avLst/>
            </a:prstGeom>
            <a:effectLst>
              <a:outerShdw blurRad="50800" dist="50800" dir="8400000" algn="t" rotWithShape="0">
                <a:prstClr val="black">
                  <a:alpha val="30000"/>
                </a:prstClr>
              </a:outerShdw>
            </a:effectLst>
          </p:spPr>
        </p:pic>
        <p:pic>
          <p:nvPicPr>
            <p:cNvPr id="89" name="圖形 58">
              <a:extLst>
                <a:ext uri="{FF2B5EF4-FFF2-40B4-BE49-F238E27FC236}">
                  <a16:creationId xmlns:a16="http://schemas.microsoft.com/office/drawing/2014/main" id="{6D9B5116-A1D5-4EE9-B92B-54BD872A636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86162" y="4297166"/>
              <a:ext cx="828194" cy="828194"/>
            </a:xfrm>
            <a:prstGeom prst="rect">
              <a:avLst/>
            </a:prstGeom>
            <a:effectLst>
              <a:outerShdw blurRad="50800" dist="50800" dir="8400000" algn="t" rotWithShape="0">
                <a:prstClr val="black">
                  <a:alpha val="30000"/>
                </a:prstClr>
              </a:outerShdw>
            </a:effectLst>
          </p:spPr>
        </p:pic>
        <p:pic>
          <p:nvPicPr>
            <p:cNvPr id="90" name="圖形 59">
              <a:extLst>
                <a:ext uri="{FF2B5EF4-FFF2-40B4-BE49-F238E27FC236}">
                  <a16:creationId xmlns:a16="http://schemas.microsoft.com/office/drawing/2014/main" id="{B5020470-5B04-4A4B-B4E0-2459A8ADDFF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79136" y="4297166"/>
              <a:ext cx="828194" cy="828194"/>
            </a:xfrm>
            <a:prstGeom prst="rect">
              <a:avLst/>
            </a:prstGeom>
            <a:effectLst>
              <a:outerShdw blurRad="50800" dist="50800" dir="8400000" algn="t" rotWithShape="0">
                <a:prstClr val="black">
                  <a:alpha val="30000"/>
                </a:prstClr>
              </a:outerShdw>
            </a:effectLst>
          </p:spPr>
        </p:pic>
        <p:sp>
          <p:nvSpPr>
            <p:cNvPr id="91" name="Google Shape;414;p25">
              <a:extLst>
                <a:ext uri="{FF2B5EF4-FFF2-40B4-BE49-F238E27FC236}">
                  <a16:creationId xmlns:a16="http://schemas.microsoft.com/office/drawing/2014/main" id="{3EA40BC0-BE08-4DB6-BD23-8ECD4A69966E}"/>
                </a:ext>
              </a:extLst>
            </p:cNvPr>
            <p:cNvSpPr/>
            <p:nvPr/>
          </p:nvSpPr>
          <p:spPr>
            <a:xfrm>
              <a:off x="7577070" y="3188977"/>
              <a:ext cx="970802" cy="517200"/>
            </a:xfrm>
            <a:prstGeom prst="rect">
              <a:avLst/>
            </a:prstGeom>
            <a:no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2" name="圖形 62">
              <a:extLst>
                <a:ext uri="{FF2B5EF4-FFF2-40B4-BE49-F238E27FC236}">
                  <a16:creationId xmlns:a16="http://schemas.microsoft.com/office/drawing/2014/main" id="{A8137722-A230-47A3-830D-BD9D8EF0FFAA}"/>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406"/>
            <a:stretch/>
          </p:blipFill>
          <p:spPr>
            <a:xfrm>
              <a:off x="8125122" y="3946969"/>
              <a:ext cx="1488230" cy="532600"/>
            </a:xfrm>
            <a:prstGeom prst="rect">
              <a:avLst/>
            </a:prstGeom>
            <a:effectLst>
              <a:outerShdw blurRad="50800" dist="50800" dir="8400000" algn="t" rotWithShape="0">
                <a:prstClr val="black">
                  <a:alpha val="30000"/>
                </a:prstClr>
              </a:outerShdw>
            </a:effectLst>
          </p:spPr>
        </p:pic>
        <p:pic>
          <p:nvPicPr>
            <p:cNvPr id="93" name="圖形 64">
              <a:extLst>
                <a:ext uri="{FF2B5EF4-FFF2-40B4-BE49-F238E27FC236}">
                  <a16:creationId xmlns:a16="http://schemas.microsoft.com/office/drawing/2014/main" id="{14BCB19E-EA36-4138-9273-E06EB03882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7091" y="1973285"/>
              <a:ext cx="1877956" cy="1581438"/>
            </a:xfrm>
            <a:prstGeom prst="rect">
              <a:avLst/>
            </a:prstGeom>
          </p:spPr>
        </p:pic>
        <p:sp>
          <p:nvSpPr>
            <p:cNvPr id="94" name="文字方塊 19">
              <a:extLst>
                <a:ext uri="{FF2B5EF4-FFF2-40B4-BE49-F238E27FC236}">
                  <a16:creationId xmlns:a16="http://schemas.microsoft.com/office/drawing/2014/main" id="{B7954D6E-E372-4344-B18E-532021A87DE1}"/>
                </a:ext>
              </a:extLst>
            </p:cNvPr>
            <p:cNvSpPr txBox="1"/>
            <p:nvPr/>
          </p:nvSpPr>
          <p:spPr>
            <a:xfrm>
              <a:off x="4911250" y="3026699"/>
              <a:ext cx="1533611"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Germany</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5" name="Google Shape;883;p43">
              <a:extLst>
                <a:ext uri="{FF2B5EF4-FFF2-40B4-BE49-F238E27FC236}">
                  <a16:creationId xmlns:a16="http://schemas.microsoft.com/office/drawing/2014/main" id="{D4B6CF55-C773-43AF-9EC7-2CD1C08E4AA2}"/>
                </a:ext>
              </a:extLst>
            </p:cNvPr>
            <p:cNvSpPr/>
            <p:nvPr/>
          </p:nvSpPr>
          <p:spPr>
            <a:xfrm>
              <a:off x="5096798" y="5254258"/>
              <a:ext cx="1038542" cy="317156"/>
            </a:xfrm>
            <a:prstGeom prst="rect">
              <a:avLst/>
            </a:prstGeom>
            <a:no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Japan</a:t>
              </a:r>
            </a:p>
          </p:txBody>
        </p:sp>
        <p:pic>
          <p:nvPicPr>
            <p:cNvPr id="96" name="圖形 67">
              <a:extLst>
                <a:ext uri="{FF2B5EF4-FFF2-40B4-BE49-F238E27FC236}">
                  <a16:creationId xmlns:a16="http://schemas.microsoft.com/office/drawing/2014/main" id="{1D1F62B4-412B-4CC6-A44C-594EE5F8EC4E}"/>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l="19935" t="9604" r="20840" b="25983"/>
            <a:stretch/>
          </p:blipFill>
          <p:spPr>
            <a:xfrm>
              <a:off x="5055011" y="4311936"/>
              <a:ext cx="1122117" cy="1016993"/>
            </a:xfrm>
            <a:prstGeom prst="rect">
              <a:avLst/>
            </a:prstGeom>
          </p:spPr>
        </p:pic>
      </p:grpSp>
      <p:pic>
        <p:nvPicPr>
          <p:cNvPr id="73" name="圖片 72">
            <a:extLst>
              <a:ext uri="{FF2B5EF4-FFF2-40B4-BE49-F238E27FC236}">
                <a16:creationId xmlns:a16="http://schemas.microsoft.com/office/drawing/2014/main" id="{D2618C5C-147E-497E-BBD8-25A2441D104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590046" y="5093484"/>
            <a:ext cx="1286656" cy="409650"/>
          </a:xfrm>
          <a:prstGeom prst="rect">
            <a:avLst/>
          </a:prstGeom>
          <a:effectLst>
            <a:outerShdw blurRad="63500" sx="103000" sy="103000" algn="ctr" rotWithShape="0">
              <a:prstClr val="black">
                <a:alpha val="85000"/>
              </a:prstClr>
            </a:outerShdw>
          </a:effectLst>
        </p:spPr>
      </p:pic>
      <p:pic>
        <p:nvPicPr>
          <p:cNvPr id="74" name="圖片 73">
            <a:extLst>
              <a:ext uri="{FF2B5EF4-FFF2-40B4-BE49-F238E27FC236}">
                <a16:creationId xmlns:a16="http://schemas.microsoft.com/office/drawing/2014/main" id="{D951EE8B-A605-46EF-90B0-067A2D97A8D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913915" y="5093484"/>
            <a:ext cx="1286656" cy="409650"/>
          </a:xfrm>
          <a:prstGeom prst="rect">
            <a:avLst/>
          </a:prstGeom>
          <a:effectLst>
            <a:outerShdw blurRad="63500" sx="103000" sy="103000" algn="ctr" rotWithShape="0">
              <a:prstClr val="black">
                <a:alpha val="85000"/>
              </a:prstClr>
            </a:outerShdw>
          </a:effectLst>
        </p:spPr>
      </p:pic>
      <p:pic>
        <p:nvPicPr>
          <p:cNvPr id="75" name="圖片 74">
            <a:extLst>
              <a:ext uri="{FF2B5EF4-FFF2-40B4-BE49-F238E27FC236}">
                <a16:creationId xmlns:a16="http://schemas.microsoft.com/office/drawing/2014/main" id="{2AE56CB9-531B-469C-92AE-56FFE689CFA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271749" y="2457685"/>
            <a:ext cx="1286656" cy="409650"/>
          </a:xfrm>
          <a:prstGeom prst="rect">
            <a:avLst/>
          </a:prstGeom>
          <a:effectLst>
            <a:outerShdw blurRad="63500" sx="103000" sy="103000" algn="ctr" rotWithShape="0">
              <a:prstClr val="black">
                <a:alpha val="85000"/>
              </a:prstClr>
            </a:outerShdw>
          </a:effectLst>
        </p:spPr>
      </p:pic>
      <p:sp>
        <p:nvSpPr>
          <p:cNvPr id="76" name="Google Shape;411;p25">
            <a:extLst>
              <a:ext uri="{FF2B5EF4-FFF2-40B4-BE49-F238E27FC236}">
                <a16:creationId xmlns:a16="http://schemas.microsoft.com/office/drawing/2014/main" id="{07C8073E-1D1E-4062-B047-0B91555E08D6}"/>
              </a:ext>
            </a:extLst>
          </p:cNvPr>
          <p:cNvSpPr/>
          <p:nvPr/>
        </p:nvSpPr>
        <p:spPr>
          <a:xfrm>
            <a:off x="9700122" y="2492034"/>
            <a:ext cx="1904038" cy="520660"/>
          </a:xfrm>
          <a:prstGeom prst="rect">
            <a:avLst/>
          </a:prstGeom>
          <a:no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altLang="zh-TW"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Material creation site</a:t>
            </a: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302867345"/>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6"/>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r>
              <a:rPr lang="en-US" altLang="zh-CN">
                <a:ea typeface="微軟正黑體" panose="020B0604030504040204" pitchFamily="34" charset="-120"/>
                <a:cs typeface="Arial"/>
                <a:sym typeface="Arial" panose="020B0604020202020204" pitchFamily="34" charset="0"/>
              </a:rPr>
              <a:t>Flexible VPN Topology</a:t>
            </a:r>
            <a:r>
              <a:rPr lang="en-US">
                <a:ea typeface="微軟正黑體" panose="020B0604030504040204" pitchFamily="34" charset="-120"/>
                <a:cs typeface="Arial"/>
                <a:sym typeface="Arial" panose="020B0604020202020204" pitchFamily="34" charset="0"/>
              </a:rPr>
              <a:t>:</a:t>
            </a:r>
            <a:r>
              <a:rPr lang="zh-TW" altLang="en-US">
                <a:ea typeface="微軟正黑體" panose="020B0604030504040204" pitchFamily="34" charset="-120"/>
                <a:cs typeface="Arial"/>
                <a:sym typeface="Arial" panose="020B0604020202020204" pitchFamily="34" charset="0"/>
              </a:rPr>
              <a:t> </a:t>
            </a:r>
            <a:r>
              <a:rPr lang="zh-TW">
                <a:ea typeface="微軟正黑體" panose="020B0604030504040204" pitchFamily="34" charset="-120"/>
                <a:cs typeface="Arial"/>
                <a:sym typeface="Arial" panose="020B0604020202020204" pitchFamily="34" charset="0"/>
              </a:rPr>
              <a:t>Mesh VPN</a:t>
            </a:r>
          </a:p>
        </p:txBody>
      </p:sp>
      <p:sp>
        <p:nvSpPr>
          <p:cNvPr id="3" name="文字方塊 2">
            <a:extLst>
              <a:ext uri="{FF2B5EF4-FFF2-40B4-BE49-F238E27FC236}">
                <a16:creationId xmlns:a16="http://schemas.microsoft.com/office/drawing/2014/main" id="{9C75F852-2EC3-4588-BAF7-96B0BFF4B1D6}"/>
              </a:ext>
            </a:extLst>
          </p:cNvPr>
          <p:cNvSpPr txBox="1"/>
          <p:nvPr/>
        </p:nvSpPr>
        <p:spPr>
          <a:xfrm>
            <a:off x="742727" y="2526662"/>
            <a:ext cx="5089310" cy="3875163"/>
          </a:xfrm>
          <a:prstGeom prst="rect">
            <a:avLst/>
          </a:prstGeom>
          <a:noFill/>
        </p:spPr>
        <p:txBody>
          <a:bodyPr wrap="square" lIns="91440" tIns="45720" rIns="91440" bIns="45720" rtlCol="0" anchor="t">
            <a:spAutoFit/>
          </a:bodyPr>
          <a:lstStyle/>
          <a:p>
            <a:pPr marL="179705" indent="-186690" defTabSz="914400" fontAlgn="base">
              <a:lnSpc>
                <a:spcPct val="120000"/>
              </a:lnSpc>
              <a:spcBef>
                <a:spcPts val="600"/>
              </a:spcBef>
              <a:buClr>
                <a:srgbClr val="66FFCC"/>
              </a:buClr>
              <a:buSzPts val="2100"/>
              <a:buFont typeface="Arial"/>
              <a:buChar char="•"/>
            </a:pPr>
            <a:r>
              <a:rPr lang="en-US" altLang="zh-TW">
                <a:solidFill>
                  <a:schemeClr val="bg1"/>
                </a:solidFill>
                <a:latin typeface="Arial"/>
                <a:ea typeface="微軟正黑體"/>
                <a:cs typeface="Arial"/>
                <a:sym typeface="Arial" panose="020B0604020202020204" pitchFamily="34" charset="0"/>
              </a:rPr>
              <a:t>Mesh VPN </a:t>
            </a:r>
            <a:r>
              <a:rPr lang="zh-TW" altLang="en-US">
                <a:solidFill>
                  <a:schemeClr val="bg1"/>
                </a:solidFill>
                <a:latin typeface="Arial"/>
                <a:ea typeface="微軟正黑體"/>
                <a:cs typeface="Arial"/>
                <a:sym typeface="Arial" panose="020B0604020202020204" pitchFamily="34" charset="0"/>
              </a:rPr>
              <a:t>topology </a:t>
            </a:r>
            <a:r>
              <a:rPr lang="en-US" altLang="zh-TW">
                <a:solidFill>
                  <a:schemeClr val="bg1"/>
                </a:solidFill>
                <a:latin typeface="Arial"/>
                <a:ea typeface="微軟正黑體"/>
                <a:cs typeface="Arial"/>
                <a:sym typeface="Arial" panose="020B0604020202020204" pitchFamily="34" charset="0"/>
              </a:rPr>
              <a:t>is </a:t>
            </a:r>
            <a:r>
              <a:rPr lang="zh-TW" altLang="en-US">
                <a:solidFill>
                  <a:schemeClr val="bg1"/>
                </a:solidFill>
                <a:latin typeface="Arial"/>
                <a:ea typeface="微軟正黑體"/>
                <a:cs typeface="Arial"/>
                <a:sym typeface="Arial" panose="020B0604020202020204" pitchFamily="34" charset="0"/>
              </a:rPr>
              <a:t>suitab</a:t>
            </a:r>
            <a:r>
              <a:rPr lang="en-US" altLang="zh-TW">
                <a:solidFill>
                  <a:schemeClr val="bg1"/>
                </a:solidFill>
                <a:latin typeface="Arial"/>
                <a:ea typeface="微軟正黑體"/>
                <a:cs typeface="Arial"/>
                <a:sym typeface="Arial" panose="020B0604020202020204" pitchFamily="34" charset="0"/>
              </a:rPr>
              <a:t>le f</a:t>
            </a:r>
            <a:r>
              <a:rPr lang="zh-TW" altLang="en-US">
                <a:solidFill>
                  <a:schemeClr val="bg1"/>
                </a:solidFill>
                <a:latin typeface="Arial"/>
                <a:ea typeface="微軟正黑體"/>
                <a:cs typeface="Arial"/>
                <a:sym typeface="Arial" panose="020B0604020202020204" pitchFamily="34" charset="0"/>
              </a:rPr>
              <a:t>or a network architecture that requires </a:t>
            </a:r>
            <a:r>
              <a:rPr lang="en-US" altLang="zh-TW">
                <a:solidFill>
                  <a:schemeClr val="bg1"/>
                </a:solidFill>
                <a:latin typeface="Arial"/>
                <a:ea typeface="微軟正黑體"/>
                <a:cs typeface="Arial"/>
                <a:sym typeface="Arial" panose="020B0604020202020204" pitchFamily="34" charset="0"/>
              </a:rPr>
              <a:t>fast and multiple route network.</a:t>
            </a:r>
            <a:endParaRPr lang="en-US" altLang="zh-TW">
              <a:solidFill>
                <a:schemeClr val="bg1"/>
              </a:solidFill>
              <a:latin typeface="Arial"/>
              <a:ea typeface="微軟正黑體"/>
              <a:cs typeface="Arial"/>
            </a:endParaRPr>
          </a:p>
          <a:p>
            <a:pPr marL="179705" indent="-186690" defTabSz="914400" fontAlgn="base">
              <a:lnSpc>
                <a:spcPct val="120000"/>
              </a:lnSpc>
              <a:spcBef>
                <a:spcPts val="600"/>
              </a:spcBef>
              <a:buClr>
                <a:srgbClr val="66FFCC"/>
              </a:buClr>
              <a:buSzPts val="2100"/>
              <a:buFont typeface="Arial"/>
              <a:buChar char="•"/>
            </a:pPr>
            <a:r>
              <a:rPr lang="en-US" altLang="zh-CN">
                <a:solidFill>
                  <a:schemeClr val="bg1"/>
                </a:solidFill>
                <a:latin typeface="Arial"/>
                <a:ea typeface="微軟正黑體"/>
                <a:cs typeface="Arial"/>
                <a:sym typeface="Arial" panose="020B0604020202020204" pitchFamily="34" charset="0"/>
              </a:rPr>
              <a:t>I</a:t>
            </a:r>
            <a:r>
              <a:rPr lang="en" altLang="zh-CN">
                <a:solidFill>
                  <a:schemeClr val="bg1"/>
                </a:solidFill>
                <a:latin typeface="Arial"/>
                <a:ea typeface="微軟正黑體"/>
                <a:cs typeface="Arial"/>
                <a:sym typeface="Arial" panose="020B0604020202020204" pitchFamily="34" charset="0"/>
              </a:rPr>
              <a:t>t is recommended to use </a:t>
            </a:r>
            <a:r>
              <a:rPr lang="en">
                <a:solidFill>
                  <a:schemeClr val="bg1"/>
                </a:solidFill>
                <a:latin typeface="Arial"/>
                <a:ea typeface="微軟正黑體"/>
                <a:cs typeface="Arial"/>
                <a:sym typeface="Arial" panose="020B0604020202020204" pitchFamily="34" charset="0"/>
              </a:rPr>
              <a:t>Public IP for being a Hub. </a:t>
            </a:r>
            <a:endParaRPr lang="en">
              <a:solidFill>
                <a:schemeClr val="bg1"/>
              </a:solidFill>
              <a:latin typeface="Arial"/>
              <a:ea typeface="微軟正黑體"/>
              <a:cs typeface="Arial"/>
            </a:endParaRPr>
          </a:p>
          <a:p>
            <a:pPr marL="179705" indent="-186690" defTabSz="914400">
              <a:lnSpc>
                <a:spcPct val="120000"/>
              </a:lnSpc>
              <a:spcBef>
                <a:spcPts val="600"/>
              </a:spcBef>
              <a:buClr>
                <a:srgbClr val="66FFCC"/>
              </a:buClr>
              <a:buSzPts val="2100"/>
              <a:buFont typeface="Arial"/>
              <a:buChar char="•"/>
            </a:pPr>
            <a:r>
              <a:rPr lang="en">
                <a:solidFill>
                  <a:schemeClr val="bg1"/>
                </a:solidFill>
                <a:latin typeface="Arial"/>
                <a:ea typeface="微軟正黑體"/>
                <a:cs typeface="Arial"/>
                <a:sym typeface="Arial" panose="020B0604020202020204" pitchFamily="34" charset="0"/>
              </a:rPr>
              <a:t>If you use Private IP to set for Hub, please make sure that the UDP Port 7788, 4500, 500, 5555 of the upper router is opened. </a:t>
            </a:r>
            <a:r>
              <a:rPr lang="en" sz="1400">
                <a:solidFill>
                  <a:schemeClr val="bg1"/>
                </a:solidFill>
                <a:latin typeface="Arial"/>
                <a:ea typeface="微軟正黑體"/>
                <a:cs typeface="Arial"/>
                <a:sym typeface="Arial" panose="020B0604020202020204" pitchFamily="34" charset="0"/>
              </a:rPr>
              <a:t>(** Function will be released in QuWAN Orchestrator 2.1 or later version)</a:t>
            </a:r>
            <a:endParaRPr lang="en" sz="1400">
              <a:solidFill>
                <a:schemeClr val="bg1"/>
              </a:solidFill>
              <a:latin typeface="Arial"/>
              <a:ea typeface="微軟正黑體"/>
              <a:cs typeface="Arial"/>
            </a:endParaRPr>
          </a:p>
          <a:p>
            <a:pPr marL="179705" indent="-186690" defTabSz="914400" fontAlgn="base">
              <a:lnSpc>
                <a:spcPct val="120000"/>
              </a:lnSpc>
              <a:spcBef>
                <a:spcPts val="600"/>
              </a:spcBef>
              <a:buClr>
                <a:srgbClr val="66FFCC"/>
              </a:buClr>
              <a:buSzPts val="2100"/>
              <a:buFont typeface="Arial"/>
              <a:buChar char="•"/>
            </a:pPr>
            <a:r>
              <a:rPr lang="en">
                <a:solidFill>
                  <a:schemeClr val="bg1"/>
                </a:solidFill>
                <a:latin typeface="Arial" panose="020B0604020202020204" pitchFamily="34" charset="0"/>
                <a:ea typeface="微軟正黑體" panose="020B0604030504040204" pitchFamily="34" charset="-120"/>
                <a:sym typeface="Arial" panose="020B0604020202020204" pitchFamily="34" charset="0"/>
              </a:rPr>
              <a:t>Hub</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can automatically form </a:t>
            </a:r>
            <a:r>
              <a:rPr lang="en">
                <a:solidFill>
                  <a:schemeClr val="bg1"/>
                </a:solidFill>
                <a:latin typeface="Arial" panose="020B0604020202020204" pitchFamily="34" charset="0"/>
                <a:ea typeface="微軟正黑體" panose="020B0604030504040204" pitchFamily="34" charset="-120"/>
                <a:sym typeface="Arial" panose="020B0604020202020204" pitchFamily="34" charset="0"/>
              </a:rPr>
              <a:t>Mesh VPN with all other Hubs in the same domain.</a:t>
            </a: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07" name="群組 106">
            <a:extLst>
              <a:ext uri="{FF2B5EF4-FFF2-40B4-BE49-F238E27FC236}">
                <a16:creationId xmlns:a16="http://schemas.microsoft.com/office/drawing/2014/main" id="{D7C48F24-0182-4118-80D1-7799E1808073}"/>
              </a:ext>
            </a:extLst>
          </p:cNvPr>
          <p:cNvGrpSpPr/>
          <p:nvPr/>
        </p:nvGrpSpPr>
        <p:grpSpPr>
          <a:xfrm>
            <a:off x="6012469" y="2646569"/>
            <a:ext cx="5486855" cy="3470298"/>
            <a:chOff x="1673752" y="6407254"/>
            <a:chExt cx="5486855" cy="3470298"/>
          </a:xfrm>
        </p:grpSpPr>
        <p:grpSp>
          <p:nvGrpSpPr>
            <p:cNvPr id="111" name="群組 110">
              <a:extLst>
                <a:ext uri="{FF2B5EF4-FFF2-40B4-BE49-F238E27FC236}">
                  <a16:creationId xmlns:a16="http://schemas.microsoft.com/office/drawing/2014/main" id="{5BDBBDDB-C41A-4B4A-9CBE-784012835312}"/>
                </a:ext>
              </a:extLst>
            </p:cNvPr>
            <p:cNvGrpSpPr/>
            <p:nvPr/>
          </p:nvGrpSpPr>
          <p:grpSpPr>
            <a:xfrm>
              <a:off x="3134798" y="6758942"/>
              <a:ext cx="2559266" cy="2085059"/>
              <a:chOff x="4771788" y="4238634"/>
              <a:chExt cx="1999760" cy="1374406"/>
            </a:xfrm>
          </p:grpSpPr>
          <p:cxnSp>
            <p:nvCxnSpPr>
              <p:cNvPr id="192" name="直線接點 191">
                <a:extLst>
                  <a:ext uri="{FF2B5EF4-FFF2-40B4-BE49-F238E27FC236}">
                    <a16:creationId xmlns:a16="http://schemas.microsoft.com/office/drawing/2014/main" id="{1AC54466-9487-4B41-AC78-E04466BFFA22}"/>
                  </a:ext>
                </a:extLst>
              </p:cNvPr>
              <p:cNvCxnSpPr>
                <a:cxnSpLocks/>
              </p:cNvCxnSpPr>
              <p:nvPr/>
            </p:nvCxnSpPr>
            <p:spPr>
              <a:xfrm flipH="1" flipV="1">
                <a:off x="4774634" y="4238635"/>
                <a:ext cx="1984291" cy="136587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3" name="直線接點 192">
                <a:extLst>
                  <a:ext uri="{FF2B5EF4-FFF2-40B4-BE49-F238E27FC236}">
                    <a16:creationId xmlns:a16="http://schemas.microsoft.com/office/drawing/2014/main" id="{24F46285-B8F8-4ABB-AB71-F64AA05F7870}"/>
                  </a:ext>
                </a:extLst>
              </p:cNvPr>
              <p:cNvCxnSpPr>
                <a:cxnSpLocks/>
              </p:cNvCxnSpPr>
              <p:nvPr/>
            </p:nvCxnSpPr>
            <p:spPr>
              <a:xfrm flipV="1">
                <a:off x="4771788" y="4238636"/>
                <a:ext cx="1984291" cy="136587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4" name="直線接點 193">
                <a:extLst>
                  <a:ext uri="{FF2B5EF4-FFF2-40B4-BE49-F238E27FC236}">
                    <a16:creationId xmlns:a16="http://schemas.microsoft.com/office/drawing/2014/main" id="{654C4249-66D2-43D3-BA8A-BEE84567AE50}"/>
                  </a:ext>
                </a:extLst>
              </p:cNvPr>
              <p:cNvCxnSpPr>
                <a:cxnSpLocks/>
              </p:cNvCxnSpPr>
              <p:nvPr/>
            </p:nvCxnSpPr>
            <p:spPr>
              <a:xfrm>
                <a:off x="4774634" y="4238634"/>
                <a:ext cx="1996914" cy="780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直線接點 194">
                <a:extLst>
                  <a:ext uri="{FF2B5EF4-FFF2-40B4-BE49-F238E27FC236}">
                    <a16:creationId xmlns:a16="http://schemas.microsoft.com/office/drawing/2014/main" id="{FB6AFCAC-31FF-4A8E-9004-59D11014B9AB}"/>
                  </a:ext>
                </a:extLst>
              </p:cNvPr>
              <p:cNvCxnSpPr>
                <a:cxnSpLocks/>
              </p:cNvCxnSpPr>
              <p:nvPr/>
            </p:nvCxnSpPr>
            <p:spPr>
              <a:xfrm>
                <a:off x="4774634" y="5596705"/>
                <a:ext cx="1996914" cy="780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直線接點 195">
                <a:extLst>
                  <a:ext uri="{FF2B5EF4-FFF2-40B4-BE49-F238E27FC236}">
                    <a16:creationId xmlns:a16="http://schemas.microsoft.com/office/drawing/2014/main" id="{1C22678D-BA4E-4B78-A684-28F8A02E7F14}"/>
                  </a:ext>
                </a:extLst>
              </p:cNvPr>
              <p:cNvCxnSpPr>
                <a:cxnSpLocks/>
              </p:cNvCxnSpPr>
              <p:nvPr/>
            </p:nvCxnSpPr>
            <p:spPr>
              <a:xfrm>
                <a:off x="6758925" y="4246439"/>
                <a:ext cx="0" cy="1366601"/>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7" name="直線接點 196">
                <a:extLst>
                  <a:ext uri="{FF2B5EF4-FFF2-40B4-BE49-F238E27FC236}">
                    <a16:creationId xmlns:a16="http://schemas.microsoft.com/office/drawing/2014/main" id="{38F96369-34B7-48AC-917F-610422119D72}"/>
                  </a:ext>
                </a:extLst>
              </p:cNvPr>
              <p:cNvCxnSpPr>
                <a:cxnSpLocks/>
              </p:cNvCxnSpPr>
              <p:nvPr/>
            </p:nvCxnSpPr>
            <p:spPr>
              <a:xfrm>
                <a:off x="4787257" y="4246439"/>
                <a:ext cx="0" cy="1366601"/>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37" name="群組 136">
              <a:extLst>
                <a:ext uri="{FF2B5EF4-FFF2-40B4-BE49-F238E27FC236}">
                  <a16:creationId xmlns:a16="http://schemas.microsoft.com/office/drawing/2014/main" id="{9034AA66-E2BB-4C18-9D25-2EE47FFE43AE}"/>
                </a:ext>
              </a:extLst>
            </p:cNvPr>
            <p:cNvGrpSpPr/>
            <p:nvPr/>
          </p:nvGrpSpPr>
          <p:grpSpPr>
            <a:xfrm>
              <a:off x="1673752" y="6407254"/>
              <a:ext cx="1861999" cy="1757577"/>
              <a:chOff x="6210328" y="2107550"/>
              <a:chExt cx="1861999" cy="1757577"/>
            </a:xfrm>
          </p:grpSpPr>
          <p:sp>
            <p:nvSpPr>
              <p:cNvPr id="181" name="橢圓 180">
                <a:extLst>
                  <a:ext uri="{FF2B5EF4-FFF2-40B4-BE49-F238E27FC236}">
                    <a16:creationId xmlns:a16="http://schemas.microsoft.com/office/drawing/2014/main" id="{8579AD62-E242-48BA-BADC-44490E0E1EAE}"/>
                  </a:ext>
                </a:extLst>
              </p:cNvPr>
              <p:cNvSpPr/>
              <p:nvPr/>
            </p:nvSpPr>
            <p:spPr>
              <a:xfrm>
                <a:off x="6210328" y="2352720"/>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82" name="圖片 181" descr="一張含有 電子用品, 電腦, 監視器, 坐 的圖片&#10;&#10;自動產生的描述">
                <a:extLst>
                  <a:ext uri="{FF2B5EF4-FFF2-40B4-BE49-F238E27FC236}">
                    <a16:creationId xmlns:a16="http://schemas.microsoft.com/office/drawing/2014/main" id="{107D63C2-FAC6-48CC-9163-527BCDE2CA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65252" y="2404868"/>
                <a:ext cx="1002558" cy="1139201"/>
              </a:xfrm>
              <a:prstGeom prst="rect">
                <a:avLst/>
              </a:prstGeom>
              <a:effectLst>
                <a:outerShdw blurRad="63500" sx="102000" sy="102000" algn="ctr" rotWithShape="0">
                  <a:prstClr val="black">
                    <a:alpha val="71000"/>
                  </a:prstClr>
                </a:outerShdw>
              </a:effectLst>
            </p:spPr>
          </p:pic>
          <p:sp>
            <p:nvSpPr>
              <p:cNvPr id="183" name="手繪多邊形: 圖案 62">
                <a:extLst>
                  <a:ext uri="{FF2B5EF4-FFF2-40B4-BE49-F238E27FC236}">
                    <a16:creationId xmlns:a16="http://schemas.microsoft.com/office/drawing/2014/main" id="{0A667D92-AFA7-49E9-8B78-1953CF8C2D80}"/>
                  </a:ext>
                </a:extLst>
              </p:cNvPr>
              <p:cNvSpPr/>
              <p:nvPr/>
            </p:nvSpPr>
            <p:spPr>
              <a:xfrm>
                <a:off x="6465252" y="3517610"/>
                <a:ext cx="1002558"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HQ</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84" name="圖形 183">
                <a:extLst>
                  <a:ext uri="{FF2B5EF4-FFF2-40B4-BE49-F238E27FC236}">
                    <a16:creationId xmlns:a16="http://schemas.microsoft.com/office/drawing/2014/main" id="{B3626BA9-88F8-423C-B770-B10E9A49950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13906" y="2107550"/>
                <a:ext cx="758421" cy="758420"/>
              </a:xfrm>
              <a:prstGeom prst="rect">
                <a:avLst/>
              </a:prstGeom>
              <a:effectLst>
                <a:outerShdw blurRad="50800" dist="50800" dir="8400000" algn="t" rotWithShape="0">
                  <a:prstClr val="black">
                    <a:alpha val="30000"/>
                  </a:prstClr>
                </a:outerShdw>
              </a:effectLst>
            </p:spPr>
          </p:pic>
        </p:grpSp>
        <p:grpSp>
          <p:nvGrpSpPr>
            <p:cNvPr id="138" name="群組 137">
              <a:extLst>
                <a:ext uri="{FF2B5EF4-FFF2-40B4-BE49-F238E27FC236}">
                  <a16:creationId xmlns:a16="http://schemas.microsoft.com/office/drawing/2014/main" id="{63D0F0BF-1A90-4140-AEF6-6B7C5845289E}"/>
                </a:ext>
              </a:extLst>
            </p:cNvPr>
            <p:cNvGrpSpPr/>
            <p:nvPr/>
          </p:nvGrpSpPr>
          <p:grpSpPr>
            <a:xfrm>
              <a:off x="1673752" y="8297804"/>
              <a:ext cx="1866764" cy="1579748"/>
              <a:chOff x="6210328" y="2285379"/>
              <a:chExt cx="1866764" cy="1579748"/>
            </a:xfrm>
          </p:grpSpPr>
          <p:sp>
            <p:nvSpPr>
              <p:cNvPr id="178" name="橢圓 177">
                <a:extLst>
                  <a:ext uri="{FF2B5EF4-FFF2-40B4-BE49-F238E27FC236}">
                    <a16:creationId xmlns:a16="http://schemas.microsoft.com/office/drawing/2014/main" id="{A42383C8-664C-4321-B87E-8F88541FB16B}"/>
                  </a:ext>
                </a:extLst>
              </p:cNvPr>
              <p:cNvSpPr/>
              <p:nvPr/>
            </p:nvSpPr>
            <p:spPr>
              <a:xfrm>
                <a:off x="6210328" y="2352720"/>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80" name="圖形 179">
                <a:extLst>
                  <a:ext uri="{FF2B5EF4-FFF2-40B4-BE49-F238E27FC236}">
                    <a16:creationId xmlns:a16="http://schemas.microsoft.com/office/drawing/2014/main" id="{86F614A2-461C-44E0-90CB-EC7CC994C62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18671" y="2285379"/>
                <a:ext cx="758421" cy="758420"/>
              </a:xfrm>
              <a:prstGeom prst="rect">
                <a:avLst/>
              </a:prstGeom>
              <a:effectLst>
                <a:outerShdw blurRad="50800" dist="50800" dir="8400000" algn="t" rotWithShape="0">
                  <a:prstClr val="black">
                    <a:alpha val="30000"/>
                  </a:prstClr>
                </a:outerShdw>
              </a:effectLst>
            </p:spPr>
          </p:pic>
        </p:grpSp>
        <p:grpSp>
          <p:nvGrpSpPr>
            <p:cNvPr id="139" name="群組 138">
              <a:extLst>
                <a:ext uri="{FF2B5EF4-FFF2-40B4-BE49-F238E27FC236}">
                  <a16:creationId xmlns:a16="http://schemas.microsoft.com/office/drawing/2014/main" id="{AB3692D6-515C-4BAA-A0D7-A0EF4C429BEB}"/>
                </a:ext>
              </a:extLst>
            </p:cNvPr>
            <p:cNvGrpSpPr/>
            <p:nvPr/>
          </p:nvGrpSpPr>
          <p:grpSpPr>
            <a:xfrm>
              <a:off x="5282797" y="6407254"/>
              <a:ext cx="1877810" cy="1779413"/>
              <a:chOff x="5920376" y="2107550"/>
              <a:chExt cx="1877810" cy="1779413"/>
            </a:xfrm>
          </p:grpSpPr>
          <p:sp>
            <p:nvSpPr>
              <p:cNvPr id="174" name="橢圓 173">
                <a:extLst>
                  <a:ext uri="{FF2B5EF4-FFF2-40B4-BE49-F238E27FC236}">
                    <a16:creationId xmlns:a16="http://schemas.microsoft.com/office/drawing/2014/main" id="{108B5614-AE9C-45BE-A1DE-CD649D235581}"/>
                  </a:ext>
                </a:extLst>
              </p:cNvPr>
              <p:cNvSpPr/>
              <p:nvPr/>
            </p:nvSpPr>
            <p:spPr>
              <a:xfrm>
                <a:off x="6210328" y="2374556"/>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6" name="手繪多邊形: 圖案 62">
                <a:extLst>
                  <a:ext uri="{FF2B5EF4-FFF2-40B4-BE49-F238E27FC236}">
                    <a16:creationId xmlns:a16="http://schemas.microsoft.com/office/drawing/2014/main" id="{B1B95AEB-9170-4F4F-9DEA-2196E91EDDD5}"/>
                  </a:ext>
                </a:extLst>
              </p:cNvPr>
              <p:cNvSpPr/>
              <p:nvPr/>
            </p:nvSpPr>
            <p:spPr>
              <a:xfrm>
                <a:off x="6118580" y="3167760"/>
                <a:ext cx="1679606" cy="337441"/>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zh-CN" altLang="en-US" sz="1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Branch</a:t>
                </a:r>
              </a:p>
            </p:txBody>
          </p:sp>
          <p:pic>
            <p:nvPicPr>
              <p:cNvPr id="177" name="圖形 176">
                <a:extLst>
                  <a:ext uri="{FF2B5EF4-FFF2-40B4-BE49-F238E27FC236}">
                    <a16:creationId xmlns:a16="http://schemas.microsoft.com/office/drawing/2014/main" id="{3D281ED8-4E69-47DF-B371-00B1630621B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20376" y="2107550"/>
                <a:ext cx="758421" cy="758420"/>
              </a:xfrm>
              <a:prstGeom prst="rect">
                <a:avLst/>
              </a:prstGeom>
              <a:effectLst>
                <a:outerShdw blurRad="50800" dist="50800" dir="8400000" algn="t" rotWithShape="0">
                  <a:prstClr val="black">
                    <a:alpha val="30000"/>
                  </a:prstClr>
                </a:outerShdw>
              </a:effectLst>
            </p:spPr>
          </p:pic>
        </p:grpSp>
        <p:grpSp>
          <p:nvGrpSpPr>
            <p:cNvPr id="143" name="群組 142">
              <a:extLst>
                <a:ext uri="{FF2B5EF4-FFF2-40B4-BE49-F238E27FC236}">
                  <a16:creationId xmlns:a16="http://schemas.microsoft.com/office/drawing/2014/main" id="{46E03133-197F-4A86-A9CA-82BDE181FF5B}"/>
                </a:ext>
              </a:extLst>
            </p:cNvPr>
            <p:cNvGrpSpPr/>
            <p:nvPr/>
          </p:nvGrpSpPr>
          <p:grpSpPr>
            <a:xfrm>
              <a:off x="5213449" y="8297804"/>
              <a:ext cx="1871707" cy="1579748"/>
              <a:chOff x="5851028" y="2285379"/>
              <a:chExt cx="1871707" cy="1579748"/>
            </a:xfrm>
          </p:grpSpPr>
          <p:sp>
            <p:nvSpPr>
              <p:cNvPr id="170" name="橢圓 169">
                <a:extLst>
                  <a:ext uri="{FF2B5EF4-FFF2-40B4-BE49-F238E27FC236}">
                    <a16:creationId xmlns:a16="http://schemas.microsoft.com/office/drawing/2014/main" id="{0F325B77-8F3F-4D04-B59F-56643B690039}"/>
                  </a:ext>
                </a:extLst>
              </p:cNvPr>
              <p:cNvSpPr/>
              <p:nvPr/>
            </p:nvSpPr>
            <p:spPr>
              <a:xfrm>
                <a:off x="6210328" y="2352720"/>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73" name="圖形 172">
                <a:extLst>
                  <a:ext uri="{FF2B5EF4-FFF2-40B4-BE49-F238E27FC236}">
                    <a16:creationId xmlns:a16="http://schemas.microsoft.com/office/drawing/2014/main" id="{9CF94460-9642-4A84-A2DE-491C1F139FA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51028" y="2285379"/>
                <a:ext cx="758421" cy="758420"/>
              </a:xfrm>
              <a:prstGeom prst="rect">
                <a:avLst/>
              </a:prstGeom>
              <a:effectLst>
                <a:outerShdw blurRad="50800" dist="50800" dir="8400000" algn="t" rotWithShape="0">
                  <a:prstClr val="black">
                    <a:alpha val="30000"/>
                  </a:prstClr>
                </a:outerShdw>
              </a:effectLst>
            </p:spPr>
          </p:pic>
        </p:grpSp>
        <p:sp>
          <p:nvSpPr>
            <p:cNvPr id="165" name="矩形 164">
              <a:extLst>
                <a:ext uri="{FF2B5EF4-FFF2-40B4-BE49-F238E27FC236}">
                  <a16:creationId xmlns:a16="http://schemas.microsoft.com/office/drawing/2014/main" id="{9BF39592-635B-4A82-8A33-1BB4E68CE7DF}"/>
                </a:ext>
              </a:extLst>
            </p:cNvPr>
            <p:cNvSpPr/>
            <p:nvPr/>
          </p:nvSpPr>
          <p:spPr>
            <a:xfrm>
              <a:off x="3976871" y="7566282"/>
              <a:ext cx="840294" cy="400110"/>
            </a:xfrm>
            <a:prstGeom prst="rect">
              <a:avLst/>
            </a:prstGeom>
            <a:solidFill>
              <a:srgbClr val="C00000"/>
            </a:solidFill>
          </p:spPr>
          <p:txBody>
            <a:bodyPr wrap="none">
              <a:spAutoFit/>
            </a:bodyPr>
            <a:lstStyle/>
            <a:p>
              <a:pPr algn="ctr"/>
              <a:r>
                <a:rPr lang="zh-TW"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Mesh</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68" name="圖片 167">
              <a:extLst>
                <a:ext uri="{FF2B5EF4-FFF2-40B4-BE49-F238E27FC236}">
                  <a16:creationId xmlns:a16="http://schemas.microsoft.com/office/drawing/2014/main" id="{EA54D1F7-CC7B-492B-89C7-C7F2B01853B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60947" y="8982204"/>
              <a:ext cx="1286656" cy="409650"/>
            </a:xfrm>
            <a:prstGeom prst="rect">
              <a:avLst/>
            </a:prstGeom>
            <a:effectLst>
              <a:outerShdw blurRad="63500" sx="103000" sy="103000" algn="ctr" rotWithShape="0">
                <a:prstClr val="black">
                  <a:alpha val="85000"/>
                </a:prstClr>
              </a:outerShdw>
            </a:effectLst>
          </p:spPr>
        </p:pic>
        <p:sp>
          <p:nvSpPr>
            <p:cNvPr id="169" name="矩形 168">
              <a:extLst>
                <a:ext uri="{FF2B5EF4-FFF2-40B4-BE49-F238E27FC236}">
                  <a16:creationId xmlns:a16="http://schemas.microsoft.com/office/drawing/2014/main" id="{7324732F-C17E-4F28-8403-C574AA0D2E7C}"/>
                </a:ext>
              </a:extLst>
            </p:cNvPr>
            <p:cNvSpPr/>
            <p:nvPr/>
          </p:nvSpPr>
          <p:spPr>
            <a:xfrm>
              <a:off x="1912122" y="8770002"/>
              <a:ext cx="1031051" cy="261610"/>
            </a:xfrm>
            <a:prstGeom prst="rect">
              <a:avLst/>
            </a:prstGeom>
          </p:spPr>
          <p:txBody>
            <a:bodyPr wrap="none">
              <a:spAutoFit/>
            </a:bodyPr>
            <a:lstStyle/>
            <a:p>
              <a:pPr algn="ctr"/>
              <a:r>
                <a:rPr lang="en-US" altLang="zh-TW" sz="11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1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98" name="手繪多邊形: 圖案 62">
            <a:extLst>
              <a:ext uri="{FF2B5EF4-FFF2-40B4-BE49-F238E27FC236}">
                <a16:creationId xmlns:a16="http://schemas.microsoft.com/office/drawing/2014/main" id="{9667D160-7940-6C46-A92E-23727360A0E7}"/>
              </a:ext>
            </a:extLst>
          </p:cNvPr>
          <p:cNvSpPr/>
          <p:nvPr/>
        </p:nvSpPr>
        <p:spPr>
          <a:xfrm>
            <a:off x="9839053" y="5517498"/>
            <a:ext cx="1679606" cy="337441"/>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zh-CN" altLang="en-US" sz="1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Home Office</a:t>
            </a:r>
            <a:endParaRPr lang="zh-CN"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9" name="手繪多邊形: 圖案 62">
            <a:extLst>
              <a:ext uri="{FF2B5EF4-FFF2-40B4-BE49-F238E27FC236}">
                <a16:creationId xmlns:a16="http://schemas.microsoft.com/office/drawing/2014/main" id="{E2AA9A0D-8779-BE44-95DA-F1F414747029}"/>
              </a:ext>
            </a:extLst>
          </p:cNvPr>
          <p:cNvSpPr/>
          <p:nvPr/>
        </p:nvSpPr>
        <p:spPr>
          <a:xfrm>
            <a:off x="5932660" y="5648226"/>
            <a:ext cx="1679606" cy="337441"/>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zh-CN" altLang="en-US" sz="1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Branch</a:t>
            </a:r>
          </a:p>
        </p:txBody>
      </p:sp>
      <p:pic>
        <p:nvPicPr>
          <p:cNvPr id="200" name="圖片 199">
            <a:extLst>
              <a:ext uri="{FF2B5EF4-FFF2-40B4-BE49-F238E27FC236}">
                <a16:creationId xmlns:a16="http://schemas.microsoft.com/office/drawing/2014/main" id="{DEFEC697-28F6-9049-BCD8-C5A62FEE74D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055233" y="5137185"/>
            <a:ext cx="1286656" cy="409650"/>
          </a:xfrm>
          <a:prstGeom prst="rect">
            <a:avLst/>
          </a:prstGeom>
          <a:effectLst>
            <a:outerShdw blurRad="63500" sx="103000" sy="103000" algn="ctr" rotWithShape="0">
              <a:prstClr val="black">
                <a:alpha val="85000"/>
              </a:prstClr>
            </a:outerShdw>
          </a:effectLst>
        </p:spPr>
      </p:pic>
      <p:pic>
        <p:nvPicPr>
          <p:cNvPr id="201" name="圖片 200" descr="一張含有 電腦 的圖片&#10;&#10;自動產生的描述">
            <a:extLst>
              <a:ext uri="{FF2B5EF4-FFF2-40B4-BE49-F238E27FC236}">
                <a16:creationId xmlns:a16="http://schemas.microsoft.com/office/drawing/2014/main" id="{B0829B8D-A8D4-EB4B-A26B-155CC19DE74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870397" y="3418010"/>
            <a:ext cx="1581601" cy="266694"/>
          </a:xfrm>
          <a:prstGeom prst="rect">
            <a:avLst/>
          </a:prstGeom>
          <a:effectLst>
            <a:outerShdw blurRad="63500" sx="102000" sy="102000" algn="ctr" rotWithShape="0">
              <a:prstClr val="black">
                <a:alpha val="71000"/>
              </a:prstClr>
            </a:outerShdw>
          </a:effectLst>
        </p:spPr>
      </p:pic>
    </p:spTree>
    <p:extLst>
      <p:ext uri="{BB962C8B-B14F-4D97-AF65-F5344CB8AC3E}">
        <p14:creationId xmlns:p14="http://schemas.microsoft.com/office/powerpoint/2010/main" val="1182960292"/>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F243F575-8312-41C6-AB6C-D028B7B1798D}"/>
              </a:ext>
            </a:extLst>
          </p:cNvPr>
          <p:cNvSpPr txBox="1"/>
          <p:nvPr/>
        </p:nvSpPr>
        <p:spPr>
          <a:xfrm>
            <a:off x="1112713" y="2063167"/>
            <a:ext cx="6475857" cy="1703351"/>
          </a:xfrm>
          <a:prstGeom prst="rect">
            <a:avLst/>
          </a:prstGeom>
          <a:noFill/>
        </p:spPr>
        <p:txBody>
          <a:bodyPr wrap="square" lIns="91440" tIns="45720" rIns="91440" bIns="45720" rtlCol="0" anchor="t">
            <a:spAutoFit/>
          </a:bodyPr>
          <a:lstStyle/>
          <a:p>
            <a:pPr marL="285750" indent="-285750">
              <a:lnSpc>
                <a:spcPct val="150000"/>
              </a:lnSpc>
              <a:buFont typeface="Arial"/>
              <a:buChar char="•"/>
            </a:pPr>
            <a:r>
              <a:rPr lang="zh-TW" altLang="en-US">
                <a:latin typeface="Arial" panose="020B0604020202020204" pitchFamily="34" charset="0"/>
                <a:ea typeface="微軟正黑體" panose="020B0604030504040204" pitchFamily="34" charset="-120"/>
                <a:cs typeface="Arial"/>
                <a:sym typeface="Arial" panose="020B0604020202020204" pitchFamily="34" charset="0"/>
              </a:rPr>
              <a:t>8 internal antennas for </a:t>
            </a:r>
            <a:r>
              <a:rPr lang="en-US" altLang="zh-TW">
                <a:latin typeface="Arial" panose="020B0604020202020204" pitchFamily="34" charset="0"/>
                <a:ea typeface="微軟正黑體" panose="020B0604030504040204" pitchFamily="34" charset="-120"/>
                <a:cs typeface="Arial"/>
                <a:sym typeface="Arial" panose="020B0604020202020204" pitchFamily="34" charset="0"/>
              </a:rPr>
              <a:t>Wi-Fi 6 (802.11ax) </a:t>
            </a:r>
          </a:p>
          <a:p>
            <a:pPr marL="180975" indent="-180975">
              <a:lnSpc>
                <a:spcPct val="150000"/>
              </a:lnSpc>
              <a:buFont typeface="Arial" panose="020B0604020202020204" pitchFamily="34" charset="0"/>
              <a:buChar char="•"/>
            </a:pPr>
            <a:r>
              <a:rPr lang="zh-CN" altLang="en-US">
                <a:latin typeface="Arial" panose="020B0604020202020204" pitchFamily="34" charset="0"/>
                <a:ea typeface="微軟正黑體" panose="020B0604030504040204" pitchFamily="34" charset="-120"/>
                <a:cs typeface="Arial"/>
                <a:sym typeface="Arial" panose="020B0604020202020204" pitchFamily="34" charset="0"/>
              </a:rPr>
              <a:t> Dual-port 10GbE high speed routing</a:t>
            </a:r>
            <a:endParaRPr lang="zh-TW" altLang="en-US">
              <a:latin typeface="Arial" panose="020B0604020202020204" pitchFamily="34" charset="0"/>
              <a:ea typeface="微軟正黑體" panose="020B0604030504040204" pitchFamily="34" charset="-120"/>
              <a:cs typeface="Arial"/>
              <a:sym typeface="Arial" panose="020B0604020202020204" pitchFamily="34" charset="0"/>
            </a:endParaRPr>
          </a:p>
          <a:p>
            <a:pPr marL="180975" indent="-180975">
              <a:lnSpc>
                <a:spcPct val="150000"/>
              </a:lnSpc>
              <a:buFont typeface="Arial" panose="020B0604020202020204" pitchFamily="34" charset="0"/>
              <a:buChar char="•"/>
            </a:pPr>
            <a:r>
              <a:rPr lang="zh-TW" altLang="en-US">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latin typeface="Arial" panose="020B0604020202020204" pitchFamily="34" charset="0"/>
                <a:ea typeface="微軟正黑體" panose="020B0604030504040204" pitchFamily="34" charset="-120"/>
                <a:cs typeface="Arial"/>
                <a:sym typeface="Arial" panose="020B0604020202020204" pitchFamily="34" charset="0"/>
              </a:rPr>
              <a:t>QNAP SD-WAN </a:t>
            </a:r>
            <a:r>
              <a:rPr lang="en-US" altLang="zh-TW" err="1">
                <a:latin typeface="Arial" panose="020B0604020202020204" pitchFamily="34" charset="0"/>
                <a:ea typeface="微軟正黑體" panose="020B0604030504040204" pitchFamily="34" charset="-120"/>
                <a:cs typeface="Arial"/>
                <a:sym typeface="Arial" panose="020B0604020202020204" pitchFamily="34" charset="0"/>
              </a:rPr>
              <a:t>QuWAN</a:t>
            </a:r>
            <a:endParaRPr lang="en-US" altLang="zh-TW">
              <a:latin typeface="Arial" panose="020B0604020202020204" pitchFamily="34" charset="0"/>
              <a:ea typeface="微軟正黑體" panose="020B0604030504040204" pitchFamily="34" charset="-120"/>
              <a:cs typeface="Arial"/>
              <a:sym typeface="Arial" panose="020B0604020202020204" pitchFamily="34" charset="0"/>
            </a:endParaRPr>
          </a:p>
          <a:p>
            <a:pPr marL="180975" indent="-180975">
              <a:lnSpc>
                <a:spcPct val="150000"/>
              </a:lnSpc>
              <a:buFont typeface="Arial" panose="020B0604020202020204" pitchFamily="34" charset="0"/>
              <a:buChar char="•"/>
            </a:pPr>
            <a:r>
              <a:rPr lang="en-US" altLang="zh-TW">
                <a:latin typeface="Arial" panose="020B0604020202020204" pitchFamily="34" charset="0"/>
                <a:ea typeface="微軟正黑體" panose="020B0604030504040204" pitchFamily="34" charset="-120"/>
                <a:cs typeface="Arial"/>
                <a:sym typeface="Arial" panose="020B0604020202020204" pitchFamily="34" charset="0"/>
              </a:rPr>
              <a:t> User friendly </a:t>
            </a:r>
            <a:r>
              <a:rPr lang="en-US" altLang="zh-TW" err="1">
                <a:latin typeface="Arial" panose="020B0604020202020204" pitchFamily="34" charset="0"/>
                <a:ea typeface="微軟正黑體" panose="020B0604030504040204" pitchFamily="34" charset="-120"/>
                <a:cs typeface="Arial"/>
                <a:sym typeface="Arial" panose="020B0604020202020204" pitchFamily="34" charset="0"/>
              </a:rPr>
              <a:t>QuRouter</a:t>
            </a:r>
            <a:r>
              <a:rPr lang="en-US" altLang="zh-TW">
                <a:latin typeface="Arial" panose="020B0604020202020204" pitchFamily="34" charset="0"/>
                <a:ea typeface="微軟正黑體" panose="020B0604030504040204" pitchFamily="34" charset="-120"/>
                <a:cs typeface="Arial"/>
                <a:sym typeface="Arial" panose="020B0604020202020204" pitchFamily="34" charset="0"/>
              </a:rPr>
              <a:t> OS</a:t>
            </a:r>
          </a:p>
        </p:txBody>
      </p:sp>
      <p:cxnSp>
        <p:nvCxnSpPr>
          <p:cNvPr id="7" name="直線接點 6">
            <a:extLst>
              <a:ext uri="{FF2B5EF4-FFF2-40B4-BE49-F238E27FC236}">
                <a16:creationId xmlns:a16="http://schemas.microsoft.com/office/drawing/2014/main" id="{C4074584-ACAF-4075-BA0E-16031FAD2172}"/>
              </a:ext>
            </a:extLst>
          </p:cNvPr>
          <p:cNvCxnSpPr>
            <a:cxnSpLocks/>
          </p:cNvCxnSpPr>
          <p:nvPr/>
        </p:nvCxnSpPr>
        <p:spPr>
          <a:xfrm>
            <a:off x="1112713" y="1873353"/>
            <a:ext cx="5067370" cy="0"/>
          </a:xfrm>
          <a:prstGeom prst="line">
            <a:avLst/>
          </a:prstGeom>
          <a:ln w="12700"/>
        </p:spPr>
        <p:style>
          <a:lnRef idx="1">
            <a:schemeClr val="dk1"/>
          </a:lnRef>
          <a:fillRef idx="0">
            <a:schemeClr val="dk1"/>
          </a:fillRef>
          <a:effectRef idx="0">
            <a:schemeClr val="dk1"/>
          </a:effectRef>
          <a:fontRef idx="minor">
            <a:schemeClr val="tx1"/>
          </a:fontRef>
        </p:style>
      </p:cxnSp>
      <p:sp>
        <p:nvSpPr>
          <p:cNvPr id="2" name="矩形 1">
            <a:extLst>
              <a:ext uri="{FF2B5EF4-FFF2-40B4-BE49-F238E27FC236}">
                <a16:creationId xmlns:a16="http://schemas.microsoft.com/office/drawing/2014/main" id="{D4CB783A-56A4-BE43-92FC-51654C221C18}"/>
              </a:ext>
            </a:extLst>
          </p:cNvPr>
          <p:cNvSpPr/>
          <p:nvPr/>
        </p:nvSpPr>
        <p:spPr>
          <a:xfrm>
            <a:off x="975525" y="1294208"/>
            <a:ext cx="5289808" cy="523220"/>
          </a:xfrm>
          <a:prstGeom prst="rect">
            <a:avLst/>
          </a:prstGeom>
        </p:spPr>
        <p:txBody>
          <a:bodyPr wrap="square" lIns="91440" tIns="45720" rIns="91440" bIns="45720" anchor="t">
            <a:spAutoFit/>
          </a:bodyPr>
          <a:lstStyle/>
          <a:p>
            <a:r>
              <a:rPr lang="zh-TW" altLang="en-US" sz="2800">
                <a:latin typeface="Arial" panose="020B0604020202020204" pitchFamily="34" charset="0"/>
                <a:ea typeface="微軟正黑體" panose="020B0604030504040204" pitchFamily="34" charset="-120"/>
                <a:cs typeface="Arial"/>
                <a:sym typeface="Arial" panose="020B0604020202020204" pitchFamily="34" charset="0"/>
              </a:rPr>
              <a:t>The market exclusive functions</a:t>
            </a:r>
            <a:endParaRPr lang="zh-TW" sz="2800">
              <a:latin typeface="Arial" panose="020B0604020202020204" pitchFamily="34" charset="0"/>
              <a:ea typeface="微軟正黑體" panose="020B0604030504040204" pitchFamily="34" charset="-120"/>
              <a:cs typeface="Arial"/>
              <a:sym typeface="Arial" panose="020B0604020202020204" pitchFamily="34" charset="0"/>
            </a:endParaRPr>
          </a:p>
        </p:txBody>
      </p:sp>
    </p:spTree>
    <p:extLst>
      <p:ext uri="{BB962C8B-B14F-4D97-AF65-F5344CB8AC3E}">
        <p14:creationId xmlns:p14="http://schemas.microsoft.com/office/powerpoint/2010/main" val="508893872"/>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6"/>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buSzPts val="4000"/>
            </a:pPr>
            <a:r>
              <a:rPr lang="en-US" altLang="zh-TW">
                <a:ea typeface="微軟正黑體" panose="020B0604030504040204" pitchFamily="34" charset="-120"/>
                <a:sym typeface="Arial" panose="020B0604020202020204" pitchFamily="34" charset="0"/>
              </a:rPr>
              <a:t>Flexible VPN Topology:</a:t>
            </a:r>
            <a:r>
              <a:rPr lang="zh-TW" altLang="zh-TW">
                <a:ea typeface="微軟正黑體" panose="020B0604030504040204" pitchFamily="34" charset="-120"/>
                <a:sym typeface="Arial" panose="020B0604020202020204" pitchFamily="34" charset="0"/>
              </a:rPr>
              <a:t> </a:t>
            </a:r>
            <a:r>
              <a:rPr lang="en-US" altLang="zh-TW">
                <a:ea typeface="微軟正黑體" panose="020B0604030504040204" pitchFamily="34" charset="-120"/>
                <a:sym typeface="Arial" panose="020B0604020202020204" pitchFamily="34" charset="0"/>
              </a:rPr>
              <a:t>Hub </a:t>
            </a:r>
            <a:r>
              <a:rPr lang="zh-TW" altLang="en-US">
                <a:ea typeface="微軟正黑體" panose="020B0604030504040204" pitchFamily="34" charset="-120"/>
                <a:sym typeface="Arial" panose="020B0604020202020204" pitchFamily="34" charset="0"/>
              </a:rPr>
              <a:t>&amp; Spoke</a:t>
            </a:r>
          </a:p>
        </p:txBody>
      </p:sp>
      <p:grpSp>
        <p:nvGrpSpPr>
          <p:cNvPr id="41" name="群組 40">
            <a:extLst>
              <a:ext uri="{FF2B5EF4-FFF2-40B4-BE49-F238E27FC236}">
                <a16:creationId xmlns:a16="http://schemas.microsoft.com/office/drawing/2014/main" id="{7E4EA990-C086-4F28-8186-45ABA7996B6E}"/>
              </a:ext>
            </a:extLst>
          </p:cNvPr>
          <p:cNvGrpSpPr/>
          <p:nvPr/>
        </p:nvGrpSpPr>
        <p:grpSpPr>
          <a:xfrm>
            <a:off x="1956509" y="3799419"/>
            <a:ext cx="8232075" cy="2694593"/>
            <a:chOff x="2351276" y="3788286"/>
            <a:chExt cx="6071737" cy="1987452"/>
          </a:xfrm>
        </p:grpSpPr>
        <p:grpSp>
          <p:nvGrpSpPr>
            <p:cNvPr id="42" name="群組 41">
              <a:extLst>
                <a:ext uri="{FF2B5EF4-FFF2-40B4-BE49-F238E27FC236}">
                  <a16:creationId xmlns:a16="http://schemas.microsoft.com/office/drawing/2014/main" id="{F9AE2708-9EB3-4C32-AD0B-342E7306FED2}"/>
                </a:ext>
              </a:extLst>
            </p:cNvPr>
            <p:cNvGrpSpPr/>
            <p:nvPr/>
          </p:nvGrpSpPr>
          <p:grpSpPr>
            <a:xfrm>
              <a:off x="2351276" y="3788286"/>
              <a:ext cx="1512407" cy="1987452"/>
              <a:chOff x="2116287" y="3788286"/>
              <a:chExt cx="1512407" cy="1987452"/>
            </a:xfrm>
          </p:grpSpPr>
          <p:sp>
            <p:nvSpPr>
              <p:cNvPr id="66" name="橢圓 65">
                <a:extLst>
                  <a:ext uri="{FF2B5EF4-FFF2-40B4-BE49-F238E27FC236}">
                    <a16:creationId xmlns:a16="http://schemas.microsoft.com/office/drawing/2014/main" id="{E5805D7F-36D7-40E7-93C0-B18AA7A21199}"/>
                  </a:ext>
                </a:extLst>
              </p:cNvPr>
              <p:cNvSpPr/>
              <p:nvPr/>
            </p:nvSpPr>
            <p:spPr>
              <a:xfrm>
                <a:off x="2116287" y="4263331"/>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7" name="手繪多邊形: 圖案 62">
                <a:extLst>
                  <a:ext uri="{FF2B5EF4-FFF2-40B4-BE49-F238E27FC236}">
                    <a16:creationId xmlns:a16="http://schemas.microsoft.com/office/drawing/2014/main" id="{8AB5FD89-5ED7-49A9-8BC4-F97379FDE013}"/>
                  </a:ext>
                </a:extLst>
              </p:cNvPr>
              <p:cNvSpPr/>
              <p:nvPr/>
            </p:nvSpPr>
            <p:spPr>
              <a:xfrm>
                <a:off x="2443323" y="5256518"/>
                <a:ext cx="858334" cy="337441"/>
              </a:xfrm>
              <a:prstGeom prst="roundRect">
                <a:avLst>
                  <a:gd name="adj" fmla="val 9789"/>
                </a:avLst>
              </a:prstGeom>
              <a:noFill/>
              <a:ln w="8562" cap="flat">
                <a:noFill/>
                <a:custDash>
                  <a:ds d="900000" sp="900000"/>
                </a:custDash>
                <a:miter/>
              </a:ln>
            </p:spPr>
            <p:txBody>
              <a:bodyPr rtlCol="0" anchor="ctr"/>
              <a:lstStyle/>
              <a:p>
                <a:pPr algn="ctr"/>
                <a:r>
                  <a:rPr lang="en-US" altLang="zh-TW" sz="20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Edge</a:t>
                </a:r>
                <a:endParaRPr lang="zh-TW" altLang="en-US" sz="20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8" name="圖形 67">
                <a:extLst>
                  <a:ext uri="{FF2B5EF4-FFF2-40B4-BE49-F238E27FC236}">
                    <a16:creationId xmlns:a16="http://schemas.microsoft.com/office/drawing/2014/main" id="{BEE4F91A-B95F-43FA-8A5B-8D09944E455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93280" y="3788286"/>
                <a:ext cx="758421" cy="758420"/>
              </a:xfrm>
              <a:prstGeom prst="rect">
                <a:avLst/>
              </a:prstGeom>
              <a:effectLst>
                <a:outerShdw blurRad="50800" dist="50800" dir="8400000" algn="t" rotWithShape="0">
                  <a:prstClr val="black">
                    <a:alpha val="30000"/>
                  </a:prstClr>
                </a:outerShdw>
              </a:effectLst>
            </p:spPr>
          </p:pic>
        </p:grpSp>
        <p:grpSp>
          <p:nvGrpSpPr>
            <p:cNvPr id="44" name="群組 43">
              <a:extLst>
                <a:ext uri="{FF2B5EF4-FFF2-40B4-BE49-F238E27FC236}">
                  <a16:creationId xmlns:a16="http://schemas.microsoft.com/office/drawing/2014/main" id="{852DC8DB-647B-4DA3-8113-420A38DA5C10}"/>
                </a:ext>
              </a:extLst>
            </p:cNvPr>
            <p:cNvGrpSpPr/>
            <p:nvPr/>
          </p:nvGrpSpPr>
          <p:grpSpPr>
            <a:xfrm>
              <a:off x="4651336" y="3788286"/>
              <a:ext cx="1512407" cy="1987452"/>
              <a:chOff x="4411822" y="3788286"/>
              <a:chExt cx="1512407" cy="1987452"/>
            </a:xfrm>
          </p:grpSpPr>
          <p:sp>
            <p:nvSpPr>
              <p:cNvPr id="54" name="橢圓 53">
                <a:extLst>
                  <a:ext uri="{FF2B5EF4-FFF2-40B4-BE49-F238E27FC236}">
                    <a16:creationId xmlns:a16="http://schemas.microsoft.com/office/drawing/2014/main" id="{33D7634F-273F-4CE8-84C6-95AAE054FDDA}"/>
                  </a:ext>
                </a:extLst>
              </p:cNvPr>
              <p:cNvSpPr/>
              <p:nvPr/>
            </p:nvSpPr>
            <p:spPr>
              <a:xfrm>
                <a:off x="4411822" y="4263331"/>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0" name="手繪多邊形: 圖案 62">
                <a:extLst>
                  <a:ext uri="{FF2B5EF4-FFF2-40B4-BE49-F238E27FC236}">
                    <a16:creationId xmlns:a16="http://schemas.microsoft.com/office/drawing/2014/main" id="{E51E0B48-48FF-4CCD-BA9E-DADAF11231FA}"/>
                  </a:ext>
                </a:extLst>
              </p:cNvPr>
              <p:cNvSpPr/>
              <p:nvPr/>
            </p:nvSpPr>
            <p:spPr>
              <a:xfrm>
                <a:off x="4666746" y="5256518"/>
                <a:ext cx="1002558" cy="337441"/>
              </a:xfrm>
              <a:prstGeom prst="roundRect">
                <a:avLst>
                  <a:gd name="adj" fmla="val 9789"/>
                </a:avLst>
              </a:prstGeom>
              <a:noFill/>
              <a:ln w="8562" cap="flat">
                <a:noFill/>
                <a:custDash>
                  <a:ds d="900000" sp="900000"/>
                </a:custDash>
                <a:miter/>
              </a:ln>
            </p:spPr>
            <p:txBody>
              <a:bodyPr rtlCol="0" anchor="ctr"/>
              <a:lstStyle/>
              <a:p>
                <a:pPr algn="ctr"/>
                <a:r>
                  <a:rPr lang="en-US" altLang="zh-TW" sz="20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Hub</a:t>
                </a:r>
                <a:endParaRPr lang="zh-TW" altLang="en-US" sz="20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3" name="圖形 62">
                <a:extLst>
                  <a:ext uri="{FF2B5EF4-FFF2-40B4-BE49-F238E27FC236}">
                    <a16:creationId xmlns:a16="http://schemas.microsoft.com/office/drawing/2014/main" id="{B7613B92-872F-4FEA-B0A3-E2D60C87813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88815" y="3788286"/>
                <a:ext cx="758421" cy="758420"/>
              </a:xfrm>
              <a:prstGeom prst="rect">
                <a:avLst/>
              </a:prstGeom>
              <a:effectLst>
                <a:outerShdw blurRad="50800" dist="50800" dir="8400000" algn="t" rotWithShape="0">
                  <a:prstClr val="black">
                    <a:alpha val="30000"/>
                  </a:prstClr>
                </a:outerShdw>
              </a:effectLst>
            </p:spPr>
          </p:pic>
        </p:grpSp>
        <p:cxnSp>
          <p:nvCxnSpPr>
            <p:cNvPr id="45" name="直線單箭頭接點 44">
              <a:extLst>
                <a:ext uri="{FF2B5EF4-FFF2-40B4-BE49-F238E27FC236}">
                  <a16:creationId xmlns:a16="http://schemas.microsoft.com/office/drawing/2014/main" id="{AF208D4A-F9FB-4D56-8A05-7CC88A087795}"/>
                </a:ext>
              </a:extLst>
            </p:cNvPr>
            <p:cNvCxnSpPr>
              <a:cxnSpLocks/>
            </p:cNvCxnSpPr>
            <p:nvPr/>
          </p:nvCxnSpPr>
          <p:spPr>
            <a:xfrm flipH="1">
              <a:off x="5855502" y="4093215"/>
              <a:ext cx="1267193" cy="0"/>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7" name="群組 46">
              <a:extLst>
                <a:ext uri="{FF2B5EF4-FFF2-40B4-BE49-F238E27FC236}">
                  <a16:creationId xmlns:a16="http://schemas.microsoft.com/office/drawing/2014/main" id="{26339428-B7B4-49D7-9E4C-42FED2B69B6D}"/>
                </a:ext>
              </a:extLst>
            </p:cNvPr>
            <p:cNvGrpSpPr/>
            <p:nvPr/>
          </p:nvGrpSpPr>
          <p:grpSpPr>
            <a:xfrm>
              <a:off x="4616739" y="3788286"/>
              <a:ext cx="3806274" cy="1987452"/>
              <a:chOff x="5165633" y="3788286"/>
              <a:chExt cx="3806274" cy="1987452"/>
            </a:xfrm>
          </p:grpSpPr>
          <p:sp>
            <p:nvSpPr>
              <p:cNvPr id="49" name="橢圓 48">
                <a:extLst>
                  <a:ext uri="{FF2B5EF4-FFF2-40B4-BE49-F238E27FC236}">
                    <a16:creationId xmlns:a16="http://schemas.microsoft.com/office/drawing/2014/main" id="{A9160B9B-37D8-484D-8FB7-16B6C687C058}"/>
                  </a:ext>
                </a:extLst>
              </p:cNvPr>
              <p:cNvSpPr/>
              <p:nvPr/>
            </p:nvSpPr>
            <p:spPr>
              <a:xfrm>
                <a:off x="7459500" y="4263331"/>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0" name="圖片 49" descr="一張含有 電腦 的圖片&#10;&#10;自動產生的描述">
                <a:extLst>
                  <a:ext uri="{FF2B5EF4-FFF2-40B4-BE49-F238E27FC236}">
                    <a16:creationId xmlns:a16="http://schemas.microsoft.com/office/drawing/2014/main" id="{085210C6-6365-4EB3-B08A-A4457FE652B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65633" y="4869664"/>
                <a:ext cx="1581601" cy="266694"/>
              </a:xfrm>
              <a:prstGeom prst="rect">
                <a:avLst/>
              </a:prstGeom>
              <a:effectLst>
                <a:outerShdw blurRad="63500" sx="102000" sy="102000" algn="ctr" rotWithShape="0">
                  <a:prstClr val="black">
                    <a:alpha val="71000"/>
                  </a:prstClr>
                </a:outerShdw>
              </a:effectLst>
            </p:spPr>
          </p:pic>
          <p:sp>
            <p:nvSpPr>
              <p:cNvPr id="51" name="手繪多邊形: 圖案 62">
                <a:extLst>
                  <a:ext uri="{FF2B5EF4-FFF2-40B4-BE49-F238E27FC236}">
                    <a16:creationId xmlns:a16="http://schemas.microsoft.com/office/drawing/2014/main" id="{6185C450-A616-4284-ABF3-A836979C911F}"/>
                  </a:ext>
                </a:extLst>
              </p:cNvPr>
              <p:cNvSpPr/>
              <p:nvPr/>
            </p:nvSpPr>
            <p:spPr>
              <a:xfrm>
                <a:off x="7786536" y="5256518"/>
                <a:ext cx="858334" cy="337441"/>
              </a:xfrm>
              <a:prstGeom prst="roundRect">
                <a:avLst>
                  <a:gd name="adj" fmla="val 9789"/>
                </a:avLst>
              </a:prstGeom>
              <a:noFill/>
              <a:ln w="8562" cap="flat">
                <a:noFill/>
                <a:custDash>
                  <a:ds d="900000" sp="900000"/>
                </a:custDash>
                <a:miter/>
              </a:ln>
            </p:spPr>
            <p:txBody>
              <a:bodyPr rtlCol="0" anchor="ctr"/>
              <a:lstStyle/>
              <a:p>
                <a:pPr algn="ctr"/>
                <a:r>
                  <a:rPr lang="en-US" altLang="zh-TW" sz="20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Edge</a:t>
                </a:r>
                <a:endParaRPr lang="zh-TW" altLang="en-US" sz="20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2" name="圖形 51">
                <a:extLst>
                  <a:ext uri="{FF2B5EF4-FFF2-40B4-BE49-F238E27FC236}">
                    <a16:creationId xmlns:a16="http://schemas.microsoft.com/office/drawing/2014/main" id="{75C9DD7E-5B30-485F-A905-5902915F9A5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6493" y="3788286"/>
                <a:ext cx="758421" cy="758420"/>
              </a:xfrm>
              <a:prstGeom prst="rect">
                <a:avLst/>
              </a:prstGeom>
              <a:effectLst>
                <a:outerShdw blurRad="50800" dist="50800" dir="8400000" algn="t" rotWithShape="0">
                  <a:prstClr val="black">
                    <a:alpha val="30000"/>
                  </a:prstClr>
                </a:outerShdw>
              </a:effectLst>
            </p:spPr>
          </p:pic>
        </p:grpSp>
        <p:cxnSp>
          <p:nvCxnSpPr>
            <p:cNvPr id="48" name="直線單箭頭接點 47">
              <a:extLst>
                <a:ext uri="{FF2B5EF4-FFF2-40B4-BE49-F238E27FC236}">
                  <a16:creationId xmlns:a16="http://schemas.microsoft.com/office/drawing/2014/main" id="{EC0E4020-F4E1-47C8-A737-8826FACD710F}"/>
                </a:ext>
              </a:extLst>
            </p:cNvPr>
            <p:cNvCxnSpPr>
              <a:cxnSpLocks/>
            </p:cNvCxnSpPr>
            <p:nvPr/>
          </p:nvCxnSpPr>
          <p:spPr>
            <a:xfrm flipH="1">
              <a:off x="3586689" y="4093215"/>
              <a:ext cx="1267193" cy="0"/>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69" name="圖片 68">
            <a:extLst>
              <a:ext uri="{FF2B5EF4-FFF2-40B4-BE49-F238E27FC236}">
                <a16:creationId xmlns:a16="http://schemas.microsoft.com/office/drawing/2014/main" id="{F0B101B2-F02F-47AE-84F3-728FCCF3E00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25712" y="5185780"/>
            <a:ext cx="1912116" cy="608786"/>
          </a:xfrm>
          <a:prstGeom prst="rect">
            <a:avLst/>
          </a:prstGeom>
          <a:effectLst>
            <a:outerShdw blurRad="63500" sx="103000" sy="103000" algn="ctr" rotWithShape="0">
              <a:prstClr val="black">
                <a:alpha val="85000"/>
              </a:prstClr>
            </a:outerShdw>
          </a:effectLst>
        </p:spPr>
      </p:pic>
      <p:sp>
        <p:nvSpPr>
          <p:cNvPr id="70" name="矩形 69">
            <a:extLst>
              <a:ext uri="{FF2B5EF4-FFF2-40B4-BE49-F238E27FC236}">
                <a16:creationId xmlns:a16="http://schemas.microsoft.com/office/drawing/2014/main" id="{7E6A96CE-1A30-4785-861F-D5D31C4A4392}"/>
              </a:ext>
            </a:extLst>
          </p:cNvPr>
          <p:cNvSpPr/>
          <p:nvPr/>
        </p:nvSpPr>
        <p:spPr>
          <a:xfrm>
            <a:off x="2168357" y="4942478"/>
            <a:ext cx="1532258"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7" name="圖片 26">
            <a:extLst>
              <a:ext uri="{FF2B5EF4-FFF2-40B4-BE49-F238E27FC236}">
                <a16:creationId xmlns:a16="http://schemas.microsoft.com/office/drawing/2014/main" id="{DC29C597-682E-4C50-A41D-A7AAE4A6865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31873" y="5150062"/>
            <a:ext cx="1912116" cy="608786"/>
          </a:xfrm>
          <a:prstGeom prst="rect">
            <a:avLst/>
          </a:prstGeom>
          <a:effectLst>
            <a:outerShdw blurRad="63500" sx="103000" sy="103000" algn="ctr" rotWithShape="0">
              <a:prstClr val="black">
                <a:alpha val="85000"/>
              </a:prstClr>
            </a:outerShdw>
          </a:effectLst>
        </p:spPr>
      </p:pic>
      <p:sp>
        <p:nvSpPr>
          <p:cNvPr id="26" name="矩形 25">
            <a:extLst>
              <a:ext uri="{FF2B5EF4-FFF2-40B4-BE49-F238E27FC236}">
                <a16:creationId xmlns:a16="http://schemas.microsoft.com/office/drawing/2014/main" id="{6A034BB9-94A6-4031-9940-3EFA6A375000}"/>
              </a:ext>
            </a:extLst>
          </p:cNvPr>
          <p:cNvSpPr/>
          <p:nvPr/>
        </p:nvSpPr>
        <p:spPr>
          <a:xfrm>
            <a:off x="8432249" y="4942478"/>
            <a:ext cx="1532258"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a:extLst>
              <a:ext uri="{FF2B5EF4-FFF2-40B4-BE49-F238E27FC236}">
                <a16:creationId xmlns:a16="http://schemas.microsoft.com/office/drawing/2014/main" id="{73C2122F-5384-F34E-8660-65635F0E6EBE}"/>
              </a:ext>
            </a:extLst>
          </p:cNvPr>
          <p:cNvSpPr txBox="1"/>
          <p:nvPr/>
        </p:nvSpPr>
        <p:spPr>
          <a:xfrm>
            <a:off x="1376123" y="1890269"/>
            <a:ext cx="9448150" cy="2317045"/>
          </a:xfrm>
          <a:prstGeom prst="rect">
            <a:avLst/>
          </a:prstGeom>
        </p:spPr>
        <p:txBody>
          <a:bodyPr wrap="square" numCol="1" spcCol="360000" rtlCol="0">
            <a:spAutoFit/>
          </a:bodyPr>
          <a:lstStyle>
            <a:defPPr marR="0" lvl="0" algn="l" rtl="0">
              <a:lnSpc>
                <a:spcPct val="100000"/>
              </a:lnSpc>
              <a:spcBef>
                <a:spcPts val="0"/>
              </a:spcBef>
              <a:spcAft>
                <a:spcPts val="0"/>
              </a:spcAft>
            </a:defPPr>
            <a:lvl1pPr marL="285750" indent="-285750" fontAlgn="base">
              <a:spcBef>
                <a:spcPts val="1200"/>
              </a:spcBef>
              <a:buClr>
                <a:schemeClr val="bg1"/>
              </a:buClr>
              <a:buSzPct val="80000"/>
              <a:buFont typeface="Wingdings" panose="05000000000000000000" pitchFamily="2" charset="2"/>
              <a:buChar char="l"/>
              <a:defRPr sz="1800">
                <a:solidFill>
                  <a:schemeClr val="bg1"/>
                </a:solidFill>
              </a:defRPr>
            </a:lvl1pPr>
          </a:lstStyle>
          <a:p>
            <a:pPr marL="180335" indent="-187109">
              <a:lnSpc>
                <a:spcPct val="130000"/>
              </a:lnSpc>
              <a:buClr>
                <a:srgbClr val="66FFCC"/>
              </a:buClr>
              <a:buSzPts val="2100"/>
              <a:buFont typeface="Arial"/>
              <a:buChar char="•"/>
            </a:pPr>
            <a:r>
              <a:rPr lang="en-US" altLang="zh-TW">
                <a:latin typeface="Arial" panose="020B0604020202020204" pitchFamily="34" charset="0"/>
                <a:ea typeface="微軟正黑體" panose="020B0604030504040204" pitchFamily="34" charset="-120"/>
                <a:sym typeface="Arial" panose="020B0604020202020204" pitchFamily="34" charset="0"/>
              </a:rPr>
              <a:t>Hub &amp; Spoke </a:t>
            </a:r>
            <a:r>
              <a:rPr lang="zh-TW" altLang="en-US">
                <a:latin typeface="Arial" panose="020B0604020202020204" pitchFamily="34" charset="0"/>
                <a:ea typeface="微軟正黑體" panose="020B0604030504040204" pitchFamily="34" charset="-120"/>
                <a:sym typeface="Arial" panose="020B0604020202020204" pitchFamily="34" charset="0"/>
              </a:rPr>
              <a:t>topolo</a:t>
            </a:r>
            <a:r>
              <a:rPr lang="en-US" altLang="zh-TW">
                <a:latin typeface="Arial" panose="020B0604020202020204" pitchFamily="34" charset="0"/>
                <a:ea typeface="微軟正黑體" panose="020B0604030504040204" pitchFamily="34" charset="-120"/>
                <a:sym typeface="Arial" panose="020B0604020202020204" pitchFamily="34" charset="0"/>
              </a:rPr>
              <a:t>g</a:t>
            </a:r>
            <a:r>
              <a:rPr lang="zh-TW" altLang="en-US">
                <a:latin typeface="Arial" panose="020B0604020202020204" pitchFamily="34" charset="0"/>
                <a:ea typeface="微軟正黑體" panose="020B0604030504040204" pitchFamily="34" charset="-120"/>
                <a:sym typeface="Arial" panose="020B0604020202020204" pitchFamily="34" charset="0"/>
              </a:rPr>
              <a:t>y is suitable for a network architecture that requires fast deployment</a:t>
            </a:r>
            <a:r>
              <a:rPr lang="en-US" altLang="zh-TW">
                <a:latin typeface="Arial" panose="020B0604020202020204" pitchFamily="34" charset="0"/>
                <a:ea typeface="微軟正黑體" panose="020B0604030504040204" pitchFamily="34" charset="-120"/>
                <a:sym typeface="Arial" panose="020B0604020202020204" pitchFamily="34" charset="0"/>
              </a:rPr>
              <a:t>, </a:t>
            </a:r>
            <a:r>
              <a:rPr lang="zh-TW" altLang="en-US">
                <a:latin typeface="Arial" panose="020B0604020202020204" pitchFamily="34" charset="0"/>
                <a:ea typeface="微軟正黑體" panose="020B0604030504040204" pitchFamily="34" charset="-120"/>
                <a:sym typeface="Arial" panose="020B0604020202020204" pitchFamily="34" charset="0"/>
              </a:rPr>
              <a:t>extension</a:t>
            </a:r>
            <a:r>
              <a:rPr lang="en-US" altLang="zh-TW">
                <a:latin typeface="Arial" panose="020B0604020202020204" pitchFamily="34" charset="0"/>
                <a:ea typeface="微軟正黑體" panose="020B0604030504040204" pitchFamily="34" charset="-120"/>
                <a:sym typeface="Arial" panose="020B0604020202020204" pitchFamily="34" charset="0"/>
              </a:rPr>
              <a:t> and backup route</a:t>
            </a:r>
            <a:r>
              <a:rPr lang="zh-TW" altLang="en-US">
                <a:latin typeface="Arial" panose="020B0604020202020204" pitchFamily="34" charset="0"/>
                <a:ea typeface="微軟正黑體" panose="020B0604030504040204" pitchFamily="34" charset="-120"/>
                <a:sym typeface="Arial" panose="020B0604020202020204" pitchFamily="34" charset="0"/>
              </a:rPr>
              <a:t>.</a:t>
            </a:r>
            <a:endParaRPr lang="en-US" altLang="zh-TW">
              <a:latin typeface="Arial" panose="020B0604020202020204" pitchFamily="34" charset="0"/>
              <a:ea typeface="微軟正黑體" panose="020B0604030504040204" pitchFamily="34" charset="-120"/>
              <a:sym typeface="Arial" panose="020B0604020202020204" pitchFamily="34" charset="0"/>
            </a:endParaRPr>
          </a:p>
          <a:p>
            <a:pPr marL="180335" indent="-187109">
              <a:lnSpc>
                <a:spcPct val="130000"/>
              </a:lnSpc>
              <a:buClr>
                <a:srgbClr val="66FFCC"/>
              </a:buClr>
              <a:buSzPts val="2100"/>
              <a:buFont typeface="Arial"/>
              <a:buChar char="•"/>
            </a:pPr>
            <a:r>
              <a:rPr lang="en-US" altLang="zh-TW">
                <a:latin typeface="Arial" panose="020B0604020202020204" pitchFamily="34" charset="0"/>
                <a:ea typeface="微軟正黑體" panose="020B0604030504040204" pitchFamily="34" charset="-120"/>
                <a:sym typeface="Arial" panose="020B0604020202020204" pitchFamily="34" charset="0"/>
              </a:rPr>
              <a:t>All data transmission between edges will go through a hub</a:t>
            </a:r>
          </a:p>
          <a:p>
            <a:pPr marL="180335" indent="-187109">
              <a:lnSpc>
                <a:spcPct val="130000"/>
              </a:lnSpc>
              <a:buClr>
                <a:srgbClr val="66FFCC"/>
              </a:buClr>
              <a:buSzPts val="2100"/>
              <a:buFont typeface="Arial"/>
              <a:buChar char="•"/>
            </a:pPr>
            <a:r>
              <a:rPr lang="en-US" altLang="zh-TW">
                <a:latin typeface="Arial" panose="020B0604020202020204" pitchFamily="34" charset="0"/>
                <a:ea typeface="微軟正黑體" panose="020B0604030504040204" pitchFamily="34" charset="-120"/>
                <a:sym typeface="Arial" panose="020B0604020202020204" pitchFamily="34" charset="0"/>
              </a:rPr>
              <a:t>If your device uses private IP, it can connect to network topology as Edge</a:t>
            </a:r>
          </a:p>
          <a:p>
            <a:pPr marL="180335" indent="-187109">
              <a:lnSpc>
                <a:spcPct val="130000"/>
              </a:lnSpc>
              <a:buClr>
                <a:srgbClr val="66FFCC"/>
              </a:buClr>
              <a:buSzPts val="2100"/>
              <a:buFont typeface="Arial"/>
              <a:buChar char="•"/>
            </a:pP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283242675"/>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115" name="標題 1">
            <a:extLst>
              <a:ext uri="{FF2B5EF4-FFF2-40B4-BE49-F238E27FC236}">
                <a16:creationId xmlns:a16="http://schemas.microsoft.com/office/drawing/2014/main" id="{912387D6-5208-B342-BADA-40AEBB63CB63}"/>
              </a:ext>
            </a:extLst>
          </p:cNvPr>
          <p:cNvSpPr txBox="1">
            <a:spLocks/>
          </p:cNvSpPr>
          <p:nvPr/>
        </p:nvSpPr>
        <p:spPr>
          <a:xfrm>
            <a:off x="66444" y="88083"/>
            <a:ext cx="12047259" cy="1440679"/>
          </a:xfrm>
          <a:prstGeom prst="rect">
            <a:avLst/>
          </a:prstGeom>
        </p:spPr>
        <p:txBody>
          <a:bodyPr vert="horz" lIns="91440" tIns="45720" rIns="91440" bIns="45720" rtlCol="0" anchor="ctr">
            <a:normAutofit/>
          </a:bodyPr>
          <a:lstStyle>
            <a:lvl1pPr algn="ctr" defTabSz="914400" rtl="0" eaLnBrk="1" latinLnBrk="0" hangingPunct="1">
              <a:lnSpc>
                <a:spcPts val="46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a:ea typeface="微軟正黑體" panose="020B0604030504040204" pitchFamily="34" charset="-120"/>
                <a:sym typeface="Arial" panose="020B0604020202020204" pitchFamily="34" charset="0"/>
              </a:rPr>
              <a:t>QuWAN Network </a:t>
            </a:r>
            <a:r>
              <a:rPr lang="en-US" altLang="zh-TW">
                <a:ea typeface="微軟正黑體" panose="020B0604030504040204" pitchFamily="34" charset="-120"/>
                <a:sym typeface="Arial" panose="020B0604020202020204" pitchFamily="34" charset="0"/>
              </a:rPr>
              <a:t>Topology </a:t>
            </a:r>
          </a:p>
        </p:txBody>
      </p:sp>
      <p:sp>
        <p:nvSpPr>
          <p:cNvPr id="120" name="矩形: 圓角 110">
            <a:extLst>
              <a:ext uri="{FF2B5EF4-FFF2-40B4-BE49-F238E27FC236}">
                <a16:creationId xmlns:a16="http://schemas.microsoft.com/office/drawing/2014/main" id="{E8854B00-0490-F940-BAC8-315E41FE0F65}"/>
              </a:ext>
            </a:extLst>
          </p:cNvPr>
          <p:cNvSpPr/>
          <p:nvPr/>
        </p:nvSpPr>
        <p:spPr>
          <a:xfrm>
            <a:off x="6154896" y="3568118"/>
            <a:ext cx="5109959" cy="3055479"/>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1" name="Google Shape;879;p43">
            <a:extLst>
              <a:ext uri="{FF2B5EF4-FFF2-40B4-BE49-F238E27FC236}">
                <a16:creationId xmlns:a16="http://schemas.microsoft.com/office/drawing/2014/main" id="{6E9F181A-1DD1-8849-8C2B-7F97A446CF79}"/>
              </a:ext>
            </a:extLst>
          </p:cNvPr>
          <p:cNvSpPr/>
          <p:nvPr/>
        </p:nvSpPr>
        <p:spPr>
          <a:xfrm>
            <a:off x="8312276" y="4093314"/>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25" name="Google Shape;904;p43">
            <a:extLst>
              <a:ext uri="{FF2B5EF4-FFF2-40B4-BE49-F238E27FC236}">
                <a16:creationId xmlns:a16="http://schemas.microsoft.com/office/drawing/2014/main" id="{B2B81751-4439-9D41-AF45-D87259545B5D}"/>
              </a:ext>
            </a:extLst>
          </p:cNvPr>
          <p:cNvCxnSpPr>
            <a:cxnSpLocks/>
          </p:cNvCxnSpPr>
          <p:nvPr/>
        </p:nvCxnSpPr>
        <p:spPr>
          <a:xfrm flipV="1">
            <a:off x="9418046" y="5142608"/>
            <a:ext cx="635368" cy="136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Google Shape;904;p43">
            <a:extLst>
              <a:ext uri="{FF2B5EF4-FFF2-40B4-BE49-F238E27FC236}">
                <a16:creationId xmlns:a16="http://schemas.microsoft.com/office/drawing/2014/main" id="{88B13ACD-A9F0-4C40-9597-32CA2DA96D21}"/>
              </a:ext>
            </a:extLst>
          </p:cNvPr>
          <p:cNvCxnSpPr>
            <a:cxnSpLocks/>
          </p:cNvCxnSpPr>
          <p:nvPr/>
        </p:nvCxnSpPr>
        <p:spPr>
          <a:xfrm>
            <a:off x="9418046" y="5964587"/>
            <a:ext cx="635368" cy="264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1" name="矩形: 圓角 115">
            <a:extLst>
              <a:ext uri="{FF2B5EF4-FFF2-40B4-BE49-F238E27FC236}">
                <a16:creationId xmlns:a16="http://schemas.microsoft.com/office/drawing/2014/main" id="{0CE3B11C-6E1F-4946-8110-ED31843A2A22}"/>
              </a:ext>
            </a:extLst>
          </p:cNvPr>
          <p:cNvSpPr/>
          <p:nvPr/>
        </p:nvSpPr>
        <p:spPr>
          <a:xfrm>
            <a:off x="1018103" y="3566363"/>
            <a:ext cx="4928521" cy="3057441"/>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2" name="Google Shape;879;p43">
            <a:extLst>
              <a:ext uri="{FF2B5EF4-FFF2-40B4-BE49-F238E27FC236}">
                <a16:creationId xmlns:a16="http://schemas.microsoft.com/office/drawing/2014/main" id="{D72AE1E7-ED7B-F14E-96CD-70F8866465B2}"/>
              </a:ext>
            </a:extLst>
          </p:cNvPr>
          <p:cNvSpPr/>
          <p:nvPr/>
        </p:nvSpPr>
        <p:spPr>
          <a:xfrm>
            <a:off x="1168035" y="4101638"/>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3" name="Google Shape;879;p43">
            <a:extLst>
              <a:ext uri="{FF2B5EF4-FFF2-40B4-BE49-F238E27FC236}">
                <a16:creationId xmlns:a16="http://schemas.microsoft.com/office/drawing/2014/main" id="{41F2C2D4-0C8B-4C40-9754-8B582670CA58}"/>
              </a:ext>
            </a:extLst>
          </p:cNvPr>
          <p:cNvSpPr/>
          <p:nvPr/>
        </p:nvSpPr>
        <p:spPr>
          <a:xfrm>
            <a:off x="4004092" y="4101638"/>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34" name="圖形 133">
            <a:extLst>
              <a:ext uri="{FF2B5EF4-FFF2-40B4-BE49-F238E27FC236}">
                <a16:creationId xmlns:a16="http://schemas.microsoft.com/office/drawing/2014/main" id="{00436D57-F96E-B941-B822-47DBA4159AC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9935" t="9604" r="20840" b="25983"/>
          <a:stretch/>
        </p:blipFill>
        <p:spPr>
          <a:xfrm>
            <a:off x="4061299" y="4088121"/>
            <a:ext cx="828168" cy="750582"/>
          </a:xfrm>
          <a:prstGeom prst="rect">
            <a:avLst/>
          </a:prstGeom>
        </p:spPr>
      </p:pic>
      <p:sp>
        <p:nvSpPr>
          <p:cNvPr id="135" name="Google Shape;916;p43">
            <a:extLst>
              <a:ext uri="{FF2B5EF4-FFF2-40B4-BE49-F238E27FC236}">
                <a16:creationId xmlns:a16="http://schemas.microsoft.com/office/drawing/2014/main" id="{533421A7-D007-A447-9C29-FCE18D3C3AF9}"/>
              </a:ext>
            </a:extLst>
          </p:cNvPr>
          <p:cNvSpPr/>
          <p:nvPr/>
        </p:nvSpPr>
        <p:spPr>
          <a:xfrm>
            <a:off x="873150" y="3064580"/>
            <a:ext cx="10481750" cy="3661133"/>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36" name="群組 135">
            <a:extLst>
              <a:ext uri="{FF2B5EF4-FFF2-40B4-BE49-F238E27FC236}">
                <a16:creationId xmlns:a16="http://schemas.microsoft.com/office/drawing/2014/main" id="{D5F718C3-B7F8-8840-937F-550BC82C6C1F}"/>
              </a:ext>
            </a:extLst>
          </p:cNvPr>
          <p:cNvGrpSpPr/>
          <p:nvPr/>
        </p:nvGrpSpPr>
        <p:grpSpPr>
          <a:xfrm>
            <a:off x="2168582" y="5090562"/>
            <a:ext cx="522903" cy="859782"/>
            <a:chOff x="2155470" y="5300587"/>
            <a:chExt cx="522903" cy="937435"/>
          </a:xfrm>
        </p:grpSpPr>
        <p:cxnSp>
          <p:nvCxnSpPr>
            <p:cNvPr id="137" name="Google Shape;897;p43">
              <a:extLst>
                <a:ext uri="{FF2B5EF4-FFF2-40B4-BE49-F238E27FC236}">
                  <a16:creationId xmlns:a16="http://schemas.microsoft.com/office/drawing/2014/main" id="{8560D4AB-F0FF-CF49-BFD6-223649B469B9}"/>
                </a:ext>
              </a:extLst>
            </p:cNvPr>
            <p:cNvCxnSpPr>
              <a:cxnSpLocks/>
            </p:cNvCxnSpPr>
            <p:nvPr/>
          </p:nvCxnSpPr>
          <p:spPr>
            <a:xfrm flipH="1" flipV="1">
              <a:off x="2155470" y="5300587"/>
              <a:ext cx="522903" cy="4189"/>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Google Shape;897;p43">
              <a:extLst>
                <a:ext uri="{FF2B5EF4-FFF2-40B4-BE49-F238E27FC236}">
                  <a16:creationId xmlns:a16="http://schemas.microsoft.com/office/drawing/2014/main" id="{6C930CFD-9802-D042-ACC4-E45F68A5B48F}"/>
                </a:ext>
              </a:extLst>
            </p:cNvPr>
            <p:cNvCxnSpPr>
              <a:cxnSpLocks/>
            </p:cNvCxnSpPr>
            <p:nvPr/>
          </p:nvCxnSpPr>
          <p:spPr>
            <a:xfrm rot="10800000" flipV="1">
              <a:off x="2155470" y="5304775"/>
              <a:ext cx="522903" cy="933247"/>
            </a:xfrm>
            <a:prstGeom prst="bentConnector3">
              <a:avLst>
                <a:gd name="adj1" fmla="val 50000"/>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9" name="Google Shape;879;p43">
            <a:extLst>
              <a:ext uri="{FF2B5EF4-FFF2-40B4-BE49-F238E27FC236}">
                <a16:creationId xmlns:a16="http://schemas.microsoft.com/office/drawing/2014/main" id="{80504620-231F-F64E-9BFC-483BFC7D52F5}"/>
              </a:ext>
            </a:extLst>
          </p:cNvPr>
          <p:cNvSpPr/>
          <p:nvPr/>
        </p:nvSpPr>
        <p:spPr>
          <a:xfrm>
            <a:off x="6411511" y="4098856"/>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1" name="Google Shape;877;p43">
            <a:extLst>
              <a:ext uri="{FF2B5EF4-FFF2-40B4-BE49-F238E27FC236}">
                <a16:creationId xmlns:a16="http://schemas.microsoft.com/office/drawing/2014/main" id="{DE51DFB5-EAC4-0643-893F-6C03811749F2}"/>
              </a:ext>
            </a:extLst>
          </p:cNvPr>
          <p:cNvSpPr/>
          <p:nvPr/>
        </p:nvSpPr>
        <p:spPr>
          <a:xfrm>
            <a:off x="7322641" y="3633620"/>
            <a:ext cx="2839204" cy="386725"/>
          </a:xfrm>
          <a:prstGeom prst="rect">
            <a:avLst/>
          </a:prstGeom>
          <a:noFill/>
          <a:ln>
            <a:noFill/>
          </a:ln>
        </p:spPr>
        <p:txBody>
          <a:bodyPr spcFirstLastPara="1" wrap="square" lIns="121900" tIns="121900" rIns="121900" bIns="121900" anchor="ctr" anchorCtr="0">
            <a:noAutofit/>
          </a:body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142" name="Google Shape;877;p43">
            <a:extLst>
              <a:ext uri="{FF2B5EF4-FFF2-40B4-BE49-F238E27FC236}">
                <a16:creationId xmlns:a16="http://schemas.microsoft.com/office/drawing/2014/main" id="{70CA0DA7-87FF-C944-A827-D2E3911910D2}"/>
              </a:ext>
            </a:extLst>
          </p:cNvPr>
          <p:cNvSpPr/>
          <p:nvPr/>
        </p:nvSpPr>
        <p:spPr>
          <a:xfrm>
            <a:off x="2062761" y="3627437"/>
            <a:ext cx="2839204" cy="386725"/>
          </a:xfrm>
          <a:prstGeom prst="rect">
            <a:avLst/>
          </a:prstGeom>
          <a:noFill/>
          <a:ln>
            <a:noFill/>
          </a:ln>
        </p:spPr>
        <p:txBody>
          <a:bodyPr spcFirstLastPara="1" wrap="square" lIns="121900" tIns="121900" rIns="121900" bIns="121900" anchor="ctr" anchorCtr="0">
            <a:noAutofit/>
          </a:body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143" name="矩形: 圓角 139">
            <a:extLst>
              <a:ext uri="{FF2B5EF4-FFF2-40B4-BE49-F238E27FC236}">
                <a16:creationId xmlns:a16="http://schemas.microsoft.com/office/drawing/2014/main" id="{5C0EA0C4-E2C9-464A-920D-E0F16D13547E}"/>
              </a:ext>
            </a:extLst>
          </p:cNvPr>
          <p:cNvSpPr/>
          <p:nvPr/>
        </p:nvSpPr>
        <p:spPr>
          <a:xfrm>
            <a:off x="4920267" y="3051699"/>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44" name="Google Shape;917;p43">
            <a:extLst>
              <a:ext uri="{FF2B5EF4-FFF2-40B4-BE49-F238E27FC236}">
                <a16:creationId xmlns:a16="http://schemas.microsoft.com/office/drawing/2014/main" id="{47FB9C74-AFB8-6541-9D75-72E834EC751E}"/>
              </a:ext>
            </a:extLst>
          </p:cNvPr>
          <p:cNvSpPr/>
          <p:nvPr/>
        </p:nvSpPr>
        <p:spPr>
          <a:xfrm>
            <a:off x="4920267" y="3146946"/>
            <a:ext cx="2327779" cy="250339"/>
          </a:xfrm>
          <a:prstGeom prst="rect">
            <a:avLst/>
          </a:prstGeom>
          <a:noFill/>
          <a:ln>
            <a:noFill/>
          </a:ln>
        </p:spPr>
        <p:txBody>
          <a:bodyPr spcFirstLastPara="1" wrap="square" lIns="121900" tIns="121900" rIns="121900" bIns="121900" anchor="ctr" anchorCtr="0">
            <a:noAutofit/>
          </a:bodyPr>
          <a:lstStyle/>
          <a:p>
            <a:pPr algn="ctr"/>
            <a:r>
              <a:rPr lang="en-US" altLang="zh-TW"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Organization</a:t>
            </a:r>
            <a:endParaRPr lang="zh-TW" altLang="en-US"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45" name="圖形 144">
            <a:extLst>
              <a:ext uri="{FF2B5EF4-FFF2-40B4-BE49-F238E27FC236}">
                <a16:creationId xmlns:a16="http://schemas.microsoft.com/office/drawing/2014/main" id="{72EFE049-1225-DD49-B251-534DFA0720BF}"/>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2504" t="12279" r="24374" b="32198"/>
          <a:stretch/>
        </p:blipFill>
        <p:spPr>
          <a:xfrm>
            <a:off x="1683115" y="4161597"/>
            <a:ext cx="693039" cy="603630"/>
          </a:xfrm>
          <a:prstGeom prst="rect">
            <a:avLst/>
          </a:prstGeom>
        </p:spPr>
      </p:pic>
      <p:pic>
        <p:nvPicPr>
          <p:cNvPr id="146" name="圖形 145">
            <a:extLst>
              <a:ext uri="{FF2B5EF4-FFF2-40B4-BE49-F238E27FC236}">
                <a16:creationId xmlns:a16="http://schemas.microsoft.com/office/drawing/2014/main" id="{493CD8C2-990C-AF4A-8577-09CAF35D761A}"/>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19935" t="8502" r="18401" b="25000"/>
          <a:stretch/>
        </p:blipFill>
        <p:spPr>
          <a:xfrm>
            <a:off x="6369721" y="4076016"/>
            <a:ext cx="853184" cy="774792"/>
          </a:xfrm>
          <a:prstGeom prst="rect">
            <a:avLst/>
          </a:prstGeom>
        </p:spPr>
      </p:pic>
      <p:pic>
        <p:nvPicPr>
          <p:cNvPr id="147" name="圖形 146">
            <a:extLst>
              <a:ext uri="{FF2B5EF4-FFF2-40B4-BE49-F238E27FC236}">
                <a16:creationId xmlns:a16="http://schemas.microsoft.com/office/drawing/2014/main" id="{045B7B29-4F8C-B24F-A967-B9C0384F5F6C}"/>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19935" t="8502" r="18401" b="25000"/>
          <a:stretch/>
        </p:blipFill>
        <p:spPr>
          <a:xfrm>
            <a:off x="8541853" y="4076016"/>
            <a:ext cx="853184" cy="774792"/>
          </a:xfrm>
          <a:prstGeom prst="rect">
            <a:avLst/>
          </a:prstGeom>
        </p:spPr>
      </p:pic>
      <p:sp>
        <p:nvSpPr>
          <p:cNvPr id="148" name="橢圓 147">
            <a:extLst>
              <a:ext uri="{FF2B5EF4-FFF2-40B4-BE49-F238E27FC236}">
                <a16:creationId xmlns:a16="http://schemas.microsoft.com/office/drawing/2014/main" id="{9530975A-686F-2140-806A-DAC551E62ACD}"/>
              </a:ext>
            </a:extLst>
          </p:cNvPr>
          <p:cNvSpPr/>
          <p:nvPr/>
        </p:nvSpPr>
        <p:spPr>
          <a:xfrm>
            <a:off x="6231243" y="3363802"/>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7" name="矩形 166">
            <a:extLst>
              <a:ext uri="{FF2B5EF4-FFF2-40B4-BE49-F238E27FC236}">
                <a16:creationId xmlns:a16="http://schemas.microsoft.com/office/drawing/2014/main" id="{78991F83-9C5A-5849-846B-60EAC131A55E}"/>
              </a:ext>
            </a:extLst>
          </p:cNvPr>
          <p:cNvSpPr/>
          <p:nvPr/>
        </p:nvSpPr>
        <p:spPr>
          <a:xfrm>
            <a:off x="5989852" y="2949751"/>
            <a:ext cx="269626" cy="461665"/>
          </a:xfrm>
          <a:prstGeom prst="rect">
            <a:avLst/>
          </a:prstGeom>
        </p:spPr>
        <p:txBody>
          <a:bodyPr wrap="none">
            <a:spAutoFit/>
          </a:bodyPr>
          <a:lstStyle/>
          <a:p>
            <a:r>
              <a:rPr lang="zh-TW" altLang="en-US" sz="2400">
                <a:latin typeface="Arial" panose="020B0604020202020204" pitchFamily="34" charset="0"/>
                <a:ea typeface="微軟正黑體" panose="020B0604030504040204" pitchFamily="34" charset="-120"/>
                <a:sym typeface="Arial" panose="020B0604020202020204" pitchFamily="34" charset="0"/>
              </a:rPr>
              <a:t> </a:t>
            </a:r>
          </a:p>
        </p:txBody>
      </p:sp>
      <p:sp>
        <p:nvSpPr>
          <p:cNvPr id="168" name="文字方塊 167">
            <a:extLst>
              <a:ext uri="{FF2B5EF4-FFF2-40B4-BE49-F238E27FC236}">
                <a16:creationId xmlns:a16="http://schemas.microsoft.com/office/drawing/2014/main" id="{EA43C512-861E-CC47-9C87-386F200C3A70}"/>
              </a:ext>
            </a:extLst>
          </p:cNvPr>
          <p:cNvSpPr txBox="1"/>
          <p:nvPr/>
        </p:nvSpPr>
        <p:spPr>
          <a:xfrm>
            <a:off x="2218572"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p>
            <a:pPr algn="ctr"/>
            <a:r>
              <a:rPr lang="en-US" altLang="zh-TW" sz="2000" b="1">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rPr>
              <a:t>Hub &amp; Spoke</a:t>
            </a:r>
            <a:endParaRPr lang="zh-TW" altLang="en-US" sz="2000" b="1">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69" name="群組 168">
            <a:extLst>
              <a:ext uri="{FF2B5EF4-FFF2-40B4-BE49-F238E27FC236}">
                <a16:creationId xmlns:a16="http://schemas.microsoft.com/office/drawing/2014/main" id="{CE4AC3C4-4D52-BE46-B3BF-E1F1989DF078}"/>
              </a:ext>
            </a:extLst>
          </p:cNvPr>
          <p:cNvGrpSpPr/>
          <p:nvPr/>
        </p:nvGrpSpPr>
        <p:grpSpPr>
          <a:xfrm>
            <a:off x="1367684" y="4807295"/>
            <a:ext cx="891343" cy="1344980"/>
            <a:chOff x="1437375" y="5071868"/>
            <a:chExt cx="891343" cy="1344980"/>
          </a:xfrm>
        </p:grpSpPr>
        <p:grpSp>
          <p:nvGrpSpPr>
            <p:cNvPr id="170" name="群組 169">
              <a:extLst>
                <a:ext uri="{FF2B5EF4-FFF2-40B4-BE49-F238E27FC236}">
                  <a16:creationId xmlns:a16="http://schemas.microsoft.com/office/drawing/2014/main" id="{48727BCD-1884-1243-803D-0B2718C17BF7}"/>
                </a:ext>
              </a:extLst>
            </p:cNvPr>
            <p:cNvGrpSpPr/>
            <p:nvPr/>
          </p:nvGrpSpPr>
          <p:grpSpPr>
            <a:xfrm>
              <a:off x="1437375" y="5071868"/>
              <a:ext cx="891343" cy="1344980"/>
              <a:chOff x="1468916" y="5197402"/>
              <a:chExt cx="891343" cy="1344980"/>
            </a:xfrm>
          </p:grpSpPr>
          <p:grpSp>
            <p:nvGrpSpPr>
              <p:cNvPr id="173" name="群組 172">
                <a:extLst>
                  <a:ext uri="{FF2B5EF4-FFF2-40B4-BE49-F238E27FC236}">
                    <a16:creationId xmlns:a16="http://schemas.microsoft.com/office/drawing/2014/main" id="{34FEA5C1-C0A1-1343-9FA4-C5F0165120C3}"/>
                  </a:ext>
                </a:extLst>
              </p:cNvPr>
              <p:cNvGrpSpPr/>
              <p:nvPr/>
            </p:nvGrpSpPr>
            <p:grpSpPr>
              <a:xfrm>
                <a:off x="1468916" y="5902529"/>
                <a:ext cx="891343" cy="639853"/>
                <a:chOff x="1572973" y="4186657"/>
                <a:chExt cx="889610" cy="521868"/>
              </a:xfrm>
            </p:grpSpPr>
            <p:sp>
              <p:nvSpPr>
                <p:cNvPr id="191" name="矩形: 圓角 165">
                  <a:extLst>
                    <a:ext uri="{FF2B5EF4-FFF2-40B4-BE49-F238E27FC236}">
                      <a16:creationId xmlns:a16="http://schemas.microsoft.com/office/drawing/2014/main" id="{247C2758-8CCA-4F40-BFE2-51C56E60EF64}"/>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2" name="文字方塊 191">
                  <a:extLst>
                    <a:ext uri="{FF2B5EF4-FFF2-40B4-BE49-F238E27FC236}">
                      <a16:creationId xmlns:a16="http://schemas.microsoft.com/office/drawing/2014/main" id="{11D467E2-39FE-0E47-BEE2-4FD2CCA32FC2}"/>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74" name="群組 173">
                <a:extLst>
                  <a:ext uri="{FF2B5EF4-FFF2-40B4-BE49-F238E27FC236}">
                    <a16:creationId xmlns:a16="http://schemas.microsoft.com/office/drawing/2014/main" id="{B504E86B-FD55-EB4D-B223-52E60D9ECE21}"/>
                  </a:ext>
                </a:extLst>
              </p:cNvPr>
              <p:cNvGrpSpPr/>
              <p:nvPr/>
            </p:nvGrpSpPr>
            <p:grpSpPr>
              <a:xfrm>
                <a:off x="1468916" y="5197402"/>
                <a:ext cx="891343" cy="651958"/>
                <a:chOff x="1572973" y="4176784"/>
                <a:chExt cx="889610" cy="531741"/>
              </a:xfrm>
            </p:grpSpPr>
            <p:sp>
              <p:nvSpPr>
                <p:cNvPr id="177" name="矩形: 圓角 163">
                  <a:extLst>
                    <a:ext uri="{FF2B5EF4-FFF2-40B4-BE49-F238E27FC236}">
                      <a16:creationId xmlns:a16="http://schemas.microsoft.com/office/drawing/2014/main" id="{67B20298-A382-CF4D-874A-7541010A8F08}"/>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0" name="文字方塊 189">
                  <a:extLst>
                    <a:ext uri="{FF2B5EF4-FFF2-40B4-BE49-F238E27FC236}">
                      <a16:creationId xmlns:a16="http://schemas.microsoft.com/office/drawing/2014/main" id="{6B0B52A3-4BEA-0140-BA39-A7BADEDE41EC}"/>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75" name="Google Shape;886;p43">
                <a:extLst>
                  <a:ext uri="{FF2B5EF4-FFF2-40B4-BE49-F238E27FC236}">
                    <a16:creationId xmlns:a16="http://schemas.microsoft.com/office/drawing/2014/main" id="{01CF5AAB-B58A-0A4E-89FA-2DE69A2589B4}"/>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6" name="Google Shape;886;p43">
                <a:extLst>
                  <a:ext uri="{FF2B5EF4-FFF2-40B4-BE49-F238E27FC236}">
                    <a16:creationId xmlns:a16="http://schemas.microsoft.com/office/drawing/2014/main" id="{75E06219-832F-EA49-83D3-DB82B0D9C229}"/>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71" name="矩形 170">
              <a:extLst>
                <a:ext uri="{FF2B5EF4-FFF2-40B4-BE49-F238E27FC236}">
                  <a16:creationId xmlns:a16="http://schemas.microsoft.com/office/drawing/2014/main" id="{94F34AEB-91B8-2A4B-8D68-2E63784B50E1}"/>
                </a:ext>
              </a:extLst>
            </p:cNvPr>
            <p:cNvSpPr/>
            <p:nvPr/>
          </p:nvSpPr>
          <p:spPr>
            <a:xfrm>
              <a:off x="1499742" y="5987047"/>
              <a:ext cx="813043" cy="400110"/>
            </a:xfrm>
            <a:prstGeom prst="rect">
              <a:avLst/>
            </a:prstGeom>
          </p:spPr>
          <p:txBody>
            <a:bodyPr wrap="none">
              <a:spAutoFit/>
            </a:body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2" name="矩形 171">
              <a:extLst>
                <a:ext uri="{FF2B5EF4-FFF2-40B4-BE49-F238E27FC236}">
                  <a16:creationId xmlns:a16="http://schemas.microsoft.com/office/drawing/2014/main" id="{57B3C555-C023-4C46-B8D2-4B0FAF04A603}"/>
                </a:ext>
              </a:extLst>
            </p:cNvPr>
            <p:cNvSpPr/>
            <p:nvPr/>
          </p:nvSpPr>
          <p:spPr>
            <a:xfrm>
              <a:off x="1499742" y="5298976"/>
              <a:ext cx="813043" cy="400110"/>
            </a:xfrm>
            <a:prstGeom prst="rect">
              <a:avLst/>
            </a:prstGeom>
          </p:spPr>
          <p:txBody>
            <a:bodyPr wrap="none">
              <a:spAutoFit/>
            </a:body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08" name="群組 207">
            <a:extLst>
              <a:ext uri="{FF2B5EF4-FFF2-40B4-BE49-F238E27FC236}">
                <a16:creationId xmlns:a16="http://schemas.microsoft.com/office/drawing/2014/main" id="{9C109DF9-9364-AF41-AE02-B2D0BABDE9A1}"/>
              </a:ext>
            </a:extLst>
          </p:cNvPr>
          <p:cNvGrpSpPr/>
          <p:nvPr/>
        </p:nvGrpSpPr>
        <p:grpSpPr>
          <a:xfrm>
            <a:off x="2627155" y="4823977"/>
            <a:ext cx="2917947" cy="1328303"/>
            <a:chOff x="2539110" y="5088550"/>
            <a:chExt cx="2917947" cy="1328303"/>
          </a:xfrm>
        </p:grpSpPr>
        <p:grpSp>
          <p:nvGrpSpPr>
            <p:cNvPr id="211" name="群組 210">
              <a:extLst>
                <a:ext uri="{FF2B5EF4-FFF2-40B4-BE49-F238E27FC236}">
                  <a16:creationId xmlns:a16="http://schemas.microsoft.com/office/drawing/2014/main" id="{FD860C37-E1C1-2540-A4C1-0D8C23D0828F}"/>
                </a:ext>
              </a:extLst>
            </p:cNvPr>
            <p:cNvGrpSpPr/>
            <p:nvPr/>
          </p:nvGrpSpPr>
          <p:grpSpPr>
            <a:xfrm>
              <a:off x="2891319" y="5450760"/>
              <a:ext cx="2122147" cy="719346"/>
              <a:chOff x="2891319" y="6680441"/>
              <a:chExt cx="2122147" cy="719346"/>
            </a:xfrm>
          </p:grpSpPr>
          <p:cxnSp>
            <p:nvCxnSpPr>
              <p:cNvPr id="237" name="Google Shape;895;p43">
                <a:extLst>
                  <a:ext uri="{FF2B5EF4-FFF2-40B4-BE49-F238E27FC236}">
                    <a16:creationId xmlns:a16="http://schemas.microsoft.com/office/drawing/2014/main" id="{B68E6E86-A1AB-A845-8718-619F5480653F}"/>
                  </a:ext>
                </a:extLst>
              </p:cNvPr>
              <p:cNvCxnSpPr>
                <a:cxnSpLocks/>
              </p:cNvCxnSpPr>
              <p:nvPr/>
            </p:nvCxnSpPr>
            <p:spPr>
              <a:xfrm flipH="1">
                <a:off x="3402998" y="6680441"/>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8" name="Google Shape;897;p43">
                <a:extLst>
                  <a:ext uri="{FF2B5EF4-FFF2-40B4-BE49-F238E27FC236}">
                    <a16:creationId xmlns:a16="http://schemas.microsoft.com/office/drawing/2014/main" id="{9A64A2C7-1F95-4649-B7D1-AC6FF1411CDE}"/>
                  </a:ext>
                </a:extLst>
              </p:cNvPr>
              <p:cNvCxnSpPr>
                <a:cxnSpLocks/>
              </p:cNvCxnSpPr>
              <p:nvPr/>
            </p:nvCxnSpPr>
            <p:spPr>
              <a:xfrm flipH="1">
                <a:off x="5007523" y="6815860"/>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9" name="Google Shape;898;p43">
                <a:extLst>
                  <a:ext uri="{FF2B5EF4-FFF2-40B4-BE49-F238E27FC236}">
                    <a16:creationId xmlns:a16="http://schemas.microsoft.com/office/drawing/2014/main" id="{614E4557-7E2F-C34A-99BA-C51F79D3BC2E}"/>
                  </a:ext>
                </a:extLst>
              </p:cNvPr>
              <p:cNvCxnSpPr>
                <a:cxnSpLocks/>
              </p:cNvCxnSpPr>
              <p:nvPr/>
            </p:nvCxnSpPr>
            <p:spPr>
              <a:xfrm>
                <a:off x="2891319" y="6682706"/>
                <a:ext cx="1944183" cy="68255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0" name="Google Shape;897;p43">
                <a:extLst>
                  <a:ext uri="{FF2B5EF4-FFF2-40B4-BE49-F238E27FC236}">
                    <a16:creationId xmlns:a16="http://schemas.microsoft.com/office/drawing/2014/main" id="{B0DAFC30-A81F-774F-B830-21F58C27E71C}"/>
                  </a:ext>
                </a:extLst>
              </p:cNvPr>
              <p:cNvCxnSpPr>
                <a:cxnSpLocks/>
              </p:cNvCxnSpPr>
              <p:nvPr/>
            </p:nvCxnSpPr>
            <p:spPr>
              <a:xfrm flipH="1">
                <a:off x="2981046" y="6815860"/>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1" name="Google Shape;899;p43">
                <a:extLst>
                  <a:ext uri="{FF2B5EF4-FFF2-40B4-BE49-F238E27FC236}">
                    <a16:creationId xmlns:a16="http://schemas.microsoft.com/office/drawing/2014/main" id="{255C4E39-37DB-2344-90A1-8986EE932F41}"/>
                  </a:ext>
                </a:extLst>
              </p:cNvPr>
              <p:cNvCxnSpPr>
                <a:cxnSpLocks/>
              </p:cNvCxnSpPr>
              <p:nvPr/>
            </p:nvCxnSpPr>
            <p:spPr>
              <a:xfrm flipV="1">
                <a:off x="3397054" y="7377746"/>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2" name="Google Shape;900;p43">
                <a:extLst>
                  <a:ext uri="{FF2B5EF4-FFF2-40B4-BE49-F238E27FC236}">
                    <a16:creationId xmlns:a16="http://schemas.microsoft.com/office/drawing/2014/main" id="{16CF632A-6A8C-E14A-857C-B167AE2B21A1}"/>
                  </a:ext>
                </a:extLst>
              </p:cNvPr>
              <p:cNvCxnSpPr>
                <a:cxnSpLocks/>
              </p:cNvCxnSpPr>
              <p:nvPr/>
            </p:nvCxnSpPr>
            <p:spPr>
              <a:xfrm flipH="1">
                <a:off x="3027852" y="6706219"/>
                <a:ext cx="1919095" cy="69356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13" name="群組 212">
              <a:extLst>
                <a:ext uri="{FF2B5EF4-FFF2-40B4-BE49-F238E27FC236}">
                  <a16:creationId xmlns:a16="http://schemas.microsoft.com/office/drawing/2014/main" id="{CB95BA87-B6B9-6A4A-9244-4CA7B83F57B2}"/>
                </a:ext>
              </a:extLst>
            </p:cNvPr>
            <p:cNvGrpSpPr/>
            <p:nvPr/>
          </p:nvGrpSpPr>
          <p:grpSpPr>
            <a:xfrm>
              <a:off x="4565714" y="5795157"/>
              <a:ext cx="891343" cy="621693"/>
              <a:chOff x="1572973" y="4201467"/>
              <a:chExt cx="889610" cy="507056"/>
            </a:xfrm>
          </p:grpSpPr>
          <p:sp>
            <p:nvSpPr>
              <p:cNvPr id="235" name="矩形: 圓角 198">
                <a:extLst>
                  <a:ext uri="{FF2B5EF4-FFF2-40B4-BE49-F238E27FC236}">
                    <a16:creationId xmlns:a16="http://schemas.microsoft.com/office/drawing/2014/main" id="{03F3CA8F-8507-3D45-AC51-02F9607E0A8A}"/>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6" name="文字方塊 235">
                <a:extLst>
                  <a:ext uri="{FF2B5EF4-FFF2-40B4-BE49-F238E27FC236}">
                    <a16:creationId xmlns:a16="http://schemas.microsoft.com/office/drawing/2014/main" id="{EBAC4F1B-05F4-F743-9C03-BA414741E3FA}"/>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14" name="群組 213">
              <a:extLst>
                <a:ext uri="{FF2B5EF4-FFF2-40B4-BE49-F238E27FC236}">
                  <a16:creationId xmlns:a16="http://schemas.microsoft.com/office/drawing/2014/main" id="{7D8F029A-9AF4-CD4D-AFE0-8726EAE3A1E9}"/>
                </a:ext>
              </a:extLst>
            </p:cNvPr>
            <p:cNvGrpSpPr/>
            <p:nvPr/>
          </p:nvGrpSpPr>
          <p:grpSpPr>
            <a:xfrm>
              <a:off x="4556595" y="5093189"/>
              <a:ext cx="891343" cy="639057"/>
              <a:chOff x="1563872" y="4197490"/>
              <a:chExt cx="889610" cy="521219"/>
            </a:xfrm>
          </p:grpSpPr>
          <p:sp>
            <p:nvSpPr>
              <p:cNvPr id="233" name="矩形: 圓角 196">
                <a:extLst>
                  <a:ext uri="{FF2B5EF4-FFF2-40B4-BE49-F238E27FC236}">
                    <a16:creationId xmlns:a16="http://schemas.microsoft.com/office/drawing/2014/main" id="{9CF2EC13-CAEB-FE4D-B7FB-9C2324A7659E}"/>
                  </a:ext>
                </a:extLst>
              </p:cNvPr>
              <p:cNvSpPr/>
              <p:nvPr/>
            </p:nvSpPr>
            <p:spPr>
              <a:xfrm>
                <a:off x="1563872" y="4223021"/>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4" name="文字方塊 233">
                <a:extLst>
                  <a:ext uri="{FF2B5EF4-FFF2-40B4-BE49-F238E27FC236}">
                    <a16:creationId xmlns:a16="http://schemas.microsoft.com/office/drawing/2014/main" id="{B7F19095-365B-7A46-BDC1-D44738B684C3}"/>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15" name="群組 214">
              <a:extLst>
                <a:ext uri="{FF2B5EF4-FFF2-40B4-BE49-F238E27FC236}">
                  <a16:creationId xmlns:a16="http://schemas.microsoft.com/office/drawing/2014/main" id="{60FF462E-79DB-C646-B888-EBD6FBB60115}"/>
                </a:ext>
              </a:extLst>
            </p:cNvPr>
            <p:cNvGrpSpPr/>
            <p:nvPr/>
          </p:nvGrpSpPr>
          <p:grpSpPr>
            <a:xfrm>
              <a:off x="2539110" y="5798218"/>
              <a:ext cx="891343" cy="618635"/>
              <a:chOff x="1572973" y="4203963"/>
              <a:chExt cx="889610" cy="504562"/>
            </a:xfrm>
          </p:grpSpPr>
          <p:sp>
            <p:nvSpPr>
              <p:cNvPr id="231" name="矩形: 圓角 194">
                <a:extLst>
                  <a:ext uri="{FF2B5EF4-FFF2-40B4-BE49-F238E27FC236}">
                    <a16:creationId xmlns:a16="http://schemas.microsoft.com/office/drawing/2014/main" id="{3FF535BF-D93E-DB43-8EDA-04627B51080B}"/>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2" name="文字方塊 231">
                <a:extLst>
                  <a:ext uri="{FF2B5EF4-FFF2-40B4-BE49-F238E27FC236}">
                    <a16:creationId xmlns:a16="http://schemas.microsoft.com/office/drawing/2014/main" id="{BA50899C-FD7B-BC41-B906-91C9AD732328}"/>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23" name="群組 222">
              <a:extLst>
                <a:ext uri="{FF2B5EF4-FFF2-40B4-BE49-F238E27FC236}">
                  <a16:creationId xmlns:a16="http://schemas.microsoft.com/office/drawing/2014/main" id="{337EDFB7-ABE8-ED4D-B265-415F717503AA}"/>
                </a:ext>
              </a:extLst>
            </p:cNvPr>
            <p:cNvGrpSpPr/>
            <p:nvPr/>
          </p:nvGrpSpPr>
          <p:grpSpPr>
            <a:xfrm>
              <a:off x="2539110" y="5088550"/>
              <a:ext cx="891343" cy="631213"/>
              <a:chOff x="1572973" y="4193704"/>
              <a:chExt cx="889610" cy="514821"/>
            </a:xfrm>
          </p:grpSpPr>
          <p:sp>
            <p:nvSpPr>
              <p:cNvPr id="229" name="矩形: 圓角 192">
                <a:extLst>
                  <a:ext uri="{FF2B5EF4-FFF2-40B4-BE49-F238E27FC236}">
                    <a16:creationId xmlns:a16="http://schemas.microsoft.com/office/drawing/2014/main" id="{DAE5CF8A-A2B2-4740-8DEC-358FEF0C81D6}"/>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0" name="文字方塊 229">
                <a:extLst>
                  <a:ext uri="{FF2B5EF4-FFF2-40B4-BE49-F238E27FC236}">
                    <a16:creationId xmlns:a16="http://schemas.microsoft.com/office/drawing/2014/main" id="{ABB9FE2E-F9F5-B34E-AD78-D4ED48F332F0}"/>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24" name="Google Shape;888;p43">
              <a:extLst>
                <a:ext uri="{FF2B5EF4-FFF2-40B4-BE49-F238E27FC236}">
                  <a16:creationId xmlns:a16="http://schemas.microsoft.com/office/drawing/2014/main" id="{4CA539C1-8E96-6749-BC93-EE885BBC3661}"/>
                </a:ext>
              </a:extLst>
            </p:cNvPr>
            <p:cNvSpPr/>
            <p:nvPr/>
          </p:nvSpPr>
          <p:spPr>
            <a:xfrm>
              <a:off x="4597457"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25" name="Google Shape;890;p43">
              <a:extLst>
                <a:ext uri="{FF2B5EF4-FFF2-40B4-BE49-F238E27FC236}">
                  <a16:creationId xmlns:a16="http://schemas.microsoft.com/office/drawing/2014/main" id="{524F4948-05F5-AF4F-8FCA-3350A19BA1E7}"/>
                </a:ext>
              </a:extLst>
            </p:cNvPr>
            <p:cNvSpPr/>
            <p:nvPr/>
          </p:nvSpPr>
          <p:spPr>
            <a:xfrm>
              <a:off x="4591514" y="605662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26" name="Google Shape;888;p43">
              <a:extLst>
                <a:ext uri="{FF2B5EF4-FFF2-40B4-BE49-F238E27FC236}">
                  <a16:creationId xmlns:a16="http://schemas.microsoft.com/office/drawing/2014/main" id="{1627B92E-7217-674F-B2E0-FAC2DFD72229}"/>
                </a:ext>
              </a:extLst>
            </p:cNvPr>
            <p:cNvSpPr/>
            <p:nvPr/>
          </p:nvSpPr>
          <p:spPr>
            <a:xfrm>
              <a:off x="2570981"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27" name="Google Shape;890;p43">
              <a:extLst>
                <a:ext uri="{FF2B5EF4-FFF2-40B4-BE49-F238E27FC236}">
                  <a16:creationId xmlns:a16="http://schemas.microsoft.com/office/drawing/2014/main" id="{69EC8549-F96D-3C44-96BC-48C534763F99}"/>
                </a:ext>
              </a:extLst>
            </p:cNvPr>
            <p:cNvSpPr/>
            <p:nvPr/>
          </p:nvSpPr>
          <p:spPr>
            <a:xfrm>
              <a:off x="2565037" y="605945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28" name="文字方塊 227">
              <a:extLst>
                <a:ext uri="{FF2B5EF4-FFF2-40B4-BE49-F238E27FC236}">
                  <a16:creationId xmlns:a16="http://schemas.microsoft.com/office/drawing/2014/main" id="{30263D9C-C625-744C-9A85-74D68D08B4C4}"/>
                </a:ext>
              </a:extLst>
            </p:cNvPr>
            <p:cNvSpPr txBox="1"/>
            <p:nvPr/>
          </p:nvSpPr>
          <p:spPr>
            <a:xfrm>
              <a:off x="3599424" y="5647169"/>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43" name="群組 242">
            <a:extLst>
              <a:ext uri="{FF2B5EF4-FFF2-40B4-BE49-F238E27FC236}">
                <a16:creationId xmlns:a16="http://schemas.microsoft.com/office/drawing/2014/main" id="{DBC54F54-717E-5E40-8710-44D93A2EFFF2}"/>
              </a:ext>
            </a:extLst>
          </p:cNvPr>
          <p:cNvGrpSpPr/>
          <p:nvPr/>
        </p:nvGrpSpPr>
        <p:grpSpPr>
          <a:xfrm>
            <a:off x="6602296" y="4823977"/>
            <a:ext cx="2917947" cy="1328303"/>
            <a:chOff x="2539110" y="5088550"/>
            <a:chExt cx="2917947" cy="1328303"/>
          </a:xfrm>
        </p:grpSpPr>
        <p:grpSp>
          <p:nvGrpSpPr>
            <p:cNvPr id="244" name="群組 243">
              <a:extLst>
                <a:ext uri="{FF2B5EF4-FFF2-40B4-BE49-F238E27FC236}">
                  <a16:creationId xmlns:a16="http://schemas.microsoft.com/office/drawing/2014/main" id="{70780C40-00E7-7F4E-9108-FB07236012F3}"/>
                </a:ext>
              </a:extLst>
            </p:cNvPr>
            <p:cNvGrpSpPr/>
            <p:nvPr/>
          </p:nvGrpSpPr>
          <p:grpSpPr>
            <a:xfrm>
              <a:off x="2973908" y="5445986"/>
              <a:ext cx="2076098" cy="700135"/>
              <a:chOff x="2973908" y="6675667"/>
              <a:chExt cx="2076098" cy="700135"/>
            </a:xfrm>
          </p:grpSpPr>
          <p:cxnSp>
            <p:nvCxnSpPr>
              <p:cNvPr id="262" name="Google Shape;895;p43">
                <a:extLst>
                  <a:ext uri="{FF2B5EF4-FFF2-40B4-BE49-F238E27FC236}">
                    <a16:creationId xmlns:a16="http://schemas.microsoft.com/office/drawing/2014/main" id="{901F5B63-02C2-AE48-80C8-A4557B106E09}"/>
                  </a:ext>
                </a:extLst>
              </p:cNvPr>
              <p:cNvCxnSpPr>
                <a:cxnSpLocks/>
              </p:cNvCxnSpPr>
              <p:nvPr/>
            </p:nvCxnSpPr>
            <p:spPr>
              <a:xfrm flipH="1">
                <a:off x="3439538" y="6675667"/>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3" name="Google Shape;897;p43">
                <a:extLst>
                  <a:ext uri="{FF2B5EF4-FFF2-40B4-BE49-F238E27FC236}">
                    <a16:creationId xmlns:a16="http://schemas.microsoft.com/office/drawing/2014/main" id="{045A58F6-472D-8E41-94B4-579484ADFE7C}"/>
                  </a:ext>
                </a:extLst>
              </p:cNvPr>
              <p:cNvCxnSpPr>
                <a:cxnSpLocks/>
              </p:cNvCxnSpPr>
              <p:nvPr/>
            </p:nvCxnSpPr>
            <p:spPr>
              <a:xfrm flipH="1">
                <a:off x="5044063" y="6811086"/>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4" name="Google Shape;898;p43">
                <a:extLst>
                  <a:ext uri="{FF2B5EF4-FFF2-40B4-BE49-F238E27FC236}">
                    <a16:creationId xmlns:a16="http://schemas.microsoft.com/office/drawing/2014/main" id="{11C766AC-91B6-C64E-A30B-4EB7B1C2A3D5}"/>
                  </a:ext>
                </a:extLst>
              </p:cNvPr>
              <p:cNvCxnSpPr>
                <a:cxnSpLocks/>
              </p:cNvCxnSpPr>
              <p:nvPr/>
            </p:nvCxnSpPr>
            <p:spPr>
              <a:xfrm>
                <a:off x="2973908" y="6750523"/>
                <a:ext cx="1898541" cy="60527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5" name="Google Shape;897;p43">
                <a:extLst>
                  <a:ext uri="{FF2B5EF4-FFF2-40B4-BE49-F238E27FC236}">
                    <a16:creationId xmlns:a16="http://schemas.microsoft.com/office/drawing/2014/main" id="{0F5E1871-6585-9A44-801F-903E6E3F8FC7}"/>
                  </a:ext>
                </a:extLst>
              </p:cNvPr>
              <p:cNvCxnSpPr>
                <a:cxnSpLocks/>
              </p:cNvCxnSpPr>
              <p:nvPr/>
            </p:nvCxnSpPr>
            <p:spPr>
              <a:xfrm flipH="1">
                <a:off x="3017586" y="6811086"/>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6" name="Google Shape;899;p43">
                <a:extLst>
                  <a:ext uri="{FF2B5EF4-FFF2-40B4-BE49-F238E27FC236}">
                    <a16:creationId xmlns:a16="http://schemas.microsoft.com/office/drawing/2014/main" id="{5C46000C-D177-BE4A-B513-374156B0BD03}"/>
                  </a:ext>
                </a:extLst>
              </p:cNvPr>
              <p:cNvCxnSpPr>
                <a:cxnSpLocks/>
              </p:cNvCxnSpPr>
              <p:nvPr/>
            </p:nvCxnSpPr>
            <p:spPr>
              <a:xfrm flipV="1">
                <a:off x="3433594" y="7372972"/>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7" name="Google Shape;900;p43">
                <a:extLst>
                  <a:ext uri="{FF2B5EF4-FFF2-40B4-BE49-F238E27FC236}">
                    <a16:creationId xmlns:a16="http://schemas.microsoft.com/office/drawing/2014/main" id="{C6B80C2E-466F-7B45-9F3B-97FB3B6CE523}"/>
                  </a:ext>
                </a:extLst>
              </p:cNvPr>
              <p:cNvCxnSpPr>
                <a:cxnSpLocks/>
              </p:cNvCxnSpPr>
              <p:nvPr/>
            </p:nvCxnSpPr>
            <p:spPr>
              <a:xfrm flipH="1">
                <a:off x="3073227" y="6759363"/>
                <a:ext cx="1880792" cy="61360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45" name="群組 244">
              <a:extLst>
                <a:ext uri="{FF2B5EF4-FFF2-40B4-BE49-F238E27FC236}">
                  <a16:creationId xmlns:a16="http://schemas.microsoft.com/office/drawing/2014/main" id="{9A4CD280-86BC-D043-96F3-CBA8EE87B4FD}"/>
                </a:ext>
              </a:extLst>
            </p:cNvPr>
            <p:cNvGrpSpPr/>
            <p:nvPr/>
          </p:nvGrpSpPr>
          <p:grpSpPr>
            <a:xfrm>
              <a:off x="4565714" y="5795157"/>
              <a:ext cx="891343" cy="621693"/>
              <a:chOff x="1572973" y="4201467"/>
              <a:chExt cx="889610" cy="507056"/>
            </a:xfrm>
          </p:grpSpPr>
          <p:sp>
            <p:nvSpPr>
              <p:cNvPr id="260" name="矩形: 圓角 283">
                <a:extLst>
                  <a:ext uri="{FF2B5EF4-FFF2-40B4-BE49-F238E27FC236}">
                    <a16:creationId xmlns:a16="http://schemas.microsoft.com/office/drawing/2014/main" id="{F65AA02F-3CCA-524B-8010-C5B39A766075}"/>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1" name="文字方塊 260">
                <a:extLst>
                  <a:ext uri="{FF2B5EF4-FFF2-40B4-BE49-F238E27FC236}">
                    <a16:creationId xmlns:a16="http://schemas.microsoft.com/office/drawing/2014/main" id="{286670C2-38AB-3A44-8744-76B97A87B50B}"/>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46" name="群組 245">
              <a:extLst>
                <a:ext uri="{FF2B5EF4-FFF2-40B4-BE49-F238E27FC236}">
                  <a16:creationId xmlns:a16="http://schemas.microsoft.com/office/drawing/2014/main" id="{1F9FA29A-142C-964D-98E9-AE13CE012348}"/>
                </a:ext>
              </a:extLst>
            </p:cNvPr>
            <p:cNvGrpSpPr/>
            <p:nvPr/>
          </p:nvGrpSpPr>
          <p:grpSpPr>
            <a:xfrm>
              <a:off x="4565714" y="5093192"/>
              <a:ext cx="891343" cy="626571"/>
              <a:chOff x="1572973" y="4197490"/>
              <a:chExt cx="889610" cy="511035"/>
            </a:xfrm>
          </p:grpSpPr>
          <p:sp>
            <p:nvSpPr>
              <p:cNvPr id="258" name="矩形: 圓角 281">
                <a:extLst>
                  <a:ext uri="{FF2B5EF4-FFF2-40B4-BE49-F238E27FC236}">
                    <a16:creationId xmlns:a16="http://schemas.microsoft.com/office/drawing/2014/main" id="{061430FC-CC4C-2442-8A29-92E776F133D1}"/>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9" name="文字方塊 258">
                <a:extLst>
                  <a:ext uri="{FF2B5EF4-FFF2-40B4-BE49-F238E27FC236}">
                    <a16:creationId xmlns:a16="http://schemas.microsoft.com/office/drawing/2014/main" id="{86CAA53A-3924-0446-9C3F-1257061E5E94}"/>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47" name="群組 246">
              <a:extLst>
                <a:ext uri="{FF2B5EF4-FFF2-40B4-BE49-F238E27FC236}">
                  <a16:creationId xmlns:a16="http://schemas.microsoft.com/office/drawing/2014/main" id="{78BF8799-D873-4E4D-BA64-944C07C06121}"/>
                </a:ext>
              </a:extLst>
            </p:cNvPr>
            <p:cNvGrpSpPr/>
            <p:nvPr/>
          </p:nvGrpSpPr>
          <p:grpSpPr>
            <a:xfrm>
              <a:off x="2539110" y="5798218"/>
              <a:ext cx="891343" cy="618635"/>
              <a:chOff x="1572973" y="4203963"/>
              <a:chExt cx="889610" cy="504562"/>
            </a:xfrm>
          </p:grpSpPr>
          <p:sp>
            <p:nvSpPr>
              <p:cNvPr id="256" name="矩形: 圓角 279">
                <a:extLst>
                  <a:ext uri="{FF2B5EF4-FFF2-40B4-BE49-F238E27FC236}">
                    <a16:creationId xmlns:a16="http://schemas.microsoft.com/office/drawing/2014/main" id="{4E7E3004-F27A-B24E-99A4-FDFB0856ADC0}"/>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7" name="文字方塊 256">
                <a:extLst>
                  <a:ext uri="{FF2B5EF4-FFF2-40B4-BE49-F238E27FC236}">
                    <a16:creationId xmlns:a16="http://schemas.microsoft.com/office/drawing/2014/main" id="{2E34C830-0297-9D48-8287-FB149A2CBDF0}"/>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48" name="群組 247">
              <a:extLst>
                <a:ext uri="{FF2B5EF4-FFF2-40B4-BE49-F238E27FC236}">
                  <a16:creationId xmlns:a16="http://schemas.microsoft.com/office/drawing/2014/main" id="{E97F1DA2-76CA-9846-875D-9331E9FD9FA7}"/>
                </a:ext>
              </a:extLst>
            </p:cNvPr>
            <p:cNvGrpSpPr/>
            <p:nvPr/>
          </p:nvGrpSpPr>
          <p:grpSpPr>
            <a:xfrm>
              <a:off x="2539110" y="5088550"/>
              <a:ext cx="891343" cy="631213"/>
              <a:chOff x="1572973" y="4193704"/>
              <a:chExt cx="889610" cy="514821"/>
            </a:xfrm>
          </p:grpSpPr>
          <p:sp>
            <p:nvSpPr>
              <p:cNvPr id="254" name="矩形: 圓角 277">
                <a:extLst>
                  <a:ext uri="{FF2B5EF4-FFF2-40B4-BE49-F238E27FC236}">
                    <a16:creationId xmlns:a16="http://schemas.microsoft.com/office/drawing/2014/main" id="{6A96F724-18D0-034D-936D-6EDD06FDA30E}"/>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5" name="文字方塊 254">
                <a:extLst>
                  <a:ext uri="{FF2B5EF4-FFF2-40B4-BE49-F238E27FC236}">
                    <a16:creationId xmlns:a16="http://schemas.microsoft.com/office/drawing/2014/main" id="{F1EC6B57-E56F-0F4F-8698-BCFDCD45F45F}"/>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49" name="Google Shape;888;p43">
              <a:extLst>
                <a:ext uri="{FF2B5EF4-FFF2-40B4-BE49-F238E27FC236}">
                  <a16:creationId xmlns:a16="http://schemas.microsoft.com/office/drawing/2014/main" id="{33001588-B565-A547-96EC-C6D76EA75857}"/>
                </a:ext>
              </a:extLst>
            </p:cNvPr>
            <p:cNvSpPr/>
            <p:nvPr/>
          </p:nvSpPr>
          <p:spPr>
            <a:xfrm>
              <a:off x="4597457"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50" name="Google Shape;890;p43">
              <a:extLst>
                <a:ext uri="{FF2B5EF4-FFF2-40B4-BE49-F238E27FC236}">
                  <a16:creationId xmlns:a16="http://schemas.microsoft.com/office/drawing/2014/main" id="{0B569BC6-AEB3-CA46-932B-25E332D868DA}"/>
                </a:ext>
              </a:extLst>
            </p:cNvPr>
            <p:cNvSpPr/>
            <p:nvPr/>
          </p:nvSpPr>
          <p:spPr>
            <a:xfrm>
              <a:off x="4591514" y="605662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51" name="Google Shape;888;p43">
              <a:extLst>
                <a:ext uri="{FF2B5EF4-FFF2-40B4-BE49-F238E27FC236}">
                  <a16:creationId xmlns:a16="http://schemas.microsoft.com/office/drawing/2014/main" id="{71A37403-6597-4040-87B8-7CEBC21C4D23}"/>
                </a:ext>
              </a:extLst>
            </p:cNvPr>
            <p:cNvSpPr/>
            <p:nvPr/>
          </p:nvSpPr>
          <p:spPr>
            <a:xfrm>
              <a:off x="2570981"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52" name="Google Shape;890;p43">
              <a:extLst>
                <a:ext uri="{FF2B5EF4-FFF2-40B4-BE49-F238E27FC236}">
                  <a16:creationId xmlns:a16="http://schemas.microsoft.com/office/drawing/2014/main" id="{32BFABAA-0B05-E449-AA93-8D87917B0182}"/>
                </a:ext>
              </a:extLst>
            </p:cNvPr>
            <p:cNvSpPr/>
            <p:nvPr/>
          </p:nvSpPr>
          <p:spPr>
            <a:xfrm>
              <a:off x="2565037" y="605945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53" name="文字方塊 252">
              <a:extLst>
                <a:ext uri="{FF2B5EF4-FFF2-40B4-BE49-F238E27FC236}">
                  <a16:creationId xmlns:a16="http://schemas.microsoft.com/office/drawing/2014/main" id="{6911F3E2-6D08-B34C-8FCA-6033EFDB94F1}"/>
                </a:ext>
              </a:extLst>
            </p:cNvPr>
            <p:cNvSpPr txBox="1"/>
            <p:nvPr/>
          </p:nvSpPr>
          <p:spPr>
            <a:xfrm>
              <a:off x="3599424" y="5647169"/>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68" name="群組 267">
            <a:extLst>
              <a:ext uri="{FF2B5EF4-FFF2-40B4-BE49-F238E27FC236}">
                <a16:creationId xmlns:a16="http://schemas.microsoft.com/office/drawing/2014/main" id="{E15B25A0-794C-F747-981A-F4C9B259B7C4}"/>
              </a:ext>
            </a:extLst>
          </p:cNvPr>
          <p:cNvGrpSpPr/>
          <p:nvPr/>
        </p:nvGrpSpPr>
        <p:grpSpPr>
          <a:xfrm>
            <a:off x="9909520" y="4807295"/>
            <a:ext cx="891343" cy="1344980"/>
            <a:chOff x="1437375" y="5071868"/>
            <a:chExt cx="891343" cy="1344980"/>
          </a:xfrm>
        </p:grpSpPr>
        <p:grpSp>
          <p:nvGrpSpPr>
            <p:cNvPr id="269" name="群組 268">
              <a:extLst>
                <a:ext uri="{FF2B5EF4-FFF2-40B4-BE49-F238E27FC236}">
                  <a16:creationId xmlns:a16="http://schemas.microsoft.com/office/drawing/2014/main" id="{696E2B9D-3745-174E-954A-8CE2920FF678}"/>
                </a:ext>
              </a:extLst>
            </p:cNvPr>
            <p:cNvGrpSpPr/>
            <p:nvPr/>
          </p:nvGrpSpPr>
          <p:grpSpPr>
            <a:xfrm>
              <a:off x="1437375" y="5071868"/>
              <a:ext cx="891343" cy="1344980"/>
              <a:chOff x="1468916" y="5197402"/>
              <a:chExt cx="891343" cy="1344980"/>
            </a:xfrm>
          </p:grpSpPr>
          <p:grpSp>
            <p:nvGrpSpPr>
              <p:cNvPr id="272" name="群組 271">
                <a:extLst>
                  <a:ext uri="{FF2B5EF4-FFF2-40B4-BE49-F238E27FC236}">
                    <a16:creationId xmlns:a16="http://schemas.microsoft.com/office/drawing/2014/main" id="{ECEBD959-2161-D04E-A2EE-6F8E54B14164}"/>
                  </a:ext>
                </a:extLst>
              </p:cNvPr>
              <p:cNvGrpSpPr/>
              <p:nvPr/>
            </p:nvGrpSpPr>
            <p:grpSpPr>
              <a:xfrm>
                <a:off x="1468916" y="5902529"/>
                <a:ext cx="891343" cy="639853"/>
                <a:chOff x="1572973" y="4186657"/>
                <a:chExt cx="889610" cy="521868"/>
              </a:xfrm>
            </p:grpSpPr>
            <p:sp>
              <p:nvSpPr>
                <p:cNvPr id="313" name="矩形: 圓角 301">
                  <a:extLst>
                    <a:ext uri="{FF2B5EF4-FFF2-40B4-BE49-F238E27FC236}">
                      <a16:creationId xmlns:a16="http://schemas.microsoft.com/office/drawing/2014/main" id="{D5042198-7B43-394C-8383-ADA5B58369DD}"/>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4" name="文字方塊 313">
                  <a:extLst>
                    <a:ext uri="{FF2B5EF4-FFF2-40B4-BE49-F238E27FC236}">
                      <a16:creationId xmlns:a16="http://schemas.microsoft.com/office/drawing/2014/main" id="{86A55DD0-C126-864A-9760-3B1009C29CBB}"/>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73" name="群組 272">
                <a:extLst>
                  <a:ext uri="{FF2B5EF4-FFF2-40B4-BE49-F238E27FC236}">
                    <a16:creationId xmlns:a16="http://schemas.microsoft.com/office/drawing/2014/main" id="{0DD6F50B-E477-2844-95BA-3F8A838DD8DE}"/>
                  </a:ext>
                </a:extLst>
              </p:cNvPr>
              <p:cNvGrpSpPr/>
              <p:nvPr/>
            </p:nvGrpSpPr>
            <p:grpSpPr>
              <a:xfrm>
                <a:off x="1468916" y="5197402"/>
                <a:ext cx="891343" cy="651958"/>
                <a:chOff x="1572973" y="4176784"/>
                <a:chExt cx="889610" cy="531741"/>
              </a:xfrm>
            </p:grpSpPr>
            <p:sp>
              <p:nvSpPr>
                <p:cNvPr id="276" name="矩形: 圓角 299">
                  <a:extLst>
                    <a:ext uri="{FF2B5EF4-FFF2-40B4-BE49-F238E27FC236}">
                      <a16:creationId xmlns:a16="http://schemas.microsoft.com/office/drawing/2014/main" id="{5AF5B12E-F16C-E94D-96B3-DE9212E12CB6}"/>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7" name="文字方塊 276">
                  <a:extLst>
                    <a:ext uri="{FF2B5EF4-FFF2-40B4-BE49-F238E27FC236}">
                      <a16:creationId xmlns:a16="http://schemas.microsoft.com/office/drawing/2014/main" id="{1C6CC635-F430-0342-A366-E5E99EACC7E0}"/>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74" name="Google Shape;886;p43">
                <a:extLst>
                  <a:ext uri="{FF2B5EF4-FFF2-40B4-BE49-F238E27FC236}">
                    <a16:creationId xmlns:a16="http://schemas.microsoft.com/office/drawing/2014/main" id="{18629615-FDA9-4E46-BD14-1B56F544310F}"/>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5" name="Google Shape;886;p43">
                <a:extLst>
                  <a:ext uri="{FF2B5EF4-FFF2-40B4-BE49-F238E27FC236}">
                    <a16:creationId xmlns:a16="http://schemas.microsoft.com/office/drawing/2014/main" id="{1A2C2AF6-6DFF-3D4F-9B49-A8B4D2DB8290}"/>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70" name="矩形 269">
              <a:extLst>
                <a:ext uri="{FF2B5EF4-FFF2-40B4-BE49-F238E27FC236}">
                  <a16:creationId xmlns:a16="http://schemas.microsoft.com/office/drawing/2014/main" id="{CF5668CE-CA77-AA48-90B8-B7F28F5D3EBC}"/>
                </a:ext>
              </a:extLst>
            </p:cNvPr>
            <p:cNvSpPr/>
            <p:nvPr/>
          </p:nvSpPr>
          <p:spPr>
            <a:xfrm>
              <a:off x="1499742" y="5987047"/>
              <a:ext cx="813043" cy="400110"/>
            </a:xfrm>
            <a:prstGeom prst="rect">
              <a:avLst/>
            </a:prstGeom>
          </p:spPr>
          <p:txBody>
            <a:bodyPr wrap="none">
              <a:spAutoFit/>
            </a:body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1" name="矩形 270">
              <a:extLst>
                <a:ext uri="{FF2B5EF4-FFF2-40B4-BE49-F238E27FC236}">
                  <a16:creationId xmlns:a16="http://schemas.microsoft.com/office/drawing/2014/main" id="{3BF8C840-892D-8647-A854-E4F0EF32C05B}"/>
                </a:ext>
              </a:extLst>
            </p:cNvPr>
            <p:cNvSpPr/>
            <p:nvPr/>
          </p:nvSpPr>
          <p:spPr>
            <a:xfrm>
              <a:off x="1499742" y="5298976"/>
              <a:ext cx="813043" cy="400110"/>
            </a:xfrm>
            <a:prstGeom prst="rect">
              <a:avLst/>
            </a:prstGeom>
          </p:spPr>
          <p:txBody>
            <a:bodyPr wrap="none">
              <a:spAutoFit/>
            </a:body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15" name="文字方塊 314">
            <a:extLst>
              <a:ext uri="{FF2B5EF4-FFF2-40B4-BE49-F238E27FC236}">
                <a16:creationId xmlns:a16="http://schemas.microsoft.com/office/drawing/2014/main" id="{CD9A3057-FCDF-4545-B3C8-B6AC33098140}"/>
              </a:ext>
            </a:extLst>
          </p:cNvPr>
          <p:cNvSpPr txBox="1"/>
          <p:nvPr/>
        </p:nvSpPr>
        <p:spPr>
          <a:xfrm>
            <a:off x="7385534"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p>
            <a:pPr algn="ctr"/>
            <a:r>
              <a:rPr lang="en-US" altLang="zh-TW" sz="2000" b="1">
                <a:solidFill>
                  <a:srgbClr val="690000"/>
                </a:solidFill>
                <a:latin typeface="Arial" panose="020B0604020202020204" pitchFamily="34" charset="0"/>
                <a:ea typeface="微軟正黑體" panose="020B0604030504040204" pitchFamily="34" charset="-120"/>
                <a:cs typeface="+mn-ea"/>
                <a:sym typeface="Arial" panose="020B0604020202020204" pitchFamily="34" charset="0"/>
              </a:rPr>
              <a:t>Hub &amp; Spoke</a:t>
            </a:r>
            <a:endParaRPr lang="zh-TW" altLang="en-US" sz="2000" b="1">
              <a:solidFill>
                <a:srgbClr val="69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6" name="Google Shape;915;p43">
            <a:extLst>
              <a:ext uri="{FF2B5EF4-FFF2-40B4-BE49-F238E27FC236}">
                <a16:creationId xmlns:a16="http://schemas.microsoft.com/office/drawing/2014/main" id="{47B0AACE-04F3-4542-B980-EBE4E8E72AA7}"/>
              </a:ext>
            </a:extLst>
          </p:cNvPr>
          <p:cNvSpPr/>
          <p:nvPr/>
        </p:nvSpPr>
        <p:spPr>
          <a:xfrm>
            <a:off x="5483168" y="4856312"/>
            <a:ext cx="1205800" cy="587584"/>
          </a:xfrm>
          <a:prstGeom prst="leftRightArrow">
            <a:avLst>
              <a:gd name="adj1" fmla="val 57119"/>
              <a:gd name="adj2" fmla="val 40006"/>
            </a:avLst>
          </a:prstGeom>
          <a:solidFill>
            <a:srgbClr val="FFD72D"/>
          </a:solidFill>
          <a:ln>
            <a:noFill/>
          </a:ln>
        </p:spPr>
        <p:txBody>
          <a:bodyPr spcFirstLastPara="1" wrap="square" lIns="35500" tIns="121900" rIns="35500" bIns="121900" anchor="ctr" anchorCtr="0">
            <a:noAutofit/>
          </a:bodyPr>
          <a:lstStyle/>
          <a:p>
            <a:pPr lvl="0" algn="ctr"/>
            <a:r>
              <a:rPr lang="en-US" altLang="zh-TW" sz="2000" b="1">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rPr>
              <a:t>MPLS</a:t>
            </a:r>
            <a:endParaRPr lang="zh-TW" altLang="en-US" sz="2000" b="1">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7" name="Google Shape;883;p43">
            <a:extLst>
              <a:ext uri="{FF2B5EF4-FFF2-40B4-BE49-F238E27FC236}">
                <a16:creationId xmlns:a16="http://schemas.microsoft.com/office/drawing/2014/main" id="{3A942984-79CC-7349-9481-E00133AA1DA0}"/>
              </a:ext>
            </a:extLst>
          </p:cNvPr>
          <p:cNvSpPr/>
          <p:nvPr/>
        </p:nvSpPr>
        <p:spPr>
          <a:xfrm>
            <a:off x="6983453" y="4329198"/>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sz="2000" b="1"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Beijin</a:t>
            </a:r>
            <a:endPar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8" name="Google Shape;883;p43">
            <a:extLst>
              <a:ext uri="{FF2B5EF4-FFF2-40B4-BE49-F238E27FC236}">
                <a16:creationId xmlns:a16="http://schemas.microsoft.com/office/drawing/2014/main" id="{F5E45223-BE1E-684A-AB43-5A7A36A81C45}"/>
              </a:ext>
            </a:extLst>
          </p:cNvPr>
          <p:cNvSpPr/>
          <p:nvPr/>
        </p:nvSpPr>
        <p:spPr>
          <a:xfrm>
            <a:off x="4645115" y="4316040"/>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Japan</a:t>
            </a:r>
            <a:endPar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9" name="Google Shape;883;p43">
            <a:extLst>
              <a:ext uri="{FF2B5EF4-FFF2-40B4-BE49-F238E27FC236}">
                <a16:creationId xmlns:a16="http://schemas.microsoft.com/office/drawing/2014/main" id="{31D9D067-97BF-8E4F-80F9-0AD7967634FD}"/>
              </a:ext>
            </a:extLst>
          </p:cNvPr>
          <p:cNvSpPr/>
          <p:nvPr/>
        </p:nvSpPr>
        <p:spPr>
          <a:xfrm>
            <a:off x="2104687" y="4316040"/>
            <a:ext cx="1038542" cy="317156"/>
          </a:xfrm>
          <a:prstGeom prst="rect">
            <a:avLst/>
          </a:prstGeom>
          <a:noFill/>
          <a:ln>
            <a:noFill/>
          </a:ln>
        </p:spPr>
        <p:txBody>
          <a:bodyPr spcFirstLastPara="1" wrap="square" lIns="121900" tIns="121900" rIns="121900" bIns="121900" anchor="ctr" anchorCtr="0">
            <a:noAutofit/>
          </a:bodyPr>
          <a:lstStyle/>
          <a:p>
            <a:pPr algn="ctr"/>
            <a:r>
              <a:rPr lang="en-US" altLang="zh-TW"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USA</a:t>
            </a:r>
            <a:endParaRPr lang="zh-TW" altLang="en-US"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0" name="Google Shape;873;p43">
            <a:extLst>
              <a:ext uri="{FF2B5EF4-FFF2-40B4-BE49-F238E27FC236}">
                <a16:creationId xmlns:a16="http://schemas.microsoft.com/office/drawing/2014/main" id="{4ADDE545-CA7A-F646-9392-150B54B202A3}"/>
              </a:ext>
            </a:extLst>
          </p:cNvPr>
          <p:cNvSpPr txBox="1"/>
          <p:nvPr/>
        </p:nvSpPr>
        <p:spPr>
          <a:xfrm>
            <a:off x="4102057" y="1720850"/>
            <a:ext cx="7607341" cy="1209049"/>
          </a:xfrm>
          <a:prstGeom prst="rect">
            <a:avLst/>
          </a:prstGeom>
        </p:spPr>
        <p:txBody>
          <a:bodyPr wrap="square" numCol="1" spcCol="360000" rtlCol="0">
            <a:spAutoFit/>
          </a:bodyPr>
          <a:lstStyle>
            <a:defPPr marR="0" lvl="0" algn="l" rtl="0">
              <a:lnSpc>
                <a:spcPct val="100000"/>
              </a:lnSpc>
              <a:spcBef>
                <a:spcPts val="0"/>
              </a:spcBef>
              <a:spcAft>
                <a:spcPts val="0"/>
              </a:spcAft>
              <a:defRPr lang="en-US"/>
            </a:defPPr>
            <a:lvl1pPr marL="180335" indent="-187109" fontAlgn="base">
              <a:lnSpc>
                <a:spcPct val="130000"/>
              </a:lnSpc>
              <a:spcBef>
                <a:spcPts val="1200"/>
              </a:spcBef>
              <a:buClr>
                <a:srgbClr val="05FF76"/>
              </a:buClr>
              <a:buSzPts val="2100"/>
              <a:buFont typeface="Arial"/>
              <a:buChar char="•"/>
              <a:defRPr>
                <a:solidFill>
                  <a:schemeClr val="bg1"/>
                </a:solidFill>
                <a:latin typeface="Arial" panose="020B0604020202020204" pitchFamily="34" charset="0"/>
                <a:ea typeface="微軟正黑體" panose="020B0604030504040204" pitchFamily="34" charset="-120"/>
              </a:defRPr>
            </a:lvl1pPr>
          </a:lstStyle>
          <a:p>
            <a:pPr>
              <a:buClr>
                <a:srgbClr val="66FFCC"/>
              </a:buClr>
            </a:pPr>
            <a:r>
              <a:rPr lang="en-US" altLang="zh-TW" sz="1600">
                <a:sym typeface="Arial" panose="020B0604020202020204" pitchFamily="34" charset="0"/>
              </a:rPr>
              <a:t>To comply to China network regulation, user needs to apply for Inter-Domain Link by his or herself for the two domain to have VPN connection.</a:t>
            </a:r>
          </a:p>
          <a:p>
            <a:pPr>
              <a:buClr>
                <a:srgbClr val="66FFCC"/>
              </a:buClr>
            </a:pPr>
            <a:r>
              <a:rPr lang="en-US" altLang="zh-TW" sz="1600">
                <a:sym typeface="Arial" panose="020B0604020202020204" pitchFamily="34" charset="0"/>
              </a:rPr>
              <a:t>Inter-domain Link can only be set on hub.</a:t>
            </a:r>
          </a:p>
        </p:txBody>
      </p:sp>
      <p:sp>
        <p:nvSpPr>
          <p:cNvPr id="321" name="矩形 320">
            <a:extLst>
              <a:ext uri="{FF2B5EF4-FFF2-40B4-BE49-F238E27FC236}">
                <a16:creationId xmlns:a16="http://schemas.microsoft.com/office/drawing/2014/main" id="{7A311C94-B57F-6F49-9E3B-707B02C777B8}"/>
              </a:ext>
            </a:extLst>
          </p:cNvPr>
          <p:cNvSpPr/>
          <p:nvPr/>
        </p:nvSpPr>
        <p:spPr>
          <a:xfrm>
            <a:off x="877081" y="1797635"/>
            <a:ext cx="3364816" cy="1077218"/>
          </a:xfrm>
          <a:prstGeom prst="rect">
            <a:avLst/>
          </a:prstGeom>
        </p:spPr>
        <p:txBody>
          <a:bodyPr wrap="square">
            <a:spAutoFit/>
          </a:bodyPr>
          <a:lstStyle/>
          <a:p>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Inter-Domain Link</a:t>
            </a:r>
          </a:p>
        </p:txBody>
      </p:sp>
      <p:cxnSp>
        <p:nvCxnSpPr>
          <p:cNvPr id="322" name="直線接點 321">
            <a:extLst>
              <a:ext uri="{FF2B5EF4-FFF2-40B4-BE49-F238E27FC236}">
                <a16:creationId xmlns:a16="http://schemas.microsoft.com/office/drawing/2014/main" id="{079D1AAB-9A60-5548-8AB0-D4D28BF5D5BD}"/>
              </a:ext>
            </a:extLst>
          </p:cNvPr>
          <p:cNvCxnSpPr>
            <a:cxnSpLocks/>
          </p:cNvCxnSpPr>
          <p:nvPr/>
        </p:nvCxnSpPr>
        <p:spPr>
          <a:xfrm>
            <a:off x="3917244" y="1840743"/>
            <a:ext cx="0" cy="931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23" name="Google Shape;883;p43">
            <a:extLst>
              <a:ext uri="{FF2B5EF4-FFF2-40B4-BE49-F238E27FC236}">
                <a16:creationId xmlns:a16="http://schemas.microsoft.com/office/drawing/2014/main" id="{E1D38696-ED02-4848-8E81-B6E734B243AE}"/>
              </a:ext>
            </a:extLst>
          </p:cNvPr>
          <p:cNvSpPr/>
          <p:nvPr/>
        </p:nvSpPr>
        <p:spPr>
          <a:xfrm>
            <a:off x="9208288" y="4304834"/>
            <a:ext cx="154006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Chongqing</a:t>
            </a:r>
          </a:p>
        </p:txBody>
      </p:sp>
      <p:sp>
        <p:nvSpPr>
          <p:cNvPr id="7" name="矩形 6">
            <a:extLst>
              <a:ext uri="{FF2B5EF4-FFF2-40B4-BE49-F238E27FC236}">
                <a16:creationId xmlns:a16="http://schemas.microsoft.com/office/drawing/2014/main" id="{C8D66A6A-10CE-E24E-AEAD-DFA820168047}"/>
              </a:ext>
            </a:extLst>
          </p:cNvPr>
          <p:cNvSpPr/>
          <p:nvPr/>
        </p:nvSpPr>
        <p:spPr>
          <a:xfrm>
            <a:off x="8952260" y="2744048"/>
            <a:ext cx="3161443" cy="261610"/>
          </a:xfrm>
          <a:prstGeom prst="rect">
            <a:avLst/>
          </a:prstGeom>
        </p:spPr>
        <p:txBody>
          <a:bodyPr wrap="none">
            <a:spAutoFit/>
          </a:bodyPr>
          <a:lstStyle/>
          <a:p>
            <a:r>
              <a:rPr lang="en-US" altLang="zh-TW" sz="1100">
                <a:solidFill>
                  <a:schemeClr val="bg1">
                    <a:lumMod val="85000"/>
                  </a:schemeClr>
                </a:solidFill>
                <a:latin typeface="Arial" panose="020B0604020202020204" pitchFamily="34" charset="0"/>
                <a:ea typeface="微軟正黑體" panose="020B0604030504040204" pitchFamily="34" charset="-120"/>
                <a:cs typeface="+mn-ea"/>
                <a:sym typeface="Arial" panose="020B0604020202020204" pitchFamily="34" charset="0"/>
              </a:rPr>
              <a:t>**Inter-domain link will be supported in 2021 Q3</a:t>
            </a:r>
            <a:endParaRPr lang="zh-TW" altLang="en-US" sz="1100">
              <a:solidFill>
                <a:schemeClr val="bg1">
                  <a:lumMod val="85000"/>
                </a:schemeClr>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212826164"/>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081129-BF82-B645-9011-44A3B0CA70BF}"/>
              </a:ext>
            </a:extLst>
          </p:cNvPr>
          <p:cNvSpPr>
            <a:spLocks noGrp="1"/>
          </p:cNvSpPr>
          <p:nvPr>
            <p:ph type="title"/>
          </p:nvPr>
        </p:nvSpPr>
        <p:spPr/>
        <p:txBody>
          <a:bodyPr/>
          <a:lstStyle/>
          <a:p>
            <a:r>
              <a:rPr kumimoji="1" lang="en-US" altLang="zh-TW" err="1">
                <a:ea typeface="微軟正黑體" panose="020B0604030504040204" pitchFamily="34" charset="-120"/>
                <a:sym typeface="Arial" panose="020B0604020202020204" pitchFamily="34" charset="0"/>
              </a:rPr>
              <a:t>QuWAN</a:t>
            </a:r>
            <a:r>
              <a:rPr kumimoji="1" lang="en-US" altLang="zh-TW">
                <a:ea typeface="微軟正黑體" panose="020B0604030504040204" pitchFamily="34" charset="-120"/>
                <a:sym typeface="Arial" panose="020B0604020202020204" pitchFamily="34" charset="0"/>
              </a:rPr>
              <a:t> Topology</a:t>
            </a:r>
            <a:endParaRPr kumimoji="1" lang="zh-TW" altLang="en-US">
              <a:ea typeface="微軟正黑體" panose="020B0604030504040204" pitchFamily="34" charset="-120"/>
              <a:sym typeface="Arial" panose="020B0604020202020204" pitchFamily="34" charset="0"/>
            </a:endParaRPr>
          </a:p>
        </p:txBody>
      </p:sp>
      <p:pic>
        <p:nvPicPr>
          <p:cNvPr id="5" name="圖片 3">
            <a:extLst>
              <a:ext uri="{FF2B5EF4-FFF2-40B4-BE49-F238E27FC236}">
                <a16:creationId xmlns:a16="http://schemas.microsoft.com/office/drawing/2014/main" id="{46723BF9-CA9C-F542-AF61-2A8ED02D60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620" y="1900283"/>
            <a:ext cx="10020946" cy="4955974"/>
          </a:xfrm>
          <a:prstGeom prst="rect">
            <a:avLst/>
          </a:prstGeom>
        </p:spPr>
      </p:pic>
    </p:spTree>
    <p:extLst>
      <p:ext uri="{BB962C8B-B14F-4D97-AF65-F5344CB8AC3E}">
        <p14:creationId xmlns:p14="http://schemas.microsoft.com/office/powerpoint/2010/main" val="4246968206"/>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8599094" y="2165807"/>
            <a:ext cx="1420519" cy="1244000"/>
          </a:xfrm>
          <a:prstGeom prst="rect">
            <a:avLst/>
          </a:prstGeom>
        </p:spPr>
      </p:pic>
      <p:pic>
        <p:nvPicPr>
          <p:cNvPr id="5" name="圖片 4"/>
          <p:cNvPicPr>
            <a:picLocks noChangeAspect="1"/>
          </p:cNvPicPr>
          <p:nvPr/>
        </p:nvPicPr>
        <p:blipFill>
          <a:blip r:embed="rId4"/>
          <a:stretch>
            <a:fillRect/>
          </a:stretch>
        </p:blipFill>
        <p:spPr>
          <a:xfrm>
            <a:off x="2106609" y="2174678"/>
            <a:ext cx="1099088" cy="1254367"/>
          </a:xfrm>
          <a:prstGeom prst="rect">
            <a:avLst/>
          </a:prstGeom>
        </p:spPr>
      </p:pic>
      <p:pic>
        <p:nvPicPr>
          <p:cNvPr id="6" name="圖片 5"/>
          <p:cNvPicPr>
            <a:picLocks noChangeAspect="1"/>
          </p:cNvPicPr>
          <p:nvPr/>
        </p:nvPicPr>
        <p:blipFill>
          <a:blip r:embed="rId5"/>
          <a:stretch>
            <a:fillRect/>
          </a:stretch>
        </p:blipFill>
        <p:spPr>
          <a:xfrm>
            <a:off x="5487219" y="2190492"/>
            <a:ext cx="1217561" cy="1238553"/>
          </a:xfrm>
          <a:prstGeom prst="rect">
            <a:avLst/>
          </a:prstGeom>
        </p:spPr>
      </p:pic>
      <p:pic>
        <p:nvPicPr>
          <p:cNvPr id="8" name="圖片 7"/>
          <p:cNvPicPr>
            <a:picLocks noChangeAspect="1"/>
          </p:cNvPicPr>
          <p:nvPr/>
        </p:nvPicPr>
        <p:blipFill>
          <a:blip r:embed="rId6"/>
          <a:stretch>
            <a:fillRect/>
          </a:stretch>
        </p:blipFill>
        <p:spPr>
          <a:xfrm>
            <a:off x="8816837" y="4449512"/>
            <a:ext cx="985032" cy="1150700"/>
          </a:xfrm>
          <a:prstGeom prst="rect">
            <a:avLst/>
          </a:prstGeom>
        </p:spPr>
      </p:pic>
      <p:pic>
        <p:nvPicPr>
          <p:cNvPr id="9" name="圖片 8"/>
          <p:cNvPicPr>
            <a:picLocks noChangeAspect="1"/>
          </p:cNvPicPr>
          <p:nvPr/>
        </p:nvPicPr>
        <p:blipFill>
          <a:blip r:embed="rId7"/>
          <a:stretch>
            <a:fillRect/>
          </a:stretch>
        </p:blipFill>
        <p:spPr>
          <a:xfrm>
            <a:off x="5494612" y="4677579"/>
            <a:ext cx="1202775" cy="922633"/>
          </a:xfrm>
          <a:prstGeom prst="rect">
            <a:avLst/>
          </a:prstGeom>
        </p:spPr>
      </p:pic>
      <p:pic>
        <p:nvPicPr>
          <p:cNvPr id="10" name="圖片 9"/>
          <p:cNvPicPr>
            <a:picLocks noChangeAspect="1"/>
          </p:cNvPicPr>
          <p:nvPr/>
        </p:nvPicPr>
        <p:blipFill>
          <a:blip r:embed="rId8"/>
          <a:stretch>
            <a:fillRect/>
          </a:stretch>
        </p:blipFill>
        <p:spPr>
          <a:xfrm>
            <a:off x="2049581" y="4522079"/>
            <a:ext cx="1213144" cy="1078133"/>
          </a:xfrm>
          <a:prstGeom prst="rect">
            <a:avLst/>
          </a:prstGeom>
        </p:spPr>
      </p:pic>
      <p:sp>
        <p:nvSpPr>
          <p:cNvPr id="2" name="標題 1">
            <a:extLst>
              <a:ext uri="{FF2B5EF4-FFF2-40B4-BE49-F238E27FC236}">
                <a16:creationId xmlns:a16="http://schemas.microsoft.com/office/drawing/2014/main" id="{4B636E80-2827-DA4D-AF55-ECF2D985DA9B}"/>
              </a:ext>
            </a:extLst>
          </p:cNvPr>
          <p:cNvSpPr>
            <a:spLocks noGrp="1"/>
          </p:cNvSpPr>
          <p:nvPr>
            <p:ph type="title"/>
          </p:nvPr>
        </p:nvSpPr>
        <p:spPr/>
        <p:txBody>
          <a:bodyPr/>
          <a:lstStyle/>
          <a:p>
            <a:r>
              <a:rPr lang="en-US" altLang="zh-TW" err="1">
                <a:ea typeface="微軟正黑體" panose="020B0604030504040204" pitchFamily="34" charset="-120"/>
                <a:cs typeface="Arial"/>
                <a:sym typeface="Arial" panose="020B0604020202020204" pitchFamily="34" charset="0"/>
              </a:rPr>
              <a:t>QuWAN’s</a:t>
            </a:r>
            <a:r>
              <a:rPr lang="en-US" altLang="zh-TW">
                <a:ea typeface="微軟正黑體" panose="020B0604030504040204" pitchFamily="34" charset="-120"/>
                <a:cs typeface="Arial"/>
                <a:sym typeface="Arial" panose="020B0604020202020204" pitchFamily="34" charset="0"/>
              </a:rPr>
              <a:t> Features and Benefits</a:t>
            </a:r>
            <a:endParaRPr lang="zh-TW">
              <a:ea typeface="微軟正黑體" panose="020B0604030504040204" pitchFamily="34" charset="-120"/>
              <a:sym typeface="Arial" panose="020B0604020202020204" pitchFamily="34" charset="0"/>
            </a:endParaRPr>
          </a:p>
        </p:txBody>
      </p:sp>
      <p:sp>
        <p:nvSpPr>
          <p:cNvPr id="18" name="文字方塊 17">
            <a:extLst>
              <a:ext uri="{FF2B5EF4-FFF2-40B4-BE49-F238E27FC236}">
                <a16:creationId xmlns:a16="http://schemas.microsoft.com/office/drawing/2014/main" id="{4EFF8AB8-EC91-8140-B493-524F05C0BBE7}"/>
              </a:ext>
            </a:extLst>
          </p:cNvPr>
          <p:cNvSpPr txBox="1"/>
          <p:nvPr/>
        </p:nvSpPr>
        <p:spPr>
          <a:xfrm>
            <a:off x="1617845" y="3562599"/>
            <a:ext cx="1961715" cy="338554"/>
          </a:xfrm>
          <a:prstGeom prst="rect">
            <a:avLst/>
          </a:prstGeom>
          <a:noFill/>
        </p:spPr>
        <p:txBody>
          <a:bodyPr wrap="square" rtlCol="0" anchor="t">
            <a:spAutoFit/>
          </a:bodyPr>
          <a:lstStyle/>
          <a:p>
            <a:pPr algn="ctr"/>
            <a:r>
              <a:rPr lang="en-US" altLang="zh-TW" sz="1600" b="1">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Auto Mesh VPN</a:t>
            </a:r>
            <a:endParaRPr lang="zh-TW" altLang="en-US" sz="1600" b="1">
              <a:solidFill>
                <a:srgbClr val="66FFC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文字方塊 18">
            <a:extLst>
              <a:ext uri="{FF2B5EF4-FFF2-40B4-BE49-F238E27FC236}">
                <a16:creationId xmlns:a16="http://schemas.microsoft.com/office/drawing/2014/main" id="{D7DA097E-B69C-174E-B5C0-3CF680AAE8FD}"/>
              </a:ext>
            </a:extLst>
          </p:cNvPr>
          <p:cNvSpPr txBox="1"/>
          <p:nvPr/>
        </p:nvSpPr>
        <p:spPr>
          <a:xfrm>
            <a:off x="5115142" y="3562598"/>
            <a:ext cx="1961715" cy="338554"/>
          </a:xfrm>
          <a:prstGeom prst="rect">
            <a:avLst/>
          </a:prstGeom>
          <a:noFill/>
        </p:spPr>
        <p:txBody>
          <a:bodyPr wrap="square" rtlCol="0">
            <a:spAutoFit/>
          </a:bodyPr>
          <a:lstStyle/>
          <a:p>
            <a:pPr algn="ctr"/>
            <a:r>
              <a:rPr lang="en-US" altLang="zh-TW" sz="1600" b="1">
                <a:solidFill>
                  <a:srgbClr val="66FFCC"/>
                </a:solidFill>
                <a:latin typeface="Arial" panose="020B0604020202020204" pitchFamily="34" charset="0"/>
                <a:ea typeface="微軟正黑體" panose="020B0604030504040204" pitchFamily="34" charset="-120"/>
                <a:sym typeface="Arial" panose="020B0604020202020204" pitchFamily="34" charset="0"/>
              </a:rPr>
              <a:t>WAN Optimization</a:t>
            </a:r>
          </a:p>
        </p:txBody>
      </p:sp>
      <p:sp>
        <p:nvSpPr>
          <p:cNvPr id="20" name="文字方塊 19">
            <a:extLst>
              <a:ext uri="{FF2B5EF4-FFF2-40B4-BE49-F238E27FC236}">
                <a16:creationId xmlns:a16="http://schemas.microsoft.com/office/drawing/2014/main" id="{B29FA683-FD42-9745-AC38-4B28D34B76FB}"/>
              </a:ext>
            </a:extLst>
          </p:cNvPr>
          <p:cNvSpPr txBox="1"/>
          <p:nvPr/>
        </p:nvSpPr>
        <p:spPr>
          <a:xfrm>
            <a:off x="8174561" y="3562598"/>
            <a:ext cx="2154683" cy="338554"/>
          </a:xfrm>
          <a:prstGeom prst="rect">
            <a:avLst/>
          </a:prstGeom>
          <a:noFill/>
        </p:spPr>
        <p:txBody>
          <a:bodyPr wrap="square" rtlCol="0">
            <a:spAutoFit/>
          </a:bodyPr>
          <a:lstStyle/>
          <a:p>
            <a:pPr algn="ctr"/>
            <a:r>
              <a:rPr lang="en-US" altLang="zh-TW" sz="1600" b="1">
                <a:solidFill>
                  <a:srgbClr val="66FFCC"/>
                </a:solidFill>
                <a:latin typeface="Arial" panose="020B0604020202020204" pitchFamily="34" charset="0"/>
                <a:ea typeface="微軟正黑體" panose="020B0604030504040204" pitchFamily="34" charset="-120"/>
                <a:sym typeface="Arial" panose="020B0604020202020204" pitchFamily="34" charset="0"/>
              </a:rPr>
              <a:t>Cloud Management</a:t>
            </a:r>
            <a:endParaRPr lang="zh-TW" altLang="en-US" sz="1600" b="1">
              <a:solidFill>
                <a:srgbClr val="66FFC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文字方塊 20">
            <a:extLst>
              <a:ext uri="{FF2B5EF4-FFF2-40B4-BE49-F238E27FC236}">
                <a16:creationId xmlns:a16="http://schemas.microsoft.com/office/drawing/2014/main" id="{E6200483-7F7E-6847-8D93-A170F9F02245}"/>
              </a:ext>
            </a:extLst>
          </p:cNvPr>
          <p:cNvSpPr txBox="1"/>
          <p:nvPr/>
        </p:nvSpPr>
        <p:spPr>
          <a:xfrm>
            <a:off x="1617845" y="5679967"/>
            <a:ext cx="1961715" cy="338554"/>
          </a:xfrm>
          <a:prstGeom prst="rect">
            <a:avLst/>
          </a:prstGeom>
          <a:noFill/>
        </p:spPr>
        <p:txBody>
          <a:bodyPr wrap="square" rtlCol="0">
            <a:spAutoFit/>
          </a:bodyPr>
          <a:lstStyle/>
          <a:p>
            <a:pPr algn="ctr"/>
            <a:r>
              <a:rPr lang="en-US" altLang="zh-TW" sz="1600" b="1">
                <a:solidFill>
                  <a:srgbClr val="66FFCC"/>
                </a:solidFill>
                <a:latin typeface="Arial" panose="020B0604020202020204" pitchFamily="34" charset="0"/>
                <a:ea typeface="微軟正黑體" panose="020B0604030504040204" pitchFamily="34" charset="-120"/>
                <a:sym typeface="Arial" panose="020B0604020202020204" pitchFamily="34" charset="0"/>
              </a:rPr>
              <a:t>Cost Optimization</a:t>
            </a:r>
            <a:endParaRPr lang="zh-TW" altLang="en-US" sz="1600" b="1">
              <a:solidFill>
                <a:srgbClr val="66FFC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文字方塊 21">
            <a:extLst>
              <a:ext uri="{FF2B5EF4-FFF2-40B4-BE49-F238E27FC236}">
                <a16:creationId xmlns:a16="http://schemas.microsoft.com/office/drawing/2014/main" id="{08592828-F049-3145-8104-D1857C73FD6E}"/>
              </a:ext>
            </a:extLst>
          </p:cNvPr>
          <p:cNvSpPr txBox="1"/>
          <p:nvPr/>
        </p:nvSpPr>
        <p:spPr>
          <a:xfrm>
            <a:off x="4643908" y="5679965"/>
            <a:ext cx="2904183" cy="338554"/>
          </a:xfrm>
          <a:prstGeom prst="rect">
            <a:avLst/>
          </a:prstGeom>
          <a:noFill/>
        </p:spPr>
        <p:txBody>
          <a:bodyPr wrap="square" rtlCol="0" anchor="t">
            <a:spAutoFit/>
          </a:bodyPr>
          <a:lstStyle/>
          <a:p>
            <a:pPr algn="ctr"/>
            <a:r>
              <a:rPr lang="en-US" altLang="zh-TW" sz="1600" b="1">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Intuitive Web Management</a:t>
            </a:r>
            <a:endParaRPr lang="zh-TW" altLang="en-US" sz="1600" b="1">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3" name="文字方塊 22">
            <a:extLst>
              <a:ext uri="{FF2B5EF4-FFF2-40B4-BE49-F238E27FC236}">
                <a16:creationId xmlns:a16="http://schemas.microsoft.com/office/drawing/2014/main" id="{704254FD-798B-7F41-8102-252FF7B9CC9A}"/>
              </a:ext>
            </a:extLst>
          </p:cNvPr>
          <p:cNvSpPr txBox="1"/>
          <p:nvPr/>
        </p:nvSpPr>
        <p:spPr>
          <a:xfrm>
            <a:off x="8174561" y="5679965"/>
            <a:ext cx="2278023" cy="338554"/>
          </a:xfrm>
          <a:prstGeom prst="rect">
            <a:avLst/>
          </a:prstGeom>
          <a:noFill/>
        </p:spPr>
        <p:txBody>
          <a:bodyPr wrap="square" rtlCol="0">
            <a:spAutoFit/>
          </a:bodyPr>
          <a:lstStyle/>
          <a:p>
            <a:pPr algn="ctr"/>
            <a:r>
              <a:rPr lang="en-US" altLang="zh-TW" sz="1600" b="1">
                <a:solidFill>
                  <a:srgbClr val="66FFCC"/>
                </a:solidFill>
                <a:latin typeface="Arial" panose="020B0604020202020204" pitchFamily="34" charset="0"/>
                <a:ea typeface="微軟正黑體" panose="020B0604030504040204" pitchFamily="34" charset="-120"/>
                <a:sym typeface="Arial" panose="020B0604020202020204" pitchFamily="34" charset="0"/>
              </a:rPr>
              <a:t>Networking Security</a:t>
            </a:r>
            <a:endParaRPr lang="zh-TW" altLang="en-US" sz="1600" b="1">
              <a:solidFill>
                <a:srgbClr val="66FFCC"/>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643456690"/>
      </p:ext>
    </p:extLst>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6" name="標題 5">
            <a:extLst>
              <a:ext uri="{FF2B5EF4-FFF2-40B4-BE49-F238E27FC236}">
                <a16:creationId xmlns:a16="http://schemas.microsoft.com/office/drawing/2014/main" id="{A75D5F44-D89D-4BE1-B07B-65179A063AD4}"/>
              </a:ext>
            </a:extLst>
          </p:cNvPr>
          <p:cNvSpPr>
            <a:spLocks noGrp="1"/>
          </p:cNvSpPr>
          <p:nvPr>
            <p:ph type="title"/>
          </p:nvPr>
        </p:nvSpPr>
        <p:spPr>
          <a:xfrm>
            <a:off x="2065154" y="178725"/>
            <a:ext cx="8432904" cy="1440679"/>
          </a:xfrm>
        </p:spPr>
        <p:txBody>
          <a:bodyPr/>
          <a:lstStyle/>
          <a:p>
            <a:r>
              <a:rPr lang="en-US" altLang="zh-TW">
                <a:ea typeface="微軟正黑體" panose="020B0604030504040204" pitchFamily="34" charset="-120"/>
                <a:cs typeface="+mn-ea"/>
                <a:sym typeface="Arial" panose="020B0604020202020204" pitchFamily="34" charset="0"/>
              </a:rPr>
              <a:t>WAN aggregation to improve data transmission rate</a:t>
            </a:r>
            <a:endParaRPr lang="zh-TW" altLang="en-US">
              <a:ea typeface="微軟正黑體" panose="020B0604030504040204" pitchFamily="34" charset="-120"/>
              <a:sym typeface="Arial" panose="020B0604020202020204" pitchFamily="34" charset="0"/>
            </a:endParaRPr>
          </a:p>
        </p:txBody>
      </p:sp>
      <p:sp>
        <p:nvSpPr>
          <p:cNvPr id="63" name="Google Shape;590;p30">
            <a:extLst>
              <a:ext uri="{FF2B5EF4-FFF2-40B4-BE49-F238E27FC236}">
                <a16:creationId xmlns:a16="http://schemas.microsoft.com/office/drawing/2014/main" id="{BF4194DA-7D31-2545-87A9-14BCCCA19D83}"/>
              </a:ext>
            </a:extLst>
          </p:cNvPr>
          <p:cNvSpPr/>
          <p:nvPr/>
        </p:nvSpPr>
        <p:spPr>
          <a:xfrm>
            <a:off x="1878218" y="2090523"/>
            <a:ext cx="8432904" cy="918600"/>
          </a:xfrm>
          <a:prstGeom prst="roundRect">
            <a:avLst>
              <a:gd name="adj" fmla="val 0"/>
            </a:avLst>
          </a:prstGeom>
          <a:noFill/>
          <a:ln>
            <a:noFill/>
          </a:ln>
        </p:spPr>
        <p:txBody>
          <a:bodyPr spcFirstLastPara="1" wrap="square" lIns="91425" tIns="45700" rIns="91425" bIns="45700" anchor="t" anchorCtr="0">
            <a:noAutofit/>
          </a:bodyPr>
          <a:lstStyle/>
          <a:p>
            <a:pPr>
              <a:lnSpc>
                <a:spcPct val="130000"/>
              </a:lnSpc>
              <a:spcBef>
                <a:spcPts val="600"/>
              </a:spcBef>
              <a:buClr>
                <a:srgbClr val="05FF76"/>
              </a:buClr>
              <a:buSzPts val="2100"/>
            </a:pPr>
            <a:r>
              <a:rPr lang="en-US"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WAN aggregation is effective in achieving a faster data transmission for remote backup and remotely mounted file system</a:t>
            </a:r>
          </a:p>
        </p:txBody>
      </p:sp>
      <p:cxnSp>
        <p:nvCxnSpPr>
          <p:cNvPr id="64" name="直線單箭頭接點 24">
            <a:extLst>
              <a:ext uri="{FF2B5EF4-FFF2-40B4-BE49-F238E27FC236}">
                <a16:creationId xmlns:a16="http://schemas.microsoft.com/office/drawing/2014/main" id="{A45AE81F-EFE4-9C4D-822B-92C6DCCA5424}"/>
              </a:ext>
            </a:extLst>
          </p:cNvPr>
          <p:cNvCxnSpPr>
            <a:cxnSpLocks/>
          </p:cNvCxnSpPr>
          <p:nvPr/>
        </p:nvCxnSpPr>
        <p:spPr>
          <a:xfrm>
            <a:off x="8906235" y="4084803"/>
            <a:ext cx="0" cy="1034406"/>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Google Shape;378;p24">
            <a:extLst>
              <a:ext uri="{FF2B5EF4-FFF2-40B4-BE49-F238E27FC236}">
                <a16:creationId xmlns:a16="http://schemas.microsoft.com/office/drawing/2014/main" id="{2D31FA84-A983-AA41-92E1-9695F441F981}"/>
              </a:ext>
            </a:extLst>
          </p:cNvPr>
          <p:cNvSpPr txBox="1"/>
          <p:nvPr/>
        </p:nvSpPr>
        <p:spPr>
          <a:xfrm>
            <a:off x="8168866" y="4489792"/>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10</a:t>
            </a:r>
            <a:r>
              <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G</a:t>
            </a:r>
            <a:endPar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66" name="直線單箭頭接點 26">
            <a:extLst>
              <a:ext uri="{FF2B5EF4-FFF2-40B4-BE49-F238E27FC236}">
                <a16:creationId xmlns:a16="http://schemas.microsoft.com/office/drawing/2014/main" id="{2C7FDAD2-9657-7641-99F5-BA3E7BC0E4BF}"/>
              </a:ext>
            </a:extLst>
          </p:cNvPr>
          <p:cNvCxnSpPr>
            <a:cxnSpLocks/>
          </p:cNvCxnSpPr>
          <p:nvPr/>
        </p:nvCxnSpPr>
        <p:spPr>
          <a:xfrm flipV="1">
            <a:off x="3160774" y="3892305"/>
            <a:ext cx="25516" cy="1321444"/>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7" name="群組 66">
            <a:extLst>
              <a:ext uri="{FF2B5EF4-FFF2-40B4-BE49-F238E27FC236}">
                <a16:creationId xmlns:a16="http://schemas.microsoft.com/office/drawing/2014/main" id="{44D42C50-4B77-5246-847F-65A00CFDCA51}"/>
              </a:ext>
            </a:extLst>
          </p:cNvPr>
          <p:cNvGrpSpPr/>
          <p:nvPr/>
        </p:nvGrpSpPr>
        <p:grpSpPr>
          <a:xfrm>
            <a:off x="2653656" y="3381722"/>
            <a:ext cx="1285702" cy="1240167"/>
            <a:chOff x="215488" y="4652142"/>
            <a:chExt cx="1285702" cy="1240167"/>
          </a:xfrm>
        </p:grpSpPr>
        <p:pic>
          <p:nvPicPr>
            <p:cNvPr id="68" name="圖片 67" descr="一張含有 電子用品, 電腦, 監視器, 坐 的圖片&#10;&#10;自動產生的描述">
              <a:extLst>
                <a:ext uri="{FF2B5EF4-FFF2-40B4-BE49-F238E27FC236}">
                  <a16:creationId xmlns:a16="http://schemas.microsoft.com/office/drawing/2014/main" id="{369F4C3F-2959-A04B-8716-CC8CE5109A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69" name="Google Shape;573;p30">
              <a:extLst>
                <a:ext uri="{FF2B5EF4-FFF2-40B4-BE49-F238E27FC236}">
                  <a16:creationId xmlns:a16="http://schemas.microsoft.com/office/drawing/2014/main" id="{66E07E73-470B-5240-A298-DE1ACB4208EB}"/>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70" name="群組 69">
            <a:extLst>
              <a:ext uri="{FF2B5EF4-FFF2-40B4-BE49-F238E27FC236}">
                <a16:creationId xmlns:a16="http://schemas.microsoft.com/office/drawing/2014/main" id="{C4D071C0-406A-8A4F-B961-3A39B5F7DEFF}"/>
              </a:ext>
            </a:extLst>
          </p:cNvPr>
          <p:cNvGrpSpPr/>
          <p:nvPr/>
        </p:nvGrpSpPr>
        <p:grpSpPr>
          <a:xfrm>
            <a:off x="1745761" y="4682691"/>
            <a:ext cx="2830028" cy="1085835"/>
            <a:chOff x="334436" y="2242723"/>
            <a:chExt cx="1286656" cy="493670"/>
          </a:xfrm>
        </p:grpSpPr>
        <p:sp>
          <p:nvSpPr>
            <p:cNvPr id="71" name="手繪多邊形: 圖案 62">
              <a:extLst>
                <a:ext uri="{FF2B5EF4-FFF2-40B4-BE49-F238E27FC236}">
                  <a16:creationId xmlns:a16="http://schemas.microsoft.com/office/drawing/2014/main" id="{9E7EFA1E-676A-484D-8230-D41EA66703C0}"/>
                </a:ext>
              </a:extLst>
            </p:cNvPr>
            <p:cNvSpPr/>
            <p:nvPr/>
          </p:nvSpPr>
          <p:spPr>
            <a:xfrm>
              <a:off x="57213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a:t>
              </a:r>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Ｈ</a:t>
              </a: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2" name="圖片 71">
              <a:extLst>
                <a:ext uri="{FF2B5EF4-FFF2-40B4-BE49-F238E27FC236}">
                  <a16:creationId xmlns:a16="http://schemas.microsoft.com/office/drawing/2014/main" id="{F119A72C-4AA3-F74E-89C7-3C01D80E066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4436" y="2242723"/>
              <a:ext cx="1286656" cy="409650"/>
            </a:xfrm>
            <a:prstGeom prst="rect">
              <a:avLst/>
            </a:prstGeom>
            <a:effectLst/>
          </p:spPr>
        </p:pic>
      </p:grpSp>
      <p:grpSp>
        <p:nvGrpSpPr>
          <p:cNvPr id="73" name="群組 72">
            <a:extLst>
              <a:ext uri="{FF2B5EF4-FFF2-40B4-BE49-F238E27FC236}">
                <a16:creationId xmlns:a16="http://schemas.microsoft.com/office/drawing/2014/main" id="{7E2F4F7B-6FF8-8449-B1F0-32DF7EBA4D74}"/>
              </a:ext>
            </a:extLst>
          </p:cNvPr>
          <p:cNvGrpSpPr/>
          <p:nvPr/>
        </p:nvGrpSpPr>
        <p:grpSpPr>
          <a:xfrm>
            <a:off x="8334462" y="3380364"/>
            <a:ext cx="1279240" cy="1240167"/>
            <a:chOff x="8270974" y="3380364"/>
            <a:chExt cx="1279240" cy="1240167"/>
          </a:xfrm>
        </p:grpSpPr>
        <p:pic>
          <p:nvPicPr>
            <p:cNvPr id="74" name="圖片 73" descr="一張含有 電子用品, 電腦, 監視器, 坐 的圖片&#10;&#10;自動產生的描述">
              <a:extLst>
                <a:ext uri="{FF2B5EF4-FFF2-40B4-BE49-F238E27FC236}">
                  <a16:creationId xmlns:a16="http://schemas.microsoft.com/office/drawing/2014/main" id="{EB0E39E1-4F65-DE47-9AEE-58B6D9DC0D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70974" y="3380364"/>
              <a:ext cx="1065268" cy="1210459"/>
            </a:xfrm>
            <a:prstGeom prst="rect">
              <a:avLst/>
            </a:prstGeom>
            <a:effectLst>
              <a:outerShdw blurRad="63500" sx="102000" sy="102000" algn="ctr" rotWithShape="0">
                <a:prstClr val="black">
                  <a:alpha val="71000"/>
                </a:prstClr>
              </a:outerShdw>
            </a:effectLst>
          </p:spPr>
        </p:pic>
        <p:pic>
          <p:nvPicPr>
            <p:cNvPr id="75" name="Google Shape;573;p30">
              <a:extLst>
                <a:ext uri="{FF2B5EF4-FFF2-40B4-BE49-F238E27FC236}">
                  <a16:creationId xmlns:a16="http://schemas.microsoft.com/office/drawing/2014/main" id="{DA724893-0467-A84E-BE18-94F3A07B14DB}"/>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8976743" y="4047060"/>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76" name="群組 75">
            <a:extLst>
              <a:ext uri="{FF2B5EF4-FFF2-40B4-BE49-F238E27FC236}">
                <a16:creationId xmlns:a16="http://schemas.microsoft.com/office/drawing/2014/main" id="{7A48D692-226A-7A44-B314-510A959D70FC}"/>
              </a:ext>
            </a:extLst>
          </p:cNvPr>
          <p:cNvGrpSpPr/>
          <p:nvPr/>
        </p:nvGrpSpPr>
        <p:grpSpPr>
          <a:xfrm>
            <a:off x="7481093" y="4682691"/>
            <a:ext cx="2830028" cy="1085835"/>
            <a:chOff x="311096" y="2242723"/>
            <a:chExt cx="1286656" cy="493670"/>
          </a:xfrm>
        </p:grpSpPr>
        <p:sp>
          <p:nvSpPr>
            <p:cNvPr id="77" name="手繪多邊形: 圖案 62">
              <a:extLst>
                <a:ext uri="{FF2B5EF4-FFF2-40B4-BE49-F238E27FC236}">
                  <a16:creationId xmlns:a16="http://schemas.microsoft.com/office/drawing/2014/main" id="{09A1909B-2832-DF47-AAD6-9EE27F8CDFA3}"/>
                </a:ext>
              </a:extLst>
            </p:cNvPr>
            <p:cNvSpPr/>
            <p:nvPr/>
          </p:nvSpPr>
          <p:spPr>
            <a:xfrm>
              <a:off x="54879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a:t>
              </a:r>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Ｈ</a:t>
              </a: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8" name="圖片 77">
              <a:extLst>
                <a:ext uri="{FF2B5EF4-FFF2-40B4-BE49-F238E27FC236}">
                  <a16:creationId xmlns:a16="http://schemas.microsoft.com/office/drawing/2014/main" id="{48C236CA-1BAB-714D-8CA9-F1ADF6A0134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1096" y="2242723"/>
              <a:ext cx="1286656" cy="409650"/>
            </a:xfrm>
            <a:prstGeom prst="rect">
              <a:avLst/>
            </a:prstGeom>
            <a:effectLst/>
          </p:spPr>
        </p:pic>
      </p:grpSp>
      <p:sp>
        <p:nvSpPr>
          <p:cNvPr id="79" name="Google Shape;378;p24">
            <a:extLst>
              <a:ext uri="{FF2B5EF4-FFF2-40B4-BE49-F238E27FC236}">
                <a16:creationId xmlns:a16="http://schemas.microsoft.com/office/drawing/2014/main" id="{9A61D4DC-B4CA-1446-9E84-FE0FF6E3EA42}"/>
              </a:ext>
            </a:extLst>
          </p:cNvPr>
          <p:cNvSpPr txBox="1"/>
          <p:nvPr/>
        </p:nvSpPr>
        <p:spPr>
          <a:xfrm>
            <a:off x="2470277" y="4486787"/>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10</a:t>
            </a:r>
            <a:r>
              <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G</a:t>
            </a:r>
            <a:endPar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80" name="直線接點 79">
            <a:extLst>
              <a:ext uri="{FF2B5EF4-FFF2-40B4-BE49-F238E27FC236}">
                <a16:creationId xmlns:a16="http://schemas.microsoft.com/office/drawing/2014/main" id="{963ED747-DA76-A644-BED9-36F3EC14727D}"/>
              </a:ext>
            </a:extLst>
          </p:cNvPr>
          <p:cNvCxnSpPr>
            <a:cxnSpLocks/>
          </p:cNvCxnSpPr>
          <p:nvPr/>
        </p:nvCxnSpPr>
        <p:spPr>
          <a:xfrm flipH="1">
            <a:off x="4534078" y="4895052"/>
            <a:ext cx="3006869" cy="0"/>
          </a:xfrm>
          <a:prstGeom prst="line">
            <a:avLst/>
          </a:prstGeom>
          <a:ln w="76200">
            <a:solidFill>
              <a:srgbClr val="00B0F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81" name="Google Shape;378;p24">
            <a:extLst>
              <a:ext uri="{FF2B5EF4-FFF2-40B4-BE49-F238E27FC236}">
                <a16:creationId xmlns:a16="http://schemas.microsoft.com/office/drawing/2014/main" id="{03342A69-6FDC-C544-94C4-BAAFD7F127A4}"/>
              </a:ext>
            </a:extLst>
          </p:cNvPr>
          <p:cNvSpPr txBox="1"/>
          <p:nvPr/>
        </p:nvSpPr>
        <p:spPr>
          <a:xfrm>
            <a:off x="5020428" y="4527169"/>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sp>
        <p:nvSpPr>
          <p:cNvPr id="82" name="矩形 81">
            <a:extLst>
              <a:ext uri="{FF2B5EF4-FFF2-40B4-BE49-F238E27FC236}">
                <a16:creationId xmlns:a16="http://schemas.microsoft.com/office/drawing/2014/main" id="{D34AAAD7-2C4C-4046-A774-0CA779836096}"/>
              </a:ext>
            </a:extLst>
          </p:cNvPr>
          <p:cNvSpPr/>
          <p:nvPr/>
        </p:nvSpPr>
        <p:spPr>
          <a:xfrm>
            <a:off x="4743157" y="4969725"/>
            <a:ext cx="2590662" cy="400110"/>
          </a:xfrm>
          <a:prstGeom prst="rect">
            <a:avLst/>
          </a:prstGeom>
        </p:spPr>
        <p:txBody>
          <a:bodyPr wrap="square">
            <a:spAutoFit/>
          </a:bodyPr>
          <a:lstStyle/>
          <a:p>
            <a:pPr lvl="0" algn="ctr"/>
            <a:r>
              <a:rPr lang="en-US" altLang="zh-TW" sz="20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WAN Aggregation</a:t>
            </a:r>
            <a:endParaRPr lang="zh-TW" altLang="en-US" sz="20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83" name="直線接點 82">
            <a:extLst>
              <a:ext uri="{FF2B5EF4-FFF2-40B4-BE49-F238E27FC236}">
                <a16:creationId xmlns:a16="http://schemas.microsoft.com/office/drawing/2014/main" id="{82DBCC8C-E4EE-BF40-BC9A-AFD3BAC17E86}"/>
              </a:ext>
            </a:extLst>
          </p:cNvPr>
          <p:cNvCxnSpPr>
            <a:cxnSpLocks/>
          </p:cNvCxnSpPr>
          <p:nvPr/>
        </p:nvCxnSpPr>
        <p:spPr>
          <a:xfrm flipH="1">
            <a:off x="4534078" y="5464250"/>
            <a:ext cx="3006869" cy="0"/>
          </a:xfrm>
          <a:prstGeom prst="line">
            <a:avLst/>
          </a:prstGeom>
          <a:ln w="76200">
            <a:solidFill>
              <a:srgbClr val="92D05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84" name="Google Shape;378;p24">
            <a:extLst>
              <a:ext uri="{FF2B5EF4-FFF2-40B4-BE49-F238E27FC236}">
                <a16:creationId xmlns:a16="http://schemas.microsoft.com/office/drawing/2014/main" id="{484D6702-884C-474E-A967-95B19B210113}"/>
              </a:ext>
            </a:extLst>
          </p:cNvPr>
          <p:cNvSpPr txBox="1"/>
          <p:nvPr/>
        </p:nvSpPr>
        <p:spPr>
          <a:xfrm>
            <a:off x="5107533" y="5558666"/>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Arial" panose="020B0604020202020204" pitchFamily="34" charset="0"/>
                <a:ea typeface="微軟正黑體" panose="020B0604030504040204" pitchFamily="34" charset="-120"/>
                <a:cs typeface="+mn-ea"/>
                <a:sym typeface="Arial" panose="020B0604020202020204" pitchFamily="34" charset="0"/>
              </a:rPr>
              <a:t>ISP WAN 1</a:t>
            </a:r>
          </a:p>
        </p:txBody>
      </p:sp>
    </p:spTree>
    <p:extLst>
      <p:ext uri="{BB962C8B-B14F-4D97-AF65-F5344CB8AC3E}">
        <p14:creationId xmlns:p14="http://schemas.microsoft.com/office/powerpoint/2010/main" val="2861006272"/>
      </p:ext>
    </p:extLst>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6EAB3D5A-EB87-415E-B64E-A55F6829D87C}"/>
              </a:ext>
            </a:extLst>
          </p:cNvPr>
          <p:cNvSpPr>
            <a:spLocks noGrp="1"/>
          </p:cNvSpPr>
          <p:nvPr>
            <p:ph type="title"/>
          </p:nvPr>
        </p:nvSpPr>
        <p:spPr/>
        <p:txBody>
          <a:bodyPr>
            <a:normAutofit/>
          </a:bodyPr>
          <a:lstStyle/>
          <a:p>
            <a:r>
              <a:rPr lang="en-US" altLang="zh-TW" sz="5300">
                <a:ea typeface="微軟正黑體" panose="020B0604030504040204" pitchFamily="34" charset="-120"/>
                <a:sym typeface="Arial" panose="020B0604020202020204" pitchFamily="34" charset="0"/>
              </a:rPr>
              <a:t>WAN Failover</a:t>
            </a:r>
          </a:p>
        </p:txBody>
      </p:sp>
      <p:sp>
        <p:nvSpPr>
          <p:cNvPr id="46" name="Google Shape;617;p31">
            <a:extLst>
              <a:ext uri="{FF2B5EF4-FFF2-40B4-BE49-F238E27FC236}">
                <a16:creationId xmlns:a16="http://schemas.microsoft.com/office/drawing/2014/main" id="{51FFB1BB-5FEE-4DDF-A0CB-61DC6822ABA5}"/>
              </a:ext>
            </a:extLst>
          </p:cNvPr>
          <p:cNvSpPr/>
          <p:nvPr/>
        </p:nvSpPr>
        <p:spPr>
          <a:xfrm>
            <a:off x="2031664" y="1848545"/>
            <a:ext cx="8502734" cy="1115015"/>
          </a:xfrm>
          <a:prstGeom prst="roundRect">
            <a:avLst>
              <a:gd name="adj" fmla="val 0"/>
            </a:avLst>
          </a:prstGeom>
          <a:noFill/>
          <a:ln>
            <a:noFill/>
          </a:ln>
        </p:spPr>
        <p:txBody>
          <a:bodyPr spcFirstLastPara="1" wrap="square" lIns="91425" tIns="45700" rIns="91425" bIns="45700" numCol="1" spcCol="540000" anchor="ctr" anchorCtr="0">
            <a:noAutofit/>
          </a:bodyPr>
          <a:lstStyle/>
          <a:p>
            <a:pPr marL="180335" lvl="0" indent="-187109" fontAlgn="base">
              <a:lnSpc>
                <a:spcPct val="130000"/>
              </a:lnSpc>
              <a:spcBef>
                <a:spcPts val="1200"/>
              </a:spcBef>
              <a:buClr>
                <a:srgbClr val="66FFCC"/>
              </a:buClr>
              <a:buSzPts val="2100"/>
              <a:buFont typeface="Arial"/>
              <a:buChar char="•"/>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Multi-site connection can form a backup system automatically that allow uninterrupted collaborative operations.</a:t>
            </a:r>
          </a:p>
          <a:p>
            <a:pPr marL="180335" lvl="0" indent="-187109" fontAlgn="base">
              <a:lnSpc>
                <a:spcPct val="130000"/>
              </a:lnSpc>
              <a:spcBef>
                <a:spcPts val="1200"/>
              </a:spcBef>
              <a:buClr>
                <a:srgbClr val="66FFCC"/>
              </a:buClr>
              <a:buSzPts val="2100"/>
              <a:buFont typeface="Arial"/>
              <a:buChar char="•"/>
            </a:pP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The central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management</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platform send</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warnings and notification</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in real time</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50" name="直線單箭頭接點 49">
            <a:extLst>
              <a:ext uri="{FF2B5EF4-FFF2-40B4-BE49-F238E27FC236}">
                <a16:creationId xmlns:a16="http://schemas.microsoft.com/office/drawing/2014/main" id="{B8A7BC0D-1EF6-46A8-B595-783F68FAB36D}"/>
              </a:ext>
            </a:extLst>
          </p:cNvPr>
          <p:cNvCxnSpPr>
            <a:cxnSpLocks/>
          </p:cNvCxnSpPr>
          <p:nvPr/>
        </p:nvCxnSpPr>
        <p:spPr>
          <a:xfrm>
            <a:off x="8887901" y="4117836"/>
            <a:ext cx="0" cy="1032856"/>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A3D36AA2-FD3E-4A30-85A8-C47B2C8AB3EA}"/>
              </a:ext>
            </a:extLst>
          </p:cNvPr>
          <p:cNvCxnSpPr>
            <a:cxnSpLocks/>
          </p:cNvCxnSpPr>
          <p:nvPr/>
        </p:nvCxnSpPr>
        <p:spPr>
          <a:xfrm flipV="1">
            <a:off x="3142716" y="4014833"/>
            <a:ext cx="0" cy="1263125"/>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4" name="群組 53">
            <a:extLst>
              <a:ext uri="{FF2B5EF4-FFF2-40B4-BE49-F238E27FC236}">
                <a16:creationId xmlns:a16="http://schemas.microsoft.com/office/drawing/2014/main" id="{7132CD55-D26A-4723-822C-F2990E0133A9}"/>
              </a:ext>
            </a:extLst>
          </p:cNvPr>
          <p:cNvGrpSpPr/>
          <p:nvPr/>
        </p:nvGrpSpPr>
        <p:grpSpPr>
          <a:xfrm>
            <a:off x="1682313" y="4748481"/>
            <a:ext cx="2862294" cy="1085835"/>
            <a:chOff x="334436" y="2242723"/>
            <a:chExt cx="1286656" cy="493670"/>
          </a:xfrm>
        </p:grpSpPr>
        <p:sp>
          <p:nvSpPr>
            <p:cNvPr id="55" name="手繪多邊形: 圖案 62">
              <a:extLst>
                <a:ext uri="{FF2B5EF4-FFF2-40B4-BE49-F238E27FC236}">
                  <a16:creationId xmlns:a16="http://schemas.microsoft.com/office/drawing/2014/main" id="{6693214F-5B62-459B-8C62-6E27518E1BF9}"/>
                </a:ext>
              </a:extLst>
            </p:cNvPr>
            <p:cNvSpPr/>
            <p:nvPr/>
          </p:nvSpPr>
          <p:spPr>
            <a:xfrm>
              <a:off x="57213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8" name="圖片 57">
              <a:extLst>
                <a:ext uri="{FF2B5EF4-FFF2-40B4-BE49-F238E27FC236}">
                  <a16:creationId xmlns:a16="http://schemas.microsoft.com/office/drawing/2014/main" id="{88ECC601-71F1-4E29-94F6-0560A672DBF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4436" y="2242723"/>
              <a:ext cx="1286656" cy="409650"/>
            </a:xfrm>
            <a:prstGeom prst="rect">
              <a:avLst/>
            </a:prstGeom>
            <a:effectLst/>
          </p:spPr>
        </p:pic>
      </p:grpSp>
      <p:grpSp>
        <p:nvGrpSpPr>
          <p:cNvPr id="59" name="群組 58">
            <a:extLst>
              <a:ext uri="{FF2B5EF4-FFF2-40B4-BE49-F238E27FC236}">
                <a16:creationId xmlns:a16="http://schemas.microsoft.com/office/drawing/2014/main" id="{35EA9A37-325A-4506-BC3E-08F9F0C96728}"/>
              </a:ext>
            </a:extLst>
          </p:cNvPr>
          <p:cNvGrpSpPr/>
          <p:nvPr/>
        </p:nvGrpSpPr>
        <p:grpSpPr>
          <a:xfrm>
            <a:off x="7483035" y="4748481"/>
            <a:ext cx="2862294" cy="1085835"/>
            <a:chOff x="311096" y="2242723"/>
            <a:chExt cx="1286656" cy="493670"/>
          </a:xfrm>
        </p:grpSpPr>
        <p:sp>
          <p:nvSpPr>
            <p:cNvPr id="60" name="手繪多邊形: 圖案 62">
              <a:extLst>
                <a:ext uri="{FF2B5EF4-FFF2-40B4-BE49-F238E27FC236}">
                  <a16:creationId xmlns:a16="http://schemas.microsoft.com/office/drawing/2014/main" id="{F50C4DA7-9BDA-41E1-8D98-B4156F01DC45}"/>
                </a:ext>
              </a:extLst>
            </p:cNvPr>
            <p:cNvSpPr/>
            <p:nvPr/>
          </p:nvSpPr>
          <p:spPr>
            <a:xfrm>
              <a:off x="54879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1" name="圖片 60">
              <a:extLst>
                <a:ext uri="{FF2B5EF4-FFF2-40B4-BE49-F238E27FC236}">
                  <a16:creationId xmlns:a16="http://schemas.microsoft.com/office/drawing/2014/main" id="{77FDB4E4-264D-4981-ADD7-E9D05506BC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1096" y="2242723"/>
              <a:ext cx="1286656" cy="409650"/>
            </a:xfrm>
            <a:prstGeom prst="rect">
              <a:avLst/>
            </a:prstGeom>
            <a:effectLst/>
          </p:spPr>
        </p:pic>
      </p:grpSp>
      <p:pic>
        <p:nvPicPr>
          <p:cNvPr id="62" name="圖形 61">
            <a:extLst>
              <a:ext uri="{FF2B5EF4-FFF2-40B4-BE49-F238E27FC236}">
                <a16:creationId xmlns:a16="http://schemas.microsoft.com/office/drawing/2014/main" id="{D8DFF072-1610-47E7-B3EC-E18833AD3F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16297" y="4472019"/>
            <a:ext cx="470796" cy="339832"/>
          </a:xfrm>
          <a:prstGeom prst="rect">
            <a:avLst/>
          </a:prstGeom>
          <a:effectLst>
            <a:outerShdw blurRad="50800" dist="38100" dir="8100000" algn="tr" rotWithShape="0">
              <a:prstClr val="black">
                <a:alpha val="40000"/>
              </a:prstClr>
            </a:outerShdw>
          </a:effectLst>
        </p:spPr>
      </p:pic>
      <p:pic>
        <p:nvPicPr>
          <p:cNvPr id="63" name="圖形 62">
            <a:extLst>
              <a:ext uri="{FF2B5EF4-FFF2-40B4-BE49-F238E27FC236}">
                <a16:creationId xmlns:a16="http://schemas.microsoft.com/office/drawing/2014/main" id="{31331BE5-B9D4-4364-9CF3-1F427D6A59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6170" y="5151847"/>
            <a:ext cx="470796" cy="339832"/>
          </a:xfrm>
          <a:prstGeom prst="rect">
            <a:avLst/>
          </a:prstGeom>
          <a:effectLst>
            <a:outerShdw blurRad="50800" dist="38100" dir="8100000" algn="tr" rotWithShape="0">
              <a:prstClr val="black">
                <a:alpha val="40000"/>
              </a:prstClr>
            </a:outerShdw>
          </a:effectLst>
        </p:spPr>
      </p:pic>
      <p:grpSp>
        <p:nvGrpSpPr>
          <p:cNvPr id="64" name="群組 63">
            <a:extLst>
              <a:ext uri="{FF2B5EF4-FFF2-40B4-BE49-F238E27FC236}">
                <a16:creationId xmlns:a16="http://schemas.microsoft.com/office/drawing/2014/main" id="{92D571B4-961E-4F20-A9C6-8D4773D10EBF}"/>
              </a:ext>
            </a:extLst>
          </p:cNvPr>
          <p:cNvGrpSpPr/>
          <p:nvPr/>
        </p:nvGrpSpPr>
        <p:grpSpPr>
          <a:xfrm>
            <a:off x="4502421" y="4888602"/>
            <a:ext cx="3041152" cy="675174"/>
            <a:chOff x="4534078" y="4166522"/>
            <a:chExt cx="3006870" cy="675174"/>
          </a:xfrm>
        </p:grpSpPr>
        <p:cxnSp>
          <p:nvCxnSpPr>
            <p:cNvPr id="65" name="直線接點 64">
              <a:extLst>
                <a:ext uri="{FF2B5EF4-FFF2-40B4-BE49-F238E27FC236}">
                  <a16:creationId xmlns:a16="http://schemas.microsoft.com/office/drawing/2014/main" id="{83246581-2D8F-4AF4-8C9B-BE2E285D7FC9}"/>
                </a:ext>
              </a:extLst>
            </p:cNvPr>
            <p:cNvCxnSpPr>
              <a:cxnSpLocks/>
            </p:cNvCxnSpPr>
            <p:nvPr/>
          </p:nvCxnSpPr>
          <p:spPr>
            <a:xfrm flipH="1">
              <a:off x="4534078" y="4841696"/>
              <a:ext cx="3006869" cy="0"/>
            </a:xfrm>
            <a:prstGeom prst="line">
              <a:avLst/>
            </a:prstGeom>
            <a:ln w="76200">
              <a:solidFill>
                <a:srgbClr val="92D050"/>
              </a:solidFill>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nvGrpSpPr>
            <p:cNvPr id="67" name="群組 66">
              <a:extLst>
                <a:ext uri="{FF2B5EF4-FFF2-40B4-BE49-F238E27FC236}">
                  <a16:creationId xmlns:a16="http://schemas.microsoft.com/office/drawing/2014/main" id="{9E08191C-B35B-4E92-AC50-8080C44F31A6}"/>
                </a:ext>
              </a:extLst>
            </p:cNvPr>
            <p:cNvGrpSpPr/>
            <p:nvPr/>
          </p:nvGrpSpPr>
          <p:grpSpPr>
            <a:xfrm>
              <a:off x="4534078" y="4166522"/>
              <a:ext cx="3006870" cy="0"/>
              <a:chOff x="4534078" y="4166522"/>
              <a:chExt cx="3006870" cy="0"/>
            </a:xfrm>
          </p:grpSpPr>
          <p:cxnSp>
            <p:nvCxnSpPr>
              <p:cNvPr id="69" name="直線接點 68">
                <a:extLst>
                  <a:ext uri="{FF2B5EF4-FFF2-40B4-BE49-F238E27FC236}">
                    <a16:creationId xmlns:a16="http://schemas.microsoft.com/office/drawing/2014/main" id="{6A1D324F-9FE1-4234-8AD8-0E6DEE0D5573}"/>
                  </a:ext>
                </a:extLst>
              </p:cNvPr>
              <p:cNvCxnSpPr>
                <a:cxnSpLocks/>
              </p:cNvCxnSpPr>
              <p:nvPr/>
            </p:nvCxnSpPr>
            <p:spPr>
              <a:xfrm flipH="1">
                <a:off x="4534078" y="4166522"/>
                <a:ext cx="3006869" cy="0"/>
              </a:xfrm>
              <a:prstGeom prst="line">
                <a:avLst/>
              </a:prstGeom>
              <a:ln w="76200">
                <a:solidFill>
                  <a:srgbClr val="00B0F0"/>
                </a:solidFill>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nvGrpSpPr>
              <p:cNvPr id="70" name="群組 69">
                <a:extLst>
                  <a:ext uri="{FF2B5EF4-FFF2-40B4-BE49-F238E27FC236}">
                    <a16:creationId xmlns:a16="http://schemas.microsoft.com/office/drawing/2014/main" id="{DA1DF124-CB73-4F86-9706-6826C4607BAB}"/>
                  </a:ext>
                </a:extLst>
              </p:cNvPr>
              <p:cNvGrpSpPr/>
              <p:nvPr/>
            </p:nvGrpSpPr>
            <p:grpSpPr>
              <a:xfrm>
                <a:off x="6096000" y="4166522"/>
                <a:ext cx="1444948" cy="0"/>
                <a:chOff x="6175523" y="3781562"/>
                <a:chExt cx="1444948" cy="0"/>
              </a:xfrm>
            </p:grpSpPr>
            <p:cxnSp>
              <p:nvCxnSpPr>
                <p:cNvPr id="71" name="直線接點 70">
                  <a:extLst>
                    <a:ext uri="{FF2B5EF4-FFF2-40B4-BE49-F238E27FC236}">
                      <a16:creationId xmlns:a16="http://schemas.microsoft.com/office/drawing/2014/main" id="{30FB5E7E-BB9D-48CF-9614-7340D8A88BA3}"/>
                    </a:ext>
                  </a:extLst>
                </p:cNvPr>
                <p:cNvCxnSpPr>
                  <a:cxnSpLocks/>
                </p:cNvCxnSpPr>
                <p:nvPr/>
              </p:nvCxnSpPr>
              <p:spPr>
                <a:xfrm flipH="1">
                  <a:off x="6175523" y="3781562"/>
                  <a:ext cx="1444948" cy="0"/>
                </a:xfrm>
                <a:prstGeom prst="line">
                  <a:avLst/>
                </a:prstGeom>
                <a:ln w="76200">
                  <a:solidFill>
                    <a:srgbClr val="22282B"/>
                  </a:solidFill>
                  <a:prstDash val="solid"/>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B112D7CB-DFE6-4800-8B75-05DF304DBFEC}"/>
                    </a:ext>
                  </a:extLst>
                </p:cNvPr>
                <p:cNvCxnSpPr>
                  <a:cxnSpLocks/>
                </p:cNvCxnSpPr>
                <p:nvPr/>
              </p:nvCxnSpPr>
              <p:spPr>
                <a:xfrm flipH="1">
                  <a:off x="6175523" y="3781562"/>
                  <a:ext cx="1444948" cy="0"/>
                </a:xfrm>
                <a:prstGeom prst="line">
                  <a:avLst/>
                </a:prstGeom>
                <a:ln w="76200">
                  <a:solidFill>
                    <a:srgbClr val="FF0000"/>
                  </a:solidFill>
                  <a:prstDash val="sysDot"/>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grpSp>
      </p:grpSp>
      <p:pic>
        <p:nvPicPr>
          <p:cNvPr id="73" name="圖形 72">
            <a:extLst>
              <a:ext uri="{FF2B5EF4-FFF2-40B4-BE49-F238E27FC236}">
                <a16:creationId xmlns:a16="http://schemas.microsoft.com/office/drawing/2014/main" id="{8C354932-5184-4826-9A31-FD2F5B1B5B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7800" y="4253154"/>
            <a:ext cx="773360" cy="671185"/>
          </a:xfrm>
          <a:prstGeom prst="rect">
            <a:avLst/>
          </a:prstGeom>
          <a:effectLst>
            <a:outerShdw blurRad="50800" dist="50800" dir="8400000" algn="t" rotWithShape="0">
              <a:prstClr val="black">
                <a:alpha val="30000"/>
              </a:prstClr>
            </a:outerShdw>
          </a:effectLst>
        </p:spPr>
      </p:pic>
      <p:pic>
        <p:nvPicPr>
          <p:cNvPr id="74" name="圖形 73">
            <a:extLst>
              <a:ext uri="{FF2B5EF4-FFF2-40B4-BE49-F238E27FC236}">
                <a16:creationId xmlns:a16="http://schemas.microsoft.com/office/drawing/2014/main" id="{0BBBCD2D-D2E1-4D3F-B249-CA41DB392A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5762" y="5151847"/>
            <a:ext cx="470796" cy="339832"/>
          </a:xfrm>
          <a:prstGeom prst="rect">
            <a:avLst/>
          </a:prstGeom>
          <a:effectLst>
            <a:outerShdw blurRad="50800" dist="38100" dir="8100000" algn="tr" rotWithShape="0">
              <a:prstClr val="black">
                <a:alpha val="40000"/>
              </a:prstClr>
            </a:outerShdw>
          </a:effectLst>
        </p:spPr>
      </p:pic>
      <p:pic>
        <p:nvPicPr>
          <p:cNvPr id="75" name="圖形 74">
            <a:extLst>
              <a:ext uri="{FF2B5EF4-FFF2-40B4-BE49-F238E27FC236}">
                <a16:creationId xmlns:a16="http://schemas.microsoft.com/office/drawing/2014/main" id="{6324A9DD-8736-431F-8B9F-2F1E45EA19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0631" y="5151847"/>
            <a:ext cx="470796" cy="339832"/>
          </a:xfrm>
          <a:prstGeom prst="rect">
            <a:avLst/>
          </a:prstGeom>
          <a:effectLst>
            <a:outerShdw blurRad="50800" dist="38100" dir="8100000" algn="tr" rotWithShape="0">
              <a:prstClr val="black">
                <a:alpha val="40000"/>
              </a:prstClr>
            </a:outerShdw>
          </a:effectLst>
        </p:spPr>
      </p:pic>
      <p:sp>
        <p:nvSpPr>
          <p:cNvPr id="76" name="箭號: 上彎 75">
            <a:extLst>
              <a:ext uri="{FF2B5EF4-FFF2-40B4-BE49-F238E27FC236}">
                <a16:creationId xmlns:a16="http://schemas.microsoft.com/office/drawing/2014/main" id="{DB2EBDBF-6E8F-48D8-8DAC-C4211B20D264}"/>
              </a:ext>
            </a:extLst>
          </p:cNvPr>
          <p:cNvSpPr/>
          <p:nvPr/>
        </p:nvSpPr>
        <p:spPr>
          <a:xfrm rot="5400000">
            <a:off x="5158787" y="4860598"/>
            <a:ext cx="695022" cy="470796"/>
          </a:xfrm>
          <a:prstGeom prst="bentUpArrow">
            <a:avLst>
              <a:gd name="adj1" fmla="val 22912"/>
              <a:gd name="adj2" fmla="val 28329"/>
              <a:gd name="adj3" fmla="val 43307"/>
            </a:avLst>
          </a:prstGeom>
          <a:gradFill>
            <a:gsLst>
              <a:gs pos="0">
                <a:srgbClr val="FFD72D">
                  <a:alpha val="0"/>
                </a:srgbClr>
              </a:gs>
              <a:gs pos="52000">
                <a:srgbClr val="FFD72D"/>
              </a:gs>
            </a:gsLst>
            <a:lin ang="21594000" scaled="0"/>
          </a:gradFill>
          <a:ln w="762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7" name="Google Shape;378;p24">
            <a:extLst>
              <a:ext uri="{FF2B5EF4-FFF2-40B4-BE49-F238E27FC236}">
                <a16:creationId xmlns:a16="http://schemas.microsoft.com/office/drawing/2014/main" id="{A03635A8-4153-466D-86E1-62282832DFF7}"/>
              </a:ext>
            </a:extLst>
          </p:cNvPr>
          <p:cNvSpPr txBox="1"/>
          <p:nvPr/>
        </p:nvSpPr>
        <p:spPr>
          <a:xfrm>
            <a:off x="5020428" y="3871973"/>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sp>
        <p:nvSpPr>
          <p:cNvPr id="78" name="Google Shape;378;p24">
            <a:extLst>
              <a:ext uri="{FF2B5EF4-FFF2-40B4-BE49-F238E27FC236}">
                <a16:creationId xmlns:a16="http://schemas.microsoft.com/office/drawing/2014/main" id="{1ECE5883-77EE-4402-A2D0-905CFEEA2497}"/>
              </a:ext>
            </a:extLst>
          </p:cNvPr>
          <p:cNvSpPr txBox="1"/>
          <p:nvPr/>
        </p:nvSpPr>
        <p:spPr>
          <a:xfrm>
            <a:off x="5020428" y="5688970"/>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Arial" panose="020B0604020202020204" pitchFamily="34" charset="0"/>
                <a:ea typeface="微軟正黑體" panose="020B0604030504040204" pitchFamily="34" charset="-120"/>
                <a:cs typeface="+mn-ea"/>
                <a:sym typeface="Arial" panose="020B0604020202020204" pitchFamily="34" charset="0"/>
              </a:rPr>
              <a:t>ISP WAN 1</a:t>
            </a:r>
          </a:p>
        </p:txBody>
      </p:sp>
      <p:sp>
        <p:nvSpPr>
          <p:cNvPr id="79" name="Google Shape;378;p24">
            <a:extLst>
              <a:ext uri="{FF2B5EF4-FFF2-40B4-BE49-F238E27FC236}">
                <a16:creationId xmlns:a16="http://schemas.microsoft.com/office/drawing/2014/main" id="{423CDD22-8B42-4477-972C-8B3AA6B6A2C9}"/>
              </a:ext>
            </a:extLst>
          </p:cNvPr>
          <p:cNvSpPr txBox="1"/>
          <p:nvPr/>
        </p:nvSpPr>
        <p:spPr>
          <a:xfrm>
            <a:off x="8168866" y="4531737"/>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10</a:t>
            </a:r>
            <a:r>
              <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G</a:t>
            </a:r>
            <a:endPar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80" name="群組 79">
            <a:extLst>
              <a:ext uri="{FF2B5EF4-FFF2-40B4-BE49-F238E27FC236}">
                <a16:creationId xmlns:a16="http://schemas.microsoft.com/office/drawing/2014/main" id="{6D56AF54-4CCD-48C9-BBA9-8B82E2FCC583}"/>
              </a:ext>
            </a:extLst>
          </p:cNvPr>
          <p:cNvGrpSpPr/>
          <p:nvPr/>
        </p:nvGrpSpPr>
        <p:grpSpPr>
          <a:xfrm>
            <a:off x="2653656" y="3381722"/>
            <a:ext cx="1285702" cy="1240167"/>
            <a:chOff x="215488" y="4652142"/>
            <a:chExt cx="1285702" cy="1240167"/>
          </a:xfrm>
        </p:grpSpPr>
        <p:pic>
          <p:nvPicPr>
            <p:cNvPr id="81" name="圖片 80" descr="一張含有 電子用品, 電腦, 監視器, 坐 的圖片&#10;&#10;自動產生的描述">
              <a:extLst>
                <a:ext uri="{FF2B5EF4-FFF2-40B4-BE49-F238E27FC236}">
                  <a16:creationId xmlns:a16="http://schemas.microsoft.com/office/drawing/2014/main" id="{9043E238-CB7C-46D9-93A7-62CF1FB29E1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82" name="Google Shape;573;p30">
              <a:extLst>
                <a:ext uri="{FF2B5EF4-FFF2-40B4-BE49-F238E27FC236}">
                  <a16:creationId xmlns:a16="http://schemas.microsoft.com/office/drawing/2014/main" id="{F1219351-9F61-45B9-9D52-229F667200E7}"/>
                </a:ext>
              </a:extLst>
            </p:cNvPr>
            <p:cNvPicPr preferRelativeResize="0"/>
            <p:nvPr/>
          </p:nvPicPr>
          <p:blipFill rotWithShape="1">
            <a:blip r:embed="rId8" cstate="print">
              <a:extLst>
                <a:ext uri="{28A0092B-C50C-407E-A947-70E740481C1C}">
                  <a14:useLocalDpi xmlns:a14="http://schemas.microsoft.com/office/drawing/2010/main"/>
                </a:ext>
              </a:extLst>
            </a:blip>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83" name="群組 82">
            <a:extLst>
              <a:ext uri="{FF2B5EF4-FFF2-40B4-BE49-F238E27FC236}">
                <a16:creationId xmlns:a16="http://schemas.microsoft.com/office/drawing/2014/main" id="{5C50DD64-D3AC-48BA-BC81-6272AC355C69}"/>
              </a:ext>
            </a:extLst>
          </p:cNvPr>
          <p:cNvGrpSpPr/>
          <p:nvPr/>
        </p:nvGrpSpPr>
        <p:grpSpPr>
          <a:xfrm>
            <a:off x="8334462" y="3380364"/>
            <a:ext cx="1279240" cy="1240167"/>
            <a:chOff x="8270974" y="3380364"/>
            <a:chExt cx="1279240" cy="1240167"/>
          </a:xfrm>
        </p:grpSpPr>
        <p:pic>
          <p:nvPicPr>
            <p:cNvPr id="84" name="圖片 83" descr="一張含有 電子用品, 電腦, 監視器, 坐 的圖片&#10;&#10;自動產生的描述">
              <a:extLst>
                <a:ext uri="{FF2B5EF4-FFF2-40B4-BE49-F238E27FC236}">
                  <a16:creationId xmlns:a16="http://schemas.microsoft.com/office/drawing/2014/main" id="{27C399A9-CA26-4E4F-855D-BF87E3AD43B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70974" y="3380364"/>
              <a:ext cx="1065268" cy="1210459"/>
            </a:xfrm>
            <a:prstGeom prst="rect">
              <a:avLst/>
            </a:prstGeom>
            <a:effectLst>
              <a:outerShdw blurRad="63500" sx="102000" sy="102000" algn="ctr" rotWithShape="0">
                <a:prstClr val="black">
                  <a:alpha val="71000"/>
                </a:prstClr>
              </a:outerShdw>
            </a:effectLst>
          </p:spPr>
        </p:pic>
        <p:pic>
          <p:nvPicPr>
            <p:cNvPr id="85" name="Google Shape;573;p30">
              <a:extLst>
                <a:ext uri="{FF2B5EF4-FFF2-40B4-BE49-F238E27FC236}">
                  <a16:creationId xmlns:a16="http://schemas.microsoft.com/office/drawing/2014/main" id="{E85CFB26-8460-44D4-9E43-6B48AAF8BA07}"/>
                </a:ext>
              </a:extLst>
            </p:cNvPr>
            <p:cNvPicPr preferRelativeResize="0"/>
            <p:nvPr/>
          </p:nvPicPr>
          <p:blipFill rotWithShape="1">
            <a:blip r:embed="rId8" cstate="print">
              <a:extLst>
                <a:ext uri="{28A0092B-C50C-407E-A947-70E740481C1C}">
                  <a14:useLocalDpi xmlns:a14="http://schemas.microsoft.com/office/drawing/2010/main"/>
                </a:ext>
              </a:extLst>
            </a:blip>
            <a:srcRect/>
            <a:stretch/>
          </p:blipFill>
          <p:spPr>
            <a:xfrm>
              <a:off x="8976743" y="4047060"/>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sp>
        <p:nvSpPr>
          <p:cNvPr id="86" name="Google Shape;378;p24">
            <a:extLst>
              <a:ext uri="{FF2B5EF4-FFF2-40B4-BE49-F238E27FC236}">
                <a16:creationId xmlns:a16="http://schemas.microsoft.com/office/drawing/2014/main" id="{DB36ABE4-1F19-4E23-9ED1-26B71D662595}"/>
              </a:ext>
            </a:extLst>
          </p:cNvPr>
          <p:cNvSpPr txBox="1"/>
          <p:nvPr/>
        </p:nvSpPr>
        <p:spPr>
          <a:xfrm>
            <a:off x="2470277" y="4528732"/>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10</a:t>
            </a:r>
            <a:r>
              <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G</a:t>
            </a:r>
            <a:endPar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394114505"/>
      </p:ext>
    </p:extLst>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線接點 66">
            <a:extLst>
              <a:ext uri="{FF2B5EF4-FFF2-40B4-BE49-F238E27FC236}">
                <a16:creationId xmlns:a16="http://schemas.microsoft.com/office/drawing/2014/main" id="{80602037-F23F-43A4-91EB-3FF8E9195C90}"/>
              </a:ext>
            </a:extLst>
          </p:cNvPr>
          <p:cNvCxnSpPr>
            <a:cxnSpLocks/>
          </p:cNvCxnSpPr>
          <p:nvPr/>
        </p:nvCxnSpPr>
        <p:spPr>
          <a:xfrm flipH="1">
            <a:off x="4616379" y="5640404"/>
            <a:ext cx="3006869" cy="0"/>
          </a:xfrm>
          <a:prstGeom prst="line">
            <a:avLst/>
          </a:prstGeom>
          <a:ln w="76200">
            <a:solidFill>
              <a:srgbClr val="FFC00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A67C057C-C268-44EA-AFDB-7D6CD0A6EB66}"/>
              </a:ext>
            </a:extLst>
          </p:cNvPr>
          <p:cNvCxnSpPr>
            <a:cxnSpLocks/>
          </p:cNvCxnSpPr>
          <p:nvPr/>
        </p:nvCxnSpPr>
        <p:spPr>
          <a:xfrm flipH="1">
            <a:off x="4616379" y="5323007"/>
            <a:ext cx="3006869" cy="0"/>
          </a:xfrm>
          <a:prstGeom prst="line">
            <a:avLst/>
          </a:prstGeom>
          <a:ln w="76200">
            <a:solidFill>
              <a:srgbClr val="92D05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4A2C1437-81B5-4DB4-AA68-2916F2F8F157}"/>
              </a:ext>
            </a:extLst>
          </p:cNvPr>
          <p:cNvCxnSpPr>
            <a:cxnSpLocks/>
          </p:cNvCxnSpPr>
          <p:nvPr/>
        </p:nvCxnSpPr>
        <p:spPr>
          <a:xfrm flipH="1">
            <a:off x="4616379" y="5942589"/>
            <a:ext cx="3006869" cy="0"/>
          </a:xfrm>
          <a:prstGeom prst="line">
            <a:avLst/>
          </a:prstGeom>
          <a:ln w="76200">
            <a:solidFill>
              <a:srgbClr val="FF505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3" name="標題 6">
            <a:extLst>
              <a:ext uri="{FF2B5EF4-FFF2-40B4-BE49-F238E27FC236}">
                <a16:creationId xmlns:a16="http://schemas.microsoft.com/office/drawing/2014/main" id="{21BDE660-251B-3148-BD1C-9B6EC3D80529}"/>
              </a:ext>
            </a:extLst>
          </p:cNvPr>
          <p:cNvSpPr>
            <a:spLocks noGrp="1"/>
          </p:cNvSpPr>
          <p:nvPr>
            <p:ph type="title"/>
          </p:nvPr>
        </p:nvSpPr>
        <p:spPr/>
        <p:txBody>
          <a:bodyPr>
            <a:normAutofit/>
          </a:bodyPr>
          <a:lstStyle/>
          <a:p>
            <a:r>
              <a:rPr lang="en-US" altLang="zh-TW" sz="5300">
                <a:ea typeface="微軟正黑體" panose="020B0604030504040204" pitchFamily="34" charset="-120"/>
                <a:sym typeface="Arial" panose="020B0604020202020204" pitchFamily="34" charset="0"/>
              </a:rPr>
              <a:t>WAN Load Balancing</a:t>
            </a:r>
          </a:p>
        </p:txBody>
      </p:sp>
      <p:sp>
        <p:nvSpPr>
          <p:cNvPr id="21" name="Google Shape;378;p24">
            <a:extLst>
              <a:ext uri="{FF2B5EF4-FFF2-40B4-BE49-F238E27FC236}">
                <a16:creationId xmlns:a16="http://schemas.microsoft.com/office/drawing/2014/main" id="{BC95D04A-5DA1-DB47-8F08-FA57E91564BB}"/>
              </a:ext>
            </a:extLst>
          </p:cNvPr>
          <p:cNvSpPr txBox="1"/>
          <p:nvPr/>
        </p:nvSpPr>
        <p:spPr>
          <a:xfrm>
            <a:off x="5155288" y="5325699"/>
            <a:ext cx="2034171" cy="348141"/>
          </a:xfrm>
          <a:prstGeom prst="rect">
            <a:avLst/>
          </a:prstGeom>
          <a:noFill/>
          <a:ln>
            <a:noFill/>
          </a:ln>
        </p:spPr>
        <p:txBody>
          <a:bodyPr spcFirstLastPara="1" wrap="square" lIns="121900" tIns="60933" rIns="121900" bIns="60933" anchor="ctr" anchorCtr="0">
            <a:noAutofit/>
          </a:bodyPr>
          <a:lstStyle/>
          <a:p>
            <a:pPr algn="ctr"/>
            <a:r>
              <a:rPr lang="en-US" sz="1600">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sp>
        <p:nvSpPr>
          <p:cNvPr id="24" name="Google Shape;378;p24">
            <a:extLst>
              <a:ext uri="{FF2B5EF4-FFF2-40B4-BE49-F238E27FC236}">
                <a16:creationId xmlns:a16="http://schemas.microsoft.com/office/drawing/2014/main" id="{7B2ABCF4-ADF6-054A-B65B-2EACC375D97C}"/>
              </a:ext>
            </a:extLst>
          </p:cNvPr>
          <p:cNvSpPr txBox="1"/>
          <p:nvPr/>
        </p:nvSpPr>
        <p:spPr>
          <a:xfrm>
            <a:off x="5185029" y="4879187"/>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Arial" panose="020B0604020202020204" pitchFamily="34" charset="0"/>
                <a:ea typeface="微軟正黑體" panose="020B0604030504040204" pitchFamily="34" charset="-120"/>
                <a:cs typeface="+mn-ea"/>
                <a:sym typeface="Arial" panose="020B0604020202020204" pitchFamily="34" charset="0"/>
              </a:rPr>
              <a:t>ISP WAN 1</a:t>
            </a:r>
          </a:p>
        </p:txBody>
      </p:sp>
      <p:cxnSp>
        <p:nvCxnSpPr>
          <p:cNvPr id="45" name="直線單箭頭接點 44">
            <a:extLst>
              <a:ext uri="{FF2B5EF4-FFF2-40B4-BE49-F238E27FC236}">
                <a16:creationId xmlns:a16="http://schemas.microsoft.com/office/drawing/2014/main" id="{4B2B3746-2150-4465-BB04-A439C24448D4}"/>
              </a:ext>
            </a:extLst>
          </p:cNvPr>
          <p:cNvCxnSpPr>
            <a:cxnSpLocks/>
          </p:cNvCxnSpPr>
          <p:nvPr/>
        </p:nvCxnSpPr>
        <p:spPr>
          <a:xfrm flipV="1">
            <a:off x="3225017" y="4542403"/>
            <a:ext cx="0" cy="1263125"/>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6" name="群組 45">
            <a:extLst>
              <a:ext uri="{FF2B5EF4-FFF2-40B4-BE49-F238E27FC236}">
                <a16:creationId xmlns:a16="http://schemas.microsoft.com/office/drawing/2014/main" id="{E58EAC99-497E-4063-AF4F-7655015999E6}"/>
              </a:ext>
            </a:extLst>
          </p:cNvPr>
          <p:cNvGrpSpPr/>
          <p:nvPr/>
        </p:nvGrpSpPr>
        <p:grpSpPr>
          <a:xfrm>
            <a:off x="2735957" y="3909292"/>
            <a:ext cx="1285702" cy="1240167"/>
            <a:chOff x="215488" y="4652142"/>
            <a:chExt cx="1285702" cy="1240167"/>
          </a:xfrm>
        </p:grpSpPr>
        <p:pic>
          <p:nvPicPr>
            <p:cNvPr id="47" name="圖片 46" descr="一張含有 電子用品, 電腦, 監視器, 坐 的圖片&#10;&#10;自動產生的描述">
              <a:extLst>
                <a:ext uri="{FF2B5EF4-FFF2-40B4-BE49-F238E27FC236}">
                  <a16:creationId xmlns:a16="http://schemas.microsoft.com/office/drawing/2014/main" id="{7586AED9-AB58-4119-B014-C3250F1AAE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48" name="Google Shape;573;p30">
              <a:extLst>
                <a:ext uri="{FF2B5EF4-FFF2-40B4-BE49-F238E27FC236}">
                  <a16:creationId xmlns:a16="http://schemas.microsoft.com/office/drawing/2014/main" id="{C3F6670D-7E5D-4A4D-A4BC-80B8E89ECA03}"/>
                </a:ext>
              </a:extLst>
            </p:cNvPr>
            <p:cNvPicPr preferRelativeResize="0"/>
            <p:nvPr/>
          </p:nvPicPr>
          <p:blipFill rotWithShape="1">
            <a:blip r:embed="rId3" cstate="print">
              <a:extLst>
                <a:ext uri="{28A0092B-C50C-407E-A947-70E740481C1C}">
                  <a14:useLocalDpi xmlns:a14="http://schemas.microsoft.com/office/drawing/2010/main"/>
                </a:ext>
              </a:extLst>
            </a:blip>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sp>
        <p:nvSpPr>
          <p:cNvPr id="49" name="Google Shape;378;p24">
            <a:extLst>
              <a:ext uri="{FF2B5EF4-FFF2-40B4-BE49-F238E27FC236}">
                <a16:creationId xmlns:a16="http://schemas.microsoft.com/office/drawing/2014/main" id="{A74BADC0-7592-44E2-9A4A-8538FAD764C8}"/>
              </a:ext>
            </a:extLst>
          </p:cNvPr>
          <p:cNvSpPr txBox="1"/>
          <p:nvPr/>
        </p:nvSpPr>
        <p:spPr>
          <a:xfrm>
            <a:off x="2552578" y="5056302"/>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10</a:t>
            </a:r>
            <a:r>
              <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G</a:t>
            </a:r>
            <a:endPar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1" name="群組 10">
            <a:extLst>
              <a:ext uri="{FF2B5EF4-FFF2-40B4-BE49-F238E27FC236}">
                <a16:creationId xmlns:a16="http://schemas.microsoft.com/office/drawing/2014/main" id="{9A845878-D34C-784A-97DB-997C5632AA9B}"/>
              </a:ext>
            </a:extLst>
          </p:cNvPr>
          <p:cNvGrpSpPr/>
          <p:nvPr/>
        </p:nvGrpSpPr>
        <p:grpSpPr>
          <a:xfrm>
            <a:off x="1821603" y="5323008"/>
            <a:ext cx="2830028" cy="1156866"/>
            <a:chOff x="1637986" y="2509893"/>
            <a:chExt cx="1286656" cy="525964"/>
          </a:xfrm>
        </p:grpSpPr>
        <p:sp>
          <p:nvSpPr>
            <p:cNvPr id="12" name="手繪多邊形: 圖案 62">
              <a:extLst>
                <a:ext uri="{FF2B5EF4-FFF2-40B4-BE49-F238E27FC236}">
                  <a16:creationId xmlns:a16="http://schemas.microsoft.com/office/drawing/2014/main" id="{CFA45289-E513-4A44-BD79-CB78B0AF7605}"/>
                </a:ext>
              </a:extLst>
            </p:cNvPr>
            <p:cNvSpPr/>
            <p:nvPr/>
          </p:nvSpPr>
          <p:spPr>
            <a:xfrm>
              <a:off x="1884490" y="2867650"/>
              <a:ext cx="811266" cy="168207"/>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en-US" altLang="zh-TW"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3" name="圖片 12">
              <a:extLst>
                <a:ext uri="{FF2B5EF4-FFF2-40B4-BE49-F238E27FC236}">
                  <a16:creationId xmlns:a16="http://schemas.microsoft.com/office/drawing/2014/main" id="{00903E1B-C966-2C42-8F47-59EEB69312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37986" y="2509893"/>
              <a:ext cx="1286656" cy="409650"/>
            </a:xfrm>
            <a:prstGeom prst="rect">
              <a:avLst/>
            </a:prstGeom>
            <a:effectLst/>
          </p:spPr>
        </p:pic>
      </p:grpSp>
      <p:pic>
        <p:nvPicPr>
          <p:cNvPr id="63" name="圖片 62">
            <a:extLst>
              <a:ext uri="{FF2B5EF4-FFF2-40B4-BE49-F238E27FC236}">
                <a16:creationId xmlns:a16="http://schemas.microsoft.com/office/drawing/2014/main" id="{F0AF0FCE-50AC-4FF6-AFE5-8E6BE833837B}"/>
              </a:ext>
            </a:extLst>
          </p:cNvPr>
          <p:cNvPicPr>
            <a:picLocks noChangeAspect="1"/>
          </p:cNvPicPr>
          <p:nvPr/>
        </p:nvPicPr>
        <p:blipFill>
          <a:blip r:embed="rId5"/>
          <a:stretch>
            <a:fillRect/>
          </a:stretch>
        </p:blipFill>
        <p:spPr>
          <a:xfrm>
            <a:off x="7811780" y="4533005"/>
            <a:ext cx="2405657" cy="1431981"/>
          </a:xfrm>
          <a:prstGeom prst="rect">
            <a:avLst/>
          </a:prstGeom>
        </p:spPr>
      </p:pic>
      <p:pic>
        <p:nvPicPr>
          <p:cNvPr id="65" name="圖形 64">
            <a:extLst>
              <a:ext uri="{FF2B5EF4-FFF2-40B4-BE49-F238E27FC236}">
                <a16:creationId xmlns:a16="http://schemas.microsoft.com/office/drawing/2014/main" id="{F62B4D64-8E00-407D-8227-3813B215F1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09639" y="4932667"/>
            <a:ext cx="470796" cy="339832"/>
          </a:xfrm>
          <a:prstGeom prst="rect">
            <a:avLst/>
          </a:prstGeom>
          <a:effectLst>
            <a:outerShdw blurRad="50800" dist="38100" dir="8100000" algn="tr" rotWithShape="0">
              <a:prstClr val="black">
                <a:alpha val="40000"/>
              </a:prstClr>
            </a:outerShdw>
          </a:effectLst>
        </p:spPr>
      </p:pic>
      <p:sp>
        <p:nvSpPr>
          <p:cNvPr id="70" name="Google Shape;378;p24">
            <a:extLst>
              <a:ext uri="{FF2B5EF4-FFF2-40B4-BE49-F238E27FC236}">
                <a16:creationId xmlns:a16="http://schemas.microsoft.com/office/drawing/2014/main" id="{94081E8C-B94E-43C4-9F35-D7B9B4C52024}"/>
              </a:ext>
            </a:extLst>
          </p:cNvPr>
          <p:cNvSpPr txBox="1"/>
          <p:nvPr/>
        </p:nvSpPr>
        <p:spPr>
          <a:xfrm>
            <a:off x="5155288" y="5642253"/>
            <a:ext cx="2034171" cy="348141"/>
          </a:xfrm>
          <a:prstGeom prst="rect">
            <a:avLst/>
          </a:prstGeom>
          <a:noFill/>
          <a:ln>
            <a:noFill/>
          </a:ln>
        </p:spPr>
        <p:txBody>
          <a:bodyPr spcFirstLastPara="1" wrap="square" lIns="121900" tIns="60933" rIns="121900" bIns="60933" anchor="ctr" anchorCtr="0">
            <a:noAutofit/>
          </a:bodyPr>
          <a:lstStyle/>
          <a:p>
            <a:pPr algn="ctr"/>
            <a:r>
              <a:rPr lang="en-US" sz="1600">
                <a:solidFill>
                  <a:srgbClr val="FF505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pic>
        <p:nvPicPr>
          <p:cNvPr id="71" name="圖形 70">
            <a:extLst>
              <a:ext uri="{FF2B5EF4-FFF2-40B4-BE49-F238E27FC236}">
                <a16:creationId xmlns:a16="http://schemas.microsoft.com/office/drawing/2014/main" id="{0C5967A6-C5CF-40CA-91D2-6784EA8CF9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49977" y="4932667"/>
            <a:ext cx="470796" cy="339832"/>
          </a:xfrm>
          <a:prstGeom prst="rect">
            <a:avLst/>
          </a:prstGeom>
          <a:effectLst>
            <a:outerShdw blurRad="50800" dist="38100" dir="8100000" algn="tr" rotWithShape="0">
              <a:prstClr val="black">
                <a:alpha val="40000"/>
              </a:prstClr>
            </a:outerShdw>
          </a:effectLst>
        </p:spPr>
      </p:pic>
      <p:pic>
        <p:nvPicPr>
          <p:cNvPr id="72" name="圖形 71">
            <a:extLst>
              <a:ext uri="{FF2B5EF4-FFF2-40B4-BE49-F238E27FC236}">
                <a16:creationId xmlns:a16="http://schemas.microsoft.com/office/drawing/2014/main" id="{444BC8A6-C2D7-4A07-9665-4912028DF2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48039" y="4909164"/>
            <a:ext cx="470796" cy="339832"/>
          </a:xfrm>
          <a:prstGeom prst="rect">
            <a:avLst/>
          </a:prstGeom>
          <a:effectLst>
            <a:outerShdw blurRad="50800" dist="38100" dir="8100000" algn="tr" rotWithShape="0">
              <a:prstClr val="black">
                <a:alpha val="40000"/>
              </a:prstClr>
            </a:outerShdw>
          </a:effectLst>
        </p:spPr>
      </p:pic>
      <p:sp>
        <p:nvSpPr>
          <p:cNvPr id="25" name="手繪多邊形: 圖案 62">
            <a:extLst>
              <a:ext uri="{FF2B5EF4-FFF2-40B4-BE49-F238E27FC236}">
                <a16:creationId xmlns:a16="http://schemas.microsoft.com/office/drawing/2014/main" id="{E5B343AD-ECFB-3A4E-84F0-D05E06C2980A}"/>
              </a:ext>
            </a:extLst>
          </p:cNvPr>
          <p:cNvSpPr/>
          <p:nvPr/>
        </p:nvSpPr>
        <p:spPr>
          <a:xfrm>
            <a:off x="786228" y="2282012"/>
            <a:ext cx="11001829" cy="1283602"/>
          </a:xfrm>
          <a:prstGeom prst="roundRect">
            <a:avLst>
              <a:gd name="adj" fmla="val 9789"/>
            </a:avLst>
          </a:prstGeom>
          <a:noFill/>
          <a:ln w="8562" cap="flat">
            <a:noFill/>
            <a:custDash>
              <a:ds d="900000" sp="900000"/>
            </a:custDash>
            <a:miter/>
          </a:ln>
        </p:spPr>
        <p:txBody>
          <a:bodyPr rtlCol="0" anchor="ctr"/>
          <a:lstStyle/>
          <a:p>
            <a:pPr marL="180335" indent="-187109">
              <a:lnSpc>
                <a:spcPct val="130000"/>
              </a:lnSpc>
              <a:spcBef>
                <a:spcPts val="600"/>
              </a:spcBef>
              <a:buClr>
                <a:srgbClr val="66FFCC"/>
              </a:buClr>
              <a:buSzPts val="2100"/>
              <a:buFont typeface="Arial"/>
              <a:buChar char="•"/>
            </a:pPr>
            <a:r>
              <a:rPr lang="en"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Using Multipath TCP (MPTCP) technology to automatically detect current network jitter, delay, and packet loss conditions, so that each packet takes the best network path to the destination, so as to achieve intelligent routing and uninterrupted connection for transmission</a:t>
            </a:r>
          </a:p>
          <a:p>
            <a:pPr marL="180335" indent="-187109">
              <a:lnSpc>
                <a:spcPct val="130000"/>
              </a:lnSpc>
              <a:spcBef>
                <a:spcPts val="600"/>
              </a:spcBef>
              <a:buClr>
                <a:srgbClr val="66FFCC"/>
              </a:buClr>
              <a:buSzPts val="2100"/>
              <a:buFont typeface="Arial"/>
              <a:buChar char="•"/>
            </a:pPr>
            <a:r>
              <a:rPr lang="en"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Maintain long-term and efficient transmission by distributing traffic through multiple WANs</a:t>
            </a:r>
            <a:b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b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矩形 25">
            <a:extLst>
              <a:ext uri="{FF2B5EF4-FFF2-40B4-BE49-F238E27FC236}">
                <a16:creationId xmlns:a16="http://schemas.microsoft.com/office/drawing/2014/main" id="{AACFA0B1-9DDA-AA4E-B3CB-7F75A12FA52C}"/>
              </a:ext>
            </a:extLst>
          </p:cNvPr>
          <p:cNvSpPr/>
          <p:nvPr/>
        </p:nvSpPr>
        <p:spPr>
          <a:xfrm>
            <a:off x="5080964" y="4493391"/>
            <a:ext cx="2608406" cy="369332"/>
          </a:xfrm>
          <a:prstGeom prst="rect">
            <a:avLst/>
          </a:prstGeom>
        </p:spPr>
        <p:txBody>
          <a:bodyPr wrap="none">
            <a:spAutoFit/>
          </a:bodyPr>
          <a:lstStyle/>
          <a:p>
            <a:r>
              <a:rPr lang="en-US" altLang="zh-CN">
                <a:solidFill>
                  <a:srgbClr val="92D050"/>
                </a:solidFill>
                <a:latin typeface="Arial" panose="020B0604020202020204" pitchFamily="34" charset="0"/>
                <a:ea typeface="微軟正黑體" panose="020B0604030504040204" pitchFamily="34" charset="-120"/>
                <a:sym typeface="Arial" panose="020B0604020202020204" pitchFamily="34" charset="0"/>
              </a:rPr>
              <a:t>Good Network Status</a:t>
            </a:r>
            <a:r>
              <a:rPr lang="zh-CN" altLang="en-US">
                <a:solidFill>
                  <a:srgbClr val="92D050"/>
                </a:solidFill>
                <a:latin typeface="Arial" panose="020B0604020202020204" pitchFamily="34" charset="0"/>
                <a:ea typeface="微軟正黑體" panose="020B0604030504040204" pitchFamily="34" charset="-120"/>
                <a:sym typeface="Arial" panose="020B0604020202020204" pitchFamily="34" charset="0"/>
              </a:rPr>
              <a:t>！</a:t>
            </a:r>
            <a:endParaRPr lang="zh-TW" altLang="en-US">
              <a:solidFill>
                <a:srgbClr val="92D05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矩形 26">
            <a:extLst>
              <a:ext uri="{FF2B5EF4-FFF2-40B4-BE49-F238E27FC236}">
                <a16:creationId xmlns:a16="http://schemas.microsoft.com/office/drawing/2014/main" id="{909FD012-78DB-4044-B6BF-807913F05302}"/>
              </a:ext>
            </a:extLst>
          </p:cNvPr>
          <p:cNvSpPr/>
          <p:nvPr/>
        </p:nvSpPr>
        <p:spPr>
          <a:xfrm>
            <a:off x="4787154" y="6094957"/>
            <a:ext cx="3084054" cy="307777"/>
          </a:xfrm>
          <a:prstGeom prst="rect">
            <a:avLst/>
          </a:prstGeom>
        </p:spPr>
        <p:txBody>
          <a:bodyPr wrap="square">
            <a:spAutoFit/>
          </a:bodyPr>
          <a:lstStyle/>
          <a:p>
            <a:pPr algn="ctr"/>
            <a:r>
              <a:rPr lang="en-US" altLang="zh-CN" sz="1400">
                <a:solidFill>
                  <a:srgbClr val="FF5050"/>
                </a:solidFill>
                <a:latin typeface="Arial" panose="020B0604020202020204" pitchFamily="34" charset="0"/>
                <a:ea typeface="微軟正黑體" panose="020B0604030504040204" pitchFamily="34" charset="-120"/>
                <a:sym typeface="Arial" panose="020B0604020202020204" pitchFamily="34" charset="0"/>
              </a:rPr>
              <a:t>High latency, jitter and packet loss</a:t>
            </a:r>
            <a:r>
              <a:rPr lang="zh-CN" altLang="en-US" sz="1400">
                <a:solidFill>
                  <a:srgbClr val="FF5050"/>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400">
              <a:solidFill>
                <a:srgbClr val="FF5050"/>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375877490"/>
      </p:ext>
    </p:extLst>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3" name="標題 2">
            <a:extLst>
              <a:ext uri="{FF2B5EF4-FFF2-40B4-BE49-F238E27FC236}">
                <a16:creationId xmlns:a16="http://schemas.microsoft.com/office/drawing/2014/main" id="{9DAFECF0-55EC-4D4A-9FA6-4D41C04C14DB}"/>
              </a:ext>
            </a:extLst>
          </p:cNvPr>
          <p:cNvSpPr>
            <a:spLocks noGrp="1"/>
          </p:cNvSpPr>
          <p:nvPr>
            <p:ph type="title"/>
          </p:nvPr>
        </p:nvSpPr>
        <p:spPr/>
        <p:txBody>
          <a:bodyPr>
            <a:normAutofit/>
          </a:bodyPr>
          <a:lstStyle/>
          <a:p>
            <a:r>
              <a:rPr lang="en-US" altLang="zh-TW" sz="3600">
                <a:ea typeface="微軟正黑體" panose="020B0604030504040204" pitchFamily="34" charset="-120"/>
                <a:cs typeface="Arial"/>
                <a:sym typeface="Arial" panose="020B0604020202020204" pitchFamily="34" charset="0"/>
              </a:rPr>
              <a:t>Connect Multiple Devices to SD-WAN Network with QVPN</a:t>
            </a:r>
            <a:endParaRPr lang="zh-TW" altLang="en-US" sz="4133">
              <a:ea typeface="微軟正黑體" panose="020B0604030504040204" pitchFamily="34" charset="-120"/>
              <a:cs typeface="Arial"/>
              <a:sym typeface="Arial" panose="020B0604020202020204" pitchFamily="34" charset="0"/>
            </a:endParaRPr>
          </a:p>
        </p:txBody>
      </p:sp>
      <p:sp>
        <p:nvSpPr>
          <p:cNvPr id="34" name="Google Shape;527;p28">
            <a:extLst>
              <a:ext uri="{FF2B5EF4-FFF2-40B4-BE49-F238E27FC236}">
                <a16:creationId xmlns:a16="http://schemas.microsoft.com/office/drawing/2014/main" id="{2AC5E721-F33B-7A48-B1B0-8B26E07A380B}"/>
              </a:ext>
            </a:extLst>
          </p:cNvPr>
          <p:cNvSpPr txBox="1">
            <a:spLocks/>
          </p:cNvSpPr>
          <p:nvPr/>
        </p:nvSpPr>
        <p:spPr>
          <a:xfrm>
            <a:off x="881649" y="2421467"/>
            <a:ext cx="4585424" cy="2596274"/>
          </a:xfrm>
          <a:prstGeom prst="rect">
            <a:avLst/>
          </a:prstGeom>
        </p:spPr>
        <p:txBody>
          <a:bodyPr spcFirstLastPara="1" vert="horz" wrap="square"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600"/>
              </a:spcBef>
              <a:buFont typeface="Arial" panose="020B0604020202020204" pitchFamily="34" charset="0"/>
              <a:buNone/>
            </a:pPr>
            <a:r>
              <a:rPr lang="en"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QVPN is QNAP's VPN solution with a pair of server and client. Multiple devices such as PC, mobile phone and tablet can join and access to SD-WAN network for a more secure and reliable data transmission.</a:t>
            </a:r>
            <a:endParaRPr lang="en" altLang="zh-TW" sz="18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35" name="群組 34">
            <a:extLst>
              <a:ext uri="{FF2B5EF4-FFF2-40B4-BE49-F238E27FC236}">
                <a16:creationId xmlns:a16="http://schemas.microsoft.com/office/drawing/2014/main" id="{DED3F3AA-1054-C64B-993C-79047928EE29}"/>
              </a:ext>
            </a:extLst>
          </p:cNvPr>
          <p:cNvGrpSpPr/>
          <p:nvPr/>
        </p:nvGrpSpPr>
        <p:grpSpPr>
          <a:xfrm>
            <a:off x="1528388" y="2296432"/>
            <a:ext cx="10333496" cy="4116892"/>
            <a:chOff x="1709600" y="2737943"/>
            <a:chExt cx="9069678" cy="3613386"/>
          </a:xfrm>
        </p:grpSpPr>
        <p:pic>
          <p:nvPicPr>
            <p:cNvPr id="36" name="圖片 35" descr="一張含有 室內, 坐, 電腦, 電子用品 的圖片&#10;&#10;自動產生的描述">
              <a:extLst>
                <a:ext uri="{FF2B5EF4-FFF2-40B4-BE49-F238E27FC236}">
                  <a16:creationId xmlns:a16="http://schemas.microsoft.com/office/drawing/2014/main" id="{89ABE36F-6126-A842-A677-907066822F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6472" y="2737943"/>
              <a:ext cx="1791859" cy="1791859"/>
            </a:xfrm>
            <a:prstGeom prst="rect">
              <a:avLst/>
            </a:prstGeom>
          </p:spPr>
        </p:pic>
        <p:sp>
          <p:nvSpPr>
            <p:cNvPr id="48" name="Google Shape;514;p28">
              <a:extLst>
                <a:ext uri="{FF2B5EF4-FFF2-40B4-BE49-F238E27FC236}">
                  <a16:creationId xmlns:a16="http://schemas.microsoft.com/office/drawing/2014/main" id="{F5C0C382-33F7-B44E-8EBF-C6508584C532}"/>
                </a:ext>
              </a:extLst>
            </p:cNvPr>
            <p:cNvSpPr/>
            <p:nvPr/>
          </p:nvSpPr>
          <p:spPr>
            <a:xfrm>
              <a:off x="9248739" y="6039472"/>
              <a:ext cx="1530539" cy="265811"/>
            </a:xfrm>
            <a:prstGeom prst="rect">
              <a:avLst/>
            </a:prstGeom>
            <a:noFill/>
            <a:ln>
              <a:noFill/>
            </a:ln>
          </p:spPr>
          <p:txBody>
            <a:bodyPr spcFirstLastPara="1" wrap="square" lIns="121900" tIns="121900" rIns="121900" bIns="121900" anchor="ctr" anchorCtr="0">
              <a:noAutofit/>
            </a:bodyPr>
            <a:lstStyle/>
            <a:p>
              <a:pPr lvl="0"/>
              <a:r>
                <a:rPr lang="en-US" altLang="zh-TW" sz="1467">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QVPN Client </a:t>
              </a:r>
            </a:p>
          </p:txBody>
        </p:sp>
        <p:sp>
          <p:nvSpPr>
            <p:cNvPr id="49" name="Google Shape;514;p28">
              <a:extLst>
                <a:ext uri="{FF2B5EF4-FFF2-40B4-BE49-F238E27FC236}">
                  <a16:creationId xmlns:a16="http://schemas.microsoft.com/office/drawing/2014/main" id="{A10007AB-5349-BD45-8A7B-B7CF09489A4F}"/>
                </a:ext>
              </a:extLst>
            </p:cNvPr>
            <p:cNvSpPr/>
            <p:nvPr/>
          </p:nvSpPr>
          <p:spPr>
            <a:xfrm>
              <a:off x="8054249" y="4161526"/>
              <a:ext cx="1959759" cy="226032"/>
            </a:xfrm>
            <a:prstGeom prst="rect">
              <a:avLst/>
            </a:prstGeom>
            <a:noFill/>
            <a:ln>
              <a:noFill/>
            </a:ln>
          </p:spPr>
          <p:txBody>
            <a:bodyPr spcFirstLastPara="1" wrap="square" lIns="121900" tIns="121900" rIns="121900" bIns="121900" anchor="ctr" anchorCtr="0">
              <a:noAutofit/>
            </a:bodyPr>
            <a:lstStyle/>
            <a:p>
              <a:pPr lvl="0"/>
              <a:r>
                <a:rPr lang="en-US" altLang="zh-TW" sz="1467">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QVPN Client </a:t>
              </a:r>
            </a:p>
          </p:txBody>
        </p:sp>
        <p:sp>
          <p:nvSpPr>
            <p:cNvPr id="53" name="Google Shape;514;p28">
              <a:extLst>
                <a:ext uri="{FF2B5EF4-FFF2-40B4-BE49-F238E27FC236}">
                  <a16:creationId xmlns:a16="http://schemas.microsoft.com/office/drawing/2014/main" id="{185532FD-5961-CB4B-86B1-0A6CFE7E2F45}"/>
                </a:ext>
              </a:extLst>
            </p:cNvPr>
            <p:cNvSpPr/>
            <p:nvPr/>
          </p:nvSpPr>
          <p:spPr>
            <a:xfrm>
              <a:off x="1709600" y="6100531"/>
              <a:ext cx="1623574" cy="250798"/>
            </a:xfrm>
            <a:prstGeom prst="rect">
              <a:avLst/>
            </a:prstGeom>
            <a:noFill/>
            <a:ln>
              <a:noFill/>
            </a:ln>
          </p:spPr>
          <p:txBody>
            <a:bodyPr spcFirstLastPara="1" wrap="square" lIns="121900" tIns="121900" rIns="121900" bIns="121900" anchor="ctr" anchorCtr="0">
              <a:noAutofit/>
            </a:bodyPr>
            <a:lstStyle/>
            <a:p>
              <a:pPr lvl="0"/>
              <a:r>
                <a:rPr lang="en-US" altLang="zh-TW" sz="1467">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QVPN Client </a:t>
              </a:r>
            </a:p>
          </p:txBody>
        </p:sp>
        <p:pic>
          <p:nvPicPr>
            <p:cNvPr id="56" name="圖片 55" descr="一張含有 電子用品, 白色, 坐, 相片 的圖片&#10;&#10;自動產生的描述">
              <a:extLst>
                <a:ext uri="{FF2B5EF4-FFF2-40B4-BE49-F238E27FC236}">
                  <a16:creationId xmlns:a16="http://schemas.microsoft.com/office/drawing/2014/main" id="{737028CA-A58C-DF48-BCC5-EBBA91858B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80856" y="5195030"/>
              <a:ext cx="968747" cy="968747"/>
            </a:xfrm>
            <a:prstGeom prst="rect">
              <a:avLst/>
            </a:prstGeom>
          </p:spPr>
        </p:pic>
        <p:pic>
          <p:nvPicPr>
            <p:cNvPr id="57" name="圖片 56" descr="一張含有 膝上型電腦, 立體, 電腦, 電子用品 的圖片&#10;&#10;自動產生的描述">
              <a:extLst>
                <a:ext uri="{FF2B5EF4-FFF2-40B4-BE49-F238E27FC236}">
                  <a16:creationId xmlns:a16="http://schemas.microsoft.com/office/drawing/2014/main" id="{E8BE3E56-FB9B-704F-AA8E-CAF65D0670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29756" y="5124263"/>
              <a:ext cx="596845" cy="958530"/>
            </a:xfrm>
            <a:prstGeom prst="rect">
              <a:avLst/>
            </a:prstGeom>
          </p:spPr>
        </p:pic>
        <p:pic>
          <p:nvPicPr>
            <p:cNvPr id="58" name="圖形 57">
              <a:extLst>
                <a:ext uri="{FF2B5EF4-FFF2-40B4-BE49-F238E27FC236}">
                  <a16:creationId xmlns:a16="http://schemas.microsoft.com/office/drawing/2014/main" id="{88422CA1-2E87-E446-9CCF-BC933F8F64F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74277" y="3774967"/>
              <a:ext cx="364277" cy="364277"/>
            </a:xfrm>
            <a:prstGeom prst="rect">
              <a:avLst/>
            </a:prstGeom>
            <a:effectLst>
              <a:outerShdw blurRad="50800" dist="50800" dir="8400000" algn="t" rotWithShape="0">
                <a:prstClr val="black">
                  <a:alpha val="30000"/>
                </a:prstClr>
              </a:outerShdw>
            </a:effectLst>
          </p:spPr>
        </p:pic>
        <p:pic>
          <p:nvPicPr>
            <p:cNvPr id="59" name="圖形 58">
              <a:extLst>
                <a:ext uri="{FF2B5EF4-FFF2-40B4-BE49-F238E27FC236}">
                  <a16:creationId xmlns:a16="http://schemas.microsoft.com/office/drawing/2014/main" id="{053845FC-D68D-8240-BEE1-B7ACE47B1B49}"/>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44462" y="5629565"/>
              <a:ext cx="364277" cy="364277"/>
            </a:xfrm>
            <a:prstGeom prst="rect">
              <a:avLst/>
            </a:prstGeom>
            <a:effectLst>
              <a:outerShdw blurRad="50800" dist="50800" dir="8400000" algn="t" rotWithShape="0">
                <a:prstClr val="black">
                  <a:alpha val="30000"/>
                </a:prstClr>
              </a:outerShdw>
            </a:effectLst>
          </p:spPr>
        </p:pic>
        <p:pic>
          <p:nvPicPr>
            <p:cNvPr id="60" name="圖形 59">
              <a:extLst>
                <a:ext uri="{FF2B5EF4-FFF2-40B4-BE49-F238E27FC236}">
                  <a16:creationId xmlns:a16="http://schemas.microsoft.com/office/drawing/2014/main" id="{DA638796-A47B-2C42-9F2D-092C4C9BCBE8}"/>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53619" y="5675195"/>
              <a:ext cx="364277" cy="364277"/>
            </a:xfrm>
            <a:prstGeom prst="rect">
              <a:avLst/>
            </a:prstGeom>
            <a:effectLst>
              <a:outerShdw blurRad="50800" dist="50800" dir="8400000" algn="t" rotWithShape="0">
                <a:prstClr val="black">
                  <a:alpha val="30000"/>
                </a:prstClr>
              </a:outerShdw>
            </a:effectLst>
          </p:spPr>
        </p:pic>
        <p:sp>
          <p:nvSpPr>
            <p:cNvPr id="61" name="等腰三角形 514">
              <a:extLst>
                <a:ext uri="{FF2B5EF4-FFF2-40B4-BE49-F238E27FC236}">
                  <a16:creationId xmlns:a16="http://schemas.microsoft.com/office/drawing/2014/main" id="{BC956B82-5C14-D04C-A171-C8714DC6E465}"/>
                </a:ext>
              </a:extLst>
            </p:cNvPr>
            <p:cNvSpPr/>
            <p:nvPr/>
          </p:nvSpPr>
          <p:spPr>
            <a:xfrm>
              <a:off x="4994411" y="4119717"/>
              <a:ext cx="2275512" cy="1504545"/>
            </a:xfrm>
            <a:prstGeom prst="triangle">
              <a:avLst/>
            </a:prstGeom>
            <a:noFill/>
            <a:ln w="38100">
              <a:solidFill>
                <a:srgbClr val="0C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pic>
          <p:nvPicPr>
            <p:cNvPr id="62" name="圖形 61">
              <a:extLst>
                <a:ext uri="{FF2B5EF4-FFF2-40B4-BE49-F238E27FC236}">
                  <a16:creationId xmlns:a16="http://schemas.microsoft.com/office/drawing/2014/main" id="{06F47C04-B639-274B-91AE-F06FEC581CEE}"/>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l="26406"/>
            <a:stretch/>
          </p:blipFill>
          <p:spPr>
            <a:xfrm>
              <a:off x="5432141" y="5025839"/>
              <a:ext cx="1354737" cy="484825"/>
            </a:xfrm>
            <a:prstGeom prst="rect">
              <a:avLst/>
            </a:prstGeom>
            <a:effectLst>
              <a:outerShdw blurRad="50800" dist="50800" dir="8400000" algn="t" rotWithShape="0">
                <a:prstClr val="black">
                  <a:alpha val="30000"/>
                </a:prstClr>
              </a:outerShdw>
            </a:effectLst>
          </p:spPr>
        </p:pic>
        <p:sp>
          <p:nvSpPr>
            <p:cNvPr id="63" name="橢圓 62">
              <a:extLst>
                <a:ext uri="{FF2B5EF4-FFF2-40B4-BE49-F238E27FC236}">
                  <a16:creationId xmlns:a16="http://schemas.microsoft.com/office/drawing/2014/main" id="{693429EB-36B3-1643-9523-95B038B87523}"/>
                </a:ext>
              </a:extLst>
            </p:cNvPr>
            <p:cNvSpPr/>
            <p:nvPr/>
          </p:nvSpPr>
          <p:spPr>
            <a:xfrm>
              <a:off x="3788549" y="5100191"/>
              <a:ext cx="1202465" cy="1202465"/>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5" name="橢圓 64">
              <a:extLst>
                <a:ext uri="{FF2B5EF4-FFF2-40B4-BE49-F238E27FC236}">
                  <a16:creationId xmlns:a16="http://schemas.microsoft.com/office/drawing/2014/main" id="{11924339-01AF-1D42-B27C-B08601642924}"/>
                </a:ext>
              </a:extLst>
            </p:cNvPr>
            <p:cNvSpPr/>
            <p:nvPr/>
          </p:nvSpPr>
          <p:spPr>
            <a:xfrm>
              <a:off x="5432969" y="3083653"/>
              <a:ext cx="1256458" cy="1256458"/>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7" name="圖形 66">
              <a:extLst>
                <a:ext uri="{FF2B5EF4-FFF2-40B4-BE49-F238E27FC236}">
                  <a16:creationId xmlns:a16="http://schemas.microsoft.com/office/drawing/2014/main" id="{67FDAD8F-B013-D445-97C8-F8CE8C0CFA9F}"/>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788745" y="3906122"/>
              <a:ext cx="635113" cy="635113"/>
            </a:xfrm>
            <a:prstGeom prst="rect">
              <a:avLst/>
            </a:prstGeom>
            <a:effectLst>
              <a:outerShdw blurRad="50800" dist="50800" dir="8400000" algn="t" rotWithShape="0">
                <a:prstClr val="black">
                  <a:alpha val="30000"/>
                </a:prstClr>
              </a:outerShdw>
            </a:effectLst>
          </p:spPr>
        </p:pic>
        <p:sp>
          <p:nvSpPr>
            <p:cNvPr id="68" name="橢圓 67">
              <a:extLst>
                <a:ext uri="{FF2B5EF4-FFF2-40B4-BE49-F238E27FC236}">
                  <a16:creationId xmlns:a16="http://schemas.microsoft.com/office/drawing/2014/main" id="{7C249641-35B0-3949-A538-46A00E90C2C8}"/>
                </a:ext>
              </a:extLst>
            </p:cNvPr>
            <p:cNvSpPr/>
            <p:nvPr/>
          </p:nvSpPr>
          <p:spPr>
            <a:xfrm>
              <a:off x="7206903" y="5089203"/>
              <a:ext cx="1202465" cy="1202465"/>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69" name="直線接點 68">
              <a:extLst>
                <a:ext uri="{FF2B5EF4-FFF2-40B4-BE49-F238E27FC236}">
                  <a16:creationId xmlns:a16="http://schemas.microsoft.com/office/drawing/2014/main" id="{55CCF1CF-6085-C248-8F86-18BA8712ADEC}"/>
                </a:ext>
              </a:extLst>
            </p:cNvPr>
            <p:cNvCxnSpPr>
              <a:cxnSpLocks/>
            </p:cNvCxnSpPr>
            <p:nvPr/>
          </p:nvCxnSpPr>
          <p:spPr>
            <a:xfrm flipH="1" flipV="1">
              <a:off x="2905214" y="5748938"/>
              <a:ext cx="833606" cy="2473"/>
            </a:xfrm>
            <a:prstGeom prst="line">
              <a:avLst/>
            </a:prstGeom>
            <a:ln w="38100">
              <a:solidFill>
                <a:srgbClr val="00B0F0"/>
              </a:solidFill>
              <a:headEnd type="triangle" w="med" len="med"/>
              <a:tailEnd type="none" w="lg"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AF9D5550-3D82-FC4E-B6F5-518EF39E081A}"/>
                </a:ext>
              </a:extLst>
            </p:cNvPr>
            <p:cNvCxnSpPr>
              <a:cxnSpLocks/>
            </p:cNvCxnSpPr>
            <p:nvPr/>
          </p:nvCxnSpPr>
          <p:spPr>
            <a:xfrm flipH="1">
              <a:off x="6784251" y="3774967"/>
              <a:ext cx="1290642" cy="1"/>
            </a:xfrm>
            <a:prstGeom prst="line">
              <a:avLst/>
            </a:prstGeom>
            <a:ln w="38100">
              <a:solidFill>
                <a:srgbClr val="00B0F0"/>
              </a:solidFill>
              <a:headEnd type="none"/>
              <a:tailEnd type="triangle"/>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39B17136-80EE-6A48-B6E9-669A50008A66}"/>
                </a:ext>
              </a:extLst>
            </p:cNvPr>
            <p:cNvCxnSpPr>
              <a:cxnSpLocks/>
            </p:cNvCxnSpPr>
            <p:nvPr/>
          </p:nvCxnSpPr>
          <p:spPr>
            <a:xfrm flipH="1" flipV="1">
              <a:off x="8541406" y="5653226"/>
              <a:ext cx="833606" cy="2473"/>
            </a:xfrm>
            <a:prstGeom prst="line">
              <a:avLst/>
            </a:prstGeom>
            <a:ln w="38100">
              <a:solidFill>
                <a:srgbClr val="00B0F0"/>
              </a:solidFill>
              <a:tailEnd type="triangle"/>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79" name="Google Shape;378;p24">
              <a:extLst>
                <a:ext uri="{FF2B5EF4-FFF2-40B4-BE49-F238E27FC236}">
                  <a16:creationId xmlns:a16="http://schemas.microsoft.com/office/drawing/2014/main" id="{11B2D020-446D-ED4B-A794-48C4D5C2FFC8}"/>
                </a:ext>
              </a:extLst>
            </p:cNvPr>
            <p:cNvSpPr txBox="1"/>
            <p:nvPr/>
          </p:nvSpPr>
          <p:spPr>
            <a:xfrm>
              <a:off x="6767652" y="3385151"/>
              <a:ext cx="1307242" cy="320068"/>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QVPN</a:t>
              </a:r>
              <a:endParaRPr lang="en-US" sz="28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0" name="Google Shape;378;p24">
              <a:extLst>
                <a:ext uri="{FF2B5EF4-FFF2-40B4-BE49-F238E27FC236}">
                  <a16:creationId xmlns:a16="http://schemas.microsoft.com/office/drawing/2014/main" id="{8D0E83E7-1386-434A-87B4-45B088C574AF}"/>
                </a:ext>
              </a:extLst>
            </p:cNvPr>
            <p:cNvSpPr txBox="1"/>
            <p:nvPr/>
          </p:nvSpPr>
          <p:spPr>
            <a:xfrm>
              <a:off x="8249488" y="5310834"/>
              <a:ext cx="1411035" cy="320068"/>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QVPN</a:t>
              </a:r>
            </a:p>
          </p:txBody>
        </p:sp>
        <p:sp>
          <p:nvSpPr>
            <p:cNvPr id="82" name="Google Shape;378;p24">
              <a:extLst>
                <a:ext uri="{FF2B5EF4-FFF2-40B4-BE49-F238E27FC236}">
                  <a16:creationId xmlns:a16="http://schemas.microsoft.com/office/drawing/2014/main" id="{F106093A-A41D-B94F-BED4-01ABD5E7ED3C}"/>
                </a:ext>
              </a:extLst>
            </p:cNvPr>
            <p:cNvSpPr txBox="1"/>
            <p:nvPr/>
          </p:nvSpPr>
          <p:spPr>
            <a:xfrm>
              <a:off x="2616499" y="5409686"/>
              <a:ext cx="1411035" cy="320068"/>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QVPN</a:t>
              </a:r>
            </a:p>
          </p:txBody>
        </p:sp>
        <p:pic>
          <p:nvPicPr>
            <p:cNvPr id="83" name="圖片 82">
              <a:extLst>
                <a:ext uri="{FF2B5EF4-FFF2-40B4-BE49-F238E27FC236}">
                  <a16:creationId xmlns:a16="http://schemas.microsoft.com/office/drawing/2014/main" id="{7A45F9E3-C6A2-A646-AAD9-70DD6D1D937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837003" y="5584192"/>
              <a:ext cx="1065583" cy="339264"/>
            </a:xfrm>
            <a:prstGeom prst="rect">
              <a:avLst/>
            </a:prstGeom>
            <a:effectLst>
              <a:outerShdw blurRad="63500" sx="103000" sy="103000" algn="ctr" rotWithShape="0">
                <a:prstClr val="black">
                  <a:alpha val="85000"/>
                </a:prstClr>
              </a:outerShdw>
            </a:effectLst>
          </p:spPr>
        </p:pic>
        <p:sp>
          <p:nvSpPr>
            <p:cNvPr id="84" name="矩形 83">
              <a:extLst>
                <a:ext uri="{FF2B5EF4-FFF2-40B4-BE49-F238E27FC236}">
                  <a16:creationId xmlns:a16="http://schemas.microsoft.com/office/drawing/2014/main" id="{1CFB30BA-F9E7-7344-BB72-B5C42FD0FF30}"/>
                </a:ext>
              </a:extLst>
            </p:cNvPr>
            <p:cNvSpPr/>
            <p:nvPr/>
          </p:nvSpPr>
          <p:spPr>
            <a:xfrm>
              <a:off x="3868710" y="5371990"/>
              <a:ext cx="973365" cy="216108"/>
            </a:xfrm>
            <a:prstGeom prst="rect">
              <a:avLst/>
            </a:prstGeom>
          </p:spPr>
          <p:txBody>
            <a:bodyPr wrap="square">
              <a:spAutoFit/>
            </a:bodyPr>
            <a:lstStyle/>
            <a:p>
              <a:pPr algn="ctr"/>
              <a:r>
                <a:rPr lang="en-US" altLang="zh-TW" sz="10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8" name="圖形 87">
              <a:extLst>
                <a:ext uri="{FF2B5EF4-FFF2-40B4-BE49-F238E27FC236}">
                  <a16:creationId xmlns:a16="http://schemas.microsoft.com/office/drawing/2014/main" id="{74C2FCD0-22A9-6D44-92D5-C6497CC6F6B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96875" y="5338143"/>
              <a:ext cx="635113" cy="635113"/>
            </a:xfrm>
            <a:prstGeom prst="rect">
              <a:avLst/>
            </a:prstGeom>
            <a:effectLst>
              <a:outerShdw blurRad="50800" dist="50800" dir="8400000" algn="t" rotWithShape="0">
                <a:prstClr val="black">
                  <a:alpha val="30000"/>
                </a:prstClr>
              </a:outerShdw>
            </a:effectLst>
          </p:spPr>
        </p:pic>
        <p:pic>
          <p:nvPicPr>
            <p:cNvPr id="89" name="圖片 88">
              <a:extLst>
                <a:ext uri="{FF2B5EF4-FFF2-40B4-BE49-F238E27FC236}">
                  <a16:creationId xmlns:a16="http://schemas.microsoft.com/office/drawing/2014/main" id="{C8704D3D-A662-F445-B1A6-A07ACCD29D6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275345" y="5584192"/>
              <a:ext cx="1065583" cy="339264"/>
            </a:xfrm>
            <a:prstGeom prst="rect">
              <a:avLst/>
            </a:prstGeom>
            <a:effectLst>
              <a:outerShdw blurRad="63500" sx="103000" sy="103000" algn="ctr" rotWithShape="0">
                <a:prstClr val="black">
                  <a:alpha val="85000"/>
                </a:prstClr>
              </a:outerShdw>
            </a:effectLst>
          </p:spPr>
        </p:pic>
        <p:sp>
          <p:nvSpPr>
            <p:cNvPr id="90" name="矩形 89">
              <a:extLst>
                <a:ext uri="{FF2B5EF4-FFF2-40B4-BE49-F238E27FC236}">
                  <a16:creationId xmlns:a16="http://schemas.microsoft.com/office/drawing/2014/main" id="{3CD27716-3992-BF44-B7E6-3FF4C8D5CC85}"/>
                </a:ext>
              </a:extLst>
            </p:cNvPr>
            <p:cNvSpPr/>
            <p:nvPr/>
          </p:nvSpPr>
          <p:spPr>
            <a:xfrm>
              <a:off x="7315831" y="5371990"/>
              <a:ext cx="973365" cy="216108"/>
            </a:xfrm>
            <a:prstGeom prst="rect">
              <a:avLst/>
            </a:prstGeom>
          </p:spPr>
          <p:txBody>
            <a:bodyPr wrap="square">
              <a:spAutoFit/>
            </a:bodyPr>
            <a:lstStyle/>
            <a:p>
              <a:pPr algn="ctr"/>
              <a:r>
                <a:rPr lang="en-US" altLang="zh-TW" sz="10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91" name="圖形 90">
              <a:extLst>
                <a:ext uri="{FF2B5EF4-FFF2-40B4-BE49-F238E27FC236}">
                  <a16:creationId xmlns:a16="http://schemas.microsoft.com/office/drawing/2014/main" id="{C46D1E4F-7EAE-6547-B072-319007486A7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786309" y="5338146"/>
              <a:ext cx="635113" cy="635113"/>
            </a:xfrm>
            <a:prstGeom prst="rect">
              <a:avLst/>
            </a:prstGeom>
            <a:effectLst>
              <a:outerShdw blurRad="50800" dist="50800" dir="8400000" algn="t" rotWithShape="0">
                <a:prstClr val="black">
                  <a:alpha val="30000"/>
                </a:prstClr>
              </a:outerShdw>
            </a:effectLst>
          </p:spPr>
        </p:pic>
        <p:sp>
          <p:nvSpPr>
            <p:cNvPr id="93" name="矩形 92">
              <a:extLst>
                <a:ext uri="{FF2B5EF4-FFF2-40B4-BE49-F238E27FC236}">
                  <a16:creationId xmlns:a16="http://schemas.microsoft.com/office/drawing/2014/main" id="{15E1874D-C484-459E-8664-9AE10132F9D1}"/>
                </a:ext>
              </a:extLst>
            </p:cNvPr>
            <p:cNvSpPr/>
            <p:nvPr/>
          </p:nvSpPr>
          <p:spPr>
            <a:xfrm>
              <a:off x="5574514" y="3737131"/>
              <a:ext cx="973365" cy="216108"/>
            </a:xfrm>
            <a:prstGeom prst="rect">
              <a:avLst/>
            </a:prstGeom>
          </p:spPr>
          <p:txBody>
            <a:bodyPr wrap="square">
              <a:spAutoFit/>
            </a:bodyPr>
            <a:lstStyle/>
            <a:p>
              <a:pPr algn="ctr"/>
              <a:r>
                <a:rPr lang="en-US" altLang="zh-TW" sz="10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92" name="圖片 91">
            <a:extLst>
              <a:ext uri="{FF2B5EF4-FFF2-40B4-BE49-F238E27FC236}">
                <a16:creationId xmlns:a16="http://schemas.microsoft.com/office/drawing/2014/main" id="{E8CE8A72-C6C1-8249-8F96-27D6BFA87E06}"/>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879327" y="3065726"/>
            <a:ext cx="1214067" cy="386539"/>
          </a:xfrm>
          <a:prstGeom prst="rect">
            <a:avLst/>
          </a:prstGeom>
          <a:effectLst>
            <a:outerShdw blurRad="63500" sx="103000" sy="103000" algn="ctr" rotWithShape="0">
              <a:prstClr val="black">
                <a:alpha val="85000"/>
              </a:prstClr>
            </a:outerShdw>
          </a:effectLst>
        </p:spPr>
      </p:pic>
      <p:sp>
        <p:nvSpPr>
          <p:cNvPr id="2" name="文字方塊 1">
            <a:extLst>
              <a:ext uri="{FF2B5EF4-FFF2-40B4-BE49-F238E27FC236}">
                <a16:creationId xmlns:a16="http://schemas.microsoft.com/office/drawing/2014/main" id="{C0A094D3-2D79-4798-BE85-CE0C9421BA93}"/>
              </a:ext>
            </a:extLst>
          </p:cNvPr>
          <p:cNvSpPr txBox="1"/>
          <p:nvPr/>
        </p:nvSpPr>
        <p:spPr>
          <a:xfrm>
            <a:off x="6438900" y="6415087"/>
            <a:ext cx="5910262"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050">
                <a:solidFill>
                  <a:srgbClr val="FFFFFF"/>
                </a:solidFill>
                <a:latin typeface="Segoe UI"/>
                <a:ea typeface="微軟正黑體"/>
                <a:cs typeface="Segoe UI"/>
              </a:rPr>
              <a:t>** QVPN Server </a:t>
            </a:r>
            <a:r>
              <a:rPr lang="en-US" altLang="zh-TW" sz="1050">
                <a:solidFill>
                  <a:srgbClr val="FFFFFF"/>
                </a:solidFill>
                <a:latin typeface="Segoe UI"/>
                <a:ea typeface="微軟正黑體"/>
                <a:cs typeface="Segoe UI"/>
              </a:rPr>
              <a:t>and client cannot be enabled at the same time.</a:t>
            </a:r>
            <a:endParaRPr lang="en-US" altLang="zh-TW" sz="1050">
              <a:ea typeface="微軟正黑體"/>
              <a:cs typeface="Segoe UI"/>
            </a:endParaRPr>
          </a:p>
          <a:p>
            <a:r>
              <a:rPr lang="zh-TW" sz="1050">
                <a:solidFill>
                  <a:srgbClr val="FFFFFF"/>
                </a:solidFill>
                <a:latin typeface="Segoe UI"/>
                <a:ea typeface="微軟正黑體"/>
                <a:cs typeface="Segoe UI"/>
              </a:rPr>
              <a:t>** </a:t>
            </a:r>
            <a:r>
              <a:rPr lang="en-US" altLang="zh-TW" sz="1050">
                <a:solidFill>
                  <a:srgbClr val="FFFFFF"/>
                </a:solidFill>
                <a:latin typeface="Segoe UI"/>
                <a:ea typeface="微軟正黑體"/>
                <a:cs typeface="Segoe UI"/>
              </a:rPr>
              <a:t>QuWAN service and L2TP on QVPN server cannot be enabled at the same time.</a:t>
            </a:r>
            <a:endParaRPr lang="zh-TW" altLang="en-US" sz="1050">
              <a:solidFill>
                <a:srgbClr val="FFFFFF"/>
              </a:solidFill>
              <a:latin typeface="Segoe UI"/>
              <a:ea typeface="微軟正黑體"/>
              <a:cs typeface="Segoe UI"/>
            </a:endParaRPr>
          </a:p>
        </p:txBody>
      </p:sp>
    </p:spTree>
    <p:extLst>
      <p:ext uri="{BB962C8B-B14F-4D97-AF65-F5344CB8AC3E}">
        <p14:creationId xmlns:p14="http://schemas.microsoft.com/office/powerpoint/2010/main" val="739733605"/>
      </p:ext>
    </p:extLst>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90" name="Google Shape;690;p34"/>
          <p:cNvSpPr txBox="1"/>
          <p:nvPr/>
        </p:nvSpPr>
        <p:spPr>
          <a:xfrm>
            <a:off x="602712" y="2435409"/>
            <a:ext cx="5514571" cy="1733015"/>
          </a:xfrm>
          <a:prstGeom prst="rect">
            <a:avLst/>
          </a:prstGeom>
          <a:noFill/>
          <a:ln>
            <a:noFill/>
          </a:ln>
        </p:spPr>
        <p:txBody>
          <a:bodyPr spcFirstLastPara="1" wrap="square" lIns="91425" tIns="45700" rIns="91425" bIns="45700" anchor="t" anchorCtr="0">
            <a:noAutofit/>
          </a:bodyPr>
          <a:lstStyle/>
          <a:p>
            <a:pPr>
              <a:lnSpc>
                <a:spcPct val="130000"/>
              </a:lnSpc>
            </a:pPr>
            <a:r>
              <a:rPr lang="zh-TW" altLang="en-US" sz="24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QuWAN</a:t>
            </a:r>
            <a:r>
              <a:rPr lang="en-US" sz="24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 Orchestrator </a:t>
            </a:r>
          </a:p>
          <a:p>
            <a:pPr>
              <a:lnSpc>
                <a:spcPct val="130000"/>
              </a:lnSpc>
              <a:spcBef>
                <a:spcPts val="1600"/>
              </a:spcBef>
              <a:buClr>
                <a:srgbClr val="05FF76"/>
              </a:buClr>
              <a:buSzPts val="2100"/>
            </a:pPr>
            <a:r>
              <a:rPr lang="en"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Go to </a:t>
            </a:r>
            <a:r>
              <a:rPr lang="en" altLang="zh-TW"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quwan.qnap.com</a:t>
            </a:r>
            <a:r>
              <a:rPr lang="en"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and log in with QID to view the QHora-301W device, network and VPN connection status, organization-wise topology, connection method. You can also perform remote debugging through the cloud platform</a:t>
            </a:r>
            <a:endPar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 name="標題 4">
            <a:extLst>
              <a:ext uri="{FF2B5EF4-FFF2-40B4-BE49-F238E27FC236}">
                <a16:creationId xmlns:a16="http://schemas.microsoft.com/office/drawing/2014/main" id="{80F92AE4-86E7-4079-8FDA-78A517FB4996}"/>
              </a:ext>
            </a:extLst>
          </p:cNvPr>
          <p:cNvSpPr>
            <a:spLocks noGrp="1"/>
          </p:cNvSpPr>
          <p:nvPr>
            <p:ph type="title"/>
          </p:nvPr>
        </p:nvSpPr>
        <p:spPr/>
        <p:txBody>
          <a:bodyPr>
            <a:normAutofit/>
          </a:bodyPr>
          <a:lstStyle/>
          <a:p>
            <a:r>
              <a:rPr lang="en-US" altLang="zh-TW" sz="4100">
                <a:ea typeface="微軟正黑體" panose="020B0604030504040204" pitchFamily="34" charset="-120"/>
                <a:cs typeface="Arial"/>
                <a:sym typeface="Arial" panose="020B0604020202020204" pitchFamily="34" charset="0"/>
              </a:rPr>
              <a:t>Enable </a:t>
            </a:r>
            <a:r>
              <a:rPr lang="en-US" altLang="zh-TW" sz="4100" err="1">
                <a:ea typeface="微軟正黑體" panose="020B0604030504040204" pitchFamily="34" charset="-120"/>
                <a:cs typeface="Arial"/>
                <a:sym typeface="Arial" panose="020B0604020202020204" pitchFamily="34" charset="0"/>
              </a:rPr>
              <a:t>QuWAN</a:t>
            </a:r>
            <a:r>
              <a:rPr lang="en-US" altLang="zh-TW" sz="4100">
                <a:ea typeface="微軟正黑體" panose="020B0604030504040204" pitchFamily="34" charset="-120"/>
                <a:cs typeface="Arial"/>
                <a:sym typeface="Arial" panose="020B0604020202020204" pitchFamily="34" charset="0"/>
              </a:rPr>
              <a:t> to manage QHora-301W through the cloud platform</a:t>
            </a:r>
          </a:p>
        </p:txBody>
      </p:sp>
      <p:cxnSp>
        <p:nvCxnSpPr>
          <p:cNvPr id="65" name="直線單箭頭接點 64">
            <a:extLst>
              <a:ext uri="{FF2B5EF4-FFF2-40B4-BE49-F238E27FC236}">
                <a16:creationId xmlns:a16="http://schemas.microsoft.com/office/drawing/2014/main" id="{B7906838-6CAB-40F0-A00D-1D1F8BDE5142}"/>
              </a:ext>
            </a:extLst>
          </p:cNvPr>
          <p:cNvCxnSpPr>
            <a:cxnSpLocks/>
          </p:cNvCxnSpPr>
          <p:nvPr/>
        </p:nvCxnSpPr>
        <p:spPr>
          <a:xfrm>
            <a:off x="8261218" y="3887907"/>
            <a:ext cx="2209462" cy="1169495"/>
          </a:xfrm>
          <a:prstGeom prst="straightConnector1">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B4A1DEEF-D18A-49C6-A96C-749538073F4D}"/>
              </a:ext>
            </a:extLst>
          </p:cNvPr>
          <p:cNvCxnSpPr>
            <a:cxnSpLocks/>
          </p:cNvCxnSpPr>
          <p:nvPr/>
        </p:nvCxnSpPr>
        <p:spPr>
          <a:xfrm>
            <a:off x="8261214" y="3887907"/>
            <a:ext cx="4" cy="1169495"/>
          </a:xfrm>
          <a:prstGeom prst="straightConnector1">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D3289023-1862-4048-A4EE-9146D7A51E27}"/>
              </a:ext>
            </a:extLst>
          </p:cNvPr>
          <p:cNvCxnSpPr>
            <a:cxnSpLocks/>
          </p:cNvCxnSpPr>
          <p:nvPr/>
        </p:nvCxnSpPr>
        <p:spPr>
          <a:xfrm flipH="1">
            <a:off x="5926681" y="3887907"/>
            <a:ext cx="2334537" cy="1169495"/>
          </a:xfrm>
          <a:prstGeom prst="straightConnector1">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群組 1">
            <a:extLst>
              <a:ext uri="{FF2B5EF4-FFF2-40B4-BE49-F238E27FC236}">
                <a16:creationId xmlns:a16="http://schemas.microsoft.com/office/drawing/2014/main" id="{7B1D8FD9-A0B8-4F38-9C5A-7F134AB0A7ED}"/>
              </a:ext>
            </a:extLst>
          </p:cNvPr>
          <p:cNvGrpSpPr/>
          <p:nvPr/>
        </p:nvGrpSpPr>
        <p:grpSpPr>
          <a:xfrm>
            <a:off x="6598064" y="1907907"/>
            <a:ext cx="3326300" cy="1980000"/>
            <a:chOff x="7036229" y="1962623"/>
            <a:chExt cx="3007800" cy="1790412"/>
          </a:xfrm>
        </p:grpSpPr>
        <p:pic>
          <p:nvPicPr>
            <p:cNvPr id="31" name="圖片 30">
              <a:extLst>
                <a:ext uri="{FF2B5EF4-FFF2-40B4-BE49-F238E27FC236}">
                  <a16:creationId xmlns:a16="http://schemas.microsoft.com/office/drawing/2014/main" id="{1B06D706-FC49-4A92-9AEF-98F345BEC2EA}"/>
                </a:ext>
              </a:extLst>
            </p:cNvPr>
            <p:cNvPicPr>
              <a:picLocks noChangeAspect="1"/>
            </p:cNvPicPr>
            <p:nvPr/>
          </p:nvPicPr>
          <p:blipFill>
            <a:blip r:embed="rId3"/>
            <a:stretch>
              <a:fillRect/>
            </a:stretch>
          </p:blipFill>
          <p:spPr>
            <a:xfrm>
              <a:off x="7036229" y="1962623"/>
              <a:ext cx="3007800" cy="1790412"/>
            </a:xfrm>
            <a:prstGeom prst="rect">
              <a:avLst/>
            </a:prstGeom>
          </p:spPr>
        </p:pic>
        <p:grpSp>
          <p:nvGrpSpPr>
            <p:cNvPr id="27" name="群組 26">
              <a:extLst>
                <a:ext uri="{FF2B5EF4-FFF2-40B4-BE49-F238E27FC236}">
                  <a16:creationId xmlns:a16="http://schemas.microsoft.com/office/drawing/2014/main" id="{2059E65B-EC42-4B92-B2DB-7FDF7C3C80C3}"/>
                </a:ext>
              </a:extLst>
            </p:cNvPr>
            <p:cNvGrpSpPr/>
            <p:nvPr/>
          </p:nvGrpSpPr>
          <p:grpSpPr>
            <a:xfrm>
              <a:off x="7616797" y="2728674"/>
              <a:ext cx="1717977" cy="885070"/>
              <a:chOff x="4742983" y="1531600"/>
              <a:chExt cx="1886286" cy="971780"/>
            </a:xfrm>
          </p:grpSpPr>
          <p:pic>
            <p:nvPicPr>
              <p:cNvPr id="29" name="圖形 58">
                <a:extLst>
                  <a:ext uri="{FF2B5EF4-FFF2-40B4-BE49-F238E27FC236}">
                    <a16:creationId xmlns:a16="http://schemas.microsoft.com/office/drawing/2014/main" id="{6795321D-CD77-4101-BE09-272A1D3AC359}"/>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6406"/>
              <a:stretch/>
            </p:blipFill>
            <p:spPr>
              <a:xfrm>
                <a:off x="4826053" y="1531600"/>
                <a:ext cx="1740791" cy="622985"/>
              </a:xfrm>
              <a:prstGeom prst="rect">
                <a:avLst/>
              </a:prstGeom>
              <a:effectLst>
                <a:outerShdw blurRad="50800" dist="50800" dir="8400000" algn="t" rotWithShape="0">
                  <a:prstClr val="black">
                    <a:alpha val="30000"/>
                  </a:prstClr>
                </a:outerShdw>
              </a:effectLst>
            </p:spPr>
          </p:pic>
          <p:sp>
            <p:nvSpPr>
              <p:cNvPr id="30" name="Google Shape;800;p37">
                <a:extLst>
                  <a:ext uri="{FF2B5EF4-FFF2-40B4-BE49-F238E27FC236}">
                    <a16:creationId xmlns:a16="http://schemas.microsoft.com/office/drawing/2014/main" id="{A9FFC3BE-DF2A-43AE-8E39-0849D0E40A72}"/>
                  </a:ext>
                </a:extLst>
              </p:cNvPr>
              <p:cNvSpPr/>
              <p:nvPr/>
            </p:nvSpPr>
            <p:spPr>
              <a:xfrm>
                <a:off x="4742983" y="2106990"/>
                <a:ext cx="1886286" cy="39639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Orchestrator</a:t>
                </a:r>
              </a:p>
            </p:txBody>
          </p:sp>
        </p:grpSp>
      </p:grpSp>
      <p:grpSp>
        <p:nvGrpSpPr>
          <p:cNvPr id="32" name="群組 31">
            <a:extLst>
              <a:ext uri="{FF2B5EF4-FFF2-40B4-BE49-F238E27FC236}">
                <a16:creationId xmlns:a16="http://schemas.microsoft.com/office/drawing/2014/main" id="{0FBE4139-5C3D-495F-814E-A7B88C2423D4}"/>
              </a:ext>
            </a:extLst>
          </p:cNvPr>
          <p:cNvGrpSpPr/>
          <p:nvPr/>
        </p:nvGrpSpPr>
        <p:grpSpPr>
          <a:xfrm>
            <a:off x="5308930" y="5075072"/>
            <a:ext cx="1370023" cy="1370022"/>
            <a:chOff x="3073492" y="5080442"/>
            <a:chExt cx="1370023" cy="1370022"/>
          </a:xfrm>
        </p:grpSpPr>
        <p:sp>
          <p:nvSpPr>
            <p:cNvPr id="33" name="橢圓 32">
              <a:extLst>
                <a:ext uri="{FF2B5EF4-FFF2-40B4-BE49-F238E27FC236}">
                  <a16:creationId xmlns:a16="http://schemas.microsoft.com/office/drawing/2014/main" id="{B035B36F-D755-4F31-AAA8-B5A5882CF8AD}"/>
                </a:ext>
              </a:extLst>
            </p:cNvPr>
            <p:cNvSpPr/>
            <p:nvPr/>
          </p:nvSpPr>
          <p:spPr>
            <a:xfrm>
              <a:off x="3073492" y="5080442"/>
              <a:ext cx="1370023" cy="1370022"/>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4" name="圖片 33">
              <a:extLst>
                <a:ext uri="{FF2B5EF4-FFF2-40B4-BE49-F238E27FC236}">
                  <a16:creationId xmlns:a16="http://schemas.microsoft.com/office/drawing/2014/main" id="{50E7A0CA-6177-4546-844B-01B21428EF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28698" y="5631886"/>
              <a:ext cx="1214067" cy="386539"/>
            </a:xfrm>
            <a:prstGeom prst="rect">
              <a:avLst/>
            </a:prstGeom>
            <a:effectLst>
              <a:outerShdw blurRad="63500" sx="103000" sy="103000" algn="ctr" rotWithShape="0">
                <a:prstClr val="black">
                  <a:alpha val="85000"/>
                </a:prstClr>
              </a:outerShdw>
            </a:effectLst>
          </p:spPr>
        </p:pic>
        <p:sp>
          <p:nvSpPr>
            <p:cNvPr id="35" name="矩形 34">
              <a:extLst>
                <a:ext uri="{FF2B5EF4-FFF2-40B4-BE49-F238E27FC236}">
                  <a16:creationId xmlns:a16="http://schemas.microsoft.com/office/drawing/2014/main" id="{0E19FE40-9F33-4900-BD10-CF3A8625F938}"/>
                </a:ext>
              </a:extLst>
            </p:cNvPr>
            <p:cNvSpPr/>
            <p:nvPr/>
          </p:nvSpPr>
          <p:spPr>
            <a:xfrm>
              <a:off x="3178749" y="5933178"/>
              <a:ext cx="1108999" cy="246221"/>
            </a:xfrm>
            <a:prstGeom prst="rect">
              <a:avLst/>
            </a:prstGeom>
          </p:spPr>
          <p:txBody>
            <a:bodyPr wrap="square">
              <a:spAutoFit/>
            </a:bodyPr>
            <a:lstStyle/>
            <a:p>
              <a:pPr algn="ctr"/>
              <a:r>
                <a:rPr lang="en-US" altLang="zh-TW" sz="10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49" name="圖形 48">
            <a:extLst>
              <a:ext uri="{FF2B5EF4-FFF2-40B4-BE49-F238E27FC236}">
                <a16:creationId xmlns:a16="http://schemas.microsoft.com/office/drawing/2014/main" id="{D89C0238-D62C-4A5D-88DC-6BAD1F899BCE}"/>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611615" y="4753146"/>
            <a:ext cx="805625" cy="805625"/>
          </a:xfrm>
          <a:prstGeom prst="rect">
            <a:avLst/>
          </a:prstGeom>
          <a:effectLst>
            <a:outerShdw blurRad="50800" dist="50800" dir="8400000" algn="t" rotWithShape="0">
              <a:prstClr val="black">
                <a:alpha val="30000"/>
              </a:prstClr>
            </a:outerShdw>
          </a:effectLst>
        </p:spPr>
      </p:pic>
      <p:grpSp>
        <p:nvGrpSpPr>
          <p:cNvPr id="39" name="群組 38">
            <a:extLst>
              <a:ext uri="{FF2B5EF4-FFF2-40B4-BE49-F238E27FC236}">
                <a16:creationId xmlns:a16="http://schemas.microsoft.com/office/drawing/2014/main" id="{E7459358-073D-D34A-A871-9AC9758A87C9}"/>
              </a:ext>
            </a:extLst>
          </p:cNvPr>
          <p:cNvGrpSpPr/>
          <p:nvPr/>
        </p:nvGrpSpPr>
        <p:grpSpPr>
          <a:xfrm>
            <a:off x="7560658" y="5081582"/>
            <a:ext cx="1370023" cy="1370022"/>
            <a:chOff x="3073492" y="5080442"/>
            <a:chExt cx="1370023" cy="1370022"/>
          </a:xfrm>
        </p:grpSpPr>
        <p:sp>
          <p:nvSpPr>
            <p:cNvPr id="40" name="橢圓 39">
              <a:extLst>
                <a:ext uri="{FF2B5EF4-FFF2-40B4-BE49-F238E27FC236}">
                  <a16:creationId xmlns:a16="http://schemas.microsoft.com/office/drawing/2014/main" id="{B0540094-6D6D-7146-B545-2758B5C0FB2E}"/>
                </a:ext>
              </a:extLst>
            </p:cNvPr>
            <p:cNvSpPr/>
            <p:nvPr/>
          </p:nvSpPr>
          <p:spPr>
            <a:xfrm>
              <a:off x="3073492" y="5080442"/>
              <a:ext cx="1370023" cy="1370022"/>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1" name="圖片 40">
              <a:extLst>
                <a:ext uri="{FF2B5EF4-FFF2-40B4-BE49-F238E27FC236}">
                  <a16:creationId xmlns:a16="http://schemas.microsoft.com/office/drawing/2014/main" id="{AE25A993-FEEB-9440-96E0-DE07299EC87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28698" y="5631886"/>
              <a:ext cx="1214067" cy="386539"/>
            </a:xfrm>
            <a:prstGeom prst="rect">
              <a:avLst/>
            </a:prstGeom>
            <a:effectLst>
              <a:outerShdw blurRad="63500" sx="103000" sy="103000" algn="ctr" rotWithShape="0">
                <a:prstClr val="black">
                  <a:alpha val="85000"/>
                </a:prstClr>
              </a:outerShdw>
            </a:effectLst>
          </p:spPr>
        </p:pic>
        <p:sp>
          <p:nvSpPr>
            <p:cNvPr id="43" name="矩形 42">
              <a:extLst>
                <a:ext uri="{FF2B5EF4-FFF2-40B4-BE49-F238E27FC236}">
                  <a16:creationId xmlns:a16="http://schemas.microsoft.com/office/drawing/2014/main" id="{E6EEE642-5965-5E4F-A992-8461B7750336}"/>
                </a:ext>
              </a:extLst>
            </p:cNvPr>
            <p:cNvSpPr/>
            <p:nvPr/>
          </p:nvSpPr>
          <p:spPr>
            <a:xfrm>
              <a:off x="3178749" y="5933178"/>
              <a:ext cx="1108999" cy="246221"/>
            </a:xfrm>
            <a:prstGeom prst="rect">
              <a:avLst/>
            </a:prstGeom>
          </p:spPr>
          <p:txBody>
            <a:bodyPr wrap="square">
              <a:spAutoFit/>
            </a:bodyPr>
            <a:lstStyle/>
            <a:p>
              <a:pPr algn="ctr"/>
              <a:r>
                <a:rPr lang="en-US" altLang="zh-TW" sz="10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44" name="群組 43">
            <a:extLst>
              <a:ext uri="{FF2B5EF4-FFF2-40B4-BE49-F238E27FC236}">
                <a16:creationId xmlns:a16="http://schemas.microsoft.com/office/drawing/2014/main" id="{46563FC0-EF82-3445-9DE7-A4102898F02B}"/>
              </a:ext>
            </a:extLst>
          </p:cNvPr>
          <p:cNvGrpSpPr/>
          <p:nvPr/>
        </p:nvGrpSpPr>
        <p:grpSpPr>
          <a:xfrm>
            <a:off x="9863636" y="5099518"/>
            <a:ext cx="1370023" cy="1370022"/>
            <a:chOff x="3073492" y="5080442"/>
            <a:chExt cx="1370023" cy="1370022"/>
          </a:xfrm>
        </p:grpSpPr>
        <p:sp>
          <p:nvSpPr>
            <p:cNvPr id="45" name="橢圓 44">
              <a:extLst>
                <a:ext uri="{FF2B5EF4-FFF2-40B4-BE49-F238E27FC236}">
                  <a16:creationId xmlns:a16="http://schemas.microsoft.com/office/drawing/2014/main" id="{28255A88-B0B4-354B-AFE9-0B48A7FB91C8}"/>
                </a:ext>
              </a:extLst>
            </p:cNvPr>
            <p:cNvSpPr/>
            <p:nvPr/>
          </p:nvSpPr>
          <p:spPr>
            <a:xfrm>
              <a:off x="3073492" y="5080442"/>
              <a:ext cx="1370023" cy="1370022"/>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8" name="圖片 47">
              <a:extLst>
                <a:ext uri="{FF2B5EF4-FFF2-40B4-BE49-F238E27FC236}">
                  <a16:creationId xmlns:a16="http://schemas.microsoft.com/office/drawing/2014/main" id="{646C7F27-13A4-434A-994C-806A2746FA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28698" y="5631886"/>
              <a:ext cx="1214067" cy="386539"/>
            </a:xfrm>
            <a:prstGeom prst="rect">
              <a:avLst/>
            </a:prstGeom>
            <a:effectLst>
              <a:outerShdw blurRad="63500" sx="103000" sy="103000" algn="ctr" rotWithShape="0">
                <a:prstClr val="black">
                  <a:alpha val="85000"/>
                </a:prstClr>
              </a:outerShdw>
            </a:effectLst>
          </p:spPr>
        </p:pic>
        <p:sp>
          <p:nvSpPr>
            <p:cNvPr id="50" name="矩形 49">
              <a:extLst>
                <a:ext uri="{FF2B5EF4-FFF2-40B4-BE49-F238E27FC236}">
                  <a16:creationId xmlns:a16="http://schemas.microsoft.com/office/drawing/2014/main" id="{B338D63A-9AB8-ED48-8413-D4F33B4E62CA}"/>
                </a:ext>
              </a:extLst>
            </p:cNvPr>
            <p:cNvSpPr/>
            <p:nvPr/>
          </p:nvSpPr>
          <p:spPr>
            <a:xfrm>
              <a:off x="3178749" y="5933178"/>
              <a:ext cx="1108999" cy="246221"/>
            </a:xfrm>
            <a:prstGeom prst="rect">
              <a:avLst/>
            </a:prstGeom>
          </p:spPr>
          <p:txBody>
            <a:bodyPr wrap="square">
              <a:spAutoFit/>
            </a:bodyPr>
            <a:lstStyle/>
            <a:p>
              <a:pPr algn="ctr"/>
              <a:r>
                <a:rPr lang="en-US" altLang="zh-TW" sz="10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25" name="圖形 24">
            <a:extLst>
              <a:ext uri="{FF2B5EF4-FFF2-40B4-BE49-F238E27FC236}">
                <a16:creationId xmlns:a16="http://schemas.microsoft.com/office/drawing/2014/main" id="{E2425CC9-9FC2-F64F-B350-AC5088BCC4B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42858" y="4753146"/>
            <a:ext cx="805625" cy="805625"/>
          </a:xfrm>
          <a:prstGeom prst="rect">
            <a:avLst/>
          </a:prstGeom>
          <a:effectLst>
            <a:outerShdw blurRad="50800" dist="50800" dir="8400000" algn="t" rotWithShape="0">
              <a:prstClr val="black">
                <a:alpha val="30000"/>
              </a:prstClr>
            </a:outerShdw>
          </a:effectLst>
        </p:spPr>
      </p:pic>
      <p:pic>
        <p:nvPicPr>
          <p:cNvPr id="26" name="圖形 25">
            <a:extLst>
              <a:ext uri="{FF2B5EF4-FFF2-40B4-BE49-F238E27FC236}">
                <a16:creationId xmlns:a16="http://schemas.microsoft.com/office/drawing/2014/main" id="{C052CA15-033D-5341-A1CE-A2C773B4737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145836" y="4753146"/>
            <a:ext cx="805625" cy="805625"/>
          </a:xfrm>
          <a:prstGeom prst="rect">
            <a:avLst/>
          </a:prstGeom>
          <a:effectLst>
            <a:outerShdw blurRad="50800" dist="50800" dir="8400000" algn="t" rotWithShape="0">
              <a:prstClr val="black">
                <a:alpha val="30000"/>
              </a:prstClr>
            </a:outerShdw>
          </a:effectLst>
        </p:spPr>
      </p:pic>
    </p:spTree>
    <p:extLst>
      <p:ext uri="{BB962C8B-B14F-4D97-AF65-F5344CB8AC3E}">
        <p14:creationId xmlns:p14="http://schemas.microsoft.com/office/powerpoint/2010/main" val="2167280918"/>
      </p:ext>
    </p:extLst>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7CCE07-5E22-6F46-A4F3-01DE3999F095}"/>
              </a:ext>
            </a:extLst>
          </p:cNvPr>
          <p:cNvSpPr>
            <a:spLocks noGrp="1"/>
          </p:cNvSpPr>
          <p:nvPr>
            <p:ph type="title"/>
          </p:nvPr>
        </p:nvSpPr>
        <p:spPr/>
        <p:txBody>
          <a:bodyPr/>
          <a:lstStyle/>
          <a:p>
            <a:r>
              <a:rPr lang="en-US" altLang="zh-TW">
                <a:ea typeface="微軟正黑體" panose="020B0604030504040204" pitchFamily="34" charset="-120"/>
                <a:cs typeface="+mn-ea"/>
                <a:sym typeface="Arial" panose="020B0604020202020204" pitchFamily="34" charset="0"/>
              </a:rPr>
              <a:t>Geological location of each device</a:t>
            </a:r>
            <a:endParaRPr kumimoji="1" lang="zh-TW" altLang="en-US">
              <a:ea typeface="微軟正黑體" panose="020B0604030504040204" pitchFamily="34" charset="-120"/>
              <a:sym typeface="Arial" panose="020B0604020202020204" pitchFamily="34" charset="0"/>
            </a:endParaRPr>
          </a:p>
        </p:txBody>
      </p:sp>
      <p:pic>
        <p:nvPicPr>
          <p:cNvPr id="4" name="圖片 3">
            <a:extLst>
              <a:ext uri="{FF2B5EF4-FFF2-40B4-BE49-F238E27FC236}">
                <a16:creationId xmlns:a16="http://schemas.microsoft.com/office/drawing/2014/main" id="{5A0A6678-F485-214E-98F2-C8D46CCCB0D1}"/>
              </a:ext>
            </a:extLst>
          </p:cNvPr>
          <p:cNvPicPr>
            <a:picLocks noChangeAspect="1"/>
          </p:cNvPicPr>
          <p:nvPr/>
        </p:nvPicPr>
        <p:blipFill>
          <a:blip r:embed="rId2"/>
          <a:srcRect/>
          <a:stretch/>
        </p:blipFill>
        <p:spPr>
          <a:xfrm>
            <a:off x="1344707" y="2298394"/>
            <a:ext cx="9490732" cy="4552365"/>
          </a:xfrm>
          <a:prstGeom prst="rect">
            <a:avLst/>
          </a:prstGeom>
        </p:spPr>
      </p:pic>
    </p:spTree>
    <p:extLst>
      <p:ext uri="{BB962C8B-B14F-4D97-AF65-F5344CB8AC3E}">
        <p14:creationId xmlns:p14="http://schemas.microsoft.com/office/powerpoint/2010/main" val="430986830"/>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FC2D82-3228-DE44-A8C0-DD3BDC1D3EC2}"/>
              </a:ext>
            </a:extLst>
          </p:cNvPr>
          <p:cNvSpPr>
            <a:spLocks noGrp="1"/>
          </p:cNvSpPr>
          <p:nvPr>
            <p:ph type="title" idx="4294967295"/>
          </p:nvPr>
        </p:nvSpPr>
        <p:spPr>
          <a:xfrm>
            <a:off x="1456267" y="2089992"/>
            <a:ext cx="9279466" cy="2136246"/>
          </a:xfrm>
        </p:spPr>
        <p:txBody>
          <a:bodyPr vert="horz" lIns="91440" tIns="45720" rIns="91440" bIns="45720" rtlCol="0" anchor="ctr">
            <a:noAutofit/>
          </a:bodyPr>
          <a:lstStyle/>
          <a:p>
            <a:pPr algn="ctr"/>
            <a:r>
              <a:rPr lang="en-US" sz="8000" err="1">
                <a:solidFill>
                  <a:schemeClr val="bg1"/>
                </a:solidFill>
                <a:effectLst>
                  <a:outerShdw blurRad="127000" sx="101000" sy="101000" algn="ctr" rotWithShape="0">
                    <a:srgbClr val="1E293F">
                      <a:alpha val="90000"/>
                    </a:srgbClr>
                  </a:outerShdw>
                </a:effectLst>
                <a:latin typeface="Arial" panose="020B0604020202020204" pitchFamily="34" charset="0"/>
                <a:ea typeface="微軟正黑體" panose="020B0604030504040204" pitchFamily="34" charset="-120"/>
                <a:cs typeface="+mj-lt"/>
                <a:sym typeface="Arial" panose="020B0604020202020204" pitchFamily="34" charset="0"/>
              </a:rPr>
              <a:t>QuRouter</a:t>
            </a:r>
            <a:r>
              <a:rPr lang="en-US" sz="8000">
                <a:solidFill>
                  <a:schemeClr val="bg1"/>
                </a:solidFill>
                <a:effectLst>
                  <a:outerShdw blurRad="127000" sx="101000" sy="101000" algn="ctr" rotWithShape="0">
                    <a:srgbClr val="1E293F">
                      <a:alpha val="90000"/>
                    </a:srgbClr>
                  </a:outerShdw>
                </a:effectLst>
                <a:latin typeface="Arial" panose="020B0604020202020204" pitchFamily="34" charset="0"/>
                <a:ea typeface="微軟正黑體" panose="020B0604030504040204" pitchFamily="34" charset="-120"/>
                <a:cs typeface="+mj-lt"/>
                <a:sym typeface="Arial" panose="020B0604020202020204" pitchFamily="34" charset="0"/>
              </a:rPr>
              <a:t> OS </a:t>
            </a:r>
            <a:br>
              <a:rPr lang="en-US" altLang="zh-TW">
                <a:solidFill>
                  <a:schemeClr val="bg1"/>
                </a:solidFill>
                <a:effectLst>
                  <a:outerShdw blurRad="127000" sx="101000" sy="101000" algn="ctr" rotWithShape="0">
                    <a:srgbClr val="1E293F">
                      <a:alpha val="90000"/>
                    </a:srgbClr>
                  </a:outerShdw>
                </a:effectLst>
                <a:latin typeface="Arial" panose="020B0604020202020204" pitchFamily="34" charset="0"/>
                <a:ea typeface="微軟正黑體" panose="020B0604030504040204" pitchFamily="34" charset="-120"/>
                <a:cs typeface="+mj-lt"/>
                <a:sym typeface="Arial" panose="020B0604020202020204" pitchFamily="34" charset="0"/>
              </a:rPr>
            </a:br>
            <a:r>
              <a:rPr lang="en-US" altLang="zh-TW">
                <a:solidFill>
                  <a:schemeClr val="bg1"/>
                </a:solidFill>
                <a:effectLst>
                  <a:outerShdw blurRad="127000" sx="101000" sy="101000" algn="ctr" rotWithShape="0">
                    <a:srgbClr val="1E293F">
                      <a:alpha val="90000"/>
                    </a:srgbClr>
                  </a:outerShdw>
                </a:effectLst>
                <a:latin typeface="Arial" panose="020B0604020202020204" pitchFamily="34" charset="0"/>
                <a:ea typeface="微軟正黑體" panose="020B0604030504040204" pitchFamily="34" charset="-120"/>
                <a:cs typeface="+mj-lt"/>
                <a:sym typeface="Arial" panose="020B0604020202020204" pitchFamily="34" charset="0"/>
              </a:rPr>
              <a:t>Upgrades your network experience</a:t>
            </a:r>
            <a:br>
              <a:rPr lang="en-US" altLang="zh-TW">
                <a:solidFill>
                  <a:schemeClr val="bg1"/>
                </a:solidFill>
                <a:effectLst>
                  <a:outerShdw blurRad="127000" sx="101000" sy="101000" algn="ctr" rotWithShape="0">
                    <a:srgbClr val="1E293F">
                      <a:alpha val="90000"/>
                    </a:srgbClr>
                  </a:outerShdw>
                </a:effectLst>
                <a:latin typeface="Arial" panose="020B0604020202020204" pitchFamily="34" charset="0"/>
                <a:ea typeface="微軟正黑體" panose="020B0604030504040204" pitchFamily="34" charset="-120"/>
                <a:cs typeface="+mj-lt"/>
                <a:sym typeface="Arial" panose="020B0604020202020204" pitchFamily="34" charset="0"/>
              </a:rPr>
            </a:br>
            <a:endParaRPr lang="zh-TW">
              <a:solidFill>
                <a:schemeClr val="bg1"/>
              </a:solidFill>
              <a:effectLst>
                <a:outerShdw blurRad="127000" sx="101000" sy="101000" algn="ctr" rotWithShape="0">
                  <a:srgbClr val="1E293F">
                    <a:alpha val="90000"/>
                  </a:srgbClr>
                </a:outerShdw>
              </a:effectLst>
              <a:latin typeface="Arial" panose="020B0604020202020204" pitchFamily="34" charset="0"/>
              <a:ea typeface="微軟正黑體" panose="020B0604030504040204" pitchFamily="34" charset="-120"/>
              <a:cs typeface="Arial"/>
              <a:sym typeface="Arial" panose="020B0604020202020204" pitchFamily="34" charset="0"/>
            </a:endParaRPr>
          </a:p>
        </p:txBody>
      </p:sp>
    </p:spTree>
    <p:extLst>
      <p:ext uri="{BB962C8B-B14F-4D97-AF65-F5344CB8AC3E}">
        <p14:creationId xmlns:p14="http://schemas.microsoft.com/office/powerpoint/2010/main" val="2227717824"/>
      </p:ext>
    </p:extLst>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E34B07-F31C-4B45-A845-CCEF41AA7269}"/>
              </a:ext>
            </a:extLst>
          </p:cNvPr>
          <p:cNvSpPr>
            <a:spLocks noGrp="1"/>
          </p:cNvSpPr>
          <p:nvPr>
            <p:ph type="title"/>
          </p:nvPr>
        </p:nvSpPr>
        <p:spPr/>
        <p:txBody>
          <a:bodyPr/>
          <a:lstStyle/>
          <a:p>
            <a:r>
              <a:rPr kumimoji="1" lang="en-US" altLang="zh-TW">
                <a:ea typeface="微軟正黑體" panose="020B0604030504040204" pitchFamily="34" charset="-120"/>
                <a:sym typeface="Arial" panose="020B0604020202020204" pitchFamily="34" charset="0"/>
              </a:rPr>
              <a:t>Device and Network Status</a:t>
            </a:r>
            <a:endParaRPr kumimoji="1" lang="zh-TW" altLang="en-US">
              <a:ea typeface="微軟正黑體" panose="020B0604030504040204" pitchFamily="34" charset="-120"/>
              <a:sym typeface="Arial" panose="020B0604020202020204" pitchFamily="34" charset="0"/>
            </a:endParaRPr>
          </a:p>
        </p:txBody>
      </p:sp>
      <p:pic>
        <p:nvPicPr>
          <p:cNvPr id="5" name="圖片 4">
            <a:extLst>
              <a:ext uri="{FF2B5EF4-FFF2-40B4-BE49-F238E27FC236}">
                <a16:creationId xmlns:a16="http://schemas.microsoft.com/office/drawing/2014/main" id="{AC0CFFBE-B24B-0549-96BD-2E9631A7BC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52498" y="2159610"/>
            <a:ext cx="9675150" cy="4698390"/>
          </a:xfrm>
          <a:prstGeom prst="rect">
            <a:avLst/>
          </a:prstGeom>
        </p:spPr>
      </p:pic>
    </p:spTree>
    <p:extLst>
      <p:ext uri="{BB962C8B-B14F-4D97-AF65-F5344CB8AC3E}">
        <p14:creationId xmlns:p14="http://schemas.microsoft.com/office/powerpoint/2010/main" val="4123354015"/>
      </p:ext>
    </p:extLst>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F73F59-69AE-374D-AE40-F738B3CBE0A6}"/>
              </a:ext>
            </a:extLst>
          </p:cNvPr>
          <p:cNvSpPr>
            <a:spLocks noGrp="1"/>
          </p:cNvSpPr>
          <p:nvPr>
            <p:ph type="title"/>
          </p:nvPr>
        </p:nvSpPr>
        <p:spPr/>
        <p:txBody>
          <a:bodyPr/>
          <a:lstStyle/>
          <a:p>
            <a:r>
              <a:rPr kumimoji="1" lang="en-US" altLang="zh-TW">
                <a:ea typeface="微軟正黑體" panose="020B0604030504040204" pitchFamily="34" charset="-120"/>
                <a:sym typeface="Arial" panose="020B0604020202020204" pitchFamily="34" charset="0"/>
              </a:rPr>
              <a:t>QHora-301W Traffic Report</a:t>
            </a:r>
            <a:endParaRPr kumimoji="1" lang="zh-TW" altLang="en-US">
              <a:ea typeface="微軟正黑體" panose="020B0604030504040204" pitchFamily="34" charset="-120"/>
              <a:sym typeface="Arial" panose="020B0604020202020204" pitchFamily="34" charset="0"/>
            </a:endParaRPr>
          </a:p>
        </p:txBody>
      </p:sp>
      <p:pic>
        <p:nvPicPr>
          <p:cNvPr id="4" name="圖片 3">
            <a:extLst>
              <a:ext uri="{FF2B5EF4-FFF2-40B4-BE49-F238E27FC236}">
                <a16:creationId xmlns:a16="http://schemas.microsoft.com/office/drawing/2014/main" id="{A47391F0-E390-2D4A-AA9C-9ABA8DB1A8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07068" y="2129642"/>
            <a:ext cx="9777864" cy="4728358"/>
          </a:xfrm>
          <a:prstGeom prst="rect">
            <a:avLst/>
          </a:prstGeom>
        </p:spPr>
      </p:pic>
    </p:spTree>
    <p:extLst>
      <p:ext uri="{BB962C8B-B14F-4D97-AF65-F5344CB8AC3E}">
        <p14:creationId xmlns:p14="http://schemas.microsoft.com/office/powerpoint/2010/main" val="2377722111"/>
      </p:ext>
    </p:extLst>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B9F476-7A8A-2446-8765-4A14F4B2D853}"/>
              </a:ext>
            </a:extLst>
          </p:cNvPr>
          <p:cNvSpPr>
            <a:spLocks noGrp="1"/>
          </p:cNvSpPr>
          <p:nvPr>
            <p:ph type="title"/>
          </p:nvPr>
        </p:nvSpPr>
        <p:spPr/>
        <p:txBody>
          <a:bodyPr/>
          <a:lstStyle/>
          <a:p>
            <a:r>
              <a:rPr kumimoji="1" lang="en-US" altLang="zh-TW">
                <a:ea typeface="微軟正黑體" panose="020B0604030504040204" pitchFamily="34" charset="-120"/>
                <a:sym typeface="Arial" panose="020B0604020202020204" pitchFamily="34" charset="0"/>
              </a:rPr>
              <a:t>Organizational IP Segment Allocation</a:t>
            </a:r>
            <a:endParaRPr kumimoji="1" lang="zh-TW" altLang="en-US">
              <a:ea typeface="微軟正黑體" panose="020B0604030504040204" pitchFamily="34" charset="-120"/>
              <a:sym typeface="Arial" panose="020B0604020202020204" pitchFamily="34" charset="0"/>
            </a:endParaRPr>
          </a:p>
        </p:txBody>
      </p:sp>
      <p:pic>
        <p:nvPicPr>
          <p:cNvPr id="5" name="圖片 4">
            <a:extLst>
              <a:ext uri="{FF2B5EF4-FFF2-40B4-BE49-F238E27FC236}">
                <a16:creationId xmlns:a16="http://schemas.microsoft.com/office/drawing/2014/main" id="{684B324E-4C55-3147-B147-E6C2C28C03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52498" y="2159610"/>
            <a:ext cx="9675150" cy="4698390"/>
          </a:xfrm>
          <a:prstGeom prst="rect">
            <a:avLst/>
          </a:prstGeom>
        </p:spPr>
      </p:pic>
    </p:spTree>
    <p:extLst>
      <p:ext uri="{BB962C8B-B14F-4D97-AF65-F5344CB8AC3E}">
        <p14:creationId xmlns:p14="http://schemas.microsoft.com/office/powerpoint/2010/main" val="2550112422"/>
      </p:ext>
    </p:extLst>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56C249-2D9F-1447-A617-DCD69A64919E}"/>
              </a:ext>
            </a:extLst>
          </p:cNvPr>
          <p:cNvSpPr>
            <a:spLocks noGrp="1"/>
          </p:cNvSpPr>
          <p:nvPr>
            <p:ph type="title"/>
          </p:nvPr>
        </p:nvSpPr>
        <p:spPr/>
        <p:txBody>
          <a:bodyPr/>
          <a:lstStyle/>
          <a:p>
            <a:r>
              <a:rPr kumimoji="1" lang="en-US" altLang="zh-TW">
                <a:ea typeface="微軟正黑體" panose="020B0604030504040204" pitchFamily="34" charset="-120"/>
                <a:cs typeface="Arial"/>
                <a:sym typeface="Arial" panose="020B0604020202020204" pitchFamily="34" charset="0"/>
              </a:rPr>
              <a:t>Enable </a:t>
            </a:r>
            <a:r>
              <a:rPr kumimoji="1" lang="en-US" altLang="zh-TW" err="1">
                <a:ea typeface="微軟正黑體" panose="020B0604030504040204" pitchFamily="34" charset="-120"/>
                <a:cs typeface="Arial"/>
                <a:sym typeface="Arial" panose="020B0604020202020204" pitchFamily="34" charset="0"/>
              </a:rPr>
              <a:t>QuWAN</a:t>
            </a:r>
            <a:r>
              <a:rPr kumimoji="1" lang="en-US" altLang="zh-TW">
                <a:ea typeface="微軟正黑體" panose="020B0604030504040204" pitchFamily="34" charset="-120"/>
                <a:cs typeface="Arial"/>
                <a:sym typeface="Arial" panose="020B0604020202020204" pitchFamily="34" charset="0"/>
              </a:rPr>
              <a:t> on QHora-301W</a:t>
            </a:r>
            <a:endParaRPr kumimoji="1" lang="zh-TW" altLang="en-US">
              <a:ea typeface="微軟正黑體" panose="020B0604030504040204" pitchFamily="34" charset="-120"/>
              <a:cs typeface="Arial"/>
              <a:sym typeface="Arial" panose="020B0604020202020204" pitchFamily="34" charset="0"/>
            </a:endParaRPr>
          </a:p>
        </p:txBody>
      </p:sp>
      <p:sp>
        <p:nvSpPr>
          <p:cNvPr id="4" name="矩形 3">
            <a:extLst>
              <a:ext uri="{FF2B5EF4-FFF2-40B4-BE49-F238E27FC236}">
                <a16:creationId xmlns:a16="http://schemas.microsoft.com/office/drawing/2014/main" id="{A3204925-975F-A243-9E17-E7084110933E}"/>
              </a:ext>
            </a:extLst>
          </p:cNvPr>
          <p:cNvSpPr/>
          <p:nvPr/>
        </p:nvSpPr>
        <p:spPr>
          <a:xfrm>
            <a:off x="1088813" y="2152973"/>
            <a:ext cx="10002520" cy="55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 altLang="zh-CN"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Just select the organization, region and connection role, and your QHora-301W can build VPN tunnel with other QuWAN devices within the same organization</a:t>
            </a:r>
          </a:p>
          <a:p>
            <a:pPr algn="ctr"/>
            <a:endParaRPr lang="en-US" altLang="zh-CN" sz="2000">
              <a:latin typeface="Arial" panose="020B0604020202020204" pitchFamily="34" charset="0"/>
              <a:ea typeface="微軟正黑體" panose="020B0604030504040204" pitchFamily="34" charset="-120"/>
              <a:cs typeface="+mn-lt"/>
              <a:sym typeface="Arial" panose="020B0604020202020204" pitchFamily="34" charset="0"/>
            </a:endParaRPr>
          </a:p>
        </p:txBody>
      </p:sp>
      <p:pic>
        <p:nvPicPr>
          <p:cNvPr id="6" name="圖片 5" descr="一張含有 文字 的圖片&#10;&#10;自動產生的描述">
            <a:extLst>
              <a:ext uri="{FF2B5EF4-FFF2-40B4-BE49-F238E27FC236}">
                <a16:creationId xmlns:a16="http://schemas.microsoft.com/office/drawing/2014/main" id="{360C370D-841F-EA49-8FE5-06200512F6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63916" y="2908665"/>
            <a:ext cx="8252314" cy="4203336"/>
          </a:xfrm>
          <a:prstGeom prst="rect">
            <a:avLst/>
          </a:prstGeom>
        </p:spPr>
      </p:pic>
    </p:spTree>
    <p:extLst>
      <p:ext uri="{BB962C8B-B14F-4D97-AF65-F5344CB8AC3E}">
        <p14:creationId xmlns:p14="http://schemas.microsoft.com/office/powerpoint/2010/main" val="3516450676"/>
      </p:ext>
    </p:extLst>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250039"/>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02F71D-9406-4E35-8FD4-7C1D7517522F}"/>
              </a:ext>
            </a:extLst>
          </p:cNvPr>
          <p:cNvSpPr>
            <a:spLocks noGrp="1"/>
          </p:cNvSpPr>
          <p:nvPr>
            <p:ph type="title"/>
          </p:nvPr>
        </p:nvSpPr>
        <p:spPr/>
        <p:txBody>
          <a:bodyPr/>
          <a:lstStyle/>
          <a:p>
            <a:r>
              <a:rPr lang="zh-TW" altLang="en-US">
                <a:ea typeface="微軟正黑體" panose="020B0604030504040204" pitchFamily="34" charset="-120"/>
                <a:cs typeface="Arial"/>
                <a:sym typeface="Arial" panose="020B0604020202020204" pitchFamily="34" charset="0"/>
              </a:rPr>
              <a:t>Enable 160MHz to boost wireless speed</a:t>
            </a:r>
            <a:endParaRPr lang="zh-TW" altLang="en-US">
              <a:ea typeface="微軟正黑體" panose="020B0604030504040204" pitchFamily="34" charset="-120"/>
              <a:sym typeface="Arial" panose="020B0604020202020204" pitchFamily="34" charset="0"/>
            </a:endParaRPr>
          </a:p>
        </p:txBody>
      </p:sp>
      <p:sp>
        <p:nvSpPr>
          <p:cNvPr id="3" name="文字方塊 2">
            <a:extLst>
              <a:ext uri="{FF2B5EF4-FFF2-40B4-BE49-F238E27FC236}">
                <a16:creationId xmlns:a16="http://schemas.microsoft.com/office/drawing/2014/main" id="{5EF6F556-8E61-4D18-834E-C817575E1E38}"/>
              </a:ext>
            </a:extLst>
          </p:cNvPr>
          <p:cNvSpPr txBox="1"/>
          <p:nvPr/>
        </p:nvSpPr>
        <p:spPr>
          <a:xfrm>
            <a:off x="364067" y="1799792"/>
            <a:ext cx="1144975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8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QHora-301W supports 2x2 160MHz channels and provides up to </a:t>
            </a:r>
            <a:r>
              <a:rPr lang="en-US" sz="28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2.4Gbps </a:t>
            </a:r>
            <a:r>
              <a:rPr lang="en-US" sz="2800">
                <a:solidFill>
                  <a:srgbClr val="66FFCC"/>
                </a:solidFill>
                <a:latin typeface="Arial" panose="020B0604020202020204" pitchFamily="34" charset="0"/>
                <a:ea typeface="微軟正黑體" panose="020B0604030504040204" pitchFamily="34" charset="-120"/>
                <a:cs typeface="+mn-lt"/>
                <a:sym typeface="Arial" panose="020B0604020202020204" pitchFamily="34" charset="0"/>
              </a:rPr>
              <a:t>theoretical wireless speed. </a:t>
            </a:r>
          </a:p>
          <a:p>
            <a:pPr algn="ctr"/>
            <a:r>
              <a:rPr lang="en-US"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Stop buffering and start enjoying uninterrupted streaming media.</a:t>
            </a:r>
            <a:endParaRPr lang="en-US"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algn="ctr"/>
            <a:r>
              <a:rPr lang="en-US"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Say goodbye to character freezing &amp; enjoy </a:t>
            </a:r>
            <a:r>
              <a:rPr lang="en-US" sz="200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lagfree</a:t>
            </a:r>
            <a:r>
              <a:rPr lang="en-US"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gaming. </a:t>
            </a:r>
          </a:p>
        </p:txBody>
      </p:sp>
      <p:pic>
        <p:nvPicPr>
          <p:cNvPr id="12" name="圖片 11" descr="一張含有 個人, 男人, 家庭 的圖片&#10;&#10;自動產生的描述">
            <a:extLst>
              <a:ext uri="{FF2B5EF4-FFF2-40B4-BE49-F238E27FC236}">
                <a16:creationId xmlns:a16="http://schemas.microsoft.com/office/drawing/2014/main" id="{18A33A9F-EE1B-4117-AEBE-176BA19B5C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81322" y="3428883"/>
            <a:ext cx="3977326" cy="2651552"/>
          </a:xfrm>
          <a:prstGeom prst="rect">
            <a:avLst/>
          </a:prstGeom>
          <a:ln>
            <a:noFill/>
          </a:ln>
          <a:effectLst>
            <a:outerShdw blurRad="292100" dist="457200" dir="8100000" algn="tr" rotWithShape="0">
              <a:srgbClr val="251A36">
                <a:alpha val="65882"/>
              </a:srgbClr>
            </a:outerShdw>
          </a:effectLst>
        </p:spPr>
      </p:pic>
      <p:pic>
        <p:nvPicPr>
          <p:cNvPr id="16" name="圖片 15" descr="一張含有 室內, 階段 的圖片&#10;&#10;自動產生的描述">
            <a:extLst>
              <a:ext uri="{FF2B5EF4-FFF2-40B4-BE49-F238E27FC236}">
                <a16:creationId xmlns:a16="http://schemas.microsoft.com/office/drawing/2014/main" id="{B91E2A52-B099-4D08-AF1B-F9002E5BD5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3352" y="3428883"/>
            <a:ext cx="4167826" cy="2784224"/>
          </a:xfrm>
          <a:prstGeom prst="rect">
            <a:avLst/>
          </a:prstGeom>
          <a:ln>
            <a:noFill/>
          </a:ln>
          <a:effectLst>
            <a:outerShdw blurRad="292100" dist="457200" dir="8100000" algn="tr" rotWithShape="0">
              <a:srgbClr val="251A36">
                <a:alpha val="65882"/>
              </a:srgbClr>
            </a:outerShdw>
          </a:effectLst>
        </p:spPr>
      </p:pic>
      <p:sp>
        <p:nvSpPr>
          <p:cNvPr id="7" name="文字方塊 1">
            <a:extLst>
              <a:ext uri="{FF2B5EF4-FFF2-40B4-BE49-F238E27FC236}">
                <a16:creationId xmlns:a16="http://schemas.microsoft.com/office/drawing/2014/main" id="{00B79072-249C-4762-9682-1C1DE6A5A701}"/>
              </a:ext>
            </a:extLst>
          </p:cNvPr>
          <p:cNvSpPr txBox="1"/>
          <p:nvPr/>
        </p:nvSpPr>
        <p:spPr>
          <a:xfrm>
            <a:off x="4412544" y="6494553"/>
            <a:ext cx="788275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r>
              <a:rPr lang="en-US" sz="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The 160MHz channels can be enabled in areas governed by CE, IC, NCC, TELEC, OFCA safety regulations</a:t>
            </a:r>
            <a:endParaRPr 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Tree>
    <p:extLst>
      <p:ext uri="{BB962C8B-B14F-4D97-AF65-F5344CB8AC3E}">
        <p14:creationId xmlns:p14="http://schemas.microsoft.com/office/powerpoint/2010/main" val="1715596473"/>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02F71D-9406-4E35-8FD4-7C1D7517522F}"/>
              </a:ext>
            </a:extLst>
          </p:cNvPr>
          <p:cNvSpPr>
            <a:spLocks noGrp="1"/>
          </p:cNvSpPr>
          <p:nvPr>
            <p:ph type="title"/>
          </p:nvPr>
        </p:nvSpPr>
        <p:spPr/>
        <p:txBody>
          <a:bodyPr>
            <a:normAutofit/>
          </a:bodyPr>
          <a:lstStyle/>
          <a:p>
            <a:r>
              <a:rPr lang="zh-TW" altLang="en-US" sz="3600">
                <a:ea typeface="微軟正黑體" panose="020B0604030504040204" pitchFamily="34" charset="-120"/>
                <a:cs typeface="Arial"/>
                <a:sym typeface="Arial" panose="020B0604020202020204" pitchFamily="34" charset="0"/>
              </a:rPr>
              <a:t>Select WPA3 or OWE to better protect your data transmission between devices and QHora-301W</a:t>
            </a:r>
          </a:p>
        </p:txBody>
      </p:sp>
      <p:pic>
        <p:nvPicPr>
          <p:cNvPr id="3" name="圖片 3">
            <a:extLst>
              <a:ext uri="{FF2B5EF4-FFF2-40B4-BE49-F238E27FC236}">
                <a16:creationId xmlns:a16="http://schemas.microsoft.com/office/drawing/2014/main" id="{34CFCE24-5976-410A-A58B-02C522A4443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2539264"/>
            <a:ext cx="7032446" cy="3458988"/>
          </a:xfrm>
          <a:prstGeom prst="rect">
            <a:avLst/>
          </a:prstGeom>
        </p:spPr>
      </p:pic>
      <p:pic>
        <p:nvPicPr>
          <p:cNvPr id="9" name="圖片 8" descr="一張含有 螢幕擷取畫面, 畫畫, 電腦 的圖片&#10;&#10;描述是以非常高的可信度產生">
            <a:extLst>
              <a:ext uri="{FF2B5EF4-FFF2-40B4-BE49-F238E27FC236}">
                <a16:creationId xmlns:a16="http://schemas.microsoft.com/office/drawing/2014/main" id="{DA0BE25E-0B37-4707-88D7-FB9F795200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9844" y="4145098"/>
            <a:ext cx="1360604" cy="785670"/>
          </a:xfrm>
          <a:prstGeom prst="rect">
            <a:avLst/>
          </a:prstGeom>
        </p:spPr>
      </p:pic>
      <p:pic>
        <p:nvPicPr>
          <p:cNvPr id="10" name="圖形 9">
            <a:extLst>
              <a:ext uri="{FF2B5EF4-FFF2-40B4-BE49-F238E27FC236}">
                <a16:creationId xmlns:a16="http://schemas.microsoft.com/office/drawing/2014/main" id="{583FEB0A-46DF-426B-9AD5-B06A4B9F65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4321" y="4060164"/>
            <a:ext cx="1062550" cy="931906"/>
          </a:xfrm>
          <a:prstGeom prst="rect">
            <a:avLst/>
          </a:prstGeom>
        </p:spPr>
      </p:pic>
      <p:pic>
        <p:nvPicPr>
          <p:cNvPr id="11" name="圖片 10">
            <a:extLst>
              <a:ext uri="{FF2B5EF4-FFF2-40B4-BE49-F238E27FC236}">
                <a16:creationId xmlns:a16="http://schemas.microsoft.com/office/drawing/2014/main" id="{C94222BA-27F6-4606-A591-B15D2A6BC7E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903175" y="4329673"/>
            <a:ext cx="1214067" cy="386539"/>
          </a:xfrm>
          <a:prstGeom prst="rect">
            <a:avLst/>
          </a:prstGeom>
          <a:effectLst>
            <a:outerShdw blurRad="63500" sx="103000" sy="103000" algn="ctr" rotWithShape="0">
              <a:prstClr val="black">
                <a:alpha val="85000"/>
              </a:prstClr>
            </a:outerShdw>
          </a:effectLst>
        </p:spPr>
      </p:pic>
      <p:sp>
        <p:nvSpPr>
          <p:cNvPr id="12" name="矩形 11">
            <a:extLst>
              <a:ext uri="{FF2B5EF4-FFF2-40B4-BE49-F238E27FC236}">
                <a16:creationId xmlns:a16="http://schemas.microsoft.com/office/drawing/2014/main" id="{BDC88676-CC99-4E05-9487-4A8A5B1BE880}"/>
              </a:ext>
            </a:extLst>
          </p:cNvPr>
          <p:cNvSpPr/>
          <p:nvPr/>
        </p:nvSpPr>
        <p:spPr>
          <a:xfrm>
            <a:off x="8727670" y="4716212"/>
            <a:ext cx="1625609"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片 12">
            <a:extLst>
              <a:ext uri="{FF2B5EF4-FFF2-40B4-BE49-F238E27FC236}">
                <a16:creationId xmlns:a16="http://schemas.microsoft.com/office/drawing/2014/main" id="{A9EDF6D4-37EF-4FF4-B776-CE78E9561320}"/>
              </a:ext>
            </a:extLst>
          </p:cNvPr>
          <p:cNvPicPr>
            <a:picLocks noChangeAspect="1"/>
          </p:cNvPicPr>
          <p:nvPr/>
        </p:nvPicPr>
        <p:blipFill>
          <a:blip r:embed="rId7"/>
          <a:stretch>
            <a:fillRect/>
          </a:stretch>
        </p:blipFill>
        <p:spPr>
          <a:xfrm>
            <a:off x="8791310" y="2842345"/>
            <a:ext cx="1447018" cy="861346"/>
          </a:xfrm>
          <a:prstGeom prst="rect">
            <a:avLst/>
          </a:prstGeom>
        </p:spPr>
      </p:pic>
      <p:sp>
        <p:nvSpPr>
          <p:cNvPr id="14" name="矩形 13">
            <a:extLst>
              <a:ext uri="{FF2B5EF4-FFF2-40B4-BE49-F238E27FC236}">
                <a16:creationId xmlns:a16="http://schemas.microsoft.com/office/drawing/2014/main" id="{C3A69BC1-CCF2-4405-8590-77F160A5CAB9}"/>
              </a:ext>
            </a:extLst>
          </p:cNvPr>
          <p:cNvSpPr/>
          <p:nvPr/>
        </p:nvSpPr>
        <p:spPr>
          <a:xfrm>
            <a:off x="8642099" y="3225800"/>
            <a:ext cx="1625609"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Internet</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箭號: 上彎 31">
            <a:extLst>
              <a:ext uri="{FF2B5EF4-FFF2-40B4-BE49-F238E27FC236}">
                <a16:creationId xmlns:a16="http://schemas.microsoft.com/office/drawing/2014/main" id="{9698F41F-BEE8-4EE6-A465-AFA9DB490D3A}"/>
              </a:ext>
            </a:extLst>
          </p:cNvPr>
          <p:cNvSpPr/>
          <p:nvPr/>
        </p:nvSpPr>
        <p:spPr>
          <a:xfrm>
            <a:off x="9321532" y="3505044"/>
            <a:ext cx="266744" cy="979142"/>
          </a:xfrm>
          <a:custGeom>
            <a:avLst/>
            <a:gdLst>
              <a:gd name="connsiteX0" fmla="*/ 0 w 695022"/>
              <a:gd name="connsiteY0" fmla="*/ 362927 h 470796"/>
              <a:gd name="connsiteX1" fmla="*/ 507716 w 695022"/>
              <a:gd name="connsiteY1" fmla="*/ 362927 h 470796"/>
              <a:gd name="connsiteX2" fmla="*/ 507716 w 695022"/>
              <a:gd name="connsiteY2" fmla="*/ 203888 h 470796"/>
              <a:gd name="connsiteX3" fmla="*/ 428278 w 695022"/>
              <a:gd name="connsiteY3" fmla="*/ 203888 h 470796"/>
              <a:gd name="connsiteX4" fmla="*/ 561650 w 695022"/>
              <a:gd name="connsiteY4" fmla="*/ 0 h 470796"/>
              <a:gd name="connsiteX5" fmla="*/ 695022 w 695022"/>
              <a:gd name="connsiteY5" fmla="*/ 203888 h 470796"/>
              <a:gd name="connsiteX6" fmla="*/ 615585 w 695022"/>
              <a:gd name="connsiteY6" fmla="*/ 203888 h 470796"/>
              <a:gd name="connsiteX7" fmla="*/ 615585 w 695022"/>
              <a:gd name="connsiteY7" fmla="*/ 470796 h 470796"/>
              <a:gd name="connsiteX8" fmla="*/ 0 w 695022"/>
              <a:gd name="connsiteY8" fmla="*/ 470796 h 470796"/>
              <a:gd name="connsiteX9" fmla="*/ 0 w 695022"/>
              <a:gd name="connsiteY9" fmla="*/ 362927 h 470796"/>
              <a:gd name="connsiteX0" fmla="*/ 0 w 695022"/>
              <a:gd name="connsiteY0" fmla="*/ 362927 h 1004196"/>
              <a:gd name="connsiteX1" fmla="*/ 507716 w 695022"/>
              <a:gd name="connsiteY1" fmla="*/ 362927 h 1004196"/>
              <a:gd name="connsiteX2" fmla="*/ 507716 w 695022"/>
              <a:gd name="connsiteY2" fmla="*/ 203888 h 1004196"/>
              <a:gd name="connsiteX3" fmla="*/ 428278 w 695022"/>
              <a:gd name="connsiteY3" fmla="*/ 203888 h 1004196"/>
              <a:gd name="connsiteX4" fmla="*/ 561650 w 695022"/>
              <a:gd name="connsiteY4" fmla="*/ 0 h 1004196"/>
              <a:gd name="connsiteX5" fmla="*/ 695022 w 695022"/>
              <a:gd name="connsiteY5" fmla="*/ 203888 h 1004196"/>
              <a:gd name="connsiteX6" fmla="*/ 615585 w 695022"/>
              <a:gd name="connsiteY6" fmla="*/ 203888 h 1004196"/>
              <a:gd name="connsiteX7" fmla="*/ 615585 w 695022"/>
              <a:gd name="connsiteY7" fmla="*/ 470796 h 1004196"/>
              <a:gd name="connsiteX8" fmla="*/ 643466 w 695022"/>
              <a:gd name="connsiteY8" fmla="*/ 1004196 h 1004196"/>
              <a:gd name="connsiteX9" fmla="*/ 0 w 695022"/>
              <a:gd name="connsiteY9" fmla="*/ 362927 h 1004196"/>
              <a:gd name="connsiteX0" fmla="*/ 71255 w 266744"/>
              <a:gd name="connsiteY0" fmla="*/ 1031794 h 1031794"/>
              <a:gd name="connsiteX1" fmla="*/ 79438 w 266744"/>
              <a:gd name="connsiteY1" fmla="*/ 362927 h 1031794"/>
              <a:gd name="connsiteX2" fmla="*/ 79438 w 266744"/>
              <a:gd name="connsiteY2" fmla="*/ 203888 h 1031794"/>
              <a:gd name="connsiteX3" fmla="*/ 0 w 266744"/>
              <a:gd name="connsiteY3" fmla="*/ 203888 h 1031794"/>
              <a:gd name="connsiteX4" fmla="*/ 133372 w 266744"/>
              <a:gd name="connsiteY4" fmla="*/ 0 h 1031794"/>
              <a:gd name="connsiteX5" fmla="*/ 266744 w 266744"/>
              <a:gd name="connsiteY5" fmla="*/ 203888 h 1031794"/>
              <a:gd name="connsiteX6" fmla="*/ 187307 w 266744"/>
              <a:gd name="connsiteY6" fmla="*/ 203888 h 1031794"/>
              <a:gd name="connsiteX7" fmla="*/ 187307 w 266744"/>
              <a:gd name="connsiteY7" fmla="*/ 470796 h 1031794"/>
              <a:gd name="connsiteX8" fmla="*/ 215188 w 266744"/>
              <a:gd name="connsiteY8" fmla="*/ 1004196 h 1031794"/>
              <a:gd name="connsiteX9" fmla="*/ 71255 w 266744"/>
              <a:gd name="connsiteY9" fmla="*/ 1031794 h 1031794"/>
              <a:gd name="connsiteX0" fmla="*/ 71255 w 266744"/>
              <a:gd name="connsiteY0" fmla="*/ 1031794 h 1035946"/>
              <a:gd name="connsiteX1" fmla="*/ 79438 w 266744"/>
              <a:gd name="connsiteY1" fmla="*/ 362927 h 1035946"/>
              <a:gd name="connsiteX2" fmla="*/ 79438 w 266744"/>
              <a:gd name="connsiteY2" fmla="*/ 203888 h 1035946"/>
              <a:gd name="connsiteX3" fmla="*/ 0 w 266744"/>
              <a:gd name="connsiteY3" fmla="*/ 203888 h 1035946"/>
              <a:gd name="connsiteX4" fmla="*/ 133372 w 266744"/>
              <a:gd name="connsiteY4" fmla="*/ 0 h 1035946"/>
              <a:gd name="connsiteX5" fmla="*/ 266744 w 266744"/>
              <a:gd name="connsiteY5" fmla="*/ 203888 h 1035946"/>
              <a:gd name="connsiteX6" fmla="*/ 187307 w 266744"/>
              <a:gd name="connsiteY6" fmla="*/ 203888 h 1035946"/>
              <a:gd name="connsiteX7" fmla="*/ 187307 w 266744"/>
              <a:gd name="connsiteY7" fmla="*/ 470796 h 1035946"/>
              <a:gd name="connsiteX8" fmla="*/ 167563 w 266744"/>
              <a:gd name="connsiteY8" fmla="*/ 1035946 h 1035946"/>
              <a:gd name="connsiteX9" fmla="*/ 71255 w 266744"/>
              <a:gd name="connsiteY9" fmla="*/ 1031794 h 1035946"/>
              <a:gd name="connsiteX0" fmla="*/ 71255 w 266744"/>
              <a:gd name="connsiteY0" fmla="*/ 1031794 h 1032771"/>
              <a:gd name="connsiteX1" fmla="*/ 79438 w 266744"/>
              <a:gd name="connsiteY1" fmla="*/ 362927 h 1032771"/>
              <a:gd name="connsiteX2" fmla="*/ 79438 w 266744"/>
              <a:gd name="connsiteY2" fmla="*/ 203888 h 1032771"/>
              <a:gd name="connsiteX3" fmla="*/ 0 w 266744"/>
              <a:gd name="connsiteY3" fmla="*/ 203888 h 1032771"/>
              <a:gd name="connsiteX4" fmla="*/ 133372 w 266744"/>
              <a:gd name="connsiteY4" fmla="*/ 0 h 1032771"/>
              <a:gd name="connsiteX5" fmla="*/ 266744 w 266744"/>
              <a:gd name="connsiteY5" fmla="*/ 203888 h 1032771"/>
              <a:gd name="connsiteX6" fmla="*/ 187307 w 266744"/>
              <a:gd name="connsiteY6" fmla="*/ 203888 h 1032771"/>
              <a:gd name="connsiteX7" fmla="*/ 187307 w 266744"/>
              <a:gd name="connsiteY7" fmla="*/ 470796 h 1032771"/>
              <a:gd name="connsiteX8" fmla="*/ 188201 w 266744"/>
              <a:gd name="connsiteY8" fmla="*/ 1032771 h 1032771"/>
              <a:gd name="connsiteX9" fmla="*/ 71255 w 266744"/>
              <a:gd name="connsiteY9" fmla="*/ 1031794 h 1032771"/>
              <a:gd name="connsiteX0" fmla="*/ 61730 w 266744"/>
              <a:gd name="connsiteY0" fmla="*/ 1546772 h 1546772"/>
              <a:gd name="connsiteX1" fmla="*/ 79438 w 266744"/>
              <a:gd name="connsiteY1" fmla="*/ 362927 h 1546772"/>
              <a:gd name="connsiteX2" fmla="*/ 79438 w 266744"/>
              <a:gd name="connsiteY2" fmla="*/ 203888 h 1546772"/>
              <a:gd name="connsiteX3" fmla="*/ 0 w 266744"/>
              <a:gd name="connsiteY3" fmla="*/ 203888 h 1546772"/>
              <a:gd name="connsiteX4" fmla="*/ 133372 w 266744"/>
              <a:gd name="connsiteY4" fmla="*/ 0 h 1546772"/>
              <a:gd name="connsiteX5" fmla="*/ 266744 w 266744"/>
              <a:gd name="connsiteY5" fmla="*/ 203888 h 1546772"/>
              <a:gd name="connsiteX6" fmla="*/ 187307 w 266744"/>
              <a:gd name="connsiteY6" fmla="*/ 203888 h 1546772"/>
              <a:gd name="connsiteX7" fmla="*/ 187307 w 266744"/>
              <a:gd name="connsiteY7" fmla="*/ 470796 h 1546772"/>
              <a:gd name="connsiteX8" fmla="*/ 188201 w 266744"/>
              <a:gd name="connsiteY8" fmla="*/ 1032771 h 1546772"/>
              <a:gd name="connsiteX9" fmla="*/ 61730 w 266744"/>
              <a:gd name="connsiteY9" fmla="*/ 1546772 h 1546772"/>
              <a:gd name="connsiteX0" fmla="*/ 61730 w 266744"/>
              <a:gd name="connsiteY0" fmla="*/ 1546772 h 1546772"/>
              <a:gd name="connsiteX1" fmla="*/ 79438 w 266744"/>
              <a:gd name="connsiteY1" fmla="*/ 362927 h 1546772"/>
              <a:gd name="connsiteX2" fmla="*/ 79438 w 266744"/>
              <a:gd name="connsiteY2" fmla="*/ 203888 h 1546772"/>
              <a:gd name="connsiteX3" fmla="*/ 0 w 266744"/>
              <a:gd name="connsiteY3" fmla="*/ 203888 h 1546772"/>
              <a:gd name="connsiteX4" fmla="*/ 133372 w 266744"/>
              <a:gd name="connsiteY4" fmla="*/ 0 h 1546772"/>
              <a:gd name="connsiteX5" fmla="*/ 266744 w 266744"/>
              <a:gd name="connsiteY5" fmla="*/ 203888 h 1546772"/>
              <a:gd name="connsiteX6" fmla="*/ 187307 w 266744"/>
              <a:gd name="connsiteY6" fmla="*/ 203888 h 1546772"/>
              <a:gd name="connsiteX7" fmla="*/ 187307 w 266744"/>
              <a:gd name="connsiteY7" fmla="*/ 470796 h 1546772"/>
              <a:gd name="connsiteX8" fmla="*/ 200901 w 266744"/>
              <a:gd name="connsiteY8" fmla="*/ 1543644 h 1546772"/>
              <a:gd name="connsiteX9" fmla="*/ 61730 w 266744"/>
              <a:gd name="connsiteY9" fmla="*/ 1546772 h 154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44" h="1546772">
                <a:moveTo>
                  <a:pt x="61730" y="1546772"/>
                </a:moveTo>
                <a:lnTo>
                  <a:pt x="79438" y="362927"/>
                </a:lnTo>
                <a:lnTo>
                  <a:pt x="79438" y="203888"/>
                </a:lnTo>
                <a:lnTo>
                  <a:pt x="0" y="203888"/>
                </a:lnTo>
                <a:lnTo>
                  <a:pt x="133372" y="0"/>
                </a:lnTo>
                <a:lnTo>
                  <a:pt x="266744" y="203888"/>
                </a:lnTo>
                <a:lnTo>
                  <a:pt x="187307" y="203888"/>
                </a:lnTo>
                <a:lnTo>
                  <a:pt x="187307" y="470796"/>
                </a:lnTo>
                <a:lnTo>
                  <a:pt x="200901" y="1543644"/>
                </a:lnTo>
                <a:lnTo>
                  <a:pt x="61730" y="1546772"/>
                </a:lnTo>
                <a:close/>
              </a:path>
            </a:pathLst>
          </a:custGeom>
          <a:gradFill>
            <a:gsLst>
              <a:gs pos="0">
                <a:srgbClr val="66FFCC">
                  <a:alpha val="0"/>
                </a:srgbClr>
              </a:gs>
              <a:gs pos="52000">
                <a:srgbClr val="66FFCC"/>
              </a:gs>
            </a:gsLst>
            <a:lin ang="16200000" scaled="0"/>
          </a:gradFill>
          <a:ln w="762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D7A1D6CA-042B-4E5E-B209-736183ED9643}"/>
              </a:ext>
            </a:extLst>
          </p:cNvPr>
          <p:cNvSpPr/>
          <p:nvPr/>
        </p:nvSpPr>
        <p:spPr>
          <a:xfrm>
            <a:off x="7032791" y="5009421"/>
            <a:ext cx="1625609"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Server</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矩形 20">
            <a:extLst>
              <a:ext uri="{FF2B5EF4-FFF2-40B4-BE49-F238E27FC236}">
                <a16:creationId xmlns:a16="http://schemas.microsoft.com/office/drawing/2014/main" id="{FBE9CBAE-DBE9-4AAC-A8EF-2625CCC05EF6}"/>
              </a:ext>
            </a:extLst>
          </p:cNvPr>
          <p:cNvSpPr/>
          <p:nvPr/>
        </p:nvSpPr>
        <p:spPr>
          <a:xfrm>
            <a:off x="10409266" y="5009421"/>
            <a:ext cx="1625609"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PC</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2" name="圖形 21">
            <a:extLst>
              <a:ext uri="{FF2B5EF4-FFF2-40B4-BE49-F238E27FC236}">
                <a16:creationId xmlns:a16="http://schemas.microsoft.com/office/drawing/2014/main" id="{AE00C572-B209-4796-A271-76AABA5B67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52479" y="4084518"/>
            <a:ext cx="292089" cy="368481"/>
          </a:xfrm>
          <a:prstGeom prst="rect">
            <a:avLst/>
          </a:prstGeom>
        </p:spPr>
      </p:pic>
      <p:pic>
        <p:nvPicPr>
          <p:cNvPr id="23" name="圖形 22">
            <a:extLst>
              <a:ext uri="{FF2B5EF4-FFF2-40B4-BE49-F238E27FC236}">
                <a16:creationId xmlns:a16="http://schemas.microsoft.com/office/drawing/2014/main" id="{FD33EBA9-6BF3-497B-A3FF-5867329EBE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64351" y="4084518"/>
            <a:ext cx="292089" cy="368481"/>
          </a:xfrm>
          <a:prstGeom prst="rect">
            <a:avLst/>
          </a:prstGeom>
        </p:spPr>
      </p:pic>
      <p:pic>
        <p:nvPicPr>
          <p:cNvPr id="24" name="圖形 23">
            <a:extLst>
              <a:ext uri="{FF2B5EF4-FFF2-40B4-BE49-F238E27FC236}">
                <a16:creationId xmlns:a16="http://schemas.microsoft.com/office/drawing/2014/main" id="{57A2AA36-1397-4142-84F7-3EFB0A080B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8387730" y="4546827"/>
            <a:ext cx="429110" cy="338771"/>
          </a:xfrm>
          <a:prstGeom prst="rect">
            <a:avLst/>
          </a:prstGeom>
        </p:spPr>
      </p:pic>
      <p:pic>
        <p:nvPicPr>
          <p:cNvPr id="25" name="圖形 24">
            <a:extLst>
              <a:ext uri="{FF2B5EF4-FFF2-40B4-BE49-F238E27FC236}">
                <a16:creationId xmlns:a16="http://schemas.microsoft.com/office/drawing/2014/main" id="{A4188018-36F2-48E7-99F7-F7384DC026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10192034" y="4546828"/>
            <a:ext cx="429110" cy="338771"/>
          </a:xfrm>
          <a:prstGeom prst="rect">
            <a:avLst/>
          </a:prstGeom>
        </p:spPr>
      </p:pic>
      <p:sp>
        <p:nvSpPr>
          <p:cNvPr id="27" name="矩形 26">
            <a:extLst>
              <a:ext uri="{FF2B5EF4-FFF2-40B4-BE49-F238E27FC236}">
                <a16:creationId xmlns:a16="http://schemas.microsoft.com/office/drawing/2014/main" id="{D086DC7A-971A-40D4-A834-3DBDBDE146AE}"/>
              </a:ext>
            </a:extLst>
          </p:cNvPr>
          <p:cNvSpPr/>
          <p:nvPr/>
        </p:nvSpPr>
        <p:spPr>
          <a:xfrm>
            <a:off x="2720762" y="3589825"/>
            <a:ext cx="1326305" cy="386676"/>
          </a:xfrm>
          <a:custGeom>
            <a:avLst/>
            <a:gdLst>
              <a:gd name="connsiteX0" fmla="*/ 0 w 1249596"/>
              <a:gd name="connsiteY0" fmla="*/ 0 h 386676"/>
              <a:gd name="connsiteX1" fmla="*/ 1249596 w 1249596"/>
              <a:gd name="connsiteY1" fmla="*/ 0 h 386676"/>
              <a:gd name="connsiteX2" fmla="*/ 1249596 w 1249596"/>
              <a:gd name="connsiteY2" fmla="*/ 386676 h 386676"/>
              <a:gd name="connsiteX3" fmla="*/ 0 w 1249596"/>
              <a:gd name="connsiteY3" fmla="*/ 386676 h 386676"/>
              <a:gd name="connsiteX4" fmla="*/ 0 w 1249596"/>
              <a:gd name="connsiteY4" fmla="*/ 0 h 386676"/>
              <a:gd name="connsiteX0" fmla="*/ 207433 w 1249596"/>
              <a:gd name="connsiteY0" fmla="*/ 127000 h 386676"/>
              <a:gd name="connsiteX1" fmla="*/ 1249596 w 1249596"/>
              <a:gd name="connsiteY1" fmla="*/ 0 h 386676"/>
              <a:gd name="connsiteX2" fmla="*/ 1249596 w 1249596"/>
              <a:gd name="connsiteY2" fmla="*/ 386676 h 386676"/>
              <a:gd name="connsiteX3" fmla="*/ 0 w 1249596"/>
              <a:gd name="connsiteY3" fmla="*/ 386676 h 386676"/>
              <a:gd name="connsiteX4" fmla="*/ 207433 w 1249596"/>
              <a:gd name="connsiteY4" fmla="*/ 127000 h 386676"/>
              <a:gd name="connsiteX0" fmla="*/ 6350 w 1249596"/>
              <a:gd name="connsiteY0" fmla="*/ 122767 h 386676"/>
              <a:gd name="connsiteX1" fmla="*/ 1249596 w 1249596"/>
              <a:gd name="connsiteY1" fmla="*/ 0 h 386676"/>
              <a:gd name="connsiteX2" fmla="*/ 1249596 w 1249596"/>
              <a:gd name="connsiteY2" fmla="*/ 386676 h 386676"/>
              <a:gd name="connsiteX3" fmla="*/ 0 w 1249596"/>
              <a:gd name="connsiteY3" fmla="*/ 386676 h 386676"/>
              <a:gd name="connsiteX4" fmla="*/ 6350 w 1249596"/>
              <a:gd name="connsiteY4" fmla="*/ 122767 h 386676"/>
              <a:gd name="connsiteX0" fmla="*/ 8467 w 1251713"/>
              <a:gd name="connsiteY0" fmla="*/ 122767 h 386676"/>
              <a:gd name="connsiteX1" fmla="*/ 1251713 w 1251713"/>
              <a:gd name="connsiteY1" fmla="*/ 0 h 386676"/>
              <a:gd name="connsiteX2" fmla="*/ 1251713 w 1251713"/>
              <a:gd name="connsiteY2" fmla="*/ 386676 h 386676"/>
              <a:gd name="connsiteX3" fmla="*/ 0 w 1251713"/>
              <a:gd name="connsiteY3" fmla="*/ 325292 h 386676"/>
              <a:gd name="connsiteX4" fmla="*/ 8467 w 1251713"/>
              <a:gd name="connsiteY4" fmla="*/ 122767 h 38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713" h="386676">
                <a:moveTo>
                  <a:pt x="8467" y="122767"/>
                </a:moveTo>
                <a:lnTo>
                  <a:pt x="1251713" y="0"/>
                </a:lnTo>
                <a:lnTo>
                  <a:pt x="1251713" y="386676"/>
                </a:lnTo>
                <a:lnTo>
                  <a:pt x="0" y="325292"/>
                </a:lnTo>
                <a:lnTo>
                  <a:pt x="8467" y="122767"/>
                </a:lnTo>
                <a:close/>
              </a:path>
            </a:pathLst>
          </a:custGeom>
          <a:gradFill>
            <a:gsLst>
              <a:gs pos="0">
                <a:srgbClr val="66FFCC">
                  <a:alpha val="0"/>
                </a:srgbClr>
              </a:gs>
              <a:gs pos="96000">
                <a:srgbClr val="66FFCC">
                  <a:alpha val="52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6" name="圖片 3">
            <a:extLst>
              <a:ext uri="{FF2B5EF4-FFF2-40B4-BE49-F238E27FC236}">
                <a16:creationId xmlns:a16="http://schemas.microsoft.com/office/drawing/2014/main" id="{9156522E-F726-499E-864F-A52A76F2E5D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972476" y="3589825"/>
            <a:ext cx="2152380" cy="386676"/>
          </a:xfrm>
          <a:prstGeom prst="roundRect">
            <a:avLst/>
          </a:prstGeom>
          <a:ln>
            <a:noFill/>
          </a:ln>
          <a:effectLst>
            <a:glow rad="101600">
              <a:srgbClr val="66FFCC">
                <a:alpha val="31000"/>
              </a:srgbClr>
            </a:glow>
            <a:outerShdw blurRad="114300" dist="76200" dir="8100000" algn="tr" rotWithShape="0">
              <a:srgbClr val="251A36">
                <a:alpha val="74000"/>
              </a:srgbClr>
            </a:outerShdw>
          </a:effectLst>
        </p:spPr>
      </p:pic>
    </p:spTree>
    <p:extLst>
      <p:ext uri="{BB962C8B-B14F-4D97-AF65-F5344CB8AC3E}">
        <p14:creationId xmlns:p14="http://schemas.microsoft.com/office/powerpoint/2010/main" val="1825309327"/>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02F71D-9406-4E35-8FD4-7C1D7517522F}"/>
              </a:ext>
            </a:extLst>
          </p:cNvPr>
          <p:cNvSpPr>
            <a:spLocks noGrp="1"/>
          </p:cNvSpPr>
          <p:nvPr>
            <p:ph type="title"/>
          </p:nvPr>
        </p:nvSpPr>
        <p:spPr/>
        <p:txBody>
          <a:bodyPr>
            <a:normAutofit/>
          </a:bodyPr>
          <a:lstStyle/>
          <a:p>
            <a:r>
              <a:rPr lang="zh-TW" sz="4000">
                <a:ea typeface="微軟正黑體" panose="020B0604030504040204" pitchFamily="34" charset="-120"/>
                <a:cs typeface="Arial"/>
                <a:sym typeface="Arial" panose="020B0604020202020204" pitchFamily="34" charset="0"/>
              </a:rPr>
              <a:t>Enable UPnP to connect </a:t>
            </a:r>
            <a:br>
              <a:rPr lang="zh-TW" altLang="en-US" sz="4000">
                <a:ea typeface="微軟正黑體" panose="020B0604030504040204" pitchFamily="34" charset="-120"/>
                <a:cs typeface="Arial"/>
                <a:sym typeface="Arial" panose="020B0604020202020204" pitchFamily="34" charset="0"/>
              </a:rPr>
            </a:br>
            <a:r>
              <a:rPr lang="zh-TW" sz="4000">
                <a:ea typeface="微軟正黑體" panose="020B0604030504040204" pitchFamily="34" charset="-120"/>
                <a:cs typeface="Arial"/>
                <a:sym typeface="Arial" panose="020B0604020202020204" pitchFamily="34" charset="0"/>
              </a:rPr>
              <a:t>various service</a:t>
            </a:r>
            <a:r>
              <a:rPr lang="en-US" altLang="zh-TW" sz="4000">
                <a:ea typeface="微軟正黑體" panose="020B0604030504040204" pitchFamily="34" charset="-120"/>
                <a:cs typeface="Arial"/>
                <a:sym typeface="Arial" panose="020B0604020202020204" pitchFamily="34" charset="0"/>
              </a:rPr>
              <a:t>s</a:t>
            </a:r>
            <a:r>
              <a:rPr lang="zh-TW" altLang="en-US" sz="4000">
                <a:ea typeface="微軟正黑體" panose="020B0604030504040204" pitchFamily="34" charset="-120"/>
                <a:cs typeface="Arial"/>
                <a:sym typeface="Arial" panose="020B0604020202020204" pitchFamily="34" charset="0"/>
              </a:rPr>
              <a:t> </a:t>
            </a:r>
            <a:r>
              <a:rPr lang="en-US" altLang="zh-TW" sz="4000">
                <a:ea typeface="微軟正黑體" panose="020B0604030504040204" pitchFamily="34" charset="-120"/>
                <a:cs typeface="Arial"/>
                <a:sym typeface="Arial" panose="020B0604020202020204" pitchFamily="34" charset="0"/>
              </a:rPr>
              <a:t>in</a:t>
            </a:r>
            <a:r>
              <a:rPr lang="zh-TW" altLang="en-US" sz="4000">
                <a:ea typeface="微軟正黑體" panose="020B0604030504040204" pitchFamily="34" charset="-120"/>
                <a:cs typeface="Arial"/>
                <a:sym typeface="Arial" panose="020B0604020202020204" pitchFamily="34" charset="0"/>
              </a:rPr>
              <a:t> </a:t>
            </a:r>
            <a:r>
              <a:rPr lang="zh-TW" sz="4000">
                <a:ea typeface="微軟正黑體" panose="020B0604030504040204" pitchFamily="34" charset="-120"/>
                <a:cs typeface="Arial"/>
                <a:sym typeface="Arial" panose="020B0604020202020204" pitchFamily="34" charset="0"/>
              </a:rPr>
              <a:t>one-click</a:t>
            </a:r>
            <a:r>
              <a:rPr lang="zh-TW" altLang="en-US" sz="4000">
                <a:ea typeface="微軟正黑體" panose="020B0604030504040204" pitchFamily="34" charset="-120"/>
                <a:cs typeface="Arial"/>
                <a:sym typeface="Arial" panose="020B0604020202020204" pitchFamily="34" charset="0"/>
              </a:rPr>
              <a:t> </a:t>
            </a:r>
            <a:endParaRPr lang="zh-TW">
              <a:ea typeface="微軟正黑體" panose="020B0604030504040204" pitchFamily="34" charset="-120"/>
              <a:sym typeface="Arial" panose="020B0604020202020204" pitchFamily="34" charset="0"/>
            </a:endParaRPr>
          </a:p>
        </p:txBody>
      </p:sp>
      <p:pic>
        <p:nvPicPr>
          <p:cNvPr id="3" name="圖片 3">
            <a:extLst>
              <a:ext uri="{FF2B5EF4-FFF2-40B4-BE49-F238E27FC236}">
                <a16:creationId xmlns:a16="http://schemas.microsoft.com/office/drawing/2014/main" id="{071CDBB1-5366-455D-B226-066FA2B1F37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02529" y="3965056"/>
            <a:ext cx="6209168" cy="3045344"/>
          </a:xfrm>
          <a:prstGeom prst="rect">
            <a:avLst/>
          </a:prstGeom>
          <a:ln>
            <a:solidFill>
              <a:schemeClr val="tx1"/>
            </a:solidFill>
          </a:ln>
          <a:effectLst>
            <a:outerShdw blurRad="292100" dist="457200" dir="8100000" algn="tr" rotWithShape="0">
              <a:srgbClr val="251A36">
                <a:alpha val="65882"/>
              </a:srgbClr>
            </a:outerShdw>
          </a:effectLst>
        </p:spPr>
      </p:pic>
      <p:sp>
        <p:nvSpPr>
          <p:cNvPr id="41" name="文字方塊 40">
            <a:extLst>
              <a:ext uri="{FF2B5EF4-FFF2-40B4-BE49-F238E27FC236}">
                <a16:creationId xmlns:a16="http://schemas.microsoft.com/office/drawing/2014/main" id="{9AC60CA5-69A1-44E5-A38D-43C3D7203807}"/>
              </a:ext>
            </a:extLst>
          </p:cNvPr>
          <p:cNvSpPr txBox="1"/>
          <p:nvPr/>
        </p:nvSpPr>
        <p:spPr>
          <a:xfrm>
            <a:off x="323850" y="1832844"/>
            <a:ext cx="11793729" cy="188769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defTabSz="914400" fontAlgn="base">
              <a:spcBef>
                <a:spcPts val="1600"/>
              </a:spcBef>
              <a:buClr>
                <a:srgbClr val="05FF76"/>
              </a:buClr>
              <a:buSzPts val="2100"/>
              <a:buFont typeface="Arial" panose="020B0604020202020204" pitchFamily="34" charset="0"/>
              <a:buChar char="•"/>
            </a:pPr>
            <a:r>
              <a:rPr lang="en-US" alt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Services u</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nder NAT , such as video entertainment, game consoles, and smart devices can automatically communicate with firewall through the UPnP protocol to establish </a:t>
            </a:r>
            <a:r>
              <a:rPr lang="en-US" alt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p</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ort </a:t>
            </a:r>
            <a:r>
              <a:rPr lang="en-US" alt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f</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orwarding functi</a:t>
            </a:r>
            <a:r>
              <a:rPr lang="en-US" alt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on.</a:t>
            </a:r>
            <a:r>
              <a:rPr lang="zh-TW"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Users</a:t>
            </a:r>
            <a:r>
              <a:rPr lang="zh-TW"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don't</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need to</a:t>
            </a:r>
            <a:r>
              <a:rPr lang="zh-TW"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set </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the device o</a:t>
            </a:r>
            <a:r>
              <a:rPr lang="en-US" alt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ne</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b</a:t>
            </a:r>
            <a:r>
              <a:rPr lang="en-US" alt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y</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on</a:t>
            </a:r>
            <a:r>
              <a:rPr lang="en-US" alt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 it</a:t>
            </a:r>
            <a:r>
              <a:rPr lang="zh-TW"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can</a:t>
            </a:r>
            <a:r>
              <a:rPr lang="zh-TW"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conn</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ect to</a:t>
            </a:r>
            <a:r>
              <a:rPr lang="zh-TW"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Internet </a:t>
            </a:r>
            <a:r>
              <a:rPr lang="en-US" alt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automatically</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r>
              <a:rPr lang="zh-TW"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endPar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pPr marL="228600" indent="-228600" defTabSz="914400" fontAlgn="base">
              <a:spcBef>
                <a:spcPts val="1600"/>
              </a:spcBef>
              <a:buClr>
                <a:srgbClr val="05FF76"/>
              </a:buClr>
              <a:buSzPts val="2100"/>
              <a:buFont typeface="Arial" panose="020B0604020202020204" pitchFamily="34" charset="0"/>
              <a:buChar char="•"/>
            </a:pPr>
            <a:r>
              <a:rPr lang="en-US" alt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UPnP page p</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rovides a list of UPnP services, allowing you to fully</a:t>
            </a:r>
            <a:r>
              <a:rPr lang="zh-TW"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manage </a:t>
            </a: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the status of port opening</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p>
          <a:p>
            <a:pPr marL="228600" indent="-228600" defTabSz="914400">
              <a:spcBef>
                <a:spcPts val="1600"/>
              </a:spcBef>
              <a:buClr>
                <a:srgbClr val="05FF76"/>
              </a:buClr>
              <a:buSzPts val="2100"/>
              <a:buFont typeface="Arial" panose="020B0604020202020204" pitchFamily="34" charset="0"/>
              <a:buChar char="•"/>
            </a:pP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UPnP function can be turned off when cybersecurity request of the network environemnt is high.</a:t>
            </a:r>
          </a:p>
        </p:txBody>
      </p:sp>
      <p:grpSp>
        <p:nvGrpSpPr>
          <p:cNvPr id="51" name="群組 50">
            <a:extLst>
              <a:ext uri="{FF2B5EF4-FFF2-40B4-BE49-F238E27FC236}">
                <a16:creationId xmlns:a16="http://schemas.microsoft.com/office/drawing/2014/main" id="{D728237F-90B2-4EEF-AE8E-4E215852465A}"/>
              </a:ext>
            </a:extLst>
          </p:cNvPr>
          <p:cNvGrpSpPr/>
          <p:nvPr/>
        </p:nvGrpSpPr>
        <p:grpSpPr>
          <a:xfrm>
            <a:off x="742070" y="4098016"/>
            <a:ext cx="4705825" cy="2241922"/>
            <a:chOff x="860603" y="3993778"/>
            <a:chExt cx="4705825" cy="2241922"/>
          </a:xfrm>
        </p:grpSpPr>
        <p:cxnSp>
          <p:nvCxnSpPr>
            <p:cNvPr id="24" name="直線接點 23">
              <a:extLst>
                <a:ext uri="{FF2B5EF4-FFF2-40B4-BE49-F238E27FC236}">
                  <a16:creationId xmlns:a16="http://schemas.microsoft.com/office/drawing/2014/main" id="{EB52E80A-8779-464A-9B38-1E98228D2F7C}"/>
                </a:ext>
              </a:extLst>
            </p:cNvPr>
            <p:cNvCxnSpPr>
              <a:cxnSpLocks/>
            </p:cNvCxnSpPr>
            <p:nvPr/>
          </p:nvCxnSpPr>
          <p:spPr>
            <a:xfrm flipH="1" flipV="1">
              <a:off x="1638906" y="5670553"/>
              <a:ext cx="767425" cy="1073"/>
            </a:xfrm>
            <a:prstGeom prst="line">
              <a:avLst/>
            </a:prstGeom>
            <a:ln w="38100">
              <a:solidFill>
                <a:srgbClr val="00B0F0"/>
              </a:solidFill>
              <a:headEnd type="triangle" w="med" len="med"/>
              <a:tailEnd type="none" w="lg"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51E2904C-EB1A-43BF-A098-D0ADBFA2B9BC}"/>
                </a:ext>
              </a:extLst>
            </p:cNvPr>
            <p:cNvCxnSpPr>
              <a:cxnSpLocks/>
            </p:cNvCxnSpPr>
            <p:nvPr/>
          </p:nvCxnSpPr>
          <p:spPr>
            <a:xfrm flipH="1">
              <a:off x="3744456" y="5670554"/>
              <a:ext cx="578713" cy="0"/>
            </a:xfrm>
            <a:prstGeom prst="line">
              <a:avLst/>
            </a:prstGeom>
            <a:ln w="38100">
              <a:solidFill>
                <a:srgbClr val="00B0F0"/>
              </a:solidFill>
              <a:headEnd type="none"/>
              <a:tailEnd type="triangle"/>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pic>
          <p:nvPicPr>
            <p:cNvPr id="30" name="圖片 29">
              <a:extLst>
                <a:ext uri="{FF2B5EF4-FFF2-40B4-BE49-F238E27FC236}">
                  <a16:creationId xmlns:a16="http://schemas.microsoft.com/office/drawing/2014/main" id="{7AC2BE54-CD68-425D-8EA3-4E37B137984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18195" y="5481106"/>
              <a:ext cx="1214067" cy="386539"/>
            </a:xfrm>
            <a:prstGeom prst="rect">
              <a:avLst/>
            </a:prstGeom>
            <a:effectLst>
              <a:outerShdw blurRad="63500" sx="103000" sy="103000" algn="ctr" rotWithShape="0">
                <a:prstClr val="black">
                  <a:alpha val="85000"/>
                </a:prstClr>
              </a:outerShdw>
            </a:effectLst>
          </p:spPr>
        </p:pic>
        <p:sp>
          <p:nvSpPr>
            <p:cNvPr id="31" name="矩形 30">
              <a:extLst>
                <a:ext uri="{FF2B5EF4-FFF2-40B4-BE49-F238E27FC236}">
                  <a16:creationId xmlns:a16="http://schemas.microsoft.com/office/drawing/2014/main" id="{8F00FC20-0F3C-4431-B513-0B8CD24A7F8A}"/>
                </a:ext>
              </a:extLst>
            </p:cNvPr>
            <p:cNvSpPr/>
            <p:nvPr/>
          </p:nvSpPr>
          <p:spPr>
            <a:xfrm>
              <a:off x="2342690" y="5867645"/>
              <a:ext cx="1625609"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6" name="圖形 35">
              <a:extLst>
                <a:ext uri="{FF2B5EF4-FFF2-40B4-BE49-F238E27FC236}">
                  <a16:creationId xmlns:a16="http://schemas.microsoft.com/office/drawing/2014/main" id="{1141B6F3-9600-4D02-9BAE-70EA07F9304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06517" y="4998535"/>
              <a:ext cx="957650" cy="554808"/>
            </a:xfrm>
            <a:prstGeom prst="rect">
              <a:avLst/>
            </a:prstGeom>
          </p:spPr>
        </p:pic>
        <p:pic>
          <p:nvPicPr>
            <p:cNvPr id="38" name="圖片 37">
              <a:extLst>
                <a:ext uri="{FF2B5EF4-FFF2-40B4-BE49-F238E27FC236}">
                  <a16:creationId xmlns:a16="http://schemas.microsoft.com/office/drawing/2014/main" id="{E7B9892B-9E58-4513-830A-687BBFEC4992}"/>
                </a:ext>
              </a:extLst>
            </p:cNvPr>
            <p:cNvPicPr>
              <a:picLocks noChangeAspect="1"/>
            </p:cNvPicPr>
            <p:nvPr/>
          </p:nvPicPr>
          <p:blipFill>
            <a:blip r:embed="rId7"/>
            <a:stretch>
              <a:fillRect/>
            </a:stretch>
          </p:blipFill>
          <p:spPr>
            <a:xfrm>
              <a:off x="2406330" y="3993778"/>
              <a:ext cx="1447018" cy="861346"/>
            </a:xfrm>
            <a:prstGeom prst="rect">
              <a:avLst/>
            </a:prstGeom>
          </p:spPr>
        </p:pic>
        <p:sp>
          <p:nvSpPr>
            <p:cNvPr id="39" name="矩形 38">
              <a:extLst>
                <a:ext uri="{FF2B5EF4-FFF2-40B4-BE49-F238E27FC236}">
                  <a16:creationId xmlns:a16="http://schemas.microsoft.com/office/drawing/2014/main" id="{DA6A1CE1-F7C0-49C5-851A-E64AC24E5C92}"/>
                </a:ext>
              </a:extLst>
            </p:cNvPr>
            <p:cNvSpPr/>
            <p:nvPr/>
          </p:nvSpPr>
          <p:spPr>
            <a:xfrm>
              <a:off x="2257119" y="4377233"/>
              <a:ext cx="1625609"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Internet</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箭號: 上彎 31">
              <a:extLst>
                <a:ext uri="{FF2B5EF4-FFF2-40B4-BE49-F238E27FC236}">
                  <a16:creationId xmlns:a16="http://schemas.microsoft.com/office/drawing/2014/main" id="{263A844C-5893-4B0E-B54D-653337BD56B7}"/>
                </a:ext>
              </a:extLst>
            </p:cNvPr>
            <p:cNvSpPr/>
            <p:nvPr/>
          </p:nvSpPr>
          <p:spPr>
            <a:xfrm>
              <a:off x="2936552" y="4656477"/>
              <a:ext cx="266744" cy="979142"/>
            </a:xfrm>
            <a:custGeom>
              <a:avLst/>
              <a:gdLst>
                <a:gd name="connsiteX0" fmla="*/ 0 w 695022"/>
                <a:gd name="connsiteY0" fmla="*/ 362927 h 470796"/>
                <a:gd name="connsiteX1" fmla="*/ 507716 w 695022"/>
                <a:gd name="connsiteY1" fmla="*/ 362927 h 470796"/>
                <a:gd name="connsiteX2" fmla="*/ 507716 w 695022"/>
                <a:gd name="connsiteY2" fmla="*/ 203888 h 470796"/>
                <a:gd name="connsiteX3" fmla="*/ 428278 w 695022"/>
                <a:gd name="connsiteY3" fmla="*/ 203888 h 470796"/>
                <a:gd name="connsiteX4" fmla="*/ 561650 w 695022"/>
                <a:gd name="connsiteY4" fmla="*/ 0 h 470796"/>
                <a:gd name="connsiteX5" fmla="*/ 695022 w 695022"/>
                <a:gd name="connsiteY5" fmla="*/ 203888 h 470796"/>
                <a:gd name="connsiteX6" fmla="*/ 615585 w 695022"/>
                <a:gd name="connsiteY6" fmla="*/ 203888 h 470796"/>
                <a:gd name="connsiteX7" fmla="*/ 615585 w 695022"/>
                <a:gd name="connsiteY7" fmla="*/ 470796 h 470796"/>
                <a:gd name="connsiteX8" fmla="*/ 0 w 695022"/>
                <a:gd name="connsiteY8" fmla="*/ 470796 h 470796"/>
                <a:gd name="connsiteX9" fmla="*/ 0 w 695022"/>
                <a:gd name="connsiteY9" fmla="*/ 362927 h 470796"/>
                <a:gd name="connsiteX0" fmla="*/ 0 w 695022"/>
                <a:gd name="connsiteY0" fmla="*/ 362927 h 1004196"/>
                <a:gd name="connsiteX1" fmla="*/ 507716 w 695022"/>
                <a:gd name="connsiteY1" fmla="*/ 362927 h 1004196"/>
                <a:gd name="connsiteX2" fmla="*/ 507716 w 695022"/>
                <a:gd name="connsiteY2" fmla="*/ 203888 h 1004196"/>
                <a:gd name="connsiteX3" fmla="*/ 428278 w 695022"/>
                <a:gd name="connsiteY3" fmla="*/ 203888 h 1004196"/>
                <a:gd name="connsiteX4" fmla="*/ 561650 w 695022"/>
                <a:gd name="connsiteY4" fmla="*/ 0 h 1004196"/>
                <a:gd name="connsiteX5" fmla="*/ 695022 w 695022"/>
                <a:gd name="connsiteY5" fmla="*/ 203888 h 1004196"/>
                <a:gd name="connsiteX6" fmla="*/ 615585 w 695022"/>
                <a:gd name="connsiteY6" fmla="*/ 203888 h 1004196"/>
                <a:gd name="connsiteX7" fmla="*/ 615585 w 695022"/>
                <a:gd name="connsiteY7" fmla="*/ 470796 h 1004196"/>
                <a:gd name="connsiteX8" fmla="*/ 643466 w 695022"/>
                <a:gd name="connsiteY8" fmla="*/ 1004196 h 1004196"/>
                <a:gd name="connsiteX9" fmla="*/ 0 w 695022"/>
                <a:gd name="connsiteY9" fmla="*/ 362927 h 1004196"/>
                <a:gd name="connsiteX0" fmla="*/ 71255 w 266744"/>
                <a:gd name="connsiteY0" fmla="*/ 1031794 h 1031794"/>
                <a:gd name="connsiteX1" fmla="*/ 79438 w 266744"/>
                <a:gd name="connsiteY1" fmla="*/ 362927 h 1031794"/>
                <a:gd name="connsiteX2" fmla="*/ 79438 w 266744"/>
                <a:gd name="connsiteY2" fmla="*/ 203888 h 1031794"/>
                <a:gd name="connsiteX3" fmla="*/ 0 w 266744"/>
                <a:gd name="connsiteY3" fmla="*/ 203888 h 1031794"/>
                <a:gd name="connsiteX4" fmla="*/ 133372 w 266744"/>
                <a:gd name="connsiteY4" fmla="*/ 0 h 1031794"/>
                <a:gd name="connsiteX5" fmla="*/ 266744 w 266744"/>
                <a:gd name="connsiteY5" fmla="*/ 203888 h 1031794"/>
                <a:gd name="connsiteX6" fmla="*/ 187307 w 266744"/>
                <a:gd name="connsiteY6" fmla="*/ 203888 h 1031794"/>
                <a:gd name="connsiteX7" fmla="*/ 187307 w 266744"/>
                <a:gd name="connsiteY7" fmla="*/ 470796 h 1031794"/>
                <a:gd name="connsiteX8" fmla="*/ 215188 w 266744"/>
                <a:gd name="connsiteY8" fmla="*/ 1004196 h 1031794"/>
                <a:gd name="connsiteX9" fmla="*/ 71255 w 266744"/>
                <a:gd name="connsiteY9" fmla="*/ 1031794 h 1031794"/>
                <a:gd name="connsiteX0" fmla="*/ 71255 w 266744"/>
                <a:gd name="connsiteY0" fmla="*/ 1031794 h 1035946"/>
                <a:gd name="connsiteX1" fmla="*/ 79438 w 266744"/>
                <a:gd name="connsiteY1" fmla="*/ 362927 h 1035946"/>
                <a:gd name="connsiteX2" fmla="*/ 79438 w 266744"/>
                <a:gd name="connsiteY2" fmla="*/ 203888 h 1035946"/>
                <a:gd name="connsiteX3" fmla="*/ 0 w 266744"/>
                <a:gd name="connsiteY3" fmla="*/ 203888 h 1035946"/>
                <a:gd name="connsiteX4" fmla="*/ 133372 w 266744"/>
                <a:gd name="connsiteY4" fmla="*/ 0 h 1035946"/>
                <a:gd name="connsiteX5" fmla="*/ 266744 w 266744"/>
                <a:gd name="connsiteY5" fmla="*/ 203888 h 1035946"/>
                <a:gd name="connsiteX6" fmla="*/ 187307 w 266744"/>
                <a:gd name="connsiteY6" fmla="*/ 203888 h 1035946"/>
                <a:gd name="connsiteX7" fmla="*/ 187307 w 266744"/>
                <a:gd name="connsiteY7" fmla="*/ 470796 h 1035946"/>
                <a:gd name="connsiteX8" fmla="*/ 167563 w 266744"/>
                <a:gd name="connsiteY8" fmla="*/ 1035946 h 1035946"/>
                <a:gd name="connsiteX9" fmla="*/ 71255 w 266744"/>
                <a:gd name="connsiteY9" fmla="*/ 1031794 h 1035946"/>
                <a:gd name="connsiteX0" fmla="*/ 71255 w 266744"/>
                <a:gd name="connsiteY0" fmla="*/ 1031794 h 1032771"/>
                <a:gd name="connsiteX1" fmla="*/ 79438 w 266744"/>
                <a:gd name="connsiteY1" fmla="*/ 362927 h 1032771"/>
                <a:gd name="connsiteX2" fmla="*/ 79438 w 266744"/>
                <a:gd name="connsiteY2" fmla="*/ 203888 h 1032771"/>
                <a:gd name="connsiteX3" fmla="*/ 0 w 266744"/>
                <a:gd name="connsiteY3" fmla="*/ 203888 h 1032771"/>
                <a:gd name="connsiteX4" fmla="*/ 133372 w 266744"/>
                <a:gd name="connsiteY4" fmla="*/ 0 h 1032771"/>
                <a:gd name="connsiteX5" fmla="*/ 266744 w 266744"/>
                <a:gd name="connsiteY5" fmla="*/ 203888 h 1032771"/>
                <a:gd name="connsiteX6" fmla="*/ 187307 w 266744"/>
                <a:gd name="connsiteY6" fmla="*/ 203888 h 1032771"/>
                <a:gd name="connsiteX7" fmla="*/ 187307 w 266744"/>
                <a:gd name="connsiteY7" fmla="*/ 470796 h 1032771"/>
                <a:gd name="connsiteX8" fmla="*/ 188201 w 266744"/>
                <a:gd name="connsiteY8" fmla="*/ 1032771 h 1032771"/>
                <a:gd name="connsiteX9" fmla="*/ 71255 w 266744"/>
                <a:gd name="connsiteY9" fmla="*/ 1031794 h 1032771"/>
                <a:gd name="connsiteX0" fmla="*/ 61730 w 266744"/>
                <a:gd name="connsiteY0" fmla="*/ 1546772 h 1546772"/>
                <a:gd name="connsiteX1" fmla="*/ 79438 w 266744"/>
                <a:gd name="connsiteY1" fmla="*/ 362927 h 1546772"/>
                <a:gd name="connsiteX2" fmla="*/ 79438 w 266744"/>
                <a:gd name="connsiteY2" fmla="*/ 203888 h 1546772"/>
                <a:gd name="connsiteX3" fmla="*/ 0 w 266744"/>
                <a:gd name="connsiteY3" fmla="*/ 203888 h 1546772"/>
                <a:gd name="connsiteX4" fmla="*/ 133372 w 266744"/>
                <a:gd name="connsiteY4" fmla="*/ 0 h 1546772"/>
                <a:gd name="connsiteX5" fmla="*/ 266744 w 266744"/>
                <a:gd name="connsiteY5" fmla="*/ 203888 h 1546772"/>
                <a:gd name="connsiteX6" fmla="*/ 187307 w 266744"/>
                <a:gd name="connsiteY6" fmla="*/ 203888 h 1546772"/>
                <a:gd name="connsiteX7" fmla="*/ 187307 w 266744"/>
                <a:gd name="connsiteY7" fmla="*/ 470796 h 1546772"/>
                <a:gd name="connsiteX8" fmla="*/ 188201 w 266744"/>
                <a:gd name="connsiteY8" fmla="*/ 1032771 h 1546772"/>
                <a:gd name="connsiteX9" fmla="*/ 61730 w 266744"/>
                <a:gd name="connsiteY9" fmla="*/ 1546772 h 1546772"/>
                <a:gd name="connsiteX0" fmla="*/ 61730 w 266744"/>
                <a:gd name="connsiteY0" fmla="*/ 1546772 h 1546772"/>
                <a:gd name="connsiteX1" fmla="*/ 79438 w 266744"/>
                <a:gd name="connsiteY1" fmla="*/ 362927 h 1546772"/>
                <a:gd name="connsiteX2" fmla="*/ 79438 w 266744"/>
                <a:gd name="connsiteY2" fmla="*/ 203888 h 1546772"/>
                <a:gd name="connsiteX3" fmla="*/ 0 w 266744"/>
                <a:gd name="connsiteY3" fmla="*/ 203888 h 1546772"/>
                <a:gd name="connsiteX4" fmla="*/ 133372 w 266744"/>
                <a:gd name="connsiteY4" fmla="*/ 0 h 1546772"/>
                <a:gd name="connsiteX5" fmla="*/ 266744 w 266744"/>
                <a:gd name="connsiteY5" fmla="*/ 203888 h 1546772"/>
                <a:gd name="connsiteX6" fmla="*/ 187307 w 266744"/>
                <a:gd name="connsiteY6" fmla="*/ 203888 h 1546772"/>
                <a:gd name="connsiteX7" fmla="*/ 187307 w 266744"/>
                <a:gd name="connsiteY7" fmla="*/ 470796 h 1546772"/>
                <a:gd name="connsiteX8" fmla="*/ 200901 w 266744"/>
                <a:gd name="connsiteY8" fmla="*/ 1543644 h 1546772"/>
                <a:gd name="connsiteX9" fmla="*/ 61730 w 266744"/>
                <a:gd name="connsiteY9" fmla="*/ 1546772 h 154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44" h="1546772">
                  <a:moveTo>
                    <a:pt x="61730" y="1546772"/>
                  </a:moveTo>
                  <a:lnTo>
                    <a:pt x="79438" y="362927"/>
                  </a:lnTo>
                  <a:lnTo>
                    <a:pt x="79438" y="203888"/>
                  </a:lnTo>
                  <a:lnTo>
                    <a:pt x="0" y="203888"/>
                  </a:lnTo>
                  <a:lnTo>
                    <a:pt x="133372" y="0"/>
                  </a:lnTo>
                  <a:lnTo>
                    <a:pt x="266744" y="203888"/>
                  </a:lnTo>
                  <a:lnTo>
                    <a:pt x="187307" y="203888"/>
                  </a:lnTo>
                  <a:lnTo>
                    <a:pt x="187307" y="470796"/>
                  </a:lnTo>
                  <a:lnTo>
                    <a:pt x="200901" y="1543644"/>
                  </a:lnTo>
                  <a:lnTo>
                    <a:pt x="61730" y="1546772"/>
                  </a:lnTo>
                  <a:close/>
                </a:path>
              </a:pathLst>
            </a:custGeom>
            <a:gradFill>
              <a:gsLst>
                <a:gs pos="0">
                  <a:srgbClr val="66FFCC">
                    <a:alpha val="0"/>
                  </a:srgbClr>
                </a:gs>
                <a:gs pos="52000">
                  <a:srgbClr val="66FFCC"/>
                </a:gs>
              </a:gsLst>
              <a:lin ang="16200000" scaled="0"/>
            </a:gradFill>
            <a:ln w="762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4" name="圖片 43">
              <a:extLst>
                <a:ext uri="{FF2B5EF4-FFF2-40B4-BE49-F238E27FC236}">
                  <a16:creationId xmlns:a16="http://schemas.microsoft.com/office/drawing/2014/main" id="{CA83010B-47C2-4D3F-9126-EB09D570837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83748" y="4317427"/>
              <a:ext cx="1482680" cy="1857995"/>
            </a:xfrm>
            <a:prstGeom prst="rect">
              <a:avLst/>
            </a:prstGeom>
          </p:spPr>
        </p:pic>
        <p:pic>
          <p:nvPicPr>
            <p:cNvPr id="47" name="圖片 46" descr="一張含有 文字, 印表機 的圖片&#10;&#10;自動產生的描述">
              <a:extLst>
                <a:ext uri="{FF2B5EF4-FFF2-40B4-BE49-F238E27FC236}">
                  <a16:creationId xmlns:a16="http://schemas.microsoft.com/office/drawing/2014/main" id="{DFADC673-CE6D-4ECC-9B77-7BA1BEAFC94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0603" y="5105405"/>
              <a:ext cx="1214066" cy="1130295"/>
            </a:xfrm>
            <a:prstGeom prst="rect">
              <a:avLst/>
            </a:prstGeom>
          </p:spPr>
        </p:pic>
        <p:sp>
          <p:nvSpPr>
            <p:cNvPr id="50" name="文字方塊 49">
              <a:extLst>
                <a:ext uri="{FF2B5EF4-FFF2-40B4-BE49-F238E27FC236}">
                  <a16:creationId xmlns:a16="http://schemas.microsoft.com/office/drawing/2014/main" id="{4B8CA0C4-422E-4C15-BF5C-E209C174FAD8}"/>
                </a:ext>
              </a:extLst>
            </p:cNvPr>
            <p:cNvSpPr txBox="1"/>
            <p:nvPr/>
          </p:nvSpPr>
          <p:spPr>
            <a:xfrm>
              <a:off x="2374702" y="4870004"/>
              <a:ext cx="656819" cy="307777"/>
            </a:xfrm>
            <a:prstGeom prst="rect">
              <a:avLst/>
            </a:prstGeom>
            <a:noFill/>
          </p:spPr>
          <p:txBody>
            <a:bodyPr wrap="square">
              <a:spAutoFit/>
            </a:bodyPr>
            <a:lstStyle/>
            <a:p>
              <a:r>
                <a:rPr lang="en-US" altLang="zh-TW" sz="14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UPnP</a:t>
              </a:r>
              <a:endParaRPr lang="zh-TW" altLang="en-US" sz="1400">
                <a:solidFill>
                  <a:srgbClr val="66FFCC"/>
                </a:solidFill>
                <a:latin typeface="Arial" panose="020B0604020202020204" pitchFamily="34" charset="0"/>
                <a:ea typeface="微軟正黑體" panose="020B0604030504040204" pitchFamily="34" charset="-120"/>
                <a:sym typeface="Arial" panose="020B0604020202020204" pitchFamily="34" charset="0"/>
              </a:endParaRPr>
            </a:p>
          </p:txBody>
        </p:sp>
      </p:grpSp>
    </p:spTree>
    <p:extLst>
      <p:ext uri="{BB962C8B-B14F-4D97-AF65-F5344CB8AC3E}">
        <p14:creationId xmlns:p14="http://schemas.microsoft.com/office/powerpoint/2010/main" val="1808473406"/>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3D14A0-512F-44E7-A8D5-B7E501A30E50}"/>
              </a:ext>
            </a:extLst>
          </p:cNvPr>
          <p:cNvSpPr>
            <a:spLocks noGrp="1"/>
          </p:cNvSpPr>
          <p:nvPr>
            <p:ph type="title"/>
          </p:nvPr>
        </p:nvSpPr>
        <p:spPr/>
        <p:txBody>
          <a:bodyPr vert="horz" lIns="91440" tIns="45720" rIns="91440" bIns="45720" rtlCol="0" anchor="ctr">
            <a:noAutofit/>
          </a:bodyPr>
          <a:lstStyle/>
          <a:p>
            <a:r>
              <a:rPr lang="en-US">
                <a:ea typeface="微軟正黑體" panose="020B0604030504040204" pitchFamily="34" charset="-120"/>
                <a:cs typeface="Arial"/>
                <a:sym typeface="Arial" panose="020B0604020202020204" pitchFamily="34" charset="0"/>
              </a:rPr>
              <a:t>QHora-301W QoS</a:t>
            </a:r>
            <a:br>
              <a:rPr lang="en-US">
                <a:ea typeface="微軟正黑體" panose="020B0604030504040204" pitchFamily="34" charset="-120"/>
                <a:cs typeface="Arial"/>
                <a:sym typeface="Arial" panose="020B0604020202020204" pitchFamily="34" charset="0"/>
              </a:rPr>
            </a:br>
            <a:r>
              <a:rPr lang="en-US">
                <a:ea typeface="微軟正黑體" panose="020B0604030504040204" pitchFamily="34" charset="-120"/>
                <a:cs typeface="Arial"/>
                <a:sym typeface="Arial" panose="020B0604020202020204" pitchFamily="34" charset="0"/>
              </a:rPr>
              <a:t>reserves bandwidth for important applications</a:t>
            </a:r>
            <a:endParaRPr lang="en-US" altLang="zh-TW">
              <a:ea typeface="微軟正黑體" panose="020B0604030504040204" pitchFamily="34" charset="-120"/>
              <a:cs typeface="Arial"/>
              <a:sym typeface="Arial" panose="020B0604020202020204" pitchFamily="34" charset="0"/>
            </a:endParaRPr>
          </a:p>
        </p:txBody>
      </p:sp>
      <p:pic>
        <p:nvPicPr>
          <p:cNvPr id="3" name="圖片 3">
            <a:extLst>
              <a:ext uri="{FF2B5EF4-FFF2-40B4-BE49-F238E27FC236}">
                <a16:creationId xmlns:a16="http://schemas.microsoft.com/office/drawing/2014/main" id="{CD50F184-8558-47CC-BAA4-DFD98AD80AD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433742" y="2042091"/>
            <a:ext cx="6811790" cy="3354989"/>
          </a:xfrm>
          <a:prstGeom prst="rect">
            <a:avLst/>
          </a:prstGeom>
          <a:ln>
            <a:noFill/>
          </a:ln>
          <a:effectLst>
            <a:outerShdw blurRad="292100" dist="457200" dir="8100000" algn="tr" rotWithShape="0">
              <a:srgbClr val="251A36">
                <a:alpha val="65882"/>
              </a:srgbClr>
            </a:outerShdw>
          </a:effectLst>
        </p:spPr>
      </p:pic>
      <p:sp>
        <p:nvSpPr>
          <p:cNvPr id="6" name="文字方塊 5">
            <a:extLst>
              <a:ext uri="{FF2B5EF4-FFF2-40B4-BE49-F238E27FC236}">
                <a16:creationId xmlns:a16="http://schemas.microsoft.com/office/drawing/2014/main" id="{18C1B37D-23A4-4EDF-895C-7E85D540DA9E}"/>
              </a:ext>
            </a:extLst>
          </p:cNvPr>
          <p:cNvSpPr txBox="1"/>
          <p:nvPr/>
        </p:nvSpPr>
        <p:spPr>
          <a:xfrm>
            <a:off x="660400" y="1803301"/>
            <a:ext cx="4334933" cy="26468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rgbClr val="66FFCC"/>
                </a:solidFill>
                <a:latin typeface="Arial" panose="020B0604020202020204" pitchFamily="34" charset="0"/>
                <a:ea typeface="微軟正黑體" panose="020B0604030504040204" pitchFamily="34" charset="-120"/>
                <a:cs typeface="+mn-lt"/>
                <a:sym typeface="Arial" panose="020B0604020202020204" pitchFamily="34" charset="0"/>
              </a:rPr>
              <a:t>No interription during </a:t>
            </a:r>
            <a:r>
              <a:rPr lang="zh-TW" sz="2000">
                <a:solidFill>
                  <a:srgbClr val="66FFCC"/>
                </a:solidFill>
                <a:latin typeface="Arial" panose="020B0604020202020204" pitchFamily="34" charset="0"/>
                <a:ea typeface="微軟正黑體" panose="020B0604030504040204" pitchFamily="34" charset="-120"/>
                <a:cs typeface="+mn-lt"/>
                <a:sym typeface="Arial" panose="020B0604020202020204" pitchFamily="34" charset="0"/>
              </a:rPr>
              <a:t>streaming </a:t>
            </a:r>
            <a:r>
              <a:rPr lang="en-US" altLang="zh-TW" sz="2000">
                <a:solidFill>
                  <a:srgbClr val="66FFCC"/>
                </a:solidFill>
                <a:latin typeface="Arial" panose="020B0604020202020204" pitchFamily="34" charset="0"/>
                <a:ea typeface="微軟正黑體" panose="020B0604030504040204" pitchFamily="34" charset="-120"/>
                <a:cs typeface="+mn-lt"/>
                <a:sym typeface="Arial" panose="020B0604020202020204" pitchFamily="34" charset="0"/>
              </a:rPr>
              <a:t>or d</a:t>
            </a:r>
            <a:r>
              <a:rPr lang="zh-TW" sz="2000">
                <a:solidFill>
                  <a:srgbClr val="66FFCC"/>
                </a:solidFill>
                <a:latin typeface="Arial" panose="020B0604020202020204" pitchFamily="34" charset="0"/>
                <a:ea typeface="微軟正黑體" panose="020B0604030504040204" pitchFamily="34" charset="-120"/>
                <a:cs typeface="+mn-lt"/>
                <a:sym typeface="Arial" panose="020B0604020202020204" pitchFamily="34" charset="0"/>
              </a:rPr>
              <a:t>ata backup </a:t>
            </a:r>
            <a:r>
              <a:rPr lang="zh-TW" sz="20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even </a:t>
            </a:r>
            <a:r>
              <a:rPr lang="en-US" altLang="zh-TW" sz="20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w</a:t>
            </a:r>
            <a:r>
              <a:rPr lang="zh-TW" sz="20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hen bandwidth usa</a:t>
            </a:r>
            <a:r>
              <a:rPr lang="en-US" altLang="zh-TW" sz="20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g</a:t>
            </a:r>
            <a:r>
              <a:rPr lang="zh-TW" sz="2000">
                <a:solidFill>
                  <a:srgbClr val="66FFCC"/>
                </a:solidFill>
                <a:latin typeface="Arial" panose="020B0604020202020204" pitchFamily="34" charset="0"/>
                <a:ea typeface="微軟正黑體" panose="020B0604030504040204" pitchFamily="34" charset="-120"/>
                <a:cs typeface="Arial"/>
                <a:sym typeface="Arial" panose="020B0604020202020204" pitchFamily="34" charset="0"/>
              </a:rPr>
              <a:t>e is full.</a:t>
            </a:r>
          </a:p>
          <a:p>
            <a:pPr marL="285750" indent="-285750">
              <a:spcBef>
                <a:spcPts val="600"/>
              </a:spcBef>
              <a:buFont typeface="Arial"/>
              <a:buChar char="•"/>
            </a:pPr>
            <a:r>
              <a:rPr lang="en-US"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a:t>
            </a:r>
            <a:r>
              <a:rPr 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pplication service level </a:t>
            </a:r>
            <a:r>
              <a:rPr lang="en-US"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can</a:t>
            </a:r>
            <a:r>
              <a:rPr 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be</a:t>
            </a:r>
            <a:r>
              <a:rPr 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s</a:t>
            </a:r>
            <a:r>
              <a:rPr lang="en-US"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et</a:t>
            </a:r>
            <a:r>
              <a:rPr 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on</a:t>
            </a:r>
            <a:r>
              <a:rPr 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60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QuWAN</a:t>
            </a:r>
            <a:r>
              <a:rPr lang="en-US"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Orchestrator.</a:t>
            </a:r>
            <a:endParaRPr lang="zh-TW"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marL="285750" indent="-285750">
              <a:spcBef>
                <a:spcPts val="600"/>
              </a:spcBef>
              <a:buFont typeface="Arial"/>
              <a:buChar char="•"/>
            </a:pPr>
            <a:r>
              <a:rPr 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QHora-301W</a:t>
            </a:r>
            <a:r>
              <a:rPr lang="zh-TW" altLang="en-US"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has </a:t>
            </a:r>
            <a:r>
              <a:rPr 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built-in DPI engine </a:t>
            </a:r>
            <a:r>
              <a:rPr lang="en-US"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to</a:t>
            </a:r>
            <a:r>
              <a:rPr lang="zh-TW" altLang="en-US"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automatically detect and distinguish applications, and reserve bandwidth for important applic</a:t>
            </a:r>
            <a:r>
              <a:rPr lang="en-US"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ations</a:t>
            </a:r>
            <a:r>
              <a:rPr 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r>
              <a:rPr lang="zh-TW" altLang="en-US"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endParaRPr 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23" name="群組 22">
            <a:extLst>
              <a:ext uri="{FF2B5EF4-FFF2-40B4-BE49-F238E27FC236}">
                <a16:creationId xmlns:a16="http://schemas.microsoft.com/office/drawing/2014/main" id="{43077816-1345-4008-A1EA-7767D3F395A0}"/>
              </a:ext>
            </a:extLst>
          </p:cNvPr>
          <p:cNvGrpSpPr/>
          <p:nvPr/>
        </p:nvGrpSpPr>
        <p:grpSpPr>
          <a:xfrm>
            <a:off x="4045733" y="5030480"/>
            <a:ext cx="2106494" cy="1571497"/>
            <a:chOff x="744718" y="4600568"/>
            <a:chExt cx="2106494" cy="1571497"/>
          </a:xfrm>
        </p:grpSpPr>
        <p:sp>
          <p:nvSpPr>
            <p:cNvPr id="7" name="文字方塊 1">
              <a:extLst>
                <a:ext uri="{FF2B5EF4-FFF2-40B4-BE49-F238E27FC236}">
                  <a16:creationId xmlns:a16="http://schemas.microsoft.com/office/drawing/2014/main" id="{B5CC5E1E-1174-459D-93D6-3C058E345B17}"/>
                </a:ext>
              </a:extLst>
            </p:cNvPr>
            <p:cNvSpPr txBox="1"/>
            <p:nvPr/>
          </p:nvSpPr>
          <p:spPr>
            <a:xfrm>
              <a:off x="744718" y="4600568"/>
              <a:ext cx="1319321"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800" b="1">
                  <a:solidFill>
                    <a:schemeClr val="bg1"/>
                  </a:solidFill>
                  <a:latin typeface="Arial" panose="020B0604020202020204" pitchFamily="34" charset="0"/>
                  <a:ea typeface="微軟正黑體" panose="020B0604030504040204" pitchFamily="34" charset="-120"/>
                  <a:sym typeface="Arial" panose="020B0604020202020204" pitchFamily="34" charset="0"/>
                </a:rPr>
                <a:t>QoS</a:t>
              </a:r>
              <a:endParaRPr lang="zh-TW" altLang="en-US" sz="28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4" name="群組 13">
              <a:extLst>
                <a:ext uri="{FF2B5EF4-FFF2-40B4-BE49-F238E27FC236}">
                  <a16:creationId xmlns:a16="http://schemas.microsoft.com/office/drawing/2014/main" id="{047A0060-84EB-490C-8F30-146AFE003DDE}"/>
                </a:ext>
              </a:extLst>
            </p:cNvPr>
            <p:cNvGrpSpPr/>
            <p:nvPr/>
          </p:nvGrpSpPr>
          <p:grpSpPr>
            <a:xfrm>
              <a:off x="774293" y="5184940"/>
              <a:ext cx="2076919" cy="987125"/>
              <a:chOff x="7642375" y="5288463"/>
              <a:chExt cx="2076919" cy="987125"/>
            </a:xfrm>
          </p:grpSpPr>
          <p:sp>
            <p:nvSpPr>
              <p:cNvPr id="9" name="文字方塊 2">
                <a:extLst>
                  <a:ext uri="{FF2B5EF4-FFF2-40B4-BE49-F238E27FC236}">
                    <a16:creationId xmlns:a16="http://schemas.microsoft.com/office/drawing/2014/main" id="{2DE97B87-87A5-46F1-8403-A999754CE9C1}"/>
                  </a:ext>
                </a:extLst>
              </p:cNvPr>
              <p:cNvSpPr txBox="1"/>
              <p:nvPr/>
            </p:nvSpPr>
            <p:spPr>
              <a:xfrm>
                <a:off x="7642375" y="5288463"/>
                <a:ext cx="1328329" cy="369332"/>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b="1">
                    <a:solidFill>
                      <a:srgbClr val="05BCFE"/>
                    </a:solidFill>
                    <a:latin typeface="Arial" panose="020B0604020202020204" pitchFamily="34" charset="0"/>
                    <a:ea typeface="微軟正黑體" panose="020B0604030504040204" pitchFamily="34" charset="-120"/>
                    <a:sym typeface="Arial" panose="020B0604020202020204" pitchFamily="34" charset="0"/>
                  </a:rPr>
                  <a:t>50% VoIP</a:t>
                </a:r>
                <a:endParaRPr lang="zh-TW" altLang="en-US" b="1">
                  <a:solidFill>
                    <a:srgbClr val="05BCFE"/>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文字方塊 3">
                <a:extLst>
                  <a:ext uri="{FF2B5EF4-FFF2-40B4-BE49-F238E27FC236}">
                    <a16:creationId xmlns:a16="http://schemas.microsoft.com/office/drawing/2014/main" id="{3708E423-48C0-4AF5-8ACA-38CF5EDC47A5}"/>
                  </a:ext>
                </a:extLst>
              </p:cNvPr>
              <p:cNvSpPr txBox="1"/>
              <p:nvPr/>
            </p:nvSpPr>
            <p:spPr>
              <a:xfrm>
                <a:off x="7642375" y="5584021"/>
                <a:ext cx="1328329" cy="36933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solidFill>
                      <a:srgbClr val="00FFCC"/>
                    </a:solidFill>
                    <a:latin typeface="Arial" panose="020B0604020202020204" pitchFamily="34" charset="0"/>
                    <a:ea typeface="微軟正黑體" panose="020B0604030504040204" pitchFamily="34" charset="-120"/>
                    <a:sym typeface="Arial" panose="020B0604020202020204" pitchFamily="34" charset="0"/>
                  </a:rPr>
                  <a:t>30% ERP</a:t>
                </a:r>
                <a:endParaRPr lang="zh-TW" altLang="en-US">
                  <a:solidFill>
                    <a:srgbClr val="00FFC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文字方塊 4">
                <a:extLst>
                  <a:ext uri="{FF2B5EF4-FFF2-40B4-BE49-F238E27FC236}">
                    <a16:creationId xmlns:a16="http://schemas.microsoft.com/office/drawing/2014/main" id="{47D9EA41-8F73-4ED7-BCF5-927A0C708EBF}"/>
                  </a:ext>
                </a:extLst>
              </p:cNvPr>
              <p:cNvSpPr txBox="1"/>
              <p:nvPr/>
            </p:nvSpPr>
            <p:spPr>
              <a:xfrm>
                <a:off x="7642375" y="5906256"/>
                <a:ext cx="2076919" cy="36933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solidFill>
                      <a:srgbClr val="FF5050"/>
                    </a:solidFill>
                    <a:latin typeface="Arial" panose="020B0604020202020204" pitchFamily="34" charset="0"/>
                    <a:ea typeface="微軟正黑體" panose="020B0604030504040204" pitchFamily="34" charset="-120"/>
                    <a:sym typeface="Arial" panose="020B0604020202020204" pitchFamily="34" charset="0"/>
                  </a:rPr>
                  <a:t>20%</a:t>
                </a:r>
                <a:r>
                  <a:rPr lang="zh-TW" altLang="en-US">
                    <a:solidFill>
                      <a:srgbClr val="FF5050"/>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rgbClr val="FF5050"/>
                    </a:solidFill>
                    <a:latin typeface="Arial" panose="020B0604020202020204" pitchFamily="34" charset="0"/>
                    <a:ea typeface="微軟正黑體" panose="020B0604030504040204" pitchFamily="34" charset="-120"/>
                    <a:sym typeface="Arial" panose="020B0604020202020204" pitchFamily="34" charset="0"/>
                  </a:rPr>
                  <a:t>File transfer</a:t>
                </a:r>
                <a:endParaRPr lang="zh-TW" altLang="en-US">
                  <a:solidFill>
                    <a:srgbClr val="FF5050"/>
                  </a:solidFill>
                  <a:latin typeface="Arial" panose="020B0604020202020204" pitchFamily="34" charset="0"/>
                  <a:ea typeface="微軟正黑體" panose="020B0604030504040204" pitchFamily="34" charset="-120"/>
                  <a:sym typeface="Arial" panose="020B0604020202020204" pitchFamily="34" charset="0"/>
                </a:endParaRPr>
              </a:p>
            </p:txBody>
          </p:sp>
        </p:grpSp>
      </p:grpSp>
      <p:pic>
        <p:nvPicPr>
          <p:cNvPr id="21" name="圖片 20" descr="一張含有 文字, 個人, 室內, 電腦 的圖片&#10;&#10;自動產生的描述">
            <a:extLst>
              <a:ext uri="{FF2B5EF4-FFF2-40B4-BE49-F238E27FC236}">
                <a16:creationId xmlns:a16="http://schemas.microsoft.com/office/drawing/2014/main" id="{09B0DD8F-3537-42AA-997B-F6554B4F1A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6714" y="4550051"/>
            <a:ext cx="2105789" cy="2031093"/>
          </a:xfrm>
          <a:prstGeom prst="ellipse">
            <a:avLst/>
          </a:prstGeom>
          <a:ln>
            <a:noFill/>
          </a:ln>
          <a:effectLst>
            <a:outerShdw blurRad="292100" dist="457200" dir="8100000" algn="tr" rotWithShape="0">
              <a:srgbClr val="251A36">
                <a:alpha val="65882"/>
              </a:srgbClr>
            </a:outerShdw>
          </a:effectLst>
        </p:spPr>
      </p:pic>
      <p:grpSp>
        <p:nvGrpSpPr>
          <p:cNvPr id="8" name="群組 7">
            <a:extLst>
              <a:ext uri="{FF2B5EF4-FFF2-40B4-BE49-F238E27FC236}">
                <a16:creationId xmlns:a16="http://schemas.microsoft.com/office/drawing/2014/main" id="{BC85559F-E491-426A-ABD2-3DB4B761C622}"/>
              </a:ext>
            </a:extLst>
          </p:cNvPr>
          <p:cNvGrpSpPr/>
          <p:nvPr/>
        </p:nvGrpSpPr>
        <p:grpSpPr>
          <a:xfrm>
            <a:off x="2056203" y="4542217"/>
            <a:ext cx="1704846" cy="2037645"/>
            <a:chOff x="9923959" y="4560705"/>
            <a:chExt cx="1704846" cy="2037645"/>
          </a:xfrm>
        </p:grpSpPr>
        <p:grpSp>
          <p:nvGrpSpPr>
            <p:cNvPr id="12" name="群組 11">
              <a:extLst>
                <a:ext uri="{FF2B5EF4-FFF2-40B4-BE49-F238E27FC236}">
                  <a16:creationId xmlns:a16="http://schemas.microsoft.com/office/drawing/2014/main" id="{1460549B-069E-4D4B-91B6-791B9A7C0BF0}"/>
                </a:ext>
              </a:extLst>
            </p:cNvPr>
            <p:cNvGrpSpPr/>
            <p:nvPr/>
          </p:nvGrpSpPr>
          <p:grpSpPr>
            <a:xfrm rot="16200000">
              <a:off x="10088360" y="5344280"/>
              <a:ext cx="1470274" cy="628766"/>
              <a:chOff x="3312902" y="4724868"/>
              <a:chExt cx="2091040" cy="511788"/>
            </a:xfrm>
          </p:grpSpPr>
          <p:cxnSp>
            <p:nvCxnSpPr>
              <p:cNvPr id="15" name="直線接點 14">
                <a:extLst>
                  <a:ext uri="{FF2B5EF4-FFF2-40B4-BE49-F238E27FC236}">
                    <a16:creationId xmlns:a16="http://schemas.microsoft.com/office/drawing/2014/main" id="{53342579-E042-4048-9712-74AC27EF3EEE}"/>
                  </a:ext>
                </a:extLst>
              </p:cNvPr>
              <p:cNvCxnSpPr>
                <a:cxnSpLocks/>
              </p:cNvCxnSpPr>
              <p:nvPr/>
            </p:nvCxnSpPr>
            <p:spPr>
              <a:xfrm flipH="1">
                <a:off x="3312902" y="4724868"/>
                <a:ext cx="2091040" cy="0"/>
              </a:xfrm>
              <a:prstGeom prst="line">
                <a:avLst/>
              </a:prstGeom>
              <a:ln w="254000">
                <a:solidFill>
                  <a:srgbClr val="00B0F0"/>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6EBC5D3D-1DF8-46FC-A2BA-E5CD06D8D8E1}"/>
                  </a:ext>
                </a:extLst>
              </p:cNvPr>
              <p:cNvCxnSpPr>
                <a:cxnSpLocks/>
              </p:cNvCxnSpPr>
              <p:nvPr/>
            </p:nvCxnSpPr>
            <p:spPr>
              <a:xfrm flipH="1">
                <a:off x="3312902" y="5002160"/>
                <a:ext cx="2091040" cy="0"/>
              </a:xfrm>
              <a:prstGeom prst="line">
                <a:avLst/>
              </a:prstGeom>
              <a:ln w="190500">
                <a:solidFill>
                  <a:srgbClr val="00FFCC"/>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DA268417-8E9E-4C17-B453-5D89125B8607}"/>
                  </a:ext>
                </a:extLst>
              </p:cNvPr>
              <p:cNvCxnSpPr>
                <a:cxnSpLocks/>
              </p:cNvCxnSpPr>
              <p:nvPr/>
            </p:nvCxnSpPr>
            <p:spPr>
              <a:xfrm flipH="1">
                <a:off x="3312902" y="5236656"/>
                <a:ext cx="2091040" cy="0"/>
              </a:xfrm>
              <a:prstGeom prst="line">
                <a:avLst/>
              </a:prstGeom>
              <a:ln w="127000">
                <a:solidFill>
                  <a:srgbClr val="FF5050"/>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pic>
          <p:nvPicPr>
            <p:cNvPr id="13" name="圖片 12">
              <a:extLst>
                <a:ext uri="{FF2B5EF4-FFF2-40B4-BE49-F238E27FC236}">
                  <a16:creationId xmlns:a16="http://schemas.microsoft.com/office/drawing/2014/main" id="{74F6FC07-6797-4BE3-9596-E7439253FA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23959" y="6069744"/>
              <a:ext cx="1704846" cy="528606"/>
            </a:xfrm>
            <a:prstGeom prst="rect">
              <a:avLst/>
            </a:prstGeom>
            <a:effectLst>
              <a:outerShdw blurRad="63500" sx="103000" sy="103000" algn="ctr" rotWithShape="0">
                <a:prstClr val="black">
                  <a:alpha val="85000"/>
                </a:prstClr>
              </a:outerShdw>
            </a:effectLst>
          </p:spPr>
        </p:pic>
        <p:pic>
          <p:nvPicPr>
            <p:cNvPr id="19" name="圖片 18">
              <a:extLst>
                <a:ext uri="{FF2B5EF4-FFF2-40B4-BE49-F238E27FC236}">
                  <a16:creationId xmlns:a16="http://schemas.microsoft.com/office/drawing/2014/main" id="{DCA9D21C-C849-4327-9CE5-A8EBF7B834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23959" y="4560705"/>
              <a:ext cx="1704846" cy="528606"/>
            </a:xfrm>
            <a:prstGeom prst="rect">
              <a:avLst/>
            </a:prstGeom>
            <a:effectLst>
              <a:outerShdw blurRad="63500" sx="103000" sy="103000" algn="ctr" rotWithShape="0">
                <a:prstClr val="black">
                  <a:alpha val="85000"/>
                </a:prstClr>
              </a:outerShdw>
            </a:effectLst>
          </p:spPr>
        </p:pic>
      </p:grpSp>
      <p:pic>
        <p:nvPicPr>
          <p:cNvPr id="25" name="Google Shape;677;p32">
            <a:extLst>
              <a:ext uri="{FF2B5EF4-FFF2-40B4-BE49-F238E27FC236}">
                <a16:creationId xmlns:a16="http://schemas.microsoft.com/office/drawing/2014/main" id="{9A14C31B-1064-4682-9CFE-7A52FC3503C6}"/>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452783" y="4219982"/>
            <a:ext cx="491305" cy="521632"/>
          </a:xfrm>
          <a:prstGeom prst="rect">
            <a:avLst/>
          </a:prstGeom>
          <a:noFill/>
          <a:ln>
            <a:noFill/>
          </a:ln>
          <a:effectLst>
            <a:outerShdw blurRad="50800" dist="38100" dir="8100000" algn="tr" rotWithShape="0">
              <a:prstClr val="black">
                <a:alpha val="40000"/>
              </a:prstClr>
            </a:outerShdw>
          </a:effectLst>
        </p:spPr>
      </p:pic>
      <p:pic>
        <p:nvPicPr>
          <p:cNvPr id="26" name="Google Shape;677;p32">
            <a:extLst>
              <a:ext uri="{FF2B5EF4-FFF2-40B4-BE49-F238E27FC236}">
                <a16:creationId xmlns:a16="http://schemas.microsoft.com/office/drawing/2014/main" id="{5E4CF1AD-FBE3-4E56-9564-61EA6AA7AA4B}"/>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452783" y="5735995"/>
            <a:ext cx="491305" cy="521632"/>
          </a:xfrm>
          <a:prstGeom prst="rect">
            <a:avLst/>
          </a:prstGeom>
          <a:noFill/>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61503244"/>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Wide&quot;,&quot;Name&quot;:&quot;寬&quot;,&quot;Kind&quot;:&quot;System&quot;,&quot;OldGuidesSetting&quot;:{&quot;HeaderHeight&quot;:15.0,&quot;FooterHeight&quot;:9.0,&quot;SideMargin&quot;:5.5,&quot;TopMargin&quot;:0.0,&quot;BottomMargin&quot;:0.0,&quot;IntervalMargin&quot;:2.5}}"/>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柏林</Template>
  <TotalTime>158</TotalTime>
  <Words>3226</Words>
  <Application>Microsoft Office PowerPoint</Application>
  <PresentationFormat>寬螢幕</PresentationFormat>
  <Paragraphs>497</Paragraphs>
  <Slides>54</Slides>
  <Notes>21</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54</vt:i4>
      </vt:variant>
    </vt:vector>
  </HeadingPairs>
  <TitlesOfParts>
    <vt:vector size="60" baseType="lpstr">
      <vt:lpstr>Arial,Sans-Serif</vt:lpstr>
      <vt:lpstr>微軟正黑體</vt:lpstr>
      <vt:lpstr>Arial</vt:lpstr>
      <vt:lpstr>Calibri</vt:lpstr>
      <vt:lpstr>Segoe UI</vt:lpstr>
      <vt:lpstr>Office 佈景主題</vt:lpstr>
      <vt:lpstr>PowerPoint 簡報</vt:lpstr>
      <vt:lpstr>PowerPoint 簡報</vt:lpstr>
      <vt:lpstr>The market exclusive functions cause a sensation </vt:lpstr>
      <vt:lpstr>PowerPoint 簡報</vt:lpstr>
      <vt:lpstr>QuRouter OS  Upgrades your network experience </vt:lpstr>
      <vt:lpstr>Enable 160MHz to boost wireless speed</vt:lpstr>
      <vt:lpstr>Select WPA3 or OWE to better protect your data transmission between devices and QHora-301W</vt:lpstr>
      <vt:lpstr>Enable UPnP to connect  various services in one-click </vt:lpstr>
      <vt:lpstr>QHora-301W QoS reserves bandwidth for important applications</vt:lpstr>
      <vt:lpstr>Watch region limited Netflix by enabling QVPN Client to connect to Cloud VPN Service</vt:lpstr>
      <vt:lpstr>Set DNS on WAN</vt:lpstr>
      <vt:lpstr>Specify the connection path of myQNAPcloud DDNS </vt:lpstr>
      <vt:lpstr>Functions Coming soon...</vt:lpstr>
      <vt:lpstr>QuRouter OS fulfills all you need for SMB and home office networking</vt:lpstr>
      <vt:lpstr>QuRouter OS Wireless Setting</vt:lpstr>
      <vt:lpstr>QuRouter Architecture</vt:lpstr>
      <vt:lpstr>Enterprise-grade Feature: Virtual Access Point</vt:lpstr>
      <vt:lpstr>Demo QuRouter OS</vt:lpstr>
      <vt:lpstr>PowerPoint 簡報</vt:lpstr>
      <vt:lpstr>New-gen Router Requires WiFi 6</vt:lpstr>
      <vt:lpstr>Eight Internal Antennas</vt:lpstr>
      <vt:lpstr>High-performance Wireless Network</vt:lpstr>
      <vt:lpstr>PowerPoint 簡報</vt:lpstr>
      <vt:lpstr>QHora-301W Wireless Performance 802.11ax / 5G</vt:lpstr>
      <vt:lpstr>New-gen Router Requires Dual 10GbE Port</vt:lpstr>
      <vt:lpstr>New-gen Router needs to provide  SD-WAN service</vt:lpstr>
      <vt:lpstr>QuWAN is a complete SD-WAN solution</vt:lpstr>
      <vt:lpstr>A centrally managed platform solves the management issues of multiple devices</vt:lpstr>
      <vt:lpstr>Hardware Appearance</vt:lpstr>
      <vt:lpstr>Powerful Performance</vt:lpstr>
      <vt:lpstr>Fanless Design:  Silent Operation x Maintain Performance</vt:lpstr>
      <vt:lpstr>Hardware Spec</vt:lpstr>
      <vt:lpstr>PowerPoint 簡報</vt:lpstr>
      <vt:lpstr>Scenario 1:   2 x 10GbE LAN Connections</vt:lpstr>
      <vt:lpstr>Scenario 2:   1 x 10GbE WAN &amp; 1 x 10GbE LAN Connections</vt:lpstr>
      <vt:lpstr>Scenario 3:   Multi-WAN with SD-WAN &amp; 2 x 10GbE LAN Connections</vt:lpstr>
      <vt:lpstr>PowerPoint 簡報</vt:lpstr>
      <vt:lpstr>Efficiently build multi-site VPN</vt:lpstr>
      <vt:lpstr>Flexible VPN Topology: Mesh VPN</vt:lpstr>
      <vt:lpstr>Flexible VPN Topology: Hub &amp; Spoke</vt:lpstr>
      <vt:lpstr>PowerPoint 簡報</vt:lpstr>
      <vt:lpstr>QuWAN Topology</vt:lpstr>
      <vt:lpstr>QuWAN’s Features and Benefits</vt:lpstr>
      <vt:lpstr>WAN aggregation to improve data transmission rate</vt:lpstr>
      <vt:lpstr>WAN Failover</vt:lpstr>
      <vt:lpstr>WAN Load Balancing</vt:lpstr>
      <vt:lpstr>Connect Multiple Devices to SD-WAN Network with QVPN</vt:lpstr>
      <vt:lpstr>Enable QuWAN to manage QHora-301W through the cloud platform</vt:lpstr>
      <vt:lpstr>Geological location of each device</vt:lpstr>
      <vt:lpstr>Device and Network Status</vt:lpstr>
      <vt:lpstr>QHora-301W Traffic Report</vt:lpstr>
      <vt:lpstr>Organizational IP Segment Allocation</vt:lpstr>
      <vt:lpstr>Enable QuWAN on QHora-301W</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QNAP_Judy Chen</dc:creator>
  <cp:lastModifiedBy>QNAP_Lucas Lin</cp:lastModifiedBy>
  <cp:revision>2</cp:revision>
  <dcterms:created xsi:type="dcterms:W3CDTF">2020-10-13T05:17:12Z</dcterms:created>
  <dcterms:modified xsi:type="dcterms:W3CDTF">2021-02-02T08:43:05Z</dcterms:modified>
</cp:coreProperties>
</file>