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6" r:id="rId1"/>
  </p:sldMasterIdLst>
  <p:notesMasterIdLst>
    <p:notesMasterId r:id="rId56"/>
  </p:notesMasterIdLst>
  <p:sldIdLst>
    <p:sldId id="559" r:id="rId2"/>
    <p:sldId id="562" r:id="rId3"/>
    <p:sldId id="563" r:id="rId4"/>
    <p:sldId id="560" r:id="rId5"/>
    <p:sldId id="385" r:id="rId6"/>
    <p:sldId id="569" r:id="rId7"/>
    <p:sldId id="570" r:id="rId8"/>
    <p:sldId id="567" r:id="rId9"/>
    <p:sldId id="566" r:id="rId10"/>
    <p:sldId id="568" r:id="rId11"/>
    <p:sldId id="572" r:id="rId12"/>
    <p:sldId id="565" r:id="rId13"/>
    <p:sldId id="573" r:id="rId14"/>
    <p:sldId id="370" r:id="rId15"/>
    <p:sldId id="574" r:id="rId16"/>
    <p:sldId id="281" r:id="rId17"/>
    <p:sldId id="280" r:id="rId18"/>
    <p:sldId id="575" r:id="rId19"/>
    <p:sldId id="261" r:id="rId20"/>
    <p:sldId id="259" r:id="rId21"/>
    <p:sldId id="561" r:id="rId22"/>
    <p:sldId id="278" r:id="rId23"/>
    <p:sldId id="503" r:id="rId24"/>
    <p:sldId id="564" r:id="rId25"/>
    <p:sldId id="392" r:id="rId26"/>
    <p:sldId id="260" r:id="rId27"/>
    <p:sldId id="295" r:id="rId28"/>
    <p:sldId id="512" r:id="rId29"/>
    <p:sldId id="262" r:id="rId30"/>
    <p:sldId id="264" r:id="rId31"/>
    <p:sldId id="265" r:id="rId32"/>
    <p:sldId id="266" r:id="rId33"/>
    <p:sldId id="282" r:id="rId34"/>
    <p:sldId id="275" r:id="rId35"/>
    <p:sldId id="276" r:id="rId36"/>
    <p:sldId id="277" r:id="rId37"/>
    <p:sldId id="285" r:id="rId38"/>
    <p:sldId id="296" r:id="rId39"/>
    <p:sldId id="297" r:id="rId40"/>
    <p:sldId id="332" r:id="rId41"/>
    <p:sldId id="576" r:id="rId42"/>
    <p:sldId id="394" r:id="rId43"/>
    <p:sldId id="323" r:id="rId44"/>
    <p:sldId id="335" r:id="rId45"/>
    <p:sldId id="336" r:id="rId46"/>
    <p:sldId id="395" r:id="rId47"/>
    <p:sldId id="333" r:id="rId48"/>
    <p:sldId id="294" r:id="rId49"/>
    <p:sldId id="408" r:id="rId50"/>
    <p:sldId id="409" r:id="rId51"/>
    <p:sldId id="397" r:id="rId52"/>
    <p:sldId id="407" r:id="rId53"/>
    <p:sldId id="358" r:id="rId54"/>
    <p:sldId id="390" r:id="rId55"/>
  </p:sldIdLst>
  <p:sldSz cx="12192000" cy="6858000"/>
  <p:notesSz cx="6858000" cy="9144000"/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25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752" userDrawn="1">
          <p15:clr>
            <a:srgbClr val="A4A3A4"/>
          </p15:clr>
        </p15:guide>
        <p15:guide id="7" orient="horz" pos="3928" userDrawn="1">
          <p15:clr>
            <a:srgbClr val="A4A3A4"/>
          </p15:clr>
        </p15:guide>
        <p15:guide id="8" orient="horz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Lucas Lin" initials="QL" lastIdx="1" clrIdx="0">
    <p:extLst>
      <p:ext uri="{19B8F6BF-5375-455C-9EA6-DF929625EA0E}">
        <p15:presenceInfo xmlns:p15="http://schemas.microsoft.com/office/powerpoint/2012/main" userId="S::lucaslin@ieinet.onmicrosoft.com::8b9713a5-baf6-45c8-a2bd-a0ea37d0697d" providerId="AD"/>
      </p:ext>
    </p:extLst>
  </p:cmAuthor>
  <p:cmAuthor id="2" name="QNAP_Judy Chen" initials="QC" lastIdx="4" clrIdx="1">
    <p:extLst>
      <p:ext uri="{19B8F6BF-5375-455C-9EA6-DF929625EA0E}">
        <p15:presenceInfo xmlns:p15="http://schemas.microsoft.com/office/powerpoint/2012/main" userId="S::judychen@ieinet.onmicrosoft.com::47d75611-cee7-456d-a689-85ce515a6c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FFFFFF"/>
    <a:srgbClr val="000000"/>
    <a:srgbClr val="222A35"/>
    <a:srgbClr val="222943"/>
    <a:srgbClr val="251A36"/>
    <a:srgbClr val="000066"/>
    <a:srgbClr val="5B9BD5"/>
    <a:srgbClr val="66FF33"/>
    <a:srgbClr val="1D2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1"/>
    <p:restoredTop sz="94709"/>
  </p:normalViewPr>
  <p:slideViewPr>
    <p:cSldViewPr snapToGrid="0">
      <p:cViewPr>
        <p:scale>
          <a:sx n="66" d="100"/>
          <a:sy n="66" d="100"/>
        </p:scale>
        <p:origin x="740" y="776"/>
      </p:cViewPr>
      <p:guideLst>
        <p:guide orient="horz" pos="2288"/>
        <p:guide pos="3840"/>
        <p:guide pos="416"/>
        <p:guide pos="7256"/>
        <p:guide orient="horz" pos="648"/>
        <p:guide orient="horz" pos="752"/>
        <p:guide orient="horz" pos="3928"/>
        <p:guide orient="horz" pos="3816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D513-93B9-614A-B0A5-F82FC1C61B2B}" type="datetimeFigureOut">
              <a:rPr kumimoji="1" lang="zh-TW" altLang="en-US" smtClean="0"/>
              <a:t>2021/2/2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1A65C-ACE4-7348-8458-D5D8DFF5698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232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9%9A%A8%E6%8F%92%E5%8D%B3%E7%94%A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734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>
                <a:ea typeface="新細明體"/>
                <a:cs typeface="Calibri"/>
              </a:rPr>
              <a:t>對比傳統</a:t>
            </a:r>
            <a:r>
              <a:rPr lang="en-US" altLang="zh-TW">
                <a:ea typeface="新細明體"/>
                <a:cs typeface="Calibri"/>
              </a:rPr>
              <a:t> </a:t>
            </a:r>
            <a:r>
              <a:rPr lang="en-US" altLang="zh-TW" err="1">
                <a:ea typeface="新細明體"/>
                <a:cs typeface="Calibri"/>
              </a:rPr>
              <a:t>vpn</a:t>
            </a:r>
            <a:r>
              <a:rPr lang="en-US" altLang="zh-TW">
                <a:ea typeface="新細明體"/>
                <a:cs typeface="Calibri"/>
              </a:rPr>
              <a:t> </a:t>
            </a:r>
            <a:r>
              <a:rPr lang="en-US" altLang="zh-TW" err="1">
                <a:ea typeface="新細明體"/>
                <a:cs typeface="Calibri"/>
              </a:rPr>
              <a:t>所需要的東西</a:t>
            </a:r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9784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538ba3f3f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7538ba3f3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976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538ba3f3f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7538ba3f3f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1865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Qualcomm </a:t>
            </a:r>
            <a:r>
              <a:rPr lang="en-US" err="1">
                <a:cs typeface="Calibri"/>
              </a:rPr>
              <a:t>cpu</a:t>
            </a:r>
            <a:r>
              <a:rPr lang="en-US">
                <a:cs typeface="Calibri"/>
              </a:rPr>
              <a:t> page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2238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538ba3f3f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7538ba3f3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831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818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615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849db99acf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849db99acf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af-ZA">
                <a:cs typeface="Calibri"/>
              </a:rPr>
              <a:t>Inter domain link </a:t>
            </a:r>
            <a:r>
              <a:rPr lang="zh-TW" altLang="af-ZA">
                <a:cs typeface="Calibri"/>
              </a:rPr>
              <a:t>拉開明顯一點</a:t>
            </a:r>
            <a:endParaRPr/>
          </a:p>
        </p:txBody>
      </p:sp>
      <p:sp>
        <p:nvSpPr>
          <p:cNvPr id="870" name="Google Shape;870;g849db99acf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084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84d4e7a68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84d4e7a68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02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讓各網絡裝置不經人手設定，就能自動互相連接及溝通。通用隨插即用</a:t>
            </a:r>
            <a:r>
              <a:rPr lang="en-US" altLang="zh-TW"/>
              <a:t>(UPnP)</a:t>
            </a:r>
            <a:r>
              <a:rPr lang="zh-TW" altLang="en-US"/>
              <a:t>功能支援多種類別裝置，包括網絡印表機、互聯網閘道及消費者電子裝置等。</a:t>
            </a:r>
            <a:endParaRPr lang="zh-TW">
              <a:cs typeface="Calibri" panose="020F0502020204030204"/>
            </a:endParaRPr>
          </a:p>
          <a:p>
            <a:r>
              <a:rPr lang="zh-TW"/>
              <a:t>家庭自動化、列印、圖片處理、音訊 / 視訊娛樂、廚房裝置、汽車網路和公共集會場所的類似網路。它可以充分發揮 TCP/IP 和網路技術的功能，不但能對類似網路進行無縫連線，而且還能夠控制網路裝置及在它們之間傳輸資訊。在 UPnP 架構中沒有裝置驅動程式，取而代之的是普通協議。</a:t>
            </a:r>
          </a:p>
          <a:p>
            <a:endParaRPr lang="zh-TW" altLang="en-US">
              <a:ea typeface="新細明體"/>
              <a:cs typeface="Calibri"/>
            </a:endParaRPr>
          </a:p>
          <a:p>
            <a:r>
              <a:rPr lang="zh-TW"/>
              <a:t>問：什麼是 UPnP？</a:t>
            </a:r>
          </a:p>
          <a:p>
            <a:r>
              <a:rPr lang="zh-TW"/>
              <a:t>答：通用即插即用 (UPnP) 是一種用於 PC 機和智慧裝置（或儀器）的常見對等網路連線的體系結構，尤其是在家庭中。UPnP 以 Internet 標準和技術（例如 TCP/IP、HTTP 和 XML）為基礎，使這樣的裝置彼此可自動連線和協同工作，從而使網路（尤其是家庭網路）對更多的人成為可能。</a:t>
            </a:r>
          </a:p>
          <a:p>
            <a:endParaRPr lang="zh-TW">
              <a:ea typeface="新細明體"/>
              <a:cs typeface="Calibri"/>
            </a:endParaRPr>
          </a:p>
          <a:p>
            <a:r>
              <a:rPr lang="zh-TW" altLang="en-US" b="1"/>
              <a:t>通用隨插即用</a:t>
            </a:r>
            <a:r>
              <a:rPr lang="zh-TW" altLang="en-US"/>
              <a:t>（英語：</a:t>
            </a:r>
            <a:r>
              <a:rPr lang="en" altLang="zh-TW"/>
              <a:t>Universal Plug and Play</a:t>
            </a:r>
            <a:r>
              <a:rPr lang="zh-TW" altLang="en-US"/>
              <a:t>，簡稱</a:t>
            </a:r>
            <a:r>
              <a:rPr lang="en-US" altLang="zh-TW" b="1"/>
              <a:t>UPnP</a:t>
            </a:r>
            <a:r>
              <a:rPr lang="zh-TW" altLang="en-US"/>
              <a:t>）是由「通用隨插即用論壇」（</a:t>
            </a:r>
            <a:r>
              <a:rPr lang="en-US" altLang="zh-TW"/>
              <a:t>UPnP</a:t>
            </a:r>
            <a:r>
              <a:rPr lang="zh-TW" altLang="en-US"/>
              <a:t>™ </a:t>
            </a:r>
            <a:r>
              <a:rPr lang="en-US" altLang="zh-TW"/>
              <a:t>Forum</a:t>
            </a:r>
            <a:r>
              <a:rPr lang="zh-TW" altLang="en-US"/>
              <a:t>）推廣的一套網路協定。該協定的目標是使家庭網路（資料共享、通信和娛樂）和公司網路中的各種裝置能夠相互無縫連接，並簡化相關網路的實現。</a:t>
            </a:r>
            <a:r>
              <a:rPr lang="en-US" altLang="zh-TW"/>
              <a:t>UPnP</a:t>
            </a:r>
            <a:r>
              <a:rPr lang="zh-TW" altLang="en-US"/>
              <a:t>通過定義和發布基於開放、網際網路通訊網協定標準的</a:t>
            </a:r>
            <a:r>
              <a:rPr lang="en-US" altLang="zh-TW"/>
              <a:t>UPnP</a:t>
            </a:r>
            <a:r>
              <a:rPr lang="zh-TW" altLang="en-US"/>
              <a:t>裝置控制協定來實現這一目標。</a:t>
            </a:r>
          </a:p>
          <a:p>
            <a:r>
              <a:rPr lang="en-US" altLang="zh-TW"/>
              <a:t>UPnP</a:t>
            </a:r>
            <a:r>
              <a:rPr lang="zh-TW" altLang="en-US"/>
              <a:t>這個概念是從</a:t>
            </a:r>
            <a:r>
              <a:rPr lang="zh-TW" altLang="en-US">
                <a:hlinkClick r:id="rId3"/>
              </a:rPr>
              <a:t>隨插即用</a:t>
            </a:r>
            <a:r>
              <a:rPr lang="zh-TW" altLang="en-US"/>
              <a:t>（</a:t>
            </a:r>
            <a:r>
              <a:rPr lang="en-US" altLang="zh-TW"/>
              <a:t>Plug-and-play</a:t>
            </a:r>
            <a:r>
              <a:rPr lang="zh-TW" altLang="en-US"/>
              <a:t>）衍生而來的，隨插即用是一種熱拔插技術。</a:t>
            </a:r>
          </a:p>
          <a:p>
            <a:endParaRPr lang="zh-TW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1A65C-ACE4-7348-8458-D5D8DFF56981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22442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84d4e7a68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84d4e7a68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30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7538ba3f3f_0_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g7538ba3f3f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8121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最主要的原因，就是這些代管服務可以設定的紀錄筆數通常不多，如果要增加的話，通常必須額外付費，甚至根本就無法增加！對於有需要設置大量</a:t>
            </a:r>
            <a:r>
              <a:rPr lang="en-US" altLang="zh-TW">
                <a:ea typeface="新細明體"/>
              </a:rPr>
              <a:t> subdomain </a:t>
            </a:r>
            <a:r>
              <a:rPr lang="zh-TW" altLang="en-US">
                <a:ea typeface="新細明體"/>
              </a:rPr>
              <a:t>或</a:t>
            </a:r>
            <a:r>
              <a:rPr lang="en-US" altLang="zh-TW">
                <a:ea typeface="新細明體"/>
              </a:rPr>
              <a:t> MX Record </a:t>
            </a:r>
            <a:r>
              <a:rPr lang="zh-TW" altLang="en-US">
                <a:ea typeface="新細明體"/>
              </a:rPr>
              <a:t>的人來說，自己架設</a:t>
            </a:r>
            <a:r>
              <a:rPr lang="en-US" altLang="zh-TW">
                <a:ea typeface="新細明體"/>
              </a:rPr>
              <a:t> DNS Server </a:t>
            </a:r>
            <a:r>
              <a:rPr lang="zh-TW" altLang="en-US">
                <a:ea typeface="新細明體"/>
              </a:rPr>
              <a:t>是比較省事的方法，尤其如果自己擁有一台有一定穩定度的實體主機，在系統可以負荷的前提下，多架這個服務也是無傷大雅。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1A65C-ACE4-7348-8458-D5D8DFF56981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622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1A65C-ACE4-7348-8458-D5D8DFF56981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3883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78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54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329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852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改</a:t>
            </a:r>
            <a:r>
              <a:rPr lang="en-US" altLang="zh-CN"/>
              <a:t> 3600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91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C7AAFD04-5EC5-45D2-9CA8-2C2E988096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812" y="-48126"/>
            <a:ext cx="12272103" cy="690612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3"/>
            <a:ext cx="12047259" cy="1440679"/>
          </a:xfrm>
        </p:spPr>
        <p:txBody>
          <a:bodyPr>
            <a:normAutofit/>
          </a:bodyPr>
          <a:lstStyle>
            <a:lvl1pPr algn="ctr">
              <a:lnSpc>
                <a:spcPts val="46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FCDDAF-D2F8-4DF8-8391-0347500A1B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2C834C8-6DD4-458B-8756-2014C1563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0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762" y="-62566"/>
            <a:ext cx="12340524" cy="69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736" y="-38501"/>
            <a:ext cx="12328888" cy="6935000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463FCD5-2E9D-47BB-9E27-A0A4C90EE2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8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33" y="-39623"/>
            <a:ext cx="12332882" cy="69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372970BB-266E-4885-8B98-1EF3C4E64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6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2021/2/2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7" r:id="rId2"/>
    <p:sldLayoutId id="2147483705" r:id="rId3"/>
    <p:sldLayoutId id="2147483706" r:id="rId4"/>
    <p:sldLayoutId id="2147483665" r:id="rId5"/>
    <p:sldLayoutId id="2147483664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5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22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4.svg"/><Relationship Id="rId5" Type="http://schemas.openxmlformats.org/officeDocument/2006/relationships/image" Target="../media/image89.sv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24.sv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svg"/><Relationship Id="rId9" Type="http://schemas.openxmlformats.org/officeDocument/2006/relationships/image" Target="../media/image129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134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22.emf"/><Relationship Id="rId4" Type="http://schemas.openxmlformats.org/officeDocument/2006/relationships/image" Target="../media/image1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emf"/><Relationship Id="rId4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26.emf"/><Relationship Id="rId7" Type="http://schemas.openxmlformats.org/officeDocument/2006/relationships/image" Target="../media/image137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4.png"/><Relationship Id="rId4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14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svg"/><Relationship Id="rId11" Type="http://schemas.openxmlformats.org/officeDocument/2006/relationships/image" Target="../media/image116.png"/><Relationship Id="rId5" Type="http://schemas.openxmlformats.org/officeDocument/2006/relationships/image" Target="../media/image139.png"/><Relationship Id="rId10" Type="http://schemas.openxmlformats.org/officeDocument/2006/relationships/image" Target="../media/image145.svg"/><Relationship Id="rId4" Type="http://schemas.openxmlformats.org/officeDocument/2006/relationships/image" Target="../media/image141.svg"/><Relationship Id="rId9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1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svg"/><Relationship Id="rId5" Type="http://schemas.openxmlformats.org/officeDocument/2006/relationships/image" Target="../media/image151.png"/><Relationship Id="rId4" Type="http://schemas.openxmlformats.org/officeDocument/2006/relationships/image" Target="../media/image145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image" Target="../media/image156.emf"/><Relationship Id="rId7" Type="http://schemas.openxmlformats.org/officeDocument/2006/relationships/image" Target="../media/image16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emf"/><Relationship Id="rId5" Type="http://schemas.openxmlformats.org/officeDocument/2006/relationships/image" Target="../media/image158.emf"/><Relationship Id="rId4" Type="http://schemas.openxmlformats.org/officeDocument/2006/relationships/image" Target="../media/image15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6.png"/><Relationship Id="rId7" Type="http://schemas.openxmlformats.org/officeDocument/2006/relationships/image" Target="../media/image16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svg"/><Relationship Id="rId5" Type="http://schemas.openxmlformats.org/officeDocument/2006/relationships/image" Target="../media/image168.png"/><Relationship Id="rId4" Type="http://schemas.openxmlformats.org/officeDocument/2006/relationships/image" Target="../media/image16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70.sv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26.emf"/><Relationship Id="rId4" Type="http://schemas.openxmlformats.org/officeDocument/2006/relationships/image" Target="../media/image1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71.png"/><Relationship Id="rId7" Type="http://schemas.openxmlformats.org/officeDocument/2006/relationships/image" Target="../media/image113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41.svg"/><Relationship Id="rId5" Type="http://schemas.openxmlformats.org/officeDocument/2006/relationships/image" Target="../media/image81.png"/><Relationship Id="rId10" Type="http://schemas.openxmlformats.org/officeDocument/2006/relationships/image" Target="../media/image114.png"/><Relationship Id="rId4" Type="http://schemas.openxmlformats.org/officeDocument/2006/relationships/image" Target="../media/image172.png"/><Relationship Id="rId9" Type="http://schemas.openxmlformats.org/officeDocument/2006/relationships/image" Target="../media/image173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3" Type="http://schemas.openxmlformats.org/officeDocument/2006/relationships/image" Target="../media/image26.em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082270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2F71D-9406-4E35-8FD4-7C1D7517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啟用 QVPN Client 接 Cloud VPN </a:t>
            </a:r>
            <a:br>
              <a:rPr lang="zh-TW" altLang="en-US" sz="36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sz="36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讓您暢看世界各地區域性 Netflix</a:t>
            </a:r>
            <a:endParaRPr lang="zh-TW" altLang="en-US" sz="360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EDD1350-39DA-448F-B949-D0F3A9E7CA47}"/>
              </a:ext>
            </a:extLst>
          </p:cNvPr>
          <p:cNvSpPr txBox="1"/>
          <p:nvPr/>
        </p:nvSpPr>
        <p:spPr>
          <a:xfrm>
            <a:off x="1742173" y="1876232"/>
            <a:ext cx="8707654" cy="13765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28600" indent="-228600" defTabSz="914400" fontAlgn="base"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r>
              <a:rPr lang="zh-TW" altLang="en-US">
                <a:sym typeface="Arial" panose="020B0604020202020204" pitchFamily="34" charset="0"/>
              </a:rPr>
              <a:t>透過設定 OpenVPN 協定接上 Cloud VPN 服務，例如: ExpressVPN, CyberVPN, NordVPN 等，將網路導向跨區域的 VPN Server，讓您輕鬆觀看跨區域影集和新聞</a:t>
            </a:r>
          </a:p>
          <a:p>
            <a:r>
              <a:rPr lang="zh-TW" altLang="en-US">
                <a:sym typeface="Arial" panose="020B0604020202020204" pitchFamily="34" charset="0"/>
              </a:rPr>
              <a:t>免除單台 PC 設定 VPN，一台 QHora-301W 一次搞定家庭各裝置 VPN 上網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53BD5F8-08EC-42FF-AF8C-97D05237DFAC}"/>
              </a:ext>
            </a:extLst>
          </p:cNvPr>
          <p:cNvGrpSpPr/>
          <p:nvPr/>
        </p:nvGrpSpPr>
        <p:grpSpPr>
          <a:xfrm>
            <a:off x="1688171" y="3961116"/>
            <a:ext cx="5735269" cy="3054985"/>
            <a:chOff x="2524863" y="3149601"/>
            <a:chExt cx="7142274" cy="3804450"/>
          </a:xfrm>
        </p:grpSpPr>
        <p:pic>
          <p:nvPicPr>
            <p:cNvPr id="31" name="圖片 30" descr="一張含有 文字 的圖片&#10;&#10;自動產生的描述">
              <a:extLst>
                <a:ext uri="{FF2B5EF4-FFF2-40B4-BE49-F238E27FC236}">
                  <a16:creationId xmlns:a16="http://schemas.microsoft.com/office/drawing/2014/main" id="{27716DE1-9FB5-46C9-9141-198A0F75D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4863" y="3149601"/>
              <a:ext cx="7142274" cy="3804450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1A5FBF72-52DF-4623-B853-44CB8EE0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4863" y="3149601"/>
              <a:ext cx="7142274" cy="3804450"/>
            </a:xfrm>
            <a:prstGeom prst="rect">
              <a:avLst/>
            </a:prstGeom>
          </p:spPr>
        </p:pic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A9DD2290-B3FA-41D9-9757-749F561C98DB}"/>
              </a:ext>
            </a:extLst>
          </p:cNvPr>
          <p:cNvSpPr/>
          <p:nvPr/>
        </p:nvSpPr>
        <p:spPr>
          <a:xfrm>
            <a:off x="766584" y="5872239"/>
            <a:ext cx="1367871" cy="682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Cloud VPN Server</a:t>
            </a:r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A6D7F5DE-DBF9-4DA8-BD56-38B261A4505A}"/>
              </a:ext>
            </a:extLst>
          </p:cNvPr>
          <p:cNvSpPr/>
          <p:nvPr/>
        </p:nvSpPr>
        <p:spPr>
          <a:xfrm rot="5400000">
            <a:off x="1884743" y="4837622"/>
            <a:ext cx="933450" cy="849801"/>
          </a:xfrm>
          <a:custGeom>
            <a:avLst/>
            <a:gdLst>
              <a:gd name="connsiteX0" fmla="*/ 0 w 511175"/>
              <a:gd name="connsiteY0" fmla="*/ 916476 h 916476"/>
              <a:gd name="connsiteX1" fmla="*/ 255588 w 511175"/>
              <a:gd name="connsiteY1" fmla="*/ 0 h 916476"/>
              <a:gd name="connsiteX2" fmla="*/ 511175 w 511175"/>
              <a:gd name="connsiteY2" fmla="*/ 916476 h 916476"/>
              <a:gd name="connsiteX3" fmla="*/ 0 w 511175"/>
              <a:gd name="connsiteY3" fmla="*/ 916476 h 916476"/>
              <a:gd name="connsiteX0" fmla="*/ 0 w 511175"/>
              <a:gd name="connsiteY0" fmla="*/ 808526 h 808526"/>
              <a:gd name="connsiteX1" fmla="*/ 182566 w 511175"/>
              <a:gd name="connsiteY1" fmla="*/ 0 h 808526"/>
              <a:gd name="connsiteX2" fmla="*/ 511175 w 511175"/>
              <a:gd name="connsiteY2" fmla="*/ 808526 h 808526"/>
              <a:gd name="connsiteX3" fmla="*/ 0 w 511175"/>
              <a:gd name="connsiteY3" fmla="*/ 808526 h 808526"/>
              <a:gd name="connsiteX0" fmla="*/ 0 w 936628"/>
              <a:gd name="connsiteY0" fmla="*/ 808526 h 811701"/>
              <a:gd name="connsiteX1" fmla="*/ 182566 w 936628"/>
              <a:gd name="connsiteY1" fmla="*/ 0 h 811701"/>
              <a:gd name="connsiteX2" fmla="*/ 936628 w 936628"/>
              <a:gd name="connsiteY2" fmla="*/ 811701 h 811701"/>
              <a:gd name="connsiteX3" fmla="*/ 0 w 936628"/>
              <a:gd name="connsiteY3" fmla="*/ 808526 h 811701"/>
              <a:gd name="connsiteX0" fmla="*/ 0 w 930275"/>
              <a:gd name="connsiteY0" fmla="*/ 849801 h 849801"/>
              <a:gd name="connsiteX1" fmla="*/ 176213 w 930275"/>
              <a:gd name="connsiteY1" fmla="*/ 0 h 849801"/>
              <a:gd name="connsiteX2" fmla="*/ 930275 w 930275"/>
              <a:gd name="connsiteY2" fmla="*/ 811701 h 849801"/>
              <a:gd name="connsiteX3" fmla="*/ 0 w 930275"/>
              <a:gd name="connsiteY3" fmla="*/ 849801 h 849801"/>
              <a:gd name="connsiteX0" fmla="*/ 0 w 933450"/>
              <a:gd name="connsiteY0" fmla="*/ 849801 h 849801"/>
              <a:gd name="connsiteX1" fmla="*/ 176213 w 933450"/>
              <a:gd name="connsiteY1" fmla="*/ 0 h 849801"/>
              <a:gd name="connsiteX2" fmla="*/ 933450 w 933450"/>
              <a:gd name="connsiteY2" fmla="*/ 843451 h 849801"/>
              <a:gd name="connsiteX3" fmla="*/ 0 w 933450"/>
              <a:gd name="connsiteY3" fmla="*/ 849801 h 84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849801">
                <a:moveTo>
                  <a:pt x="0" y="849801"/>
                </a:moveTo>
                <a:lnTo>
                  <a:pt x="176213" y="0"/>
                </a:lnTo>
                <a:lnTo>
                  <a:pt x="933450" y="843451"/>
                </a:lnTo>
                <a:lnTo>
                  <a:pt x="0" y="849801"/>
                </a:lnTo>
                <a:close/>
              </a:path>
            </a:pathLst>
          </a:custGeom>
          <a:gradFill>
            <a:gsLst>
              <a:gs pos="0">
                <a:srgbClr val="66FFCC">
                  <a:alpha val="0"/>
                </a:srgbClr>
              </a:gs>
              <a:gs pos="100000">
                <a:srgbClr val="66FFCC">
                  <a:alpha val="5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等腰三角形 41">
            <a:extLst>
              <a:ext uri="{FF2B5EF4-FFF2-40B4-BE49-F238E27FC236}">
                <a16:creationId xmlns:a16="http://schemas.microsoft.com/office/drawing/2014/main" id="{F6C64938-B13B-43A3-B097-29F326122BDF}"/>
              </a:ext>
            </a:extLst>
          </p:cNvPr>
          <p:cNvSpPr/>
          <p:nvPr/>
        </p:nvSpPr>
        <p:spPr>
          <a:xfrm rot="16200000">
            <a:off x="6281585" y="5085354"/>
            <a:ext cx="637117" cy="997967"/>
          </a:xfrm>
          <a:custGeom>
            <a:avLst/>
            <a:gdLst>
              <a:gd name="connsiteX0" fmla="*/ 0 w 511175"/>
              <a:gd name="connsiteY0" fmla="*/ 916476 h 916476"/>
              <a:gd name="connsiteX1" fmla="*/ 255588 w 511175"/>
              <a:gd name="connsiteY1" fmla="*/ 0 h 916476"/>
              <a:gd name="connsiteX2" fmla="*/ 511175 w 511175"/>
              <a:gd name="connsiteY2" fmla="*/ 916476 h 916476"/>
              <a:gd name="connsiteX3" fmla="*/ 0 w 511175"/>
              <a:gd name="connsiteY3" fmla="*/ 916476 h 916476"/>
              <a:gd name="connsiteX0" fmla="*/ 0 w 511175"/>
              <a:gd name="connsiteY0" fmla="*/ 808526 h 808526"/>
              <a:gd name="connsiteX1" fmla="*/ 182566 w 511175"/>
              <a:gd name="connsiteY1" fmla="*/ 0 h 808526"/>
              <a:gd name="connsiteX2" fmla="*/ 511175 w 511175"/>
              <a:gd name="connsiteY2" fmla="*/ 808526 h 808526"/>
              <a:gd name="connsiteX3" fmla="*/ 0 w 511175"/>
              <a:gd name="connsiteY3" fmla="*/ 808526 h 808526"/>
              <a:gd name="connsiteX0" fmla="*/ 0 w 936628"/>
              <a:gd name="connsiteY0" fmla="*/ 808526 h 811701"/>
              <a:gd name="connsiteX1" fmla="*/ 182566 w 936628"/>
              <a:gd name="connsiteY1" fmla="*/ 0 h 811701"/>
              <a:gd name="connsiteX2" fmla="*/ 936628 w 936628"/>
              <a:gd name="connsiteY2" fmla="*/ 811701 h 811701"/>
              <a:gd name="connsiteX3" fmla="*/ 0 w 936628"/>
              <a:gd name="connsiteY3" fmla="*/ 808526 h 811701"/>
              <a:gd name="connsiteX0" fmla="*/ 0 w 930275"/>
              <a:gd name="connsiteY0" fmla="*/ 849801 h 849801"/>
              <a:gd name="connsiteX1" fmla="*/ 176213 w 930275"/>
              <a:gd name="connsiteY1" fmla="*/ 0 h 849801"/>
              <a:gd name="connsiteX2" fmla="*/ 930275 w 930275"/>
              <a:gd name="connsiteY2" fmla="*/ 811701 h 849801"/>
              <a:gd name="connsiteX3" fmla="*/ 0 w 930275"/>
              <a:gd name="connsiteY3" fmla="*/ 849801 h 849801"/>
              <a:gd name="connsiteX0" fmla="*/ 0 w 933450"/>
              <a:gd name="connsiteY0" fmla="*/ 849801 h 849801"/>
              <a:gd name="connsiteX1" fmla="*/ 176213 w 933450"/>
              <a:gd name="connsiteY1" fmla="*/ 0 h 849801"/>
              <a:gd name="connsiteX2" fmla="*/ 933450 w 933450"/>
              <a:gd name="connsiteY2" fmla="*/ 843451 h 849801"/>
              <a:gd name="connsiteX3" fmla="*/ 0 w 933450"/>
              <a:gd name="connsiteY3" fmla="*/ 849801 h 849801"/>
              <a:gd name="connsiteX0" fmla="*/ 0 w 933450"/>
              <a:gd name="connsiteY0" fmla="*/ 722798 h 722798"/>
              <a:gd name="connsiteX1" fmla="*/ 654580 w 933450"/>
              <a:gd name="connsiteY1" fmla="*/ 0 h 722798"/>
              <a:gd name="connsiteX2" fmla="*/ 933450 w 933450"/>
              <a:gd name="connsiteY2" fmla="*/ 716448 h 722798"/>
              <a:gd name="connsiteX3" fmla="*/ 0 w 933450"/>
              <a:gd name="connsiteY3" fmla="*/ 722798 h 722798"/>
              <a:gd name="connsiteX0" fmla="*/ 0 w 933450"/>
              <a:gd name="connsiteY0" fmla="*/ 536531 h 536531"/>
              <a:gd name="connsiteX1" fmla="*/ 633414 w 933450"/>
              <a:gd name="connsiteY1" fmla="*/ 0 h 536531"/>
              <a:gd name="connsiteX2" fmla="*/ 933450 w 933450"/>
              <a:gd name="connsiteY2" fmla="*/ 530181 h 536531"/>
              <a:gd name="connsiteX3" fmla="*/ 0 w 933450"/>
              <a:gd name="connsiteY3" fmla="*/ 536531 h 536531"/>
              <a:gd name="connsiteX0" fmla="*/ 0 w 637113"/>
              <a:gd name="connsiteY0" fmla="*/ 536531 h 974684"/>
              <a:gd name="connsiteX1" fmla="*/ 633414 w 637113"/>
              <a:gd name="connsiteY1" fmla="*/ 0 h 974684"/>
              <a:gd name="connsiteX2" fmla="*/ 637113 w 637113"/>
              <a:gd name="connsiteY2" fmla="*/ 974684 h 974684"/>
              <a:gd name="connsiteX3" fmla="*/ 0 w 637113"/>
              <a:gd name="connsiteY3" fmla="*/ 536531 h 974684"/>
              <a:gd name="connsiteX0" fmla="*/ 0 w 637117"/>
              <a:gd name="connsiteY0" fmla="*/ 997967 h 997967"/>
              <a:gd name="connsiteX1" fmla="*/ 633418 w 637117"/>
              <a:gd name="connsiteY1" fmla="*/ 0 h 997967"/>
              <a:gd name="connsiteX2" fmla="*/ 637117 w 637117"/>
              <a:gd name="connsiteY2" fmla="*/ 974684 h 997967"/>
              <a:gd name="connsiteX3" fmla="*/ 0 w 637117"/>
              <a:gd name="connsiteY3" fmla="*/ 997967 h 99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17" h="997967">
                <a:moveTo>
                  <a:pt x="0" y="997967"/>
                </a:moveTo>
                <a:lnTo>
                  <a:pt x="633418" y="0"/>
                </a:lnTo>
                <a:lnTo>
                  <a:pt x="637117" y="974684"/>
                </a:lnTo>
                <a:lnTo>
                  <a:pt x="0" y="997967"/>
                </a:lnTo>
                <a:close/>
              </a:path>
            </a:pathLst>
          </a:custGeom>
          <a:gradFill>
            <a:gsLst>
              <a:gs pos="0">
                <a:srgbClr val="66FFCC">
                  <a:alpha val="0"/>
                </a:srgbClr>
              </a:gs>
              <a:gs pos="100000">
                <a:srgbClr val="66FFCC">
                  <a:alpha val="5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 descr="一張含有 文字 的圖片&#10;&#10;自動產生的描述">
            <a:extLst>
              <a:ext uri="{FF2B5EF4-FFF2-40B4-BE49-F238E27FC236}">
                <a16:creationId xmlns:a16="http://schemas.microsoft.com/office/drawing/2014/main" id="{55A39260-EF13-40F2-8BA1-2B52B37C7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009" y="5028448"/>
            <a:ext cx="4169041" cy="117037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3E459CC-2A40-4E4D-8DF7-E92E75810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941" y="3625661"/>
            <a:ext cx="2937501" cy="1505127"/>
          </a:xfrm>
          <a:prstGeom prst="rect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0B18EF87-4DDA-4012-B1DF-328B54DD1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877" y="4765532"/>
            <a:ext cx="1033285" cy="9844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37965A8-93DC-42F9-BE42-F2AC14D4E263}"/>
              </a:ext>
            </a:extLst>
          </p:cNvPr>
          <p:cNvSpPr/>
          <p:nvPr/>
        </p:nvSpPr>
        <p:spPr>
          <a:xfrm>
            <a:off x="8260912" y="6080280"/>
            <a:ext cx="2130776" cy="26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5" name="圖形 44">
            <a:extLst>
              <a:ext uri="{FF2B5EF4-FFF2-40B4-BE49-F238E27FC236}">
                <a16:creationId xmlns:a16="http://schemas.microsoft.com/office/drawing/2014/main" id="{3DC97FF0-5189-4D62-A24B-9ACE55288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93862" y="3484492"/>
            <a:ext cx="2277604" cy="1645598"/>
          </a:xfrm>
          <a:prstGeom prst="rect">
            <a:avLst/>
          </a:prstGeom>
          <a:effectLst>
            <a:outerShdw blurRad="203200" dist="101600" dir="8100000" algn="tr" rotWithShape="0">
              <a:srgbClr val="000000">
                <a:alpha val="73000"/>
              </a:srgbClr>
            </a:outerShdw>
          </a:effectLst>
        </p:spPr>
      </p:pic>
      <p:sp>
        <p:nvSpPr>
          <p:cNvPr id="46" name="弧形 45">
            <a:extLst>
              <a:ext uri="{FF2B5EF4-FFF2-40B4-BE49-F238E27FC236}">
                <a16:creationId xmlns:a16="http://schemas.microsoft.com/office/drawing/2014/main" id="{AC8545E1-6D57-4118-A406-86CB2B65134B}"/>
              </a:ext>
            </a:extLst>
          </p:cNvPr>
          <p:cNvSpPr/>
          <p:nvPr/>
        </p:nvSpPr>
        <p:spPr>
          <a:xfrm>
            <a:off x="3120042" y="3969659"/>
            <a:ext cx="3944986" cy="3086172"/>
          </a:xfrm>
          <a:prstGeom prst="arc">
            <a:avLst>
              <a:gd name="adj1" fmla="val 16200000"/>
              <a:gd name="adj2" fmla="val 20458065"/>
            </a:avLst>
          </a:prstGeom>
          <a:ln w="57150">
            <a:solidFill>
              <a:srgbClr val="66FFCC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弧形 46">
            <a:extLst>
              <a:ext uri="{FF2B5EF4-FFF2-40B4-BE49-F238E27FC236}">
                <a16:creationId xmlns:a16="http://schemas.microsoft.com/office/drawing/2014/main" id="{4189224B-094A-4B31-9FE7-280F789BFA1C}"/>
              </a:ext>
            </a:extLst>
          </p:cNvPr>
          <p:cNvSpPr/>
          <p:nvPr/>
        </p:nvSpPr>
        <p:spPr>
          <a:xfrm flipH="1">
            <a:off x="1832437" y="3989828"/>
            <a:ext cx="3218427" cy="2517783"/>
          </a:xfrm>
          <a:prstGeom prst="arc">
            <a:avLst>
              <a:gd name="adj1" fmla="val 16200000"/>
              <a:gd name="adj2" fmla="val 20458065"/>
            </a:avLst>
          </a:prstGeom>
          <a:ln w="57150">
            <a:solidFill>
              <a:srgbClr val="66FFCC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02BE9AB-1B21-46F4-A92A-2C949A7C7E7E}"/>
              </a:ext>
            </a:extLst>
          </p:cNvPr>
          <p:cNvSpPr/>
          <p:nvPr/>
        </p:nvSpPr>
        <p:spPr>
          <a:xfrm>
            <a:off x="3193862" y="4062859"/>
            <a:ext cx="2200176" cy="682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2400">
                <a:solidFill>
                  <a:srgbClr val="66FFCC"/>
                </a:solidFill>
                <a:sym typeface="Arial" panose="020B0604020202020204" pitchFamily="34" charset="0"/>
              </a:rPr>
              <a:t>OpenVPN</a:t>
            </a:r>
            <a:endParaRPr lang="zh-TW" altLang="en-US" sz="160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4FF028F-69A8-4DBD-A712-680E9F690F01}"/>
              </a:ext>
            </a:extLst>
          </p:cNvPr>
          <p:cNvSpPr txBox="1"/>
          <p:nvPr/>
        </p:nvSpPr>
        <p:spPr>
          <a:xfrm>
            <a:off x="8677275" y="6510337"/>
            <a:ext cx="655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rgbClr val="FFFFFF"/>
                </a:solidFill>
                <a:ea typeface="微軟正黑體"/>
                <a:cs typeface="Arial"/>
              </a:rPr>
              <a:t>** QVPN Client 和 QuWAN 僅能擇一啟用</a:t>
            </a:r>
          </a:p>
        </p:txBody>
      </p:sp>
    </p:spTree>
    <p:extLst>
      <p:ext uri="{BB962C8B-B14F-4D97-AF65-F5344CB8AC3E}">
        <p14:creationId xmlns:p14="http://schemas.microsoft.com/office/powerpoint/2010/main" val="2889954765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CADEC9A5-D0EA-4554-B630-0752ED103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767" y="2717231"/>
            <a:ext cx="8051370" cy="414076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936B892-0F28-471C-BEA7-5486EB20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在 </a:t>
            </a:r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WAN 設定 DNS</a:t>
            </a:r>
            <a:endParaRPr lang="zh-TW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1CE7FD2-A36A-4F63-A458-F0F8278A27D6}"/>
              </a:ext>
            </a:extLst>
          </p:cNvPr>
          <p:cNvSpPr/>
          <p:nvPr/>
        </p:nvSpPr>
        <p:spPr>
          <a:xfrm>
            <a:off x="3936999" y="4108341"/>
            <a:ext cx="3564467" cy="743059"/>
          </a:xfrm>
          <a:prstGeom prst="roundRect">
            <a:avLst>
              <a:gd name="adj" fmla="val 9830"/>
            </a:avLst>
          </a:prstGeom>
          <a:noFill/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8F11CD-CCC8-49A0-A39D-28C5B0AFA0F6}"/>
              </a:ext>
            </a:extLst>
          </p:cNvPr>
          <p:cNvSpPr txBox="1"/>
          <p:nvPr/>
        </p:nvSpPr>
        <p:spPr>
          <a:xfrm>
            <a:off x="1923782" y="1840683"/>
            <a:ext cx="836133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手動設定符合您特殊需求的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DNS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服務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讓上網環境更快速與客製化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矩形 26">
            <a:extLst>
              <a:ext uri="{FF2B5EF4-FFF2-40B4-BE49-F238E27FC236}">
                <a16:creationId xmlns:a16="http://schemas.microsoft.com/office/drawing/2014/main" id="{72AE52B3-3FEB-4CF5-AB69-D4E752CF5D12}"/>
              </a:ext>
            </a:extLst>
          </p:cNvPr>
          <p:cNvSpPr/>
          <p:nvPr/>
        </p:nvSpPr>
        <p:spPr>
          <a:xfrm>
            <a:off x="3915067" y="3495041"/>
            <a:ext cx="5575643" cy="1348912"/>
          </a:xfrm>
          <a:custGeom>
            <a:avLst/>
            <a:gdLst>
              <a:gd name="connsiteX0" fmla="*/ 0 w 1249596"/>
              <a:gd name="connsiteY0" fmla="*/ 0 h 386676"/>
              <a:gd name="connsiteX1" fmla="*/ 1249596 w 1249596"/>
              <a:gd name="connsiteY1" fmla="*/ 0 h 386676"/>
              <a:gd name="connsiteX2" fmla="*/ 1249596 w 1249596"/>
              <a:gd name="connsiteY2" fmla="*/ 386676 h 386676"/>
              <a:gd name="connsiteX3" fmla="*/ 0 w 1249596"/>
              <a:gd name="connsiteY3" fmla="*/ 386676 h 386676"/>
              <a:gd name="connsiteX4" fmla="*/ 0 w 1249596"/>
              <a:gd name="connsiteY4" fmla="*/ 0 h 386676"/>
              <a:gd name="connsiteX0" fmla="*/ 207433 w 1249596"/>
              <a:gd name="connsiteY0" fmla="*/ 127000 h 386676"/>
              <a:gd name="connsiteX1" fmla="*/ 1249596 w 1249596"/>
              <a:gd name="connsiteY1" fmla="*/ 0 h 386676"/>
              <a:gd name="connsiteX2" fmla="*/ 1249596 w 1249596"/>
              <a:gd name="connsiteY2" fmla="*/ 386676 h 386676"/>
              <a:gd name="connsiteX3" fmla="*/ 0 w 1249596"/>
              <a:gd name="connsiteY3" fmla="*/ 386676 h 386676"/>
              <a:gd name="connsiteX4" fmla="*/ 207433 w 1249596"/>
              <a:gd name="connsiteY4" fmla="*/ 127000 h 386676"/>
              <a:gd name="connsiteX0" fmla="*/ 6350 w 1249596"/>
              <a:gd name="connsiteY0" fmla="*/ 122767 h 386676"/>
              <a:gd name="connsiteX1" fmla="*/ 1249596 w 1249596"/>
              <a:gd name="connsiteY1" fmla="*/ 0 h 386676"/>
              <a:gd name="connsiteX2" fmla="*/ 1249596 w 1249596"/>
              <a:gd name="connsiteY2" fmla="*/ 386676 h 386676"/>
              <a:gd name="connsiteX3" fmla="*/ 0 w 1249596"/>
              <a:gd name="connsiteY3" fmla="*/ 386676 h 386676"/>
              <a:gd name="connsiteX4" fmla="*/ 6350 w 1249596"/>
              <a:gd name="connsiteY4" fmla="*/ 122767 h 386676"/>
              <a:gd name="connsiteX0" fmla="*/ 8467 w 1251713"/>
              <a:gd name="connsiteY0" fmla="*/ 122767 h 386676"/>
              <a:gd name="connsiteX1" fmla="*/ 1251713 w 1251713"/>
              <a:gd name="connsiteY1" fmla="*/ 0 h 386676"/>
              <a:gd name="connsiteX2" fmla="*/ 1251713 w 1251713"/>
              <a:gd name="connsiteY2" fmla="*/ 386676 h 386676"/>
              <a:gd name="connsiteX3" fmla="*/ 0 w 1251713"/>
              <a:gd name="connsiteY3" fmla="*/ 325292 h 386676"/>
              <a:gd name="connsiteX4" fmla="*/ 8467 w 1251713"/>
              <a:gd name="connsiteY4" fmla="*/ 122767 h 386676"/>
              <a:gd name="connsiteX0" fmla="*/ 0 w 2777421"/>
              <a:gd name="connsiteY0" fmla="*/ 452967 h 452967"/>
              <a:gd name="connsiteX1" fmla="*/ 2777421 w 2777421"/>
              <a:gd name="connsiteY1" fmla="*/ 0 h 452967"/>
              <a:gd name="connsiteX2" fmla="*/ 2777421 w 2777421"/>
              <a:gd name="connsiteY2" fmla="*/ 386676 h 452967"/>
              <a:gd name="connsiteX3" fmla="*/ 1525708 w 2777421"/>
              <a:gd name="connsiteY3" fmla="*/ 325292 h 452967"/>
              <a:gd name="connsiteX4" fmla="*/ 0 w 2777421"/>
              <a:gd name="connsiteY4" fmla="*/ 452967 h 452967"/>
              <a:gd name="connsiteX0" fmla="*/ 0 w 2777421"/>
              <a:gd name="connsiteY0" fmla="*/ 452967 h 1246042"/>
              <a:gd name="connsiteX1" fmla="*/ 2777421 w 2777421"/>
              <a:gd name="connsiteY1" fmla="*/ 0 h 1246042"/>
              <a:gd name="connsiteX2" fmla="*/ 2777421 w 2777421"/>
              <a:gd name="connsiteY2" fmla="*/ 386676 h 1246042"/>
              <a:gd name="connsiteX3" fmla="*/ 63447 w 2777421"/>
              <a:gd name="connsiteY3" fmla="*/ 1246042 h 1246042"/>
              <a:gd name="connsiteX4" fmla="*/ 0 w 2777421"/>
              <a:gd name="connsiteY4" fmla="*/ 452967 h 1246042"/>
              <a:gd name="connsiteX0" fmla="*/ 0 w 7469840"/>
              <a:gd name="connsiteY0" fmla="*/ 452967 h 1246042"/>
              <a:gd name="connsiteX1" fmla="*/ 2777421 w 7469840"/>
              <a:gd name="connsiteY1" fmla="*/ 0 h 1246042"/>
              <a:gd name="connsiteX2" fmla="*/ 7469840 w 7469840"/>
              <a:gd name="connsiteY2" fmla="*/ 1015326 h 1246042"/>
              <a:gd name="connsiteX3" fmla="*/ 63447 w 7469840"/>
              <a:gd name="connsiteY3" fmla="*/ 1246042 h 1246042"/>
              <a:gd name="connsiteX4" fmla="*/ 0 w 7469840"/>
              <a:gd name="connsiteY4" fmla="*/ 452967 h 1246042"/>
              <a:gd name="connsiteX0" fmla="*/ 0 w 7469840"/>
              <a:gd name="connsiteY0" fmla="*/ 503767 h 1246042"/>
              <a:gd name="connsiteX1" fmla="*/ 2777421 w 7469840"/>
              <a:gd name="connsiteY1" fmla="*/ 0 h 1246042"/>
              <a:gd name="connsiteX2" fmla="*/ 7469840 w 7469840"/>
              <a:gd name="connsiteY2" fmla="*/ 1015326 h 1246042"/>
              <a:gd name="connsiteX3" fmla="*/ 63447 w 7469840"/>
              <a:gd name="connsiteY3" fmla="*/ 1246042 h 1246042"/>
              <a:gd name="connsiteX4" fmla="*/ 0 w 7469840"/>
              <a:gd name="connsiteY4" fmla="*/ 503767 h 1246042"/>
              <a:gd name="connsiteX0" fmla="*/ 26446 w 7496286"/>
              <a:gd name="connsiteY0" fmla="*/ 503767 h 1265092"/>
              <a:gd name="connsiteX1" fmla="*/ 2803867 w 7496286"/>
              <a:gd name="connsiteY1" fmla="*/ 0 h 1265092"/>
              <a:gd name="connsiteX2" fmla="*/ 7496286 w 7496286"/>
              <a:gd name="connsiteY2" fmla="*/ 1015326 h 1265092"/>
              <a:gd name="connsiteX3" fmla="*/ 0 w 7496286"/>
              <a:gd name="connsiteY3" fmla="*/ 1265092 h 1265092"/>
              <a:gd name="connsiteX4" fmla="*/ 26446 w 7496286"/>
              <a:gd name="connsiteY4" fmla="*/ 503767 h 1265092"/>
              <a:gd name="connsiteX0" fmla="*/ 26446 w 7496286"/>
              <a:gd name="connsiteY0" fmla="*/ 640927 h 1402252"/>
              <a:gd name="connsiteX1" fmla="*/ 2465869 w 7496286"/>
              <a:gd name="connsiteY1" fmla="*/ 0 h 1402252"/>
              <a:gd name="connsiteX2" fmla="*/ 7496286 w 7496286"/>
              <a:gd name="connsiteY2" fmla="*/ 1152486 h 1402252"/>
              <a:gd name="connsiteX3" fmla="*/ 0 w 7496286"/>
              <a:gd name="connsiteY3" fmla="*/ 1402252 h 1402252"/>
              <a:gd name="connsiteX4" fmla="*/ 26446 w 7496286"/>
              <a:gd name="connsiteY4" fmla="*/ 640927 h 1402252"/>
              <a:gd name="connsiteX0" fmla="*/ 26446 w 5288512"/>
              <a:gd name="connsiteY0" fmla="*/ 640927 h 1402252"/>
              <a:gd name="connsiteX1" fmla="*/ 2465869 w 5288512"/>
              <a:gd name="connsiteY1" fmla="*/ 0 h 1402252"/>
              <a:gd name="connsiteX2" fmla="*/ 5288512 w 5288512"/>
              <a:gd name="connsiteY2" fmla="*/ 1152486 h 1402252"/>
              <a:gd name="connsiteX3" fmla="*/ 0 w 5288512"/>
              <a:gd name="connsiteY3" fmla="*/ 1402252 h 1402252"/>
              <a:gd name="connsiteX4" fmla="*/ 26446 w 5288512"/>
              <a:gd name="connsiteY4" fmla="*/ 640927 h 1402252"/>
              <a:gd name="connsiteX0" fmla="*/ 0 w 5262066"/>
              <a:gd name="connsiteY0" fmla="*/ 640927 h 1348912"/>
              <a:gd name="connsiteX1" fmla="*/ 2439423 w 5262066"/>
              <a:gd name="connsiteY1" fmla="*/ 0 h 1348912"/>
              <a:gd name="connsiteX2" fmla="*/ 5262066 w 5262066"/>
              <a:gd name="connsiteY2" fmla="*/ 1152486 h 1348912"/>
              <a:gd name="connsiteX3" fmla="*/ 210872 w 5262066"/>
              <a:gd name="connsiteY3" fmla="*/ 1348912 h 1348912"/>
              <a:gd name="connsiteX4" fmla="*/ 0 w 5262066"/>
              <a:gd name="connsiteY4" fmla="*/ 640927 h 134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2066" h="1348912">
                <a:moveTo>
                  <a:pt x="0" y="640927"/>
                </a:moveTo>
                <a:lnTo>
                  <a:pt x="2439423" y="0"/>
                </a:lnTo>
                <a:lnTo>
                  <a:pt x="5262066" y="1152486"/>
                </a:lnTo>
                <a:lnTo>
                  <a:pt x="210872" y="1348912"/>
                </a:lnTo>
                <a:lnTo>
                  <a:pt x="0" y="640927"/>
                </a:lnTo>
                <a:close/>
              </a:path>
            </a:pathLst>
          </a:custGeom>
          <a:gradFill>
            <a:gsLst>
              <a:gs pos="0">
                <a:srgbClr val="66FFCC">
                  <a:alpha val="0"/>
                </a:srgbClr>
              </a:gs>
              <a:gs pos="96000">
                <a:srgbClr val="66FFCC">
                  <a:alpha val="5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5">
            <a:extLst>
              <a:ext uri="{FF2B5EF4-FFF2-40B4-BE49-F238E27FC236}">
                <a16:creationId xmlns:a16="http://schemas.microsoft.com/office/drawing/2014/main" id="{DDF787BF-B8A0-43AC-8FDC-B1121C027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503" y="3472360"/>
            <a:ext cx="5763200" cy="1180176"/>
          </a:xfrm>
          <a:prstGeom prst="roundRect">
            <a:avLst/>
          </a:prstGeom>
          <a:ln>
            <a:noFill/>
          </a:ln>
          <a:effectLst>
            <a:glow rad="101600">
              <a:srgbClr val="66FFCC">
                <a:alpha val="31000"/>
              </a:srgbClr>
            </a:glow>
            <a:outerShdw blurRad="114300" dist="76200" dir="8100000" algn="tr" rotWithShape="0">
              <a:srgbClr val="251A36">
                <a:alpha val="7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279447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2F71D-9406-4E35-8FD4-7C1D7517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指定 myQNAPcloud DDNS 的連線路徑</a:t>
            </a:r>
            <a:endParaRPr lang="zh-TW" alt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880461CA-FB74-4416-8DA1-263441220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46" y="2097085"/>
            <a:ext cx="7650996" cy="3994103"/>
          </a:xfrm>
          <a:prstGeom prst="rect">
            <a:avLst/>
          </a:prstGeom>
        </p:spPr>
      </p:pic>
      <p:pic>
        <p:nvPicPr>
          <p:cNvPr id="5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9DEBD23C-6780-4F60-9BDC-C5400C2CF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944" y="4735521"/>
            <a:ext cx="5313335" cy="1987653"/>
          </a:xfrm>
          <a:prstGeom prst="rect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DE411CE-9E1D-4218-9B00-9CAD5E06C750}"/>
              </a:ext>
            </a:extLst>
          </p:cNvPr>
          <p:cNvSpPr txBox="1"/>
          <p:nvPr/>
        </p:nvSpPr>
        <p:spPr>
          <a:xfrm>
            <a:off x="7962659" y="3429000"/>
            <a:ext cx="355624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可選擇靜態 IP 或指定 WAN口</a:t>
            </a:r>
          </a:p>
        </p:txBody>
      </p:sp>
    </p:spTree>
    <p:extLst>
      <p:ext uri="{BB962C8B-B14F-4D97-AF65-F5344CB8AC3E}">
        <p14:creationId xmlns:p14="http://schemas.microsoft.com/office/powerpoint/2010/main" val="2557725756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E567BA-B9E7-4BA4-9D96-BDF5AA57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更多新功能 Coming soon...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CFB5D8F-B69A-4A48-9249-3851E9DF10B1}"/>
              </a:ext>
            </a:extLst>
          </p:cNvPr>
          <p:cNvSpPr txBox="1"/>
          <p:nvPr/>
        </p:nvSpPr>
        <p:spPr>
          <a:xfrm>
            <a:off x="8026945" y="4044907"/>
            <a:ext cx="3283378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傳統 Site to Site VPN 設定</a:t>
            </a:r>
          </a:p>
          <a:p>
            <a:pPr>
              <a:spcBef>
                <a:spcPts val="1200"/>
              </a:spcBef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讓 QHora-301W 可與其他路由器或雲服務商建立 VPN 連線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D716CD9-C10C-4394-9493-6D318FA65991}"/>
              </a:ext>
            </a:extLst>
          </p:cNvPr>
          <p:cNvSpPr txBox="1"/>
          <p:nvPr/>
        </p:nvSpPr>
        <p:spPr>
          <a:xfrm>
            <a:off x="4641547" y="4044906"/>
            <a:ext cx="3283378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IPv6 網路支援</a:t>
            </a:r>
          </a:p>
          <a:p>
            <a:pPr>
              <a:spcBef>
                <a:spcPts val="1200"/>
              </a:spcBef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許多國家, 例如日本,中國已廣泛使用 IPv6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A5117A0-9F3A-45E2-AE2A-E7AF9FCC06BE}"/>
              </a:ext>
            </a:extLst>
          </p:cNvPr>
          <p:cNvSpPr txBox="1"/>
          <p:nvPr/>
        </p:nvSpPr>
        <p:spPr>
          <a:xfrm>
            <a:off x="905911" y="4044906"/>
            <a:ext cx="3283378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VLAN on WAN 以及 IPTV 設定</a:t>
            </a:r>
          </a:p>
          <a:p>
            <a:pPr>
              <a:spcBef>
                <a:spcPts val="1200"/>
              </a:spcBef>
            </a:pP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更多符合不同 ISP 服務的網路架構</a:t>
            </a:r>
            <a:endParaRPr lang="zh-TW">
              <a:solidFill>
                <a:schemeClr val="bg1"/>
              </a:solidFill>
              <a:latin typeface="Arial"/>
              <a:ea typeface="微軟正黑體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D17320F7-8E69-490A-B428-24C7D5A04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7566" y="2834828"/>
            <a:ext cx="1425014" cy="991634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8BEA035B-E5DD-4D10-9BC1-313720109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4046" y="2838500"/>
            <a:ext cx="1439704" cy="984288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FE93D09C-BB19-44E0-9ED1-70153FC2A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9600" y="2716789"/>
            <a:ext cx="2691812" cy="11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0952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A0D191-5815-4D82-A5C6-603F2348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所有中小企業或家庭辦公室路由器需求功能</a:t>
            </a:r>
            <a:br>
              <a:rPr lang="zh-TW" alt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kumimoji="1" lang="zh-TW" alt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皆在</a:t>
            </a:r>
            <a:r>
              <a:rPr kumimoji="1" 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QuRouter OS</a:t>
            </a:r>
            <a:endParaRPr lang="zh-TW" sz="320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7FA075-A423-5941-B2FD-7C457D9488E3}"/>
              </a:ext>
            </a:extLst>
          </p:cNvPr>
          <p:cNvSpPr/>
          <p:nvPr/>
        </p:nvSpPr>
        <p:spPr>
          <a:xfrm>
            <a:off x="1370045" y="1790572"/>
            <a:ext cx="9440056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3E1160E-012F-47F5-8CF8-53677DAB4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892679"/>
              </p:ext>
            </p:extLst>
          </p:nvPr>
        </p:nvGraphicFramePr>
        <p:xfrm>
          <a:off x="152395" y="2000724"/>
          <a:ext cx="11875355" cy="400733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977899">
                  <a:extLst>
                    <a:ext uri="{9D8B030D-6E8A-4147-A177-3AD203B41FA5}">
                      <a16:colId xmlns:a16="http://schemas.microsoft.com/office/drawing/2014/main" val="1796742940"/>
                    </a:ext>
                  </a:extLst>
                </a:gridCol>
                <a:gridCol w="1531027">
                  <a:extLst>
                    <a:ext uri="{9D8B030D-6E8A-4147-A177-3AD203B41FA5}">
                      <a16:colId xmlns:a16="http://schemas.microsoft.com/office/drawing/2014/main" val="4189132509"/>
                    </a:ext>
                  </a:extLst>
                </a:gridCol>
                <a:gridCol w="1193337">
                  <a:extLst>
                    <a:ext uri="{9D8B030D-6E8A-4147-A177-3AD203B41FA5}">
                      <a16:colId xmlns:a16="http://schemas.microsoft.com/office/drawing/2014/main" val="56504593"/>
                    </a:ext>
                  </a:extLst>
                </a:gridCol>
                <a:gridCol w="1185797">
                  <a:extLst>
                    <a:ext uri="{9D8B030D-6E8A-4147-A177-3AD203B41FA5}">
                      <a16:colId xmlns:a16="http://schemas.microsoft.com/office/drawing/2014/main" val="3424204375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524464194"/>
                    </a:ext>
                  </a:extLst>
                </a:gridCol>
                <a:gridCol w="1439333">
                  <a:extLst>
                    <a:ext uri="{9D8B030D-6E8A-4147-A177-3AD203B41FA5}">
                      <a16:colId xmlns:a16="http://schemas.microsoft.com/office/drawing/2014/main" val="925466826"/>
                    </a:ext>
                  </a:extLst>
                </a:gridCol>
                <a:gridCol w="1502798">
                  <a:extLst>
                    <a:ext uri="{9D8B030D-6E8A-4147-A177-3AD203B41FA5}">
                      <a16:colId xmlns:a16="http://schemas.microsoft.com/office/drawing/2014/main" val="3348403144"/>
                    </a:ext>
                  </a:extLst>
                </a:gridCol>
                <a:gridCol w="1362182">
                  <a:extLst>
                    <a:ext uri="{9D8B030D-6E8A-4147-A177-3AD203B41FA5}">
                      <a16:colId xmlns:a16="http://schemas.microsoft.com/office/drawing/2014/main" val="1965568078"/>
                    </a:ext>
                  </a:extLst>
                </a:gridCol>
                <a:gridCol w="1362182">
                  <a:extLst>
                    <a:ext uri="{9D8B030D-6E8A-4147-A177-3AD203B41FA5}">
                      <a16:colId xmlns:a16="http://schemas.microsoft.com/office/drawing/2014/main" val="1002073768"/>
                    </a:ext>
                  </a:extLst>
                </a:gridCol>
              </a:tblGrid>
              <a:tr h="48988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af-ZA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規格</a:t>
                      </a:r>
                    </a:p>
                  </a:txBody>
                  <a:tcPr marL="83548" marR="83548" marT="108000" marB="835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sz="1400" b="1" kern="1200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系統狀態與管理</a:t>
                      </a:r>
                    </a:p>
                  </a:txBody>
                  <a:tcPr marL="83548" marR="83548" marT="10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操作模式 </a:t>
                      </a:r>
                    </a:p>
                  </a:txBody>
                  <a:tcPr marL="83548" marR="83548" marT="10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存取控制 </a:t>
                      </a:r>
                      <a:endParaRPr lang="en-US" altLang="zh-CN" sz="1400" b="1" dirty="0">
                        <a:solidFill>
                          <a:srgbClr val="66FFCC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10795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1" dirty="0">
                        <a:solidFill>
                          <a:srgbClr val="66FFCC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10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安全性</a:t>
                      </a:r>
                    </a:p>
                    <a:p>
                      <a:pPr marL="10800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af-ZA" sz="1400" b="1" dirty="0">
                        <a:solidFill>
                          <a:srgbClr val="66FFCC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10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QVPN</a:t>
                      </a:r>
                    </a:p>
                  </a:txBody>
                  <a:tcPr marL="83548" marR="83548" marT="10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有線網路管理</a:t>
                      </a:r>
                    </a:p>
                  </a:txBody>
                  <a:tcPr marL="83548" marR="83548" marT="10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系統設定</a:t>
                      </a:r>
                    </a:p>
                    <a:p>
                      <a:pPr marL="10800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af-ZA" sz="1400" b="1" dirty="0">
                        <a:solidFill>
                          <a:srgbClr val="66FFCC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10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QuWAN</a:t>
                      </a:r>
                      <a:r>
                        <a:rPr lang="en-US" altLang="zh-CN" sz="1400" b="1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SD-WAN </a:t>
                      </a:r>
                      <a:r>
                        <a:rPr lang="zh-CN" altLang="en-US" sz="1400" b="1" dirty="0">
                          <a:solidFill>
                            <a:srgbClr val="66FFCC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服務</a:t>
                      </a:r>
                    </a:p>
                  </a:txBody>
                  <a:tcPr marL="83548" marR="83548" marT="10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50845"/>
                  </a:ext>
                </a:extLst>
              </a:tr>
              <a:tr h="315688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QHora-301W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1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裝置連線狀態 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WAN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狀態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無線狀態</a:t>
                      </a:r>
                    </a:p>
                    <a:p>
                      <a:pPr marL="180000" indent="-171450" algn="l" rtl="0" eaLnBrk="1" fontAlgn="t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無線路由器模式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存取點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(AP)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模式</a:t>
                      </a:r>
                    </a:p>
                    <a:p>
                      <a:pPr marL="180000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家長控制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網域名稱系統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(DNS)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過濾和內容過濾</a:t>
                      </a:r>
                    </a:p>
                    <a:p>
                      <a:pPr marL="180000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通訊協定防火牆（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TCP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UDP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ICMP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TCP+UDP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）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IP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位址的防火牆規則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連接埠轉發和網路位址轉譯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(NAT)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UPnP</a:t>
                      </a:r>
                    </a:p>
                    <a:p>
                      <a:pPr marL="180000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OpenVPN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L2TP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和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QBelt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（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QNAP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專屬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) 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確保遠端安全存取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用戶端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IP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集區配置 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VPN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用戶端管理 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連線記錄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具備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VPN Server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和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VPN Client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的角色</a:t>
                      </a:r>
                    </a:p>
                    <a:p>
                      <a:pPr marL="180000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WAN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連接埠設置和使用的建議方式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WAN/LAN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連接埠設置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網路連接埠連線狀態 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IEEE 802.3Q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虛擬區域網路（支援有線及無線連線）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IPv4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路由管理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myDDNS</a:t>
                      </a:r>
                      <a:endParaRPr lang="en-US" altLang="zh-TW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180000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重新啟動、重設、備份、音訊警示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本機帳號、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QNAP ID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、遠端管理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USB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設定：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FTP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伺服器、裝置使用者、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USB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運用</a:t>
                      </a:r>
                    </a:p>
                    <a:p>
                      <a:pPr marL="180000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選擇組織、地區、網站、裝置名稱和裝置角色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最大通道規模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30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QuWAN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QoS</a:t>
                      </a:r>
                    </a:p>
                    <a:p>
                      <a:pPr marL="180000" indent="-171450" algn="l" rtl="0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617502"/>
                  </a:ext>
                </a:extLst>
              </a:tr>
            </a:tbl>
          </a:graphicData>
        </a:graphic>
      </p:graphicFrame>
      <p:pic>
        <p:nvPicPr>
          <p:cNvPr id="15" name="圖片 15">
            <a:extLst>
              <a:ext uri="{FF2B5EF4-FFF2-40B4-BE49-F238E27FC236}">
                <a16:creationId xmlns:a16="http://schemas.microsoft.com/office/drawing/2014/main" id="{B117DC0B-CD29-4D66-95AD-E42ACAB36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4485"/>
            <a:ext cx="4969933" cy="2518552"/>
          </a:xfrm>
          <a:prstGeom prst="rect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634271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A0D191-5815-4D82-A5C6-603F2348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sz="3200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QuRouter</a:t>
            </a:r>
            <a:r>
              <a:rPr kumimoji="1" 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OS </a:t>
            </a:r>
            <a:r>
              <a:rPr kumimoji="1" lang="zh-TW" alt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的無線網路設定</a:t>
            </a:r>
            <a:endParaRPr lang="zh-CN" altLang="en-US" sz="320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7FA075-A423-5941-B2FD-7C457D9488E3}"/>
              </a:ext>
            </a:extLst>
          </p:cNvPr>
          <p:cNvSpPr/>
          <p:nvPr/>
        </p:nvSpPr>
        <p:spPr>
          <a:xfrm>
            <a:off x="1370045" y="1790572"/>
            <a:ext cx="9440056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5A7B45F-DB73-4463-9EBD-4EC16DD65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060097"/>
              </p:ext>
            </p:extLst>
          </p:nvPr>
        </p:nvGraphicFramePr>
        <p:xfrm>
          <a:off x="585293" y="1872164"/>
          <a:ext cx="11009559" cy="498384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7199">
                  <a:extLst>
                    <a:ext uri="{9D8B030D-6E8A-4147-A177-3AD203B41FA5}">
                      <a16:colId xmlns:a16="http://schemas.microsoft.com/office/drawing/2014/main" val="1796742940"/>
                    </a:ext>
                  </a:extLst>
                </a:gridCol>
                <a:gridCol w="4641180">
                  <a:extLst>
                    <a:ext uri="{9D8B030D-6E8A-4147-A177-3AD203B41FA5}">
                      <a16:colId xmlns:a16="http://schemas.microsoft.com/office/drawing/2014/main" val="4189132509"/>
                    </a:ext>
                  </a:extLst>
                </a:gridCol>
                <a:gridCol w="4641180">
                  <a:extLst>
                    <a:ext uri="{9D8B030D-6E8A-4147-A177-3AD203B41FA5}">
                      <a16:colId xmlns:a16="http://schemas.microsoft.com/office/drawing/2014/main" val="56504593"/>
                    </a:ext>
                  </a:extLst>
                </a:gridCol>
              </a:tblGrid>
              <a:tr h="48988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af-ZA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規格</a:t>
                      </a:r>
                    </a:p>
                  </a:txBody>
                  <a:tcPr marL="83548" marR="83548" marT="108000" marB="835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800" b="1" kern="1200">
                          <a:solidFill>
                            <a:srgbClr val="66FFCC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Wi-Fi AP (Wi-Fi 6)</a:t>
                      </a:r>
                    </a:p>
                  </a:txBody>
                  <a:tcPr marL="83548" marR="83548" marT="108000" marB="83548">
                    <a:lnL w="635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6FFC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無線網路管理</a:t>
                      </a:r>
                    </a:p>
                  </a:txBody>
                  <a:tcPr marL="83548" marR="83548" marT="108000" marB="83548">
                    <a:lnL w="635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50845"/>
                  </a:ext>
                </a:extLst>
              </a:tr>
              <a:tr h="3156882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QHora-301W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1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288000" marB="835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 indent="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雙頻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af-ZA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  <a:sym typeface="Arial" panose="020B0604020202020204" pitchFamily="34" charset="0"/>
                        </a:rPr>
                        <a:t>5G (2475Mbps): 4x4 (80MHz</a:t>
                      </a:r>
                      <a:r>
                        <a:rPr lang="af-ZA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), </a:t>
                      </a:r>
                      <a:r>
                        <a:rPr lang="af-ZA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  <a:sym typeface="Arial" panose="020B0604020202020204" pitchFamily="34" charset="0"/>
                        </a:rPr>
                        <a:t>2x2 (160MHz)</a:t>
                      </a:r>
                      <a:endParaRPr lang="af-ZA" sz="1200" b="0" i="0" u="none" strike="noStrike" noProof="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af-ZA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  <a:sym typeface="Arial" panose="020B0604020202020204" pitchFamily="34" charset="0"/>
                        </a:rPr>
                        <a:t>2.4G (1182Mbps): 4x4 (40MHz)</a:t>
                      </a:r>
                    </a:p>
                    <a:p>
                      <a:pPr marL="18000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324000" marR="83548" marT="288000" marB="83548">
                    <a:lnL w="635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IEEE 802.11ax (Wi-Fi 6)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MU-MIMO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支援雙頻（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2.4GHz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和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5GHz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）存取點的頻帶操縱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傳輸功率（高、中、低）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頻寬為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20/40/80/160 MHz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動態頻率選擇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(DFS)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頻道（自動、自訂）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RTS/CTS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（要求傳送／清除傳送）功能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雙頻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2.4G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和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5G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設定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訪客無線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IEEE 802.3Q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虛擬區域網路（支援有線及無線連線）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智慧連線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SSID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和密碼設置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無線保護的存取（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WPA2-PSK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WPA-PSK + WPA2-PSK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WPA-Enterprise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、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WPA2-Enterprise, WPA3, OWE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）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IEEE 802.11r 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快速漫遊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無線排程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無線保護設置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(WPS)</a:t>
                      </a:r>
                    </a:p>
                    <a:p>
                      <a:pPr marL="179705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無線用戶端連線狀態和封鎖清單</a:t>
                      </a:r>
                    </a:p>
                    <a:p>
                      <a:pPr marL="180000" indent="-171450" algn="l" rtl="0" fontAlgn="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zh-TW" alt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324000" marR="83548" marT="288000" marB="83548">
                    <a:lnL w="635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617502"/>
                  </a:ext>
                </a:extLst>
              </a:tr>
            </a:tbl>
          </a:graphicData>
        </a:graphic>
      </p:graphicFrame>
      <p:pic>
        <p:nvPicPr>
          <p:cNvPr id="11" name="圖片 10" descr="一張含有 監視器, 坐, 水, 大 的圖片&#10;&#10;自動產生的描述">
            <a:extLst>
              <a:ext uri="{FF2B5EF4-FFF2-40B4-BE49-F238E27FC236}">
                <a16:creationId xmlns:a16="http://schemas.microsoft.com/office/drawing/2014/main" id="{63246ED9-B9DC-4D8A-887D-6274D0912C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9081" y="5211842"/>
            <a:ext cx="4077755" cy="1298293"/>
          </a:xfrm>
          <a:prstGeom prst="rect">
            <a:avLst/>
          </a:prstGeom>
          <a:effectLst>
            <a:outerShdw blurRad="88900" dist="190500" dir="5400000" sx="98000" sy="98000" algn="t" rotWithShape="0">
              <a:prstClr val="black">
                <a:alpha val="53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2AF319E-162F-4C8B-9286-92241687F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9772" y="4377748"/>
            <a:ext cx="1316372" cy="895132"/>
          </a:xfrm>
          <a:prstGeom prst="rect">
            <a:avLst/>
          </a:prstGeom>
          <a:effectLst>
            <a:glow rad="38100">
              <a:schemeClr val="bg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94247302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62EEF8-68CD-A946-BE36-00BA6FD9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>
                <a:ea typeface="微軟正黑體" panose="020B0604030504040204" pitchFamily="34" charset="-120"/>
                <a:sym typeface="Arial" panose="020B0604020202020204" pitchFamily="34" charset="0"/>
              </a:rPr>
              <a:t>QuRouter</a:t>
            </a:r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軟體架構</a:t>
            </a: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0C1A0EFC-1066-4C09-B558-FC88F8CBF9A5}"/>
              </a:ext>
            </a:extLst>
          </p:cNvPr>
          <p:cNvGrpSpPr/>
          <p:nvPr/>
        </p:nvGrpSpPr>
        <p:grpSpPr>
          <a:xfrm>
            <a:off x="7694786" y="1798775"/>
            <a:ext cx="1451700" cy="775272"/>
            <a:chOff x="4839880" y="1584161"/>
            <a:chExt cx="1593921" cy="851226"/>
          </a:xfrm>
        </p:grpSpPr>
        <p:pic>
          <p:nvPicPr>
            <p:cNvPr id="37" name="圖形 58">
              <a:extLst>
                <a:ext uri="{FF2B5EF4-FFF2-40B4-BE49-F238E27FC236}">
                  <a16:creationId xmlns:a16="http://schemas.microsoft.com/office/drawing/2014/main" id="{04B54D7C-572A-4ACC-8E90-9365B5FB1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406"/>
            <a:stretch/>
          </p:blipFill>
          <p:spPr>
            <a:xfrm>
              <a:off x="4839880" y="1584161"/>
              <a:ext cx="1593921" cy="57042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39" name="Google Shape;800;p37">
              <a:extLst>
                <a:ext uri="{FF2B5EF4-FFF2-40B4-BE49-F238E27FC236}">
                  <a16:creationId xmlns:a16="http://schemas.microsoft.com/office/drawing/2014/main" id="{9A4B9A1D-5CCC-48D3-A4A5-B6672A1CFA16}"/>
                </a:ext>
              </a:extLst>
            </p:cNvPr>
            <p:cNvSpPr/>
            <p:nvPr/>
          </p:nvSpPr>
          <p:spPr>
            <a:xfrm>
              <a:off x="4908884" y="2106990"/>
              <a:ext cx="1419823" cy="328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Orchestrator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9650335-E16A-4508-8391-C65A365901DB}"/>
              </a:ext>
            </a:extLst>
          </p:cNvPr>
          <p:cNvGrpSpPr/>
          <p:nvPr/>
        </p:nvGrpSpPr>
        <p:grpSpPr>
          <a:xfrm>
            <a:off x="2822476" y="1817704"/>
            <a:ext cx="587152" cy="824753"/>
            <a:chOff x="2573085" y="1815242"/>
            <a:chExt cx="587152" cy="824753"/>
          </a:xfrm>
        </p:grpSpPr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F09276D0-A418-4AD2-BE0F-3C2F4F2C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3085" y="1815242"/>
              <a:ext cx="587152" cy="824753"/>
            </a:xfrm>
            <a:prstGeom prst="rect">
              <a:avLst/>
            </a:prstGeom>
          </p:spPr>
        </p:pic>
        <p:pic>
          <p:nvPicPr>
            <p:cNvPr id="48" name="圖片 47" descr="一張含有 建築物, 橋 的圖片&#10;&#10;描述是以非常高的可信度產生">
              <a:extLst>
                <a:ext uri="{FF2B5EF4-FFF2-40B4-BE49-F238E27FC236}">
                  <a16:creationId xmlns:a16="http://schemas.microsoft.com/office/drawing/2014/main" id="{53BCD698-5FB7-4513-A90B-3F0DD266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8105" y="2016395"/>
              <a:ext cx="446973" cy="446973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E27B1FA4-19F9-4001-B556-122243687598}"/>
              </a:ext>
            </a:extLst>
          </p:cNvPr>
          <p:cNvGrpSpPr/>
          <p:nvPr/>
        </p:nvGrpSpPr>
        <p:grpSpPr>
          <a:xfrm>
            <a:off x="841073" y="2560357"/>
            <a:ext cx="10521194" cy="4144750"/>
            <a:chOff x="409810" y="2678890"/>
            <a:chExt cx="11383720" cy="4144750"/>
          </a:xfrm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84D619BF-7688-4DFC-861E-432E8F15BB0A}"/>
                </a:ext>
              </a:extLst>
            </p:cNvPr>
            <p:cNvSpPr/>
            <p:nvPr/>
          </p:nvSpPr>
          <p:spPr>
            <a:xfrm>
              <a:off x="419286" y="2933076"/>
              <a:ext cx="11374244" cy="2508720"/>
            </a:xfrm>
            <a:prstGeom prst="roundRect">
              <a:avLst>
                <a:gd name="adj" fmla="val 3015"/>
              </a:avLst>
            </a:prstGeom>
            <a:solidFill>
              <a:schemeClr val="accent5">
                <a:lumMod val="20000"/>
                <a:lumOff val="80000"/>
                <a:alpha val="10000"/>
              </a:schemeClr>
            </a:solidFill>
            <a:ln w="28575" cap="flat" cmpd="sng">
              <a:solidFill>
                <a:srgbClr val="66FFCC"/>
              </a:solidFill>
              <a:prstDash val="solid"/>
              <a:round/>
              <a:headEnd type="none" w="sm" len="sm"/>
              <a:tailEnd type="none" w="sm" len="sm"/>
            </a:ln>
            <a:effectLst>
              <a:innerShdw blurRad="457200" dist="50800" dir="5400000">
                <a:prstClr val="black">
                  <a:alpha val="50000"/>
                </a:prstClr>
              </a:inn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lang="zh-TW" altLang="en-US" sz="48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手繪多邊形: 圖案 62">
              <a:extLst>
                <a:ext uri="{FF2B5EF4-FFF2-40B4-BE49-F238E27FC236}">
                  <a16:creationId xmlns:a16="http://schemas.microsoft.com/office/drawing/2014/main" id="{510BEA7F-7F60-4E52-BC8C-2570CF7E2203}"/>
                </a:ext>
              </a:extLst>
            </p:cNvPr>
            <p:cNvSpPr/>
            <p:nvPr/>
          </p:nvSpPr>
          <p:spPr>
            <a:xfrm>
              <a:off x="499817" y="3404192"/>
              <a:ext cx="1828800" cy="447045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AEC019C-D1D4-4AC7-BAF6-3EDE93D4F6FE}"/>
                </a:ext>
              </a:extLst>
            </p:cNvPr>
            <p:cNvSpPr/>
            <p:nvPr/>
          </p:nvSpPr>
          <p:spPr>
            <a:xfrm>
              <a:off x="627628" y="3485815"/>
              <a:ext cx="157317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VAP (Multiple SSID)</a:t>
              </a:r>
            </a:p>
          </p:txBody>
        </p:sp>
        <p:sp>
          <p:nvSpPr>
            <p:cNvPr id="57" name="手繪多邊形: 圖案 62">
              <a:extLst>
                <a:ext uri="{FF2B5EF4-FFF2-40B4-BE49-F238E27FC236}">
                  <a16:creationId xmlns:a16="http://schemas.microsoft.com/office/drawing/2014/main" id="{8A65D1F7-E26C-4663-AC37-4A773D42CAC4}"/>
                </a:ext>
              </a:extLst>
            </p:cNvPr>
            <p:cNvSpPr/>
            <p:nvPr/>
          </p:nvSpPr>
          <p:spPr>
            <a:xfrm>
              <a:off x="2377767" y="3404192"/>
              <a:ext cx="1828800" cy="447045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手繪多邊形: 圖案 62">
              <a:extLst>
                <a:ext uri="{FF2B5EF4-FFF2-40B4-BE49-F238E27FC236}">
                  <a16:creationId xmlns:a16="http://schemas.microsoft.com/office/drawing/2014/main" id="{FF220F24-5B83-4ECB-9A99-96E7D4F5C336}"/>
                </a:ext>
              </a:extLst>
            </p:cNvPr>
            <p:cNvSpPr/>
            <p:nvPr/>
          </p:nvSpPr>
          <p:spPr>
            <a:xfrm>
              <a:off x="4255717" y="3404192"/>
              <a:ext cx="1828800" cy="447045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手繪多邊形: 圖案 62">
              <a:extLst>
                <a:ext uri="{FF2B5EF4-FFF2-40B4-BE49-F238E27FC236}">
                  <a16:creationId xmlns:a16="http://schemas.microsoft.com/office/drawing/2014/main" id="{737CE7CB-39A2-4971-9965-24A8F3F4E29F}"/>
                </a:ext>
              </a:extLst>
            </p:cNvPr>
            <p:cNvSpPr/>
            <p:nvPr/>
          </p:nvSpPr>
          <p:spPr>
            <a:xfrm>
              <a:off x="6133667" y="3404192"/>
              <a:ext cx="1828800" cy="447045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手繪多邊形: 圖案 62">
              <a:extLst>
                <a:ext uri="{FF2B5EF4-FFF2-40B4-BE49-F238E27FC236}">
                  <a16:creationId xmlns:a16="http://schemas.microsoft.com/office/drawing/2014/main" id="{F420F6E9-79F8-4D3E-A80F-1A6A4B46AD44}"/>
                </a:ext>
              </a:extLst>
            </p:cNvPr>
            <p:cNvSpPr/>
            <p:nvPr/>
          </p:nvSpPr>
          <p:spPr>
            <a:xfrm>
              <a:off x="8007223" y="3404192"/>
              <a:ext cx="1828800" cy="447045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手繪多邊形: 圖案 62">
              <a:extLst>
                <a:ext uri="{FF2B5EF4-FFF2-40B4-BE49-F238E27FC236}">
                  <a16:creationId xmlns:a16="http://schemas.microsoft.com/office/drawing/2014/main" id="{77773084-7236-42FD-8365-7EE07FD234CF}"/>
                </a:ext>
              </a:extLst>
            </p:cNvPr>
            <p:cNvSpPr/>
            <p:nvPr/>
          </p:nvSpPr>
          <p:spPr>
            <a:xfrm>
              <a:off x="9885173" y="3404192"/>
              <a:ext cx="1828800" cy="447045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7F7825E6-5009-4EE8-B20D-AC415543C505}"/>
                </a:ext>
              </a:extLst>
            </p:cNvPr>
            <p:cNvSpPr/>
            <p:nvPr/>
          </p:nvSpPr>
          <p:spPr>
            <a:xfrm>
              <a:off x="409810" y="2989172"/>
              <a:ext cx="19075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sv-SE" altLang="zh-TW" sz="1600" b="1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kumimoji="1" lang="en-US" altLang="zh-TW" sz="1600" b="1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R</a:t>
              </a:r>
              <a:r>
                <a:rPr kumimoji="1" lang="sv-SE" altLang="zh-TW" sz="1600" b="1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outer OS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2CF7FD9-823A-4E03-A9FB-430D12698E30}"/>
                </a:ext>
              </a:extLst>
            </p:cNvPr>
            <p:cNvSpPr/>
            <p:nvPr/>
          </p:nvSpPr>
          <p:spPr>
            <a:xfrm>
              <a:off x="891583" y="6361975"/>
              <a:ext cx="19075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sv-SE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2.4G/5G Wi-Fi 6 AX3600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AA54E15-7158-455D-BAC2-086AAACE7519}"/>
                </a:ext>
              </a:extLst>
            </p:cNvPr>
            <p:cNvSpPr/>
            <p:nvPr/>
          </p:nvSpPr>
          <p:spPr>
            <a:xfrm>
              <a:off x="3477689" y="6361975"/>
              <a:ext cx="2258203" cy="4616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kumimoji="1" lang="sv-SE" altLang="zh-TW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Dual 10GbE Ethernet Ports</a:t>
              </a:r>
              <a:endParaRPr lang="sv-SE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6D60F9A-DC9C-41B2-B74C-14B78DA0E02D}"/>
                </a:ext>
              </a:extLst>
            </p:cNvPr>
            <p:cNvSpPr/>
            <p:nvPr/>
          </p:nvSpPr>
          <p:spPr>
            <a:xfrm>
              <a:off x="6276013" y="6361975"/>
              <a:ext cx="236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sv-SE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9.4Gbps Forwarding Rate</a:t>
              </a:r>
            </a:p>
          </p:txBody>
        </p:sp>
        <p:sp>
          <p:nvSpPr>
            <p:cNvPr id="4" name="矩形: 圓角 79">
              <a:extLst>
                <a:ext uri="{FF2B5EF4-FFF2-40B4-BE49-F238E27FC236}">
                  <a16:creationId xmlns:a16="http://schemas.microsoft.com/office/drawing/2014/main" id="{815573DB-5A33-4AE7-B81E-E8C09F574B8B}"/>
                </a:ext>
              </a:extLst>
            </p:cNvPr>
            <p:cNvSpPr/>
            <p:nvPr/>
          </p:nvSpPr>
          <p:spPr>
            <a:xfrm>
              <a:off x="506851" y="4953754"/>
              <a:ext cx="11207121" cy="444204"/>
            </a:xfrm>
            <a:prstGeom prst="roundRect">
              <a:avLst>
                <a:gd name="adj" fmla="val 0"/>
              </a:avLst>
            </a:prstGeom>
            <a:solidFill>
              <a:srgbClr val="1E9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1B3E118-A90F-4315-9EB5-C108986D0378}"/>
                </a:ext>
              </a:extLst>
            </p:cNvPr>
            <p:cNvSpPr/>
            <p:nvPr/>
          </p:nvSpPr>
          <p:spPr>
            <a:xfrm>
              <a:off x="3872132" y="5001345"/>
              <a:ext cx="37382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sv-SE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Linux kernel</a:t>
              </a:r>
            </a:p>
          </p:txBody>
        </p:sp>
        <p:sp>
          <p:nvSpPr>
            <p:cNvPr id="6" name="手繪多邊形: 圖案 10">
              <a:extLst>
                <a:ext uri="{FF2B5EF4-FFF2-40B4-BE49-F238E27FC236}">
                  <a16:creationId xmlns:a16="http://schemas.microsoft.com/office/drawing/2014/main" id="{935DED47-5FE6-467C-8132-DE5C44807698}"/>
                </a:ext>
              </a:extLst>
            </p:cNvPr>
            <p:cNvSpPr/>
            <p:nvPr/>
          </p:nvSpPr>
          <p:spPr>
            <a:xfrm>
              <a:off x="3301974" y="5514451"/>
              <a:ext cx="2774511" cy="451684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lIns="91440" tIns="45720" rIns="91440" bIns="45720" rtlCol="0" anchor="ctr"/>
            <a:lstStyle/>
            <a:p>
              <a:pPr algn="ctr"/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AQR 113C</a:t>
              </a:r>
              <a:endPara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手繪多邊形: 圖案 10">
              <a:extLst>
                <a:ext uri="{FF2B5EF4-FFF2-40B4-BE49-F238E27FC236}">
                  <a16:creationId xmlns:a16="http://schemas.microsoft.com/office/drawing/2014/main" id="{9148FE22-A1C0-4073-9C33-DBA47890900E}"/>
                </a:ext>
              </a:extLst>
            </p:cNvPr>
            <p:cNvSpPr/>
            <p:nvPr/>
          </p:nvSpPr>
          <p:spPr>
            <a:xfrm>
              <a:off x="6133667" y="5514452"/>
              <a:ext cx="5585596" cy="451684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IPQ8072A</a:t>
              </a:r>
              <a:endPara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手繪多邊形: 圖案 10">
              <a:extLst>
                <a:ext uri="{FF2B5EF4-FFF2-40B4-BE49-F238E27FC236}">
                  <a16:creationId xmlns:a16="http://schemas.microsoft.com/office/drawing/2014/main" id="{7B89DD2F-F0AE-4053-BE00-9A88FCEFCE12}"/>
                </a:ext>
              </a:extLst>
            </p:cNvPr>
            <p:cNvSpPr/>
            <p:nvPr/>
          </p:nvSpPr>
          <p:spPr>
            <a:xfrm>
              <a:off x="508737" y="5514452"/>
              <a:ext cx="2754142" cy="451684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QCN5054</a:t>
              </a:r>
              <a:endPara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矩形: 圓角 77">
              <a:extLst>
                <a:ext uri="{FF2B5EF4-FFF2-40B4-BE49-F238E27FC236}">
                  <a16:creationId xmlns:a16="http://schemas.microsoft.com/office/drawing/2014/main" id="{E39278AD-EA70-4FD9-8EDB-43A312C8E4DE}"/>
                </a:ext>
              </a:extLst>
            </p:cNvPr>
            <p:cNvSpPr/>
            <p:nvPr/>
          </p:nvSpPr>
          <p:spPr>
            <a:xfrm>
              <a:off x="4598517" y="4407968"/>
              <a:ext cx="2440485" cy="483759"/>
            </a:xfrm>
            <a:prstGeom prst="roundRect">
              <a:avLst>
                <a:gd name="adj" fmla="val 0"/>
              </a:avLst>
            </a:prstGeom>
            <a:solidFill>
              <a:schemeClr val="accent4">
                <a:satMod val="103000"/>
                <a:lumMod val="102000"/>
                <a:tint val="94000"/>
              </a:schemeClr>
            </a:solidFill>
            <a:ln/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NAT offload</a:t>
              </a:r>
              <a:endPara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矩形: 圓角 75">
              <a:extLst>
                <a:ext uri="{FF2B5EF4-FFF2-40B4-BE49-F238E27FC236}">
                  <a16:creationId xmlns:a16="http://schemas.microsoft.com/office/drawing/2014/main" id="{3207AC74-74CA-4D14-B7B4-92BA2F2131CB}"/>
                </a:ext>
              </a:extLst>
            </p:cNvPr>
            <p:cNvSpPr/>
            <p:nvPr/>
          </p:nvSpPr>
          <p:spPr>
            <a:xfrm>
              <a:off x="2553648" y="4400511"/>
              <a:ext cx="1981266" cy="498673"/>
            </a:xfrm>
            <a:prstGeom prst="roundRect">
              <a:avLst>
                <a:gd name="adj" fmla="val 0"/>
              </a:avLst>
            </a:prstGeom>
            <a:solidFill>
              <a:schemeClr val="accent6">
                <a:satMod val="103000"/>
                <a:lumMod val="102000"/>
                <a:tint val="94000"/>
              </a:schemeClr>
            </a:solidFill>
            <a:ln/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MU-MIMO </a:t>
              </a:r>
              <a:endPara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矩形: 圓角 75">
              <a:extLst>
                <a:ext uri="{FF2B5EF4-FFF2-40B4-BE49-F238E27FC236}">
                  <a16:creationId xmlns:a16="http://schemas.microsoft.com/office/drawing/2014/main" id="{AB04BBDB-8D77-41CA-8D71-E7960198E5C1}"/>
                </a:ext>
              </a:extLst>
            </p:cNvPr>
            <p:cNvSpPr/>
            <p:nvPr/>
          </p:nvSpPr>
          <p:spPr>
            <a:xfrm>
              <a:off x="506853" y="4400511"/>
              <a:ext cx="1982384" cy="498673"/>
            </a:xfrm>
            <a:prstGeom prst="roundRect">
              <a:avLst>
                <a:gd name="adj" fmla="val 0"/>
              </a:avLst>
            </a:prstGeom>
            <a:solidFill>
              <a:schemeClr val="accent6">
                <a:satMod val="103000"/>
                <a:lumMod val="102000"/>
                <a:tint val="94000"/>
              </a:schemeClr>
            </a:solidFill>
            <a:ln/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OFDMA </a:t>
              </a:r>
              <a:endPara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矩形: 圓角 77">
              <a:extLst>
                <a:ext uri="{FF2B5EF4-FFF2-40B4-BE49-F238E27FC236}">
                  <a16:creationId xmlns:a16="http://schemas.microsoft.com/office/drawing/2014/main" id="{B2984006-C82B-4D1E-866C-BF2A72BEE336}"/>
                </a:ext>
              </a:extLst>
            </p:cNvPr>
            <p:cNvSpPr/>
            <p:nvPr/>
          </p:nvSpPr>
          <p:spPr>
            <a:xfrm>
              <a:off x="7096814" y="4407968"/>
              <a:ext cx="2239280" cy="483759"/>
            </a:xfrm>
            <a:prstGeom prst="roundRect">
              <a:avLst>
                <a:gd name="adj" fmla="val 0"/>
              </a:avLst>
            </a:prstGeom>
            <a:solidFill>
              <a:schemeClr val="accent4">
                <a:satMod val="103000"/>
                <a:lumMod val="102000"/>
                <a:tint val="94000"/>
              </a:schemeClr>
            </a:solidFill>
            <a:ln/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Crypto Engine</a:t>
              </a:r>
              <a:endPara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手繪多邊形: 圖案 10">
              <a:extLst>
                <a:ext uri="{FF2B5EF4-FFF2-40B4-BE49-F238E27FC236}">
                  <a16:creationId xmlns:a16="http://schemas.microsoft.com/office/drawing/2014/main" id="{EB26B4A3-7E81-43D1-8441-ADE21E5AAFDD}"/>
                </a:ext>
              </a:extLst>
            </p:cNvPr>
            <p:cNvSpPr/>
            <p:nvPr/>
          </p:nvSpPr>
          <p:spPr>
            <a:xfrm>
              <a:off x="9393906" y="4407968"/>
              <a:ext cx="2320067" cy="483759"/>
            </a:xfrm>
            <a:custGeom>
              <a:avLst/>
              <a:gdLst>
                <a:gd name="connsiteX0" fmla="*/ 2887 w 886523"/>
                <a:gd name="connsiteY0" fmla="*/ 3234 h 1189771"/>
                <a:gd name="connsiteX1" fmla="*/ 886841 w 886523"/>
                <a:gd name="connsiteY1" fmla="*/ 3234 h 1189771"/>
                <a:gd name="connsiteX2" fmla="*/ 886841 w 886523"/>
                <a:gd name="connsiteY2" fmla="*/ 1188688 h 1189771"/>
                <a:gd name="connsiteX3" fmla="*/ 2887 w 886523"/>
                <a:gd name="connsiteY3" fmla="*/ 1188688 h 1189771"/>
                <a:gd name="connsiteX4" fmla="*/ 2887 w 886523"/>
                <a:gd name="connsiteY4" fmla="*/ 3234 h 11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523" h="1189771">
                  <a:moveTo>
                    <a:pt x="2887" y="3234"/>
                  </a:moveTo>
                  <a:lnTo>
                    <a:pt x="886841" y="3234"/>
                  </a:lnTo>
                  <a:lnTo>
                    <a:pt x="886841" y="1188688"/>
                  </a:lnTo>
                  <a:lnTo>
                    <a:pt x="2887" y="1188688"/>
                  </a:lnTo>
                  <a:lnTo>
                    <a:pt x="2887" y="3234"/>
                  </a:lnTo>
                  <a:close/>
                </a:path>
              </a:pathLst>
            </a:custGeom>
            <a:solidFill>
              <a:srgbClr val="428BCE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USB</a:t>
              </a:r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 sz="1200" b="1" err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Mgmt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116D745-1AA2-4048-9C28-FF8AE59F20E6}"/>
                </a:ext>
              </a:extLst>
            </p:cNvPr>
            <p:cNvSpPr/>
            <p:nvPr/>
          </p:nvSpPr>
          <p:spPr>
            <a:xfrm>
              <a:off x="506852" y="3907648"/>
              <a:ext cx="3699715" cy="444204"/>
            </a:xfrm>
            <a:prstGeom prst="rect">
              <a:avLst/>
            </a:prstGeom>
            <a:solidFill>
              <a:srgbClr val="F87220"/>
            </a:solidFill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Wi-Fi 6</a:t>
              </a:r>
              <a:endPara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D52D8B7-B781-4366-9FF1-520553D5BB4F}"/>
                </a:ext>
              </a:extLst>
            </p:cNvPr>
            <p:cNvSpPr/>
            <p:nvPr/>
          </p:nvSpPr>
          <p:spPr>
            <a:xfrm>
              <a:off x="4262274" y="3906002"/>
              <a:ext cx="3699714" cy="444204"/>
            </a:xfrm>
            <a:prstGeom prst="rect">
              <a:avLst/>
            </a:prstGeom>
            <a:solidFill>
              <a:srgbClr val="F87220"/>
            </a:solidFill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L2 Networking</a:t>
              </a:r>
              <a:endPara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E9EC0A7-179A-4052-B1FE-B046E41F3D66}"/>
                </a:ext>
              </a:extLst>
            </p:cNvPr>
            <p:cNvSpPr/>
            <p:nvPr/>
          </p:nvSpPr>
          <p:spPr>
            <a:xfrm>
              <a:off x="8007223" y="3908228"/>
              <a:ext cx="3706750" cy="444204"/>
            </a:xfrm>
            <a:prstGeom prst="rect">
              <a:avLst/>
            </a:prstGeom>
            <a:solidFill>
              <a:srgbClr val="F87220"/>
            </a:solidFill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L3 Networking</a:t>
              </a:r>
              <a:endPara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A2D89BD-058D-44F2-A8D8-2838CBA523F7}"/>
                </a:ext>
              </a:extLst>
            </p:cNvPr>
            <p:cNvSpPr/>
            <p:nvPr/>
          </p:nvSpPr>
          <p:spPr>
            <a:xfrm>
              <a:off x="10072663" y="3500756"/>
              <a:ext cx="138961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050" b="1" err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QuWAN</a:t>
              </a:r>
              <a:r>
                <a:rPr kumimoji="1" lang="zh-TW" altLang="en-US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SD-WAN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D6AC3E4-D51E-468C-A5C8-9072DE98069A}"/>
                </a:ext>
              </a:extLst>
            </p:cNvPr>
            <p:cNvSpPr/>
            <p:nvPr/>
          </p:nvSpPr>
          <p:spPr>
            <a:xfrm>
              <a:off x="2727040" y="3500756"/>
              <a:ext cx="111557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802.1Q</a:t>
              </a:r>
              <a:r>
                <a:rPr kumimoji="1" lang="zh-TW" altLang="en-US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VLAN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DE5F906-38D0-432B-A85C-DD9E57A5DA2E}"/>
                </a:ext>
              </a:extLst>
            </p:cNvPr>
            <p:cNvSpPr/>
            <p:nvPr/>
          </p:nvSpPr>
          <p:spPr>
            <a:xfrm>
              <a:off x="4577640" y="3490093"/>
              <a:ext cx="118495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Static</a:t>
              </a:r>
              <a:r>
                <a:rPr kumimoji="1" lang="zh-TW" altLang="en-US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Routing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D325EAA-8F8A-43E6-8BFA-E622BFFC8D62}"/>
                </a:ext>
              </a:extLst>
            </p:cNvPr>
            <p:cNvSpPr/>
            <p:nvPr/>
          </p:nvSpPr>
          <p:spPr>
            <a:xfrm>
              <a:off x="6166195" y="3500756"/>
              <a:ext cx="1763743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Protocol</a:t>
              </a:r>
              <a:r>
                <a:rPr kumimoji="1" lang="zh-TW" altLang="en-US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Base</a:t>
              </a:r>
              <a:r>
                <a:rPr kumimoji="1" lang="zh-TW" altLang="en-US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Firewall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367D3D6-EB12-4C4D-BE9B-807643AF8C4F}"/>
                </a:ext>
              </a:extLst>
            </p:cNvPr>
            <p:cNvSpPr/>
            <p:nvPr/>
          </p:nvSpPr>
          <p:spPr>
            <a:xfrm>
              <a:off x="8402951" y="3502445"/>
              <a:ext cx="96988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FTP</a:t>
              </a:r>
              <a:r>
                <a:rPr kumimoji="1" lang="zh-TW" altLang="en-US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Server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5FA8B05-786E-46EF-A22B-DA40DFA86FFD}"/>
                </a:ext>
              </a:extLst>
            </p:cNvPr>
            <p:cNvSpPr/>
            <p:nvPr/>
          </p:nvSpPr>
          <p:spPr>
            <a:xfrm>
              <a:off x="8892474" y="6361975"/>
              <a:ext cx="2200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sv-SE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Ipsec VPN HW Acceleration</a:t>
              </a:r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F207B289-7D20-4801-95DB-1E5F220C4B6C}"/>
                </a:ext>
              </a:extLst>
            </p:cNvPr>
            <p:cNvGrpSpPr/>
            <p:nvPr/>
          </p:nvGrpSpPr>
          <p:grpSpPr>
            <a:xfrm>
              <a:off x="2746550" y="2678890"/>
              <a:ext cx="5984953" cy="648836"/>
              <a:chOff x="2875904" y="2678890"/>
              <a:chExt cx="5984953" cy="504072"/>
            </a:xfrm>
          </p:grpSpPr>
          <p:sp>
            <p:nvSpPr>
              <p:cNvPr id="41" name="上-下雙向箭號 122">
                <a:extLst>
                  <a:ext uri="{FF2B5EF4-FFF2-40B4-BE49-F238E27FC236}">
                    <a16:creationId xmlns:a16="http://schemas.microsoft.com/office/drawing/2014/main" id="{F90D4A05-FF48-4EBE-82BD-512ECA025A01}"/>
                  </a:ext>
                </a:extLst>
              </p:cNvPr>
              <p:cNvSpPr/>
              <p:nvPr/>
            </p:nvSpPr>
            <p:spPr>
              <a:xfrm>
                <a:off x="5776877" y="2678890"/>
                <a:ext cx="241517" cy="490730"/>
              </a:xfrm>
              <a:prstGeom prst="up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上-下雙向箭號 122">
                <a:extLst>
                  <a:ext uri="{FF2B5EF4-FFF2-40B4-BE49-F238E27FC236}">
                    <a16:creationId xmlns:a16="http://schemas.microsoft.com/office/drawing/2014/main" id="{B8E8DA73-3E9D-4B76-926D-7B3BB6646DB5}"/>
                  </a:ext>
                </a:extLst>
              </p:cNvPr>
              <p:cNvSpPr/>
              <p:nvPr/>
            </p:nvSpPr>
            <p:spPr>
              <a:xfrm>
                <a:off x="2875904" y="2692232"/>
                <a:ext cx="241517" cy="490730"/>
              </a:xfrm>
              <a:prstGeom prst="up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上-下雙向箭號 122">
                <a:extLst>
                  <a:ext uri="{FF2B5EF4-FFF2-40B4-BE49-F238E27FC236}">
                    <a16:creationId xmlns:a16="http://schemas.microsoft.com/office/drawing/2014/main" id="{1A3913AD-F30A-4F83-B86A-B1A89A2490EC}"/>
                  </a:ext>
                </a:extLst>
              </p:cNvPr>
              <p:cNvSpPr/>
              <p:nvPr/>
            </p:nvSpPr>
            <p:spPr>
              <a:xfrm>
                <a:off x="8619340" y="2678890"/>
                <a:ext cx="241517" cy="490730"/>
              </a:xfrm>
              <a:prstGeom prst="up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0A267B5B-A00A-48EB-9A3E-C4A19FB4E427}"/>
                </a:ext>
              </a:extLst>
            </p:cNvPr>
            <p:cNvGrpSpPr/>
            <p:nvPr/>
          </p:nvGrpSpPr>
          <p:grpSpPr>
            <a:xfrm>
              <a:off x="1792790" y="5857606"/>
              <a:ext cx="8382233" cy="516470"/>
              <a:chOff x="1922144" y="5857606"/>
              <a:chExt cx="8382233" cy="384530"/>
            </a:xfrm>
          </p:grpSpPr>
          <p:sp>
            <p:nvSpPr>
              <p:cNvPr id="60" name="上-下雙向箭號 122">
                <a:extLst>
                  <a:ext uri="{FF2B5EF4-FFF2-40B4-BE49-F238E27FC236}">
                    <a16:creationId xmlns:a16="http://schemas.microsoft.com/office/drawing/2014/main" id="{3409F75B-8670-4DD1-9DE6-16447D65D397}"/>
                  </a:ext>
                </a:extLst>
              </p:cNvPr>
              <p:cNvSpPr/>
              <p:nvPr/>
            </p:nvSpPr>
            <p:spPr>
              <a:xfrm>
                <a:off x="1922144" y="5857606"/>
                <a:ext cx="241517" cy="384530"/>
              </a:xfrm>
              <a:prstGeom prst="up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上-下雙向箭號 122">
                <a:extLst>
                  <a:ext uri="{FF2B5EF4-FFF2-40B4-BE49-F238E27FC236}">
                    <a16:creationId xmlns:a16="http://schemas.microsoft.com/office/drawing/2014/main" id="{EE784F10-AE2B-44BF-8BA3-6D6734AF5AD7}"/>
                  </a:ext>
                </a:extLst>
              </p:cNvPr>
              <p:cNvSpPr/>
              <p:nvPr/>
            </p:nvSpPr>
            <p:spPr>
              <a:xfrm>
                <a:off x="4606368" y="5857606"/>
                <a:ext cx="241517" cy="384530"/>
              </a:xfrm>
              <a:prstGeom prst="up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上-下雙向箭號 122">
                <a:extLst>
                  <a:ext uri="{FF2B5EF4-FFF2-40B4-BE49-F238E27FC236}">
                    <a16:creationId xmlns:a16="http://schemas.microsoft.com/office/drawing/2014/main" id="{4E14B2C8-9E0E-4FC3-8A81-C2CBBE12762B}"/>
                  </a:ext>
                </a:extLst>
              </p:cNvPr>
              <p:cNvSpPr/>
              <p:nvPr/>
            </p:nvSpPr>
            <p:spPr>
              <a:xfrm>
                <a:off x="7477156" y="5857606"/>
                <a:ext cx="241517" cy="384530"/>
              </a:xfrm>
              <a:prstGeom prst="up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上-下雙向箭號 122">
                <a:extLst>
                  <a:ext uri="{FF2B5EF4-FFF2-40B4-BE49-F238E27FC236}">
                    <a16:creationId xmlns:a16="http://schemas.microsoft.com/office/drawing/2014/main" id="{1B5F2CE1-7F0C-440A-9473-0937277BC853}"/>
                  </a:ext>
                </a:extLst>
              </p:cNvPr>
              <p:cNvSpPr/>
              <p:nvPr/>
            </p:nvSpPr>
            <p:spPr>
              <a:xfrm>
                <a:off x="10062860" y="5857606"/>
                <a:ext cx="241517" cy="384530"/>
              </a:xfrm>
              <a:prstGeom prst="up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45" name="圖片 44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FF980BC4-33FF-4154-917D-A269A1F59E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937" y="1818563"/>
            <a:ext cx="1375210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1697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73B97-1470-0E47-A4B4-BB0B53AD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企業級無線網路設定</a:t>
            </a:r>
            <a:endParaRPr lang="zh-TW" altLang="en-US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781948-2292-9848-ACB8-539317424663}"/>
              </a:ext>
            </a:extLst>
          </p:cNvPr>
          <p:cNvSpPr txBox="1">
            <a:spLocks/>
          </p:cNvSpPr>
          <p:nvPr/>
        </p:nvSpPr>
        <p:spPr>
          <a:xfrm>
            <a:off x="838200" y="1985413"/>
            <a:ext cx="10515600" cy="21074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VAP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（虛擬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AP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）功能，最多可運行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6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個虛擬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AP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 每個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VAP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都有自己的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SSID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和訪問權限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且可歸類於不同的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VLAN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群組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fontAlgn="base"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VLAN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群組同時切分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無線和有線網路，方便透過防火牆設定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區隔企業不同部門以及訪客網路的權限使用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673DDDC-7ED0-4B13-B0CF-36E2C4F21FF8}"/>
              </a:ext>
            </a:extLst>
          </p:cNvPr>
          <p:cNvSpPr/>
          <p:nvPr/>
        </p:nvSpPr>
        <p:spPr>
          <a:xfrm>
            <a:off x="1045029" y="4102517"/>
            <a:ext cx="10822076" cy="736944"/>
          </a:xfrm>
          <a:prstGeom prst="rect">
            <a:avLst/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8E77473-D602-484E-B98E-2453C8DC8DDB}"/>
              </a:ext>
            </a:extLst>
          </p:cNvPr>
          <p:cNvSpPr/>
          <p:nvPr/>
        </p:nvSpPr>
        <p:spPr>
          <a:xfrm>
            <a:off x="1045029" y="4909727"/>
            <a:ext cx="10822076" cy="736944"/>
          </a:xfrm>
          <a:prstGeom prst="rect">
            <a:avLst/>
          </a:prstGeom>
          <a:solidFill>
            <a:srgbClr val="F87220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2850FB4-CBEF-4B52-BB11-3EDA019E6C6A}"/>
              </a:ext>
            </a:extLst>
          </p:cNvPr>
          <p:cNvSpPr/>
          <p:nvPr/>
        </p:nvSpPr>
        <p:spPr>
          <a:xfrm>
            <a:off x="1072991" y="5736616"/>
            <a:ext cx="10829068" cy="708982"/>
          </a:xfrm>
          <a:prstGeom prst="rect">
            <a:avLst/>
          </a:prstGeom>
          <a:solidFill>
            <a:srgbClr val="428BCE">
              <a:alpha val="8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8A08D40C-0B0E-41DE-AD0D-2C25F5E7DF85}"/>
              </a:ext>
            </a:extLst>
          </p:cNvPr>
          <p:cNvGrpSpPr/>
          <p:nvPr/>
        </p:nvGrpSpPr>
        <p:grpSpPr>
          <a:xfrm>
            <a:off x="1669883" y="5016199"/>
            <a:ext cx="1284690" cy="561078"/>
            <a:chOff x="1123897" y="7957537"/>
            <a:chExt cx="1361240" cy="594510"/>
          </a:xfrm>
        </p:grpSpPr>
        <p:pic>
          <p:nvPicPr>
            <p:cNvPr id="50" name="圖形 3">
              <a:extLst>
                <a:ext uri="{FF2B5EF4-FFF2-40B4-BE49-F238E27FC236}">
                  <a16:creationId xmlns:a16="http://schemas.microsoft.com/office/drawing/2014/main" id="{5E3943F6-2D66-471B-A6EA-538B9E15D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4453" y="7957538"/>
              <a:ext cx="640684" cy="594509"/>
            </a:xfrm>
            <a:prstGeom prst="rect">
              <a:avLst/>
            </a:prstGeom>
          </p:spPr>
        </p:pic>
        <p:pic>
          <p:nvPicPr>
            <p:cNvPr id="51" name="圖形 3">
              <a:extLst>
                <a:ext uri="{FF2B5EF4-FFF2-40B4-BE49-F238E27FC236}">
                  <a16:creationId xmlns:a16="http://schemas.microsoft.com/office/drawing/2014/main" id="{C1238BC6-95EF-4F53-A695-B47F306BC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3897" y="7957537"/>
              <a:ext cx="640684" cy="594509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33A00BCB-DBBC-48AF-AFC7-E973D722B8D5}"/>
              </a:ext>
            </a:extLst>
          </p:cNvPr>
          <p:cNvGrpSpPr/>
          <p:nvPr/>
        </p:nvGrpSpPr>
        <p:grpSpPr>
          <a:xfrm>
            <a:off x="1310626" y="5803010"/>
            <a:ext cx="1964729" cy="561077"/>
            <a:chOff x="287409" y="4397318"/>
            <a:chExt cx="1631494" cy="465914"/>
          </a:xfrm>
        </p:grpSpPr>
        <p:pic>
          <p:nvPicPr>
            <p:cNvPr id="53" name="圖形 2">
              <a:extLst>
                <a:ext uri="{FF2B5EF4-FFF2-40B4-BE49-F238E27FC236}">
                  <a16:creationId xmlns:a16="http://schemas.microsoft.com/office/drawing/2014/main" id="{AF8BBAC4-347C-45A1-9AAD-44582E8BE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02" y="4397318"/>
              <a:ext cx="502101" cy="465914"/>
            </a:xfrm>
            <a:prstGeom prst="rect">
              <a:avLst/>
            </a:prstGeom>
          </p:spPr>
        </p:pic>
        <p:pic>
          <p:nvPicPr>
            <p:cNvPr id="54" name="圖形 2">
              <a:extLst>
                <a:ext uri="{FF2B5EF4-FFF2-40B4-BE49-F238E27FC236}">
                  <a16:creationId xmlns:a16="http://schemas.microsoft.com/office/drawing/2014/main" id="{D05CDFB2-3EAC-43A2-AA37-6FE9CF8A2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2106" y="4397318"/>
              <a:ext cx="502101" cy="465914"/>
            </a:xfrm>
            <a:prstGeom prst="rect">
              <a:avLst/>
            </a:prstGeom>
          </p:spPr>
        </p:pic>
        <p:pic>
          <p:nvPicPr>
            <p:cNvPr id="55" name="圖形 2">
              <a:extLst>
                <a:ext uri="{FF2B5EF4-FFF2-40B4-BE49-F238E27FC236}">
                  <a16:creationId xmlns:a16="http://schemas.microsoft.com/office/drawing/2014/main" id="{334CEC81-A0D4-4FC0-B273-21A2E59D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09" y="4397318"/>
              <a:ext cx="502101" cy="465914"/>
            </a:xfrm>
            <a:prstGeom prst="rect">
              <a:avLst/>
            </a:prstGeom>
          </p:spPr>
        </p:pic>
      </p:grpSp>
      <p:pic>
        <p:nvPicPr>
          <p:cNvPr id="57" name="圖形 56">
            <a:extLst>
              <a:ext uri="{FF2B5EF4-FFF2-40B4-BE49-F238E27FC236}">
                <a16:creationId xmlns:a16="http://schemas.microsoft.com/office/drawing/2014/main" id="{9923D5E6-382F-475A-A936-2775C14C9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8163" y="5037891"/>
            <a:ext cx="672721" cy="533329"/>
          </a:xfrm>
          <a:prstGeom prst="rect">
            <a:avLst/>
          </a:prstGeom>
        </p:spPr>
      </p:pic>
      <p:grpSp>
        <p:nvGrpSpPr>
          <p:cNvPr id="69" name="群組 68">
            <a:extLst>
              <a:ext uri="{FF2B5EF4-FFF2-40B4-BE49-F238E27FC236}">
                <a16:creationId xmlns:a16="http://schemas.microsoft.com/office/drawing/2014/main" id="{965EA886-1403-459C-B6EB-90B44F2CA468}"/>
              </a:ext>
            </a:extLst>
          </p:cNvPr>
          <p:cNvGrpSpPr/>
          <p:nvPr/>
        </p:nvGrpSpPr>
        <p:grpSpPr>
          <a:xfrm>
            <a:off x="8273933" y="4216307"/>
            <a:ext cx="1243121" cy="533329"/>
            <a:chOff x="8411201" y="7221475"/>
            <a:chExt cx="1317192" cy="565107"/>
          </a:xfrm>
        </p:grpSpPr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6F448C39-9494-4256-868F-7F68AB5D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15588" y="7221475"/>
              <a:ext cx="712805" cy="565107"/>
            </a:xfrm>
            <a:prstGeom prst="rect">
              <a:avLst/>
            </a:prstGeom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4AA4BCE1-DA8B-486D-BC51-4827C926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11201" y="7221475"/>
              <a:ext cx="712805" cy="565107"/>
            </a:xfrm>
            <a:prstGeom prst="rect">
              <a:avLst/>
            </a:prstGeom>
          </p:spPr>
        </p:pic>
      </p:grpSp>
      <p:pic>
        <p:nvPicPr>
          <p:cNvPr id="65" name="圖形 64">
            <a:extLst>
              <a:ext uri="{FF2B5EF4-FFF2-40B4-BE49-F238E27FC236}">
                <a16:creationId xmlns:a16="http://schemas.microsoft.com/office/drawing/2014/main" id="{266763FC-944A-4780-A6FE-64EB0EBBC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510203" y="5028994"/>
            <a:ext cx="655967" cy="522503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C4E01AA1-CD0A-466C-867B-0CE140F25C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7504889" y="4209737"/>
            <a:ext cx="655967" cy="522503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C9337554-950E-44AB-8302-786B757AD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510203" y="5813718"/>
            <a:ext cx="655967" cy="522503"/>
          </a:xfrm>
          <a:prstGeom prst="rect">
            <a:avLst/>
          </a:prstGeom>
        </p:spPr>
      </p:pic>
      <p:grpSp>
        <p:nvGrpSpPr>
          <p:cNvPr id="70" name="群組 69">
            <a:extLst>
              <a:ext uri="{FF2B5EF4-FFF2-40B4-BE49-F238E27FC236}">
                <a16:creationId xmlns:a16="http://schemas.microsoft.com/office/drawing/2014/main" id="{99E41D56-4D76-4118-87C8-9A8235618189}"/>
              </a:ext>
            </a:extLst>
          </p:cNvPr>
          <p:cNvGrpSpPr/>
          <p:nvPr/>
        </p:nvGrpSpPr>
        <p:grpSpPr>
          <a:xfrm>
            <a:off x="8126626" y="5808304"/>
            <a:ext cx="1791136" cy="533329"/>
            <a:chOff x="8255119" y="7221475"/>
            <a:chExt cx="1897860" cy="565107"/>
          </a:xfrm>
        </p:grpSpPr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F4C0A888-FAE9-4674-8321-98453BE31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59507" y="7221475"/>
              <a:ext cx="712805" cy="565107"/>
            </a:xfrm>
            <a:prstGeom prst="rect">
              <a:avLst/>
            </a:prstGeom>
          </p:spPr>
        </p:pic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FE24EB9A-DFCA-44E2-A95D-CD209399E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55119" y="7221475"/>
              <a:ext cx="712805" cy="565107"/>
            </a:xfrm>
            <a:prstGeom prst="rect">
              <a:avLst/>
            </a:prstGeom>
          </p:spPr>
        </p:pic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D15F9F89-43D8-4AD5-905B-A7FE74FC7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174" y="7221475"/>
              <a:ext cx="712805" cy="565107"/>
            </a:xfrm>
            <a:prstGeom prst="rect">
              <a:avLst/>
            </a:prstGeom>
          </p:spPr>
        </p:pic>
      </p:grpSp>
      <p:cxnSp>
        <p:nvCxnSpPr>
          <p:cNvPr id="74" name="接點: 肘形 73">
            <a:extLst>
              <a:ext uri="{FF2B5EF4-FFF2-40B4-BE49-F238E27FC236}">
                <a16:creationId xmlns:a16="http://schemas.microsoft.com/office/drawing/2014/main" id="{CC1EEB91-F43D-463B-90F5-D0AFB17C98FC}"/>
              </a:ext>
            </a:extLst>
          </p:cNvPr>
          <p:cNvCxnSpPr>
            <a:cxnSpLocks/>
          </p:cNvCxnSpPr>
          <p:nvPr/>
        </p:nvCxnSpPr>
        <p:spPr>
          <a:xfrm rot="10800000">
            <a:off x="2652247" y="4351090"/>
            <a:ext cx="1929340" cy="246477"/>
          </a:xfrm>
          <a:prstGeom prst="bentConnector3">
            <a:avLst>
              <a:gd name="adj1" fmla="val 46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0636FF9B-DFAD-43D9-86F1-C046ACC79A4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74734" y="5853377"/>
            <a:ext cx="1317112" cy="205521"/>
          </a:xfrm>
          <a:prstGeom prst="bentConnector3">
            <a:avLst>
              <a:gd name="adj1" fmla="val 122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08850863-BD5A-41D5-987A-12C0FCD94D9E}"/>
              </a:ext>
            </a:extLst>
          </p:cNvPr>
          <p:cNvCxnSpPr>
            <a:cxnSpLocks/>
          </p:cNvCxnSpPr>
          <p:nvPr/>
        </p:nvCxnSpPr>
        <p:spPr>
          <a:xfrm flipV="1">
            <a:off x="2936414" y="5226796"/>
            <a:ext cx="945345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390825D9-B58C-4E32-8A41-48567A8F2D0A}"/>
              </a:ext>
            </a:extLst>
          </p:cNvPr>
          <p:cNvSpPr txBox="1"/>
          <p:nvPr/>
        </p:nvSpPr>
        <p:spPr>
          <a:xfrm>
            <a:off x="9890814" y="4267778"/>
            <a:ext cx="187125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VAP 群組 1 (智慧連線)</a:t>
            </a:r>
          </a:p>
          <a:p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Family (2.4G &amp; 5G)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60DAF05E-784F-4BA7-9EA3-7D5DEEC2B14D}"/>
              </a:ext>
            </a:extLst>
          </p:cNvPr>
          <p:cNvSpPr txBox="1"/>
          <p:nvPr/>
        </p:nvSpPr>
        <p:spPr>
          <a:xfrm>
            <a:off x="9890814" y="5003645"/>
            <a:ext cx="197629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VAP 群組 2</a:t>
            </a:r>
          </a:p>
          <a:p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Work_1F (2.4G)</a:t>
            </a:r>
          </a:p>
          <a:p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Work_2F (5G)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BF4F5EAD-1085-4D5B-8FF4-D7837C729956}"/>
              </a:ext>
            </a:extLst>
          </p:cNvPr>
          <p:cNvSpPr txBox="1"/>
          <p:nvPr/>
        </p:nvSpPr>
        <p:spPr>
          <a:xfrm>
            <a:off x="9890814" y="5790456"/>
            <a:ext cx="2097839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VAP 群組 3</a:t>
            </a:r>
          </a:p>
          <a:p>
            <a:r>
              <a: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School (2.4G)</a:t>
            </a:r>
          </a:p>
          <a:p>
            <a:r>
              <a: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School (5G)</a:t>
            </a:r>
          </a:p>
        </p:txBody>
      </p: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75DDED0B-F26D-425F-B430-9940E36EDCD5}"/>
              </a:ext>
            </a:extLst>
          </p:cNvPr>
          <p:cNvGrpSpPr/>
          <p:nvPr/>
        </p:nvGrpSpPr>
        <p:grpSpPr>
          <a:xfrm>
            <a:off x="180176" y="4265671"/>
            <a:ext cx="927531" cy="385303"/>
            <a:chOff x="94286" y="3997036"/>
            <a:chExt cx="839143" cy="385303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F23955D5-88B4-4BE4-A16A-2FCFC84930E5}"/>
                </a:ext>
              </a:extLst>
            </p:cNvPr>
            <p:cNvSpPr/>
            <p:nvPr/>
          </p:nvSpPr>
          <p:spPr>
            <a:xfrm rot="5400000">
              <a:off x="296492" y="3799260"/>
              <a:ext cx="385303" cy="780855"/>
            </a:xfrm>
            <a:prstGeom prst="rect">
              <a:avLst/>
            </a:prstGeom>
            <a:solidFill>
              <a:srgbClr val="23ABB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1" name="文字方塊 24">
              <a:extLst>
                <a:ext uri="{FF2B5EF4-FFF2-40B4-BE49-F238E27FC236}">
                  <a16:creationId xmlns:a16="http://schemas.microsoft.com/office/drawing/2014/main" id="{5D17C941-363B-4989-AB8F-69E1735E172D}"/>
                </a:ext>
              </a:extLst>
            </p:cNvPr>
            <p:cNvSpPr txBox="1"/>
            <p:nvPr/>
          </p:nvSpPr>
          <p:spPr>
            <a:xfrm>
              <a:off x="94286" y="4050474"/>
              <a:ext cx="8391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VLAN 10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9B4309AD-4981-4691-8AA7-B58AE187F4D8}"/>
              </a:ext>
            </a:extLst>
          </p:cNvPr>
          <p:cNvGrpSpPr/>
          <p:nvPr/>
        </p:nvGrpSpPr>
        <p:grpSpPr>
          <a:xfrm>
            <a:off x="3885271" y="4531352"/>
            <a:ext cx="3447388" cy="1385611"/>
            <a:chOff x="3985955" y="4635894"/>
            <a:chExt cx="3117866" cy="1253166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C9AC80E7-7ECC-4301-B47D-0110109B4BBA}"/>
                </a:ext>
              </a:extLst>
            </p:cNvPr>
            <p:cNvSpPr/>
            <p:nvPr/>
          </p:nvSpPr>
          <p:spPr>
            <a:xfrm>
              <a:off x="3985955" y="4635894"/>
              <a:ext cx="3117866" cy="1253166"/>
            </a:xfrm>
            <a:prstGeom prst="roundRect">
              <a:avLst>
                <a:gd name="adj" fmla="val 14096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>
              <a:gradFill>
                <a:gsLst>
                  <a:gs pos="0">
                    <a:srgbClr val="00E6C0"/>
                  </a:gs>
                  <a:gs pos="100000">
                    <a:srgbClr val="0570F1"/>
                  </a:gs>
                </a:gsLst>
                <a:lin ang="5400000" scaled="1"/>
              </a:gradFill>
            </a:ln>
            <a:effectLst>
              <a:innerShdw blurRad="292100">
                <a:prstClr val="black">
                  <a:alpha val="7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B5164B4A-B307-4B1E-A73B-8EEF9D5B4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9986" y="4852952"/>
              <a:ext cx="2683674" cy="854439"/>
            </a:xfrm>
            <a:prstGeom prst="rect">
              <a:avLst/>
            </a:prstGeom>
          </p:spPr>
        </p:pic>
        <p:sp>
          <p:nvSpPr>
            <p:cNvPr id="94" name="文字方塊 13">
              <a:extLst>
                <a:ext uri="{FF2B5EF4-FFF2-40B4-BE49-F238E27FC236}">
                  <a16:creationId xmlns:a16="http://schemas.microsoft.com/office/drawing/2014/main" id="{6631AAF2-87F0-43F3-A30A-7380393691DA}"/>
                </a:ext>
              </a:extLst>
            </p:cNvPr>
            <p:cNvSpPr txBox="1"/>
            <p:nvPr/>
          </p:nvSpPr>
          <p:spPr>
            <a:xfrm>
              <a:off x="4485574" y="5563288"/>
              <a:ext cx="2092499" cy="278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C1985EB7-7699-4FAE-8FC0-0B344BBD45B5}"/>
              </a:ext>
            </a:extLst>
          </p:cNvPr>
          <p:cNvGrpSpPr/>
          <p:nvPr/>
        </p:nvGrpSpPr>
        <p:grpSpPr>
          <a:xfrm>
            <a:off x="158216" y="5059003"/>
            <a:ext cx="927531" cy="385303"/>
            <a:chOff x="4746151" y="6296326"/>
            <a:chExt cx="839143" cy="38530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F07139BF-7407-4BEC-9110-097C0E86F0BF}"/>
                </a:ext>
              </a:extLst>
            </p:cNvPr>
            <p:cNvSpPr/>
            <p:nvPr/>
          </p:nvSpPr>
          <p:spPr>
            <a:xfrm rot="5400000">
              <a:off x="4973072" y="6098550"/>
              <a:ext cx="385303" cy="780855"/>
            </a:xfrm>
            <a:prstGeom prst="rect">
              <a:avLst/>
            </a:prstGeom>
            <a:solidFill>
              <a:srgbClr val="EC563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8" name="文字方塊 24">
              <a:extLst>
                <a:ext uri="{FF2B5EF4-FFF2-40B4-BE49-F238E27FC236}">
                  <a16:creationId xmlns:a16="http://schemas.microsoft.com/office/drawing/2014/main" id="{2AC45B59-8E69-45A7-B827-E8F190933073}"/>
                </a:ext>
              </a:extLst>
            </p:cNvPr>
            <p:cNvSpPr txBox="1"/>
            <p:nvPr/>
          </p:nvSpPr>
          <p:spPr>
            <a:xfrm>
              <a:off x="4746151" y="6349764"/>
              <a:ext cx="8391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VLAN 20</a:t>
              </a:r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8222CB3B-5D53-43C5-988A-778F6774CFEA}"/>
              </a:ext>
            </a:extLst>
          </p:cNvPr>
          <p:cNvGrpSpPr/>
          <p:nvPr/>
        </p:nvGrpSpPr>
        <p:grpSpPr>
          <a:xfrm>
            <a:off x="174676" y="5847519"/>
            <a:ext cx="927531" cy="385303"/>
            <a:chOff x="5749668" y="6296326"/>
            <a:chExt cx="839143" cy="385303"/>
          </a:xfrm>
        </p:grpSpPr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FEB54309-D0A4-4E8B-B268-86CCBCC6F6B6}"/>
                </a:ext>
              </a:extLst>
            </p:cNvPr>
            <p:cNvSpPr/>
            <p:nvPr/>
          </p:nvSpPr>
          <p:spPr>
            <a:xfrm rot="5400000">
              <a:off x="5957607" y="6098550"/>
              <a:ext cx="385303" cy="780855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9" name="文字方塊 24">
              <a:extLst>
                <a:ext uri="{FF2B5EF4-FFF2-40B4-BE49-F238E27FC236}">
                  <a16:creationId xmlns:a16="http://schemas.microsoft.com/office/drawing/2014/main" id="{340623DD-5652-4073-8ED6-BDB7681A3CCC}"/>
                </a:ext>
              </a:extLst>
            </p:cNvPr>
            <p:cNvSpPr txBox="1"/>
            <p:nvPr/>
          </p:nvSpPr>
          <p:spPr>
            <a:xfrm>
              <a:off x="5749668" y="6349764"/>
              <a:ext cx="8391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VLAN 30</a:t>
              </a:r>
            </a:p>
          </p:txBody>
        </p:sp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F3DFE6EC-F772-412F-8FBB-EDC75D97FD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90662" y="4143451"/>
            <a:ext cx="668297" cy="655073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A695884E-6A68-4EBC-B664-22344ED192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54790" y="5793286"/>
            <a:ext cx="668297" cy="6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27030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B3C135-15D7-4D2C-99ED-2C2DC88B45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96067" y="2330979"/>
            <a:ext cx="7399866" cy="14414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1E293F">
                      <a:alpha val="90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Demo</a:t>
            </a:r>
            <a:br>
              <a:rPr lang="en-US" altLang="zh-TW" sz="8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1E293F">
                      <a:alpha val="90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zh-TW" altLang="en-US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1E293F">
                      <a:alpha val="90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QuRouter OS</a:t>
            </a:r>
          </a:p>
        </p:txBody>
      </p:sp>
    </p:spTree>
    <p:extLst>
      <p:ext uri="{BB962C8B-B14F-4D97-AF65-F5344CB8AC3E}">
        <p14:creationId xmlns:p14="http://schemas.microsoft.com/office/powerpoint/2010/main" val="3476418730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1A26A7-C264-4C7D-A4F8-F531A678D1DD}"/>
              </a:ext>
            </a:extLst>
          </p:cNvPr>
          <p:cNvSpPr txBox="1"/>
          <p:nvPr/>
        </p:nvSpPr>
        <p:spPr>
          <a:xfrm>
            <a:off x="2596878" y="1936326"/>
            <a:ext cx="6998244" cy="241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zh-TW" altLang="en-US" sz="8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26324C">
                      <a:alpha val="93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QHora-301W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zh-TW" sz="44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26324C">
                      <a:alpha val="93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集聚三大優勢於一體的</a:t>
            </a:r>
            <a:endParaRPr lang="zh-TW" altLang="en-US" sz="4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zh-TW" sz="44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26324C">
                      <a:alpha val="93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新世代路由器</a:t>
            </a:r>
            <a:endParaRPr lang="zh-TW" sz="4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11473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C8599CB3-CE50-FE40-8A1A-C722664111B6}"/>
              </a:ext>
            </a:extLst>
          </p:cNvPr>
          <p:cNvSpPr txBox="1"/>
          <p:nvPr/>
        </p:nvSpPr>
        <p:spPr>
          <a:xfrm>
            <a:off x="3499453" y="809079"/>
            <a:ext cx="572046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4400" dirty="0">
                <a:solidFill>
                  <a:srgbClr val="66FFCC"/>
                </a:solidFill>
                <a:effectLst>
                  <a:outerShdw blurRad="139700" sx="101000" sy="101000" algn="ctr" rotWithShape="0">
                    <a:srgbClr val="1D2A42">
                      <a:alpha val="86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今日主題</a:t>
            </a:r>
            <a:endParaRPr lang="zh-CN" altLang="en-US" sz="4400" dirty="0">
              <a:solidFill>
                <a:srgbClr val="66FFCC"/>
              </a:solidFill>
              <a:effectLst>
                <a:outerShdw blurRad="139700" sx="101000" sy="101000" algn="ctr" rotWithShape="0">
                  <a:srgbClr val="1D2A42">
                    <a:alpha val="86000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E9485D3-45F0-4BF8-8364-4818521A92E7}"/>
              </a:ext>
            </a:extLst>
          </p:cNvPr>
          <p:cNvSpPr/>
          <p:nvPr/>
        </p:nvSpPr>
        <p:spPr>
          <a:xfrm>
            <a:off x="3466852" y="1859517"/>
            <a:ext cx="5067561" cy="27648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66FFCC"/>
              </a:buClr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139700" sx="101000" sy="101000" algn="ctr" rotWithShape="0">
                    <a:srgbClr val="1D2A42">
                      <a:alpha val="86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市場獨家規格造就熱烈反應</a:t>
            </a:r>
            <a:endParaRPr lang="en-US" sz="2000" dirty="0">
              <a:solidFill>
                <a:schemeClr val="bg1"/>
              </a:solidFill>
              <a:effectLst>
                <a:outerShdw blurRad="139700" sx="101000" sy="101000" algn="ctr" rotWithShape="0">
                  <a:srgbClr val="1D2A42">
                    <a:alpha val="86000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rgbClr val="66FFCC"/>
              </a:buClr>
              <a:buFont typeface="Arial" panose="020B0604020202020204" pitchFamily="34" charset="0"/>
              <a:buChar char="•"/>
            </a:pPr>
            <a:r>
              <a:rPr lang="zh-TW" sz="2000" dirty="0">
                <a:solidFill>
                  <a:schemeClr val="bg1"/>
                </a:solidFill>
                <a:effectLst>
                  <a:outerShdw blurRad="139700" sx="101000" sy="101000" algn="ctr" rotWithShape="0">
                    <a:srgbClr val="1D2A42">
                      <a:alpha val="86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QuRouter OS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139700" sx="101000" sy="101000" algn="ctr" rotWithShape="0">
                    <a:srgbClr val="1D2A42">
                      <a:alpha val="86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新功能發表</a:t>
            </a:r>
          </a:p>
          <a:p>
            <a:pPr marL="180975" indent="-180975">
              <a:lnSpc>
                <a:spcPct val="150000"/>
              </a:lnSpc>
              <a:buClr>
                <a:srgbClr val="66FFCC"/>
              </a:buClr>
              <a:buFont typeface="Arial" panose="020B0604020202020204" pitchFamily="34" charset="0"/>
              <a:buChar char="•"/>
            </a:pPr>
            <a:r>
              <a:rPr lang="zh-TW" sz="2000" dirty="0">
                <a:solidFill>
                  <a:schemeClr val="bg1"/>
                </a:solidFill>
                <a:effectLst>
                  <a:outerShdw blurRad="139700" sx="101000" sy="101000" algn="ctr" rotWithShape="0">
                    <a:srgbClr val="1D2A42">
                      <a:alpha val="86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集聚三大優勢於一體的新世代路由器</a:t>
            </a:r>
            <a:endParaRPr lang="zh-TW" altLang="en-US" sz="2000" dirty="0">
              <a:solidFill>
                <a:schemeClr val="bg1"/>
              </a:solidFill>
              <a:effectLst>
                <a:outerShdw blurRad="139700" sx="101000" sy="101000" algn="ctr" rotWithShape="0">
                  <a:srgbClr val="1D2A42">
                    <a:alpha val="86000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rgbClr val="66FFCC"/>
              </a:buClr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139700" sx="101000" sy="101000" algn="ctr" rotWithShape="0">
                    <a:srgbClr val="1D2A42">
                      <a:alpha val="86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 10GbE 使用方式</a:t>
            </a:r>
            <a:endParaRPr lang="zh-TW" altLang="en-US" sz="2000" dirty="0">
              <a:solidFill>
                <a:schemeClr val="bg1"/>
              </a:solidFill>
              <a:effectLst>
                <a:outerShdw blurRad="139700" sx="101000" sy="101000" algn="ctr" rotWithShape="0">
                  <a:srgbClr val="1D2A42">
                    <a:alpha val="86000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rgbClr val="66FFCC"/>
              </a:buClr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139700" sx="101000" sy="101000" algn="ctr" rotWithShape="0">
                    <a:srgbClr val="1D2A42">
                      <a:alpha val="86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在 QHora-301W 免訂閱啟用 SD-WAN</a:t>
            </a:r>
            <a:endParaRPr lang="zh-TW" altLang="en-US" sz="2000" dirty="0">
              <a:solidFill>
                <a:schemeClr val="bg1"/>
              </a:solidFill>
              <a:effectLst>
                <a:outerShdw blurRad="139700" sx="101000" sy="101000" algn="ctr" rotWithShape="0">
                  <a:srgbClr val="1D2A42">
                    <a:alpha val="86000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66FF66"/>
              </a:buClr>
            </a:pPr>
            <a:endParaRPr lang="zh-TW" altLang="en-US" dirty="0">
              <a:solidFill>
                <a:schemeClr val="bg1"/>
              </a:solidFill>
              <a:effectLst>
                <a:outerShdw blurRad="139700" sx="101000" sy="101000" algn="ctr" rotWithShape="0">
                  <a:srgbClr val="1D2A42">
                    <a:alpha val="86000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98EF31C-B12F-4720-A079-C07DF05799B4}"/>
              </a:ext>
            </a:extLst>
          </p:cNvPr>
          <p:cNvCxnSpPr>
            <a:cxnSpLocks/>
          </p:cNvCxnSpPr>
          <p:nvPr/>
        </p:nvCxnSpPr>
        <p:spPr>
          <a:xfrm>
            <a:off x="3581191" y="1681717"/>
            <a:ext cx="50168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090133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55D9AB8-4994-42AA-85B2-2B2840B71362}"/>
              </a:ext>
            </a:extLst>
          </p:cNvPr>
          <p:cNvSpPr/>
          <p:nvPr/>
        </p:nvSpPr>
        <p:spPr>
          <a:xfrm>
            <a:off x="0" y="3235264"/>
            <a:ext cx="12192000" cy="1533914"/>
          </a:xfrm>
          <a:prstGeom prst="rect">
            <a:avLst/>
          </a:prstGeom>
          <a:solidFill>
            <a:srgbClr val="000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EB05395-5351-4216-8B28-9A013071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>
            <a:normAutofit/>
          </a:bodyPr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新世代路由器必須具備 </a:t>
            </a:r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Wi-Fi</a:t>
            </a:r>
            <a:r>
              <a:rPr 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6</a:t>
            </a:r>
            <a:endParaRPr lang="zh-TW" alt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739B6B3-ED4F-40BF-974A-32586F58F74F}"/>
              </a:ext>
            </a:extLst>
          </p:cNvPr>
          <p:cNvSpPr/>
          <p:nvPr/>
        </p:nvSpPr>
        <p:spPr>
          <a:xfrm>
            <a:off x="810924" y="1838258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高速傳輸</a:t>
            </a:r>
            <a:endParaRPr lang="zh-TW" altLang="en-US" sz="28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7BDF085-FDE7-4658-9BC7-323B664C9FE6}"/>
              </a:ext>
            </a:extLst>
          </p:cNvPr>
          <p:cNvSpPr/>
          <p:nvPr/>
        </p:nvSpPr>
        <p:spPr>
          <a:xfrm>
            <a:off x="758369" y="4804773"/>
            <a:ext cx="504824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80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市場新裝置皆開始支援</a:t>
            </a:r>
            <a:r>
              <a:rPr lang="en-US" altLang="zh-TW" sz="280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Wi-Fi 6</a:t>
            </a:r>
            <a:endParaRPr lang="zh-TW" altLang="en-US" sz="280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81BFC8-D143-4519-AA1F-7AA7392769FC}"/>
              </a:ext>
            </a:extLst>
          </p:cNvPr>
          <p:cNvSpPr/>
          <p:nvPr/>
        </p:nvSpPr>
        <p:spPr>
          <a:xfrm>
            <a:off x="805128" y="5334187"/>
            <a:ext cx="5283655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2020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年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開始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多數筆電和行動裝置相繼支援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Wi-Fi 6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1" name="圖片 10" descr="一張含有 膝上型電腦, 電子用品, 電腦, 坐 的圖片&#10;&#10;自動產生的描述">
            <a:extLst>
              <a:ext uri="{FF2B5EF4-FFF2-40B4-BE49-F238E27FC236}">
                <a16:creationId xmlns:a16="http://schemas.microsoft.com/office/drawing/2014/main" id="{0797B7A7-7C2C-426B-9A68-B5B3E6175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071" y="4967954"/>
            <a:ext cx="2164749" cy="1447280"/>
          </a:xfrm>
          <a:prstGeom prst="rect">
            <a:avLst/>
          </a:prstGeom>
        </p:spPr>
      </p:pic>
      <p:pic>
        <p:nvPicPr>
          <p:cNvPr id="8" name="圖片 7" descr="一張含有 電子用品, 白色, 坐, 相片 的圖片&#10;&#10;自動產生的描述">
            <a:extLst>
              <a:ext uri="{FF2B5EF4-FFF2-40B4-BE49-F238E27FC236}">
                <a16:creationId xmlns:a16="http://schemas.microsoft.com/office/drawing/2014/main" id="{1DFE6913-AD87-4A37-A834-BBFCD3AE9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855" y="5518853"/>
            <a:ext cx="968747" cy="968747"/>
          </a:xfrm>
          <a:prstGeom prst="rect">
            <a:avLst/>
          </a:prstGeom>
        </p:spPr>
      </p:pic>
      <p:pic>
        <p:nvPicPr>
          <p:cNvPr id="25" name="圖片 24" descr="一張含有 膝上型電腦, 立體, 電腦, 電子用品 的圖片&#10;&#10;自動產生的描述">
            <a:extLst>
              <a:ext uri="{FF2B5EF4-FFF2-40B4-BE49-F238E27FC236}">
                <a16:creationId xmlns:a16="http://schemas.microsoft.com/office/drawing/2014/main" id="{E71E31FB-31EE-41C9-9580-9DF4509B0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109" y="4967393"/>
            <a:ext cx="968746" cy="1555802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4F06D07B-FF4F-434C-B7B2-692CE4331A82}"/>
              </a:ext>
            </a:extLst>
          </p:cNvPr>
          <p:cNvGrpSpPr/>
          <p:nvPr/>
        </p:nvGrpSpPr>
        <p:grpSpPr>
          <a:xfrm>
            <a:off x="805128" y="3458731"/>
            <a:ext cx="8607129" cy="1166172"/>
            <a:chOff x="900585" y="3556946"/>
            <a:chExt cx="7393530" cy="1001743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5521EA06-A903-4796-9F99-40A17EC9D7A6}"/>
                </a:ext>
              </a:extLst>
            </p:cNvPr>
            <p:cNvSpPr/>
            <p:nvPr/>
          </p:nvSpPr>
          <p:spPr>
            <a:xfrm>
              <a:off x="7203373" y="3556946"/>
              <a:ext cx="1001341" cy="290818"/>
            </a:xfrm>
            <a:prstGeom prst="rect">
              <a:avLst/>
            </a:prstGeom>
          </p:spPr>
          <p:txBody>
            <a:bodyPr wrap="none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1200 Mb/s</a:t>
              </a:r>
              <a:endParaRPr lang="zh-CN" altLang="en-US" sz="1600" b="1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BA96C779-0B2C-412F-839C-1F31816549B5}"/>
                </a:ext>
              </a:extLst>
            </p:cNvPr>
            <p:cNvSpPr/>
            <p:nvPr/>
          </p:nvSpPr>
          <p:spPr>
            <a:xfrm>
              <a:off x="4401571" y="3951354"/>
              <a:ext cx="903575" cy="290818"/>
            </a:xfrm>
            <a:prstGeom prst="rect">
              <a:avLst/>
            </a:prstGeom>
          </p:spPr>
          <p:txBody>
            <a:bodyPr wrap="none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867 Mb/s</a:t>
              </a:r>
              <a:endPara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829214EF-E3BF-4A18-87C2-6981051DEE30}"/>
                </a:ext>
              </a:extLst>
            </p:cNvPr>
            <p:cNvSpPr/>
            <p:nvPr/>
          </p:nvSpPr>
          <p:spPr>
            <a:xfrm>
              <a:off x="1768241" y="3676953"/>
              <a:ext cx="5406782" cy="1289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0000"/>
                </a:gs>
                <a:gs pos="79000">
                  <a:srgbClr val="F7CF31">
                    <a:alpha val="90000"/>
                  </a:srgbClr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42A818CB-5D27-404A-B994-B9449E5B4251}"/>
                </a:ext>
              </a:extLst>
            </p:cNvPr>
            <p:cNvSpPr/>
            <p:nvPr/>
          </p:nvSpPr>
          <p:spPr>
            <a:xfrm>
              <a:off x="1770037" y="4063801"/>
              <a:ext cx="2647342" cy="128980"/>
            </a:xfrm>
            <a:prstGeom prst="roundRect">
              <a:avLst>
                <a:gd name="adj" fmla="val 50000"/>
              </a:avLst>
            </a:prstGeom>
            <a:gradFill>
              <a:gsLst>
                <a:gs pos="81000">
                  <a:srgbClr val="FFD926"/>
                </a:gs>
                <a:gs pos="0">
                  <a:srgbClr val="FF6699"/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36666BCA-819E-4A48-80FE-121E95F8309F}"/>
                </a:ext>
              </a:extLst>
            </p:cNvPr>
            <p:cNvGrpSpPr/>
            <p:nvPr/>
          </p:nvGrpSpPr>
          <p:grpSpPr>
            <a:xfrm>
              <a:off x="1843001" y="3556946"/>
              <a:ext cx="4975623" cy="899756"/>
              <a:chOff x="1843001" y="3518200"/>
              <a:chExt cx="4975623" cy="3330438"/>
            </a:xfrm>
          </p:grpSpPr>
          <p:cxnSp>
            <p:nvCxnSpPr>
              <p:cNvPr id="55" name="直線接點 54">
                <a:extLst>
                  <a:ext uri="{FF2B5EF4-FFF2-40B4-BE49-F238E27FC236}">
                    <a16:creationId xmlns:a16="http://schemas.microsoft.com/office/drawing/2014/main" id="{0A9023E1-BC5E-4FC7-B58D-F50F99A116C2}"/>
                  </a:ext>
                </a:extLst>
              </p:cNvPr>
              <p:cNvCxnSpPr/>
              <p:nvPr/>
            </p:nvCxnSpPr>
            <p:spPr>
              <a:xfrm>
                <a:off x="1843001" y="3518200"/>
                <a:ext cx="0" cy="3330438"/>
              </a:xfrm>
              <a:prstGeom prst="line">
                <a:avLst/>
              </a:prstGeom>
              <a:ln w="9525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61A121EB-C74A-4152-AA46-276E2B3DA167}"/>
                  </a:ext>
                </a:extLst>
              </p:cNvPr>
              <p:cNvCxnSpPr/>
              <p:nvPr/>
            </p:nvCxnSpPr>
            <p:spPr>
              <a:xfrm>
                <a:off x="5160083" y="3518200"/>
                <a:ext cx="0" cy="3330438"/>
              </a:xfrm>
              <a:prstGeom prst="line">
                <a:avLst/>
              </a:prstGeom>
              <a:ln>
                <a:solidFill>
                  <a:srgbClr val="FFFFFF">
                    <a:alpha val="1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接點 56">
                <a:extLst>
                  <a:ext uri="{FF2B5EF4-FFF2-40B4-BE49-F238E27FC236}">
                    <a16:creationId xmlns:a16="http://schemas.microsoft.com/office/drawing/2014/main" id="{C26842BB-DD91-409E-99E3-6E75AF32CE6C}"/>
                  </a:ext>
                </a:extLst>
              </p:cNvPr>
              <p:cNvCxnSpPr/>
              <p:nvPr/>
            </p:nvCxnSpPr>
            <p:spPr>
              <a:xfrm>
                <a:off x="3501542" y="3518200"/>
                <a:ext cx="0" cy="3330438"/>
              </a:xfrm>
              <a:prstGeom prst="line">
                <a:avLst/>
              </a:prstGeom>
              <a:ln>
                <a:solidFill>
                  <a:srgbClr val="FFFFFF">
                    <a:alpha val="1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接點 57">
                <a:extLst>
                  <a:ext uri="{FF2B5EF4-FFF2-40B4-BE49-F238E27FC236}">
                    <a16:creationId xmlns:a16="http://schemas.microsoft.com/office/drawing/2014/main" id="{2CD5C1EA-63D5-49F7-92FA-928688299103}"/>
                  </a:ext>
                </a:extLst>
              </p:cNvPr>
              <p:cNvCxnSpPr/>
              <p:nvPr/>
            </p:nvCxnSpPr>
            <p:spPr>
              <a:xfrm>
                <a:off x="6818624" y="3518200"/>
                <a:ext cx="0" cy="3330438"/>
              </a:xfrm>
              <a:prstGeom prst="line">
                <a:avLst/>
              </a:prstGeom>
              <a:ln>
                <a:solidFill>
                  <a:srgbClr val="FFFFFF">
                    <a:alpha val="1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B9C37D3-458D-4A19-8D97-940D54CA4CF3}"/>
                </a:ext>
              </a:extLst>
            </p:cNvPr>
            <p:cNvSpPr/>
            <p:nvPr/>
          </p:nvSpPr>
          <p:spPr>
            <a:xfrm>
              <a:off x="1809035" y="4320747"/>
              <a:ext cx="6485080" cy="23794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單</a:t>
              </a:r>
              <a:r>
                <a:rPr lang="en-US" altLang="zh-CN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160MHz</a:t>
              </a:r>
              <a:r>
                <a:rPr lang="zh-TW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頻寬比對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3BC29D67-5B2C-44CE-870F-41C1A01AA386}"/>
                </a:ext>
              </a:extLst>
            </p:cNvPr>
            <p:cNvSpPr/>
            <p:nvPr/>
          </p:nvSpPr>
          <p:spPr>
            <a:xfrm>
              <a:off x="900585" y="3902416"/>
              <a:ext cx="786531" cy="31725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Wi-Fi</a:t>
              </a:r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5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D69E21E-5352-4AEB-BEE4-D870AEA6C501}"/>
                </a:ext>
              </a:extLst>
            </p:cNvPr>
            <p:cNvSpPr/>
            <p:nvPr/>
          </p:nvSpPr>
          <p:spPr>
            <a:xfrm>
              <a:off x="911628" y="3581054"/>
              <a:ext cx="786531" cy="31725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Wi-Fi</a:t>
              </a:r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6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81560592-DEFB-494F-9122-46795AFAB44C}"/>
              </a:ext>
            </a:extLst>
          </p:cNvPr>
          <p:cNvSpPr/>
          <p:nvPr/>
        </p:nvSpPr>
        <p:spPr>
          <a:xfrm>
            <a:off x="845060" y="2296902"/>
            <a:ext cx="11029537" cy="8523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藉由 </a:t>
            </a:r>
            <a:r>
              <a:rPr 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OFDMA、MU-MIMO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及</a:t>
            </a:r>
            <a:r>
              <a:rPr 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BSS Coloring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等技術的革命性結合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WiFi 6 技術提供更高的網路容量以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及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降低流量密集環境的延遲現象</a:t>
            </a:r>
            <a:endParaRPr lang="zh-TW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1EEAECD-20D3-4288-B939-233782609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12257" y="3517447"/>
            <a:ext cx="2403136" cy="6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3156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F0BEB-CF90-495C-9B40-3F44724E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八根隱藏式全域天線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96878F9-772D-475D-8BD1-F368F7FBF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2340" y="4167311"/>
            <a:ext cx="4179994" cy="3119540"/>
          </a:xfrm>
          <a:prstGeom prst="rect">
            <a:avLst/>
          </a:prstGeom>
        </p:spPr>
      </p:pic>
      <p:pic>
        <p:nvPicPr>
          <p:cNvPr id="7" name="圖片 6" descr="一張含有 玩具 的圖片&#10;&#10;自動產生的描述">
            <a:extLst>
              <a:ext uri="{FF2B5EF4-FFF2-40B4-BE49-F238E27FC236}">
                <a16:creationId xmlns:a16="http://schemas.microsoft.com/office/drawing/2014/main" id="{09831413-FC11-4D6C-8691-E3FB3113C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0318" y="1679231"/>
            <a:ext cx="7447127" cy="59577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ECCF057-20FA-7D48-8B2F-9535179A807F}"/>
              </a:ext>
            </a:extLst>
          </p:cNvPr>
          <p:cNvSpPr/>
          <p:nvPr/>
        </p:nvSpPr>
        <p:spPr>
          <a:xfrm>
            <a:off x="6090073" y="2027430"/>
            <a:ext cx="4435823" cy="21398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優勢</a:t>
            </a:r>
            <a:endParaRPr lang="zh-TW" sz="24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rgbClr val="66FFCC"/>
              </a:buClr>
              <a:buFont typeface="Arial"/>
              <a:buChar char="•"/>
            </a:pP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不只 Wi-Fi 5 有內建天線，QHora-301W 提供 Wi-Fi 6 的內建天線</a:t>
            </a:r>
            <a:endParaRPr 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rgbClr val="66FFCC"/>
              </a:buClr>
              <a:buFont typeface="Arial"/>
              <a:buChar char="•"/>
            </a:pP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擺放方便，符合家庭設計風格</a:t>
            </a:r>
            <a:endParaRPr 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rgbClr val="66FFCC"/>
              </a:buClr>
              <a:buFont typeface="Arial"/>
              <a:buChar char="•"/>
            </a:pPr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提供穩定效能，用戶無需自行調整天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線角度</a:t>
            </a:r>
            <a:endParaRPr 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rgbClr val="66FFCC"/>
              </a:buClr>
              <a:buFont typeface="Arial"/>
              <a:buChar char="•"/>
            </a:pPr>
            <a:r>
              <a:rPr lang="zh-TW" altLang="en-US" sz="16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大幅度覆蓋平面範圍</a:t>
            </a:r>
            <a:endParaRPr 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71136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91D0C74C-26F3-4547-8D90-3240E50307BF}"/>
              </a:ext>
            </a:extLst>
          </p:cNvPr>
          <p:cNvSpPr/>
          <p:nvPr/>
        </p:nvSpPr>
        <p:spPr>
          <a:xfrm>
            <a:off x="9853963" y="4588090"/>
            <a:ext cx="1280114" cy="1852205"/>
          </a:xfrm>
          <a:prstGeom prst="roundRect">
            <a:avLst>
              <a:gd name="adj" fmla="val 30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E6E42761-695E-48A0-B272-8D6289BDED0D}"/>
              </a:ext>
            </a:extLst>
          </p:cNvPr>
          <p:cNvSpPr/>
          <p:nvPr/>
        </p:nvSpPr>
        <p:spPr>
          <a:xfrm>
            <a:off x="8510933" y="4588090"/>
            <a:ext cx="1280114" cy="1852205"/>
          </a:xfrm>
          <a:prstGeom prst="roundRect">
            <a:avLst>
              <a:gd name="adj" fmla="val 30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E4ED9F9-A269-4496-97C0-C781EA333D31}"/>
              </a:ext>
            </a:extLst>
          </p:cNvPr>
          <p:cNvSpPr/>
          <p:nvPr/>
        </p:nvSpPr>
        <p:spPr>
          <a:xfrm>
            <a:off x="7137990" y="4588090"/>
            <a:ext cx="1280114" cy="1852205"/>
          </a:xfrm>
          <a:prstGeom prst="roundRect">
            <a:avLst>
              <a:gd name="adj" fmla="val 2486"/>
            </a:avLst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1020BF43-5E34-4AC0-A761-016C948EEF8D}"/>
              </a:ext>
            </a:extLst>
          </p:cNvPr>
          <p:cNvSpPr/>
          <p:nvPr/>
        </p:nvSpPr>
        <p:spPr>
          <a:xfrm>
            <a:off x="5783828" y="4588090"/>
            <a:ext cx="1280114" cy="1852205"/>
          </a:xfrm>
          <a:prstGeom prst="roundRect">
            <a:avLst>
              <a:gd name="adj" fmla="val 3011"/>
            </a:avLst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8E3DBE7-05F3-BB43-80FF-8A9E5942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高速無線網路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5E062307-8AD3-6340-97B3-AE0B505B5E24}"/>
              </a:ext>
            </a:extLst>
          </p:cNvPr>
          <p:cNvSpPr txBox="1">
            <a:spLocks/>
          </p:cNvSpPr>
          <p:nvPr/>
        </p:nvSpPr>
        <p:spPr>
          <a:xfrm>
            <a:off x="631217" y="2657131"/>
            <a:ext cx="5376043" cy="1025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大幅增加同時連網的設備數量</a:t>
            </a:r>
            <a:endParaRPr lang="en-US" altLang="zh-TW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IoT</a:t>
            </a:r>
            <a:r>
              <a:rPr lang="zh-TW" altLang="en-US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智慧家庭的必備利器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F722B34-0F6D-4B36-9639-6E36E9FF6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30" y="2446632"/>
            <a:ext cx="5002476" cy="1592710"/>
          </a:xfrm>
          <a:prstGeom prst="rect">
            <a:avLst/>
          </a:prstGeom>
        </p:spPr>
      </p:pic>
      <p:sp>
        <p:nvSpPr>
          <p:cNvPr id="20" name="文字方塊 11">
            <a:extLst>
              <a:ext uri="{FF2B5EF4-FFF2-40B4-BE49-F238E27FC236}">
                <a16:creationId xmlns:a16="http://schemas.microsoft.com/office/drawing/2014/main" id="{4FB2336B-E848-4F2C-ACAE-571E8D73FA13}"/>
              </a:ext>
            </a:extLst>
          </p:cNvPr>
          <p:cNvSpPr txBox="1"/>
          <p:nvPr/>
        </p:nvSpPr>
        <p:spPr>
          <a:xfrm>
            <a:off x="9736456" y="3967465"/>
            <a:ext cx="93792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5GHz</a:t>
            </a:r>
          </a:p>
        </p:txBody>
      </p:sp>
      <p:sp>
        <p:nvSpPr>
          <p:cNvPr id="33" name="文字方塊 11">
            <a:extLst>
              <a:ext uri="{FF2B5EF4-FFF2-40B4-BE49-F238E27FC236}">
                <a16:creationId xmlns:a16="http://schemas.microsoft.com/office/drawing/2014/main" id="{E407007B-2B08-42C2-BE60-E7D4571BA302}"/>
              </a:ext>
            </a:extLst>
          </p:cNvPr>
          <p:cNvSpPr txBox="1"/>
          <p:nvPr/>
        </p:nvSpPr>
        <p:spPr>
          <a:xfrm>
            <a:off x="9869347" y="4680044"/>
            <a:ext cx="124934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160 MHz</a:t>
            </a:r>
          </a:p>
        </p:txBody>
      </p:sp>
      <p:sp>
        <p:nvSpPr>
          <p:cNvPr id="32" name="文字方塊 11">
            <a:extLst>
              <a:ext uri="{FF2B5EF4-FFF2-40B4-BE49-F238E27FC236}">
                <a16:creationId xmlns:a16="http://schemas.microsoft.com/office/drawing/2014/main" id="{0FDAA7DD-64D6-4DB8-92F1-A068F6B8205A}"/>
              </a:ext>
            </a:extLst>
          </p:cNvPr>
          <p:cNvSpPr txBox="1"/>
          <p:nvPr/>
        </p:nvSpPr>
        <p:spPr>
          <a:xfrm>
            <a:off x="8489711" y="4680044"/>
            <a:ext cx="13225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80 MHz</a:t>
            </a:r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49E6356E-268D-4515-917A-D37067063070}"/>
              </a:ext>
            </a:extLst>
          </p:cNvPr>
          <p:cNvSpPr/>
          <p:nvPr/>
        </p:nvSpPr>
        <p:spPr>
          <a:xfrm rot="5400000">
            <a:off x="9682439" y="3811395"/>
            <a:ext cx="268456" cy="1322559"/>
          </a:xfrm>
          <a:prstGeom prst="leftBracket">
            <a:avLst>
              <a:gd name="adj" fmla="val 0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8" name="圖形 47">
            <a:extLst>
              <a:ext uri="{FF2B5EF4-FFF2-40B4-BE49-F238E27FC236}">
                <a16:creationId xmlns:a16="http://schemas.microsoft.com/office/drawing/2014/main" id="{E84ACD21-CD96-4520-8428-370D089BF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6636" y="5620082"/>
            <a:ext cx="428708" cy="602192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2246F1A1-DA4B-449A-888B-0532160A76B2}"/>
              </a:ext>
            </a:extLst>
          </p:cNvPr>
          <p:cNvSpPr/>
          <p:nvPr/>
        </p:nvSpPr>
        <p:spPr>
          <a:xfrm>
            <a:off x="10430390" y="4545634"/>
            <a:ext cx="100365" cy="100365"/>
          </a:xfrm>
          <a:prstGeom prst="ellipse">
            <a:avLst/>
          </a:prstGeom>
          <a:solidFill>
            <a:srgbClr val="FF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89B8E09-0FD1-4909-AF05-5936C650AD91}"/>
              </a:ext>
            </a:extLst>
          </p:cNvPr>
          <p:cNvSpPr/>
          <p:nvPr/>
        </p:nvSpPr>
        <p:spPr>
          <a:xfrm>
            <a:off x="9105268" y="4545634"/>
            <a:ext cx="100365" cy="100365"/>
          </a:xfrm>
          <a:prstGeom prst="ellipse">
            <a:avLst/>
          </a:prstGeom>
          <a:solidFill>
            <a:srgbClr val="FF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36D037-0D02-46E6-82E4-635AA53E4733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9816667" y="3922777"/>
            <a:ext cx="0" cy="415670"/>
          </a:xfrm>
          <a:prstGeom prst="line">
            <a:avLst/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>
            <a:extLst>
              <a:ext uri="{FF2B5EF4-FFF2-40B4-BE49-F238E27FC236}">
                <a16:creationId xmlns:a16="http://schemas.microsoft.com/office/drawing/2014/main" id="{BEE5077B-D270-48B7-9365-9A305524EB31}"/>
              </a:ext>
            </a:extLst>
          </p:cNvPr>
          <p:cNvSpPr/>
          <p:nvPr/>
        </p:nvSpPr>
        <p:spPr>
          <a:xfrm>
            <a:off x="9766551" y="3857539"/>
            <a:ext cx="100365" cy="100365"/>
          </a:xfrm>
          <a:prstGeom prst="ellipse">
            <a:avLst/>
          </a:prstGeom>
          <a:solidFill>
            <a:srgbClr val="FF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文字方塊 11">
            <a:extLst>
              <a:ext uri="{FF2B5EF4-FFF2-40B4-BE49-F238E27FC236}">
                <a16:creationId xmlns:a16="http://schemas.microsoft.com/office/drawing/2014/main" id="{3643F644-D6CE-458F-9464-1C1FD7A95A7D}"/>
              </a:ext>
            </a:extLst>
          </p:cNvPr>
          <p:cNvSpPr txBox="1"/>
          <p:nvPr/>
        </p:nvSpPr>
        <p:spPr>
          <a:xfrm>
            <a:off x="6959999" y="3967465"/>
            <a:ext cx="118558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rgbClr val="14A6B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2.4GHz</a:t>
            </a:r>
          </a:p>
        </p:txBody>
      </p:sp>
      <p:sp>
        <p:nvSpPr>
          <p:cNvPr id="30" name="文字方塊 11">
            <a:extLst>
              <a:ext uri="{FF2B5EF4-FFF2-40B4-BE49-F238E27FC236}">
                <a16:creationId xmlns:a16="http://schemas.microsoft.com/office/drawing/2014/main" id="{4CBB114C-D50D-4AC0-B14D-23180935628F}"/>
              </a:ext>
            </a:extLst>
          </p:cNvPr>
          <p:cNvSpPr txBox="1"/>
          <p:nvPr/>
        </p:nvSpPr>
        <p:spPr>
          <a:xfrm>
            <a:off x="5762606" y="4680044"/>
            <a:ext cx="13225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 MHz</a:t>
            </a:r>
          </a:p>
        </p:txBody>
      </p:sp>
      <p:sp>
        <p:nvSpPr>
          <p:cNvPr id="31" name="文字方塊 11">
            <a:extLst>
              <a:ext uri="{FF2B5EF4-FFF2-40B4-BE49-F238E27FC236}">
                <a16:creationId xmlns:a16="http://schemas.microsoft.com/office/drawing/2014/main" id="{B5802BB9-436E-4244-A951-3123D8C7F09C}"/>
              </a:ext>
            </a:extLst>
          </p:cNvPr>
          <p:cNvSpPr txBox="1"/>
          <p:nvPr/>
        </p:nvSpPr>
        <p:spPr>
          <a:xfrm>
            <a:off x="7116768" y="4680044"/>
            <a:ext cx="13225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40 MHz</a:t>
            </a: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FB7A3092-8F1F-4599-A129-87780B875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9531" y="5620082"/>
            <a:ext cx="428708" cy="602192"/>
          </a:xfrm>
          <a:prstGeom prst="rect">
            <a:avLst/>
          </a:prstGeom>
        </p:spPr>
      </p:pic>
      <p:pic>
        <p:nvPicPr>
          <p:cNvPr id="47" name="圖片 46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77BDE1D0-AF07-4CE1-B187-F18BF7103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652" y="5057312"/>
            <a:ext cx="468467" cy="468467"/>
          </a:xfrm>
          <a:prstGeom prst="rect">
            <a:avLst/>
          </a:prstGeom>
        </p:spPr>
      </p:pic>
      <p:sp>
        <p:nvSpPr>
          <p:cNvPr id="61" name="左中括弧 60">
            <a:extLst>
              <a:ext uri="{FF2B5EF4-FFF2-40B4-BE49-F238E27FC236}">
                <a16:creationId xmlns:a16="http://schemas.microsoft.com/office/drawing/2014/main" id="{26EEB1F0-C1E9-4638-BF3E-D1300F735B90}"/>
              </a:ext>
            </a:extLst>
          </p:cNvPr>
          <p:cNvSpPr/>
          <p:nvPr/>
        </p:nvSpPr>
        <p:spPr>
          <a:xfrm rot="5400000">
            <a:off x="6955643" y="3811395"/>
            <a:ext cx="268456" cy="1322559"/>
          </a:xfrm>
          <a:prstGeom prst="leftBracket">
            <a:avLst>
              <a:gd name="adj" fmla="val 0"/>
            </a:avLst>
          </a:prstGeom>
          <a:ln w="38100">
            <a:solidFill>
              <a:srgbClr val="23AB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橢圓 61">
            <a:extLst>
              <a:ext uri="{FF2B5EF4-FFF2-40B4-BE49-F238E27FC236}">
                <a16:creationId xmlns:a16="http://schemas.microsoft.com/office/drawing/2014/main" id="{953EB039-9E82-44CD-BC22-E64720C2443C}"/>
              </a:ext>
            </a:extLst>
          </p:cNvPr>
          <p:cNvSpPr/>
          <p:nvPr/>
        </p:nvSpPr>
        <p:spPr>
          <a:xfrm>
            <a:off x="6378408" y="4545634"/>
            <a:ext cx="100365" cy="100365"/>
          </a:xfrm>
          <a:prstGeom prst="ellipse">
            <a:avLst/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橢圓 62">
            <a:extLst>
              <a:ext uri="{FF2B5EF4-FFF2-40B4-BE49-F238E27FC236}">
                <a16:creationId xmlns:a16="http://schemas.microsoft.com/office/drawing/2014/main" id="{1032C694-F695-4E80-BB3A-ED9261755CCA}"/>
              </a:ext>
            </a:extLst>
          </p:cNvPr>
          <p:cNvSpPr/>
          <p:nvPr/>
        </p:nvSpPr>
        <p:spPr>
          <a:xfrm>
            <a:off x="7698060" y="4545634"/>
            <a:ext cx="100365" cy="100365"/>
          </a:xfrm>
          <a:prstGeom prst="ellipse">
            <a:avLst/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D47651D0-5A10-4658-8D46-DE04FE3DC49F}"/>
              </a:ext>
            </a:extLst>
          </p:cNvPr>
          <p:cNvCxnSpPr>
            <a:cxnSpLocks/>
            <a:stCxn id="61" idx="1"/>
          </p:cNvCxnSpPr>
          <p:nvPr/>
        </p:nvCxnSpPr>
        <p:spPr>
          <a:xfrm flipV="1">
            <a:off x="7089871" y="3922777"/>
            <a:ext cx="0" cy="415670"/>
          </a:xfrm>
          <a:prstGeom prst="line">
            <a:avLst/>
          </a:prstGeom>
          <a:ln w="38100">
            <a:solidFill>
              <a:srgbClr val="23AB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橢圓 64">
            <a:extLst>
              <a:ext uri="{FF2B5EF4-FFF2-40B4-BE49-F238E27FC236}">
                <a16:creationId xmlns:a16="http://schemas.microsoft.com/office/drawing/2014/main" id="{D9F38D61-43CD-435E-9F2B-444EECB6778E}"/>
              </a:ext>
            </a:extLst>
          </p:cNvPr>
          <p:cNvSpPr/>
          <p:nvPr/>
        </p:nvSpPr>
        <p:spPr>
          <a:xfrm>
            <a:off x="7039687" y="3857539"/>
            <a:ext cx="100365" cy="100365"/>
          </a:xfrm>
          <a:prstGeom prst="ellipse">
            <a:avLst/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2EEC90-7961-446E-A3B1-EDCDBF3ECCAF}"/>
              </a:ext>
            </a:extLst>
          </p:cNvPr>
          <p:cNvSpPr/>
          <p:nvPr/>
        </p:nvSpPr>
        <p:spPr>
          <a:xfrm>
            <a:off x="637155" y="3759361"/>
            <a:ext cx="5125451" cy="23696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理論值最高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吞吐量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AX3600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af-ZA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5G (2475Mbps): 4x4 (80MHz), 2x2 (160MHz)</a:t>
            </a:r>
            <a:br>
              <a:rPr lang="af-ZA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</a:br>
            <a:r>
              <a:rPr lang="af-ZA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2.4G (1182Mbps): 4x4 (40MHz)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285750" indent="-285750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最高支援頻寬達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160MHz (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頻道即將開放於使用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CE,IC,NCC,TELEC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以及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OFCA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安規認可的國家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）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3" name="圖片 52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7FE72667-8918-468E-81C9-657EB2C3B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14" y="5057312"/>
            <a:ext cx="468467" cy="468467"/>
          </a:xfrm>
          <a:prstGeom prst="rect">
            <a:avLst/>
          </a:prstGeom>
        </p:spPr>
      </p:pic>
      <p:pic>
        <p:nvPicPr>
          <p:cNvPr id="56" name="圖片 55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7C4058E3-FC9F-468D-9859-00B2575C1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9787" y="5057312"/>
            <a:ext cx="468467" cy="468467"/>
          </a:xfrm>
          <a:prstGeom prst="rect">
            <a:avLst/>
          </a:prstGeom>
        </p:spPr>
      </p:pic>
      <p:pic>
        <p:nvPicPr>
          <p:cNvPr id="55" name="圖片 54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F019660A-854F-436E-874F-648186404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757" y="5057312"/>
            <a:ext cx="468467" cy="468467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B6804848-1D24-4B50-97BB-230ED4CCCA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52807" y="5606466"/>
            <a:ext cx="1050481" cy="607553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BD91101B-D98D-4942-991F-7F22B39A3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8780" y="5606466"/>
            <a:ext cx="1050481" cy="607553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152F7994-EBDF-4C43-82EC-DDE144CC4F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60715" y="1827866"/>
            <a:ext cx="3489836" cy="1112065"/>
          </a:xfrm>
          <a:prstGeom prst="rect">
            <a:avLst/>
          </a:prstGeom>
          <a:effectLst>
            <a:outerShdw blurRad="88900" dist="50800" dir="5400000" sx="102000" sy="102000" algn="t" rotWithShape="0">
              <a:srgbClr val="222A35">
                <a:alpha val="2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117490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837ECB5B-97B4-454D-9D55-E6F18153AB31}"/>
              </a:ext>
            </a:extLst>
          </p:cNvPr>
          <p:cNvSpPr txBox="1">
            <a:spLocks/>
          </p:cNvSpPr>
          <p:nvPr/>
        </p:nvSpPr>
        <p:spPr>
          <a:xfrm>
            <a:off x="238" y="-3107"/>
            <a:ext cx="12047259" cy="1440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1" lang="zh-TW" altLang="en-US" sz="40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符合</a:t>
            </a:r>
            <a:r>
              <a:rPr kumimoji="1" lang="en-US" altLang="zh-TW" sz="40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TR-398 </a:t>
            </a:r>
            <a:r>
              <a:rPr kumimoji="1" lang="zh-CN" altLang="en-US" sz="40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</a:t>
            </a:r>
            <a:r>
              <a:rPr kumimoji="1" lang="zh-TW" altLang="en-US" sz="40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高規格實驗室造就高無線效能</a:t>
            </a: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6848A586-4326-4513-AD60-12EFD012B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" y="2243982"/>
            <a:ext cx="5818668" cy="3003714"/>
          </a:xfrm>
          <a:prstGeom prst="rect">
            <a:avLst/>
          </a:prstGeom>
        </p:spPr>
      </p:pic>
      <p:pic>
        <p:nvPicPr>
          <p:cNvPr id="9" name="圖片 9" descr="一張含有 室內, 椅子, 桌, 書桌 的圖片&#10;&#10;自動產生的描述">
            <a:extLst>
              <a:ext uri="{FF2B5EF4-FFF2-40B4-BE49-F238E27FC236}">
                <a16:creationId xmlns:a16="http://schemas.microsoft.com/office/drawing/2014/main" id="{249AC997-0FE5-46FB-9482-CEF14BE57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768" y="2243982"/>
            <a:ext cx="5821445" cy="300371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7F37011-27A9-CF4C-945C-8E979831DAAF}"/>
              </a:ext>
            </a:extLst>
          </p:cNvPr>
          <p:cNvSpPr/>
          <p:nvPr/>
        </p:nvSpPr>
        <p:spPr>
          <a:xfrm>
            <a:off x="2387485" y="5515878"/>
            <a:ext cx="133882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點對點測試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E8DF2D8-1F88-2E4A-A871-761DD367C66E}"/>
              </a:ext>
            </a:extLst>
          </p:cNvPr>
          <p:cNvSpPr/>
          <p:nvPr/>
        </p:nvSpPr>
        <p:spPr>
          <a:xfrm>
            <a:off x="8223420" y="5515878"/>
            <a:ext cx="182614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多個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Client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測試</a:t>
            </a:r>
          </a:p>
        </p:txBody>
      </p:sp>
    </p:spTree>
    <p:extLst>
      <p:ext uri="{BB962C8B-B14F-4D97-AF65-F5344CB8AC3E}">
        <p14:creationId xmlns:p14="http://schemas.microsoft.com/office/powerpoint/2010/main" val="1724138523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C39CB-BA9B-41C3-A408-282648AD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無線傳輸效能</a:t>
            </a:r>
            <a:br>
              <a:rPr lang="en-US" altLang="zh-TW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sz="28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802.11ax / 5G</a:t>
            </a:r>
            <a:endParaRPr lang="zh-TW" altLang="en-US" dirty="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0E60093-C254-46B4-B272-91EE984302C6}"/>
              </a:ext>
            </a:extLst>
          </p:cNvPr>
          <p:cNvSpPr/>
          <p:nvPr/>
        </p:nvSpPr>
        <p:spPr>
          <a:xfrm>
            <a:off x="2209968" y="1889537"/>
            <a:ext cx="1953935" cy="70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3600" dirty="0">
                <a:solidFill>
                  <a:srgbClr val="66FFCC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160MHz</a:t>
            </a:r>
            <a:endParaRPr lang="zh-TW" sz="3600" dirty="0">
              <a:solidFill>
                <a:srgbClr val="66FFCC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0D5C5DE-7E5B-4C15-B4D4-31BA166321B7}"/>
              </a:ext>
            </a:extLst>
          </p:cNvPr>
          <p:cNvSpPr/>
          <p:nvPr/>
        </p:nvSpPr>
        <p:spPr>
          <a:xfrm>
            <a:off x="8128168" y="1889537"/>
            <a:ext cx="1953935" cy="70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3600" dirty="0">
                <a:solidFill>
                  <a:srgbClr val="66FFCC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</a:t>
            </a:r>
            <a:r>
              <a:rPr lang="zh-TW" altLang="en-US" sz="3600" dirty="0">
                <a:solidFill>
                  <a:srgbClr val="66FFCC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0MHz</a:t>
            </a:r>
            <a:endParaRPr lang="zh-TW" sz="3600" dirty="0">
              <a:solidFill>
                <a:srgbClr val="66FFCC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51B03E6F-C805-4697-9C7A-239AEE175959}"/>
              </a:ext>
            </a:extLst>
          </p:cNvPr>
          <p:cNvGrpSpPr/>
          <p:nvPr/>
        </p:nvGrpSpPr>
        <p:grpSpPr>
          <a:xfrm>
            <a:off x="84329" y="3688087"/>
            <a:ext cx="5061894" cy="3128027"/>
            <a:chOff x="917197" y="3688087"/>
            <a:chExt cx="3826252" cy="3128027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59D2009F-4839-4C75-9038-7019A6ECE8BC}"/>
                </a:ext>
              </a:extLst>
            </p:cNvPr>
            <p:cNvGrpSpPr/>
            <p:nvPr/>
          </p:nvGrpSpPr>
          <p:grpSpPr>
            <a:xfrm>
              <a:off x="917197" y="3688087"/>
              <a:ext cx="3826252" cy="3128027"/>
              <a:chOff x="422930" y="3429000"/>
              <a:chExt cx="3826252" cy="312802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64DE4F-F611-4C20-B10C-862BEB512E37}"/>
                  </a:ext>
                </a:extLst>
              </p:cNvPr>
              <p:cNvSpPr/>
              <p:nvPr/>
            </p:nvSpPr>
            <p:spPr>
              <a:xfrm>
                <a:off x="422930" y="5638379"/>
                <a:ext cx="1117698" cy="9186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zh-TW" altLang="en-US" sz="14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2x2 Throughput</a:t>
                </a:r>
              </a:p>
              <a:p>
                <a:pPr algn="r"/>
                <a:r>
                  <a:rPr lang="en-US" altLang="zh-TW" sz="14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(</a:t>
                </a:r>
                <a:r>
                  <a:rPr lang="zh-TW" altLang="en-US" sz="14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Mbps</a:t>
                </a:r>
                <a:r>
                  <a:rPr lang="en-US" altLang="zh-TW" sz="14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)</a:t>
                </a:r>
                <a:endParaRPr lang="zh-TW" altLang="en-US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B9BBA57-D0F3-4631-856C-7D8701C2B28F}"/>
                  </a:ext>
                </a:extLst>
              </p:cNvPr>
              <p:cNvSpPr/>
              <p:nvPr/>
            </p:nvSpPr>
            <p:spPr>
              <a:xfrm>
                <a:off x="977518" y="3429000"/>
                <a:ext cx="461675" cy="3143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zh-TW" alt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1800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439EF6F-BE3E-43F3-BB25-533C94C339E4}"/>
                  </a:ext>
                </a:extLst>
              </p:cNvPr>
              <p:cNvSpPr/>
              <p:nvPr/>
            </p:nvSpPr>
            <p:spPr>
              <a:xfrm>
                <a:off x="977518" y="4116552"/>
                <a:ext cx="461675" cy="3143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zh-TW" altLang="en-US" sz="14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1700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1B417FA8-71B8-47E6-99FE-CF234AC72D01}"/>
                  </a:ext>
                </a:extLst>
              </p:cNvPr>
              <p:cNvSpPr/>
              <p:nvPr/>
            </p:nvSpPr>
            <p:spPr>
              <a:xfrm>
                <a:off x="977518" y="4804104"/>
                <a:ext cx="461675" cy="3143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zh-TW" altLang="en-US" sz="14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1600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E5E73837-5684-4831-8B7C-C34A63D4D1CB}"/>
                  </a:ext>
                </a:extLst>
              </p:cNvPr>
              <p:cNvSpPr/>
              <p:nvPr/>
            </p:nvSpPr>
            <p:spPr>
              <a:xfrm>
                <a:off x="977518" y="5491655"/>
                <a:ext cx="461675" cy="3143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zh-TW" altLang="en-US" sz="14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1500</a:t>
                </a:r>
              </a:p>
            </p:txBody>
          </p:sp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4DA16F38-45AD-4515-B284-C2D4291EFED0}"/>
                  </a:ext>
                </a:extLst>
              </p:cNvPr>
              <p:cNvCxnSpPr/>
              <p:nvPr/>
            </p:nvCxnSpPr>
            <p:spPr>
              <a:xfrm>
                <a:off x="1450961" y="3430983"/>
                <a:ext cx="0" cy="237497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5A01E975-0B20-44A3-824A-3564DF9D6C00}"/>
                  </a:ext>
                </a:extLst>
              </p:cNvPr>
              <p:cNvSpPr/>
              <p:nvPr/>
            </p:nvSpPr>
            <p:spPr>
              <a:xfrm>
                <a:off x="1450961" y="4211724"/>
                <a:ext cx="2798221" cy="1594236"/>
              </a:xfrm>
              <a:prstGeom prst="rect">
                <a:avLst/>
              </a:prstGeom>
              <a:solidFill>
                <a:srgbClr val="66FFCC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8" name="直線接點 27">
                <a:extLst>
                  <a:ext uri="{FF2B5EF4-FFF2-40B4-BE49-F238E27FC236}">
                    <a16:creationId xmlns:a16="http://schemas.microsoft.com/office/drawing/2014/main" id="{0077AA02-C0E8-4B56-B2A6-ADC72C1C52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50961" y="3613094"/>
                <a:ext cx="2798221" cy="0"/>
              </a:xfrm>
              <a:prstGeom prst="line">
                <a:avLst/>
              </a:prstGeom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536FC268-B8ED-4AA1-9740-B3F68CB3EB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50961" y="4211724"/>
                <a:ext cx="2798221" cy="0"/>
              </a:xfrm>
              <a:prstGeom prst="line">
                <a:avLst/>
              </a:prstGeom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4B5065F4-6C1F-47AA-937C-E8E18225E0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50961" y="4954674"/>
                <a:ext cx="2798221" cy="0"/>
              </a:xfrm>
              <a:prstGeom prst="line">
                <a:avLst/>
              </a:prstGeom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0FF165B0-F5E3-4876-9A79-7B90B1A8EF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50961" y="5659524"/>
                <a:ext cx="2798221" cy="0"/>
              </a:xfrm>
              <a:prstGeom prst="line">
                <a:avLst/>
              </a:prstGeom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CE12808B-EAA1-4450-961A-A116EA3E8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56996" y="4422158"/>
              <a:ext cx="2782217" cy="842580"/>
            </a:xfrm>
            <a:prstGeom prst="rect">
              <a:avLst/>
            </a:prstGeom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74B999A7-EFA2-4F82-AD77-5E89EB6C5561}"/>
              </a:ext>
            </a:extLst>
          </p:cNvPr>
          <p:cNvGrpSpPr/>
          <p:nvPr/>
        </p:nvGrpSpPr>
        <p:grpSpPr>
          <a:xfrm>
            <a:off x="5895817" y="3688087"/>
            <a:ext cx="5061894" cy="3136494"/>
            <a:chOff x="6513638" y="3688087"/>
            <a:chExt cx="3826252" cy="3136494"/>
          </a:xfrm>
        </p:grpSpPr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D17B09C7-7F8B-482D-B980-A7EED54B883A}"/>
                </a:ext>
              </a:extLst>
            </p:cNvPr>
            <p:cNvGrpSpPr/>
            <p:nvPr/>
          </p:nvGrpSpPr>
          <p:grpSpPr>
            <a:xfrm>
              <a:off x="6513638" y="3688087"/>
              <a:ext cx="3826252" cy="3136494"/>
              <a:chOff x="422930" y="3429000"/>
              <a:chExt cx="3826252" cy="3136494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8435F453-36FD-4367-9BF3-FEB3C27531EB}"/>
                  </a:ext>
                </a:extLst>
              </p:cNvPr>
              <p:cNvSpPr/>
              <p:nvPr/>
            </p:nvSpPr>
            <p:spPr>
              <a:xfrm>
                <a:off x="422930" y="5646846"/>
                <a:ext cx="1117701" cy="9186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zh-TW" altLang="en-US" sz="14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2x2 Throughput</a:t>
                </a:r>
              </a:p>
              <a:p>
                <a:pPr algn="r"/>
                <a:r>
                  <a:rPr lang="en-US" altLang="zh-TW" sz="14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(</a:t>
                </a:r>
                <a:r>
                  <a:rPr lang="zh-TW" altLang="en-US" sz="14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Mbps</a:t>
                </a:r>
                <a:r>
                  <a:rPr lang="en-US" altLang="zh-TW" sz="14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)</a:t>
                </a:r>
                <a:endParaRPr lang="zh-TW" altLang="en-US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A661B2D1-83CD-4FD4-BD74-DB6FE3E5DF4E}"/>
                  </a:ext>
                </a:extLst>
              </p:cNvPr>
              <p:cNvSpPr/>
              <p:nvPr/>
            </p:nvSpPr>
            <p:spPr>
              <a:xfrm>
                <a:off x="841337" y="3429000"/>
                <a:ext cx="597856" cy="3143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zh-TW" alt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1</a:t>
                </a:r>
                <a:r>
                  <a:rPr lang="en-US" altLang="zh-TW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0</a:t>
                </a:r>
                <a:r>
                  <a:rPr lang="zh-TW" alt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00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6F2602C1-EDA1-41C1-8DBA-8B138B892C90}"/>
                  </a:ext>
                </a:extLst>
              </p:cNvPr>
              <p:cNvSpPr/>
              <p:nvPr/>
            </p:nvSpPr>
            <p:spPr>
              <a:xfrm>
                <a:off x="841337" y="4116552"/>
                <a:ext cx="597856" cy="3143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altLang="zh-TW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900</a:t>
                </a:r>
                <a:endParaRPr lang="zh-TW" alt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C0B2807E-22CA-4F66-888F-61C19D17E317}"/>
                  </a:ext>
                </a:extLst>
              </p:cNvPr>
              <p:cNvSpPr/>
              <p:nvPr/>
            </p:nvSpPr>
            <p:spPr>
              <a:xfrm>
                <a:off x="841337" y="4804104"/>
                <a:ext cx="597856" cy="3143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altLang="zh-TW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800</a:t>
                </a:r>
                <a:endParaRPr lang="zh-TW" alt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55E0F671-041F-45CE-A113-7C4405727501}"/>
                  </a:ext>
                </a:extLst>
              </p:cNvPr>
              <p:cNvSpPr/>
              <p:nvPr/>
            </p:nvSpPr>
            <p:spPr>
              <a:xfrm>
                <a:off x="841337" y="5491655"/>
                <a:ext cx="597856" cy="3143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altLang="zh-TW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7</a:t>
                </a:r>
                <a:r>
                  <a:rPr lang="zh-TW" alt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00</a:t>
                </a:r>
              </a:p>
            </p:txBody>
          </p: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604FAF34-22B3-441C-ADE4-BD116AB90DEA}"/>
                  </a:ext>
                </a:extLst>
              </p:cNvPr>
              <p:cNvCxnSpPr/>
              <p:nvPr/>
            </p:nvCxnSpPr>
            <p:spPr>
              <a:xfrm>
                <a:off x="1450961" y="3430983"/>
                <a:ext cx="0" cy="237497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43EE80FC-CEAA-42DF-A8C6-88CE807989B0}"/>
                  </a:ext>
                </a:extLst>
              </p:cNvPr>
              <p:cNvSpPr/>
              <p:nvPr/>
            </p:nvSpPr>
            <p:spPr>
              <a:xfrm>
                <a:off x="1450961" y="4223554"/>
                <a:ext cx="2798221" cy="1582405"/>
              </a:xfrm>
              <a:prstGeom prst="rect">
                <a:avLst/>
              </a:prstGeom>
              <a:solidFill>
                <a:srgbClr val="66FFCC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92913C67-A70D-41C9-B1B7-1D221A7E38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50961" y="3613094"/>
                <a:ext cx="2798221" cy="0"/>
              </a:xfrm>
              <a:prstGeom prst="line">
                <a:avLst/>
              </a:prstGeom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6FD03953-0E18-4F08-9478-73BB7D6D44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50961" y="4211724"/>
                <a:ext cx="2798221" cy="0"/>
              </a:xfrm>
              <a:prstGeom prst="line">
                <a:avLst/>
              </a:prstGeom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A0F17FF0-68C7-460C-84C5-2D65CD2473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50961" y="4954674"/>
                <a:ext cx="2798221" cy="0"/>
              </a:xfrm>
              <a:prstGeom prst="line">
                <a:avLst/>
              </a:prstGeom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>
                <a:extLst>
                  <a:ext uri="{FF2B5EF4-FFF2-40B4-BE49-F238E27FC236}">
                    <a16:creationId xmlns:a16="http://schemas.microsoft.com/office/drawing/2014/main" id="{13E44C86-A14D-4CF4-92C0-01E6728582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50961" y="5659524"/>
                <a:ext cx="2798221" cy="0"/>
              </a:xfrm>
              <a:prstGeom prst="line">
                <a:avLst/>
              </a:prstGeom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870BDB87-DC61-4DAA-B652-6DAF81B87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7553411" y="4482913"/>
              <a:ext cx="2782217" cy="1058027"/>
            </a:xfrm>
            <a:prstGeom prst="rect">
              <a:avLst/>
            </a:prstGeom>
          </p:spPr>
        </p:pic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40924EAF-826F-4228-82AD-10D83495BD9E}"/>
              </a:ext>
            </a:extLst>
          </p:cNvPr>
          <p:cNvGrpSpPr/>
          <p:nvPr/>
        </p:nvGrpSpPr>
        <p:grpSpPr>
          <a:xfrm>
            <a:off x="2112160" y="2524227"/>
            <a:ext cx="2069050" cy="904773"/>
            <a:chOff x="2112160" y="2524227"/>
            <a:chExt cx="2069050" cy="904773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FACD0409-153E-4943-940D-86E1D02B9D91}"/>
                </a:ext>
              </a:extLst>
            </p:cNvPr>
            <p:cNvSpPr/>
            <p:nvPr/>
          </p:nvSpPr>
          <p:spPr>
            <a:xfrm>
              <a:off x="2387079" y="2524227"/>
              <a:ext cx="456394" cy="391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Tx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18C4062-6425-4E51-873C-1F6665147C00}"/>
                </a:ext>
              </a:extLst>
            </p:cNvPr>
            <p:cNvSpPr/>
            <p:nvPr/>
          </p:nvSpPr>
          <p:spPr>
            <a:xfrm>
              <a:off x="3420267" y="2524227"/>
              <a:ext cx="578132" cy="391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Rx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8FC9E891-AF3C-48F1-B8CF-78079C02447B}"/>
                </a:ext>
              </a:extLst>
            </p:cNvPr>
            <p:cNvSpPr/>
            <p:nvPr/>
          </p:nvSpPr>
          <p:spPr>
            <a:xfrm>
              <a:off x="2112160" y="3000670"/>
              <a:ext cx="1006232" cy="391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1700</a:t>
              </a:r>
            </a:p>
            <a:p>
              <a:pPr algn="ctr"/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(</a:t>
              </a:r>
              <a:r>
                <a:rPr lang="zh-TW" altLang="en-US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Mbps</a:t>
              </a:r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)</a:t>
              </a:r>
              <a:endPara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E10440C-F6C8-4CA3-B765-6F90F3288549}"/>
                </a:ext>
              </a:extLst>
            </p:cNvPr>
            <p:cNvSpPr/>
            <p:nvPr/>
          </p:nvSpPr>
          <p:spPr>
            <a:xfrm>
              <a:off x="3237456" y="3000670"/>
              <a:ext cx="943754" cy="391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1600</a:t>
              </a:r>
            </a:p>
            <a:p>
              <a:pPr algn="ctr"/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(</a:t>
              </a:r>
              <a:r>
                <a:rPr lang="zh-TW" altLang="en-US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Mbps</a:t>
              </a:r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)</a:t>
              </a:r>
              <a:endPara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DF329993-682A-431A-892A-130FFCF59483}"/>
                </a:ext>
              </a:extLst>
            </p:cNvPr>
            <p:cNvCxnSpPr>
              <a:cxnSpLocks/>
            </p:cNvCxnSpPr>
            <p:nvPr/>
          </p:nvCxnSpPr>
          <p:spPr>
            <a:xfrm>
              <a:off x="3174978" y="2652183"/>
              <a:ext cx="0" cy="776817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0DB700BA-5996-4FD9-A1D1-01778DDB0D26}"/>
              </a:ext>
            </a:extLst>
          </p:cNvPr>
          <p:cNvGrpSpPr/>
          <p:nvPr/>
        </p:nvGrpSpPr>
        <p:grpSpPr>
          <a:xfrm>
            <a:off x="8070610" y="2524227"/>
            <a:ext cx="2069050" cy="904773"/>
            <a:chOff x="2112160" y="2524227"/>
            <a:chExt cx="2069050" cy="904773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DD652990-7CCF-4C72-BE0E-44A734862349}"/>
                </a:ext>
              </a:extLst>
            </p:cNvPr>
            <p:cNvSpPr/>
            <p:nvPr/>
          </p:nvSpPr>
          <p:spPr>
            <a:xfrm>
              <a:off x="2387079" y="2524227"/>
              <a:ext cx="456394" cy="391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Tx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D2808B96-20AC-45A1-9122-EC57BBC37FDF}"/>
                </a:ext>
              </a:extLst>
            </p:cNvPr>
            <p:cNvSpPr/>
            <p:nvPr/>
          </p:nvSpPr>
          <p:spPr>
            <a:xfrm>
              <a:off x="3420267" y="2524227"/>
              <a:ext cx="578132" cy="391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Rx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BC30251C-1F99-4C9F-BC7B-FCF67BBD44B3}"/>
                </a:ext>
              </a:extLst>
            </p:cNvPr>
            <p:cNvSpPr/>
            <p:nvPr/>
          </p:nvSpPr>
          <p:spPr>
            <a:xfrm>
              <a:off x="2112160" y="3000670"/>
              <a:ext cx="1006232" cy="391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900</a:t>
              </a:r>
            </a:p>
            <a:p>
              <a:pPr algn="ctr"/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(</a:t>
              </a:r>
              <a:r>
                <a:rPr lang="zh-TW" altLang="en-US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Mbps</a:t>
              </a:r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)</a:t>
              </a:r>
              <a:endPara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EE50ECB3-0361-4A76-B3E8-52E88DBE7E41}"/>
                </a:ext>
              </a:extLst>
            </p:cNvPr>
            <p:cNvSpPr/>
            <p:nvPr/>
          </p:nvSpPr>
          <p:spPr>
            <a:xfrm>
              <a:off x="3237456" y="3000670"/>
              <a:ext cx="943754" cy="391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850</a:t>
              </a:r>
            </a:p>
            <a:p>
              <a:pPr algn="ctr"/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(</a:t>
              </a:r>
              <a:r>
                <a:rPr lang="zh-TW" altLang="en-US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Mbps</a:t>
              </a:r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)</a:t>
              </a:r>
              <a:endPara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7A910947-8106-4C58-B748-A6464C4B1242}"/>
                </a:ext>
              </a:extLst>
            </p:cNvPr>
            <p:cNvCxnSpPr>
              <a:cxnSpLocks/>
            </p:cNvCxnSpPr>
            <p:nvPr/>
          </p:nvCxnSpPr>
          <p:spPr>
            <a:xfrm>
              <a:off x="3174978" y="2652183"/>
              <a:ext cx="0" cy="776817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8066892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73A705B6-C26C-46C5-8E6F-7095249CBAB9}"/>
              </a:ext>
            </a:extLst>
          </p:cNvPr>
          <p:cNvSpPr/>
          <p:nvPr/>
        </p:nvSpPr>
        <p:spPr>
          <a:xfrm>
            <a:off x="3489192" y="2247205"/>
            <a:ext cx="5239448" cy="138499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alt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QHora-301W</a:t>
            </a:r>
            <a:r>
              <a:rPr lang="zh-TW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具備雙</a:t>
            </a:r>
            <a:r>
              <a:rPr lang="en-US" alt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10GbE</a:t>
            </a:r>
            <a:r>
              <a:rPr lang="zh-TW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</a:p>
          <a:p>
            <a:pPr algn="ctr"/>
            <a:r>
              <a:rPr lang="zh-CN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提供高達</a:t>
            </a:r>
            <a:r>
              <a:rPr lang="en-US" alt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9.6 Gbps</a:t>
            </a:r>
            <a:r>
              <a:rPr 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的</a:t>
            </a:r>
            <a:r>
              <a:rPr lang="en-US" alt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NAT</a:t>
            </a:r>
            <a:r>
              <a:rPr 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路由</a:t>
            </a:r>
            <a:endParaRPr lang="zh-TW" sz="28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A796172-AE31-4D5E-B8CA-20A52522E584}"/>
              </a:ext>
            </a:extLst>
          </p:cNvPr>
          <p:cNvSpPr/>
          <p:nvPr/>
        </p:nvSpPr>
        <p:spPr>
          <a:xfrm>
            <a:off x="3014368" y="3390406"/>
            <a:ext cx="6163266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支援高速內外網傳輸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滿足商務大檔案異地備份的需求</a:t>
            </a:r>
          </a:p>
          <a:p>
            <a:pPr algn="ctr"/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2E6B24E-92F7-4410-A3CE-F4C8BC32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569" y="4346560"/>
            <a:ext cx="1581821" cy="941588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10CF39BE-E6EF-46DE-82FF-6E97688416F3}"/>
              </a:ext>
            </a:extLst>
          </p:cNvPr>
          <p:cNvCxnSpPr>
            <a:cxnSpLocks/>
          </p:cNvCxnSpPr>
          <p:nvPr/>
        </p:nvCxnSpPr>
        <p:spPr>
          <a:xfrm>
            <a:off x="3104640" y="4980320"/>
            <a:ext cx="1369480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FFC000"/>
                </a:gs>
                <a:gs pos="100000">
                  <a:srgbClr val="FFC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764DA69-8456-4FB6-BFAD-7AD13138AD64}"/>
              </a:ext>
            </a:extLst>
          </p:cNvPr>
          <p:cNvCxnSpPr>
            <a:cxnSpLocks/>
          </p:cNvCxnSpPr>
          <p:nvPr/>
        </p:nvCxnSpPr>
        <p:spPr>
          <a:xfrm>
            <a:off x="7711416" y="4980320"/>
            <a:ext cx="1466217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FFC000"/>
                </a:gs>
                <a:gs pos="100000">
                  <a:srgbClr val="FFC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9997F47-CB94-C640-B3B5-FA51FD8394DB}"/>
              </a:ext>
            </a:extLst>
          </p:cNvPr>
          <p:cNvSpPr txBox="1"/>
          <p:nvPr/>
        </p:nvSpPr>
        <p:spPr>
          <a:xfrm>
            <a:off x="5200292" y="5152083"/>
            <a:ext cx="182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QHora-301W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AA87F602-D4A5-4113-929E-53F2C65A1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9376" y="4324225"/>
            <a:ext cx="1123932" cy="555829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A1541D6C-1821-4568-B3F3-0A4B2B27E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8864" y="4324225"/>
            <a:ext cx="1123932" cy="55582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05FBD59-0FE7-48FD-9440-E16359A4BD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272" y="4245097"/>
            <a:ext cx="3437456" cy="1094431"/>
          </a:xfrm>
          <a:prstGeom prst="rect">
            <a:avLst/>
          </a:prstGeom>
        </p:spPr>
      </p:pic>
      <p:sp>
        <p:nvSpPr>
          <p:cNvPr id="29" name="標題 1">
            <a:extLst>
              <a:ext uri="{FF2B5EF4-FFF2-40B4-BE49-F238E27FC236}">
                <a16:creationId xmlns:a16="http://schemas.microsoft.com/office/drawing/2014/main" id="{896768D3-7018-B44E-A66C-EA1D0654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8" y="190499"/>
            <a:ext cx="11966575" cy="1260475"/>
          </a:xfrm>
        </p:spPr>
        <p:txBody>
          <a:bodyPr>
            <a:normAutofit/>
          </a:bodyPr>
          <a:lstStyle/>
          <a:p>
            <a:r>
              <a:rPr lang="zh-TW" altLang="zh-TW" dirty="0">
                <a:ea typeface="微軟正黑體" panose="020B0604030504040204" pitchFamily="34" charset="-120"/>
                <a:sym typeface="Arial" panose="020B0604020202020204" pitchFamily="34" charset="0"/>
              </a:rPr>
              <a:t>新世代路由器必須具備</a:t>
            </a:r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zh-TW" altLang="zh-TW" dirty="0">
                <a:ea typeface="微軟正黑體" panose="020B0604030504040204" pitchFamily="34" charset="-120"/>
                <a:sym typeface="Arial" panose="020B0604020202020204" pitchFamily="34" charset="0"/>
              </a:rPr>
              <a:t> 10GbE</a:t>
            </a:r>
            <a:endParaRPr lang="zh-TW" altLang="en-US" dirty="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DB68C6-13C5-A04F-9BB5-B1E3E45C0184}"/>
              </a:ext>
            </a:extLst>
          </p:cNvPr>
          <p:cNvSpPr/>
          <p:nvPr/>
        </p:nvSpPr>
        <p:spPr>
          <a:xfrm>
            <a:off x="3255527" y="508094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ＷＡＮ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1ED501F-C1BE-1842-B95F-613F7D35B288}"/>
              </a:ext>
            </a:extLst>
          </p:cNvPr>
          <p:cNvSpPr/>
          <p:nvPr/>
        </p:nvSpPr>
        <p:spPr>
          <a:xfrm>
            <a:off x="7868864" y="509295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ＬＡＮ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9F56E243-41C3-436D-8618-883B5B6F4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7633" y="4434818"/>
            <a:ext cx="1062550" cy="9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82787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D370AE-9367-4C90-9345-806985AC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en-US" altLang="zh-TW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新世代路由器必須提供</a:t>
            </a:r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SD-WAN </a:t>
            </a:r>
            <a:r>
              <a:rPr lang="en-US" altLang="zh-TW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服務</a:t>
            </a:r>
            <a:endParaRPr lang="zh-TW" altLang="en-US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B5E0072-1E9C-4CD8-8B76-1F0E73E8733A}"/>
              </a:ext>
            </a:extLst>
          </p:cNvPr>
          <p:cNvSpPr/>
          <p:nvPr/>
        </p:nvSpPr>
        <p:spPr>
          <a:xfrm>
            <a:off x="2926442" y="2155972"/>
            <a:ext cx="6371562" cy="851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在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QHora-301W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免費訂閱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QNAP 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SD-WAN (QuWAN) 快速多點組建私有網路保護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資料傳輸安全</a:t>
            </a:r>
            <a:endParaRPr lang="zh-TW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3E40E68-1950-47D2-B84E-75F43B224696}"/>
              </a:ext>
            </a:extLst>
          </p:cNvPr>
          <p:cNvSpPr/>
          <p:nvPr/>
        </p:nvSpPr>
        <p:spPr>
          <a:xfrm>
            <a:off x="1735726" y="4629834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無負擔啟用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40C3BD5A-FCF8-4098-AD0E-E22FC0B7A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2108" y="3506171"/>
            <a:ext cx="1030617" cy="101634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6B416AB-D2F0-461E-B77D-D678BD0C33CB}"/>
              </a:ext>
            </a:extLst>
          </p:cNvPr>
          <p:cNvSpPr/>
          <p:nvPr/>
        </p:nvSpPr>
        <p:spPr>
          <a:xfrm>
            <a:off x="1662762" y="5052834"/>
            <a:ext cx="159540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無需額外購入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VPN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組網設備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EDC10F0-CEAB-4311-89DE-C6D0E447DF17}"/>
              </a:ext>
            </a:extLst>
          </p:cNvPr>
          <p:cNvSpPr/>
          <p:nvPr/>
        </p:nvSpPr>
        <p:spPr>
          <a:xfrm>
            <a:off x="4915987" y="5063423"/>
            <a:ext cx="261564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Clr>
                <a:srgbClr val="66FFCC"/>
              </a:buClr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自動多點組網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Clr>
                <a:srgbClr val="66FFCC"/>
              </a:buClr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支援網路優化確保連線品質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D38F7A5-C243-4211-942C-031A5CE23614}"/>
              </a:ext>
            </a:extLst>
          </p:cNvPr>
          <p:cNvSpPr/>
          <p:nvPr/>
        </p:nvSpPr>
        <p:spPr>
          <a:xfrm>
            <a:off x="8987059" y="4629834"/>
            <a:ext cx="1210588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中央管理</a:t>
            </a:r>
            <a:endParaRPr 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CF65266-6B43-4EB7-B964-44E8D31AD940}"/>
              </a:ext>
            </a:extLst>
          </p:cNvPr>
          <p:cNvSpPr/>
          <p:nvPr/>
        </p:nvSpPr>
        <p:spPr>
          <a:xfrm>
            <a:off x="4653374" y="4629834"/>
            <a:ext cx="287825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彈性拓墣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52D880B-1322-4F45-949D-AAF8D39AF929}"/>
              </a:ext>
            </a:extLst>
          </p:cNvPr>
          <p:cNvSpPr/>
          <p:nvPr/>
        </p:nvSpPr>
        <p:spPr>
          <a:xfrm>
            <a:off x="8237264" y="5063423"/>
            <a:ext cx="2710178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Orchestrator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中央管理系統，所有設定一次搞定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D8C14BE2-2586-40B0-8683-DEE127F88D86}"/>
              </a:ext>
            </a:extLst>
          </p:cNvPr>
          <p:cNvGrpSpPr/>
          <p:nvPr/>
        </p:nvGrpSpPr>
        <p:grpSpPr>
          <a:xfrm>
            <a:off x="5434870" y="3466617"/>
            <a:ext cx="1119061" cy="967078"/>
            <a:chOff x="4851967" y="3936107"/>
            <a:chExt cx="1176382" cy="1016613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9B30A0E1-F84C-4AE7-9D48-41FC74113A04}"/>
                </a:ext>
              </a:extLst>
            </p:cNvPr>
            <p:cNvSpPr/>
            <p:nvPr/>
          </p:nvSpPr>
          <p:spPr>
            <a:xfrm rot="479149">
              <a:off x="5537505" y="3936107"/>
              <a:ext cx="247136" cy="247136"/>
            </a:xfrm>
            <a:prstGeom prst="ellipse">
              <a:avLst/>
            </a:prstGeom>
            <a:noFill/>
            <a:ln w="381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674E8A47-3AA0-4C32-AAA8-31F1BA42833A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5240561" y="4134065"/>
              <a:ext cx="321844" cy="223176"/>
            </a:xfrm>
            <a:prstGeom prst="line">
              <a:avLst/>
            </a:prstGeom>
            <a:ln w="28575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418F5634-8EE5-431F-B4EC-2B4F95FE0A2D}"/>
                </a:ext>
              </a:extLst>
            </p:cNvPr>
            <p:cNvSpPr/>
            <p:nvPr/>
          </p:nvSpPr>
          <p:spPr>
            <a:xfrm rot="479149">
              <a:off x="4851967" y="4308446"/>
              <a:ext cx="485254" cy="485254"/>
            </a:xfrm>
            <a:prstGeom prst="ellipse">
              <a:avLst/>
            </a:prstGeom>
            <a:noFill/>
            <a:ln w="381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8854C295-E39C-4D8C-A1C5-747EFB439566}"/>
                </a:ext>
              </a:extLst>
            </p:cNvPr>
            <p:cNvSpPr/>
            <p:nvPr/>
          </p:nvSpPr>
          <p:spPr>
            <a:xfrm rot="479149">
              <a:off x="5651079" y="4575450"/>
              <a:ext cx="377270" cy="377270"/>
            </a:xfrm>
            <a:prstGeom prst="ellipse">
              <a:avLst/>
            </a:prstGeom>
            <a:noFill/>
            <a:ln w="381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88664DC4-D54B-48CA-9B7D-B6152083AA35}"/>
                </a:ext>
              </a:extLst>
            </p:cNvPr>
            <p:cNvCxnSpPr>
              <a:cxnSpLocks/>
            </p:cNvCxnSpPr>
            <p:nvPr/>
          </p:nvCxnSpPr>
          <p:spPr>
            <a:xfrm>
              <a:off x="5702495" y="4183631"/>
              <a:ext cx="122482" cy="393648"/>
            </a:xfrm>
            <a:prstGeom prst="line">
              <a:avLst/>
            </a:prstGeom>
            <a:ln w="28575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06F953F4-26B7-4DCB-BD05-0306F79C9CD1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 flipV="1">
              <a:off x="5314164" y="4653534"/>
              <a:ext cx="338744" cy="84344"/>
            </a:xfrm>
            <a:prstGeom prst="line">
              <a:avLst/>
            </a:prstGeom>
            <a:ln w="28575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形 2">
            <a:extLst>
              <a:ext uri="{FF2B5EF4-FFF2-40B4-BE49-F238E27FC236}">
                <a16:creationId xmlns:a16="http://schemas.microsoft.com/office/drawing/2014/main" id="{93C68138-2008-4532-A335-65B2F412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3718" y="3451426"/>
            <a:ext cx="1225992" cy="9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46335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"/>
          <p:cNvSpPr txBox="1">
            <a:spLocks noGrp="1"/>
          </p:cNvSpPr>
          <p:nvPr>
            <p:ph type="title"/>
          </p:nvPr>
        </p:nvSpPr>
        <p:spPr>
          <a:xfrm>
            <a:off x="72370" y="542479"/>
            <a:ext cx="12047259" cy="5279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buSzPts val="4000"/>
            </a:pPr>
            <a:r>
              <a:rPr lang="en-US" altLang="zh-TW" err="1"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ea typeface="微軟正黑體" panose="020B0604030504040204" pitchFamily="34" charset="-120"/>
                <a:sym typeface="Arial" panose="020B0604020202020204" pitchFamily="34" charset="0"/>
              </a:rPr>
              <a:t>是一個完整的</a:t>
            </a:r>
            <a:r>
              <a:rPr lang="en-US" altLang="zh-CN">
                <a:ea typeface="微軟正黑體" panose="020B0604030504040204" pitchFamily="34" charset="-120"/>
                <a:sym typeface="Arial" panose="020B0604020202020204" pitchFamily="34" charset="0"/>
              </a:rPr>
              <a:t> SD-WAN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服務</a:t>
            </a:r>
          </a:p>
        </p:txBody>
      </p:sp>
      <p:sp>
        <p:nvSpPr>
          <p:cNvPr id="60" name="Google Shape;348;p24">
            <a:extLst>
              <a:ext uri="{FF2B5EF4-FFF2-40B4-BE49-F238E27FC236}">
                <a16:creationId xmlns:a16="http://schemas.microsoft.com/office/drawing/2014/main" id="{B080BDD3-3E5E-4FB1-90C5-99343001F387}"/>
              </a:ext>
            </a:extLst>
          </p:cNvPr>
          <p:cNvSpPr txBox="1"/>
          <p:nvPr/>
        </p:nvSpPr>
        <p:spPr>
          <a:xfrm>
            <a:off x="2645476" y="2047153"/>
            <a:ext cx="9078704" cy="14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提供企業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IT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管理人一個簡易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安全且高效的網路連線架構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可快速與多分點辦公室建立組網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且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具備雲端管理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和網路優化功能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9E1D4377-E059-4B5F-BEBF-D907B1A758C0}"/>
              </a:ext>
            </a:extLst>
          </p:cNvPr>
          <p:cNvGrpSpPr/>
          <p:nvPr/>
        </p:nvGrpSpPr>
        <p:grpSpPr>
          <a:xfrm>
            <a:off x="1168192" y="3174461"/>
            <a:ext cx="9902312" cy="3288030"/>
            <a:chOff x="1168192" y="3427951"/>
            <a:chExt cx="9902312" cy="3288030"/>
          </a:xfrm>
        </p:grpSpPr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C19B1C8F-7051-440D-9E08-2CA81091B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1257" y="4303987"/>
              <a:ext cx="1627784" cy="913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B0E485C6-A857-40E0-B545-E187830139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3376" y="5812543"/>
              <a:ext cx="1527557" cy="15019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圖片 71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A6DFDDC2-C271-41AB-921D-6AEE3A00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8645" y="4924122"/>
              <a:ext cx="1791859" cy="1791859"/>
            </a:xfrm>
            <a:prstGeom prst="rect">
              <a:avLst/>
            </a:prstGeom>
          </p:spPr>
        </p:pic>
        <p:pic>
          <p:nvPicPr>
            <p:cNvPr id="73" name="圖片 72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54E44188-4CBB-4058-9F50-E91FB97CD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9996" y="3427951"/>
              <a:ext cx="1791859" cy="1791859"/>
            </a:xfrm>
            <a:prstGeom prst="rect">
              <a:avLst/>
            </a:prstGeom>
          </p:spPr>
        </p:pic>
        <p:sp>
          <p:nvSpPr>
            <p:cNvPr id="82" name="橢圓 81">
              <a:extLst>
                <a:ext uri="{FF2B5EF4-FFF2-40B4-BE49-F238E27FC236}">
                  <a16:creationId xmlns:a16="http://schemas.microsoft.com/office/drawing/2014/main" id="{202C9906-D542-4128-A884-41D0C42B41B5}"/>
                </a:ext>
              </a:extLst>
            </p:cNvPr>
            <p:cNvSpPr/>
            <p:nvPr/>
          </p:nvSpPr>
          <p:spPr>
            <a:xfrm>
              <a:off x="6771811" y="5088812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21660F35-A278-4C98-BCBE-A0DCDAF4958D}"/>
                </a:ext>
              </a:extLst>
            </p:cNvPr>
            <p:cNvSpPr/>
            <p:nvPr/>
          </p:nvSpPr>
          <p:spPr>
            <a:xfrm>
              <a:off x="6771811" y="3576431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橢圓 92">
              <a:extLst>
                <a:ext uri="{FF2B5EF4-FFF2-40B4-BE49-F238E27FC236}">
                  <a16:creationId xmlns:a16="http://schemas.microsoft.com/office/drawing/2014/main" id="{841ABC30-4CBE-4F22-83C4-977E8AC6E5F0}"/>
                </a:ext>
              </a:extLst>
            </p:cNvPr>
            <p:cNvSpPr/>
            <p:nvPr/>
          </p:nvSpPr>
          <p:spPr>
            <a:xfrm>
              <a:off x="1346796" y="5088812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手繪多邊形: 圖案 62">
              <a:extLst>
                <a:ext uri="{FF2B5EF4-FFF2-40B4-BE49-F238E27FC236}">
                  <a16:creationId xmlns:a16="http://schemas.microsoft.com/office/drawing/2014/main" id="{D5D9A95C-730B-4312-ADB8-1C13411F86E0}"/>
                </a:ext>
              </a:extLst>
            </p:cNvPr>
            <p:cNvSpPr/>
            <p:nvPr/>
          </p:nvSpPr>
          <p:spPr>
            <a:xfrm>
              <a:off x="1168192" y="5899163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C528C4A1-3AF8-43AB-A2EC-FFF1DC79DB31}"/>
                </a:ext>
              </a:extLst>
            </p:cNvPr>
            <p:cNvSpPr/>
            <p:nvPr/>
          </p:nvSpPr>
          <p:spPr>
            <a:xfrm>
              <a:off x="1346796" y="3576431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手繪多邊形: 圖案 62">
              <a:extLst>
                <a:ext uri="{FF2B5EF4-FFF2-40B4-BE49-F238E27FC236}">
                  <a16:creationId xmlns:a16="http://schemas.microsoft.com/office/drawing/2014/main" id="{3DA076CC-3999-4820-95BE-9326C655F046}"/>
                </a:ext>
              </a:extLst>
            </p:cNvPr>
            <p:cNvSpPr/>
            <p:nvPr/>
          </p:nvSpPr>
          <p:spPr>
            <a:xfrm>
              <a:off x="1168192" y="4386782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1" name="圖形 100">
              <a:extLst>
                <a:ext uri="{FF2B5EF4-FFF2-40B4-BE49-F238E27FC236}">
                  <a16:creationId xmlns:a16="http://schemas.microsoft.com/office/drawing/2014/main" id="{7D808232-60F7-4D1B-9B79-8622F68F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35428" y="4486393"/>
              <a:ext cx="380212" cy="348767"/>
            </a:xfrm>
            <a:prstGeom prst="rect">
              <a:avLst/>
            </a:prstGeom>
          </p:spPr>
        </p:pic>
        <p:pic>
          <p:nvPicPr>
            <p:cNvPr id="102" name="圖形 101">
              <a:extLst>
                <a:ext uri="{FF2B5EF4-FFF2-40B4-BE49-F238E27FC236}">
                  <a16:creationId xmlns:a16="http://schemas.microsoft.com/office/drawing/2014/main" id="{08E072A7-D898-4F43-93AA-0EB2AC21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29388" y="6016619"/>
              <a:ext cx="409350" cy="340730"/>
            </a:xfrm>
            <a:prstGeom prst="rect">
              <a:avLst/>
            </a:prstGeom>
          </p:spPr>
        </p:pic>
        <p:sp>
          <p:nvSpPr>
            <p:cNvPr id="103" name="Google Shape;378;p24">
              <a:extLst>
                <a:ext uri="{FF2B5EF4-FFF2-40B4-BE49-F238E27FC236}">
                  <a16:creationId xmlns:a16="http://schemas.microsoft.com/office/drawing/2014/main" id="{2DEC3843-62D8-4903-9DDD-CB7FD862B51D}"/>
                </a:ext>
              </a:extLst>
            </p:cNvPr>
            <p:cNvSpPr txBox="1"/>
            <p:nvPr/>
          </p:nvSpPr>
          <p:spPr>
            <a:xfrm>
              <a:off x="8153265" y="3928888"/>
              <a:ext cx="1266837" cy="287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AC665277-3E23-477E-AC70-21F569FE5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86144" y="4425440"/>
              <a:ext cx="488425" cy="4884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05" name="Google Shape;378;p24">
              <a:extLst>
                <a:ext uri="{FF2B5EF4-FFF2-40B4-BE49-F238E27FC236}">
                  <a16:creationId xmlns:a16="http://schemas.microsoft.com/office/drawing/2014/main" id="{EEFE8556-CA92-487B-A524-F767976F6B65}"/>
                </a:ext>
              </a:extLst>
            </p:cNvPr>
            <p:cNvSpPr txBox="1"/>
            <p:nvPr/>
          </p:nvSpPr>
          <p:spPr>
            <a:xfrm>
              <a:off x="8195829" y="5466191"/>
              <a:ext cx="1266837" cy="287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sp>
          <p:nvSpPr>
            <p:cNvPr id="107" name="手繪多邊形: 圖案 62">
              <a:extLst>
                <a:ext uri="{FF2B5EF4-FFF2-40B4-BE49-F238E27FC236}">
                  <a16:creationId xmlns:a16="http://schemas.microsoft.com/office/drawing/2014/main" id="{F7BF6C62-5610-4742-87BB-8A0726E2768D}"/>
                </a:ext>
              </a:extLst>
            </p:cNvPr>
            <p:cNvSpPr/>
            <p:nvPr/>
          </p:nvSpPr>
          <p:spPr>
            <a:xfrm>
              <a:off x="7767055" y="5899163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8" name="圖形 107">
              <a:extLst>
                <a:ext uri="{FF2B5EF4-FFF2-40B4-BE49-F238E27FC236}">
                  <a16:creationId xmlns:a16="http://schemas.microsoft.com/office/drawing/2014/main" id="{12DB4514-469E-45BF-B66F-31F3ED65F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4292" y="5999278"/>
              <a:ext cx="380212" cy="348767"/>
            </a:xfrm>
            <a:prstGeom prst="rect">
              <a:avLst/>
            </a:prstGeom>
          </p:spPr>
        </p:pic>
        <p:grpSp>
          <p:nvGrpSpPr>
            <p:cNvPr id="110" name="群組 109">
              <a:extLst>
                <a:ext uri="{FF2B5EF4-FFF2-40B4-BE49-F238E27FC236}">
                  <a16:creationId xmlns:a16="http://schemas.microsoft.com/office/drawing/2014/main" id="{7AF9FF61-6DF6-460F-8B30-FF1BBFB30263}"/>
                </a:ext>
              </a:extLst>
            </p:cNvPr>
            <p:cNvGrpSpPr/>
            <p:nvPr/>
          </p:nvGrpSpPr>
          <p:grpSpPr>
            <a:xfrm>
              <a:off x="3073845" y="4316056"/>
              <a:ext cx="3366337" cy="1469806"/>
              <a:chOff x="4771788" y="4238634"/>
              <a:chExt cx="1999760" cy="1374406"/>
            </a:xfrm>
          </p:grpSpPr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A29BB63B-5383-4C3C-8E99-05B4139A37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1C3E3B42-1608-4203-9F53-30C4C8B28B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E5C88D29-C39B-4AA1-924E-65DEC586D3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接點 136">
                <a:extLst>
                  <a:ext uri="{FF2B5EF4-FFF2-40B4-BE49-F238E27FC236}">
                    <a16:creationId xmlns:a16="http://schemas.microsoft.com/office/drawing/2014/main" id="{CE5455E6-CDD1-491F-AD1D-6D0788402F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 140">
                <a:extLst>
                  <a:ext uri="{FF2B5EF4-FFF2-40B4-BE49-F238E27FC236}">
                    <a16:creationId xmlns:a16="http://schemas.microsoft.com/office/drawing/2014/main" id="{C4D74950-9820-4A89-B09D-4E64D3F15A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接點 141">
                <a:extLst>
                  <a:ext uri="{FF2B5EF4-FFF2-40B4-BE49-F238E27FC236}">
                    <a16:creationId xmlns:a16="http://schemas.microsoft.com/office/drawing/2014/main" id="{DF1A06DF-D4DD-4B6C-A431-C454CD2D1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2" name="圖形 111">
              <a:extLst>
                <a:ext uri="{FF2B5EF4-FFF2-40B4-BE49-F238E27FC236}">
                  <a16:creationId xmlns:a16="http://schemas.microsoft.com/office/drawing/2014/main" id="{15EB99B1-32E5-46DC-A85E-45E0A98F1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70196" y="3788377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13" name="Google Shape;378;p24">
              <a:extLst>
                <a:ext uri="{FF2B5EF4-FFF2-40B4-BE49-F238E27FC236}">
                  <a16:creationId xmlns:a16="http://schemas.microsoft.com/office/drawing/2014/main" id="{59970FDF-AAB2-4C94-844A-70C3C8BAFB61}"/>
                </a:ext>
              </a:extLst>
            </p:cNvPr>
            <p:cNvSpPr txBox="1"/>
            <p:nvPr/>
          </p:nvSpPr>
          <p:spPr>
            <a:xfrm>
              <a:off x="3450654" y="3846212"/>
              <a:ext cx="2571814" cy="338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自動組網</a:t>
              </a:r>
            </a:p>
          </p:txBody>
        </p:sp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2DE1DAE4-3D76-4C60-8755-D84666FA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50552" y="3788377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16" name="圖形 115">
              <a:extLst>
                <a:ext uri="{FF2B5EF4-FFF2-40B4-BE49-F238E27FC236}">
                  <a16:creationId xmlns:a16="http://schemas.microsoft.com/office/drawing/2014/main" id="{BA52F0AF-44BC-44F7-AFC2-B091E270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50552" y="5287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17" name="手繪多邊形: 圖案 62">
              <a:extLst>
                <a:ext uri="{FF2B5EF4-FFF2-40B4-BE49-F238E27FC236}">
                  <a16:creationId xmlns:a16="http://schemas.microsoft.com/office/drawing/2014/main" id="{EF3124EB-F8E5-4807-A858-B58AD4369E41}"/>
                </a:ext>
              </a:extLst>
            </p:cNvPr>
            <p:cNvSpPr/>
            <p:nvPr/>
          </p:nvSpPr>
          <p:spPr>
            <a:xfrm>
              <a:off x="7773739" y="4473677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1" name="圖形 120">
              <a:extLst>
                <a:ext uri="{FF2B5EF4-FFF2-40B4-BE49-F238E27FC236}">
                  <a16:creationId xmlns:a16="http://schemas.microsoft.com/office/drawing/2014/main" id="{F46C788E-9D99-497A-BBB0-C1F58ADDB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4935" y="4573135"/>
              <a:ext cx="409350" cy="340730"/>
            </a:xfrm>
            <a:prstGeom prst="rect">
              <a:avLst/>
            </a:prstGeom>
          </p:spPr>
        </p:pic>
        <p:pic>
          <p:nvPicPr>
            <p:cNvPr id="124" name="圖形 123">
              <a:extLst>
                <a:ext uri="{FF2B5EF4-FFF2-40B4-BE49-F238E27FC236}">
                  <a16:creationId xmlns:a16="http://schemas.microsoft.com/office/drawing/2014/main" id="{28060428-F5E4-4E87-9F29-7A0E4A811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86144" y="5868924"/>
              <a:ext cx="488425" cy="4884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25" name="圖片 124">
              <a:extLst>
                <a:ext uri="{FF2B5EF4-FFF2-40B4-BE49-F238E27FC236}">
                  <a16:creationId xmlns:a16="http://schemas.microsoft.com/office/drawing/2014/main" id="{0A73DDFB-DB6B-49C7-89F9-7302915E3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8820" y="5520965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DA99EAE8-CCDF-40B0-9C2C-2ED10B13AC23}"/>
                </a:ext>
              </a:extLst>
            </p:cNvPr>
            <p:cNvSpPr/>
            <p:nvPr/>
          </p:nvSpPr>
          <p:spPr>
            <a:xfrm>
              <a:off x="1526381" y="5291818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29" name="圖片 128">
              <a:extLst>
                <a:ext uri="{FF2B5EF4-FFF2-40B4-BE49-F238E27FC236}">
                  <a16:creationId xmlns:a16="http://schemas.microsoft.com/office/drawing/2014/main" id="{A0273B32-3C5E-43B5-9774-E0C0AF143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535" y="4126643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7D934FE5-9658-4DD0-89C0-7FE1E8352382}"/>
                </a:ext>
              </a:extLst>
            </p:cNvPr>
            <p:cNvSpPr/>
            <p:nvPr/>
          </p:nvSpPr>
          <p:spPr>
            <a:xfrm>
              <a:off x="6974265" y="3871666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3" name="圖形 132">
              <a:extLst>
                <a:ext uri="{FF2B5EF4-FFF2-40B4-BE49-F238E27FC236}">
                  <a16:creationId xmlns:a16="http://schemas.microsoft.com/office/drawing/2014/main" id="{80414507-7F10-4A3A-9E30-664AC170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70196" y="5287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43" name="圖片 42">
            <a:extLst>
              <a:ext uri="{FF2B5EF4-FFF2-40B4-BE49-F238E27FC236}">
                <a16:creationId xmlns:a16="http://schemas.microsoft.com/office/drawing/2014/main" id="{54EFE57D-3883-9247-8227-4D1236EEC2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431" y="5300338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44" name="圖片 43" descr="一張含有 電腦 的圖片&#10;&#10;自動產生的描述">
            <a:extLst>
              <a:ext uri="{FF2B5EF4-FFF2-40B4-BE49-F238E27FC236}">
                <a16:creationId xmlns:a16="http://schemas.microsoft.com/office/drawing/2014/main" id="{A33F5B2E-471B-D248-BE36-AF6D7738839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922" y="3850837"/>
            <a:ext cx="1285149" cy="2167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732292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zh-TW" altLang="en-US" sz="4000" dirty="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雲端平台解決多台設備管理問題</a:t>
            </a:r>
          </a:p>
        </p:txBody>
      </p:sp>
      <p:sp>
        <p:nvSpPr>
          <p:cNvPr id="94" name="矩形: 圓角 43">
            <a:extLst>
              <a:ext uri="{FF2B5EF4-FFF2-40B4-BE49-F238E27FC236}">
                <a16:creationId xmlns:a16="http://schemas.microsoft.com/office/drawing/2014/main" id="{40411ED4-A957-444E-B3ED-08E404399B06}"/>
              </a:ext>
            </a:extLst>
          </p:cNvPr>
          <p:cNvSpPr/>
          <p:nvPr/>
        </p:nvSpPr>
        <p:spPr>
          <a:xfrm>
            <a:off x="660400" y="5605162"/>
            <a:ext cx="3421307" cy="1069070"/>
          </a:xfrm>
          <a:prstGeom prst="roundRect">
            <a:avLst>
              <a:gd name="adj" fmla="val 3717"/>
            </a:avLst>
          </a:prstGeom>
          <a:solidFill>
            <a:schemeClr val="bg1">
              <a:alpha val="2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矩形: 圓角 39">
            <a:extLst>
              <a:ext uri="{FF2B5EF4-FFF2-40B4-BE49-F238E27FC236}">
                <a16:creationId xmlns:a16="http://schemas.microsoft.com/office/drawing/2014/main" id="{0707D02E-CEF7-8242-A39A-4DD589698E18}"/>
              </a:ext>
            </a:extLst>
          </p:cNvPr>
          <p:cNvSpPr/>
          <p:nvPr/>
        </p:nvSpPr>
        <p:spPr>
          <a:xfrm>
            <a:off x="660400" y="3195125"/>
            <a:ext cx="3421307" cy="1069070"/>
          </a:xfrm>
          <a:prstGeom prst="roundRect">
            <a:avLst>
              <a:gd name="adj" fmla="val 3717"/>
            </a:avLst>
          </a:prstGeom>
          <a:solidFill>
            <a:schemeClr val="bg1">
              <a:alpha val="2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矩形: 圓角 40">
            <a:extLst>
              <a:ext uri="{FF2B5EF4-FFF2-40B4-BE49-F238E27FC236}">
                <a16:creationId xmlns:a16="http://schemas.microsoft.com/office/drawing/2014/main" id="{172CAEAE-B378-7348-9C69-A6BE9B210CAA}"/>
              </a:ext>
            </a:extLst>
          </p:cNvPr>
          <p:cNvSpPr/>
          <p:nvPr/>
        </p:nvSpPr>
        <p:spPr>
          <a:xfrm>
            <a:off x="660400" y="4407712"/>
            <a:ext cx="3421307" cy="1069070"/>
          </a:xfrm>
          <a:prstGeom prst="roundRect">
            <a:avLst>
              <a:gd name="adj" fmla="val 3717"/>
            </a:avLst>
          </a:prstGeom>
          <a:solidFill>
            <a:schemeClr val="bg1">
              <a:alpha val="2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" name="矩形: 圓角 2">
            <a:extLst>
              <a:ext uri="{FF2B5EF4-FFF2-40B4-BE49-F238E27FC236}">
                <a16:creationId xmlns:a16="http://schemas.microsoft.com/office/drawing/2014/main" id="{CB484221-9328-AD48-969E-A76AE6F8DA3A}"/>
              </a:ext>
            </a:extLst>
          </p:cNvPr>
          <p:cNvSpPr/>
          <p:nvPr/>
        </p:nvSpPr>
        <p:spPr>
          <a:xfrm>
            <a:off x="660400" y="1982538"/>
            <a:ext cx="3421307" cy="1069070"/>
          </a:xfrm>
          <a:prstGeom prst="roundRect">
            <a:avLst>
              <a:gd name="adj" fmla="val 3717"/>
            </a:avLst>
          </a:prstGeom>
          <a:solidFill>
            <a:schemeClr val="bg1">
              <a:alpha val="2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Google Shape;544;p29">
            <a:extLst>
              <a:ext uri="{FF2B5EF4-FFF2-40B4-BE49-F238E27FC236}">
                <a16:creationId xmlns:a16="http://schemas.microsoft.com/office/drawing/2014/main" id="{11BD36B6-7AEB-7F47-8B94-8D20CBF173B4}"/>
              </a:ext>
            </a:extLst>
          </p:cNvPr>
          <p:cNvSpPr/>
          <p:nvPr/>
        </p:nvSpPr>
        <p:spPr>
          <a:xfrm>
            <a:off x="1622704" y="3350605"/>
            <a:ext cx="2061661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lvl="0"/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機台地理位置</a:t>
            </a:r>
          </a:p>
        </p:txBody>
      </p:sp>
      <p:sp>
        <p:nvSpPr>
          <p:cNvPr id="99" name="Google Shape;545;p29">
            <a:extLst>
              <a:ext uri="{FF2B5EF4-FFF2-40B4-BE49-F238E27FC236}">
                <a16:creationId xmlns:a16="http://schemas.microsoft.com/office/drawing/2014/main" id="{A7DE3623-8A73-A94C-BB1D-F0FB6FF63644}"/>
              </a:ext>
            </a:extLst>
          </p:cNvPr>
          <p:cNvSpPr/>
          <p:nvPr/>
        </p:nvSpPr>
        <p:spPr>
          <a:xfrm>
            <a:off x="1622704" y="4666096"/>
            <a:ext cx="2457095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lvl="0"/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一覽所有機器連線狀態</a:t>
            </a:r>
            <a:endParaRPr lang="zh-TW" altLang="en-US" sz="11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0" name="Google Shape;546;p29">
            <a:extLst>
              <a:ext uri="{FF2B5EF4-FFF2-40B4-BE49-F238E27FC236}">
                <a16:creationId xmlns:a16="http://schemas.microsoft.com/office/drawing/2014/main" id="{A8BB8923-2346-274D-A4AC-1B5E3EF3D18C}"/>
              </a:ext>
            </a:extLst>
          </p:cNvPr>
          <p:cNvSpPr/>
          <p:nvPr/>
        </p:nvSpPr>
        <p:spPr>
          <a:xfrm>
            <a:off x="1622704" y="5776477"/>
            <a:ext cx="2345838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lvl="0"/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同時執行各項參數設定</a:t>
            </a:r>
            <a:endParaRPr lang="zh-TW" altLang="en-US" sz="11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1" name="Google Shape;548;p29">
            <a:extLst>
              <a:ext uri="{FF2B5EF4-FFF2-40B4-BE49-F238E27FC236}">
                <a16:creationId xmlns:a16="http://schemas.microsoft.com/office/drawing/2014/main" id="{9E3B91A3-6E84-3C40-84E0-A8531B607513}"/>
              </a:ext>
            </a:extLst>
          </p:cNvPr>
          <p:cNvSpPr/>
          <p:nvPr/>
        </p:nvSpPr>
        <p:spPr>
          <a:xfrm>
            <a:off x="1622704" y="2216636"/>
            <a:ext cx="2457095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lvl="0"/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圖像化使用介面</a:t>
            </a: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C220EF8-EBA8-8440-BDB2-3399FB543EF4}"/>
              </a:ext>
            </a:extLst>
          </p:cNvPr>
          <p:cNvSpPr txBox="1"/>
          <p:nvPr/>
        </p:nvSpPr>
        <p:spPr>
          <a:xfrm>
            <a:off x="770985" y="2094062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01</a:t>
            </a:r>
            <a:endParaRPr lang="zh-TW" altLang="en-US" sz="54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2FE525CC-C274-5B48-8BFB-28376193C590}"/>
              </a:ext>
            </a:extLst>
          </p:cNvPr>
          <p:cNvSpPr txBox="1"/>
          <p:nvPr/>
        </p:nvSpPr>
        <p:spPr>
          <a:xfrm>
            <a:off x="770985" y="3243683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540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330CEB10-48E8-9D4E-9AE7-56EE58C849C0}"/>
              </a:ext>
            </a:extLst>
          </p:cNvPr>
          <p:cNvSpPr txBox="1"/>
          <p:nvPr/>
        </p:nvSpPr>
        <p:spPr>
          <a:xfrm>
            <a:off x="770985" y="4512553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03</a:t>
            </a:r>
            <a:endParaRPr lang="zh-TW" altLang="en-US" sz="540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9DE60686-25E6-3F46-BD36-A91BF4C566C4}"/>
              </a:ext>
            </a:extLst>
          </p:cNvPr>
          <p:cNvSpPr txBox="1"/>
          <p:nvPr/>
        </p:nvSpPr>
        <p:spPr>
          <a:xfrm>
            <a:off x="770985" y="5627049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04</a:t>
            </a:r>
            <a:endParaRPr lang="zh-TW" altLang="en-US" sz="540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2">
            <a:extLst>
              <a:ext uri="{FF2B5EF4-FFF2-40B4-BE49-F238E27FC236}">
                <a16:creationId xmlns:a16="http://schemas.microsoft.com/office/drawing/2014/main" id="{E65CBD6A-0248-40E2-9FAF-BE4D107A0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570" y="2973744"/>
            <a:ext cx="7727430" cy="38257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sp>
        <p:nvSpPr>
          <p:cNvPr id="21" name="Google Shape;559;p30">
            <a:extLst>
              <a:ext uri="{FF2B5EF4-FFF2-40B4-BE49-F238E27FC236}">
                <a16:creationId xmlns:a16="http://schemas.microsoft.com/office/drawing/2014/main" id="{725AAAA8-F8AB-6F46-81C4-AF006130EFD7}"/>
              </a:ext>
            </a:extLst>
          </p:cNvPr>
          <p:cNvSpPr/>
          <p:nvPr/>
        </p:nvSpPr>
        <p:spPr>
          <a:xfrm>
            <a:off x="5152103" y="2216636"/>
            <a:ext cx="3921148" cy="4846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管理平台即時通知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800" b="1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FC3872AF-EB16-374C-A6FB-B5298E46F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3464" y="2167612"/>
            <a:ext cx="449506" cy="5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40436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標題 78">
            <a:extLst>
              <a:ext uri="{FF2B5EF4-FFF2-40B4-BE49-F238E27FC236}">
                <a16:creationId xmlns:a16="http://schemas.microsoft.com/office/drawing/2014/main" id="{A1D36556-6D87-44B8-8D3D-475FD9FC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硬體配置</a:t>
            </a: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085C24F3-62EC-4EFA-B1E2-558934DD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423" y="4033431"/>
            <a:ext cx="7337941" cy="2207512"/>
          </a:xfrm>
          <a:prstGeom prst="rect">
            <a:avLst/>
          </a:prstGeom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7042EF44-3CFF-407C-9182-4FABC748F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9701" y="2075942"/>
            <a:ext cx="7380890" cy="2349958"/>
          </a:xfrm>
          <a:prstGeom prst="rect">
            <a:avLst/>
          </a:prstGeom>
        </p:spPr>
      </p:pic>
      <p:sp>
        <p:nvSpPr>
          <p:cNvPr id="13" name="Google Shape;227;p22">
            <a:extLst>
              <a:ext uri="{FF2B5EF4-FFF2-40B4-BE49-F238E27FC236}">
                <a16:creationId xmlns:a16="http://schemas.microsoft.com/office/drawing/2014/main" id="{71C9BEDE-60E7-4972-B07F-6C162DC60AEB}"/>
              </a:ext>
            </a:extLst>
          </p:cNvPr>
          <p:cNvSpPr txBox="1"/>
          <p:nvPr/>
        </p:nvSpPr>
        <p:spPr>
          <a:xfrm>
            <a:off x="9776992" y="2933278"/>
            <a:ext cx="1635164" cy="38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Wi-Fi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啟用狀態燈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Google Shape;228;p22">
            <a:extLst>
              <a:ext uri="{FF2B5EF4-FFF2-40B4-BE49-F238E27FC236}">
                <a16:creationId xmlns:a16="http://schemas.microsoft.com/office/drawing/2014/main" id="{6D33AC1B-D09A-454A-868D-A381D08317B4}"/>
              </a:ext>
            </a:extLst>
          </p:cNvPr>
          <p:cNvSpPr txBox="1"/>
          <p:nvPr/>
        </p:nvSpPr>
        <p:spPr>
          <a:xfrm>
            <a:off x="4528334" y="1883254"/>
            <a:ext cx="2354282" cy="29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網路狀態燈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Google Shape;247;p22">
            <a:extLst>
              <a:ext uri="{FF2B5EF4-FFF2-40B4-BE49-F238E27FC236}">
                <a16:creationId xmlns:a16="http://schemas.microsoft.com/office/drawing/2014/main" id="{71C3E070-4860-4A13-A318-DCC531F58AF9}"/>
              </a:ext>
            </a:extLst>
          </p:cNvPr>
          <p:cNvCxnSpPr>
            <a:cxnSpLocks/>
          </p:cNvCxnSpPr>
          <p:nvPr/>
        </p:nvCxnSpPr>
        <p:spPr>
          <a:xfrm flipV="1">
            <a:off x="9063318" y="2249723"/>
            <a:ext cx="586304" cy="554301"/>
          </a:xfrm>
          <a:prstGeom prst="bentConnector3">
            <a:avLst>
              <a:gd name="adj1" fmla="val 1836"/>
            </a:avLst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222;p22">
            <a:extLst>
              <a:ext uri="{FF2B5EF4-FFF2-40B4-BE49-F238E27FC236}">
                <a16:creationId xmlns:a16="http://schemas.microsoft.com/office/drawing/2014/main" id="{BDE1264C-128B-4F0D-A27B-4C69F43A18D6}"/>
              </a:ext>
            </a:extLst>
          </p:cNvPr>
          <p:cNvCxnSpPr>
            <a:cxnSpLocks/>
          </p:cNvCxnSpPr>
          <p:nvPr/>
        </p:nvCxnSpPr>
        <p:spPr>
          <a:xfrm rot="10800000">
            <a:off x="2342958" y="3190322"/>
            <a:ext cx="1153281" cy="491102"/>
          </a:xfrm>
          <a:prstGeom prst="bentConnector3">
            <a:avLst>
              <a:gd name="adj1" fmla="val 235"/>
            </a:avLst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223;p22">
            <a:extLst>
              <a:ext uri="{FF2B5EF4-FFF2-40B4-BE49-F238E27FC236}">
                <a16:creationId xmlns:a16="http://schemas.microsoft.com/office/drawing/2014/main" id="{EAE680A9-DD2F-471C-9E61-B49CF7B90318}"/>
              </a:ext>
            </a:extLst>
          </p:cNvPr>
          <p:cNvCxnSpPr>
            <a:cxnSpLocks/>
          </p:cNvCxnSpPr>
          <p:nvPr/>
        </p:nvCxnSpPr>
        <p:spPr>
          <a:xfrm rot="10800000">
            <a:off x="2342959" y="2804025"/>
            <a:ext cx="1409452" cy="867309"/>
          </a:xfrm>
          <a:prstGeom prst="bentConnector3">
            <a:avLst>
              <a:gd name="adj1" fmla="val -272"/>
            </a:avLst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224;p22">
            <a:extLst>
              <a:ext uri="{FF2B5EF4-FFF2-40B4-BE49-F238E27FC236}">
                <a16:creationId xmlns:a16="http://schemas.microsoft.com/office/drawing/2014/main" id="{28DA4B4C-2029-4793-9E33-91DF7129658D}"/>
              </a:ext>
            </a:extLst>
          </p:cNvPr>
          <p:cNvCxnSpPr>
            <a:cxnSpLocks/>
            <a:stCxn id="20" idx="1"/>
          </p:cNvCxnSpPr>
          <p:nvPr/>
        </p:nvCxnSpPr>
        <p:spPr>
          <a:xfrm rot="16200000" flipV="1">
            <a:off x="2870552" y="1922568"/>
            <a:ext cx="1071202" cy="2126385"/>
          </a:xfrm>
          <a:prstGeom prst="bentConnector2">
            <a:avLst/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225;p22">
            <a:extLst>
              <a:ext uri="{FF2B5EF4-FFF2-40B4-BE49-F238E27FC236}">
                <a16:creationId xmlns:a16="http://schemas.microsoft.com/office/drawing/2014/main" id="{ED7557E7-1B64-486D-995C-790ED2965BA0}"/>
              </a:ext>
            </a:extLst>
          </p:cNvPr>
          <p:cNvCxnSpPr>
            <a:cxnSpLocks/>
          </p:cNvCxnSpPr>
          <p:nvPr/>
        </p:nvCxnSpPr>
        <p:spPr>
          <a:xfrm flipV="1">
            <a:off x="5740353" y="3167498"/>
            <a:ext cx="4042016" cy="513219"/>
          </a:xfrm>
          <a:prstGeom prst="bentConnector3">
            <a:avLst>
              <a:gd name="adj1" fmla="val 119"/>
            </a:avLst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左中括弧 19">
            <a:extLst>
              <a:ext uri="{FF2B5EF4-FFF2-40B4-BE49-F238E27FC236}">
                <a16:creationId xmlns:a16="http://schemas.microsoft.com/office/drawing/2014/main" id="{96209CBA-A433-49B6-A6BB-83F5B800272D}"/>
              </a:ext>
            </a:extLst>
          </p:cNvPr>
          <p:cNvSpPr/>
          <p:nvPr/>
        </p:nvSpPr>
        <p:spPr>
          <a:xfrm rot="5400000">
            <a:off x="4389314" y="3188858"/>
            <a:ext cx="160062" cy="825069"/>
          </a:xfrm>
          <a:prstGeom prst="leftBracket">
            <a:avLst>
              <a:gd name="adj" fmla="val 0"/>
            </a:avLst>
          </a:prstGeom>
          <a:ln w="28575"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左中括弧 20">
            <a:extLst>
              <a:ext uri="{FF2B5EF4-FFF2-40B4-BE49-F238E27FC236}">
                <a16:creationId xmlns:a16="http://schemas.microsoft.com/office/drawing/2014/main" id="{E5C72520-2426-45F4-A710-96CE9069C00C}"/>
              </a:ext>
            </a:extLst>
          </p:cNvPr>
          <p:cNvSpPr/>
          <p:nvPr/>
        </p:nvSpPr>
        <p:spPr>
          <a:xfrm rot="5400000">
            <a:off x="5297879" y="3425911"/>
            <a:ext cx="128442" cy="270344"/>
          </a:xfrm>
          <a:prstGeom prst="leftBracket">
            <a:avLst>
              <a:gd name="adj" fmla="val 0"/>
            </a:avLst>
          </a:prstGeom>
          <a:ln w="28575"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Google Shape;235;p22">
            <a:extLst>
              <a:ext uri="{FF2B5EF4-FFF2-40B4-BE49-F238E27FC236}">
                <a16:creationId xmlns:a16="http://schemas.microsoft.com/office/drawing/2014/main" id="{D7A3B8DE-8102-4A98-BD62-A5B74A4CD045}"/>
              </a:ext>
            </a:extLst>
          </p:cNvPr>
          <p:cNvSpPr txBox="1"/>
          <p:nvPr/>
        </p:nvSpPr>
        <p:spPr>
          <a:xfrm>
            <a:off x="4453063" y="6164000"/>
            <a:ext cx="1147637" cy="34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USB 3.2 Gen 1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Google Shape;236;p22">
            <a:extLst>
              <a:ext uri="{FF2B5EF4-FFF2-40B4-BE49-F238E27FC236}">
                <a16:creationId xmlns:a16="http://schemas.microsoft.com/office/drawing/2014/main" id="{056E9D8A-4F93-4B3B-865C-CAA15281CBCF}"/>
              </a:ext>
            </a:extLst>
          </p:cNvPr>
          <p:cNvSpPr txBox="1"/>
          <p:nvPr/>
        </p:nvSpPr>
        <p:spPr>
          <a:xfrm>
            <a:off x="9738997" y="5317516"/>
            <a:ext cx="2113827" cy="52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 GbE Ports (1000/100/10Mbps)</a:t>
            </a:r>
          </a:p>
        </p:txBody>
      </p:sp>
      <p:sp>
        <p:nvSpPr>
          <p:cNvPr id="27" name="Google Shape;237;p22">
            <a:extLst>
              <a:ext uri="{FF2B5EF4-FFF2-40B4-BE49-F238E27FC236}">
                <a16:creationId xmlns:a16="http://schemas.microsoft.com/office/drawing/2014/main" id="{9E492942-ECB9-42EE-A267-DC3A7EEA3384}"/>
              </a:ext>
            </a:extLst>
          </p:cNvPr>
          <p:cNvSpPr txBox="1"/>
          <p:nvPr/>
        </p:nvSpPr>
        <p:spPr>
          <a:xfrm>
            <a:off x="5513978" y="6129980"/>
            <a:ext cx="2859526" cy="48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AFEB1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 GbE Ports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AFEB1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(10G/5G/2.5G/1G/100M)</a:t>
            </a:r>
          </a:p>
        </p:txBody>
      </p:sp>
      <p:sp>
        <p:nvSpPr>
          <p:cNvPr id="30" name="左中括弧 29">
            <a:extLst>
              <a:ext uri="{FF2B5EF4-FFF2-40B4-BE49-F238E27FC236}">
                <a16:creationId xmlns:a16="http://schemas.microsoft.com/office/drawing/2014/main" id="{905E7B50-9EF5-4201-B5D7-2CDDFB305995}"/>
              </a:ext>
            </a:extLst>
          </p:cNvPr>
          <p:cNvSpPr/>
          <p:nvPr/>
        </p:nvSpPr>
        <p:spPr>
          <a:xfrm rot="16200000">
            <a:off x="4732209" y="5765024"/>
            <a:ext cx="299345" cy="266125"/>
          </a:xfrm>
          <a:prstGeom prst="leftBracket">
            <a:avLst>
              <a:gd name="adj" fmla="val 0"/>
            </a:avLst>
          </a:prstGeom>
          <a:ln w="28575"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5A656310-BA77-43EA-B266-8AEB793001E8}"/>
              </a:ext>
            </a:extLst>
          </p:cNvPr>
          <p:cNvCxnSpPr>
            <a:cxnSpLocks/>
          </p:cNvCxnSpPr>
          <p:nvPr/>
        </p:nvCxnSpPr>
        <p:spPr>
          <a:xfrm>
            <a:off x="8713886" y="5532655"/>
            <a:ext cx="992112" cy="0"/>
          </a:xfrm>
          <a:prstGeom prst="line">
            <a:avLst/>
          </a:prstGeom>
          <a:ln w="28575"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oogle Shape;222;p22">
            <a:extLst>
              <a:ext uri="{FF2B5EF4-FFF2-40B4-BE49-F238E27FC236}">
                <a16:creationId xmlns:a16="http://schemas.microsoft.com/office/drawing/2014/main" id="{B9C8EB95-C87B-455A-8FFA-FA1F0DADAB2B}"/>
              </a:ext>
            </a:extLst>
          </p:cNvPr>
          <p:cNvCxnSpPr>
            <a:cxnSpLocks/>
          </p:cNvCxnSpPr>
          <p:nvPr/>
        </p:nvCxnSpPr>
        <p:spPr>
          <a:xfrm rot="10800000">
            <a:off x="2342960" y="4758779"/>
            <a:ext cx="1081523" cy="343950"/>
          </a:xfrm>
          <a:prstGeom prst="bentConnector3">
            <a:avLst>
              <a:gd name="adj1" fmla="val 1052"/>
            </a:avLst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222;p22">
            <a:extLst>
              <a:ext uri="{FF2B5EF4-FFF2-40B4-BE49-F238E27FC236}">
                <a16:creationId xmlns:a16="http://schemas.microsoft.com/office/drawing/2014/main" id="{DEA79344-458F-4D0D-9AA9-A02107AE2D9F}"/>
              </a:ext>
            </a:extLst>
          </p:cNvPr>
          <p:cNvCxnSpPr>
            <a:cxnSpLocks/>
          </p:cNvCxnSpPr>
          <p:nvPr/>
        </p:nvCxnSpPr>
        <p:spPr>
          <a:xfrm rot="10800000">
            <a:off x="2342959" y="4427994"/>
            <a:ext cx="1429088" cy="637442"/>
          </a:xfrm>
          <a:prstGeom prst="bentConnector3">
            <a:avLst>
              <a:gd name="adj1" fmla="val 929"/>
            </a:avLst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222;p22">
            <a:extLst>
              <a:ext uri="{FF2B5EF4-FFF2-40B4-BE49-F238E27FC236}">
                <a16:creationId xmlns:a16="http://schemas.microsoft.com/office/drawing/2014/main" id="{36F1129E-E760-4851-A8D3-87FE779C9D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0898" y="5793554"/>
            <a:ext cx="2098899" cy="468656"/>
          </a:xfrm>
          <a:prstGeom prst="bentConnector3">
            <a:avLst>
              <a:gd name="adj1" fmla="val 72"/>
            </a:avLst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7B89EE57-EE01-49E2-B7DF-C85D8104D516}"/>
              </a:ext>
            </a:extLst>
          </p:cNvPr>
          <p:cNvSpPr/>
          <p:nvPr/>
        </p:nvSpPr>
        <p:spPr>
          <a:xfrm>
            <a:off x="5213585" y="5090972"/>
            <a:ext cx="584945" cy="737591"/>
          </a:xfrm>
          <a:prstGeom prst="rect">
            <a:avLst/>
          </a:prstGeom>
          <a:solidFill>
            <a:srgbClr val="FFC300">
              <a:alpha val="25000"/>
            </a:srgbClr>
          </a:solidFill>
          <a:ln w="28575"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296C4CC-2ED8-40F7-A619-97DE58E18B00}"/>
              </a:ext>
            </a:extLst>
          </p:cNvPr>
          <p:cNvSpPr/>
          <p:nvPr/>
        </p:nvSpPr>
        <p:spPr>
          <a:xfrm>
            <a:off x="6932818" y="5090972"/>
            <a:ext cx="875700" cy="737586"/>
          </a:xfrm>
          <a:prstGeom prst="rect">
            <a:avLst/>
          </a:prstGeom>
          <a:solidFill>
            <a:srgbClr val="FFC300">
              <a:alpha val="25000"/>
            </a:srgbClr>
          </a:solidFill>
          <a:ln w="28575"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左中括弧 39">
            <a:extLst>
              <a:ext uri="{FF2B5EF4-FFF2-40B4-BE49-F238E27FC236}">
                <a16:creationId xmlns:a16="http://schemas.microsoft.com/office/drawing/2014/main" id="{C9CE224E-6781-4C83-AFCC-757EA4BF10EE}"/>
              </a:ext>
            </a:extLst>
          </p:cNvPr>
          <p:cNvSpPr/>
          <p:nvPr/>
        </p:nvSpPr>
        <p:spPr>
          <a:xfrm rot="5400000">
            <a:off x="6236263" y="3958470"/>
            <a:ext cx="405268" cy="1883251"/>
          </a:xfrm>
          <a:prstGeom prst="leftBracket">
            <a:avLst>
              <a:gd name="adj" fmla="val 0"/>
            </a:avLst>
          </a:prstGeom>
          <a:ln w="28575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92B8EE4B-1FD1-4302-BF67-30C21AEB1F09}"/>
              </a:ext>
            </a:extLst>
          </p:cNvPr>
          <p:cNvCxnSpPr>
            <a:stCxn id="30" idx="1"/>
          </p:cNvCxnSpPr>
          <p:nvPr/>
        </p:nvCxnSpPr>
        <p:spPr>
          <a:xfrm>
            <a:off x="4881881" y="6040793"/>
            <a:ext cx="0" cy="183368"/>
          </a:xfrm>
          <a:prstGeom prst="line">
            <a:avLst/>
          </a:prstGeom>
          <a:ln w="28575"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F9BC574A-B8BD-46F3-A1AD-AD6A6CDD7CF0}"/>
              </a:ext>
            </a:extLst>
          </p:cNvPr>
          <p:cNvGrpSpPr/>
          <p:nvPr/>
        </p:nvGrpSpPr>
        <p:grpSpPr>
          <a:xfrm>
            <a:off x="5445524" y="5578417"/>
            <a:ext cx="703703" cy="645728"/>
            <a:chOff x="5445050" y="5957732"/>
            <a:chExt cx="531191" cy="391158"/>
          </a:xfrm>
        </p:grpSpPr>
        <p:sp>
          <p:nvSpPr>
            <p:cNvPr id="29" name="左中括弧 28">
              <a:extLst>
                <a:ext uri="{FF2B5EF4-FFF2-40B4-BE49-F238E27FC236}">
                  <a16:creationId xmlns:a16="http://schemas.microsoft.com/office/drawing/2014/main" id="{42BCD1BA-A778-4A66-8B51-B43CA2B95056}"/>
                </a:ext>
              </a:extLst>
            </p:cNvPr>
            <p:cNvSpPr/>
            <p:nvPr/>
          </p:nvSpPr>
          <p:spPr>
            <a:xfrm rot="16200000">
              <a:off x="5566575" y="5836207"/>
              <a:ext cx="288142" cy="531191"/>
            </a:xfrm>
            <a:prstGeom prst="leftBracket">
              <a:avLst>
                <a:gd name="adj" fmla="val 0"/>
              </a:avLst>
            </a:prstGeom>
            <a:ln w="28575">
              <a:solidFill>
                <a:srgbClr val="AFEB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4F683AF2-7D49-43EF-8EAA-E57A77815C76}"/>
                </a:ext>
              </a:extLst>
            </p:cNvPr>
            <p:cNvCxnSpPr>
              <a:cxnSpLocks/>
            </p:cNvCxnSpPr>
            <p:nvPr/>
          </p:nvCxnSpPr>
          <p:spPr>
            <a:xfrm>
              <a:off x="5710648" y="6250580"/>
              <a:ext cx="451" cy="98310"/>
            </a:xfrm>
            <a:prstGeom prst="line">
              <a:avLst/>
            </a:prstGeom>
            <a:ln w="28575">
              <a:solidFill>
                <a:srgbClr val="AFEB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Google Shape;222;p22">
            <a:extLst>
              <a:ext uri="{FF2B5EF4-FFF2-40B4-BE49-F238E27FC236}">
                <a16:creationId xmlns:a16="http://schemas.microsoft.com/office/drawing/2014/main" id="{5C90F2E4-D53E-44A4-8456-3F3DF43D7E9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9616" y="5591073"/>
            <a:ext cx="1840470" cy="184550"/>
          </a:xfrm>
          <a:prstGeom prst="bentConnector3">
            <a:avLst>
              <a:gd name="adj1" fmla="val 317"/>
            </a:avLst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246;p22">
            <a:extLst>
              <a:ext uri="{FF2B5EF4-FFF2-40B4-BE49-F238E27FC236}">
                <a16:creationId xmlns:a16="http://schemas.microsoft.com/office/drawing/2014/main" id="{181FCC70-B18B-4261-8EE6-3677C05C44DE}"/>
              </a:ext>
            </a:extLst>
          </p:cNvPr>
          <p:cNvSpPr txBox="1"/>
          <p:nvPr/>
        </p:nvSpPr>
        <p:spPr>
          <a:xfrm>
            <a:off x="9738997" y="2038372"/>
            <a:ext cx="1930925" cy="5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5dBi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隱藏式天線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17" name="直線接點 116">
            <a:extLst>
              <a:ext uri="{FF2B5EF4-FFF2-40B4-BE49-F238E27FC236}">
                <a16:creationId xmlns:a16="http://schemas.microsoft.com/office/drawing/2014/main" id="{A984DF38-6BA9-4FEE-A02D-BB5AF1AA9CD9}"/>
              </a:ext>
            </a:extLst>
          </p:cNvPr>
          <p:cNvCxnSpPr>
            <a:cxnSpLocks/>
          </p:cNvCxnSpPr>
          <p:nvPr/>
        </p:nvCxnSpPr>
        <p:spPr>
          <a:xfrm flipH="1">
            <a:off x="5358421" y="2214739"/>
            <a:ext cx="3679" cy="1282123"/>
          </a:xfrm>
          <a:prstGeom prst="line">
            <a:avLst/>
          </a:prstGeom>
          <a:noFill/>
          <a:ln w="28575" cap="flat" cmpd="sng">
            <a:solidFill>
              <a:srgbClr val="66FF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229;p22">
            <a:extLst>
              <a:ext uri="{FF2B5EF4-FFF2-40B4-BE49-F238E27FC236}">
                <a16:creationId xmlns:a16="http://schemas.microsoft.com/office/drawing/2014/main" id="{14C60FC7-1AC0-4ECE-8839-A941B7A8EF45}"/>
              </a:ext>
            </a:extLst>
          </p:cNvPr>
          <p:cNvSpPr txBox="1"/>
          <p:nvPr/>
        </p:nvSpPr>
        <p:spPr>
          <a:xfrm>
            <a:off x="284862" y="2259773"/>
            <a:ext cx="2060998" cy="40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網路狀態燈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0" name="Google Shape;230;p22">
            <a:extLst>
              <a:ext uri="{FF2B5EF4-FFF2-40B4-BE49-F238E27FC236}">
                <a16:creationId xmlns:a16="http://schemas.microsoft.com/office/drawing/2014/main" id="{DBC97F74-AEE4-4062-A5EE-2B90D60389BD}"/>
              </a:ext>
            </a:extLst>
          </p:cNvPr>
          <p:cNvSpPr txBox="1"/>
          <p:nvPr/>
        </p:nvSpPr>
        <p:spPr>
          <a:xfrm>
            <a:off x="1482322" y="2685201"/>
            <a:ext cx="850588" cy="23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狀態燈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1" name="Google Shape;231;p22">
            <a:extLst>
              <a:ext uri="{FF2B5EF4-FFF2-40B4-BE49-F238E27FC236}">
                <a16:creationId xmlns:a16="http://schemas.microsoft.com/office/drawing/2014/main" id="{52B5D919-78C5-4B78-A16C-8687F7734172}"/>
              </a:ext>
            </a:extLst>
          </p:cNvPr>
          <p:cNvSpPr txBox="1"/>
          <p:nvPr/>
        </p:nvSpPr>
        <p:spPr>
          <a:xfrm>
            <a:off x="779844" y="3008087"/>
            <a:ext cx="1553067" cy="364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電源燈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2" name="Google Shape;232;p22">
            <a:extLst>
              <a:ext uri="{FF2B5EF4-FFF2-40B4-BE49-F238E27FC236}">
                <a16:creationId xmlns:a16="http://schemas.microsoft.com/office/drawing/2014/main" id="{20CF9487-69D2-4E86-A09E-268FCDA8F891}"/>
              </a:ext>
            </a:extLst>
          </p:cNvPr>
          <p:cNvSpPr txBox="1"/>
          <p:nvPr/>
        </p:nvSpPr>
        <p:spPr>
          <a:xfrm>
            <a:off x="663608" y="4539880"/>
            <a:ext cx="1647691" cy="37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12V DC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輸入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3" name="Google Shape;233;p22">
            <a:extLst>
              <a:ext uri="{FF2B5EF4-FFF2-40B4-BE49-F238E27FC236}">
                <a16:creationId xmlns:a16="http://schemas.microsoft.com/office/drawing/2014/main" id="{3849F0CE-ABFF-4285-A851-F4D84F3DEB0B}"/>
              </a:ext>
            </a:extLst>
          </p:cNvPr>
          <p:cNvSpPr txBox="1"/>
          <p:nvPr/>
        </p:nvSpPr>
        <p:spPr>
          <a:xfrm>
            <a:off x="341020" y="4178443"/>
            <a:ext cx="1970279" cy="38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4" name="Google Shape;234;p22">
            <a:extLst>
              <a:ext uri="{FF2B5EF4-FFF2-40B4-BE49-F238E27FC236}">
                <a16:creationId xmlns:a16="http://schemas.microsoft.com/office/drawing/2014/main" id="{638DDBFD-38DF-497F-B6A3-53370B8C72FA}"/>
              </a:ext>
            </a:extLst>
          </p:cNvPr>
          <p:cNvSpPr txBox="1"/>
          <p:nvPr/>
        </p:nvSpPr>
        <p:spPr>
          <a:xfrm>
            <a:off x="1490619" y="5541997"/>
            <a:ext cx="786305" cy="48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WPS</a:t>
            </a:r>
          </a:p>
        </p:txBody>
      </p:sp>
      <p:sp>
        <p:nvSpPr>
          <p:cNvPr id="125" name="Google Shape;244;p22">
            <a:extLst>
              <a:ext uri="{FF2B5EF4-FFF2-40B4-BE49-F238E27FC236}">
                <a16:creationId xmlns:a16="http://schemas.microsoft.com/office/drawing/2014/main" id="{79B1D203-50D6-4B80-894F-009F194B4E66}"/>
              </a:ext>
            </a:extLst>
          </p:cNvPr>
          <p:cNvSpPr txBox="1"/>
          <p:nvPr/>
        </p:nvSpPr>
        <p:spPr>
          <a:xfrm>
            <a:off x="567483" y="6026585"/>
            <a:ext cx="1720667" cy="388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重設按鈕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Google Shape;231;p22">
            <a:extLst>
              <a:ext uri="{FF2B5EF4-FFF2-40B4-BE49-F238E27FC236}">
                <a16:creationId xmlns:a16="http://schemas.microsoft.com/office/drawing/2014/main" id="{36794C06-7D55-4CFF-B919-3BF8469BB5B9}"/>
              </a:ext>
            </a:extLst>
          </p:cNvPr>
          <p:cNvSpPr txBox="1"/>
          <p:nvPr/>
        </p:nvSpPr>
        <p:spPr>
          <a:xfrm>
            <a:off x="9760651" y="4178443"/>
            <a:ext cx="1635164" cy="69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600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可彈性設定為</a:t>
            </a:r>
            <a:r>
              <a:rPr lang="en-US" altLang="zh-TW" sz="1600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WAN</a:t>
            </a:r>
            <a:endParaRPr lang="zh-TW" altLang="en-US" sz="1600">
              <a:solidFill>
                <a:srgbClr val="FFC3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30" name="Google Shape;224;p22">
            <a:extLst>
              <a:ext uri="{FF2B5EF4-FFF2-40B4-BE49-F238E27FC236}">
                <a16:creationId xmlns:a16="http://schemas.microsoft.com/office/drawing/2014/main" id="{993E34EC-9DFC-470C-BEFE-5ECAE945C133}"/>
              </a:ext>
            </a:extLst>
          </p:cNvPr>
          <p:cNvCxnSpPr>
            <a:cxnSpLocks/>
            <a:endCxn id="40" idx="1"/>
          </p:cNvCxnSpPr>
          <p:nvPr/>
        </p:nvCxnSpPr>
        <p:spPr>
          <a:xfrm rot="10800000" flipV="1">
            <a:off x="6438898" y="4479792"/>
            <a:ext cx="3143093" cy="217670"/>
          </a:xfrm>
          <a:prstGeom prst="bentConnector4">
            <a:avLst>
              <a:gd name="adj1" fmla="val 46777"/>
              <a:gd name="adj2" fmla="val -5021"/>
            </a:avLst>
          </a:prstGeom>
          <a:ln w="28575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018076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0AA04-D92B-49F5-9358-A96BE3772B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9092" y="983522"/>
            <a:ext cx="4921250" cy="50307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市場獨家規格造就熱烈反應</a:t>
            </a:r>
            <a:endParaRPr lang="en-US" altLang="zh-TW" sz="6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j-lt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20A5C9A-3DA8-40F9-BAB8-056934067551}"/>
              </a:ext>
            </a:extLst>
          </p:cNvPr>
          <p:cNvGrpSpPr/>
          <p:nvPr/>
        </p:nvGrpSpPr>
        <p:grpSpPr>
          <a:xfrm>
            <a:off x="6240292" y="1193800"/>
            <a:ext cx="5229395" cy="4162675"/>
            <a:chOff x="5032322" y="661274"/>
            <a:chExt cx="6437368" cy="5124240"/>
          </a:xfrm>
          <a:effectLst>
            <a:reflection blurRad="165100" stA="24000" endPos="92000" dist="673100" dir="5400000" sy="-100000" algn="bl" rotWithShape="0"/>
          </a:effectLst>
        </p:grpSpPr>
        <p:pic>
          <p:nvPicPr>
            <p:cNvPr id="8" name="圖片 8" descr="一張含有 沙發, 室內, 個人, 坐 的圖片&#10;&#10;自動產生的描述">
              <a:extLst>
                <a:ext uri="{FF2B5EF4-FFF2-40B4-BE49-F238E27FC236}">
                  <a16:creationId xmlns:a16="http://schemas.microsoft.com/office/drawing/2014/main" id="{67B5BF31-E1D9-4358-AA86-B83FD41C4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488" y="661274"/>
              <a:ext cx="1467432" cy="1640158"/>
            </a:xfrm>
            <a:prstGeom prst="rect">
              <a:avLst/>
            </a:prstGeom>
          </p:spPr>
        </p:pic>
        <p:pic>
          <p:nvPicPr>
            <p:cNvPr id="5" name="圖片 5" descr="一張含有 文字 的圖片&#10;&#10;自動產生的描述">
              <a:extLst>
                <a:ext uri="{FF2B5EF4-FFF2-40B4-BE49-F238E27FC236}">
                  <a16:creationId xmlns:a16="http://schemas.microsoft.com/office/drawing/2014/main" id="{31440DB9-8C62-4EC8-8E05-0325E703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4824" y="661274"/>
              <a:ext cx="4882766" cy="1640157"/>
            </a:xfrm>
            <a:prstGeom prst="rect">
              <a:avLst/>
            </a:prstGeom>
          </p:spPr>
        </p:pic>
        <p:pic>
          <p:nvPicPr>
            <p:cNvPr id="7" name="圖片 7">
              <a:extLst>
                <a:ext uri="{FF2B5EF4-FFF2-40B4-BE49-F238E27FC236}">
                  <a16:creationId xmlns:a16="http://schemas.microsoft.com/office/drawing/2014/main" id="{FA137237-EAD5-4096-A61E-65D74903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2322" y="3384548"/>
              <a:ext cx="1395459" cy="1135061"/>
            </a:xfrm>
            <a:prstGeom prst="rect">
              <a:avLst/>
            </a:prstGeom>
          </p:spPr>
        </p:pic>
        <p:pic>
          <p:nvPicPr>
            <p:cNvPr id="12" name="圖片 12" descr="一張含有 文字 的圖片&#10;&#10;自動產生的描述">
              <a:extLst>
                <a:ext uri="{FF2B5EF4-FFF2-40B4-BE49-F238E27FC236}">
                  <a16:creationId xmlns:a16="http://schemas.microsoft.com/office/drawing/2014/main" id="{178BEE0C-DB30-4982-8DC7-3736C481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3490" y="2351991"/>
              <a:ext cx="6426200" cy="969060"/>
            </a:xfrm>
            <a:prstGeom prst="rect">
              <a:avLst/>
            </a:prstGeom>
          </p:spPr>
        </p:pic>
        <p:pic>
          <p:nvPicPr>
            <p:cNvPr id="9" name="圖片 9" descr="一張含有 個人, 握住, 閱讀, 女性 的圖片&#10;&#10;自動產生的描述">
              <a:extLst>
                <a:ext uri="{FF2B5EF4-FFF2-40B4-BE49-F238E27FC236}">
                  <a16:creationId xmlns:a16="http://schemas.microsoft.com/office/drawing/2014/main" id="{62428EA7-7B53-4C93-9EF4-00027DB72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5320" y="4583111"/>
              <a:ext cx="1612270" cy="1201231"/>
            </a:xfrm>
            <a:prstGeom prst="rect">
              <a:avLst/>
            </a:prstGeom>
          </p:spPr>
        </p:pic>
        <p:pic>
          <p:nvPicPr>
            <p:cNvPr id="3" name="圖片 7" descr="一張含有 個人, 室內, 桌, 男人 的圖片&#10;&#10;自動產生的描述">
              <a:extLst>
                <a:ext uri="{FF2B5EF4-FFF2-40B4-BE49-F238E27FC236}">
                  <a16:creationId xmlns:a16="http://schemas.microsoft.com/office/drawing/2014/main" id="{B637F80B-48C3-49B2-A53C-A22D6D5FB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008" y="3384551"/>
              <a:ext cx="2312987" cy="1136651"/>
            </a:xfrm>
            <a:prstGeom prst="rect">
              <a:avLst/>
            </a:prstGeom>
          </p:spPr>
        </p:pic>
        <p:pic>
          <p:nvPicPr>
            <p:cNvPr id="11" name="圖片 11" descr="一張含有 坐, 監視器, 桌, 標誌 的圖片&#10;&#10;自動產生的描述">
              <a:extLst>
                <a:ext uri="{FF2B5EF4-FFF2-40B4-BE49-F238E27FC236}">
                  <a16:creationId xmlns:a16="http://schemas.microsoft.com/office/drawing/2014/main" id="{D3793016-812F-4CC2-9CA9-589594543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1768" y="4583108"/>
              <a:ext cx="2606330" cy="1202406"/>
            </a:xfrm>
            <a:prstGeom prst="rect">
              <a:avLst/>
            </a:prstGeom>
          </p:spPr>
        </p:pic>
        <p:pic>
          <p:nvPicPr>
            <p:cNvPr id="10" name="圖片 10" descr="一張含有 個人, 室內, 坐, 男人 的圖片&#10;&#10;自動產生的描述">
              <a:extLst>
                <a:ext uri="{FF2B5EF4-FFF2-40B4-BE49-F238E27FC236}">
                  <a16:creationId xmlns:a16="http://schemas.microsoft.com/office/drawing/2014/main" id="{4D79A5E7-6BB5-4FD6-85CF-BC601820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2322" y="4583107"/>
              <a:ext cx="2142225" cy="1194494"/>
            </a:xfrm>
            <a:prstGeom prst="rect">
              <a:avLst/>
            </a:prstGeom>
          </p:spPr>
        </p:pic>
        <p:pic>
          <p:nvPicPr>
            <p:cNvPr id="6" name="圖片 6" descr="一張含有 文字 的圖片&#10;&#10;自動產生的描述">
              <a:extLst>
                <a:ext uri="{FF2B5EF4-FFF2-40B4-BE49-F238E27FC236}">
                  <a16:creationId xmlns:a16="http://schemas.microsoft.com/office/drawing/2014/main" id="{3C4AEF9F-8A01-44D8-9493-7135B8AE5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0929" y="3382960"/>
              <a:ext cx="2698759" cy="1143412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25F740-F3A5-41F4-A13A-528D9C6BCD04}"/>
                </a:ext>
              </a:extLst>
            </p:cNvPr>
            <p:cNvSpPr/>
            <p:nvPr/>
          </p:nvSpPr>
          <p:spPr>
            <a:xfrm>
              <a:off x="9586436" y="3422533"/>
              <a:ext cx="990912" cy="152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776796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128E6FC-96AF-460E-973C-E50929448FC7}"/>
              </a:ext>
            </a:extLst>
          </p:cNvPr>
          <p:cNvSpPr/>
          <p:nvPr/>
        </p:nvSpPr>
        <p:spPr>
          <a:xfrm>
            <a:off x="-138963" y="2060134"/>
            <a:ext cx="12462934" cy="5078086"/>
          </a:xfrm>
          <a:prstGeom prst="rect">
            <a:avLst/>
          </a:prstGeom>
          <a:gradFill flip="none" rotWithShape="1">
            <a:gsLst>
              <a:gs pos="86000">
                <a:srgbClr val="A2C3C8">
                  <a:alpha val="40000"/>
                </a:srgbClr>
              </a:gs>
              <a:gs pos="16000">
                <a:srgbClr val="BBDBDD">
                  <a:alpha val="0"/>
                </a:srgbClr>
              </a:gs>
              <a:gs pos="100000">
                <a:srgbClr val="8AACB4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22D94C2F-EBBA-4F42-99E1-8B4835BC7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5739" y="4395068"/>
            <a:ext cx="4152900" cy="146685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2D56628-43BA-4E8D-B961-EFC85B278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234" y="3618422"/>
            <a:ext cx="2727982" cy="27430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87C4B08-3D57-4EBA-8ADC-87B30CCBE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zh-CN" altLang="en-US"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強大的性能</a:t>
            </a:r>
            <a:endParaRPr lang="zh-TW" altLang="en-US">
              <a:ea typeface="微軟正黑體" panose="020B0604030504040204" pitchFamily="34" charset="-120"/>
              <a:cs typeface="Calibri Light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17BB46-B3A6-4837-B44F-A10162D21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3233" y="2060134"/>
            <a:ext cx="3983351" cy="11319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Hawkeye v2 IPQ8072A 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四核心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2.2GHz 64-bit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處理器</a:t>
            </a: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可快速處理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 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吞吐量的網路傳輸</a:t>
            </a: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0ED1F8E-A865-462E-9010-81A50431EFE8}"/>
              </a:ext>
            </a:extLst>
          </p:cNvPr>
          <p:cNvSpPr/>
          <p:nvPr/>
        </p:nvSpPr>
        <p:spPr>
          <a:xfrm>
            <a:off x="1173970" y="4745278"/>
            <a:ext cx="18085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2.2GHz</a:t>
            </a:r>
          </a:p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64-bit</a:t>
            </a:r>
          </a:p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Quad-core </a:t>
            </a:r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B924A0-E85F-4646-952D-EF6A013C1433}"/>
              </a:ext>
            </a:extLst>
          </p:cNvPr>
          <p:cNvGrpSpPr/>
          <p:nvPr/>
        </p:nvGrpSpPr>
        <p:grpSpPr>
          <a:xfrm>
            <a:off x="4830414" y="4714034"/>
            <a:ext cx="2832677" cy="830997"/>
            <a:chOff x="2934340" y="3329404"/>
            <a:chExt cx="2832677" cy="830997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2D59152-9EB3-4E52-853C-D620500E4FA5}"/>
                </a:ext>
              </a:extLst>
            </p:cNvPr>
            <p:cNvSpPr/>
            <p:nvPr/>
          </p:nvSpPr>
          <p:spPr>
            <a:xfrm>
              <a:off x="2934340" y="3329404"/>
              <a:ext cx="155202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RAM</a:t>
              </a:r>
              <a:endPara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2850429-6700-4FCE-9B73-E5603E5C4E9E}"/>
                </a:ext>
              </a:extLst>
            </p:cNvPr>
            <p:cNvSpPr/>
            <p:nvPr/>
          </p:nvSpPr>
          <p:spPr>
            <a:xfrm>
              <a:off x="4966798" y="3588034"/>
              <a:ext cx="800219" cy="46166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1GB</a:t>
              </a:r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FAC9DE-684F-4EA9-9819-938D3C08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6522" y="4202576"/>
            <a:ext cx="2103405" cy="46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42C61E9-92DD-4B6C-B65F-2F1387DB4CB0}"/>
              </a:ext>
            </a:extLst>
          </p:cNvPr>
          <p:cNvSpPr/>
          <p:nvPr/>
        </p:nvSpPr>
        <p:spPr>
          <a:xfrm>
            <a:off x="4849901" y="2045812"/>
            <a:ext cx="2789838" cy="157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35" lvl="0" indent="-187109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1GB 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系統內存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lvl="0" indent="-187109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可同時長時間支援更多連線用戶，物聯網時代必備利器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DE4CE75-9AB7-9E45-BCB0-03081AAE528D}"/>
              </a:ext>
            </a:extLst>
          </p:cNvPr>
          <p:cNvSpPr/>
          <p:nvPr/>
        </p:nvSpPr>
        <p:spPr>
          <a:xfrm>
            <a:off x="8615315" y="2045812"/>
            <a:ext cx="3243452" cy="121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35" lvl="0" indent="-187109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 eMMC Flash Storage</a:t>
            </a:r>
          </a:p>
          <a:p>
            <a:pPr marL="180335" lvl="0" indent="-187109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QHora-301W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提供多功能服務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ex, QVPN, SD-WAN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A3E25E0-DBA7-48E5-A044-4394D8406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4491" y="3467714"/>
            <a:ext cx="27051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7839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1088F3-8C6B-4575-9694-1D3C8EA7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>
            <a:normAutofit/>
          </a:bodyPr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無風扇設計</a:t>
            </a:r>
            <a:b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b="1">
                <a:ea typeface="微軟正黑體" panose="020B0604030504040204" pitchFamily="34" charset="-120"/>
                <a:sym typeface="Arial" panose="020B0604020202020204" pitchFamily="34" charset="0"/>
              </a:rPr>
              <a:t>靜靜地幫您串起每一台裝置</a:t>
            </a:r>
            <a:endParaRPr lang="zh-TW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F6F145-4FFC-451C-AE54-950AC9BE02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3341" y="2861716"/>
            <a:ext cx="4415757" cy="20373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安靜的高效能路由器，是家庭工作者最佳的好夥伴</a:t>
            </a:r>
            <a:endParaRPr lang="en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無風扇採用獨特的通風結構，使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" altLang="zh-CN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能夠在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0-40°</a:t>
            </a:r>
            <a:r>
              <a:rPr lang="en" altLang="zh-CN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的工作溫度範圍內保持穩定的吞吐效率</a:t>
            </a:r>
            <a:endParaRPr lang="en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3B1B556-734B-4218-85F9-4083A8DAE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447" y="1450793"/>
            <a:ext cx="7521505" cy="601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91974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C2D02A-B011-418A-ABFC-5C61048D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硬體規格</a:t>
            </a:r>
            <a:endParaRPr lang="en-US" altLang="zh-TW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F280C96-03C1-48BA-9408-A8F758252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50602"/>
              </p:ext>
            </p:extLst>
          </p:nvPr>
        </p:nvGraphicFramePr>
        <p:xfrm>
          <a:off x="1723110" y="1896679"/>
          <a:ext cx="8745780" cy="447910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26312">
                  <a:extLst>
                    <a:ext uri="{9D8B030D-6E8A-4147-A177-3AD203B41FA5}">
                      <a16:colId xmlns:a16="http://schemas.microsoft.com/office/drawing/2014/main" val="1796742940"/>
                    </a:ext>
                  </a:extLst>
                </a:gridCol>
                <a:gridCol w="6219468">
                  <a:extLst>
                    <a:ext uri="{9D8B030D-6E8A-4147-A177-3AD203B41FA5}">
                      <a16:colId xmlns:a16="http://schemas.microsoft.com/office/drawing/2014/main" val="4189132509"/>
                    </a:ext>
                  </a:extLst>
                </a:gridCol>
              </a:tblGrid>
              <a:tr h="3965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af-Z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規格</a:t>
                      </a:r>
                    </a:p>
                  </a:txBody>
                  <a:tcPr marL="83548" marR="83548" marT="83548" marB="835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QHora-301W</a:t>
                      </a:r>
                    </a:p>
                  </a:txBody>
                  <a:tcPr marL="83548" marR="83548" marT="83548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50845"/>
                  </a:ext>
                </a:extLst>
              </a:tr>
              <a:tr h="5058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網路埠</a:t>
                      </a:r>
                      <a:r>
                        <a:rPr lang="af-ZA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(RJ45)</a:t>
                      </a: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indent="-17145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4 x RJ-45 1GbE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CN" altLang="en-US" sz="1200" b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可設定</a:t>
                      </a:r>
                      <a:r>
                        <a:rPr lang="zh-TW" altLang="en-US" sz="1200" b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af-ZA" altLang="zh-TW" sz="1200" b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WAN/LAN)</a:t>
                      </a:r>
                      <a:endParaRPr lang="af-ZA" sz="1200" b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539750" indent="-17145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2 x RJ-45 </a:t>
                      </a:r>
                      <a:r>
                        <a:rPr lang="af-ZA" sz="1200" b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10GbE  (10G/5G/2.5G/1G/100Mbps, </a:t>
                      </a:r>
                      <a:r>
                        <a:rPr lang="zh-CN" altLang="en-US" sz="1200" b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可設定</a:t>
                      </a:r>
                      <a:r>
                        <a:rPr lang="zh-TW" altLang="en-US" sz="1200" b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af-ZA" sz="1200" b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WAN/LAN</a:t>
                      </a: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) </a:t>
                      </a: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617502"/>
                  </a:ext>
                </a:extLst>
              </a:tr>
              <a:tr h="3206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天線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8 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支</a:t>
                      </a: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5dBi</a:t>
                      </a:r>
                      <a:r>
                        <a:rPr lang="af-ZA" altLang="zh-CN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隱藏式天線</a:t>
                      </a:r>
                      <a:endParaRPr lang="af-ZA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936506"/>
                  </a:ext>
                </a:extLst>
              </a:tr>
              <a:tr h="3206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處理器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Qualcomm IPQ8072A Hawkeye 2 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四核心</a:t>
                      </a: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2.2 GHz 64-bit CPU</a:t>
                      </a: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18501"/>
                  </a:ext>
                </a:extLst>
              </a:tr>
              <a:tr h="3206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記憶體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1GB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RAM</a:t>
                      </a:r>
                      <a:endParaRPr lang="af-ZA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855854"/>
                  </a:ext>
                </a:extLst>
              </a:tr>
              <a:tr h="3206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快閃記憶體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4GB eMMC</a:t>
                      </a: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890975"/>
                  </a:ext>
                </a:extLst>
              </a:tr>
              <a:tr h="1006678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無線網路</a:t>
                      </a:r>
                      <a:endParaRPr lang="zh-TW" altLang="en-US" sz="12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zh-CN" altLang="en-US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雙頻</a:t>
                      </a:r>
                      <a:r>
                        <a:rPr lang="zh-TW" altLang="en-US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af-ZA" altLang="zh-TW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AX3</a:t>
                      </a:r>
                      <a:r>
                        <a:rPr lang="en-US" altLang="zh-TW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6</a:t>
                      </a:r>
                      <a:r>
                        <a:rPr lang="af-ZA" altLang="zh-TW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00</a:t>
                      </a:r>
                      <a:br>
                        <a:rPr lang="af-ZA" altLang="zh-TW" sz="1200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</a:br>
                      <a:r>
                        <a:rPr lang="af-ZA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5G (2475Mbps): 4x4 (80MHz), 2x2 (160MHz)</a:t>
                      </a:r>
                      <a:br>
                        <a:rPr lang="af-ZA" sz="1200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</a:br>
                      <a:r>
                        <a:rPr lang="af-ZA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2.4G (1182Mbps): 4x4 (40MHz)</a:t>
                      </a:r>
                    </a:p>
                    <a:p>
                      <a:pPr marL="53975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af-ZA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WPS </a:t>
                      </a:r>
                      <a:r>
                        <a:rPr lang="zh-CN" altLang="en-US" sz="12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按鍵</a:t>
                      </a:r>
                      <a:endParaRPr lang="en-US" altLang="zh-CN" sz="12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848102"/>
                  </a:ext>
                </a:extLst>
              </a:tr>
              <a:tr h="39829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安裝支架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VESA 75 x 75 mm</a:t>
                      </a: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4131"/>
                  </a:ext>
                </a:extLst>
              </a:tr>
              <a:tr h="319461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無風扇設計</a:t>
                      </a:r>
                      <a:endParaRPr lang="en-US" altLang="zh-TW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在 </a:t>
                      </a:r>
                      <a:r>
                        <a:rPr lang="en-US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0-40</a:t>
                      </a:r>
                      <a:r>
                        <a:rPr lang="af-ZA" altLang="zh-TW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C</a:t>
                      </a: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工作溫度範圍內保持一致的系統性能</a:t>
                      </a:r>
                      <a:endParaRPr lang="af-ZA" altLang="zh-TW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660864"/>
                  </a:ext>
                </a:extLst>
              </a:tr>
              <a:tr h="31946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SD-WAN 最多 VPN 通道數量</a:t>
                      </a:r>
                    </a:p>
                  </a:txBody>
                  <a:tcPr marL="83548" marR="83548" marT="83548" marB="835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30</a:t>
                      </a: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1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166026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FCCF42A-E8C1-4939-8C70-0E9446620E7F}"/>
              </a:ext>
            </a:extLst>
          </p:cNvPr>
          <p:cNvSpPr txBox="1"/>
          <p:nvPr/>
        </p:nvSpPr>
        <p:spPr>
          <a:xfrm>
            <a:off x="3634566" y="3708400"/>
            <a:ext cx="492870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 10GbE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高速傳輸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符合您所</a:t>
            </a: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使用情境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11629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3AEF3B-4988-44B1-8B30-1D71545D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zh-CN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情境一: </a:t>
            </a:r>
            <a:br>
              <a:rPr lang="en-US" altLang="zh-CN" dirty="0"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雙 </a:t>
            </a:r>
            <a:r>
              <a:rPr lang="en-US" altLang="zh-TW" dirty="0"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 皆為</a:t>
            </a:r>
            <a:r>
              <a:rPr lang="en-US" altLang="zh-TW" dirty="0">
                <a:ea typeface="微軟正黑體" panose="020B0604030504040204" pitchFamily="34" charset="-120"/>
                <a:sym typeface="Arial" panose="020B0604020202020204" pitchFamily="34" charset="0"/>
              </a:rPr>
              <a:t> LAN</a:t>
            </a:r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 傳輸</a:t>
            </a:r>
          </a:p>
        </p:txBody>
      </p:sp>
      <p:sp>
        <p:nvSpPr>
          <p:cNvPr id="7" name="流程圖: 換頁接點 6">
            <a:extLst>
              <a:ext uri="{FF2B5EF4-FFF2-40B4-BE49-F238E27FC236}">
                <a16:creationId xmlns:a16="http://schemas.microsoft.com/office/drawing/2014/main" id="{F7D022C1-D458-4661-BC30-3AC541824046}"/>
              </a:ext>
            </a:extLst>
          </p:cNvPr>
          <p:cNvSpPr/>
          <p:nvPr/>
        </p:nvSpPr>
        <p:spPr>
          <a:xfrm rot="10800000">
            <a:off x="3258443" y="3582524"/>
            <a:ext cx="7159685" cy="2877500"/>
          </a:xfrm>
          <a:prstGeom prst="flowChartOffpageConnector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  <a:ln w="19050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1DB7E5A-A761-487F-ABA4-5FD159288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994" y="4002628"/>
            <a:ext cx="792641" cy="74135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19E431-9FC9-4DBD-A339-0C04A130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96" y="5059352"/>
            <a:ext cx="1447018" cy="861346"/>
          </a:xfrm>
          <a:prstGeom prst="rect">
            <a:avLst/>
          </a:prstGeom>
        </p:spPr>
      </p:pic>
      <p:sp>
        <p:nvSpPr>
          <p:cNvPr id="10" name="文字方塊 11">
            <a:extLst>
              <a:ext uri="{FF2B5EF4-FFF2-40B4-BE49-F238E27FC236}">
                <a16:creationId xmlns:a16="http://schemas.microsoft.com/office/drawing/2014/main" id="{64389D8F-FA15-454B-969A-190C67B37A18}"/>
              </a:ext>
            </a:extLst>
          </p:cNvPr>
          <p:cNvSpPr txBox="1"/>
          <p:nvPr/>
        </p:nvSpPr>
        <p:spPr>
          <a:xfrm>
            <a:off x="1859366" y="5918334"/>
            <a:ext cx="14147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1G WAN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97E5AE4-5CD6-4A32-921B-CE5683D61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73" y="5021274"/>
            <a:ext cx="1620655" cy="373347"/>
          </a:xfrm>
          <a:prstGeom prst="rect">
            <a:avLst/>
          </a:prstGeom>
        </p:spPr>
      </p:pic>
      <p:pic>
        <p:nvPicPr>
          <p:cNvPr id="16" name="圖片 15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50406DA7-ED9E-44A5-A7EB-8A2214813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480" y="4731414"/>
            <a:ext cx="1135828" cy="655875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7186667B-E285-4F56-AEB4-3FDFFB606A19}"/>
              </a:ext>
            </a:extLst>
          </p:cNvPr>
          <p:cNvCxnSpPr>
            <a:cxnSpLocks/>
          </p:cNvCxnSpPr>
          <p:nvPr/>
        </p:nvCxnSpPr>
        <p:spPr>
          <a:xfrm>
            <a:off x="8688445" y="5210101"/>
            <a:ext cx="4419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24">
            <a:extLst>
              <a:ext uri="{FF2B5EF4-FFF2-40B4-BE49-F238E27FC236}">
                <a16:creationId xmlns:a16="http://schemas.microsoft.com/office/drawing/2014/main" id="{99B8F611-2FC4-489A-9160-66FDE4806328}"/>
              </a:ext>
            </a:extLst>
          </p:cNvPr>
          <p:cNvSpPr txBox="1"/>
          <p:nvPr/>
        </p:nvSpPr>
        <p:spPr>
          <a:xfrm>
            <a:off x="8925696" y="5394621"/>
            <a:ext cx="138708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CN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多個內網設備</a:t>
            </a:r>
            <a:endParaRPr lang="en-US" altLang="zh-TW" sz="1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" name="圖片 19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A12F70AA-4E66-4346-913D-6C3328758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627" y="4703773"/>
            <a:ext cx="604332" cy="604332"/>
          </a:xfrm>
          <a:prstGeom prst="rect">
            <a:avLst/>
          </a:prstGeom>
        </p:spPr>
      </p:pic>
      <p:sp>
        <p:nvSpPr>
          <p:cNvPr id="24" name="文字方塊 11">
            <a:extLst>
              <a:ext uri="{FF2B5EF4-FFF2-40B4-BE49-F238E27FC236}">
                <a16:creationId xmlns:a16="http://schemas.microsoft.com/office/drawing/2014/main" id="{74079C98-08FD-46C1-AA87-A2871AF0185C}"/>
              </a:ext>
            </a:extLst>
          </p:cNvPr>
          <p:cNvSpPr txBox="1"/>
          <p:nvPr/>
        </p:nvSpPr>
        <p:spPr>
          <a:xfrm>
            <a:off x="5614597" y="4354656"/>
            <a:ext cx="105470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LAN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BC73CB6-A8D1-446A-B8CE-66C3D88FE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575" y="5298059"/>
            <a:ext cx="3446982" cy="1036974"/>
          </a:xfrm>
          <a:prstGeom prst="rect">
            <a:avLst/>
          </a:prstGeom>
        </p:spPr>
      </p:pic>
      <p:sp>
        <p:nvSpPr>
          <p:cNvPr id="28" name="左中括弧 27">
            <a:extLst>
              <a:ext uri="{FF2B5EF4-FFF2-40B4-BE49-F238E27FC236}">
                <a16:creationId xmlns:a16="http://schemas.microsoft.com/office/drawing/2014/main" id="{B37D76FC-F25D-4B39-BCCF-5E06A16E7815}"/>
              </a:ext>
            </a:extLst>
          </p:cNvPr>
          <p:cNvSpPr/>
          <p:nvPr/>
        </p:nvSpPr>
        <p:spPr>
          <a:xfrm rot="16200000">
            <a:off x="3582157" y="4171485"/>
            <a:ext cx="358237" cy="3968862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5E3449AB-2F18-44E3-98FD-A48B39299A2E}"/>
              </a:ext>
            </a:extLst>
          </p:cNvPr>
          <p:cNvCxnSpPr>
            <a:cxnSpLocks/>
          </p:cNvCxnSpPr>
          <p:nvPr/>
        </p:nvCxnSpPr>
        <p:spPr>
          <a:xfrm flipV="1">
            <a:off x="4915651" y="4627102"/>
            <a:ext cx="2188323" cy="1349694"/>
          </a:xfrm>
          <a:prstGeom prst="bentConnector3">
            <a:avLst>
              <a:gd name="adj1" fmla="val 41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11">
            <a:extLst>
              <a:ext uri="{FF2B5EF4-FFF2-40B4-BE49-F238E27FC236}">
                <a16:creationId xmlns:a16="http://schemas.microsoft.com/office/drawing/2014/main" id="{4278BE0E-A4C7-417A-BAE1-3B2E7D97A7C2}"/>
              </a:ext>
            </a:extLst>
          </p:cNvPr>
          <p:cNvSpPr txBox="1"/>
          <p:nvPr/>
        </p:nvSpPr>
        <p:spPr>
          <a:xfrm>
            <a:off x="5614597" y="4946765"/>
            <a:ext cx="105470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LAN</a:t>
            </a:r>
          </a:p>
        </p:txBody>
      </p: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32C905FF-F073-4488-B0BF-088BB74A1D3E}"/>
              </a:ext>
            </a:extLst>
          </p:cNvPr>
          <p:cNvCxnSpPr>
            <a:cxnSpLocks/>
          </p:cNvCxnSpPr>
          <p:nvPr/>
        </p:nvCxnSpPr>
        <p:spPr>
          <a:xfrm flipV="1">
            <a:off x="5243339" y="5227160"/>
            <a:ext cx="1837535" cy="749636"/>
          </a:xfrm>
          <a:prstGeom prst="bentConnector3">
            <a:avLst>
              <a:gd name="adj1" fmla="val 60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BF5B2B7E-EF77-4D51-B0B8-E5B1BBF0F496}"/>
              </a:ext>
            </a:extLst>
          </p:cNvPr>
          <p:cNvSpPr txBox="1"/>
          <p:nvPr/>
        </p:nvSpPr>
        <p:spPr>
          <a:xfrm>
            <a:off x="3185160" y="1872405"/>
            <a:ext cx="5821680" cy="15756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一個 1GbE WAN,</a:t>
            </a:r>
            <a:r>
              <a:rPr lang="en-US" alt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兩個 10GbE LAN</a:t>
            </a:r>
            <a:endParaRPr lang="en-US" altLang="zh-TW" sz="28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路由的內網傳輸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加速內網文件影片存取和資料共享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DBFD817-0808-413A-B972-4123894D9CC4}"/>
              </a:ext>
            </a:extLst>
          </p:cNvPr>
          <p:cNvSpPr txBox="1"/>
          <p:nvPr/>
        </p:nvSpPr>
        <p:spPr>
          <a:xfrm>
            <a:off x="3790631" y="4471684"/>
            <a:ext cx="98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 6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圖片 20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0B085F92-A837-F14A-926F-6B60FB592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092" y="4581478"/>
            <a:ext cx="1135828" cy="655875"/>
          </a:xfrm>
          <a:prstGeom prst="rect">
            <a:avLst/>
          </a:prstGeom>
        </p:spPr>
      </p:pic>
      <p:pic>
        <p:nvPicPr>
          <p:cNvPr id="23" name="圖片 22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EE8BC1B9-D361-D549-B522-98FFCDB72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106" y="4403476"/>
            <a:ext cx="1135828" cy="6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07746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流程圖: 換頁接點 38">
            <a:extLst>
              <a:ext uri="{FF2B5EF4-FFF2-40B4-BE49-F238E27FC236}">
                <a16:creationId xmlns:a16="http://schemas.microsoft.com/office/drawing/2014/main" id="{C55C811F-0F9A-4A67-BD0E-696D728F6C88}"/>
              </a:ext>
            </a:extLst>
          </p:cNvPr>
          <p:cNvSpPr/>
          <p:nvPr/>
        </p:nvSpPr>
        <p:spPr>
          <a:xfrm rot="10800000">
            <a:off x="214495" y="3998794"/>
            <a:ext cx="4726407" cy="2261196"/>
          </a:xfrm>
          <a:prstGeom prst="flowChartOffpageConnector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  <a:ln w="19050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F3AEF3B-4988-44B1-8B30-1D71545D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情境二</a:t>
            </a:r>
            <a:r>
              <a:rPr lang="en-US" altLang="zh-CN" dirty="0"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br>
              <a:rPr lang="en-US" altLang="zh-TW" dirty="0"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一個</a:t>
            </a:r>
            <a:r>
              <a:rPr 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en-US" altLang="zh-CN" dirty="0">
                <a:ea typeface="微軟正黑體" panose="020B0604030504040204" pitchFamily="34" charset="-120"/>
                <a:sym typeface="Arial" panose="020B0604020202020204" pitchFamily="34" charset="0"/>
              </a:rPr>
              <a:t> W</a:t>
            </a:r>
            <a:r>
              <a:rPr lang="zh-CN" dirty="0">
                <a:ea typeface="微軟正黑體" panose="020B0604030504040204" pitchFamily="34" charset="-120"/>
                <a:sym typeface="Arial" panose="020B0604020202020204" pitchFamily="34" charset="0"/>
              </a:rPr>
              <a:t>AN</a:t>
            </a:r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 和一個 </a:t>
            </a:r>
            <a:r>
              <a:rPr lang="zh-CN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10GbE LAN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4332BCE-8251-4A2D-94BA-720EC609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0" y="4535337"/>
            <a:ext cx="2125965" cy="51528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C94D703-FEE3-4078-A6BC-E4E293FDA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559" y="4905984"/>
            <a:ext cx="1300766" cy="776224"/>
          </a:xfrm>
          <a:prstGeom prst="rect">
            <a:avLst/>
          </a:prstGeom>
        </p:spPr>
      </p:pic>
      <p:sp>
        <p:nvSpPr>
          <p:cNvPr id="18" name="流程圖: 換頁接點 17">
            <a:extLst>
              <a:ext uri="{FF2B5EF4-FFF2-40B4-BE49-F238E27FC236}">
                <a16:creationId xmlns:a16="http://schemas.microsoft.com/office/drawing/2014/main" id="{5368DC69-1566-40FB-87C2-92D1C11CF0E8}"/>
              </a:ext>
            </a:extLst>
          </p:cNvPr>
          <p:cNvSpPr/>
          <p:nvPr/>
        </p:nvSpPr>
        <p:spPr>
          <a:xfrm rot="10800000">
            <a:off x="7254072" y="3998794"/>
            <a:ext cx="4726407" cy="2261196"/>
          </a:xfrm>
          <a:prstGeom prst="flowChartOffpageConnector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  <a:ln w="19050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45036008-FB00-4A53-9939-8A215B10BE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829" y="5031531"/>
            <a:ext cx="3256327" cy="979618"/>
          </a:xfrm>
          <a:prstGeom prst="rect">
            <a:avLst/>
          </a:prstGeom>
        </p:spPr>
      </p:pic>
      <p:sp>
        <p:nvSpPr>
          <p:cNvPr id="34" name="文字方塊 11">
            <a:extLst>
              <a:ext uri="{FF2B5EF4-FFF2-40B4-BE49-F238E27FC236}">
                <a16:creationId xmlns:a16="http://schemas.microsoft.com/office/drawing/2014/main" id="{B08D2428-08B7-4586-A080-16663B3ADA6D}"/>
              </a:ext>
            </a:extLst>
          </p:cNvPr>
          <p:cNvSpPr txBox="1"/>
          <p:nvPr/>
        </p:nvSpPr>
        <p:spPr>
          <a:xfrm>
            <a:off x="9385987" y="4692844"/>
            <a:ext cx="99636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LAN</a:t>
            </a:r>
          </a:p>
        </p:txBody>
      </p: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2C9F5332-0A1F-46AE-B3A1-5A7C5901F8E7}"/>
              </a:ext>
            </a:extLst>
          </p:cNvPr>
          <p:cNvCxnSpPr>
            <a:cxnSpLocks/>
          </p:cNvCxnSpPr>
          <p:nvPr/>
        </p:nvCxnSpPr>
        <p:spPr>
          <a:xfrm flipV="1">
            <a:off x="9015924" y="4957730"/>
            <a:ext cx="1735900" cy="708173"/>
          </a:xfrm>
          <a:prstGeom prst="bentConnector3">
            <a:avLst>
              <a:gd name="adj1" fmla="val 60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E285B9C9-D399-4165-897D-322291AF4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079" y="4528398"/>
            <a:ext cx="1075880" cy="1006266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AD9F5BC0-A5FB-4BD3-A09A-E5CE2C5689BC}"/>
              </a:ext>
            </a:extLst>
          </p:cNvPr>
          <p:cNvSpPr/>
          <p:nvPr/>
        </p:nvSpPr>
        <p:spPr>
          <a:xfrm>
            <a:off x="11141440" y="5964427"/>
            <a:ext cx="839040" cy="290754"/>
          </a:xfrm>
          <a:prstGeom prst="rect">
            <a:avLst/>
          </a:prstGeom>
          <a:noFill/>
          <a:ln w="28575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0BCA421-75F3-42C4-8E7C-4B4FB7EF5EB4}"/>
              </a:ext>
            </a:extLst>
          </p:cNvPr>
          <p:cNvSpPr txBox="1"/>
          <p:nvPr/>
        </p:nvSpPr>
        <p:spPr>
          <a:xfrm>
            <a:off x="10979289" y="5741794"/>
            <a:ext cx="99323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2400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台北</a:t>
            </a:r>
            <a:endParaRPr lang="en-US" altLang="zh-TW" sz="2400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文字方塊 11">
            <a:extLst>
              <a:ext uri="{FF2B5EF4-FFF2-40B4-BE49-F238E27FC236}">
                <a16:creationId xmlns:a16="http://schemas.microsoft.com/office/drawing/2014/main" id="{B6181A6A-FD50-4066-B88B-C49F40693842}"/>
              </a:ext>
            </a:extLst>
          </p:cNvPr>
          <p:cNvSpPr txBox="1"/>
          <p:nvPr/>
        </p:nvSpPr>
        <p:spPr>
          <a:xfrm>
            <a:off x="6106697" y="5671894"/>
            <a:ext cx="133653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WAN</a:t>
            </a:r>
          </a:p>
        </p:txBody>
      </p:sp>
      <p:sp>
        <p:nvSpPr>
          <p:cNvPr id="38" name="左中括弧 37">
            <a:extLst>
              <a:ext uri="{FF2B5EF4-FFF2-40B4-BE49-F238E27FC236}">
                <a16:creationId xmlns:a16="http://schemas.microsoft.com/office/drawing/2014/main" id="{AAE118E2-FF64-4453-BD65-254B3B00DED5}"/>
              </a:ext>
            </a:extLst>
          </p:cNvPr>
          <p:cNvSpPr/>
          <p:nvPr/>
        </p:nvSpPr>
        <p:spPr>
          <a:xfrm rot="16200000">
            <a:off x="7361970" y="4575049"/>
            <a:ext cx="290751" cy="2502345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908A3460-6C49-4E1A-864A-CAA09C947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198" y="5031531"/>
            <a:ext cx="3256327" cy="979618"/>
          </a:xfrm>
          <a:prstGeom prst="rect">
            <a:avLst/>
          </a:prstGeom>
        </p:spPr>
      </p:pic>
      <p:sp>
        <p:nvSpPr>
          <p:cNvPr id="41" name="文字方塊 11">
            <a:extLst>
              <a:ext uri="{FF2B5EF4-FFF2-40B4-BE49-F238E27FC236}">
                <a16:creationId xmlns:a16="http://schemas.microsoft.com/office/drawing/2014/main" id="{3E188A0C-B8DB-4109-B777-38C961C7B5AA}"/>
              </a:ext>
            </a:extLst>
          </p:cNvPr>
          <p:cNvSpPr txBox="1"/>
          <p:nvPr/>
        </p:nvSpPr>
        <p:spPr>
          <a:xfrm>
            <a:off x="2347597" y="4681720"/>
            <a:ext cx="99636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LAN</a:t>
            </a:r>
          </a:p>
        </p:txBody>
      </p: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875FD18E-6E89-49CD-8EC3-515663495400}"/>
              </a:ext>
            </a:extLst>
          </p:cNvPr>
          <p:cNvCxnSpPr>
            <a:cxnSpLocks/>
          </p:cNvCxnSpPr>
          <p:nvPr/>
        </p:nvCxnSpPr>
        <p:spPr>
          <a:xfrm rot="10800000">
            <a:off x="2419392" y="4983599"/>
            <a:ext cx="787833" cy="682307"/>
          </a:xfrm>
          <a:prstGeom prst="bentConnector3">
            <a:avLst>
              <a:gd name="adj1" fmla="val -196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6BAFD78B-4759-4ABF-A12C-AFD9F44717D6}"/>
              </a:ext>
            </a:extLst>
          </p:cNvPr>
          <p:cNvSpPr txBox="1"/>
          <p:nvPr/>
        </p:nvSpPr>
        <p:spPr>
          <a:xfrm>
            <a:off x="270396" y="5741794"/>
            <a:ext cx="9932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2400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紐約</a:t>
            </a:r>
            <a:endParaRPr lang="en-US" altLang="zh-TW" sz="2400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左中括弧 46">
            <a:extLst>
              <a:ext uri="{FF2B5EF4-FFF2-40B4-BE49-F238E27FC236}">
                <a16:creationId xmlns:a16="http://schemas.microsoft.com/office/drawing/2014/main" id="{346C63D6-11D3-4DAC-A798-0ABDD739C69B}"/>
              </a:ext>
            </a:extLst>
          </p:cNvPr>
          <p:cNvSpPr/>
          <p:nvPr/>
        </p:nvSpPr>
        <p:spPr>
          <a:xfrm rot="16200000">
            <a:off x="4290410" y="4339826"/>
            <a:ext cx="290751" cy="2972789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文字方塊 11">
            <a:extLst>
              <a:ext uri="{FF2B5EF4-FFF2-40B4-BE49-F238E27FC236}">
                <a16:creationId xmlns:a16="http://schemas.microsoft.com/office/drawing/2014/main" id="{F4201270-B351-4D38-84C1-601B571766D1}"/>
              </a:ext>
            </a:extLst>
          </p:cNvPr>
          <p:cNvSpPr txBox="1"/>
          <p:nvPr/>
        </p:nvSpPr>
        <p:spPr>
          <a:xfrm>
            <a:off x="4760948" y="5671894"/>
            <a:ext cx="133653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WAN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40A07F1-98E9-4EA1-972B-9D037FEF4CA3}"/>
              </a:ext>
            </a:extLst>
          </p:cNvPr>
          <p:cNvSpPr txBox="1"/>
          <p:nvPr/>
        </p:nvSpPr>
        <p:spPr>
          <a:xfrm>
            <a:off x="2984146" y="2341401"/>
            <a:ext cx="6245102" cy="9282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在跨辦公室間提供高速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內外網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VPN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傳輸</a:t>
            </a: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跨分點異地備份，同步作業和資料分享的必備利器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97783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3AEF3B-4988-44B1-8B30-1D71545D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zh-TW" altLang="en-US" dirty="0">
                <a:ea typeface="微軟正黑體" panose="020B0604030504040204" pitchFamily="34" charset="-120"/>
                <a:sym typeface="Arial" panose="020B0604020202020204" pitchFamily="34" charset="0"/>
              </a:rPr>
              <a:t>情境三 </a:t>
            </a:r>
            <a:r>
              <a:rPr lang="en-US" altLang="zh-TW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</a:t>
            </a:r>
            <a:br>
              <a:rPr lang="en-US" altLang="zh-TW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CN" altLang="en-US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</a:t>
            </a:r>
            <a:r>
              <a:rPr lang="en-US" altLang="zh-CN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WAN</a:t>
            </a:r>
            <a:r>
              <a:rPr lang="zh-TW" altLang="en-US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整合使用</a:t>
            </a:r>
            <a:endParaRPr lang="zh-TW" dirty="0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" name="流程圖: 換頁接點 5">
            <a:extLst>
              <a:ext uri="{FF2B5EF4-FFF2-40B4-BE49-F238E27FC236}">
                <a16:creationId xmlns:a16="http://schemas.microsoft.com/office/drawing/2014/main" id="{6E190967-29A7-40A7-BF2E-1A0887B3F86B}"/>
              </a:ext>
            </a:extLst>
          </p:cNvPr>
          <p:cNvSpPr/>
          <p:nvPr/>
        </p:nvSpPr>
        <p:spPr>
          <a:xfrm rot="10800000">
            <a:off x="3035193" y="3684313"/>
            <a:ext cx="7159685" cy="2877500"/>
          </a:xfrm>
          <a:prstGeom prst="flowChartOffpageConnector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  <a:ln w="19050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E59A29-C0F1-4877-8E0D-6A7D1FCB8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744" y="4028790"/>
            <a:ext cx="792641" cy="7413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6AC0973-F3C5-4E4E-AB70-F33ED2B7D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46" y="5085514"/>
            <a:ext cx="1447018" cy="861346"/>
          </a:xfrm>
          <a:prstGeom prst="rect">
            <a:avLst/>
          </a:prstGeom>
        </p:spPr>
      </p:pic>
      <p:sp>
        <p:nvSpPr>
          <p:cNvPr id="9" name="文字方塊 11">
            <a:extLst>
              <a:ext uri="{FF2B5EF4-FFF2-40B4-BE49-F238E27FC236}">
                <a16:creationId xmlns:a16="http://schemas.microsoft.com/office/drawing/2014/main" id="{16920A31-A318-4681-992A-C91A7878464B}"/>
              </a:ext>
            </a:extLst>
          </p:cNvPr>
          <p:cNvSpPr txBox="1"/>
          <p:nvPr/>
        </p:nvSpPr>
        <p:spPr>
          <a:xfrm>
            <a:off x="1620401" y="5993482"/>
            <a:ext cx="14147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CN" altLang="en-US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1G WAN</a:t>
            </a:r>
          </a:p>
        </p:txBody>
      </p:sp>
      <p:pic>
        <p:nvPicPr>
          <p:cNvPr id="11" name="圖片 10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9778A28F-3ED4-451D-BDA6-373CDA49B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230" y="4757576"/>
            <a:ext cx="1135828" cy="65587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63D36CA6-70E5-4EAF-8BB0-28D9BA7372DA}"/>
              </a:ext>
            </a:extLst>
          </p:cNvPr>
          <p:cNvCxnSpPr>
            <a:cxnSpLocks/>
          </p:cNvCxnSpPr>
          <p:nvPr/>
        </p:nvCxnSpPr>
        <p:spPr>
          <a:xfrm>
            <a:off x="8465195" y="5236263"/>
            <a:ext cx="4419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24">
            <a:extLst>
              <a:ext uri="{FF2B5EF4-FFF2-40B4-BE49-F238E27FC236}">
                <a16:creationId xmlns:a16="http://schemas.microsoft.com/office/drawing/2014/main" id="{342A59B0-816F-4630-B694-A8ADF5F02B6B}"/>
              </a:ext>
            </a:extLst>
          </p:cNvPr>
          <p:cNvSpPr txBox="1"/>
          <p:nvPr/>
        </p:nvSpPr>
        <p:spPr>
          <a:xfrm>
            <a:off x="8702446" y="5420783"/>
            <a:ext cx="1337395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CN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多個</a:t>
            </a:r>
            <a:r>
              <a:rPr lang="zh-TW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ＬＡＮ </a:t>
            </a:r>
            <a:r>
              <a:rPr lang="zh-CN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使用者</a:t>
            </a:r>
            <a:endParaRPr lang="en-US" altLang="zh-TW" sz="1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文字方塊 11">
            <a:extLst>
              <a:ext uri="{FF2B5EF4-FFF2-40B4-BE49-F238E27FC236}">
                <a16:creationId xmlns:a16="http://schemas.microsoft.com/office/drawing/2014/main" id="{296915D2-43B4-4769-A2DB-25EC0DFFF455}"/>
              </a:ext>
            </a:extLst>
          </p:cNvPr>
          <p:cNvSpPr txBox="1"/>
          <p:nvPr/>
        </p:nvSpPr>
        <p:spPr>
          <a:xfrm>
            <a:off x="5304177" y="4298029"/>
            <a:ext cx="105470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 LAN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0A360DC-F119-4F54-AA5F-90F71B4D7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325" y="5324221"/>
            <a:ext cx="3446982" cy="1036974"/>
          </a:xfrm>
          <a:prstGeom prst="rect">
            <a:avLst/>
          </a:prstGeom>
        </p:spPr>
      </p:pic>
      <p:sp>
        <p:nvSpPr>
          <p:cNvPr id="17" name="左中括弧 16">
            <a:extLst>
              <a:ext uri="{FF2B5EF4-FFF2-40B4-BE49-F238E27FC236}">
                <a16:creationId xmlns:a16="http://schemas.microsoft.com/office/drawing/2014/main" id="{930C3F0F-573F-4D29-8C65-89387FA0DC96}"/>
              </a:ext>
            </a:extLst>
          </p:cNvPr>
          <p:cNvSpPr/>
          <p:nvPr/>
        </p:nvSpPr>
        <p:spPr>
          <a:xfrm rot="16200000">
            <a:off x="3393587" y="4162967"/>
            <a:ext cx="288877" cy="3968862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FD210E10-199F-424F-B754-B2654BDAB19E}"/>
              </a:ext>
            </a:extLst>
          </p:cNvPr>
          <p:cNvCxnSpPr>
            <a:cxnSpLocks/>
          </p:cNvCxnSpPr>
          <p:nvPr/>
        </p:nvCxnSpPr>
        <p:spPr>
          <a:xfrm flipV="1">
            <a:off x="4692401" y="4653264"/>
            <a:ext cx="2188323" cy="1349694"/>
          </a:xfrm>
          <a:prstGeom prst="bentConnector3">
            <a:avLst>
              <a:gd name="adj1" fmla="val 41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1">
            <a:extLst>
              <a:ext uri="{FF2B5EF4-FFF2-40B4-BE49-F238E27FC236}">
                <a16:creationId xmlns:a16="http://schemas.microsoft.com/office/drawing/2014/main" id="{7066DE1B-4243-4856-936D-CB7D51E6AA36}"/>
              </a:ext>
            </a:extLst>
          </p:cNvPr>
          <p:cNvSpPr txBox="1"/>
          <p:nvPr/>
        </p:nvSpPr>
        <p:spPr>
          <a:xfrm>
            <a:off x="5391347" y="4972927"/>
            <a:ext cx="105470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 LAN</a:t>
            </a:r>
          </a:p>
        </p:txBody>
      </p: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ADC38909-2DF1-4E5D-AA2C-E44D8DD45C0B}"/>
              </a:ext>
            </a:extLst>
          </p:cNvPr>
          <p:cNvCxnSpPr>
            <a:cxnSpLocks/>
          </p:cNvCxnSpPr>
          <p:nvPr/>
        </p:nvCxnSpPr>
        <p:spPr>
          <a:xfrm flipV="1">
            <a:off x="5020089" y="5253322"/>
            <a:ext cx="1837535" cy="749636"/>
          </a:xfrm>
          <a:prstGeom prst="bentConnector3">
            <a:avLst>
              <a:gd name="adj1" fmla="val 60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左中括弧 20">
            <a:extLst>
              <a:ext uri="{FF2B5EF4-FFF2-40B4-BE49-F238E27FC236}">
                <a16:creationId xmlns:a16="http://schemas.microsoft.com/office/drawing/2014/main" id="{A1F3EA5B-38F9-41BA-87DD-0502917A08CE}"/>
              </a:ext>
            </a:extLst>
          </p:cNvPr>
          <p:cNvSpPr/>
          <p:nvPr/>
        </p:nvSpPr>
        <p:spPr>
          <a:xfrm rot="16200000">
            <a:off x="3334204" y="4026655"/>
            <a:ext cx="398413" cy="4351021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8AC8A81-3503-4B95-9EE9-34C5EF913702}"/>
              </a:ext>
            </a:extLst>
          </p:cNvPr>
          <p:cNvSpPr txBox="1"/>
          <p:nvPr/>
        </p:nvSpPr>
        <p:spPr>
          <a:xfrm>
            <a:off x="3035193" y="1764739"/>
            <a:ext cx="6171606" cy="19357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兩個 </a:t>
            </a:r>
            <a:r>
              <a:rPr lang="en-US" alt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1GbE WAN</a:t>
            </a: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頻寬聚合，故障轉移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負載平衡以及靈活的靜態路由進行外網優化，提高跨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的數據傳輸效率 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自動多點組建私網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93F4B28-F2D4-2340-8FDB-66A4202449F0}"/>
              </a:ext>
            </a:extLst>
          </p:cNvPr>
          <p:cNvSpPr txBox="1"/>
          <p:nvPr/>
        </p:nvSpPr>
        <p:spPr>
          <a:xfrm>
            <a:off x="3437428" y="4451917"/>
            <a:ext cx="943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 6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3" name="圖片 22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48324474-3954-4348-9356-2A2287FD3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927" y="4703773"/>
            <a:ext cx="604332" cy="604332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8C713EC5-8C94-4A12-996D-B8F756D79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5500" y="5009759"/>
            <a:ext cx="1589695" cy="3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82720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92">
            <a:extLst>
              <a:ext uri="{FF2B5EF4-FFF2-40B4-BE49-F238E27FC236}">
                <a16:creationId xmlns:a16="http://schemas.microsoft.com/office/drawing/2014/main" id="{CE1B8583-E8A5-3647-90CD-938C4F2662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06"/>
          <a:stretch/>
        </p:blipFill>
        <p:spPr>
          <a:xfrm>
            <a:off x="4589777" y="676909"/>
            <a:ext cx="2742940" cy="9816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1DE93D-03DB-D64B-A909-7021B2940151}"/>
              </a:ext>
            </a:extLst>
          </p:cNvPr>
          <p:cNvSpPr txBox="1"/>
          <p:nvPr/>
        </p:nvSpPr>
        <p:spPr>
          <a:xfrm>
            <a:off x="3064933" y="1924520"/>
            <a:ext cx="6062134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在 QHora-301W 免費訂閱 </a:t>
            </a:r>
            <a:r>
              <a:rPr lang="zh-TW" altLang="en-US" sz="6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SD-WAN </a:t>
            </a:r>
            <a:endParaRPr lang="zh-TW" altLang="en-US" sz="4000" dirty="0">
              <a:solidFill>
                <a:schemeClr val="bg1"/>
              </a:solidFill>
              <a:effectLst>
                <a:outerShdw blurRad="127000" sx="101000" sy="101000" algn="ctr" rotWithShape="0">
                  <a:srgbClr val="353A5A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A3D0E1F-30EC-9B46-AC20-9CCBB034745E}"/>
              </a:ext>
            </a:extLst>
          </p:cNvPr>
          <p:cNvSpPr txBox="1"/>
          <p:nvPr/>
        </p:nvSpPr>
        <p:spPr>
          <a:xfrm>
            <a:off x="1284285" y="3438116"/>
            <a:ext cx="9623430" cy="959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不僅僅是一台強勁的路由器</a:t>
            </a:r>
            <a:endParaRPr lang="en-US" altLang="zh-TW" sz="2000" dirty="0">
              <a:solidFill>
                <a:schemeClr val="bg1"/>
              </a:solidFill>
              <a:effectLst>
                <a:outerShdw blurRad="127000" sx="101000" sy="101000" algn="ctr" rotWithShape="0">
                  <a:srgbClr val="353A5A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啟用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後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353A5A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更是超乎您的想像</a:t>
            </a:r>
          </a:p>
        </p:txBody>
      </p:sp>
    </p:spTree>
    <p:extLst>
      <p:ext uri="{BB962C8B-B14F-4D97-AF65-F5344CB8AC3E}">
        <p14:creationId xmlns:p14="http://schemas.microsoft.com/office/powerpoint/2010/main" val="2785547638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4000"/>
            </a:pPr>
            <a:r>
              <a:rPr lang="zh-CN" altLang="en-US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快速自動組建內網</a:t>
            </a:r>
            <a:endParaRPr lang="en-US" dirty="0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619818" y="2152089"/>
            <a:ext cx="3903116" cy="38402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zh-CN" altLang="en-US" sz="24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有效率的多點組網保護資料安全</a:t>
            </a:r>
            <a:endParaRPr lang="en-US" altLang="zh-CN" sz="24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只要將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QHora-301W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連接到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Orchestrator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就可在同企業中與上百分點辦公人員組建私有網路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FB81D8D-5078-634D-9ACA-D87948894A24}"/>
              </a:ext>
            </a:extLst>
          </p:cNvPr>
          <p:cNvSpPr/>
          <p:nvPr/>
        </p:nvSpPr>
        <p:spPr>
          <a:xfrm>
            <a:off x="635703" y="5049217"/>
            <a:ext cx="2730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*** VPN</a:t>
            </a:r>
            <a:r>
              <a:rPr lang="zh-TW" alt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連線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通道數量最多為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30</a:t>
            </a:r>
            <a:endParaRPr lang="zh-TW" altLang="en-US" sz="1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AAEE9CB-EF3D-472C-9583-998B8DE5BCCB}"/>
              </a:ext>
            </a:extLst>
          </p:cNvPr>
          <p:cNvGrpSpPr/>
          <p:nvPr/>
        </p:nvGrpSpPr>
        <p:grpSpPr>
          <a:xfrm>
            <a:off x="4677091" y="1973285"/>
            <a:ext cx="7243563" cy="4380465"/>
            <a:chOff x="4677091" y="1721928"/>
            <a:chExt cx="7243563" cy="4380465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86BB1FEF-5E54-4F38-BDE8-8BB7202A040D}"/>
                </a:ext>
              </a:extLst>
            </p:cNvPr>
            <p:cNvSpPr/>
            <p:nvPr/>
          </p:nvSpPr>
          <p:spPr>
            <a:xfrm>
              <a:off x="4925400" y="4046649"/>
              <a:ext cx="6995254" cy="2021198"/>
            </a:xfrm>
            <a:prstGeom prst="roundRect">
              <a:avLst>
                <a:gd name="adj" fmla="val 3441"/>
              </a:avLst>
            </a:prstGeom>
            <a:solidFill>
              <a:schemeClr val="bg1">
                <a:alpha val="20000"/>
              </a:schemeClr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4B6EBA76-E5AB-47A7-8ED6-CB637A18F16E}"/>
                </a:ext>
              </a:extLst>
            </p:cNvPr>
            <p:cNvSpPr/>
            <p:nvPr/>
          </p:nvSpPr>
          <p:spPr>
            <a:xfrm>
              <a:off x="4925400" y="1777502"/>
              <a:ext cx="6995254" cy="2021198"/>
            </a:xfrm>
            <a:prstGeom prst="roundRect">
              <a:avLst>
                <a:gd name="adj" fmla="val 3441"/>
              </a:avLst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F6B71213-DC13-497A-A707-7B2FD5FA50A1}"/>
                </a:ext>
              </a:extLst>
            </p:cNvPr>
            <p:cNvSpPr/>
            <p:nvPr/>
          </p:nvSpPr>
          <p:spPr>
            <a:xfrm>
              <a:off x="8228282" y="1861473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79112887-84FE-485B-B5B8-9FC05D23A6EF}"/>
                </a:ext>
              </a:extLst>
            </p:cNvPr>
            <p:cNvSpPr/>
            <p:nvPr/>
          </p:nvSpPr>
          <p:spPr>
            <a:xfrm>
              <a:off x="9860464" y="4312131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547BD101-77FE-4584-910B-83503FE9C317}"/>
                </a:ext>
              </a:extLst>
            </p:cNvPr>
            <p:cNvSpPr/>
            <p:nvPr/>
          </p:nvSpPr>
          <p:spPr>
            <a:xfrm>
              <a:off x="6529847" y="4312131"/>
              <a:ext cx="1357850" cy="135785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Google Shape;408;p25">
              <a:extLst>
                <a:ext uri="{FF2B5EF4-FFF2-40B4-BE49-F238E27FC236}">
                  <a16:creationId xmlns:a16="http://schemas.microsoft.com/office/drawing/2014/main" id="{B56F4DAB-2D97-49E5-B547-FC9D50DA7580}"/>
                </a:ext>
              </a:extLst>
            </p:cNvPr>
            <p:cNvSpPr/>
            <p:nvPr/>
          </p:nvSpPr>
          <p:spPr>
            <a:xfrm>
              <a:off x="9665661" y="5585193"/>
              <a:ext cx="1832700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材料編輯人員</a:t>
              </a:r>
            </a:p>
          </p:txBody>
        </p:sp>
        <p:sp>
          <p:nvSpPr>
            <p:cNvPr id="52" name="Google Shape;410;p25">
              <a:extLst>
                <a:ext uri="{FF2B5EF4-FFF2-40B4-BE49-F238E27FC236}">
                  <a16:creationId xmlns:a16="http://schemas.microsoft.com/office/drawing/2014/main" id="{D38ECEAD-E2E4-41AA-98A5-1D1383B244DA}"/>
                </a:ext>
              </a:extLst>
            </p:cNvPr>
            <p:cNvSpPr/>
            <p:nvPr/>
          </p:nvSpPr>
          <p:spPr>
            <a:xfrm>
              <a:off x="5701480" y="5585193"/>
              <a:ext cx="3105636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使用材料運算軟體開發</a:t>
              </a:r>
            </a:p>
          </p:txBody>
        </p:sp>
        <p:sp>
          <p:nvSpPr>
            <p:cNvPr id="53" name="Google Shape;411;p25">
              <a:extLst>
                <a:ext uri="{FF2B5EF4-FFF2-40B4-BE49-F238E27FC236}">
                  <a16:creationId xmlns:a16="http://schemas.microsoft.com/office/drawing/2014/main" id="{7E500FAA-4F1F-488F-AE53-E2E72FB6A613}"/>
                </a:ext>
              </a:extLst>
            </p:cNvPr>
            <p:cNvSpPr/>
            <p:nvPr/>
          </p:nvSpPr>
          <p:spPr>
            <a:xfrm>
              <a:off x="9665662" y="2247851"/>
              <a:ext cx="1904038" cy="520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影像或圖檔</a:t>
              </a:r>
            </a:p>
            <a:p>
              <a:pPr lvl="0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材料製造站點</a:t>
              </a:r>
            </a:p>
          </p:txBody>
        </p:sp>
        <p:sp>
          <p:nvSpPr>
            <p:cNvPr id="54" name="Google Shape;414;p25">
              <a:extLst>
                <a:ext uri="{FF2B5EF4-FFF2-40B4-BE49-F238E27FC236}">
                  <a16:creationId xmlns:a16="http://schemas.microsoft.com/office/drawing/2014/main" id="{EE33B552-1D4D-4AF0-AA49-697C74098B09}"/>
                </a:ext>
              </a:extLst>
            </p:cNvPr>
            <p:cNvSpPr/>
            <p:nvPr/>
          </p:nvSpPr>
          <p:spPr>
            <a:xfrm>
              <a:off x="6491925" y="3449775"/>
              <a:ext cx="1867152" cy="267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8E5265ED-FF17-4685-B9BE-12251D14A6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7077" y="3343148"/>
              <a:ext cx="488033" cy="727534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25238361-A7CC-42B1-91CB-0BC7766A5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9014" y="3343148"/>
              <a:ext cx="583864" cy="737460"/>
            </a:xfrm>
            <a:prstGeom prst="line">
              <a:avLst/>
            </a:prstGeom>
            <a:ln w="38100">
              <a:solidFill>
                <a:srgbClr val="0CEBFC"/>
              </a:solidFill>
              <a:headEnd type="triangle"/>
              <a:tailEnd type="non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749C6EF4-AB65-4924-A2D7-DED7F559ADB4}"/>
                </a:ext>
              </a:extLst>
            </p:cNvPr>
            <p:cNvCxnSpPr>
              <a:cxnSpLocks/>
              <a:stCxn id="59" idx="3"/>
              <a:endCxn id="60" idx="1"/>
            </p:cNvCxnSpPr>
            <p:nvPr/>
          </p:nvCxnSpPr>
          <p:spPr>
            <a:xfrm>
              <a:off x="8314356" y="4459906"/>
              <a:ext cx="1164780" cy="0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B44C9336-17B9-483D-A4B7-81812D64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93110" y="2699631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49974144-3728-40E5-8B96-AB42AED3A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86162" y="404580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CED255D6-AC55-43DF-BE45-9B6133C2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79136" y="404580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1" name="Google Shape;414;p25">
              <a:extLst>
                <a:ext uri="{FF2B5EF4-FFF2-40B4-BE49-F238E27FC236}">
                  <a16:creationId xmlns:a16="http://schemas.microsoft.com/office/drawing/2014/main" id="{83A43AD5-89B8-4494-8949-DE457BE9C6FB}"/>
                </a:ext>
              </a:extLst>
            </p:cNvPr>
            <p:cNvSpPr/>
            <p:nvPr/>
          </p:nvSpPr>
          <p:spPr>
            <a:xfrm>
              <a:off x="7577070" y="2937620"/>
              <a:ext cx="970802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Google Shape;414;p25">
              <a:extLst>
                <a:ext uri="{FF2B5EF4-FFF2-40B4-BE49-F238E27FC236}">
                  <a16:creationId xmlns:a16="http://schemas.microsoft.com/office/drawing/2014/main" id="{CB572965-B636-4534-9DFA-10A5C26F49FE}"/>
                </a:ext>
              </a:extLst>
            </p:cNvPr>
            <p:cNvSpPr/>
            <p:nvPr/>
          </p:nvSpPr>
          <p:spPr>
            <a:xfrm>
              <a:off x="8120321" y="4582347"/>
              <a:ext cx="1572408" cy="426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DB45427B-FDBD-46AF-AAC0-374D6D8C4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6406"/>
            <a:stretch/>
          </p:blipFill>
          <p:spPr>
            <a:xfrm>
              <a:off x="8125122" y="3695612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4" name="Google Shape;414;p25">
              <a:extLst>
                <a:ext uri="{FF2B5EF4-FFF2-40B4-BE49-F238E27FC236}">
                  <a16:creationId xmlns:a16="http://schemas.microsoft.com/office/drawing/2014/main" id="{DC00A206-8680-459A-997D-B5FBEE1FB37B}"/>
                </a:ext>
              </a:extLst>
            </p:cNvPr>
            <p:cNvSpPr/>
            <p:nvPr/>
          </p:nvSpPr>
          <p:spPr>
            <a:xfrm>
              <a:off x="9564150" y="3449775"/>
              <a:ext cx="1598049" cy="267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DDE90675-31CF-4519-89B0-D6E89BE69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77091" y="1721928"/>
              <a:ext cx="1877956" cy="1581438"/>
            </a:xfrm>
            <a:prstGeom prst="rect">
              <a:avLst/>
            </a:prstGeom>
          </p:spPr>
        </p:pic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B184C8BC-2735-4A95-9B1B-8D7583F69CF4}"/>
                </a:ext>
              </a:extLst>
            </p:cNvPr>
            <p:cNvSpPr txBox="1"/>
            <p:nvPr/>
          </p:nvSpPr>
          <p:spPr>
            <a:xfrm>
              <a:off x="5096799" y="2775360"/>
              <a:ext cx="1038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德國</a:t>
              </a:r>
            </a:p>
          </p:txBody>
        </p:sp>
        <p:sp>
          <p:nvSpPr>
            <p:cNvPr id="67" name="Google Shape;883;p43">
              <a:extLst>
                <a:ext uri="{FF2B5EF4-FFF2-40B4-BE49-F238E27FC236}">
                  <a16:creationId xmlns:a16="http://schemas.microsoft.com/office/drawing/2014/main" id="{3A5D5730-232E-4765-907C-8E7BD53D83AE}"/>
                </a:ext>
              </a:extLst>
            </p:cNvPr>
            <p:cNvSpPr/>
            <p:nvPr/>
          </p:nvSpPr>
          <p:spPr>
            <a:xfrm>
              <a:off x="5096798" y="5163542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日本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DBECDED9-B810-4D84-B1F7-6CE71EC19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9935" t="9604" r="20840" b="25983"/>
            <a:stretch/>
          </p:blipFill>
          <p:spPr>
            <a:xfrm>
              <a:off x="5055011" y="4221220"/>
              <a:ext cx="1122117" cy="1016993"/>
            </a:xfrm>
            <a:prstGeom prst="rect">
              <a:avLst/>
            </a:prstGeom>
          </p:spPr>
        </p:pic>
      </p:grpSp>
      <p:pic>
        <p:nvPicPr>
          <p:cNvPr id="69" name="圖片 68">
            <a:extLst>
              <a:ext uri="{FF2B5EF4-FFF2-40B4-BE49-F238E27FC236}">
                <a16:creationId xmlns:a16="http://schemas.microsoft.com/office/drawing/2014/main" id="{E204D6EC-03DC-B346-B1FA-23BAF596CA6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0046" y="5093484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02B945EC-E866-864D-B90C-71082701EE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3915" y="5093484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68EE22CA-FC07-4443-9DC2-FE07E85742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1749" y="2457685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867345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4000"/>
            </a:pPr>
            <a:r>
              <a:rPr lang="zh-CN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彈性拓墣設定</a:t>
            </a:r>
            <a:r>
              <a:rPr lang="en-US" altLang="zh-CN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- </a:t>
            </a:r>
            <a:r>
              <a:rPr lang="zh-TW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Mesh VPN</a:t>
            </a:r>
            <a:endParaRPr lang="zh-TW" altLang="en-US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75F852-2EC3-4588-BAF7-96B0BFF4B1D6}"/>
              </a:ext>
            </a:extLst>
          </p:cNvPr>
          <p:cNvSpPr txBox="1"/>
          <p:nvPr/>
        </p:nvSpPr>
        <p:spPr>
          <a:xfrm>
            <a:off x="595463" y="2299878"/>
            <a:ext cx="5079874" cy="41517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9705" indent="-186690" fontAlgn="base">
              <a:lnSpc>
                <a:spcPct val="130000"/>
              </a:lnSpc>
              <a:spcBef>
                <a:spcPts val="1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多點組網讓網路流量不需都經過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HQ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，像是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File Transfer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和 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VoIP 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可以直接在分點辦公室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之間溝通傳輸，增加效率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179705" indent="-186690" fontAlgn="base">
              <a:lnSpc>
                <a:spcPct val="130000"/>
              </a:lnSpc>
              <a:spcBef>
                <a:spcPts val="1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使用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Hub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方式組網的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Ｈ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ora-301W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建議使用 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Public IP</a:t>
            </a:r>
            <a:endParaRPr lang="zh-TW" altLang="en-US">
              <a:solidFill>
                <a:schemeClr val="bg1"/>
              </a:solidFill>
              <a:latin typeface="Arial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9705" indent="-186690">
              <a:lnSpc>
                <a:spcPct val="130000"/>
              </a:lnSpc>
              <a:spcBef>
                <a:spcPts val="1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如使用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Private IP 做 Hub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請確認上層路由器的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UDP Port 7788, 4500, 500, 5555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有通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(** </a:t>
            </a:r>
            <a:r>
              <a:rPr lang="en-US" altLang="zh-TW" sz="12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功能於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2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QuWAN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Orchestrator 2.1 </a:t>
            </a:r>
            <a:r>
              <a:rPr lang="en-US" altLang="zh-TW" sz="12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版本後支援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)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179705" indent="-186690" fontAlgn="base">
              <a:lnSpc>
                <a:spcPct val="130000"/>
              </a:lnSpc>
              <a:spcBef>
                <a:spcPts val="1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Hub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連線角色可自動和企業中所有地區的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Hub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組成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Mesh VPN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D7C48F24-0182-4118-80D1-7799E1808073}"/>
              </a:ext>
            </a:extLst>
          </p:cNvPr>
          <p:cNvGrpSpPr/>
          <p:nvPr/>
        </p:nvGrpSpPr>
        <p:grpSpPr>
          <a:xfrm>
            <a:off x="6012469" y="2646569"/>
            <a:ext cx="5486855" cy="3470298"/>
            <a:chOff x="1673752" y="6407254"/>
            <a:chExt cx="5486855" cy="3470298"/>
          </a:xfrm>
        </p:grpSpPr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5BDBBDDB-C41A-4B4A-9CBE-784012835312}"/>
                </a:ext>
              </a:extLst>
            </p:cNvPr>
            <p:cNvGrpSpPr/>
            <p:nvPr/>
          </p:nvGrpSpPr>
          <p:grpSpPr>
            <a:xfrm>
              <a:off x="3134798" y="6758939"/>
              <a:ext cx="2559266" cy="2085058"/>
              <a:chOff x="4771788" y="4238634"/>
              <a:chExt cx="1999760" cy="1374406"/>
            </a:xfrm>
          </p:grpSpPr>
          <p:cxnSp>
            <p:nvCxnSpPr>
              <p:cNvPr id="192" name="直線接點 191">
                <a:extLst>
                  <a:ext uri="{FF2B5EF4-FFF2-40B4-BE49-F238E27FC236}">
                    <a16:creationId xmlns:a16="http://schemas.microsoft.com/office/drawing/2014/main" id="{1AC54466-9487-4B41-AC78-E04466BFFA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線接點 192">
                <a:extLst>
                  <a:ext uri="{FF2B5EF4-FFF2-40B4-BE49-F238E27FC236}">
                    <a16:creationId xmlns:a16="http://schemas.microsoft.com/office/drawing/2014/main" id="{24F46285-B8F8-4ABB-AB71-F64AA05F78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線接點 193">
                <a:extLst>
                  <a:ext uri="{FF2B5EF4-FFF2-40B4-BE49-F238E27FC236}">
                    <a16:creationId xmlns:a16="http://schemas.microsoft.com/office/drawing/2014/main" id="{654C4249-66D2-43D3-BA8A-BEE84567A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線接點 194">
                <a:extLst>
                  <a:ext uri="{FF2B5EF4-FFF2-40B4-BE49-F238E27FC236}">
                    <a16:creationId xmlns:a16="http://schemas.microsoft.com/office/drawing/2014/main" id="{FB6AFCAC-31FF-4A8E-9004-59D11014B9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線接點 195">
                <a:extLst>
                  <a:ext uri="{FF2B5EF4-FFF2-40B4-BE49-F238E27FC236}">
                    <a16:creationId xmlns:a16="http://schemas.microsoft.com/office/drawing/2014/main" id="{1C22678D-BA4E-4B78-A684-28F8A02E7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接點 196">
                <a:extLst>
                  <a:ext uri="{FF2B5EF4-FFF2-40B4-BE49-F238E27FC236}">
                    <a16:creationId xmlns:a16="http://schemas.microsoft.com/office/drawing/2014/main" id="{38F96369-34B7-48AC-917F-610422119D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9034AA66-E2BB-4C18-9D25-2EE47FFE43AE}"/>
                </a:ext>
              </a:extLst>
            </p:cNvPr>
            <p:cNvGrpSpPr/>
            <p:nvPr/>
          </p:nvGrpSpPr>
          <p:grpSpPr>
            <a:xfrm>
              <a:off x="1673752" y="6407254"/>
              <a:ext cx="1861999" cy="1757577"/>
              <a:chOff x="6210328" y="2107550"/>
              <a:chExt cx="1861999" cy="1757577"/>
            </a:xfrm>
          </p:grpSpPr>
          <p:sp>
            <p:nvSpPr>
              <p:cNvPr id="181" name="橢圓 180">
                <a:extLst>
                  <a:ext uri="{FF2B5EF4-FFF2-40B4-BE49-F238E27FC236}">
                    <a16:creationId xmlns:a16="http://schemas.microsoft.com/office/drawing/2014/main" id="{8579AD62-E242-48BA-BADC-44490E0E1EAE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82" name="圖片 181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107D63C2-FAC6-48CC-9163-527BCDE2CA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5252" y="2404868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183" name="手繪多邊形: 圖案 62">
                <a:extLst>
                  <a:ext uri="{FF2B5EF4-FFF2-40B4-BE49-F238E27FC236}">
                    <a16:creationId xmlns:a16="http://schemas.microsoft.com/office/drawing/2014/main" id="{0A667D92-AFA7-49E9-8B78-1953CF8C2D80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HQ</a:t>
                </a:r>
                <a:endParaRPr lang="zh-TW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84" name="圖形 183">
                <a:extLst>
                  <a:ext uri="{FF2B5EF4-FFF2-40B4-BE49-F238E27FC236}">
                    <a16:creationId xmlns:a16="http://schemas.microsoft.com/office/drawing/2014/main" id="{B3626BA9-88F8-423C-B770-B10E9A499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13906" y="210755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138" name="群組 137">
              <a:extLst>
                <a:ext uri="{FF2B5EF4-FFF2-40B4-BE49-F238E27FC236}">
                  <a16:creationId xmlns:a16="http://schemas.microsoft.com/office/drawing/2014/main" id="{63D0F0BF-1A90-4140-AEF6-6B7C5845289E}"/>
                </a:ext>
              </a:extLst>
            </p:cNvPr>
            <p:cNvGrpSpPr/>
            <p:nvPr/>
          </p:nvGrpSpPr>
          <p:grpSpPr>
            <a:xfrm>
              <a:off x="1673752" y="8297804"/>
              <a:ext cx="1866764" cy="1579748"/>
              <a:chOff x="6210328" y="2285379"/>
              <a:chExt cx="1866764" cy="1579748"/>
            </a:xfrm>
          </p:grpSpPr>
          <p:sp>
            <p:nvSpPr>
              <p:cNvPr id="178" name="橢圓 177">
                <a:extLst>
                  <a:ext uri="{FF2B5EF4-FFF2-40B4-BE49-F238E27FC236}">
                    <a16:creationId xmlns:a16="http://schemas.microsoft.com/office/drawing/2014/main" id="{A42383C8-664C-4321-B87E-8F88541FB16B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80" name="圖形 179">
                <a:extLst>
                  <a:ext uri="{FF2B5EF4-FFF2-40B4-BE49-F238E27FC236}">
                    <a16:creationId xmlns:a16="http://schemas.microsoft.com/office/drawing/2014/main" id="{86F614A2-461C-44E0-90CB-EC7CC994C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18671" y="22853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139" name="群組 138">
              <a:extLst>
                <a:ext uri="{FF2B5EF4-FFF2-40B4-BE49-F238E27FC236}">
                  <a16:creationId xmlns:a16="http://schemas.microsoft.com/office/drawing/2014/main" id="{AB3692D6-515C-4BAA-A0D7-A0EF4C429BEB}"/>
                </a:ext>
              </a:extLst>
            </p:cNvPr>
            <p:cNvGrpSpPr/>
            <p:nvPr/>
          </p:nvGrpSpPr>
          <p:grpSpPr>
            <a:xfrm>
              <a:off x="5282797" y="6407254"/>
              <a:ext cx="1877810" cy="1779413"/>
              <a:chOff x="5920376" y="2107550"/>
              <a:chExt cx="1877810" cy="1779413"/>
            </a:xfrm>
          </p:grpSpPr>
          <p:sp>
            <p:nvSpPr>
              <p:cNvPr id="174" name="橢圓 173">
                <a:extLst>
                  <a:ext uri="{FF2B5EF4-FFF2-40B4-BE49-F238E27FC236}">
                    <a16:creationId xmlns:a16="http://schemas.microsoft.com/office/drawing/2014/main" id="{108B5614-AE9C-45BE-A1DE-CD649D235581}"/>
                  </a:ext>
                </a:extLst>
              </p:cNvPr>
              <p:cNvSpPr/>
              <p:nvPr/>
            </p:nvSpPr>
            <p:spPr>
              <a:xfrm>
                <a:off x="6210328" y="2374556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6" name="手繪多邊形: 圖案 62">
                <a:extLst>
                  <a:ext uri="{FF2B5EF4-FFF2-40B4-BE49-F238E27FC236}">
                    <a16:creationId xmlns:a16="http://schemas.microsoft.com/office/drawing/2014/main" id="{B1B95AEB-9170-4F4F-9DEA-2196E91EDDD5}"/>
                  </a:ext>
                </a:extLst>
              </p:cNvPr>
              <p:cNvSpPr/>
              <p:nvPr/>
            </p:nvSpPr>
            <p:spPr>
              <a:xfrm>
                <a:off x="6118580" y="3167760"/>
                <a:ext cx="1679606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zh-CN" altLang="en-US" sz="11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分點辦公室</a:t>
                </a:r>
                <a:endParaRPr lang="zh-TW" altLang="en-US" sz="11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77" name="圖形 176">
                <a:extLst>
                  <a:ext uri="{FF2B5EF4-FFF2-40B4-BE49-F238E27FC236}">
                    <a16:creationId xmlns:a16="http://schemas.microsoft.com/office/drawing/2014/main" id="{3D281ED8-4E69-47DF-B371-00B163062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0376" y="210755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143" name="群組 142">
              <a:extLst>
                <a:ext uri="{FF2B5EF4-FFF2-40B4-BE49-F238E27FC236}">
                  <a16:creationId xmlns:a16="http://schemas.microsoft.com/office/drawing/2014/main" id="{46E03133-197F-4A86-A9CA-82BDE181FF5B}"/>
                </a:ext>
              </a:extLst>
            </p:cNvPr>
            <p:cNvGrpSpPr/>
            <p:nvPr/>
          </p:nvGrpSpPr>
          <p:grpSpPr>
            <a:xfrm>
              <a:off x="5213449" y="8297804"/>
              <a:ext cx="1871707" cy="1579748"/>
              <a:chOff x="5851028" y="2285379"/>
              <a:chExt cx="1871707" cy="1579748"/>
            </a:xfrm>
          </p:grpSpPr>
          <p:sp>
            <p:nvSpPr>
              <p:cNvPr id="170" name="橢圓 169">
                <a:extLst>
                  <a:ext uri="{FF2B5EF4-FFF2-40B4-BE49-F238E27FC236}">
                    <a16:creationId xmlns:a16="http://schemas.microsoft.com/office/drawing/2014/main" id="{0F325B77-8F3F-4D04-B59F-56643B690039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73" name="圖形 172">
                <a:extLst>
                  <a:ext uri="{FF2B5EF4-FFF2-40B4-BE49-F238E27FC236}">
                    <a16:creationId xmlns:a16="http://schemas.microsoft.com/office/drawing/2014/main" id="{9CF94460-9642-4A84-A2DE-491C1F139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851028" y="22853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9BF39592-635B-4A82-8A33-1BB4E68CE7DF}"/>
                </a:ext>
              </a:extLst>
            </p:cNvPr>
            <p:cNvSpPr/>
            <p:nvPr/>
          </p:nvSpPr>
          <p:spPr>
            <a:xfrm>
              <a:off x="3976871" y="7566282"/>
              <a:ext cx="840294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TW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Mesh</a:t>
              </a:r>
              <a:endPara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68" name="圖片 167">
              <a:extLst>
                <a:ext uri="{FF2B5EF4-FFF2-40B4-BE49-F238E27FC236}">
                  <a16:creationId xmlns:a16="http://schemas.microsoft.com/office/drawing/2014/main" id="{EA54D1F7-CC7B-492B-89C7-C7F2B0185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0947" y="8982204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7324732F-C17E-4F28-8403-C574AA0D2E7C}"/>
                </a:ext>
              </a:extLst>
            </p:cNvPr>
            <p:cNvSpPr/>
            <p:nvPr/>
          </p:nvSpPr>
          <p:spPr>
            <a:xfrm>
              <a:off x="1912122" y="8770002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98" name="手繪多邊形: 圖案 62">
            <a:extLst>
              <a:ext uri="{FF2B5EF4-FFF2-40B4-BE49-F238E27FC236}">
                <a16:creationId xmlns:a16="http://schemas.microsoft.com/office/drawing/2014/main" id="{9667D160-7940-6C46-A92E-23727360A0E7}"/>
              </a:ext>
            </a:extLst>
          </p:cNvPr>
          <p:cNvSpPr/>
          <p:nvPr/>
        </p:nvSpPr>
        <p:spPr>
          <a:xfrm>
            <a:off x="9839053" y="5517498"/>
            <a:ext cx="1679606" cy="337441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分點辦公室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9" name="手繪多邊形: 圖案 62">
            <a:extLst>
              <a:ext uri="{FF2B5EF4-FFF2-40B4-BE49-F238E27FC236}">
                <a16:creationId xmlns:a16="http://schemas.microsoft.com/office/drawing/2014/main" id="{E2AA9A0D-8779-BE44-95DA-F1F414747029}"/>
              </a:ext>
            </a:extLst>
          </p:cNvPr>
          <p:cNvSpPr/>
          <p:nvPr/>
        </p:nvSpPr>
        <p:spPr>
          <a:xfrm>
            <a:off x="5932660" y="5648226"/>
            <a:ext cx="1679606" cy="337441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分點辦公室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0" name="圖片 199">
            <a:extLst>
              <a:ext uri="{FF2B5EF4-FFF2-40B4-BE49-F238E27FC236}">
                <a16:creationId xmlns:a16="http://schemas.microsoft.com/office/drawing/2014/main" id="{DEFEC697-28F6-9049-BCD8-C5A62FEE74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5233" y="5137185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201" name="圖片 200" descr="一張含有 電腦 的圖片&#10;&#10;自動產生的描述">
            <a:extLst>
              <a:ext uri="{FF2B5EF4-FFF2-40B4-BE49-F238E27FC236}">
                <a16:creationId xmlns:a16="http://schemas.microsoft.com/office/drawing/2014/main" id="{B0829B8D-A8D4-EB4B-A26B-155CC19DE7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397" y="3418010"/>
            <a:ext cx="1581601" cy="266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960292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F243F575-8312-41C6-AB6C-D028B7B1798D}"/>
              </a:ext>
            </a:extLst>
          </p:cNvPr>
          <p:cNvSpPr txBox="1"/>
          <p:nvPr/>
        </p:nvSpPr>
        <p:spPr>
          <a:xfrm>
            <a:off x="1112713" y="2063167"/>
            <a:ext cx="6475857" cy="17033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zh-CN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八支隱藏式天線支援最新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Wi-Fi 6 (802.11ax) 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雙</a:t>
            </a:r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10GbE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高速路由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多點</a:t>
            </a:r>
            <a:r>
              <a:rPr lang="zh-CN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快速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組建私網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QNAP SD-WAN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簡易操作的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QuRouter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OS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4074584-ACAF-4075-BA0E-16031FAD2172}"/>
              </a:ext>
            </a:extLst>
          </p:cNvPr>
          <p:cNvCxnSpPr>
            <a:cxnSpLocks/>
          </p:cNvCxnSpPr>
          <p:nvPr/>
        </p:nvCxnSpPr>
        <p:spPr>
          <a:xfrm>
            <a:off x="1112713" y="1873353"/>
            <a:ext cx="506737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D4CB783A-56A4-BE43-92FC-51654C221C18}"/>
              </a:ext>
            </a:extLst>
          </p:cNvPr>
          <p:cNvSpPr/>
          <p:nvPr/>
        </p:nvSpPr>
        <p:spPr>
          <a:xfrm>
            <a:off x="975525" y="1211658"/>
            <a:ext cx="3877985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zh-TW" altLang="en-US" sz="32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用戶喜愛的獨家規格</a:t>
            </a:r>
            <a:endParaRPr lang="zh-TW" sz="3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93872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4000"/>
            </a:pP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彈性拓墣設定</a:t>
            </a:r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 - Hub 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&amp; Spoke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307E508E-6152-4810-9D74-A2D0679B5006}"/>
              </a:ext>
            </a:extLst>
          </p:cNvPr>
          <p:cNvSpPr txBox="1"/>
          <p:nvPr/>
        </p:nvSpPr>
        <p:spPr>
          <a:xfrm>
            <a:off x="2612420" y="2141355"/>
            <a:ext cx="6955306" cy="1554272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</a:lstStyle>
          <a:p>
            <a:pPr marL="0" indent="0" algn="ctr">
              <a:spcBef>
                <a:spcPts val="600"/>
              </a:spcBef>
              <a:buNone/>
            </a:pP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適合需求大型且快速延展的網路架構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 </a:t>
            </a:r>
            <a:r>
              <a:rPr lang="en-US" altLang="zh-TW" sz="2000" dirty="0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之間資料交換必須經過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Hub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zh-CN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僅有</a:t>
            </a:r>
            <a:r>
              <a:rPr lang="en-US" altLang="zh-CN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Private IP </a:t>
            </a:r>
            <a:r>
              <a:rPr lang="zh-CN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</a:t>
            </a:r>
            <a:r>
              <a:rPr lang="en-US" altLang="zh-CN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QHora-301W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可使用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Edge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角色</a:t>
            </a:r>
            <a:r>
              <a:rPr lang="zh-CN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連線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7E4EA990-C086-4F28-8186-45ABA7996B6E}"/>
              </a:ext>
            </a:extLst>
          </p:cNvPr>
          <p:cNvGrpSpPr/>
          <p:nvPr/>
        </p:nvGrpSpPr>
        <p:grpSpPr>
          <a:xfrm>
            <a:off x="1956509" y="3799419"/>
            <a:ext cx="8232075" cy="2694593"/>
            <a:chOff x="2351276" y="3788286"/>
            <a:chExt cx="6071737" cy="1987452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F9AE2708-9EB3-4C32-AD0B-342E7306FED2}"/>
                </a:ext>
              </a:extLst>
            </p:cNvPr>
            <p:cNvGrpSpPr/>
            <p:nvPr/>
          </p:nvGrpSpPr>
          <p:grpSpPr>
            <a:xfrm>
              <a:off x="2351276" y="3788286"/>
              <a:ext cx="1512407" cy="1987452"/>
              <a:chOff x="2116287" y="3788286"/>
              <a:chExt cx="1512407" cy="1987452"/>
            </a:xfrm>
          </p:grpSpPr>
          <p:sp>
            <p:nvSpPr>
              <p:cNvPr id="66" name="橢圓 65">
                <a:extLst>
                  <a:ext uri="{FF2B5EF4-FFF2-40B4-BE49-F238E27FC236}">
                    <a16:creationId xmlns:a16="http://schemas.microsoft.com/office/drawing/2014/main" id="{E5805D7F-36D7-40E7-93C0-B18AA7A21199}"/>
                  </a:ext>
                </a:extLst>
              </p:cNvPr>
              <p:cNvSpPr/>
              <p:nvPr/>
            </p:nvSpPr>
            <p:spPr>
              <a:xfrm>
                <a:off x="2116287" y="4263331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手繪多邊形: 圖案 62">
                <a:extLst>
                  <a:ext uri="{FF2B5EF4-FFF2-40B4-BE49-F238E27FC236}">
                    <a16:creationId xmlns:a16="http://schemas.microsoft.com/office/drawing/2014/main" id="{8AB5FD89-5ED7-49A9-8BC4-F97379FDE013}"/>
                  </a:ext>
                </a:extLst>
              </p:cNvPr>
              <p:cNvSpPr/>
              <p:nvPr/>
            </p:nvSpPr>
            <p:spPr>
              <a:xfrm>
                <a:off x="2443323" y="5256518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2000" b="1" dirty="0">
                    <a:solidFill>
                      <a:srgbClr val="66FFCC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2000" b="1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68" name="圖形 67">
                <a:extLst>
                  <a:ext uri="{FF2B5EF4-FFF2-40B4-BE49-F238E27FC236}">
                    <a16:creationId xmlns:a16="http://schemas.microsoft.com/office/drawing/2014/main" id="{BEE4F91A-B95F-43FA-8A5B-8D09944E4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93280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852DC8DB-647B-4DA3-8113-420A38DA5C10}"/>
                </a:ext>
              </a:extLst>
            </p:cNvPr>
            <p:cNvGrpSpPr/>
            <p:nvPr/>
          </p:nvGrpSpPr>
          <p:grpSpPr>
            <a:xfrm>
              <a:off x="4651336" y="3788286"/>
              <a:ext cx="1512407" cy="1987452"/>
              <a:chOff x="4411822" y="3788286"/>
              <a:chExt cx="1512407" cy="1987452"/>
            </a:xfrm>
          </p:grpSpPr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33D7634F-273F-4CE8-84C6-95AAE054FDDA}"/>
                  </a:ext>
                </a:extLst>
              </p:cNvPr>
              <p:cNvSpPr/>
              <p:nvPr/>
            </p:nvSpPr>
            <p:spPr>
              <a:xfrm>
                <a:off x="4411822" y="4263331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" name="手繪多邊形: 圖案 62">
                <a:extLst>
                  <a:ext uri="{FF2B5EF4-FFF2-40B4-BE49-F238E27FC236}">
                    <a16:creationId xmlns:a16="http://schemas.microsoft.com/office/drawing/2014/main" id="{E51E0B48-48FF-4CCD-BA9E-DADAF11231FA}"/>
                  </a:ext>
                </a:extLst>
              </p:cNvPr>
              <p:cNvSpPr/>
              <p:nvPr/>
            </p:nvSpPr>
            <p:spPr>
              <a:xfrm>
                <a:off x="4666746" y="5256518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2000" b="1" dirty="0">
                    <a:solidFill>
                      <a:srgbClr val="66FFCC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2000" b="1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B7613B92-872F-4FEA-B0A3-E2D60C878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88815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AF208D4A-F9FB-4D56-8A05-7CC88A0877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5502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26339428-B7B4-49D7-9E4C-42FED2B69B6D}"/>
                </a:ext>
              </a:extLst>
            </p:cNvPr>
            <p:cNvGrpSpPr/>
            <p:nvPr/>
          </p:nvGrpSpPr>
          <p:grpSpPr>
            <a:xfrm>
              <a:off x="4616739" y="3788286"/>
              <a:ext cx="3806274" cy="1987452"/>
              <a:chOff x="5165633" y="3788286"/>
              <a:chExt cx="3806274" cy="1987452"/>
            </a:xfrm>
          </p:grpSpPr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A9160B9B-37D8-484D-8FB7-16B6C687C058}"/>
                  </a:ext>
                </a:extLst>
              </p:cNvPr>
              <p:cNvSpPr/>
              <p:nvPr/>
            </p:nvSpPr>
            <p:spPr>
              <a:xfrm>
                <a:off x="7459500" y="4263331"/>
                <a:ext cx="1512407" cy="1512407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0" name="圖片 49" descr="一張含有 電腦 的圖片&#10;&#10;自動產生的描述">
                <a:extLst>
                  <a:ext uri="{FF2B5EF4-FFF2-40B4-BE49-F238E27FC236}">
                    <a16:creationId xmlns:a16="http://schemas.microsoft.com/office/drawing/2014/main" id="{085210C6-6365-4EB3-B08A-A4457FE65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65633" y="4869664"/>
                <a:ext cx="1581601" cy="26669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51" name="手繪多邊形: 圖案 62">
                <a:extLst>
                  <a:ext uri="{FF2B5EF4-FFF2-40B4-BE49-F238E27FC236}">
                    <a16:creationId xmlns:a16="http://schemas.microsoft.com/office/drawing/2014/main" id="{6185C450-A616-4284-ABF3-A836979C911F}"/>
                  </a:ext>
                </a:extLst>
              </p:cNvPr>
              <p:cNvSpPr/>
              <p:nvPr/>
            </p:nvSpPr>
            <p:spPr>
              <a:xfrm>
                <a:off x="7786536" y="5256518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2000" b="1" dirty="0">
                    <a:solidFill>
                      <a:srgbClr val="66FFCC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2000" b="1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2" name="圖形 51">
                <a:extLst>
                  <a:ext uri="{FF2B5EF4-FFF2-40B4-BE49-F238E27FC236}">
                    <a16:creationId xmlns:a16="http://schemas.microsoft.com/office/drawing/2014/main" id="{75C9DD7E-5B30-485F-A905-5902915F9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36493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EC0E4020-F4E1-47C8-A737-8826FACD71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6689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圖片 68">
            <a:extLst>
              <a:ext uri="{FF2B5EF4-FFF2-40B4-BE49-F238E27FC236}">
                <a16:creationId xmlns:a16="http://schemas.microsoft.com/office/drawing/2014/main" id="{F0B101B2-F02F-47AE-84F3-728FCCF3E0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712" y="5185780"/>
            <a:ext cx="1912116" cy="608786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7E6A96CE-1A30-4785-861F-D5D31C4A4392}"/>
              </a:ext>
            </a:extLst>
          </p:cNvPr>
          <p:cNvSpPr/>
          <p:nvPr/>
        </p:nvSpPr>
        <p:spPr>
          <a:xfrm>
            <a:off x="2168357" y="4942478"/>
            <a:ext cx="1532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DC29C597-682E-4C50-A41D-A7AAE4A686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1873" y="5150062"/>
            <a:ext cx="1912116" cy="608786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A034BB9-94A6-4031-9940-3EFA6A375000}"/>
              </a:ext>
            </a:extLst>
          </p:cNvPr>
          <p:cNvSpPr/>
          <p:nvPr/>
        </p:nvSpPr>
        <p:spPr>
          <a:xfrm>
            <a:off x="8432249" y="4942478"/>
            <a:ext cx="1532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42675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9C1C8A-8381-45B8-ADE3-958508FE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>
                <a:ea typeface="微軟正黑體" panose="020B0604030504040204" pitchFamily="34" charset="-120"/>
                <a:sym typeface="Arial" panose="020B0604020202020204" pitchFamily="34" charset="0"/>
              </a:rPr>
              <a:t> Network </a:t>
            </a:r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Topology </a:t>
            </a: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5B354CDC-AA4E-4ADC-803D-77071C794570}"/>
              </a:ext>
            </a:extLst>
          </p:cNvPr>
          <p:cNvSpPr/>
          <p:nvPr/>
        </p:nvSpPr>
        <p:spPr>
          <a:xfrm>
            <a:off x="6154896" y="3568118"/>
            <a:ext cx="5109959" cy="3055479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2" name="Google Shape;879;p43">
            <a:extLst>
              <a:ext uri="{FF2B5EF4-FFF2-40B4-BE49-F238E27FC236}">
                <a16:creationId xmlns:a16="http://schemas.microsoft.com/office/drawing/2014/main" id="{6DF1CF2C-ABFC-4F2A-AA3F-641F31BBE7E3}"/>
              </a:ext>
            </a:extLst>
          </p:cNvPr>
          <p:cNvSpPr/>
          <p:nvPr/>
        </p:nvSpPr>
        <p:spPr>
          <a:xfrm>
            <a:off x="8312276" y="4093314"/>
            <a:ext cx="2726254" cy="2129542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13" name="Google Shape;904;p43">
            <a:extLst>
              <a:ext uri="{FF2B5EF4-FFF2-40B4-BE49-F238E27FC236}">
                <a16:creationId xmlns:a16="http://schemas.microsoft.com/office/drawing/2014/main" id="{3D683819-AE38-4AF5-9091-07459168DF2B}"/>
              </a:ext>
            </a:extLst>
          </p:cNvPr>
          <p:cNvCxnSpPr>
            <a:cxnSpLocks/>
          </p:cNvCxnSpPr>
          <p:nvPr/>
        </p:nvCxnSpPr>
        <p:spPr>
          <a:xfrm flipV="1">
            <a:off x="9418046" y="5142608"/>
            <a:ext cx="635368" cy="136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oogle Shape;904;p43">
            <a:extLst>
              <a:ext uri="{FF2B5EF4-FFF2-40B4-BE49-F238E27FC236}">
                <a16:creationId xmlns:a16="http://schemas.microsoft.com/office/drawing/2014/main" id="{04F50FCE-2EFA-41E3-AD4B-14B3CCF3DDAB}"/>
              </a:ext>
            </a:extLst>
          </p:cNvPr>
          <p:cNvCxnSpPr>
            <a:cxnSpLocks/>
          </p:cNvCxnSpPr>
          <p:nvPr/>
        </p:nvCxnSpPr>
        <p:spPr>
          <a:xfrm>
            <a:off x="9418046" y="5964587"/>
            <a:ext cx="635368" cy="264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B3963788-056A-4A6F-89AD-D83A9C009429}"/>
              </a:ext>
            </a:extLst>
          </p:cNvPr>
          <p:cNvSpPr/>
          <p:nvPr/>
        </p:nvSpPr>
        <p:spPr>
          <a:xfrm>
            <a:off x="1018103" y="3566363"/>
            <a:ext cx="4928521" cy="3057441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7" name="Google Shape;879;p43">
            <a:extLst>
              <a:ext uri="{FF2B5EF4-FFF2-40B4-BE49-F238E27FC236}">
                <a16:creationId xmlns:a16="http://schemas.microsoft.com/office/drawing/2014/main" id="{2EBBA5FD-0350-4474-86A4-8EBB8845E6AB}"/>
              </a:ext>
            </a:extLst>
          </p:cNvPr>
          <p:cNvSpPr/>
          <p:nvPr/>
        </p:nvSpPr>
        <p:spPr>
          <a:xfrm>
            <a:off x="1168035" y="4101638"/>
            <a:ext cx="2723082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8" name="Google Shape;879;p43">
            <a:extLst>
              <a:ext uri="{FF2B5EF4-FFF2-40B4-BE49-F238E27FC236}">
                <a16:creationId xmlns:a16="http://schemas.microsoft.com/office/drawing/2014/main" id="{181950F1-7B0D-4376-931A-04F6F04F7CF7}"/>
              </a:ext>
            </a:extLst>
          </p:cNvPr>
          <p:cNvSpPr/>
          <p:nvPr/>
        </p:nvSpPr>
        <p:spPr>
          <a:xfrm>
            <a:off x="4004092" y="4101638"/>
            <a:ext cx="1786257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9" name="圖形 118">
            <a:extLst>
              <a:ext uri="{FF2B5EF4-FFF2-40B4-BE49-F238E27FC236}">
                <a16:creationId xmlns:a16="http://schemas.microsoft.com/office/drawing/2014/main" id="{A0FCBE54-46FA-4707-B0A3-75C77F470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935" t="9604" r="20840" b="25983"/>
          <a:stretch/>
        </p:blipFill>
        <p:spPr>
          <a:xfrm>
            <a:off x="4061299" y="4088121"/>
            <a:ext cx="828168" cy="750582"/>
          </a:xfrm>
          <a:prstGeom prst="rect">
            <a:avLst/>
          </a:prstGeom>
        </p:spPr>
      </p:pic>
      <p:sp>
        <p:nvSpPr>
          <p:cNvPr id="122" name="Google Shape;916;p43">
            <a:extLst>
              <a:ext uri="{FF2B5EF4-FFF2-40B4-BE49-F238E27FC236}">
                <a16:creationId xmlns:a16="http://schemas.microsoft.com/office/drawing/2014/main" id="{29D28305-2412-477B-9D63-CE6C307873D1}"/>
              </a:ext>
            </a:extLst>
          </p:cNvPr>
          <p:cNvSpPr/>
          <p:nvPr/>
        </p:nvSpPr>
        <p:spPr>
          <a:xfrm>
            <a:off x="873150" y="3064580"/>
            <a:ext cx="10481750" cy="3661133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141B3D99-11EA-4891-A04E-2E02F8B0A20F}"/>
              </a:ext>
            </a:extLst>
          </p:cNvPr>
          <p:cNvGrpSpPr/>
          <p:nvPr/>
        </p:nvGrpSpPr>
        <p:grpSpPr>
          <a:xfrm>
            <a:off x="2168582" y="5090562"/>
            <a:ext cx="522903" cy="859782"/>
            <a:chOff x="2155470" y="5300587"/>
            <a:chExt cx="522903" cy="937435"/>
          </a:xfrm>
        </p:grpSpPr>
        <p:cxnSp>
          <p:nvCxnSpPr>
            <p:cNvPr id="124" name="Google Shape;897;p43">
              <a:extLst>
                <a:ext uri="{FF2B5EF4-FFF2-40B4-BE49-F238E27FC236}">
                  <a16:creationId xmlns:a16="http://schemas.microsoft.com/office/drawing/2014/main" id="{0B9A910F-EFE0-4F9C-8130-06C28A89AA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5470" y="5300587"/>
              <a:ext cx="522903" cy="418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oogle Shape;897;p43">
              <a:extLst>
                <a:ext uri="{FF2B5EF4-FFF2-40B4-BE49-F238E27FC236}">
                  <a16:creationId xmlns:a16="http://schemas.microsoft.com/office/drawing/2014/main" id="{38E7ACEB-18DF-49EC-A86A-C5F091055AE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155470" y="5304775"/>
              <a:ext cx="522903" cy="9332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Google Shape;879;p43">
            <a:extLst>
              <a:ext uri="{FF2B5EF4-FFF2-40B4-BE49-F238E27FC236}">
                <a16:creationId xmlns:a16="http://schemas.microsoft.com/office/drawing/2014/main" id="{650AC94A-3009-467A-AAAC-46B86CA1CB1B}"/>
              </a:ext>
            </a:extLst>
          </p:cNvPr>
          <p:cNvSpPr/>
          <p:nvPr/>
        </p:nvSpPr>
        <p:spPr>
          <a:xfrm>
            <a:off x="6411511" y="4098856"/>
            <a:ext cx="1789494" cy="2124000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8" name="Google Shape;877;p43">
            <a:extLst>
              <a:ext uri="{FF2B5EF4-FFF2-40B4-BE49-F238E27FC236}">
                <a16:creationId xmlns:a16="http://schemas.microsoft.com/office/drawing/2014/main" id="{7C829EBF-59A4-4631-97E8-7B6D696E2EE2}"/>
              </a:ext>
            </a:extLst>
          </p:cNvPr>
          <p:cNvSpPr/>
          <p:nvPr/>
        </p:nvSpPr>
        <p:spPr>
          <a:xfrm>
            <a:off x="7322641" y="3633620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129" name="Google Shape;877;p43">
            <a:extLst>
              <a:ext uri="{FF2B5EF4-FFF2-40B4-BE49-F238E27FC236}">
                <a16:creationId xmlns:a16="http://schemas.microsoft.com/office/drawing/2014/main" id="{24F12AB7-13B4-487C-9413-FA00AA2BFEB7}"/>
              </a:ext>
            </a:extLst>
          </p:cNvPr>
          <p:cNvSpPr/>
          <p:nvPr/>
        </p:nvSpPr>
        <p:spPr>
          <a:xfrm>
            <a:off x="2062761" y="3627437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D23F5BCC-A9CD-43D4-8752-968FD597748F}"/>
              </a:ext>
            </a:extLst>
          </p:cNvPr>
          <p:cNvSpPr/>
          <p:nvPr/>
        </p:nvSpPr>
        <p:spPr>
          <a:xfrm>
            <a:off x="4920267" y="3051699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9" name="Google Shape;917;p43">
            <a:extLst>
              <a:ext uri="{FF2B5EF4-FFF2-40B4-BE49-F238E27FC236}">
                <a16:creationId xmlns:a16="http://schemas.microsoft.com/office/drawing/2014/main" id="{5180A409-B562-4A4D-B969-49508A0EBF5E}"/>
              </a:ext>
            </a:extLst>
          </p:cNvPr>
          <p:cNvSpPr/>
          <p:nvPr/>
        </p:nvSpPr>
        <p:spPr>
          <a:xfrm>
            <a:off x="4920267" y="3146946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pic>
        <p:nvPicPr>
          <p:cNvPr id="150" name="圖形 149">
            <a:extLst>
              <a:ext uri="{FF2B5EF4-FFF2-40B4-BE49-F238E27FC236}">
                <a16:creationId xmlns:a16="http://schemas.microsoft.com/office/drawing/2014/main" id="{C6ACE194-02B0-4CBC-A2BB-0F83AE093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504" t="12279" r="24374" b="32198"/>
          <a:stretch/>
        </p:blipFill>
        <p:spPr>
          <a:xfrm>
            <a:off x="1683115" y="4161597"/>
            <a:ext cx="693039" cy="603630"/>
          </a:xfrm>
          <a:prstGeom prst="rect">
            <a:avLst/>
          </a:prstGeom>
        </p:spPr>
      </p:pic>
      <p:pic>
        <p:nvPicPr>
          <p:cNvPr id="151" name="圖形 150">
            <a:extLst>
              <a:ext uri="{FF2B5EF4-FFF2-40B4-BE49-F238E27FC236}">
                <a16:creationId xmlns:a16="http://schemas.microsoft.com/office/drawing/2014/main" id="{B75EC8F6-9572-4814-A935-50280D45C4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935" t="8502" r="18401" b="25000"/>
          <a:stretch/>
        </p:blipFill>
        <p:spPr>
          <a:xfrm>
            <a:off x="6369721" y="4076016"/>
            <a:ext cx="853184" cy="774792"/>
          </a:xfrm>
          <a:prstGeom prst="rect">
            <a:avLst/>
          </a:prstGeom>
        </p:spPr>
      </p:pic>
      <p:pic>
        <p:nvPicPr>
          <p:cNvPr id="152" name="圖形 151">
            <a:extLst>
              <a:ext uri="{FF2B5EF4-FFF2-40B4-BE49-F238E27FC236}">
                <a16:creationId xmlns:a16="http://schemas.microsoft.com/office/drawing/2014/main" id="{E0DBB971-81DA-431C-9951-EDD55759C9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935" t="8502" r="18401" b="25000"/>
          <a:stretch/>
        </p:blipFill>
        <p:spPr>
          <a:xfrm>
            <a:off x="8541853" y="4076016"/>
            <a:ext cx="853184" cy="774792"/>
          </a:xfrm>
          <a:prstGeom prst="rect">
            <a:avLst/>
          </a:prstGeom>
        </p:spPr>
      </p:pic>
      <p:sp>
        <p:nvSpPr>
          <p:cNvPr id="153" name="橢圓 152">
            <a:extLst>
              <a:ext uri="{FF2B5EF4-FFF2-40B4-BE49-F238E27FC236}">
                <a16:creationId xmlns:a16="http://schemas.microsoft.com/office/drawing/2014/main" id="{9D332463-682A-4B7D-B891-F0530AFFDB77}"/>
              </a:ext>
            </a:extLst>
          </p:cNvPr>
          <p:cNvSpPr/>
          <p:nvPr/>
        </p:nvSpPr>
        <p:spPr>
          <a:xfrm>
            <a:off x="6231243" y="3363802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328C335B-4692-4B51-802E-8F5F699C9FD3}"/>
              </a:ext>
            </a:extLst>
          </p:cNvPr>
          <p:cNvSpPr/>
          <p:nvPr/>
        </p:nvSpPr>
        <p:spPr>
          <a:xfrm>
            <a:off x="5989852" y="2949751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</a:p>
        </p:txBody>
      </p:sp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0467B361-B465-486D-8413-7C091A6A0718}"/>
              </a:ext>
            </a:extLst>
          </p:cNvPr>
          <p:cNvSpPr txBox="1"/>
          <p:nvPr/>
        </p:nvSpPr>
        <p:spPr>
          <a:xfrm>
            <a:off x="2218572" y="6193264"/>
            <a:ext cx="2486732" cy="400110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0975CFE7-DBA6-4258-976E-570F40638D6C}"/>
              </a:ext>
            </a:extLst>
          </p:cNvPr>
          <p:cNvGrpSpPr/>
          <p:nvPr/>
        </p:nvGrpSpPr>
        <p:grpSpPr>
          <a:xfrm>
            <a:off x="1367684" y="4807295"/>
            <a:ext cx="891343" cy="1344980"/>
            <a:chOff x="1437375" y="5071868"/>
            <a:chExt cx="891343" cy="1344980"/>
          </a:xfrm>
        </p:grpSpPr>
        <p:grpSp>
          <p:nvGrpSpPr>
            <p:cNvPr id="157" name="群組 156">
              <a:extLst>
                <a:ext uri="{FF2B5EF4-FFF2-40B4-BE49-F238E27FC236}">
                  <a16:creationId xmlns:a16="http://schemas.microsoft.com/office/drawing/2014/main" id="{0610BE05-7BC3-47F5-A5E6-98B8295F94B9}"/>
                </a:ext>
              </a:extLst>
            </p:cNvPr>
            <p:cNvGrpSpPr/>
            <p:nvPr/>
          </p:nvGrpSpPr>
          <p:grpSpPr>
            <a:xfrm>
              <a:off x="1437375" y="5071868"/>
              <a:ext cx="891343" cy="1344980"/>
              <a:chOff x="1468916" y="5197402"/>
              <a:chExt cx="891343" cy="1344980"/>
            </a:xfrm>
          </p:grpSpPr>
          <p:grpSp>
            <p:nvGrpSpPr>
              <p:cNvPr id="160" name="群組 159">
                <a:extLst>
                  <a:ext uri="{FF2B5EF4-FFF2-40B4-BE49-F238E27FC236}">
                    <a16:creationId xmlns:a16="http://schemas.microsoft.com/office/drawing/2014/main" id="{5A697ABB-5645-4BF9-8716-EDBCDAFBE1D8}"/>
                  </a:ext>
                </a:extLst>
              </p:cNvPr>
              <p:cNvGrpSpPr/>
              <p:nvPr/>
            </p:nvGrpSpPr>
            <p:grpSpPr>
              <a:xfrm>
                <a:off x="1468916" y="5902529"/>
                <a:ext cx="891343" cy="639853"/>
                <a:chOff x="1572973" y="4186657"/>
                <a:chExt cx="889610" cy="521868"/>
              </a:xfrm>
            </p:grpSpPr>
            <p:sp>
              <p:nvSpPr>
                <p:cNvPr id="166" name="矩形: 圓角 165">
                  <a:extLst>
                    <a:ext uri="{FF2B5EF4-FFF2-40B4-BE49-F238E27FC236}">
                      <a16:creationId xmlns:a16="http://schemas.microsoft.com/office/drawing/2014/main" id="{7E3BA676-92FF-476A-8509-1B4A1377DA2C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B0AF4339-6E0B-4EC0-8A7D-C13F270B611A}"/>
                    </a:ext>
                  </a:extLst>
                </p:cNvPr>
                <p:cNvSpPr txBox="1"/>
                <p:nvPr/>
              </p:nvSpPr>
              <p:spPr>
                <a:xfrm>
                  <a:off x="1770531" y="418665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61" name="群組 160">
                <a:extLst>
                  <a:ext uri="{FF2B5EF4-FFF2-40B4-BE49-F238E27FC236}">
                    <a16:creationId xmlns:a16="http://schemas.microsoft.com/office/drawing/2014/main" id="{69BA4B13-DC27-4EE4-97EA-5B0C614656A0}"/>
                  </a:ext>
                </a:extLst>
              </p:cNvPr>
              <p:cNvGrpSpPr/>
              <p:nvPr/>
            </p:nvGrpSpPr>
            <p:grpSpPr>
              <a:xfrm>
                <a:off x="1468916" y="5197402"/>
                <a:ext cx="891343" cy="651958"/>
                <a:chOff x="1572973" y="4176784"/>
                <a:chExt cx="889610" cy="531741"/>
              </a:xfrm>
            </p:grpSpPr>
            <p:sp>
              <p:nvSpPr>
                <p:cNvPr id="164" name="矩形: 圓角 163">
                  <a:extLst>
                    <a:ext uri="{FF2B5EF4-FFF2-40B4-BE49-F238E27FC236}">
                      <a16:creationId xmlns:a16="http://schemas.microsoft.com/office/drawing/2014/main" id="{7FDA5946-03E7-4D8D-82C1-A167D719AED3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" name="文字方塊 164">
                  <a:extLst>
                    <a:ext uri="{FF2B5EF4-FFF2-40B4-BE49-F238E27FC236}">
                      <a16:creationId xmlns:a16="http://schemas.microsoft.com/office/drawing/2014/main" id="{356E94C0-0CFA-4D1E-A2E0-E3CD62C72BD8}"/>
                    </a:ext>
                  </a:extLst>
                </p:cNvPr>
                <p:cNvSpPr txBox="1"/>
                <p:nvPr/>
              </p:nvSpPr>
              <p:spPr>
                <a:xfrm>
                  <a:off x="1770531" y="417678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62" name="Google Shape;886;p43">
                <a:extLst>
                  <a:ext uri="{FF2B5EF4-FFF2-40B4-BE49-F238E27FC236}">
                    <a16:creationId xmlns:a16="http://schemas.microsoft.com/office/drawing/2014/main" id="{87D20A0C-DC88-4213-8AFA-5627F27905E9}"/>
                  </a:ext>
                </a:extLst>
              </p:cNvPr>
              <p:cNvSpPr/>
              <p:nvPr/>
            </p:nvSpPr>
            <p:spPr>
              <a:xfrm>
                <a:off x="1497392" y="5480951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Google Shape;886;p43">
                <a:extLst>
                  <a:ext uri="{FF2B5EF4-FFF2-40B4-BE49-F238E27FC236}">
                    <a16:creationId xmlns:a16="http://schemas.microsoft.com/office/drawing/2014/main" id="{FD209C20-4AAE-434D-816F-28DA7B0CE005}"/>
                  </a:ext>
                </a:extLst>
              </p:cNvPr>
              <p:cNvSpPr/>
              <p:nvPr/>
            </p:nvSpPr>
            <p:spPr>
              <a:xfrm>
                <a:off x="1497392" y="6167499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3AF06349-372C-4192-8222-F674F3B01B14}"/>
                </a:ext>
              </a:extLst>
            </p:cNvPr>
            <p:cNvSpPr/>
            <p:nvPr/>
          </p:nvSpPr>
          <p:spPr>
            <a:xfrm>
              <a:off x="1499742" y="598704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A51C983C-B035-4E05-8A35-82B21C577A8D}"/>
                </a:ext>
              </a:extLst>
            </p:cNvPr>
            <p:cNvSpPr/>
            <p:nvPr/>
          </p:nvSpPr>
          <p:spPr>
            <a:xfrm>
              <a:off x="1499742" y="5298976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9" name="群組 178">
            <a:extLst>
              <a:ext uri="{FF2B5EF4-FFF2-40B4-BE49-F238E27FC236}">
                <a16:creationId xmlns:a16="http://schemas.microsoft.com/office/drawing/2014/main" id="{6330C5B7-0812-4270-978B-D999D93A122D}"/>
              </a:ext>
            </a:extLst>
          </p:cNvPr>
          <p:cNvGrpSpPr/>
          <p:nvPr/>
        </p:nvGrpSpPr>
        <p:grpSpPr>
          <a:xfrm>
            <a:off x="2627155" y="4823977"/>
            <a:ext cx="2917947" cy="1328303"/>
            <a:chOff x="2539110" y="5088550"/>
            <a:chExt cx="2917947" cy="1328303"/>
          </a:xfrm>
        </p:grpSpPr>
        <p:grpSp>
          <p:nvGrpSpPr>
            <p:cNvPr id="180" name="群組 179">
              <a:extLst>
                <a:ext uri="{FF2B5EF4-FFF2-40B4-BE49-F238E27FC236}">
                  <a16:creationId xmlns:a16="http://schemas.microsoft.com/office/drawing/2014/main" id="{F1BAE1CC-7CE8-463E-83AF-9B96056C1437}"/>
                </a:ext>
              </a:extLst>
            </p:cNvPr>
            <p:cNvGrpSpPr/>
            <p:nvPr/>
          </p:nvGrpSpPr>
          <p:grpSpPr>
            <a:xfrm>
              <a:off x="2891319" y="5450760"/>
              <a:ext cx="2122147" cy="719346"/>
              <a:chOff x="2891319" y="6680441"/>
              <a:chExt cx="2122147" cy="719346"/>
            </a:xfrm>
          </p:grpSpPr>
          <p:cxnSp>
            <p:nvCxnSpPr>
              <p:cNvPr id="201" name="Google Shape;895;p43">
                <a:extLst>
                  <a:ext uri="{FF2B5EF4-FFF2-40B4-BE49-F238E27FC236}">
                    <a16:creationId xmlns:a16="http://schemas.microsoft.com/office/drawing/2014/main" id="{4D73AAE8-E612-4F65-B9E7-1E2A1BD38B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02998" y="6680441"/>
                <a:ext cx="119445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oogle Shape;897;p43">
                <a:extLst>
                  <a:ext uri="{FF2B5EF4-FFF2-40B4-BE49-F238E27FC236}">
                    <a16:creationId xmlns:a16="http://schemas.microsoft.com/office/drawing/2014/main" id="{D8A20D7C-EB1B-4EF3-9F8C-042B349A4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7523" y="6815860"/>
                <a:ext cx="5943" cy="40325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oogle Shape;898;p43">
                <a:extLst>
                  <a:ext uri="{FF2B5EF4-FFF2-40B4-BE49-F238E27FC236}">
                    <a16:creationId xmlns:a16="http://schemas.microsoft.com/office/drawing/2014/main" id="{A4DC8E02-C9F0-463F-B821-FCE62789C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1319" y="6682706"/>
                <a:ext cx="1944183" cy="682557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oogle Shape;897;p43">
                <a:extLst>
                  <a:ext uri="{FF2B5EF4-FFF2-40B4-BE49-F238E27FC236}">
                    <a16:creationId xmlns:a16="http://schemas.microsoft.com/office/drawing/2014/main" id="{6F9B077A-1A37-4B3C-90D0-7DE76BB9A0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81046" y="6815860"/>
                <a:ext cx="5944" cy="40608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oogle Shape;899;p43">
                <a:extLst>
                  <a:ext uri="{FF2B5EF4-FFF2-40B4-BE49-F238E27FC236}">
                    <a16:creationId xmlns:a16="http://schemas.microsoft.com/office/drawing/2014/main" id="{D75AFB54-7B89-4FFE-BE57-D38BC604D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7054" y="7377746"/>
                <a:ext cx="1194460" cy="283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oogle Shape;900;p43">
                <a:extLst>
                  <a:ext uri="{FF2B5EF4-FFF2-40B4-BE49-F238E27FC236}">
                    <a16:creationId xmlns:a16="http://schemas.microsoft.com/office/drawing/2014/main" id="{399C8DD9-B665-4008-93AF-EE1585D4DB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7852" y="6706219"/>
                <a:ext cx="1919095" cy="693568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群組 180">
              <a:extLst>
                <a:ext uri="{FF2B5EF4-FFF2-40B4-BE49-F238E27FC236}">
                  <a16:creationId xmlns:a16="http://schemas.microsoft.com/office/drawing/2014/main" id="{1C019199-5BEB-4A82-8837-4C5958FA8FDF}"/>
                </a:ext>
              </a:extLst>
            </p:cNvPr>
            <p:cNvGrpSpPr/>
            <p:nvPr/>
          </p:nvGrpSpPr>
          <p:grpSpPr>
            <a:xfrm>
              <a:off x="4565714" y="5795157"/>
              <a:ext cx="891343" cy="621693"/>
              <a:chOff x="1572973" y="4201467"/>
              <a:chExt cx="889610" cy="507056"/>
            </a:xfrm>
          </p:grpSpPr>
          <p:sp>
            <p:nvSpPr>
              <p:cNvPr id="199" name="矩形: 圓角 198">
                <a:extLst>
                  <a:ext uri="{FF2B5EF4-FFF2-40B4-BE49-F238E27FC236}">
                    <a16:creationId xmlns:a16="http://schemas.microsoft.com/office/drawing/2014/main" id="{B49921A5-FA40-4036-9874-E628876D19EB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0" name="文字方塊 199">
                <a:extLst>
                  <a:ext uri="{FF2B5EF4-FFF2-40B4-BE49-F238E27FC236}">
                    <a16:creationId xmlns:a16="http://schemas.microsoft.com/office/drawing/2014/main" id="{0EDC0FE1-6A09-4EAE-B5EA-00AF9491FAA3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2" name="群組 181">
              <a:extLst>
                <a:ext uri="{FF2B5EF4-FFF2-40B4-BE49-F238E27FC236}">
                  <a16:creationId xmlns:a16="http://schemas.microsoft.com/office/drawing/2014/main" id="{F50CE0D5-1792-4991-B0AD-275E40D25A39}"/>
                </a:ext>
              </a:extLst>
            </p:cNvPr>
            <p:cNvGrpSpPr/>
            <p:nvPr/>
          </p:nvGrpSpPr>
          <p:grpSpPr>
            <a:xfrm>
              <a:off x="4556595" y="5093189"/>
              <a:ext cx="891343" cy="639057"/>
              <a:chOff x="1563872" y="4197490"/>
              <a:chExt cx="889610" cy="521219"/>
            </a:xfrm>
          </p:grpSpPr>
          <p:sp>
            <p:nvSpPr>
              <p:cNvPr id="197" name="矩形: 圓角 196">
                <a:extLst>
                  <a:ext uri="{FF2B5EF4-FFF2-40B4-BE49-F238E27FC236}">
                    <a16:creationId xmlns:a16="http://schemas.microsoft.com/office/drawing/2014/main" id="{BEEA984E-5666-48BA-8A37-A2C1BAB7A5AB}"/>
                  </a:ext>
                </a:extLst>
              </p:cNvPr>
              <p:cNvSpPr/>
              <p:nvPr/>
            </p:nvSpPr>
            <p:spPr>
              <a:xfrm>
                <a:off x="1563872" y="4223021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文字方塊 197">
                <a:extLst>
                  <a:ext uri="{FF2B5EF4-FFF2-40B4-BE49-F238E27FC236}">
                    <a16:creationId xmlns:a16="http://schemas.microsoft.com/office/drawing/2014/main" id="{EF206C8B-6F14-4664-A960-3F583580841C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3" name="群組 182">
              <a:extLst>
                <a:ext uri="{FF2B5EF4-FFF2-40B4-BE49-F238E27FC236}">
                  <a16:creationId xmlns:a16="http://schemas.microsoft.com/office/drawing/2014/main" id="{A7D970BD-149D-4469-B6B7-C55C22026874}"/>
                </a:ext>
              </a:extLst>
            </p:cNvPr>
            <p:cNvGrpSpPr/>
            <p:nvPr/>
          </p:nvGrpSpPr>
          <p:grpSpPr>
            <a:xfrm>
              <a:off x="2539110" y="5798218"/>
              <a:ext cx="891343" cy="618635"/>
              <a:chOff x="1572973" y="4203963"/>
              <a:chExt cx="889610" cy="504562"/>
            </a:xfrm>
          </p:grpSpPr>
          <p:sp>
            <p:nvSpPr>
              <p:cNvPr id="195" name="矩形: 圓角 194">
                <a:extLst>
                  <a:ext uri="{FF2B5EF4-FFF2-40B4-BE49-F238E27FC236}">
                    <a16:creationId xmlns:a16="http://schemas.microsoft.com/office/drawing/2014/main" id="{1EB283E6-0256-4AEA-94A6-C1B6EBC4CB3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文字方塊 195">
                <a:extLst>
                  <a:ext uri="{FF2B5EF4-FFF2-40B4-BE49-F238E27FC236}">
                    <a16:creationId xmlns:a16="http://schemas.microsoft.com/office/drawing/2014/main" id="{882E22F8-D216-4851-B16F-896CEAC6D11F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4" name="群組 183">
              <a:extLst>
                <a:ext uri="{FF2B5EF4-FFF2-40B4-BE49-F238E27FC236}">
                  <a16:creationId xmlns:a16="http://schemas.microsoft.com/office/drawing/2014/main" id="{456FA6B5-FBC2-4999-BC13-73E31A199090}"/>
                </a:ext>
              </a:extLst>
            </p:cNvPr>
            <p:cNvGrpSpPr/>
            <p:nvPr/>
          </p:nvGrpSpPr>
          <p:grpSpPr>
            <a:xfrm>
              <a:off x="2539110" y="5088550"/>
              <a:ext cx="891343" cy="631213"/>
              <a:chOff x="1572973" y="4193704"/>
              <a:chExt cx="889610" cy="514821"/>
            </a:xfrm>
          </p:grpSpPr>
          <p:sp>
            <p:nvSpPr>
              <p:cNvPr id="193" name="矩形: 圓角 192">
                <a:extLst>
                  <a:ext uri="{FF2B5EF4-FFF2-40B4-BE49-F238E27FC236}">
                    <a16:creationId xmlns:a16="http://schemas.microsoft.com/office/drawing/2014/main" id="{5665BB52-4422-451F-B2C3-31FD8AC9934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文字方塊 193">
                <a:extLst>
                  <a:ext uri="{FF2B5EF4-FFF2-40B4-BE49-F238E27FC236}">
                    <a16:creationId xmlns:a16="http://schemas.microsoft.com/office/drawing/2014/main" id="{A67F67D0-D356-44BA-B755-7CA28C1F415E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85" name="Google Shape;888;p43">
              <a:extLst>
                <a:ext uri="{FF2B5EF4-FFF2-40B4-BE49-F238E27FC236}">
                  <a16:creationId xmlns:a16="http://schemas.microsoft.com/office/drawing/2014/main" id="{A57CBEE2-0E6B-4ADC-991B-55D304DDC0A0}"/>
                </a:ext>
              </a:extLst>
            </p:cNvPr>
            <p:cNvSpPr/>
            <p:nvPr/>
          </p:nvSpPr>
          <p:spPr>
            <a:xfrm>
              <a:off x="4597457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6" name="Google Shape;890;p43">
              <a:extLst>
                <a:ext uri="{FF2B5EF4-FFF2-40B4-BE49-F238E27FC236}">
                  <a16:creationId xmlns:a16="http://schemas.microsoft.com/office/drawing/2014/main" id="{512FBFAD-63E8-409C-A3F2-260253E2A5A8}"/>
                </a:ext>
              </a:extLst>
            </p:cNvPr>
            <p:cNvSpPr/>
            <p:nvPr/>
          </p:nvSpPr>
          <p:spPr>
            <a:xfrm>
              <a:off x="4591514" y="605662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7" name="Google Shape;888;p43">
              <a:extLst>
                <a:ext uri="{FF2B5EF4-FFF2-40B4-BE49-F238E27FC236}">
                  <a16:creationId xmlns:a16="http://schemas.microsoft.com/office/drawing/2014/main" id="{3675BE0C-B07E-4152-AF1B-F03A24B6C78F}"/>
                </a:ext>
              </a:extLst>
            </p:cNvPr>
            <p:cNvSpPr/>
            <p:nvPr/>
          </p:nvSpPr>
          <p:spPr>
            <a:xfrm>
              <a:off x="2570981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8" name="Google Shape;890;p43">
              <a:extLst>
                <a:ext uri="{FF2B5EF4-FFF2-40B4-BE49-F238E27FC236}">
                  <a16:creationId xmlns:a16="http://schemas.microsoft.com/office/drawing/2014/main" id="{9083E1C9-A11B-4F03-BC53-9ABA446E804B}"/>
                </a:ext>
              </a:extLst>
            </p:cNvPr>
            <p:cNvSpPr/>
            <p:nvPr/>
          </p:nvSpPr>
          <p:spPr>
            <a:xfrm>
              <a:off x="2565037" y="605945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9" name="文字方塊 188">
              <a:extLst>
                <a:ext uri="{FF2B5EF4-FFF2-40B4-BE49-F238E27FC236}">
                  <a16:creationId xmlns:a16="http://schemas.microsoft.com/office/drawing/2014/main" id="{AC6AF681-5EC9-4100-8513-156919590157}"/>
                </a:ext>
              </a:extLst>
            </p:cNvPr>
            <p:cNvSpPr txBox="1"/>
            <p:nvPr/>
          </p:nvSpPr>
          <p:spPr>
            <a:xfrm>
              <a:off x="3599424" y="5647169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7" name="群組 206">
            <a:extLst>
              <a:ext uri="{FF2B5EF4-FFF2-40B4-BE49-F238E27FC236}">
                <a16:creationId xmlns:a16="http://schemas.microsoft.com/office/drawing/2014/main" id="{7D675BF6-D474-43DB-8CFD-BC7719F0A2C1}"/>
              </a:ext>
            </a:extLst>
          </p:cNvPr>
          <p:cNvGrpSpPr/>
          <p:nvPr/>
        </p:nvGrpSpPr>
        <p:grpSpPr>
          <a:xfrm>
            <a:off x="6602296" y="4823977"/>
            <a:ext cx="2917947" cy="1328303"/>
            <a:chOff x="2539110" y="5088550"/>
            <a:chExt cx="2917947" cy="1328303"/>
          </a:xfrm>
        </p:grpSpPr>
        <p:grpSp>
          <p:nvGrpSpPr>
            <p:cNvPr id="209" name="群組 208">
              <a:extLst>
                <a:ext uri="{FF2B5EF4-FFF2-40B4-BE49-F238E27FC236}">
                  <a16:creationId xmlns:a16="http://schemas.microsoft.com/office/drawing/2014/main" id="{28A7D0A4-A996-4701-8A99-08772A1C7B43}"/>
                </a:ext>
              </a:extLst>
            </p:cNvPr>
            <p:cNvGrpSpPr/>
            <p:nvPr/>
          </p:nvGrpSpPr>
          <p:grpSpPr>
            <a:xfrm>
              <a:off x="2973908" y="5445986"/>
              <a:ext cx="2076098" cy="700135"/>
              <a:chOff x="2973908" y="6675667"/>
              <a:chExt cx="2076098" cy="700135"/>
            </a:xfrm>
          </p:grpSpPr>
          <p:cxnSp>
            <p:nvCxnSpPr>
              <p:cNvPr id="286" name="Google Shape;895;p43">
                <a:extLst>
                  <a:ext uri="{FF2B5EF4-FFF2-40B4-BE49-F238E27FC236}">
                    <a16:creationId xmlns:a16="http://schemas.microsoft.com/office/drawing/2014/main" id="{35545904-7A1B-4458-837F-C392682DDF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9538" y="6675667"/>
                <a:ext cx="119445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Google Shape;897;p43">
                <a:extLst>
                  <a:ext uri="{FF2B5EF4-FFF2-40B4-BE49-F238E27FC236}">
                    <a16:creationId xmlns:a16="http://schemas.microsoft.com/office/drawing/2014/main" id="{2B1BE4B2-E590-4F19-A81B-4394895ABF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4063" y="6811086"/>
                <a:ext cx="5943" cy="40325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Google Shape;898;p43">
                <a:extLst>
                  <a:ext uri="{FF2B5EF4-FFF2-40B4-BE49-F238E27FC236}">
                    <a16:creationId xmlns:a16="http://schemas.microsoft.com/office/drawing/2014/main" id="{EA23AC9E-1B49-4041-A0AB-8EAAB9A823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3908" y="6750523"/>
                <a:ext cx="1898541" cy="60527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Google Shape;897;p43">
                <a:extLst>
                  <a:ext uri="{FF2B5EF4-FFF2-40B4-BE49-F238E27FC236}">
                    <a16:creationId xmlns:a16="http://schemas.microsoft.com/office/drawing/2014/main" id="{9DF49DCD-A196-4FA8-94B1-20F134D934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7586" y="6811086"/>
                <a:ext cx="5944" cy="40608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Google Shape;899;p43">
                <a:extLst>
                  <a:ext uri="{FF2B5EF4-FFF2-40B4-BE49-F238E27FC236}">
                    <a16:creationId xmlns:a16="http://schemas.microsoft.com/office/drawing/2014/main" id="{1AD45168-C099-4A96-9FED-17B8F91781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3594" y="7372972"/>
                <a:ext cx="1194460" cy="283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Google Shape;900;p43">
                <a:extLst>
                  <a:ext uri="{FF2B5EF4-FFF2-40B4-BE49-F238E27FC236}">
                    <a16:creationId xmlns:a16="http://schemas.microsoft.com/office/drawing/2014/main" id="{45F1F69E-5223-48B1-BF2C-0990CD55B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3227" y="6759363"/>
                <a:ext cx="1880792" cy="613608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群組 209">
              <a:extLst>
                <a:ext uri="{FF2B5EF4-FFF2-40B4-BE49-F238E27FC236}">
                  <a16:creationId xmlns:a16="http://schemas.microsoft.com/office/drawing/2014/main" id="{08B5AE8C-85FD-4DD0-B46A-5312D956E8EC}"/>
                </a:ext>
              </a:extLst>
            </p:cNvPr>
            <p:cNvGrpSpPr/>
            <p:nvPr/>
          </p:nvGrpSpPr>
          <p:grpSpPr>
            <a:xfrm>
              <a:off x="4565714" y="5795157"/>
              <a:ext cx="891343" cy="621693"/>
              <a:chOff x="1572973" y="4201467"/>
              <a:chExt cx="889610" cy="507056"/>
            </a:xfrm>
          </p:grpSpPr>
          <p:sp>
            <p:nvSpPr>
              <p:cNvPr id="284" name="矩形: 圓角 283">
                <a:extLst>
                  <a:ext uri="{FF2B5EF4-FFF2-40B4-BE49-F238E27FC236}">
                    <a16:creationId xmlns:a16="http://schemas.microsoft.com/office/drawing/2014/main" id="{BB6D8FBC-EE49-463A-A5D3-F860FA22C2A4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文字方塊 284">
                <a:extLst>
                  <a:ext uri="{FF2B5EF4-FFF2-40B4-BE49-F238E27FC236}">
                    <a16:creationId xmlns:a16="http://schemas.microsoft.com/office/drawing/2014/main" id="{CC054E69-0B57-44CA-9926-EA667761CF4A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群組 211">
              <a:extLst>
                <a:ext uri="{FF2B5EF4-FFF2-40B4-BE49-F238E27FC236}">
                  <a16:creationId xmlns:a16="http://schemas.microsoft.com/office/drawing/2014/main" id="{336C1859-9235-4F8C-BD0F-BE977EFA9195}"/>
                </a:ext>
              </a:extLst>
            </p:cNvPr>
            <p:cNvGrpSpPr/>
            <p:nvPr/>
          </p:nvGrpSpPr>
          <p:grpSpPr>
            <a:xfrm>
              <a:off x="4565714" y="5093192"/>
              <a:ext cx="891343" cy="626571"/>
              <a:chOff x="1572973" y="4197490"/>
              <a:chExt cx="889610" cy="511035"/>
            </a:xfrm>
          </p:grpSpPr>
          <p:sp>
            <p:nvSpPr>
              <p:cNvPr id="282" name="矩形: 圓角 281">
                <a:extLst>
                  <a:ext uri="{FF2B5EF4-FFF2-40B4-BE49-F238E27FC236}">
                    <a16:creationId xmlns:a16="http://schemas.microsoft.com/office/drawing/2014/main" id="{D11556DB-672A-49D2-B21E-1D4A4415F72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文字方塊 282">
                <a:extLst>
                  <a:ext uri="{FF2B5EF4-FFF2-40B4-BE49-F238E27FC236}">
                    <a16:creationId xmlns:a16="http://schemas.microsoft.com/office/drawing/2014/main" id="{520014E2-E60E-4CDF-B479-A9BEDAC11485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6" name="群組 215">
              <a:extLst>
                <a:ext uri="{FF2B5EF4-FFF2-40B4-BE49-F238E27FC236}">
                  <a16:creationId xmlns:a16="http://schemas.microsoft.com/office/drawing/2014/main" id="{17DA1C9E-E0B1-4352-81E8-B89314663C82}"/>
                </a:ext>
              </a:extLst>
            </p:cNvPr>
            <p:cNvGrpSpPr/>
            <p:nvPr/>
          </p:nvGrpSpPr>
          <p:grpSpPr>
            <a:xfrm>
              <a:off x="2539110" y="5798218"/>
              <a:ext cx="891343" cy="618635"/>
              <a:chOff x="1572973" y="4203963"/>
              <a:chExt cx="889610" cy="504562"/>
            </a:xfrm>
          </p:grpSpPr>
          <p:sp>
            <p:nvSpPr>
              <p:cNvPr id="280" name="矩形: 圓角 279">
                <a:extLst>
                  <a:ext uri="{FF2B5EF4-FFF2-40B4-BE49-F238E27FC236}">
                    <a16:creationId xmlns:a16="http://schemas.microsoft.com/office/drawing/2014/main" id="{86626412-7BAF-4B14-9502-FAAD0981B9DD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文字方塊 280">
                <a:extLst>
                  <a:ext uri="{FF2B5EF4-FFF2-40B4-BE49-F238E27FC236}">
                    <a16:creationId xmlns:a16="http://schemas.microsoft.com/office/drawing/2014/main" id="{BDFED93E-A371-4A7A-A5DE-3D665918EA8D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7" name="群組 216">
              <a:extLst>
                <a:ext uri="{FF2B5EF4-FFF2-40B4-BE49-F238E27FC236}">
                  <a16:creationId xmlns:a16="http://schemas.microsoft.com/office/drawing/2014/main" id="{EF3FF0AE-ADB2-48B5-ACD5-76A1651460A9}"/>
                </a:ext>
              </a:extLst>
            </p:cNvPr>
            <p:cNvGrpSpPr/>
            <p:nvPr/>
          </p:nvGrpSpPr>
          <p:grpSpPr>
            <a:xfrm>
              <a:off x="2539110" y="5088550"/>
              <a:ext cx="891343" cy="631213"/>
              <a:chOff x="1572973" y="4193704"/>
              <a:chExt cx="889610" cy="514821"/>
            </a:xfrm>
          </p:grpSpPr>
          <p:sp>
            <p:nvSpPr>
              <p:cNvPr id="278" name="矩形: 圓角 277">
                <a:extLst>
                  <a:ext uri="{FF2B5EF4-FFF2-40B4-BE49-F238E27FC236}">
                    <a16:creationId xmlns:a16="http://schemas.microsoft.com/office/drawing/2014/main" id="{AA2BF3B6-F6D3-43FC-87EE-E9D7218C86B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文字方塊 278">
                <a:extLst>
                  <a:ext uri="{FF2B5EF4-FFF2-40B4-BE49-F238E27FC236}">
                    <a16:creationId xmlns:a16="http://schemas.microsoft.com/office/drawing/2014/main" id="{E448234D-1E00-46C4-9B82-3D3463DC1A81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8" name="Google Shape;888;p43">
              <a:extLst>
                <a:ext uri="{FF2B5EF4-FFF2-40B4-BE49-F238E27FC236}">
                  <a16:creationId xmlns:a16="http://schemas.microsoft.com/office/drawing/2014/main" id="{B264EB7C-1489-4A3F-A5EF-F419F62DC271}"/>
                </a:ext>
              </a:extLst>
            </p:cNvPr>
            <p:cNvSpPr/>
            <p:nvPr/>
          </p:nvSpPr>
          <p:spPr>
            <a:xfrm>
              <a:off x="4597457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19" name="Google Shape;890;p43">
              <a:extLst>
                <a:ext uri="{FF2B5EF4-FFF2-40B4-BE49-F238E27FC236}">
                  <a16:creationId xmlns:a16="http://schemas.microsoft.com/office/drawing/2014/main" id="{7DDCE97A-D470-451F-A5C2-DD3653344294}"/>
                </a:ext>
              </a:extLst>
            </p:cNvPr>
            <p:cNvSpPr/>
            <p:nvPr/>
          </p:nvSpPr>
          <p:spPr>
            <a:xfrm>
              <a:off x="4591514" y="605662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20" name="Google Shape;888;p43">
              <a:extLst>
                <a:ext uri="{FF2B5EF4-FFF2-40B4-BE49-F238E27FC236}">
                  <a16:creationId xmlns:a16="http://schemas.microsoft.com/office/drawing/2014/main" id="{2420F690-CE0B-491D-9EA8-FCCC79781281}"/>
                </a:ext>
              </a:extLst>
            </p:cNvPr>
            <p:cNvSpPr/>
            <p:nvPr/>
          </p:nvSpPr>
          <p:spPr>
            <a:xfrm>
              <a:off x="2570981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21" name="Google Shape;890;p43">
              <a:extLst>
                <a:ext uri="{FF2B5EF4-FFF2-40B4-BE49-F238E27FC236}">
                  <a16:creationId xmlns:a16="http://schemas.microsoft.com/office/drawing/2014/main" id="{F8702938-3C02-4AC1-AB45-5592F8BD288C}"/>
                </a:ext>
              </a:extLst>
            </p:cNvPr>
            <p:cNvSpPr/>
            <p:nvPr/>
          </p:nvSpPr>
          <p:spPr>
            <a:xfrm>
              <a:off x="2565037" y="605945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22" name="文字方塊 221">
              <a:extLst>
                <a:ext uri="{FF2B5EF4-FFF2-40B4-BE49-F238E27FC236}">
                  <a16:creationId xmlns:a16="http://schemas.microsoft.com/office/drawing/2014/main" id="{21702751-122D-4646-B652-97F80AF77ACE}"/>
                </a:ext>
              </a:extLst>
            </p:cNvPr>
            <p:cNvSpPr txBox="1"/>
            <p:nvPr/>
          </p:nvSpPr>
          <p:spPr>
            <a:xfrm>
              <a:off x="3599424" y="5647169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2" name="群組 291">
            <a:extLst>
              <a:ext uri="{FF2B5EF4-FFF2-40B4-BE49-F238E27FC236}">
                <a16:creationId xmlns:a16="http://schemas.microsoft.com/office/drawing/2014/main" id="{15F29E18-286C-4962-A2C0-C809D8513C88}"/>
              </a:ext>
            </a:extLst>
          </p:cNvPr>
          <p:cNvGrpSpPr/>
          <p:nvPr/>
        </p:nvGrpSpPr>
        <p:grpSpPr>
          <a:xfrm>
            <a:off x="9909520" y="4807295"/>
            <a:ext cx="891343" cy="1344980"/>
            <a:chOff x="1437375" y="5071868"/>
            <a:chExt cx="891343" cy="1344980"/>
          </a:xfrm>
        </p:grpSpPr>
        <p:grpSp>
          <p:nvGrpSpPr>
            <p:cNvPr id="293" name="群組 292">
              <a:extLst>
                <a:ext uri="{FF2B5EF4-FFF2-40B4-BE49-F238E27FC236}">
                  <a16:creationId xmlns:a16="http://schemas.microsoft.com/office/drawing/2014/main" id="{A82418DE-1E65-493E-BF41-B1D2A441A2B7}"/>
                </a:ext>
              </a:extLst>
            </p:cNvPr>
            <p:cNvGrpSpPr/>
            <p:nvPr/>
          </p:nvGrpSpPr>
          <p:grpSpPr>
            <a:xfrm>
              <a:off x="1437375" y="5071868"/>
              <a:ext cx="891343" cy="1344980"/>
              <a:chOff x="1468916" y="5197402"/>
              <a:chExt cx="891343" cy="1344980"/>
            </a:xfrm>
          </p:grpSpPr>
          <p:grpSp>
            <p:nvGrpSpPr>
              <p:cNvPr id="296" name="群組 295">
                <a:extLst>
                  <a:ext uri="{FF2B5EF4-FFF2-40B4-BE49-F238E27FC236}">
                    <a16:creationId xmlns:a16="http://schemas.microsoft.com/office/drawing/2014/main" id="{11032978-C5EB-46A1-B9C9-AF9E5B65074C}"/>
                  </a:ext>
                </a:extLst>
              </p:cNvPr>
              <p:cNvGrpSpPr/>
              <p:nvPr/>
            </p:nvGrpSpPr>
            <p:grpSpPr>
              <a:xfrm>
                <a:off x="1468916" y="5902529"/>
                <a:ext cx="891343" cy="639853"/>
                <a:chOff x="1572973" y="4186657"/>
                <a:chExt cx="889610" cy="521868"/>
              </a:xfrm>
            </p:grpSpPr>
            <p:sp>
              <p:nvSpPr>
                <p:cNvPr id="302" name="矩形: 圓角 301">
                  <a:extLst>
                    <a:ext uri="{FF2B5EF4-FFF2-40B4-BE49-F238E27FC236}">
                      <a16:creationId xmlns:a16="http://schemas.microsoft.com/office/drawing/2014/main" id="{3AED0CD3-645D-4FD3-8C0D-6D8ACF42E81E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3" name="文字方塊 302">
                  <a:extLst>
                    <a:ext uri="{FF2B5EF4-FFF2-40B4-BE49-F238E27FC236}">
                      <a16:creationId xmlns:a16="http://schemas.microsoft.com/office/drawing/2014/main" id="{8FD50AA6-CB12-4E2B-A202-6554F5CFCCC4}"/>
                    </a:ext>
                  </a:extLst>
                </p:cNvPr>
                <p:cNvSpPr txBox="1"/>
                <p:nvPr/>
              </p:nvSpPr>
              <p:spPr>
                <a:xfrm>
                  <a:off x="1770531" y="418665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97" name="群組 296">
                <a:extLst>
                  <a:ext uri="{FF2B5EF4-FFF2-40B4-BE49-F238E27FC236}">
                    <a16:creationId xmlns:a16="http://schemas.microsoft.com/office/drawing/2014/main" id="{45020641-0C73-4B6D-9275-039F9FBB3046}"/>
                  </a:ext>
                </a:extLst>
              </p:cNvPr>
              <p:cNvGrpSpPr/>
              <p:nvPr/>
            </p:nvGrpSpPr>
            <p:grpSpPr>
              <a:xfrm>
                <a:off x="1468916" y="5197402"/>
                <a:ext cx="891343" cy="651958"/>
                <a:chOff x="1572973" y="4176784"/>
                <a:chExt cx="889610" cy="531741"/>
              </a:xfrm>
            </p:grpSpPr>
            <p:sp>
              <p:nvSpPr>
                <p:cNvPr id="300" name="矩形: 圓角 299">
                  <a:extLst>
                    <a:ext uri="{FF2B5EF4-FFF2-40B4-BE49-F238E27FC236}">
                      <a16:creationId xmlns:a16="http://schemas.microsoft.com/office/drawing/2014/main" id="{39D9EB7F-3D3B-4FF9-A41B-DDD94E8B53B3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DEBAA09E-9A1D-4D16-9E87-518D8AFF3C80}"/>
                    </a:ext>
                  </a:extLst>
                </p:cNvPr>
                <p:cNvSpPr txBox="1"/>
                <p:nvPr/>
              </p:nvSpPr>
              <p:spPr>
                <a:xfrm>
                  <a:off x="1770531" y="417678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98" name="Google Shape;886;p43">
                <a:extLst>
                  <a:ext uri="{FF2B5EF4-FFF2-40B4-BE49-F238E27FC236}">
                    <a16:creationId xmlns:a16="http://schemas.microsoft.com/office/drawing/2014/main" id="{DD797DA5-4C15-4DE5-ACBD-CF13A7B535D0}"/>
                  </a:ext>
                </a:extLst>
              </p:cNvPr>
              <p:cNvSpPr/>
              <p:nvPr/>
            </p:nvSpPr>
            <p:spPr>
              <a:xfrm>
                <a:off x="1497392" y="5480951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Google Shape;886;p43">
                <a:extLst>
                  <a:ext uri="{FF2B5EF4-FFF2-40B4-BE49-F238E27FC236}">
                    <a16:creationId xmlns:a16="http://schemas.microsoft.com/office/drawing/2014/main" id="{CF058176-3F66-46CA-98EA-3AC7604A9FB7}"/>
                  </a:ext>
                </a:extLst>
              </p:cNvPr>
              <p:cNvSpPr/>
              <p:nvPr/>
            </p:nvSpPr>
            <p:spPr>
              <a:xfrm>
                <a:off x="1497392" y="6167499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A5E75662-4157-4CBC-9805-1A3A492365FE}"/>
                </a:ext>
              </a:extLst>
            </p:cNvPr>
            <p:cNvSpPr/>
            <p:nvPr/>
          </p:nvSpPr>
          <p:spPr>
            <a:xfrm>
              <a:off x="1499742" y="598704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5" name="矩形 294">
              <a:extLst>
                <a:ext uri="{FF2B5EF4-FFF2-40B4-BE49-F238E27FC236}">
                  <a16:creationId xmlns:a16="http://schemas.microsoft.com/office/drawing/2014/main" id="{E76A1897-549D-4BC4-9E80-E75BB7504667}"/>
                </a:ext>
              </a:extLst>
            </p:cNvPr>
            <p:cNvSpPr/>
            <p:nvPr/>
          </p:nvSpPr>
          <p:spPr>
            <a:xfrm>
              <a:off x="1499742" y="5298976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04" name="文字方塊 303">
            <a:extLst>
              <a:ext uri="{FF2B5EF4-FFF2-40B4-BE49-F238E27FC236}">
                <a16:creationId xmlns:a16="http://schemas.microsoft.com/office/drawing/2014/main" id="{5F49A704-3D5B-451A-9DEF-0BA5F29E12E7}"/>
              </a:ext>
            </a:extLst>
          </p:cNvPr>
          <p:cNvSpPr txBox="1"/>
          <p:nvPr/>
        </p:nvSpPr>
        <p:spPr>
          <a:xfrm>
            <a:off x="7385534" y="6193264"/>
            <a:ext cx="2486732" cy="400110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69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2000" b="1">
              <a:solidFill>
                <a:srgbClr val="69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05" name="Google Shape;915;p43">
            <a:extLst>
              <a:ext uri="{FF2B5EF4-FFF2-40B4-BE49-F238E27FC236}">
                <a16:creationId xmlns:a16="http://schemas.microsoft.com/office/drawing/2014/main" id="{EA432B88-E6A5-4944-BCAC-907130F43E25}"/>
              </a:ext>
            </a:extLst>
          </p:cNvPr>
          <p:cNvSpPr/>
          <p:nvPr/>
        </p:nvSpPr>
        <p:spPr>
          <a:xfrm>
            <a:off x="5483168" y="4856312"/>
            <a:ext cx="1205800" cy="587584"/>
          </a:xfrm>
          <a:prstGeom prst="leftRightArrow">
            <a:avLst>
              <a:gd name="adj1" fmla="val 57119"/>
              <a:gd name="adj2" fmla="val 40006"/>
            </a:avLst>
          </a:prstGeom>
          <a:solidFill>
            <a:srgbClr val="FFD72D"/>
          </a:solidFill>
          <a:ln>
            <a:noFill/>
          </a:ln>
        </p:spPr>
        <p:txBody>
          <a:bodyPr spcFirstLastPara="1" wrap="square" lIns="35500" tIns="121900" rIns="355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 線</a:t>
            </a:r>
          </a:p>
        </p:txBody>
      </p:sp>
      <p:sp>
        <p:nvSpPr>
          <p:cNvPr id="306" name="Google Shape;873;p43">
            <a:extLst>
              <a:ext uri="{FF2B5EF4-FFF2-40B4-BE49-F238E27FC236}">
                <a16:creationId xmlns:a16="http://schemas.microsoft.com/office/drawing/2014/main" id="{55CC0E79-CF36-44A8-B8D5-5185097380D9}"/>
              </a:ext>
            </a:extLst>
          </p:cNvPr>
          <p:cNvSpPr txBox="1"/>
          <p:nvPr/>
        </p:nvSpPr>
        <p:spPr>
          <a:xfrm>
            <a:off x="3637327" y="1806993"/>
            <a:ext cx="6600164" cy="12124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179705" indent="-186690" fontAlgn="base">
              <a:lnSpc>
                <a:spcPct val="130000"/>
              </a:lnSpc>
              <a:spcBef>
                <a:spcPts val="1600"/>
              </a:spcBef>
              <a:buClr>
                <a:srgbClr val="66FFCC"/>
              </a:buClr>
              <a:buSzPts val="2100"/>
              <a:buFont typeface="Arial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pPr>
              <a:spcBef>
                <a:spcPts val="600"/>
              </a:spcBef>
            </a:pPr>
            <a:r>
              <a:rPr lang="zh-TW" altLang="en-US" dirty="0">
                <a:sym typeface="Arial" panose="020B0604020202020204" pitchFamily="34" charset="0"/>
              </a:rPr>
              <a:t>基於中國法規的考量，將 QuWAN 網路分為全球區與中國區</a:t>
            </a:r>
          </a:p>
          <a:p>
            <a:pPr>
              <a:spcBef>
                <a:spcPts val="600"/>
              </a:spcBef>
            </a:pPr>
            <a:r>
              <a:rPr lang="zh-TW" altLang="en-US" dirty="0">
                <a:sym typeface="Arial" panose="020B0604020202020204" pitchFamily="34" charset="0"/>
              </a:rPr>
              <a:t>全球區和中國區兩</a:t>
            </a:r>
            <a:r>
              <a:rPr lang="zh-TW" altLang="en-US">
                <a:sym typeface="Arial" panose="020B0604020202020204" pitchFamily="34" charset="0"/>
              </a:rPr>
              <a:t>個 </a:t>
            </a:r>
            <a:r>
              <a:rPr lang="en-US" dirty="0">
                <a:sym typeface="Arial" panose="020B0604020202020204" pitchFamily="34" charset="0"/>
              </a:rPr>
              <a:t>Domain </a:t>
            </a:r>
            <a:r>
              <a:rPr lang="zh-TW" altLang="en-US" dirty="0">
                <a:sym typeface="Arial" panose="020B0604020202020204" pitchFamily="34" charset="0"/>
              </a:rPr>
              <a:t>之間的專線須由客戶自行與中國電信公司申請的專線做設定連網</a:t>
            </a:r>
          </a:p>
        </p:txBody>
      </p:sp>
      <p:sp>
        <p:nvSpPr>
          <p:cNvPr id="307" name="矩形 306">
            <a:extLst>
              <a:ext uri="{FF2B5EF4-FFF2-40B4-BE49-F238E27FC236}">
                <a16:creationId xmlns:a16="http://schemas.microsoft.com/office/drawing/2014/main" id="{6A054FD8-8ADF-4B99-A47D-446C2AB3E598}"/>
              </a:ext>
            </a:extLst>
          </p:cNvPr>
          <p:cNvSpPr/>
          <p:nvPr/>
        </p:nvSpPr>
        <p:spPr>
          <a:xfrm>
            <a:off x="2142277" y="2001713"/>
            <a:ext cx="2079052" cy="67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專線</a:t>
            </a:r>
            <a:endParaRPr lang="en-US" altLang="zh-TW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08" name="直線接點 307">
            <a:extLst>
              <a:ext uri="{FF2B5EF4-FFF2-40B4-BE49-F238E27FC236}">
                <a16:creationId xmlns:a16="http://schemas.microsoft.com/office/drawing/2014/main" id="{1A636226-9FB5-4BF3-B74F-F9CE181C4373}"/>
              </a:ext>
            </a:extLst>
          </p:cNvPr>
          <p:cNvCxnSpPr>
            <a:cxnSpLocks/>
          </p:cNvCxnSpPr>
          <p:nvPr/>
        </p:nvCxnSpPr>
        <p:spPr>
          <a:xfrm>
            <a:off x="3362948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Google Shape;883;p43">
            <a:extLst>
              <a:ext uri="{FF2B5EF4-FFF2-40B4-BE49-F238E27FC236}">
                <a16:creationId xmlns:a16="http://schemas.microsoft.com/office/drawing/2014/main" id="{5C3E799C-CF7E-45E4-9264-5EC4E27CF5AA}"/>
              </a:ext>
            </a:extLst>
          </p:cNvPr>
          <p:cNvSpPr/>
          <p:nvPr/>
        </p:nvSpPr>
        <p:spPr>
          <a:xfrm>
            <a:off x="8986310" y="4316040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310" name="Google Shape;883;p43">
            <a:extLst>
              <a:ext uri="{FF2B5EF4-FFF2-40B4-BE49-F238E27FC236}">
                <a16:creationId xmlns:a16="http://schemas.microsoft.com/office/drawing/2014/main" id="{B66132FB-02D8-450A-89AC-FBA9510A46AD}"/>
              </a:ext>
            </a:extLst>
          </p:cNvPr>
          <p:cNvSpPr/>
          <p:nvPr/>
        </p:nvSpPr>
        <p:spPr>
          <a:xfrm>
            <a:off x="6881098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1" name="Google Shape;883;p43">
            <a:extLst>
              <a:ext uri="{FF2B5EF4-FFF2-40B4-BE49-F238E27FC236}">
                <a16:creationId xmlns:a16="http://schemas.microsoft.com/office/drawing/2014/main" id="{65120362-2018-40F8-A558-917393C27078}"/>
              </a:ext>
            </a:extLst>
          </p:cNvPr>
          <p:cNvSpPr/>
          <p:nvPr/>
        </p:nvSpPr>
        <p:spPr>
          <a:xfrm>
            <a:off x="4645115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2" name="Google Shape;883;p43">
            <a:extLst>
              <a:ext uri="{FF2B5EF4-FFF2-40B4-BE49-F238E27FC236}">
                <a16:creationId xmlns:a16="http://schemas.microsoft.com/office/drawing/2014/main" id="{5FA9BA20-1F93-4A2C-A419-B78F55638F79}"/>
              </a:ext>
            </a:extLst>
          </p:cNvPr>
          <p:cNvSpPr/>
          <p:nvPr/>
        </p:nvSpPr>
        <p:spPr>
          <a:xfrm>
            <a:off x="2104687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01D7612-F2BF-45C1-8F0A-15F6E611059F}"/>
              </a:ext>
            </a:extLst>
          </p:cNvPr>
          <p:cNvSpPr/>
          <p:nvPr/>
        </p:nvSpPr>
        <p:spPr>
          <a:xfrm>
            <a:off x="7502724" y="2715439"/>
            <a:ext cx="2667718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*** </a:t>
            </a:r>
            <a:r>
              <a:rPr lang="en-US" altLang="zh-TW" sz="14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專線設定將於</a:t>
            </a:r>
            <a:r>
              <a:rPr lang="en-US" altLang="zh-TW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2021 Q3 </a:t>
            </a:r>
            <a:r>
              <a:rPr lang="en-US" altLang="zh-TW" sz="14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支援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26164"/>
      </p:ext>
    </p:extLst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081129-BF82-B645-9011-44A3B0CA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實際網路拓墣圖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FF49031-7FD6-AE42-A7AD-63106F96C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946" y="2003958"/>
            <a:ext cx="9308254" cy="48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68206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094" y="2165807"/>
            <a:ext cx="1420519" cy="1244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609" y="2174678"/>
            <a:ext cx="1099088" cy="12543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219" y="2190492"/>
            <a:ext cx="1217561" cy="123855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837" y="4449512"/>
            <a:ext cx="985032" cy="11507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4612" y="4677579"/>
            <a:ext cx="1202775" cy="9226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581" y="4522079"/>
            <a:ext cx="1213144" cy="107813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675296" y="3676867"/>
            <a:ext cx="196171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自動組建私有網路</a:t>
            </a:r>
            <a:endParaRPr lang="zh-TW" altLang="en-US" sz="1600" b="1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126415" y="3699929"/>
            <a:ext cx="1961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網路優化</a:t>
            </a:r>
            <a:endParaRPr lang="en-US" altLang="zh-TW" sz="1600" b="1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232012" y="3676866"/>
            <a:ext cx="2154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雲端管理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675296" y="5794235"/>
            <a:ext cx="1961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免費訂閱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4643908" y="5794233"/>
            <a:ext cx="290418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 b="1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圖像化管理介面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170342" y="5794233"/>
            <a:ext cx="227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網路安全防護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636E80-2827-DA4D-AF55-ECF2D985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功能與優勢</a:t>
            </a:r>
            <a:endParaRPr lang="zh-TW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56690"/>
      </p:ext>
    </p:extLst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A75D5F44-D89D-4BE1-B07B-65179A06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頻寬聚合使用增加傳輸速度</a:t>
            </a:r>
          </a:p>
        </p:txBody>
      </p:sp>
      <p:sp>
        <p:nvSpPr>
          <p:cNvPr id="24" name="Google Shape;590;p30">
            <a:extLst>
              <a:ext uri="{FF2B5EF4-FFF2-40B4-BE49-F238E27FC236}">
                <a16:creationId xmlns:a16="http://schemas.microsoft.com/office/drawing/2014/main" id="{64F8A849-81D3-4A69-80F4-63CAC55D3525}"/>
              </a:ext>
            </a:extLst>
          </p:cNvPr>
          <p:cNvSpPr/>
          <p:nvPr/>
        </p:nvSpPr>
        <p:spPr>
          <a:xfrm>
            <a:off x="2383971" y="1998047"/>
            <a:ext cx="7074922" cy="918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335" lvl="0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採用頻寬融合技術加速網路傳輸。</a:t>
            </a:r>
          </a:p>
          <a:p>
            <a:pPr marL="180335" lvl="0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提供更快速的大檔案異地備份、遠端掛載檔案和資料分析處理。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3DA295B4-2C95-41E7-98CB-2C5527A52C4C}"/>
              </a:ext>
            </a:extLst>
          </p:cNvPr>
          <p:cNvCxnSpPr>
            <a:cxnSpLocks/>
          </p:cNvCxnSpPr>
          <p:nvPr/>
        </p:nvCxnSpPr>
        <p:spPr>
          <a:xfrm>
            <a:off x="8906235" y="4084803"/>
            <a:ext cx="0" cy="1034406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378;p24">
            <a:extLst>
              <a:ext uri="{FF2B5EF4-FFF2-40B4-BE49-F238E27FC236}">
                <a16:creationId xmlns:a16="http://schemas.microsoft.com/office/drawing/2014/main" id="{33B780BE-3834-4704-9FCC-0F26E9F72EC1}"/>
              </a:ext>
            </a:extLst>
          </p:cNvPr>
          <p:cNvSpPr txBox="1"/>
          <p:nvPr/>
        </p:nvSpPr>
        <p:spPr>
          <a:xfrm>
            <a:off x="8168866" y="448979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F47D3CB-5D09-41AA-A103-6B7C5CD8B3C5}"/>
              </a:ext>
            </a:extLst>
          </p:cNvPr>
          <p:cNvCxnSpPr>
            <a:cxnSpLocks/>
          </p:cNvCxnSpPr>
          <p:nvPr/>
        </p:nvCxnSpPr>
        <p:spPr>
          <a:xfrm flipV="1">
            <a:off x="3160774" y="3892305"/>
            <a:ext cx="25516" cy="1321444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A30367D-9370-4A2D-95AD-B78AE8E888F3}"/>
              </a:ext>
            </a:extLst>
          </p:cNvPr>
          <p:cNvGrpSpPr/>
          <p:nvPr/>
        </p:nvGrpSpPr>
        <p:grpSpPr>
          <a:xfrm>
            <a:off x="2653656" y="3381722"/>
            <a:ext cx="1285702" cy="1240167"/>
            <a:chOff x="215488" y="4652142"/>
            <a:chExt cx="1285702" cy="1240167"/>
          </a:xfrm>
        </p:grpSpPr>
        <p:pic>
          <p:nvPicPr>
            <p:cNvPr id="29" name="圖片 28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64308B50-FC31-4778-BCBE-37F03E96B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30" name="Google Shape;573;p30">
              <a:extLst>
                <a:ext uri="{FF2B5EF4-FFF2-40B4-BE49-F238E27FC236}">
                  <a16:creationId xmlns:a16="http://schemas.microsoft.com/office/drawing/2014/main" id="{D433B5BB-A352-4FFE-BA08-DCCC2576A4E3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BFFE1FB-E8E0-4738-BF57-5D9DFE3B8B8A}"/>
              </a:ext>
            </a:extLst>
          </p:cNvPr>
          <p:cNvGrpSpPr/>
          <p:nvPr/>
        </p:nvGrpSpPr>
        <p:grpSpPr>
          <a:xfrm>
            <a:off x="1745761" y="4682691"/>
            <a:ext cx="2830028" cy="1085835"/>
            <a:chOff x="334436" y="2242723"/>
            <a:chExt cx="1286656" cy="493670"/>
          </a:xfrm>
        </p:grpSpPr>
        <p:sp>
          <p:nvSpPr>
            <p:cNvPr id="32" name="手繪多邊形: 圖案 62">
              <a:extLst>
                <a:ext uri="{FF2B5EF4-FFF2-40B4-BE49-F238E27FC236}">
                  <a16:creationId xmlns:a16="http://schemas.microsoft.com/office/drawing/2014/main" id="{BD64E9B9-E33A-4A30-B3F3-6452210DF48D}"/>
                </a:ext>
              </a:extLst>
            </p:cNvPr>
            <p:cNvSpPr/>
            <p:nvPr/>
          </p:nvSpPr>
          <p:spPr>
            <a:xfrm>
              <a:off x="57213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Ｈ</a:t>
              </a:r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1C8773D-86BC-41F9-B2DD-5E3DBE679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3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D72C48B-933F-4612-99B4-C6834EAA646C}"/>
              </a:ext>
            </a:extLst>
          </p:cNvPr>
          <p:cNvGrpSpPr/>
          <p:nvPr/>
        </p:nvGrpSpPr>
        <p:grpSpPr>
          <a:xfrm>
            <a:off x="8334462" y="3380364"/>
            <a:ext cx="1279240" cy="1240167"/>
            <a:chOff x="8270974" y="3380364"/>
            <a:chExt cx="1279240" cy="1240167"/>
          </a:xfrm>
        </p:grpSpPr>
        <p:pic>
          <p:nvPicPr>
            <p:cNvPr id="39" name="圖片 38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C1CAB304-411F-44AF-9064-EB86BB5D7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380364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40" name="Google Shape;573;p30">
              <a:extLst>
                <a:ext uri="{FF2B5EF4-FFF2-40B4-BE49-F238E27FC236}">
                  <a16:creationId xmlns:a16="http://schemas.microsoft.com/office/drawing/2014/main" id="{8E24AEFF-9478-42C2-A12A-5BB75E3BE94C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047060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254A5C6-6EC6-461A-8299-00F0B7B712E4}"/>
              </a:ext>
            </a:extLst>
          </p:cNvPr>
          <p:cNvGrpSpPr/>
          <p:nvPr/>
        </p:nvGrpSpPr>
        <p:grpSpPr>
          <a:xfrm>
            <a:off x="7481093" y="4682691"/>
            <a:ext cx="2830028" cy="1085835"/>
            <a:chOff x="311096" y="2242723"/>
            <a:chExt cx="1286656" cy="493670"/>
          </a:xfrm>
        </p:grpSpPr>
        <p:sp>
          <p:nvSpPr>
            <p:cNvPr id="43" name="手繪多邊形: 圖案 62">
              <a:extLst>
                <a:ext uri="{FF2B5EF4-FFF2-40B4-BE49-F238E27FC236}">
                  <a16:creationId xmlns:a16="http://schemas.microsoft.com/office/drawing/2014/main" id="{70A79949-F142-4825-84FA-1B9DB1B2CD07}"/>
                </a:ext>
              </a:extLst>
            </p:cNvPr>
            <p:cNvSpPr/>
            <p:nvPr/>
          </p:nvSpPr>
          <p:spPr>
            <a:xfrm>
              <a:off x="54879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Ｈ</a:t>
              </a:r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D92F261-4073-4D03-8AC9-DBF78EFD6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sp>
        <p:nvSpPr>
          <p:cNvPr id="57" name="Google Shape;378;p24">
            <a:extLst>
              <a:ext uri="{FF2B5EF4-FFF2-40B4-BE49-F238E27FC236}">
                <a16:creationId xmlns:a16="http://schemas.microsoft.com/office/drawing/2014/main" id="{C1209A75-107F-4704-8AF6-86B5F1B73C12}"/>
              </a:ext>
            </a:extLst>
          </p:cNvPr>
          <p:cNvSpPr txBox="1"/>
          <p:nvPr/>
        </p:nvSpPr>
        <p:spPr>
          <a:xfrm>
            <a:off x="2470277" y="4486787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4A77431A-6F96-4F78-90F0-80ACCC667C38}"/>
              </a:ext>
            </a:extLst>
          </p:cNvPr>
          <p:cNvCxnSpPr>
            <a:cxnSpLocks/>
          </p:cNvCxnSpPr>
          <p:nvPr/>
        </p:nvCxnSpPr>
        <p:spPr>
          <a:xfrm flipH="1">
            <a:off x="4534078" y="4895052"/>
            <a:ext cx="3006869" cy="0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oogle Shape;378;p24">
            <a:extLst>
              <a:ext uri="{FF2B5EF4-FFF2-40B4-BE49-F238E27FC236}">
                <a16:creationId xmlns:a16="http://schemas.microsoft.com/office/drawing/2014/main" id="{A200BA01-276D-4DBA-B0FD-0746D5A7492A}"/>
              </a:ext>
            </a:extLst>
          </p:cNvPr>
          <p:cNvSpPr txBox="1"/>
          <p:nvPr/>
        </p:nvSpPr>
        <p:spPr>
          <a:xfrm>
            <a:off x="5020428" y="4527169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61E3765-897E-47E4-A03C-5EA1B6B9D488}"/>
              </a:ext>
            </a:extLst>
          </p:cNvPr>
          <p:cNvSpPr/>
          <p:nvPr/>
        </p:nvSpPr>
        <p:spPr>
          <a:xfrm>
            <a:off x="4743157" y="4969725"/>
            <a:ext cx="2590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頻寬融合使用</a:t>
            </a: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EE0EC9B4-B180-4453-8627-3A54E03C9CD5}"/>
              </a:ext>
            </a:extLst>
          </p:cNvPr>
          <p:cNvCxnSpPr>
            <a:cxnSpLocks/>
          </p:cNvCxnSpPr>
          <p:nvPr/>
        </p:nvCxnSpPr>
        <p:spPr>
          <a:xfrm flipH="1">
            <a:off x="4534078" y="5464250"/>
            <a:ext cx="3006869" cy="0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Google Shape;378;p24">
            <a:extLst>
              <a:ext uri="{FF2B5EF4-FFF2-40B4-BE49-F238E27FC236}">
                <a16:creationId xmlns:a16="http://schemas.microsoft.com/office/drawing/2014/main" id="{4AFB4E91-FCFC-4706-B38F-D0B093F0E409}"/>
              </a:ext>
            </a:extLst>
          </p:cNvPr>
          <p:cNvSpPr txBox="1"/>
          <p:nvPr/>
        </p:nvSpPr>
        <p:spPr>
          <a:xfrm>
            <a:off x="5107533" y="5558666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</p:spTree>
    <p:extLst>
      <p:ext uri="{BB962C8B-B14F-4D97-AF65-F5344CB8AC3E}">
        <p14:creationId xmlns:p14="http://schemas.microsoft.com/office/powerpoint/2010/main" val="2861006272"/>
      </p:ext>
    </p:extLst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6EAB3D5A-EB87-415E-B64E-A55F6829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300">
                <a:ea typeface="微軟正黑體" panose="020B0604030504040204" pitchFamily="34" charset="-120"/>
                <a:sym typeface="Arial" panose="020B0604020202020204" pitchFamily="34" charset="0"/>
              </a:rPr>
              <a:t>網路備援</a:t>
            </a:r>
            <a:endParaRPr lang="en-US" altLang="zh-TW" sz="530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Google Shape;617;p31">
            <a:extLst>
              <a:ext uri="{FF2B5EF4-FFF2-40B4-BE49-F238E27FC236}">
                <a16:creationId xmlns:a16="http://schemas.microsoft.com/office/drawing/2014/main" id="{51FFB1BB-5FEE-4DDF-A0CB-61DC6822ABA5}"/>
              </a:ext>
            </a:extLst>
          </p:cNvPr>
          <p:cNvSpPr/>
          <p:nvPr/>
        </p:nvSpPr>
        <p:spPr>
          <a:xfrm>
            <a:off x="3747554" y="1945560"/>
            <a:ext cx="5359383" cy="11150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numCol="1" spcCol="540000" anchor="ctr" anchorCtr="0">
            <a:noAutofit/>
          </a:bodyPr>
          <a:lstStyle/>
          <a:p>
            <a:pPr marL="180335" lvl="0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多線路自動備援讓協同作業不中斷。</a:t>
            </a: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雲端管理平台即時顯示警示與通知管理人員。</a:t>
            </a:r>
          </a:p>
        </p:txBody>
      </p: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B8A7BC0D-1EF6-46A8-B595-783F68FAB36D}"/>
              </a:ext>
            </a:extLst>
          </p:cNvPr>
          <p:cNvCxnSpPr>
            <a:cxnSpLocks/>
          </p:cNvCxnSpPr>
          <p:nvPr/>
        </p:nvCxnSpPr>
        <p:spPr>
          <a:xfrm>
            <a:off x="8887901" y="4117836"/>
            <a:ext cx="0" cy="1032856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A3D36AA2-FD3E-4A30-85A8-C47B2C8AB3EA}"/>
              </a:ext>
            </a:extLst>
          </p:cNvPr>
          <p:cNvCxnSpPr>
            <a:cxnSpLocks/>
          </p:cNvCxnSpPr>
          <p:nvPr/>
        </p:nvCxnSpPr>
        <p:spPr>
          <a:xfrm flipV="1">
            <a:off x="3142716" y="4014833"/>
            <a:ext cx="0" cy="1263125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7132CD55-D26A-4723-822C-F2990E0133A9}"/>
              </a:ext>
            </a:extLst>
          </p:cNvPr>
          <p:cNvGrpSpPr/>
          <p:nvPr/>
        </p:nvGrpSpPr>
        <p:grpSpPr>
          <a:xfrm>
            <a:off x="1682313" y="4748481"/>
            <a:ext cx="2862294" cy="1085835"/>
            <a:chOff x="334436" y="2242723"/>
            <a:chExt cx="1286656" cy="493670"/>
          </a:xfrm>
        </p:grpSpPr>
        <p:sp>
          <p:nvSpPr>
            <p:cNvPr id="55" name="手繪多邊形: 圖案 62">
              <a:extLst>
                <a:ext uri="{FF2B5EF4-FFF2-40B4-BE49-F238E27FC236}">
                  <a16:creationId xmlns:a16="http://schemas.microsoft.com/office/drawing/2014/main" id="{6693214F-5B62-459B-8C62-6E27518E1BF9}"/>
                </a:ext>
              </a:extLst>
            </p:cNvPr>
            <p:cNvSpPr/>
            <p:nvPr/>
          </p:nvSpPr>
          <p:spPr>
            <a:xfrm>
              <a:off x="57213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88ECC601-71F1-4E29-94F6-0560A672D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3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35EA9A37-325A-4506-BC3E-08F9F0C96728}"/>
              </a:ext>
            </a:extLst>
          </p:cNvPr>
          <p:cNvGrpSpPr/>
          <p:nvPr/>
        </p:nvGrpSpPr>
        <p:grpSpPr>
          <a:xfrm>
            <a:off x="7483035" y="4748481"/>
            <a:ext cx="2862294" cy="1085835"/>
            <a:chOff x="311096" y="2242723"/>
            <a:chExt cx="1286656" cy="493670"/>
          </a:xfrm>
        </p:grpSpPr>
        <p:sp>
          <p:nvSpPr>
            <p:cNvPr id="60" name="手繪多邊形: 圖案 62">
              <a:extLst>
                <a:ext uri="{FF2B5EF4-FFF2-40B4-BE49-F238E27FC236}">
                  <a16:creationId xmlns:a16="http://schemas.microsoft.com/office/drawing/2014/main" id="{F50C4DA7-9BDA-41E1-8D98-B4156F01DC45}"/>
                </a:ext>
              </a:extLst>
            </p:cNvPr>
            <p:cNvSpPr/>
            <p:nvPr/>
          </p:nvSpPr>
          <p:spPr>
            <a:xfrm>
              <a:off x="54879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77FDB4E4-264D-4981-ADD7-E9D05506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pic>
        <p:nvPicPr>
          <p:cNvPr id="62" name="圖形 61">
            <a:extLst>
              <a:ext uri="{FF2B5EF4-FFF2-40B4-BE49-F238E27FC236}">
                <a16:creationId xmlns:a16="http://schemas.microsoft.com/office/drawing/2014/main" id="{D8DFF072-1610-47E7-B3EC-E18833AD3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297" y="4472019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31331BE5-B9D4-4364-9CF3-1F427D6A5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6170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92D571B4-961E-4F20-A9C6-8D4773D10EBF}"/>
              </a:ext>
            </a:extLst>
          </p:cNvPr>
          <p:cNvGrpSpPr/>
          <p:nvPr/>
        </p:nvGrpSpPr>
        <p:grpSpPr>
          <a:xfrm>
            <a:off x="4502421" y="4888602"/>
            <a:ext cx="3041152" cy="675174"/>
            <a:chOff x="4534078" y="4166522"/>
            <a:chExt cx="3006870" cy="675174"/>
          </a:xfrm>
        </p:grpSpPr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83246581-2D8F-4AF4-8C9B-BE2E285D7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4078" y="4841696"/>
              <a:ext cx="3006869" cy="0"/>
            </a:xfrm>
            <a:prstGeom prst="line">
              <a:avLst/>
            </a:prstGeom>
            <a:ln w="76200">
              <a:solidFill>
                <a:srgbClr val="92D050"/>
              </a:solidFill>
              <a:headEnd type="triangl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9E08191C-B35B-4E92-AC50-8080C44F31A6}"/>
                </a:ext>
              </a:extLst>
            </p:cNvPr>
            <p:cNvGrpSpPr/>
            <p:nvPr/>
          </p:nvGrpSpPr>
          <p:grpSpPr>
            <a:xfrm>
              <a:off x="4534078" y="4166522"/>
              <a:ext cx="3006870" cy="0"/>
              <a:chOff x="4534078" y="4166522"/>
              <a:chExt cx="3006870" cy="0"/>
            </a:xfrm>
          </p:grpSpPr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6A1D324F-9FE1-4234-8AD8-0E6DEE0D55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4078" y="4166522"/>
                <a:ext cx="3006869" cy="0"/>
              </a:xfrm>
              <a:prstGeom prst="line">
                <a:avLst/>
              </a:prstGeom>
              <a:ln w="76200">
                <a:solidFill>
                  <a:srgbClr val="00B0F0"/>
                </a:solidFill>
                <a:headEnd type="triangl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群組 69">
                <a:extLst>
                  <a:ext uri="{FF2B5EF4-FFF2-40B4-BE49-F238E27FC236}">
                    <a16:creationId xmlns:a16="http://schemas.microsoft.com/office/drawing/2014/main" id="{DA1DF124-CB73-4F86-9706-6826C4607BAB}"/>
                  </a:ext>
                </a:extLst>
              </p:cNvPr>
              <p:cNvGrpSpPr/>
              <p:nvPr/>
            </p:nvGrpSpPr>
            <p:grpSpPr>
              <a:xfrm>
                <a:off x="6096000" y="4166522"/>
                <a:ext cx="1444948" cy="0"/>
                <a:chOff x="6175523" y="3781562"/>
                <a:chExt cx="1444948" cy="0"/>
              </a:xfrm>
            </p:grpSpPr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id="{30FB5E7E-BB9D-48CF-9614-7340D8A88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22282B"/>
                  </a:solidFill>
                  <a:prstDash val="solid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id="{B112D7CB-DFE6-4800-8B75-05DF304DB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prstDash val="sysDot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3" name="圖形 72">
            <a:extLst>
              <a:ext uri="{FF2B5EF4-FFF2-40B4-BE49-F238E27FC236}">
                <a16:creationId xmlns:a16="http://schemas.microsoft.com/office/drawing/2014/main" id="{8C354932-5184-4826-9A31-FD2F5B1B5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7800" y="4253154"/>
            <a:ext cx="773360" cy="67118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0BBBCD2D-D2E1-4D3F-B249-CA41DB392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5762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6324A9DD-8736-431F-8B9F-2F1E45EA1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0631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6" name="箭號: 上彎 75">
            <a:extLst>
              <a:ext uri="{FF2B5EF4-FFF2-40B4-BE49-F238E27FC236}">
                <a16:creationId xmlns:a16="http://schemas.microsoft.com/office/drawing/2014/main" id="{DB2EBDBF-6E8F-48D8-8DAC-C4211B20D264}"/>
              </a:ext>
            </a:extLst>
          </p:cNvPr>
          <p:cNvSpPr/>
          <p:nvPr/>
        </p:nvSpPr>
        <p:spPr>
          <a:xfrm rot="5400000">
            <a:off x="5158787" y="4860598"/>
            <a:ext cx="695022" cy="470796"/>
          </a:xfrm>
          <a:prstGeom prst="bentUpArrow">
            <a:avLst>
              <a:gd name="adj1" fmla="val 22912"/>
              <a:gd name="adj2" fmla="val 28329"/>
              <a:gd name="adj3" fmla="val 43307"/>
            </a:avLst>
          </a:prstGeom>
          <a:gradFill>
            <a:gsLst>
              <a:gs pos="0">
                <a:srgbClr val="FFD72D">
                  <a:alpha val="0"/>
                </a:srgbClr>
              </a:gs>
              <a:gs pos="52000">
                <a:srgbClr val="FFD72D"/>
              </a:gs>
            </a:gsLst>
            <a:lin ang="21594000" scaled="0"/>
          </a:gradFill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7" name="Google Shape;378;p24">
            <a:extLst>
              <a:ext uri="{FF2B5EF4-FFF2-40B4-BE49-F238E27FC236}">
                <a16:creationId xmlns:a16="http://schemas.microsoft.com/office/drawing/2014/main" id="{A03635A8-4153-466D-86E1-62282832DFF7}"/>
              </a:ext>
            </a:extLst>
          </p:cNvPr>
          <p:cNvSpPr txBox="1"/>
          <p:nvPr/>
        </p:nvSpPr>
        <p:spPr>
          <a:xfrm>
            <a:off x="5020428" y="3871973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78" name="Google Shape;378;p24">
            <a:extLst>
              <a:ext uri="{FF2B5EF4-FFF2-40B4-BE49-F238E27FC236}">
                <a16:creationId xmlns:a16="http://schemas.microsoft.com/office/drawing/2014/main" id="{1ECE5883-77EE-4402-A2D0-905CFEEA2497}"/>
              </a:ext>
            </a:extLst>
          </p:cNvPr>
          <p:cNvSpPr txBox="1"/>
          <p:nvPr/>
        </p:nvSpPr>
        <p:spPr>
          <a:xfrm>
            <a:off x="5020428" y="5688970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sp>
        <p:nvSpPr>
          <p:cNvPr id="79" name="Google Shape;378;p24">
            <a:extLst>
              <a:ext uri="{FF2B5EF4-FFF2-40B4-BE49-F238E27FC236}">
                <a16:creationId xmlns:a16="http://schemas.microsoft.com/office/drawing/2014/main" id="{423CDD22-8B42-4477-972C-8B3AA6B6A2C9}"/>
              </a:ext>
            </a:extLst>
          </p:cNvPr>
          <p:cNvSpPr txBox="1"/>
          <p:nvPr/>
        </p:nvSpPr>
        <p:spPr>
          <a:xfrm>
            <a:off x="8168866" y="4531737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6D56AF54-4CCD-48C9-BBA9-8B82E2FCC583}"/>
              </a:ext>
            </a:extLst>
          </p:cNvPr>
          <p:cNvGrpSpPr/>
          <p:nvPr/>
        </p:nvGrpSpPr>
        <p:grpSpPr>
          <a:xfrm>
            <a:off x="2653656" y="3381722"/>
            <a:ext cx="1285702" cy="1240167"/>
            <a:chOff x="215488" y="4652142"/>
            <a:chExt cx="1285702" cy="1240167"/>
          </a:xfrm>
        </p:grpSpPr>
        <p:pic>
          <p:nvPicPr>
            <p:cNvPr id="81" name="圖片 80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9043E238-CB7C-46D9-93A7-62CF1FB29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82" name="Google Shape;573;p30">
              <a:extLst>
                <a:ext uri="{FF2B5EF4-FFF2-40B4-BE49-F238E27FC236}">
                  <a16:creationId xmlns:a16="http://schemas.microsoft.com/office/drawing/2014/main" id="{F1219351-9F61-45B9-9D52-229F667200E7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5C50DD64-D3AC-48BA-BC81-6272AC355C69}"/>
              </a:ext>
            </a:extLst>
          </p:cNvPr>
          <p:cNvGrpSpPr/>
          <p:nvPr/>
        </p:nvGrpSpPr>
        <p:grpSpPr>
          <a:xfrm>
            <a:off x="8334462" y="3380364"/>
            <a:ext cx="1279240" cy="1240167"/>
            <a:chOff x="8270974" y="3380364"/>
            <a:chExt cx="1279240" cy="1240167"/>
          </a:xfrm>
        </p:grpSpPr>
        <p:pic>
          <p:nvPicPr>
            <p:cNvPr id="84" name="圖片 83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27C399A9-CA26-4E4F-855D-BF87E3AD4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380364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85" name="Google Shape;573;p30">
              <a:extLst>
                <a:ext uri="{FF2B5EF4-FFF2-40B4-BE49-F238E27FC236}">
                  <a16:creationId xmlns:a16="http://schemas.microsoft.com/office/drawing/2014/main" id="{E85CFB26-8460-44D4-9E43-6B48AAF8BA07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047060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86" name="Google Shape;378;p24">
            <a:extLst>
              <a:ext uri="{FF2B5EF4-FFF2-40B4-BE49-F238E27FC236}">
                <a16:creationId xmlns:a16="http://schemas.microsoft.com/office/drawing/2014/main" id="{DB36ABE4-1F19-4E23-9ED1-26B71D662595}"/>
              </a:ext>
            </a:extLst>
          </p:cNvPr>
          <p:cNvSpPr txBox="1"/>
          <p:nvPr/>
        </p:nvSpPr>
        <p:spPr>
          <a:xfrm>
            <a:off x="2470277" y="452873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14505"/>
      </p:ext>
    </p:extLst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80602037-F23F-43A4-91EB-3FF8E9195C90}"/>
              </a:ext>
            </a:extLst>
          </p:cNvPr>
          <p:cNvCxnSpPr>
            <a:cxnSpLocks/>
          </p:cNvCxnSpPr>
          <p:nvPr/>
        </p:nvCxnSpPr>
        <p:spPr>
          <a:xfrm flipH="1">
            <a:off x="4616379" y="5640404"/>
            <a:ext cx="3006869" cy="0"/>
          </a:xfrm>
          <a:prstGeom prst="line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A67C057C-C268-44EA-AFDB-7D6CD0A6EB66}"/>
              </a:ext>
            </a:extLst>
          </p:cNvPr>
          <p:cNvCxnSpPr>
            <a:cxnSpLocks/>
          </p:cNvCxnSpPr>
          <p:nvPr/>
        </p:nvCxnSpPr>
        <p:spPr>
          <a:xfrm flipH="1">
            <a:off x="4616379" y="5323007"/>
            <a:ext cx="3006869" cy="0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4A2C1437-81B5-4DB4-AA68-2916F2F8F157}"/>
              </a:ext>
            </a:extLst>
          </p:cNvPr>
          <p:cNvCxnSpPr>
            <a:cxnSpLocks/>
          </p:cNvCxnSpPr>
          <p:nvPr/>
        </p:nvCxnSpPr>
        <p:spPr>
          <a:xfrm flipH="1">
            <a:off x="4616379" y="5942589"/>
            <a:ext cx="3006869" cy="0"/>
          </a:xfrm>
          <a:prstGeom prst="line">
            <a:avLst/>
          </a:prstGeom>
          <a:ln w="76200">
            <a:solidFill>
              <a:srgbClr val="FF5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標題 6">
            <a:extLst>
              <a:ext uri="{FF2B5EF4-FFF2-40B4-BE49-F238E27FC236}">
                <a16:creationId xmlns:a16="http://schemas.microsoft.com/office/drawing/2014/main" id="{21BDE660-251B-3148-BD1C-9B6EC3D80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300">
                <a:ea typeface="微軟正黑體" panose="020B0604030504040204" pitchFamily="34" charset="-120"/>
                <a:sym typeface="Arial" panose="020B0604020202020204" pitchFamily="34" charset="0"/>
              </a:rPr>
              <a:t>網路負載平衡</a:t>
            </a:r>
            <a:endParaRPr lang="en-US" altLang="zh-TW" sz="530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Google Shape;378;p24">
            <a:extLst>
              <a:ext uri="{FF2B5EF4-FFF2-40B4-BE49-F238E27FC236}">
                <a16:creationId xmlns:a16="http://schemas.microsoft.com/office/drawing/2014/main" id="{BC95D04A-5DA1-DB47-8F08-FA57E91564BB}"/>
              </a:ext>
            </a:extLst>
          </p:cNvPr>
          <p:cNvSpPr txBox="1"/>
          <p:nvPr/>
        </p:nvSpPr>
        <p:spPr>
          <a:xfrm>
            <a:off x="5155288" y="5325699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24" name="Google Shape;378;p24">
            <a:extLst>
              <a:ext uri="{FF2B5EF4-FFF2-40B4-BE49-F238E27FC236}">
                <a16:creationId xmlns:a16="http://schemas.microsoft.com/office/drawing/2014/main" id="{7B2ABCF4-ADF6-054A-B65B-2EACC375D97C}"/>
              </a:ext>
            </a:extLst>
          </p:cNvPr>
          <p:cNvSpPr txBox="1"/>
          <p:nvPr/>
        </p:nvSpPr>
        <p:spPr>
          <a:xfrm>
            <a:off x="5185029" y="4879187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sp>
        <p:nvSpPr>
          <p:cNvPr id="38" name="手繪多邊形: 圖案 62">
            <a:extLst>
              <a:ext uri="{FF2B5EF4-FFF2-40B4-BE49-F238E27FC236}">
                <a16:creationId xmlns:a16="http://schemas.microsoft.com/office/drawing/2014/main" id="{8C3BDC65-DBD9-C641-8544-B307EC294024}"/>
              </a:ext>
            </a:extLst>
          </p:cNvPr>
          <p:cNvSpPr/>
          <p:nvPr/>
        </p:nvSpPr>
        <p:spPr>
          <a:xfrm>
            <a:off x="1549542" y="2161873"/>
            <a:ext cx="9081062" cy="1338844"/>
          </a:xfrm>
          <a:prstGeom prst="roundRect">
            <a:avLst>
              <a:gd name="adj" fmla="val 0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t"/>
          <a:lstStyle/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Multipath TCP (MPTCP)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技術自動偵測當下的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網路抖動，延遲，和封包丟失狀況讓每一個封包走最佳的網路途徑至目的地，以此達到智慧路由和傳輸不中斷的連線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66FFCC"/>
              </a:buClr>
              <a:buSzPts val="2100"/>
              <a:buFont typeface="Arial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透過多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WAN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分配流量維持長時間高效率的傳輸</a:t>
            </a:r>
            <a:b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4B2B3746-2150-4465-BB04-A439C24448D4}"/>
              </a:ext>
            </a:extLst>
          </p:cNvPr>
          <p:cNvCxnSpPr>
            <a:cxnSpLocks/>
          </p:cNvCxnSpPr>
          <p:nvPr/>
        </p:nvCxnSpPr>
        <p:spPr>
          <a:xfrm flipV="1">
            <a:off x="3225017" y="4542403"/>
            <a:ext cx="0" cy="1263125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E58EAC99-497E-4063-AF4F-7655015999E6}"/>
              </a:ext>
            </a:extLst>
          </p:cNvPr>
          <p:cNvGrpSpPr/>
          <p:nvPr/>
        </p:nvGrpSpPr>
        <p:grpSpPr>
          <a:xfrm>
            <a:off x="2735957" y="3909292"/>
            <a:ext cx="1285702" cy="1240167"/>
            <a:chOff x="215488" y="4652142"/>
            <a:chExt cx="1285702" cy="1240167"/>
          </a:xfrm>
        </p:grpSpPr>
        <p:pic>
          <p:nvPicPr>
            <p:cNvPr id="47" name="圖片 46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7586AED9-AB58-4119-B014-C3250F1AA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48" name="Google Shape;573;p30">
              <a:extLst>
                <a:ext uri="{FF2B5EF4-FFF2-40B4-BE49-F238E27FC236}">
                  <a16:creationId xmlns:a16="http://schemas.microsoft.com/office/drawing/2014/main" id="{C3F6670D-7E5D-4A4D-A4BC-80B8E89ECA03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49" name="Google Shape;378;p24">
            <a:extLst>
              <a:ext uri="{FF2B5EF4-FFF2-40B4-BE49-F238E27FC236}">
                <a16:creationId xmlns:a16="http://schemas.microsoft.com/office/drawing/2014/main" id="{A74BADC0-7592-44E2-9A4A-8538FAD764C8}"/>
              </a:ext>
            </a:extLst>
          </p:cNvPr>
          <p:cNvSpPr txBox="1"/>
          <p:nvPr/>
        </p:nvSpPr>
        <p:spPr>
          <a:xfrm>
            <a:off x="2552578" y="505630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A845878-D34C-784A-97DB-997C5632AA9B}"/>
              </a:ext>
            </a:extLst>
          </p:cNvPr>
          <p:cNvGrpSpPr/>
          <p:nvPr/>
        </p:nvGrpSpPr>
        <p:grpSpPr>
          <a:xfrm>
            <a:off x="1821603" y="5323008"/>
            <a:ext cx="2830028" cy="1156866"/>
            <a:chOff x="1637986" y="2509893"/>
            <a:chExt cx="1286656" cy="525964"/>
          </a:xfrm>
        </p:grpSpPr>
        <p:sp>
          <p:nvSpPr>
            <p:cNvPr id="12" name="手繪多邊形: 圖案 62">
              <a:extLst>
                <a:ext uri="{FF2B5EF4-FFF2-40B4-BE49-F238E27FC236}">
                  <a16:creationId xmlns:a16="http://schemas.microsoft.com/office/drawing/2014/main" id="{CFA45289-E513-4A44-BD79-CB78B0AF7605}"/>
                </a:ext>
              </a:extLst>
            </p:cNvPr>
            <p:cNvSpPr/>
            <p:nvPr/>
          </p:nvSpPr>
          <p:spPr>
            <a:xfrm>
              <a:off x="1884490" y="2867650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lIns="91440" tIns="45720" rIns="91440" bIns="45720"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00903E1B-C966-2C42-8F47-59EEB6931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7986" y="2509893"/>
              <a:ext cx="1286656" cy="409650"/>
            </a:xfrm>
            <a:prstGeom prst="rect">
              <a:avLst/>
            </a:prstGeom>
            <a:effectLst/>
          </p:spPr>
        </p:pic>
      </p:grpSp>
      <p:pic>
        <p:nvPicPr>
          <p:cNvPr id="63" name="圖片 62">
            <a:extLst>
              <a:ext uri="{FF2B5EF4-FFF2-40B4-BE49-F238E27FC236}">
                <a16:creationId xmlns:a16="http://schemas.microsoft.com/office/drawing/2014/main" id="{F0AF0FCE-50AC-4FF6-AFE5-8E6BE8338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780" y="4533005"/>
            <a:ext cx="2405657" cy="143198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1FFA1B-5F07-FB47-8E9B-275A982C8B76}"/>
              </a:ext>
            </a:extLst>
          </p:cNvPr>
          <p:cNvSpPr/>
          <p:nvPr/>
        </p:nvSpPr>
        <p:spPr>
          <a:xfrm>
            <a:off x="5463037" y="45686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網路狀態佳！</a:t>
            </a:r>
            <a:endParaRPr lang="zh-TW" altLang="en-US">
              <a:solidFill>
                <a:srgbClr val="92D05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F62B4D64-8E00-407D-8227-3813B215F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09639" y="493266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0" name="Google Shape;378;p24">
            <a:extLst>
              <a:ext uri="{FF2B5EF4-FFF2-40B4-BE49-F238E27FC236}">
                <a16:creationId xmlns:a16="http://schemas.microsoft.com/office/drawing/2014/main" id="{94081E8C-B94E-43C4-9F35-D7B9B4C52024}"/>
              </a:ext>
            </a:extLst>
          </p:cNvPr>
          <p:cNvSpPr txBox="1"/>
          <p:nvPr/>
        </p:nvSpPr>
        <p:spPr>
          <a:xfrm>
            <a:off x="5155288" y="5642253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pic>
        <p:nvPicPr>
          <p:cNvPr id="71" name="圖形 70">
            <a:extLst>
              <a:ext uri="{FF2B5EF4-FFF2-40B4-BE49-F238E27FC236}">
                <a16:creationId xmlns:a16="http://schemas.microsoft.com/office/drawing/2014/main" id="{0C5967A6-C5CF-40CA-91D2-6784EA8CF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49977" y="493266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444BC8A6-C2D7-4A07-9665-4912028DF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8039" y="4909164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1EE25053-7F6D-4E8D-8940-70F4E1DC48AE}"/>
              </a:ext>
            </a:extLst>
          </p:cNvPr>
          <p:cNvSpPr/>
          <p:nvPr/>
        </p:nvSpPr>
        <p:spPr>
          <a:xfrm>
            <a:off x="5603993" y="5969720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</a:t>
            </a:r>
            <a:r>
              <a:rPr lang="zh-TW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欠</a:t>
            </a:r>
            <a:r>
              <a:rPr lang="zh-CN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佳！</a:t>
            </a:r>
            <a:endParaRPr lang="zh-TW" altLang="en-US" sz="1200">
              <a:solidFill>
                <a:srgbClr val="FF505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77490"/>
      </p:ext>
    </p:extLst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DAFECF0-55EC-4D4A-9FA6-4D41C04C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多設備透過 </a:t>
            </a:r>
            <a:r>
              <a:rPr lang="en-US" altLang="zh-TW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QVPN </a:t>
            </a:r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一鍵接入 </a:t>
            </a:r>
            <a:r>
              <a:rPr lang="en-US" altLang="zh-TW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網絡</a:t>
            </a:r>
            <a:endParaRPr lang="zh-TW" altLang="en-US" sz="4133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7" name="Google Shape;518;p28">
            <a:extLst>
              <a:ext uri="{FF2B5EF4-FFF2-40B4-BE49-F238E27FC236}">
                <a16:creationId xmlns:a16="http://schemas.microsoft.com/office/drawing/2014/main" id="{93ACBF0F-551A-40EF-A988-94DE57C274AB}"/>
              </a:ext>
            </a:extLst>
          </p:cNvPr>
          <p:cNvSpPr/>
          <p:nvPr/>
        </p:nvSpPr>
        <p:spPr>
          <a:xfrm>
            <a:off x="1295269" y="2232714"/>
            <a:ext cx="3734878" cy="16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多設備安裝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QVPN Client </a:t>
            </a:r>
          </a:p>
          <a:p>
            <a:pPr>
              <a:lnSpc>
                <a:spcPct val="1300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透過 QBelt 協定連入 SD-WAN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網路存取內網資料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8FEC54DC-AC20-4751-947B-B77ACE921E4C}"/>
              </a:ext>
            </a:extLst>
          </p:cNvPr>
          <p:cNvGrpSpPr/>
          <p:nvPr/>
        </p:nvGrpSpPr>
        <p:grpSpPr>
          <a:xfrm>
            <a:off x="1071361" y="1923539"/>
            <a:ext cx="10333496" cy="4116892"/>
            <a:chOff x="1709600" y="2737943"/>
            <a:chExt cx="9069678" cy="3613386"/>
          </a:xfrm>
        </p:grpSpPr>
        <p:pic>
          <p:nvPicPr>
            <p:cNvPr id="39" name="圖片 38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BFDE319B-6924-4AA4-B2CF-2A3AEDC07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6472" y="2737943"/>
              <a:ext cx="1791859" cy="1791859"/>
            </a:xfrm>
            <a:prstGeom prst="rect">
              <a:avLst/>
            </a:prstGeom>
          </p:spPr>
        </p:pic>
        <p:sp>
          <p:nvSpPr>
            <p:cNvPr id="40" name="Google Shape;514;p28">
              <a:extLst>
                <a:ext uri="{FF2B5EF4-FFF2-40B4-BE49-F238E27FC236}">
                  <a16:creationId xmlns:a16="http://schemas.microsoft.com/office/drawing/2014/main" id="{07F2933E-A833-4530-B00D-BC8CFD234185}"/>
                </a:ext>
              </a:extLst>
            </p:cNvPr>
            <p:cNvSpPr/>
            <p:nvPr/>
          </p:nvSpPr>
          <p:spPr>
            <a:xfrm>
              <a:off x="9248739" y="6039472"/>
              <a:ext cx="1530539" cy="265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41" name="Google Shape;514;p28">
              <a:extLst>
                <a:ext uri="{FF2B5EF4-FFF2-40B4-BE49-F238E27FC236}">
                  <a16:creationId xmlns:a16="http://schemas.microsoft.com/office/drawing/2014/main" id="{FA9129E7-1520-4E43-986B-8ACBB62BFCCD}"/>
                </a:ext>
              </a:extLst>
            </p:cNvPr>
            <p:cNvSpPr/>
            <p:nvPr/>
          </p:nvSpPr>
          <p:spPr>
            <a:xfrm>
              <a:off x="8054249" y="4161526"/>
              <a:ext cx="1306215" cy="226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42" name="Google Shape;514;p28">
              <a:extLst>
                <a:ext uri="{FF2B5EF4-FFF2-40B4-BE49-F238E27FC236}">
                  <a16:creationId xmlns:a16="http://schemas.microsoft.com/office/drawing/2014/main" id="{02D30801-1FB6-4FC8-92DC-1F449060E175}"/>
                </a:ext>
              </a:extLst>
            </p:cNvPr>
            <p:cNvSpPr/>
            <p:nvPr/>
          </p:nvSpPr>
          <p:spPr>
            <a:xfrm>
              <a:off x="1709600" y="6100531"/>
              <a:ext cx="1623574" cy="250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pic>
          <p:nvPicPr>
            <p:cNvPr id="43" name="圖片 42" descr="一張含有 電子用品, 白色, 坐, 相片 的圖片&#10;&#10;自動產生的描述">
              <a:extLst>
                <a:ext uri="{FF2B5EF4-FFF2-40B4-BE49-F238E27FC236}">
                  <a16:creationId xmlns:a16="http://schemas.microsoft.com/office/drawing/2014/main" id="{EA1E8F4E-A4BA-45AC-87D9-773714E38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0856" y="5195030"/>
              <a:ext cx="968747" cy="968747"/>
            </a:xfrm>
            <a:prstGeom prst="rect">
              <a:avLst/>
            </a:prstGeom>
          </p:spPr>
        </p:pic>
        <p:pic>
          <p:nvPicPr>
            <p:cNvPr id="44" name="圖片 43" descr="一張含有 膝上型電腦, 立體, 電腦, 電子用品 的圖片&#10;&#10;自動產生的描述">
              <a:extLst>
                <a:ext uri="{FF2B5EF4-FFF2-40B4-BE49-F238E27FC236}">
                  <a16:creationId xmlns:a16="http://schemas.microsoft.com/office/drawing/2014/main" id="{9E45889D-7C0C-4482-97B6-46BC89E94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9756" y="5124263"/>
              <a:ext cx="596845" cy="958530"/>
            </a:xfrm>
            <a:prstGeom prst="rect">
              <a:avLst/>
            </a:prstGeom>
          </p:spPr>
        </p:pic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0F755B65-6FE1-4D4A-A919-B1B740DE0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74277" y="3774967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7448D3BE-A481-4F4B-84E4-3F9B4BA98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44462" y="5629565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C46DA596-9C2C-415A-8B8E-B7291ECB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3619" y="5675195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50" name="等腰三角形 49">
              <a:extLst>
                <a:ext uri="{FF2B5EF4-FFF2-40B4-BE49-F238E27FC236}">
                  <a16:creationId xmlns:a16="http://schemas.microsoft.com/office/drawing/2014/main" id="{A92EA537-D36D-40C8-B738-1D8436EC0FA4}"/>
                </a:ext>
              </a:extLst>
            </p:cNvPr>
            <p:cNvSpPr/>
            <p:nvPr/>
          </p:nvSpPr>
          <p:spPr>
            <a:xfrm>
              <a:off x="4994411" y="4119717"/>
              <a:ext cx="2275512" cy="1504545"/>
            </a:xfrm>
            <a:prstGeom prst="triangle">
              <a:avLst/>
            </a:prstGeom>
            <a:noFill/>
            <a:ln w="38100">
              <a:solidFill>
                <a:srgbClr val="0C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E0398823-8ACF-468E-85BB-90A9459C2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6406"/>
            <a:stretch/>
          </p:blipFill>
          <p:spPr>
            <a:xfrm>
              <a:off x="5432141" y="4922321"/>
              <a:ext cx="1354737" cy="4848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3734A6FC-BA6C-426F-B20B-84B57A29329F}"/>
                </a:ext>
              </a:extLst>
            </p:cNvPr>
            <p:cNvSpPr/>
            <p:nvPr/>
          </p:nvSpPr>
          <p:spPr>
            <a:xfrm>
              <a:off x="3788549" y="5100191"/>
              <a:ext cx="1202465" cy="1202465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0C93DE3A-FB91-4E7D-82A2-6215933453BB}"/>
                </a:ext>
              </a:extLst>
            </p:cNvPr>
            <p:cNvSpPr/>
            <p:nvPr/>
          </p:nvSpPr>
          <p:spPr>
            <a:xfrm>
              <a:off x="5432969" y="3083653"/>
              <a:ext cx="1256458" cy="1256458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8D5111FA-C575-4BF6-9F5B-77CF08532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88745" y="3906122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1BB4E9AB-8F73-4D3C-8290-524D925EB02A}"/>
                </a:ext>
              </a:extLst>
            </p:cNvPr>
            <p:cNvSpPr/>
            <p:nvPr/>
          </p:nvSpPr>
          <p:spPr>
            <a:xfrm>
              <a:off x="7206903" y="5089203"/>
              <a:ext cx="1202465" cy="1202465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00DEB0EF-781C-4997-99E3-03F1B73F2A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5214" y="5748938"/>
              <a:ext cx="833606" cy="2473"/>
            </a:xfrm>
            <a:prstGeom prst="line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lg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A47A7F25-17D0-47A6-A1C6-850E29731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4251" y="3774967"/>
              <a:ext cx="1290642" cy="1"/>
            </a:xfrm>
            <a:prstGeom prst="line">
              <a:avLst/>
            </a:prstGeom>
            <a:ln w="38100">
              <a:solidFill>
                <a:srgbClr val="00B0F0"/>
              </a:solidFill>
              <a:headEnd type="none"/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DE9F045F-DD11-4611-81FA-57E1A38135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1406" y="5653226"/>
              <a:ext cx="833606" cy="2473"/>
            </a:xfrm>
            <a:prstGeom prst="line">
              <a:avLst/>
            </a:prstGeom>
            <a:ln w="38100">
              <a:solidFill>
                <a:srgbClr val="00B0F0"/>
              </a:solidFill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Google Shape;378;p24">
              <a:extLst>
                <a:ext uri="{FF2B5EF4-FFF2-40B4-BE49-F238E27FC236}">
                  <a16:creationId xmlns:a16="http://schemas.microsoft.com/office/drawing/2014/main" id="{F7CD5930-585F-457B-A2F7-7A881401AC28}"/>
                </a:ext>
              </a:extLst>
            </p:cNvPr>
            <p:cNvSpPr txBox="1"/>
            <p:nvPr/>
          </p:nvSpPr>
          <p:spPr>
            <a:xfrm>
              <a:off x="6767652" y="3385151"/>
              <a:ext cx="1307242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Qbelt</a:t>
              </a:r>
              <a:endParaRPr lang="en-US" sz="28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Google Shape;378;p24">
              <a:extLst>
                <a:ext uri="{FF2B5EF4-FFF2-40B4-BE49-F238E27FC236}">
                  <a16:creationId xmlns:a16="http://schemas.microsoft.com/office/drawing/2014/main" id="{0BC555D0-9CA2-432F-8503-9C6BE63AD1ED}"/>
                </a:ext>
              </a:extLst>
            </p:cNvPr>
            <p:cNvSpPr txBox="1"/>
            <p:nvPr/>
          </p:nvSpPr>
          <p:spPr>
            <a:xfrm>
              <a:off x="8249488" y="5310834"/>
              <a:ext cx="1411035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Qbelt</a:t>
              </a:r>
              <a:endPara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Google Shape;378;p24">
              <a:extLst>
                <a:ext uri="{FF2B5EF4-FFF2-40B4-BE49-F238E27FC236}">
                  <a16:creationId xmlns:a16="http://schemas.microsoft.com/office/drawing/2014/main" id="{C330EA9B-1F3C-445F-82D0-FBA182747115}"/>
                </a:ext>
              </a:extLst>
            </p:cNvPr>
            <p:cNvSpPr txBox="1"/>
            <p:nvPr/>
          </p:nvSpPr>
          <p:spPr>
            <a:xfrm>
              <a:off x="2616499" y="5409686"/>
              <a:ext cx="1411035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Qbelt</a:t>
              </a:r>
              <a:endPara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2E10B8E6-9591-4EC5-9D91-C45C82143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7003" y="5584192"/>
              <a:ext cx="1065583" cy="339264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ABB36C80-99A4-4A2D-8B73-6001DCFC8628}"/>
                </a:ext>
              </a:extLst>
            </p:cNvPr>
            <p:cNvSpPr/>
            <p:nvPr/>
          </p:nvSpPr>
          <p:spPr>
            <a:xfrm>
              <a:off x="3698675" y="5360653"/>
              <a:ext cx="1426792" cy="21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51228E42-AF34-4F6A-B333-B37EE4C28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96875" y="5338143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457A54E6-0034-4D11-A63C-0A811D650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2803" y="5584192"/>
              <a:ext cx="1065583" cy="339264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C7BAD146-C298-4A14-8548-BACFE025B29B}"/>
                </a:ext>
              </a:extLst>
            </p:cNvPr>
            <p:cNvSpPr/>
            <p:nvPr/>
          </p:nvSpPr>
          <p:spPr>
            <a:xfrm>
              <a:off x="7193695" y="5383325"/>
              <a:ext cx="1392785" cy="21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3ED155D7-D0A7-4B3D-9219-348156F1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86309" y="5338146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A49332B-A542-460D-AB64-6B1784EC3D3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983" y="2812698"/>
            <a:ext cx="1214067" cy="386539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3D8A7F9-8025-4B66-A493-B784EFE5A57A}"/>
              </a:ext>
            </a:extLst>
          </p:cNvPr>
          <p:cNvSpPr/>
          <p:nvPr/>
        </p:nvSpPr>
        <p:spPr>
          <a:xfrm>
            <a:off x="5302276" y="2571466"/>
            <a:ext cx="15868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260CF47-C038-4027-ACB2-91F22C2F5EF1}"/>
              </a:ext>
            </a:extLst>
          </p:cNvPr>
          <p:cNvSpPr txBox="1"/>
          <p:nvPr/>
        </p:nvSpPr>
        <p:spPr>
          <a:xfrm>
            <a:off x="8129588" y="6331743"/>
            <a:ext cx="655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rgbClr val="FFFFFF"/>
                </a:solidFill>
                <a:ea typeface="微軟正黑體"/>
                <a:cs typeface="Arial"/>
              </a:rPr>
              <a:t>** QVPN Server 和 Client 僅能擇一啟用</a:t>
            </a:r>
          </a:p>
          <a:p>
            <a:r>
              <a:rPr lang="zh-TW" altLang="en-US" sz="1200">
                <a:solidFill>
                  <a:srgbClr val="FFFFFF"/>
                </a:solidFill>
                <a:ea typeface="微軟正黑體"/>
                <a:cs typeface="Arial"/>
              </a:rPr>
              <a:t>** 啟用 QuWAN 時，不可同時啟用 L2TP 協定於 Server</a:t>
            </a:r>
            <a:endParaRPr lang="zh-TW" altLang="en-US" sz="1400">
              <a:solidFill>
                <a:srgbClr val="FFFFFF"/>
              </a:solidFill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733605"/>
      </p:ext>
    </p:extLst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4"/>
          <p:cNvSpPr txBox="1"/>
          <p:nvPr/>
        </p:nvSpPr>
        <p:spPr>
          <a:xfrm>
            <a:off x="696228" y="2588092"/>
            <a:ext cx="5514571" cy="173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雲端管理平台 QuWAN</a:t>
            </a:r>
            <a:r>
              <a:rPr lang="en-US" sz="24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Orchestrator </a:t>
            </a:r>
          </a:p>
          <a:p>
            <a:pPr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至 quwan.qnap.com 並使用 QID 登入即可透過雲端平台一覽 QHora-301W 設備，網路和 VPN 連線狀態，企業拓墣，連線方式且同時也可遠端偵錯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0F92AE4-86E7-4079-8FDA-78A517FB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100" dirty="0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啟用</a:t>
            </a:r>
            <a:r>
              <a:rPr lang="en-US" altLang="zh-TW" sz="41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4100" dirty="0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r>
              <a:rPr lang="en-US" altLang="zh-TW" sz="41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br>
              <a:rPr lang="en-US" altLang="zh-TW" sz="41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 sz="4100" dirty="0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便可透過雲端平台管理</a:t>
            </a:r>
            <a:r>
              <a:rPr lang="en-US" altLang="zh-TW" sz="41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QHora-301W</a:t>
            </a:r>
          </a:p>
        </p:txBody>
      </p: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B7906838-6CAB-40F0-A00D-1D1F8BDE5142}"/>
              </a:ext>
            </a:extLst>
          </p:cNvPr>
          <p:cNvCxnSpPr>
            <a:cxnSpLocks/>
          </p:cNvCxnSpPr>
          <p:nvPr/>
        </p:nvCxnSpPr>
        <p:spPr>
          <a:xfrm>
            <a:off x="8261218" y="3887907"/>
            <a:ext cx="2209462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B4A1DEEF-D18A-49C6-A96C-749538073F4D}"/>
              </a:ext>
            </a:extLst>
          </p:cNvPr>
          <p:cNvCxnSpPr>
            <a:cxnSpLocks/>
          </p:cNvCxnSpPr>
          <p:nvPr/>
        </p:nvCxnSpPr>
        <p:spPr>
          <a:xfrm>
            <a:off x="8261214" y="3887907"/>
            <a:ext cx="4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D3289023-1862-4048-A4EE-9146D7A51E27}"/>
              </a:ext>
            </a:extLst>
          </p:cNvPr>
          <p:cNvCxnSpPr>
            <a:cxnSpLocks/>
          </p:cNvCxnSpPr>
          <p:nvPr/>
        </p:nvCxnSpPr>
        <p:spPr>
          <a:xfrm flipH="1">
            <a:off x="5926681" y="3887907"/>
            <a:ext cx="2334537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7B1D8FD9-A0B8-4F38-9C5A-7F134AB0A7ED}"/>
              </a:ext>
            </a:extLst>
          </p:cNvPr>
          <p:cNvGrpSpPr/>
          <p:nvPr/>
        </p:nvGrpSpPr>
        <p:grpSpPr>
          <a:xfrm>
            <a:off x="6598064" y="1907907"/>
            <a:ext cx="3326300" cy="1980000"/>
            <a:chOff x="7036229" y="1962623"/>
            <a:chExt cx="3007800" cy="1790412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1B06D706-FC49-4A92-9AEF-98F345BEC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6229" y="1962623"/>
              <a:ext cx="3007800" cy="1790412"/>
            </a:xfrm>
            <a:prstGeom prst="rect">
              <a:avLst/>
            </a:prstGeom>
          </p:spPr>
        </p:pic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2059E65B-EC42-4B92-B2DB-7FDF7C3C80C3}"/>
                </a:ext>
              </a:extLst>
            </p:cNvPr>
            <p:cNvGrpSpPr/>
            <p:nvPr/>
          </p:nvGrpSpPr>
          <p:grpSpPr>
            <a:xfrm>
              <a:off x="7616797" y="2728674"/>
              <a:ext cx="1717977" cy="885070"/>
              <a:chOff x="4742983" y="1531600"/>
              <a:chExt cx="1886286" cy="971780"/>
            </a:xfrm>
          </p:grpSpPr>
          <p:pic>
            <p:nvPicPr>
              <p:cNvPr id="29" name="圖形 58">
                <a:extLst>
                  <a:ext uri="{FF2B5EF4-FFF2-40B4-BE49-F238E27FC236}">
                    <a16:creationId xmlns:a16="http://schemas.microsoft.com/office/drawing/2014/main" id="{6795321D-CD77-4101-BE09-272A1D3AC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26406"/>
              <a:stretch/>
            </p:blipFill>
            <p:spPr>
              <a:xfrm>
                <a:off x="4826053" y="1531600"/>
                <a:ext cx="1740791" cy="622985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sp>
            <p:nvSpPr>
              <p:cNvPr id="30" name="Google Shape;800;p37">
                <a:extLst>
                  <a:ext uri="{FF2B5EF4-FFF2-40B4-BE49-F238E27FC236}">
                    <a16:creationId xmlns:a16="http://schemas.microsoft.com/office/drawing/2014/main" id="{A9FFC3BE-DF2A-43AE-8E39-0849D0E40A72}"/>
                  </a:ext>
                </a:extLst>
              </p:cNvPr>
              <p:cNvSpPr/>
              <p:nvPr/>
            </p:nvSpPr>
            <p:spPr>
              <a:xfrm>
                <a:off x="4742983" y="2106990"/>
                <a:ext cx="1886286" cy="3963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Orchestrator</a:t>
                </a:r>
              </a:p>
            </p:txBody>
          </p:sp>
        </p:grp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FBE4139-5C3D-495F-814E-A7B88C2423D4}"/>
              </a:ext>
            </a:extLst>
          </p:cNvPr>
          <p:cNvGrpSpPr/>
          <p:nvPr/>
        </p:nvGrpSpPr>
        <p:grpSpPr>
          <a:xfrm>
            <a:off x="5308930" y="5075072"/>
            <a:ext cx="1370023" cy="1370022"/>
            <a:chOff x="3073492" y="5080442"/>
            <a:chExt cx="1370023" cy="1370022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B035B36F-D755-4F31-AAA8-B5A5882CF8AD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50E7A0CA-6177-4546-844B-01B21428E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E19FE40-9F33-4900-BD10-CF3A8625F938}"/>
                </a:ext>
              </a:extLst>
            </p:cNvPr>
            <p:cNvSpPr/>
            <p:nvPr/>
          </p:nvSpPr>
          <p:spPr>
            <a:xfrm>
              <a:off x="3178749" y="5933178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49" name="圖形 48">
            <a:extLst>
              <a:ext uri="{FF2B5EF4-FFF2-40B4-BE49-F238E27FC236}">
                <a16:creationId xmlns:a16="http://schemas.microsoft.com/office/drawing/2014/main" id="{D89C0238-D62C-4A5D-88DC-6BAD1F899B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1615" y="4753146"/>
            <a:ext cx="805625" cy="8056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E7459358-073D-D34A-A871-9AC9758A87C9}"/>
              </a:ext>
            </a:extLst>
          </p:cNvPr>
          <p:cNvGrpSpPr/>
          <p:nvPr/>
        </p:nvGrpSpPr>
        <p:grpSpPr>
          <a:xfrm>
            <a:off x="7560658" y="5081582"/>
            <a:ext cx="1370023" cy="1370022"/>
            <a:chOff x="3073492" y="5080442"/>
            <a:chExt cx="1370023" cy="1370022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B0540094-6D6D-7146-B545-2758B5C0FB2E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AE25A993-FEEB-9440-96E0-DE07299EC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6EEE642-5965-5E4F-A992-8461B7750336}"/>
                </a:ext>
              </a:extLst>
            </p:cNvPr>
            <p:cNvSpPr/>
            <p:nvPr/>
          </p:nvSpPr>
          <p:spPr>
            <a:xfrm>
              <a:off x="3178749" y="5933178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46563FC0-EF82-3445-9DE7-A4102898F02B}"/>
              </a:ext>
            </a:extLst>
          </p:cNvPr>
          <p:cNvGrpSpPr/>
          <p:nvPr/>
        </p:nvGrpSpPr>
        <p:grpSpPr>
          <a:xfrm>
            <a:off x="9863636" y="5099518"/>
            <a:ext cx="1370023" cy="1370022"/>
            <a:chOff x="3073492" y="5080442"/>
            <a:chExt cx="1370023" cy="1370022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28255A88-B0B4-354B-AFE9-0B48A7FB91C8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646C7F27-13A4-434A-994C-806A2746F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338D63A-9AB8-ED48-8413-D4F33B4E62CA}"/>
                </a:ext>
              </a:extLst>
            </p:cNvPr>
            <p:cNvSpPr/>
            <p:nvPr/>
          </p:nvSpPr>
          <p:spPr>
            <a:xfrm>
              <a:off x="3178749" y="5933178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25" name="圖形 24">
            <a:extLst>
              <a:ext uri="{FF2B5EF4-FFF2-40B4-BE49-F238E27FC236}">
                <a16:creationId xmlns:a16="http://schemas.microsoft.com/office/drawing/2014/main" id="{E2425CC9-9FC2-F64F-B350-AC5088BCC4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2858" y="4753146"/>
            <a:ext cx="805625" cy="8056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C052CA15-033D-5341-A1CE-A2C773B47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5836" y="4753146"/>
            <a:ext cx="805625" cy="8056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280918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CE07-5E22-6F46-A4F3-01DE3999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一覽組織所有幾器的地理位置</a:t>
            </a:r>
          </a:p>
        </p:txBody>
      </p:sp>
      <p:pic>
        <p:nvPicPr>
          <p:cNvPr id="4" name="圖片 3" descr="一張含有 地圖 的圖片&#10;&#10;自動產生的描述">
            <a:extLst>
              <a:ext uri="{FF2B5EF4-FFF2-40B4-BE49-F238E27FC236}">
                <a16:creationId xmlns:a16="http://schemas.microsoft.com/office/drawing/2014/main" id="{5A0A6678-F485-214E-98F2-C8D46CCCB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7" y="2189550"/>
            <a:ext cx="9490732" cy="46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6830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FC2D82-3228-DE44-A8C0-DD3BDC1D3E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0261" y="2089992"/>
            <a:ext cx="8031478" cy="213624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effectLst>
                  <a:outerShdw blurRad="127000" sx="101000" sy="101000" algn="ctr" rotWithShape="0">
                    <a:srgbClr val="1E293F">
                      <a:alpha val="90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QuRouter</a:t>
            </a:r>
            <a:r>
              <a:rPr lang="en-US" sz="8000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1E293F">
                      <a:alpha val="90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OS </a:t>
            </a:r>
            <a:br>
              <a:rPr lang="en-US" altLang="zh-TW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1E293F">
                      <a:alpha val="90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zh-TW" altLang="en-US" dirty="0">
                <a:solidFill>
                  <a:schemeClr val="bg1"/>
                </a:solidFill>
                <a:effectLst>
                  <a:outerShdw blurRad="127000" sx="101000" sy="101000" algn="ctr" rotWithShape="0">
                    <a:srgbClr val="1E293F">
                      <a:alpha val="90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有感提升您的網路使用體驗</a:t>
            </a:r>
            <a:endParaRPr lang="zh-TW" dirty="0">
              <a:solidFill>
                <a:schemeClr val="bg1"/>
              </a:solidFill>
              <a:effectLst>
                <a:outerShdw blurRad="127000" sx="101000" sy="101000" algn="ctr" rotWithShape="0">
                  <a:srgbClr val="1E293F">
                    <a:alpha val="90000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17824"/>
      </p:ext>
    </p:extLst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E34B07-F31C-4B45-A845-CCEF41AA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裝置網路狀態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9CFFC7-F861-D448-9DBB-8A59303A7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868" y="2161396"/>
            <a:ext cx="9548410" cy="469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54015"/>
      </p:ext>
    </p:extLst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F73F59-69AE-374D-AE40-F738B3CB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QHora-301W </a:t>
            </a:r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流量報告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D1FAFC-6957-6240-93E0-7E4C62F4D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387" y="2137204"/>
            <a:ext cx="9183372" cy="47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22111"/>
      </p:ext>
    </p:extLst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B9F476-7A8A-2446-8765-4A14F4B2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一覽企業層級網段的分配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FECA1C5-F402-A745-9539-AADF01EB6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081" y="2133972"/>
            <a:ext cx="9589984" cy="472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2422"/>
      </p:ext>
    </p:extLst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56C249-2D9F-1447-A617-DCD69A64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在</a:t>
            </a:r>
            <a:r>
              <a:rPr kumimoji="1"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QHora-301W</a:t>
            </a:r>
            <a:r>
              <a:rPr kumimoji="1"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快速啟用</a:t>
            </a:r>
            <a:r>
              <a:rPr kumimoji="1"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QuWAN</a:t>
            </a:r>
            <a:endParaRPr kumimoji="1" lang="zh-TW" altLang="en-US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3204925-975F-A243-9E17-E7084110933E}"/>
              </a:ext>
            </a:extLst>
          </p:cNvPr>
          <p:cNvSpPr/>
          <p:nvPr/>
        </p:nvSpPr>
        <p:spPr>
          <a:xfrm>
            <a:off x="2926080" y="2255843"/>
            <a:ext cx="6339840" cy="555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zh-CN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僅需要選取組織</a:t>
            </a:r>
            <a:r>
              <a:rPr kumimoji="1"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</a:t>
            </a:r>
            <a:r>
              <a:rPr kumimoji="1" lang="zh-CN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區域和連線角色，您的</a:t>
            </a:r>
            <a:r>
              <a:rPr kumimoji="1" lang="en-US" altLang="zh-CN" sz="2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QHora-301W</a:t>
            </a:r>
            <a:r>
              <a:rPr kumimoji="1"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就可與組織中其他</a:t>
            </a:r>
            <a:r>
              <a:rPr kumimoji="1"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2000" dirty="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r>
              <a:rPr kumimoji="1"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zh-CN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設備組網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endParaRPr lang="en-US" altLang="zh-CN" sz="2000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C8212364-7911-4312-868B-92238E7AA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688" y="2895607"/>
            <a:ext cx="8012623" cy="403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50676"/>
      </p:ext>
    </p:extLst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250039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2F71D-9406-4E35-8FD4-7C1D7517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啟用 160MHz 頻寬讓無線網速更上一層樓</a:t>
            </a:r>
            <a:endParaRPr lang="zh-TW" alt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EF6F556-8E61-4D18-834E-C817575E1E38}"/>
              </a:ext>
            </a:extLst>
          </p:cNvPr>
          <p:cNvSpPr txBox="1"/>
          <p:nvPr/>
        </p:nvSpPr>
        <p:spPr>
          <a:xfrm>
            <a:off x="364067" y="1990292"/>
            <a:ext cx="11449755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800" dirty="0" err="1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支援</a:t>
            </a:r>
            <a:r>
              <a:rPr lang="en-US" alt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2x2 160MHz </a:t>
            </a:r>
            <a:r>
              <a:rPr lang="en-US" altLang="zh-TW" sz="2800" dirty="0" err="1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頻寬，提供最高</a:t>
            </a:r>
            <a:r>
              <a:rPr lang="en-US" altLang="zh-TW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2.4Gbps </a:t>
            </a:r>
            <a:r>
              <a:rPr lang="en-US" altLang="zh-TW" sz="2800" dirty="0" err="1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理論值無線網速</a:t>
            </a:r>
            <a:endParaRPr lang="zh-TW" altLang="en-US" sz="28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讓您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輕鬆享受無線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Ultra-HD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串流追劇追比賽不卡卡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/>
              <a:sym typeface="Arial" panose="020B0604020202020204" pitchFamily="34" charset="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無線電競出招超順暢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無線資料備份喝杯咖啡就完成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！</a:t>
            </a:r>
          </a:p>
        </p:txBody>
      </p:sp>
      <p:pic>
        <p:nvPicPr>
          <p:cNvPr id="12" name="圖片 11" descr="一張含有 個人, 男人, 家庭 的圖片&#10;&#10;自動產生的描述">
            <a:extLst>
              <a:ext uri="{FF2B5EF4-FFF2-40B4-BE49-F238E27FC236}">
                <a16:creationId xmlns:a16="http://schemas.microsoft.com/office/drawing/2014/main" id="{18A33A9F-EE1B-4117-AEBE-176BA19B5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622" y="3276483"/>
            <a:ext cx="4586926" cy="3057952"/>
          </a:xfrm>
          <a:prstGeom prst="rect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pic>
        <p:nvPicPr>
          <p:cNvPr id="16" name="圖片 15" descr="一張含有 室內, 階段 的圖片&#10;&#10;自動產生的描述">
            <a:extLst>
              <a:ext uri="{FF2B5EF4-FFF2-40B4-BE49-F238E27FC236}">
                <a16:creationId xmlns:a16="http://schemas.microsoft.com/office/drawing/2014/main" id="{B91E2A52-B099-4D08-AF1B-F9002E5BD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452" y="3276483"/>
            <a:ext cx="4586926" cy="3057274"/>
          </a:xfrm>
          <a:prstGeom prst="rect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2C4626-9575-4564-9365-2208F4714B65}"/>
              </a:ext>
            </a:extLst>
          </p:cNvPr>
          <p:cNvSpPr txBox="1"/>
          <p:nvPr/>
        </p:nvSpPr>
        <p:spPr>
          <a:xfrm>
            <a:off x="6088944" y="6481853"/>
            <a:ext cx="53427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＊＊</a:t>
            </a:r>
            <a:r>
              <a:rPr lang="en-US" altLang="zh-TW" sz="120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CE,IC,NCC,TELEC, OFCA </a:t>
            </a:r>
            <a:r>
              <a:rPr lang="en-US" altLang="zh-TW" sz="120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安規認證的地區皆可開啟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160MHz </a:t>
            </a:r>
            <a:r>
              <a:rPr lang="en-US" altLang="zh-TW" sz="120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頻道</a:t>
            </a:r>
            <a:endParaRPr lang="en-US" altLang="zh-TW" sz="12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96473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2F71D-9406-4E35-8FD4-7C1D7517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啟用 WiFi WPA3/OWE </a:t>
            </a:r>
            <a:br>
              <a:rPr lang="zh-TW" altLang="en-US" sz="36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sz="3600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讓您的 QHora-301W 提供更安全加密的資料無線傳輸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34CFCE24-5976-410A-A58B-02C522A44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440272"/>
            <a:ext cx="7032446" cy="3617628"/>
          </a:xfrm>
          <a:prstGeom prst="rect">
            <a:avLst/>
          </a:prstGeom>
        </p:spPr>
      </p:pic>
      <p:pic>
        <p:nvPicPr>
          <p:cNvPr id="9" name="圖片 8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DA0BE25E-0B37-4707-88D7-FB9F79520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844" y="4551498"/>
            <a:ext cx="1360604" cy="78567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583FEB0A-46DF-426B-9AD5-B06A4B9F6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4321" y="4466564"/>
            <a:ext cx="1062550" cy="93190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94222BA-27F6-4606-A591-B15D2A6BC7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3175" y="4736073"/>
            <a:ext cx="1214067" cy="386539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DC88676-CC99-4E05-9487-4A8A5B1BE880}"/>
              </a:ext>
            </a:extLst>
          </p:cNvPr>
          <p:cNvSpPr/>
          <p:nvPr/>
        </p:nvSpPr>
        <p:spPr>
          <a:xfrm>
            <a:off x="8727670" y="5122612"/>
            <a:ext cx="1625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9EDF6D4-37EF-4FF4-B776-CE78E9561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310" y="3248745"/>
            <a:ext cx="1447018" cy="86134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A69BC1-CCF2-4405-8590-77F160A5CAB9}"/>
              </a:ext>
            </a:extLst>
          </p:cNvPr>
          <p:cNvSpPr/>
          <p:nvPr/>
        </p:nvSpPr>
        <p:spPr>
          <a:xfrm>
            <a:off x="8642099" y="3632200"/>
            <a:ext cx="1625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Internet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箭號: 上彎 31">
            <a:extLst>
              <a:ext uri="{FF2B5EF4-FFF2-40B4-BE49-F238E27FC236}">
                <a16:creationId xmlns:a16="http://schemas.microsoft.com/office/drawing/2014/main" id="{9698F41F-BEE8-4EE6-A465-AFA9DB490D3A}"/>
              </a:ext>
            </a:extLst>
          </p:cNvPr>
          <p:cNvSpPr/>
          <p:nvPr/>
        </p:nvSpPr>
        <p:spPr>
          <a:xfrm>
            <a:off x="9321532" y="3911444"/>
            <a:ext cx="266744" cy="979142"/>
          </a:xfrm>
          <a:custGeom>
            <a:avLst/>
            <a:gdLst>
              <a:gd name="connsiteX0" fmla="*/ 0 w 695022"/>
              <a:gd name="connsiteY0" fmla="*/ 362927 h 470796"/>
              <a:gd name="connsiteX1" fmla="*/ 507716 w 695022"/>
              <a:gd name="connsiteY1" fmla="*/ 362927 h 470796"/>
              <a:gd name="connsiteX2" fmla="*/ 507716 w 695022"/>
              <a:gd name="connsiteY2" fmla="*/ 203888 h 470796"/>
              <a:gd name="connsiteX3" fmla="*/ 428278 w 695022"/>
              <a:gd name="connsiteY3" fmla="*/ 203888 h 470796"/>
              <a:gd name="connsiteX4" fmla="*/ 561650 w 695022"/>
              <a:gd name="connsiteY4" fmla="*/ 0 h 470796"/>
              <a:gd name="connsiteX5" fmla="*/ 695022 w 695022"/>
              <a:gd name="connsiteY5" fmla="*/ 203888 h 470796"/>
              <a:gd name="connsiteX6" fmla="*/ 615585 w 695022"/>
              <a:gd name="connsiteY6" fmla="*/ 203888 h 470796"/>
              <a:gd name="connsiteX7" fmla="*/ 615585 w 695022"/>
              <a:gd name="connsiteY7" fmla="*/ 470796 h 470796"/>
              <a:gd name="connsiteX8" fmla="*/ 0 w 695022"/>
              <a:gd name="connsiteY8" fmla="*/ 470796 h 470796"/>
              <a:gd name="connsiteX9" fmla="*/ 0 w 695022"/>
              <a:gd name="connsiteY9" fmla="*/ 362927 h 470796"/>
              <a:gd name="connsiteX0" fmla="*/ 0 w 695022"/>
              <a:gd name="connsiteY0" fmla="*/ 362927 h 1004196"/>
              <a:gd name="connsiteX1" fmla="*/ 507716 w 695022"/>
              <a:gd name="connsiteY1" fmla="*/ 362927 h 1004196"/>
              <a:gd name="connsiteX2" fmla="*/ 507716 w 695022"/>
              <a:gd name="connsiteY2" fmla="*/ 203888 h 1004196"/>
              <a:gd name="connsiteX3" fmla="*/ 428278 w 695022"/>
              <a:gd name="connsiteY3" fmla="*/ 203888 h 1004196"/>
              <a:gd name="connsiteX4" fmla="*/ 561650 w 695022"/>
              <a:gd name="connsiteY4" fmla="*/ 0 h 1004196"/>
              <a:gd name="connsiteX5" fmla="*/ 695022 w 695022"/>
              <a:gd name="connsiteY5" fmla="*/ 203888 h 1004196"/>
              <a:gd name="connsiteX6" fmla="*/ 615585 w 695022"/>
              <a:gd name="connsiteY6" fmla="*/ 203888 h 1004196"/>
              <a:gd name="connsiteX7" fmla="*/ 615585 w 695022"/>
              <a:gd name="connsiteY7" fmla="*/ 470796 h 1004196"/>
              <a:gd name="connsiteX8" fmla="*/ 643466 w 695022"/>
              <a:gd name="connsiteY8" fmla="*/ 1004196 h 1004196"/>
              <a:gd name="connsiteX9" fmla="*/ 0 w 695022"/>
              <a:gd name="connsiteY9" fmla="*/ 362927 h 1004196"/>
              <a:gd name="connsiteX0" fmla="*/ 71255 w 266744"/>
              <a:gd name="connsiteY0" fmla="*/ 1031794 h 1031794"/>
              <a:gd name="connsiteX1" fmla="*/ 79438 w 266744"/>
              <a:gd name="connsiteY1" fmla="*/ 362927 h 1031794"/>
              <a:gd name="connsiteX2" fmla="*/ 79438 w 266744"/>
              <a:gd name="connsiteY2" fmla="*/ 203888 h 1031794"/>
              <a:gd name="connsiteX3" fmla="*/ 0 w 266744"/>
              <a:gd name="connsiteY3" fmla="*/ 203888 h 1031794"/>
              <a:gd name="connsiteX4" fmla="*/ 133372 w 266744"/>
              <a:gd name="connsiteY4" fmla="*/ 0 h 1031794"/>
              <a:gd name="connsiteX5" fmla="*/ 266744 w 266744"/>
              <a:gd name="connsiteY5" fmla="*/ 203888 h 1031794"/>
              <a:gd name="connsiteX6" fmla="*/ 187307 w 266744"/>
              <a:gd name="connsiteY6" fmla="*/ 203888 h 1031794"/>
              <a:gd name="connsiteX7" fmla="*/ 187307 w 266744"/>
              <a:gd name="connsiteY7" fmla="*/ 470796 h 1031794"/>
              <a:gd name="connsiteX8" fmla="*/ 215188 w 266744"/>
              <a:gd name="connsiteY8" fmla="*/ 1004196 h 1031794"/>
              <a:gd name="connsiteX9" fmla="*/ 71255 w 266744"/>
              <a:gd name="connsiteY9" fmla="*/ 1031794 h 1031794"/>
              <a:gd name="connsiteX0" fmla="*/ 71255 w 266744"/>
              <a:gd name="connsiteY0" fmla="*/ 1031794 h 1035946"/>
              <a:gd name="connsiteX1" fmla="*/ 79438 w 266744"/>
              <a:gd name="connsiteY1" fmla="*/ 362927 h 1035946"/>
              <a:gd name="connsiteX2" fmla="*/ 79438 w 266744"/>
              <a:gd name="connsiteY2" fmla="*/ 203888 h 1035946"/>
              <a:gd name="connsiteX3" fmla="*/ 0 w 266744"/>
              <a:gd name="connsiteY3" fmla="*/ 203888 h 1035946"/>
              <a:gd name="connsiteX4" fmla="*/ 133372 w 266744"/>
              <a:gd name="connsiteY4" fmla="*/ 0 h 1035946"/>
              <a:gd name="connsiteX5" fmla="*/ 266744 w 266744"/>
              <a:gd name="connsiteY5" fmla="*/ 203888 h 1035946"/>
              <a:gd name="connsiteX6" fmla="*/ 187307 w 266744"/>
              <a:gd name="connsiteY6" fmla="*/ 203888 h 1035946"/>
              <a:gd name="connsiteX7" fmla="*/ 187307 w 266744"/>
              <a:gd name="connsiteY7" fmla="*/ 470796 h 1035946"/>
              <a:gd name="connsiteX8" fmla="*/ 167563 w 266744"/>
              <a:gd name="connsiteY8" fmla="*/ 1035946 h 1035946"/>
              <a:gd name="connsiteX9" fmla="*/ 71255 w 266744"/>
              <a:gd name="connsiteY9" fmla="*/ 1031794 h 1035946"/>
              <a:gd name="connsiteX0" fmla="*/ 71255 w 266744"/>
              <a:gd name="connsiteY0" fmla="*/ 1031794 h 1032771"/>
              <a:gd name="connsiteX1" fmla="*/ 79438 w 266744"/>
              <a:gd name="connsiteY1" fmla="*/ 362927 h 1032771"/>
              <a:gd name="connsiteX2" fmla="*/ 79438 w 266744"/>
              <a:gd name="connsiteY2" fmla="*/ 203888 h 1032771"/>
              <a:gd name="connsiteX3" fmla="*/ 0 w 266744"/>
              <a:gd name="connsiteY3" fmla="*/ 203888 h 1032771"/>
              <a:gd name="connsiteX4" fmla="*/ 133372 w 266744"/>
              <a:gd name="connsiteY4" fmla="*/ 0 h 1032771"/>
              <a:gd name="connsiteX5" fmla="*/ 266744 w 266744"/>
              <a:gd name="connsiteY5" fmla="*/ 203888 h 1032771"/>
              <a:gd name="connsiteX6" fmla="*/ 187307 w 266744"/>
              <a:gd name="connsiteY6" fmla="*/ 203888 h 1032771"/>
              <a:gd name="connsiteX7" fmla="*/ 187307 w 266744"/>
              <a:gd name="connsiteY7" fmla="*/ 470796 h 1032771"/>
              <a:gd name="connsiteX8" fmla="*/ 188201 w 266744"/>
              <a:gd name="connsiteY8" fmla="*/ 1032771 h 1032771"/>
              <a:gd name="connsiteX9" fmla="*/ 71255 w 266744"/>
              <a:gd name="connsiteY9" fmla="*/ 1031794 h 1032771"/>
              <a:gd name="connsiteX0" fmla="*/ 61730 w 266744"/>
              <a:gd name="connsiteY0" fmla="*/ 1546772 h 1546772"/>
              <a:gd name="connsiteX1" fmla="*/ 79438 w 266744"/>
              <a:gd name="connsiteY1" fmla="*/ 362927 h 1546772"/>
              <a:gd name="connsiteX2" fmla="*/ 79438 w 266744"/>
              <a:gd name="connsiteY2" fmla="*/ 203888 h 1546772"/>
              <a:gd name="connsiteX3" fmla="*/ 0 w 266744"/>
              <a:gd name="connsiteY3" fmla="*/ 203888 h 1546772"/>
              <a:gd name="connsiteX4" fmla="*/ 133372 w 266744"/>
              <a:gd name="connsiteY4" fmla="*/ 0 h 1546772"/>
              <a:gd name="connsiteX5" fmla="*/ 266744 w 266744"/>
              <a:gd name="connsiteY5" fmla="*/ 203888 h 1546772"/>
              <a:gd name="connsiteX6" fmla="*/ 187307 w 266744"/>
              <a:gd name="connsiteY6" fmla="*/ 203888 h 1546772"/>
              <a:gd name="connsiteX7" fmla="*/ 187307 w 266744"/>
              <a:gd name="connsiteY7" fmla="*/ 470796 h 1546772"/>
              <a:gd name="connsiteX8" fmla="*/ 188201 w 266744"/>
              <a:gd name="connsiteY8" fmla="*/ 1032771 h 1546772"/>
              <a:gd name="connsiteX9" fmla="*/ 61730 w 266744"/>
              <a:gd name="connsiteY9" fmla="*/ 1546772 h 1546772"/>
              <a:gd name="connsiteX0" fmla="*/ 61730 w 266744"/>
              <a:gd name="connsiteY0" fmla="*/ 1546772 h 1546772"/>
              <a:gd name="connsiteX1" fmla="*/ 79438 w 266744"/>
              <a:gd name="connsiteY1" fmla="*/ 362927 h 1546772"/>
              <a:gd name="connsiteX2" fmla="*/ 79438 w 266744"/>
              <a:gd name="connsiteY2" fmla="*/ 203888 h 1546772"/>
              <a:gd name="connsiteX3" fmla="*/ 0 w 266744"/>
              <a:gd name="connsiteY3" fmla="*/ 203888 h 1546772"/>
              <a:gd name="connsiteX4" fmla="*/ 133372 w 266744"/>
              <a:gd name="connsiteY4" fmla="*/ 0 h 1546772"/>
              <a:gd name="connsiteX5" fmla="*/ 266744 w 266744"/>
              <a:gd name="connsiteY5" fmla="*/ 203888 h 1546772"/>
              <a:gd name="connsiteX6" fmla="*/ 187307 w 266744"/>
              <a:gd name="connsiteY6" fmla="*/ 203888 h 1546772"/>
              <a:gd name="connsiteX7" fmla="*/ 187307 w 266744"/>
              <a:gd name="connsiteY7" fmla="*/ 470796 h 1546772"/>
              <a:gd name="connsiteX8" fmla="*/ 200901 w 266744"/>
              <a:gd name="connsiteY8" fmla="*/ 1543644 h 1546772"/>
              <a:gd name="connsiteX9" fmla="*/ 61730 w 266744"/>
              <a:gd name="connsiteY9" fmla="*/ 1546772 h 154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744" h="1546772">
                <a:moveTo>
                  <a:pt x="61730" y="1546772"/>
                </a:moveTo>
                <a:lnTo>
                  <a:pt x="79438" y="362927"/>
                </a:lnTo>
                <a:lnTo>
                  <a:pt x="79438" y="203888"/>
                </a:lnTo>
                <a:lnTo>
                  <a:pt x="0" y="203888"/>
                </a:lnTo>
                <a:lnTo>
                  <a:pt x="133372" y="0"/>
                </a:lnTo>
                <a:lnTo>
                  <a:pt x="266744" y="203888"/>
                </a:lnTo>
                <a:lnTo>
                  <a:pt x="187307" y="203888"/>
                </a:lnTo>
                <a:lnTo>
                  <a:pt x="187307" y="470796"/>
                </a:lnTo>
                <a:lnTo>
                  <a:pt x="200901" y="1543644"/>
                </a:lnTo>
                <a:lnTo>
                  <a:pt x="61730" y="1546772"/>
                </a:lnTo>
                <a:close/>
              </a:path>
            </a:pathLst>
          </a:custGeom>
          <a:gradFill>
            <a:gsLst>
              <a:gs pos="0">
                <a:srgbClr val="66FFCC">
                  <a:alpha val="0"/>
                </a:srgbClr>
              </a:gs>
              <a:gs pos="52000">
                <a:srgbClr val="66FFCC"/>
              </a:gs>
            </a:gsLst>
            <a:lin ang="16200000" scaled="0"/>
          </a:gradFill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7A1D6CA-042B-4E5E-B209-736183ED9643}"/>
              </a:ext>
            </a:extLst>
          </p:cNvPr>
          <p:cNvSpPr/>
          <p:nvPr/>
        </p:nvSpPr>
        <p:spPr>
          <a:xfrm>
            <a:off x="7032791" y="5415821"/>
            <a:ext cx="1625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Server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BE9CBAE-DBE9-4AAC-A8EF-2625CCC05EF6}"/>
              </a:ext>
            </a:extLst>
          </p:cNvPr>
          <p:cNvSpPr/>
          <p:nvPr/>
        </p:nvSpPr>
        <p:spPr>
          <a:xfrm>
            <a:off x="10409266" y="5415821"/>
            <a:ext cx="1625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AE00C572-B209-4796-A271-76AABA5B6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2479" y="4490918"/>
            <a:ext cx="292089" cy="368481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FD33EBA9-6BF3-497B-A3FF-5867329EB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64351" y="4490918"/>
            <a:ext cx="292089" cy="368481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57A2AA36-1397-4142-84F7-3EFB0A080B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8387730" y="4953227"/>
            <a:ext cx="429110" cy="338771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A4188018-36F2-48E7-99F7-F7384DC026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192034" y="4953228"/>
            <a:ext cx="429110" cy="33877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086DC7A-971A-40D4-A834-3DBDBDE146AE}"/>
              </a:ext>
            </a:extLst>
          </p:cNvPr>
          <p:cNvSpPr/>
          <p:nvPr/>
        </p:nvSpPr>
        <p:spPr>
          <a:xfrm>
            <a:off x="2720762" y="3996225"/>
            <a:ext cx="1326305" cy="386676"/>
          </a:xfrm>
          <a:custGeom>
            <a:avLst/>
            <a:gdLst>
              <a:gd name="connsiteX0" fmla="*/ 0 w 1249596"/>
              <a:gd name="connsiteY0" fmla="*/ 0 h 386676"/>
              <a:gd name="connsiteX1" fmla="*/ 1249596 w 1249596"/>
              <a:gd name="connsiteY1" fmla="*/ 0 h 386676"/>
              <a:gd name="connsiteX2" fmla="*/ 1249596 w 1249596"/>
              <a:gd name="connsiteY2" fmla="*/ 386676 h 386676"/>
              <a:gd name="connsiteX3" fmla="*/ 0 w 1249596"/>
              <a:gd name="connsiteY3" fmla="*/ 386676 h 386676"/>
              <a:gd name="connsiteX4" fmla="*/ 0 w 1249596"/>
              <a:gd name="connsiteY4" fmla="*/ 0 h 386676"/>
              <a:gd name="connsiteX0" fmla="*/ 207433 w 1249596"/>
              <a:gd name="connsiteY0" fmla="*/ 127000 h 386676"/>
              <a:gd name="connsiteX1" fmla="*/ 1249596 w 1249596"/>
              <a:gd name="connsiteY1" fmla="*/ 0 h 386676"/>
              <a:gd name="connsiteX2" fmla="*/ 1249596 w 1249596"/>
              <a:gd name="connsiteY2" fmla="*/ 386676 h 386676"/>
              <a:gd name="connsiteX3" fmla="*/ 0 w 1249596"/>
              <a:gd name="connsiteY3" fmla="*/ 386676 h 386676"/>
              <a:gd name="connsiteX4" fmla="*/ 207433 w 1249596"/>
              <a:gd name="connsiteY4" fmla="*/ 127000 h 386676"/>
              <a:gd name="connsiteX0" fmla="*/ 6350 w 1249596"/>
              <a:gd name="connsiteY0" fmla="*/ 122767 h 386676"/>
              <a:gd name="connsiteX1" fmla="*/ 1249596 w 1249596"/>
              <a:gd name="connsiteY1" fmla="*/ 0 h 386676"/>
              <a:gd name="connsiteX2" fmla="*/ 1249596 w 1249596"/>
              <a:gd name="connsiteY2" fmla="*/ 386676 h 386676"/>
              <a:gd name="connsiteX3" fmla="*/ 0 w 1249596"/>
              <a:gd name="connsiteY3" fmla="*/ 386676 h 386676"/>
              <a:gd name="connsiteX4" fmla="*/ 6350 w 1249596"/>
              <a:gd name="connsiteY4" fmla="*/ 122767 h 386676"/>
              <a:gd name="connsiteX0" fmla="*/ 8467 w 1251713"/>
              <a:gd name="connsiteY0" fmla="*/ 122767 h 386676"/>
              <a:gd name="connsiteX1" fmla="*/ 1251713 w 1251713"/>
              <a:gd name="connsiteY1" fmla="*/ 0 h 386676"/>
              <a:gd name="connsiteX2" fmla="*/ 1251713 w 1251713"/>
              <a:gd name="connsiteY2" fmla="*/ 386676 h 386676"/>
              <a:gd name="connsiteX3" fmla="*/ 0 w 1251713"/>
              <a:gd name="connsiteY3" fmla="*/ 325292 h 386676"/>
              <a:gd name="connsiteX4" fmla="*/ 8467 w 1251713"/>
              <a:gd name="connsiteY4" fmla="*/ 122767 h 38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1713" h="386676">
                <a:moveTo>
                  <a:pt x="8467" y="122767"/>
                </a:moveTo>
                <a:lnTo>
                  <a:pt x="1251713" y="0"/>
                </a:lnTo>
                <a:lnTo>
                  <a:pt x="1251713" y="386676"/>
                </a:lnTo>
                <a:lnTo>
                  <a:pt x="0" y="325292"/>
                </a:lnTo>
                <a:lnTo>
                  <a:pt x="8467" y="122767"/>
                </a:lnTo>
                <a:close/>
              </a:path>
            </a:pathLst>
          </a:custGeom>
          <a:gradFill>
            <a:gsLst>
              <a:gs pos="0">
                <a:srgbClr val="66FFCC">
                  <a:alpha val="0"/>
                </a:srgbClr>
              </a:gs>
              <a:gs pos="96000">
                <a:srgbClr val="66FFCC">
                  <a:alpha val="5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6" name="圖片 3">
            <a:extLst>
              <a:ext uri="{FF2B5EF4-FFF2-40B4-BE49-F238E27FC236}">
                <a16:creationId xmlns:a16="http://schemas.microsoft.com/office/drawing/2014/main" id="{9156522E-F726-499E-864F-A52A76F2E5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2476" y="3996225"/>
            <a:ext cx="2152380" cy="386676"/>
          </a:xfrm>
          <a:prstGeom prst="roundRect">
            <a:avLst/>
          </a:prstGeom>
          <a:ln>
            <a:noFill/>
          </a:ln>
          <a:effectLst>
            <a:glow rad="101600">
              <a:srgbClr val="66FFCC">
                <a:alpha val="31000"/>
              </a:srgbClr>
            </a:glow>
            <a:outerShdw blurRad="114300" dist="76200" dir="8100000" algn="tr" rotWithShape="0">
              <a:srgbClr val="251A36">
                <a:alpha val="7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309327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2F71D-9406-4E35-8FD4-7C1D7517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開啟 UPnP 讓各種服務應用一鍵聯網</a:t>
            </a:r>
          </a:p>
        </p:txBody>
      </p:sp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071CDBB1-5366-455D-B226-066FA2B1F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929" y="2630753"/>
            <a:ext cx="6447451" cy="33271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9AC60CA5-69A1-44E5-A38D-43C3D7203807}"/>
              </a:ext>
            </a:extLst>
          </p:cNvPr>
          <p:cNvSpPr txBox="1"/>
          <p:nvPr/>
        </p:nvSpPr>
        <p:spPr>
          <a:xfrm>
            <a:off x="508000" y="1877294"/>
            <a:ext cx="5113529" cy="271869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defTabSz="914400" fontAlgn="base">
              <a:spcBef>
                <a:spcPts val="1600"/>
              </a:spcBef>
              <a:buClr>
                <a:srgbClr val="05FF76"/>
              </a:buClr>
              <a:buSzPts val="21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在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NAT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下如視訊娛樂、遊戲機和智慧裝置等可透過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UPnP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通訊協定自動與防火牆溝通，進而建立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Port Forwarding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功能。用戶無需設定，裝置就可自動相互聯網。</a:t>
            </a:r>
          </a:p>
          <a:p>
            <a:pPr marL="228600" indent="-228600" defTabSz="914400" fontAlgn="base">
              <a:spcBef>
                <a:spcPts val="1600"/>
              </a:spcBef>
              <a:buClr>
                <a:srgbClr val="05FF76"/>
              </a:buClr>
              <a:buSzPts val="21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 UPnP 服務清單，讓您完全掌握連接埠開通狀態。</a:t>
            </a:r>
          </a:p>
          <a:p>
            <a:pPr marL="228600" indent="-228600" defTabSz="914400" fontAlgn="base">
              <a:spcBef>
                <a:spcPts val="1600"/>
              </a:spcBef>
              <a:buClr>
                <a:srgbClr val="05FF76"/>
              </a:buClr>
              <a:buSzPts val="21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可在需求較高的網路安全環境，將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UPnP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功能關閉。</a:t>
            </a: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D728237F-90B2-4EEF-AE8E-4E215852465A}"/>
              </a:ext>
            </a:extLst>
          </p:cNvPr>
          <p:cNvGrpSpPr/>
          <p:nvPr/>
        </p:nvGrpSpPr>
        <p:grpSpPr>
          <a:xfrm>
            <a:off x="826737" y="4470549"/>
            <a:ext cx="4705825" cy="2241922"/>
            <a:chOff x="860603" y="3993778"/>
            <a:chExt cx="4705825" cy="2241922"/>
          </a:xfrm>
        </p:grpSpPr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EB52E80A-8779-464A-9B38-1E98228D2F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38906" y="5670553"/>
              <a:ext cx="767425" cy="1073"/>
            </a:xfrm>
            <a:prstGeom prst="line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lg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51E2904C-EB1A-43BF-A098-D0ADBFA2B9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4456" y="5670554"/>
              <a:ext cx="578713" cy="0"/>
            </a:xfrm>
            <a:prstGeom prst="line">
              <a:avLst/>
            </a:prstGeom>
            <a:ln w="38100">
              <a:solidFill>
                <a:srgbClr val="00B0F0"/>
              </a:solidFill>
              <a:headEnd type="none"/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7AC2BE54-CD68-425D-8EA3-4E37B1379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8195" y="548110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F00FC20-0F3C-4431-B513-0B8CD24A7F8A}"/>
                </a:ext>
              </a:extLst>
            </p:cNvPr>
            <p:cNvSpPr/>
            <p:nvPr/>
          </p:nvSpPr>
          <p:spPr>
            <a:xfrm>
              <a:off x="2342690" y="5867645"/>
              <a:ext cx="16256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1141B6F3-9600-4D02-9BAE-70EA07F9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06517" y="4998535"/>
              <a:ext cx="957650" cy="554808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7B9892B-9E58-4513-830A-687BBFEC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6330" y="3993778"/>
              <a:ext cx="1447018" cy="861346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A6A1CE1-F7C0-49C5-851A-E64AC24E5C92}"/>
                </a:ext>
              </a:extLst>
            </p:cNvPr>
            <p:cNvSpPr/>
            <p:nvPr/>
          </p:nvSpPr>
          <p:spPr>
            <a:xfrm>
              <a:off x="2257119" y="4377233"/>
              <a:ext cx="16256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Internet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" name="箭號: 上彎 31">
              <a:extLst>
                <a:ext uri="{FF2B5EF4-FFF2-40B4-BE49-F238E27FC236}">
                  <a16:creationId xmlns:a16="http://schemas.microsoft.com/office/drawing/2014/main" id="{263A844C-5893-4B0E-B54D-653337BD56B7}"/>
                </a:ext>
              </a:extLst>
            </p:cNvPr>
            <p:cNvSpPr/>
            <p:nvPr/>
          </p:nvSpPr>
          <p:spPr>
            <a:xfrm>
              <a:off x="2936552" y="4656477"/>
              <a:ext cx="266744" cy="979142"/>
            </a:xfrm>
            <a:custGeom>
              <a:avLst/>
              <a:gdLst>
                <a:gd name="connsiteX0" fmla="*/ 0 w 695022"/>
                <a:gd name="connsiteY0" fmla="*/ 362927 h 470796"/>
                <a:gd name="connsiteX1" fmla="*/ 507716 w 695022"/>
                <a:gd name="connsiteY1" fmla="*/ 362927 h 470796"/>
                <a:gd name="connsiteX2" fmla="*/ 507716 w 695022"/>
                <a:gd name="connsiteY2" fmla="*/ 203888 h 470796"/>
                <a:gd name="connsiteX3" fmla="*/ 428278 w 695022"/>
                <a:gd name="connsiteY3" fmla="*/ 203888 h 470796"/>
                <a:gd name="connsiteX4" fmla="*/ 561650 w 695022"/>
                <a:gd name="connsiteY4" fmla="*/ 0 h 470796"/>
                <a:gd name="connsiteX5" fmla="*/ 695022 w 695022"/>
                <a:gd name="connsiteY5" fmla="*/ 203888 h 470796"/>
                <a:gd name="connsiteX6" fmla="*/ 615585 w 695022"/>
                <a:gd name="connsiteY6" fmla="*/ 203888 h 470796"/>
                <a:gd name="connsiteX7" fmla="*/ 615585 w 695022"/>
                <a:gd name="connsiteY7" fmla="*/ 470796 h 470796"/>
                <a:gd name="connsiteX8" fmla="*/ 0 w 695022"/>
                <a:gd name="connsiteY8" fmla="*/ 470796 h 470796"/>
                <a:gd name="connsiteX9" fmla="*/ 0 w 695022"/>
                <a:gd name="connsiteY9" fmla="*/ 362927 h 470796"/>
                <a:gd name="connsiteX0" fmla="*/ 0 w 695022"/>
                <a:gd name="connsiteY0" fmla="*/ 362927 h 1004196"/>
                <a:gd name="connsiteX1" fmla="*/ 507716 w 695022"/>
                <a:gd name="connsiteY1" fmla="*/ 362927 h 1004196"/>
                <a:gd name="connsiteX2" fmla="*/ 507716 w 695022"/>
                <a:gd name="connsiteY2" fmla="*/ 203888 h 1004196"/>
                <a:gd name="connsiteX3" fmla="*/ 428278 w 695022"/>
                <a:gd name="connsiteY3" fmla="*/ 203888 h 1004196"/>
                <a:gd name="connsiteX4" fmla="*/ 561650 w 695022"/>
                <a:gd name="connsiteY4" fmla="*/ 0 h 1004196"/>
                <a:gd name="connsiteX5" fmla="*/ 695022 w 695022"/>
                <a:gd name="connsiteY5" fmla="*/ 203888 h 1004196"/>
                <a:gd name="connsiteX6" fmla="*/ 615585 w 695022"/>
                <a:gd name="connsiteY6" fmla="*/ 203888 h 1004196"/>
                <a:gd name="connsiteX7" fmla="*/ 615585 w 695022"/>
                <a:gd name="connsiteY7" fmla="*/ 470796 h 1004196"/>
                <a:gd name="connsiteX8" fmla="*/ 643466 w 695022"/>
                <a:gd name="connsiteY8" fmla="*/ 1004196 h 1004196"/>
                <a:gd name="connsiteX9" fmla="*/ 0 w 695022"/>
                <a:gd name="connsiteY9" fmla="*/ 362927 h 1004196"/>
                <a:gd name="connsiteX0" fmla="*/ 71255 w 266744"/>
                <a:gd name="connsiteY0" fmla="*/ 1031794 h 1031794"/>
                <a:gd name="connsiteX1" fmla="*/ 79438 w 266744"/>
                <a:gd name="connsiteY1" fmla="*/ 362927 h 1031794"/>
                <a:gd name="connsiteX2" fmla="*/ 79438 w 266744"/>
                <a:gd name="connsiteY2" fmla="*/ 203888 h 1031794"/>
                <a:gd name="connsiteX3" fmla="*/ 0 w 266744"/>
                <a:gd name="connsiteY3" fmla="*/ 203888 h 1031794"/>
                <a:gd name="connsiteX4" fmla="*/ 133372 w 266744"/>
                <a:gd name="connsiteY4" fmla="*/ 0 h 1031794"/>
                <a:gd name="connsiteX5" fmla="*/ 266744 w 266744"/>
                <a:gd name="connsiteY5" fmla="*/ 203888 h 1031794"/>
                <a:gd name="connsiteX6" fmla="*/ 187307 w 266744"/>
                <a:gd name="connsiteY6" fmla="*/ 203888 h 1031794"/>
                <a:gd name="connsiteX7" fmla="*/ 187307 w 266744"/>
                <a:gd name="connsiteY7" fmla="*/ 470796 h 1031794"/>
                <a:gd name="connsiteX8" fmla="*/ 215188 w 266744"/>
                <a:gd name="connsiteY8" fmla="*/ 1004196 h 1031794"/>
                <a:gd name="connsiteX9" fmla="*/ 71255 w 266744"/>
                <a:gd name="connsiteY9" fmla="*/ 1031794 h 1031794"/>
                <a:gd name="connsiteX0" fmla="*/ 71255 w 266744"/>
                <a:gd name="connsiteY0" fmla="*/ 1031794 h 1035946"/>
                <a:gd name="connsiteX1" fmla="*/ 79438 w 266744"/>
                <a:gd name="connsiteY1" fmla="*/ 362927 h 1035946"/>
                <a:gd name="connsiteX2" fmla="*/ 79438 w 266744"/>
                <a:gd name="connsiteY2" fmla="*/ 203888 h 1035946"/>
                <a:gd name="connsiteX3" fmla="*/ 0 w 266744"/>
                <a:gd name="connsiteY3" fmla="*/ 203888 h 1035946"/>
                <a:gd name="connsiteX4" fmla="*/ 133372 w 266744"/>
                <a:gd name="connsiteY4" fmla="*/ 0 h 1035946"/>
                <a:gd name="connsiteX5" fmla="*/ 266744 w 266744"/>
                <a:gd name="connsiteY5" fmla="*/ 203888 h 1035946"/>
                <a:gd name="connsiteX6" fmla="*/ 187307 w 266744"/>
                <a:gd name="connsiteY6" fmla="*/ 203888 h 1035946"/>
                <a:gd name="connsiteX7" fmla="*/ 187307 w 266744"/>
                <a:gd name="connsiteY7" fmla="*/ 470796 h 1035946"/>
                <a:gd name="connsiteX8" fmla="*/ 167563 w 266744"/>
                <a:gd name="connsiteY8" fmla="*/ 1035946 h 1035946"/>
                <a:gd name="connsiteX9" fmla="*/ 71255 w 266744"/>
                <a:gd name="connsiteY9" fmla="*/ 1031794 h 1035946"/>
                <a:gd name="connsiteX0" fmla="*/ 71255 w 266744"/>
                <a:gd name="connsiteY0" fmla="*/ 1031794 h 1032771"/>
                <a:gd name="connsiteX1" fmla="*/ 79438 w 266744"/>
                <a:gd name="connsiteY1" fmla="*/ 362927 h 1032771"/>
                <a:gd name="connsiteX2" fmla="*/ 79438 w 266744"/>
                <a:gd name="connsiteY2" fmla="*/ 203888 h 1032771"/>
                <a:gd name="connsiteX3" fmla="*/ 0 w 266744"/>
                <a:gd name="connsiteY3" fmla="*/ 203888 h 1032771"/>
                <a:gd name="connsiteX4" fmla="*/ 133372 w 266744"/>
                <a:gd name="connsiteY4" fmla="*/ 0 h 1032771"/>
                <a:gd name="connsiteX5" fmla="*/ 266744 w 266744"/>
                <a:gd name="connsiteY5" fmla="*/ 203888 h 1032771"/>
                <a:gd name="connsiteX6" fmla="*/ 187307 w 266744"/>
                <a:gd name="connsiteY6" fmla="*/ 203888 h 1032771"/>
                <a:gd name="connsiteX7" fmla="*/ 187307 w 266744"/>
                <a:gd name="connsiteY7" fmla="*/ 470796 h 1032771"/>
                <a:gd name="connsiteX8" fmla="*/ 188201 w 266744"/>
                <a:gd name="connsiteY8" fmla="*/ 1032771 h 1032771"/>
                <a:gd name="connsiteX9" fmla="*/ 71255 w 266744"/>
                <a:gd name="connsiteY9" fmla="*/ 1031794 h 1032771"/>
                <a:gd name="connsiteX0" fmla="*/ 61730 w 266744"/>
                <a:gd name="connsiteY0" fmla="*/ 1546772 h 1546772"/>
                <a:gd name="connsiteX1" fmla="*/ 79438 w 266744"/>
                <a:gd name="connsiteY1" fmla="*/ 362927 h 1546772"/>
                <a:gd name="connsiteX2" fmla="*/ 79438 w 266744"/>
                <a:gd name="connsiteY2" fmla="*/ 203888 h 1546772"/>
                <a:gd name="connsiteX3" fmla="*/ 0 w 266744"/>
                <a:gd name="connsiteY3" fmla="*/ 203888 h 1546772"/>
                <a:gd name="connsiteX4" fmla="*/ 133372 w 266744"/>
                <a:gd name="connsiteY4" fmla="*/ 0 h 1546772"/>
                <a:gd name="connsiteX5" fmla="*/ 266744 w 266744"/>
                <a:gd name="connsiteY5" fmla="*/ 203888 h 1546772"/>
                <a:gd name="connsiteX6" fmla="*/ 187307 w 266744"/>
                <a:gd name="connsiteY6" fmla="*/ 203888 h 1546772"/>
                <a:gd name="connsiteX7" fmla="*/ 187307 w 266744"/>
                <a:gd name="connsiteY7" fmla="*/ 470796 h 1546772"/>
                <a:gd name="connsiteX8" fmla="*/ 188201 w 266744"/>
                <a:gd name="connsiteY8" fmla="*/ 1032771 h 1546772"/>
                <a:gd name="connsiteX9" fmla="*/ 61730 w 266744"/>
                <a:gd name="connsiteY9" fmla="*/ 1546772 h 1546772"/>
                <a:gd name="connsiteX0" fmla="*/ 61730 w 266744"/>
                <a:gd name="connsiteY0" fmla="*/ 1546772 h 1546772"/>
                <a:gd name="connsiteX1" fmla="*/ 79438 w 266744"/>
                <a:gd name="connsiteY1" fmla="*/ 362927 h 1546772"/>
                <a:gd name="connsiteX2" fmla="*/ 79438 w 266744"/>
                <a:gd name="connsiteY2" fmla="*/ 203888 h 1546772"/>
                <a:gd name="connsiteX3" fmla="*/ 0 w 266744"/>
                <a:gd name="connsiteY3" fmla="*/ 203888 h 1546772"/>
                <a:gd name="connsiteX4" fmla="*/ 133372 w 266744"/>
                <a:gd name="connsiteY4" fmla="*/ 0 h 1546772"/>
                <a:gd name="connsiteX5" fmla="*/ 266744 w 266744"/>
                <a:gd name="connsiteY5" fmla="*/ 203888 h 1546772"/>
                <a:gd name="connsiteX6" fmla="*/ 187307 w 266744"/>
                <a:gd name="connsiteY6" fmla="*/ 203888 h 1546772"/>
                <a:gd name="connsiteX7" fmla="*/ 187307 w 266744"/>
                <a:gd name="connsiteY7" fmla="*/ 470796 h 1546772"/>
                <a:gd name="connsiteX8" fmla="*/ 200901 w 266744"/>
                <a:gd name="connsiteY8" fmla="*/ 1543644 h 1546772"/>
                <a:gd name="connsiteX9" fmla="*/ 61730 w 266744"/>
                <a:gd name="connsiteY9" fmla="*/ 1546772 h 154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44" h="1546772">
                  <a:moveTo>
                    <a:pt x="61730" y="1546772"/>
                  </a:moveTo>
                  <a:lnTo>
                    <a:pt x="79438" y="362927"/>
                  </a:lnTo>
                  <a:lnTo>
                    <a:pt x="79438" y="203888"/>
                  </a:lnTo>
                  <a:lnTo>
                    <a:pt x="0" y="203888"/>
                  </a:lnTo>
                  <a:lnTo>
                    <a:pt x="133372" y="0"/>
                  </a:lnTo>
                  <a:lnTo>
                    <a:pt x="266744" y="203888"/>
                  </a:lnTo>
                  <a:lnTo>
                    <a:pt x="187307" y="203888"/>
                  </a:lnTo>
                  <a:lnTo>
                    <a:pt x="187307" y="470796"/>
                  </a:lnTo>
                  <a:lnTo>
                    <a:pt x="200901" y="1543644"/>
                  </a:lnTo>
                  <a:lnTo>
                    <a:pt x="61730" y="1546772"/>
                  </a:lnTo>
                  <a:close/>
                </a:path>
              </a:pathLst>
            </a:custGeom>
            <a:gradFill>
              <a:gsLst>
                <a:gs pos="0">
                  <a:srgbClr val="66FFCC">
                    <a:alpha val="0"/>
                  </a:srgbClr>
                </a:gs>
                <a:gs pos="52000">
                  <a:srgbClr val="66FFCC"/>
                </a:gs>
              </a:gsLst>
              <a:lin ang="16200000" scaled="0"/>
            </a:gradFill>
            <a:ln w="762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CA83010B-47C2-4D3F-9126-EB09D570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748" y="4317427"/>
              <a:ext cx="1482680" cy="1857995"/>
            </a:xfrm>
            <a:prstGeom prst="rect">
              <a:avLst/>
            </a:prstGeom>
          </p:spPr>
        </p:pic>
        <p:pic>
          <p:nvPicPr>
            <p:cNvPr id="47" name="圖片 46" descr="一張含有 文字, 印表機 的圖片&#10;&#10;自動產生的描述">
              <a:extLst>
                <a:ext uri="{FF2B5EF4-FFF2-40B4-BE49-F238E27FC236}">
                  <a16:creationId xmlns:a16="http://schemas.microsoft.com/office/drawing/2014/main" id="{DFADC673-CE6D-4ECC-9B77-7BA1BEAF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603" y="5105405"/>
              <a:ext cx="1214066" cy="1130295"/>
            </a:xfrm>
            <a:prstGeom prst="rect">
              <a:avLst/>
            </a:prstGeom>
          </p:spPr>
        </p:pic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4B8CA0C4-422E-4C15-BF5C-E209C174FAD8}"/>
                </a:ext>
              </a:extLst>
            </p:cNvPr>
            <p:cNvSpPr txBox="1"/>
            <p:nvPr/>
          </p:nvSpPr>
          <p:spPr>
            <a:xfrm>
              <a:off x="2374702" y="4870004"/>
              <a:ext cx="6568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400" dirty="0">
                  <a:solidFill>
                    <a:srgbClr val="66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UPnP</a:t>
              </a:r>
              <a:endParaRPr lang="zh-TW" altLang="en-US" sz="14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473406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3D14A0-512F-44E7-A8D5-B7E501A3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 QoS</a:t>
            </a:r>
            <a:br>
              <a:rPr lang="en-US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dirty="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自動保留頻寬給重要應用</a:t>
            </a:r>
            <a:endParaRPr lang="en-US" altLang="zh-TW" dirty="0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CD50F184-8558-47CC-BAA4-DFD98AD80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637" y="2011402"/>
            <a:ext cx="6796995" cy="3354989"/>
          </a:xfrm>
          <a:prstGeom prst="rect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8C1B37D-23A4-4EDF-895C-7E85D540DA9E}"/>
              </a:ext>
            </a:extLst>
          </p:cNvPr>
          <p:cNvSpPr txBox="1"/>
          <p:nvPr/>
        </p:nvSpPr>
        <p:spPr>
          <a:xfrm>
            <a:off x="744718" y="1936651"/>
            <a:ext cx="4043182" cy="2201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dirty="0">
                <a:solidFill>
                  <a:srgbClr val="66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頻寬用滿時，通訊會議、串流或資料備份不中斷</a:t>
            </a:r>
            <a:endParaRPr lang="en-US" altLang="zh-TW" sz="2800" dirty="0">
              <a:solidFill>
                <a:srgbClr val="66FF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透過 QuWAN Orchestrator 設定應用程式的服務等級百分比，QHora-301W 內建 DPI 引擎可自動偵測分辨應用程式，保留頻寬給</a:t>
            </a:r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重要的應用程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式。</a:t>
            </a:r>
            <a:endParaRPr 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43077816-1345-4008-A1EA-7767D3F395A0}"/>
              </a:ext>
            </a:extLst>
          </p:cNvPr>
          <p:cNvGrpSpPr/>
          <p:nvPr/>
        </p:nvGrpSpPr>
        <p:grpSpPr>
          <a:xfrm>
            <a:off x="4045733" y="5030480"/>
            <a:ext cx="2106494" cy="1571497"/>
            <a:chOff x="744718" y="4600568"/>
            <a:chExt cx="2106494" cy="1571497"/>
          </a:xfrm>
        </p:grpSpPr>
        <p:sp>
          <p:nvSpPr>
            <p:cNvPr id="7" name="文字方塊 1">
              <a:extLst>
                <a:ext uri="{FF2B5EF4-FFF2-40B4-BE49-F238E27FC236}">
                  <a16:creationId xmlns:a16="http://schemas.microsoft.com/office/drawing/2014/main" id="{B5CC5E1E-1174-459D-93D6-3C058E345B17}"/>
                </a:ext>
              </a:extLst>
            </p:cNvPr>
            <p:cNvSpPr txBox="1"/>
            <p:nvPr/>
          </p:nvSpPr>
          <p:spPr>
            <a:xfrm>
              <a:off x="744718" y="4600568"/>
              <a:ext cx="1319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QoS</a:t>
              </a:r>
              <a:endPara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047A0060-84EB-490C-8F30-146AFE003DDE}"/>
                </a:ext>
              </a:extLst>
            </p:cNvPr>
            <p:cNvGrpSpPr/>
            <p:nvPr/>
          </p:nvGrpSpPr>
          <p:grpSpPr>
            <a:xfrm>
              <a:off x="774293" y="5184940"/>
              <a:ext cx="2076919" cy="987125"/>
              <a:chOff x="7642375" y="5288463"/>
              <a:chExt cx="2076919" cy="987125"/>
            </a:xfrm>
          </p:grpSpPr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2DE97B87-87A5-46F1-8403-A999754CE9C1}"/>
                  </a:ext>
                </a:extLst>
              </p:cNvPr>
              <p:cNvSpPr txBox="1"/>
              <p:nvPr/>
            </p:nvSpPr>
            <p:spPr>
              <a:xfrm>
                <a:off x="7642375" y="5288463"/>
                <a:ext cx="1328329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b="1" dirty="0">
                    <a:solidFill>
                      <a:srgbClr val="05BCFE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50% VoIP</a:t>
                </a:r>
                <a:endParaRPr lang="zh-TW" altLang="en-US" b="1" dirty="0">
                  <a:solidFill>
                    <a:srgbClr val="05BC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文字方塊 3">
                <a:extLst>
                  <a:ext uri="{FF2B5EF4-FFF2-40B4-BE49-F238E27FC236}">
                    <a16:creationId xmlns:a16="http://schemas.microsoft.com/office/drawing/2014/main" id="{3708E423-48C0-4AF5-8ACA-38CF5EDC47A5}"/>
                  </a:ext>
                </a:extLst>
              </p:cNvPr>
              <p:cNvSpPr txBox="1"/>
              <p:nvPr/>
            </p:nvSpPr>
            <p:spPr>
              <a:xfrm>
                <a:off x="7642375" y="5584021"/>
                <a:ext cx="1328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dirty="0">
                    <a:solidFill>
                      <a:srgbClr val="00FFCC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30% ERP</a:t>
                </a:r>
                <a:endParaRPr lang="zh-TW" altLang="en-US" dirty="0">
                  <a:solidFill>
                    <a:srgbClr val="00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47D9EA41-8F73-4ED7-BCF5-927A0C708EBF}"/>
                  </a:ext>
                </a:extLst>
              </p:cNvPr>
              <p:cNvSpPr txBox="1"/>
              <p:nvPr/>
            </p:nvSpPr>
            <p:spPr>
              <a:xfrm>
                <a:off x="7642375" y="5906256"/>
                <a:ext cx="2076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>
                    <a:solidFill>
                      <a:srgbClr val="FF505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20%</a:t>
                </a:r>
                <a:r>
                  <a:rPr lang="zh-TW" altLang="en-US">
                    <a:solidFill>
                      <a:srgbClr val="FF505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 </a:t>
                </a:r>
                <a:r>
                  <a:rPr lang="en-US" altLang="zh-TW">
                    <a:solidFill>
                      <a:srgbClr val="FF505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File transfer</a:t>
                </a:r>
                <a:endParaRPr lang="zh-TW" altLang="en-US">
                  <a:solidFill>
                    <a:srgbClr val="FF505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21" name="圖片 20" descr="一張含有 文字, 個人, 室內, 電腦 的圖片&#10;&#10;自動產生的描述">
            <a:extLst>
              <a:ext uri="{FF2B5EF4-FFF2-40B4-BE49-F238E27FC236}">
                <a16:creationId xmlns:a16="http://schemas.microsoft.com/office/drawing/2014/main" id="{09B0DD8F-3537-42AA-997B-F6554B4F1A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14" y="4550051"/>
            <a:ext cx="2105789" cy="2031093"/>
          </a:xfrm>
          <a:prstGeom prst="ellipse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BC85559F-E491-426A-ABD2-3DB4B761C622}"/>
              </a:ext>
            </a:extLst>
          </p:cNvPr>
          <p:cNvGrpSpPr/>
          <p:nvPr/>
        </p:nvGrpSpPr>
        <p:grpSpPr>
          <a:xfrm>
            <a:off x="2056203" y="4542217"/>
            <a:ext cx="1704846" cy="2037645"/>
            <a:chOff x="9923959" y="4560705"/>
            <a:chExt cx="1704846" cy="2037645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1460549B-069E-4D4B-91B6-791B9A7C0BF0}"/>
                </a:ext>
              </a:extLst>
            </p:cNvPr>
            <p:cNvGrpSpPr/>
            <p:nvPr/>
          </p:nvGrpSpPr>
          <p:grpSpPr>
            <a:xfrm rot="16200000">
              <a:off x="10088360" y="5344280"/>
              <a:ext cx="1470274" cy="628766"/>
              <a:chOff x="3312902" y="4724868"/>
              <a:chExt cx="2091040" cy="511788"/>
            </a:xfrm>
          </p:grpSpPr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53342579-E042-4048-9712-74AC27EF3E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12902" y="4724868"/>
                <a:ext cx="2091040" cy="0"/>
              </a:xfrm>
              <a:prstGeom prst="line">
                <a:avLst/>
              </a:prstGeom>
              <a:ln w="254000">
                <a:solidFill>
                  <a:srgbClr val="00B0F0"/>
                </a:solidFill>
                <a:headEnd type="non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6EBC5D3D-1DF8-46FC-A2BA-E5CD06D8D8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12902" y="5002160"/>
                <a:ext cx="2091040" cy="0"/>
              </a:xfrm>
              <a:prstGeom prst="line">
                <a:avLst/>
              </a:prstGeom>
              <a:ln w="190500">
                <a:solidFill>
                  <a:srgbClr val="00FFCC"/>
                </a:solidFill>
                <a:headEnd type="non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DA268417-8E9E-4C17-B453-5D89125B86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12902" y="5236656"/>
                <a:ext cx="2091040" cy="0"/>
              </a:xfrm>
              <a:prstGeom prst="line">
                <a:avLst/>
              </a:prstGeom>
              <a:ln w="127000">
                <a:solidFill>
                  <a:srgbClr val="FF5050"/>
                </a:solidFill>
                <a:headEnd type="non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4F6FC07-6797-4BE3-9596-E7439253F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3959" y="6069744"/>
              <a:ext cx="1704846" cy="528606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DCA9D21C-C849-4327-9CE5-A8EBF7B83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3959" y="4560705"/>
              <a:ext cx="1704846" cy="528606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</p:grpSp>
      <p:pic>
        <p:nvPicPr>
          <p:cNvPr id="25" name="Google Shape;677;p32">
            <a:extLst>
              <a:ext uri="{FF2B5EF4-FFF2-40B4-BE49-F238E27FC236}">
                <a16:creationId xmlns:a16="http://schemas.microsoft.com/office/drawing/2014/main" id="{9A14C31B-1064-4682-9CFE-7A52FC3503C6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783" y="4219982"/>
            <a:ext cx="491305" cy="52163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677;p32">
            <a:extLst>
              <a:ext uri="{FF2B5EF4-FFF2-40B4-BE49-F238E27FC236}">
                <a16:creationId xmlns:a16="http://schemas.microsoft.com/office/drawing/2014/main" id="{5E4CF1AD-FBE3-4E56-9564-61EA6AA7AA4B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783" y="5735995"/>
            <a:ext cx="491305" cy="52163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503244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Wide&quot;,&quot;Name&quot;:&quot;寬&quot;,&quot;Kind&quot;:&quot;System&quot;,&quot;OldGuidesSetting&quot;:{&quot;HeaderHeight&quot;:15.0,&quot;FooterHeight&quot;:9.0,&quot;SideMargin&quot;:5.5,&quot;TopMargin&quot;:0.0,&quot;BottomMargin&quot;:0.0,&quot;IntervalMargin&quot;:2.5}}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柏林</Template>
  <TotalTime>14886</TotalTime>
  <Words>3219</Words>
  <Application>Microsoft Office PowerPoint</Application>
  <PresentationFormat>寬螢幕</PresentationFormat>
  <Paragraphs>513</Paragraphs>
  <Slides>54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8" baseType="lpstr">
      <vt:lpstr>Arial</vt:lpstr>
      <vt:lpstr>Calibri</vt:lpstr>
      <vt:lpstr>Wingdings</vt:lpstr>
      <vt:lpstr>Office 佈景主題</vt:lpstr>
      <vt:lpstr>PowerPoint 簡報</vt:lpstr>
      <vt:lpstr>PowerPoint 簡報</vt:lpstr>
      <vt:lpstr>市場獨家規格造就熱烈反應</vt:lpstr>
      <vt:lpstr>PowerPoint 簡報</vt:lpstr>
      <vt:lpstr>QuRouter OS  有感提升您的網路使用體驗</vt:lpstr>
      <vt:lpstr>啟用 160MHz 頻寬讓無線網速更上一層樓</vt:lpstr>
      <vt:lpstr>啟用 WiFi WPA3/OWE  讓您的 QHora-301W 提供更安全加密的資料無線傳輸</vt:lpstr>
      <vt:lpstr>開啟 UPnP 讓各種服務應用一鍵聯網</vt:lpstr>
      <vt:lpstr>QHora-301W QoS 自動保留頻寬給重要應用</vt:lpstr>
      <vt:lpstr>啟用 QVPN Client 接 Cloud VPN   讓您暢看世界各地區域性 Netflix</vt:lpstr>
      <vt:lpstr>在 WAN 設定 DNS</vt:lpstr>
      <vt:lpstr>指定 myQNAPcloud DDNS 的連線路徑</vt:lpstr>
      <vt:lpstr>更多新功能 Coming soon...</vt:lpstr>
      <vt:lpstr>所有中小企業或家庭辦公室路由器需求功能 皆在 QuRouter OS</vt:lpstr>
      <vt:lpstr>QuRouter OS 的無線網路設定</vt:lpstr>
      <vt:lpstr>QuRouter 軟體架構</vt:lpstr>
      <vt:lpstr>企業級無線網路設定</vt:lpstr>
      <vt:lpstr>Demo QuRouter OS</vt:lpstr>
      <vt:lpstr>PowerPoint 簡報</vt:lpstr>
      <vt:lpstr>新世代路由器必須具備 Wi-Fi 6</vt:lpstr>
      <vt:lpstr>八根隱藏式全域天線</vt:lpstr>
      <vt:lpstr>高速無線網路</vt:lpstr>
      <vt:lpstr>PowerPoint 簡報</vt:lpstr>
      <vt:lpstr>無線傳輸效能 802.11ax / 5G</vt:lpstr>
      <vt:lpstr>新世代路由器必須具備雙 10GbE</vt:lpstr>
      <vt:lpstr>新世代路由器必須提供 SD-WAN 服務</vt:lpstr>
      <vt:lpstr>QuWAN 是一個完整的 SD-WAN 服務</vt:lpstr>
      <vt:lpstr>雲端平台解決多台設備管理問題</vt:lpstr>
      <vt:lpstr>QHora-301W 硬體配置</vt:lpstr>
      <vt:lpstr>強大的性能</vt:lpstr>
      <vt:lpstr>無風扇設計 靜靜地幫您串起每一台裝置</vt:lpstr>
      <vt:lpstr>硬體規格</vt:lpstr>
      <vt:lpstr>PowerPoint 簡報</vt:lpstr>
      <vt:lpstr>情境一:  雙 10GbE 皆為 LAN 傳輸</vt:lpstr>
      <vt:lpstr>情境二:  一個10GbE WAN 和一個 10GbE LAN</vt:lpstr>
      <vt:lpstr>情境三 :  多 WAN 整合使用</vt:lpstr>
      <vt:lpstr>PowerPoint 簡報</vt:lpstr>
      <vt:lpstr>快速自動組建內網</vt:lpstr>
      <vt:lpstr>彈性拓墣設定 - Mesh VPN</vt:lpstr>
      <vt:lpstr>彈性拓墣設定 - Hub &amp; Spoke</vt:lpstr>
      <vt:lpstr>QuWAN Network Topology </vt:lpstr>
      <vt:lpstr>實際網路拓墣圖</vt:lpstr>
      <vt:lpstr>QuWAN 功能與優勢</vt:lpstr>
      <vt:lpstr>頻寬聚合使用增加傳輸速度</vt:lpstr>
      <vt:lpstr>網路備援</vt:lpstr>
      <vt:lpstr>網路負載平衡</vt:lpstr>
      <vt:lpstr>多設備透過 QVPN 一鍵接入 SD-WAN 網絡</vt:lpstr>
      <vt:lpstr>啟用 QuWAN  便可透過雲端平台管理 QHora-301W</vt:lpstr>
      <vt:lpstr>一覽組織所有幾器的地理位置</vt:lpstr>
      <vt:lpstr>裝置網路狀態</vt:lpstr>
      <vt:lpstr>QHora-301W 流量報告</vt:lpstr>
      <vt:lpstr>一覽企業層級網段的分配</vt:lpstr>
      <vt:lpstr>在 QHora-301W 快速啟用 QuWAN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QNAP_Judy Chen</dc:creator>
  <cp:lastModifiedBy>QNAP_Lucas Lin</cp:lastModifiedBy>
  <cp:revision>851</cp:revision>
  <dcterms:created xsi:type="dcterms:W3CDTF">2020-10-13T05:17:12Z</dcterms:created>
  <dcterms:modified xsi:type="dcterms:W3CDTF">2021-02-02T06:35:16Z</dcterms:modified>
</cp:coreProperties>
</file>