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60" r:id="rId3"/>
    <p:sldId id="310" r:id="rId4"/>
    <p:sldId id="311" r:id="rId5"/>
    <p:sldId id="257" r:id="rId6"/>
    <p:sldId id="265" r:id="rId7"/>
    <p:sldId id="261" r:id="rId8"/>
    <p:sldId id="266" r:id="rId9"/>
    <p:sldId id="272" r:id="rId10"/>
    <p:sldId id="308" r:id="rId11"/>
    <p:sldId id="267" r:id="rId12"/>
    <p:sldId id="268" r:id="rId13"/>
    <p:sldId id="269" r:id="rId14"/>
    <p:sldId id="312" r:id="rId15"/>
    <p:sldId id="313" r:id="rId16"/>
    <p:sldId id="262" r:id="rId17"/>
    <p:sldId id="314" r:id="rId18"/>
    <p:sldId id="282" r:id="rId19"/>
    <p:sldId id="292" r:id="rId20"/>
    <p:sldId id="315" r:id="rId21"/>
    <p:sldId id="270" r:id="rId22"/>
    <p:sldId id="271" r:id="rId23"/>
    <p:sldId id="316" r:id="rId24"/>
    <p:sldId id="263" r:id="rId25"/>
    <p:sldId id="290" r:id="rId26"/>
    <p:sldId id="285" r:id="rId27"/>
    <p:sldId id="284" r:id="rId28"/>
    <p:sldId id="286" r:id="rId29"/>
    <p:sldId id="287" r:id="rId30"/>
    <p:sldId id="288" r:id="rId31"/>
    <p:sldId id="289" r:id="rId32"/>
    <p:sldId id="264" r:id="rId33"/>
    <p:sldId id="293" r:id="rId34"/>
    <p:sldId id="296" r:id="rId35"/>
    <p:sldId id="294" r:id="rId36"/>
    <p:sldId id="307" r:id="rId37"/>
    <p:sldId id="309" r:id="rId38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937" userDrawn="1">
          <p15:clr>
            <a:srgbClr val="A4A3A4"/>
          </p15:clr>
        </p15:guide>
        <p15:guide id="2" pos="6743" userDrawn="1">
          <p15:clr>
            <a:srgbClr val="A4A3A4"/>
          </p15:clr>
        </p15:guide>
        <p15:guide id="3" orient="horz" pos="254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89E4B"/>
    <a:srgbClr val="778258"/>
    <a:srgbClr val="CC00CC"/>
    <a:srgbClr val="FF6600"/>
    <a:srgbClr val="DACC1B"/>
    <a:srgbClr val="FFC000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6B5DF2-EEA1-4A72-9960-B350ACBDFF0E}" v="68" dt="2021-01-26T08:08:47.85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639" y="54"/>
      </p:cViewPr>
      <p:guideLst>
        <p:guide pos="937"/>
        <p:guide pos="6743"/>
        <p:guide orient="horz" pos="254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0E1EF0-9FCF-4FE2-BF19-850D571E7D1A}" type="datetimeFigureOut">
              <a:rPr lang="zh-TW" altLang="en-US" smtClean="0"/>
              <a:t>2021/1/26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FFC390-7742-4D37-8526-C3DEF716E70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58229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Layer 2 Managed Switch supports 2.5GbE/10GbE,</a:t>
            </a:r>
            <a:r>
              <a:rPr lang="en-US" altLang="zh-TW" baseline="0"/>
              <a:t> easy setup </a:t>
            </a:r>
            <a:r>
              <a:rPr lang="en-US" altLang="zh-TW"/>
              <a:t>with</a:t>
            </a:r>
            <a:r>
              <a:rPr lang="en-US" altLang="zh-TW" baseline="0"/>
              <a:t> different form factor design.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FC390-7742-4D37-8526-C3DEF716E70F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43039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QSW-308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2400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QSW-308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223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68D1C2-080A-4C20-AC00-2EDB36CCFF48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6665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FFC390-7742-4D37-8526-C3DEF716E70F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0701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FC390-7742-4D37-8526-C3DEF716E70F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63798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FFC390-7742-4D37-8526-C3DEF716E70F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32295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zh-TW" altLang="en-US"/>
              <a:t>智慧型調速，平衡系統溫度、能耗與噪音值。雙滾珠軸承確保長時使用壽命。</a:t>
            </a:r>
            <a:endParaRPr lang="en-US" altLang="zh-TW"/>
          </a:p>
          <a:p>
            <a:pPr marL="228600" indent="-228600">
              <a:buAutoNum type="arabicPeriod"/>
            </a:pPr>
            <a:r>
              <a:rPr lang="zh-TW" altLang="en-US"/>
              <a:t>急速導出所有元件的熱，促進引流使風扇發揮最大功效！</a:t>
            </a:r>
          </a:p>
          <a:p>
            <a:pPr marL="228600" indent="-228600">
              <a:buAutoNum type="arabicPeriod"/>
            </a:pPr>
            <a:r>
              <a:rPr lang="zh-TW" altLang="en-US"/>
              <a:t>壽命長、穩定度高、運作溫度範圍廣。杜絕液態電容電解液揮發、泄漏、易燃等風險。</a:t>
            </a:r>
          </a:p>
          <a:p>
            <a:pPr marL="228600" indent="-228600">
              <a:buAutoNum type="arabicPeriod"/>
            </a:pPr>
            <a:endParaRPr lang="en-US" altLang="zh-TW"/>
          </a:p>
          <a:p>
            <a:pPr marL="228600" indent="-228600">
              <a:buAutoNum type="arabicPeriod"/>
            </a:pPr>
            <a:endParaRPr lang="zh-TW" altLang="en-US"/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9A1FD-6202-4283-A0FD-D58CF4D50DE1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29252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094398-990D-4E43-91E7-031E77300CB8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50234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68D1C2-080A-4C20-AC00-2EDB36CCFF48}" type="slidenum">
              <a:rPr lang="zh-TW" altLang="en-US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76836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094398-990D-4E43-91E7-031E77300CB8}" type="slidenum">
              <a:rPr lang="zh-TW" altLang="en-US" smtClean="0"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140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5107F205-C73B-47D4-AC4F-B89AE416DB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987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5107F205-C73B-47D4-AC4F-B89AE416DB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57"/>
            <a:ext cx="12192000" cy="685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540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F61FF22F-D1F3-4D19-9313-082074A494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10" y="-5806"/>
            <a:ext cx="12192072" cy="686108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5774" y="2717"/>
            <a:ext cx="11946621" cy="995573"/>
          </a:xfrm>
        </p:spPr>
        <p:txBody>
          <a:bodyPr>
            <a:normAutofit/>
          </a:bodyPr>
          <a:lstStyle>
            <a:lvl1pPr>
              <a:defRPr sz="3800" b="1">
                <a:solidFill>
                  <a:schemeClr val="bg1"/>
                </a:solidFill>
                <a:latin typeface="+mj-lt"/>
              </a:defRPr>
            </a:lvl1pPr>
          </a:lstStyle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8828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F61FF22F-D1F3-4D19-9313-082074A494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" y="-5806"/>
            <a:ext cx="12195120" cy="686108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9271" y="720191"/>
            <a:ext cx="11005168" cy="1337871"/>
          </a:xfrm>
        </p:spPr>
        <p:txBody>
          <a:bodyPr>
            <a:normAutofit/>
          </a:bodyPr>
          <a:lstStyle>
            <a:lvl1pPr algn="ctr">
              <a:defRPr lang="zh-TW" altLang="en-US" sz="3800" b="1" dirty="0">
                <a:latin typeface="+mj-lt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927D72A9-F6A1-4FC6-A191-10725EAA59A5}"/>
              </a:ext>
            </a:extLst>
          </p:cNvPr>
          <p:cNvCxnSpPr/>
          <p:nvPr userDrawn="1"/>
        </p:nvCxnSpPr>
        <p:spPr>
          <a:xfrm>
            <a:off x="1097350" y="2074246"/>
            <a:ext cx="1012873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4214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953AEAA1-DE32-4A4F-80CB-4C2529C52F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71" y="666"/>
            <a:ext cx="12187257" cy="6856665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EA9D104C-ED22-4752-9490-8B29EA99D5F3}"/>
              </a:ext>
            </a:extLst>
          </p:cNvPr>
          <p:cNvSpPr txBox="1">
            <a:spLocks/>
          </p:cNvSpPr>
          <p:nvPr userDrawn="1"/>
        </p:nvSpPr>
        <p:spPr>
          <a:xfrm>
            <a:off x="245379" y="355481"/>
            <a:ext cx="11946621" cy="9955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微軟正黑體" panose="020B0604030504040204" pitchFamily="34" charset="-120"/>
                <a:cs typeface="+mj-cs"/>
              </a:defRPr>
            </a:lvl1pPr>
          </a:lstStyle>
          <a:p>
            <a:endParaRPr lang="zh-TW" altLang="en-US">
              <a:latin typeface="+mj-lt"/>
            </a:endParaRP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4FBBBDA3-10ED-46AB-9775-898EFF6AA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904" y="355481"/>
            <a:ext cx="11575718" cy="995573"/>
          </a:xfrm>
        </p:spPr>
        <p:txBody>
          <a:bodyPr>
            <a:normAutofit/>
          </a:bodyPr>
          <a:lstStyle>
            <a:lvl1pPr>
              <a:defRPr sz="3800" b="1">
                <a:solidFill>
                  <a:schemeClr val="tx1"/>
                </a:solidFill>
                <a:latin typeface="+mj-lt"/>
              </a:defRPr>
            </a:lvl1pPr>
          </a:lstStyle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0685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953AEAA1-DE32-4A4F-80CB-4C2529C52F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6" y="1522"/>
            <a:ext cx="12189628" cy="6854952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1B5784B-54F0-4A7D-8B25-6B1A59079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661" y="567011"/>
            <a:ext cx="11751116" cy="4669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3800" b="1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AD8A9FF-A25C-4C6F-9D43-816847D933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54327" y="5870121"/>
            <a:ext cx="2806532" cy="924414"/>
          </a:xfrm>
          <a:prstGeom prst="rect">
            <a:avLst/>
          </a:prstGeom>
        </p:spPr>
      </p:pic>
      <p:pic>
        <p:nvPicPr>
          <p:cNvPr id="5" name="圖片 4" descr="一張含有 文字 的圖片&#10;&#10;自動產生的描述">
            <a:extLst>
              <a:ext uri="{FF2B5EF4-FFF2-40B4-BE49-F238E27FC236}">
                <a16:creationId xmlns:a16="http://schemas.microsoft.com/office/drawing/2014/main" id="{C84B77E3-F38D-42D3-8DA6-FB00518DF0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690" y="5904236"/>
            <a:ext cx="3724244" cy="856185"/>
          </a:xfrm>
          <a:prstGeom prst="rect">
            <a:avLst/>
          </a:prstGeom>
          <a:effectLst>
            <a:outerShdw blurRad="101600" dist="38100" dir="5400000" sx="99000" sy="99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圖片 3" descr="一張含有 文字 的圖片&#10;&#10;自動產生的描述">
            <a:extLst>
              <a:ext uri="{FF2B5EF4-FFF2-40B4-BE49-F238E27FC236}">
                <a16:creationId xmlns:a16="http://schemas.microsoft.com/office/drawing/2014/main" id="{36456049-93D6-4FF4-950B-A25B850B19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6469" y="5934234"/>
            <a:ext cx="3840981" cy="871795"/>
          </a:xfrm>
          <a:prstGeom prst="rect">
            <a:avLst/>
          </a:prstGeom>
          <a:effectLst>
            <a:outerShdw blurRad="101600" dist="38100" dir="5400000" sx="99000" sy="99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9A007F58-4154-466C-A61B-5AD3B8D0A41C}"/>
              </a:ext>
            </a:extLst>
          </p:cNvPr>
          <p:cNvSpPr txBox="1"/>
          <p:nvPr userDrawn="1"/>
        </p:nvSpPr>
        <p:spPr>
          <a:xfrm>
            <a:off x="9524549" y="5730158"/>
            <a:ext cx="14274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QSW-M2108R-2C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5AF813A5-7761-496F-ACD7-0757BF2E0110}"/>
              </a:ext>
            </a:extLst>
          </p:cNvPr>
          <p:cNvSpPr txBox="1"/>
          <p:nvPr userDrawn="1"/>
        </p:nvSpPr>
        <p:spPr>
          <a:xfrm>
            <a:off x="5681055" y="5730158"/>
            <a:ext cx="13168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QSW-M2108-2C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A5B3C96C-60A4-4EA7-8BA6-BB5A533A8501}"/>
              </a:ext>
            </a:extLst>
          </p:cNvPr>
          <p:cNvSpPr txBox="1"/>
          <p:nvPr userDrawn="1"/>
        </p:nvSpPr>
        <p:spPr>
          <a:xfrm>
            <a:off x="1581327" y="5730158"/>
            <a:ext cx="13088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QSW-M2108-2S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050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079999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5" r:id="rId2"/>
    <p:sldLayoutId id="2147483650" r:id="rId3"/>
    <p:sldLayoutId id="2147483682" r:id="rId4"/>
    <p:sldLayoutId id="2147483680" r:id="rId5"/>
    <p:sldLayoutId id="214748368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微軟正黑體" panose="020B0604030504040204" pitchFamily="34" charset="-120"/>
          <a:cs typeface="+mj-cs"/>
        </a:defRPr>
      </a:lvl1pPr>
    </p:titleStyle>
    <p:bodyStyle>
      <a:lvl1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3.png"/><Relationship Id="rId7" Type="http://schemas.openxmlformats.org/officeDocument/2006/relationships/image" Target="../media/image3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svg"/><Relationship Id="rId11" Type="http://schemas.openxmlformats.org/officeDocument/2006/relationships/image" Target="../media/image41.png"/><Relationship Id="rId5" Type="http://schemas.openxmlformats.org/officeDocument/2006/relationships/image" Target="../media/image18.png"/><Relationship Id="rId10" Type="http://schemas.openxmlformats.org/officeDocument/2006/relationships/image" Target="../media/image17.svg"/><Relationship Id="rId4" Type="http://schemas.openxmlformats.org/officeDocument/2006/relationships/image" Target="../media/image8.png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hdphoto" Target="../media/hdphoto1.wdp"/><Relationship Id="rId7" Type="http://schemas.openxmlformats.org/officeDocument/2006/relationships/image" Target="../media/image3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46.png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8.png"/><Relationship Id="rId7" Type="http://schemas.openxmlformats.org/officeDocument/2006/relationships/image" Target="../media/image15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40.svg"/><Relationship Id="rId10" Type="http://schemas.openxmlformats.org/officeDocument/2006/relationships/image" Target="../media/image49.png"/><Relationship Id="rId4" Type="http://schemas.openxmlformats.org/officeDocument/2006/relationships/image" Target="../media/image18.png"/><Relationship Id="rId9" Type="http://schemas.openxmlformats.org/officeDocument/2006/relationships/image" Target="../media/image17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9" Type="http://schemas.openxmlformats.org/officeDocument/2006/relationships/image" Target="../media/image1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png"/><Relationship Id="rId3" Type="http://schemas.openxmlformats.org/officeDocument/2006/relationships/image" Target="../media/image90.png"/><Relationship Id="rId7" Type="http://schemas.openxmlformats.org/officeDocument/2006/relationships/image" Target="../media/image94.jpeg"/><Relationship Id="rId12" Type="http://schemas.openxmlformats.org/officeDocument/2006/relationships/image" Target="../media/image9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5" Type="http://schemas.openxmlformats.org/officeDocument/2006/relationships/image" Target="../media/image102.png"/><Relationship Id="rId10" Type="http://schemas.openxmlformats.org/officeDocument/2006/relationships/image" Target="../media/image97.png"/><Relationship Id="rId4" Type="http://schemas.openxmlformats.org/officeDocument/2006/relationships/image" Target="../media/image91.tiff"/><Relationship Id="rId9" Type="http://schemas.openxmlformats.org/officeDocument/2006/relationships/image" Target="../media/image96.png"/><Relationship Id="rId14" Type="http://schemas.openxmlformats.org/officeDocument/2006/relationships/image" Target="../media/image10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3" Type="http://schemas.openxmlformats.org/officeDocument/2006/relationships/hyperlink" Target="https://www.qnap.com/en/product/qna-uc5g1t" TargetMode="External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4.png"/><Relationship Id="rId5" Type="http://schemas.openxmlformats.org/officeDocument/2006/relationships/hyperlink" Target="https://www.qnap.com/en/product/qna-tb-10gbe" TargetMode="External"/><Relationship Id="rId4" Type="http://schemas.openxmlformats.org/officeDocument/2006/relationships/image" Target="../media/image10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1.svg"/><Relationship Id="rId3" Type="http://schemas.openxmlformats.org/officeDocument/2006/relationships/image" Target="../media/image7.png"/><Relationship Id="rId7" Type="http://schemas.openxmlformats.org/officeDocument/2006/relationships/image" Target="../media/image17.sv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11" Type="http://schemas.openxmlformats.org/officeDocument/2006/relationships/image" Target="../media/image9.png"/><Relationship Id="rId5" Type="http://schemas.openxmlformats.org/officeDocument/2006/relationships/image" Target="../media/image15.svg"/><Relationship Id="rId10" Type="http://schemas.openxmlformats.org/officeDocument/2006/relationships/image" Target="../media/image19.sv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9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33373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 4">
            <a:extLst>
              <a:ext uri="{FF2B5EF4-FFF2-40B4-BE49-F238E27FC236}">
                <a16:creationId xmlns:a16="http://schemas.microsoft.com/office/drawing/2014/main" id="{30A8DB7B-D6F4-4994-97AC-CEBF5CD6F9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2038" y="1699892"/>
            <a:ext cx="6275294" cy="3929087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>
                <a:ea typeface="微軟正黑體"/>
              </a:rPr>
              <a:t>SMB Scenario-2</a:t>
            </a:r>
            <a:endParaRPr lang="zh-TW" altLang="en-US">
              <a:ea typeface="微軟正黑體"/>
            </a:endParaRPr>
          </a:p>
        </p:txBody>
      </p:sp>
      <p:cxnSp>
        <p:nvCxnSpPr>
          <p:cNvPr id="50" name="肘形接點 49"/>
          <p:cNvCxnSpPr>
            <a:cxnSpLocks/>
          </p:cNvCxnSpPr>
          <p:nvPr/>
        </p:nvCxnSpPr>
        <p:spPr>
          <a:xfrm>
            <a:off x="6282117" y="4145616"/>
            <a:ext cx="2950108" cy="1371770"/>
          </a:xfrm>
          <a:prstGeom prst="bentConnector3">
            <a:avLst>
              <a:gd name="adj1" fmla="val 6387"/>
            </a:avLst>
          </a:prstGeom>
          <a:noFill/>
          <a:ln w="12700">
            <a:solidFill>
              <a:schemeClr val="bg1"/>
            </a:solidFill>
          </a:ln>
          <a:effectLst>
            <a:glow rad="38100">
              <a:srgbClr val="DB09B4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9" name="肘形接點 52">
            <a:extLst>
              <a:ext uri="{FF2B5EF4-FFF2-40B4-BE49-F238E27FC236}">
                <a16:creationId xmlns:a16="http://schemas.microsoft.com/office/drawing/2014/main" id="{6F26D6C8-990A-40DF-ADC0-7B24FDA5829C}"/>
              </a:ext>
            </a:extLst>
          </p:cNvPr>
          <p:cNvCxnSpPr>
            <a:cxnSpLocks/>
            <a:endCxn id="4" idx="0"/>
          </p:cNvCxnSpPr>
          <p:nvPr/>
        </p:nvCxnSpPr>
        <p:spPr>
          <a:xfrm rot="10800000" flipV="1">
            <a:off x="1185887" y="4492663"/>
            <a:ext cx="2235426" cy="509776"/>
          </a:xfrm>
          <a:prstGeom prst="bentConnector2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FFC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3" name="肘形接點 52"/>
          <p:cNvCxnSpPr>
            <a:cxnSpLocks/>
          </p:cNvCxnSpPr>
          <p:nvPr/>
        </p:nvCxnSpPr>
        <p:spPr>
          <a:xfrm rot="5400000">
            <a:off x="2612353" y="4268670"/>
            <a:ext cx="746790" cy="597080"/>
          </a:xfrm>
          <a:prstGeom prst="bentConnector3">
            <a:avLst>
              <a:gd name="adj1" fmla="val 41254"/>
            </a:avLst>
          </a:prstGeom>
          <a:noFill/>
          <a:ln w="12700">
            <a:solidFill>
              <a:schemeClr val="bg1"/>
            </a:solidFill>
          </a:ln>
          <a:effectLst>
            <a:glow rad="38100">
              <a:srgbClr val="FFC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4" name="肘形接點 53"/>
          <p:cNvCxnSpPr>
            <a:cxnSpLocks/>
          </p:cNvCxnSpPr>
          <p:nvPr/>
        </p:nvCxnSpPr>
        <p:spPr>
          <a:xfrm>
            <a:off x="3068773" y="4465128"/>
            <a:ext cx="3026447" cy="460804"/>
          </a:xfrm>
          <a:prstGeom prst="bentConnector3">
            <a:avLst>
              <a:gd name="adj1" fmla="val 99657"/>
            </a:avLst>
          </a:prstGeom>
          <a:noFill/>
          <a:ln w="12700">
            <a:solidFill>
              <a:schemeClr val="bg1"/>
            </a:solidFill>
          </a:ln>
          <a:effectLst>
            <a:glow rad="38100">
              <a:srgbClr val="FFC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5" name="肘形接點 54"/>
          <p:cNvCxnSpPr>
            <a:cxnSpLocks/>
            <a:endCxn id="6" idx="0"/>
          </p:cNvCxnSpPr>
          <p:nvPr/>
        </p:nvCxnSpPr>
        <p:spPr>
          <a:xfrm>
            <a:off x="3068773" y="4462589"/>
            <a:ext cx="1119255" cy="463343"/>
          </a:xfrm>
          <a:prstGeom prst="bentConnector2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FFC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7" name="肘形接點 56"/>
          <p:cNvCxnSpPr>
            <a:cxnSpLocks/>
          </p:cNvCxnSpPr>
          <p:nvPr/>
        </p:nvCxnSpPr>
        <p:spPr>
          <a:xfrm rot="5400000" flipH="1" flipV="1">
            <a:off x="2842156" y="2859339"/>
            <a:ext cx="752927" cy="464369"/>
          </a:xfrm>
          <a:prstGeom prst="bentConnector3">
            <a:avLst>
              <a:gd name="adj1" fmla="val 31783"/>
            </a:avLst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1" name="肘形接點 60"/>
          <p:cNvCxnSpPr/>
          <p:nvPr/>
        </p:nvCxnSpPr>
        <p:spPr>
          <a:xfrm flipV="1">
            <a:off x="3578707" y="2735782"/>
            <a:ext cx="534440" cy="494420"/>
          </a:xfrm>
          <a:prstGeom prst="bentConnector2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2" name="肘形接點 61"/>
          <p:cNvCxnSpPr>
            <a:cxnSpLocks/>
          </p:cNvCxnSpPr>
          <p:nvPr/>
        </p:nvCxnSpPr>
        <p:spPr>
          <a:xfrm flipV="1">
            <a:off x="3577961" y="2730048"/>
            <a:ext cx="1776551" cy="510892"/>
          </a:xfrm>
          <a:prstGeom prst="bentConnector2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3" name="肘形接點 62"/>
          <p:cNvCxnSpPr>
            <a:cxnSpLocks/>
          </p:cNvCxnSpPr>
          <p:nvPr/>
        </p:nvCxnSpPr>
        <p:spPr>
          <a:xfrm flipV="1">
            <a:off x="3601528" y="2730048"/>
            <a:ext cx="2973572" cy="510892"/>
          </a:xfrm>
          <a:prstGeom prst="bentConnector2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5" name="圓角矩形 46">
            <a:extLst>
              <a:ext uri="{FF2B5EF4-FFF2-40B4-BE49-F238E27FC236}">
                <a16:creationId xmlns:a16="http://schemas.microsoft.com/office/drawing/2014/main" id="{322B84FE-520A-41B2-8AB3-171E0E7E7A48}"/>
              </a:ext>
            </a:extLst>
          </p:cNvPr>
          <p:cNvSpPr/>
          <p:nvPr/>
        </p:nvSpPr>
        <p:spPr>
          <a:xfrm>
            <a:off x="3257082" y="3088008"/>
            <a:ext cx="1006376" cy="246814"/>
          </a:xfrm>
          <a:prstGeom prst="roundRect">
            <a:avLst/>
          </a:prstGeom>
          <a:solidFill>
            <a:srgbClr val="FF6600"/>
          </a:solidFill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2.5G * 4</a:t>
            </a:r>
            <a:endParaRPr lang="zh-TW" altLang="en-US" sz="1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6" name="圖片 6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2225" y="4829654"/>
            <a:ext cx="1109752" cy="1090530"/>
          </a:xfrm>
          <a:prstGeom prst="rect">
            <a:avLst/>
          </a:prstGeom>
        </p:spPr>
      </p:pic>
      <p:sp>
        <p:nvSpPr>
          <p:cNvPr id="68" name="文字方塊 67"/>
          <p:cNvSpPr txBox="1"/>
          <p:nvPr/>
        </p:nvSpPr>
        <p:spPr>
          <a:xfrm>
            <a:off x="10204366" y="2807702"/>
            <a:ext cx="184731" cy="33855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endParaRPr lang="zh-TW" altLang="en-US" sz="1600" b="1">
              <a:solidFill>
                <a:schemeClr val="bg1"/>
              </a:solidFill>
              <a:latin typeface="新細明體"/>
              <a:ea typeface="新細明體"/>
            </a:endParaRPr>
          </a:p>
        </p:txBody>
      </p:sp>
      <p:sp>
        <p:nvSpPr>
          <p:cNvPr id="69" name="文字方塊 68"/>
          <p:cNvSpPr txBox="1"/>
          <p:nvPr/>
        </p:nvSpPr>
        <p:spPr>
          <a:xfrm>
            <a:off x="9484228" y="5895786"/>
            <a:ext cx="620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NAS</a:t>
            </a:r>
            <a:endParaRPr lang="zh-TW" altLang="en-US" sz="1600" b="1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EC9034C-DD75-4FEE-A1A0-55B49F0A94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585" y="5002439"/>
            <a:ext cx="1202604" cy="10646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2DA9B96A-66B3-4E33-B72A-F884DD1B57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8474" y="4925932"/>
            <a:ext cx="1319107" cy="1141107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21628138-5466-4BD4-BD42-92A35D5222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4029" y="1884996"/>
            <a:ext cx="1344432" cy="778087"/>
          </a:xfrm>
          <a:prstGeom prst="rect">
            <a:avLst/>
          </a:prstGeom>
        </p:spPr>
      </p:pic>
      <p:pic>
        <p:nvPicPr>
          <p:cNvPr id="64" name="圖片 63">
            <a:extLst>
              <a:ext uri="{FF2B5EF4-FFF2-40B4-BE49-F238E27FC236}">
                <a16:creationId xmlns:a16="http://schemas.microsoft.com/office/drawing/2014/main" id="{C8AB7F73-613A-4782-A14E-E045CD3559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3415" y="1884996"/>
            <a:ext cx="1344432" cy="778087"/>
          </a:xfrm>
          <a:prstGeom prst="rect">
            <a:avLst/>
          </a:prstGeom>
        </p:spPr>
      </p:pic>
      <p:pic>
        <p:nvPicPr>
          <p:cNvPr id="70" name="圖片 69">
            <a:extLst>
              <a:ext uri="{FF2B5EF4-FFF2-40B4-BE49-F238E27FC236}">
                <a16:creationId xmlns:a16="http://schemas.microsoft.com/office/drawing/2014/main" id="{695DD286-797C-4035-8707-DB2A2018A7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0239" y="1884996"/>
            <a:ext cx="1344432" cy="778087"/>
          </a:xfrm>
          <a:prstGeom prst="rect">
            <a:avLst/>
          </a:prstGeom>
        </p:spPr>
      </p:pic>
      <p:pic>
        <p:nvPicPr>
          <p:cNvPr id="71" name="圖片 70">
            <a:extLst>
              <a:ext uri="{FF2B5EF4-FFF2-40B4-BE49-F238E27FC236}">
                <a16:creationId xmlns:a16="http://schemas.microsoft.com/office/drawing/2014/main" id="{B167FC6B-74F8-4DE0-AFA6-81BEF8151D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9625" y="1884996"/>
            <a:ext cx="1344432" cy="778087"/>
          </a:xfrm>
          <a:prstGeom prst="rect">
            <a:avLst/>
          </a:prstGeom>
        </p:spPr>
      </p:pic>
      <p:pic>
        <p:nvPicPr>
          <p:cNvPr id="72" name="圖片 71">
            <a:extLst>
              <a:ext uri="{FF2B5EF4-FFF2-40B4-BE49-F238E27FC236}">
                <a16:creationId xmlns:a16="http://schemas.microsoft.com/office/drawing/2014/main" id="{E21A47C1-4FB8-4FD4-A303-CCA4EF3C82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6035" y="4925932"/>
            <a:ext cx="1319107" cy="1141107"/>
          </a:xfrm>
          <a:prstGeom prst="rect">
            <a:avLst/>
          </a:prstGeom>
        </p:spPr>
      </p:pic>
      <p:sp>
        <p:nvSpPr>
          <p:cNvPr id="44" name="矩形 43">
            <a:extLst>
              <a:ext uri="{FF2B5EF4-FFF2-40B4-BE49-F238E27FC236}">
                <a16:creationId xmlns:a16="http://schemas.microsoft.com/office/drawing/2014/main" id="{33930B99-2165-45D6-9FEC-2F77179B28B3}"/>
              </a:ext>
            </a:extLst>
          </p:cNvPr>
          <p:cNvSpPr/>
          <p:nvPr/>
        </p:nvSpPr>
        <p:spPr>
          <a:xfrm>
            <a:off x="2550180" y="3494547"/>
            <a:ext cx="1415971" cy="339779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BC8ACA1C-CEEE-46FC-A183-842581B62282}"/>
              </a:ext>
            </a:extLst>
          </p:cNvPr>
          <p:cNvSpPr/>
          <p:nvPr/>
        </p:nvSpPr>
        <p:spPr>
          <a:xfrm>
            <a:off x="2552210" y="3873726"/>
            <a:ext cx="1418312" cy="276674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FFC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60" name="圓角矩形 46">
            <a:extLst>
              <a:ext uri="{FF2B5EF4-FFF2-40B4-BE49-F238E27FC236}">
                <a16:creationId xmlns:a16="http://schemas.microsoft.com/office/drawing/2014/main" id="{5498B8FE-7EEA-4868-81EB-D2EDCE0B915F}"/>
              </a:ext>
            </a:extLst>
          </p:cNvPr>
          <p:cNvSpPr/>
          <p:nvPr/>
        </p:nvSpPr>
        <p:spPr>
          <a:xfrm>
            <a:off x="2959775" y="4373959"/>
            <a:ext cx="1006376" cy="246814"/>
          </a:xfrm>
          <a:prstGeom prst="roundRect">
            <a:avLst/>
          </a:prstGeom>
          <a:solidFill>
            <a:srgbClr val="FFC000"/>
          </a:solidFill>
          <a:ln w="12700">
            <a:solidFill>
              <a:schemeClr val="bg1"/>
            </a:solidFill>
          </a:ln>
          <a:effectLst>
            <a:glow rad="38100">
              <a:srgbClr val="FFC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TW" sz="1400" b="1">
                <a:solidFill>
                  <a:srgbClr val="2F5267"/>
                </a:solidFill>
                <a:latin typeface="Arial"/>
                <a:cs typeface="Arial"/>
              </a:rPr>
              <a:t>1G * 4</a:t>
            </a:r>
            <a:endParaRPr lang="zh-TW" altLang="en-US" sz="1400" b="1">
              <a:solidFill>
                <a:srgbClr val="2F5267"/>
              </a:solidFill>
              <a:latin typeface="Arial"/>
              <a:cs typeface="Arial"/>
            </a:endParaRPr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id="{5F3C1EC6-9A0E-4047-8462-86B921859B13}"/>
              </a:ext>
            </a:extLst>
          </p:cNvPr>
          <p:cNvSpPr/>
          <p:nvPr/>
        </p:nvSpPr>
        <p:spPr>
          <a:xfrm>
            <a:off x="5658168" y="3738210"/>
            <a:ext cx="874104" cy="407406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DB09B4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3" name="接點: 肘形 2">
            <a:extLst>
              <a:ext uri="{FF2B5EF4-FFF2-40B4-BE49-F238E27FC236}">
                <a16:creationId xmlns:a16="http://schemas.microsoft.com/office/drawing/2014/main" id="{B912DE93-12BB-4B27-80DC-842021CC86FD}"/>
              </a:ext>
            </a:extLst>
          </p:cNvPr>
          <p:cNvCxnSpPr>
            <a:cxnSpLocks/>
          </p:cNvCxnSpPr>
          <p:nvPr/>
        </p:nvCxnSpPr>
        <p:spPr>
          <a:xfrm flipV="1">
            <a:off x="7343699" y="3740755"/>
            <a:ext cx="2281279" cy="1"/>
          </a:xfrm>
          <a:prstGeom prst="bentConnector3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FF0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38" name="圖片 37" descr="一張含有 物件, 時鐘, 畫畫 的圖片&#10;&#10;自動產生的描述">
            <a:extLst>
              <a:ext uri="{FF2B5EF4-FFF2-40B4-BE49-F238E27FC236}">
                <a16:creationId xmlns:a16="http://schemas.microsoft.com/office/drawing/2014/main" id="{7A5DB799-C460-4C89-BA74-735BDCF49D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7770" y="4916967"/>
            <a:ext cx="1319107" cy="1141107"/>
          </a:xfrm>
          <a:prstGeom prst="rect">
            <a:avLst/>
          </a:prstGeom>
        </p:spPr>
      </p:pic>
      <p:pic>
        <p:nvPicPr>
          <p:cNvPr id="10" name="圖片 11">
            <a:extLst>
              <a:ext uri="{FF2B5EF4-FFF2-40B4-BE49-F238E27FC236}">
                <a16:creationId xmlns:a16="http://schemas.microsoft.com/office/drawing/2014/main" id="{C907D392-7364-4A19-BD86-0B45CC7CCB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16855" y="2966902"/>
            <a:ext cx="2308749" cy="1444729"/>
          </a:xfrm>
          <a:prstGeom prst="rect">
            <a:avLst/>
          </a:prstGeom>
        </p:spPr>
      </p:pic>
      <p:sp>
        <p:nvSpPr>
          <p:cNvPr id="45" name="圓角矩形 46">
            <a:extLst>
              <a:ext uri="{FF2B5EF4-FFF2-40B4-BE49-F238E27FC236}">
                <a16:creationId xmlns:a16="http://schemas.microsoft.com/office/drawing/2014/main" id="{12366017-CB59-44E2-A6F7-9BD59B1B28D3}"/>
              </a:ext>
            </a:extLst>
          </p:cNvPr>
          <p:cNvSpPr/>
          <p:nvPr/>
        </p:nvSpPr>
        <p:spPr>
          <a:xfrm>
            <a:off x="8086753" y="3636409"/>
            <a:ext cx="1006376" cy="246814"/>
          </a:xfrm>
          <a:prstGeom prst="round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  <a:effectLst>
            <a:glow rad="38100">
              <a:srgbClr val="FF0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10G</a:t>
            </a:r>
            <a:endParaRPr lang="zh-TW" altLang="en-US" sz="1400" b="1">
              <a:solidFill>
                <a:schemeClr val="bg1"/>
              </a:solidFill>
              <a:latin typeface="Arial"/>
              <a:ea typeface="新細明體"/>
              <a:cs typeface="Arial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92E81C3F-CA0A-471D-A6F2-D22349143F21}"/>
              </a:ext>
            </a:extLst>
          </p:cNvPr>
          <p:cNvSpPr txBox="1"/>
          <p:nvPr/>
        </p:nvSpPr>
        <p:spPr>
          <a:xfrm>
            <a:off x="9980579" y="3872160"/>
            <a:ext cx="153633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Core</a:t>
            </a:r>
            <a:r>
              <a:rPr lang="zh-TW" sz="1600" b="1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 </a:t>
            </a:r>
            <a:r>
              <a:rPr lang="en-US" altLang="zh-TW" sz="1600" b="1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s</a:t>
            </a:r>
            <a:r>
              <a:rPr lang="zh-TW" sz="1600" b="1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w</a:t>
            </a:r>
            <a:r>
              <a:rPr lang="en-US" altLang="zh-TW" sz="1600" b="1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itch</a:t>
            </a:r>
            <a:endParaRPr lang="zh-TW" altLang="en-US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F8EDA586-D22F-47DE-88E4-4D539EFF04D5}"/>
              </a:ext>
            </a:extLst>
          </p:cNvPr>
          <p:cNvSpPr/>
          <p:nvPr/>
        </p:nvSpPr>
        <p:spPr>
          <a:xfrm>
            <a:off x="6539291" y="3734093"/>
            <a:ext cx="815789" cy="403411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FF0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79FE0706-B6B1-4014-851A-79E1C79B92A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4387" y="2098580"/>
            <a:ext cx="1078410" cy="875242"/>
          </a:xfrm>
          <a:prstGeom prst="rect">
            <a:avLst/>
          </a:prstGeom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65AC6430-627F-41E0-A690-93D974548A83}"/>
              </a:ext>
            </a:extLst>
          </p:cNvPr>
          <p:cNvSpPr txBox="1"/>
          <p:nvPr/>
        </p:nvSpPr>
        <p:spPr>
          <a:xfrm>
            <a:off x="9906379" y="2322575"/>
            <a:ext cx="1231554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indent="-270510" algn="ctr" defTabSz="457200">
              <a:buClr>
                <a:prstClr val="white"/>
              </a:buClr>
              <a:buSzPct val="100000"/>
            </a:pPr>
            <a:r>
              <a:rPr lang="en-US" altLang="zh-TW" sz="1600" b="1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Internet</a:t>
            </a:r>
            <a:endParaRPr lang="zh-TW" altLang="en-US" sz="1600" b="1">
              <a:solidFill>
                <a:schemeClr val="bg1"/>
              </a:solidFill>
              <a:latin typeface="Arial"/>
              <a:ea typeface="新細明體"/>
              <a:cs typeface="Arial"/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0A80056F-B971-43D6-9D37-96A0A63063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9272" y="2738911"/>
            <a:ext cx="667176" cy="608212"/>
          </a:xfrm>
          <a:prstGeom prst="rect">
            <a:avLst/>
          </a:prstGeom>
        </p:spPr>
      </p:pic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9CFF4192-6B84-4CF8-B856-C11D6D2D3D7D}"/>
              </a:ext>
            </a:extLst>
          </p:cNvPr>
          <p:cNvCxnSpPr/>
          <p:nvPr/>
        </p:nvCxnSpPr>
        <p:spPr>
          <a:xfrm flipH="1">
            <a:off x="10889976" y="2257717"/>
            <a:ext cx="8964" cy="403412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圓角矩形 46">
            <a:extLst>
              <a:ext uri="{FF2B5EF4-FFF2-40B4-BE49-F238E27FC236}">
                <a16:creationId xmlns:a16="http://schemas.microsoft.com/office/drawing/2014/main" id="{6617895E-2C96-426B-8CC6-18C487B04EE7}"/>
              </a:ext>
            </a:extLst>
          </p:cNvPr>
          <p:cNvSpPr/>
          <p:nvPr/>
        </p:nvSpPr>
        <p:spPr>
          <a:xfrm>
            <a:off x="7541305" y="5374919"/>
            <a:ext cx="1006376" cy="246814"/>
          </a:xfrm>
          <a:prstGeom prst="roundRect">
            <a:avLst/>
          </a:prstGeom>
          <a:solidFill>
            <a:srgbClr val="CC00CC"/>
          </a:solidFill>
          <a:ln w="12700">
            <a:solidFill>
              <a:schemeClr val="bg1"/>
            </a:solidFill>
          </a:ln>
          <a:effectLst>
            <a:glow rad="38100">
              <a:srgbClr val="CC00C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10G</a:t>
            </a:r>
            <a:endParaRPr lang="zh-TW" altLang="en-US" sz="1400" b="1">
              <a:solidFill>
                <a:schemeClr val="bg1"/>
              </a:solidFill>
              <a:latin typeface="Arial"/>
              <a:ea typeface="新細明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16448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圖片 40">
            <a:extLst>
              <a:ext uri="{FF2B5EF4-FFF2-40B4-BE49-F238E27FC236}">
                <a16:creationId xmlns:a16="http://schemas.microsoft.com/office/drawing/2014/main" id="{9B0D4AD8-6681-4BBF-842E-1D2AC3234E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9160" y="741274"/>
            <a:ext cx="2150706" cy="200611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altLang="zh-TW">
                <a:ea typeface="微軟正黑體"/>
              </a:rPr>
              <a:t>Pragmatic port configuration, suitable for SB’s basic and expanded applications</a:t>
            </a:r>
            <a:endParaRPr lang="zh-TW" altLang="en-US">
              <a:ea typeface="微軟正黑體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10016412" y="1196655"/>
            <a:ext cx="1398140" cy="89255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zh-TW" altLang="en-US" sz="1400" b="1">
                <a:solidFill>
                  <a:schemeClr val="accent6">
                    <a:lumMod val="50000"/>
                  </a:schemeClr>
                </a:solidFill>
                <a:latin typeface="+mj-lt"/>
                <a:ea typeface="微軟正黑體"/>
              </a:rPr>
              <a:t>Switching </a:t>
            </a:r>
            <a:endParaRPr lang="en-US" altLang="zh-TW" sz="1400" b="1">
              <a:solidFill>
                <a:schemeClr val="accent6">
                  <a:lumMod val="50000"/>
                </a:schemeClr>
              </a:solidFill>
              <a:latin typeface="+mj-lt"/>
              <a:ea typeface="微軟正黑體"/>
            </a:endParaRPr>
          </a:p>
          <a:p>
            <a:pPr algn="ctr"/>
            <a:r>
              <a:rPr lang="zh-TW" altLang="en-US" sz="1400" b="1">
                <a:solidFill>
                  <a:schemeClr val="accent6">
                    <a:lumMod val="50000"/>
                  </a:schemeClr>
                </a:solidFill>
                <a:latin typeface="+mj-lt"/>
                <a:cs typeface="Arial"/>
              </a:rPr>
              <a:t>bandwidth</a:t>
            </a:r>
          </a:p>
          <a:p>
            <a:pPr algn="ctr"/>
            <a:r>
              <a:rPr lang="en-US" altLang="zh-TW" sz="2400" b="1">
                <a:solidFill>
                  <a:schemeClr val="accent6">
                    <a:lumMod val="50000"/>
                  </a:schemeClr>
                </a:solidFill>
                <a:latin typeface="+mj-lt"/>
              </a:rPr>
              <a:t>80 Gbps</a:t>
            </a:r>
            <a:endParaRPr lang="zh-TW" altLang="en-US" sz="2400" b="1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756068A7-8AFE-4F28-B6F2-79A9DEB4CE0E}"/>
              </a:ext>
            </a:extLst>
          </p:cNvPr>
          <p:cNvSpPr txBox="1"/>
          <p:nvPr/>
        </p:nvSpPr>
        <p:spPr>
          <a:xfrm>
            <a:off x="370904" y="1579046"/>
            <a:ext cx="8531238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zh-TW" altLang="en-US" sz="28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微軟正黑體"/>
                <a:cs typeface="+mj-cs"/>
              </a:rPr>
              <a:t>Suitable for SMB of basic or extention deploy.</a:t>
            </a:r>
            <a:endParaRPr lang="zh-TW" sz="16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8" name="矩形: 圓角 67">
            <a:extLst>
              <a:ext uri="{FF2B5EF4-FFF2-40B4-BE49-F238E27FC236}">
                <a16:creationId xmlns:a16="http://schemas.microsoft.com/office/drawing/2014/main" id="{033FBA9C-F8E6-40B7-86E6-89FE901EEECB}"/>
              </a:ext>
            </a:extLst>
          </p:cNvPr>
          <p:cNvSpPr/>
          <p:nvPr/>
        </p:nvSpPr>
        <p:spPr>
          <a:xfrm>
            <a:off x="5776498" y="2456628"/>
            <a:ext cx="3371915" cy="1332744"/>
          </a:xfrm>
          <a:prstGeom prst="roundRect">
            <a:avLst>
              <a:gd name="adj" fmla="val 6368"/>
            </a:avLst>
          </a:prstGeom>
          <a:solidFill>
            <a:schemeClr val="bg1">
              <a:alpha val="4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9" name="矩形: 圓角 68">
            <a:extLst>
              <a:ext uri="{FF2B5EF4-FFF2-40B4-BE49-F238E27FC236}">
                <a16:creationId xmlns:a16="http://schemas.microsoft.com/office/drawing/2014/main" id="{D02B475D-C4D7-4E8C-9E79-D7AC1C080B72}"/>
              </a:ext>
            </a:extLst>
          </p:cNvPr>
          <p:cNvSpPr/>
          <p:nvPr/>
        </p:nvSpPr>
        <p:spPr>
          <a:xfrm>
            <a:off x="5935089" y="2581646"/>
            <a:ext cx="3037241" cy="380538"/>
          </a:xfrm>
          <a:prstGeom prst="roundRect">
            <a:avLst>
              <a:gd name="adj" fmla="val 50000"/>
            </a:avLst>
          </a:prstGeom>
          <a:solidFill>
            <a:schemeClr val="accent6">
              <a:lumMod val="5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QSW-M2108-2S</a:t>
            </a:r>
            <a:endParaRPr lang="en-US" altLang="zh-TW" sz="1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文字方塊 69">
            <a:extLst>
              <a:ext uri="{FF2B5EF4-FFF2-40B4-BE49-F238E27FC236}">
                <a16:creationId xmlns:a16="http://schemas.microsoft.com/office/drawing/2014/main" id="{199A7276-E2D0-4E7E-9766-B5F573F72E00}"/>
              </a:ext>
            </a:extLst>
          </p:cNvPr>
          <p:cNvSpPr txBox="1"/>
          <p:nvPr/>
        </p:nvSpPr>
        <p:spPr>
          <a:xfrm>
            <a:off x="6028013" y="3112506"/>
            <a:ext cx="3037241" cy="52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zh-TW" sz="1400" b="1">
                <a:latin typeface="Arial" panose="020B0604020202020204" pitchFamily="34" charset="0"/>
                <a:cs typeface="Arial" panose="020B0604020202020204" pitchFamily="34" charset="0"/>
              </a:rPr>
              <a:t>8 * 2.5GbE RJ45</a:t>
            </a:r>
          </a:p>
          <a:p>
            <a:r>
              <a:rPr lang="fr-FR" altLang="zh-TW" sz="1400" b="1">
                <a:latin typeface="Arial" panose="020B0604020202020204" pitchFamily="34" charset="0"/>
                <a:cs typeface="Arial" panose="020B0604020202020204" pitchFamily="34" charset="0"/>
              </a:rPr>
              <a:t>2 * 10GbE SFP+ </a:t>
            </a:r>
          </a:p>
        </p:txBody>
      </p:sp>
      <p:pic>
        <p:nvPicPr>
          <p:cNvPr id="71" name="圖片 3">
            <a:extLst>
              <a:ext uri="{FF2B5EF4-FFF2-40B4-BE49-F238E27FC236}">
                <a16:creationId xmlns:a16="http://schemas.microsoft.com/office/drawing/2014/main" id="{80E549F9-2BA2-4E7A-87DD-94B10F4F84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0080" y="4143734"/>
            <a:ext cx="5288801" cy="1200411"/>
          </a:xfrm>
          <a:prstGeom prst="rect">
            <a:avLst/>
          </a:prstGeom>
        </p:spPr>
      </p:pic>
      <p:pic>
        <p:nvPicPr>
          <p:cNvPr id="72" name="圖片 4">
            <a:extLst>
              <a:ext uri="{FF2B5EF4-FFF2-40B4-BE49-F238E27FC236}">
                <a16:creationId xmlns:a16="http://schemas.microsoft.com/office/drawing/2014/main" id="{8827C310-C05C-4D46-B219-E2E389FE6B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457" y="2525379"/>
            <a:ext cx="5221556" cy="1200410"/>
          </a:xfrm>
          <a:prstGeom prst="rect">
            <a:avLst/>
          </a:prstGeom>
        </p:spPr>
      </p:pic>
      <p:grpSp>
        <p:nvGrpSpPr>
          <p:cNvPr id="73" name="群組 72">
            <a:extLst>
              <a:ext uri="{FF2B5EF4-FFF2-40B4-BE49-F238E27FC236}">
                <a16:creationId xmlns:a16="http://schemas.microsoft.com/office/drawing/2014/main" id="{73106CCE-4BF2-4120-B657-B4D65CC3B7C0}"/>
              </a:ext>
            </a:extLst>
          </p:cNvPr>
          <p:cNvGrpSpPr/>
          <p:nvPr/>
        </p:nvGrpSpPr>
        <p:grpSpPr>
          <a:xfrm>
            <a:off x="8287594" y="3030722"/>
            <a:ext cx="664937" cy="664937"/>
            <a:chOff x="4218560" y="4491238"/>
            <a:chExt cx="1190390" cy="1190390"/>
          </a:xfrm>
        </p:grpSpPr>
        <p:sp>
          <p:nvSpPr>
            <p:cNvPr id="74" name="橢圓 73">
              <a:extLst>
                <a:ext uri="{FF2B5EF4-FFF2-40B4-BE49-F238E27FC236}">
                  <a16:creationId xmlns:a16="http://schemas.microsoft.com/office/drawing/2014/main" id="{44B7E118-F4BC-417A-A331-FE442D17F332}"/>
                </a:ext>
              </a:extLst>
            </p:cNvPr>
            <p:cNvSpPr/>
            <p:nvPr/>
          </p:nvSpPr>
          <p:spPr>
            <a:xfrm>
              <a:off x="4291755" y="4564435"/>
              <a:ext cx="1044000" cy="1044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75" name="圖形 74">
              <a:extLst>
                <a:ext uri="{FF2B5EF4-FFF2-40B4-BE49-F238E27FC236}">
                  <a16:creationId xmlns:a16="http://schemas.microsoft.com/office/drawing/2014/main" id="{35F66055-934A-4F9E-B2EB-91991CB13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218560" y="4491238"/>
              <a:ext cx="1190390" cy="1190390"/>
            </a:xfrm>
            <a:prstGeom prst="rect">
              <a:avLst/>
            </a:prstGeom>
            <a:effectLst/>
          </p:spPr>
        </p:pic>
      </p:grpSp>
      <p:grpSp>
        <p:nvGrpSpPr>
          <p:cNvPr id="76" name="群組 75">
            <a:extLst>
              <a:ext uri="{FF2B5EF4-FFF2-40B4-BE49-F238E27FC236}">
                <a16:creationId xmlns:a16="http://schemas.microsoft.com/office/drawing/2014/main" id="{C40B49DC-3537-4F2D-BA9B-D40091B0971A}"/>
              </a:ext>
            </a:extLst>
          </p:cNvPr>
          <p:cNvGrpSpPr/>
          <p:nvPr/>
        </p:nvGrpSpPr>
        <p:grpSpPr>
          <a:xfrm>
            <a:off x="641414" y="4543752"/>
            <a:ext cx="3371915" cy="1332744"/>
            <a:chOff x="656570" y="4839929"/>
            <a:chExt cx="3673934" cy="1452117"/>
          </a:xfrm>
        </p:grpSpPr>
        <p:sp>
          <p:nvSpPr>
            <p:cNvPr id="77" name="矩形: 圓角 76">
              <a:extLst>
                <a:ext uri="{FF2B5EF4-FFF2-40B4-BE49-F238E27FC236}">
                  <a16:creationId xmlns:a16="http://schemas.microsoft.com/office/drawing/2014/main" id="{B79C713E-A2CC-41C8-A8E6-3B0B32D0AD32}"/>
                </a:ext>
              </a:extLst>
            </p:cNvPr>
            <p:cNvSpPr/>
            <p:nvPr/>
          </p:nvSpPr>
          <p:spPr>
            <a:xfrm>
              <a:off x="656570" y="4839929"/>
              <a:ext cx="3673934" cy="1452117"/>
            </a:xfrm>
            <a:prstGeom prst="roundRect">
              <a:avLst>
                <a:gd name="adj" fmla="val 6368"/>
              </a:avLst>
            </a:prstGeom>
            <a:solidFill>
              <a:schemeClr val="bg1">
                <a:alpha val="4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8" name="矩形: 圓角 77">
              <a:extLst>
                <a:ext uri="{FF2B5EF4-FFF2-40B4-BE49-F238E27FC236}">
                  <a16:creationId xmlns:a16="http://schemas.microsoft.com/office/drawing/2014/main" id="{D6F601F7-1C9F-4991-98B7-2A91CD7BF871}"/>
                </a:ext>
              </a:extLst>
            </p:cNvPr>
            <p:cNvSpPr/>
            <p:nvPr/>
          </p:nvSpPr>
          <p:spPr>
            <a:xfrm>
              <a:off x="819966" y="4944136"/>
              <a:ext cx="3309283" cy="504982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altLang="zh-TW" sz="1400" b="1">
                  <a:solidFill>
                    <a:schemeClr val="bg1"/>
                  </a:solidFill>
                  <a:latin typeface="Arial"/>
                  <a:ea typeface="新細明體"/>
                  <a:cs typeface="Arial"/>
                </a:rPr>
                <a:t>QSW-M2108-2C</a:t>
              </a:r>
              <a:br>
                <a:rPr lang="en-US" altLang="zh-TW" sz="1400" b="1">
                  <a:solidFill>
                    <a:schemeClr val="bg1"/>
                  </a:solidFill>
                  <a:latin typeface="Arial"/>
                  <a:ea typeface="新細明體"/>
                  <a:cs typeface="Arial"/>
                </a:rPr>
              </a:br>
              <a:r>
                <a:rPr lang="en-US" altLang="zh-TW" sz="1400" b="1">
                  <a:solidFill>
                    <a:schemeClr val="bg1"/>
                  </a:solidFill>
                  <a:latin typeface="Arial"/>
                  <a:ea typeface="新細明體"/>
                  <a:cs typeface="Arial"/>
                </a:rPr>
                <a:t>QSW-M2108R-2C</a:t>
              </a:r>
              <a:endParaRPr lang="en-US" altLang="zh-TW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文字方塊 78">
              <a:extLst>
                <a:ext uri="{FF2B5EF4-FFF2-40B4-BE49-F238E27FC236}">
                  <a16:creationId xmlns:a16="http://schemas.microsoft.com/office/drawing/2014/main" id="{C964AF81-F43E-49DB-AA5B-93146CE6C415}"/>
                </a:ext>
              </a:extLst>
            </p:cNvPr>
            <p:cNvSpPr txBox="1"/>
            <p:nvPr/>
          </p:nvSpPr>
          <p:spPr>
            <a:xfrm>
              <a:off x="819966" y="5493933"/>
              <a:ext cx="199905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altLang="zh-TW" sz="1400" b="1">
                  <a:latin typeface="Arial" panose="020B0604020202020204" pitchFamily="34" charset="0"/>
                  <a:cs typeface="Arial" panose="020B0604020202020204" pitchFamily="34" charset="0"/>
                </a:rPr>
                <a:t>8 * 2.5GbE RJ45</a:t>
              </a:r>
            </a:p>
            <a:p>
              <a:r>
                <a:rPr lang="fr-FR" altLang="zh-TW" sz="1400" b="1">
                  <a:latin typeface="Arial" panose="020B0604020202020204" pitchFamily="34" charset="0"/>
                  <a:cs typeface="Arial" panose="020B0604020202020204" pitchFamily="34" charset="0"/>
                </a:rPr>
                <a:t>2 * 10GbE  SFP+/ NBASE-T Combo </a:t>
              </a:r>
            </a:p>
          </p:txBody>
        </p:sp>
      </p:grpSp>
      <p:grpSp>
        <p:nvGrpSpPr>
          <p:cNvPr id="80" name="群組 79">
            <a:extLst>
              <a:ext uri="{FF2B5EF4-FFF2-40B4-BE49-F238E27FC236}">
                <a16:creationId xmlns:a16="http://schemas.microsoft.com/office/drawing/2014/main" id="{03336155-4531-4FD9-A01C-74FF13B49F2A}"/>
              </a:ext>
            </a:extLst>
          </p:cNvPr>
          <p:cNvGrpSpPr/>
          <p:nvPr/>
        </p:nvGrpSpPr>
        <p:grpSpPr>
          <a:xfrm>
            <a:off x="3160886" y="5145315"/>
            <a:ext cx="664116" cy="664116"/>
            <a:chOff x="10131050" y="3571504"/>
            <a:chExt cx="1191600" cy="1191600"/>
          </a:xfrm>
        </p:grpSpPr>
        <p:sp>
          <p:nvSpPr>
            <p:cNvPr id="81" name="橢圓 80">
              <a:extLst>
                <a:ext uri="{FF2B5EF4-FFF2-40B4-BE49-F238E27FC236}">
                  <a16:creationId xmlns:a16="http://schemas.microsoft.com/office/drawing/2014/main" id="{1F5B23F7-BFFF-4341-8487-AB456E9BF175}"/>
                </a:ext>
              </a:extLst>
            </p:cNvPr>
            <p:cNvSpPr/>
            <p:nvPr/>
          </p:nvSpPr>
          <p:spPr>
            <a:xfrm>
              <a:off x="10204981" y="3645304"/>
              <a:ext cx="1044000" cy="1044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82" name="圖形 81">
              <a:extLst>
                <a:ext uri="{FF2B5EF4-FFF2-40B4-BE49-F238E27FC236}">
                  <a16:creationId xmlns:a16="http://schemas.microsoft.com/office/drawing/2014/main" id="{71B0D15E-064B-4E93-A59E-0E5F59F79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131050" y="3571504"/>
              <a:ext cx="1191600" cy="1191600"/>
            </a:xfrm>
            <a:prstGeom prst="rect">
              <a:avLst/>
            </a:prstGeom>
          </p:spPr>
        </p:pic>
      </p:grpSp>
      <p:grpSp>
        <p:nvGrpSpPr>
          <p:cNvPr id="83" name="群組 82">
            <a:extLst>
              <a:ext uri="{FF2B5EF4-FFF2-40B4-BE49-F238E27FC236}">
                <a16:creationId xmlns:a16="http://schemas.microsoft.com/office/drawing/2014/main" id="{A189D054-5DB7-4184-B314-29FFE2119E12}"/>
              </a:ext>
            </a:extLst>
          </p:cNvPr>
          <p:cNvGrpSpPr/>
          <p:nvPr/>
        </p:nvGrpSpPr>
        <p:grpSpPr>
          <a:xfrm>
            <a:off x="2450039" y="5145315"/>
            <a:ext cx="664116" cy="664116"/>
            <a:chOff x="8590734" y="3677055"/>
            <a:chExt cx="723600" cy="723600"/>
          </a:xfrm>
        </p:grpSpPr>
        <p:sp>
          <p:nvSpPr>
            <p:cNvPr id="84" name="橢圓 83">
              <a:extLst>
                <a:ext uri="{FF2B5EF4-FFF2-40B4-BE49-F238E27FC236}">
                  <a16:creationId xmlns:a16="http://schemas.microsoft.com/office/drawing/2014/main" id="{AEE77556-82BC-4D01-A048-2F10E1F6BB11}"/>
                </a:ext>
              </a:extLst>
            </p:cNvPr>
            <p:cNvSpPr/>
            <p:nvPr/>
          </p:nvSpPr>
          <p:spPr>
            <a:xfrm>
              <a:off x="8634835" y="3721156"/>
              <a:ext cx="635399" cy="63539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85" name="圖形 84">
              <a:extLst>
                <a:ext uri="{FF2B5EF4-FFF2-40B4-BE49-F238E27FC236}">
                  <a16:creationId xmlns:a16="http://schemas.microsoft.com/office/drawing/2014/main" id="{0AEBFBE8-7585-42BB-9C17-9BFA92B2D79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590734" y="3677055"/>
              <a:ext cx="723600" cy="723600"/>
            </a:xfrm>
            <a:prstGeom prst="rect">
              <a:avLst/>
            </a:prstGeom>
          </p:spPr>
        </p:pic>
      </p:grpSp>
      <p:grpSp>
        <p:nvGrpSpPr>
          <p:cNvPr id="86" name="群組 85">
            <a:extLst>
              <a:ext uri="{FF2B5EF4-FFF2-40B4-BE49-F238E27FC236}">
                <a16:creationId xmlns:a16="http://schemas.microsoft.com/office/drawing/2014/main" id="{792C4ECC-0FF8-4D41-815D-D3680C08B160}"/>
              </a:ext>
            </a:extLst>
          </p:cNvPr>
          <p:cNvGrpSpPr/>
          <p:nvPr/>
        </p:nvGrpSpPr>
        <p:grpSpPr>
          <a:xfrm>
            <a:off x="7582592" y="3025108"/>
            <a:ext cx="664116" cy="664116"/>
            <a:chOff x="8590734" y="3677055"/>
            <a:chExt cx="723600" cy="723600"/>
          </a:xfrm>
        </p:grpSpPr>
        <p:sp>
          <p:nvSpPr>
            <p:cNvPr id="87" name="橢圓 86">
              <a:extLst>
                <a:ext uri="{FF2B5EF4-FFF2-40B4-BE49-F238E27FC236}">
                  <a16:creationId xmlns:a16="http://schemas.microsoft.com/office/drawing/2014/main" id="{BFBB512B-03C0-4DCC-A991-7582BC3F544E}"/>
                </a:ext>
              </a:extLst>
            </p:cNvPr>
            <p:cNvSpPr/>
            <p:nvPr/>
          </p:nvSpPr>
          <p:spPr>
            <a:xfrm>
              <a:off x="8634835" y="3721156"/>
              <a:ext cx="635399" cy="63539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88" name="圖形 87">
              <a:extLst>
                <a:ext uri="{FF2B5EF4-FFF2-40B4-BE49-F238E27FC236}">
                  <a16:creationId xmlns:a16="http://schemas.microsoft.com/office/drawing/2014/main" id="{5258BD02-2611-4FB2-8E46-37E50E22F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590734" y="3677055"/>
              <a:ext cx="723600" cy="723600"/>
            </a:xfrm>
            <a:prstGeom prst="rect">
              <a:avLst/>
            </a:prstGeom>
          </p:spPr>
        </p:pic>
      </p:grpSp>
      <p:pic>
        <p:nvPicPr>
          <p:cNvPr id="89" name="圖片 88">
            <a:extLst>
              <a:ext uri="{FF2B5EF4-FFF2-40B4-BE49-F238E27FC236}">
                <a16:creationId xmlns:a16="http://schemas.microsoft.com/office/drawing/2014/main" id="{D1E0504A-34FB-4DD5-AA32-23B21F229F7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3293" y="5277971"/>
            <a:ext cx="3953765" cy="122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0713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TW" sz="3600">
                <a:ea typeface="微軟正黑體"/>
              </a:rPr>
              <a:t>10G NBASE-T downward</a:t>
            </a:r>
            <a:r>
              <a:rPr lang="zh-TW" altLang="en-US" sz="3600">
                <a:ea typeface="微軟正黑體"/>
              </a:rPr>
              <a:t> </a:t>
            </a:r>
            <a:r>
              <a:rPr lang="en-US" altLang="zh-TW" sz="3600">
                <a:ea typeface="微軟正黑體"/>
              </a:rPr>
              <a:t>compatible</a:t>
            </a:r>
            <a:endParaRPr lang="zh-TW" altLang="en-US" sz="3600">
              <a:ea typeface="微軟正黑體"/>
            </a:endParaRPr>
          </a:p>
        </p:txBody>
      </p:sp>
      <p:sp>
        <p:nvSpPr>
          <p:cNvPr id="32" name="Shape 412">
            <a:extLst>
              <a:ext uri="{FF2B5EF4-FFF2-40B4-BE49-F238E27FC236}">
                <a16:creationId xmlns:a16="http://schemas.microsoft.com/office/drawing/2014/main" id="{4A326680-5E40-4934-BFD5-BA47DDC060CE}"/>
              </a:ext>
            </a:extLst>
          </p:cNvPr>
          <p:cNvSpPr/>
          <p:nvPr/>
        </p:nvSpPr>
        <p:spPr>
          <a:xfrm rot="3193098">
            <a:off x="1897533" y="3714333"/>
            <a:ext cx="788000" cy="60880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chemeClr val="accent4"/>
              </a:gs>
              <a:gs pos="100000">
                <a:schemeClr val="accent4">
                  <a:lumMod val="20000"/>
                  <a:lumOff val="80000"/>
                  <a:alpha val="0"/>
                </a:schemeClr>
              </a:gs>
            </a:gsLst>
            <a:lin ang="10800000" scaled="0"/>
          </a:gra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3" name="Shape 412">
            <a:extLst>
              <a:ext uri="{FF2B5EF4-FFF2-40B4-BE49-F238E27FC236}">
                <a16:creationId xmlns:a16="http://schemas.microsoft.com/office/drawing/2014/main" id="{40C9BCF1-BFAE-47A8-939E-48DA2AEC172F}"/>
              </a:ext>
            </a:extLst>
          </p:cNvPr>
          <p:cNvSpPr/>
          <p:nvPr/>
        </p:nvSpPr>
        <p:spPr>
          <a:xfrm rot="8100000">
            <a:off x="9150710" y="3714330"/>
            <a:ext cx="788000" cy="60880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chemeClr val="accent4"/>
              </a:gs>
              <a:gs pos="100000">
                <a:schemeClr val="accent4">
                  <a:lumMod val="20000"/>
                  <a:lumOff val="80000"/>
                  <a:alpha val="0"/>
                </a:schemeClr>
              </a:gs>
            </a:gsLst>
            <a:lin ang="10800000" scaled="0"/>
          </a:gra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4" name="Shape 412">
            <a:extLst>
              <a:ext uri="{FF2B5EF4-FFF2-40B4-BE49-F238E27FC236}">
                <a16:creationId xmlns:a16="http://schemas.microsoft.com/office/drawing/2014/main" id="{C190440A-138E-4DD5-BCDB-300F398645F0}"/>
              </a:ext>
            </a:extLst>
          </p:cNvPr>
          <p:cNvSpPr/>
          <p:nvPr/>
        </p:nvSpPr>
        <p:spPr>
          <a:xfrm rot="5400000">
            <a:off x="7532505" y="3647114"/>
            <a:ext cx="788000" cy="60880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chemeClr val="accent4"/>
              </a:gs>
              <a:gs pos="100000">
                <a:schemeClr val="accent4">
                  <a:lumMod val="20000"/>
                  <a:lumOff val="80000"/>
                  <a:alpha val="0"/>
                </a:schemeClr>
              </a:gs>
            </a:gsLst>
            <a:lin ang="10800000" scaled="0"/>
          </a:gra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5" name="Shape 412">
            <a:extLst>
              <a:ext uri="{FF2B5EF4-FFF2-40B4-BE49-F238E27FC236}">
                <a16:creationId xmlns:a16="http://schemas.microsoft.com/office/drawing/2014/main" id="{F68B1186-FFBB-47F8-8BAB-1805F2D72EB0}"/>
              </a:ext>
            </a:extLst>
          </p:cNvPr>
          <p:cNvSpPr/>
          <p:nvPr/>
        </p:nvSpPr>
        <p:spPr>
          <a:xfrm rot="5400000">
            <a:off x="3531977" y="3647114"/>
            <a:ext cx="788000" cy="60880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chemeClr val="accent4"/>
              </a:gs>
              <a:gs pos="100000">
                <a:schemeClr val="accent4">
                  <a:lumMod val="20000"/>
                  <a:lumOff val="80000"/>
                  <a:alpha val="0"/>
                </a:schemeClr>
              </a:gs>
            </a:gsLst>
            <a:lin ang="10800000" scaled="0"/>
          </a:gra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1" name="Shape 412">
            <a:extLst>
              <a:ext uri="{FF2B5EF4-FFF2-40B4-BE49-F238E27FC236}">
                <a16:creationId xmlns:a16="http://schemas.microsoft.com/office/drawing/2014/main" id="{336B46E7-65E6-4674-AFBE-0D8845AF0666}"/>
              </a:ext>
            </a:extLst>
          </p:cNvPr>
          <p:cNvSpPr/>
          <p:nvPr/>
        </p:nvSpPr>
        <p:spPr>
          <a:xfrm rot="5400000">
            <a:off x="5532241" y="3647114"/>
            <a:ext cx="788000" cy="60880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chemeClr val="accent4"/>
              </a:gs>
              <a:gs pos="100000">
                <a:schemeClr val="accent4">
                  <a:lumMod val="20000"/>
                  <a:lumOff val="80000"/>
                  <a:alpha val="0"/>
                </a:schemeClr>
              </a:gs>
            </a:gsLst>
            <a:lin ang="10800000" scaled="0"/>
          </a:gra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62" name="圖片 3">
            <a:extLst>
              <a:ext uri="{FF2B5EF4-FFF2-40B4-BE49-F238E27FC236}">
                <a16:creationId xmlns:a16="http://schemas.microsoft.com/office/drawing/2014/main" id="{1D81B70B-DF38-4A2F-A2DB-F2DBC8A986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0963" y="4118403"/>
            <a:ext cx="7270376" cy="2001044"/>
          </a:xfrm>
          <a:prstGeom prst="rect">
            <a:avLst/>
          </a:prstGeom>
        </p:spPr>
      </p:pic>
      <p:sp>
        <p:nvSpPr>
          <p:cNvPr id="63" name="Shape 500">
            <a:extLst>
              <a:ext uri="{FF2B5EF4-FFF2-40B4-BE49-F238E27FC236}">
                <a16:creationId xmlns:a16="http://schemas.microsoft.com/office/drawing/2014/main" id="{5D9ED581-79E0-4002-AAF0-7E3B32D154B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218576" y="2173063"/>
            <a:ext cx="478174" cy="478004"/>
          </a:xfrm>
          <a:prstGeom prst="rtTriangle">
            <a:avLst/>
          </a:prstGeom>
          <a:solidFill>
            <a:sysClr val="window" lastClr="FFFFFF"/>
          </a:solidFill>
          <a:ln w="9525">
            <a:noFill/>
            <a:miter lim="800000"/>
            <a:headEnd/>
            <a:tailEnd/>
          </a:ln>
        </p:spPr>
        <p:txBody>
          <a:bodyPr lIns="121900" tIns="60933" rIns="121900" bIns="60933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zh-TW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sym typeface="Arial" pitchFamily="34" charset="0"/>
            </a:endParaRPr>
          </a:p>
        </p:txBody>
      </p:sp>
      <p:grpSp>
        <p:nvGrpSpPr>
          <p:cNvPr id="64" name="群組 63">
            <a:extLst>
              <a:ext uri="{FF2B5EF4-FFF2-40B4-BE49-F238E27FC236}">
                <a16:creationId xmlns:a16="http://schemas.microsoft.com/office/drawing/2014/main" id="{94AA83BA-45DC-4ADD-AF88-683C9C978DDC}"/>
              </a:ext>
            </a:extLst>
          </p:cNvPr>
          <p:cNvGrpSpPr/>
          <p:nvPr/>
        </p:nvGrpSpPr>
        <p:grpSpPr>
          <a:xfrm>
            <a:off x="1145060" y="2092143"/>
            <a:ext cx="1524011" cy="1524552"/>
            <a:chOff x="1390650" y="1376363"/>
            <a:chExt cx="4470400" cy="4471987"/>
          </a:xfrm>
        </p:grpSpPr>
        <p:sp>
          <p:nvSpPr>
            <p:cNvPr id="65" name="Shape 499">
              <a:extLst>
                <a:ext uri="{FF2B5EF4-FFF2-40B4-BE49-F238E27FC236}">
                  <a16:creationId xmlns:a16="http://schemas.microsoft.com/office/drawing/2014/main" id="{08399048-6460-48AF-8D86-77470BA3122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390650" y="1376363"/>
              <a:ext cx="4470400" cy="4471987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50000"/>
                  </a:schemeClr>
                </a:gs>
                <a:gs pos="50000">
                  <a:srgbClr val="778258"/>
                </a:gs>
                <a:gs pos="100000">
                  <a:srgbClr val="889E4B"/>
                </a:gs>
              </a:gsLst>
              <a:lin ang="54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lIns="121900" tIns="60933" rIns="121900" bIns="60933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zh-TW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endParaRPr>
            </a:p>
          </p:txBody>
        </p:sp>
        <p:sp>
          <p:nvSpPr>
            <p:cNvPr id="66" name="Shape 500">
              <a:extLst>
                <a:ext uri="{FF2B5EF4-FFF2-40B4-BE49-F238E27FC236}">
                  <a16:creationId xmlns:a16="http://schemas.microsoft.com/office/drawing/2014/main" id="{C620AD83-FA43-4494-ABD0-5F333A88CF3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667041" y="1613477"/>
              <a:ext cx="1055992" cy="1055992"/>
            </a:xfrm>
            <a:prstGeom prst="rtTriangle">
              <a:avLst/>
            </a:prstGeom>
            <a:solidFill>
              <a:sysClr val="window" lastClr="FFFFFF"/>
            </a:solidFill>
            <a:ln w="9525">
              <a:noFill/>
              <a:miter lim="800000"/>
              <a:headEnd/>
              <a:tailEnd/>
            </a:ln>
          </p:spPr>
          <p:txBody>
            <a:bodyPr lIns="121900" tIns="60933" rIns="121900" bIns="60933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zh-TW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endParaRPr>
            </a:p>
          </p:txBody>
        </p:sp>
      </p:grpSp>
      <p:grpSp>
        <p:nvGrpSpPr>
          <p:cNvPr id="67" name="群組 66">
            <a:extLst>
              <a:ext uri="{FF2B5EF4-FFF2-40B4-BE49-F238E27FC236}">
                <a16:creationId xmlns:a16="http://schemas.microsoft.com/office/drawing/2014/main" id="{9044758F-56AE-4235-89F9-E7EF140C6039}"/>
              </a:ext>
            </a:extLst>
          </p:cNvPr>
          <p:cNvGrpSpPr/>
          <p:nvPr/>
        </p:nvGrpSpPr>
        <p:grpSpPr>
          <a:xfrm>
            <a:off x="3145324" y="2092143"/>
            <a:ext cx="1524011" cy="1524552"/>
            <a:chOff x="1390650" y="1376363"/>
            <a:chExt cx="4470400" cy="4471987"/>
          </a:xfrm>
        </p:grpSpPr>
        <p:sp>
          <p:nvSpPr>
            <p:cNvPr id="68" name="Shape 499">
              <a:extLst>
                <a:ext uri="{FF2B5EF4-FFF2-40B4-BE49-F238E27FC236}">
                  <a16:creationId xmlns:a16="http://schemas.microsoft.com/office/drawing/2014/main" id="{9E4958AE-E486-4692-9994-357165ECD75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390650" y="1376363"/>
              <a:ext cx="4470400" cy="4471987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50000"/>
                  </a:schemeClr>
                </a:gs>
                <a:gs pos="50000">
                  <a:srgbClr val="778258"/>
                </a:gs>
                <a:gs pos="100000">
                  <a:srgbClr val="889E4B"/>
                </a:gs>
              </a:gsLst>
              <a:lin ang="54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lIns="121900" tIns="60933" rIns="121900" bIns="60933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zh-TW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endParaRPr>
            </a:p>
          </p:txBody>
        </p:sp>
        <p:sp>
          <p:nvSpPr>
            <p:cNvPr id="69" name="Shape 500">
              <a:extLst>
                <a:ext uri="{FF2B5EF4-FFF2-40B4-BE49-F238E27FC236}">
                  <a16:creationId xmlns:a16="http://schemas.microsoft.com/office/drawing/2014/main" id="{9D84BC3D-DA2F-4C2D-B6F3-9E09FF059C8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670359" y="1613477"/>
              <a:ext cx="1055992" cy="1055992"/>
            </a:xfrm>
            <a:prstGeom prst="rtTriangle">
              <a:avLst/>
            </a:prstGeom>
            <a:solidFill>
              <a:sysClr val="window" lastClr="FFFFFF"/>
            </a:solidFill>
            <a:ln w="9525">
              <a:noFill/>
              <a:miter lim="800000"/>
              <a:headEnd/>
              <a:tailEnd/>
            </a:ln>
          </p:spPr>
          <p:txBody>
            <a:bodyPr lIns="121900" tIns="60933" rIns="121900" bIns="60933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zh-TW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endParaRPr>
            </a:p>
          </p:txBody>
        </p:sp>
      </p:grpSp>
      <p:grpSp>
        <p:nvGrpSpPr>
          <p:cNvPr id="72" name="群組 71">
            <a:extLst>
              <a:ext uri="{FF2B5EF4-FFF2-40B4-BE49-F238E27FC236}">
                <a16:creationId xmlns:a16="http://schemas.microsoft.com/office/drawing/2014/main" id="{7518E7D4-3580-4A64-872C-46426CB43AAD}"/>
              </a:ext>
            </a:extLst>
          </p:cNvPr>
          <p:cNvGrpSpPr/>
          <p:nvPr/>
        </p:nvGrpSpPr>
        <p:grpSpPr>
          <a:xfrm>
            <a:off x="5145588" y="2092143"/>
            <a:ext cx="1524011" cy="1524552"/>
            <a:chOff x="1390650" y="1376363"/>
            <a:chExt cx="4470400" cy="4471987"/>
          </a:xfrm>
        </p:grpSpPr>
        <p:sp>
          <p:nvSpPr>
            <p:cNvPr id="73" name="Shape 499">
              <a:extLst>
                <a:ext uri="{FF2B5EF4-FFF2-40B4-BE49-F238E27FC236}">
                  <a16:creationId xmlns:a16="http://schemas.microsoft.com/office/drawing/2014/main" id="{BEFF59AE-5336-4DEB-BAEF-7AA463AC0A7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390650" y="1376363"/>
              <a:ext cx="4470400" cy="4471987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50000"/>
                  </a:schemeClr>
                </a:gs>
                <a:gs pos="50000">
                  <a:srgbClr val="778258"/>
                </a:gs>
                <a:gs pos="100000">
                  <a:srgbClr val="889E4B"/>
                </a:gs>
              </a:gsLst>
              <a:lin ang="54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lIns="121900" tIns="60933" rIns="121900" bIns="60933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zh-TW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endParaRPr>
            </a:p>
          </p:txBody>
        </p:sp>
        <p:sp>
          <p:nvSpPr>
            <p:cNvPr id="74" name="Shape 500">
              <a:extLst>
                <a:ext uri="{FF2B5EF4-FFF2-40B4-BE49-F238E27FC236}">
                  <a16:creationId xmlns:a16="http://schemas.microsoft.com/office/drawing/2014/main" id="{F86B0992-9FD2-4018-B34E-A645343C4B1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690525" y="1613477"/>
              <a:ext cx="1055992" cy="1055992"/>
            </a:xfrm>
            <a:prstGeom prst="rtTriangle">
              <a:avLst/>
            </a:prstGeom>
            <a:solidFill>
              <a:sysClr val="window" lastClr="FFFFFF"/>
            </a:solidFill>
            <a:ln w="9525">
              <a:noFill/>
              <a:miter lim="800000"/>
              <a:headEnd/>
              <a:tailEnd/>
            </a:ln>
          </p:spPr>
          <p:txBody>
            <a:bodyPr lIns="121900" tIns="60933" rIns="121900" bIns="60933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zh-TW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endParaRPr>
            </a:p>
          </p:txBody>
        </p:sp>
      </p:grpSp>
      <p:grpSp>
        <p:nvGrpSpPr>
          <p:cNvPr id="75" name="群組 74">
            <a:extLst>
              <a:ext uri="{FF2B5EF4-FFF2-40B4-BE49-F238E27FC236}">
                <a16:creationId xmlns:a16="http://schemas.microsoft.com/office/drawing/2014/main" id="{F2378EF6-E755-49F1-88F6-55241FEB4AA1}"/>
              </a:ext>
            </a:extLst>
          </p:cNvPr>
          <p:cNvGrpSpPr/>
          <p:nvPr/>
        </p:nvGrpSpPr>
        <p:grpSpPr>
          <a:xfrm>
            <a:off x="7145852" y="2092143"/>
            <a:ext cx="1524011" cy="1524552"/>
            <a:chOff x="1390650" y="1376363"/>
            <a:chExt cx="4470400" cy="4471987"/>
          </a:xfrm>
        </p:grpSpPr>
        <p:sp>
          <p:nvSpPr>
            <p:cNvPr id="76" name="Shape 499">
              <a:extLst>
                <a:ext uri="{FF2B5EF4-FFF2-40B4-BE49-F238E27FC236}">
                  <a16:creationId xmlns:a16="http://schemas.microsoft.com/office/drawing/2014/main" id="{267DBDEA-75D9-4207-BAAE-17A3B050D32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390650" y="1376363"/>
              <a:ext cx="4470400" cy="4471987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50000"/>
                  </a:schemeClr>
                </a:gs>
                <a:gs pos="50000">
                  <a:srgbClr val="778258"/>
                </a:gs>
                <a:gs pos="100000">
                  <a:srgbClr val="889E4B"/>
                </a:gs>
              </a:gsLst>
              <a:lin ang="54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lIns="121900" tIns="60933" rIns="121900" bIns="60933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zh-TW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endParaRPr>
            </a:p>
          </p:txBody>
        </p:sp>
        <p:sp>
          <p:nvSpPr>
            <p:cNvPr id="77" name="Shape 500">
              <a:extLst>
                <a:ext uri="{FF2B5EF4-FFF2-40B4-BE49-F238E27FC236}">
                  <a16:creationId xmlns:a16="http://schemas.microsoft.com/office/drawing/2014/main" id="{FEDB43F9-6E46-44F7-A07D-642BB5EA1BA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671157" y="1613477"/>
              <a:ext cx="1055992" cy="1055992"/>
            </a:xfrm>
            <a:prstGeom prst="rtTriangle">
              <a:avLst/>
            </a:prstGeom>
            <a:solidFill>
              <a:sysClr val="window" lastClr="FFFFFF"/>
            </a:solidFill>
            <a:ln w="9525">
              <a:noFill/>
              <a:miter lim="800000"/>
              <a:headEnd/>
              <a:tailEnd/>
            </a:ln>
          </p:spPr>
          <p:txBody>
            <a:bodyPr lIns="121900" tIns="60933" rIns="121900" bIns="60933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zh-TW" altLang="zh-TW"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endParaRPr>
            </a:p>
          </p:txBody>
        </p:sp>
      </p:grpSp>
      <p:grpSp>
        <p:nvGrpSpPr>
          <p:cNvPr id="78" name="群組 77">
            <a:extLst>
              <a:ext uri="{FF2B5EF4-FFF2-40B4-BE49-F238E27FC236}">
                <a16:creationId xmlns:a16="http://schemas.microsoft.com/office/drawing/2014/main" id="{25705135-EF44-40BA-8A7E-470C94251793}"/>
              </a:ext>
            </a:extLst>
          </p:cNvPr>
          <p:cNvGrpSpPr/>
          <p:nvPr/>
        </p:nvGrpSpPr>
        <p:grpSpPr>
          <a:xfrm>
            <a:off x="9146116" y="2092143"/>
            <a:ext cx="1524011" cy="1524552"/>
            <a:chOff x="1390650" y="1376363"/>
            <a:chExt cx="4470400" cy="4471987"/>
          </a:xfrm>
        </p:grpSpPr>
        <p:sp>
          <p:nvSpPr>
            <p:cNvPr id="79" name="Shape 499">
              <a:extLst>
                <a:ext uri="{FF2B5EF4-FFF2-40B4-BE49-F238E27FC236}">
                  <a16:creationId xmlns:a16="http://schemas.microsoft.com/office/drawing/2014/main" id="{2661FDA4-89B3-43BF-8A49-7D5663E49BD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390650" y="1376363"/>
              <a:ext cx="4470400" cy="4471987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50000"/>
                  </a:schemeClr>
                </a:gs>
                <a:gs pos="50000">
                  <a:srgbClr val="778258"/>
                </a:gs>
                <a:gs pos="100000">
                  <a:srgbClr val="889E4B"/>
                </a:gs>
              </a:gsLst>
              <a:lin ang="54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lIns="121900" tIns="60933" rIns="121900" bIns="60933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zh-TW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endParaRPr>
            </a:p>
          </p:txBody>
        </p:sp>
        <p:sp>
          <p:nvSpPr>
            <p:cNvPr id="80" name="Shape 500">
              <a:extLst>
                <a:ext uri="{FF2B5EF4-FFF2-40B4-BE49-F238E27FC236}">
                  <a16:creationId xmlns:a16="http://schemas.microsoft.com/office/drawing/2014/main" id="{F6D66427-0C64-4447-AF9E-5B2B63A9812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617049" y="1613477"/>
              <a:ext cx="1055992" cy="1055992"/>
            </a:xfrm>
            <a:prstGeom prst="rtTriangle">
              <a:avLst/>
            </a:prstGeom>
            <a:solidFill>
              <a:sysClr val="window" lastClr="FFFFFF"/>
            </a:solidFill>
            <a:ln w="9525">
              <a:noFill/>
              <a:miter lim="800000"/>
              <a:headEnd/>
              <a:tailEnd/>
            </a:ln>
          </p:spPr>
          <p:txBody>
            <a:bodyPr lIns="121900" tIns="60933" rIns="121900" bIns="60933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zh-TW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endParaRPr>
            </a:p>
          </p:txBody>
        </p:sp>
      </p:grpSp>
      <p:sp>
        <p:nvSpPr>
          <p:cNvPr id="81" name="文字方塊 80">
            <a:extLst>
              <a:ext uri="{FF2B5EF4-FFF2-40B4-BE49-F238E27FC236}">
                <a16:creationId xmlns:a16="http://schemas.microsoft.com/office/drawing/2014/main" id="{2ACCEF95-8827-48BE-BB97-DABC19E1D938}"/>
              </a:ext>
            </a:extLst>
          </p:cNvPr>
          <p:cNvSpPr txBox="1"/>
          <p:nvPr/>
        </p:nvSpPr>
        <p:spPr>
          <a:xfrm>
            <a:off x="1145060" y="2473146"/>
            <a:ext cx="15240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10G</a:t>
            </a:r>
            <a:endParaRPr kumimoji="0" lang="zh-TW" altLang="en-US" sz="40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文字方塊 81">
            <a:extLst>
              <a:ext uri="{FF2B5EF4-FFF2-40B4-BE49-F238E27FC236}">
                <a16:creationId xmlns:a16="http://schemas.microsoft.com/office/drawing/2014/main" id="{CCB5BCFB-D6D6-45BA-A20C-67933D57EA0D}"/>
              </a:ext>
            </a:extLst>
          </p:cNvPr>
          <p:cNvSpPr txBox="1"/>
          <p:nvPr/>
        </p:nvSpPr>
        <p:spPr>
          <a:xfrm>
            <a:off x="3145324" y="2473146"/>
            <a:ext cx="15240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5G</a:t>
            </a:r>
            <a:endParaRPr kumimoji="0" lang="zh-TW" altLang="en-US" sz="40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文字方塊 82">
            <a:extLst>
              <a:ext uri="{FF2B5EF4-FFF2-40B4-BE49-F238E27FC236}">
                <a16:creationId xmlns:a16="http://schemas.microsoft.com/office/drawing/2014/main" id="{496C0E51-07A8-4945-AA2C-154D3E54BC52}"/>
              </a:ext>
            </a:extLst>
          </p:cNvPr>
          <p:cNvSpPr txBox="1"/>
          <p:nvPr/>
        </p:nvSpPr>
        <p:spPr>
          <a:xfrm>
            <a:off x="5145588" y="2473147"/>
            <a:ext cx="15240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2.5G</a:t>
            </a:r>
            <a:endParaRPr kumimoji="0" lang="zh-TW" altLang="en-US" sz="40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文字方塊 83">
            <a:extLst>
              <a:ext uri="{FF2B5EF4-FFF2-40B4-BE49-F238E27FC236}">
                <a16:creationId xmlns:a16="http://schemas.microsoft.com/office/drawing/2014/main" id="{31EFE5B3-C9C6-411A-81F6-39572836E156}"/>
              </a:ext>
            </a:extLst>
          </p:cNvPr>
          <p:cNvSpPr txBox="1"/>
          <p:nvPr/>
        </p:nvSpPr>
        <p:spPr>
          <a:xfrm>
            <a:off x="7145852" y="2473146"/>
            <a:ext cx="15240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1G</a:t>
            </a:r>
            <a:endParaRPr kumimoji="0" lang="zh-TW" altLang="en-US" sz="40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文字方塊 84">
            <a:extLst>
              <a:ext uri="{FF2B5EF4-FFF2-40B4-BE49-F238E27FC236}">
                <a16:creationId xmlns:a16="http://schemas.microsoft.com/office/drawing/2014/main" id="{E6B54137-DB1C-49A9-9FBF-6EB11C8B4320}"/>
              </a:ext>
            </a:extLst>
          </p:cNvPr>
          <p:cNvSpPr txBox="1"/>
          <p:nvPr/>
        </p:nvSpPr>
        <p:spPr>
          <a:xfrm>
            <a:off x="9051921" y="2473146"/>
            <a:ext cx="1712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100M</a:t>
            </a:r>
            <a:endParaRPr kumimoji="0" lang="zh-TW" altLang="en-US" sz="40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矩形 85">
            <a:extLst>
              <a:ext uri="{FF2B5EF4-FFF2-40B4-BE49-F238E27FC236}">
                <a16:creationId xmlns:a16="http://schemas.microsoft.com/office/drawing/2014/main" id="{88E4E7DC-C672-40A3-B197-8A0E64F0C1DD}"/>
              </a:ext>
            </a:extLst>
          </p:cNvPr>
          <p:cNvSpPr/>
          <p:nvPr/>
        </p:nvSpPr>
        <p:spPr>
          <a:xfrm>
            <a:off x="7072671" y="4990368"/>
            <a:ext cx="984325" cy="67338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7" name="矩形 86">
            <a:extLst>
              <a:ext uri="{FF2B5EF4-FFF2-40B4-BE49-F238E27FC236}">
                <a16:creationId xmlns:a16="http://schemas.microsoft.com/office/drawing/2014/main" id="{4C50B1D6-CAE3-4014-937C-7A522844B090}"/>
              </a:ext>
            </a:extLst>
          </p:cNvPr>
          <p:cNvSpPr/>
          <p:nvPr/>
        </p:nvSpPr>
        <p:spPr>
          <a:xfrm>
            <a:off x="8064039" y="4990368"/>
            <a:ext cx="984325" cy="67338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59276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TW" sz="3600">
                <a:ea typeface="微軟正黑體"/>
              </a:rPr>
              <a:t>10G NBASE-T downward</a:t>
            </a:r>
            <a:r>
              <a:rPr lang="zh-TW" altLang="en-US" sz="3600">
                <a:ea typeface="微軟正黑體"/>
              </a:rPr>
              <a:t> </a:t>
            </a:r>
            <a:r>
              <a:rPr lang="en-US" altLang="zh-TW" sz="3600">
                <a:ea typeface="微軟正黑體"/>
              </a:rPr>
              <a:t>compatible</a:t>
            </a:r>
            <a:endParaRPr lang="zh-TW" altLang="en-US" sz="3600">
              <a:ea typeface="微軟正黑體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AC1DC59B-87DE-49B5-9E1F-C71A722439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195" y="1815898"/>
            <a:ext cx="750944" cy="620948"/>
          </a:xfrm>
          <a:prstGeom prst="rect">
            <a:avLst/>
          </a:prstGeom>
        </p:spPr>
      </p:pic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03F5E777-B4DA-4B15-A17F-1369DAB124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374807"/>
              </p:ext>
            </p:extLst>
          </p:nvPr>
        </p:nvGraphicFramePr>
        <p:xfrm>
          <a:off x="490500" y="2839420"/>
          <a:ext cx="5156392" cy="22250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031279">
                  <a:extLst>
                    <a:ext uri="{9D8B030D-6E8A-4147-A177-3AD203B41FA5}">
                      <a16:colId xmlns:a16="http://schemas.microsoft.com/office/drawing/2014/main" val="1697047918"/>
                    </a:ext>
                  </a:extLst>
                </a:gridCol>
                <a:gridCol w="1072529">
                  <a:extLst>
                    <a:ext uri="{9D8B030D-6E8A-4147-A177-3AD203B41FA5}">
                      <a16:colId xmlns:a16="http://schemas.microsoft.com/office/drawing/2014/main" val="1947945064"/>
                    </a:ext>
                  </a:extLst>
                </a:gridCol>
                <a:gridCol w="1127051">
                  <a:extLst>
                    <a:ext uri="{9D8B030D-6E8A-4147-A177-3AD203B41FA5}">
                      <a16:colId xmlns:a16="http://schemas.microsoft.com/office/drawing/2014/main" val="1093606140"/>
                    </a:ext>
                  </a:extLst>
                </a:gridCol>
                <a:gridCol w="1925533">
                  <a:extLst>
                    <a:ext uri="{9D8B030D-6E8A-4147-A177-3AD203B41FA5}">
                      <a16:colId xmlns:a16="http://schemas.microsoft.com/office/drawing/2014/main" val="3890173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zh-TW" altLang="en-US" sz="1800" b="1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1800" b="1" kern="1200">
                          <a:solidFill>
                            <a:schemeClr val="tx1"/>
                          </a:solidFill>
                        </a:rPr>
                        <a:t>CAT 5e</a:t>
                      </a:r>
                      <a:endParaRPr lang="zh-TW" altLang="en-US" sz="1800" b="1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1800" b="1" kern="1200">
                          <a:solidFill>
                            <a:schemeClr val="tx1"/>
                          </a:solidFill>
                        </a:rPr>
                        <a:t>CAT 6</a:t>
                      </a:r>
                      <a:endParaRPr lang="zh-TW" altLang="en-US" sz="1800" b="1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1" kern="1200">
                          <a:solidFill>
                            <a:schemeClr val="tx1"/>
                          </a:solidFill>
                        </a:rPr>
                        <a:t>CAT 6A</a:t>
                      </a:r>
                      <a:r>
                        <a:rPr lang="zh-TW" altLang="en-US" sz="1800" b="1" kern="120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TW" sz="1800" b="1" kern="1200">
                          <a:solidFill>
                            <a:schemeClr val="tx1"/>
                          </a:solidFill>
                        </a:rPr>
                        <a:t>&amp;</a:t>
                      </a:r>
                      <a:r>
                        <a:rPr lang="zh-TW" altLang="en-US" sz="1800" b="1" kern="120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TW" sz="1800" b="1" kern="1200">
                          <a:solidFill>
                            <a:schemeClr val="tx1"/>
                          </a:solidFill>
                        </a:rPr>
                        <a:t>CAT 7</a:t>
                      </a:r>
                      <a:endParaRPr lang="zh-TW" altLang="en-US" sz="1800" b="1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544644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/>
                        <a:t>100M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/>
                        <a:t>V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/>
                        <a:t>V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/>
                        <a:t>V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210070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/>
                        <a:t>1G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/>
                        <a:t>V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/>
                        <a:t>V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/>
                        <a:t>V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020990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/>
                        <a:t>2.5G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/>
                        <a:t>V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/>
                        <a:t>V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/>
                        <a:t>V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473024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/>
                        <a:t>5G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/>
                        <a:t>V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/>
                        <a:t>V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/>
                        <a:t>V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161599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/>
                        <a:t>10G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/>
                        <a:t>X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/>
                        <a:t>V(55m)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/>
                        <a:t>V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38353392"/>
                  </a:ext>
                </a:extLst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752316" y="5136248"/>
            <a:ext cx="19831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Note: QSW-2108M-2C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Shape 509">
            <a:extLst>
              <a:ext uri="{FF2B5EF4-FFF2-40B4-BE49-F238E27FC236}">
                <a16:creationId xmlns:a16="http://schemas.microsoft.com/office/drawing/2014/main" id="{F499A7FB-B708-43E3-A594-F0C62CFF5B98}"/>
              </a:ext>
            </a:extLst>
          </p:cNvPr>
          <p:cNvSpPr txBox="1"/>
          <p:nvPr/>
        </p:nvSpPr>
        <p:spPr>
          <a:xfrm>
            <a:off x="1286139" y="1690704"/>
            <a:ext cx="10822400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>
              <a:defRPr sz="28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微軟正黑體"/>
                <a:cs typeface="+mj-cs"/>
              </a:defRPr>
            </a:lvl1pPr>
          </a:lstStyle>
          <a:p>
            <a:r>
              <a:rPr lang="en-US" altLang="zh-TW" sz="2400" i="1"/>
              <a:t>Upgrade the network</a:t>
            </a:r>
            <a:r>
              <a:rPr lang="zh-TW" altLang="en-US" sz="2400" i="1"/>
              <a:t> </a:t>
            </a:r>
            <a:r>
              <a:rPr lang="en-US" altLang="zh-TW" sz="2400" i="1"/>
              <a:t>based</a:t>
            </a:r>
            <a:r>
              <a:rPr lang="zh-TW" altLang="en-US" sz="2400" i="1"/>
              <a:t> </a:t>
            </a:r>
            <a:r>
              <a:rPr lang="en-US" altLang="zh-TW" sz="2400" i="1"/>
              <a:t>on</a:t>
            </a:r>
            <a:r>
              <a:rPr lang="zh-TW" altLang="en-US" sz="2400" i="1"/>
              <a:t> </a:t>
            </a:r>
            <a:r>
              <a:rPr lang="en-US" altLang="zh-TW" sz="2400" i="1"/>
              <a:t>original</a:t>
            </a:r>
            <a:r>
              <a:rPr lang="zh-TW" altLang="en-US" sz="2400" i="1"/>
              <a:t> </a:t>
            </a:r>
            <a:r>
              <a:rPr lang="en-US" altLang="zh-TW" sz="2400" i="1"/>
              <a:t>cabling</a:t>
            </a:r>
            <a:endParaRPr lang="zh-TW" altLang="en-US" sz="2400" i="1"/>
          </a:p>
          <a:p>
            <a:endParaRPr lang="zh-TW" altLang="en-GB" sz="2400" i="1"/>
          </a:p>
        </p:txBody>
      </p:sp>
      <p:sp>
        <p:nvSpPr>
          <p:cNvPr id="62" name="Shape 510">
            <a:extLst>
              <a:ext uri="{FF2B5EF4-FFF2-40B4-BE49-F238E27FC236}">
                <a16:creationId xmlns:a16="http://schemas.microsoft.com/office/drawing/2014/main" id="{8927D1B1-5E51-452D-AF66-FF4FBBAC35C0}"/>
              </a:ext>
            </a:extLst>
          </p:cNvPr>
          <p:cNvSpPr txBox="1"/>
          <p:nvPr/>
        </p:nvSpPr>
        <p:spPr>
          <a:xfrm>
            <a:off x="1286139" y="2198744"/>
            <a:ext cx="7794949" cy="4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457200"/>
            <a:r>
              <a:rPr lang="en-GB" sz="1400">
                <a:solidFill>
                  <a:schemeClr val="bg1"/>
                </a:solidFill>
                <a:latin typeface="+mj-lt"/>
                <a:ea typeface="+mn-lt"/>
                <a:cs typeface="+mn-lt"/>
                <a:sym typeface="Calibri"/>
              </a:rPr>
              <a:t>Re-cabling is not required, enjoy &gt; 1Gbps with the original Cat5e cabling.</a:t>
            </a:r>
            <a:endParaRPr lang="zh-TW" altLang="en-US" sz="1600">
              <a:solidFill>
                <a:schemeClr val="bg1"/>
              </a:solidFill>
              <a:latin typeface="+mj-lt"/>
              <a:sym typeface="Calibri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2A3A9A9E-DC20-42A2-96DD-9818B8214254}"/>
              </a:ext>
            </a:extLst>
          </p:cNvPr>
          <p:cNvSpPr/>
          <p:nvPr/>
        </p:nvSpPr>
        <p:spPr>
          <a:xfrm>
            <a:off x="6807009" y="2241660"/>
            <a:ext cx="7256735" cy="3540069"/>
          </a:xfrm>
          <a:prstGeom prst="roundRect">
            <a:avLst>
              <a:gd name="adj" fmla="val 50000"/>
            </a:avLst>
          </a:prstGeom>
          <a:solidFill>
            <a:srgbClr val="77825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8995F24B-18AC-46A5-86FA-F5F9506825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3620" y="2504586"/>
            <a:ext cx="2806532" cy="924414"/>
          </a:xfrm>
          <a:prstGeom prst="rect">
            <a:avLst/>
          </a:prstGeom>
        </p:spPr>
      </p:pic>
      <p:pic>
        <p:nvPicPr>
          <p:cNvPr id="15" name="圖片 4" descr="一張含有 文字 的圖片&#10;&#10;自動產生的描述">
            <a:extLst>
              <a:ext uri="{FF2B5EF4-FFF2-40B4-BE49-F238E27FC236}">
                <a16:creationId xmlns:a16="http://schemas.microsoft.com/office/drawing/2014/main" id="{8F940FBC-91FF-4E81-85B6-60062FF881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6396" y="4686112"/>
            <a:ext cx="3840980" cy="883022"/>
          </a:xfrm>
          <a:prstGeom prst="rect">
            <a:avLst/>
          </a:prstGeom>
          <a:effectLst>
            <a:outerShdw blurRad="101600" dist="38100" dir="5400000" sx="99000" sy="99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圖片 3" descr="一張含有 文字 的圖片&#10;&#10;自動產生的描述">
            <a:extLst>
              <a:ext uri="{FF2B5EF4-FFF2-40B4-BE49-F238E27FC236}">
                <a16:creationId xmlns:a16="http://schemas.microsoft.com/office/drawing/2014/main" id="{ED57991E-F18F-422D-95A1-C45F1872C5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6396" y="3636274"/>
            <a:ext cx="3840981" cy="871795"/>
          </a:xfrm>
          <a:prstGeom prst="rect">
            <a:avLst/>
          </a:prstGeom>
          <a:effectLst>
            <a:outerShdw blurRad="101600" dist="38100" dir="5400000" sx="99000" sy="99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98CEC1DF-10E9-40A5-94C4-029B31F44A0D}"/>
              </a:ext>
            </a:extLst>
          </p:cNvPr>
          <p:cNvSpPr txBox="1"/>
          <p:nvPr/>
        </p:nvSpPr>
        <p:spPr>
          <a:xfrm>
            <a:off x="9053165" y="2364623"/>
            <a:ext cx="14274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QSW-M2108R-2C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15B85AC9-365B-4E3B-80CE-33F95A933861}"/>
              </a:ext>
            </a:extLst>
          </p:cNvPr>
          <p:cNvSpPr txBox="1"/>
          <p:nvPr/>
        </p:nvSpPr>
        <p:spPr>
          <a:xfrm>
            <a:off x="9108469" y="3432198"/>
            <a:ext cx="13168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QSW-M2108-2C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1A17E87E-D47A-4749-B555-F0C686AA9FB7}"/>
              </a:ext>
            </a:extLst>
          </p:cNvPr>
          <p:cNvSpPr txBox="1"/>
          <p:nvPr/>
        </p:nvSpPr>
        <p:spPr>
          <a:xfrm>
            <a:off x="9112476" y="4475749"/>
            <a:ext cx="13088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QSW-M2108-2S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2554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3">
            <a:extLst>
              <a:ext uri="{FF2B5EF4-FFF2-40B4-BE49-F238E27FC236}">
                <a16:creationId xmlns:a16="http://schemas.microsoft.com/office/drawing/2014/main" id="{36A7824B-EA35-4C25-823B-B346030001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4618" y="5097578"/>
            <a:ext cx="5053973" cy="1147112"/>
          </a:xfrm>
          <a:prstGeom prst="rect">
            <a:avLst/>
          </a:prstGeom>
        </p:spPr>
      </p:pic>
      <p:pic>
        <p:nvPicPr>
          <p:cNvPr id="15" name="圖片 4">
            <a:extLst>
              <a:ext uri="{FF2B5EF4-FFF2-40B4-BE49-F238E27FC236}">
                <a16:creationId xmlns:a16="http://schemas.microsoft.com/office/drawing/2014/main" id="{5961EBBE-0A54-4DC4-ACAC-E8E3122078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1253" y="2540820"/>
            <a:ext cx="4989714" cy="1147111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1D95E339-82AF-4127-9AA0-CD976B4650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797" y="1867816"/>
            <a:ext cx="4106950" cy="2567300"/>
          </a:xfrm>
          <a:prstGeom prst="rect">
            <a:avLst/>
          </a:prstGeom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C2858DD7-538D-41E0-B761-B3FAF1F3E42A}"/>
              </a:ext>
            </a:extLst>
          </p:cNvPr>
          <p:cNvSpPr txBox="1"/>
          <p:nvPr/>
        </p:nvSpPr>
        <p:spPr>
          <a:xfrm>
            <a:off x="8300575" y="3693950"/>
            <a:ext cx="2052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QSW-M2108R-2C</a:t>
            </a:r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112EE09A-D1FA-41FC-BF50-DB5C8ED37F97}"/>
              </a:ext>
            </a:extLst>
          </p:cNvPr>
          <p:cNvSpPr txBox="1"/>
          <p:nvPr/>
        </p:nvSpPr>
        <p:spPr>
          <a:xfrm>
            <a:off x="2502474" y="3581272"/>
            <a:ext cx="1873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QSW-M2108-2S</a:t>
            </a:r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674F830E-B39B-4FB3-9CCD-99B2E9ECDA1E}"/>
              </a:ext>
            </a:extLst>
          </p:cNvPr>
          <p:cNvSpPr txBox="1"/>
          <p:nvPr/>
        </p:nvSpPr>
        <p:spPr>
          <a:xfrm>
            <a:off x="2496062" y="6060024"/>
            <a:ext cx="1886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QSW-M2108-2C</a:t>
            </a:r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CD9611D2-B67B-4F98-B882-1F35135AC6E1}"/>
              </a:ext>
            </a:extLst>
          </p:cNvPr>
          <p:cNvGrpSpPr/>
          <p:nvPr/>
        </p:nvGrpSpPr>
        <p:grpSpPr>
          <a:xfrm>
            <a:off x="3865195" y="1806088"/>
            <a:ext cx="1808651" cy="734732"/>
            <a:chOff x="4847698" y="1436061"/>
            <a:chExt cx="1808651" cy="734732"/>
          </a:xfrm>
        </p:grpSpPr>
        <p:sp>
          <p:nvSpPr>
            <p:cNvPr id="21" name="矩形: 圓角 20">
              <a:extLst>
                <a:ext uri="{FF2B5EF4-FFF2-40B4-BE49-F238E27FC236}">
                  <a16:creationId xmlns:a16="http://schemas.microsoft.com/office/drawing/2014/main" id="{E46766BA-9DFF-414E-8B0A-FDCCDF05AF38}"/>
                </a:ext>
              </a:extLst>
            </p:cNvPr>
            <p:cNvSpPr/>
            <p:nvPr/>
          </p:nvSpPr>
          <p:spPr>
            <a:xfrm>
              <a:off x="4847698" y="1436061"/>
              <a:ext cx="1808651" cy="514637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38E37C80-6E7B-41C4-9CCB-33E57B04E38F}"/>
                </a:ext>
              </a:extLst>
            </p:cNvPr>
            <p:cNvSpPr/>
            <p:nvPr/>
          </p:nvSpPr>
          <p:spPr>
            <a:xfrm rot="10800000">
              <a:off x="5689488" y="1562249"/>
              <a:ext cx="615727" cy="608544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5438D255-17CC-4748-B0D3-974796EFD76D}"/>
              </a:ext>
            </a:extLst>
          </p:cNvPr>
          <p:cNvGrpSpPr/>
          <p:nvPr/>
        </p:nvGrpSpPr>
        <p:grpSpPr>
          <a:xfrm>
            <a:off x="3865195" y="4361017"/>
            <a:ext cx="1808651" cy="734732"/>
            <a:chOff x="4847698" y="1436061"/>
            <a:chExt cx="1808651" cy="734732"/>
          </a:xfrm>
        </p:grpSpPr>
        <p:sp>
          <p:nvSpPr>
            <p:cNvPr id="25" name="矩形: 圓角 24">
              <a:extLst>
                <a:ext uri="{FF2B5EF4-FFF2-40B4-BE49-F238E27FC236}">
                  <a16:creationId xmlns:a16="http://schemas.microsoft.com/office/drawing/2014/main" id="{7DB6196A-4FDF-47B5-912D-8119900FAC8A}"/>
                </a:ext>
              </a:extLst>
            </p:cNvPr>
            <p:cNvSpPr/>
            <p:nvPr/>
          </p:nvSpPr>
          <p:spPr>
            <a:xfrm>
              <a:off x="4847698" y="1436061"/>
              <a:ext cx="1808651" cy="514637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" name="等腰三角形 25">
              <a:extLst>
                <a:ext uri="{FF2B5EF4-FFF2-40B4-BE49-F238E27FC236}">
                  <a16:creationId xmlns:a16="http://schemas.microsoft.com/office/drawing/2014/main" id="{5A7F5EFD-265F-4F9B-976D-ACA8F2BCF98A}"/>
                </a:ext>
              </a:extLst>
            </p:cNvPr>
            <p:cNvSpPr/>
            <p:nvPr/>
          </p:nvSpPr>
          <p:spPr>
            <a:xfrm rot="10800000">
              <a:off x="5689488" y="1562249"/>
              <a:ext cx="615727" cy="608544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7FEEF2D7-567B-4953-972E-38F5A5F85394}"/>
              </a:ext>
            </a:extLst>
          </p:cNvPr>
          <p:cNvGrpSpPr/>
          <p:nvPr/>
        </p:nvGrpSpPr>
        <p:grpSpPr>
          <a:xfrm>
            <a:off x="9204342" y="1806088"/>
            <a:ext cx="1808651" cy="734732"/>
            <a:chOff x="4847698" y="1436061"/>
            <a:chExt cx="1808651" cy="734732"/>
          </a:xfrm>
        </p:grpSpPr>
        <p:sp>
          <p:nvSpPr>
            <p:cNvPr id="29" name="矩形: 圓角 28">
              <a:extLst>
                <a:ext uri="{FF2B5EF4-FFF2-40B4-BE49-F238E27FC236}">
                  <a16:creationId xmlns:a16="http://schemas.microsoft.com/office/drawing/2014/main" id="{6546CA4E-00F9-472B-99C9-CD7BCC7D1983}"/>
                </a:ext>
              </a:extLst>
            </p:cNvPr>
            <p:cNvSpPr/>
            <p:nvPr/>
          </p:nvSpPr>
          <p:spPr>
            <a:xfrm>
              <a:off x="4847698" y="1436061"/>
              <a:ext cx="1808651" cy="514637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0" name="等腰三角形 29">
              <a:extLst>
                <a:ext uri="{FF2B5EF4-FFF2-40B4-BE49-F238E27FC236}">
                  <a16:creationId xmlns:a16="http://schemas.microsoft.com/office/drawing/2014/main" id="{52C544D9-FBF2-47C8-91E9-7054732C65A9}"/>
                </a:ext>
              </a:extLst>
            </p:cNvPr>
            <p:cNvSpPr/>
            <p:nvPr/>
          </p:nvSpPr>
          <p:spPr>
            <a:xfrm rot="10800000">
              <a:off x="5689488" y="1562249"/>
              <a:ext cx="615727" cy="608544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Optional for desktop or rack mount form</a:t>
            </a:r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9362934" y="1886378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/>
              <a:t>Rack mount</a:t>
            </a:r>
            <a:endParaRPr lang="zh-TW" altLang="en-US" b="1"/>
          </a:p>
        </p:txBody>
      </p:sp>
      <p:sp>
        <p:nvSpPr>
          <p:cNvPr id="13" name="文字方塊 12"/>
          <p:cNvSpPr txBox="1"/>
          <p:nvPr/>
        </p:nvSpPr>
        <p:spPr>
          <a:xfrm>
            <a:off x="4233991" y="4448511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/>
              <a:t>Desktop</a:t>
            </a:r>
            <a:endParaRPr lang="zh-TW" altLang="en-US" b="1"/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79DEEDB4-1E82-4273-BF17-3464D0C1B269}"/>
              </a:ext>
            </a:extLst>
          </p:cNvPr>
          <p:cNvSpPr txBox="1"/>
          <p:nvPr/>
        </p:nvSpPr>
        <p:spPr>
          <a:xfrm>
            <a:off x="4233991" y="1875860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/>
              <a:t>Desktop</a:t>
            </a:r>
            <a:endParaRPr lang="zh-TW" altLang="en-US" b="1"/>
          </a:p>
        </p:txBody>
      </p:sp>
    </p:spTree>
    <p:extLst>
      <p:ext uri="{BB962C8B-B14F-4D97-AF65-F5344CB8AC3E}">
        <p14:creationId xmlns:p14="http://schemas.microsoft.com/office/powerpoint/2010/main" val="42066719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圖片 11">
            <a:extLst>
              <a:ext uri="{FF2B5EF4-FFF2-40B4-BE49-F238E27FC236}">
                <a16:creationId xmlns:a16="http://schemas.microsoft.com/office/drawing/2014/main" id="{69F27C25-394F-4C2C-862F-204AD513BB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9686" y="1692759"/>
            <a:ext cx="3005155" cy="761646"/>
          </a:xfrm>
          <a:prstGeom prst="rect">
            <a:avLst/>
          </a:prstGeom>
          <a:effectLst/>
        </p:spPr>
      </p:pic>
      <p:sp>
        <p:nvSpPr>
          <p:cNvPr id="152" name="矩形 151">
            <a:extLst>
              <a:ext uri="{FF2B5EF4-FFF2-40B4-BE49-F238E27FC236}">
                <a16:creationId xmlns:a16="http://schemas.microsoft.com/office/drawing/2014/main" id="{4503F4A9-5FFA-465B-83E6-AC7111665A86}"/>
              </a:ext>
            </a:extLst>
          </p:cNvPr>
          <p:cNvSpPr/>
          <p:nvPr/>
        </p:nvSpPr>
        <p:spPr>
          <a:xfrm>
            <a:off x="6019428" y="3859980"/>
            <a:ext cx="6172571" cy="231745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3" name="矩形 152">
            <a:extLst>
              <a:ext uri="{FF2B5EF4-FFF2-40B4-BE49-F238E27FC236}">
                <a16:creationId xmlns:a16="http://schemas.microsoft.com/office/drawing/2014/main" id="{20815941-125C-4DD0-8A7A-6A99CB14F9E9}"/>
              </a:ext>
            </a:extLst>
          </p:cNvPr>
          <p:cNvSpPr/>
          <p:nvPr/>
        </p:nvSpPr>
        <p:spPr>
          <a:xfrm>
            <a:off x="1" y="3851378"/>
            <a:ext cx="5935492" cy="232605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54" name="圖片 153">
            <a:extLst>
              <a:ext uri="{FF2B5EF4-FFF2-40B4-BE49-F238E27FC236}">
                <a16:creationId xmlns:a16="http://schemas.microsoft.com/office/drawing/2014/main" id="{221FD174-C4DE-46B0-B019-298CD9B400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6565" y="2781904"/>
            <a:ext cx="7261338" cy="1105449"/>
          </a:xfrm>
          <a:prstGeom prst="rect">
            <a:avLst/>
          </a:prstGeom>
        </p:spPr>
      </p:pic>
      <p:pic>
        <p:nvPicPr>
          <p:cNvPr id="155" name="圖片 154">
            <a:extLst>
              <a:ext uri="{FF2B5EF4-FFF2-40B4-BE49-F238E27FC236}">
                <a16:creationId xmlns:a16="http://schemas.microsoft.com/office/drawing/2014/main" id="{668F0B10-5869-4515-8524-DAF8540A9E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6931" y="4686454"/>
            <a:ext cx="1109752" cy="1090530"/>
          </a:xfrm>
          <a:prstGeom prst="rect">
            <a:avLst/>
          </a:prstGeom>
        </p:spPr>
      </p:pic>
      <p:sp>
        <p:nvSpPr>
          <p:cNvPr id="156" name="文字方塊 155">
            <a:extLst>
              <a:ext uri="{FF2B5EF4-FFF2-40B4-BE49-F238E27FC236}">
                <a16:creationId xmlns:a16="http://schemas.microsoft.com/office/drawing/2014/main" id="{F22ABF95-DAB4-4425-B4BB-4C6CE3C67CB1}"/>
              </a:ext>
            </a:extLst>
          </p:cNvPr>
          <p:cNvSpPr txBox="1"/>
          <p:nvPr/>
        </p:nvSpPr>
        <p:spPr>
          <a:xfrm>
            <a:off x="4951621" y="5805424"/>
            <a:ext cx="620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NAS</a:t>
            </a:r>
            <a:endParaRPr lang="zh-TW" altLang="en-US" sz="1600" b="1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57" name="圖片 156">
            <a:extLst>
              <a:ext uri="{FF2B5EF4-FFF2-40B4-BE49-F238E27FC236}">
                <a16:creationId xmlns:a16="http://schemas.microsoft.com/office/drawing/2014/main" id="{4BF72186-E593-40F8-B8C7-E7CEFD4D2F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243" y="4447437"/>
            <a:ext cx="747006" cy="661284"/>
          </a:xfrm>
          <a:prstGeom prst="rect">
            <a:avLst/>
          </a:prstGeom>
        </p:spPr>
      </p:pic>
      <p:pic>
        <p:nvPicPr>
          <p:cNvPr id="158" name="圖片 157">
            <a:extLst>
              <a:ext uri="{FF2B5EF4-FFF2-40B4-BE49-F238E27FC236}">
                <a16:creationId xmlns:a16="http://schemas.microsoft.com/office/drawing/2014/main" id="{29EA9434-F04D-4641-9F63-42153BEF938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4609" y="4470087"/>
            <a:ext cx="819373" cy="708807"/>
          </a:xfrm>
          <a:prstGeom prst="rect">
            <a:avLst/>
          </a:prstGeom>
        </p:spPr>
      </p:pic>
      <p:pic>
        <p:nvPicPr>
          <p:cNvPr id="159" name="圖片 158">
            <a:extLst>
              <a:ext uri="{FF2B5EF4-FFF2-40B4-BE49-F238E27FC236}">
                <a16:creationId xmlns:a16="http://schemas.microsoft.com/office/drawing/2014/main" id="{A27486A8-062D-4313-9593-25665E1C9D0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0183" y="4554818"/>
            <a:ext cx="957072" cy="553903"/>
          </a:xfrm>
          <a:prstGeom prst="rect">
            <a:avLst/>
          </a:prstGeom>
        </p:spPr>
      </p:pic>
      <p:pic>
        <p:nvPicPr>
          <p:cNvPr id="160" name="圖片 159">
            <a:extLst>
              <a:ext uri="{FF2B5EF4-FFF2-40B4-BE49-F238E27FC236}">
                <a16:creationId xmlns:a16="http://schemas.microsoft.com/office/drawing/2014/main" id="{4358763A-758F-4B3A-9415-3DE4EF9734A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1802" y="5252090"/>
            <a:ext cx="957072" cy="553903"/>
          </a:xfrm>
          <a:prstGeom prst="rect">
            <a:avLst/>
          </a:prstGeom>
        </p:spPr>
      </p:pic>
      <p:pic>
        <p:nvPicPr>
          <p:cNvPr id="161" name="圖片 160">
            <a:extLst>
              <a:ext uri="{FF2B5EF4-FFF2-40B4-BE49-F238E27FC236}">
                <a16:creationId xmlns:a16="http://schemas.microsoft.com/office/drawing/2014/main" id="{9D1E5AFB-7B74-49C4-B751-210F9064F28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0991" y="4554818"/>
            <a:ext cx="957072" cy="553903"/>
          </a:xfrm>
          <a:prstGeom prst="rect">
            <a:avLst/>
          </a:prstGeom>
        </p:spPr>
      </p:pic>
      <p:pic>
        <p:nvPicPr>
          <p:cNvPr id="162" name="圖片 161">
            <a:extLst>
              <a:ext uri="{FF2B5EF4-FFF2-40B4-BE49-F238E27FC236}">
                <a16:creationId xmlns:a16="http://schemas.microsoft.com/office/drawing/2014/main" id="{092B2752-7E1E-47DC-AFE4-56843DC257C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7424" y="5251522"/>
            <a:ext cx="957072" cy="571172"/>
          </a:xfrm>
          <a:prstGeom prst="rect">
            <a:avLst/>
          </a:prstGeom>
        </p:spPr>
      </p:pic>
      <p:pic>
        <p:nvPicPr>
          <p:cNvPr id="163" name="圖片 162">
            <a:extLst>
              <a:ext uri="{FF2B5EF4-FFF2-40B4-BE49-F238E27FC236}">
                <a16:creationId xmlns:a16="http://schemas.microsoft.com/office/drawing/2014/main" id="{1686C083-79D2-4A17-96F1-76003B7BDC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0507" y="5297598"/>
            <a:ext cx="819373" cy="708807"/>
          </a:xfrm>
          <a:prstGeom prst="rect">
            <a:avLst/>
          </a:prstGeom>
        </p:spPr>
      </p:pic>
      <p:sp>
        <p:nvSpPr>
          <p:cNvPr id="164" name="矩形 163">
            <a:extLst>
              <a:ext uri="{FF2B5EF4-FFF2-40B4-BE49-F238E27FC236}">
                <a16:creationId xmlns:a16="http://schemas.microsoft.com/office/drawing/2014/main" id="{005B8894-E662-4D6A-AEC2-42BE8FD0BFAD}"/>
              </a:ext>
            </a:extLst>
          </p:cNvPr>
          <p:cNvSpPr/>
          <p:nvPr/>
        </p:nvSpPr>
        <p:spPr>
          <a:xfrm>
            <a:off x="3735512" y="3280090"/>
            <a:ext cx="466545" cy="402613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165" name="矩形 164">
            <a:extLst>
              <a:ext uri="{FF2B5EF4-FFF2-40B4-BE49-F238E27FC236}">
                <a16:creationId xmlns:a16="http://schemas.microsoft.com/office/drawing/2014/main" id="{D05602CA-9D54-4905-9740-04EAEA5F63EC}"/>
              </a:ext>
            </a:extLst>
          </p:cNvPr>
          <p:cNvSpPr/>
          <p:nvPr/>
        </p:nvSpPr>
        <p:spPr>
          <a:xfrm>
            <a:off x="3230763" y="3281987"/>
            <a:ext cx="487695" cy="395894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FFC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166" name="矩形 165">
            <a:extLst>
              <a:ext uri="{FF2B5EF4-FFF2-40B4-BE49-F238E27FC236}">
                <a16:creationId xmlns:a16="http://schemas.microsoft.com/office/drawing/2014/main" id="{F63CF0B2-5D88-4365-989E-1FC0C2FA8973}"/>
              </a:ext>
            </a:extLst>
          </p:cNvPr>
          <p:cNvSpPr/>
          <p:nvPr/>
        </p:nvSpPr>
        <p:spPr>
          <a:xfrm>
            <a:off x="4242004" y="3387456"/>
            <a:ext cx="594652" cy="300119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DB09B4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167" name="接點: 肘形 166">
            <a:extLst>
              <a:ext uri="{FF2B5EF4-FFF2-40B4-BE49-F238E27FC236}">
                <a16:creationId xmlns:a16="http://schemas.microsoft.com/office/drawing/2014/main" id="{F33560F4-F2C8-4021-BED1-854A1ACBA9F4}"/>
              </a:ext>
            </a:extLst>
          </p:cNvPr>
          <p:cNvCxnSpPr>
            <a:cxnSpLocks/>
            <a:stCxn id="170" idx="0"/>
          </p:cNvCxnSpPr>
          <p:nvPr/>
        </p:nvCxnSpPr>
        <p:spPr>
          <a:xfrm rot="5400000" flipH="1" flipV="1">
            <a:off x="5031954" y="2306093"/>
            <a:ext cx="1180890" cy="981836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chemeClr val="bg1"/>
            </a:solidFill>
          </a:ln>
          <a:effectLst>
            <a:glow rad="38100">
              <a:srgbClr val="FF0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168" name="圖片 167" descr="一張含有 物件, 時鐘, 畫畫 的圖片&#10;&#10;自動產生的描述">
            <a:extLst>
              <a:ext uri="{FF2B5EF4-FFF2-40B4-BE49-F238E27FC236}">
                <a16:creationId xmlns:a16="http://schemas.microsoft.com/office/drawing/2014/main" id="{AB79766B-FC73-4D15-847B-01D0F05D0F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243" y="5286263"/>
            <a:ext cx="819373" cy="708807"/>
          </a:xfrm>
          <a:prstGeom prst="rect">
            <a:avLst/>
          </a:prstGeom>
        </p:spPr>
      </p:pic>
      <p:sp>
        <p:nvSpPr>
          <p:cNvPr id="169" name="圓角矩形 46">
            <a:extLst>
              <a:ext uri="{FF2B5EF4-FFF2-40B4-BE49-F238E27FC236}">
                <a16:creationId xmlns:a16="http://schemas.microsoft.com/office/drawing/2014/main" id="{F71796D7-1A1E-4816-AB4B-434A24A7C770}"/>
              </a:ext>
            </a:extLst>
          </p:cNvPr>
          <p:cNvSpPr/>
          <p:nvPr/>
        </p:nvSpPr>
        <p:spPr>
          <a:xfrm>
            <a:off x="5186756" y="2553456"/>
            <a:ext cx="1006376" cy="246814"/>
          </a:xfrm>
          <a:prstGeom prst="round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  <a:effectLst>
            <a:glow rad="38100">
              <a:srgbClr val="FF0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10G</a:t>
            </a:r>
            <a:endParaRPr lang="zh-TW" altLang="en-US" sz="1400" b="1">
              <a:solidFill>
                <a:schemeClr val="bg1"/>
              </a:solidFill>
              <a:latin typeface="Arial"/>
              <a:ea typeface="新細明體"/>
              <a:cs typeface="Arial"/>
            </a:endParaRPr>
          </a:p>
        </p:txBody>
      </p:sp>
      <p:sp>
        <p:nvSpPr>
          <p:cNvPr id="170" name="矩形 169">
            <a:extLst>
              <a:ext uri="{FF2B5EF4-FFF2-40B4-BE49-F238E27FC236}">
                <a16:creationId xmlns:a16="http://schemas.microsoft.com/office/drawing/2014/main" id="{304ED904-FABB-42CE-B0DE-12A7A1AA17C3}"/>
              </a:ext>
            </a:extLst>
          </p:cNvPr>
          <p:cNvSpPr/>
          <p:nvPr/>
        </p:nvSpPr>
        <p:spPr>
          <a:xfrm>
            <a:off x="4836657" y="3387456"/>
            <a:ext cx="589647" cy="300119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FF0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</a:endParaRPr>
          </a:p>
        </p:txBody>
      </p:sp>
      <p:pic>
        <p:nvPicPr>
          <p:cNvPr id="171" name="圖片 170">
            <a:extLst>
              <a:ext uri="{FF2B5EF4-FFF2-40B4-BE49-F238E27FC236}">
                <a16:creationId xmlns:a16="http://schemas.microsoft.com/office/drawing/2014/main" id="{3FCFF793-AAE5-4534-B74C-DBCD962C09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742" y="4601404"/>
            <a:ext cx="1109752" cy="1090530"/>
          </a:xfrm>
          <a:prstGeom prst="rect">
            <a:avLst/>
          </a:prstGeom>
        </p:spPr>
      </p:pic>
      <p:pic>
        <p:nvPicPr>
          <p:cNvPr id="172" name="圖片 171">
            <a:extLst>
              <a:ext uri="{FF2B5EF4-FFF2-40B4-BE49-F238E27FC236}">
                <a16:creationId xmlns:a16="http://schemas.microsoft.com/office/drawing/2014/main" id="{91A99C49-B44E-44E8-99D4-299402984E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6054" y="4436102"/>
            <a:ext cx="747006" cy="661284"/>
          </a:xfrm>
          <a:prstGeom prst="rect">
            <a:avLst/>
          </a:prstGeom>
        </p:spPr>
      </p:pic>
      <p:pic>
        <p:nvPicPr>
          <p:cNvPr id="173" name="圖片 172">
            <a:extLst>
              <a:ext uri="{FF2B5EF4-FFF2-40B4-BE49-F238E27FC236}">
                <a16:creationId xmlns:a16="http://schemas.microsoft.com/office/drawing/2014/main" id="{A0BB6F31-8C6D-4928-9405-6BDB0B5B39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3420" y="4458752"/>
            <a:ext cx="819373" cy="708807"/>
          </a:xfrm>
          <a:prstGeom prst="rect">
            <a:avLst/>
          </a:prstGeom>
        </p:spPr>
      </p:pic>
      <p:pic>
        <p:nvPicPr>
          <p:cNvPr id="174" name="圖片 173">
            <a:extLst>
              <a:ext uri="{FF2B5EF4-FFF2-40B4-BE49-F238E27FC236}">
                <a16:creationId xmlns:a16="http://schemas.microsoft.com/office/drawing/2014/main" id="{39B5A314-FBA7-45CA-A7AB-DCDB051437C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8994" y="4469768"/>
            <a:ext cx="957072" cy="553903"/>
          </a:xfrm>
          <a:prstGeom prst="rect">
            <a:avLst/>
          </a:prstGeom>
        </p:spPr>
      </p:pic>
      <p:pic>
        <p:nvPicPr>
          <p:cNvPr id="175" name="圖片 174">
            <a:extLst>
              <a:ext uri="{FF2B5EF4-FFF2-40B4-BE49-F238E27FC236}">
                <a16:creationId xmlns:a16="http://schemas.microsoft.com/office/drawing/2014/main" id="{7F39AA67-9CA7-4C45-B115-41B9C79748E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0613" y="5167040"/>
            <a:ext cx="957072" cy="553903"/>
          </a:xfrm>
          <a:prstGeom prst="rect">
            <a:avLst/>
          </a:prstGeom>
        </p:spPr>
      </p:pic>
      <p:pic>
        <p:nvPicPr>
          <p:cNvPr id="176" name="圖片 175">
            <a:extLst>
              <a:ext uri="{FF2B5EF4-FFF2-40B4-BE49-F238E27FC236}">
                <a16:creationId xmlns:a16="http://schemas.microsoft.com/office/drawing/2014/main" id="{F7D9E6A2-68F3-48C3-8C04-4DEE4EC9C88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9802" y="4469768"/>
            <a:ext cx="957072" cy="553903"/>
          </a:xfrm>
          <a:prstGeom prst="rect">
            <a:avLst/>
          </a:prstGeom>
        </p:spPr>
      </p:pic>
      <p:pic>
        <p:nvPicPr>
          <p:cNvPr id="177" name="圖片 176">
            <a:extLst>
              <a:ext uri="{FF2B5EF4-FFF2-40B4-BE49-F238E27FC236}">
                <a16:creationId xmlns:a16="http://schemas.microsoft.com/office/drawing/2014/main" id="{CC43F485-665C-43C5-82D6-64D9411C467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6235" y="5166472"/>
            <a:ext cx="957072" cy="571172"/>
          </a:xfrm>
          <a:prstGeom prst="rect">
            <a:avLst/>
          </a:prstGeom>
        </p:spPr>
      </p:pic>
      <p:pic>
        <p:nvPicPr>
          <p:cNvPr id="178" name="圖片 177">
            <a:extLst>
              <a:ext uri="{FF2B5EF4-FFF2-40B4-BE49-F238E27FC236}">
                <a16:creationId xmlns:a16="http://schemas.microsoft.com/office/drawing/2014/main" id="{95F7C73A-8AF3-444D-AD8B-819F648BF5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9318" y="5286263"/>
            <a:ext cx="819373" cy="708807"/>
          </a:xfrm>
          <a:prstGeom prst="rect">
            <a:avLst/>
          </a:prstGeom>
        </p:spPr>
      </p:pic>
      <p:pic>
        <p:nvPicPr>
          <p:cNvPr id="179" name="圖片 178" descr="一張含有 物件, 時鐘, 畫畫 的圖片&#10;&#10;自動產生的描述">
            <a:extLst>
              <a:ext uri="{FF2B5EF4-FFF2-40B4-BE49-F238E27FC236}">
                <a16:creationId xmlns:a16="http://schemas.microsoft.com/office/drawing/2014/main" id="{98364C97-570A-42A1-8C48-D7CB732155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6054" y="5274928"/>
            <a:ext cx="819373" cy="708807"/>
          </a:xfrm>
          <a:prstGeom prst="rect">
            <a:avLst/>
          </a:prstGeom>
        </p:spPr>
      </p:pic>
      <p:cxnSp>
        <p:nvCxnSpPr>
          <p:cNvPr id="180" name="肘形接點 27">
            <a:extLst>
              <a:ext uri="{FF2B5EF4-FFF2-40B4-BE49-F238E27FC236}">
                <a16:creationId xmlns:a16="http://schemas.microsoft.com/office/drawing/2014/main" id="{24F18144-BF9E-44D6-8667-702D0CE6D621}"/>
              </a:ext>
            </a:extLst>
          </p:cNvPr>
          <p:cNvCxnSpPr>
            <a:cxnSpLocks/>
            <a:stCxn id="158" idx="0"/>
          </p:cNvCxnSpPr>
          <p:nvPr/>
        </p:nvCxnSpPr>
        <p:spPr>
          <a:xfrm rot="5400000" flipH="1" flipV="1">
            <a:off x="1954851" y="3206882"/>
            <a:ext cx="972651" cy="1553761"/>
          </a:xfrm>
          <a:prstGeom prst="bentConnector2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FFC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81" name="圓角矩形 46">
            <a:extLst>
              <a:ext uri="{FF2B5EF4-FFF2-40B4-BE49-F238E27FC236}">
                <a16:creationId xmlns:a16="http://schemas.microsoft.com/office/drawing/2014/main" id="{A335579B-144E-4477-9F41-39EED0A6843F}"/>
              </a:ext>
            </a:extLst>
          </p:cNvPr>
          <p:cNvSpPr/>
          <p:nvPr/>
        </p:nvSpPr>
        <p:spPr>
          <a:xfrm>
            <a:off x="1126370" y="4002687"/>
            <a:ext cx="1006376" cy="246814"/>
          </a:xfrm>
          <a:prstGeom prst="roundRect">
            <a:avLst/>
          </a:prstGeom>
          <a:solidFill>
            <a:srgbClr val="FFC000"/>
          </a:solidFill>
          <a:ln w="12700">
            <a:solidFill>
              <a:schemeClr val="bg1"/>
            </a:solidFill>
          </a:ln>
          <a:effectLst>
            <a:glow rad="38100">
              <a:srgbClr val="FFC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TW" sz="1400" b="1">
                <a:solidFill>
                  <a:srgbClr val="2F5267"/>
                </a:solidFill>
                <a:latin typeface="Arial"/>
                <a:ea typeface="新細明體"/>
                <a:cs typeface="Arial"/>
              </a:rPr>
              <a:t>1G * 4</a:t>
            </a:r>
            <a:endParaRPr lang="zh-TW" altLang="en-US" sz="1400" b="1">
              <a:solidFill>
                <a:srgbClr val="2F52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2" name="肘形接點 29">
            <a:extLst>
              <a:ext uri="{FF2B5EF4-FFF2-40B4-BE49-F238E27FC236}">
                <a16:creationId xmlns:a16="http://schemas.microsoft.com/office/drawing/2014/main" id="{3DF4992D-406C-4B6F-9421-08D7A9CD711A}"/>
              </a:ext>
            </a:extLst>
          </p:cNvPr>
          <p:cNvCxnSpPr>
            <a:cxnSpLocks/>
            <a:stCxn id="159" idx="0"/>
            <a:endCxn id="164" idx="2"/>
          </p:cNvCxnSpPr>
          <p:nvPr/>
        </p:nvCxnSpPr>
        <p:spPr>
          <a:xfrm rot="5400000" flipH="1" flipV="1">
            <a:off x="3047695" y="3633728"/>
            <a:ext cx="872115" cy="970066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83" name="圓角矩形 46">
            <a:extLst>
              <a:ext uri="{FF2B5EF4-FFF2-40B4-BE49-F238E27FC236}">
                <a16:creationId xmlns:a16="http://schemas.microsoft.com/office/drawing/2014/main" id="{8C98EB74-DD96-41DD-9CC5-3D630EAD717E}"/>
              </a:ext>
            </a:extLst>
          </p:cNvPr>
          <p:cNvSpPr/>
          <p:nvPr/>
        </p:nvSpPr>
        <p:spPr>
          <a:xfrm>
            <a:off x="2503682" y="3988583"/>
            <a:ext cx="1006376" cy="246814"/>
          </a:xfrm>
          <a:prstGeom prst="roundRect">
            <a:avLst/>
          </a:prstGeom>
          <a:solidFill>
            <a:srgbClr val="FF6600"/>
          </a:solidFill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2.5G * 4</a:t>
            </a:r>
            <a:endParaRPr lang="zh-TW" altLang="en-US" sz="1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4" name="肘形接點 33">
            <a:extLst>
              <a:ext uri="{FF2B5EF4-FFF2-40B4-BE49-F238E27FC236}">
                <a16:creationId xmlns:a16="http://schemas.microsoft.com/office/drawing/2014/main" id="{DC44F3DA-9393-48FF-95E1-5F93BF88D766}"/>
              </a:ext>
            </a:extLst>
          </p:cNvPr>
          <p:cNvCxnSpPr>
            <a:cxnSpLocks/>
            <a:stCxn id="155" idx="0"/>
            <a:endCxn id="166" idx="2"/>
          </p:cNvCxnSpPr>
          <p:nvPr/>
        </p:nvCxnSpPr>
        <p:spPr>
          <a:xfrm rot="16200000" flipV="1">
            <a:off x="4421130" y="3805776"/>
            <a:ext cx="998879" cy="762477"/>
          </a:xfrm>
          <a:prstGeom prst="bentConnector3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DB09B4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85" name="圓角矩形 46">
            <a:extLst>
              <a:ext uri="{FF2B5EF4-FFF2-40B4-BE49-F238E27FC236}">
                <a16:creationId xmlns:a16="http://schemas.microsoft.com/office/drawing/2014/main" id="{C02A1AAF-276A-452D-9D7C-46A5B29208E5}"/>
              </a:ext>
            </a:extLst>
          </p:cNvPr>
          <p:cNvSpPr/>
          <p:nvPr/>
        </p:nvSpPr>
        <p:spPr>
          <a:xfrm>
            <a:off x="4448433" y="3988467"/>
            <a:ext cx="1006376" cy="246814"/>
          </a:xfrm>
          <a:prstGeom prst="roundRect">
            <a:avLst/>
          </a:prstGeom>
          <a:solidFill>
            <a:srgbClr val="CC00CC"/>
          </a:solidFill>
          <a:ln w="12700">
            <a:solidFill>
              <a:schemeClr val="bg1"/>
            </a:solidFill>
          </a:ln>
          <a:effectLst>
            <a:glow rad="38100">
              <a:srgbClr val="CC00C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10G</a:t>
            </a:r>
            <a:endParaRPr lang="zh-TW" altLang="en-US" sz="1400" b="1">
              <a:solidFill>
                <a:schemeClr val="bg1"/>
              </a:solidFill>
              <a:latin typeface="Arial"/>
              <a:ea typeface="新細明體"/>
              <a:cs typeface="Arial"/>
            </a:endParaRPr>
          </a:p>
        </p:txBody>
      </p:sp>
      <p:sp>
        <p:nvSpPr>
          <p:cNvPr id="186" name="文字方塊 185">
            <a:extLst>
              <a:ext uri="{FF2B5EF4-FFF2-40B4-BE49-F238E27FC236}">
                <a16:creationId xmlns:a16="http://schemas.microsoft.com/office/drawing/2014/main" id="{3AA6997D-0A2B-4AAD-98BB-E35914C3F063}"/>
              </a:ext>
            </a:extLst>
          </p:cNvPr>
          <p:cNvSpPr txBox="1"/>
          <p:nvPr/>
        </p:nvSpPr>
        <p:spPr>
          <a:xfrm>
            <a:off x="11000276" y="5691934"/>
            <a:ext cx="620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NAS</a:t>
            </a:r>
            <a:endParaRPr lang="zh-TW" altLang="en-US" sz="1600" b="1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87" name="矩形 186">
            <a:extLst>
              <a:ext uri="{FF2B5EF4-FFF2-40B4-BE49-F238E27FC236}">
                <a16:creationId xmlns:a16="http://schemas.microsoft.com/office/drawing/2014/main" id="{95AEA734-5DD5-4AF6-A1B5-5C101299E3F6}"/>
              </a:ext>
            </a:extLst>
          </p:cNvPr>
          <p:cNvSpPr/>
          <p:nvPr/>
        </p:nvSpPr>
        <p:spPr>
          <a:xfrm>
            <a:off x="6855262" y="3290185"/>
            <a:ext cx="466545" cy="402613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188" name="矩形 187">
            <a:extLst>
              <a:ext uri="{FF2B5EF4-FFF2-40B4-BE49-F238E27FC236}">
                <a16:creationId xmlns:a16="http://schemas.microsoft.com/office/drawing/2014/main" id="{F4C944DA-ACE9-447D-B260-F50F57782266}"/>
              </a:ext>
            </a:extLst>
          </p:cNvPr>
          <p:cNvSpPr/>
          <p:nvPr/>
        </p:nvSpPr>
        <p:spPr>
          <a:xfrm>
            <a:off x="6380544" y="3298298"/>
            <a:ext cx="487695" cy="395894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FFC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189" name="矩形 188">
            <a:extLst>
              <a:ext uri="{FF2B5EF4-FFF2-40B4-BE49-F238E27FC236}">
                <a16:creationId xmlns:a16="http://schemas.microsoft.com/office/drawing/2014/main" id="{E2D1D553-7BCD-4DAF-87B7-3E5153F64045}"/>
              </a:ext>
            </a:extLst>
          </p:cNvPr>
          <p:cNvSpPr/>
          <p:nvPr/>
        </p:nvSpPr>
        <p:spPr>
          <a:xfrm>
            <a:off x="7972765" y="3387458"/>
            <a:ext cx="589648" cy="325797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DB09B4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190" name="矩形 189">
            <a:extLst>
              <a:ext uri="{FF2B5EF4-FFF2-40B4-BE49-F238E27FC236}">
                <a16:creationId xmlns:a16="http://schemas.microsoft.com/office/drawing/2014/main" id="{9065B401-0619-45DF-87A7-F83C19216DB5}"/>
              </a:ext>
            </a:extLst>
          </p:cNvPr>
          <p:cNvSpPr/>
          <p:nvPr/>
        </p:nvSpPr>
        <p:spPr>
          <a:xfrm>
            <a:off x="7389753" y="3387457"/>
            <a:ext cx="583012" cy="328959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FF0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</a:endParaRPr>
          </a:p>
        </p:txBody>
      </p:sp>
      <p:cxnSp>
        <p:nvCxnSpPr>
          <p:cNvPr id="191" name="肘形接點 92">
            <a:extLst>
              <a:ext uri="{FF2B5EF4-FFF2-40B4-BE49-F238E27FC236}">
                <a16:creationId xmlns:a16="http://schemas.microsoft.com/office/drawing/2014/main" id="{9D4F24B1-8C0B-4F69-AD49-A996DB1C245F}"/>
              </a:ext>
            </a:extLst>
          </p:cNvPr>
          <p:cNvCxnSpPr>
            <a:cxnSpLocks/>
            <a:stCxn id="172" idx="0"/>
          </p:cNvCxnSpPr>
          <p:nvPr/>
        </p:nvCxnSpPr>
        <p:spPr>
          <a:xfrm rot="16200000" flipV="1">
            <a:off x="6288084" y="4024629"/>
            <a:ext cx="724914" cy="98032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chemeClr val="bg1"/>
            </a:solidFill>
          </a:ln>
          <a:effectLst>
            <a:glow rad="38100">
              <a:srgbClr val="FFC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92" name="圓角矩形 46">
            <a:extLst>
              <a:ext uri="{FF2B5EF4-FFF2-40B4-BE49-F238E27FC236}">
                <a16:creationId xmlns:a16="http://schemas.microsoft.com/office/drawing/2014/main" id="{FC339E9C-54D8-4F86-879A-C09DF49268D2}"/>
              </a:ext>
            </a:extLst>
          </p:cNvPr>
          <p:cNvSpPr/>
          <p:nvPr/>
        </p:nvSpPr>
        <p:spPr>
          <a:xfrm>
            <a:off x="6099623" y="4002687"/>
            <a:ext cx="1006376" cy="246814"/>
          </a:xfrm>
          <a:prstGeom prst="roundRect">
            <a:avLst/>
          </a:prstGeom>
          <a:solidFill>
            <a:srgbClr val="FFC000"/>
          </a:solidFill>
          <a:ln w="12700">
            <a:solidFill>
              <a:schemeClr val="bg1"/>
            </a:solidFill>
          </a:ln>
          <a:effectLst>
            <a:glow rad="38100">
              <a:srgbClr val="FFC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TW" sz="1400" b="1">
                <a:solidFill>
                  <a:srgbClr val="2F5267"/>
                </a:solidFill>
                <a:latin typeface="Arial"/>
                <a:ea typeface="新細明體"/>
                <a:cs typeface="Arial"/>
              </a:rPr>
              <a:t>1G * 4</a:t>
            </a:r>
            <a:endParaRPr lang="zh-TW" altLang="en-US" sz="1400" b="1">
              <a:solidFill>
                <a:srgbClr val="2F52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3" name="肘形接點 94">
            <a:extLst>
              <a:ext uri="{FF2B5EF4-FFF2-40B4-BE49-F238E27FC236}">
                <a16:creationId xmlns:a16="http://schemas.microsoft.com/office/drawing/2014/main" id="{609F1957-03CF-4D88-9F07-28D55CF27ECE}"/>
              </a:ext>
            </a:extLst>
          </p:cNvPr>
          <p:cNvCxnSpPr>
            <a:cxnSpLocks/>
          </p:cNvCxnSpPr>
          <p:nvPr/>
        </p:nvCxnSpPr>
        <p:spPr>
          <a:xfrm rot="16200000" flipV="1">
            <a:off x="7811355" y="3125196"/>
            <a:ext cx="776970" cy="1918995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94" name="圓角矩形 46">
            <a:extLst>
              <a:ext uri="{FF2B5EF4-FFF2-40B4-BE49-F238E27FC236}">
                <a16:creationId xmlns:a16="http://schemas.microsoft.com/office/drawing/2014/main" id="{C63A22B3-F474-4445-ABC7-D27CFF91643E}"/>
              </a:ext>
            </a:extLst>
          </p:cNvPr>
          <p:cNvSpPr/>
          <p:nvPr/>
        </p:nvSpPr>
        <p:spPr>
          <a:xfrm>
            <a:off x="8556185" y="4017572"/>
            <a:ext cx="1006376" cy="246814"/>
          </a:xfrm>
          <a:prstGeom prst="roundRect">
            <a:avLst/>
          </a:prstGeom>
          <a:solidFill>
            <a:srgbClr val="FF6600"/>
          </a:solidFill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2.5G * 4</a:t>
            </a:r>
            <a:endParaRPr lang="zh-TW" altLang="en-US" sz="1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5" name="肘形接點 96">
            <a:extLst>
              <a:ext uri="{FF2B5EF4-FFF2-40B4-BE49-F238E27FC236}">
                <a16:creationId xmlns:a16="http://schemas.microsoft.com/office/drawing/2014/main" id="{12DF4944-C844-4A1D-B260-2AA71412339B}"/>
              </a:ext>
            </a:extLst>
          </p:cNvPr>
          <p:cNvCxnSpPr>
            <a:cxnSpLocks/>
            <a:endCxn id="189" idx="3"/>
          </p:cNvCxnSpPr>
          <p:nvPr/>
        </p:nvCxnSpPr>
        <p:spPr>
          <a:xfrm rot="10800000">
            <a:off x="8562414" y="3550358"/>
            <a:ext cx="2459499" cy="1026017"/>
          </a:xfrm>
          <a:prstGeom prst="bentConnector3">
            <a:avLst>
              <a:gd name="adj1" fmla="val -11"/>
            </a:avLst>
          </a:prstGeom>
          <a:noFill/>
          <a:ln w="12700">
            <a:solidFill>
              <a:schemeClr val="bg1"/>
            </a:solidFill>
          </a:ln>
          <a:effectLst>
            <a:glow rad="38100">
              <a:srgbClr val="DB09B4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96" name="圓角矩形 46">
            <a:extLst>
              <a:ext uri="{FF2B5EF4-FFF2-40B4-BE49-F238E27FC236}">
                <a16:creationId xmlns:a16="http://schemas.microsoft.com/office/drawing/2014/main" id="{48CB1871-22B5-4975-ABCB-7CE862EE4DF6}"/>
              </a:ext>
            </a:extLst>
          </p:cNvPr>
          <p:cNvSpPr/>
          <p:nvPr/>
        </p:nvSpPr>
        <p:spPr>
          <a:xfrm>
            <a:off x="10149880" y="4000917"/>
            <a:ext cx="1006376" cy="246814"/>
          </a:xfrm>
          <a:prstGeom prst="roundRect">
            <a:avLst/>
          </a:prstGeom>
          <a:solidFill>
            <a:srgbClr val="CC00CC"/>
          </a:solidFill>
          <a:ln w="12700">
            <a:solidFill>
              <a:schemeClr val="bg1"/>
            </a:solidFill>
          </a:ln>
          <a:effectLst>
            <a:glow rad="38100">
              <a:srgbClr val="CC00C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10G</a:t>
            </a:r>
            <a:endParaRPr lang="zh-TW" altLang="en-US" sz="1400" b="1">
              <a:solidFill>
                <a:schemeClr val="bg1"/>
              </a:solidFill>
              <a:latin typeface="Arial"/>
              <a:ea typeface="新細明體"/>
              <a:cs typeface="Arial"/>
            </a:endParaRPr>
          </a:p>
        </p:txBody>
      </p:sp>
      <p:cxnSp>
        <p:nvCxnSpPr>
          <p:cNvPr id="197" name="肘形接點 101">
            <a:extLst>
              <a:ext uri="{FF2B5EF4-FFF2-40B4-BE49-F238E27FC236}">
                <a16:creationId xmlns:a16="http://schemas.microsoft.com/office/drawing/2014/main" id="{A153BABD-A221-4C7A-BF5F-B62EAA9E2684}"/>
              </a:ext>
            </a:extLst>
          </p:cNvPr>
          <p:cNvCxnSpPr>
            <a:cxnSpLocks/>
          </p:cNvCxnSpPr>
          <p:nvPr/>
        </p:nvCxnSpPr>
        <p:spPr>
          <a:xfrm rot="16200000" flipV="1">
            <a:off x="6684862" y="2345265"/>
            <a:ext cx="1126949" cy="849545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chemeClr val="bg1"/>
            </a:solidFill>
          </a:ln>
          <a:effectLst>
            <a:glow rad="38100">
              <a:srgbClr val="FF0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98" name="圓角矩形 46">
            <a:extLst>
              <a:ext uri="{FF2B5EF4-FFF2-40B4-BE49-F238E27FC236}">
                <a16:creationId xmlns:a16="http://schemas.microsoft.com/office/drawing/2014/main" id="{E9CB69CC-A3B3-4241-8A6F-2683C39DFEDC}"/>
              </a:ext>
            </a:extLst>
          </p:cNvPr>
          <p:cNvSpPr/>
          <p:nvPr/>
        </p:nvSpPr>
        <p:spPr>
          <a:xfrm>
            <a:off x="6707567" y="2541761"/>
            <a:ext cx="1006376" cy="246814"/>
          </a:xfrm>
          <a:prstGeom prst="round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  <a:effectLst>
            <a:glow rad="38100">
              <a:srgbClr val="FF0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10G</a:t>
            </a:r>
            <a:endParaRPr lang="zh-TW" altLang="en-US" sz="1400" b="1">
              <a:solidFill>
                <a:schemeClr val="bg1"/>
              </a:solidFill>
              <a:latin typeface="Arial"/>
              <a:ea typeface="新細明體"/>
              <a:cs typeface="Arial"/>
            </a:endParaRPr>
          </a:p>
        </p:txBody>
      </p:sp>
      <p:sp>
        <p:nvSpPr>
          <p:cNvPr id="199" name="文字方塊 198">
            <a:extLst>
              <a:ext uri="{FF2B5EF4-FFF2-40B4-BE49-F238E27FC236}">
                <a16:creationId xmlns:a16="http://schemas.microsoft.com/office/drawing/2014/main" id="{00CD7A5E-62D5-4118-861F-DF109B5E6D30}"/>
              </a:ext>
            </a:extLst>
          </p:cNvPr>
          <p:cNvSpPr txBox="1"/>
          <p:nvPr/>
        </p:nvSpPr>
        <p:spPr>
          <a:xfrm>
            <a:off x="21430" y="3831640"/>
            <a:ext cx="788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</a:rPr>
              <a:t>Room1</a:t>
            </a:r>
            <a:endParaRPr lang="zh-TW" altLang="en-US" sz="1600" b="1">
              <a:solidFill>
                <a:schemeClr val="bg1"/>
              </a:solidFill>
            </a:endParaRPr>
          </a:p>
        </p:txBody>
      </p:sp>
      <p:sp>
        <p:nvSpPr>
          <p:cNvPr id="200" name="文字方塊 199">
            <a:extLst>
              <a:ext uri="{FF2B5EF4-FFF2-40B4-BE49-F238E27FC236}">
                <a16:creationId xmlns:a16="http://schemas.microsoft.com/office/drawing/2014/main" id="{B158DFC7-8E06-476A-876C-178F047955E3}"/>
              </a:ext>
            </a:extLst>
          </p:cNvPr>
          <p:cNvSpPr txBox="1"/>
          <p:nvPr/>
        </p:nvSpPr>
        <p:spPr>
          <a:xfrm>
            <a:off x="11310617" y="3826519"/>
            <a:ext cx="788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</a:rPr>
              <a:t>Room2</a:t>
            </a:r>
            <a:endParaRPr lang="zh-TW" altLang="en-US" sz="1600" b="1">
              <a:solidFill>
                <a:schemeClr val="bg1"/>
              </a:solidFill>
            </a:endParaRPr>
          </a:p>
        </p:txBody>
      </p:sp>
      <p:cxnSp>
        <p:nvCxnSpPr>
          <p:cNvPr id="201" name="肘形接點 107">
            <a:extLst>
              <a:ext uri="{FF2B5EF4-FFF2-40B4-BE49-F238E27FC236}">
                <a16:creationId xmlns:a16="http://schemas.microsoft.com/office/drawing/2014/main" id="{C74FDA4D-6706-460E-87F7-C4A65E617F12}"/>
              </a:ext>
            </a:extLst>
          </p:cNvPr>
          <p:cNvCxnSpPr>
            <a:cxnSpLocks/>
          </p:cNvCxnSpPr>
          <p:nvPr/>
        </p:nvCxnSpPr>
        <p:spPr>
          <a:xfrm>
            <a:off x="6737167" y="1580515"/>
            <a:ext cx="2429015" cy="694998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chemeClr val="bg1"/>
            </a:solidFill>
          </a:ln>
          <a:effectLst>
            <a:glow rad="38100">
              <a:srgbClr val="FF0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02" name="文字方塊 201">
            <a:extLst>
              <a:ext uri="{FF2B5EF4-FFF2-40B4-BE49-F238E27FC236}">
                <a16:creationId xmlns:a16="http://schemas.microsoft.com/office/drawing/2014/main" id="{E97AC06B-367F-4F4A-9910-E0848A9F8941}"/>
              </a:ext>
            </a:extLst>
          </p:cNvPr>
          <p:cNvSpPr txBox="1"/>
          <p:nvPr/>
        </p:nvSpPr>
        <p:spPr>
          <a:xfrm>
            <a:off x="410993" y="6227915"/>
            <a:ext cx="7262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/>
              <a:t>Note: Requires separate 2-in-1U rackmount kit. Please visit https://shop.qnap.com.</a:t>
            </a:r>
            <a:endParaRPr lang="zh-TW" altLang="en-US" sz="1600" b="1"/>
          </a:p>
        </p:txBody>
      </p:sp>
      <p:sp>
        <p:nvSpPr>
          <p:cNvPr id="203" name="橢圓 202">
            <a:extLst>
              <a:ext uri="{FF2B5EF4-FFF2-40B4-BE49-F238E27FC236}">
                <a16:creationId xmlns:a16="http://schemas.microsoft.com/office/drawing/2014/main" id="{A76C3AD9-44A2-46AE-98BB-A0F78D4CF044}"/>
              </a:ext>
            </a:extLst>
          </p:cNvPr>
          <p:cNvSpPr/>
          <p:nvPr/>
        </p:nvSpPr>
        <p:spPr>
          <a:xfrm>
            <a:off x="8603771" y="1412350"/>
            <a:ext cx="1169187" cy="116918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04" name="群組 203">
            <a:extLst>
              <a:ext uri="{FF2B5EF4-FFF2-40B4-BE49-F238E27FC236}">
                <a16:creationId xmlns:a16="http://schemas.microsoft.com/office/drawing/2014/main" id="{A599BEC9-E8C9-41C2-AEE8-0ABFFF6F7F9A}"/>
              </a:ext>
            </a:extLst>
          </p:cNvPr>
          <p:cNvGrpSpPr/>
          <p:nvPr/>
        </p:nvGrpSpPr>
        <p:grpSpPr>
          <a:xfrm>
            <a:off x="8727806" y="1524900"/>
            <a:ext cx="921116" cy="1014383"/>
            <a:chOff x="9397364" y="1425856"/>
            <a:chExt cx="1231554" cy="1356255"/>
          </a:xfrm>
        </p:grpSpPr>
        <p:sp>
          <p:nvSpPr>
            <p:cNvPr id="205" name="文字方塊 204">
              <a:extLst>
                <a:ext uri="{FF2B5EF4-FFF2-40B4-BE49-F238E27FC236}">
                  <a16:creationId xmlns:a16="http://schemas.microsoft.com/office/drawing/2014/main" id="{9662D6A1-FFA4-4667-8FD7-54DD5996C140}"/>
                </a:ext>
              </a:extLst>
            </p:cNvPr>
            <p:cNvSpPr txBox="1"/>
            <p:nvPr/>
          </p:nvSpPr>
          <p:spPr>
            <a:xfrm>
              <a:off x="10103660" y="2411757"/>
              <a:ext cx="246990" cy="370354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endParaRPr lang="zh-TW" altLang="en-US" sz="1200" b="1">
                <a:solidFill>
                  <a:schemeClr val="bg1"/>
                </a:solidFill>
                <a:latin typeface="新細明體"/>
                <a:ea typeface="新細明體"/>
              </a:endParaRPr>
            </a:p>
          </p:txBody>
        </p:sp>
        <p:pic>
          <p:nvPicPr>
            <p:cNvPr id="206" name="圖片 205">
              <a:extLst>
                <a:ext uri="{FF2B5EF4-FFF2-40B4-BE49-F238E27FC236}">
                  <a16:creationId xmlns:a16="http://schemas.microsoft.com/office/drawing/2014/main" id="{C49E2797-CB4D-4C35-9D4F-39D3CB412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75372" y="1425856"/>
              <a:ext cx="1078410" cy="875242"/>
            </a:xfrm>
            <a:prstGeom prst="rect">
              <a:avLst/>
            </a:prstGeom>
          </p:spPr>
        </p:pic>
        <p:sp>
          <p:nvSpPr>
            <p:cNvPr id="207" name="文字方塊 206">
              <a:extLst>
                <a:ext uri="{FF2B5EF4-FFF2-40B4-BE49-F238E27FC236}">
                  <a16:creationId xmlns:a16="http://schemas.microsoft.com/office/drawing/2014/main" id="{3AEC0844-2244-420F-8A62-05171BD6FDF2}"/>
                </a:ext>
              </a:extLst>
            </p:cNvPr>
            <p:cNvSpPr txBox="1"/>
            <p:nvPr/>
          </p:nvSpPr>
          <p:spPr>
            <a:xfrm>
              <a:off x="9397364" y="1649850"/>
              <a:ext cx="1231554" cy="37035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indent="-270510" algn="ctr" defTabSz="457200">
                <a:buClr>
                  <a:prstClr val="white"/>
                </a:buClr>
                <a:buSzPct val="100000"/>
              </a:pPr>
              <a:r>
                <a:rPr lang="en-US" altLang="zh-TW" sz="1200" b="1">
                  <a:solidFill>
                    <a:schemeClr val="bg1"/>
                  </a:solidFill>
                  <a:latin typeface="Arial"/>
                  <a:ea typeface="新細明體"/>
                  <a:cs typeface="Arial"/>
                </a:rPr>
                <a:t>Internet</a:t>
              </a:r>
              <a:endParaRPr lang="zh-TW" altLang="en-US" sz="1200" b="1">
                <a:solidFill>
                  <a:schemeClr val="bg1"/>
                </a:solidFill>
                <a:latin typeface="Arial"/>
                <a:ea typeface="新細明體"/>
                <a:cs typeface="Arial"/>
              </a:endParaRPr>
            </a:p>
          </p:txBody>
        </p:sp>
        <p:pic>
          <p:nvPicPr>
            <p:cNvPr id="208" name="圖片 207">
              <a:extLst>
                <a:ext uri="{FF2B5EF4-FFF2-40B4-BE49-F238E27FC236}">
                  <a16:creationId xmlns:a16="http://schemas.microsoft.com/office/drawing/2014/main" id="{C7542398-CB2A-4BDD-987D-66D90048A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80257" y="2066187"/>
              <a:ext cx="667176" cy="608212"/>
            </a:xfrm>
            <a:prstGeom prst="rect">
              <a:avLst/>
            </a:prstGeom>
          </p:spPr>
        </p:pic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SMB</a:t>
            </a:r>
            <a:r>
              <a:rPr lang="zh-TW" altLang="en-US"/>
              <a:t>-</a:t>
            </a:r>
            <a:r>
              <a:rPr lang="en-US" altLang="zh-TW"/>
              <a:t>3</a:t>
            </a:r>
            <a:endParaRPr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92E81C3F-CA0A-471D-A6F2-D22349143F21}"/>
              </a:ext>
            </a:extLst>
          </p:cNvPr>
          <p:cNvSpPr txBox="1"/>
          <p:nvPr/>
        </p:nvSpPr>
        <p:spPr>
          <a:xfrm>
            <a:off x="5311757" y="1446309"/>
            <a:ext cx="158031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altLang="zh-TW" sz="1600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Core Switch</a:t>
            </a:r>
            <a:endParaRPr lang="zh-TW" sz="160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4775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62661" y="567011"/>
            <a:ext cx="11419343" cy="466970"/>
          </a:xfrm>
        </p:spPr>
        <p:txBody>
          <a:bodyPr>
            <a:noAutofit/>
          </a:bodyPr>
          <a:lstStyle/>
          <a:p>
            <a:r>
              <a:rPr lang="en-US" altLang="zh-TW"/>
              <a:t>QSW-M2108</a:t>
            </a:r>
            <a:r>
              <a:rPr lang="zh-TW" altLang="en-US"/>
              <a:t> Hardware highlights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9266502" y="1156047"/>
            <a:ext cx="1821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QSW-M2108R-2C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314148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QSW-M2108 series hardware spec</a:t>
            </a:r>
            <a:endParaRPr lang="zh-TW" altLang="en-US">
              <a:latin typeface="微軟正黑體"/>
              <a:ea typeface="微軟正黑體"/>
            </a:endParaRPr>
          </a:p>
        </p:txBody>
      </p:sp>
      <p:graphicFrame>
        <p:nvGraphicFramePr>
          <p:cNvPr id="44" name="內容版面配置區 3">
            <a:extLst>
              <a:ext uri="{FF2B5EF4-FFF2-40B4-BE49-F238E27FC236}">
                <a16:creationId xmlns:a16="http://schemas.microsoft.com/office/drawing/2014/main" id="{D8A891A6-FB7B-4EBC-94D1-3A47168263B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4675591"/>
              </p:ext>
            </p:extLst>
          </p:nvPr>
        </p:nvGraphicFramePr>
        <p:xfrm>
          <a:off x="453869" y="3243190"/>
          <a:ext cx="11346246" cy="32156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300726">
                  <a:extLst>
                    <a:ext uri="{9D8B030D-6E8A-4147-A177-3AD203B41FA5}">
                      <a16:colId xmlns:a16="http://schemas.microsoft.com/office/drawing/2014/main" val="2869850554"/>
                    </a:ext>
                  </a:extLst>
                </a:gridCol>
                <a:gridCol w="3038280">
                  <a:extLst>
                    <a:ext uri="{9D8B030D-6E8A-4147-A177-3AD203B41FA5}">
                      <a16:colId xmlns:a16="http://schemas.microsoft.com/office/drawing/2014/main" val="788495365"/>
                    </a:ext>
                  </a:extLst>
                </a:gridCol>
                <a:gridCol w="3260690">
                  <a:extLst>
                    <a:ext uri="{9D8B030D-6E8A-4147-A177-3AD203B41FA5}">
                      <a16:colId xmlns:a16="http://schemas.microsoft.com/office/drawing/2014/main" val="2703140603"/>
                    </a:ext>
                  </a:extLst>
                </a:gridCol>
                <a:gridCol w="2746550">
                  <a:extLst>
                    <a:ext uri="{9D8B030D-6E8A-4147-A177-3AD203B41FA5}">
                      <a16:colId xmlns:a16="http://schemas.microsoft.com/office/drawing/2014/main" val="22871231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964909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>
                          <a:latin typeface="Arial"/>
                          <a:cs typeface="Arial"/>
                        </a:rPr>
                        <a:t>Number of Port</a:t>
                      </a:r>
                      <a:endParaRPr lang="zh-TW" altLang="en-US" b="1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/>
                          <a:cs typeface="Arial"/>
                        </a:rPr>
                        <a:t>10</a:t>
                      </a:r>
                      <a:endParaRPr lang="zh-TW" altLang="en-US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/>
                          <a:cs typeface="Arial"/>
                        </a:rPr>
                        <a:t>10</a:t>
                      </a:r>
                      <a:endParaRPr lang="zh-TW" altLang="en-US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/>
                          <a:cs typeface="Arial"/>
                        </a:rPr>
                        <a:t>10</a:t>
                      </a:r>
                      <a:endParaRPr lang="zh-TW" altLang="en-US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55316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>
                          <a:latin typeface="Arial"/>
                          <a:cs typeface="Arial"/>
                        </a:rPr>
                        <a:t>2.5 GbE RJ45</a:t>
                      </a:r>
                      <a:endParaRPr lang="zh-TW" altLang="en-US" b="1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/>
                          <a:cs typeface="Arial"/>
                        </a:rPr>
                        <a:t>8</a:t>
                      </a:r>
                      <a:endParaRPr lang="zh-TW" altLang="en-US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/>
                          <a:cs typeface="Arial"/>
                        </a:rPr>
                        <a:t>8</a:t>
                      </a:r>
                      <a:endParaRPr lang="zh-TW" altLang="en-US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/>
                          <a:cs typeface="Arial"/>
                        </a:rPr>
                        <a:t>8</a:t>
                      </a:r>
                      <a:endParaRPr lang="zh-TW" altLang="en-US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2571735"/>
                  </a:ext>
                </a:extLst>
              </a:tr>
              <a:tr h="123613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>
                          <a:latin typeface="Arial"/>
                          <a:cs typeface="Arial"/>
                        </a:rPr>
                        <a:t>10 GbE SFP+</a:t>
                      </a:r>
                      <a:endParaRPr lang="zh-TW" altLang="en-US" b="1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/>
                          <a:cs typeface="Arial"/>
                        </a:rPr>
                        <a:t>2</a:t>
                      </a:r>
                      <a:endParaRPr lang="zh-TW" altLang="en-US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/>
                          <a:cs typeface="Arial"/>
                        </a:rPr>
                        <a:t>-</a:t>
                      </a:r>
                      <a:endParaRPr lang="zh-TW" altLang="en-US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/>
                          <a:cs typeface="Arial"/>
                        </a:rPr>
                        <a:t>-</a:t>
                      </a:r>
                      <a:endParaRPr lang="zh-TW" altLang="en-US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7481674"/>
                  </a:ext>
                </a:extLst>
              </a:tr>
              <a:tr h="242147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>
                          <a:latin typeface="Arial"/>
                          <a:cs typeface="Arial"/>
                        </a:rPr>
                        <a:t>10 GbE SFP+/RJ45 combo</a:t>
                      </a:r>
                      <a:endParaRPr lang="zh-TW" altLang="en-US" b="1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/>
                          <a:cs typeface="Arial"/>
                        </a:rPr>
                        <a:t>-</a:t>
                      </a:r>
                      <a:endParaRPr lang="zh-TW" altLang="en-US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/>
                          <a:cs typeface="Arial"/>
                        </a:rPr>
                        <a:t>2</a:t>
                      </a:r>
                      <a:endParaRPr lang="zh-TW" altLang="en-US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/>
                          <a:cs typeface="Arial"/>
                        </a:rPr>
                        <a:t>2</a:t>
                      </a:r>
                      <a:endParaRPr lang="zh-TW" altLang="en-US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7883328"/>
                  </a:ext>
                </a:extLst>
              </a:tr>
              <a:tr h="180397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>
                          <a:latin typeface="Arial"/>
                          <a:cs typeface="Arial"/>
                        </a:rPr>
                        <a:t>Switch bandwidth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/>
                          <a:cs typeface="Arial"/>
                        </a:rPr>
                        <a:t>80Gbps</a:t>
                      </a:r>
                      <a:endParaRPr lang="zh-TW" altLang="en-US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/>
                          <a:cs typeface="Arial"/>
                        </a:rPr>
                        <a:t>80Gbps</a:t>
                      </a:r>
                      <a:endParaRPr lang="zh-TW" altLang="en-US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/>
                          <a:cs typeface="Arial"/>
                        </a:rPr>
                        <a:t>80Gbps</a:t>
                      </a:r>
                      <a:endParaRPr lang="zh-TW" altLang="en-US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7491818"/>
                  </a:ext>
                </a:extLst>
              </a:tr>
              <a:tr h="180397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b="1">
                          <a:latin typeface="Arial"/>
                          <a:cs typeface="Arial"/>
                        </a:rPr>
                        <a:t>Fan design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>
                          <a:latin typeface="Arial"/>
                          <a:cs typeface="Arial"/>
                        </a:rPr>
                        <a:t>With fan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>
                          <a:latin typeface="Arial"/>
                          <a:cs typeface="Arial"/>
                        </a:rPr>
                        <a:t>With fan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>
                          <a:latin typeface="Arial"/>
                          <a:cs typeface="Arial"/>
                        </a:rPr>
                        <a:t>With fan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04381929"/>
                  </a:ext>
                </a:extLst>
              </a:tr>
              <a:tr h="180397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b="1">
                          <a:latin typeface="Arial"/>
                          <a:cs typeface="Arial"/>
                        </a:rPr>
                        <a:t>Form factor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>
                          <a:latin typeface="Arial"/>
                          <a:cs typeface="Arial"/>
                        </a:rPr>
                        <a:t>Desktop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>
                          <a:latin typeface="Arial"/>
                          <a:cs typeface="Arial"/>
                        </a:rPr>
                        <a:t>Desktop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>
                          <a:latin typeface="Arial"/>
                          <a:cs typeface="Arial"/>
                        </a:rPr>
                        <a:t>Rack mount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73751237"/>
                  </a:ext>
                </a:extLst>
              </a:tr>
            </a:tbl>
          </a:graphicData>
        </a:graphic>
      </p:graphicFrame>
      <p:pic>
        <p:nvPicPr>
          <p:cNvPr id="45" name="圖片 4">
            <a:extLst>
              <a:ext uri="{FF2B5EF4-FFF2-40B4-BE49-F238E27FC236}">
                <a16:creationId xmlns:a16="http://schemas.microsoft.com/office/drawing/2014/main" id="{DC9B51C5-F1E5-4BC0-921D-2AF8137AB5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6659" y="2837162"/>
            <a:ext cx="3246528" cy="685792"/>
          </a:xfrm>
          <a:prstGeom prst="rect">
            <a:avLst/>
          </a:prstGeom>
          <a:effectLst>
            <a:outerShdw blurRad="114300" dist="38100" dir="5400000" algn="t" rotWithShape="0">
              <a:prstClr val="black">
                <a:alpha val="25000"/>
              </a:prstClr>
            </a:outerShdw>
          </a:effectLst>
        </p:spPr>
      </p:pic>
      <p:pic>
        <p:nvPicPr>
          <p:cNvPr id="46" name="圖片 45">
            <a:extLst>
              <a:ext uri="{FF2B5EF4-FFF2-40B4-BE49-F238E27FC236}">
                <a16:creationId xmlns:a16="http://schemas.microsoft.com/office/drawing/2014/main" id="{CE345DA2-141F-44BA-A2D6-F5BBC3DCDF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3519" y="2875786"/>
            <a:ext cx="2990440" cy="608544"/>
          </a:xfrm>
          <a:prstGeom prst="rect">
            <a:avLst/>
          </a:prstGeom>
          <a:effectLst>
            <a:outerShdw blurRad="114300" dist="38100" dir="5400000" algn="t" rotWithShape="0">
              <a:prstClr val="black">
                <a:alpha val="25000"/>
              </a:prstClr>
            </a:outerShdw>
          </a:effectLst>
        </p:spPr>
      </p:pic>
      <p:grpSp>
        <p:nvGrpSpPr>
          <p:cNvPr id="47" name="群組 46">
            <a:extLst>
              <a:ext uri="{FF2B5EF4-FFF2-40B4-BE49-F238E27FC236}">
                <a16:creationId xmlns:a16="http://schemas.microsoft.com/office/drawing/2014/main" id="{15E42A4E-58E3-426F-8942-8E361C33CA46}"/>
              </a:ext>
            </a:extLst>
          </p:cNvPr>
          <p:cNvGrpSpPr/>
          <p:nvPr/>
        </p:nvGrpSpPr>
        <p:grpSpPr>
          <a:xfrm>
            <a:off x="4280205" y="1323427"/>
            <a:ext cx="872958" cy="872958"/>
            <a:chOff x="4218560" y="4491240"/>
            <a:chExt cx="1190390" cy="1190390"/>
          </a:xfrm>
        </p:grpSpPr>
        <p:sp>
          <p:nvSpPr>
            <p:cNvPr id="48" name="橢圓 47">
              <a:extLst>
                <a:ext uri="{FF2B5EF4-FFF2-40B4-BE49-F238E27FC236}">
                  <a16:creationId xmlns:a16="http://schemas.microsoft.com/office/drawing/2014/main" id="{A13646B7-DF61-4B1D-8466-91CF772D8C1E}"/>
                </a:ext>
              </a:extLst>
            </p:cNvPr>
            <p:cNvSpPr/>
            <p:nvPr/>
          </p:nvSpPr>
          <p:spPr>
            <a:xfrm>
              <a:off x="4291755" y="4564435"/>
              <a:ext cx="1044000" cy="1044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9" name="圖形 48">
              <a:extLst>
                <a:ext uri="{FF2B5EF4-FFF2-40B4-BE49-F238E27FC236}">
                  <a16:creationId xmlns:a16="http://schemas.microsoft.com/office/drawing/2014/main" id="{8C18F26D-0EB9-4D7A-8E6B-7A02FAF68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218560" y="4491240"/>
              <a:ext cx="1190390" cy="1190390"/>
            </a:xfrm>
            <a:prstGeom prst="rect">
              <a:avLst/>
            </a:prstGeom>
            <a:effectLst/>
          </p:spPr>
        </p:pic>
      </p:grpSp>
      <p:grpSp>
        <p:nvGrpSpPr>
          <p:cNvPr id="50" name="群組 49">
            <a:extLst>
              <a:ext uri="{FF2B5EF4-FFF2-40B4-BE49-F238E27FC236}">
                <a16:creationId xmlns:a16="http://schemas.microsoft.com/office/drawing/2014/main" id="{D74BD676-DF91-4638-A502-33B72698DB0A}"/>
              </a:ext>
            </a:extLst>
          </p:cNvPr>
          <p:cNvGrpSpPr/>
          <p:nvPr/>
        </p:nvGrpSpPr>
        <p:grpSpPr>
          <a:xfrm>
            <a:off x="7420050" y="1321011"/>
            <a:ext cx="874800" cy="874800"/>
            <a:chOff x="10131050" y="3571504"/>
            <a:chExt cx="1191600" cy="1191600"/>
          </a:xfrm>
        </p:grpSpPr>
        <p:sp>
          <p:nvSpPr>
            <p:cNvPr id="51" name="橢圓 50">
              <a:extLst>
                <a:ext uri="{FF2B5EF4-FFF2-40B4-BE49-F238E27FC236}">
                  <a16:creationId xmlns:a16="http://schemas.microsoft.com/office/drawing/2014/main" id="{E22E1DB2-9C3A-42B7-A590-17A08DCF2D92}"/>
                </a:ext>
              </a:extLst>
            </p:cNvPr>
            <p:cNvSpPr/>
            <p:nvPr/>
          </p:nvSpPr>
          <p:spPr>
            <a:xfrm>
              <a:off x="10204981" y="3645304"/>
              <a:ext cx="1044000" cy="1044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52" name="圖形 51">
              <a:extLst>
                <a:ext uri="{FF2B5EF4-FFF2-40B4-BE49-F238E27FC236}">
                  <a16:creationId xmlns:a16="http://schemas.microsoft.com/office/drawing/2014/main" id="{831BF019-D597-4ABE-A672-0BB18FFDD9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131050" y="3571504"/>
              <a:ext cx="1191600" cy="1191600"/>
            </a:xfrm>
            <a:prstGeom prst="rect">
              <a:avLst/>
            </a:prstGeom>
          </p:spPr>
        </p:pic>
      </p:grpSp>
      <p:grpSp>
        <p:nvGrpSpPr>
          <p:cNvPr id="53" name="群組 52">
            <a:extLst>
              <a:ext uri="{FF2B5EF4-FFF2-40B4-BE49-F238E27FC236}">
                <a16:creationId xmlns:a16="http://schemas.microsoft.com/office/drawing/2014/main" id="{1B69A514-2EE1-4639-96AA-488F5141B0A8}"/>
              </a:ext>
            </a:extLst>
          </p:cNvPr>
          <p:cNvGrpSpPr/>
          <p:nvPr/>
        </p:nvGrpSpPr>
        <p:grpSpPr>
          <a:xfrm>
            <a:off x="3436281" y="1322344"/>
            <a:ext cx="874800" cy="874800"/>
            <a:chOff x="3429691" y="1724894"/>
            <a:chExt cx="874800" cy="874800"/>
          </a:xfrm>
        </p:grpSpPr>
        <p:sp>
          <p:nvSpPr>
            <p:cNvPr id="54" name="橢圓 53">
              <a:extLst>
                <a:ext uri="{FF2B5EF4-FFF2-40B4-BE49-F238E27FC236}">
                  <a16:creationId xmlns:a16="http://schemas.microsoft.com/office/drawing/2014/main" id="{F4A6BFB8-58D9-4525-A66C-FE8AEEEEBE88}"/>
                </a:ext>
              </a:extLst>
            </p:cNvPr>
            <p:cNvSpPr/>
            <p:nvPr/>
          </p:nvSpPr>
          <p:spPr>
            <a:xfrm>
              <a:off x="3485057" y="1779492"/>
              <a:ext cx="765604" cy="76560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55" name="圖形 54">
              <a:extLst>
                <a:ext uri="{FF2B5EF4-FFF2-40B4-BE49-F238E27FC236}">
                  <a16:creationId xmlns:a16="http://schemas.microsoft.com/office/drawing/2014/main" id="{E32213AE-808F-4CF1-98E1-E42317C6C0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429691" y="1724894"/>
              <a:ext cx="874800" cy="874800"/>
            </a:xfrm>
            <a:prstGeom prst="rect">
              <a:avLst/>
            </a:prstGeom>
          </p:spPr>
        </p:pic>
      </p:grpSp>
      <p:grpSp>
        <p:nvGrpSpPr>
          <p:cNvPr id="56" name="群組 55">
            <a:extLst>
              <a:ext uri="{FF2B5EF4-FFF2-40B4-BE49-F238E27FC236}">
                <a16:creationId xmlns:a16="http://schemas.microsoft.com/office/drawing/2014/main" id="{DAC0F233-38EE-4CFD-B8ED-91FEBC17087F}"/>
              </a:ext>
            </a:extLst>
          </p:cNvPr>
          <p:cNvGrpSpPr/>
          <p:nvPr/>
        </p:nvGrpSpPr>
        <p:grpSpPr>
          <a:xfrm>
            <a:off x="6576848" y="1321011"/>
            <a:ext cx="874800" cy="874800"/>
            <a:chOff x="7546633" y="1724894"/>
            <a:chExt cx="874800" cy="874800"/>
          </a:xfrm>
        </p:grpSpPr>
        <p:sp>
          <p:nvSpPr>
            <p:cNvPr id="57" name="橢圓 56">
              <a:extLst>
                <a:ext uri="{FF2B5EF4-FFF2-40B4-BE49-F238E27FC236}">
                  <a16:creationId xmlns:a16="http://schemas.microsoft.com/office/drawing/2014/main" id="{B16B5D4B-2DCD-4C7E-87B1-218283728B7C}"/>
                </a:ext>
              </a:extLst>
            </p:cNvPr>
            <p:cNvSpPr/>
            <p:nvPr/>
          </p:nvSpPr>
          <p:spPr>
            <a:xfrm>
              <a:off x="7603119" y="1779492"/>
              <a:ext cx="765604" cy="76560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58" name="圖形 57">
              <a:extLst>
                <a:ext uri="{FF2B5EF4-FFF2-40B4-BE49-F238E27FC236}">
                  <a16:creationId xmlns:a16="http://schemas.microsoft.com/office/drawing/2014/main" id="{51CBB0DA-64C1-4584-A6C8-E9DEE0E9D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546633" y="1724894"/>
              <a:ext cx="874800" cy="874800"/>
            </a:xfrm>
            <a:prstGeom prst="rect">
              <a:avLst/>
            </a:prstGeom>
          </p:spPr>
        </p:pic>
      </p:grpSp>
      <p:pic>
        <p:nvPicPr>
          <p:cNvPr id="59" name="圖片 58">
            <a:extLst>
              <a:ext uri="{FF2B5EF4-FFF2-40B4-BE49-F238E27FC236}">
                <a16:creationId xmlns:a16="http://schemas.microsoft.com/office/drawing/2014/main" id="{5D3B71E2-3617-4660-B8F8-ACB9DE3D044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9550" y="2415751"/>
            <a:ext cx="2398251" cy="1499173"/>
          </a:xfrm>
          <a:prstGeom prst="rect">
            <a:avLst/>
          </a:prstGeom>
        </p:spPr>
      </p:pic>
      <p:grpSp>
        <p:nvGrpSpPr>
          <p:cNvPr id="60" name="群組 59">
            <a:extLst>
              <a:ext uri="{FF2B5EF4-FFF2-40B4-BE49-F238E27FC236}">
                <a16:creationId xmlns:a16="http://schemas.microsoft.com/office/drawing/2014/main" id="{CDD6553F-8F06-4D81-801C-19717CACD90B}"/>
              </a:ext>
            </a:extLst>
          </p:cNvPr>
          <p:cNvGrpSpPr/>
          <p:nvPr/>
        </p:nvGrpSpPr>
        <p:grpSpPr>
          <a:xfrm>
            <a:off x="10279460" y="1320051"/>
            <a:ext cx="874800" cy="874800"/>
            <a:chOff x="10131050" y="3571504"/>
            <a:chExt cx="1191600" cy="1191600"/>
          </a:xfrm>
        </p:grpSpPr>
        <p:sp>
          <p:nvSpPr>
            <p:cNvPr id="61" name="橢圓 60">
              <a:extLst>
                <a:ext uri="{FF2B5EF4-FFF2-40B4-BE49-F238E27FC236}">
                  <a16:creationId xmlns:a16="http://schemas.microsoft.com/office/drawing/2014/main" id="{3EE1F7AF-C3C6-4184-A124-BFEA79AB6198}"/>
                </a:ext>
              </a:extLst>
            </p:cNvPr>
            <p:cNvSpPr/>
            <p:nvPr/>
          </p:nvSpPr>
          <p:spPr>
            <a:xfrm>
              <a:off x="10204981" y="3645304"/>
              <a:ext cx="1044000" cy="1044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62" name="圖形 37">
              <a:extLst>
                <a:ext uri="{FF2B5EF4-FFF2-40B4-BE49-F238E27FC236}">
                  <a16:creationId xmlns:a16="http://schemas.microsoft.com/office/drawing/2014/main" id="{CFFFEDC3-2541-4810-9F52-8E41C548FE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131050" y="3571504"/>
              <a:ext cx="1191600" cy="1191600"/>
            </a:xfrm>
            <a:prstGeom prst="rect">
              <a:avLst/>
            </a:prstGeom>
          </p:spPr>
        </p:pic>
      </p:grpSp>
      <p:grpSp>
        <p:nvGrpSpPr>
          <p:cNvPr id="63" name="群組 62">
            <a:extLst>
              <a:ext uri="{FF2B5EF4-FFF2-40B4-BE49-F238E27FC236}">
                <a16:creationId xmlns:a16="http://schemas.microsoft.com/office/drawing/2014/main" id="{681DE4DE-F692-4EA5-A21E-DD626D6DBDC1}"/>
              </a:ext>
            </a:extLst>
          </p:cNvPr>
          <p:cNvGrpSpPr/>
          <p:nvPr/>
        </p:nvGrpSpPr>
        <p:grpSpPr>
          <a:xfrm>
            <a:off x="9436258" y="1320051"/>
            <a:ext cx="874800" cy="874800"/>
            <a:chOff x="7546633" y="1724894"/>
            <a:chExt cx="874800" cy="874800"/>
          </a:xfrm>
        </p:grpSpPr>
        <p:sp>
          <p:nvSpPr>
            <p:cNvPr id="64" name="橢圓 63">
              <a:extLst>
                <a:ext uri="{FF2B5EF4-FFF2-40B4-BE49-F238E27FC236}">
                  <a16:creationId xmlns:a16="http://schemas.microsoft.com/office/drawing/2014/main" id="{6653EA92-1E75-44C7-9B54-7DA6300DF29B}"/>
                </a:ext>
              </a:extLst>
            </p:cNvPr>
            <p:cNvSpPr/>
            <p:nvPr/>
          </p:nvSpPr>
          <p:spPr>
            <a:xfrm>
              <a:off x="7603119" y="1779492"/>
              <a:ext cx="765604" cy="76560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65" name="圖形 38">
              <a:extLst>
                <a:ext uri="{FF2B5EF4-FFF2-40B4-BE49-F238E27FC236}">
                  <a16:creationId xmlns:a16="http://schemas.microsoft.com/office/drawing/2014/main" id="{10166B60-0537-4A27-AE3F-12016F24DDC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546633" y="1724894"/>
              <a:ext cx="874800" cy="874800"/>
            </a:xfrm>
            <a:prstGeom prst="rect">
              <a:avLst/>
            </a:prstGeom>
          </p:spPr>
        </p:pic>
      </p:grpSp>
      <p:grpSp>
        <p:nvGrpSpPr>
          <p:cNvPr id="66" name="群組 65">
            <a:extLst>
              <a:ext uri="{FF2B5EF4-FFF2-40B4-BE49-F238E27FC236}">
                <a16:creationId xmlns:a16="http://schemas.microsoft.com/office/drawing/2014/main" id="{77BF1096-FCC4-43D3-A276-FA568173B2C1}"/>
              </a:ext>
            </a:extLst>
          </p:cNvPr>
          <p:cNvGrpSpPr/>
          <p:nvPr/>
        </p:nvGrpSpPr>
        <p:grpSpPr>
          <a:xfrm>
            <a:off x="3376343" y="2232959"/>
            <a:ext cx="1808651" cy="734732"/>
            <a:chOff x="4847698" y="1436061"/>
            <a:chExt cx="1808651" cy="734732"/>
          </a:xfrm>
        </p:grpSpPr>
        <p:sp>
          <p:nvSpPr>
            <p:cNvPr id="67" name="矩形: 圓角 66">
              <a:extLst>
                <a:ext uri="{FF2B5EF4-FFF2-40B4-BE49-F238E27FC236}">
                  <a16:creationId xmlns:a16="http://schemas.microsoft.com/office/drawing/2014/main" id="{60114164-93BD-471F-8B63-E2A1CB6506F1}"/>
                </a:ext>
              </a:extLst>
            </p:cNvPr>
            <p:cNvSpPr/>
            <p:nvPr/>
          </p:nvSpPr>
          <p:spPr>
            <a:xfrm>
              <a:off x="4847698" y="1436061"/>
              <a:ext cx="1808651" cy="514637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8" name="等腰三角形 67">
              <a:extLst>
                <a:ext uri="{FF2B5EF4-FFF2-40B4-BE49-F238E27FC236}">
                  <a16:creationId xmlns:a16="http://schemas.microsoft.com/office/drawing/2014/main" id="{FCB2903C-DC73-4C77-AF45-E3F5C407F770}"/>
                </a:ext>
              </a:extLst>
            </p:cNvPr>
            <p:cNvSpPr/>
            <p:nvPr/>
          </p:nvSpPr>
          <p:spPr>
            <a:xfrm rot="10800000">
              <a:off x="5689488" y="1562249"/>
              <a:ext cx="615727" cy="608544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69" name="文字方塊 68">
            <a:extLst>
              <a:ext uri="{FF2B5EF4-FFF2-40B4-BE49-F238E27FC236}">
                <a16:creationId xmlns:a16="http://schemas.microsoft.com/office/drawing/2014/main" id="{054E0AC2-D04C-4C8D-91DE-E28983AFA45B}"/>
              </a:ext>
            </a:extLst>
          </p:cNvPr>
          <p:cNvSpPr txBox="1"/>
          <p:nvPr/>
        </p:nvSpPr>
        <p:spPr>
          <a:xfrm>
            <a:off x="3331543" y="2305448"/>
            <a:ext cx="1924381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600" b="1">
                <a:latin typeface="Arial"/>
                <a:ea typeface="新細明體"/>
                <a:cs typeface="Arial"/>
              </a:rPr>
              <a:t>QSW-M2108-2S</a:t>
            </a:r>
            <a:endParaRPr kumimoji="0" lang="zh-TW" alt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grpSp>
        <p:nvGrpSpPr>
          <p:cNvPr id="70" name="群組 69">
            <a:extLst>
              <a:ext uri="{FF2B5EF4-FFF2-40B4-BE49-F238E27FC236}">
                <a16:creationId xmlns:a16="http://schemas.microsoft.com/office/drawing/2014/main" id="{80974694-21FF-4447-A94D-A886069C50FA}"/>
              </a:ext>
            </a:extLst>
          </p:cNvPr>
          <p:cNvGrpSpPr/>
          <p:nvPr/>
        </p:nvGrpSpPr>
        <p:grpSpPr>
          <a:xfrm>
            <a:off x="6546354" y="2232959"/>
            <a:ext cx="1808651" cy="734732"/>
            <a:chOff x="4847698" y="1436061"/>
            <a:chExt cx="1808651" cy="734732"/>
          </a:xfrm>
        </p:grpSpPr>
        <p:sp>
          <p:nvSpPr>
            <p:cNvPr id="71" name="矩形: 圓角 70">
              <a:extLst>
                <a:ext uri="{FF2B5EF4-FFF2-40B4-BE49-F238E27FC236}">
                  <a16:creationId xmlns:a16="http://schemas.microsoft.com/office/drawing/2014/main" id="{4872F530-93EB-4E4D-81AD-53CFF7AFDFD8}"/>
                </a:ext>
              </a:extLst>
            </p:cNvPr>
            <p:cNvSpPr/>
            <p:nvPr/>
          </p:nvSpPr>
          <p:spPr>
            <a:xfrm>
              <a:off x="4847698" y="1436061"/>
              <a:ext cx="1808651" cy="514637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2" name="等腰三角形 71">
              <a:extLst>
                <a:ext uri="{FF2B5EF4-FFF2-40B4-BE49-F238E27FC236}">
                  <a16:creationId xmlns:a16="http://schemas.microsoft.com/office/drawing/2014/main" id="{308CE64E-DCA0-44A1-B942-0B205A56720D}"/>
                </a:ext>
              </a:extLst>
            </p:cNvPr>
            <p:cNvSpPr/>
            <p:nvPr/>
          </p:nvSpPr>
          <p:spPr>
            <a:xfrm rot="10800000">
              <a:off x="5689488" y="1562249"/>
              <a:ext cx="615727" cy="608544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73" name="文字方塊 72">
            <a:extLst>
              <a:ext uri="{FF2B5EF4-FFF2-40B4-BE49-F238E27FC236}">
                <a16:creationId xmlns:a16="http://schemas.microsoft.com/office/drawing/2014/main" id="{230FEF96-1D3E-4F33-B743-51CEBF0DAA47}"/>
              </a:ext>
            </a:extLst>
          </p:cNvPr>
          <p:cNvSpPr txBox="1"/>
          <p:nvPr/>
        </p:nvSpPr>
        <p:spPr>
          <a:xfrm>
            <a:off x="6501554" y="2305448"/>
            <a:ext cx="1924381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600" b="1">
                <a:latin typeface="Arial"/>
                <a:ea typeface="新細明體"/>
                <a:cs typeface="Arial"/>
              </a:rPr>
              <a:t>QSW-M2108-2C</a:t>
            </a:r>
            <a:endParaRPr kumimoji="0" lang="zh-TW" alt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grpSp>
        <p:nvGrpSpPr>
          <p:cNvPr id="74" name="群組 73">
            <a:extLst>
              <a:ext uri="{FF2B5EF4-FFF2-40B4-BE49-F238E27FC236}">
                <a16:creationId xmlns:a16="http://schemas.microsoft.com/office/drawing/2014/main" id="{B5A4A6D7-02DC-4E42-86F2-655606D9561B}"/>
              </a:ext>
            </a:extLst>
          </p:cNvPr>
          <p:cNvGrpSpPr/>
          <p:nvPr/>
        </p:nvGrpSpPr>
        <p:grpSpPr>
          <a:xfrm>
            <a:off x="9397432" y="2232959"/>
            <a:ext cx="1808651" cy="734732"/>
            <a:chOff x="4847698" y="1436061"/>
            <a:chExt cx="1808651" cy="734732"/>
          </a:xfrm>
        </p:grpSpPr>
        <p:sp>
          <p:nvSpPr>
            <p:cNvPr id="75" name="矩形: 圓角 74">
              <a:extLst>
                <a:ext uri="{FF2B5EF4-FFF2-40B4-BE49-F238E27FC236}">
                  <a16:creationId xmlns:a16="http://schemas.microsoft.com/office/drawing/2014/main" id="{3CC4F655-4CC1-4A67-BC0B-9AE2A1C4AA95}"/>
                </a:ext>
              </a:extLst>
            </p:cNvPr>
            <p:cNvSpPr/>
            <p:nvPr/>
          </p:nvSpPr>
          <p:spPr>
            <a:xfrm>
              <a:off x="4847698" y="1436061"/>
              <a:ext cx="1808651" cy="514637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6" name="等腰三角形 75">
              <a:extLst>
                <a:ext uri="{FF2B5EF4-FFF2-40B4-BE49-F238E27FC236}">
                  <a16:creationId xmlns:a16="http://schemas.microsoft.com/office/drawing/2014/main" id="{3D6ABCE6-3781-4789-B187-56890A969DA1}"/>
                </a:ext>
              </a:extLst>
            </p:cNvPr>
            <p:cNvSpPr/>
            <p:nvPr/>
          </p:nvSpPr>
          <p:spPr>
            <a:xfrm rot="10800000">
              <a:off x="5689488" y="1562249"/>
              <a:ext cx="615727" cy="608544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77" name="文字方塊 76">
            <a:extLst>
              <a:ext uri="{FF2B5EF4-FFF2-40B4-BE49-F238E27FC236}">
                <a16:creationId xmlns:a16="http://schemas.microsoft.com/office/drawing/2014/main" id="{E9FC0DC7-4E46-4D17-A188-25B13E23F928}"/>
              </a:ext>
            </a:extLst>
          </p:cNvPr>
          <p:cNvSpPr txBox="1"/>
          <p:nvPr/>
        </p:nvSpPr>
        <p:spPr>
          <a:xfrm>
            <a:off x="9352632" y="2305448"/>
            <a:ext cx="1924381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600" b="1">
                <a:latin typeface="Arial"/>
                <a:ea typeface="新細明體"/>
                <a:cs typeface="Arial"/>
              </a:rPr>
              <a:t>QSW-M2108R-2C</a:t>
            </a:r>
            <a:endParaRPr kumimoji="0" lang="zh-TW" alt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0113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QSW-M2108-2S</a:t>
            </a:r>
            <a:r>
              <a:rPr lang="zh-TW" altLang="en-US"/>
              <a:t> </a:t>
            </a:r>
            <a:r>
              <a:rPr lang="en-US" altLang="zh-TW"/>
              <a:t>Device Mylar</a:t>
            </a:r>
            <a:endParaRPr lang="zh-TW" altLang="en-US"/>
          </a:p>
        </p:txBody>
      </p:sp>
      <p:pic>
        <p:nvPicPr>
          <p:cNvPr id="5" name="圖片 5">
            <a:extLst>
              <a:ext uri="{FF2B5EF4-FFF2-40B4-BE49-F238E27FC236}">
                <a16:creationId xmlns:a16="http://schemas.microsoft.com/office/drawing/2014/main" id="{72E53F8A-ECE7-48C8-BB54-EF02A3D1193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5594" y="3965774"/>
            <a:ext cx="9800811" cy="1994429"/>
          </a:xfrm>
          <a:effectLst>
            <a:outerShdw blurRad="114300" dist="38100" dir="5400000" algn="t" rotWithShape="0">
              <a:prstClr val="black">
                <a:alpha val="25000"/>
              </a:prstClr>
            </a:outerShdw>
          </a:effec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13B2A4E5-45C6-4698-B4C5-AA22F94707BC}"/>
              </a:ext>
            </a:extLst>
          </p:cNvPr>
          <p:cNvSpPr txBox="1"/>
          <p:nvPr/>
        </p:nvSpPr>
        <p:spPr>
          <a:xfrm>
            <a:off x="7972266" y="2930727"/>
            <a:ext cx="332661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b="1">
                <a:latin typeface="+mj-lt"/>
                <a:ea typeface="微軟正黑體"/>
              </a:rPr>
              <a:t>2 x 10GbE SFP+ ports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AF177A0E-A82E-4853-80CB-65DFAF820B86}"/>
              </a:ext>
            </a:extLst>
          </p:cNvPr>
          <p:cNvSpPr txBox="1"/>
          <p:nvPr/>
        </p:nvSpPr>
        <p:spPr>
          <a:xfrm>
            <a:off x="4407924" y="2933871"/>
            <a:ext cx="332661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b="1">
                <a:latin typeface="+mj-lt"/>
                <a:ea typeface="微軟正黑體"/>
              </a:rPr>
              <a:t>8 x 2.5GbE RJ45 ports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2AC283-9A57-43A3-91C1-7CAD8DF2AFB9}"/>
              </a:ext>
            </a:extLst>
          </p:cNvPr>
          <p:cNvSpPr txBox="1"/>
          <p:nvPr/>
        </p:nvSpPr>
        <p:spPr>
          <a:xfrm>
            <a:off x="2162512" y="2930727"/>
            <a:ext cx="163009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b="1">
                <a:latin typeface="+mj-lt"/>
                <a:ea typeface="微軟正黑體"/>
              </a:rPr>
              <a:t>Management port</a:t>
            </a:r>
            <a:endParaRPr lang="zh-TW" altLang="en-US" b="1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79B36E42-86F7-4AC8-B2EF-E3601405BA42}"/>
              </a:ext>
            </a:extLst>
          </p:cNvPr>
          <p:cNvSpPr/>
          <p:nvPr/>
        </p:nvSpPr>
        <p:spPr>
          <a:xfrm>
            <a:off x="2657772" y="4613842"/>
            <a:ext cx="2118537" cy="1116236"/>
          </a:xfrm>
          <a:prstGeom prst="rect">
            <a:avLst/>
          </a:prstGeom>
          <a:noFill/>
          <a:ln w="28575">
            <a:solidFill>
              <a:srgbClr val="DACC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134F504F-0022-4195-AD33-0483772AF524}"/>
              </a:ext>
            </a:extLst>
          </p:cNvPr>
          <p:cNvSpPr/>
          <p:nvPr/>
        </p:nvSpPr>
        <p:spPr>
          <a:xfrm>
            <a:off x="7389886" y="4613842"/>
            <a:ext cx="2118537" cy="1116236"/>
          </a:xfrm>
          <a:prstGeom prst="rect">
            <a:avLst/>
          </a:prstGeom>
          <a:noFill/>
          <a:ln w="28575">
            <a:solidFill>
              <a:srgbClr val="DACC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C3CF6AEC-18CB-403E-B024-E250CA9E8CB3}"/>
              </a:ext>
            </a:extLst>
          </p:cNvPr>
          <p:cNvCxnSpPr>
            <a:cxnSpLocks/>
          </p:cNvCxnSpPr>
          <p:nvPr/>
        </p:nvCxnSpPr>
        <p:spPr>
          <a:xfrm>
            <a:off x="4245728" y="3119988"/>
            <a:ext cx="0" cy="1498449"/>
          </a:xfrm>
          <a:prstGeom prst="straightConnector1">
            <a:avLst/>
          </a:prstGeom>
          <a:ln w="38100">
            <a:solidFill>
              <a:srgbClr val="DACC1B"/>
            </a:solidFill>
            <a:headEnd type="oval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238336B4-7DB4-4E5A-B690-3F41D63C4CFC}"/>
              </a:ext>
            </a:extLst>
          </p:cNvPr>
          <p:cNvCxnSpPr>
            <a:cxnSpLocks/>
          </p:cNvCxnSpPr>
          <p:nvPr/>
        </p:nvCxnSpPr>
        <p:spPr>
          <a:xfrm>
            <a:off x="2086575" y="3119988"/>
            <a:ext cx="0" cy="1915318"/>
          </a:xfrm>
          <a:prstGeom prst="straightConnector1">
            <a:avLst/>
          </a:prstGeom>
          <a:ln w="38100">
            <a:solidFill>
              <a:srgbClr val="DACC1B"/>
            </a:solidFill>
            <a:headEnd type="oval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5DCC1036-4770-4001-A202-DC6A6F634AB9}"/>
              </a:ext>
            </a:extLst>
          </p:cNvPr>
          <p:cNvCxnSpPr>
            <a:cxnSpLocks/>
          </p:cNvCxnSpPr>
          <p:nvPr/>
        </p:nvCxnSpPr>
        <p:spPr>
          <a:xfrm>
            <a:off x="7734540" y="3119988"/>
            <a:ext cx="0" cy="1498449"/>
          </a:xfrm>
          <a:prstGeom prst="straightConnector1">
            <a:avLst/>
          </a:prstGeom>
          <a:ln w="38100">
            <a:solidFill>
              <a:srgbClr val="DACC1B"/>
            </a:solidFill>
            <a:headEnd type="oval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78195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4">
            <a:extLst>
              <a:ext uri="{FF2B5EF4-FFF2-40B4-BE49-F238E27FC236}">
                <a16:creationId xmlns:a16="http://schemas.microsoft.com/office/drawing/2014/main" id="{6C2E5EE8-67B2-4EA7-B941-90142D6C41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9709" y="3952498"/>
            <a:ext cx="9828000" cy="2076054"/>
          </a:xfrm>
          <a:prstGeom prst="rect">
            <a:avLst/>
          </a:prstGeom>
          <a:effectLst>
            <a:outerShdw blurRad="114300" dist="38100" dir="5400000" algn="t" rotWithShape="0">
              <a:prstClr val="black">
                <a:alpha val="25000"/>
              </a:prst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QSW-M2108-2C Device Mylar</a:t>
            </a:r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4B0101D9-DC5F-46E5-BB1A-AC8D756ACE9B}"/>
              </a:ext>
            </a:extLst>
          </p:cNvPr>
          <p:cNvSpPr txBox="1"/>
          <p:nvPr/>
        </p:nvSpPr>
        <p:spPr>
          <a:xfrm>
            <a:off x="7892128" y="2935322"/>
            <a:ext cx="271182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>
              <a:defRPr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>
                <a:latin typeface="+mj-lt"/>
                <a:ea typeface="微軟正黑體"/>
              </a:rPr>
              <a:t>2 x 10GbE SFP+ /RJ45 combo ports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8ADA7024-5CAD-48DC-A959-52724208CC75}"/>
              </a:ext>
            </a:extLst>
          </p:cNvPr>
          <p:cNvSpPr txBox="1"/>
          <p:nvPr/>
        </p:nvSpPr>
        <p:spPr>
          <a:xfrm>
            <a:off x="4319112" y="2905502"/>
            <a:ext cx="332661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b="1">
                <a:latin typeface="+mj-lt"/>
                <a:ea typeface="微軟正黑體"/>
              </a:rPr>
              <a:t>8 x 2.5GbE RJ45 ports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ECD087D0-9B68-4E70-A42B-BA8AD88C9D90}"/>
              </a:ext>
            </a:extLst>
          </p:cNvPr>
          <p:cNvSpPr txBox="1"/>
          <p:nvPr/>
        </p:nvSpPr>
        <p:spPr>
          <a:xfrm>
            <a:off x="2219555" y="2890572"/>
            <a:ext cx="159804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b="1">
                <a:latin typeface="+mj-lt"/>
                <a:ea typeface="微軟正黑體"/>
              </a:rPr>
              <a:t>Management port</a:t>
            </a:r>
            <a:endParaRPr lang="zh-TW" altLang="en-US" b="1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009C47ED-8870-4D01-9AB7-3FEF8AD195B4}"/>
              </a:ext>
            </a:extLst>
          </p:cNvPr>
          <p:cNvSpPr/>
          <p:nvPr/>
        </p:nvSpPr>
        <p:spPr>
          <a:xfrm>
            <a:off x="2657772" y="4618437"/>
            <a:ext cx="2118537" cy="1116236"/>
          </a:xfrm>
          <a:prstGeom prst="rect">
            <a:avLst/>
          </a:prstGeom>
          <a:noFill/>
          <a:ln w="28575">
            <a:solidFill>
              <a:srgbClr val="DACC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D730AF91-A441-426D-9ACF-6E064020C679}"/>
              </a:ext>
            </a:extLst>
          </p:cNvPr>
          <p:cNvCxnSpPr>
            <a:cxnSpLocks/>
          </p:cNvCxnSpPr>
          <p:nvPr/>
        </p:nvCxnSpPr>
        <p:spPr>
          <a:xfrm>
            <a:off x="4245728" y="3119988"/>
            <a:ext cx="0" cy="1498449"/>
          </a:xfrm>
          <a:prstGeom prst="straightConnector1">
            <a:avLst/>
          </a:prstGeom>
          <a:ln w="38100">
            <a:solidFill>
              <a:srgbClr val="DACC1B"/>
            </a:solidFill>
            <a:headEnd type="oval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BED633E6-8DCB-4566-A0ED-81B40483ACCA}"/>
              </a:ext>
            </a:extLst>
          </p:cNvPr>
          <p:cNvCxnSpPr>
            <a:cxnSpLocks/>
          </p:cNvCxnSpPr>
          <p:nvPr/>
        </p:nvCxnSpPr>
        <p:spPr>
          <a:xfrm>
            <a:off x="2086575" y="3119988"/>
            <a:ext cx="0" cy="1915318"/>
          </a:xfrm>
          <a:prstGeom prst="straightConnector1">
            <a:avLst/>
          </a:prstGeom>
          <a:ln w="38100">
            <a:solidFill>
              <a:srgbClr val="DACC1B"/>
            </a:solidFill>
            <a:headEnd type="oval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3453D614-A1A0-46DC-B9FD-9F08725C8EB1}"/>
              </a:ext>
            </a:extLst>
          </p:cNvPr>
          <p:cNvCxnSpPr>
            <a:cxnSpLocks/>
          </p:cNvCxnSpPr>
          <p:nvPr/>
        </p:nvCxnSpPr>
        <p:spPr>
          <a:xfrm>
            <a:off x="7734540" y="3119988"/>
            <a:ext cx="0" cy="1498449"/>
          </a:xfrm>
          <a:prstGeom prst="straightConnector1">
            <a:avLst/>
          </a:prstGeom>
          <a:ln w="38100">
            <a:solidFill>
              <a:srgbClr val="DACC1B"/>
            </a:solidFill>
            <a:headEnd type="oval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>
            <a:extLst>
              <a:ext uri="{FF2B5EF4-FFF2-40B4-BE49-F238E27FC236}">
                <a16:creationId xmlns:a16="http://schemas.microsoft.com/office/drawing/2014/main" id="{1D2ABAE2-D814-46DC-AE3F-A79DEA886FE4}"/>
              </a:ext>
            </a:extLst>
          </p:cNvPr>
          <p:cNvSpPr/>
          <p:nvPr/>
        </p:nvSpPr>
        <p:spPr>
          <a:xfrm>
            <a:off x="7535759" y="4618437"/>
            <a:ext cx="2550211" cy="1116236"/>
          </a:xfrm>
          <a:prstGeom prst="rect">
            <a:avLst/>
          </a:prstGeom>
          <a:noFill/>
          <a:ln w="28575">
            <a:solidFill>
              <a:srgbClr val="DACC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18481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>
                <a:ea typeface="微軟正黑體"/>
              </a:rPr>
              <a:t>What problem SMB meet when deploying high speed network?</a:t>
            </a:r>
            <a:endParaRPr lang="zh-TW" altLang="en-US">
              <a:ea typeface="微軟正黑體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8953919" y="1126837"/>
            <a:ext cx="1821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QSW-M2108R-2C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384854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QSW-M2108R-2C Device Mylar</a:t>
            </a:r>
            <a:endParaRPr lang="zh-TW" altLang="en-US">
              <a:latin typeface="微軟正黑體"/>
              <a:ea typeface="微軟正黑體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E4C4AFE9-3307-48FC-9638-92398530C9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1706" y="3611340"/>
            <a:ext cx="9166320" cy="2650211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4EFBE976-E280-4B7A-A7A7-2062016F9791}"/>
              </a:ext>
            </a:extLst>
          </p:cNvPr>
          <p:cNvSpPr/>
          <p:nvPr/>
        </p:nvSpPr>
        <p:spPr>
          <a:xfrm>
            <a:off x="3575534" y="4730042"/>
            <a:ext cx="2690657" cy="1116236"/>
          </a:xfrm>
          <a:prstGeom prst="rect">
            <a:avLst/>
          </a:prstGeom>
          <a:noFill/>
          <a:ln w="28575">
            <a:solidFill>
              <a:srgbClr val="DACC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7" name="直線單箭頭接點 16">
            <a:extLst>
              <a:ext uri="{FF2B5EF4-FFF2-40B4-BE49-F238E27FC236}">
                <a16:creationId xmlns:a16="http://schemas.microsoft.com/office/drawing/2014/main" id="{DAD1AC48-4BBE-4B1C-A8F2-EC472A0D18D4}"/>
              </a:ext>
            </a:extLst>
          </p:cNvPr>
          <p:cNvCxnSpPr>
            <a:cxnSpLocks/>
          </p:cNvCxnSpPr>
          <p:nvPr/>
        </p:nvCxnSpPr>
        <p:spPr>
          <a:xfrm>
            <a:off x="4977000" y="3231593"/>
            <a:ext cx="0" cy="1498449"/>
          </a:xfrm>
          <a:prstGeom prst="straightConnector1">
            <a:avLst/>
          </a:prstGeom>
          <a:ln w="38100">
            <a:solidFill>
              <a:srgbClr val="DACC1B"/>
            </a:solidFill>
            <a:headEnd type="oval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E54C4BE1-430D-471D-80E0-23B6CAFE32D1}"/>
              </a:ext>
            </a:extLst>
          </p:cNvPr>
          <p:cNvCxnSpPr>
            <a:cxnSpLocks/>
          </p:cNvCxnSpPr>
          <p:nvPr/>
        </p:nvCxnSpPr>
        <p:spPr>
          <a:xfrm>
            <a:off x="2827744" y="3231593"/>
            <a:ext cx="0" cy="2031676"/>
          </a:xfrm>
          <a:prstGeom prst="straightConnector1">
            <a:avLst/>
          </a:prstGeom>
          <a:ln w="38100">
            <a:solidFill>
              <a:srgbClr val="DACC1B"/>
            </a:solidFill>
            <a:headEnd type="oval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23">
            <a:extLst>
              <a:ext uri="{FF2B5EF4-FFF2-40B4-BE49-F238E27FC236}">
                <a16:creationId xmlns:a16="http://schemas.microsoft.com/office/drawing/2014/main" id="{1EDAC72E-A7C9-42BE-9ED4-FB7657314A52}"/>
              </a:ext>
            </a:extLst>
          </p:cNvPr>
          <p:cNvCxnSpPr>
            <a:cxnSpLocks/>
          </p:cNvCxnSpPr>
          <p:nvPr/>
        </p:nvCxnSpPr>
        <p:spPr>
          <a:xfrm>
            <a:off x="8115878" y="3231593"/>
            <a:ext cx="0" cy="1707637"/>
          </a:xfrm>
          <a:prstGeom prst="straightConnector1">
            <a:avLst/>
          </a:prstGeom>
          <a:ln w="38100">
            <a:solidFill>
              <a:srgbClr val="DACC1B"/>
            </a:solidFill>
            <a:headEnd type="oval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>
            <a:extLst>
              <a:ext uri="{FF2B5EF4-FFF2-40B4-BE49-F238E27FC236}">
                <a16:creationId xmlns:a16="http://schemas.microsoft.com/office/drawing/2014/main" id="{2FB4BB5B-3110-4C3D-9983-41C8F31EE246}"/>
              </a:ext>
            </a:extLst>
          </p:cNvPr>
          <p:cNvSpPr/>
          <p:nvPr/>
        </p:nvSpPr>
        <p:spPr>
          <a:xfrm>
            <a:off x="6457848" y="4939230"/>
            <a:ext cx="3391250" cy="1116236"/>
          </a:xfrm>
          <a:prstGeom prst="rect">
            <a:avLst/>
          </a:prstGeom>
          <a:noFill/>
          <a:ln w="28575">
            <a:solidFill>
              <a:srgbClr val="DACC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51000387-5477-43D9-8B5A-D651A154D62A}"/>
              </a:ext>
            </a:extLst>
          </p:cNvPr>
          <p:cNvSpPr txBox="1"/>
          <p:nvPr/>
        </p:nvSpPr>
        <p:spPr>
          <a:xfrm>
            <a:off x="8293297" y="3071703"/>
            <a:ext cx="271331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>
              <a:defRPr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>
                <a:latin typeface="+mj-lt"/>
                <a:ea typeface="微軟正黑體"/>
              </a:rPr>
              <a:t>2 x 10GbE SFP+ /RJ45 combo ports</a:t>
            </a: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9249851C-ABC5-4AE5-A4B3-75DB5FB44254}"/>
              </a:ext>
            </a:extLst>
          </p:cNvPr>
          <p:cNvSpPr txBox="1"/>
          <p:nvPr/>
        </p:nvSpPr>
        <p:spPr>
          <a:xfrm>
            <a:off x="5112409" y="3071703"/>
            <a:ext cx="269087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b="1">
                <a:latin typeface="+mj-lt"/>
                <a:ea typeface="微軟正黑體"/>
              </a:rPr>
              <a:t>8 x 2.5GbE RJ45 ports</a:t>
            </a: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668E1565-C02B-424D-A553-127C600EABE8}"/>
              </a:ext>
            </a:extLst>
          </p:cNvPr>
          <p:cNvSpPr txBox="1"/>
          <p:nvPr/>
        </p:nvSpPr>
        <p:spPr>
          <a:xfrm>
            <a:off x="2923683" y="3056773"/>
            <a:ext cx="159804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b="1">
                <a:latin typeface="+mj-lt"/>
                <a:ea typeface="微軟正黑體"/>
              </a:rPr>
              <a:t>Management port</a:t>
            </a:r>
            <a:endParaRPr lang="zh-TW" altLang="en-US" b="1">
              <a:latin typeface="+mj-lt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920419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4270" y="860568"/>
            <a:ext cx="11073287" cy="96832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3600"/>
              <a:t>Optimized thermal design &amp; quality components </a:t>
            </a:r>
            <a:endParaRPr lang="zh-TW" altLang="en-US" sz="360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583" y="3550447"/>
            <a:ext cx="3200400" cy="2402434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1431" y="3550447"/>
            <a:ext cx="3204667" cy="240243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3209" y="3557290"/>
            <a:ext cx="3202208" cy="2401200"/>
          </a:xfrm>
          <a:prstGeom prst="rect">
            <a:avLst/>
          </a:prstGeom>
        </p:spPr>
      </p:pic>
      <p:grpSp>
        <p:nvGrpSpPr>
          <p:cNvPr id="15" name="群組 14">
            <a:extLst>
              <a:ext uri="{FF2B5EF4-FFF2-40B4-BE49-F238E27FC236}">
                <a16:creationId xmlns:a16="http://schemas.microsoft.com/office/drawing/2014/main" id="{AA0CD8C6-6AF2-46E2-9269-2EEDDE1FF192}"/>
              </a:ext>
            </a:extLst>
          </p:cNvPr>
          <p:cNvGrpSpPr/>
          <p:nvPr/>
        </p:nvGrpSpPr>
        <p:grpSpPr>
          <a:xfrm>
            <a:off x="1091038" y="2427811"/>
            <a:ext cx="3081867" cy="902580"/>
            <a:chOff x="4452615" y="1268213"/>
            <a:chExt cx="3081867" cy="902580"/>
          </a:xfrm>
        </p:grpSpPr>
        <p:sp>
          <p:nvSpPr>
            <p:cNvPr id="19" name="矩形: 圓角 18">
              <a:extLst>
                <a:ext uri="{FF2B5EF4-FFF2-40B4-BE49-F238E27FC236}">
                  <a16:creationId xmlns:a16="http://schemas.microsoft.com/office/drawing/2014/main" id="{187E6999-DEE1-4403-BFA9-DC58970D719F}"/>
                </a:ext>
              </a:extLst>
            </p:cNvPr>
            <p:cNvSpPr/>
            <p:nvPr/>
          </p:nvSpPr>
          <p:spPr>
            <a:xfrm>
              <a:off x="4452615" y="1268213"/>
              <a:ext cx="3081867" cy="666713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等腰三角形 19">
              <a:extLst>
                <a:ext uri="{FF2B5EF4-FFF2-40B4-BE49-F238E27FC236}">
                  <a16:creationId xmlns:a16="http://schemas.microsoft.com/office/drawing/2014/main" id="{E1F569F4-BB0A-4DF7-8B44-531866A62FF6}"/>
                </a:ext>
              </a:extLst>
            </p:cNvPr>
            <p:cNvSpPr/>
            <p:nvPr/>
          </p:nvSpPr>
          <p:spPr>
            <a:xfrm rot="10800000">
              <a:off x="5689489" y="1426759"/>
              <a:ext cx="615727" cy="744034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05F5E112-E4B8-4BC9-BCF2-3FEEBB745091}"/>
              </a:ext>
            </a:extLst>
          </p:cNvPr>
          <p:cNvSpPr txBox="1"/>
          <p:nvPr/>
        </p:nvSpPr>
        <p:spPr>
          <a:xfrm>
            <a:off x="1114209" y="2402744"/>
            <a:ext cx="3081867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altLang="zh-TW" sz="2000" b="1">
                <a:ea typeface="+mn-lt"/>
                <a:cs typeface="+mn-lt"/>
              </a:rPr>
              <a:t>PWM </a:t>
            </a:r>
            <a:r>
              <a:rPr lang="zh-TW" sz="2000" b="1">
                <a:ea typeface="+mn-lt"/>
                <a:cs typeface="+mn-lt"/>
              </a:rPr>
              <a:t>double ball bearing fan</a:t>
            </a:r>
            <a:endParaRPr lang="zh-TW"/>
          </a:p>
        </p:txBody>
      </p: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BE55798F-3CB9-466A-B8B8-805E520DC7A3}"/>
              </a:ext>
            </a:extLst>
          </p:cNvPr>
          <p:cNvGrpSpPr/>
          <p:nvPr/>
        </p:nvGrpSpPr>
        <p:grpSpPr>
          <a:xfrm>
            <a:off x="4555066" y="2427811"/>
            <a:ext cx="3081867" cy="902580"/>
            <a:chOff x="4452615" y="1268213"/>
            <a:chExt cx="3081867" cy="902580"/>
          </a:xfrm>
        </p:grpSpPr>
        <p:sp>
          <p:nvSpPr>
            <p:cNvPr id="23" name="矩形: 圓角 22">
              <a:extLst>
                <a:ext uri="{FF2B5EF4-FFF2-40B4-BE49-F238E27FC236}">
                  <a16:creationId xmlns:a16="http://schemas.microsoft.com/office/drawing/2014/main" id="{381542E9-A237-459B-9FE6-DE1A8BBEDEE1}"/>
                </a:ext>
              </a:extLst>
            </p:cNvPr>
            <p:cNvSpPr/>
            <p:nvPr/>
          </p:nvSpPr>
          <p:spPr>
            <a:xfrm>
              <a:off x="4452615" y="1268213"/>
              <a:ext cx="3081867" cy="666713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4" name="等腰三角形 23">
              <a:extLst>
                <a:ext uri="{FF2B5EF4-FFF2-40B4-BE49-F238E27FC236}">
                  <a16:creationId xmlns:a16="http://schemas.microsoft.com/office/drawing/2014/main" id="{8973E665-8829-41FF-A3FE-95741F86687A}"/>
                </a:ext>
              </a:extLst>
            </p:cNvPr>
            <p:cNvSpPr/>
            <p:nvPr/>
          </p:nvSpPr>
          <p:spPr>
            <a:xfrm rot="10800000">
              <a:off x="5689489" y="1426759"/>
              <a:ext cx="615727" cy="744034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CA1859BD-17DA-4D69-950D-4F8888A06A42}"/>
              </a:ext>
            </a:extLst>
          </p:cNvPr>
          <p:cNvSpPr txBox="1"/>
          <p:nvPr/>
        </p:nvSpPr>
        <p:spPr>
          <a:xfrm>
            <a:off x="4578237" y="2402744"/>
            <a:ext cx="3081867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zh-TW" sz="2000" b="1">
                <a:ea typeface="+mn-lt"/>
                <a:cs typeface="+mn-lt"/>
              </a:rPr>
              <a:t>Large conductive and directive heatsink</a:t>
            </a:r>
            <a:endParaRPr lang="zh-TW"/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53ABAAED-635F-451D-8AF4-08250417612D}"/>
              </a:ext>
            </a:extLst>
          </p:cNvPr>
          <p:cNvGrpSpPr/>
          <p:nvPr/>
        </p:nvGrpSpPr>
        <p:grpSpPr>
          <a:xfrm>
            <a:off x="8005064" y="2427811"/>
            <a:ext cx="3081867" cy="902580"/>
            <a:chOff x="4452615" y="1268213"/>
            <a:chExt cx="3081867" cy="902580"/>
          </a:xfrm>
        </p:grpSpPr>
        <p:sp>
          <p:nvSpPr>
            <p:cNvPr id="27" name="矩形: 圓角 26">
              <a:extLst>
                <a:ext uri="{FF2B5EF4-FFF2-40B4-BE49-F238E27FC236}">
                  <a16:creationId xmlns:a16="http://schemas.microsoft.com/office/drawing/2014/main" id="{5F60F7E2-DAD6-44A6-AD01-F388B068A34D}"/>
                </a:ext>
              </a:extLst>
            </p:cNvPr>
            <p:cNvSpPr/>
            <p:nvPr/>
          </p:nvSpPr>
          <p:spPr>
            <a:xfrm>
              <a:off x="4452615" y="1268213"/>
              <a:ext cx="3081867" cy="666713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8" name="等腰三角形 27">
              <a:extLst>
                <a:ext uri="{FF2B5EF4-FFF2-40B4-BE49-F238E27FC236}">
                  <a16:creationId xmlns:a16="http://schemas.microsoft.com/office/drawing/2014/main" id="{523F03F2-A458-4143-8A6A-4A3178BEDCEF}"/>
                </a:ext>
              </a:extLst>
            </p:cNvPr>
            <p:cNvSpPr/>
            <p:nvPr/>
          </p:nvSpPr>
          <p:spPr>
            <a:xfrm rot="10800000">
              <a:off x="5689489" y="1426759"/>
              <a:ext cx="615727" cy="744034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8296BDA8-5646-416F-B3AF-F1C1B725C0EB}"/>
              </a:ext>
            </a:extLst>
          </p:cNvPr>
          <p:cNvSpPr txBox="1"/>
          <p:nvPr/>
        </p:nvSpPr>
        <p:spPr>
          <a:xfrm>
            <a:off x="8028235" y="2558264"/>
            <a:ext cx="3081867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zh-TW" sz="2000" b="1">
                <a:ea typeface="+mn-lt"/>
                <a:cs typeface="+mn-lt"/>
              </a:rPr>
              <a:t>All solid capacitors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2100575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TW"/>
              <a:t>Refined design for elegant desktop placement</a:t>
            </a:r>
            <a:r>
              <a:rPr lang="zh-TW" altLang="en-US"/>
              <a:t> 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1220187" y="2319493"/>
            <a:ext cx="10118373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b="1">
                <a:latin typeface="+mj-lt"/>
              </a:rPr>
              <a:t>Two kind of surface cover design、split </a:t>
            </a:r>
            <a:r>
              <a:rPr lang="en-US" altLang="zh-TW" b="1">
                <a:latin typeface="+mj-lt"/>
              </a:rPr>
              <a:t>2.5GbE and 10GbE area.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b="1">
                <a:latin typeface="+mj-lt"/>
              </a:rPr>
              <a:t>With dark green power adaptor component，take lead office network not only flexibility of </a:t>
            </a:r>
            <a:r>
              <a:rPr lang="en-US" altLang="zh-TW" b="1">
                <a:latin typeface="+mj-lt"/>
              </a:rPr>
              <a:t>2.5/10GbE, also shows modern and fashion design.</a:t>
            </a:r>
            <a:endParaRPr lang="zh-TW" altLang="en-US" b="1">
              <a:latin typeface="+mj-lt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68C4046-FBC0-4915-967B-9EF2DD5057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2982" y="3615177"/>
            <a:ext cx="8726036" cy="2398577"/>
          </a:xfrm>
          <a:prstGeom prst="rect">
            <a:avLst/>
          </a:prstGeom>
          <a:effectLst>
            <a:outerShdw blurRad="114300" dist="38100" dir="15600000" algn="t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24275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群組 16">
            <a:extLst>
              <a:ext uri="{FF2B5EF4-FFF2-40B4-BE49-F238E27FC236}">
                <a16:creationId xmlns:a16="http://schemas.microsoft.com/office/drawing/2014/main" id="{FD681089-E640-4DD7-AC66-8C25C2A3260E}"/>
              </a:ext>
            </a:extLst>
          </p:cNvPr>
          <p:cNvGrpSpPr/>
          <p:nvPr/>
        </p:nvGrpSpPr>
        <p:grpSpPr>
          <a:xfrm flipH="1">
            <a:off x="1169935" y="3887617"/>
            <a:ext cx="3504179" cy="1045861"/>
            <a:chOff x="4452616" y="1268213"/>
            <a:chExt cx="3335129" cy="876834"/>
          </a:xfrm>
        </p:grpSpPr>
        <p:sp>
          <p:nvSpPr>
            <p:cNvPr id="18" name="矩形: 圓角 17">
              <a:extLst>
                <a:ext uri="{FF2B5EF4-FFF2-40B4-BE49-F238E27FC236}">
                  <a16:creationId xmlns:a16="http://schemas.microsoft.com/office/drawing/2014/main" id="{05F8B847-0A39-4867-A344-9A2B7F225AA2}"/>
                </a:ext>
              </a:extLst>
            </p:cNvPr>
            <p:cNvSpPr/>
            <p:nvPr/>
          </p:nvSpPr>
          <p:spPr>
            <a:xfrm>
              <a:off x="4452616" y="1268213"/>
              <a:ext cx="3335129" cy="666713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" name="等腰三角形 18">
              <a:extLst>
                <a:ext uri="{FF2B5EF4-FFF2-40B4-BE49-F238E27FC236}">
                  <a16:creationId xmlns:a16="http://schemas.microsoft.com/office/drawing/2014/main" id="{1CCFD596-E121-4669-BFFF-4A7F4FC31B10}"/>
                </a:ext>
              </a:extLst>
            </p:cNvPr>
            <p:cNvSpPr/>
            <p:nvPr/>
          </p:nvSpPr>
          <p:spPr>
            <a:xfrm rot="10800000">
              <a:off x="4640073" y="1489642"/>
              <a:ext cx="698990" cy="655405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61917779-826A-48EC-8EA1-917E122F8EFD}"/>
              </a:ext>
            </a:extLst>
          </p:cNvPr>
          <p:cNvGrpSpPr/>
          <p:nvPr/>
        </p:nvGrpSpPr>
        <p:grpSpPr>
          <a:xfrm>
            <a:off x="6725302" y="2750675"/>
            <a:ext cx="3907633" cy="795235"/>
            <a:chOff x="4204254" y="1268213"/>
            <a:chExt cx="3719119" cy="666713"/>
          </a:xfrm>
        </p:grpSpPr>
        <p:sp>
          <p:nvSpPr>
            <p:cNvPr id="13" name="矩形: 圓角 12">
              <a:extLst>
                <a:ext uri="{FF2B5EF4-FFF2-40B4-BE49-F238E27FC236}">
                  <a16:creationId xmlns:a16="http://schemas.microsoft.com/office/drawing/2014/main" id="{C9752D4E-5C83-4F93-A9EC-D9D764C8B1F8}"/>
                </a:ext>
              </a:extLst>
            </p:cNvPr>
            <p:cNvSpPr/>
            <p:nvPr/>
          </p:nvSpPr>
          <p:spPr>
            <a:xfrm>
              <a:off x="4452615" y="1268213"/>
              <a:ext cx="3470758" cy="666713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等腰三角形 13">
              <a:extLst>
                <a:ext uri="{FF2B5EF4-FFF2-40B4-BE49-F238E27FC236}">
                  <a16:creationId xmlns:a16="http://schemas.microsoft.com/office/drawing/2014/main" id="{31249F13-F57C-4C5F-A712-6EFF3B1196D6}"/>
                </a:ext>
              </a:extLst>
            </p:cNvPr>
            <p:cNvSpPr/>
            <p:nvPr/>
          </p:nvSpPr>
          <p:spPr>
            <a:xfrm rot="16200000">
              <a:off x="4268407" y="1236004"/>
              <a:ext cx="615727" cy="744034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15" name="圖片 14">
            <a:extLst>
              <a:ext uri="{FF2B5EF4-FFF2-40B4-BE49-F238E27FC236}">
                <a16:creationId xmlns:a16="http://schemas.microsoft.com/office/drawing/2014/main" id="{45481CD1-8DA5-4875-AD65-FA52EDDCD5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5667" y="4577169"/>
            <a:ext cx="9010420" cy="1685394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FBDF3FCE-49ED-419A-A7BA-6C467B6FFC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8716" y="2507064"/>
            <a:ext cx="6099719" cy="124097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New rack mount kit</a:t>
            </a:r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7111500" y="2817036"/>
            <a:ext cx="3413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/>
              <a:t>Single QSW-M2108R-2C</a:t>
            </a:r>
            <a:r>
              <a:rPr lang="zh-TW" altLang="en-US" sz="1600" b="1"/>
              <a:t> </a:t>
            </a:r>
            <a:r>
              <a:rPr lang="en-US" altLang="zh-TW" sz="1600" b="1"/>
              <a:t>install in 1U</a:t>
            </a:r>
            <a:r>
              <a:rPr lang="zh-TW" altLang="en-US" sz="1600" b="1"/>
              <a:t> </a:t>
            </a:r>
            <a:r>
              <a:rPr lang="en-US" altLang="zh-TW" sz="1600" b="1"/>
              <a:t>space of rack</a:t>
            </a:r>
            <a:endParaRPr lang="zh-TW" altLang="en-US" sz="1600" b="1"/>
          </a:p>
        </p:txBody>
      </p:sp>
      <p:sp>
        <p:nvSpPr>
          <p:cNvPr id="7" name="文字方塊 6"/>
          <p:cNvSpPr txBox="1"/>
          <p:nvPr/>
        </p:nvSpPr>
        <p:spPr>
          <a:xfrm>
            <a:off x="1293575" y="3964405"/>
            <a:ext cx="31835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/>
              <a:t>Two QSW-M2108R-2C</a:t>
            </a:r>
            <a:r>
              <a:rPr lang="zh-TW" altLang="en-US" sz="1600" b="1"/>
              <a:t> </a:t>
            </a:r>
            <a:r>
              <a:rPr lang="en-US" altLang="zh-TW" sz="1600" b="1"/>
              <a:t>install in1U</a:t>
            </a:r>
            <a:r>
              <a:rPr lang="zh-TW" altLang="en-US" sz="1600" b="1"/>
              <a:t> </a:t>
            </a:r>
            <a:r>
              <a:rPr lang="en-US" altLang="zh-TW" sz="1600" b="1"/>
              <a:t>space of rack</a:t>
            </a:r>
            <a:endParaRPr lang="zh-TW" altLang="en-US" sz="1600" b="1"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6E5BAE7E-7C9F-4615-A082-339E58F2881F}"/>
              </a:ext>
            </a:extLst>
          </p:cNvPr>
          <p:cNvSpPr txBox="1"/>
          <p:nvPr/>
        </p:nvSpPr>
        <p:spPr>
          <a:xfrm>
            <a:off x="638446" y="5909162"/>
            <a:ext cx="64730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>
                <a:solidFill>
                  <a:schemeClr val="bg1"/>
                </a:solidFill>
              </a:rPr>
              <a:t>Note1: QSW-M2108R-2C only</a:t>
            </a:r>
          </a:p>
          <a:p>
            <a:r>
              <a:rPr lang="en-US" altLang="zh-TW" sz="1400">
                <a:solidFill>
                  <a:schemeClr val="bg1"/>
                </a:solidFill>
              </a:rPr>
              <a:t>Note2: Requires separate 2-in-1U rackmount kit. Please visit https://shop.qnap.com.</a:t>
            </a:r>
            <a:endParaRPr lang="zh-TW" altLang="en-US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0148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>
                <a:ea typeface="微軟正黑體"/>
              </a:rPr>
              <a:t>QSW-M2108 </a:t>
            </a:r>
            <a:r>
              <a:rPr lang="zh-TW"/>
              <a:t>Software highlight</a:t>
            </a:r>
            <a:r>
              <a:rPr lang="en-US"/>
              <a:t>s</a:t>
            </a:r>
            <a:endParaRPr lang="zh-TW" b="0">
              <a:ea typeface="+mj-lt"/>
              <a:cs typeface="+mj-lt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9275739" y="1054447"/>
            <a:ext cx="1821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QSW-M2108R-2C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75877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/>
              <a:t>Easy </a:t>
            </a:r>
            <a:r>
              <a:rPr lang="en-US">
                <a:ea typeface="+mj-lt"/>
              </a:rPr>
              <a:t>to</a:t>
            </a:r>
            <a:r>
              <a:rPr lang="zh-TW"/>
              <a:t> use </a:t>
            </a:r>
            <a:r>
              <a:rPr lang="en-US">
                <a:ea typeface="+mj-lt"/>
              </a:rPr>
              <a:t>GUI </a:t>
            </a:r>
            <a:r>
              <a:rPr lang="zh-TW"/>
              <a:t>design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4294967295"/>
          </p:nvPr>
        </p:nvSpPr>
        <p:spPr>
          <a:xfrm>
            <a:off x="466009" y="1457992"/>
            <a:ext cx="10515600" cy="447099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51460" indent="-251460">
              <a:lnSpc>
                <a:spcPct val="90000"/>
              </a:lnSpc>
              <a:spcBef>
                <a:spcPts val="1000"/>
              </a:spcBef>
              <a:buSzPct val="70000"/>
              <a:buFont typeface="Wingdings,Sans-Serif" panose="05000000000000000000" pitchFamily="2" charset="2"/>
              <a:buChar char="n"/>
            </a:pPr>
            <a:r>
              <a:rPr lang="zh-TW" sz="2400" b="1">
                <a:latin typeface="+mj-lt"/>
                <a:ea typeface="微軟正黑體"/>
                <a:cs typeface="Arial"/>
              </a:rPr>
              <a:t>Rich functions and easy </a:t>
            </a:r>
            <a:r>
              <a:rPr lang="en-US" altLang="zh-TW" sz="2400" b="1">
                <a:latin typeface="+mj-lt"/>
                <a:ea typeface="微軟正黑體"/>
                <a:cs typeface="Arial"/>
              </a:rPr>
              <a:t>to</a:t>
            </a:r>
            <a:r>
              <a:rPr lang="zh-TW" sz="2400" b="1">
                <a:latin typeface="+mj-lt"/>
                <a:ea typeface="微軟正黑體"/>
                <a:cs typeface="Arial"/>
              </a:rPr>
              <a:t> use</a:t>
            </a:r>
            <a:r>
              <a:rPr lang="en-US" altLang="zh-TW" sz="2400" b="1">
                <a:latin typeface="+mj-lt"/>
                <a:ea typeface="微軟正黑體"/>
                <a:cs typeface="Arial"/>
              </a:rPr>
              <a:t>.</a:t>
            </a:r>
            <a:endParaRPr lang="zh-TW" sz="2400">
              <a:latin typeface="+mj-lt"/>
              <a:ea typeface="微軟正黑體"/>
            </a:endParaRPr>
          </a:p>
          <a:p>
            <a:pPr marL="251460" indent="-251460">
              <a:lnSpc>
                <a:spcPct val="90000"/>
              </a:lnSpc>
              <a:spcBef>
                <a:spcPts val="1000"/>
              </a:spcBef>
              <a:buSzPct val="70000"/>
              <a:buFont typeface="Wingdings,Sans-Serif" panose="05000000000000000000" pitchFamily="2" charset="2"/>
              <a:buChar char="n"/>
            </a:pPr>
            <a:r>
              <a:rPr lang="zh-TW" sz="2400" b="1">
                <a:latin typeface="+mj-lt"/>
                <a:cs typeface="Arial"/>
              </a:rPr>
              <a:t>Straightforward web design let</a:t>
            </a:r>
            <a:r>
              <a:rPr lang="en-US" altLang="zh-TW" sz="2400" b="1">
                <a:latin typeface="+mj-lt"/>
                <a:ea typeface="微軟正黑體"/>
                <a:cs typeface="Arial"/>
              </a:rPr>
              <a:t>s</a:t>
            </a:r>
            <a:r>
              <a:rPr lang="zh-TW" sz="2400" b="1">
                <a:latin typeface="+mj-lt"/>
                <a:cs typeface="Arial"/>
              </a:rPr>
              <a:t> user realize the setup logic quickly</a:t>
            </a:r>
            <a:r>
              <a:rPr lang="en-US" altLang="zh-TW" sz="2400" b="1">
                <a:latin typeface="+mj-lt"/>
                <a:ea typeface="微軟正黑體"/>
                <a:cs typeface="Arial"/>
              </a:rPr>
              <a:t>.</a:t>
            </a:r>
            <a:endParaRPr lang="zh-TW" sz="2400">
              <a:latin typeface="+mj-lt"/>
              <a:ea typeface="微軟正黑體"/>
            </a:endParaRPr>
          </a:p>
          <a:p>
            <a:pPr marL="251460" lvl="0" indent="-251460">
              <a:buSzPct val="70000"/>
              <a:buFont typeface="Wingdings" panose="05000000000000000000" pitchFamily="2" charset="2"/>
              <a:buChar char="n"/>
            </a:pPr>
            <a:endParaRPr lang="zh-TW" altLang="en-US" b="1"/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470E2A98-AD10-4828-9779-B22FE5A34BAB}"/>
              </a:ext>
            </a:extLst>
          </p:cNvPr>
          <p:cNvGrpSpPr/>
          <p:nvPr/>
        </p:nvGrpSpPr>
        <p:grpSpPr>
          <a:xfrm>
            <a:off x="371763" y="2548829"/>
            <a:ext cx="11448474" cy="3953600"/>
            <a:chOff x="807948" y="2773359"/>
            <a:chExt cx="10576104" cy="3652337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7948" y="2773359"/>
              <a:ext cx="4714819" cy="2141313"/>
            </a:xfrm>
            <a:prstGeom prst="roundRect">
              <a:avLst>
                <a:gd name="adj" fmla="val 4857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57167" y="3377208"/>
              <a:ext cx="4743831" cy="2141313"/>
            </a:xfrm>
            <a:prstGeom prst="roundRect">
              <a:avLst>
                <a:gd name="adj" fmla="val 4857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69237" y="4284384"/>
              <a:ext cx="4714815" cy="2141312"/>
            </a:xfrm>
            <a:prstGeom prst="roundRect">
              <a:avLst>
                <a:gd name="adj" fmla="val 4857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5933936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Split office network into different area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465022" y="1548154"/>
            <a:ext cx="8707567" cy="141158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51460" indent="-251460">
              <a:lnSpc>
                <a:spcPct val="90000"/>
              </a:lnSpc>
              <a:spcBef>
                <a:spcPts val="1000"/>
              </a:spcBef>
              <a:buSzPct val="70000"/>
              <a:buFont typeface="Wingdings,Sans-Serif" panose="05000000000000000000" pitchFamily="2" charset="2"/>
              <a:buChar char="n"/>
            </a:pPr>
            <a:r>
              <a:rPr lang="zh-TW" sz="2000" b="1">
                <a:latin typeface="+mj-lt"/>
                <a:cs typeface="Arial"/>
              </a:rPr>
              <a:t>Virtual network </a:t>
            </a:r>
            <a:r>
              <a:rPr lang="en-US" sz="2000" b="1">
                <a:latin typeface="+mj-lt"/>
                <a:cs typeface="Arial"/>
              </a:rPr>
              <a:t>(VLAN) </a:t>
            </a:r>
            <a:r>
              <a:rPr lang="en-US" altLang="zh-TW" sz="2000" b="1">
                <a:latin typeface="+mj-lt"/>
                <a:cs typeface="Arial"/>
              </a:rPr>
              <a:t>can split office network.</a:t>
            </a:r>
            <a:endParaRPr lang="en-US" sz="2000">
              <a:latin typeface="+mj-lt"/>
            </a:endParaRPr>
          </a:p>
          <a:p>
            <a:pPr marL="251460" indent="-251460">
              <a:lnSpc>
                <a:spcPct val="90000"/>
              </a:lnSpc>
              <a:spcBef>
                <a:spcPts val="1000"/>
              </a:spcBef>
              <a:buSzPct val="70000"/>
              <a:buFont typeface="Wingdings,Sans-Serif" panose="05000000000000000000" pitchFamily="2" charset="2"/>
              <a:buChar char="n"/>
            </a:pPr>
            <a:r>
              <a:rPr lang="zh-TW" sz="2000" b="1">
                <a:latin typeface="+mj-lt"/>
                <a:cs typeface="Arial"/>
              </a:rPr>
              <a:t>Easy </a:t>
            </a:r>
            <a:r>
              <a:rPr lang="en-US" altLang="zh-TW" sz="2000" b="1">
                <a:latin typeface="+mj-lt"/>
                <a:cs typeface="Arial"/>
              </a:rPr>
              <a:t>to </a:t>
            </a:r>
            <a:r>
              <a:rPr lang="zh-TW" sz="2000" b="1">
                <a:latin typeface="+mj-lt"/>
                <a:cs typeface="Arial"/>
              </a:rPr>
              <a:t>manage</a:t>
            </a:r>
            <a:r>
              <a:rPr lang="en-US" altLang="zh-TW" sz="2000" b="1">
                <a:latin typeface="+mj-lt"/>
                <a:cs typeface="Arial"/>
              </a:rPr>
              <a:t>,</a:t>
            </a:r>
            <a:r>
              <a:rPr lang="zh-TW" sz="2000" b="1">
                <a:latin typeface="+mj-lt"/>
                <a:cs typeface="Arial"/>
              </a:rPr>
              <a:t> can set up rout</a:t>
            </a:r>
            <a:r>
              <a:rPr lang="en-US" altLang="zh-TW" sz="2000" b="1">
                <a:latin typeface="+mj-lt"/>
                <a:cs typeface="Arial"/>
              </a:rPr>
              <a:t>ing to connect different networks.</a:t>
            </a:r>
            <a:endParaRPr lang="zh-TW" sz="2000">
              <a:latin typeface="+mj-lt"/>
              <a:ea typeface="微軟正黑體"/>
            </a:endParaRPr>
          </a:p>
          <a:p>
            <a:pPr marL="251460" indent="-251460">
              <a:lnSpc>
                <a:spcPct val="90000"/>
              </a:lnSpc>
              <a:spcBef>
                <a:spcPts val="1000"/>
              </a:spcBef>
              <a:buSzPct val="70000"/>
              <a:buFont typeface="Wingdings,Sans-Serif" panose="05000000000000000000" pitchFamily="2" charset="2"/>
              <a:buChar char="n"/>
            </a:pPr>
            <a:r>
              <a:rPr lang="zh-TW" sz="2000" b="1">
                <a:latin typeface="+mj-lt"/>
                <a:cs typeface="Arial"/>
              </a:rPr>
              <a:t>Separate </a:t>
            </a:r>
            <a:r>
              <a:rPr lang="en-US" altLang="zh-TW" sz="2000" b="1">
                <a:latin typeface="+mj-lt"/>
                <a:cs typeface="Arial"/>
              </a:rPr>
              <a:t>employee</a:t>
            </a:r>
            <a:r>
              <a:rPr lang="zh-TW" sz="2000" b="1">
                <a:latin typeface="+mj-lt"/>
                <a:cs typeface="Arial"/>
              </a:rPr>
              <a:t> and guest network</a:t>
            </a:r>
            <a:r>
              <a:rPr lang="en-US" altLang="zh-TW" sz="2000" b="1">
                <a:latin typeface="+mj-lt"/>
                <a:cs typeface="Arial"/>
              </a:rPr>
              <a:t>.</a:t>
            </a:r>
            <a:endParaRPr lang="zh-TW" altLang="en-US" sz="2000">
              <a:latin typeface="+mj-lt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B069619E-92CB-48CF-9913-1668CB01391F}"/>
              </a:ext>
            </a:extLst>
          </p:cNvPr>
          <p:cNvGrpSpPr/>
          <p:nvPr/>
        </p:nvGrpSpPr>
        <p:grpSpPr>
          <a:xfrm>
            <a:off x="1157161" y="1418646"/>
            <a:ext cx="10497106" cy="5052450"/>
            <a:chOff x="225396" y="1150916"/>
            <a:chExt cx="11574528" cy="5571033"/>
          </a:xfrm>
        </p:grpSpPr>
        <p:sp>
          <p:nvSpPr>
            <p:cNvPr id="129" name="流程圖: 接點 128">
              <a:extLst>
                <a:ext uri="{FF2B5EF4-FFF2-40B4-BE49-F238E27FC236}">
                  <a16:creationId xmlns:a16="http://schemas.microsoft.com/office/drawing/2014/main" id="{38147941-D0A1-4F6E-B241-4A7BE6918161}"/>
                </a:ext>
              </a:extLst>
            </p:cNvPr>
            <p:cNvSpPr/>
            <p:nvPr/>
          </p:nvSpPr>
          <p:spPr>
            <a:xfrm>
              <a:off x="225396" y="4406386"/>
              <a:ext cx="3391633" cy="1992916"/>
            </a:xfrm>
            <a:prstGeom prst="flowChartConnector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7" name="圖片 26" descr="一張含有 玩具 的圖片&#10;&#10;自動產生的描述">
              <a:extLst>
                <a:ext uri="{FF2B5EF4-FFF2-40B4-BE49-F238E27FC236}">
                  <a16:creationId xmlns:a16="http://schemas.microsoft.com/office/drawing/2014/main" id="{3049FA66-BC23-4EDE-AA7D-D65D5A2F2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49175" y="4279641"/>
              <a:ext cx="2150749" cy="2442308"/>
            </a:xfrm>
            <a:prstGeom prst="rect">
              <a:avLst/>
            </a:prstGeom>
          </p:spPr>
        </p:pic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78FBB188-2253-4B02-87D8-57434F1B2D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95579" y="4276685"/>
              <a:ext cx="2517494" cy="2444272"/>
            </a:xfrm>
            <a:prstGeom prst="rect">
              <a:avLst/>
            </a:prstGeom>
          </p:spPr>
        </p:pic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2BFA8D2D-FDC4-426F-9FD6-FB7BFC0311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328067" y="1150916"/>
              <a:ext cx="2243094" cy="2444294"/>
            </a:xfrm>
            <a:prstGeom prst="rect">
              <a:avLst/>
            </a:prstGeom>
          </p:spPr>
        </p:pic>
        <p:cxnSp>
          <p:nvCxnSpPr>
            <p:cNvPr id="35" name="直線單箭頭接點 34">
              <a:extLst>
                <a:ext uri="{FF2B5EF4-FFF2-40B4-BE49-F238E27FC236}">
                  <a16:creationId xmlns:a16="http://schemas.microsoft.com/office/drawing/2014/main" id="{DB31945D-5F03-4474-A7D5-4759513546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65853" y="3377388"/>
              <a:ext cx="5451445" cy="788727"/>
            </a:xfrm>
            <a:prstGeom prst="straightConnector1">
              <a:avLst/>
            </a:prstGeom>
            <a:ln w="6350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單箭頭接點 41">
              <a:extLst>
                <a:ext uri="{FF2B5EF4-FFF2-40B4-BE49-F238E27FC236}">
                  <a16:creationId xmlns:a16="http://schemas.microsoft.com/office/drawing/2014/main" id="{6BAAA19E-B728-4AE3-96D0-93ECA772C9D6}"/>
                </a:ext>
              </a:extLst>
            </p:cNvPr>
            <p:cNvCxnSpPr>
              <a:cxnSpLocks/>
            </p:cNvCxnSpPr>
            <p:nvPr/>
          </p:nvCxnSpPr>
          <p:spPr>
            <a:xfrm>
              <a:off x="8327960" y="5402844"/>
              <a:ext cx="1471133" cy="0"/>
            </a:xfrm>
            <a:prstGeom prst="straightConnector1">
              <a:avLst/>
            </a:prstGeom>
            <a:ln w="63500">
              <a:solidFill>
                <a:srgbClr val="00206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單箭頭接點 51">
              <a:extLst>
                <a:ext uri="{FF2B5EF4-FFF2-40B4-BE49-F238E27FC236}">
                  <a16:creationId xmlns:a16="http://schemas.microsoft.com/office/drawing/2014/main" id="{DD3DC10A-6B4E-42FC-96ED-774651DF7496}"/>
                </a:ext>
              </a:extLst>
            </p:cNvPr>
            <p:cNvCxnSpPr>
              <a:cxnSpLocks/>
            </p:cNvCxnSpPr>
            <p:nvPr/>
          </p:nvCxnSpPr>
          <p:spPr>
            <a:xfrm>
              <a:off x="10198462" y="3709962"/>
              <a:ext cx="7218" cy="1230528"/>
            </a:xfrm>
            <a:prstGeom prst="straightConnector1">
              <a:avLst/>
            </a:prstGeom>
            <a:ln w="6350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8" name="圖片 77">
              <a:extLst>
                <a:ext uri="{FF2B5EF4-FFF2-40B4-BE49-F238E27FC236}">
                  <a16:creationId xmlns:a16="http://schemas.microsoft.com/office/drawing/2014/main" id="{1E0700A0-2D5F-4997-8BE1-18C79FF7B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5261" y="2958391"/>
              <a:ext cx="3460592" cy="3069427"/>
            </a:xfrm>
            <a:prstGeom prst="rect">
              <a:avLst/>
            </a:prstGeom>
          </p:spPr>
        </p:pic>
        <p:sp>
          <p:nvSpPr>
            <p:cNvPr id="82" name="乘號 81">
              <a:extLst>
                <a:ext uri="{FF2B5EF4-FFF2-40B4-BE49-F238E27FC236}">
                  <a16:creationId xmlns:a16="http://schemas.microsoft.com/office/drawing/2014/main" id="{287E33E0-E5F6-4382-B6CD-947F80017F22}"/>
                </a:ext>
              </a:extLst>
            </p:cNvPr>
            <p:cNvSpPr/>
            <p:nvPr/>
          </p:nvSpPr>
          <p:spPr>
            <a:xfrm>
              <a:off x="9837367" y="3959846"/>
              <a:ext cx="722189" cy="722189"/>
            </a:xfrm>
            <a:prstGeom prst="mathMultiply">
              <a:avLst/>
            </a:prstGeom>
            <a:solidFill>
              <a:srgbClr val="C00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83" name="乘號 82">
              <a:extLst>
                <a:ext uri="{FF2B5EF4-FFF2-40B4-BE49-F238E27FC236}">
                  <a16:creationId xmlns:a16="http://schemas.microsoft.com/office/drawing/2014/main" id="{401791EE-6354-42FD-AFE7-E31C4256166B}"/>
                </a:ext>
              </a:extLst>
            </p:cNvPr>
            <p:cNvSpPr/>
            <p:nvPr/>
          </p:nvSpPr>
          <p:spPr>
            <a:xfrm>
              <a:off x="6043872" y="3415352"/>
              <a:ext cx="722189" cy="722189"/>
            </a:xfrm>
            <a:prstGeom prst="mathMultiply">
              <a:avLst/>
            </a:prstGeom>
            <a:solidFill>
              <a:srgbClr val="C00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cxnSp>
          <p:nvCxnSpPr>
            <p:cNvPr id="120" name="直線單箭頭接點 119">
              <a:extLst>
                <a:ext uri="{FF2B5EF4-FFF2-40B4-BE49-F238E27FC236}">
                  <a16:creationId xmlns:a16="http://schemas.microsoft.com/office/drawing/2014/main" id="{4D140CAE-6C8A-401B-8F70-EBE86B4C97A1}"/>
                </a:ext>
              </a:extLst>
            </p:cNvPr>
            <p:cNvCxnSpPr>
              <a:cxnSpLocks/>
              <a:stCxn id="78" idx="3"/>
            </p:cNvCxnSpPr>
            <p:nvPr/>
          </p:nvCxnSpPr>
          <p:spPr>
            <a:xfrm>
              <a:off x="3765853" y="4493105"/>
              <a:ext cx="2522165" cy="744642"/>
            </a:xfrm>
            <a:prstGeom prst="straightConnector1">
              <a:avLst/>
            </a:prstGeom>
            <a:ln w="6350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乘號 124">
              <a:extLst>
                <a:ext uri="{FF2B5EF4-FFF2-40B4-BE49-F238E27FC236}">
                  <a16:creationId xmlns:a16="http://schemas.microsoft.com/office/drawing/2014/main" id="{3450B1C6-7A29-4F8B-A547-47850ADC9D55}"/>
                </a:ext>
              </a:extLst>
            </p:cNvPr>
            <p:cNvSpPr/>
            <p:nvPr/>
          </p:nvSpPr>
          <p:spPr>
            <a:xfrm>
              <a:off x="4640324" y="4473243"/>
              <a:ext cx="722189" cy="722189"/>
            </a:xfrm>
            <a:prstGeom prst="mathMultiply">
              <a:avLst/>
            </a:prstGeom>
            <a:solidFill>
              <a:srgbClr val="C00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cxnSp>
          <p:nvCxnSpPr>
            <p:cNvPr id="132" name="直線單箭頭接點 131">
              <a:extLst>
                <a:ext uri="{FF2B5EF4-FFF2-40B4-BE49-F238E27FC236}">
                  <a16:creationId xmlns:a16="http://schemas.microsoft.com/office/drawing/2014/main" id="{C9FE2732-2406-4600-BB2B-B63F6C5CCB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34608" y="3701316"/>
              <a:ext cx="1305583" cy="1130624"/>
            </a:xfrm>
            <a:prstGeom prst="straightConnector1">
              <a:avLst/>
            </a:prstGeom>
            <a:ln w="63500">
              <a:solidFill>
                <a:srgbClr val="00206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117493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 descr="一張含有 汽車, 蛋糕, 坐, 玩具 的圖片&#10;&#10;自動產生的描述">
            <a:extLst>
              <a:ext uri="{FF2B5EF4-FFF2-40B4-BE49-F238E27FC236}">
                <a16:creationId xmlns:a16="http://schemas.microsoft.com/office/drawing/2014/main" id="{A53B9F7C-9655-472D-9382-F4EA95F2A8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80622"/>
            <a:ext cx="7881287" cy="631528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2379" y="700420"/>
            <a:ext cx="11564150" cy="1337871"/>
          </a:xfrm>
        </p:spPr>
        <p:txBody>
          <a:bodyPr>
            <a:normAutofit/>
          </a:bodyPr>
          <a:lstStyle/>
          <a:p>
            <a:r>
              <a:rPr lang="en-US" altLang="zh-TW" sz="3600"/>
              <a:t>Raise</a:t>
            </a:r>
            <a:r>
              <a:rPr lang="zh-TW" altLang="en-US" sz="3600"/>
              <a:t> </a:t>
            </a:r>
            <a:r>
              <a:rPr lang="en-US" altLang="zh-TW" sz="3600"/>
              <a:t>network speed with multiple network cable</a:t>
            </a:r>
            <a:endParaRPr lang="zh-TW" altLang="en-US" sz="3600"/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1010609" y="2329214"/>
            <a:ext cx="10326331" cy="150971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51460" indent="-251460">
              <a:lnSpc>
                <a:spcPct val="90000"/>
              </a:lnSpc>
              <a:spcBef>
                <a:spcPts val="1000"/>
              </a:spcBef>
              <a:buSzPct val="70000"/>
              <a:buFont typeface="Wingdings,Sans-Serif" panose="05000000000000000000" pitchFamily="2" charset="2"/>
              <a:buChar char="n"/>
            </a:pPr>
            <a:r>
              <a:rPr lang="en-US" sz="2000" b="1">
                <a:latin typeface="Arial"/>
                <a:ea typeface="微軟正黑體"/>
                <a:cs typeface="Arial"/>
              </a:rPr>
              <a:t>Link Aggregation</a:t>
            </a:r>
            <a:r>
              <a:rPr lang="zh-TW" altLang="en-US" sz="2000" b="1">
                <a:latin typeface="Arial"/>
                <a:ea typeface="微軟正黑體"/>
                <a:cs typeface="Arial"/>
              </a:rPr>
              <a:t> </a:t>
            </a:r>
            <a:r>
              <a:rPr lang="en-US" sz="2000" b="1">
                <a:latin typeface="Arial"/>
                <a:ea typeface="微軟正黑體"/>
                <a:cs typeface="Arial"/>
              </a:rPr>
              <a:t>(LAG) </a:t>
            </a:r>
            <a:r>
              <a:rPr lang="zh-TW" sz="2000" b="1">
                <a:latin typeface="Arial"/>
                <a:ea typeface="微軟正黑體"/>
                <a:cs typeface="Arial"/>
              </a:rPr>
              <a:t>can aggregate multiple network cable into a single logical network</a:t>
            </a:r>
            <a:r>
              <a:rPr lang="en-US" altLang="zh-TW" sz="2000" b="1">
                <a:latin typeface="Arial"/>
                <a:ea typeface="微軟正黑體"/>
                <a:cs typeface="Arial"/>
              </a:rPr>
              <a:t>.</a:t>
            </a:r>
            <a:endParaRPr lang="en-US" altLang="zh-TW" sz="2000">
              <a:latin typeface="微軟正黑體"/>
              <a:ea typeface="微軟正黑體"/>
            </a:endParaRPr>
          </a:p>
          <a:p>
            <a:pPr marL="251460" indent="-251460">
              <a:lnSpc>
                <a:spcPct val="90000"/>
              </a:lnSpc>
              <a:spcBef>
                <a:spcPts val="1000"/>
              </a:spcBef>
              <a:buSzPct val="70000"/>
              <a:buFont typeface="Wingdings,Sans-Serif" panose="05000000000000000000" pitchFamily="2" charset="2"/>
              <a:buChar char="n"/>
            </a:pPr>
            <a:r>
              <a:rPr lang="en-US" altLang="zh-TW" sz="2000" b="1">
                <a:latin typeface="Arial"/>
                <a:ea typeface="微軟正黑體"/>
                <a:cs typeface="Arial"/>
              </a:rPr>
              <a:t>Quick and direct to have a network more than 10GbE. </a:t>
            </a:r>
            <a:endParaRPr lang="zh-TW" altLang="en-US" sz="200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98B16C5-010D-49F4-94DE-887E1C45AC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2879" y="4285412"/>
            <a:ext cx="6692799" cy="1839689"/>
          </a:xfrm>
          <a:prstGeom prst="rect">
            <a:avLst/>
          </a:prstGeom>
          <a:effectLst>
            <a:outerShdw blurRad="114300" dist="38100" dir="5400000" algn="t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41991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 descr="一張含有 文字, 地圖, 標誌 的圖片&#10;&#10;自動產生的描述">
            <a:extLst>
              <a:ext uri="{FF2B5EF4-FFF2-40B4-BE49-F238E27FC236}">
                <a16:creationId xmlns:a16="http://schemas.microsoft.com/office/drawing/2014/main" id="{EF433C95-137E-4971-86A4-C17F2958A8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0828" y="1564990"/>
            <a:ext cx="8184274" cy="469462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Deliver streaming to dedicate device specifically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443149" y="2050512"/>
            <a:ext cx="3996267" cy="207869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51460" indent="-251460">
              <a:lnSpc>
                <a:spcPct val="90000"/>
              </a:lnSpc>
              <a:spcBef>
                <a:spcPts val="1000"/>
              </a:spcBef>
              <a:buSzPct val="70000"/>
              <a:buFont typeface="Wingdings,Sans-Serif" panose="05000000000000000000" pitchFamily="2" charset="2"/>
              <a:buChar char="n"/>
            </a:pPr>
            <a:r>
              <a:rPr lang="en-US" sz="2000" b="1">
                <a:latin typeface="Arial"/>
                <a:ea typeface="微軟正黑體"/>
                <a:cs typeface="Arial"/>
              </a:rPr>
              <a:t>IGMP snooping can record streaming request for each end point device.</a:t>
            </a:r>
            <a:endParaRPr lang="zh-TW" altLang="en-US" sz="2000">
              <a:latin typeface="微軟正黑體"/>
              <a:ea typeface="微軟正黑體"/>
            </a:endParaRPr>
          </a:p>
          <a:p>
            <a:pPr marL="251460" indent="-251460">
              <a:lnSpc>
                <a:spcPct val="90000"/>
              </a:lnSpc>
              <a:spcBef>
                <a:spcPts val="1000"/>
              </a:spcBef>
              <a:buSzPct val="70000"/>
              <a:buFont typeface="Wingdings,Sans-Serif" panose="05000000000000000000" pitchFamily="2" charset="2"/>
              <a:buChar char="n"/>
            </a:pPr>
            <a:r>
              <a:rPr lang="en-US" altLang="zh-TW" sz="2000" b="1">
                <a:latin typeface="Arial"/>
                <a:ea typeface="微軟正黑體"/>
                <a:cs typeface="Arial"/>
              </a:rPr>
              <a:t>Avoid</a:t>
            </a:r>
            <a:r>
              <a:rPr lang="zh-TW" altLang="en-US" sz="2000" b="1">
                <a:latin typeface="Arial"/>
                <a:ea typeface="微軟正黑體"/>
                <a:cs typeface="Arial"/>
              </a:rPr>
              <a:t> </a:t>
            </a:r>
            <a:r>
              <a:rPr lang="zh-TW" sz="2000" b="1">
                <a:latin typeface="Arial"/>
                <a:ea typeface="微軟正黑體"/>
                <a:cs typeface="Arial"/>
              </a:rPr>
              <a:t>packet lost or wrong stream br</a:t>
            </a:r>
            <a:r>
              <a:rPr lang="en-US" altLang="zh-TW" sz="2000" b="1">
                <a:latin typeface="Arial"/>
                <a:ea typeface="微軟正黑體"/>
                <a:cs typeface="Arial"/>
              </a:rPr>
              <a:t>o</a:t>
            </a:r>
            <a:r>
              <a:rPr lang="zh-TW" sz="2000" b="1">
                <a:latin typeface="Arial"/>
                <a:ea typeface="微軟正黑體"/>
                <a:cs typeface="Arial"/>
              </a:rPr>
              <a:t>a</a:t>
            </a:r>
            <a:r>
              <a:rPr lang="en-US" altLang="zh-TW" sz="2000" b="1">
                <a:latin typeface="Arial"/>
                <a:ea typeface="微軟正黑體"/>
                <a:cs typeface="Arial"/>
              </a:rPr>
              <a:t>d</a:t>
            </a:r>
            <a:r>
              <a:rPr lang="zh-TW" sz="2000" b="1">
                <a:latin typeface="Arial"/>
                <a:ea typeface="微軟正黑體"/>
                <a:cs typeface="Arial"/>
              </a:rPr>
              <a:t>cast</a:t>
            </a:r>
            <a:r>
              <a:rPr lang="en-US" altLang="zh-TW" sz="2000" b="1">
                <a:latin typeface="Arial"/>
                <a:ea typeface="微軟正黑體"/>
                <a:cs typeface="Arial"/>
              </a:rPr>
              <a:t>.</a:t>
            </a:r>
            <a:endParaRPr lang="zh-TW" altLang="en-US" sz="2000"/>
          </a:p>
        </p:txBody>
      </p:sp>
    </p:spTree>
    <p:extLst>
      <p:ext uri="{BB962C8B-B14F-4D97-AF65-F5344CB8AC3E}">
        <p14:creationId xmlns:p14="http://schemas.microsoft.com/office/powerpoint/2010/main" val="5080708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Firmware version live check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6773779" y="3092116"/>
            <a:ext cx="5079924" cy="172541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51460" indent="-251460">
              <a:lnSpc>
                <a:spcPct val="90000"/>
              </a:lnSpc>
              <a:spcBef>
                <a:spcPts val="1000"/>
              </a:spcBef>
              <a:buSzPct val="70000"/>
              <a:buFont typeface="Wingdings,Sans-Serif" panose="05000000000000000000" pitchFamily="2" charset="2"/>
              <a:buChar char="n"/>
            </a:pPr>
            <a:r>
              <a:rPr lang="zh-TW" sz="2000" b="1">
                <a:latin typeface="Arial"/>
                <a:cs typeface="Arial"/>
              </a:rPr>
              <a:t>One-click update</a:t>
            </a:r>
            <a:r>
              <a:rPr lang="en-US" altLang="zh-TW" sz="2000" b="1">
                <a:latin typeface="Arial"/>
                <a:ea typeface="微軟正黑體"/>
                <a:cs typeface="Arial"/>
              </a:rPr>
              <a:t>.</a:t>
            </a:r>
            <a:endParaRPr lang="en-US" altLang="zh-TW" sz="2000">
              <a:latin typeface="微軟正黑體"/>
              <a:ea typeface="微軟正黑體"/>
            </a:endParaRPr>
          </a:p>
          <a:p>
            <a:pPr marL="251460" indent="-251460">
              <a:lnSpc>
                <a:spcPct val="90000"/>
              </a:lnSpc>
              <a:spcBef>
                <a:spcPts val="1000"/>
              </a:spcBef>
              <a:buSzPct val="70000"/>
              <a:buFont typeface="Wingdings,Sans-Serif" panose="05000000000000000000" pitchFamily="2" charset="2"/>
              <a:buChar char="n"/>
            </a:pPr>
            <a:r>
              <a:rPr lang="zh-TW" sz="2000" b="1">
                <a:latin typeface="Arial"/>
                <a:cs typeface="Arial"/>
              </a:rPr>
              <a:t>Firmware version auto detect</a:t>
            </a:r>
            <a:r>
              <a:rPr lang="en-US" altLang="zh-TW" sz="2000" b="1">
                <a:latin typeface="Arial"/>
                <a:ea typeface="微軟正黑體"/>
                <a:cs typeface="Arial"/>
              </a:rPr>
              <a:t>.</a:t>
            </a:r>
            <a:endParaRPr lang="en-US" sz="2000"/>
          </a:p>
          <a:p>
            <a:pPr marL="251460" indent="-251460">
              <a:lnSpc>
                <a:spcPct val="90000"/>
              </a:lnSpc>
              <a:spcBef>
                <a:spcPts val="1000"/>
              </a:spcBef>
              <a:buSzPct val="70000"/>
              <a:buFont typeface="Wingdings,Sans-Serif" panose="05000000000000000000" pitchFamily="2" charset="2"/>
              <a:buChar char="n"/>
            </a:pPr>
            <a:r>
              <a:rPr lang="en-US" altLang="zh-TW" sz="2000" b="1">
                <a:latin typeface="Arial"/>
                <a:ea typeface="微軟正黑體"/>
                <a:cs typeface="Arial"/>
              </a:rPr>
              <a:t>Manual update</a:t>
            </a:r>
            <a:endParaRPr lang="en-US" altLang="zh-TW" sz="2000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D8E3A911-79E1-4C50-9B56-F5FDB8B3EB61}"/>
              </a:ext>
            </a:extLst>
          </p:cNvPr>
          <p:cNvGrpSpPr/>
          <p:nvPr/>
        </p:nvGrpSpPr>
        <p:grpSpPr>
          <a:xfrm>
            <a:off x="1002129" y="1754188"/>
            <a:ext cx="5180187" cy="4891965"/>
            <a:chOff x="306213" y="1754188"/>
            <a:chExt cx="5845298" cy="5520070"/>
          </a:xfrm>
        </p:grpSpPr>
        <p:pic>
          <p:nvPicPr>
            <p:cNvPr id="9" name="圖片 8" descr="一張含有 畫畫, 標誌 的圖片&#10;&#10;自動產生的描述">
              <a:extLst>
                <a:ext uri="{FF2B5EF4-FFF2-40B4-BE49-F238E27FC236}">
                  <a16:creationId xmlns:a16="http://schemas.microsoft.com/office/drawing/2014/main" id="{E3D513E4-18D6-4B37-87B1-A4B38A479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6213" y="1754188"/>
              <a:ext cx="5845298" cy="5520070"/>
            </a:xfrm>
            <a:prstGeom prst="rect">
              <a:avLst/>
            </a:prstGeom>
          </p:spPr>
        </p:pic>
        <p:pic>
          <p:nvPicPr>
            <p:cNvPr id="4" name="圖片 4">
              <a:extLst>
                <a:ext uri="{FF2B5EF4-FFF2-40B4-BE49-F238E27FC236}">
                  <a16:creationId xmlns:a16="http://schemas.microsoft.com/office/drawing/2014/main" id="{65DDF9C7-ABF1-445C-9305-8DE1EF0793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71321" y="2433633"/>
              <a:ext cx="3117246" cy="658483"/>
            </a:xfrm>
            <a:prstGeom prst="rect">
              <a:avLst/>
            </a:prstGeom>
            <a:effectLst>
              <a:outerShdw blurRad="114300" dist="38100" dir="5400000" algn="t" rotWithShape="0">
                <a:prstClr val="black">
                  <a:alpha val="25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300325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一張含有 水, 大, 男人, 飛機 的圖片&#10;&#10;自動產生的描述">
            <a:extLst>
              <a:ext uri="{FF2B5EF4-FFF2-40B4-BE49-F238E27FC236}">
                <a16:creationId xmlns:a16="http://schemas.microsoft.com/office/drawing/2014/main" id="{6AA6D7E0-7E8F-4269-8FEB-8D1480111B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4" y="2752460"/>
            <a:ext cx="11724524" cy="3859107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/>
              <a:t>Slow network speed hinder efficiency of office work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1487488" y="1434041"/>
            <a:ext cx="9761862" cy="14902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51460" indent="-251460"/>
            <a:r>
              <a:rPr lang="en-US">
                <a:latin typeface="+mj-lt"/>
                <a:ea typeface="微軟正黑體"/>
              </a:rPr>
              <a:t>Main board, laptop and NAS support 2.5/10GbE</a:t>
            </a:r>
            <a:endParaRPr lang="en-US">
              <a:latin typeface="+mj-lt"/>
            </a:endParaRPr>
          </a:p>
          <a:p>
            <a:pPr marL="251460" indent="-251460"/>
            <a:r>
              <a:rPr lang="en-US">
                <a:latin typeface="+mj-lt"/>
              </a:rPr>
              <a:t>Keep you stay with high speed network without latency</a:t>
            </a:r>
            <a:endParaRPr lang="zh-TW" altLang="en-US">
              <a:latin typeface="+mj-lt"/>
            </a:endParaRPr>
          </a:p>
          <a:p>
            <a:pPr marL="251460" indent="-251460"/>
            <a:endParaRPr lang="zh-TW" altLang="en-US">
              <a:latin typeface="+mj-lt"/>
            </a:endParaRPr>
          </a:p>
        </p:txBody>
      </p:sp>
      <p:sp>
        <p:nvSpPr>
          <p:cNvPr id="12" name="文字方塊 33">
            <a:extLst>
              <a:ext uri="{FF2B5EF4-FFF2-40B4-BE49-F238E27FC236}">
                <a16:creationId xmlns:a16="http://schemas.microsoft.com/office/drawing/2014/main" id="{8BCE7CEF-6E98-DF4B-9DD7-BCD9FEE290F6}"/>
              </a:ext>
            </a:extLst>
          </p:cNvPr>
          <p:cNvSpPr txBox="1"/>
          <p:nvPr/>
        </p:nvSpPr>
        <p:spPr>
          <a:xfrm>
            <a:off x="1251857" y="5960714"/>
            <a:ext cx="3076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TW"/>
              <a:t>Gigabyte Z490 AORUS MASTER</a:t>
            </a:r>
            <a:endParaRPr kumimoji="1" lang="zh-TW" altLang="en-US"/>
          </a:p>
        </p:txBody>
      </p:sp>
      <p:pic>
        <p:nvPicPr>
          <p:cNvPr id="13" name="圖片 12" descr="一張含有 坐, 書, 貨車, 桌 的圖片&#10;&#10;自動產生的描述">
            <a:extLst>
              <a:ext uri="{FF2B5EF4-FFF2-40B4-BE49-F238E27FC236}">
                <a16:creationId xmlns:a16="http://schemas.microsoft.com/office/drawing/2014/main" id="{E1F2779E-3343-CA46-A184-961645BF86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916" b="9283"/>
          <a:stretch/>
        </p:blipFill>
        <p:spPr>
          <a:xfrm>
            <a:off x="1242458" y="3616655"/>
            <a:ext cx="3048000" cy="2371356"/>
          </a:xfrm>
          <a:prstGeom prst="rect">
            <a:avLst/>
          </a:prstGeom>
        </p:spPr>
      </p:pic>
      <p:sp>
        <p:nvSpPr>
          <p:cNvPr id="14" name="文字方塊 34">
            <a:extLst>
              <a:ext uri="{FF2B5EF4-FFF2-40B4-BE49-F238E27FC236}">
                <a16:creationId xmlns:a16="http://schemas.microsoft.com/office/drawing/2014/main" id="{6502F697-9501-4647-BD9F-60FB64EAA703}"/>
              </a:ext>
            </a:extLst>
          </p:cNvPr>
          <p:cNvSpPr txBox="1"/>
          <p:nvPr/>
        </p:nvSpPr>
        <p:spPr>
          <a:xfrm>
            <a:off x="8945930" y="5960714"/>
            <a:ext cx="1667123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/>
              <a:t>QNAP TS-832PX</a:t>
            </a:r>
            <a:endParaRPr lang="zh-TW" altLang="en-US"/>
          </a:p>
        </p:txBody>
      </p:sp>
      <p:sp>
        <p:nvSpPr>
          <p:cNvPr id="18" name="文字方塊 17"/>
          <p:cNvSpPr txBox="1"/>
          <p:nvPr/>
        </p:nvSpPr>
        <p:spPr>
          <a:xfrm>
            <a:off x="5732220" y="5960714"/>
            <a:ext cx="1657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Apple MacBook</a:t>
            </a:r>
            <a:endParaRPr lang="zh-TW" altLang="en-US"/>
          </a:p>
        </p:txBody>
      </p:sp>
      <p:pic>
        <p:nvPicPr>
          <p:cNvPr id="1026" name="Picture 2" descr="Apple MREC2X/A MacBook Air 13&quot; Retina 1.6GHz Core i5 256GB Silver ...">
            <a:extLst>
              <a:ext uri="{FF2B5EF4-FFF2-40B4-BE49-F238E27FC236}">
                <a16:creationId xmlns:a16="http://schemas.microsoft.com/office/drawing/2014/main" id="{6908BC75-E74C-426C-ADD6-FAA549450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7150" y="4230608"/>
            <a:ext cx="2489985" cy="162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 descr="一張含有 監視器, 電腦, 坐, 顯示 的圖片&#10;&#10;自動產生的描述">
            <a:extLst>
              <a:ext uri="{FF2B5EF4-FFF2-40B4-BE49-F238E27FC236}">
                <a16:creationId xmlns:a16="http://schemas.microsoft.com/office/drawing/2014/main" id="{6B51AAA3-7A5E-43FF-9C9C-DAAE15EEFB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0386" y="4304662"/>
            <a:ext cx="2234598" cy="139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0549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Always looking for best routing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838200" y="2608991"/>
            <a:ext cx="4377268" cy="244137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51460" indent="-251460">
              <a:lnSpc>
                <a:spcPct val="90000"/>
              </a:lnSpc>
              <a:spcBef>
                <a:spcPts val="1000"/>
              </a:spcBef>
              <a:buSzPct val="70000"/>
              <a:buFont typeface="Wingdings,Sans-Serif" panose="05000000000000000000" pitchFamily="2" charset="2"/>
              <a:buChar char="n"/>
            </a:pPr>
            <a:r>
              <a:rPr lang="en-US" sz="2000" b="1">
                <a:latin typeface="Arial"/>
                <a:ea typeface="微軟正黑體"/>
                <a:cs typeface="Arial"/>
              </a:rPr>
              <a:t>Rapid Spanning Tree Protocol</a:t>
            </a:r>
            <a:r>
              <a:rPr lang="zh-TW" altLang="en-US" sz="2000" b="1">
                <a:latin typeface="Arial"/>
                <a:ea typeface="微軟正黑體"/>
                <a:cs typeface="Arial"/>
              </a:rPr>
              <a:t> </a:t>
            </a:r>
            <a:r>
              <a:rPr lang="en-US" sz="2000" b="1">
                <a:latin typeface="Arial"/>
                <a:ea typeface="微軟正黑體"/>
                <a:cs typeface="Arial"/>
              </a:rPr>
              <a:t>(RSTP) </a:t>
            </a:r>
            <a:r>
              <a:rPr lang="zh-TW" sz="2000" b="1">
                <a:latin typeface="Arial"/>
                <a:ea typeface="微軟正黑體"/>
                <a:cs typeface="Arial"/>
              </a:rPr>
              <a:t>live check best networking route</a:t>
            </a:r>
            <a:r>
              <a:rPr lang="en-US" altLang="zh-TW" sz="2000" b="1">
                <a:latin typeface="Arial"/>
                <a:ea typeface="微軟正黑體"/>
                <a:cs typeface="Arial"/>
              </a:rPr>
              <a:t>.</a:t>
            </a:r>
            <a:endParaRPr lang="en-US" altLang="zh-TW" sz="2000">
              <a:latin typeface="微軟正黑體"/>
              <a:ea typeface="微軟正黑體"/>
            </a:endParaRPr>
          </a:p>
          <a:p>
            <a:pPr marL="251460" indent="-251460">
              <a:lnSpc>
                <a:spcPct val="90000"/>
              </a:lnSpc>
              <a:spcBef>
                <a:spcPts val="1000"/>
              </a:spcBef>
              <a:buSzPct val="70000"/>
              <a:buFont typeface="Wingdings,Sans-Serif" panose="05000000000000000000" pitchFamily="2" charset="2"/>
              <a:buChar char="n"/>
            </a:pPr>
            <a:r>
              <a:rPr lang="en-US" altLang="zh-TW" sz="2000" b="1">
                <a:latin typeface="Arial"/>
                <a:ea typeface="微軟正黑體"/>
                <a:cs typeface="Arial"/>
              </a:rPr>
              <a:t>Always using most effective route for data transfer.</a:t>
            </a:r>
            <a:endParaRPr lang="en-US" sz="2000"/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BF8D83B3-74AA-41C7-B059-6790E2E813C3}"/>
              </a:ext>
            </a:extLst>
          </p:cNvPr>
          <p:cNvGrpSpPr/>
          <p:nvPr/>
        </p:nvGrpSpPr>
        <p:grpSpPr>
          <a:xfrm>
            <a:off x="5519625" y="1655603"/>
            <a:ext cx="5805622" cy="4672369"/>
            <a:chOff x="5519624" y="1655603"/>
            <a:chExt cx="6085453" cy="4897577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C174E693-6832-4721-9FD7-3888EF26A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19624" y="1655603"/>
              <a:ext cx="6085453" cy="4897577"/>
            </a:xfrm>
            <a:prstGeom prst="rect">
              <a:avLst/>
            </a:prstGeom>
          </p:spPr>
        </p:pic>
        <p:grpSp>
          <p:nvGrpSpPr>
            <p:cNvPr id="12" name="群組 11">
              <a:extLst>
                <a:ext uri="{FF2B5EF4-FFF2-40B4-BE49-F238E27FC236}">
                  <a16:creationId xmlns:a16="http://schemas.microsoft.com/office/drawing/2014/main" id="{EF9A541C-66CB-4FCC-BBAA-5679D49A3790}"/>
                </a:ext>
              </a:extLst>
            </p:cNvPr>
            <p:cNvGrpSpPr/>
            <p:nvPr/>
          </p:nvGrpSpPr>
          <p:grpSpPr>
            <a:xfrm>
              <a:off x="6076950" y="1877277"/>
              <a:ext cx="722189" cy="722189"/>
              <a:chOff x="6095999" y="1813681"/>
              <a:chExt cx="722189" cy="722189"/>
            </a:xfrm>
          </p:grpSpPr>
          <p:sp>
            <p:nvSpPr>
              <p:cNvPr id="11" name="橢圓 10">
                <a:extLst>
                  <a:ext uri="{FF2B5EF4-FFF2-40B4-BE49-F238E27FC236}">
                    <a16:creationId xmlns:a16="http://schemas.microsoft.com/office/drawing/2014/main" id="{B25DCB80-E15D-4374-93DD-A834B3BF5A5B}"/>
                  </a:ext>
                </a:extLst>
              </p:cNvPr>
              <p:cNvSpPr/>
              <p:nvPr/>
            </p:nvSpPr>
            <p:spPr>
              <a:xfrm>
                <a:off x="6095999" y="1813681"/>
                <a:ext cx="722189" cy="722189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0" name="乘號 19">
                <a:extLst>
                  <a:ext uri="{FF2B5EF4-FFF2-40B4-BE49-F238E27FC236}">
                    <a16:creationId xmlns:a16="http://schemas.microsoft.com/office/drawing/2014/main" id="{F92BF57E-5CFF-4E8F-8267-4FED2965590C}"/>
                  </a:ext>
                </a:extLst>
              </p:cNvPr>
              <p:cNvSpPr/>
              <p:nvPr/>
            </p:nvSpPr>
            <p:spPr>
              <a:xfrm>
                <a:off x="6095999" y="1813681"/>
                <a:ext cx="722189" cy="722189"/>
              </a:xfrm>
              <a:prstGeom prst="mathMultiply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4" name="群組 13">
              <a:extLst>
                <a:ext uri="{FF2B5EF4-FFF2-40B4-BE49-F238E27FC236}">
                  <a16:creationId xmlns:a16="http://schemas.microsoft.com/office/drawing/2014/main" id="{332B74E0-6D8F-4A0C-9C39-46127DEDBB0B}"/>
                </a:ext>
              </a:extLst>
            </p:cNvPr>
            <p:cNvGrpSpPr/>
            <p:nvPr/>
          </p:nvGrpSpPr>
          <p:grpSpPr>
            <a:xfrm>
              <a:off x="10299632" y="5247976"/>
              <a:ext cx="722189" cy="722189"/>
              <a:chOff x="10318682" y="5252206"/>
              <a:chExt cx="722189" cy="722189"/>
            </a:xfrm>
          </p:grpSpPr>
          <p:sp>
            <p:nvSpPr>
              <p:cNvPr id="13" name="橢圓 12">
                <a:extLst>
                  <a:ext uri="{FF2B5EF4-FFF2-40B4-BE49-F238E27FC236}">
                    <a16:creationId xmlns:a16="http://schemas.microsoft.com/office/drawing/2014/main" id="{978A3C9E-A27F-4610-9AE2-2C2DD3DC5D65}"/>
                  </a:ext>
                </a:extLst>
              </p:cNvPr>
              <p:cNvSpPr/>
              <p:nvPr/>
            </p:nvSpPr>
            <p:spPr>
              <a:xfrm>
                <a:off x="10318682" y="5252206"/>
                <a:ext cx="722189" cy="722189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" name="橢圓 3">
                <a:extLst>
                  <a:ext uri="{FF2B5EF4-FFF2-40B4-BE49-F238E27FC236}">
                    <a16:creationId xmlns:a16="http://schemas.microsoft.com/office/drawing/2014/main" id="{24C8E2E1-4270-40E4-AF82-1222044D0AF9}"/>
                  </a:ext>
                </a:extLst>
              </p:cNvPr>
              <p:cNvSpPr/>
              <p:nvPr/>
            </p:nvSpPr>
            <p:spPr>
              <a:xfrm>
                <a:off x="10434117" y="5367641"/>
                <a:ext cx="491319" cy="491319"/>
              </a:xfrm>
              <a:prstGeom prst="ellipse">
                <a:avLst/>
              </a:prstGeom>
              <a:noFill/>
              <a:ln w="825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951699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05EBD94-7BDA-4980-AC5F-E0D8D3F84E8B}"/>
              </a:ext>
            </a:extLst>
          </p:cNvPr>
          <p:cNvSpPr/>
          <p:nvPr/>
        </p:nvSpPr>
        <p:spPr>
          <a:xfrm>
            <a:off x="4264911" y="937098"/>
            <a:ext cx="3678340" cy="5417135"/>
          </a:xfrm>
          <a:prstGeom prst="rect">
            <a:avLst/>
          </a:prstGeom>
          <a:gradFill>
            <a:gsLst>
              <a:gs pos="50000">
                <a:schemeClr val="bg1">
                  <a:alpha val="0"/>
                </a:schemeClr>
              </a:gs>
              <a:gs pos="100000">
                <a:srgbClr val="DACC1B"/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C325E15-DB63-4611-8893-2CA2F67D0DF1}"/>
              </a:ext>
            </a:extLst>
          </p:cNvPr>
          <p:cNvSpPr/>
          <p:nvPr/>
        </p:nvSpPr>
        <p:spPr>
          <a:xfrm>
            <a:off x="8126416" y="954032"/>
            <a:ext cx="3678340" cy="5417135"/>
          </a:xfrm>
          <a:prstGeom prst="rect">
            <a:avLst/>
          </a:prstGeom>
          <a:gradFill>
            <a:gsLst>
              <a:gs pos="50000">
                <a:schemeClr val="bg1">
                  <a:alpha val="0"/>
                </a:schemeClr>
              </a:gs>
              <a:gs pos="100000">
                <a:srgbClr val="DACC1B"/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DBBF7E6-038E-4A92-A87C-87EC802E1D14}"/>
              </a:ext>
            </a:extLst>
          </p:cNvPr>
          <p:cNvSpPr/>
          <p:nvPr/>
        </p:nvSpPr>
        <p:spPr>
          <a:xfrm>
            <a:off x="404950" y="937098"/>
            <a:ext cx="3678340" cy="5417135"/>
          </a:xfrm>
          <a:prstGeom prst="rect">
            <a:avLst/>
          </a:prstGeom>
          <a:gradFill>
            <a:gsLst>
              <a:gs pos="50000">
                <a:schemeClr val="bg1">
                  <a:alpha val="0"/>
                </a:schemeClr>
              </a:gs>
              <a:gs pos="100000">
                <a:srgbClr val="DACC1B"/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QSW-M2108 have more</a:t>
            </a:r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D25593C7-1B5F-49A6-B387-8CE5D83A5208}"/>
              </a:ext>
            </a:extLst>
          </p:cNvPr>
          <p:cNvSpPr txBox="1"/>
          <p:nvPr/>
        </p:nvSpPr>
        <p:spPr>
          <a:xfrm>
            <a:off x="403406" y="1799714"/>
            <a:ext cx="3678340" cy="145167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en-US" altLang="zh-TW" sz="2000" b="1">
                <a:latin typeface="+mj-lt"/>
                <a:ea typeface="+mn-lt"/>
                <a:cs typeface="Arial"/>
              </a:rPr>
              <a:t>Ethernet flow control </a:t>
            </a:r>
            <a:r>
              <a:rPr lang="en-US" sz="2000" b="1">
                <a:latin typeface="+mj-lt"/>
                <a:ea typeface="+mn-lt"/>
                <a:cs typeface="Arial"/>
              </a:rPr>
              <a:t>(IEEE 802.3x) </a:t>
            </a:r>
            <a:r>
              <a:rPr lang="en-US" altLang="zh-TW" sz="2000" b="1">
                <a:latin typeface="+mj-lt"/>
                <a:ea typeface="微軟正黑體"/>
                <a:cs typeface="Arial"/>
              </a:rPr>
              <a:t>managing</a:t>
            </a:r>
            <a:r>
              <a:rPr lang="zh-TW" altLang="en-US" sz="2000" b="1">
                <a:latin typeface="+mj-lt"/>
                <a:ea typeface="微軟正黑體"/>
                <a:cs typeface="Arial"/>
              </a:rPr>
              <a:t> </a:t>
            </a:r>
            <a:r>
              <a:rPr lang="en-US" altLang="zh-TW" sz="2000" b="1">
                <a:latin typeface="+mj-lt"/>
                <a:ea typeface="微軟正黑體"/>
                <a:cs typeface="Arial"/>
              </a:rPr>
              <a:t>packet</a:t>
            </a:r>
            <a:r>
              <a:rPr lang="zh-TW" altLang="en-US" sz="2000" b="1">
                <a:latin typeface="+mj-lt"/>
                <a:ea typeface="微軟正黑體"/>
                <a:cs typeface="Arial"/>
              </a:rPr>
              <a:t> </a:t>
            </a:r>
            <a:r>
              <a:rPr lang="en-US" altLang="zh-TW" sz="2000" b="1">
                <a:latin typeface="+mj-lt"/>
                <a:ea typeface="微軟正黑體"/>
                <a:cs typeface="Arial"/>
              </a:rPr>
              <a:t>transfer</a:t>
            </a:r>
            <a:r>
              <a:rPr lang="en-US" sz="2000" b="1">
                <a:latin typeface="+mj-lt"/>
                <a:ea typeface="+mn-lt"/>
                <a:cs typeface="Arial"/>
              </a:rPr>
              <a:t>,</a:t>
            </a:r>
            <a:r>
              <a:rPr lang="zh-TW" sz="2000" b="1">
                <a:latin typeface="+mj-lt"/>
                <a:ea typeface="微軟正黑體"/>
                <a:cs typeface="Arial"/>
              </a:rPr>
              <a:t> avoid packet lost</a:t>
            </a:r>
            <a:r>
              <a:rPr lang="en-US" altLang="zh-TW" sz="2000" b="1">
                <a:latin typeface="+mj-lt"/>
                <a:ea typeface="+mn-lt"/>
                <a:cs typeface="Arial"/>
              </a:rPr>
              <a:t>.</a:t>
            </a:r>
            <a:endParaRPr lang="en-US" altLang="zh-TW" sz="2000">
              <a:latin typeface="+mj-lt"/>
              <a:ea typeface="+mn-lt"/>
              <a:cs typeface="+mn-lt"/>
            </a:endParaRPr>
          </a:p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endParaRPr lang="zh-TW" altLang="en-US" sz="2000" b="1">
              <a:latin typeface="+mj-lt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7E2A0AB9-8BB9-4C6E-BFFC-9BBB11E360DA}"/>
              </a:ext>
            </a:extLst>
          </p:cNvPr>
          <p:cNvSpPr txBox="1"/>
          <p:nvPr/>
        </p:nvSpPr>
        <p:spPr>
          <a:xfrm>
            <a:off x="4264911" y="1799714"/>
            <a:ext cx="3678340" cy="17594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en-US" altLang="zh-TW" sz="2000" b="1">
                <a:latin typeface="+mj-lt"/>
                <a:ea typeface="+mn-lt"/>
                <a:cs typeface="Arial"/>
              </a:rPr>
              <a:t>Link Layer Discovery Protocol </a:t>
            </a:r>
            <a:r>
              <a:rPr lang="en-US" sz="2000" b="1">
                <a:latin typeface="+mj-lt"/>
                <a:ea typeface="+mn-lt"/>
                <a:cs typeface="Arial"/>
              </a:rPr>
              <a:t>(LLDP),</a:t>
            </a:r>
            <a:r>
              <a:rPr lang="zh-TW" sz="2000" b="1">
                <a:latin typeface="+mj-lt"/>
                <a:ea typeface="微軟正黑體" panose="020B0604030504040204" pitchFamily="34" charset="-120"/>
                <a:cs typeface="Arial"/>
              </a:rPr>
              <a:t> easy to know which devices </a:t>
            </a:r>
            <a:r>
              <a:rPr lang="en-US" altLang="zh-TW" sz="2000" b="1">
                <a:latin typeface="+mj-lt"/>
                <a:ea typeface="+mn-lt"/>
                <a:cs typeface="Arial"/>
              </a:rPr>
              <a:t>are </a:t>
            </a:r>
            <a:r>
              <a:rPr lang="zh-TW" sz="2000" b="1">
                <a:latin typeface="+mj-lt"/>
                <a:ea typeface="微軟正黑體" panose="020B0604030504040204" pitchFamily="34" charset="-120"/>
                <a:cs typeface="Arial"/>
              </a:rPr>
              <a:t>conneted</a:t>
            </a:r>
            <a:r>
              <a:rPr lang="en-US" altLang="zh-TW" sz="2000" b="1">
                <a:latin typeface="+mj-lt"/>
                <a:ea typeface="+mn-lt"/>
                <a:cs typeface="Arial"/>
              </a:rPr>
              <a:t>.</a:t>
            </a:r>
            <a:endParaRPr lang="en-US" altLang="zh-TW" sz="2000">
              <a:latin typeface="+mj-lt"/>
              <a:ea typeface="+mn-lt"/>
              <a:cs typeface="+mn-lt"/>
            </a:endParaRPr>
          </a:p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endParaRPr lang="zh-TW" altLang="en-US" sz="2000" b="1">
              <a:latin typeface="+mj-lt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56191CC3-2226-4F91-BF49-354EA445E5BD}"/>
              </a:ext>
            </a:extLst>
          </p:cNvPr>
          <p:cNvSpPr txBox="1"/>
          <p:nvPr/>
        </p:nvSpPr>
        <p:spPr>
          <a:xfrm>
            <a:off x="8124872" y="1799714"/>
            <a:ext cx="3678340" cy="21287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en-US" altLang="zh-TW" sz="2000" b="1">
                <a:latin typeface="+mj-lt"/>
                <a:ea typeface="+mn-lt"/>
                <a:cs typeface="Arial"/>
              </a:rPr>
              <a:t>Energy-Efficient Ethernet </a:t>
            </a:r>
            <a:r>
              <a:rPr lang="en-US" sz="2000" b="1">
                <a:latin typeface="+mj-lt"/>
                <a:ea typeface="+mn-lt"/>
                <a:cs typeface="Arial"/>
              </a:rPr>
              <a:t>(IEEE 802.3az) </a:t>
            </a:r>
            <a:r>
              <a:rPr lang="en-US" altLang="zh-TW" sz="2000" b="1">
                <a:latin typeface="+mj-lt"/>
                <a:ea typeface="+mn-lt"/>
                <a:cs typeface="Arial"/>
              </a:rPr>
              <a:t>and fan speed control</a:t>
            </a:r>
            <a:r>
              <a:rPr lang="en-US" sz="2000" b="1">
                <a:latin typeface="+mj-lt"/>
                <a:ea typeface="+mn-lt"/>
                <a:cs typeface="Arial"/>
              </a:rPr>
              <a:t>,</a:t>
            </a:r>
            <a:r>
              <a:rPr lang="zh-TW" sz="2000" b="1">
                <a:latin typeface="+mj-lt"/>
                <a:ea typeface="微軟正黑體" panose="020B0604030504040204" pitchFamily="34" charset="-120"/>
                <a:cs typeface="Arial"/>
              </a:rPr>
              <a:t> managing power consum</a:t>
            </a:r>
            <a:r>
              <a:rPr lang="en-US" altLang="zh-TW" sz="2000" b="1">
                <a:latin typeface="+mj-lt"/>
                <a:ea typeface="+mn-lt"/>
                <a:cs typeface="Arial"/>
              </a:rPr>
              <a:t>ption.</a:t>
            </a:r>
            <a:endParaRPr lang="en-US" altLang="zh-TW" sz="2000">
              <a:latin typeface="+mj-lt"/>
              <a:ea typeface="+mn-lt"/>
              <a:cs typeface="+mn-lt"/>
            </a:endParaRPr>
          </a:p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endParaRPr lang="zh-TW" altLang="en-US" sz="2000" b="1">
              <a:latin typeface="+mj-lt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endParaRPr lang="en-US" altLang="zh-TW" sz="2400">
              <a:latin typeface="+mj-lt"/>
            </a:endParaRPr>
          </a:p>
        </p:txBody>
      </p:sp>
      <p:pic>
        <p:nvPicPr>
          <p:cNvPr id="13" name="圖片 12" descr="一張含有 螢幕擷取畫面 的圖片&#10;&#10;自動產生的描述">
            <a:extLst>
              <a:ext uri="{FF2B5EF4-FFF2-40B4-BE49-F238E27FC236}">
                <a16:creationId xmlns:a16="http://schemas.microsoft.com/office/drawing/2014/main" id="{92B0C403-4E37-401C-AF75-52896A96CC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416" y="3358254"/>
            <a:ext cx="3468319" cy="1771839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7DDE2716-8B9F-49CC-9634-89C36265F16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2338" y="3496845"/>
            <a:ext cx="3483486" cy="1494656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E742DCD9-EFCC-493D-8DFD-C615DE89A06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2545" y="3570933"/>
            <a:ext cx="3457973" cy="134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3684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62661" y="809773"/>
            <a:ext cx="11314146" cy="46697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/>
              <a:t>Perfectly integrated</a:t>
            </a:r>
            <a:br>
              <a:rPr lang="en-US"/>
            </a:br>
            <a:r>
              <a:rPr lang="en-US"/>
              <a:t>with</a:t>
            </a:r>
            <a:r>
              <a:rPr lang="zh-TW" altLang="en-US"/>
              <a:t> </a:t>
            </a:r>
            <a:r>
              <a:rPr lang="en-US"/>
              <a:t>QNAP</a:t>
            </a:r>
            <a:r>
              <a:rPr lang="en-US" altLang="zh-TW"/>
              <a:t> high speed</a:t>
            </a:r>
            <a:r>
              <a:rPr lang="zh-TW" altLang="en-US"/>
              <a:t> </a:t>
            </a:r>
            <a:r>
              <a:rPr lang="en-US" altLang="zh-TW"/>
              <a:t>products</a:t>
            </a:r>
            <a:endParaRPr lang="zh-TW" altLang="en-US"/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49178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>
            <a:extLst>
              <a:ext uri="{FF2B5EF4-FFF2-40B4-BE49-F238E27FC236}">
                <a16:creationId xmlns:a16="http://schemas.microsoft.com/office/drawing/2014/main" id="{6139DD35-9E8B-4E22-A6C0-C161D5D1E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/>
              <a:t>QNAP</a:t>
            </a:r>
            <a:r>
              <a:rPr lang="zh-TW" altLang="en-US"/>
              <a:t> </a:t>
            </a:r>
            <a:r>
              <a:rPr lang="en-US"/>
              <a:t>2.5GbE</a:t>
            </a:r>
            <a:r>
              <a:rPr lang="zh-TW" altLang="en-US"/>
              <a:t> </a:t>
            </a:r>
            <a:r>
              <a:rPr lang="en-US" altLang="zh-TW"/>
              <a:t>teams give you perfect experience of high speed network</a:t>
            </a:r>
            <a:endParaRPr lang="zh-TW" altLang="en-US"/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D8BA90ED-DAA1-484B-AECC-B3584F93BC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8589" y="2294310"/>
            <a:ext cx="2883477" cy="2825942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9F11628B-271F-4421-886E-E90A8A5CD7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218" y="2290339"/>
            <a:ext cx="5295564" cy="2825942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ECCCD04A-8B98-4E86-8C03-CFA9038DDE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4915" y="2291298"/>
            <a:ext cx="2893954" cy="2825942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10538855" y="5142055"/>
            <a:ext cx="1175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/>
              <a:t>TS-431P3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9206449" y="5142055"/>
            <a:ext cx="1175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/>
              <a:t>TS-231P3</a:t>
            </a:r>
            <a:endParaRPr lang="zh-TW" altLang="en-US" sz="1400"/>
          </a:p>
        </p:txBody>
      </p:sp>
      <p:sp>
        <p:nvSpPr>
          <p:cNvPr id="2" name="文字方塊 1"/>
          <p:cNvSpPr txBox="1"/>
          <p:nvPr/>
        </p:nvSpPr>
        <p:spPr>
          <a:xfrm>
            <a:off x="9029935" y="1637962"/>
            <a:ext cx="2693436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zh-TW"/>
            </a:defPPr>
            <a:lvl1pPr>
              <a:defRPr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algn="ctr"/>
            <a:r>
              <a:rPr lang="en-US" altLang="zh-TW" sz="1600">
                <a:latin typeface="+mj-lt"/>
                <a:ea typeface="微軟正黑體"/>
                <a:cs typeface="Calibri"/>
              </a:rPr>
              <a:t>Digital home with high quality of streaming</a:t>
            </a:r>
            <a:endParaRPr lang="zh-TW" altLang="en-US" sz="1600">
              <a:latin typeface="+mj-lt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2524446" y="1741298"/>
            <a:ext cx="4782722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sz="1600" b="1">
                <a:latin typeface="+mj-lt"/>
                <a:ea typeface="+mn-lt"/>
                <a:cs typeface="Calibri"/>
              </a:rPr>
              <a:t>Professional high efficiency network storage</a:t>
            </a:r>
            <a:endParaRPr lang="zh-TW" altLang="en-US" sz="1600" b="1">
              <a:latin typeface="+mj-lt"/>
              <a:ea typeface="微軟正黑體" panose="020B0604030504040204" pitchFamily="34" charset="-120"/>
            </a:endParaRPr>
          </a:p>
        </p:txBody>
      </p:sp>
      <p:pic>
        <p:nvPicPr>
          <p:cNvPr id="17" name="圖片 16" descr="一張含有 電子用品, 室內, 電腦, 監視器 的圖片&#10;&#10;自動產生的描述">
            <a:extLst>
              <a:ext uri="{FF2B5EF4-FFF2-40B4-BE49-F238E27FC236}">
                <a16:creationId xmlns:a16="http://schemas.microsoft.com/office/drawing/2014/main" id="{8628E5E2-B49F-49FF-8F97-C3326BB8514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50" r="30205"/>
          <a:stretch/>
        </p:blipFill>
        <p:spPr>
          <a:xfrm>
            <a:off x="348254" y="3230583"/>
            <a:ext cx="5360184" cy="2253159"/>
          </a:xfrm>
          <a:prstGeom prst="rect">
            <a:avLst/>
          </a:prstGeom>
        </p:spPr>
      </p:pic>
      <p:pic>
        <p:nvPicPr>
          <p:cNvPr id="21" name="圖片 20" descr="一張含有 室內, 白色, 電腦, 差異 的圖片&#10;&#10;自動產生的描述">
            <a:extLst>
              <a:ext uri="{FF2B5EF4-FFF2-40B4-BE49-F238E27FC236}">
                <a16:creationId xmlns:a16="http://schemas.microsoft.com/office/drawing/2014/main" id="{451150FE-2020-46C9-B629-58BE79B950D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535" r="20910"/>
          <a:stretch/>
        </p:blipFill>
        <p:spPr>
          <a:xfrm>
            <a:off x="8934915" y="3230583"/>
            <a:ext cx="2883477" cy="2171551"/>
          </a:xfrm>
          <a:prstGeom prst="rect">
            <a:avLst/>
          </a:prstGeom>
        </p:spPr>
      </p:pic>
      <p:sp>
        <p:nvSpPr>
          <p:cNvPr id="28" name="文字方塊 27">
            <a:extLst>
              <a:ext uri="{FF2B5EF4-FFF2-40B4-BE49-F238E27FC236}">
                <a16:creationId xmlns:a16="http://schemas.microsoft.com/office/drawing/2014/main" id="{F459A22B-8074-AE4C-86CF-67E2D2A6CE4F}"/>
              </a:ext>
            </a:extLst>
          </p:cNvPr>
          <p:cNvSpPr txBox="1"/>
          <p:nvPr/>
        </p:nvSpPr>
        <p:spPr>
          <a:xfrm>
            <a:off x="1431665" y="2368244"/>
            <a:ext cx="348414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>
                <a:latin typeface="+mj-lt"/>
                <a:ea typeface="Microsoft JhengHei"/>
              </a:rPr>
              <a:t>Intel Celeron J4125 </a:t>
            </a:r>
            <a:r>
              <a:rPr lang="en-US" altLang="zh-TW" sz="1200">
                <a:latin typeface="+mj-lt"/>
                <a:ea typeface="Microsoft JhengHei"/>
              </a:rPr>
              <a:t>4 cores </a:t>
            </a:r>
            <a:r>
              <a:rPr lang="en-US" sz="1200">
                <a:latin typeface="+mj-lt"/>
                <a:ea typeface="Microsoft JhengHei"/>
              </a:rPr>
              <a:t>2.0GHz, 2 x 2.5GbE, PCIe </a:t>
            </a:r>
            <a:r>
              <a:rPr lang="en-US" altLang="zh-CN" sz="1200">
                <a:latin typeface="+mj-lt"/>
                <a:ea typeface="Microsoft JhengHei"/>
              </a:rPr>
              <a:t>extend </a:t>
            </a:r>
            <a:r>
              <a:rPr lang="en-US" sz="1200">
                <a:latin typeface="+mj-lt"/>
                <a:ea typeface="Microsoft JhengHei"/>
              </a:rPr>
              <a:t>M.2 NVMe/ SATA SSD </a:t>
            </a:r>
            <a:r>
              <a:rPr lang="en-US" altLang="zh-CN" sz="1200">
                <a:latin typeface="+mj-lt"/>
                <a:ea typeface="Microsoft JhengHei"/>
              </a:rPr>
              <a:t>or </a:t>
            </a:r>
            <a:r>
              <a:rPr lang="en-US" sz="1200">
                <a:latin typeface="+mj-lt"/>
                <a:ea typeface="Microsoft JhengHei"/>
              </a:rPr>
              <a:t>10GbE</a:t>
            </a:r>
            <a:endParaRPr lang="zh-TW" sz="1200">
              <a:latin typeface="+mj-lt"/>
              <a:ea typeface="Microsoft JhengHei"/>
              <a:cs typeface="+mn-lt"/>
            </a:endParaRPr>
          </a:p>
          <a:p>
            <a:endParaRPr lang="en-US" altLang="zh-TW" sz="1200" b="1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32E141C8-13CC-EC45-874B-A74A341219E9}"/>
              </a:ext>
            </a:extLst>
          </p:cNvPr>
          <p:cNvSpPr txBox="1"/>
          <p:nvPr/>
        </p:nvSpPr>
        <p:spPr>
          <a:xfrm>
            <a:off x="5756714" y="2368244"/>
            <a:ext cx="289395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>
                <a:latin typeface="+mj-lt"/>
                <a:ea typeface="Microsoft JhengHei"/>
              </a:rPr>
              <a:t>Annapurna Labs AL-314 </a:t>
            </a:r>
            <a:r>
              <a:rPr lang="en-US" altLang="zh-TW" sz="1200">
                <a:latin typeface="+mj-lt"/>
                <a:ea typeface="Microsoft JhengHei"/>
              </a:rPr>
              <a:t>4 cores </a:t>
            </a:r>
            <a:r>
              <a:rPr lang="en-US" sz="1200">
                <a:latin typeface="+mj-lt"/>
                <a:ea typeface="Microsoft JhengHei"/>
              </a:rPr>
              <a:t>1.7GHz, 1 x 10GbE SFP+, 1 x 2.5GbE</a:t>
            </a:r>
            <a:endParaRPr lang="zh-TW" sz="1200">
              <a:latin typeface="+mj-lt"/>
              <a:ea typeface="Microsoft JhengHei"/>
              <a:cs typeface="+mn-lt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F1E9D8B8-6278-BE4E-ACA1-EE9D0F168EAB}"/>
              </a:ext>
            </a:extLst>
          </p:cNvPr>
          <p:cNvSpPr txBox="1"/>
          <p:nvPr/>
        </p:nvSpPr>
        <p:spPr>
          <a:xfrm>
            <a:off x="8987178" y="2377208"/>
            <a:ext cx="2578438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>
                <a:latin typeface="+mj-lt"/>
                <a:ea typeface="Microsoft JhengHei"/>
              </a:rPr>
              <a:t>Annapurna Labs AL-314</a:t>
            </a:r>
            <a:endParaRPr lang="en-US" sz="1200">
              <a:latin typeface="+mj-lt"/>
              <a:ea typeface="Microsoft JhengHei"/>
              <a:cs typeface="+mn-lt"/>
            </a:endParaRPr>
          </a:p>
          <a:p>
            <a:r>
              <a:rPr lang="en-US" altLang="zh-TW" sz="1200">
                <a:latin typeface="+mj-lt"/>
                <a:ea typeface="Microsoft JhengHei"/>
              </a:rPr>
              <a:t>4 cores</a:t>
            </a:r>
            <a:r>
              <a:rPr lang="en-US" sz="1200">
                <a:latin typeface="+mj-lt"/>
                <a:ea typeface="Microsoft JhengHei"/>
              </a:rPr>
              <a:t> 1.7GHz, 1 x 2.5GbE</a:t>
            </a:r>
            <a:endParaRPr lang="zh-TW">
              <a:latin typeface="+mj-lt"/>
              <a:ea typeface="Microsoft JhengHei"/>
            </a:endParaRPr>
          </a:p>
        </p:txBody>
      </p:sp>
      <p:pic>
        <p:nvPicPr>
          <p:cNvPr id="16" name="圖片 17" descr="cp_k_ww_4c_075.png">
            <a:extLst>
              <a:ext uri="{FF2B5EF4-FFF2-40B4-BE49-F238E27FC236}">
                <a16:creationId xmlns:a16="http://schemas.microsoft.com/office/drawing/2014/main" id="{F7DDABB5-81C3-E143-973F-A32E1BE31DD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997" y="2385476"/>
            <a:ext cx="742328" cy="742424"/>
          </a:xfrm>
          <a:prstGeom prst="rect">
            <a:avLst/>
          </a:prstGeom>
          <a:effectLst/>
        </p:spPr>
      </p:pic>
      <p:pic>
        <p:nvPicPr>
          <p:cNvPr id="27" name="圖片 26" descr="未命名-2.png">
            <a:extLst>
              <a:ext uri="{FF2B5EF4-FFF2-40B4-BE49-F238E27FC236}">
                <a16:creationId xmlns:a16="http://schemas.microsoft.com/office/drawing/2014/main" id="{2CA2D264-B491-9145-8264-2B7FBC859DE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1043" y="2896362"/>
            <a:ext cx="1754897" cy="329091"/>
          </a:xfrm>
          <a:prstGeom prst="rect">
            <a:avLst/>
          </a:prstGeom>
        </p:spPr>
      </p:pic>
      <p:pic>
        <p:nvPicPr>
          <p:cNvPr id="25" name="圖片 24" descr="未命名-2.png">
            <a:extLst>
              <a:ext uri="{FF2B5EF4-FFF2-40B4-BE49-F238E27FC236}">
                <a16:creationId xmlns:a16="http://schemas.microsoft.com/office/drawing/2014/main" id="{393535F1-66A1-44C8-9D49-74A09FAE84E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7514" y="2914250"/>
            <a:ext cx="1659504" cy="311203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6588823" y="5142055"/>
            <a:ext cx="11768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/>
              <a:t>TS-431X3</a:t>
            </a:r>
            <a:endParaRPr lang="zh-TW" altLang="en-US" sz="1400"/>
          </a:p>
        </p:txBody>
      </p:sp>
      <p:sp>
        <p:nvSpPr>
          <p:cNvPr id="13" name="文字方塊 12"/>
          <p:cNvSpPr txBox="1"/>
          <p:nvPr/>
        </p:nvSpPr>
        <p:spPr>
          <a:xfrm>
            <a:off x="4595871" y="5142055"/>
            <a:ext cx="10719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/>
              <a:t>TS-253D</a:t>
            </a:r>
            <a:endParaRPr lang="zh-TW" altLang="en-US" sz="1400"/>
          </a:p>
        </p:txBody>
      </p:sp>
      <p:sp>
        <p:nvSpPr>
          <p:cNvPr id="14" name="文字方塊 13"/>
          <p:cNvSpPr txBox="1"/>
          <p:nvPr/>
        </p:nvSpPr>
        <p:spPr>
          <a:xfrm>
            <a:off x="3062101" y="5142055"/>
            <a:ext cx="10719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/>
              <a:t>TS-453D</a:t>
            </a:r>
            <a:endParaRPr lang="zh-TW" altLang="en-US" sz="1400"/>
          </a:p>
        </p:txBody>
      </p:sp>
      <p:sp>
        <p:nvSpPr>
          <p:cNvPr id="15" name="文字方塊 14"/>
          <p:cNvSpPr txBox="1"/>
          <p:nvPr/>
        </p:nvSpPr>
        <p:spPr>
          <a:xfrm>
            <a:off x="1029269" y="5142055"/>
            <a:ext cx="10719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/>
              <a:t>TS-653D</a:t>
            </a:r>
            <a:endParaRPr lang="zh-TW" altLang="en-US" sz="1400"/>
          </a:p>
        </p:txBody>
      </p:sp>
      <p:pic>
        <p:nvPicPr>
          <p:cNvPr id="3" name="圖片 2" descr="一張含有 電子用品, 室內, 電腦, 監視器 的圖片&#10;&#10;自動產生的描述">
            <a:extLst>
              <a:ext uri="{FF2B5EF4-FFF2-40B4-BE49-F238E27FC236}">
                <a16:creationId xmlns:a16="http://schemas.microsoft.com/office/drawing/2014/main" id="{3D4844DA-165A-4756-8DAF-3F37C95F32C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870" r="8728"/>
          <a:stretch/>
        </p:blipFill>
        <p:spPr>
          <a:xfrm>
            <a:off x="6300802" y="3225453"/>
            <a:ext cx="1752929" cy="225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8270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矩形 66">
            <a:extLst>
              <a:ext uri="{FF2B5EF4-FFF2-40B4-BE49-F238E27FC236}">
                <a16:creationId xmlns:a16="http://schemas.microsoft.com/office/drawing/2014/main" id="{824F2A70-2DD4-422A-A975-848763E7A01E}"/>
              </a:ext>
            </a:extLst>
          </p:cNvPr>
          <p:cNvSpPr/>
          <p:nvPr/>
        </p:nvSpPr>
        <p:spPr>
          <a:xfrm>
            <a:off x="400767" y="4010761"/>
            <a:ext cx="3667751" cy="2478328"/>
          </a:xfrm>
          <a:prstGeom prst="rect">
            <a:avLst/>
          </a:prstGeom>
          <a:gradFill>
            <a:gsLst>
              <a:gs pos="50000">
                <a:schemeClr val="bg1">
                  <a:alpha val="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2E2E2315-551C-4E47-B191-6AF9A1EC8166}"/>
              </a:ext>
            </a:extLst>
          </p:cNvPr>
          <p:cNvSpPr/>
          <p:nvPr/>
        </p:nvSpPr>
        <p:spPr>
          <a:xfrm>
            <a:off x="4355436" y="4010761"/>
            <a:ext cx="7445892" cy="2478328"/>
          </a:xfrm>
          <a:prstGeom prst="rect">
            <a:avLst/>
          </a:prstGeom>
          <a:gradFill>
            <a:gsLst>
              <a:gs pos="50000">
                <a:schemeClr val="bg1">
                  <a:alpha val="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A3B1C7E8-95B0-4B7D-A1F1-D7B9758B01B7}"/>
              </a:ext>
            </a:extLst>
          </p:cNvPr>
          <p:cNvSpPr/>
          <p:nvPr/>
        </p:nvSpPr>
        <p:spPr>
          <a:xfrm>
            <a:off x="402589" y="1388062"/>
            <a:ext cx="11398739" cy="2478328"/>
          </a:xfrm>
          <a:prstGeom prst="rect">
            <a:avLst/>
          </a:prstGeom>
          <a:gradFill>
            <a:gsLst>
              <a:gs pos="50000">
                <a:schemeClr val="bg1">
                  <a:alpha val="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8B25F29-681D-4609-BF06-5BD411060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Tablet NAS with embedded 2.5/5/10GbE </a:t>
            </a:r>
          </a:p>
        </p:txBody>
      </p:sp>
      <p:pic>
        <p:nvPicPr>
          <p:cNvPr id="14" name="圖片 13" descr="一張含有 室內, 監視器, 微波爐, 電腦 的圖片&#10;&#10;自動產生的描述">
            <a:extLst>
              <a:ext uri="{FF2B5EF4-FFF2-40B4-BE49-F238E27FC236}">
                <a16:creationId xmlns:a16="http://schemas.microsoft.com/office/drawing/2014/main" id="{BB2F51BC-F160-45DD-BC2E-A88A7B2E5C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2389" y="4646429"/>
            <a:ext cx="1447454" cy="11673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圖片 22" descr="一張含有 監視器, 電子用品, 室內, 坐 的圖片&#10;&#10;自動產生的描述">
            <a:extLst>
              <a:ext uri="{FF2B5EF4-FFF2-40B4-BE49-F238E27FC236}">
                <a16:creationId xmlns:a16="http://schemas.microsoft.com/office/drawing/2014/main" id="{EF658B6C-7D29-41F8-8A71-01C2907FCD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4137" y="4623061"/>
            <a:ext cx="2009513" cy="125616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2236218F-44F8-42EA-8F1F-5DFB636B4EEE}"/>
              </a:ext>
            </a:extLst>
          </p:cNvPr>
          <p:cNvSpPr/>
          <p:nvPr/>
        </p:nvSpPr>
        <p:spPr>
          <a:xfrm>
            <a:off x="6865205" y="3289821"/>
            <a:ext cx="1870630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en-US" sz="1400" b="1">
                <a:latin typeface="+mj-lt"/>
                <a:ea typeface="微軟正黑體"/>
                <a:cs typeface="Arial"/>
              </a:rPr>
              <a:t>TS-832PX</a:t>
            </a:r>
            <a:endParaRPr lang="zh-TW" altLang="en-US" sz="1400">
              <a:solidFill>
                <a:srgbClr val="000000"/>
              </a:solidFill>
              <a:latin typeface="+mj-lt"/>
              <a:ea typeface="新細明體" panose="02020500000000000000" pitchFamily="18" charset="-120"/>
              <a:cs typeface="Calibri" panose="020F0502020204030204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1B13CB69-DAD7-485C-93FF-651B51A398D3}"/>
              </a:ext>
            </a:extLst>
          </p:cNvPr>
          <p:cNvSpPr/>
          <p:nvPr/>
        </p:nvSpPr>
        <p:spPr>
          <a:xfrm>
            <a:off x="4355436" y="4010761"/>
            <a:ext cx="7445892" cy="432147"/>
          </a:xfrm>
          <a:prstGeom prst="rect">
            <a:avLst/>
          </a:prstGeom>
          <a:gradFill>
            <a:gsLst>
              <a:gs pos="0">
                <a:srgbClr val="889E4B"/>
              </a:gs>
              <a:gs pos="100000">
                <a:srgbClr val="778258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en-US" altLang="zh-CN" sz="2000" b="1" i="1">
                <a:latin typeface="+mj-lt"/>
                <a:ea typeface="微軟正黑體"/>
                <a:cs typeface="Arial"/>
              </a:rPr>
              <a:t>With  </a:t>
            </a:r>
            <a:r>
              <a:rPr lang="en-US" altLang="zh-CN" sz="2000" b="1" i="1">
                <a:solidFill>
                  <a:srgbClr val="FFFF00"/>
                </a:solidFill>
                <a:latin typeface="+mj-lt"/>
                <a:ea typeface="微軟正黑體"/>
                <a:cs typeface="Arial"/>
              </a:rPr>
              <a:t>2.5GbE BASE-T</a:t>
            </a: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82AB5A5A-CF4D-48CC-A01E-8215AC9C7BD8}"/>
              </a:ext>
            </a:extLst>
          </p:cNvPr>
          <p:cNvSpPr/>
          <p:nvPr/>
        </p:nvSpPr>
        <p:spPr>
          <a:xfrm>
            <a:off x="4750801" y="5909091"/>
            <a:ext cx="1870630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en-US" sz="1400" b="1">
                <a:latin typeface="+mj-lt"/>
                <a:ea typeface="微軟正黑體"/>
                <a:cs typeface="Arial"/>
              </a:rPr>
              <a:t>TS-h886 / TS-h686</a:t>
            </a:r>
            <a:endParaRPr lang="zh-TW" altLang="zh-TW" sz="1400">
              <a:latin typeface="+mj-lt"/>
            </a:endParaRPr>
          </a:p>
        </p:txBody>
      </p:sp>
      <p:pic>
        <p:nvPicPr>
          <p:cNvPr id="49" name="圖片 12" descr="一張含有 室內, 監視器, 影片, 遊戲 的圖片&#10;&#10;自動產生的描述">
            <a:extLst>
              <a:ext uri="{FF2B5EF4-FFF2-40B4-BE49-F238E27FC236}">
                <a16:creationId xmlns:a16="http://schemas.microsoft.com/office/drawing/2014/main" id="{A21CCCD0-0E21-48EE-AAC8-2F2ADFE2AA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5384" y="4607296"/>
            <a:ext cx="2032095" cy="125616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0" name="矩形 49">
            <a:extLst>
              <a:ext uri="{FF2B5EF4-FFF2-40B4-BE49-F238E27FC236}">
                <a16:creationId xmlns:a16="http://schemas.microsoft.com/office/drawing/2014/main" id="{0FFAAD79-E8FC-4FC1-A8BB-9FA2DDF71AC1}"/>
              </a:ext>
            </a:extLst>
          </p:cNvPr>
          <p:cNvSpPr/>
          <p:nvPr/>
        </p:nvSpPr>
        <p:spPr>
          <a:xfrm>
            <a:off x="9473716" y="5909091"/>
            <a:ext cx="2175430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en-US" sz="1400" b="1">
                <a:latin typeface="+mj-lt"/>
                <a:ea typeface="微軟正黑體"/>
                <a:cs typeface="Arial"/>
              </a:rPr>
              <a:t>TS-431P3 / TS-231P3</a:t>
            </a:r>
            <a:endParaRPr lang="zh-TW" altLang="zh-TW" sz="1400">
              <a:latin typeface="+mj-lt"/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47F3AAA4-7BD7-45DC-978D-98CA495B3557}"/>
              </a:ext>
            </a:extLst>
          </p:cNvPr>
          <p:cNvSpPr/>
          <p:nvPr/>
        </p:nvSpPr>
        <p:spPr>
          <a:xfrm>
            <a:off x="7175261" y="5877560"/>
            <a:ext cx="1870630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en-US" sz="1400" b="1">
                <a:latin typeface="+mj-lt"/>
                <a:ea typeface="微軟正黑體"/>
                <a:cs typeface="Arial"/>
              </a:rPr>
              <a:t>TS-653D / TS-453D / TS-253D</a:t>
            </a:r>
            <a:endParaRPr lang="zh-TW" altLang="zh-TW" sz="1400">
              <a:latin typeface="+mj-lt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9ADA9AB3-07A8-4918-89D4-CE7122357BF6}"/>
              </a:ext>
            </a:extLst>
          </p:cNvPr>
          <p:cNvSpPr/>
          <p:nvPr/>
        </p:nvSpPr>
        <p:spPr>
          <a:xfrm>
            <a:off x="402589" y="4010761"/>
            <a:ext cx="3665929" cy="432147"/>
          </a:xfrm>
          <a:prstGeom prst="rect">
            <a:avLst/>
          </a:prstGeom>
          <a:gradFill>
            <a:gsLst>
              <a:gs pos="0">
                <a:srgbClr val="889E4B"/>
              </a:gs>
              <a:gs pos="100000">
                <a:srgbClr val="778258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en-US" altLang="zh-CN" sz="2000" b="1" i="1">
                <a:latin typeface="+mj-lt"/>
                <a:ea typeface="微軟正黑體"/>
                <a:cs typeface="Arial"/>
              </a:rPr>
              <a:t>With  </a:t>
            </a:r>
            <a:r>
              <a:rPr lang="en-US" altLang="zh-CN" sz="2000" b="1" i="1">
                <a:solidFill>
                  <a:srgbClr val="FFFF00"/>
                </a:solidFill>
                <a:latin typeface="+mj-lt"/>
                <a:ea typeface="微軟正黑體"/>
                <a:cs typeface="Arial"/>
              </a:rPr>
              <a:t>5GbE BASE-T</a:t>
            </a:r>
          </a:p>
        </p:txBody>
      </p:sp>
      <p:pic>
        <p:nvPicPr>
          <p:cNvPr id="53" name="圖片 24" descr="一張含有 室內, 電子用品, 監視器, 電腦 的圖片&#10;&#10;自動產生的描述">
            <a:extLst>
              <a:ext uri="{FF2B5EF4-FFF2-40B4-BE49-F238E27FC236}">
                <a16:creationId xmlns:a16="http://schemas.microsoft.com/office/drawing/2014/main" id="{6734326E-5471-44FF-8CCC-9E04C8C59B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0142" y="4614252"/>
            <a:ext cx="1987985" cy="12317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4" name="矩形 53">
            <a:extLst>
              <a:ext uri="{FF2B5EF4-FFF2-40B4-BE49-F238E27FC236}">
                <a16:creationId xmlns:a16="http://schemas.microsoft.com/office/drawing/2014/main" id="{3E54DC3F-9EB1-49CC-85C4-4226D22882EF}"/>
              </a:ext>
            </a:extLst>
          </p:cNvPr>
          <p:cNvSpPr/>
          <p:nvPr/>
        </p:nvSpPr>
        <p:spPr>
          <a:xfrm>
            <a:off x="1025040" y="5909091"/>
            <a:ext cx="2154409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en-US" sz="1400" b="1">
                <a:latin typeface="+mj-lt"/>
                <a:ea typeface="微軟正黑體"/>
                <a:cs typeface="Arial"/>
              </a:rPr>
              <a:t>TVS-872N / TVS-672N</a:t>
            </a:r>
            <a:endParaRPr lang="zh-TW" altLang="zh-TW" sz="1400">
              <a:latin typeface="+mj-lt"/>
            </a:endParaRP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21A0167C-2C66-49BF-85F8-B8A465A94E58}"/>
              </a:ext>
            </a:extLst>
          </p:cNvPr>
          <p:cNvSpPr/>
          <p:nvPr/>
        </p:nvSpPr>
        <p:spPr>
          <a:xfrm>
            <a:off x="400767" y="1388062"/>
            <a:ext cx="11406146" cy="432147"/>
          </a:xfrm>
          <a:prstGeom prst="rect">
            <a:avLst/>
          </a:prstGeom>
          <a:gradFill>
            <a:gsLst>
              <a:gs pos="0">
                <a:srgbClr val="889E4B"/>
              </a:gs>
              <a:gs pos="100000">
                <a:srgbClr val="778258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2000" b="1">
              <a:solidFill>
                <a:srgbClr val="FFFF00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79B8B4FF-E986-49AB-AC63-C62BF25F1E95}"/>
              </a:ext>
            </a:extLst>
          </p:cNvPr>
          <p:cNvSpPr/>
          <p:nvPr/>
        </p:nvSpPr>
        <p:spPr>
          <a:xfrm>
            <a:off x="606870" y="3289821"/>
            <a:ext cx="2398503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en-US" sz="1400" b="1">
                <a:latin typeface="+mj-lt"/>
                <a:ea typeface="微軟正黑體"/>
                <a:cs typeface="Arial"/>
              </a:rPr>
              <a:t>TVS-h1688X /TVS-h1288X</a:t>
            </a:r>
            <a:endParaRPr lang="zh-CN">
              <a:latin typeface="+mj-lt"/>
            </a:endParaRPr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A2449CEC-FD1A-468D-9762-2324780F5588}"/>
              </a:ext>
            </a:extLst>
          </p:cNvPr>
          <p:cNvSpPr/>
          <p:nvPr/>
        </p:nvSpPr>
        <p:spPr>
          <a:xfrm>
            <a:off x="3451227" y="3289821"/>
            <a:ext cx="2522271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en-US" sz="1400" b="1">
                <a:latin typeface="+mj-lt"/>
                <a:ea typeface="微軟正黑體"/>
                <a:cs typeface="Arial"/>
              </a:rPr>
              <a:t>TVS-872XT / TVS-672XT / TVS-472XT</a:t>
            </a:r>
          </a:p>
        </p:txBody>
      </p:sp>
      <p:pic>
        <p:nvPicPr>
          <p:cNvPr id="63" name="圖片 18" descr="一張含有 監視器, 室內, 電腦, 影片 的圖片&#10;&#10;自動產生的描述">
            <a:extLst>
              <a:ext uri="{FF2B5EF4-FFF2-40B4-BE49-F238E27FC236}">
                <a16:creationId xmlns:a16="http://schemas.microsoft.com/office/drawing/2014/main" id="{6A558BAF-0550-4605-AB18-8D7B22939D0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088" r="19308"/>
          <a:stretch/>
        </p:blipFill>
        <p:spPr>
          <a:xfrm>
            <a:off x="10160383" y="1984597"/>
            <a:ext cx="1343827" cy="132537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4" name="矩形 63">
            <a:extLst>
              <a:ext uri="{FF2B5EF4-FFF2-40B4-BE49-F238E27FC236}">
                <a16:creationId xmlns:a16="http://schemas.microsoft.com/office/drawing/2014/main" id="{A99C2A84-E3F3-44B1-AADC-DE19CAD53AF6}"/>
              </a:ext>
            </a:extLst>
          </p:cNvPr>
          <p:cNvSpPr/>
          <p:nvPr/>
        </p:nvSpPr>
        <p:spPr>
          <a:xfrm>
            <a:off x="9962975" y="3289821"/>
            <a:ext cx="1743451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en-US" sz="1400" b="1">
                <a:latin typeface="+mj-lt"/>
                <a:ea typeface="微軟正黑體"/>
                <a:cs typeface="Arial"/>
              </a:rPr>
              <a:t>TS-431X3</a:t>
            </a:r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22F41FCB-3CA4-4B2E-9908-3B39ED813214}"/>
              </a:ext>
            </a:extLst>
          </p:cNvPr>
          <p:cNvSpPr/>
          <p:nvPr/>
        </p:nvSpPr>
        <p:spPr>
          <a:xfrm>
            <a:off x="9994506" y="3539178"/>
            <a:ext cx="1743451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en-US" sz="1400" b="1">
                <a:solidFill>
                  <a:srgbClr val="C00000"/>
                </a:solidFill>
                <a:latin typeface="+mj-lt"/>
                <a:ea typeface="微軟正黑體"/>
                <a:cs typeface="Arial"/>
              </a:rPr>
              <a:t>10GbE + 2.5GbE</a:t>
            </a:r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241D7608-767E-4764-9399-CE8E79537FC4}"/>
              </a:ext>
            </a:extLst>
          </p:cNvPr>
          <p:cNvSpPr/>
          <p:nvPr/>
        </p:nvSpPr>
        <p:spPr>
          <a:xfrm>
            <a:off x="1729929" y="1376648"/>
            <a:ext cx="2837360" cy="432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CN" sz="2000" b="1" i="1">
                <a:latin typeface="+mj-lt"/>
                <a:ea typeface="微軟正黑體"/>
                <a:cs typeface="Arial"/>
              </a:rPr>
              <a:t>With  </a:t>
            </a:r>
            <a:r>
              <a:rPr lang="en-US" altLang="zh-CN" sz="2000" b="1" i="1">
                <a:solidFill>
                  <a:srgbClr val="FFFF00"/>
                </a:solidFill>
                <a:latin typeface="+mj-lt"/>
                <a:ea typeface="微軟正黑體"/>
                <a:cs typeface="Arial"/>
              </a:rPr>
              <a:t>10GbE BASE-T</a:t>
            </a:r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6BF2E578-F058-4F66-B306-5E7C0EE47441}"/>
              </a:ext>
            </a:extLst>
          </p:cNvPr>
          <p:cNvSpPr/>
          <p:nvPr/>
        </p:nvSpPr>
        <p:spPr>
          <a:xfrm>
            <a:off x="7616359" y="1376648"/>
            <a:ext cx="2837360" cy="432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CN" sz="2000" b="1" i="1">
                <a:latin typeface="+mj-lt"/>
                <a:ea typeface="微軟正黑體"/>
                <a:cs typeface="Arial"/>
              </a:rPr>
              <a:t>With  </a:t>
            </a:r>
            <a:r>
              <a:rPr lang="en-US" altLang="zh-CN" sz="2000" b="1" i="1">
                <a:solidFill>
                  <a:srgbClr val="FFFF00"/>
                </a:solidFill>
                <a:latin typeface="+mj-lt"/>
                <a:ea typeface="微軟正黑體"/>
                <a:cs typeface="Arial"/>
              </a:rPr>
              <a:t>10GbE SFP+</a:t>
            </a:r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EFC7C71A-8C7B-4A1F-99C4-8C34FB6BA9EA}"/>
              </a:ext>
            </a:extLst>
          </p:cNvPr>
          <p:cNvSpPr/>
          <p:nvPr/>
        </p:nvSpPr>
        <p:spPr>
          <a:xfrm>
            <a:off x="5760739" y="1376648"/>
            <a:ext cx="689372" cy="432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｜</a:t>
            </a:r>
            <a:endParaRPr lang="en-US" altLang="zh-CN" sz="2000" b="1">
              <a:solidFill>
                <a:srgbClr val="FFFF00"/>
              </a:solidFill>
              <a:latin typeface="+mj-lt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E1D6A42-7692-4405-BBB5-FEE4045B508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5040" y="1893780"/>
            <a:ext cx="1559136" cy="1403089"/>
          </a:xfrm>
          <a:prstGeom prst="rect">
            <a:avLst/>
          </a:prstGeom>
        </p:spPr>
      </p:pic>
      <p:pic>
        <p:nvPicPr>
          <p:cNvPr id="6" name="圖片 5" descr="一張含有 電子用品, 室內, 監視器, 坐 的圖片&#10;&#10;自動產生的描述">
            <a:extLst>
              <a:ext uri="{FF2B5EF4-FFF2-40B4-BE49-F238E27FC236}">
                <a16:creationId xmlns:a16="http://schemas.microsoft.com/office/drawing/2014/main" id="{CC657AA8-03E8-4CFE-ACE6-EA8261D4577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4584" y="2008383"/>
            <a:ext cx="2100213" cy="1237685"/>
          </a:xfrm>
          <a:prstGeom prst="rect">
            <a:avLst/>
          </a:prstGeom>
        </p:spPr>
      </p:pic>
      <p:pic>
        <p:nvPicPr>
          <p:cNvPr id="8" name="圖片 7" descr="一張含有 監視器, 電腦, 坐, 顯示 的圖片&#10;&#10;自動產生的描述">
            <a:extLst>
              <a:ext uri="{FF2B5EF4-FFF2-40B4-BE49-F238E27FC236}">
                <a16:creationId xmlns:a16="http://schemas.microsoft.com/office/drawing/2014/main" id="{4822C896-6B5A-4190-942E-E48C8010874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2709" y="1928789"/>
            <a:ext cx="2234598" cy="139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8381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群組 113">
            <a:extLst>
              <a:ext uri="{FF2B5EF4-FFF2-40B4-BE49-F238E27FC236}">
                <a16:creationId xmlns:a16="http://schemas.microsoft.com/office/drawing/2014/main" id="{002B4C1A-3B7B-4E28-8B61-75C69F38C681}"/>
              </a:ext>
            </a:extLst>
          </p:cNvPr>
          <p:cNvGrpSpPr/>
          <p:nvPr/>
        </p:nvGrpSpPr>
        <p:grpSpPr>
          <a:xfrm>
            <a:off x="9056208" y="2040393"/>
            <a:ext cx="2453384" cy="4137418"/>
            <a:chOff x="3516133" y="2173012"/>
            <a:chExt cx="2453384" cy="4137418"/>
          </a:xfrm>
        </p:grpSpPr>
        <p:sp>
          <p:nvSpPr>
            <p:cNvPr id="116" name="矩形: 圓角 115">
              <a:extLst>
                <a:ext uri="{FF2B5EF4-FFF2-40B4-BE49-F238E27FC236}">
                  <a16:creationId xmlns:a16="http://schemas.microsoft.com/office/drawing/2014/main" id="{0F4BCEF3-352E-48FF-B9F8-8FD102C8AD81}"/>
                </a:ext>
              </a:extLst>
            </p:cNvPr>
            <p:cNvSpPr/>
            <p:nvPr/>
          </p:nvSpPr>
          <p:spPr>
            <a:xfrm>
              <a:off x="3523021" y="2173012"/>
              <a:ext cx="2446496" cy="4137418"/>
            </a:xfrm>
            <a:prstGeom prst="roundRect">
              <a:avLst>
                <a:gd name="adj" fmla="val 5481"/>
              </a:avLst>
            </a:prstGeom>
            <a:solidFill>
              <a:schemeClr val="accent6">
                <a:lumMod val="20000"/>
                <a:lumOff val="80000"/>
                <a:alpha val="0"/>
              </a:schemeClr>
            </a:solidFill>
            <a:ln w="25400" cap="flat" cmpd="sng" algn="ctr">
              <a:gradFill>
                <a:gsLst>
                  <a:gs pos="0">
                    <a:srgbClr val="889E4B"/>
                  </a:gs>
                  <a:gs pos="100000">
                    <a:srgbClr val="778258"/>
                  </a:gs>
                </a:gsLst>
                <a:lin ang="2700000" scaled="0"/>
              </a:gra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chemeClr val="accent6">
                  <a:lumMod val="75000"/>
                  <a:alpha val="1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 defTabSz="914400"/>
              <a:endParaRPr lang="zh-TW" altLang="en-US">
                <a:solidFill>
                  <a:schemeClr val="accen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18" name="矩形: 圓角化同側角落 117">
              <a:extLst>
                <a:ext uri="{FF2B5EF4-FFF2-40B4-BE49-F238E27FC236}">
                  <a16:creationId xmlns:a16="http://schemas.microsoft.com/office/drawing/2014/main" id="{BD5F15E2-BA4F-49A9-B0CB-B4395EFB7746}"/>
                </a:ext>
              </a:extLst>
            </p:cNvPr>
            <p:cNvSpPr/>
            <p:nvPr/>
          </p:nvSpPr>
          <p:spPr>
            <a:xfrm>
              <a:off x="3516133" y="2173013"/>
              <a:ext cx="2453384" cy="428185"/>
            </a:xfrm>
            <a:prstGeom prst="round2SameRect">
              <a:avLst>
                <a:gd name="adj1" fmla="val 20822"/>
                <a:gd name="adj2" fmla="val 0"/>
              </a:avLst>
            </a:prstGeom>
            <a:gradFill>
              <a:gsLst>
                <a:gs pos="0">
                  <a:srgbClr val="889E4B"/>
                </a:gs>
                <a:gs pos="100000">
                  <a:srgbClr val="778258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1000"/>
                </a:spcBef>
                <a:buClr>
                  <a:srgbClr val="0070C0"/>
                </a:buClr>
                <a:buSzPct val="70000"/>
              </a:pPr>
              <a:endParaRPr lang="zh-TW" altLang="en-US" sz="2000" b="1" i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106" name="群組 105">
            <a:extLst>
              <a:ext uri="{FF2B5EF4-FFF2-40B4-BE49-F238E27FC236}">
                <a16:creationId xmlns:a16="http://schemas.microsoft.com/office/drawing/2014/main" id="{252EB395-8C00-4E7F-818E-B2989457303C}"/>
              </a:ext>
            </a:extLst>
          </p:cNvPr>
          <p:cNvGrpSpPr/>
          <p:nvPr/>
        </p:nvGrpSpPr>
        <p:grpSpPr>
          <a:xfrm>
            <a:off x="6215527" y="2040393"/>
            <a:ext cx="2453384" cy="4137418"/>
            <a:chOff x="3516133" y="2173012"/>
            <a:chExt cx="2453384" cy="4137418"/>
          </a:xfrm>
        </p:grpSpPr>
        <p:sp>
          <p:nvSpPr>
            <p:cNvPr id="112" name="矩形: 圓角 111">
              <a:extLst>
                <a:ext uri="{FF2B5EF4-FFF2-40B4-BE49-F238E27FC236}">
                  <a16:creationId xmlns:a16="http://schemas.microsoft.com/office/drawing/2014/main" id="{F472F434-11C3-4588-BFFE-D44D229AAAD2}"/>
                </a:ext>
              </a:extLst>
            </p:cNvPr>
            <p:cNvSpPr/>
            <p:nvPr/>
          </p:nvSpPr>
          <p:spPr>
            <a:xfrm>
              <a:off x="3523021" y="2173012"/>
              <a:ext cx="2446496" cy="4137418"/>
            </a:xfrm>
            <a:prstGeom prst="roundRect">
              <a:avLst>
                <a:gd name="adj" fmla="val 5481"/>
              </a:avLst>
            </a:prstGeom>
            <a:solidFill>
              <a:schemeClr val="accent6">
                <a:lumMod val="20000"/>
                <a:lumOff val="80000"/>
                <a:alpha val="0"/>
              </a:schemeClr>
            </a:solidFill>
            <a:ln w="25400" cap="flat" cmpd="sng" algn="ctr">
              <a:gradFill>
                <a:gsLst>
                  <a:gs pos="0">
                    <a:srgbClr val="889E4B"/>
                  </a:gs>
                  <a:gs pos="100000">
                    <a:srgbClr val="778258"/>
                  </a:gs>
                </a:gsLst>
                <a:lin ang="2700000" scaled="0"/>
              </a:gra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chemeClr val="accent6">
                  <a:lumMod val="75000"/>
                  <a:alpha val="1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 defTabSz="914400"/>
              <a:endParaRPr lang="zh-TW" altLang="en-US">
                <a:solidFill>
                  <a:schemeClr val="accen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13" name="矩形: 圓角化同側角落 112">
              <a:extLst>
                <a:ext uri="{FF2B5EF4-FFF2-40B4-BE49-F238E27FC236}">
                  <a16:creationId xmlns:a16="http://schemas.microsoft.com/office/drawing/2014/main" id="{A98AA334-C90E-4C99-AAB7-6AD4E122B3AE}"/>
                </a:ext>
              </a:extLst>
            </p:cNvPr>
            <p:cNvSpPr/>
            <p:nvPr/>
          </p:nvSpPr>
          <p:spPr>
            <a:xfrm>
              <a:off x="3516133" y="2173013"/>
              <a:ext cx="2453384" cy="428185"/>
            </a:xfrm>
            <a:prstGeom prst="round2SameRect">
              <a:avLst>
                <a:gd name="adj1" fmla="val 20822"/>
                <a:gd name="adj2" fmla="val 0"/>
              </a:avLst>
            </a:prstGeom>
            <a:gradFill>
              <a:gsLst>
                <a:gs pos="0">
                  <a:srgbClr val="889E4B"/>
                </a:gs>
                <a:gs pos="100000">
                  <a:srgbClr val="778258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1000"/>
                </a:spcBef>
                <a:buClr>
                  <a:srgbClr val="0070C0"/>
                </a:buClr>
                <a:buSzPct val="70000"/>
              </a:pPr>
              <a:endParaRPr lang="zh-TW" altLang="en-US" sz="2000" b="1" i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78" name="群組 77">
            <a:extLst>
              <a:ext uri="{FF2B5EF4-FFF2-40B4-BE49-F238E27FC236}">
                <a16:creationId xmlns:a16="http://schemas.microsoft.com/office/drawing/2014/main" id="{1DE314B0-142B-473C-8E74-5995B041B738}"/>
              </a:ext>
            </a:extLst>
          </p:cNvPr>
          <p:cNvGrpSpPr/>
          <p:nvPr/>
        </p:nvGrpSpPr>
        <p:grpSpPr>
          <a:xfrm>
            <a:off x="3411798" y="4288721"/>
            <a:ext cx="2453384" cy="1877321"/>
            <a:chOff x="3516133" y="2173012"/>
            <a:chExt cx="2453384" cy="1877321"/>
          </a:xfrm>
        </p:grpSpPr>
        <p:sp>
          <p:nvSpPr>
            <p:cNvPr id="80" name="矩形: 圓角 79">
              <a:extLst>
                <a:ext uri="{FF2B5EF4-FFF2-40B4-BE49-F238E27FC236}">
                  <a16:creationId xmlns:a16="http://schemas.microsoft.com/office/drawing/2014/main" id="{CAE4B7AF-62F8-4D7A-B917-883ADF6F420A}"/>
                </a:ext>
              </a:extLst>
            </p:cNvPr>
            <p:cNvSpPr/>
            <p:nvPr/>
          </p:nvSpPr>
          <p:spPr>
            <a:xfrm>
              <a:off x="3523021" y="2173012"/>
              <a:ext cx="2446496" cy="1877321"/>
            </a:xfrm>
            <a:prstGeom prst="roundRect">
              <a:avLst>
                <a:gd name="adj" fmla="val 5481"/>
              </a:avLst>
            </a:prstGeom>
            <a:solidFill>
              <a:schemeClr val="accent6">
                <a:lumMod val="20000"/>
                <a:lumOff val="80000"/>
                <a:alpha val="0"/>
              </a:schemeClr>
            </a:solidFill>
            <a:ln w="25400" cap="flat" cmpd="sng" algn="ctr">
              <a:gradFill>
                <a:gsLst>
                  <a:gs pos="0">
                    <a:srgbClr val="889E4B"/>
                  </a:gs>
                  <a:gs pos="100000">
                    <a:srgbClr val="778258"/>
                  </a:gs>
                </a:gsLst>
                <a:lin ang="2700000" scaled="0"/>
              </a:gra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chemeClr val="accent6">
                  <a:lumMod val="75000"/>
                  <a:alpha val="1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 defTabSz="914400"/>
              <a:endParaRPr lang="zh-TW" altLang="en-US">
                <a:solidFill>
                  <a:schemeClr val="accen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81" name="矩形: 圓角化同側角落 80">
              <a:extLst>
                <a:ext uri="{FF2B5EF4-FFF2-40B4-BE49-F238E27FC236}">
                  <a16:creationId xmlns:a16="http://schemas.microsoft.com/office/drawing/2014/main" id="{1C794921-4309-4BBF-B6C2-A7D76D61BFCB}"/>
                </a:ext>
              </a:extLst>
            </p:cNvPr>
            <p:cNvSpPr/>
            <p:nvPr/>
          </p:nvSpPr>
          <p:spPr>
            <a:xfrm>
              <a:off x="3516133" y="2173013"/>
              <a:ext cx="2453384" cy="428185"/>
            </a:xfrm>
            <a:prstGeom prst="round2SameRect">
              <a:avLst>
                <a:gd name="adj1" fmla="val 20822"/>
                <a:gd name="adj2" fmla="val 0"/>
              </a:avLst>
            </a:prstGeom>
            <a:gradFill>
              <a:gsLst>
                <a:gs pos="0">
                  <a:srgbClr val="889E4B"/>
                </a:gs>
                <a:gs pos="100000">
                  <a:srgbClr val="778258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1000"/>
                </a:spcBef>
                <a:buClr>
                  <a:srgbClr val="0070C0"/>
                </a:buClr>
                <a:buSzPct val="70000"/>
              </a:pPr>
              <a:endParaRPr lang="zh-TW" altLang="en-US" sz="2000" b="1" i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群組 82">
            <a:extLst>
              <a:ext uri="{FF2B5EF4-FFF2-40B4-BE49-F238E27FC236}">
                <a16:creationId xmlns:a16="http://schemas.microsoft.com/office/drawing/2014/main" id="{DBCDA156-88C2-4B42-B4A9-997851F28E51}"/>
              </a:ext>
            </a:extLst>
          </p:cNvPr>
          <p:cNvGrpSpPr/>
          <p:nvPr/>
        </p:nvGrpSpPr>
        <p:grpSpPr>
          <a:xfrm>
            <a:off x="593611" y="4288721"/>
            <a:ext cx="2453384" cy="1877321"/>
            <a:chOff x="697946" y="2173012"/>
            <a:chExt cx="2453384" cy="1877321"/>
          </a:xfrm>
        </p:grpSpPr>
        <p:sp>
          <p:nvSpPr>
            <p:cNvPr id="85" name="矩形: 圓角 84">
              <a:extLst>
                <a:ext uri="{FF2B5EF4-FFF2-40B4-BE49-F238E27FC236}">
                  <a16:creationId xmlns:a16="http://schemas.microsoft.com/office/drawing/2014/main" id="{E332BFD6-97F9-46B9-8C2B-92EAF4CB009E}"/>
                </a:ext>
              </a:extLst>
            </p:cNvPr>
            <p:cNvSpPr/>
            <p:nvPr/>
          </p:nvSpPr>
          <p:spPr>
            <a:xfrm>
              <a:off x="704834" y="2173012"/>
              <a:ext cx="2446496" cy="1877321"/>
            </a:xfrm>
            <a:prstGeom prst="roundRect">
              <a:avLst>
                <a:gd name="adj" fmla="val 5481"/>
              </a:avLst>
            </a:prstGeom>
            <a:solidFill>
              <a:schemeClr val="accent6">
                <a:lumMod val="20000"/>
                <a:lumOff val="80000"/>
                <a:alpha val="0"/>
              </a:schemeClr>
            </a:solidFill>
            <a:ln w="25400" cap="flat" cmpd="sng" algn="ctr">
              <a:gradFill>
                <a:gsLst>
                  <a:gs pos="0">
                    <a:srgbClr val="889E4B"/>
                  </a:gs>
                  <a:gs pos="100000">
                    <a:srgbClr val="778258"/>
                  </a:gs>
                </a:gsLst>
                <a:lin ang="2700000" scaled="0"/>
              </a:gra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chemeClr val="accent6">
                  <a:lumMod val="75000"/>
                  <a:alpha val="1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 defTabSz="914400"/>
              <a:endParaRPr lang="zh-TW" altLang="en-US">
                <a:solidFill>
                  <a:schemeClr val="accen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86" name="矩形: 圓角化同側角落 85">
              <a:extLst>
                <a:ext uri="{FF2B5EF4-FFF2-40B4-BE49-F238E27FC236}">
                  <a16:creationId xmlns:a16="http://schemas.microsoft.com/office/drawing/2014/main" id="{060FB88D-92A3-4095-8657-D22F7D829616}"/>
                </a:ext>
              </a:extLst>
            </p:cNvPr>
            <p:cNvSpPr/>
            <p:nvPr/>
          </p:nvSpPr>
          <p:spPr>
            <a:xfrm>
              <a:off x="697946" y="2173013"/>
              <a:ext cx="2453384" cy="428185"/>
            </a:xfrm>
            <a:prstGeom prst="round2SameRect">
              <a:avLst>
                <a:gd name="adj1" fmla="val 20822"/>
                <a:gd name="adj2" fmla="val 0"/>
              </a:avLst>
            </a:prstGeom>
            <a:gradFill>
              <a:gsLst>
                <a:gs pos="0">
                  <a:srgbClr val="889E4B"/>
                </a:gs>
                <a:gs pos="100000">
                  <a:srgbClr val="778258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1000"/>
                </a:spcBef>
                <a:buClr>
                  <a:srgbClr val="0070C0"/>
                </a:buClr>
                <a:buSzPct val="70000"/>
              </a:pPr>
              <a:endParaRPr lang="zh-TW" altLang="en-US" sz="2000" b="1" i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4" name="群組 3">
            <a:extLst>
              <a:ext uri="{FF2B5EF4-FFF2-40B4-BE49-F238E27FC236}">
                <a16:creationId xmlns:a16="http://schemas.microsoft.com/office/drawing/2014/main" id="{C498612A-FECC-412D-9119-49EA990A3D9D}"/>
              </a:ext>
            </a:extLst>
          </p:cNvPr>
          <p:cNvGrpSpPr/>
          <p:nvPr/>
        </p:nvGrpSpPr>
        <p:grpSpPr>
          <a:xfrm>
            <a:off x="3411798" y="2040393"/>
            <a:ext cx="2453384" cy="1877321"/>
            <a:chOff x="3516133" y="2173012"/>
            <a:chExt cx="2453384" cy="1877321"/>
          </a:xfrm>
        </p:grpSpPr>
        <p:sp>
          <p:nvSpPr>
            <p:cNvPr id="70" name="矩形: 圓角 69">
              <a:extLst>
                <a:ext uri="{FF2B5EF4-FFF2-40B4-BE49-F238E27FC236}">
                  <a16:creationId xmlns:a16="http://schemas.microsoft.com/office/drawing/2014/main" id="{0D4CD222-2F58-416C-AAD3-91C86B4DE184}"/>
                </a:ext>
              </a:extLst>
            </p:cNvPr>
            <p:cNvSpPr/>
            <p:nvPr/>
          </p:nvSpPr>
          <p:spPr>
            <a:xfrm>
              <a:off x="3523021" y="2173012"/>
              <a:ext cx="2446496" cy="1877321"/>
            </a:xfrm>
            <a:prstGeom prst="roundRect">
              <a:avLst>
                <a:gd name="adj" fmla="val 5481"/>
              </a:avLst>
            </a:prstGeom>
            <a:solidFill>
              <a:schemeClr val="accent6">
                <a:lumMod val="20000"/>
                <a:lumOff val="80000"/>
                <a:alpha val="0"/>
              </a:schemeClr>
            </a:solidFill>
            <a:ln w="25400" cap="flat" cmpd="sng" algn="ctr">
              <a:gradFill>
                <a:gsLst>
                  <a:gs pos="0">
                    <a:srgbClr val="889E4B"/>
                  </a:gs>
                  <a:gs pos="100000">
                    <a:srgbClr val="778258"/>
                  </a:gs>
                </a:gsLst>
                <a:lin ang="2700000" scaled="0"/>
              </a:gra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chemeClr val="accent6">
                  <a:lumMod val="75000"/>
                  <a:alpha val="1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 defTabSz="914400"/>
              <a:endParaRPr lang="zh-TW" altLang="en-US">
                <a:solidFill>
                  <a:schemeClr val="accen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74" name="矩形: 圓角化同側角落 73">
              <a:extLst>
                <a:ext uri="{FF2B5EF4-FFF2-40B4-BE49-F238E27FC236}">
                  <a16:creationId xmlns:a16="http://schemas.microsoft.com/office/drawing/2014/main" id="{95059F8A-C201-4553-B911-5981F96E57D1}"/>
                </a:ext>
              </a:extLst>
            </p:cNvPr>
            <p:cNvSpPr/>
            <p:nvPr/>
          </p:nvSpPr>
          <p:spPr>
            <a:xfrm>
              <a:off x="3516133" y="2173013"/>
              <a:ext cx="2453384" cy="428185"/>
            </a:xfrm>
            <a:prstGeom prst="round2SameRect">
              <a:avLst>
                <a:gd name="adj1" fmla="val 20822"/>
                <a:gd name="adj2" fmla="val 0"/>
              </a:avLst>
            </a:prstGeom>
            <a:gradFill>
              <a:gsLst>
                <a:gs pos="0">
                  <a:srgbClr val="889E4B"/>
                </a:gs>
                <a:gs pos="100000">
                  <a:srgbClr val="778258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1000"/>
                </a:spcBef>
                <a:buClr>
                  <a:srgbClr val="0070C0"/>
                </a:buClr>
                <a:buSzPct val="70000"/>
              </a:pPr>
              <a:endParaRPr lang="zh-TW" altLang="en-US" sz="2000" b="1" i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AFBCBD12-4166-42A4-AE2A-5750A864A8A2}"/>
              </a:ext>
            </a:extLst>
          </p:cNvPr>
          <p:cNvGrpSpPr/>
          <p:nvPr/>
        </p:nvGrpSpPr>
        <p:grpSpPr>
          <a:xfrm>
            <a:off x="593611" y="2040393"/>
            <a:ext cx="2453384" cy="1877321"/>
            <a:chOff x="697946" y="2173012"/>
            <a:chExt cx="2453384" cy="1877321"/>
          </a:xfrm>
        </p:grpSpPr>
        <p:sp>
          <p:nvSpPr>
            <p:cNvPr id="65" name="矩形: 圓角 64">
              <a:extLst>
                <a:ext uri="{FF2B5EF4-FFF2-40B4-BE49-F238E27FC236}">
                  <a16:creationId xmlns:a16="http://schemas.microsoft.com/office/drawing/2014/main" id="{CFC8B0E4-F1AC-4868-BEDE-70723C9D58E4}"/>
                </a:ext>
              </a:extLst>
            </p:cNvPr>
            <p:cNvSpPr/>
            <p:nvPr/>
          </p:nvSpPr>
          <p:spPr>
            <a:xfrm>
              <a:off x="704834" y="2173012"/>
              <a:ext cx="2446496" cy="1877321"/>
            </a:xfrm>
            <a:prstGeom prst="roundRect">
              <a:avLst>
                <a:gd name="adj" fmla="val 5481"/>
              </a:avLst>
            </a:prstGeom>
            <a:solidFill>
              <a:schemeClr val="accent6">
                <a:lumMod val="20000"/>
                <a:lumOff val="80000"/>
                <a:alpha val="0"/>
              </a:schemeClr>
            </a:solidFill>
            <a:ln w="25400" cap="flat" cmpd="sng" algn="ctr">
              <a:gradFill>
                <a:gsLst>
                  <a:gs pos="0">
                    <a:srgbClr val="889E4B"/>
                  </a:gs>
                  <a:gs pos="100000">
                    <a:srgbClr val="778258"/>
                  </a:gs>
                </a:gsLst>
                <a:lin ang="2700000" scaled="0"/>
              </a:gra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chemeClr val="accent6">
                  <a:lumMod val="75000"/>
                  <a:alpha val="1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 defTabSz="914400"/>
              <a:endParaRPr lang="zh-TW" altLang="en-US">
                <a:solidFill>
                  <a:schemeClr val="accen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66" name="矩形: 圓角化同側角落 65">
              <a:extLst>
                <a:ext uri="{FF2B5EF4-FFF2-40B4-BE49-F238E27FC236}">
                  <a16:creationId xmlns:a16="http://schemas.microsoft.com/office/drawing/2014/main" id="{DD3AC38F-0679-43F8-B155-2C7F7E0E8A8B}"/>
                </a:ext>
              </a:extLst>
            </p:cNvPr>
            <p:cNvSpPr/>
            <p:nvPr/>
          </p:nvSpPr>
          <p:spPr>
            <a:xfrm>
              <a:off x="697946" y="2173013"/>
              <a:ext cx="2453384" cy="428185"/>
            </a:xfrm>
            <a:prstGeom prst="round2SameRect">
              <a:avLst>
                <a:gd name="adj1" fmla="val 20822"/>
                <a:gd name="adj2" fmla="val 0"/>
              </a:avLst>
            </a:prstGeom>
            <a:gradFill>
              <a:gsLst>
                <a:gs pos="0">
                  <a:srgbClr val="889E4B"/>
                </a:gs>
                <a:gs pos="100000">
                  <a:srgbClr val="778258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1000"/>
                </a:spcBef>
                <a:buClr>
                  <a:srgbClr val="0070C0"/>
                </a:buClr>
                <a:buSzPct val="70000"/>
              </a:pPr>
              <a:endParaRPr lang="zh-TW" altLang="en-US" sz="2000" b="1" i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4BD1CCAD-7633-48E8-A7A9-A89E305A1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/>
              <a:t>Network </a:t>
            </a:r>
            <a:r>
              <a:rPr lang="en-US" altLang="zh-CN" err="1"/>
              <a:t>extention</a:t>
            </a:r>
            <a:r>
              <a:rPr lang="zh-CN" altLang="en-US"/>
              <a:t>：</a:t>
            </a:r>
            <a:br>
              <a:rPr lang="zh-CN" altLang="en-US"/>
            </a:br>
            <a:r>
              <a:rPr lang="en-US" altLang="zh-CN"/>
              <a:t>r</a:t>
            </a:r>
            <a:r>
              <a:rPr lang="en-US" altLang="zh-TW"/>
              <a:t>ich PCIe</a:t>
            </a:r>
            <a:r>
              <a:rPr lang="en-US"/>
              <a:t> </a:t>
            </a:r>
            <a:r>
              <a:rPr lang="en-US" altLang="zh-TW"/>
              <a:t>network extension card</a:t>
            </a:r>
            <a:endParaRPr lang="zh-TW" altLang="en-US"/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10AF9926-CC44-460A-9FAE-DBA488DA6D82}"/>
              </a:ext>
            </a:extLst>
          </p:cNvPr>
          <p:cNvSpPr txBox="1"/>
          <p:nvPr/>
        </p:nvSpPr>
        <p:spPr>
          <a:xfrm>
            <a:off x="600498" y="2071330"/>
            <a:ext cx="2446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QXG-10G2SF-CX4</a:t>
            </a: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7A262127-AD60-4937-B3AA-880D891A31D5}"/>
              </a:ext>
            </a:extLst>
          </p:cNvPr>
          <p:cNvGrpSpPr/>
          <p:nvPr/>
        </p:nvGrpSpPr>
        <p:grpSpPr>
          <a:xfrm>
            <a:off x="359925" y="3210752"/>
            <a:ext cx="859808" cy="859808"/>
            <a:chOff x="279469" y="3474691"/>
            <a:chExt cx="859808" cy="859808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1" name="橢圓 10">
              <a:extLst>
                <a:ext uri="{FF2B5EF4-FFF2-40B4-BE49-F238E27FC236}">
                  <a16:creationId xmlns:a16="http://schemas.microsoft.com/office/drawing/2014/main" id="{6AE8CA91-956B-470C-B530-E7138CEF66F8}"/>
                </a:ext>
              </a:extLst>
            </p:cNvPr>
            <p:cNvSpPr/>
            <p:nvPr/>
          </p:nvSpPr>
          <p:spPr>
            <a:xfrm>
              <a:off x="279469" y="3474691"/>
              <a:ext cx="859808" cy="859808"/>
            </a:xfrm>
            <a:prstGeom prst="ellipse">
              <a:avLst/>
            </a:prstGeom>
            <a:solidFill>
              <a:schemeClr val="bg1"/>
            </a:solidFill>
            <a:ln w="25400">
              <a:gradFill>
                <a:gsLst>
                  <a:gs pos="0">
                    <a:srgbClr val="778258"/>
                  </a:gs>
                  <a:gs pos="100000">
                    <a:srgbClr val="889E4B"/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68" name="圖片 13" descr="一張含有 標誌 的圖片&#10;&#10;自動產生的描述">
              <a:extLst>
                <a:ext uri="{FF2B5EF4-FFF2-40B4-BE49-F238E27FC236}">
                  <a16:creationId xmlns:a16="http://schemas.microsoft.com/office/drawing/2014/main" id="{FC167942-FC17-4EB3-B271-A9B1E8185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8414" y="3654841"/>
              <a:ext cx="661918" cy="499509"/>
            </a:xfrm>
            <a:prstGeom prst="rect">
              <a:avLst/>
            </a:prstGeom>
          </p:spPr>
        </p:pic>
      </p:grpSp>
      <p:pic>
        <p:nvPicPr>
          <p:cNvPr id="71" name="圖片 70">
            <a:extLst>
              <a:ext uri="{FF2B5EF4-FFF2-40B4-BE49-F238E27FC236}">
                <a16:creationId xmlns:a16="http://schemas.microsoft.com/office/drawing/2014/main" id="{9C6F2782-C46F-4D15-96AB-A444DA2A07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232" y="2557317"/>
            <a:ext cx="1607550" cy="100018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2" name="文字方塊 71">
            <a:extLst>
              <a:ext uri="{FF2B5EF4-FFF2-40B4-BE49-F238E27FC236}">
                <a16:creationId xmlns:a16="http://schemas.microsoft.com/office/drawing/2014/main" id="{34BD01BB-511F-4BC4-994C-838D42273BF3}"/>
              </a:ext>
            </a:extLst>
          </p:cNvPr>
          <p:cNvSpPr txBox="1"/>
          <p:nvPr/>
        </p:nvSpPr>
        <p:spPr>
          <a:xfrm>
            <a:off x="1219732" y="3482776"/>
            <a:ext cx="1820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 x SFP+</a:t>
            </a:r>
            <a:endParaRPr lang="zh-TW" altLang="en-US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2" name="文字方塊 81">
            <a:extLst>
              <a:ext uri="{FF2B5EF4-FFF2-40B4-BE49-F238E27FC236}">
                <a16:creationId xmlns:a16="http://schemas.microsoft.com/office/drawing/2014/main" id="{E6EB8D22-7557-42F1-9666-632C696646AE}"/>
              </a:ext>
            </a:extLst>
          </p:cNvPr>
          <p:cNvSpPr txBox="1"/>
          <p:nvPr/>
        </p:nvSpPr>
        <p:spPr>
          <a:xfrm>
            <a:off x="3406291" y="2071330"/>
            <a:ext cx="2446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/>
                <a:cs typeface="Arial"/>
              </a:rPr>
              <a:t>LAN-10G2T-X550</a:t>
            </a:r>
            <a:endParaRPr lang="zh-TW" altLang="en-US" sz="2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lt"/>
              <a:cs typeface="+mn-lt"/>
            </a:endParaRPr>
          </a:p>
        </p:txBody>
      </p:sp>
      <p:sp>
        <p:nvSpPr>
          <p:cNvPr id="89" name="文字方塊 88">
            <a:extLst>
              <a:ext uri="{FF2B5EF4-FFF2-40B4-BE49-F238E27FC236}">
                <a16:creationId xmlns:a16="http://schemas.microsoft.com/office/drawing/2014/main" id="{83C8A077-9D1F-4148-95B1-D3491EED973D}"/>
              </a:ext>
            </a:extLst>
          </p:cNvPr>
          <p:cNvSpPr txBox="1"/>
          <p:nvPr/>
        </p:nvSpPr>
        <p:spPr>
          <a:xfrm>
            <a:off x="4025525" y="3482776"/>
            <a:ext cx="1820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 x RJ45</a:t>
            </a:r>
            <a:endParaRPr lang="zh-TW" altLang="en-US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58613652-9093-4BEC-A60A-3A9D6E39AC5E}"/>
              </a:ext>
            </a:extLst>
          </p:cNvPr>
          <p:cNvGrpSpPr/>
          <p:nvPr/>
        </p:nvGrpSpPr>
        <p:grpSpPr>
          <a:xfrm>
            <a:off x="3165718" y="3210752"/>
            <a:ext cx="859808" cy="859808"/>
            <a:chOff x="3218729" y="3410527"/>
            <a:chExt cx="859808" cy="859808"/>
          </a:xfrm>
        </p:grpSpPr>
        <p:sp>
          <p:nvSpPr>
            <p:cNvPr id="84" name="橢圓 83">
              <a:extLst>
                <a:ext uri="{FF2B5EF4-FFF2-40B4-BE49-F238E27FC236}">
                  <a16:creationId xmlns:a16="http://schemas.microsoft.com/office/drawing/2014/main" id="{083F2FBB-38BF-4400-944E-4BD80422C582}"/>
                </a:ext>
              </a:extLst>
            </p:cNvPr>
            <p:cNvSpPr/>
            <p:nvPr/>
          </p:nvSpPr>
          <p:spPr>
            <a:xfrm>
              <a:off x="3218729" y="3410527"/>
              <a:ext cx="859808" cy="859808"/>
            </a:xfrm>
            <a:prstGeom prst="ellipse">
              <a:avLst/>
            </a:prstGeom>
            <a:solidFill>
              <a:schemeClr val="bg1"/>
            </a:solidFill>
            <a:ln w="25400">
              <a:gradFill>
                <a:gsLst>
                  <a:gs pos="0">
                    <a:srgbClr val="778258"/>
                  </a:gs>
                  <a:gs pos="100000">
                    <a:srgbClr val="889E4B"/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90" name="圖片 16" descr="一張含有 盤 的圖片&#10;&#10;自動產生的描述">
              <a:extLst>
                <a:ext uri="{FF2B5EF4-FFF2-40B4-BE49-F238E27FC236}">
                  <a16:creationId xmlns:a16="http://schemas.microsoft.com/office/drawing/2014/main" id="{E6D20CBE-8C55-4784-8FDF-163F1FCCA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95323" y="3604325"/>
              <a:ext cx="720615" cy="479275"/>
            </a:xfrm>
            <a:prstGeom prst="rect">
              <a:avLst/>
            </a:prstGeom>
          </p:spPr>
        </p:pic>
      </p:grpSp>
      <p:pic>
        <p:nvPicPr>
          <p:cNvPr id="91" name="圖片 46" descr="LAN-10G2T_x550+bracket.png">
            <a:extLst>
              <a:ext uri="{FF2B5EF4-FFF2-40B4-BE49-F238E27FC236}">
                <a16:creationId xmlns:a16="http://schemas.microsoft.com/office/drawing/2014/main" id="{BE77DA05-3A98-4D52-9D7B-97CB04D5211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69815" y="2540087"/>
            <a:ext cx="1612819" cy="99574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5" name="文字方塊 94">
            <a:extLst>
              <a:ext uri="{FF2B5EF4-FFF2-40B4-BE49-F238E27FC236}">
                <a16:creationId xmlns:a16="http://schemas.microsoft.com/office/drawing/2014/main" id="{1038BE5A-25D7-4794-85DC-F4C570F1ACA1}"/>
              </a:ext>
            </a:extLst>
          </p:cNvPr>
          <p:cNvSpPr txBox="1"/>
          <p:nvPr/>
        </p:nvSpPr>
        <p:spPr>
          <a:xfrm>
            <a:off x="600498" y="4323034"/>
            <a:ext cx="2446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/>
                <a:cs typeface="Arial"/>
              </a:rPr>
              <a:t>QXG-10G2T-107</a:t>
            </a:r>
            <a:endParaRPr lang="en-US" altLang="zh-TW" sz="2000" b="1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7" name="文字方塊 106">
            <a:extLst>
              <a:ext uri="{FF2B5EF4-FFF2-40B4-BE49-F238E27FC236}">
                <a16:creationId xmlns:a16="http://schemas.microsoft.com/office/drawing/2014/main" id="{560CB53C-4FFB-4ACF-9251-C37579789DDD}"/>
              </a:ext>
            </a:extLst>
          </p:cNvPr>
          <p:cNvSpPr txBox="1"/>
          <p:nvPr/>
        </p:nvSpPr>
        <p:spPr>
          <a:xfrm>
            <a:off x="600498" y="5734480"/>
            <a:ext cx="2439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 x RJ45</a:t>
            </a:r>
            <a:endParaRPr lang="zh-TW" altLang="en-US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1" name="文字方塊 110">
            <a:extLst>
              <a:ext uri="{FF2B5EF4-FFF2-40B4-BE49-F238E27FC236}">
                <a16:creationId xmlns:a16="http://schemas.microsoft.com/office/drawing/2014/main" id="{A89FF757-EA67-479C-AEA4-EB6AAFCCBC98}"/>
              </a:ext>
            </a:extLst>
          </p:cNvPr>
          <p:cNvSpPr txBox="1"/>
          <p:nvPr/>
        </p:nvSpPr>
        <p:spPr>
          <a:xfrm>
            <a:off x="3406291" y="4323034"/>
            <a:ext cx="2446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/>
                <a:cs typeface="Arial"/>
              </a:rPr>
              <a:t>QXG-10G1T</a:t>
            </a:r>
            <a:endParaRPr lang="en-US" altLang="zh-TW" sz="2000" b="1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5" name="文字方塊 114">
            <a:extLst>
              <a:ext uri="{FF2B5EF4-FFF2-40B4-BE49-F238E27FC236}">
                <a16:creationId xmlns:a16="http://schemas.microsoft.com/office/drawing/2014/main" id="{30D05536-922E-4567-8468-DF6602B6BD6C}"/>
              </a:ext>
            </a:extLst>
          </p:cNvPr>
          <p:cNvSpPr txBox="1"/>
          <p:nvPr/>
        </p:nvSpPr>
        <p:spPr>
          <a:xfrm>
            <a:off x="3406291" y="5734480"/>
            <a:ext cx="243960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b="1">
                <a:latin typeface="Arial"/>
                <a:ea typeface="微軟正黑體"/>
                <a:cs typeface="Arial"/>
              </a:rPr>
              <a:t>1 x RJ45</a:t>
            </a:r>
            <a:endParaRPr lang="zh-TW" altLang="en-US" b="1">
              <a:latin typeface="Arial"/>
              <a:ea typeface="微軟正黑體"/>
              <a:cs typeface="Arial"/>
            </a:endParaRPr>
          </a:p>
        </p:txBody>
      </p: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8C648185-D492-45C7-A176-5F475B105E43}"/>
              </a:ext>
            </a:extLst>
          </p:cNvPr>
          <p:cNvGrpSpPr/>
          <p:nvPr/>
        </p:nvGrpSpPr>
        <p:grpSpPr>
          <a:xfrm>
            <a:off x="2786111" y="4916668"/>
            <a:ext cx="859808" cy="859808"/>
            <a:chOff x="2839122" y="5116443"/>
            <a:chExt cx="859808" cy="859808"/>
          </a:xfrm>
        </p:grpSpPr>
        <p:sp>
          <p:nvSpPr>
            <p:cNvPr id="117" name="橢圓 116">
              <a:extLst>
                <a:ext uri="{FF2B5EF4-FFF2-40B4-BE49-F238E27FC236}">
                  <a16:creationId xmlns:a16="http://schemas.microsoft.com/office/drawing/2014/main" id="{A5F71AE3-BA82-4E55-AB96-455B7A843EC5}"/>
                </a:ext>
              </a:extLst>
            </p:cNvPr>
            <p:cNvSpPr/>
            <p:nvPr/>
          </p:nvSpPr>
          <p:spPr>
            <a:xfrm>
              <a:off x="2839122" y="5116443"/>
              <a:ext cx="859808" cy="859808"/>
            </a:xfrm>
            <a:prstGeom prst="ellipse">
              <a:avLst/>
            </a:prstGeom>
            <a:solidFill>
              <a:schemeClr val="bg1"/>
            </a:solidFill>
            <a:ln w="25400">
              <a:gradFill>
                <a:gsLst>
                  <a:gs pos="0">
                    <a:srgbClr val="778258"/>
                  </a:gs>
                  <a:gs pos="100000">
                    <a:srgbClr val="889E4B"/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20" name="圖片 15" descr="一張含有 畫畫 的圖片&#10;&#10;自動產生的描述">
              <a:extLst>
                <a:ext uri="{FF2B5EF4-FFF2-40B4-BE49-F238E27FC236}">
                  <a16:creationId xmlns:a16="http://schemas.microsoft.com/office/drawing/2014/main" id="{D64D00AC-4A6A-4C52-B6C3-9AFD8BFCB2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381" t="9578" r="12471" b="11927"/>
            <a:stretch/>
          </p:blipFill>
          <p:spPr>
            <a:xfrm>
              <a:off x="2918297" y="5337112"/>
              <a:ext cx="712744" cy="416215"/>
            </a:xfrm>
            <a:prstGeom prst="rect">
              <a:avLst/>
            </a:prstGeom>
          </p:spPr>
        </p:pic>
      </p:grpSp>
      <p:pic>
        <p:nvPicPr>
          <p:cNvPr id="121" name="圖片 120" descr="一張含有 電子用品, 坐, 電腦, 桌 的圖片&#10;&#10;自動產生的描述">
            <a:extLst>
              <a:ext uri="{FF2B5EF4-FFF2-40B4-BE49-F238E27FC236}">
                <a16:creationId xmlns:a16="http://schemas.microsoft.com/office/drawing/2014/main" id="{11A278F0-C75F-4153-B369-29414E8D276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0718" y="4837930"/>
            <a:ext cx="1616064" cy="9999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2" name="圖片 121" descr="一張含有 電子用品, 電路 的圖片&#10;&#10;自動產生的描述">
            <a:extLst>
              <a:ext uri="{FF2B5EF4-FFF2-40B4-BE49-F238E27FC236}">
                <a16:creationId xmlns:a16="http://schemas.microsoft.com/office/drawing/2014/main" id="{8A59F151-C22C-414F-BF7A-221352BE609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0989" y="4839084"/>
            <a:ext cx="1619703" cy="99411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3" name="文字方塊 122">
            <a:extLst>
              <a:ext uri="{FF2B5EF4-FFF2-40B4-BE49-F238E27FC236}">
                <a16:creationId xmlns:a16="http://schemas.microsoft.com/office/drawing/2014/main" id="{26963D3D-EC77-4B8D-B604-422E42691AC0}"/>
              </a:ext>
            </a:extLst>
          </p:cNvPr>
          <p:cNvSpPr txBox="1"/>
          <p:nvPr/>
        </p:nvSpPr>
        <p:spPr>
          <a:xfrm>
            <a:off x="600498" y="1462289"/>
            <a:ext cx="5245402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indent="-380365" algn="ctr"/>
            <a:r>
              <a:rPr lang="en-US" altLang="zh-TW" sz="2400" b="1" i="1">
                <a:solidFill>
                  <a:schemeClr val="accent6">
                    <a:lumMod val="50000"/>
                  </a:schemeClr>
                </a:solidFill>
                <a:latin typeface="Arial"/>
                <a:ea typeface="微軟正黑體"/>
                <a:cs typeface="Arial"/>
              </a:rPr>
              <a:t>10GbE </a:t>
            </a:r>
            <a:r>
              <a:rPr lang="zh-TW" altLang="en-US" sz="2400" b="1" i="1">
                <a:solidFill>
                  <a:schemeClr val="accent6">
                    <a:lumMod val="50000"/>
                  </a:schemeClr>
                </a:solidFill>
                <a:latin typeface="Arial"/>
                <a:ea typeface="微軟正黑體"/>
                <a:cs typeface="Arial"/>
              </a:rPr>
              <a:t>Series</a:t>
            </a:r>
            <a:endParaRPr lang="en-US" altLang="zh-TW" sz="2400" b="1" i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7" name="文字方塊 126">
            <a:extLst>
              <a:ext uri="{FF2B5EF4-FFF2-40B4-BE49-F238E27FC236}">
                <a16:creationId xmlns:a16="http://schemas.microsoft.com/office/drawing/2014/main" id="{9E81639E-1285-4F46-BB5D-07C450A5613D}"/>
              </a:ext>
            </a:extLst>
          </p:cNvPr>
          <p:cNvSpPr txBox="1"/>
          <p:nvPr/>
        </p:nvSpPr>
        <p:spPr>
          <a:xfrm>
            <a:off x="6218971" y="2071330"/>
            <a:ext cx="2446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/>
                <a:cs typeface="Arial"/>
              </a:rPr>
              <a:t>QXG-5G Family</a:t>
            </a:r>
            <a:endParaRPr lang="zh-TW" altLang="en-US" sz="2000" b="1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軟正黑體"/>
              <a:cs typeface="Arial"/>
              <a:sym typeface="Arial" panose="020B0604020202020204" pitchFamily="34" charset="0"/>
            </a:endParaRPr>
          </a:p>
        </p:txBody>
      </p:sp>
      <p:sp>
        <p:nvSpPr>
          <p:cNvPr id="128" name="文字方塊 127">
            <a:extLst>
              <a:ext uri="{FF2B5EF4-FFF2-40B4-BE49-F238E27FC236}">
                <a16:creationId xmlns:a16="http://schemas.microsoft.com/office/drawing/2014/main" id="{89B9A9E1-CE59-42B1-8AA3-0145592323C9}"/>
              </a:ext>
            </a:extLst>
          </p:cNvPr>
          <p:cNvSpPr txBox="1"/>
          <p:nvPr/>
        </p:nvSpPr>
        <p:spPr>
          <a:xfrm>
            <a:off x="6168295" y="1462289"/>
            <a:ext cx="2497173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indent="-380365" algn="ctr"/>
            <a:r>
              <a:rPr lang="en-US" altLang="zh-TW" sz="2400" b="1" i="1">
                <a:solidFill>
                  <a:schemeClr val="accent6">
                    <a:lumMod val="50000"/>
                  </a:schemeClr>
                </a:solidFill>
                <a:latin typeface="Arial"/>
                <a:ea typeface="微軟正黑體"/>
                <a:cs typeface="Arial"/>
              </a:rPr>
              <a:t>5GbE Series</a:t>
            </a:r>
          </a:p>
        </p:txBody>
      </p:sp>
      <p:pic>
        <p:nvPicPr>
          <p:cNvPr id="129" name="圖片 3">
            <a:extLst>
              <a:ext uri="{FF2B5EF4-FFF2-40B4-BE49-F238E27FC236}">
                <a16:creationId xmlns:a16="http://schemas.microsoft.com/office/drawing/2014/main" id="{74EF7780-8A99-4412-B759-3148BAD2119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6768" y="2569090"/>
            <a:ext cx="1605888" cy="998299"/>
          </a:xfrm>
          <a:prstGeom prst="rect">
            <a:avLst/>
          </a:prstGeom>
        </p:spPr>
      </p:pic>
      <p:pic>
        <p:nvPicPr>
          <p:cNvPr id="130" name="圖片 4" descr="一張含有 電腦, 坐, 膝上型電腦, 書桌 的圖片&#10;&#10;自動產生的描述">
            <a:extLst>
              <a:ext uri="{FF2B5EF4-FFF2-40B4-BE49-F238E27FC236}">
                <a16:creationId xmlns:a16="http://schemas.microsoft.com/office/drawing/2014/main" id="{65581DCD-955C-455A-9933-17F2F581B43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3674" y="3634426"/>
            <a:ext cx="1605887" cy="998298"/>
          </a:xfrm>
          <a:prstGeom prst="rect">
            <a:avLst/>
          </a:prstGeom>
        </p:spPr>
      </p:pic>
      <p:pic>
        <p:nvPicPr>
          <p:cNvPr id="131" name="圖片 5" descr="一張含有 室內, 電腦, 膝上型電腦, 坐 的圖片&#10;&#10;自動產生的描述">
            <a:extLst>
              <a:ext uri="{FF2B5EF4-FFF2-40B4-BE49-F238E27FC236}">
                <a16:creationId xmlns:a16="http://schemas.microsoft.com/office/drawing/2014/main" id="{93E1FDFD-8982-45F9-A58A-64DAE7A9832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1753" y="4713238"/>
            <a:ext cx="1605887" cy="998298"/>
          </a:xfrm>
          <a:prstGeom prst="rect">
            <a:avLst/>
          </a:prstGeom>
        </p:spPr>
      </p:pic>
      <p:sp>
        <p:nvSpPr>
          <p:cNvPr id="135" name="文字方塊 134">
            <a:extLst>
              <a:ext uri="{FF2B5EF4-FFF2-40B4-BE49-F238E27FC236}">
                <a16:creationId xmlns:a16="http://schemas.microsoft.com/office/drawing/2014/main" id="{99DB1760-C67C-4C4A-BBC0-6F48B0589941}"/>
              </a:ext>
            </a:extLst>
          </p:cNvPr>
          <p:cNvSpPr txBox="1"/>
          <p:nvPr/>
        </p:nvSpPr>
        <p:spPr>
          <a:xfrm>
            <a:off x="7433780" y="2749448"/>
            <a:ext cx="1238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 x RJ45</a:t>
            </a:r>
          </a:p>
        </p:txBody>
      </p:sp>
      <p:sp>
        <p:nvSpPr>
          <p:cNvPr id="136" name="文字方塊 135">
            <a:extLst>
              <a:ext uri="{FF2B5EF4-FFF2-40B4-BE49-F238E27FC236}">
                <a16:creationId xmlns:a16="http://schemas.microsoft.com/office/drawing/2014/main" id="{F39A0F9D-30DF-401E-AFD9-608EBF09D89B}"/>
              </a:ext>
            </a:extLst>
          </p:cNvPr>
          <p:cNvSpPr txBox="1"/>
          <p:nvPr/>
        </p:nvSpPr>
        <p:spPr>
          <a:xfrm>
            <a:off x="7622656" y="3706569"/>
            <a:ext cx="1049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</a:t>
            </a:r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x </a:t>
            </a:r>
            <a:endParaRPr lang="en-US" altLang="zh-TW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RJ45</a:t>
            </a:r>
          </a:p>
        </p:txBody>
      </p:sp>
      <p:sp>
        <p:nvSpPr>
          <p:cNvPr id="137" name="文字方塊 136">
            <a:extLst>
              <a:ext uri="{FF2B5EF4-FFF2-40B4-BE49-F238E27FC236}">
                <a16:creationId xmlns:a16="http://schemas.microsoft.com/office/drawing/2014/main" id="{CF5D735C-F6F5-4A2D-906B-5433FAF22B40}"/>
              </a:ext>
            </a:extLst>
          </p:cNvPr>
          <p:cNvSpPr txBox="1"/>
          <p:nvPr/>
        </p:nvSpPr>
        <p:spPr>
          <a:xfrm>
            <a:off x="7663600" y="4783960"/>
            <a:ext cx="989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</a:t>
            </a:r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x </a:t>
            </a:r>
            <a:endParaRPr lang="en-US" altLang="zh-TW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RJ45</a:t>
            </a:r>
          </a:p>
        </p:txBody>
      </p:sp>
      <p:sp>
        <p:nvSpPr>
          <p:cNvPr id="144" name="文字方塊 143">
            <a:extLst>
              <a:ext uri="{FF2B5EF4-FFF2-40B4-BE49-F238E27FC236}">
                <a16:creationId xmlns:a16="http://schemas.microsoft.com/office/drawing/2014/main" id="{A68393A2-8FE3-4EE6-9B23-70CCF4586143}"/>
              </a:ext>
            </a:extLst>
          </p:cNvPr>
          <p:cNvSpPr txBox="1"/>
          <p:nvPr/>
        </p:nvSpPr>
        <p:spPr>
          <a:xfrm>
            <a:off x="9063095" y="2071330"/>
            <a:ext cx="2446497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zh-TW" altLang="en-US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/>
                <a:cs typeface="Arial"/>
              </a:rPr>
              <a:t>QXG-2.5G Family</a:t>
            </a:r>
            <a:endParaRPr lang="zh-TW" altLang="en-US" sz="2000" b="1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軟正黑體"/>
              <a:cs typeface="Arial"/>
              <a:sym typeface="Arial" panose="020B0604020202020204" pitchFamily="34" charset="0"/>
            </a:endParaRPr>
          </a:p>
        </p:txBody>
      </p:sp>
      <p:sp>
        <p:nvSpPr>
          <p:cNvPr id="145" name="文字方塊 144">
            <a:extLst>
              <a:ext uri="{FF2B5EF4-FFF2-40B4-BE49-F238E27FC236}">
                <a16:creationId xmlns:a16="http://schemas.microsoft.com/office/drawing/2014/main" id="{9CE2784E-AAC5-4DDB-B6C0-467503C6B5BE}"/>
              </a:ext>
            </a:extLst>
          </p:cNvPr>
          <p:cNvSpPr txBox="1"/>
          <p:nvPr/>
        </p:nvSpPr>
        <p:spPr>
          <a:xfrm>
            <a:off x="9012419" y="1462289"/>
            <a:ext cx="2497173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indent="-380365" algn="ctr"/>
            <a:r>
              <a:rPr lang="en-US" altLang="zh-TW" sz="2400" b="1" i="1">
                <a:solidFill>
                  <a:schemeClr val="accent6">
                    <a:lumMod val="50000"/>
                  </a:schemeClr>
                </a:solidFill>
                <a:latin typeface="Arial"/>
                <a:ea typeface="微軟正黑體"/>
                <a:cs typeface="Arial"/>
              </a:rPr>
              <a:t>2.5GbE Series</a:t>
            </a:r>
          </a:p>
        </p:txBody>
      </p:sp>
      <p:sp>
        <p:nvSpPr>
          <p:cNvPr id="149" name="文字方塊 148">
            <a:extLst>
              <a:ext uri="{FF2B5EF4-FFF2-40B4-BE49-F238E27FC236}">
                <a16:creationId xmlns:a16="http://schemas.microsoft.com/office/drawing/2014/main" id="{2E2C1716-496C-4D20-A021-1B788984A352}"/>
              </a:ext>
            </a:extLst>
          </p:cNvPr>
          <p:cNvSpPr txBox="1"/>
          <p:nvPr/>
        </p:nvSpPr>
        <p:spPr>
          <a:xfrm>
            <a:off x="10124660" y="2749448"/>
            <a:ext cx="139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 x RJ45</a:t>
            </a:r>
          </a:p>
        </p:txBody>
      </p:sp>
      <p:sp>
        <p:nvSpPr>
          <p:cNvPr id="150" name="文字方塊 149">
            <a:extLst>
              <a:ext uri="{FF2B5EF4-FFF2-40B4-BE49-F238E27FC236}">
                <a16:creationId xmlns:a16="http://schemas.microsoft.com/office/drawing/2014/main" id="{4548855E-D68E-4A20-AC6C-DF071BC5A45F}"/>
              </a:ext>
            </a:extLst>
          </p:cNvPr>
          <p:cNvSpPr txBox="1"/>
          <p:nvPr/>
        </p:nvSpPr>
        <p:spPr>
          <a:xfrm>
            <a:off x="10582965" y="3706569"/>
            <a:ext cx="933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</a:t>
            </a:r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x </a:t>
            </a:r>
            <a:endParaRPr lang="en-US" altLang="zh-TW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RJ45</a:t>
            </a:r>
          </a:p>
        </p:txBody>
      </p:sp>
      <p:sp>
        <p:nvSpPr>
          <p:cNvPr id="151" name="文字方塊 150">
            <a:extLst>
              <a:ext uri="{FF2B5EF4-FFF2-40B4-BE49-F238E27FC236}">
                <a16:creationId xmlns:a16="http://schemas.microsoft.com/office/drawing/2014/main" id="{2370DA73-8DE4-41CD-9095-E67C563E39BB}"/>
              </a:ext>
            </a:extLst>
          </p:cNvPr>
          <p:cNvSpPr txBox="1"/>
          <p:nvPr/>
        </p:nvSpPr>
        <p:spPr>
          <a:xfrm>
            <a:off x="10707808" y="4783960"/>
            <a:ext cx="788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</a:t>
            </a:r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x </a:t>
            </a:r>
            <a:endParaRPr lang="en-US" altLang="zh-TW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RJ45</a:t>
            </a:r>
          </a:p>
        </p:txBody>
      </p:sp>
      <p:pic>
        <p:nvPicPr>
          <p:cNvPr id="158" name="圖片 7" descr="一張含有 電子用品, 電路 的圖片&#10;&#10;自動產生的描述">
            <a:extLst>
              <a:ext uri="{FF2B5EF4-FFF2-40B4-BE49-F238E27FC236}">
                <a16:creationId xmlns:a16="http://schemas.microsoft.com/office/drawing/2014/main" id="{12717BC7-BE2B-435E-B2E6-D188BD43113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7477" y="2544923"/>
            <a:ext cx="1605887" cy="998298"/>
          </a:xfrm>
          <a:prstGeom prst="rect">
            <a:avLst/>
          </a:prstGeom>
        </p:spPr>
      </p:pic>
      <p:pic>
        <p:nvPicPr>
          <p:cNvPr id="159" name="圖片 9" descr="一張含有 電子用品, 電路 的圖片&#10;&#10;自動產生的描述">
            <a:extLst>
              <a:ext uri="{FF2B5EF4-FFF2-40B4-BE49-F238E27FC236}">
                <a16:creationId xmlns:a16="http://schemas.microsoft.com/office/drawing/2014/main" id="{9F0FB73A-2166-4866-A3D1-BA1C73F2B55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4736" y="3606127"/>
            <a:ext cx="1605887" cy="998298"/>
          </a:xfrm>
          <a:prstGeom prst="rect">
            <a:avLst/>
          </a:prstGeom>
        </p:spPr>
      </p:pic>
      <p:pic>
        <p:nvPicPr>
          <p:cNvPr id="160" name="圖片 10" descr="一張含有 電子用品, 電路 的圖片&#10;&#10;自動產生的描述">
            <a:extLst>
              <a:ext uri="{FF2B5EF4-FFF2-40B4-BE49-F238E27FC236}">
                <a16:creationId xmlns:a16="http://schemas.microsoft.com/office/drawing/2014/main" id="{B9A3746E-9053-406A-8F14-008E5A4A504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4842" y="4710074"/>
            <a:ext cx="1605887" cy="998298"/>
          </a:xfrm>
          <a:prstGeom prst="rect">
            <a:avLst/>
          </a:prstGeom>
        </p:spPr>
      </p:pic>
      <p:grpSp>
        <p:nvGrpSpPr>
          <p:cNvPr id="97" name="群組 96">
            <a:extLst>
              <a:ext uri="{FF2B5EF4-FFF2-40B4-BE49-F238E27FC236}">
                <a16:creationId xmlns:a16="http://schemas.microsoft.com/office/drawing/2014/main" id="{246935AE-51DF-46FB-A02E-BA5CCADACE86}"/>
              </a:ext>
            </a:extLst>
          </p:cNvPr>
          <p:cNvGrpSpPr/>
          <p:nvPr/>
        </p:nvGrpSpPr>
        <p:grpSpPr>
          <a:xfrm>
            <a:off x="7000141" y="5634873"/>
            <a:ext cx="859808" cy="859808"/>
            <a:chOff x="2839122" y="5116443"/>
            <a:chExt cx="859808" cy="859808"/>
          </a:xfrm>
        </p:grpSpPr>
        <p:sp>
          <p:nvSpPr>
            <p:cNvPr id="98" name="橢圓 97">
              <a:extLst>
                <a:ext uri="{FF2B5EF4-FFF2-40B4-BE49-F238E27FC236}">
                  <a16:creationId xmlns:a16="http://schemas.microsoft.com/office/drawing/2014/main" id="{D7645013-7D67-45D9-978A-CDA4772B0FB6}"/>
                </a:ext>
              </a:extLst>
            </p:cNvPr>
            <p:cNvSpPr/>
            <p:nvPr/>
          </p:nvSpPr>
          <p:spPr>
            <a:xfrm>
              <a:off x="2839122" y="5116443"/>
              <a:ext cx="859808" cy="859808"/>
            </a:xfrm>
            <a:prstGeom prst="ellipse">
              <a:avLst/>
            </a:prstGeom>
            <a:solidFill>
              <a:schemeClr val="bg1"/>
            </a:solidFill>
            <a:ln w="25400">
              <a:gradFill>
                <a:gsLst>
                  <a:gs pos="0">
                    <a:srgbClr val="778258"/>
                  </a:gs>
                  <a:gs pos="100000">
                    <a:srgbClr val="889E4B"/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99" name="圖片 15" descr="一張含有 畫畫 的圖片&#10;&#10;自動產生的描述">
              <a:extLst>
                <a:ext uri="{FF2B5EF4-FFF2-40B4-BE49-F238E27FC236}">
                  <a16:creationId xmlns:a16="http://schemas.microsoft.com/office/drawing/2014/main" id="{0493308C-44B6-4F01-B53C-562EB60410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381" t="9578" r="12471" b="11927"/>
            <a:stretch/>
          </p:blipFill>
          <p:spPr>
            <a:xfrm>
              <a:off x="2918297" y="5337112"/>
              <a:ext cx="712744" cy="416215"/>
            </a:xfrm>
            <a:prstGeom prst="rect">
              <a:avLst/>
            </a:prstGeom>
          </p:spPr>
        </p:pic>
      </p:grpSp>
      <p:grpSp>
        <p:nvGrpSpPr>
          <p:cNvPr id="103" name="群組 102">
            <a:extLst>
              <a:ext uri="{FF2B5EF4-FFF2-40B4-BE49-F238E27FC236}">
                <a16:creationId xmlns:a16="http://schemas.microsoft.com/office/drawing/2014/main" id="{AC15B68B-BBB8-4936-8EE9-32292AD1B258}"/>
              </a:ext>
            </a:extLst>
          </p:cNvPr>
          <p:cNvGrpSpPr/>
          <p:nvPr/>
        </p:nvGrpSpPr>
        <p:grpSpPr>
          <a:xfrm>
            <a:off x="9841111" y="5631920"/>
            <a:ext cx="859808" cy="859808"/>
            <a:chOff x="3218729" y="3410527"/>
            <a:chExt cx="859808" cy="859808"/>
          </a:xfrm>
        </p:grpSpPr>
        <p:sp>
          <p:nvSpPr>
            <p:cNvPr id="104" name="橢圓 103">
              <a:extLst>
                <a:ext uri="{FF2B5EF4-FFF2-40B4-BE49-F238E27FC236}">
                  <a16:creationId xmlns:a16="http://schemas.microsoft.com/office/drawing/2014/main" id="{82BBAA3A-0255-49A7-BA99-AAD578C1053F}"/>
                </a:ext>
              </a:extLst>
            </p:cNvPr>
            <p:cNvSpPr/>
            <p:nvPr/>
          </p:nvSpPr>
          <p:spPr>
            <a:xfrm>
              <a:off x="3218729" y="3410527"/>
              <a:ext cx="859808" cy="859808"/>
            </a:xfrm>
            <a:prstGeom prst="ellipse">
              <a:avLst/>
            </a:prstGeom>
            <a:solidFill>
              <a:schemeClr val="bg1"/>
            </a:solidFill>
            <a:ln w="25400">
              <a:gradFill>
                <a:gsLst>
                  <a:gs pos="0">
                    <a:srgbClr val="778258"/>
                  </a:gs>
                  <a:gs pos="100000">
                    <a:srgbClr val="889E4B"/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05" name="圖片 16" descr="一張含有 盤 的圖片&#10;&#10;自動產生的描述">
              <a:extLst>
                <a:ext uri="{FF2B5EF4-FFF2-40B4-BE49-F238E27FC236}">
                  <a16:creationId xmlns:a16="http://schemas.microsoft.com/office/drawing/2014/main" id="{A0599DBD-7C4E-415A-9E5B-86B75F662D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95323" y="3604325"/>
              <a:ext cx="720615" cy="4792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8321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群組 35">
            <a:extLst>
              <a:ext uri="{FF2B5EF4-FFF2-40B4-BE49-F238E27FC236}">
                <a16:creationId xmlns:a16="http://schemas.microsoft.com/office/drawing/2014/main" id="{B3F7BC43-AC60-4942-BF8B-52ECD2F985AE}"/>
              </a:ext>
            </a:extLst>
          </p:cNvPr>
          <p:cNvGrpSpPr/>
          <p:nvPr/>
        </p:nvGrpSpPr>
        <p:grpSpPr>
          <a:xfrm>
            <a:off x="6427549" y="1872162"/>
            <a:ext cx="4523874" cy="3461653"/>
            <a:chOff x="697946" y="2173012"/>
            <a:chExt cx="2453384" cy="1877321"/>
          </a:xfrm>
        </p:grpSpPr>
        <p:sp>
          <p:nvSpPr>
            <p:cNvPr id="37" name="矩形: 圓角 36">
              <a:extLst>
                <a:ext uri="{FF2B5EF4-FFF2-40B4-BE49-F238E27FC236}">
                  <a16:creationId xmlns:a16="http://schemas.microsoft.com/office/drawing/2014/main" id="{F7DE0F53-BED3-4817-B2D2-3744F78F6071}"/>
                </a:ext>
              </a:extLst>
            </p:cNvPr>
            <p:cNvSpPr/>
            <p:nvPr/>
          </p:nvSpPr>
          <p:spPr>
            <a:xfrm>
              <a:off x="704834" y="2173012"/>
              <a:ext cx="2446496" cy="1877321"/>
            </a:xfrm>
            <a:prstGeom prst="roundRect">
              <a:avLst>
                <a:gd name="adj" fmla="val 5481"/>
              </a:avLst>
            </a:prstGeom>
            <a:solidFill>
              <a:schemeClr val="accent6">
                <a:lumMod val="20000"/>
                <a:lumOff val="80000"/>
                <a:alpha val="0"/>
              </a:schemeClr>
            </a:solidFill>
            <a:ln w="25400" cap="flat" cmpd="sng" algn="ctr">
              <a:gradFill>
                <a:gsLst>
                  <a:gs pos="0">
                    <a:srgbClr val="889E4B"/>
                  </a:gs>
                  <a:gs pos="100000">
                    <a:srgbClr val="778258"/>
                  </a:gs>
                </a:gsLst>
                <a:lin ang="2700000" scaled="0"/>
              </a:gra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chemeClr val="accent6">
                  <a:lumMod val="75000"/>
                  <a:alpha val="1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 defTabSz="914400"/>
              <a:endParaRPr lang="zh-TW" altLang="en-US">
                <a:solidFill>
                  <a:schemeClr val="accen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8" name="矩形: 圓角化同側角落 37">
              <a:extLst>
                <a:ext uri="{FF2B5EF4-FFF2-40B4-BE49-F238E27FC236}">
                  <a16:creationId xmlns:a16="http://schemas.microsoft.com/office/drawing/2014/main" id="{C14BB10A-8406-49B3-AF56-062EC6532CC1}"/>
                </a:ext>
              </a:extLst>
            </p:cNvPr>
            <p:cNvSpPr/>
            <p:nvPr/>
          </p:nvSpPr>
          <p:spPr>
            <a:xfrm>
              <a:off x="697946" y="2173013"/>
              <a:ext cx="2453384" cy="428185"/>
            </a:xfrm>
            <a:prstGeom prst="round2SameRect">
              <a:avLst>
                <a:gd name="adj1" fmla="val 20822"/>
                <a:gd name="adj2" fmla="val 0"/>
              </a:avLst>
            </a:prstGeom>
            <a:gradFill>
              <a:gsLst>
                <a:gs pos="0">
                  <a:srgbClr val="889E4B"/>
                </a:gs>
                <a:gs pos="100000">
                  <a:srgbClr val="778258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1000"/>
                </a:spcBef>
                <a:buClr>
                  <a:srgbClr val="0070C0"/>
                </a:buClr>
                <a:buSzPct val="70000"/>
              </a:pPr>
              <a:endParaRPr lang="zh-TW" altLang="en-US" sz="2000" b="1" i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40" name="橢圓 39">
            <a:extLst>
              <a:ext uri="{FF2B5EF4-FFF2-40B4-BE49-F238E27FC236}">
                <a16:creationId xmlns:a16="http://schemas.microsoft.com/office/drawing/2014/main" id="{C77DD9D6-CB91-496B-9FDA-FBD7AAE2452F}"/>
              </a:ext>
            </a:extLst>
          </p:cNvPr>
          <p:cNvSpPr/>
          <p:nvPr/>
        </p:nvSpPr>
        <p:spPr>
          <a:xfrm>
            <a:off x="9781554" y="3925366"/>
            <a:ext cx="1763279" cy="1763279"/>
          </a:xfrm>
          <a:prstGeom prst="ellipse">
            <a:avLst/>
          </a:prstGeom>
          <a:solidFill>
            <a:schemeClr val="bg1"/>
          </a:solidFill>
          <a:ln w="381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rgbClr val="889E4B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ABB092FD-DF8F-4D0E-89EF-A744D7630DA3}"/>
              </a:ext>
            </a:extLst>
          </p:cNvPr>
          <p:cNvGrpSpPr/>
          <p:nvPr/>
        </p:nvGrpSpPr>
        <p:grpSpPr>
          <a:xfrm>
            <a:off x="846161" y="1872162"/>
            <a:ext cx="4523874" cy="3461653"/>
            <a:chOff x="697946" y="2173012"/>
            <a:chExt cx="2453384" cy="1877321"/>
          </a:xfrm>
        </p:grpSpPr>
        <p:sp>
          <p:nvSpPr>
            <p:cNvPr id="27" name="矩形: 圓角 26">
              <a:extLst>
                <a:ext uri="{FF2B5EF4-FFF2-40B4-BE49-F238E27FC236}">
                  <a16:creationId xmlns:a16="http://schemas.microsoft.com/office/drawing/2014/main" id="{F9F23181-4A26-4BFA-B4CA-F273B192C804}"/>
                </a:ext>
              </a:extLst>
            </p:cNvPr>
            <p:cNvSpPr/>
            <p:nvPr/>
          </p:nvSpPr>
          <p:spPr>
            <a:xfrm>
              <a:off x="704834" y="2173012"/>
              <a:ext cx="2446496" cy="1877321"/>
            </a:xfrm>
            <a:prstGeom prst="roundRect">
              <a:avLst>
                <a:gd name="adj" fmla="val 5481"/>
              </a:avLst>
            </a:prstGeom>
            <a:solidFill>
              <a:schemeClr val="accent6">
                <a:lumMod val="20000"/>
                <a:lumOff val="80000"/>
                <a:alpha val="0"/>
              </a:schemeClr>
            </a:solidFill>
            <a:ln w="25400" cap="flat" cmpd="sng" algn="ctr">
              <a:gradFill>
                <a:gsLst>
                  <a:gs pos="0">
                    <a:srgbClr val="889E4B"/>
                  </a:gs>
                  <a:gs pos="100000">
                    <a:srgbClr val="778258"/>
                  </a:gs>
                </a:gsLst>
                <a:lin ang="2700000" scaled="0"/>
              </a:gra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chemeClr val="accent6">
                  <a:lumMod val="75000"/>
                  <a:alpha val="1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 defTabSz="914400"/>
              <a:endParaRPr lang="zh-TW" altLang="en-US">
                <a:solidFill>
                  <a:schemeClr val="accen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8" name="矩形: 圓角化同側角落 27">
              <a:extLst>
                <a:ext uri="{FF2B5EF4-FFF2-40B4-BE49-F238E27FC236}">
                  <a16:creationId xmlns:a16="http://schemas.microsoft.com/office/drawing/2014/main" id="{B47D5697-A9D3-4B0D-AD71-18E3D550F144}"/>
                </a:ext>
              </a:extLst>
            </p:cNvPr>
            <p:cNvSpPr/>
            <p:nvPr/>
          </p:nvSpPr>
          <p:spPr>
            <a:xfrm>
              <a:off x="697946" y="2173013"/>
              <a:ext cx="2453384" cy="428185"/>
            </a:xfrm>
            <a:prstGeom prst="round2SameRect">
              <a:avLst>
                <a:gd name="adj1" fmla="val 20822"/>
                <a:gd name="adj2" fmla="val 0"/>
              </a:avLst>
            </a:prstGeom>
            <a:gradFill>
              <a:gsLst>
                <a:gs pos="0">
                  <a:srgbClr val="889E4B"/>
                </a:gs>
                <a:gs pos="100000">
                  <a:srgbClr val="778258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1000"/>
                </a:spcBef>
                <a:buClr>
                  <a:srgbClr val="0070C0"/>
                </a:buClr>
                <a:buSzPct val="70000"/>
              </a:pPr>
              <a:endParaRPr lang="zh-TW" altLang="en-US" sz="2000" b="1" i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833037A-3731-4E4E-AAE3-FF937BF6F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Network </a:t>
            </a:r>
            <a:r>
              <a:rPr lang="en-US" altLang="zh-CN" err="1"/>
              <a:t>extention</a:t>
            </a:r>
            <a:r>
              <a:rPr lang="zh-CN" altLang="en-US"/>
              <a:t>：</a:t>
            </a:r>
            <a:r>
              <a:rPr lang="en-US" altLang="zh-TW"/>
              <a:t>hand carry adaptor</a:t>
            </a:r>
            <a:endParaRPr lang="zh-TW" altLang="en-US"/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24ECF3C7-68BC-B34C-A106-3BE972209CE4}"/>
              </a:ext>
            </a:extLst>
          </p:cNvPr>
          <p:cNvSpPr txBox="1"/>
          <p:nvPr/>
        </p:nvSpPr>
        <p:spPr>
          <a:xfrm>
            <a:off x="1076137" y="4175017"/>
            <a:ext cx="2898952" cy="9505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7800" indent="-177800">
              <a:lnSpc>
                <a:spcPts val="2300"/>
              </a:lnSpc>
              <a:buSzPct val="70000"/>
              <a:buFont typeface="Wingdings" panose="05000000000000000000" pitchFamily="2" charset="2"/>
              <a:buChar char="n"/>
            </a:pPr>
            <a:r>
              <a:rPr lang="en-US" sz="1400" b="1">
                <a:latin typeface="Arial"/>
                <a:ea typeface="+mn-lt"/>
                <a:cs typeface="Arial"/>
              </a:rPr>
              <a:t>RJ45 NBASE-T</a:t>
            </a:r>
          </a:p>
          <a:p>
            <a:pPr marL="177800" indent="-177800">
              <a:lnSpc>
                <a:spcPts val="2300"/>
              </a:lnSpc>
              <a:buSzPct val="70000"/>
              <a:buFont typeface="Wingdings" panose="05000000000000000000" pitchFamily="2" charset="2"/>
              <a:buChar char="n"/>
            </a:pPr>
            <a:r>
              <a:rPr lang="en-US" sz="1400" b="1">
                <a:latin typeface="Arial"/>
                <a:ea typeface="+mn-lt"/>
                <a:cs typeface="Arial"/>
              </a:rPr>
              <a:t>4 speed</a:t>
            </a:r>
            <a:r>
              <a:rPr lang="en-US" altLang="zh-TW" sz="1400" b="1">
                <a:latin typeface="Arial"/>
                <a:ea typeface="+mn-lt"/>
                <a:cs typeface="Arial"/>
              </a:rPr>
              <a:t>:</a:t>
            </a:r>
            <a:r>
              <a:rPr lang="zh-TW" altLang="en-US" sz="1400" b="1">
                <a:latin typeface="Arial"/>
                <a:ea typeface="+mn-lt"/>
                <a:cs typeface="Arial"/>
              </a:rPr>
              <a:t> </a:t>
            </a:r>
            <a:r>
              <a:rPr lang="en-US" sz="1400" b="1">
                <a:latin typeface="Arial"/>
                <a:ea typeface="+mn-lt"/>
                <a:cs typeface="Arial"/>
              </a:rPr>
              <a:t>5G/2.5G/1G/100M</a:t>
            </a:r>
          </a:p>
          <a:p>
            <a:pPr marL="177800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" name="矩形 64">
            <a:extLst>
              <a:ext uri="{FF2B5EF4-FFF2-40B4-BE49-F238E27FC236}">
                <a16:creationId xmlns:a16="http://schemas.microsoft.com/office/drawing/2014/main" id="{16F9A015-25CC-774A-B20B-8C14920A0BE3}"/>
              </a:ext>
            </a:extLst>
          </p:cNvPr>
          <p:cNvSpPr/>
          <p:nvPr/>
        </p:nvSpPr>
        <p:spPr>
          <a:xfrm>
            <a:off x="1076136" y="2027119"/>
            <a:ext cx="41532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8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QNA-UC5G1T</a:t>
            </a:r>
          </a:p>
        </p:txBody>
      </p:sp>
      <p:sp>
        <p:nvSpPr>
          <p:cNvPr id="22" name="TextBox 1">
            <a:extLst>
              <a:ext uri="{FF2B5EF4-FFF2-40B4-BE49-F238E27FC236}">
                <a16:creationId xmlns:a16="http://schemas.microsoft.com/office/drawing/2014/main" id="{29E5B114-FF89-7047-A504-F6A036EFEE7F}"/>
              </a:ext>
            </a:extLst>
          </p:cNvPr>
          <p:cNvSpPr txBox="1"/>
          <p:nvPr/>
        </p:nvSpPr>
        <p:spPr>
          <a:xfrm>
            <a:off x="1076137" y="3660223"/>
            <a:ext cx="2543006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0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USB 3.2 Gen 1</a:t>
            </a:r>
            <a:endParaRPr lang="en-US" sz="2000" b="1"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cxnSp>
        <p:nvCxnSpPr>
          <p:cNvPr id="35" name="直線接點 34">
            <a:extLst>
              <a:ext uri="{FF2B5EF4-FFF2-40B4-BE49-F238E27FC236}">
                <a16:creationId xmlns:a16="http://schemas.microsoft.com/office/drawing/2014/main" id="{B15B151C-A576-4817-BD4D-F3F120D58104}"/>
              </a:ext>
            </a:extLst>
          </p:cNvPr>
          <p:cNvCxnSpPr>
            <a:cxnSpLocks/>
          </p:cNvCxnSpPr>
          <p:nvPr/>
        </p:nvCxnSpPr>
        <p:spPr>
          <a:xfrm>
            <a:off x="1076137" y="4113518"/>
            <a:ext cx="303950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字方塊 3">
            <a:extLst>
              <a:ext uri="{FF2B5EF4-FFF2-40B4-BE49-F238E27FC236}">
                <a16:creationId xmlns:a16="http://schemas.microsoft.com/office/drawing/2014/main" id="{5B527A1F-F0EA-491C-8F46-FEB974257F17}"/>
              </a:ext>
            </a:extLst>
          </p:cNvPr>
          <p:cNvSpPr txBox="1"/>
          <p:nvPr/>
        </p:nvSpPr>
        <p:spPr>
          <a:xfrm>
            <a:off x="846161" y="5809631"/>
            <a:ext cx="509743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sz="1400" b="1">
                <a:solidFill>
                  <a:srgbClr val="778258"/>
                </a:solidFill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https://www.qnap.com/en/product/qna-uc5g1t</a:t>
            </a:r>
            <a:endParaRPr lang="zh-TW" sz="1400" b="1">
              <a:solidFill>
                <a:srgbClr val="778258"/>
              </a:solidFill>
              <a:ea typeface="新細明體"/>
              <a:cs typeface="Calibri"/>
            </a:endParaRPr>
          </a:p>
        </p:txBody>
      </p:sp>
      <p:sp>
        <p:nvSpPr>
          <p:cNvPr id="39" name="橢圓 38">
            <a:extLst>
              <a:ext uri="{FF2B5EF4-FFF2-40B4-BE49-F238E27FC236}">
                <a16:creationId xmlns:a16="http://schemas.microsoft.com/office/drawing/2014/main" id="{4577A448-9B13-4A88-9AD2-A4938380FC8F}"/>
              </a:ext>
            </a:extLst>
          </p:cNvPr>
          <p:cNvSpPr/>
          <p:nvPr/>
        </p:nvSpPr>
        <p:spPr>
          <a:xfrm>
            <a:off x="4200166" y="3925366"/>
            <a:ext cx="1763279" cy="1763279"/>
          </a:xfrm>
          <a:prstGeom prst="ellipse">
            <a:avLst/>
          </a:prstGeom>
          <a:solidFill>
            <a:schemeClr val="bg1"/>
          </a:solidFill>
          <a:ln w="381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rgbClr val="889E4B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673B19-4FB1-A04F-B4ED-3352E6D65717}"/>
              </a:ext>
            </a:extLst>
          </p:cNvPr>
          <p:cNvSpPr txBox="1"/>
          <p:nvPr/>
        </p:nvSpPr>
        <p:spPr>
          <a:xfrm>
            <a:off x="4355839" y="4316530"/>
            <a:ext cx="1491841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1200" b="1"/>
              <a:t>USB Plug and play upgrade your PC/Laptop to 10GbE high speed network</a:t>
            </a:r>
          </a:p>
        </p:txBody>
      </p:sp>
      <p:pic>
        <p:nvPicPr>
          <p:cNvPr id="18" name="圖片 34">
            <a:extLst>
              <a:ext uri="{FF2B5EF4-FFF2-40B4-BE49-F238E27FC236}">
                <a16:creationId xmlns:a16="http://schemas.microsoft.com/office/drawing/2014/main" id="{355DC74F-33D5-6B4F-A6C7-A0D8C784A8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4813" y="2244085"/>
            <a:ext cx="3406456" cy="21294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TextBox 7">
            <a:extLst>
              <a:ext uri="{FF2B5EF4-FFF2-40B4-BE49-F238E27FC236}">
                <a16:creationId xmlns:a16="http://schemas.microsoft.com/office/drawing/2014/main" id="{43B83A69-88CD-41B4-BF1C-0F5D23080B63}"/>
              </a:ext>
            </a:extLst>
          </p:cNvPr>
          <p:cNvSpPr txBox="1"/>
          <p:nvPr/>
        </p:nvSpPr>
        <p:spPr>
          <a:xfrm>
            <a:off x="6640899" y="4175017"/>
            <a:ext cx="3229435" cy="6493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7800" indent="-177800">
              <a:lnSpc>
                <a:spcPts val="2300"/>
              </a:lnSpc>
              <a:buSzPct val="70000"/>
              <a:buFont typeface="Wingdings" panose="05000000000000000000" pitchFamily="2" charset="2"/>
              <a:buChar char="n"/>
            </a:pPr>
            <a:r>
              <a:rPr lang="en-US" altLang="zh-TW" sz="14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10GbE NBASE-T port</a:t>
            </a:r>
          </a:p>
          <a:p>
            <a:pPr marL="177800" indent="-177800">
              <a:lnSpc>
                <a:spcPts val="2300"/>
              </a:lnSpc>
              <a:buSzPct val="70000"/>
              <a:buFont typeface="Wingdings" panose="05000000000000000000" pitchFamily="2" charset="2"/>
              <a:buChar char="n"/>
            </a:pPr>
            <a:r>
              <a:rPr lang="en-US" altLang="zh-TW" sz="14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5 speed:</a:t>
            </a:r>
            <a:r>
              <a:rPr lang="zh-TW" altLang="en-US" sz="14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4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10G/5G/2.5G/1G/100M</a:t>
            </a:r>
          </a:p>
        </p:txBody>
      </p:sp>
      <p:sp>
        <p:nvSpPr>
          <p:cNvPr id="45" name="矩形 64">
            <a:extLst>
              <a:ext uri="{FF2B5EF4-FFF2-40B4-BE49-F238E27FC236}">
                <a16:creationId xmlns:a16="http://schemas.microsoft.com/office/drawing/2014/main" id="{64CB68B9-40AB-4633-AB5D-A0462D0C25F5}"/>
              </a:ext>
            </a:extLst>
          </p:cNvPr>
          <p:cNvSpPr/>
          <p:nvPr/>
        </p:nvSpPr>
        <p:spPr>
          <a:xfrm>
            <a:off x="6640899" y="2027119"/>
            <a:ext cx="41532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8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QNA-T310G1T</a:t>
            </a:r>
          </a:p>
        </p:txBody>
      </p:sp>
      <p:sp>
        <p:nvSpPr>
          <p:cNvPr id="46" name="TextBox 1">
            <a:extLst>
              <a:ext uri="{FF2B5EF4-FFF2-40B4-BE49-F238E27FC236}">
                <a16:creationId xmlns:a16="http://schemas.microsoft.com/office/drawing/2014/main" id="{17902DB0-39D4-4323-A880-3665F953F5A2}"/>
              </a:ext>
            </a:extLst>
          </p:cNvPr>
          <p:cNvSpPr txBox="1"/>
          <p:nvPr/>
        </p:nvSpPr>
        <p:spPr>
          <a:xfrm>
            <a:off x="6640900" y="3660223"/>
            <a:ext cx="2543006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0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Thunderbolt 3</a:t>
            </a:r>
            <a:endParaRPr lang="en-US" altLang="zh-TW" sz="2000" b="1"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cxnSp>
        <p:nvCxnSpPr>
          <p:cNvPr id="47" name="直線接點 46">
            <a:extLst>
              <a:ext uri="{FF2B5EF4-FFF2-40B4-BE49-F238E27FC236}">
                <a16:creationId xmlns:a16="http://schemas.microsoft.com/office/drawing/2014/main" id="{ED070D3F-DB7A-4FC1-A7EE-8B8B5776DCE9}"/>
              </a:ext>
            </a:extLst>
          </p:cNvPr>
          <p:cNvCxnSpPr>
            <a:cxnSpLocks/>
          </p:cNvCxnSpPr>
          <p:nvPr/>
        </p:nvCxnSpPr>
        <p:spPr>
          <a:xfrm>
            <a:off x="6640900" y="4113518"/>
            <a:ext cx="303950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86990426-9FBD-4132-A5A4-A0CC75CEFDD3}"/>
              </a:ext>
            </a:extLst>
          </p:cNvPr>
          <p:cNvSpPr txBox="1"/>
          <p:nvPr/>
        </p:nvSpPr>
        <p:spPr>
          <a:xfrm>
            <a:off x="6410924" y="5809631"/>
            <a:ext cx="509743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zh-TW" sz="1400" b="1">
                <a:solidFill>
                  <a:srgbClr val="778258"/>
                </a:solidFill>
                <a:ea typeface="+mn-lt"/>
                <a:cs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https://www.qnap.com/en/product/qna-t</a:t>
            </a:r>
            <a:r>
              <a:rPr lang="en-US" altLang="zh-TW" sz="1400" b="1">
                <a:solidFill>
                  <a:srgbClr val="778258"/>
                </a:solidFill>
                <a:ea typeface="+mn-lt"/>
                <a:cs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b-10gbe</a:t>
            </a:r>
            <a:endParaRPr lang="zh-TW" altLang="zh-TW" sz="1400" b="1">
              <a:solidFill>
                <a:srgbClr val="778258"/>
              </a:solidFill>
            </a:endParaRPr>
          </a:p>
        </p:txBody>
      </p:sp>
      <p:sp>
        <p:nvSpPr>
          <p:cNvPr id="50" name="TextBox 2">
            <a:extLst>
              <a:ext uri="{FF2B5EF4-FFF2-40B4-BE49-F238E27FC236}">
                <a16:creationId xmlns:a16="http://schemas.microsoft.com/office/drawing/2014/main" id="{3BE39369-8464-4B79-B816-FC52A8F99996}"/>
              </a:ext>
            </a:extLst>
          </p:cNvPr>
          <p:cNvSpPr txBox="1"/>
          <p:nvPr/>
        </p:nvSpPr>
        <p:spPr>
          <a:xfrm>
            <a:off x="9920602" y="4131864"/>
            <a:ext cx="1491841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zh-TW"/>
            </a:defPPr>
            <a:lvl1pPr algn="ctr">
              <a:defRPr sz="1200" b="1"/>
            </a:lvl1pPr>
          </a:lstStyle>
          <a:p>
            <a:r>
              <a:rPr lang="en-US"/>
              <a:t>USB Plug</a:t>
            </a:r>
            <a:r>
              <a:rPr lang="zh-TW" altLang="en-US"/>
              <a:t> </a:t>
            </a:r>
            <a:r>
              <a:rPr lang="en-US"/>
              <a:t>and</a:t>
            </a:r>
            <a:r>
              <a:rPr lang="zh-TW" altLang="en-US"/>
              <a:t> </a:t>
            </a:r>
            <a:r>
              <a:rPr lang="en-US"/>
              <a:t>play upgrade your PC/Laptop to 10GbE high speed network, through Thunderbolt</a:t>
            </a:r>
            <a:endParaRPr lang="zh-TW" altLang="en-US"/>
          </a:p>
        </p:txBody>
      </p:sp>
      <p:pic>
        <p:nvPicPr>
          <p:cNvPr id="52" name="圖片 14">
            <a:extLst>
              <a:ext uri="{FF2B5EF4-FFF2-40B4-BE49-F238E27FC236}">
                <a16:creationId xmlns:a16="http://schemas.microsoft.com/office/drawing/2014/main" id="{95DB3B0A-4515-4ACF-BE6B-AA1C05A166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3303" y="2352301"/>
            <a:ext cx="2877838" cy="17989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圖形 52">
            <a:extLst>
              <a:ext uri="{FF2B5EF4-FFF2-40B4-BE49-F238E27FC236}">
                <a16:creationId xmlns:a16="http://schemas.microsoft.com/office/drawing/2014/main" id="{7DA8BAAC-DAD2-4366-90AF-3DFF6B810BE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822602" y="2816855"/>
            <a:ext cx="633870" cy="77025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0574073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AFCEE670-413C-4418-BDEF-83364C7ECC9A}"/>
              </a:ext>
            </a:extLst>
          </p:cNvPr>
          <p:cNvSpPr txBox="1"/>
          <p:nvPr/>
        </p:nvSpPr>
        <p:spPr>
          <a:xfrm>
            <a:off x="2501512" y="2551836"/>
            <a:ext cx="78147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is your best choice!</a:t>
            </a:r>
            <a:endParaRPr lang="zh-TW" altLang="en-US" sz="6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3EB5CB2-327C-4863-A631-5DF745E9F1B8}"/>
              </a:ext>
            </a:extLst>
          </p:cNvPr>
          <p:cNvSpPr/>
          <p:nvPr/>
        </p:nvSpPr>
        <p:spPr>
          <a:xfrm>
            <a:off x="1414120" y="3518434"/>
            <a:ext cx="10777880" cy="184666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fontAlgn="base"/>
            <a:r>
              <a:rPr lang="en-US" altLang="zh-TW" sz="600">
                <a:solidFill>
                  <a:schemeClr val="bg1"/>
                </a:solidFill>
              </a:rPr>
              <a:t>Copyright© 2020 QNAP Systems, Inc. All rights reserved. QNAP® and other names of QNAP Products are proprietary marks or registered trademarks of QNAP Systems, Inc. Other products and company names mentioned herein are trademarks of their respective holders.​​​​</a:t>
            </a:r>
          </a:p>
        </p:txBody>
      </p:sp>
    </p:spTree>
    <p:extLst>
      <p:ext uri="{BB962C8B-B14F-4D97-AF65-F5344CB8AC3E}">
        <p14:creationId xmlns:p14="http://schemas.microsoft.com/office/powerpoint/2010/main" val="2170556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43101D2-64D0-4AF0-823B-D56596F95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Full 2.5GbE managed switch can handle it</a:t>
            </a:r>
            <a:endParaRPr lang="zh-TW" altLang="en-US"/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510B1643-38E7-4E82-A0E2-21A524664E59}"/>
              </a:ext>
            </a:extLst>
          </p:cNvPr>
          <p:cNvGrpSpPr/>
          <p:nvPr/>
        </p:nvGrpSpPr>
        <p:grpSpPr>
          <a:xfrm>
            <a:off x="3860801" y="2270371"/>
            <a:ext cx="4164892" cy="2034755"/>
            <a:chOff x="8305112" y="4940738"/>
            <a:chExt cx="2399401" cy="1172226"/>
          </a:xfrm>
        </p:grpSpPr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57074599-A234-4F34-9D88-0BEE92FAB2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05112" y="5322650"/>
              <a:ext cx="2399401" cy="790314"/>
            </a:xfrm>
            <a:prstGeom prst="rect">
              <a:avLst/>
            </a:prstGeom>
          </p:spPr>
        </p:pic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D83A4FA9-C419-4D4A-98AF-CA05C03EA798}"/>
                </a:ext>
              </a:extLst>
            </p:cNvPr>
            <p:cNvSpPr/>
            <p:nvPr/>
          </p:nvSpPr>
          <p:spPr>
            <a:xfrm>
              <a:off x="8777426" y="5557349"/>
              <a:ext cx="813510" cy="456958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  <a:effectLst>
              <a:glow rad="38100">
                <a:schemeClr val="tx1">
                  <a:lumMod val="95000"/>
                  <a:lumOff val="5000"/>
                  <a:alpha val="8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7" name="橢圓 26">
              <a:extLst>
                <a:ext uri="{FF2B5EF4-FFF2-40B4-BE49-F238E27FC236}">
                  <a16:creationId xmlns:a16="http://schemas.microsoft.com/office/drawing/2014/main" id="{1422DBA4-0435-42BA-8AE3-56E5C85CDBBE}"/>
                </a:ext>
              </a:extLst>
            </p:cNvPr>
            <p:cNvSpPr/>
            <p:nvPr/>
          </p:nvSpPr>
          <p:spPr>
            <a:xfrm>
              <a:off x="8889160" y="4982448"/>
              <a:ext cx="590042" cy="59004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24503D84-F0EA-4510-B587-59B8D4D9AB62}"/>
                </a:ext>
              </a:extLst>
            </p:cNvPr>
            <p:cNvSpPr/>
            <p:nvPr/>
          </p:nvSpPr>
          <p:spPr>
            <a:xfrm>
              <a:off x="9590936" y="5591693"/>
              <a:ext cx="942291" cy="419028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  <a:effectLst>
              <a:glow rad="38100">
                <a:schemeClr val="tx1">
                  <a:lumMod val="95000"/>
                  <a:lumOff val="5000"/>
                  <a:alpha val="8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30" name="橢圓 29">
              <a:extLst>
                <a:ext uri="{FF2B5EF4-FFF2-40B4-BE49-F238E27FC236}">
                  <a16:creationId xmlns:a16="http://schemas.microsoft.com/office/drawing/2014/main" id="{A3E5FBA6-A3F2-481C-A554-514DD8651D7C}"/>
                </a:ext>
              </a:extLst>
            </p:cNvPr>
            <p:cNvSpPr/>
            <p:nvPr/>
          </p:nvSpPr>
          <p:spPr>
            <a:xfrm>
              <a:off x="9767060" y="5016068"/>
              <a:ext cx="590042" cy="59004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31" name="圖形 30">
              <a:extLst>
                <a:ext uri="{FF2B5EF4-FFF2-40B4-BE49-F238E27FC236}">
                  <a16:creationId xmlns:a16="http://schemas.microsoft.com/office/drawing/2014/main" id="{743FC8DA-7EEF-4706-9B5E-4C80BDE0A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725350" y="4974359"/>
              <a:ext cx="673462" cy="673462"/>
            </a:xfrm>
            <a:prstGeom prst="rect">
              <a:avLst/>
            </a:prstGeom>
          </p:spPr>
        </p:pic>
        <p:pic>
          <p:nvPicPr>
            <p:cNvPr id="32" name="圖形 31">
              <a:extLst>
                <a:ext uri="{FF2B5EF4-FFF2-40B4-BE49-F238E27FC236}">
                  <a16:creationId xmlns:a16="http://schemas.microsoft.com/office/drawing/2014/main" id="{549827C4-9997-47FF-9048-06FF42BA1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849361" y="4940738"/>
              <a:ext cx="673462" cy="673462"/>
            </a:xfrm>
            <a:prstGeom prst="rect">
              <a:avLst/>
            </a:prstGeom>
          </p:spPr>
        </p:pic>
      </p:grp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D809359E-C01E-469B-8A90-8BD2C5F981EE}"/>
              </a:ext>
            </a:extLst>
          </p:cNvPr>
          <p:cNvGrpSpPr/>
          <p:nvPr/>
        </p:nvGrpSpPr>
        <p:grpSpPr>
          <a:xfrm>
            <a:off x="589321" y="4495089"/>
            <a:ext cx="5526775" cy="1800839"/>
            <a:chOff x="0" y="4309707"/>
            <a:chExt cx="6417186" cy="2090970"/>
          </a:xfrm>
        </p:grpSpPr>
        <p:pic>
          <p:nvPicPr>
            <p:cNvPr id="34" name="圖片 4" descr="一張含有 文字 的圖片&#10;&#10;自動產生的描述">
              <a:extLst>
                <a:ext uri="{FF2B5EF4-FFF2-40B4-BE49-F238E27FC236}">
                  <a16:creationId xmlns:a16="http://schemas.microsoft.com/office/drawing/2014/main" id="{235A6232-11D1-42E9-84E4-4A831C22C1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925398"/>
              <a:ext cx="6417186" cy="1475279"/>
            </a:xfrm>
            <a:prstGeom prst="rect">
              <a:avLst/>
            </a:prstGeom>
            <a:effectLst>
              <a:outerShdw blurRad="101600" dist="38100" dir="5400000" sx="99000" sy="99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19F83330-DB40-468A-AF7C-A3312D4B9ACA}"/>
                </a:ext>
              </a:extLst>
            </p:cNvPr>
            <p:cNvSpPr/>
            <p:nvPr/>
          </p:nvSpPr>
          <p:spPr>
            <a:xfrm>
              <a:off x="4047072" y="5468294"/>
              <a:ext cx="1533366" cy="741413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  <a:effectLst>
              <a:glow rad="38100">
                <a:schemeClr val="tx1">
                  <a:lumMod val="95000"/>
                  <a:lumOff val="5000"/>
                  <a:alpha val="8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grpSp>
          <p:nvGrpSpPr>
            <p:cNvPr id="36" name="群組 35">
              <a:extLst>
                <a:ext uri="{FF2B5EF4-FFF2-40B4-BE49-F238E27FC236}">
                  <a16:creationId xmlns:a16="http://schemas.microsoft.com/office/drawing/2014/main" id="{26A4D765-E4A5-416E-AA0B-7E65D85C14DF}"/>
                </a:ext>
              </a:extLst>
            </p:cNvPr>
            <p:cNvGrpSpPr/>
            <p:nvPr/>
          </p:nvGrpSpPr>
          <p:grpSpPr>
            <a:xfrm>
              <a:off x="4218560" y="4376609"/>
              <a:ext cx="1190390" cy="1190390"/>
              <a:chOff x="4218560" y="4309709"/>
              <a:chExt cx="1190390" cy="1190390"/>
            </a:xfrm>
          </p:grpSpPr>
          <p:sp>
            <p:nvSpPr>
              <p:cNvPr id="41" name="橢圓 40">
                <a:extLst>
                  <a:ext uri="{FF2B5EF4-FFF2-40B4-BE49-F238E27FC236}">
                    <a16:creationId xmlns:a16="http://schemas.microsoft.com/office/drawing/2014/main" id="{E6B994AB-74C4-426C-8724-C41A24E65AEB}"/>
                  </a:ext>
                </a:extLst>
              </p:cNvPr>
              <p:cNvSpPr/>
              <p:nvPr/>
            </p:nvSpPr>
            <p:spPr>
              <a:xfrm>
                <a:off x="4291755" y="4382904"/>
                <a:ext cx="1044000" cy="10440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19050"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42" name="圖形 41">
                <a:extLst>
                  <a:ext uri="{FF2B5EF4-FFF2-40B4-BE49-F238E27FC236}">
                    <a16:creationId xmlns:a16="http://schemas.microsoft.com/office/drawing/2014/main" id="{2228DB80-FA05-4036-851E-7E90F17EFB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4218560" y="4309709"/>
                <a:ext cx="1190390" cy="1190390"/>
              </a:xfrm>
              <a:prstGeom prst="rect">
                <a:avLst/>
              </a:prstGeom>
              <a:effectLst/>
            </p:spPr>
          </p:pic>
        </p:grp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81D4EA1F-CD4D-4860-8AE9-74076575F566}"/>
                </a:ext>
              </a:extLst>
            </p:cNvPr>
            <p:cNvSpPr/>
            <p:nvPr/>
          </p:nvSpPr>
          <p:spPr>
            <a:xfrm>
              <a:off x="903225" y="5400637"/>
              <a:ext cx="1439397" cy="808526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  <a:effectLst>
              <a:glow rad="38100">
                <a:schemeClr val="tx1">
                  <a:lumMod val="95000"/>
                  <a:lumOff val="5000"/>
                  <a:alpha val="8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39" name="橢圓 38">
              <a:extLst>
                <a:ext uri="{FF2B5EF4-FFF2-40B4-BE49-F238E27FC236}">
                  <a16:creationId xmlns:a16="http://schemas.microsoft.com/office/drawing/2014/main" id="{33F8C6E9-4B26-4D0B-A85A-CC0E8A2D2BCA}"/>
                </a:ext>
              </a:extLst>
            </p:cNvPr>
            <p:cNvSpPr/>
            <p:nvPr/>
          </p:nvSpPr>
          <p:spPr>
            <a:xfrm>
              <a:off x="1100924" y="4383507"/>
              <a:ext cx="1044000" cy="1044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0" name="圖形 39">
              <a:extLst>
                <a:ext uri="{FF2B5EF4-FFF2-40B4-BE49-F238E27FC236}">
                  <a16:creationId xmlns:a16="http://schemas.microsoft.com/office/drawing/2014/main" id="{73EEBEA8-D8FE-497C-A596-AC32B25B0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27124" y="4309707"/>
              <a:ext cx="1191600" cy="1191600"/>
            </a:xfrm>
            <a:prstGeom prst="rect">
              <a:avLst/>
            </a:prstGeom>
          </p:spPr>
        </p:pic>
      </p:grpSp>
      <p:grpSp>
        <p:nvGrpSpPr>
          <p:cNvPr id="43" name="群組 42">
            <a:extLst>
              <a:ext uri="{FF2B5EF4-FFF2-40B4-BE49-F238E27FC236}">
                <a16:creationId xmlns:a16="http://schemas.microsoft.com/office/drawing/2014/main" id="{F5D14DCA-538C-4DA0-BE84-B6B70B312635}"/>
              </a:ext>
            </a:extLst>
          </p:cNvPr>
          <p:cNvGrpSpPr/>
          <p:nvPr/>
        </p:nvGrpSpPr>
        <p:grpSpPr>
          <a:xfrm>
            <a:off x="6161720" y="4495089"/>
            <a:ext cx="5548473" cy="1836184"/>
            <a:chOff x="4645940" y="4940738"/>
            <a:chExt cx="3673537" cy="1215702"/>
          </a:xfrm>
        </p:grpSpPr>
        <p:pic>
          <p:nvPicPr>
            <p:cNvPr id="44" name="圖片 3" descr="一張含有 文字 的圖片&#10;&#10;自動產生的描述">
              <a:extLst>
                <a:ext uri="{FF2B5EF4-FFF2-40B4-BE49-F238E27FC236}">
                  <a16:creationId xmlns:a16="http://schemas.microsoft.com/office/drawing/2014/main" id="{26D5A0EA-0F73-4A4C-9920-4EFAB11967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45940" y="5322650"/>
              <a:ext cx="3673537" cy="833790"/>
            </a:xfrm>
            <a:prstGeom prst="rect">
              <a:avLst/>
            </a:prstGeom>
            <a:effectLst>
              <a:outerShdw blurRad="101600" dist="38100" dir="5400000" sx="99000" sy="99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DE6772F0-D0A7-4E22-B910-31457DBD166F}"/>
                </a:ext>
              </a:extLst>
            </p:cNvPr>
            <p:cNvSpPr/>
            <p:nvPr/>
          </p:nvSpPr>
          <p:spPr>
            <a:xfrm>
              <a:off x="5178265" y="5557349"/>
              <a:ext cx="813510" cy="456958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  <a:effectLst>
              <a:glow rad="38100">
                <a:schemeClr val="tx1">
                  <a:lumMod val="95000"/>
                  <a:lumOff val="5000"/>
                  <a:alpha val="8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46" name="橢圓 45">
              <a:extLst>
                <a:ext uri="{FF2B5EF4-FFF2-40B4-BE49-F238E27FC236}">
                  <a16:creationId xmlns:a16="http://schemas.microsoft.com/office/drawing/2014/main" id="{DE04C7D6-084C-46DC-9F53-952EBA5794A5}"/>
                </a:ext>
              </a:extLst>
            </p:cNvPr>
            <p:cNvSpPr/>
            <p:nvPr/>
          </p:nvSpPr>
          <p:spPr>
            <a:xfrm>
              <a:off x="5289999" y="4982448"/>
              <a:ext cx="590042" cy="59004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A9185C9A-3B90-4D5D-8DD1-D45179253E64}"/>
                </a:ext>
              </a:extLst>
            </p:cNvPr>
            <p:cNvSpPr/>
            <p:nvPr/>
          </p:nvSpPr>
          <p:spPr>
            <a:xfrm>
              <a:off x="6980865" y="5591693"/>
              <a:ext cx="989881" cy="419028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  <a:effectLst>
              <a:glow rad="38100">
                <a:schemeClr val="tx1">
                  <a:lumMod val="95000"/>
                  <a:lumOff val="5000"/>
                  <a:alpha val="8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48" name="橢圓 47">
              <a:extLst>
                <a:ext uri="{FF2B5EF4-FFF2-40B4-BE49-F238E27FC236}">
                  <a16:creationId xmlns:a16="http://schemas.microsoft.com/office/drawing/2014/main" id="{31F01A16-BD7F-4B97-9ABB-D2E50C7DD70E}"/>
                </a:ext>
              </a:extLst>
            </p:cNvPr>
            <p:cNvSpPr/>
            <p:nvPr/>
          </p:nvSpPr>
          <p:spPr>
            <a:xfrm>
              <a:off x="7196465" y="5016068"/>
              <a:ext cx="590042" cy="59004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9" name="圖形 48">
              <a:extLst>
                <a:ext uri="{FF2B5EF4-FFF2-40B4-BE49-F238E27FC236}">
                  <a16:creationId xmlns:a16="http://schemas.microsoft.com/office/drawing/2014/main" id="{0AB06B84-BEE2-4216-B8DA-BFCB7DE0E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154681" y="4974359"/>
              <a:ext cx="673462" cy="673462"/>
            </a:xfrm>
            <a:prstGeom prst="rect">
              <a:avLst/>
            </a:prstGeom>
          </p:spPr>
        </p:pic>
        <p:pic>
          <p:nvPicPr>
            <p:cNvPr id="50" name="圖形 49">
              <a:extLst>
                <a:ext uri="{FF2B5EF4-FFF2-40B4-BE49-F238E27FC236}">
                  <a16:creationId xmlns:a16="http://schemas.microsoft.com/office/drawing/2014/main" id="{E30C72D2-EEFF-46E6-8366-4308A4C322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250200" y="4940738"/>
              <a:ext cx="673462" cy="673462"/>
            </a:xfrm>
            <a:prstGeom prst="rect">
              <a:avLst/>
            </a:prstGeom>
          </p:spPr>
        </p:pic>
      </p:grpSp>
      <p:cxnSp>
        <p:nvCxnSpPr>
          <p:cNvPr id="52" name="直線接點 51">
            <a:extLst>
              <a:ext uri="{FF2B5EF4-FFF2-40B4-BE49-F238E27FC236}">
                <a16:creationId xmlns:a16="http://schemas.microsoft.com/office/drawing/2014/main" id="{AC1C0AAC-A8FB-401B-9F99-CCDB626E1487}"/>
              </a:ext>
            </a:extLst>
          </p:cNvPr>
          <p:cNvCxnSpPr/>
          <p:nvPr/>
        </p:nvCxnSpPr>
        <p:spPr>
          <a:xfrm>
            <a:off x="1097350" y="2074246"/>
            <a:ext cx="1012873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圖形 52">
            <a:extLst>
              <a:ext uri="{FF2B5EF4-FFF2-40B4-BE49-F238E27FC236}">
                <a16:creationId xmlns:a16="http://schemas.microsoft.com/office/drawing/2014/main" id="{8660CEA5-8E74-4865-A464-244D95D9508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76680" y="1846433"/>
            <a:ext cx="2481856" cy="170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6083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/>
              <a:t>Other</a:t>
            </a:r>
            <a:r>
              <a:rPr lang="zh-TW" altLang="en-US"/>
              <a:t> </a:t>
            </a:r>
            <a:r>
              <a:rPr lang="en-US" altLang="zh-TW"/>
              <a:t>problems of network infrastructure for small businesses</a:t>
            </a:r>
            <a:endParaRPr lang="zh-TW" altLang="en-US"/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44881CFE-ED3C-4EAA-AA3E-C2283A224181}"/>
              </a:ext>
            </a:extLst>
          </p:cNvPr>
          <p:cNvSpPr/>
          <p:nvPr/>
        </p:nvSpPr>
        <p:spPr>
          <a:xfrm>
            <a:off x="1146903" y="1775433"/>
            <a:ext cx="1849968" cy="1849968"/>
          </a:xfrm>
          <a:prstGeom prst="ellipse">
            <a:avLst/>
          </a:prstGeom>
          <a:solidFill>
            <a:srgbClr val="7782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47D812C2-5BC1-4B95-B75E-78261F61B66D}"/>
              </a:ext>
            </a:extLst>
          </p:cNvPr>
          <p:cNvSpPr txBox="1"/>
          <p:nvPr/>
        </p:nvSpPr>
        <p:spPr>
          <a:xfrm>
            <a:off x="734683" y="3879944"/>
            <a:ext cx="2674408" cy="9079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zh-TW" sz="2400" b="1">
                <a:ea typeface="+mn-lt"/>
                <a:cs typeface="+mn-lt"/>
              </a:rPr>
              <a:t>Slow LAN speed</a:t>
            </a:r>
            <a:endParaRPr lang="zh-TW"/>
          </a:p>
          <a:p>
            <a:pPr marR="0" lvl="0" algn="ctr" defTabSz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endParaRPr lang="zh-TW" altLang="en-US" sz="2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1B869646-E839-489C-8393-2B04A652B78E}"/>
              </a:ext>
            </a:extLst>
          </p:cNvPr>
          <p:cNvSpPr txBox="1"/>
          <p:nvPr/>
        </p:nvSpPr>
        <p:spPr>
          <a:xfrm>
            <a:off x="787295" y="4429274"/>
            <a:ext cx="2749587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lvl="2">
              <a:spcBef>
                <a:spcPts val="600"/>
              </a:spcBef>
              <a:defRPr/>
            </a:pPr>
            <a:r>
              <a:rPr lang="zh-TW" sz="2000">
                <a:ea typeface="+mn-lt"/>
                <a:cs typeface="+mn-lt"/>
              </a:rPr>
              <a:t>It is particularly a headache on sharing large files or making system backup</a:t>
            </a:r>
            <a:r>
              <a:rPr lang="en-US" altLang="zh-TW" sz="2000">
                <a:ea typeface="+mn-lt"/>
                <a:cs typeface="+mn-lt"/>
              </a:rPr>
              <a:t>.</a:t>
            </a:r>
            <a:endParaRPr lang="zh-TW">
              <a:cs typeface="+mn-cs"/>
            </a:endParaRPr>
          </a:p>
        </p:txBody>
      </p:sp>
      <p:sp>
        <p:nvSpPr>
          <p:cNvPr id="18" name="橢圓 17">
            <a:extLst>
              <a:ext uri="{FF2B5EF4-FFF2-40B4-BE49-F238E27FC236}">
                <a16:creationId xmlns:a16="http://schemas.microsoft.com/office/drawing/2014/main" id="{B306EB57-BE2A-4DAE-B4DA-35F9A7E13B49}"/>
              </a:ext>
            </a:extLst>
          </p:cNvPr>
          <p:cNvSpPr/>
          <p:nvPr/>
        </p:nvSpPr>
        <p:spPr>
          <a:xfrm>
            <a:off x="4576454" y="1775433"/>
            <a:ext cx="1849968" cy="1849968"/>
          </a:xfrm>
          <a:prstGeom prst="ellipse">
            <a:avLst/>
          </a:prstGeom>
          <a:solidFill>
            <a:srgbClr val="7782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671AE855-B6FB-4C73-98E4-CE137628D609}"/>
              </a:ext>
            </a:extLst>
          </p:cNvPr>
          <p:cNvSpPr txBox="1"/>
          <p:nvPr/>
        </p:nvSpPr>
        <p:spPr>
          <a:xfrm>
            <a:off x="4063607" y="3879944"/>
            <a:ext cx="2674408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zh-TW" sz="2400" b="1">
                <a:ea typeface="+mn-lt"/>
                <a:cs typeface="+mn-lt"/>
              </a:rPr>
              <a:t>Limited budget</a:t>
            </a:r>
            <a:endParaRPr lang="zh-TW"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DD025304-A74B-47E0-B5B2-065340ECFA70}"/>
              </a:ext>
            </a:extLst>
          </p:cNvPr>
          <p:cNvSpPr txBox="1"/>
          <p:nvPr/>
        </p:nvSpPr>
        <p:spPr>
          <a:xfrm>
            <a:off x="3984683" y="4429274"/>
            <a:ext cx="3267682" cy="201593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3pPr marL="0" lvl="2" algn="ctr">
              <a:spcBef>
                <a:spcPts val="600"/>
              </a:spcBef>
              <a:defRPr sz="2000">
                <a:ea typeface="+mn-lt"/>
                <a:cs typeface="+mn-lt"/>
              </a:defRPr>
            </a:lvl3pPr>
          </a:lstStyle>
          <a:p>
            <a:pPr lvl="2" algn="l"/>
            <a:r>
              <a:rPr lang="en-US" altLang="zh-TW"/>
              <a:t>SMB want to upgrade their network infrastructure but there is no suitable product at affordable price for them to choose.</a:t>
            </a:r>
            <a:endParaRPr lang="zh-TW" altLang="en-US"/>
          </a:p>
          <a:p>
            <a:pPr lvl="2" algn="l"/>
            <a:endParaRPr lang="zh-TW" altLang="en-US"/>
          </a:p>
        </p:txBody>
      </p:sp>
      <p:sp>
        <p:nvSpPr>
          <p:cNvPr id="21" name="橢圓 20">
            <a:extLst>
              <a:ext uri="{FF2B5EF4-FFF2-40B4-BE49-F238E27FC236}">
                <a16:creationId xmlns:a16="http://schemas.microsoft.com/office/drawing/2014/main" id="{08E4C818-46A0-4227-98E9-037998745E15}"/>
              </a:ext>
            </a:extLst>
          </p:cNvPr>
          <p:cNvSpPr/>
          <p:nvPr/>
        </p:nvSpPr>
        <p:spPr>
          <a:xfrm>
            <a:off x="8340804" y="1775433"/>
            <a:ext cx="1849968" cy="1849968"/>
          </a:xfrm>
          <a:prstGeom prst="ellipse">
            <a:avLst/>
          </a:prstGeom>
          <a:solidFill>
            <a:srgbClr val="7782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8D5E9F1E-7536-4F53-85DC-168B8483E46B}"/>
              </a:ext>
            </a:extLst>
          </p:cNvPr>
          <p:cNvSpPr txBox="1"/>
          <p:nvPr/>
        </p:nvSpPr>
        <p:spPr>
          <a:xfrm>
            <a:off x="7623334" y="3879944"/>
            <a:ext cx="3908180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zh-TW" sz="2400" b="1">
                <a:ea typeface="+mn-lt"/>
                <a:cs typeface="+mn-lt"/>
              </a:rPr>
              <a:t>No dedicated IT Engineer</a:t>
            </a:r>
            <a:endParaRPr lang="zh-TW">
              <a:cs typeface="+mn-cs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ED334168-F186-4CEF-AE28-2D0D60F4BE9B}"/>
              </a:ext>
            </a:extLst>
          </p:cNvPr>
          <p:cNvSpPr txBox="1"/>
          <p:nvPr/>
        </p:nvSpPr>
        <p:spPr>
          <a:xfrm>
            <a:off x="7700167" y="4429274"/>
            <a:ext cx="3508890" cy="201593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3pPr marL="0" lvl="2">
              <a:spcBef>
                <a:spcPts val="600"/>
              </a:spcBef>
              <a:defRPr sz="2000">
                <a:ea typeface="+mn-lt"/>
                <a:cs typeface="+mn-lt"/>
              </a:defRPr>
            </a:lvl3pPr>
          </a:lstStyle>
          <a:p>
            <a:pPr lvl="2"/>
            <a:r>
              <a:rPr lang="en-US" altLang="zh-TW"/>
              <a:t>The IT helper might have limited time and professional background to configure a managed Ethernet switch properly.</a:t>
            </a:r>
            <a:endParaRPr lang="zh-TW" altLang="en-US"/>
          </a:p>
          <a:p>
            <a:pPr lvl="2"/>
            <a:endParaRPr lang="zh-TW" altLang="en-US"/>
          </a:p>
        </p:txBody>
      </p:sp>
      <p:pic>
        <p:nvPicPr>
          <p:cNvPr id="25" name="圖形 24">
            <a:extLst>
              <a:ext uri="{FF2B5EF4-FFF2-40B4-BE49-F238E27FC236}">
                <a16:creationId xmlns:a16="http://schemas.microsoft.com/office/drawing/2014/main" id="{2E27085E-163A-4BC1-9B00-97DEA0BB52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51632" y="2072103"/>
            <a:ext cx="1184373" cy="1120924"/>
          </a:xfrm>
          <a:prstGeom prst="rect">
            <a:avLst/>
          </a:prstGeom>
        </p:spPr>
      </p:pic>
      <p:pic>
        <p:nvPicPr>
          <p:cNvPr id="26" name="圖形 25">
            <a:extLst>
              <a:ext uri="{FF2B5EF4-FFF2-40B4-BE49-F238E27FC236}">
                <a16:creationId xmlns:a16="http://schemas.microsoft.com/office/drawing/2014/main" id="{1AB7C934-7B3B-430D-9CB4-40E87DE36E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11358" y="2011354"/>
            <a:ext cx="1201260" cy="1324116"/>
          </a:xfrm>
          <a:prstGeom prst="rect">
            <a:avLst/>
          </a:prstGeom>
        </p:spPr>
      </p:pic>
      <p:pic>
        <p:nvPicPr>
          <p:cNvPr id="27" name="圖形 26">
            <a:extLst>
              <a:ext uri="{FF2B5EF4-FFF2-40B4-BE49-F238E27FC236}">
                <a16:creationId xmlns:a16="http://schemas.microsoft.com/office/drawing/2014/main" id="{F4844E25-69D6-4AE5-8625-8218F4F9FF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587013" y="2108612"/>
            <a:ext cx="1370613" cy="116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0878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What SMB need?</a:t>
            </a:r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0D9DBBA9-7172-41A7-9EE6-1B7FC6872481}"/>
              </a:ext>
            </a:extLst>
          </p:cNvPr>
          <p:cNvSpPr txBox="1"/>
          <p:nvPr/>
        </p:nvSpPr>
        <p:spPr>
          <a:xfrm>
            <a:off x="1919115" y="1801153"/>
            <a:ext cx="4844049" cy="76749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zh-TW" altLang="en-US" sz="2800">
                <a:latin typeface="+mj-lt"/>
                <a:ea typeface="微軟正黑體"/>
              </a:rPr>
              <a:t>Upgrade speed</a:t>
            </a:r>
            <a:endParaRPr kumimoji="0" lang="en-US" altLang="zh-TW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8FF39B7-25CF-48B9-976B-C5A74C51BA6D}"/>
              </a:ext>
            </a:extLst>
          </p:cNvPr>
          <p:cNvSpPr txBox="1"/>
          <p:nvPr/>
        </p:nvSpPr>
        <p:spPr>
          <a:xfrm>
            <a:off x="1919115" y="3011603"/>
            <a:ext cx="4488997" cy="76749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altLang="zh-TW" sz="2800">
                <a:latin typeface="+mj-lt"/>
                <a:ea typeface="微軟正黑體"/>
              </a:rPr>
              <a:t>Affordable price</a:t>
            </a:r>
            <a:endParaRPr lang="zh-TW" altLang="en-US" sz="2800">
              <a:latin typeface="+mj-lt"/>
              <a:ea typeface="微軟正黑體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C2053C37-5FDA-4303-8D2E-65A6C952CEF4}"/>
              </a:ext>
            </a:extLst>
          </p:cNvPr>
          <p:cNvSpPr txBox="1"/>
          <p:nvPr/>
        </p:nvSpPr>
        <p:spPr>
          <a:xfrm>
            <a:off x="1919115" y="4222054"/>
            <a:ext cx="5312194" cy="76749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zh-TW" altLang="en-US" sz="2800">
                <a:latin typeface="+mj-lt"/>
                <a:ea typeface="微軟正黑體"/>
              </a:rPr>
              <a:t>Multiple port speed</a:t>
            </a:r>
            <a:endParaRPr kumimoji="0" lang="zh-TW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619E2F9C-46A1-419D-AA17-DE3326C32E00}"/>
              </a:ext>
            </a:extLst>
          </p:cNvPr>
          <p:cNvSpPr txBox="1"/>
          <p:nvPr/>
        </p:nvSpPr>
        <p:spPr>
          <a:xfrm>
            <a:off x="7335792" y="1827452"/>
            <a:ext cx="4488482" cy="76749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zh-TW" altLang="en-US" sz="2800">
                <a:latin typeface="+mj-lt"/>
                <a:ea typeface="微軟正黑體"/>
              </a:rPr>
              <a:t>Simple to setup</a:t>
            </a:r>
            <a:endParaRPr kumimoji="0" lang="zh-TW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C002065E-9015-48AF-9732-7B8206AC4FC9}"/>
              </a:ext>
            </a:extLst>
          </p:cNvPr>
          <p:cNvSpPr txBox="1"/>
          <p:nvPr/>
        </p:nvSpPr>
        <p:spPr>
          <a:xfrm>
            <a:off x="7335792" y="3024754"/>
            <a:ext cx="6359774" cy="76749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zh-TW" altLang="en-US" sz="2800">
                <a:latin typeface="+mj-lt"/>
                <a:ea typeface="微軟正黑體"/>
              </a:rPr>
              <a:t>Must-have management</a:t>
            </a:r>
            <a:endParaRPr lang="zh-TW" altLang="en-US" sz="2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+mj-lt"/>
              <a:ea typeface="微軟正黑體" panose="020B0604030504040204" pitchFamily="34" charset="-120"/>
            </a:endParaRPr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73EF787A-EFBF-42B1-863D-56EE4B18FE23}"/>
              </a:ext>
            </a:extLst>
          </p:cNvPr>
          <p:cNvGrpSpPr/>
          <p:nvPr/>
        </p:nvGrpSpPr>
        <p:grpSpPr>
          <a:xfrm>
            <a:off x="991435" y="1793874"/>
            <a:ext cx="834655" cy="834655"/>
            <a:chOff x="1927901" y="4063026"/>
            <a:chExt cx="569002" cy="569002"/>
          </a:xfrm>
        </p:grpSpPr>
        <p:sp>
          <p:nvSpPr>
            <p:cNvPr id="23" name="橢圓 22">
              <a:extLst>
                <a:ext uri="{FF2B5EF4-FFF2-40B4-BE49-F238E27FC236}">
                  <a16:creationId xmlns:a16="http://schemas.microsoft.com/office/drawing/2014/main" id="{8D0469C9-E406-49BC-82E5-60EC026151BD}"/>
                </a:ext>
              </a:extLst>
            </p:cNvPr>
            <p:cNvSpPr/>
            <p:nvPr/>
          </p:nvSpPr>
          <p:spPr>
            <a:xfrm>
              <a:off x="1927901" y="4063026"/>
              <a:ext cx="569002" cy="569002"/>
            </a:xfrm>
            <a:prstGeom prst="ellipse">
              <a:avLst/>
            </a:prstGeom>
            <a:solidFill>
              <a:srgbClr val="7782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+mj-lt"/>
              </a:endParaRPr>
            </a:p>
          </p:txBody>
        </p:sp>
        <p:pic>
          <p:nvPicPr>
            <p:cNvPr id="24" name="圖形 23">
              <a:extLst>
                <a:ext uri="{FF2B5EF4-FFF2-40B4-BE49-F238E27FC236}">
                  <a16:creationId xmlns:a16="http://schemas.microsoft.com/office/drawing/2014/main" id="{E123DA6C-2219-46C1-9997-041DD74BB2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008962" y="4122769"/>
              <a:ext cx="419028" cy="382325"/>
            </a:xfrm>
            <a:prstGeom prst="rect">
              <a:avLst/>
            </a:prstGeom>
          </p:spPr>
        </p:pic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EFB2F983-90A1-48F9-8763-3BD3DA3CC7EC}"/>
              </a:ext>
            </a:extLst>
          </p:cNvPr>
          <p:cNvGrpSpPr/>
          <p:nvPr/>
        </p:nvGrpSpPr>
        <p:grpSpPr>
          <a:xfrm>
            <a:off x="991435" y="3004325"/>
            <a:ext cx="834655" cy="834655"/>
            <a:chOff x="1927901" y="4063026"/>
            <a:chExt cx="569002" cy="569002"/>
          </a:xfrm>
        </p:grpSpPr>
        <p:sp>
          <p:nvSpPr>
            <p:cNvPr id="27" name="橢圓 26">
              <a:extLst>
                <a:ext uri="{FF2B5EF4-FFF2-40B4-BE49-F238E27FC236}">
                  <a16:creationId xmlns:a16="http://schemas.microsoft.com/office/drawing/2014/main" id="{947D6F87-8451-41D2-9346-C78E2FE9E9F4}"/>
                </a:ext>
              </a:extLst>
            </p:cNvPr>
            <p:cNvSpPr/>
            <p:nvPr/>
          </p:nvSpPr>
          <p:spPr>
            <a:xfrm>
              <a:off x="1927901" y="4063026"/>
              <a:ext cx="569002" cy="569002"/>
            </a:xfrm>
            <a:prstGeom prst="ellipse">
              <a:avLst/>
            </a:prstGeom>
            <a:solidFill>
              <a:srgbClr val="7782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+mj-lt"/>
              </a:endParaRPr>
            </a:p>
          </p:txBody>
        </p:sp>
        <p:pic>
          <p:nvPicPr>
            <p:cNvPr id="28" name="圖形 27">
              <a:extLst>
                <a:ext uri="{FF2B5EF4-FFF2-40B4-BE49-F238E27FC236}">
                  <a16:creationId xmlns:a16="http://schemas.microsoft.com/office/drawing/2014/main" id="{0DDCFD33-8FF8-4F24-9462-520A540D0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008962" y="4122769"/>
              <a:ext cx="419028" cy="382325"/>
            </a:xfrm>
            <a:prstGeom prst="rect">
              <a:avLst/>
            </a:prstGeom>
          </p:spPr>
        </p:pic>
      </p:grp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F24D9327-9F38-407D-A0DE-21FC32A9E5F3}"/>
              </a:ext>
            </a:extLst>
          </p:cNvPr>
          <p:cNvGrpSpPr/>
          <p:nvPr/>
        </p:nvGrpSpPr>
        <p:grpSpPr>
          <a:xfrm>
            <a:off x="991435" y="4214775"/>
            <a:ext cx="834655" cy="834655"/>
            <a:chOff x="1927901" y="4063026"/>
            <a:chExt cx="569002" cy="569002"/>
          </a:xfrm>
        </p:grpSpPr>
        <p:sp>
          <p:nvSpPr>
            <p:cNvPr id="30" name="橢圓 29">
              <a:extLst>
                <a:ext uri="{FF2B5EF4-FFF2-40B4-BE49-F238E27FC236}">
                  <a16:creationId xmlns:a16="http://schemas.microsoft.com/office/drawing/2014/main" id="{B607E6FC-4F11-41EF-9F70-195960AE0E16}"/>
                </a:ext>
              </a:extLst>
            </p:cNvPr>
            <p:cNvSpPr/>
            <p:nvPr/>
          </p:nvSpPr>
          <p:spPr>
            <a:xfrm>
              <a:off x="1927901" y="4063026"/>
              <a:ext cx="569002" cy="569002"/>
            </a:xfrm>
            <a:prstGeom prst="ellipse">
              <a:avLst/>
            </a:prstGeom>
            <a:solidFill>
              <a:srgbClr val="7782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+mj-lt"/>
              </a:endParaRPr>
            </a:p>
          </p:txBody>
        </p:sp>
        <p:pic>
          <p:nvPicPr>
            <p:cNvPr id="31" name="圖形 30">
              <a:extLst>
                <a:ext uri="{FF2B5EF4-FFF2-40B4-BE49-F238E27FC236}">
                  <a16:creationId xmlns:a16="http://schemas.microsoft.com/office/drawing/2014/main" id="{CFEB3A7F-B7FB-4ADC-80DD-E64D2C3C8D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008962" y="4122769"/>
              <a:ext cx="419028" cy="382325"/>
            </a:xfrm>
            <a:prstGeom prst="rect">
              <a:avLst/>
            </a:prstGeom>
          </p:spPr>
        </p:pic>
      </p:grp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992D8161-84E5-4E1C-8DFC-88B0985B7C0F}"/>
              </a:ext>
            </a:extLst>
          </p:cNvPr>
          <p:cNvGrpSpPr/>
          <p:nvPr/>
        </p:nvGrpSpPr>
        <p:grpSpPr>
          <a:xfrm>
            <a:off x="6501137" y="1793874"/>
            <a:ext cx="834655" cy="834655"/>
            <a:chOff x="1927901" y="4063026"/>
            <a:chExt cx="569002" cy="569002"/>
          </a:xfrm>
        </p:grpSpPr>
        <p:sp>
          <p:nvSpPr>
            <p:cNvPr id="33" name="橢圓 32">
              <a:extLst>
                <a:ext uri="{FF2B5EF4-FFF2-40B4-BE49-F238E27FC236}">
                  <a16:creationId xmlns:a16="http://schemas.microsoft.com/office/drawing/2014/main" id="{87BE5C54-C724-465A-AB41-E8F73E4D1AB9}"/>
                </a:ext>
              </a:extLst>
            </p:cNvPr>
            <p:cNvSpPr/>
            <p:nvPr/>
          </p:nvSpPr>
          <p:spPr>
            <a:xfrm>
              <a:off x="1927901" y="4063026"/>
              <a:ext cx="569002" cy="569002"/>
            </a:xfrm>
            <a:prstGeom prst="ellipse">
              <a:avLst/>
            </a:prstGeom>
            <a:solidFill>
              <a:srgbClr val="7782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+mj-lt"/>
              </a:endParaRPr>
            </a:p>
          </p:txBody>
        </p:sp>
        <p:pic>
          <p:nvPicPr>
            <p:cNvPr id="34" name="圖形 33">
              <a:extLst>
                <a:ext uri="{FF2B5EF4-FFF2-40B4-BE49-F238E27FC236}">
                  <a16:creationId xmlns:a16="http://schemas.microsoft.com/office/drawing/2014/main" id="{C1D491CB-3DA1-4973-A017-C0A0290D3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008962" y="4122769"/>
              <a:ext cx="419028" cy="382325"/>
            </a:xfrm>
            <a:prstGeom prst="rect">
              <a:avLst/>
            </a:prstGeom>
          </p:spPr>
        </p:pic>
      </p:grp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367BE652-688C-44A0-A98D-BBF425405BA4}"/>
              </a:ext>
            </a:extLst>
          </p:cNvPr>
          <p:cNvGrpSpPr/>
          <p:nvPr/>
        </p:nvGrpSpPr>
        <p:grpSpPr>
          <a:xfrm>
            <a:off x="6501137" y="3004325"/>
            <a:ext cx="834655" cy="834655"/>
            <a:chOff x="1927901" y="4063026"/>
            <a:chExt cx="569002" cy="569002"/>
          </a:xfrm>
        </p:grpSpPr>
        <p:sp>
          <p:nvSpPr>
            <p:cNvPr id="36" name="橢圓 35">
              <a:extLst>
                <a:ext uri="{FF2B5EF4-FFF2-40B4-BE49-F238E27FC236}">
                  <a16:creationId xmlns:a16="http://schemas.microsoft.com/office/drawing/2014/main" id="{A32CB6C5-D77F-4716-807A-3E5CB0AE5EDB}"/>
                </a:ext>
              </a:extLst>
            </p:cNvPr>
            <p:cNvSpPr/>
            <p:nvPr/>
          </p:nvSpPr>
          <p:spPr>
            <a:xfrm>
              <a:off x="1927901" y="4063026"/>
              <a:ext cx="569002" cy="569002"/>
            </a:xfrm>
            <a:prstGeom prst="ellipse">
              <a:avLst/>
            </a:prstGeom>
            <a:solidFill>
              <a:srgbClr val="7782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+mj-lt"/>
              </a:endParaRPr>
            </a:p>
          </p:txBody>
        </p:sp>
        <p:pic>
          <p:nvPicPr>
            <p:cNvPr id="37" name="圖形 36">
              <a:extLst>
                <a:ext uri="{FF2B5EF4-FFF2-40B4-BE49-F238E27FC236}">
                  <a16:creationId xmlns:a16="http://schemas.microsoft.com/office/drawing/2014/main" id="{7899FBFA-593C-4DA2-909A-97E1625A1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008962" y="4122769"/>
              <a:ext cx="419028" cy="382325"/>
            </a:xfrm>
            <a:prstGeom prst="rect">
              <a:avLst/>
            </a:prstGeom>
          </p:spPr>
        </p:pic>
      </p:grpSp>
      <p:pic>
        <p:nvPicPr>
          <p:cNvPr id="40" name="圖片 39">
            <a:extLst>
              <a:ext uri="{FF2B5EF4-FFF2-40B4-BE49-F238E27FC236}">
                <a16:creationId xmlns:a16="http://schemas.microsoft.com/office/drawing/2014/main" id="{F8677401-AAD7-47CA-B02A-788C0094409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39906" y="5632067"/>
            <a:ext cx="2806532" cy="924414"/>
          </a:xfrm>
          <a:prstGeom prst="rect">
            <a:avLst/>
          </a:prstGeom>
          <a:effectLst>
            <a:outerShdw blurRad="101600" dist="38100" dir="5400000" sx="99000" sy="99000" algn="t" rotWithShape="0">
              <a:prstClr val="black">
                <a:alpha val="40000"/>
              </a:prstClr>
            </a:outerShdw>
          </a:effectLst>
        </p:spPr>
      </p:pic>
      <p:pic>
        <p:nvPicPr>
          <p:cNvPr id="41" name="圖片 4" descr="一張含有 文字 的圖片&#10;&#10;自動產生的描述">
            <a:extLst>
              <a:ext uri="{FF2B5EF4-FFF2-40B4-BE49-F238E27FC236}">
                <a16:creationId xmlns:a16="http://schemas.microsoft.com/office/drawing/2014/main" id="{9F49BCF5-8293-41CB-A43C-202A39BD456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7946" y="5637420"/>
            <a:ext cx="3840980" cy="883022"/>
          </a:xfrm>
          <a:prstGeom prst="rect">
            <a:avLst/>
          </a:prstGeom>
          <a:effectLst>
            <a:outerShdw blurRad="101600" dist="38100" dir="5400000" sx="99000" sy="99000" algn="t" rotWithShape="0">
              <a:prstClr val="black">
                <a:alpha val="40000"/>
              </a:prstClr>
            </a:outerShdw>
          </a:effectLst>
        </p:spPr>
      </p:pic>
      <p:pic>
        <p:nvPicPr>
          <p:cNvPr id="42" name="圖片 3" descr="一張含有 文字 的圖片&#10;&#10;自動產生的描述">
            <a:extLst>
              <a:ext uri="{FF2B5EF4-FFF2-40B4-BE49-F238E27FC236}">
                <a16:creationId xmlns:a16="http://schemas.microsoft.com/office/drawing/2014/main" id="{0ED90DD0-C394-48B1-A8DC-296E49B74FC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8926" y="5684686"/>
            <a:ext cx="3840981" cy="871795"/>
          </a:xfrm>
          <a:prstGeom prst="rect">
            <a:avLst/>
          </a:prstGeom>
          <a:effectLst>
            <a:outerShdw blurRad="101600" dist="38100" dir="5400000" sx="99000" sy="99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文字方塊 42">
            <a:extLst>
              <a:ext uri="{FF2B5EF4-FFF2-40B4-BE49-F238E27FC236}">
                <a16:creationId xmlns:a16="http://schemas.microsoft.com/office/drawing/2014/main" id="{9A0BE596-9527-4684-A559-CC5F7A0D4578}"/>
              </a:ext>
            </a:extLst>
          </p:cNvPr>
          <p:cNvSpPr txBox="1"/>
          <p:nvPr/>
        </p:nvSpPr>
        <p:spPr>
          <a:xfrm>
            <a:off x="9229451" y="5445655"/>
            <a:ext cx="14274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QSW-M2108R-2C</a:t>
            </a:r>
            <a:endParaRPr lang="zh-TW" alt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2E46F43F-41B7-471E-8D36-42FCF1A2DBCB}"/>
              </a:ext>
            </a:extLst>
          </p:cNvPr>
          <p:cNvSpPr txBox="1"/>
          <p:nvPr/>
        </p:nvSpPr>
        <p:spPr>
          <a:xfrm>
            <a:off x="5960999" y="5445655"/>
            <a:ext cx="13168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QSW-M2108-2C</a:t>
            </a:r>
            <a:endParaRPr lang="zh-TW" alt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3AD8A340-6265-419B-811C-3D5315D65B69}"/>
              </a:ext>
            </a:extLst>
          </p:cNvPr>
          <p:cNvSpPr txBox="1"/>
          <p:nvPr/>
        </p:nvSpPr>
        <p:spPr>
          <a:xfrm>
            <a:off x="2124026" y="5445655"/>
            <a:ext cx="13088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QSW-M2108-2S</a:t>
            </a:r>
            <a:endParaRPr lang="zh-TW" alt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721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362661" y="567011"/>
            <a:ext cx="11419343" cy="466970"/>
          </a:xfrm>
        </p:spPr>
        <p:txBody>
          <a:bodyPr>
            <a:noAutofit/>
          </a:bodyPr>
          <a:lstStyle/>
          <a:p>
            <a:r>
              <a:rPr lang="en-US" altLang="zh-TW"/>
              <a:t>The solution to the problems from QNAP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8953919" y="1126837"/>
            <a:ext cx="1821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QSW-M2108R-2C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073944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內容版面配置區 2">
            <a:extLst>
              <a:ext uri="{FF2B5EF4-FFF2-40B4-BE49-F238E27FC236}">
                <a16:creationId xmlns:a16="http://schemas.microsoft.com/office/drawing/2014/main" id="{1B9CFB3E-9943-48AA-9065-E26B510FA709}"/>
              </a:ext>
            </a:extLst>
          </p:cNvPr>
          <p:cNvSpPr txBox="1">
            <a:spLocks/>
          </p:cNvSpPr>
          <p:nvPr/>
        </p:nvSpPr>
        <p:spPr>
          <a:xfrm>
            <a:off x="621107" y="1601786"/>
            <a:ext cx="11144712" cy="977931"/>
          </a:xfrm>
          <a:prstGeom prst="rect">
            <a:avLst/>
          </a:prstGeom>
        </p:spPr>
        <p:txBody>
          <a:bodyPr vert="horz" lIns="45720" tIns="45720" rIns="45720" bIns="45720" rtlCol="0" anchor="t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ClrTx/>
              <a:buSzPct val="70000"/>
              <a:buFont typeface="Wingdings" panose="05000000000000000000" pitchFamily="2" charset="2"/>
              <a:buChar char="n"/>
            </a:pPr>
            <a:r>
              <a:rPr lang="zh-TW" altLang="en-US" sz="1800" b="1">
                <a:latin typeface="+mj-lt"/>
                <a:ea typeface="微軟正黑體"/>
              </a:rPr>
              <a:t> Core network can upgrade to </a:t>
            </a:r>
            <a:r>
              <a:rPr lang="en-US" altLang="zh-TW" sz="1800" b="1">
                <a:latin typeface="+mj-lt"/>
                <a:ea typeface="微軟正黑體"/>
              </a:rPr>
              <a:t>10GbE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Tx/>
              <a:buSzPct val="70000"/>
              <a:buFont typeface="Wingdings" panose="05000000000000000000" pitchFamily="2" charset="2"/>
              <a:buChar char="n"/>
            </a:pPr>
            <a:r>
              <a:rPr lang="zh-TW" altLang="en-US" sz="1800" b="1">
                <a:latin typeface="+mj-lt"/>
                <a:ea typeface="微軟正黑體"/>
              </a:rPr>
              <a:t> Pragmatic port configuration，</a:t>
            </a:r>
            <a:r>
              <a:rPr lang="en-US" altLang="zh-TW" sz="1800" b="1">
                <a:latin typeface="+mj-lt"/>
                <a:ea typeface="微軟正黑體"/>
              </a:rPr>
              <a:t>10GbE for</a:t>
            </a:r>
            <a:r>
              <a:rPr lang="en-US" sz="1800" b="1">
                <a:latin typeface="+mj-lt"/>
                <a:ea typeface="微軟正黑體"/>
              </a:rPr>
              <a:t> the most needed connections </a:t>
            </a:r>
            <a:r>
              <a:rPr lang="zh-TW" altLang="en-US" sz="1800" b="1">
                <a:latin typeface="+mj-lt"/>
                <a:ea typeface="微軟正黑體"/>
              </a:rPr>
              <a:t>，2.5GbE for usual usage.</a:t>
            </a:r>
            <a:endParaRPr lang="en-US" altLang="zh-TW" sz="1800" b="1">
              <a:latin typeface="+mj-lt"/>
              <a:ea typeface="微軟正黑體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/>
              <a:t>QSW-M2108 Series</a:t>
            </a:r>
            <a:r>
              <a:rPr lang="zh-TW" altLang="en-US"/>
              <a:t>：Base on the true demends  </a:t>
            </a: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D7967B25-E87D-45E6-AB3F-B9A493181033}"/>
              </a:ext>
            </a:extLst>
          </p:cNvPr>
          <p:cNvGrpSpPr/>
          <p:nvPr/>
        </p:nvGrpSpPr>
        <p:grpSpPr>
          <a:xfrm>
            <a:off x="3771255" y="2655472"/>
            <a:ext cx="5058618" cy="2309261"/>
            <a:chOff x="750580" y="2651157"/>
            <a:chExt cx="4201015" cy="1917765"/>
          </a:xfrm>
        </p:grpSpPr>
        <p:sp>
          <p:nvSpPr>
            <p:cNvPr id="22" name="矩形: 圓角 19">
              <a:extLst>
                <a:ext uri="{FF2B5EF4-FFF2-40B4-BE49-F238E27FC236}">
                  <a16:creationId xmlns:a16="http://schemas.microsoft.com/office/drawing/2014/main" id="{1535BA85-6B25-430C-9643-A9E85E207F16}"/>
                </a:ext>
              </a:extLst>
            </p:cNvPr>
            <p:cNvSpPr/>
            <p:nvPr/>
          </p:nvSpPr>
          <p:spPr>
            <a:xfrm>
              <a:off x="750580" y="2651157"/>
              <a:ext cx="4201015" cy="1917765"/>
            </a:xfrm>
            <a:prstGeom prst="roundRect">
              <a:avLst>
                <a:gd name="adj" fmla="val 6368"/>
              </a:avLst>
            </a:prstGeom>
            <a:gradFill>
              <a:gsLst>
                <a:gs pos="0">
                  <a:srgbClr val="889E4B">
                    <a:alpha val="50000"/>
                  </a:srgbClr>
                </a:gs>
                <a:gs pos="100000">
                  <a:srgbClr val="778258">
                    <a:alpha val="9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1000"/>
                </a:spcBef>
                <a:buClr>
                  <a:srgbClr val="0070C0"/>
                </a:buClr>
                <a:buSzPct val="70000"/>
              </a:pPr>
              <a:endParaRPr lang="zh-TW" altLang="en-US" sz="2400" b="1" i="1">
                <a:latin typeface="Arial" panose="020B0604020202020204" pitchFamily="34" charset="0"/>
                <a:ea typeface="微軟正黑體" panose="020B0604030504040204" pitchFamily="34" charset="-12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041110A-0E5A-481B-8ADD-C2D09DBF7770}"/>
                </a:ext>
              </a:extLst>
            </p:cNvPr>
            <p:cNvSpPr/>
            <p:nvPr/>
          </p:nvSpPr>
          <p:spPr>
            <a:xfrm>
              <a:off x="1309558" y="4085467"/>
              <a:ext cx="1213301" cy="4691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E77E5BCA-CA03-4C30-A2CB-B01DC36F2498}"/>
                </a:ext>
              </a:extLst>
            </p:cNvPr>
            <p:cNvSpPr/>
            <p:nvPr/>
          </p:nvSpPr>
          <p:spPr>
            <a:xfrm>
              <a:off x="1295313" y="3492656"/>
              <a:ext cx="2321900" cy="536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6" name="平行四邊形 25">
              <a:extLst>
                <a:ext uri="{FF2B5EF4-FFF2-40B4-BE49-F238E27FC236}">
                  <a16:creationId xmlns:a16="http://schemas.microsoft.com/office/drawing/2014/main" id="{0B0B61A8-321C-48B7-8ABE-AC20677B1CAD}"/>
                </a:ext>
              </a:extLst>
            </p:cNvPr>
            <p:cNvSpPr/>
            <p:nvPr/>
          </p:nvSpPr>
          <p:spPr>
            <a:xfrm>
              <a:off x="935763" y="2765754"/>
              <a:ext cx="3774867" cy="492394"/>
            </a:xfrm>
            <a:prstGeom prst="parallelogram">
              <a:avLst>
                <a:gd name="adj" fmla="val 39545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TW" sz="1600" b="1">
                  <a:solidFill>
                    <a:schemeClr val="tx1"/>
                  </a:solidFill>
                  <a:latin typeface="+mj-lt"/>
                </a:rPr>
                <a:t>Time consumption of transferring  50GB</a:t>
              </a:r>
              <a:r>
                <a:rPr lang="zh-TW" altLang="en-US" sz="1600" b="1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en-US" altLang="zh-TW" sz="1600" b="1">
                  <a:solidFill>
                    <a:schemeClr val="tx1"/>
                  </a:solidFill>
                  <a:latin typeface="+mj-lt"/>
                </a:rPr>
                <a:t>Blu-ray Disc</a:t>
              </a:r>
              <a:endParaRPr lang="zh-TW" altLang="en-US" sz="1600" b="1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7" name="平行四邊形 26">
              <a:extLst>
                <a:ext uri="{FF2B5EF4-FFF2-40B4-BE49-F238E27FC236}">
                  <a16:creationId xmlns:a16="http://schemas.microsoft.com/office/drawing/2014/main" id="{82429390-B092-4BC9-BA7B-CDD850CF0DBF}"/>
                </a:ext>
              </a:extLst>
            </p:cNvPr>
            <p:cNvSpPr/>
            <p:nvPr/>
          </p:nvSpPr>
          <p:spPr>
            <a:xfrm>
              <a:off x="935763" y="3418329"/>
              <a:ext cx="1146513" cy="252667"/>
            </a:xfrm>
            <a:prstGeom prst="parallelogram">
              <a:avLst>
                <a:gd name="adj" fmla="val 39545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TW" sz="16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1GbE</a:t>
              </a:r>
              <a:endPara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8" name="平行四邊形 27">
              <a:extLst>
                <a:ext uri="{FF2B5EF4-FFF2-40B4-BE49-F238E27FC236}">
                  <a16:creationId xmlns:a16="http://schemas.microsoft.com/office/drawing/2014/main" id="{1CD8EF25-0B32-4798-9423-6D37EBBFD210}"/>
                </a:ext>
              </a:extLst>
            </p:cNvPr>
            <p:cNvSpPr/>
            <p:nvPr/>
          </p:nvSpPr>
          <p:spPr>
            <a:xfrm>
              <a:off x="935763" y="4011138"/>
              <a:ext cx="1146513" cy="252667"/>
            </a:xfrm>
            <a:prstGeom prst="parallelogram">
              <a:avLst>
                <a:gd name="adj" fmla="val 39545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TW" sz="16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10GbE</a:t>
              </a:r>
              <a:endPara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9" name="文字方塊 15">
              <a:extLst>
                <a:ext uri="{FF2B5EF4-FFF2-40B4-BE49-F238E27FC236}">
                  <a16:creationId xmlns:a16="http://schemas.microsoft.com/office/drawing/2014/main" id="{566F331A-FE1A-4096-9B54-6E5CA2F2C402}"/>
                </a:ext>
              </a:extLst>
            </p:cNvPr>
            <p:cNvSpPr txBox="1"/>
            <p:nvPr/>
          </p:nvSpPr>
          <p:spPr>
            <a:xfrm>
              <a:off x="3620453" y="3361489"/>
              <a:ext cx="897422" cy="28115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600" b="1">
                  <a:latin typeface="微軟正黑體"/>
                  <a:ea typeface="微軟正黑體"/>
                </a:rPr>
                <a:t>8'20"</a:t>
              </a:r>
              <a:endParaRPr lang="zh-TW" altLang="en-US" sz="1600" b="1">
                <a:latin typeface="微軟正黑體"/>
                <a:ea typeface="微軟正黑體"/>
              </a:endParaRPr>
            </a:p>
          </p:txBody>
        </p:sp>
        <p:sp>
          <p:nvSpPr>
            <p:cNvPr id="30" name="文字方塊 16">
              <a:extLst>
                <a:ext uri="{FF2B5EF4-FFF2-40B4-BE49-F238E27FC236}">
                  <a16:creationId xmlns:a16="http://schemas.microsoft.com/office/drawing/2014/main" id="{B9003FE2-03BA-4CA3-ADBC-0540FE8E906D}"/>
                </a:ext>
              </a:extLst>
            </p:cNvPr>
            <p:cNvSpPr txBox="1"/>
            <p:nvPr/>
          </p:nvSpPr>
          <p:spPr>
            <a:xfrm>
              <a:off x="2508615" y="3947970"/>
              <a:ext cx="697995" cy="28115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600" b="1">
                  <a:latin typeface="微軟正黑體"/>
                  <a:ea typeface="微軟正黑體"/>
                </a:rPr>
                <a:t>50"</a:t>
              </a:r>
              <a:endParaRPr lang="zh-TW" altLang="en-US" sz="1600" b="1">
                <a:latin typeface="微軟正黑體"/>
                <a:ea typeface="微軟正黑體"/>
              </a:endParaRPr>
            </a:p>
          </p:txBody>
        </p:sp>
        <p:sp>
          <p:nvSpPr>
            <p:cNvPr id="31" name="文字方塊 17">
              <a:extLst>
                <a:ext uri="{FF2B5EF4-FFF2-40B4-BE49-F238E27FC236}">
                  <a16:creationId xmlns:a16="http://schemas.microsoft.com/office/drawing/2014/main" id="{3B9E445C-0F42-45E9-8B38-E95D1A5798F6}"/>
                </a:ext>
              </a:extLst>
            </p:cNvPr>
            <p:cNvSpPr txBox="1"/>
            <p:nvPr/>
          </p:nvSpPr>
          <p:spPr>
            <a:xfrm>
              <a:off x="1100326" y="3665824"/>
              <a:ext cx="1146513" cy="210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05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100 MB/s</a:t>
              </a:r>
              <a:endParaRPr lang="zh-TW" altLang="en-US" sz="1050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2" name="文字方塊 18">
              <a:extLst>
                <a:ext uri="{FF2B5EF4-FFF2-40B4-BE49-F238E27FC236}">
                  <a16:creationId xmlns:a16="http://schemas.microsoft.com/office/drawing/2014/main" id="{45C2FE5F-598F-4479-92C1-A99178ECD5BD}"/>
                </a:ext>
              </a:extLst>
            </p:cNvPr>
            <p:cNvSpPr txBox="1"/>
            <p:nvPr/>
          </p:nvSpPr>
          <p:spPr>
            <a:xfrm>
              <a:off x="1014110" y="4237595"/>
              <a:ext cx="1146513" cy="210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05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1000 MB/s</a:t>
              </a:r>
              <a:endParaRPr lang="zh-TW" altLang="en-US" sz="1050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17" name="圖片 16">
            <a:extLst>
              <a:ext uri="{FF2B5EF4-FFF2-40B4-BE49-F238E27FC236}">
                <a16:creationId xmlns:a16="http://schemas.microsoft.com/office/drawing/2014/main" id="{3BA7F424-E8DC-4F3E-BCE6-360F0073BF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81920" y="5577942"/>
            <a:ext cx="2806532" cy="924414"/>
          </a:xfrm>
          <a:prstGeom prst="rect">
            <a:avLst/>
          </a:prstGeom>
        </p:spPr>
      </p:pic>
      <p:pic>
        <p:nvPicPr>
          <p:cNvPr id="18" name="圖片 4" descr="一張含有 文字 的圖片&#10;&#10;自動產生的描述">
            <a:extLst>
              <a:ext uri="{FF2B5EF4-FFF2-40B4-BE49-F238E27FC236}">
                <a16:creationId xmlns:a16="http://schemas.microsoft.com/office/drawing/2014/main" id="{9CF564D1-597A-4D5D-949B-2EF7D518B3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960" y="5583295"/>
            <a:ext cx="3840980" cy="883022"/>
          </a:xfrm>
          <a:prstGeom prst="rect">
            <a:avLst/>
          </a:prstGeom>
          <a:effectLst>
            <a:outerShdw blurRad="101600" dist="38100" dir="5400000" sx="99000" sy="99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圖片 3" descr="一張含有 文字 的圖片&#10;&#10;自動產生的描述">
            <a:extLst>
              <a:ext uri="{FF2B5EF4-FFF2-40B4-BE49-F238E27FC236}">
                <a16:creationId xmlns:a16="http://schemas.microsoft.com/office/drawing/2014/main" id="{6E85F48A-FB12-4278-AB19-E1773C80AB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0940" y="5630561"/>
            <a:ext cx="3840981" cy="871795"/>
          </a:xfrm>
          <a:prstGeom prst="rect">
            <a:avLst/>
          </a:prstGeom>
          <a:effectLst>
            <a:outerShdw blurRad="101600" dist="38100" dir="5400000" sx="99000" sy="99000" algn="t" rotWithShape="0">
              <a:prstClr val="black">
                <a:alpha val="40000"/>
              </a:prstClr>
            </a:outerShdw>
          </a:effectLst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775B0F80-0C41-4985-8F4C-F270A3241378}"/>
              </a:ext>
            </a:extLst>
          </p:cNvPr>
          <p:cNvSpPr txBox="1"/>
          <p:nvPr/>
        </p:nvSpPr>
        <p:spPr>
          <a:xfrm>
            <a:off x="9171465" y="5391530"/>
            <a:ext cx="14274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QSW-M2108R-2C</a:t>
            </a:r>
            <a:endParaRPr lang="zh-TW" alt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DCD87723-B093-434B-9B3D-93783D60E82D}"/>
              </a:ext>
            </a:extLst>
          </p:cNvPr>
          <p:cNvSpPr txBox="1"/>
          <p:nvPr/>
        </p:nvSpPr>
        <p:spPr>
          <a:xfrm>
            <a:off x="5903013" y="5391530"/>
            <a:ext cx="13168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QSW-M2108-2C</a:t>
            </a:r>
            <a:endParaRPr lang="zh-TW" alt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7992B4FA-6F87-400D-9C2E-AB6F78950413}"/>
              </a:ext>
            </a:extLst>
          </p:cNvPr>
          <p:cNvSpPr txBox="1"/>
          <p:nvPr/>
        </p:nvSpPr>
        <p:spPr>
          <a:xfrm>
            <a:off x="2066040" y="5391530"/>
            <a:ext cx="13088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QSW-M2108-2S</a:t>
            </a:r>
            <a:endParaRPr lang="zh-TW" alt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890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4">
            <a:extLst>
              <a:ext uri="{FF2B5EF4-FFF2-40B4-BE49-F238E27FC236}">
                <a16:creationId xmlns:a16="http://schemas.microsoft.com/office/drawing/2014/main" id="{008A7A57-D891-4B30-A25F-10543BAD15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8754" y="1773705"/>
            <a:ext cx="6275294" cy="392908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3D38E545-9495-4BA5-A074-1FA4C126FF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7887" y="3118552"/>
            <a:ext cx="1742853" cy="1161344"/>
          </a:xfrm>
          <a:prstGeom prst="rect">
            <a:avLst/>
          </a:prstGeom>
        </p:spPr>
      </p:pic>
      <p:pic>
        <p:nvPicPr>
          <p:cNvPr id="42" name="圖片 41">
            <a:extLst>
              <a:ext uri="{FF2B5EF4-FFF2-40B4-BE49-F238E27FC236}">
                <a16:creationId xmlns:a16="http://schemas.microsoft.com/office/drawing/2014/main" id="{B2F376D1-470A-4C16-96BD-966D663CC1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406" y="1953123"/>
            <a:ext cx="1813515" cy="1475877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>
                <a:ea typeface="微軟正黑體"/>
              </a:rPr>
              <a:t>SMB S</a:t>
            </a:r>
            <a:r>
              <a:rPr lang="en-US" altLang="zh-TW" err="1">
                <a:ea typeface="微軟正黑體"/>
              </a:rPr>
              <a:t>ce</a:t>
            </a:r>
            <a:r>
              <a:rPr lang="zh-TW" altLang="en-US">
                <a:ea typeface="微軟正黑體"/>
              </a:rPr>
              <a:t>nario-1</a:t>
            </a: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ADA062E5-A92D-46CC-AAAF-B772B7D3E285}"/>
              </a:ext>
            </a:extLst>
          </p:cNvPr>
          <p:cNvSpPr txBox="1"/>
          <p:nvPr/>
        </p:nvSpPr>
        <p:spPr>
          <a:xfrm>
            <a:off x="540751" y="2374341"/>
            <a:ext cx="2119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70927" algn="ctr" defTabSz="457200">
              <a:buClr>
                <a:prstClr val="white"/>
              </a:buClr>
              <a:buSzPct val="100000"/>
            </a:pPr>
            <a:r>
              <a:rPr lang="en-US" altLang="zh-TW" sz="28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Internet</a:t>
            </a:r>
            <a:endParaRPr lang="zh-TW" altLang="en-US" sz="2800" b="1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cxnSp>
        <p:nvCxnSpPr>
          <p:cNvPr id="50" name="肘形接點 49"/>
          <p:cNvCxnSpPr>
            <a:cxnSpLocks/>
          </p:cNvCxnSpPr>
          <p:nvPr/>
        </p:nvCxnSpPr>
        <p:spPr>
          <a:xfrm>
            <a:off x="8062481" y="3849809"/>
            <a:ext cx="1784274" cy="1476217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chemeClr val="bg1"/>
            </a:solidFill>
          </a:ln>
          <a:effectLst>
            <a:glow rad="38100">
              <a:srgbClr val="DB09B4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3" name="肘形接點 52"/>
          <p:cNvCxnSpPr>
            <a:cxnSpLocks/>
          </p:cNvCxnSpPr>
          <p:nvPr/>
        </p:nvCxnSpPr>
        <p:spPr>
          <a:xfrm rot="5400000">
            <a:off x="3352341" y="4181485"/>
            <a:ext cx="746790" cy="597080"/>
          </a:xfrm>
          <a:prstGeom prst="bentConnector3">
            <a:avLst>
              <a:gd name="adj1" fmla="val 41254"/>
            </a:avLst>
          </a:prstGeom>
          <a:noFill/>
          <a:ln w="12700">
            <a:solidFill>
              <a:schemeClr val="bg1"/>
            </a:solidFill>
          </a:ln>
          <a:effectLst>
            <a:glow rad="38100">
              <a:srgbClr val="FFC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4" name="肘形接點 53"/>
          <p:cNvCxnSpPr/>
          <p:nvPr/>
        </p:nvCxnSpPr>
        <p:spPr>
          <a:xfrm>
            <a:off x="3779127" y="4413443"/>
            <a:ext cx="3048174" cy="487684"/>
          </a:xfrm>
          <a:prstGeom prst="bentConnector2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FFC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5" name="肘形接點 54"/>
          <p:cNvCxnSpPr>
            <a:cxnSpLocks/>
          </p:cNvCxnSpPr>
          <p:nvPr/>
        </p:nvCxnSpPr>
        <p:spPr>
          <a:xfrm>
            <a:off x="3779127" y="4423603"/>
            <a:ext cx="1739228" cy="487683"/>
          </a:xfrm>
          <a:prstGeom prst="bentConnector2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FFC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7" name="肘形接點 56"/>
          <p:cNvCxnSpPr>
            <a:cxnSpLocks/>
          </p:cNvCxnSpPr>
          <p:nvPr/>
        </p:nvCxnSpPr>
        <p:spPr>
          <a:xfrm rot="5400000" flipH="1" flipV="1">
            <a:off x="3552510" y="2820353"/>
            <a:ext cx="752927" cy="464369"/>
          </a:xfrm>
          <a:prstGeom prst="bentConnector3">
            <a:avLst>
              <a:gd name="adj1" fmla="val 31783"/>
            </a:avLst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8" name="肘形接點 57"/>
          <p:cNvCxnSpPr>
            <a:cxnSpLocks/>
          </p:cNvCxnSpPr>
          <p:nvPr/>
        </p:nvCxnSpPr>
        <p:spPr>
          <a:xfrm rot="10800000" flipV="1">
            <a:off x="2345246" y="4066581"/>
            <a:ext cx="880555" cy="95250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chemeClr val="bg1"/>
            </a:solidFill>
          </a:ln>
          <a:effectLst>
            <a:glow rad="38100">
              <a:srgbClr val="92D05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1" name="肘形接點 60"/>
          <p:cNvCxnSpPr/>
          <p:nvPr/>
        </p:nvCxnSpPr>
        <p:spPr>
          <a:xfrm flipV="1">
            <a:off x="4289061" y="2696796"/>
            <a:ext cx="534440" cy="494420"/>
          </a:xfrm>
          <a:prstGeom prst="bentConnector2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2" name="肘形接點 61"/>
          <p:cNvCxnSpPr>
            <a:cxnSpLocks/>
          </p:cNvCxnSpPr>
          <p:nvPr/>
        </p:nvCxnSpPr>
        <p:spPr>
          <a:xfrm flipV="1">
            <a:off x="4288315" y="2691062"/>
            <a:ext cx="1776551" cy="510892"/>
          </a:xfrm>
          <a:prstGeom prst="bentConnector2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3" name="肘形接點 62"/>
          <p:cNvCxnSpPr>
            <a:cxnSpLocks/>
          </p:cNvCxnSpPr>
          <p:nvPr/>
        </p:nvCxnSpPr>
        <p:spPr>
          <a:xfrm flipV="1">
            <a:off x="4311882" y="2691062"/>
            <a:ext cx="2973572" cy="510892"/>
          </a:xfrm>
          <a:prstGeom prst="bentConnector2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5" name="圓角矩形 46">
            <a:extLst>
              <a:ext uri="{FF2B5EF4-FFF2-40B4-BE49-F238E27FC236}">
                <a16:creationId xmlns:a16="http://schemas.microsoft.com/office/drawing/2014/main" id="{322B84FE-520A-41B2-8AB3-171E0E7E7A48}"/>
              </a:ext>
            </a:extLst>
          </p:cNvPr>
          <p:cNvSpPr/>
          <p:nvPr/>
        </p:nvSpPr>
        <p:spPr>
          <a:xfrm>
            <a:off x="3967436" y="3049022"/>
            <a:ext cx="1006376" cy="246814"/>
          </a:xfrm>
          <a:prstGeom prst="roundRect">
            <a:avLst/>
          </a:prstGeom>
          <a:solidFill>
            <a:schemeClr val="accent2"/>
          </a:solidFill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2.5G * 4</a:t>
            </a:r>
            <a:endParaRPr lang="zh-TW" altLang="en-US" sz="1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6" name="圖片 6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8752" y="4853420"/>
            <a:ext cx="1109752" cy="1090530"/>
          </a:xfrm>
          <a:prstGeom prst="rect">
            <a:avLst/>
          </a:prstGeom>
        </p:spPr>
      </p:pic>
      <p:sp>
        <p:nvSpPr>
          <p:cNvPr id="68" name="文字方塊 67"/>
          <p:cNvSpPr txBox="1"/>
          <p:nvPr/>
        </p:nvSpPr>
        <p:spPr>
          <a:xfrm>
            <a:off x="9759244" y="3064551"/>
            <a:ext cx="1211807" cy="33855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zh-TW" altLang="en-US" sz="1600" b="1">
                <a:solidFill>
                  <a:schemeClr val="bg1"/>
                </a:solidFill>
                <a:latin typeface="微軟正黑體"/>
                <a:ea typeface="微軟正黑體"/>
              </a:rPr>
              <a:t>File Server</a:t>
            </a:r>
          </a:p>
        </p:txBody>
      </p:sp>
      <p:sp>
        <p:nvSpPr>
          <p:cNvPr id="69" name="文字方塊 68"/>
          <p:cNvSpPr txBox="1"/>
          <p:nvPr/>
        </p:nvSpPr>
        <p:spPr>
          <a:xfrm>
            <a:off x="10094067" y="4534613"/>
            <a:ext cx="620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</a:t>
            </a:r>
            <a:endParaRPr lang="zh-TW" altLang="en-US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EC9034C-DD75-4FEE-A1A0-55B49F0A94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7221" y="5008277"/>
            <a:ext cx="1202604" cy="10646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2DA9B96A-66B3-4E33-B72A-F884DD1B57F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9701" y="4886946"/>
            <a:ext cx="1404394" cy="121488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21628138-5466-4BD4-BD42-92A35D5222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4383" y="1846010"/>
            <a:ext cx="1344432" cy="778087"/>
          </a:xfrm>
          <a:prstGeom prst="rect">
            <a:avLst/>
          </a:prstGeom>
        </p:spPr>
      </p:pic>
      <p:pic>
        <p:nvPicPr>
          <p:cNvPr id="64" name="圖片 63">
            <a:extLst>
              <a:ext uri="{FF2B5EF4-FFF2-40B4-BE49-F238E27FC236}">
                <a16:creationId xmlns:a16="http://schemas.microsoft.com/office/drawing/2014/main" id="{C8AB7F73-613A-4782-A14E-E045CD35595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3769" y="1846010"/>
            <a:ext cx="1344432" cy="778087"/>
          </a:xfrm>
          <a:prstGeom prst="rect">
            <a:avLst/>
          </a:prstGeom>
        </p:spPr>
      </p:pic>
      <p:pic>
        <p:nvPicPr>
          <p:cNvPr id="70" name="圖片 69">
            <a:extLst>
              <a:ext uri="{FF2B5EF4-FFF2-40B4-BE49-F238E27FC236}">
                <a16:creationId xmlns:a16="http://schemas.microsoft.com/office/drawing/2014/main" id="{695DD286-797C-4035-8707-DB2A2018A7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0593" y="1846010"/>
            <a:ext cx="1344432" cy="778087"/>
          </a:xfrm>
          <a:prstGeom prst="rect">
            <a:avLst/>
          </a:prstGeom>
        </p:spPr>
      </p:pic>
      <p:pic>
        <p:nvPicPr>
          <p:cNvPr id="71" name="圖片 70">
            <a:extLst>
              <a:ext uri="{FF2B5EF4-FFF2-40B4-BE49-F238E27FC236}">
                <a16:creationId xmlns:a16="http://schemas.microsoft.com/office/drawing/2014/main" id="{B167FC6B-74F8-4DE0-AFA6-81BEF8151D0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9979" y="1846010"/>
            <a:ext cx="1344432" cy="778087"/>
          </a:xfrm>
          <a:prstGeom prst="rect">
            <a:avLst/>
          </a:prstGeom>
        </p:spPr>
      </p:pic>
      <p:pic>
        <p:nvPicPr>
          <p:cNvPr id="72" name="圖片 71">
            <a:extLst>
              <a:ext uri="{FF2B5EF4-FFF2-40B4-BE49-F238E27FC236}">
                <a16:creationId xmlns:a16="http://schemas.microsoft.com/office/drawing/2014/main" id="{E21A47C1-4FB8-4FD4-A303-CCA4EF3C82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8474" y="4886946"/>
            <a:ext cx="1404394" cy="1214885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25E67E21-EB9A-438F-92DB-F450854A5FA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584" y="3274772"/>
            <a:ext cx="1124376" cy="1020588"/>
          </a:xfrm>
          <a:prstGeom prst="rect">
            <a:avLst/>
          </a:prstGeom>
        </p:spPr>
      </p:pic>
      <p:sp>
        <p:nvSpPr>
          <p:cNvPr id="44" name="矩形 43">
            <a:extLst>
              <a:ext uri="{FF2B5EF4-FFF2-40B4-BE49-F238E27FC236}">
                <a16:creationId xmlns:a16="http://schemas.microsoft.com/office/drawing/2014/main" id="{33930B99-2165-45D6-9FEC-2F77179B28B3}"/>
              </a:ext>
            </a:extLst>
          </p:cNvPr>
          <p:cNvSpPr/>
          <p:nvPr/>
        </p:nvSpPr>
        <p:spPr>
          <a:xfrm>
            <a:off x="3260534" y="3455561"/>
            <a:ext cx="1415971" cy="339779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BC8ACA1C-CEEE-46FC-A183-842581B62282}"/>
              </a:ext>
            </a:extLst>
          </p:cNvPr>
          <p:cNvSpPr/>
          <p:nvPr/>
        </p:nvSpPr>
        <p:spPr>
          <a:xfrm>
            <a:off x="3639081" y="3825776"/>
            <a:ext cx="1041795" cy="294602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FFC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60" name="圓角矩形 46">
            <a:extLst>
              <a:ext uri="{FF2B5EF4-FFF2-40B4-BE49-F238E27FC236}">
                <a16:creationId xmlns:a16="http://schemas.microsoft.com/office/drawing/2014/main" id="{5498B8FE-7EEA-4868-81EB-D2EDCE0B915F}"/>
              </a:ext>
            </a:extLst>
          </p:cNvPr>
          <p:cNvSpPr/>
          <p:nvPr/>
        </p:nvSpPr>
        <p:spPr>
          <a:xfrm>
            <a:off x="3670129" y="4334973"/>
            <a:ext cx="1006376" cy="246814"/>
          </a:xfrm>
          <a:prstGeom prst="roundRect">
            <a:avLst/>
          </a:prstGeom>
          <a:solidFill>
            <a:srgbClr val="FFC000"/>
          </a:solidFill>
          <a:ln w="12700">
            <a:solidFill>
              <a:schemeClr val="bg1"/>
            </a:solidFill>
          </a:ln>
          <a:effectLst>
            <a:glow rad="38100">
              <a:srgbClr val="FFC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solidFill>
                  <a:srgbClr val="2F52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1G * 3</a:t>
            </a:r>
            <a:endParaRPr lang="zh-TW" altLang="en-US" sz="1400" b="1">
              <a:solidFill>
                <a:srgbClr val="2F52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B4C09D68-B185-49BC-8E14-30460AB1B0AD}"/>
              </a:ext>
            </a:extLst>
          </p:cNvPr>
          <p:cNvSpPr/>
          <p:nvPr/>
        </p:nvSpPr>
        <p:spPr>
          <a:xfrm>
            <a:off x="3251172" y="3825776"/>
            <a:ext cx="332956" cy="294602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92D05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74" name="圓角矩形 46">
            <a:extLst>
              <a:ext uri="{FF2B5EF4-FFF2-40B4-BE49-F238E27FC236}">
                <a16:creationId xmlns:a16="http://schemas.microsoft.com/office/drawing/2014/main" id="{F5F14052-35D7-476F-A744-2D5D1239B033}"/>
              </a:ext>
            </a:extLst>
          </p:cNvPr>
          <p:cNvSpPr/>
          <p:nvPr/>
        </p:nvSpPr>
        <p:spPr>
          <a:xfrm>
            <a:off x="2501472" y="4014958"/>
            <a:ext cx="565940" cy="246814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12700">
            <a:solidFill>
              <a:schemeClr val="bg1"/>
            </a:solidFill>
          </a:ln>
          <a:effectLst>
            <a:glow rad="38100">
              <a:srgbClr val="92D05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latin typeface="Arial" panose="020B0604020202020204" pitchFamily="34" charset="0"/>
                <a:cs typeface="Arial" panose="020B0604020202020204" pitchFamily="34" charset="0"/>
              </a:rPr>
              <a:t>1G</a:t>
            </a:r>
            <a:endParaRPr lang="zh-TW" alt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圓角矩形 46">
            <a:extLst>
              <a:ext uri="{FF2B5EF4-FFF2-40B4-BE49-F238E27FC236}">
                <a16:creationId xmlns:a16="http://schemas.microsoft.com/office/drawing/2014/main" id="{21C30855-EDA6-4725-BD97-EB965919877D}"/>
              </a:ext>
            </a:extLst>
          </p:cNvPr>
          <p:cNvSpPr/>
          <p:nvPr/>
        </p:nvSpPr>
        <p:spPr>
          <a:xfrm>
            <a:off x="8396676" y="3728429"/>
            <a:ext cx="1006376" cy="246814"/>
          </a:xfrm>
          <a:prstGeom prst="roundRect">
            <a:avLst/>
          </a:prstGeom>
          <a:solidFill>
            <a:srgbClr val="CC00CC"/>
          </a:solidFill>
          <a:ln w="12700">
            <a:solidFill>
              <a:schemeClr val="bg1"/>
            </a:solidFill>
          </a:ln>
          <a:effectLst>
            <a:glow rad="38100">
              <a:srgbClr val="DB09B4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10G * 2</a:t>
            </a:r>
            <a:endParaRPr lang="zh-TW" altLang="en-US" sz="1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id="{5F3C1EC6-9A0E-4047-8462-86B921859B13}"/>
              </a:ext>
            </a:extLst>
          </p:cNvPr>
          <p:cNvSpPr/>
          <p:nvPr/>
        </p:nvSpPr>
        <p:spPr>
          <a:xfrm>
            <a:off x="6332663" y="3770941"/>
            <a:ext cx="1707821" cy="398442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DB09B4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51" name="直線單箭頭接點 50"/>
          <p:cNvCxnSpPr>
            <a:cxnSpLocks/>
          </p:cNvCxnSpPr>
          <p:nvPr/>
        </p:nvCxnSpPr>
        <p:spPr>
          <a:xfrm flipH="1" flipV="1">
            <a:off x="9432892" y="3849809"/>
            <a:ext cx="326352" cy="2027"/>
          </a:xfrm>
          <a:prstGeom prst="straightConnector1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DB09B4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22286994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訂 1">
      <a:majorFont>
        <a:latin typeface="Arial"/>
        <a:ea typeface="微軟正黑體"/>
        <a:cs typeface=""/>
      </a:majorFont>
      <a:minorFont>
        <a:latin typeface="Arial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1453</Words>
  <Application>Microsoft Office PowerPoint</Application>
  <PresentationFormat>寬螢幕</PresentationFormat>
  <Paragraphs>296</Paragraphs>
  <Slides>37</Slides>
  <Notes>11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37</vt:i4>
      </vt:variant>
    </vt:vector>
  </HeadingPairs>
  <TitlesOfParts>
    <vt:vector size="44" baseType="lpstr">
      <vt:lpstr>Wingdings,Sans-Serif</vt:lpstr>
      <vt:lpstr>微軟正黑體</vt:lpstr>
      <vt:lpstr>新細明體</vt:lpstr>
      <vt:lpstr>Arial</vt:lpstr>
      <vt:lpstr>Calibri</vt:lpstr>
      <vt:lpstr>Wingdings</vt:lpstr>
      <vt:lpstr>Office 佈景主題</vt:lpstr>
      <vt:lpstr>PowerPoint 簡報</vt:lpstr>
      <vt:lpstr>What problem SMB meet when deploying high speed network?</vt:lpstr>
      <vt:lpstr>Slow network speed hinder efficiency of office work</vt:lpstr>
      <vt:lpstr>Full 2.5GbE managed switch can handle it</vt:lpstr>
      <vt:lpstr>Other problems of network infrastructure for small businesses</vt:lpstr>
      <vt:lpstr>What SMB need?</vt:lpstr>
      <vt:lpstr>The solution to the problems from QNAP</vt:lpstr>
      <vt:lpstr>QSW-M2108 Series：Base on the true demends  </vt:lpstr>
      <vt:lpstr>SMB Scenario-1</vt:lpstr>
      <vt:lpstr>SMB Scenario-2</vt:lpstr>
      <vt:lpstr>Pragmatic port configuration, suitable for SB’s basic and expanded applications</vt:lpstr>
      <vt:lpstr>10G NBASE-T downward compatible</vt:lpstr>
      <vt:lpstr>10G NBASE-T downward compatible</vt:lpstr>
      <vt:lpstr>Optional for desktop or rack mount form</vt:lpstr>
      <vt:lpstr>SMB-3</vt:lpstr>
      <vt:lpstr>QSW-M2108 Hardware highlights</vt:lpstr>
      <vt:lpstr>QSW-M2108 series hardware spec</vt:lpstr>
      <vt:lpstr>QSW-M2108-2S Device Mylar</vt:lpstr>
      <vt:lpstr>QSW-M2108-2C Device Mylar</vt:lpstr>
      <vt:lpstr>QSW-M2108R-2C Device Mylar</vt:lpstr>
      <vt:lpstr>Optimized thermal design &amp; quality components </vt:lpstr>
      <vt:lpstr>Refined design for elegant desktop placement </vt:lpstr>
      <vt:lpstr>New rack mount kit</vt:lpstr>
      <vt:lpstr>QSW-M2108 Software highlights</vt:lpstr>
      <vt:lpstr>Easy to use GUI design</vt:lpstr>
      <vt:lpstr>Split office network into different area</vt:lpstr>
      <vt:lpstr>Raise network speed with multiple network cable</vt:lpstr>
      <vt:lpstr>Deliver streaming to dedicate device specifically</vt:lpstr>
      <vt:lpstr>Firmware version live check</vt:lpstr>
      <vt:lpstr>Always looking for best routing</vt:lpstr>
      <vt:lpstr>QSW-M2108 have more</vt:lpstr>
      <vt:lpstr>Perfectly integrated with QNAP high speed products </vt:lpstr>
      <vt:lpstr>QNAP 2.5GbE teams give you perfect experience of high speed network</vt:lpstr>
      <vt:lpstr>Tablet NAS with embedded 2.5/5/10GbE </vt:lpstr>
      <vt:lpstr>Network extention： rich PCIe network extension card</vt:lpstr>
      <vt:lpstr>Network extention：hand carry adaptor</vt:lpstr>
      <vt:lpstr>PowerPoint 簡報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QSW-2018M</dc:title>
  <dc:creator>QNAP_Frank Liao</dc:creator>
  <cp:lastModifiedBy>QNAP_Yvonne Tsai</cp:lastModifiedBy>
  <cp:revision>1</cp:revision>
  <dcterms:created xsi:type="dcterms:W3CDTF">2020-08-26T02:52:52Z</dcterms:created>
  <dcterms:modified xsi:type="dcterms:W3CDTF">2021-01-26T08:08:49Z</dcterms:modified>
</cp:coreProperties>
</file>