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0" r:id="rId3"/>
    <p:sldId id="310" r:id="rId4"/>
    <p:sldId id="311" r:id="rId5"/>
    <p:sldId id="257" r:id="rId6"/>
    <p:sldId id="265" r:id="rId7"/>
    <p:sldId id="261" r:id="rId8"/>
    <p:sldId id="266" r:id="rId9"/>
    <p:sldId id="272" r:id="rId10"/>
    <p:sldId id="308" r:id="rId11"/>
    <p:sldId id="267" r:id="rId12"/>
    <p:sldId id="268" r:id="rId13"/>
    <p:sldId id="269" r:id="rId14"/>
    <p:sldId id="312" r:id="rId15"/>
    <p:sldId id="315" r:id="rId16"/>
    <p:sldId id="262" r:id="rId17"/>
    <p:sldId id="283" r:id="rId18"/>
    <p:sldId id="282" r:id="rId19"/>
    <p:sldId id="292" r:id="rId20"/>
    <p:sldId id="314" r:id="rId21"/>
    <p:sldId id="270" r:id="rId22"/>
    <p:sldId id="271" r:id="rId23"/>
    <p:sldId id="316" r:id="rId24"/>
    <p:sldId id="263" r:id="rId25"/>
    <p:sldId id="290" r:id="rId26"/>
    <p:sldId id="285" r:id="rId27"/>
    <p:sldId id="284" r:id="rId28"/>
    <p:sldId id="286" r:id="rId29"/>
    <p:sldId id="287" r:id="rId30"/>
    <p:sldId id="288" r:id="rId31"/>
    <p:sldId id="289" r:id="rId32"/>
    <p:sldId id="264" r:id="rId33"/>
    <p:sldId id="293" r:id="rId34"/>
    <p:sldId id="296" r:id="rId35"/>
    <p:sldId id="294" r:id="rId36"/>
    <p:sldId id="307" r:id="rId37"/>
    <p:sldId id="309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937" userDrawn="1">
          <p15:clr>
            <a:srgbClr val="A4A3A4"/>
          </p15:clr>
        </p15:guide>
        <p15:guide id="2" pos="674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Frank Liao" initials="QL" lastIdx="6" clrIdx="0">
    <p:extLst>
      <p:ext uri="{19B8F6BF-5375-455C-9EA6-DF929625EA0E}">
        <p15:presenceInfo xmlns:p15="http://schemas.microsoft.com/office/powerpoint/2012/main" userId="S::frankliao@ieinet.onmicrosoft.com::5448692c-2ae0-4926-b1e0-8027f4711c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8258"/>
    <a:srgbClr val="889E4B"/>
    <a:srgbClr val="DACC1B"/>
    <a:srgbClr val="CC00CC"/>
    <a:srgbClr val="FF6600"/>
    <a:srgbClr val="FFC00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564189-6386-4AF9-845B-4B406D942DD3}" v="81" dt="2021-01-26T06:10:41.7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39" y="54"/>
      </p:cViewPr>
      <p:guideLst>
        <p:guide pos="937"/>
        <p:guide pos="674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E1EF0-9FCF-4FE2-BF19-850D571E7D1A}" type="datetimeFigureOut">
              <a:rPr lang="zh-TW" altLang="en-US" smtClean="0"/>
              <a:t>2021/1/26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FC390-7742-4D37-8526-C3DEF716E7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822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L2</a:t>
            </a:r>
            <a:r>
              <a:rPr lang="zh-TW" altLang="en-US"/>
              <a:t>網管型</a:t>
            </a:r>
            <a:r>
              <a:rPr lang="en-US" altLang="zh-TW"/>
              <a:t>2.5GbE/10GbE</a:t>
            </a:r>
            <a:r>
              <a:rPr lang="zh-TW" altLang="en-US"/>
              <a:t>交換器，簡潔介面及多樣安裝設計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354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4222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23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683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40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2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66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8789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379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229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493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3686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7466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/>
              <a:t>智慧型調速，平衡系統溫度、能耗與噪音值。雙滾珠軸承確保長時使用壽命。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急速導出所有元件的熱，促進引流使風扇發揮最大功效！</a:t>
            </a:r>
          </a:p>
          <a:p>
            <a:pPr marL="228600" indent="-228600">
              <a:buAutoNum type="arabicPeriod"/>
            </a:pPr>
            <a:r>
              <a:rPr lang="zh-TW" altLang="en-US"/>
              <a:t>壽命長、穩定度高、運作溫度範圍廣。杜絕液態電容電解液揮發、泄漏、易燃等風險。</a:t>
            </a:r>
          </a:p>
          <a:p>
            <a:pPr marL="228600" indent="-228600">
              <a:buAutoNum type="arabicPeriod"/>
            </a:pPr>
            <a:endParaRPr lang="en-US" altLang="zh-TW"/>
          </a:p>
          <a:p>
            <a:pPr marL="228600" indent="-228600">
              <a:buAutoNum type="arabicPeriod"/>
            </a:pP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4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0" y="-5806"/>
            <a:ext cx="12192072" cy="6861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774" y="2717"/>
            <a:ext cx="11946621" cy="995573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8882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-5806"/>
            <a:ext cx="12195120" cy="6861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3091" y="1078673"/>
            <a:ext cx="10151379" cy="995573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1FAB408A-75D0-4847-8C97-4CC5B57B0D23}"/>
              </a:ext>
            </a:extLst>
          </p:cNvPr>
          <p:cNvCxnSpPr/>
          <p:nvPr userDrawn="1"/>
        </p:nvCxnSpPr>
        <p:spPr>
          <a:xfrm>
            <a:off x="1097350" y="2074246"/>
            <a:ext cx="1012873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21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-5806"/>
            <a:ext cx="12195119" cy="68610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5379" y="355481"/>
            <a:ext cx="11946621" cy="995573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4256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4" y="666"/>
            <a:ext cx="12184211" cy="685666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807" y="778739"/>
            <a:ext cx="8003285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8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1522"/>
            <a:ext cx="12189628" cy="6854952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78" y="507104"/>
            <a:ext cx="11510244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44C8ED-D27A-4997-AEE8-7C305AA204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4327" y="5870121"/>
            <a:ext cx="2806532" cy="924414"/>
          </a:xfrm>
          <a:prstGeom prst="rect">
            <a:avLst/>
          </a:prstGeom>
        </p:spPr>
      </p:pic>
      <p:pic>
        <p:nvPicPr>
          <p:cNvPr id="1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694C6C1F-64B0-42B9-81BF-7D002A9FCE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90" y="5904236"/>
            <a:ext cx="3724244" cy="856185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F685A55E-800E-416E-B15E-9618533795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469" y="5934234"/>
            <a:ext cx="3840981" cy="871795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7802FE87-B2C1-4594-9418-56DDD79B5FD5}"/>
              </a:ext>
            </a:extLst>
          </p:cNvPr>
          <p:cNvCxnSpPr>
            <a:cxnSpLocks/>
          </p:cNvCxnSpPr>
          <p:nvPr userDrawn="1"/>
        </p:nvCxnSpPr>
        <p:spPr>
          <a:xfrm>
            <a:off x="377898" y="1470835"/>
            <a:ext cx="1117046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E7C12F4-A374-4B0C-8F56-D28FF7C39E0C}"/>
              </a:ext>
            </a:extLst>
          </p:cNvPr>
          <p:cNvSpPr txBox="1"/>
          <p:nvPr userDrawn="1"/>
        </p:nvSpPr>
        <p:spPr>
          <a:xfrm>
            <a:off x="9524549" y="5730158"/>
            <a:ext cx="1427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QSW-M2108R-2C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86EEC1D-0462-4086-AB00-0F42C911AE42}"/>
              </a:ext>
            </a:extLst>
          </p:cNvPr>
          <p:cNvSpPr txBox="1"/>
          <p:nvPr userDrawn="1"/>
        </p:nvSpPr>
        <p:spPr>
          <a:xfrm>
            <a:off x="5681055" y="5730158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QSW-M2108-2C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D21DAEF-A7FA-457D-BC53-CD4C0C6C391A}"/>
              </a:ext>
            </a:extLst>
          </p:cNvPr>
          <p:cNvSpPr txBox="1"/>
          <p:nvPr userDrawn="1"/>
        </p:nvSpPr>
        <p:spPr>
          <a:xfrm>
            <a:off x="1581327" y="5730158"/>
            <a:ext cx="1308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QSW-M2108-2S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5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799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50" r:id="rId3"/>
    <p:sldLayoutId id="2147483682" r:id="rId4"/>
    <p:sldLayoutId id="2147483683" r:id="rId5"/>
    <p:sldLayoutId id="2147483680" r:id="rId6"/>
    <p:sldLayoutId id="21474836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1.png"/><Relationship Id="rId7" Type="http://schemas.openxmlformats.org/officeDocument/2006/relationships/image" Target="../media/image42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18.sv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4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0.png"/><Relationship Id="rId7" Type="http://schemas.openxmlformats.org/officeDocument/2006/relationships/image" Target="../media/image1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42.svg"/><Relationship Id="rId10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tiff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hyperlink" Target="https://www.qnap.com/en/product/qna-uc5g1t" TargetMode="External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hyperlink" Target="https://www.qnap.com/en/product/qna-tb-10gbe" TargetMode="External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16.svg"/><Relationship Id="rId10" Type="http://schemas.openxmlformats.org/officeDocument/2006/relationships/image" Target="../media/image20.sv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37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小型企業基本應用-2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E81C3F-CA0A-471D-A6F2-D22349143F21}"/>
              </a:ext>
            </a:extLst>
          </p:cNvPr>
          <p:cNvSpPr txBox="1"/>
          <p:nvPr/>
        </p:nvSpPr>
        <p:spPr>
          <a:xfrm>
            <a:off x="9962023" y="3969335"/>
            <a:ext cx="128233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核心交換機</a:t>
            </a:r>
            <a:endParaRPr 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41" name="圖片 4">
            <a:extLst>
              <a:ext uri="{FF2B5EF4-FFF2-40B4-BE49-F238E27FC236}">
                <a16:creationId xmlns:a16="http://schemas.microsoft.com/office/drawing/2014/main" id="{0A92ACE6-AAE4-45C2-AC29-121AFC73B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038" y="1699892"/>
            <a:ext cx="6275294" cy="3929087"/>
          </a:xfrm>
          <a:prstGeom prst="rect">
            <a:avLst/>
          </a:prstGeom>
        </p:spPr>
      </p:pic>
      <p:cxnSp>
        <p:nvCxnSpPr>
          <p:cNvPr id="46" name="肘形接點 49">
            <a:extLst>
              <a:ext uri="{FF2B5EF4-FFF2-40B4-BE49-F238E27FC236}">
                <a16:creationId xmlns:a16="http://schemas.microsoft.com/office/drawing/2014/main" id="{00815A03-44B7-4D8C-82C4-630EE2067A0C}"/>
              </a:ext>
            </a:extLst>
          </p:cNvPr>
          <p:cNvCxnSpPr>
            <a:cxnSpLocks/>
          </p:cNvCxnSpPr>
          <p:nvPr/>
        </p:nvCxnSpPr>
        <p:spPr>
          <a:xfrm>
            <a:off x="6282117" y="4145616"/>
            <a:ext cx="2950108" cy="1371770"/>
          </a:xfrm>
          <a:prstGeom prst="bentConnector3">
            <a:avLst>
              <a:gd name="adj1" fmla="val 6387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肘形接點 52">
            <a:extLst>
              <a:ext uri="{FF2B5EF4-FFF2-40B4-BE49-F238E27FC236}">
                <a16:creationId xmlns:a16="http://schemas.microsoft.com/office/drawing/2014/main" id="{394F389D-EB56-45FC-BC28-B89ABB10ECBD}"/>
              </a:ext>
            </a:extLst>
          </p:cNvPr>
          <p:cNvCxnSpPr>
            <a:cxnSpLocks/>
            <a:endCxn id="78" idx="0"/>
          </p:cNvCxnSpPr>
          <p:nvPr/>
        </p:nvCxnSpPr>
        <p:spPr>
          <a:xfrm rot="10800000" flipV="1">
            <a:off x="1185887" y="4492663"/>
            <a:ext cx="2235426" cy="509776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肘形接點 52">
            <a:extLst>
              <a:ext uri="{FF2B5EF4-FFF2-40B4-BE49-F238E27FC236}">
                <a16:creationId xmlns:a16="http://schemas.microsoft.com/office/drawing/2014/main" id="{3266959C-6CE2-4FEE-A802-146A67A07F75}"/>
              </a:ext>
            </a:extLst>
          </p:cNvPr>
          <p:cNvCxnSpPr>
            <a:cxnSpLocks/>
          </p:cNvCxnSpPr>
          <p:nvPr/>
        </p:nvCxnSpPr>
        <p:spPr>
          <a:xfrm rot="5400000">
            <a:off x="2612353" y="4268670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肘形接點 53">
            <a:extLst>
              <a:ext uri="{FF2B5EF4-FFF2-40B4-BE49-F238E27FC236}">
                <a16:creationId xmlns:a16="http://schemas.microsoft.com/office/drawing/2014/main" id="{CBD0196D-5F3E-4419-87F3-1DD0400CC9AB}"/>
              </a:ext>
            </a:extLst>
          </p:cNvPr>
          <p:cNvCxnSpPr>
            <a:cxnSpLocks/>
          </p:cNvCxnSpPr>
          <p:nvPr/>
        </p:nvCxnSpPr>
        <p:spPr>
          <a:xfrm>
            <a:off x="3068773" y="4465128"/>
            <a:ext cx="3026447" cy="460804"/>
          </a:xfrm>
          <a:prstGeom prst="bentConnector3">
            <a:avLst>
              <a:gd name="adj1" fmla="val 99657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肘形接點 54">
            <a:extLst>
              <a:ext uri="{FF2B5EF4-FFF2-40B4-BE49-F238E27FC236}">
                <a16:creationId xmlns:a16="http://schemas.microsoft.com/office/drawing/2014/main" id="{90773946-30A4-499C-BCB9-3E492442D632}"/>
              </a:ext>
            </a:extLst>
          </p:cNvPr>
          <p:cNvCxnSpPr>
            <a:cxnSpLocks/>
            <a:endCxn id="79" idx="0"/>
          </p:cNvCxnSpPr>
          <p:nvPr/>
        </p:nvCxnSpPr>
        <p:spPr>
          <a:xfrm>
            <a:off x="3068773" y="4462589"/>
            <a:ext cx="1119255" cy="463343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肘形接點 56">
            <a:extLst>
              <a:ext uri="{FF2B5EF4-FFF2-40B4-BE49-F238E27FC236}">
                <a16:creationId xmlns:a16="http://schemas.microsoft.com/office/drawing/2014/main" id="{6368BBB5-7926-46D7-B251-9B47BE71B16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842156" y="2859339"/>
            <a:ext cx="752927" cy="464369"/>
          </a:xfrm>
          <a:prstGeom prst="bentConnector3">
            <a:avLst>
              <a:gd name="adj1" fmla="val 31783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肘形接點 60">
            <a:extLst>
              <a:ext uri="{FF2B5EF4-FFF2-40B4-BE49-F238E27FC236}">
                <a16:creationId xmlns:a16="http://schemas.microsoft.com/office/drawing/2014/main" id="{DA661A2F-3C6D-42B2-8FFF-C3CC14CD676F}"/>
              </a:ext>
            </a:extLst>
          </p:cNvPr>
          <p:cNvCxnSpPr/>
          <p:nvPr/>
        </p:nvCxnSpPr>
        <p:spPr>
          <a:xfrm flipV="1">
            <a:off x="3578707" y="2735782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肘形接點 61">
            <a:extLst>
              <a:ext uri="{FF2B5EF4-FFF2-40B4-BE49-F238E27FC236}">
                <a16:creationId xmlns:a16="http://schemas.microsoft.com/office/drawing/2014/main" id="{9444A71A-F18B-423E-82C8-79E5686C53DA}"/>
              </a:ext>
            </a:extLst>
          </p:cNvPr>
          <p:cNvCxnSpPr>
            <a:cxnSpLocks/>
          </p:cNvCxnSpPr>
          <p:nvPr/>
        </p:nvCxnSpPr>
        <p:spPr>
          <a:xfrm flipV="1">
            <a:off x="3577961" y="2730048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7" name="肘形接點 62">
            <a:extLst>
              <a:ext uri="{FF2B5EF4-FFF2-40B4-BE49-F238E27FC236}">
                <a16:creationId xmlns:a16="http://schemas.microsoft.com/office/drawing/2014/main" id="{5C602D29-60C9-4292-A2E9-021BCB385F2F}"/>
              </a:ext>
            </a:extLst>
          </p:cNvPr>
          <p:cNvCxnSpPr>
            <a:cxnSpLocks/>
          </p:cNvCxnSpPr>
          <p:nvPr/>
        </p:nvCxnSpPr>
        <p:spPr>
          <a:xfrm flipV="1">
            <a:off x="3601528" y="2730048"/>
            <a:ext cx="2973572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3" name="圓角矩形 46">
            <a:extLst>
              <a:ext uri="{FF2B5EF4-FFF2-40B4-BE49-F238E27FC236}">
                <a16:creationId xmlns:a16="http://schemas.microsoft.com/office/drawing/2014/main" id="{50E77191-77AE-4396-9CB1-6C5996F0F3B9}"/>
              </a:ext>
            </a:extLst>
          </p:cNvPr>
          <p:cNvSpPr/>
          <p:nvPr/>
        </p:nvSpPr>
        <p:spPr>
          <a:xfrm>
            <a:off x="3257082" y="3088008"/>
            <a:ext cx="1006376" cy="246814"/>
          </a:xfrm>
          <a:prstGeom prst="roundRect">
            <a:avLst/>
          </a:prstGeom>
          <a:solidFill>
            <a:srgbClr val="FF6600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15007FF1-A7A1-494D-A795-1350BF947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225" y="4829654"/>
            <a:ext cx="1109752" cy="1090530"/>
          </a:xfrm>
          <a:prstGeom prst="rect">
            <a:avLst/>
          </a:prstGeom>
        </p:spPr>
      </p:pic>
      <p:sp>
        <p:nvSpPr>
          <p:cNvPr id="75" name="文字方塊 74">
            <a:extLst>
              <a:ext uri="{FF2B5EF4-FFF2-40B4-BE49-F238E27FC236}">
                <a16:creationId xmlns:a16="http://schemas.microsoft.com/office/drawing/2014/main" id="{924ED2A1-9E15-4679-BDCD-52139FDD6FBC}"/>
              </a:ext>
            </a:extLst>
          </p:cNvPr>
          <p:cNvSpPr txBox="1"/>
          <p:nvPr/>
        </p:nvSpPr>
        <p:spPr>
          <a:xfrm>
            <a:off x="10204366" y="2807702"/>
            <a:ext cx="184731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zh-TW" altLang="en-US" sz="1600" b="1">
              <a:solidFill>
                <a:schemeClr val="bg1"/>
              </a:solidFill>
              <a:latin typeface="新細明體"/>
              <a:ea typeface="新細明體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064306C1-3CFA-4AB8-B29F-614E178C0861}"/>
              </a:ext>
            </a:extLst>
          </p:cNvPr>
          <p:cNvSpPr txBox="1"/>
          <p:nvPr/>
        </p:nvSpPr>
        <p:spPr>
          <a:xfrm>
            <a:off x="9484228" y="5895786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id="{8964A22B-C287-4F5A-8919-C342B8C639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85" y="5002439"/>
            <a:ext cx="1202604" cy="1064600"/>
          </a:xfrm>
          <a:prstGeom prst="rect">
            <a:avLst/>
          </a:prstGeom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id="{62D5060B-6F02-49F6-9C72-79BD00E50C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474" y="4925932"/>
            <a:ext cx="1319107" cy="1141107"/>
          </a:xfrm>
          <a:prstGeom prst="rect">
            <a:avLst/>
          </a:prstGeom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E9B8E57A-F37B-490B-A118-3D21D1B5C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029" y="1884996"/>
            <a:ext cx="1344432" cy="778087"/>
          </a:xfrm>
          <a:prstGeom prst="rect">
            <a:avLst/>
          </a:prstGeom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2CC7141A-428A-4DC9-A2ED-8CA1DB4BA9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415" y="1884996"/>
            <a:ext cx="1344432" cy="778087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60960DB8-FEE9-4B99-AA13-2AB743810A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39" y="1884996"/>
            <a:ext cx="1344432" cy="778087"/>
          </a:xfrm>
          <a:prstGeom prst="rect">
            <a:avLst/>
          </a:prstGeom>
        </p:spPr>
      </p:pic>
      <p:pic>
        <p:nvPicPr>
          <p:cNvPr id="83" name="圖片 82">
            <a:extLst>
              <a:ext uri="{FF2B5EF4-FFF2-40B4-BE49-F238E27FC236}">
                <a16:creationId xmlns:a16="http://schemas.microsoft.com/office/drawing/2014/main" id="{CC2222ED-DEDE-4DC2-88D5-E9381774B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625" y="1884996"/>
            <a:ext cx="1344432" cy="778087"/>
          </a:xfrm>
          <a:prstGeom prst="rect">
            <a:avLst/>
          </a:prstGeom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AE8EBBD2-CF31-4371-8DD9-577D7D18F1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035" y="4925932"/>
            <a:ext cx="1319107" cy="1141107"/>
          </a:xfrm>
          <a:prstGeom prst="rect">
            <a:avLst/>
          </a:prstGeom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39818188-18BE-469B-9423-1A076D291787}"/>
              </a:ext>
            </a:extLst>
          </p:cNvPr>
          <p:cNvSpPr/>
          <p:nvPr/>
        </p:nvSpPr>
        <p:spPr>
          <a:xfrm>
            <a:off x="2550180" y="3494547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83701FC0-FE1E-44EB-8AF1-B056F9D16FE7}"/>
              </a:ext>
            </a:extLst>
          </p:cNvPr>
          <p:cNvSpPr/>
          <p:nvPr/>
        </p:nvSpPr>
        <p:spPr>
          <a:xfrm>
            <a:off x="2552210" y="3873726"/>
            <a:ext cx="1418312" cy="27667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7" name="圓角矩形 46">
            <a:extLst>
              <a:ext uri="{FF2B5EF4-FFF2-40B4-BE49-F238E27FC236}">
                <a16:creationId xmlns:a16="http://schemas.microsoft.com/office/drawing/2014/main" id="{492A6CE6-9E94-4430-89D3-DCD5715E2223}"/>
              </a:ext>
            </a:extLst>
          </p:cNvPr>
          <p:cNvSpPr/>
          <p:nvPr/>
        </p:nvSpPr>
        <p:spPr>
          <a:xfrm>
            <a:off x="2959775" y="4373959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/>
                <a:cs typeface="Arial"/>
              </a:rPr>
              <a:t>1G * 4</a:t>
            </a:r>
            <a:endParaRPr lang="zh-TW" altLang="en-US" sz="1400" b="1">
              <a:solidFill>
                <a:srgbClr val="2F5267"/>
              </a:solidFill>
              <a:latin typeface="Arial"/>
              <a:cs typeface="Arial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7CBD3868-72F3-4B4D-B424-35CC2401405A}"/>
              </a:ext>
            </a:extLst>
          </p:cNvPr>
          <p:cNvSpPr/>
          <p:nvPr/>
        </p:nvSpPr>
        <p:spPr>
          <a:xfrm>
            <a:off x="5658168" y="3738210"/>
            <a:ext cx="874104" cy="40740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89" name="接點: 肘形 88">
            <a:extLst>
              <a:ext uri="{FF2B5EF4-FFF2-40B4-BE49-F238E27FC236}">
                <a16:creationId xmlns:a16="http://schemas.microsoft.com/office/drawing/2014/main" id="{A2D7AF2F-2315-4B4A-9D2C-B367F017C42C}"/>
              </a:ext>
            </a:extLst>
          </p:cNvPr>
          <p:cNvCxnSpPr>
            <a:cxnSpLocks/>
          </p:cNvCxnSpPr>
          <p:nvPr/>
        </p:nvCxnSpPr>
        <p:spPr>
          <a:xfrm flipV="1">
            <a:off x="7343699" y="3740755"/>
            <a:ext cx="2281279" cy="1"/>
          </a:xfrm>
          <a:prstGeom prst="bentConnector3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0" name="圖片 89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31A73D61-5275-4F25-9ACA-0CEE31EB3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770" y="4916967"/>
            <a:ext cx="1319107" cy="1141107"/>
          </a:xfrm>
          <a:prstGeom prst="rect">
            <a:avLst/>
          </a:prstGeom>
        </p:spPr>
      </p:pic>
      <p:pic>
        <p:nvPicPr>
          <p:cNvPr id="91" name="圖片 11">
            <a:extLst>
              <a:ext uri="{FF2B5EF4-FFF2-40B4-BE49-F238E27FC236}">
                <a16:creationId xmlns:a16="http://schemas.microsoft.com/office/drawing/2014/main" id="{29D5D4F6-0DA6-48F8-8794-1739C0915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6855" y="2966902"/>
            <a:ext cx="2308749" cy="1444729"/>
          </a:xfrm>
          <a:prstGeom prst="rect">
            <a:avLst/>
          </a:prstGeom>
        </p:spPr>
      </p:pic>
      <p:sp>
        <p:nvSpPr>
          <p:cNvPr id="92" name="圓角矩形 46">
            <a:extLst>
              <a:ext uri="{FF2B5EF4-FFF2-40B4-BE49-F238E27FC236}">
                <a16:creationId xmlns:a16="http://schemas.microsoft.com/office/drawing/2014/main" id="{E41A909A-1331-4A90-B6F1-51D942EF14C5}"/>
              </a:ext>
            </a:extLst>
          </p:cNvPr>
          <p:cNvSpPr/>
          <p:nvPr/>
        </p:nvSpPr>
        <p:spPr>
          <a:xfrm>
            <a:off x="8086753" y="3636409"/>
            <a:ext cx="1006376" cy="246814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26079E49-F77D-465A-847C-404A608DD11A}"/>
              </a:ext>
            </a:extLst>
          </p:cNvPr>
          <p:cNvSpPr/>
          <p:nvPr/>
        </p:nvSpPr>
        <p:spPr>
          <a:xfrm>
            <a:off x="6539291" y="3734093"/>
            <a:ext cx="815789" cy="40341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</a:endParaRPr>
          </a:p>
        </p:txBody>
      </p:sp>
      <p:pic>
        <p:nvPicPr>
          <p:cNvPr id="94" name="圖片 93">
            <a:extLst>
              <a:ext uri="{FF2B5EF4-FFF2-40B4-BE49-F238E27FC236}">
                <a16:creationId xmlns:a16="http://schemas.microsoft.com/office/drawing/2014/main" id="{5FDF9183-F3B4-4F0B-ACB4-0F169F5991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387" y="2098580"/>
            <a:ext cx="1078410" cy="875242"/>
          </a:xfrm>
          <a:prstGeom prst="rect">
            <a:avLst/>
          </a:prstGeom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476CFF18-60C1-4A07-90E4-67250347F2A3}"/>
              </a:ext>
            </a:extLst>
          </p:cNvPr>
          <p:cNvSpPr txBox="1"/>
          <p:nvPr/>
        </p:nvSpPr>
        <p:spPr>
          <a:xfrm>
            <a:off x="9906379" y="2322575"/>
            <a:ext cx="123155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270510" algn="ctr" defTabSz="457200">
              <a:buClr>
                <a:prstClr val="white"/>
              </a:buClr>
              <a:buSzPct val="100000"/>
            </a:pPr>
            <a:r>
              <a:rPr lang="en-US" altLang="zh-TW" sz="16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pic>
        <p:nvPicPr>
          <p:cNvPr id="96" name="圖片 95">
            <a:extLst>
              <a:ext uri="{FF2B5EF4-FFF2-40B4-BE49-F238E27FC236}">
                <a16:creationId xmlns:a16="http://schemas.microsoft.com/office/drawing/2014/main" id="{3DE57120-91AE-4D54-98F5-E171B08827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272" y="2738911"/>
            <a:ext cx="667176" cy="608212"/>
          </a:xfrm>
          <a:prstGeom prst="rect">
            <a:avLst/>
          </a:prstGeom>
        </p:spPr>
      </p:pic>
      <p:cxnSp>
        <p:nvCxnSpPr>
          <p:cNvPr id="97" name="直線單箭頭接點 96">
            <a:extLst>
              <a:ext uri="{FF2B5EF4-FFF2-40B4-BE49-F238E27FC236}">
                <a16:creationId xmlns:a16="http://schemas.microsoft.com/office/drawing/2014/main" id="{94BC10AA-9931-4610-8BAC-359C46EBF774}"/>
              </a:ext>
            </a:extLst>
          </p:cNvPr>
          <p:cNvCxnSpPr/>
          <p:nvPr/>
        </p:nvCxnSpPr>
        <p:spPr>
          <a:xfrm flipH="1">
            <a:off x="10889976" y="2257717"/>
            <a:ext cx="8964" cy="40341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圓角矩形 46">
            <a:extLst>
              <a:ext uri="{FF2B5EF4-FFF2-40B4-BE49-F238E27FC236}">
                <a16:creationId xmlns:a16="http://schemas.microsoft.com/office/drawing/2014/main" id="{F3E588AA-4723-4AD3-BA83-3542030B0CD5}"/>
              </a:ext>
            </a:extLst>
          </p:cNvPr>
          <p:cNvSpPr/>
          <p:nvPr/>
        </p:nvSpPr>
        <p:spPr>
          <a:xfrm>
            <a:off x="7541305" y="5374919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CC00C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64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9B0D4AD8-6681-4BBF-842E-1D2AC3234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818" y="367534"/>
            <a:ext cx="2150706" cy="20061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5379" y="191098"/>
            <a:ext cx="11946621" cy="9955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/>
              <a:t>最實用的</a:t>
            </a:r>
            <a:r>
              <a:rPr lang="en-US" altLang="zh-TW"/>
              <a:t>2.5/10GbE</a:t>
            </a:r>
            <a:r>
              <a:rPr lang="zh-TW" altLang="en-US"/>
              <a:t>埠配置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0223329" y="934513"/>
            <a:ext cx="1386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交換器頻寬</a:t>
            </a:r>
            <a:endParaRPr lang="en-US" altLang="zh-TW" sz="16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>
                <a:solidFill>
                  <a:schemeClr val="accent6">
                    <a:lumMod val="50000"/>
                  </a:schemeClr>
                </a:solidFill>
              </a:rPr>
              <a:t>80 </a:t>
            </a:r>
            <a:r>
              <a:rPr lang="en-US" altLang="zh-TW" sz="2800" b="1" err="1">
                <a:solidFill>
                  <a:schemeClr val="accent6">
                    <a:lumMod val="50000"/>
                  </a:schemeClr>
                </a:solidFill>
              </a:rPr>
              <a:t>Gbps</a:t>
            </a:r>
            <a:endParaRPr lang="zh-TW" altLang="en-US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6ACAD5B2-38DE-4AE5-BFB9-FABBFECFB281}"/>
              </a:ext>
            </a:extLst>
          </p:cNvPr>
          <p:cNvSpPr/>
          <p:nvPr/>
        </p:nvSpPr>
        <p:spPr>
          <a:xfrm>
            <a:off x="6185884" y="1748762"/>
            <a:ext cx="3673934" cy="1452117"/>
          </a:xfrm>
          <a:prstGeom prst="roundRect">
            <a:avLst>
              <a:gd name="adj" fmla="val 6368"/>
            </a:avLst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3EFE2459-E7AA-40FE-B030-C12DD16BC74E}"/>
              </a:ext>
            </a:extLst>
          </p:cNvPr>
          <p:cNvSpPr/>
          <p:nvPr/>
        </p:nvSpPr>
        <p:spPr>
          <a:xfrm>
            <a:off x="6358680" y="1884978"/>
            <a:ext cx="3309283" cy="414622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QSW-M2108-2S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A7B2107-A62A-442F-AA89-773C10C84625}"/>
              </a:ext>
            </a:extLst>
          </p:cNvPr>
          <p:cNvSpPr txBox="1"/>
          <p:nvPr/>
        </p:nvSpPr>
        <p:spPr>
          <a:xfrm>
            <a:off x="6459927" y="2463386"/>
            <a:ext cx="3309283" cy="573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8 * 2.5GbE RJ45</a:t>
            </a:r>
          </a:p>
          <a:p>
            <a:r>
              <a:rPr lang="fr-FR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 * 10GbE SFP+ 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8C04FDA2-3617-48D1-A152-C7E7294BD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9311" y="3846225"/>
            <a:ext cx="5762513" cy="1307931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CDD17952-7133-48F4-860A-7DED50CAA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01" y="1823671"/>
            <a:ext cx="5689245" cy="130793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756068A7-8AFE-4F28-B6F2-79A9DEB4CE0E}"/>
              </a:ext>
            </a:extLst>
          </p:cNvPr>
          <p:cNvSpPr txBox="1"/>
          <p:nvPr/>
        </p:nvSpPr>
        <p:spPr>
          <a:xfrm>
            <a:off x="291756" y="973577"/>
            <a:ext cx="853123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符合小型企業基本或擴充應用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62F5605B-4D62-48EF-8AB8-81EA850D06AB}"/>
              </a:ext>
            </a:extLst>
          </p:cNvPr>
          <p:cNvGrpSpPr/>
          <p:nvPr/>
        </p:nvGrpSpPr>
        <p:grpSpPr>
          <a:xfrm>
            <a:off x="8921896" y="2374277"/>
            <a:ext cx="724495" cy="724495"/>
            <a:chOff x="4218560" y="4491238"/>
            <a:chExt cx="1190390" cy="1190390"/>
          </a:xfrm>
        </p:grpSpPr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F06BAD17-18D5-49B4-A41D-962AA0710677}"/>
                </a:ext>
              </a:extLst>
            </p:cNvPr>
            <p:cNvSpPr/>
            <p:nvPr/>
          </p:nvSpPr>
          <p:spPr>
            <a:xfrm>
              <a:off x="4291755" y="4564435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0B44E8C9-B1BC-4162-B2AF-A3B9460AA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18560" y="4491238"/>
              <a:ext cx="1190390" cy="1190390"/>
            </a:xfrm>
            <a:prstGeom prst="rect">
              <a:avLst/>
            </a:prstGeom>
            <a:effectLst/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DD3C4D5-ADE1-46E0-B809-997673ADC75C}"/>
              </a:ext>
            </a:extLst>
          </p:cNvPr>
          <p:cNvGrpSpPr/>
          <p:nvPr/>
        </p:nvGrpSpPr>
        <p:grpSpPr>
          <a:xfrm>
            <a:off x="590856" y="4282072"/>
            <a:ext cx="3673934" cy="1452117"/>
            <a:chOff x="656570" y="4839929"/>
            <a:chExt cx="3673934" cy="1452117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12E9A35A-9980-4782-804B-FD6D17E053CE}"/>
                </a:ext>
              </a:extLst>
            </p:cNvPr>
            <p:cNvSpPr/>
            <p:nvPr/>
          </p:nvSpPr>
          <p:spPr>
            <a:xfrm>
              <a:off x="656570" y="4839929"/>
              <a:ext cx="3673934" cy="1452117"/>
            </a:xfrm>
            <a:prstGeom prst="roundRect">
              <a:avLst>
                <a:gd name="adj" fmla="val 6368"/>
              </a:avLst>
            </a:prstGeom>
            <a:solidFill>
              <a:schemeClr val="bg1">
                <a:alpha val="4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2E94E05F-5FF5-434A-8A8F-392BF0643110}"/>
                </a:ext>
              </a:extLst>
            </p:cNvPr>
            <p:cNvSpPr/>
            <p:nvPr/>
          </p:nvSpPr>
          <p:spPr>
            <a:xfrm>
              <a:off x="819966" y="4944136"/>
              <a:ext cx="3309283" cy="50498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  <a:t>QSW-M2108-2C</a:t>
              </a:r>
              <a:br>
                <a:rPr lang="en-US" altLang="zh-TW" sz="1400" b="1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</a:br>
              <a:r>
                <a:rPr lang="en-US" altLang="zh-TW" sz="1400" b="1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  <a:t>QSW-M2108R-2C</a:t>
              </a:r>
              <a:endPara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8B10EC70-35E7-49EE-8E69-FBC9D490B253}"/>
                </a:ext>
              </a:extLst>
            </p:cNvPr>
            <p:cNvSpPr txBox="1"/>
            <p:nvPr/>
          </p:nvSpPr>
          <p:spPr>
            <a:xfrm>
              <a:off x="819966" y="5493933"/>
              <a:ext cx="19990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8 * 2.5GbE RJ45</a:t>
              </a:r>
            </a:p>
            <a:p>
              <a:r>
                <a:rPr lang="fr-FR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2 * 10GbE  SFP+/ NBASE-T Combo 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287B5F5C-0434-43D3-96CA-1FE44875B093}"/>
              </a:ext>
            </a:extLst>
          </p:cNvPr>
          <p:cNvGrpSpPr/>
          <p:nvPr/>
        </p:nvGrpSpPr>
        <p:grpSpPr>
          <a:xfrm>
            <a:off x="3335994" y="4937517"/>
            <a:ext cx="723600" cy="723600"/>
            <a:chOff x="10131050" y="3571504"/>
            <a:chExt cx="1191600" cy="1191600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C1021DA2-3D71-46BF-9299-8344BC49A244}"/>
                </a:ext>
              </a:extLst>
            </p:cNvPr>
            <p:cNvSpPr/>
            <p:nvPr/>
          </p:nvSpPr>
          <p:spPr>
            <a:xfrm>
              <a:off x="10204981" y="36453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A2B34437-9DA8-49EB-80E7-317A6FD5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31050" y="3571504"/>
              <a:ext cx="1191600" cy="1191600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0B0F4836-24A0-4795-8EE2-4A3EF7860C43}"/>
              </a:ext>
            </a:extLst>
          </p:cNvPr>
          <p:cNvGrpSpPr/>
          <p:nvPr/>
        </p:nvGrpSpPr>
        <p:grpSpPr>
          <a:xfrm>
            <a:off x="2561477" y="4937517"/>
            <a:ext cx="723600" cy="723600"/>
            <a:chOff x="8590734" y="3677055"/>
            <a:chExt cx="723600" cy="723600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643BCC7A-F816-43CC-A59A-438A7A27115C}"/>
                </a:ext>
              </a:extLst>
            </p:cNvPr>
            <p:cNvSpPr/>
            <p:nvPr/>
          </p:nvSpPr>
          <p:spPr>
            <a:xfrm>
              <a:off x="8634835" y="3721156"/>
              <a:ext cx="635399" cy="6353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4A153F4D-1948-4029-BC4A-50DED93B1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90734" y="3677055"/>
              <a:ext cx="723600" cy="723600"/>
            </a:xfrm>
            <a:prstGeom prst="rect">
              <a:avLst/>
            </a:prstGeom>
          </p:spPr>
        </p:pic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AE75C531-4C93-4D03-892C-2E2D7E9A36FC}"/>
              </a:ext>
            </a:extLst>
          </p:cNvPr>
          <p:cNvGrpSpPr/>
          <p:nvPr/>
        </p:nvGrpSpPr>
        <p:grpSpPr>
          <a:xfrm>
            <a:off x="8153748" y="2368160"/>
            <a:ext cx="723600" cy="723600"/>
            <a:chOff x="8590734" y="3677055"/>
            <a:chExt cx="723600" cy="723600"/>
          </a:xfrm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1550CD7C-01E9-4035-94DA-3684CA25C762}"/>
                </a:ext>
              </a:extLst>
            </p:cNvPr>
            <p:cNvSpPr/>
            <p:nvPr/>
          </p:nvSpPr>
          <p:spPr>
            <a:xfrm>
              <a:off x="8634835" y="3721156"/>
              <a:ext cx="635399" cy="6353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CB95DE9F-6FFD-4D8B-8E67-B5740070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90734" y="3677055"/>
              <a:ext cx="723600" cy="723600"/>
            </a:xfrm>
            <a:prstGeom prst="rect">
              <a:avLst/>
            </a:prstGeom>
          </p:spPr>
        </p:pic>
      </p:grp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186" y="5082054"/>
            <a:ext cx="4307899" cy="133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2">
            <a:extLst>
              <a:ext uri="{FF2B5EF4-FFF2-40B4-BE49-F238E27FC236}">
                <a16:creationId xmlns:a16="http://schemas.microsoft.com/office/drawing/2014/main" id="{8608F81C-DD84-4B2E-9B1E-9A649C6D5ABA}"/>
              </a:ext>
            </a:extLst>
          </p:cNvPr>
          <p:cNvSpPr/>
          <p:nvPr/>
        </p:nvSpPr>
        <p:spPr>
          <a:xfrm rot="3193098">
            <a:off x="1897533" y="3714333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Shape 412">
            <a:extLst>
              <a:ext uri="{FF2B5EF4-FFF2-40B4-BE49-F238E27FC236}">
                <a16:creationId xmlns:a16="http://schemas.microsoft.com/office/drawing/2014/main" id="{D1A2592C-0687-407F-94AB-4D1BFD1CC55D}"/>
              </a:ext>
            </a:extLst>
          </p:cNvPr>
          <p:cNvSpPr/>
          <p:nvPr/>
        </p:nvSpPr>
        <p:spPr>
          <a:xfrm rot="8100000">
            <a:off x="9150710" y="3714330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Shape 412">
            <a:extLst>
              <a:ext uri="{FF2B5EF4-FFF2-40B4-BE49-F238E27FC236}">
                <a16:creationId xmlns:a16="http://schemas.microsoft.com/office/drawing/2014/main" id="{55BC3762-4E7C-45C5-A0F9-39F72E8A09CC}"/>
              </a:ext>
            </a:extLst>
          </p:cNvPr>
          <p:cNvSpPr/>
          <p:nvPr/>
        </p:nvSpPr>
        <p:spPr>
          <a:xfrm rot="5400000">
            <a:off x="7532505" y="3647114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Shape 412">
            <a:extLst>
              <a:ext uri="{FF2B5EF4-FFF2-40B4-BE49-F238E27FC236}">
                <a16:creationId xmlns:a16="http://schemas.microsoft.com/office/drawing/2014/main" id="{1D30B9D1-A52C-4DC0-9E3E-7792DB939D71}"/>
              </a:ext>
            </a:extLst>
          </p:cNvPr>
          <p:cNvSpPr/>
          <p:nvPr/>
        </p:nvSpPr>
        <p:spPr>
          <a:xfrm rot="5400000">
            <a:off x="3531977" y="3647114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Shape 412">
            <a:extLst>
              <a:ext uri="{FF2B5EF4-FFF2-40B4-BE49-F238E27FC236}">
                <a16:creationId xmlns:a16="http://schemas.microsoft.com/office/drawing/2014/main" id="{541C651D-1A89-4AE6-B169-4122E578E6BB}"/>
              </a:ext>
            </a:extLst>
          </p:cNvPr>
          <p:cNvSpPr/>
          <p:nvPr/>
        </p:nvSpPr>
        <p:spPr>
          <a:xfrm rot="5400000">
            <a:off x="5532241" y="3647114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3">
            <a:extLst>
              <a:ext uri="{FF2B5EF4-FFF2-40B4-BE49-F238E27FC236}">
                <a16:creationId xmlns:a16="http://schemas.microsoft.com/office/drawing/2014/main" id="{84FCB38C-62BD-4159-86E6-E68D6F653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0963" y="4118403"/>
            <a:ext cx="7270376" cy="20010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10GbE NBASE-T</a:t>
            </a:r>
            <a:r>
              <a:rPr lang="zh-TW" altLang="en-US"/>
              <a:t> 向下相容</a:t>
            </a:r>
          </a:p>
        </p:txBody>
      </p:sp>
      <p:sp>
        <p:nvSpPr>
          <p:cNvPr id="8" name="Shape 500">
            <a:extLst>
              <a:ext uri="{FF2B5EF4-FFF2-40B4-BE49-F238E27FC236}">
                <a16:creationId xmlns:a16="http://schemas.microsoft.com/office/drawing/2014/main" id="{9A66BFE0-E38A-4F89-A88E-2D45FC5532A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218576" y="2173063"/>
            <a:ext cx="478174" cy="478004"/>
          </a:xfrm>
          <a:prstGeom prst="rtTriangle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lIns="121900" tIns="60933" rIns="121900" bIns="60933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sym typeface="Arial" pitchFamily="34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8B7F482-7D14-4B15-80C1-F6B106CD1587}"/>
              </a:ext>
            </a:extLst>
          </p:cNvPr>
          <p:cNvGrpSpPr/>
          <p:nvPr/>
        </p:nvGrpSpPr>
        <p:grpSpPr>
          <a:xfrm>
            <a:off x="1145060" y="2092143"/>
            <a:ext cx="1524011" cy="1524552"/>
            <a:chOff x="1390650" y="1376363"/>
            <a:chExt cx="4470400" cy="4471987"/>
          </a:xfrm>
        </p:grpSpPr>
        <p:sp>
          <p:nvSpPr>
            <p:cNvPr id="59" name="Shape 499">
              <a:extLst>
                <a:ext uri="{FF2B5EF4-FFF2-40B4-BE49-F238E27FC236}">
                  <a16:creationId xmlns:a16="http://schemas.microsoft.com/office/drawing/2014/main" id="{E9D3E462-0106-4797-9A0F-1745F6C0A6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60" name="Shape 500">
              <a:extLst>
                <a:ext uri="{FF2B5EF4-FFF2-40B4-BE49-F238E27FC236}">
                  <a16:creationId xmlns:a16="http://schemas.microsoft.com/office/drawing/2014/main" id="{9A66BFE0-E38A-4F89-A88E-2D45FC5532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67041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430DE702-12BA-44EC-BD27-8431B0D21F68}"/>
              </a:ext>
            </a:extLst>
          </p:cNvPr>
          <p:cNvGrpSpPr/>
          <p:nvPr/>
        </p:nvGrpSpPr>
        <p:grpSpPr>
          <a:xfrm>
            <a:off x="3145324" y="2092143"/>
            <a:ext cx="1524011" cy="1524552"/>
            <a:chOff x="1390650" y="1376363"/>
            <a:chExt cx="4470400" cy="4471987"/>
          </a:xfrm>
        </p:grpSpPr>
        <p:sp>
          <p:nvSpPr>
            <p:cNvPr id="57" name="Shape 499">
              <a:extLst>
                <a:ext uri="{FF2B5EF4-FFF2-40B4-BE49-F238E27FC236}">
                  <a16:creationId xmlns:a16="http://schemas.microsoft.com/office/drawing/2014/main" id="{EDFB4221-0F1A-404D-9351-0D502E02C7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8" name="Shape 500">
              <a:extLst>
                <a:ext uri="{FF2B5EF4-FFF2-40B4-BE49-F238E27FC236}">
                  <a16:creationId xmlns:a16="http://schemas.microsoft.com/office/drawing/2014/main" id="{BC3365C0-64B1-44B0-89A8-E73D04A230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70359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9AF49123-7E3C-4E4F-8C4F-C3C0ADCADD80}"/>
              </a:ext>
            </a:extLst>
          </p:cNvPr>
          <p:cNvGrpSpPr/>
          <p:nvPr/>
        </p:nvGrpSpPr>
        <p:grpSpPr>
          <a:xfrm>
            <a:off x="5145588" y="2092143"/>
            <a:ext cx="1524011" cy="1524552"/>
            <a:chOff x="1390650" y="1376363"/>
            <a:chExt cx="4470400" cy="4471987"/>
          </a:xfrm>
        </p:grpSpPr>
        <p:sp>
          <p:nvSpPr>
            <p:cNvPr id="55" name="Shape 499">
              <a:extLst>
                <a:ext uri="{FF2B5EF4-FFF2-40B4-BE49-F238E27FC236}">
                  <a16:creationId xmlns:a16="http://schemas.microsoft.com/office/drawing/2014/main" id="{B71BE740-16EC-4AD0-B6FE-684F88D2BA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6" name="Shape 500">
              <a:extLst>
                <a:ext uri="{FF2B5EF4-FFF2-40B4-BE49-F238E27FC236}">
                  <a16:creationId xmlns:a16="http://schemas.microsoft.com/office/drawing/2014/main" id="{A28627BE-EFDF-4366-A0F3-46D156DCF6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90525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3055FE1B-02C1-454E-AE80-98B16A018B6F}"/>
              </a:ext>
            </a:extLst>
          </p:cNvPr>
          <p:cNvGrpSpPr/>
          <p:nvPr/>
        </p:nvGrpSpPr>
        <p:grpSpPr>
          <a:xfrm>
            <a:off x="7145852" y="2092143"/>
            <a:ext cx="1524011" cy="1524552"/>
            <a:chOff x="1390650" y="1376363"/>
            <a:chExt cx="4470400" cy="4471987"/>
          </a:xfrm>
        </p:grpSpPr>
        <p:sp>
          <p:nvSpPr>
            <p:cNvPr id="53" name="Shape 499">
              <a:extLst>
                <a:ext uri="{FF2B5EF4-FFF2-40B4-BE49-F238E27FC236}">
                  <a16:creationId xmlns:a16="http://schemas.microsoft.com/office/drawing/2014/main" id="{29A1151C-7907-4679-B1B4-9C8CB5D8A7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4" name="Shape 500">
              <a:extLst>
                <a:ext uri="{FF2B5EF4-FFF2-40B4-BE49-F238E27FC236}">
                  <a16:creationId xmlns:a16="http://schemas.microsoft.com/office/drawing/2014/main" id="{0D3E8BA6-ABA6-4B55-892B-1429920954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71157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TW" altLang="zh-TW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F9604AF0-482E-412B-9FE2-3D6BC72C6626}"/>
              </a:ext>
            </a:extLst>
          </p:cNvPr>
          <p:cNvGrpSpPr/>
          <p:nvPr/>
        </p:nvGrpSpPr>
        <p:grpSpPr>
          <a:xfrm>
            <a:off x="9146116" y="2092143"/>
            <a:ext cx="1524011" cy="1524552"/>
            <a:chOff x="1390650" y="1376363"/>
            <a:chExt cx="4470400" cy="4471987"/>
          </a:xfrm>
        </p:grpSpPr>
        <p:sp>
          <p:nvSpPr>
            <p:cNvPr id="51" name="Shape 499">
              <a:extLst>
                <a:ext uri="{FF2B5EF4-FFF2-40B4-BE49-F238E27FC236}">
                  <a16:creationId xmlns:a16="http://schemas.microsoft.com/office/drawing/2014/main" id="{A38301A3-4436-4B8F-9A06-05F479C0E1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2" name="Shape 500">
              <a:extLst>
                <a:ext uri="{FF2B5EF4-FFF2-40B4-BE49-F238E27FC236}">
                  <a16:creationId xmlns:a16="http://schemas.microsoft.com/office/drawing/2014/main" id="{BF912698-CD7C-4976-8AA2-20F18569AA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7049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E0C3902-8D36-444F-A371-BB4A98C59F75}"/>
              </a:ext>
            </a:extLst>
          </p:cNvPr>
          <p:cNvSpPr txBox="1"/>
          <p:nvPr/>
        </p:nvSpPr>
        <p:spPr>
          <a:xfrm>
            <a:off x="1145060" y="2473146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BAA59CF7-897A-4466-9C3B-708B97E7D972}"/>
              </a:ext>
            </a:extLst>
          </p:cNvPr>
          <p:cNvSpPr txBox="1"/>
          <p:nvPr/>
        </p:nvSpPr>
        <p:spPr>
          <a:xfrm>
            <a:off x="3145324" y="2473146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E82B6F7-4C36-4BA3-A398-536220E036C2}"/>
              </a:ext>
            </a:extLst>
          </p:cNvPr>
          <p:cNvSpPr txBox="1"/>
          <p:nvPr/>
        </p:nvSpPr>
        <p:spPr>
          <a:xfrm>
            <a:off x="5145588" y="2473147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2.5G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A12C2E9A-13D2-491D-A4A5-E4C4339B5F7B}"/>
              </a:ext>
            </a:extLst>
          </p:cNvPr>
          <p:cNvSpPr txBox="1"/>
          <p:nvPr/>
        </p:nvSpPr>
        <p:spPr>
          <a:xfrm>
            <a:off x="7145852" y="2473146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1DCF8277-DC2B-4FE5-8BBC-579F5112CD9C}"/>
              </a:ext>
            </a:extLst>
          </p:cNvPr>
          <p:cNvSpPr txBox="1"/>
          <p:nvPr/>
        </p:nvSpPr>
        <p:spPr>
          <a:xfrm>
            <a:off x="9051921" y="2473146"/>
            <a:ext cx="171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100M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727D97D-DE94-495D-AC4E-A9D459253101}"/>
              </a:ext>
            </a:extLst>
          </p:cNvPr>
          <p:cNvSpPr/>
          <p:nvPr/>
        </p:nvSpPr>
        <p:spPr>
          <a:xfrm>
            <a:off x="7072671" y="4990368"/>
            <a:ext cx="984325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FCFF2B31-9F79-4377-814B-3A78DA6F3588}"/>
              </a:ext>
            </a:extLst>
          </p:cNvPr>
          <p:cNvSpPr/>
          <p:nvPr/>
        </p:nvSpPr>
        <p:spPr>
          <a:xfrm>
            <a:off x="8064039" y="4990368"/>
            <a:ext cx="984325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927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452D7D7B-ABB3-4700-815F-0FA3B85B4CF2}"/>
              </a:ext>
            </a:extLst>
          </p:cNvPr>
          <p:cNvSpPr/>
          <p:nvPr/>
        </p:nvSpPr>
        <p:spPr>
          <a:xfrm>
            <a:off x="6807009" y="2241660"/>
            <a:ext cx="7256735" cy="3540069"/>
          </a:xfrm>
          <a:prstGeom prst="roundRect">
            <a:avLst>
              <a:gd name="adj" fmla="val 50000"/>
            </a:avLst>
          </a:prstGeom>
          <a:solidFill>
            <a:srgbClr val="77825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10GbE NBASE-T</a:t>
            </a:r>
            <a:r>
              <a:rPr lang="zh-TW" altLang="en-US"/>
              <a:t> 向下相容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C1DC59B-87DE-49B5-9E1F-C71A722439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4" y="2162767"/>
            <a:ext cx="750944" cy="620948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03F5E777-B4DA-4B15-A17F-1369DAB12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688578"/>
              </p:ext>
            </p:extLst>
          </p:nvPr>
        </p:nvGraphicFramePr>
        <p:xfrm>
          <a:off x="384924" y="3518710"/>
          <a:ext cx="5156392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1279">
                  <a:extLst>
                    <a:ext uri="{9D8B030D-6E8A-4147-A177-3AD203B41FA5}">
                      <a16:colId xmlns:a16="http://schemas.microsoft.com/office/drawing/2014/main" val="1697047918"/>
                    </a:ext>
                  </a:extLst>
                </a:gridCol>
                <a:gridCol w="1072529">
                  <a:extLst>
                    <a:ext uri="{9D8B030D-6E8A-4147-A177-3AD203B41FA5}">
                      <a16:colId xmlns:a16="http://schemas.microsoft.com/office/drawing/2014/main" val="1947945064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1093606140"/>
                    </a:ext>
                  </a:extLst>
                </a:gridCol>
                <a:gridCol w="1925533">
                  <a:extLst>
                    <a:ext uri="{9D8B030D-6E8A-4147-A177-3AD203B41FA5}">
                      <a16:colId xmlns:a16="http://schemas.microsoft.com/office/drawing/2014/main" val="389017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5e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6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6A</a:t>
                      </a:r>
                      <a:r>
                        <a:rPr lang="zh-TW" altLang="en-US" sz="1800" b="1" kern="1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zh-TW" altLang="en-US" sz="1800" b="1" kern="1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7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4464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100M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007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099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2.5G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0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615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10G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X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V(55m)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835339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309297" y="5810170"/>
            <a:ext cx="1983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QSW-2108M-2C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509">
            <a:extLst>
              <a:ext uri="{FF2B5EF4-FFF2-40B4-BE49-F238E27FC236}">
                <a16:creationId xmlns:a16="http://schemas.microsoft.com/office/drawing/2014/main" id="{F499A7FB-B708-43E3-A594-F0C62CFF5B98}"/>
              </a:ext>
            </a:extLst>
          </p:cNvPr>
          <p:cNvSpPr txBox="1"/>
          <p:nvPr/>
        </p:nvSpPr>
        <p:spPr>
          <a:xfrm>
            <a:off x="684800" y="1898992"/>
            <a:ext cx="6374167" cy="114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/>
            <a:r>
              <a:rPr lang="en-GB" sz="2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原有網路線環境升級</a:t>
            </a:r>
            <a:r>
              <a:rPr lang="en-GB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/>
            <a:r>
              <a:rPr lang="en-GB" sz="2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GB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Multi-Gigabit NBASE-T </a:t>
            </a:r>
            <a:r>
              <a:rPr lang="en-GB" sz="2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業界標準</a:t>
            </a:r>
            <a:endParaRPr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Shape 510">
            <a:extLst>
              <a:ext uri="{FF2B5EF4-FFF2-40B4-BE49-F238E27FC236}">
                <a16:creationId xmlns:a16="http://schemas.microsoft.com/office/drawing/2014/main" id="{8927D1B1-5E51-452D-AF66-FF4FBBAC35C0}"/>
              </a:ext>
            </a:extLst>
          </p:cNvPr>
          <p:cNvSpPr txBox="1"/>
          <p:nvPr/>
        </p:nvSpPr>
        <p:spPr>
          <a:xfrm>
            <a:off x="245380" y="2871092"/>
            <a:ext cx="6652813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457200"/>
            <a:r>
              <a:rPr lang="en-GB" sz="1600" err="1">
                <a:solidFill>
                  <a:schemeClr val="bg1"/>
                </a:solidFill>
                <a:latin typeface="+mn-ea"/>
                <a:sym typeface="Calibri"/>
              </a:rPr>
              <a:t>無需重新部署網路環境，原有網路線直接升級為高於</a:t>
            </a:r>
            <a:r>
              <a:rPr lang="en-GB" sz="1600">
                <a:solidFill>
                  <a:schemeClr val="bg1"/>
                </a:solidFill>
                <a:latin typeface="+mn-ea"/>
                <a:sym typeface="Calibri"/>
              </a:rPr>
              <a:t> 1Gbps </a:t>
            </a:r>
            <a:r>
              <a:rPr lang="en-GB" sz="1600" err="1">
                <a:solidFill>
                  <a:schemeClr val="bg1"/>
                </a:solidFill>
                <a:latin typeface="+mn-ea"/>
                <a:sym typeface="Calibri"/>
              </a:rPr>
              <a:t>傳輸速率</a:t>
            </a:r>
            <a:endParaRPr sz="160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A3A3724-AE0F-44F1-AB8F-D1EC26DED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3620" y="2504586"/>
            <a:ext cx="2806532" cy="924414"/>
          </a:xfrm>
          <a:prstGeom prst="rect">
            <a:avLst/>
          </a:prstGeom>
        </p:spPr>
      </p:pic>
      <p:pic>
        <p:nvPicPr>
          <p:cNvPr id="14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F36B3010-3576-4D5C-BBA1-9F3369D2C8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6396" y="4686112"/>
            <a:ext cx="3840980" cy="883022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9AADAB88-1212-4494-A8BD-5314ED2468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6396" y="3636274"/>
            <a:ext cx="3840981" cy="871795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E30989C-ED47-4E72-9327-915CFE4F0818}"/>
              </a:ext>
            </a:extLst>
          </p:cNvPr>
          <p:cNvSpPr txBox="1"/>
          <p:nvPr/>
        </p:nvSpPr>
        <p:spPr>
          <a:xfrm>
            <a:off x="9053165" y="2364623"/>
            <a:ext cx="1427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QSW-M2108R-2C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369B7A4-3230-4926-86A6-03FB4A6D4C6A}"/>
              </a:ext>
            </a:extLst>
          </p:cNvPr>
          <p:cNvSpPr txBox="1"/>
          <p:nvPr/>
        </p:nvSpPr>
        <p:spPr>
          <a:xfrm>
            <a:off x="9108469" y="3432198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QSW-M2108-2C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51C72CE-6C3A-4CAE-9A89-667B38005870}"/>
              </a:ext>
            </a:extLst>
          </p:cNvPr>
          <p:cNvSpPr txBox="1"/>
          <p:nvPr/>
        </p:nvSpPr>
        <p:spPr>
          <a:xfrm>
            <a:off x="9112476" y="4475749"/>
            <a:ext cx="1308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QSW-M2108-2S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5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可選擇桌上型或機櫃型安裝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8C04FDA2-3617-48D1-A152-C7E7294BD4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618" y="5097578"/>
            <a:ext cx="5053973" cy="1147112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CDD17952-7133-48F4-860A-7DED50CAA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253" y="2540820"/>
            <a:ext cx="4989714" cy="11471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97" y="1867816"/>
            <a:ext cx="4106950" cy="25673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300575" y="3693950"/>
            <a:ext cx="205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QSW-M2108R-2C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02474" y="3581272"/>
            <a:ext cx="187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QSW-M2108-2S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496062" y="6060024"/>
            <a:ext cx="188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QSW-M2108-2C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72A5AC28-5DB2-41C2-964E-374FC044773D}"/>
              </a:ext>
            </a:extLst>
          </p:cNvPr>
          <p:cNvGrpSpPr/>
          <p:nvPr/>
        </p:nvGrpSpPr>
        <p:grpSpPr>
          <a:xfrm>
            <a:off x="3865195" y="1806088"/>
            <a:ext cx="1808651" cy="734732"/>
            <a:chOff x="4847698" y="1436061"/>
            <a:chExt cx="1808651" cy="734732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C7106175-CA97-4D9C-B3F8-1421AFA59B31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481EA8FE-87A7-4084-B875-89CA6F4557BD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B27E51B-1441-4A4B-AE2D-44871F538F96}"/>
              </a:ext>
            </a:extLst>
          </p:cNvPr>
          <p:cNvSpPr txBox="1"/>
          <p:nvPr/>
        </p:nvSpPr>
        <p:spPr>
          <a:xfrm>
            <a:off x="4296745" y="1867816"/>
            <a:ext cx="983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桌上型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D2DC5DF6-3077-4F97-99FC-4DEA8670281D}"/>
              </a:ext>
            </a:extLst>
          </p:cNvPr>
          <p:cNvGrpSpPr/>
          <p:nvPr/>
        </p:nvGrpSpPr>
        <p:grpSpPr>
          <a:xfrm>
            <a:off x="3865195" y="4361017"/>
            <a:ext cx="1808651" cy="734732"/>
            <a:chOff x="4847698" y="1436061"/>
            <a:chExt cx="1808651" cy="734732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61EA8D8D-A556-4A48-B441-0F6054843B8F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等腰三角形 24">
              <a:extLst>
                <a:ext uri="{FF2B5EF4-FFF2-40B4-BE49-F238E27FC236}">
                  <a16:creationId xmlns:a16="http://schemas.microsoft.com/office/drawing/2014/main" id="{CB6E8700-2A19-49E1-B43B-97E34D88C8A0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4606E99-066F-4D29-8147-94F8103E0A56}"/>
              </a:ext>
            </a:extLst>
          </p:cNvPr>
          <p:cNvSpPr txBox="1"/>
          <p:nvPr/>
        </p:nvSpPr>
        <p:spPr>
          <a:xfrm>
            <a:off x="4296745" y="4422745"/>
            <a:ext cx="983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桌上型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357C339E-01DA-4271-9978-5AB0DDEEF0F1}"/>
              </a:ext>
            </a:extLst>
          </p:cNvPr>
          <p:cNvGrpSpPr/>
          <p:nvPr/>
        </p:nvGrpSpPr>
        <p:grpSpPr>
          <a:xfrm>
            <a:off x="9204342" y="1806088"/>
            <a:ext cx="1808651" cy="734732"/>
            <a:chOff x="4847698" y="1436061"/>
            <a:chExt cx="1808651" cy="734732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049451E9-9B09-49C7-B6EB-807FD9B459F0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CFD70EC4-6CAD-4034-A8EF-46ED6643516B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5BD56A9-1B0C-473A-A788-31FBB248F0B3}"/>
              </a:ext>
            </a:extLst>
          </p:cNvPr>
          <p:cNvSpPr txBox="1"/>
          <p:nvPr/>
        </p:nvSpPr>
        <p:spPr>
          <a:xfrm>
            <a:off x="9635892" y="1867816"/>
            <a:ext cx="983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機櫃型</a:t>
            </a:r>
          </a:p>
        </p:txBody>
      </p:sp>
    </p:spTree>
    <p:extLst>
      <p:ext uri="{BB962C8B-B14F-4D97-AF65-F5344CB8AC3E}">
        <p14:creationId xmlns:p14="http://schemas.microsoft.com/office/powerpoint/2010/main" val="3115026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11">
            <a:extLst>
              <a:ext uri="{FF2B5EF4-FFF2-40B4-BE49-F238E27FC236}">
                <a16:creationId xmlns:a16="http://schemas.microsoft.com/office/drawing/2014/main" id="{C907D392-7364-4A19-BD86-0B45CC7CCB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686" y="1692759"/>
            <a:ext cx="3005155" cy="761646"/>
          </a:xfrm>
          <a:prstGeom prst="rect">
            <a:avLst/>
          </a:prstGeom>
          <a:effectLst/>
        </p:spPr>
      </p:pic>
      <p:sp>
        <p:nvSpPr>
          <p:cNvPr id="104" name="矩形 103"/>
          <p:cNvSpPr/>
          <p:nvPr/>
        </p:nvSpPr>
        <p:spPr>
          <a:xfrm>
            <a:off x="6019428" y="3859980"/>
            <a:ext cx="6172571" cy="23174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矩形 102"/>
          <p:cNvSpPr/>
          <p:nvPr/>
        </p:nvSpPr>
        <p:spPr>
          <a:xfrm>
            <a:off x="1" y="3851378"/>
            <a:ext cx="5935492" cy="23260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6565" y="2781904"/>
            <a:ext cx="7261338" cy="110544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小型企業基本應用-</a:t>
            </a:r>
            <a:r>
              <a:rPr lang="en-US" altLang="zh-TW"/>
              <a:t>3</a:t>
            </a:r>
            <a:endParaRPr lang="zh-TW" altLang="en-US"/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931" y="4686454"/>
            <a:ext cx="1109752" cy="1090530"/>
          </a:xfrm>
          <a:prstGeom prst="rect">
            <a:avLst/>
          </a:prstGeom>
        </p:spPr>
      </p:pic>
      <p:sp>
        <p:nvSpPr>
          <p:cNvPr id="69" name="文字方塊 68"/>
          <p:cNvSpPr txBox="1"/>
          <p:nvPr/>
        </p:nvSpPr>
        <p:spPr>
          <a:xfrm>
            <a:off x="4951621" y="5805424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C9034C-DD75-4FEE-A1A0-55B49F0A94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43" y="4447437"/>
            <a:ext cx="747006" cy="6612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A9B96A-66B3-4E33-B72A-F884DD1B5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609" y="4470087"/>
            <a:ext cx="819373" cy="7088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628138-5466-4BD4-BD42-92A35D522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183" y="4554818"/>
            <a:ext cx="957072" cy="553903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8AB7F73-613A-4782-A14E-E045CD3559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802" y="5252090"/>
            <a:ext cx="957072" cy="553903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695DD286-797C-4035-8707-DB2A2018A7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991" y="4554818"/>
            <a:ext cx="957072" cy="553903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B167FC6B-74F8-4DE0-AFA6-81BEF8151D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424" y="5251522"/>
            <a:ext cx="957072" cy="571172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21A47C1-4FB8-4FD4-A303-CCA4EF3C8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507" y="5297598"/>
            <a:ext cx="819373" cy="708807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3930B99-2165-45D6-9FEC-2F77179B28B3}"/>
              </a:ext>
            </a:extLst>
          </p:cNvPr>
          <p:cNvSpPr/>
          <p:nvPr/>
        </p:nvSpPr>
        <p:spPr>
          <a:xfrm>
            <a:off x="3735512" y="3280090"/>
            <a:ext cx="466545" cy="40261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8ACA1C-CEEE-46FC-A183-842581B62282}"/>
              </a:ext>
            </a:extLst>
          </p:cNvPr>
          <p:cNvSpPr/>
          <p:nvPr/>
        </p:nvSpPr>
        <p:spPr>
          <a:xfrm>
            <a:off x="3230763" y="3281987"/>
            <a:ext cx="487695" cy="39589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F3C1EC6-9A0E-4047-8462-86B921859B13}"/>
              </a:ext>
            </a:extLst>
          </p:cNvPr>
          <p:cNvSpPr/>
          <p:nvPr/>
        </p:nvSpPr>
        <p:spPr>
          <a:xfrm>
            <a:off x="4242004" y="3387456"/>
            <a:ext cx="594652" cy="30011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B912DE93-12BB-4B27-80DC-842021CC86FD}"/>
              </a:ext>
            </a:extLst>
          </p:cNvPr>
          <p:cNvCxnSpPr>
            <a:cxnSpLocks/>
            <a:stCxn id="14" idx="0"/>
          </p:cNvCxnSpPr>
          <p:nvPr/>
        </p:nvCxnSpPr>
        <p:spPr>
          <a:xfrm rot="5400000" flipH="1" flipV="1">
            <a:off x="5031954" y="2306093"/>
            <a:ext cx="1180890" cy="981836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8" name="圖片 37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7A5DB799-C460-4C89-BA74-735BDCF49D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43" y="5286263"/>
            <a:ext cx="819373" cy="708807"/>
          </a:xfrm>
          <a:prstGeom prst="rect">
            <a:avLst/>
          </a:prstGeom>
        </p:spPr>
      </p:pic>
      <p:sp>
        <p:nvSpPr>
          <p:cNvPr id="45" name="圓角矩形 46">
            <a:extLst>
              <a:ext uri="{FF2B5EF4-FFF2-40B4-BE49-F238E27FC236}">
                <a16:creationId xmlns:a16="http://schemas.microsoft.com/office/drawing/2014/main" id="{12366017-CB59-44E2-A6F7-9BD59B1B28D3}"/>
              </a:ext>
            </a:extLst>
          </p:cNvPr>
          <p:cNvSpPr/>
          <p:nvPr/>
        </p:nvSpPr>
        <p:spPr>
          <a:xfrm>
            <a:off x="5186756" y="2553456"/>
            <a:ext cx="1006376" cy="246814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E81C3F-CA0A-471D-A6F2-D22349143F21}"/>
              </a:ext>
            </a:extLst>
          </p:cNvPr>
          <p:cNvSpPr txBox="1"/>
          <p:nvPr/>
        </p:nvSpPr>
        <p:spPr>
          <a:xfrm>
            <a:off x="5454832" y="1411238"/>
            <a:ext cx="128233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核心交換機</a:t>
            </a:r>
            <a:endParaRPr lang="zh-TW" sz="16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8EDA586-D22F-47DE-88E4-4D539EFF04D5}"/>
              </a:ext>
            </a:extLst>
          </p:cNvPr>
          <p:cNvSpPr/>
          <p:nvPr/>
        </p:nvSpPr>
        <p:spPr>
          <a:xfrm>
            <a:off x="4836657" y="3387456"/>
            <a:ext cx="589647" cy="30011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</a:endParaRPr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742" y="4601404"/>
            <a:ext cx="1109752" cy="1090530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1EC9034C-DD75-4FEE-A1A0-55B49F0A94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054" y="4436102"/>
            <a:ext cx="747006" cy="661284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2DA9B96A-66B3-4E33-B72A-F884DD1B5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420" y="4458752"/>
            <a:ext cx="819373" cy="708807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21628138-5466-4BD4-BD42-92A35D522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994" y="4469768"/>
            <a:ext cx="957072" cy="553903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C8AB7F73-613A-4782-A14E-E045CD3559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613" y="5167040"/>
            <a:ext cx="957072" cy="553903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695DD286-797C-4035-8707-DB2A2018A7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02" y="4469768"/>
            <a:ext cx="957072" cy="553903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B167FC6B-74F8-4DE0-AFA6-81BEF8151D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235" y="5166472"/>
            <a:ext cx="957072" cy="571172"/>
          </a:xfrm>
          <a:prstGeom prst="rect">
            <a:avLst/>
          </a:prstGeom>
        </p:spPr>
      </p:pic>
      <p:pic>
        <p:nvPicPr>
          <p:cNvPr id="75" name="圖片 74">
            <a:extLst>
              <a:ext uri="{FF2B5EF4-FFF2-40B4-BE49-F238E27FC236}">
                <a16:creationId xmlns:a16="http://schemas.microsoft.com/office/drawing/2014/main" id="{E21A47C1-4FB8-4FD4-A303-CCA4EF3C8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318" y="5286263"/>
            <a:ext cx="819373" cy="708807"/>
          </a:xfrm>
          <a:prstGeom prst="rect">
            <a:avLst/>
          </a:prstGeom>
        </p:spPr>
      </p:pic>
      <p:pic>
        <p:nvPicPr>
          <p:cNvPr id="77" name="圖片 76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7A5DB799-C460-4C89-BA74-735BDCF49D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054" y="5274928"/>
            <a:ext cx="819373" cy="708807"/>
          </a:xfrm>
          <a:prstGeom prst="rect">
            <a:avLst/>
          </a:prstGeom>
        </p:spPr>
      </p:pic>
      <p:cxnSp>
        <p:nvCxnSpPr>
          <p:cNvPr id="28" name="肘形接點 27"/>
          <p:cNvCxnSpPr>
            <a:cxnSpLocks/>
            <a:stCxn id="6" idx="0"/>
          </p:cNvCxnSpPr>
          <p:nvPr/>
        </p:nvCxnSpPr>
        <p:spPr>
          <a:xfrm rot="5400000" flipH="1" flipV="1">
            <a:off x="1954851" y="3206882"/>
            <a:ext cx="972651" cy="1553761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圓角矩形 46">
            <a:extLst>
              <a:ext uri="{FF2B5EF4-FFF2-40B4-BE49-F238E27FC236}">
                <a16:creationId xmlns:a16="http://schemas.microsoft.com/office/drawing/2014/main" id="{5498B8FE-7EEA-4868-81EB-D2EDCE0B915F}"/>
              </a:ext>
            </a:extLst>
          </p:cNvPr>
          <p:cNvSpPr/>
          <p:nvPr/>
        </p:nvSpPr>
        <p:spPr>
          <a:xfrm>
            <a:off x="1126370" y="4002687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/>
                <a:ea typeface="新細明體"/>
                <a:cs typeface="Arial"/>
              </a:rPr>
              <a:t>1G * 4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肘形接點 29"/>
          <p:cNvCxnSpPr>
            <a:cxnSpLocks/>
            <a:stCxn id="8" idx="0"/>
            <a:endCxn id="44" idx="2"/>
          </p:cNvCxnSpPr>
          <p:nvPr/>
        </p:nvCxnSpPr>
        <p:spPr>
          <a:xfrm rot="5400000" flipH="1" flipV="1">
            <a:off x="3047695" y="3633728"/>
            <a:ext cx="872115" cy="970066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2503682" y="3988583"/>
            <a:ext cx="1006376" cy="246814"/>
          </a:xfrm>
          <a:prstGeom prst="roundRect">
            <a:avLst/>
          </a:prstGeom>
          <a:solidFill>
            <a:srgbClr val="FF6600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肘形接點 33"/>
          <p:cNvCxnSpPr>
            <a:cxnSpLocks/>
            <a:stCxn id="66" idx="0"/>
            <a:endCxn id="76" idx="2"/>
          </p:cNvCxnSpPr>
          <p:nvPr/>
        </p:nvCxnSpPr>
        <p:spPr>
          <a:xfrm rot="16200000" flipV="1">
            <a:off x="4421130" y="3805776"/>
            <a:ext cx="998879" cy="762477"/>
          </a:xfrm>
          <a:prstGeom prst="bentConnector3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" name="圓角矩形 46">
            <a:extLst>
              <a:ext uri="{FF2B5EF4-FFF2-40B4-BE49-F238E27FC236}">
                <a16:creationId xmlns:a16="http://schemas.microsoft.com/office/drawing/2014/main" id="{6617895E-2C96-426B-8CC6-18C487B04EE7}"/>
              </a:ext>
            </a:extLst>
          </p:cNvPr>
          <p:cNvSpPr/>
          <p:nvPr/>
        </p:nvSpPr>
        <p:spPr>
          <a:xfrm>
            <a:off x="4448433" y="3988467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CC00C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78" name="文字方塊 77"/>
          <p:cNvSpPr txBox="1"/>
          <p:nvPr/>
        </p:nvSpPr>
        <p:spPr>
          <a:xfrm>
            <a:off x="11000276" y="5691934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33930B99-2165-45D6-9FEC-2F77179B28B3}"/>
              </a:ext>
            </a:extLst>
          </p:cNvPr>
          <p:cNvSpPr/>
          <p:nvPr/>
        </p:nvSpPr>
        <p:spPr>
          <a:xfrm>
            <a:off x="6855262" y="3290185"/>
            <a:ext cx="466545" cy="40261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BC8ACA1C-CEEE-46FC-A183-842581B62282}"/>
              </a:ext>
            </a:extLst>
          </p:cNvPr>
          <p:cNvSpPr/>
          <p:nvPr/>
        </p:nvSpPr>
        <p:spPr>
          <a:xfrm>
            <a:off x="6380544" y="3298298"/>
            <a:ext cx="487695" cy="39589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5F3C1EC6-9A0E-4047-8462-86B921859B13}"/>
              </a:ext>
            </a:extLst>
          </p:cNvPr>
          <p:cNvSpPr/>
          <p:nvPr/>
        </p:nvSpPr>
        <p:spPr>
          <a:xfrm>
            <a:off x="7972765" y="3387458"/>
            <a:ext cx="589648" cy="32579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F8EDA586-D22F-47DE-88E4-4D539EFF04D5}"/>
              </a:ext>
            </a:extLst>
          </p:cNvPr>
          <p:cNvSpPr/>
          <p:nvPr/>
        </p:nvSpPr>
        <p:spPr>
          <a:xfrm>
            <a:off x="7389753" y="3387457"/>
            <a:ext cx="583012" cy="32895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</a:endParaRPr>
          </a:p>
        </p:txBody>
      </p:sp>
      <p:cxnSp>
        <p:nvCxnSpPr>
          <p:cNvPr id="93" name="肘形接點 92"/>
          <p:cNvCxnSpPr>
            <a:cxnSpLocks/>
            <a:stCxn id="56" idx="0"/>
          </p:cNvCxnSpPr>
          <p:nvPr/>
        </p:nvCxnSpPr>
        <p:spPr>
          <a:xfrm rot="16200000" flipV="1">
            <a:off x="6288084" y="4024629"/>
            <a:ext cx="724914" cy="98032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4" name="圓角矩形 46">
            <a:extLst>
              <a:ext uri="{FF2B5EF4-FFF2-40B4-BE49-F238E27FC236}">
                <a16:creationId xmlns:a16="http://schemas.microsoft.com/office/drawing/2014/main" id="{5498B8FE-7EEA-4868-81EB-D2EDCE0B915F}"/>
              </a:ext>
            </a:extLst>
          </p:cNvPr>
          <p:cNvSpPr/>
          <p:nvPr/>
        </p:nvSpPr>
        <p:spPr>
          <a:xfrm>
            <a:off x="6099623" y="4002687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/>
                <a:ea typeface="新細明體"/>
                <a:cs typeface="Arial"/>
              </a:rPr>
              <a:t>1G * 4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5" name="肘形接點 94"/>
          <p:cNvCxnSpPr>
            <a:cxnSpLocks/>
          </p:cNvCxnSpPr>
          <p:nvPr/>
        </p:nvCxnSpPr>
        <p:spPr>
          <a:xfrm rot="16200000" flipV="1">
            <a:off x="7811355" y="3125196"/>
            <a:ext cx="776970" cy="191899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6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8556185" y="4017572"/>
            <a:ext cx="1006376" cy="246814"/>
          </a:xfrm>
          <a:prstGeom prst="roundRect">
            <a:avLst/>
          </a:prstGeom>
          <a:solidFill>
            <a:srgbClr val="FF6600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7" name="肘形接點 96"/>
          <p:cNvCxnSpPr>
            <a:cxnSpLocks/>
            <a:endCxn id="91" idx="3"/>
          </p:cNvCxnSpPr>
          <p:nvPr/>
        </p:nvCxnSpPr>
        <p:spPr>
          <a:xfrm rot="10800000">
            <a:off x="8562414" y="3550358"/>
            <a:ext cx="2459499" cy="1026017"/>
          </a:xfrm>
          <a:prstGeom prst="bentConnector3">
            <a:avLst>
              <a:gd name="adj1" fmla="val -11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8" name="圓角矩形 46">
            <a:extLst>
              <a:ext uri="{FF2B5EF4-FFF2-40B4-BE49-F238E27FC236}">
                <a16:creationId xmlns:a16="http://schemas.microsoft.com/office/drawing/2014/main" id="{6617895E-2C96-426B-8CC6-18C487B04EE7}"/>
              </a:ext>
            </a:extLst>
          </p:cNvPr>
          <p:cNvSpPr/>
          <p:nvPr/>
        </p:nvSpPr>
        <p:spPr>
          <a:xfrm>
            <a:off x="10149880" y="4000917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CC00C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cxnSp>
        <p:nvCxnSpPr>
          <p:cNvPr id="102" name="肘形接點 101"/>
          <p:cNvCxnSpPr>
            <a:cxnSpLocks/>
          </p:cNvCxnSpPr>
          <p:nvPr/>
        </p:nvCxnSpPr>
        <p:spPr>
          <a:xfrm rot="16200000" flipV="1">
            <a:off x="6684862" y="2345265"/>
            <a:ext cx="1126949" cy="84954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0" name="圓角矩形 46">
            <a:extLst>
              <a:ext uri="{FF2B5EF4-FFF2-40B4-BE49-F238E27FC236}">
                <a16:creationId xmlns:a16="http://schemas.microsoft.com/office/drawing/2014/main" id="{12366017-CB59-44E2-A6F7-9BD59B1B28D3}"/>
              </a:ext>
            </a:extLst>
          </p:cNvPr>
          <p:cNvSpPr/>
          <p:nvPr/>
        </p:nvSpPr>
        <p:spPr>
          <a:xfrm>
            <a:off x="6707567" y="2541761"/>
            <a:ext cx="1006376" cy="246814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05" name="文字方塊 104"/>
          <p:cNvSpPr txBox="1"/>
          <p:nvPr/>
        </p:nvSpPr>
        <p:spPr>
          <a:xfrm>
            <a:off x="21430" y="3831640"/>
            <a:ext cx="788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Room1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sp>
        <p:nvSpPr>
          <p:cNvPr id="106" name="文字方塊 105"/>
          <p:cNvSpPr txBox="1"/>
          <p:nvPr/>
        </p:nvSpPr>
        <p:spPr>
          <a:xfrm>
            <a:off x="11381956" y="3826519"/>
            <a:ext cx="788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Room2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cxnSp>
        <p:nvCxnSpPr>
          <p:cNvPr id="108" name="肘形接點 107"/>
          <p:cNvCxnSpPr>
            <a:cxnSpLocks/>
            <a:stCxn id="13" idx="3"/>
          </p:cNvCxnSpPr>
          <p:nvPr/>
        </p:nvCxnSpPr>
        <p:spPr>
          <a:xfrm>
            <a:off x="6737167" y="1580515"/>
            <a:ext cx="2429015" cy="69499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9" name="文字方塊 108"/>
          <p:cNvSpPr txBox="1"/>
          <p:nvPr/>
        </p:nvSpPr>
        <p:spPr>
          <a:xfrm>
            <a:off x="410993" y="6227915"/>
            <a:ext cx="726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/>
              <a:t>Note: Requires separate 2-in-1U rackmount kit. Please visit https://shop.qnap.com.</a:t>
            </a:r>
            <a:endParaRPr lang="zh-TW" altLang="en-US" sz="1600" b="1"/>
          </a:p>
        </p:txBody>
      </p:sp>
      <p:sp>
        <p:nvSpPr>
          <p:cNvPr id="61" name="橢圓 60">
            <a:extLst>
              <a:ext uri="{FF2B5EF4-FFF2-40B4-BE49-F238E27FC236}">
                <a16:creationId xmlns:a16="http://schemas.microsoft.com/office/drawing/2014/main" id="{05E67CB5-6630-42C1-AF6E-A6FBD37E563C}"/>
              </a:ext>
            </a:extLst>
          </p:cNvPr>
          <p:cNvSpPr/>
          <p:nvPr/>
        </p:nvSpPr>
        <p:spPr>
          <a:xfrm>
            <a:off x="8603771" y="1412350"/>
            <a:ext cx="1169187" cy="11691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F7118717-F7CB-48C5-B578-70B5BE151631}"/>
              </a:ext>
            </a:extLst>
          </p:cNvPr>
          <p:cNvGrpSpPr/>
          <p:nvPr/>
        </p:nvGrpSpPr>
        <p:grpSpPr>
          <a:xfrm>
            <a:off x="8727806" y="1524900"/>
            <a:ext cx="921116" cy="1014383"/>
            <a:chOff x="9397364" y="1425856"/>
            <a:chExt cx="1231554" cy="1356255"/>
          </a:xfrm>
        </p:grpSpPr>
        <p:sp>
          <p:nvSpPr>
            <p:cNvPr id="68" name="文字方塊 67"/>
            <p:cNvSpPr txBox="1"/>
            <p:nvPr/>
          </p:nvSpPr>
          <p:spPr>
            <a:xfrm>
              <a:off x="10103660" y="2411757"/>
              <a:ext cx="246990" cy="3703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endParaRPr lang="zh-TW" altLang="en-US" sz="1200" b="1">
                <a:solidFill>
                  <a:schemeClr val="bg1"/>
                </a:solidFill>
                <a:latin typeface="新細明體"/>
                <a:ea typeface="新細明體"/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79FE0706-B6B1-4014-851A-79E1C79B9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5372" y="1425856"/>
              <a:ext cx="1078410" cy="875242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65AC6430-627F-41E0-A690-93D974548A83}"/>
                </a:ext>
              </a:extLst>
            </p:cNvPr>
            <p:cNvSpPr txBox="1"/>
            <p:nvPr/>
          </p:nvSpPr>
          <p:spPr>
            <a:xfrm>
              <a:off x="9397364" y="1649850"/>
              <a:ext cx="1231554" cy="3703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indent="-270510" algn="ctr" defTabSz="457200">
                <a:buClr>
                  <a:prstClr val="white"/>
                </a:buClr>
                <a:buSzPct val="100000"/>
              </a:pPr>
              <a:r>
                <a:rPr lang="en-US" altLang="zh-TW" sz="1200" b="1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  <a:t>Internet</a:t>
              </a:r>
              <a:endParaRPr lang="zh-TW" altLang="en-US" sz="1200" b="1">
                <a:solidFill>
                  <a:schemeClr val="bg1"/>
                </a:solidFill>
                <a:latin typeface="Arial"/>
                <a:ea typeface="新細明體"/>
                <a:cs typeface="Arial"/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0A80056F-B971-43D6-9D37-96A0A6306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0257" y="2066187"/>
              <a:ext cx="667176" cy="6082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82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QSW-M2108</a:t>
            </a:r>
            <a:r>
              <a:rPr lang="zh-TW" altLang="en-US">
                <a:latin typeface="微軟正黑體"/>
                <a:ea typeface="微軟正黑體"/>
              </a:rPr>
              <a:t>硬體介紹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688701" y="4403595"/>
            <a:ext cx="18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QSW-M2108R-2C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141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QSW-M2108 </a:t>
            </a:r>
            <a:r>
              <a:rPr lang="zh-TW" altLang="en-US">
                <a:latin typeface="微軟正黑體"/>
                <a:ea typeface="微軟正黑體"/>
              </a:rPr>
              <a:t>系列硬體規格比較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83484308"/>
              </p:ext>
            </p:extLst>
          </p:nvPr>
        </p:nvGraphicFramePr>
        <p:xfrm>
          <a:off x="453869" y="3243190"/>
          <a:ext cx="11346246" cy="3215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0726">
                  <a:extLst>
                    <a:ext uri="{9D8B030D-6E8A-4147-A177-3AD203B41FA5}">
                      <a16:colId xmlns:a16="http://schemas.microsoft.com/office/drawing/2014/main" val="2869850554"/>
                    </a:ext>
                  </a:extLst>
                </a:gridCol>
                <a:gridCol w="3038280">
                  <a:extLst>
                    <a:ext uri="{9D8B030D-6E8A-4147-A177-3AD203B41FA5}">
                      <a16:colId xmlns:a16="http://schemas.microsoft.com/office/drawing/2014/main" val="788495365"/>
                    </a:ext>
                  </a:extLst>
                </a:gridCol>
                <a:gridCol w="3260690">
                  <a:extLst>
                    <a:ext uri="{9D8B030D-6E8A-4147-A177-3AD203B41FA5}">
                      <a16:colId xmlns:a16="http://schemas.microsoft.com/office/drawing/2014/main" val="2703140603"/>
                    </a:ext>
                  </a:extLst>
                </a:gridCol>
                <a:gridCol w="2746550">
                  <a:extLst>
                    <a:ext uri="{9D8B030D-6E8A-4147-A177-3AD203B41FA5}">
                      <a16:colId xmlns:a16="http://schemas.microsoft.com/office/drawing/2014/main" val="2287123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6490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Number of Port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10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10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10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1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2.5 GbE RJ45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571735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10 GbE SFP+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2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-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-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481674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10 GbE SFP+/RJ45 combo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-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2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2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83328"/>
                  </a:ext>
                </a:extLst>
              </a:tr>
              <a:tr h="18039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Switch bandwidth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80Gbps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80Gbps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80Gbps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491818"/>
                  </a:ext>
                </a:extLst>
              </a:tr>
              <a:tr h="18039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latin typeface="Arial"/>
                          <a:cs typeface="Arial"/>
                        </a:rPr>
                        <a:t>Fan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381929"/>
                  </a:ext>
                </a:extLst>
              </a:tr>
              <a:tr h="18039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latin typeface="Arial"/>
                          <a:cs typeface="Arial"/>
                        </a:rPr>
                        <a:t>Form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Desktop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Desktop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Rack mount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751237"/>
                  </a:ext>
                </a:extLst>
              </a:tr>
            </a:tbl>
          </a:graphicData>
        </a:graphic>
      </p:graphicFrame>
      <p:pic>
        <p:nvPicPr>
          <p:cNvPr id="3" name="圖片 4">
            <a:extLst>
              <a:ext uri="{FF2B5EF4-FFF2-40B4-BE49-F238E27FC236}">
                <a16:creationId xmlns:a16="http://schemas.microsoft.com/office/drawing/2014/main" id="{107D33BF-3CBE-4E3C-91F0-DED78D512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659" y="2837162"/>
            <a:ext cx="3246528" cy="685792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F69BE1E-FA65-4DC5-83B8-D9587BB50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3519" y="2875786"/>
            <a:ext cx="2990440" cy="608544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B5F4AA16-B1F9-40F4-91E9-1DB337F90ACB}"/>
              </a:ext>
            </a:extLst>
          </p:cNvPr>
          <p:cNvGrpSpPr/>
          <p:nvPr/>
        </p:nvGrpSpPr>
        <p:grpSpPr>
          <a:xfrm>
            <a:off x="4280205" y="1323427"/>
            <a:ext cx="872958" cy="872958"/>
            <a:chOff x="4218560" y="4491240"/>
            <a:chExt cx="1190390" cy="119039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50CEF5F5-CB25-4298-B6A1-E354A88A5704}"/>
                </a:ext>
              </a:extLst>
            </p:cNvPr>
            <p:cNvSpPr/>
            <p:nvPr/>
          </p:nvSpPr>
          <p:spPr>
            <a:xfrm>
              <a:off x="4291755" y="4564435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CEE177BF-7327-4385-A1EC-1F1412C3F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18560" y="4491240"/>
              <a:ext cx="1190390" cy="1190390"/>
            </a:xfrm>
            <a:prstGeom prst="rect">
              <a:avLst/>
            </a:prstGeom>
            <a:effectLst/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6BD72B3-86CC-4019-B958-7D4B7A0F076D}"/>
              </a:ext>
            </a:extLst>
          </p:cNvPr>
          <p:cNvGrpSpPr/>
          <p:nvPr/>
        </p:nvGrpSpPr>
        <p:grpSpPr>
          <a:xfrm>
            <a:off x="7420050" y="1321011"/>
            <a:ext cx="874800" cy="874800"/>
            <a:chOff x="10131050" y="3571504"/>
            <a:chExt cx="1191600" cy="1191600"/>
          </a:xfrm>
        </p:grpSpPr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EEA90962-EE7F-435F-B6E6-56160924E64D}"/>
                </a:ext>
              </a:extLst>
            </p:cNvPr>
            <p:cNvSpPr/>
            <p:nvPr/>
          </p:nvSpPr>
          <p:spPr>
            <a:xfrm>
              <a:off x="10204981" y="36453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1B52665D-2588-416F-A2F0-34102D0D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31050" y="3571504"/>
              <a:ext cx="1191600" cy="1191600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245320A-BA12-4FEE-BF58-E72FCF6EB8A2}"/>
              </a:ext>
            </a:extLst>
          </p:cNvPr>
          <p:cNvGrpSpPr/>
          <p:nvPr/>
        </p:nvGrpSpPr>
        <p:grpSpPr>
          <a:xfrm>
            <a:off x="3436281" y="1322344"/>
            <a:ext cx="874800" cy="874800"/>
            <a:chOff x="3429691" y="1724894"/>
            <a:chExt cx="874800" cy="874800"/>
          </a:xfrm>
        </p:grpSpPr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66CABEE4-C4DE-4610-9FDD-A6AD5645F42B}"/>
                </a:ext>
              </a:extLst>
            </p:cNvPr>
            <p:cNvSpPr/>
            <p:nvPr/>
          </p:nvSpPr>
          <p:spPr>
            <a:xfrm>
              <a:off x="3485057" y="1779492"/>
              <a:ext cx="765604" cy="7656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49679718-AC64-41B3-B58A-DF5B25D35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29691" y="1724894"/>
              <a:ext cx="874800" cy="874800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7E23493-43FD-44E6-AFD8-311018C2AF14}"/>
              </a:ext>
            </a:extLst>
          </p:cNvPr>
          <p:cNvGrpSpPr/>
          <p:nvPr/>
        </p:nvGrpSpPr>
        <p:grpSpPr>
          <a:xfrm>
            <a:off x="6576848" y="1321011"/>
            <a:ext cx="874800" cy="874800"/>
            <a:chOff x="7546633" y="1724894"/>
            <a:chExt cx="874800" cy="874800"/>
          </a:xfrm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A9A0C88F-65B6-4679-9298-338DC0F5C339}"/>
                </a:ext>
              </a:extLst>
            </p:cNvPr>
            <p:cNvSpPr/>
            <p:nvPr/>
          </p:nvSpPr>
          <p:spPr>
            <a:xfrm>
              <a:off x="7603119" y="1779492"/>
              <a:ext cx="765604" cy="7656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CD26D624-1BC8-46AA-A111-0474822C1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46633" y="1724894"/>
              <a:ext cx="874800" cy="874800"/>
            </a:xfrm>
            <a:prstGeom prst="rect">
              <a:avLst/>
            </a:prstGeom>
          </p:spPr>
        </p:pic>
      </p:grpSp>
      <p:pic>
        <p:nvPicPr>
          <p:cNvPr id="27" name="圖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50" y="2415751"/>
            <a:ext cx="2398251" cy="1499173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E6BD72B3-86CC-4019-B958-7D4B7A0F076D}"/>
              </a:ext>
            </a:extLst>
          </p:cNvPr>
          <p:cNvGrpSpPr/>
          <p:nvPr/>
        </p:nvGrpSpPr>
        <p:grpSpPr>
          <a:xfrm>
            <a:off x="10279460" y="1320051"/>
            <a:ext cx="874800" cy="874800"/>
            <a:chOff x="10131050" y="3571504"/>
            <a:chExt cx="1191600" cy="1191600"/>
          </a:xfrm>
        </p:grpSpPr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EEA90962-EE7F-435F-B6E6-56160924E64D}"/>
                </a:ext>
              </a:extLst>
            </p:cNvPr>
            <p:cNvSpPr/>
            <p:nvPr/>
          </p:nvSpPr>
          <p:spPr>
            <a:xfrm>
              <a:off x="10204981" y="36453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0" name="圖形 37">
              <a:extLst>
                <a:ext uri="{FF2B5EF4-FFF2-40B4-BE49-F238E27FC236}">
                  <a16:creationId xmlns:a16="http://schemas.microsoft.com/office/drawing/2014/main" id="{1B52665D-2588-416F-A2F0-34102D0D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31050" y="3571504"/>
              <a:ext cx="1191600" cy="1191600"/>
            </a:xfrm>
            <a:prstGeom prst="rect">
              <a:avLst/>
            </a:prstGeom>
          </p:spPr>
        </p:pic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C7E23493-43FD-44E6-AFD8-311018C2AF14}"/>
              </a:ext>
            </a:extLst>
          </p:cNvPr>
          <p:cNvGrpSpPr/>
          <p:nvPr/>
        </p:nvGrpSpPr>
        <p:grpSpPr>
          <a:xfrm>
            <a:off x="9436258" y="1320051"/>
            <a:ext cx="874800" cy="874800"/>
            <a:chOff x="7546633" y="1724894"/>
            <a:chExt cx="874800" cy="874800"/>
          </a:xfrm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A9A0C88F-65B6-4679-9298-338DC0F5C339}"/>
                </a:ext>
              </a:extLst>
            </p:cNvPr>
            <p:cNvSpPr/>
            <p:nvPr/>
          </p:nvSpPr>
          <p:spPr>
            <a:xfrm>
              <a:off x="7603119" y="1779492"/>
              <a:ext cx="765604" cy="7656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形 38">
              <a:extLst>
                <a:ext uri="{FF2B5EF4-FFF2-40B4-BE49-F238E27FC236}">
                  <a16:creationId xmlns:a16="http://schemas.microsoft.com/office/drawing/2014/main" id="{CD26D624-1BC8-46AA-A111-0474822C1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46633" y="1724894"/>
              <a:ext cx="874800" cy="874800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315817EA-401B-4B0F-B4E9-57713729F300}"/>
              </a:ext>
            </a:extLst>
          </p:cNvPr>
          <p:cNvGrpSpPr/>
          <p:nvPr/>
        </p:nvGrpSpPr>
        <p:grpSpPr>
          <a:xfrm>
            <a:off x="3376343" y="2232959"/>
            <a:ext cx="1808651" cy="734732"/>
            <a:chOff x="4847698" y="1436061"/>
            <a:chExt cx="1808651" cy="734732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35B5D63D-D99C-4B41-8C2C-3BACDBE1DD99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D80F1074-9C72-46D2-B08B-D61162E9C6C2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1E93C08-A1C2-4910-BCF7-A0AAD21C06FD}"/>
              </a:ext>
            </a:extLst>
          </p:cNvPr>
          <p:cNvSpPr txBox="1"/>
          <p:nvPr/>
        </p:nvSpPr>
        <p:spPr>
          <a:xfrm>
            <a:off x="3331543" y="2305448"/>
            <a:ext cx="192438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>
                <a:latin typeface="Arial"/>
                <a:ea typeface="新細明體"/>
                <a:cs typeface="Arial"/>
              </a:rPr>
              <a:t>QSW-M2108-2S</a:t>
            </a:r>
            <a:endParaRPr kumimoji="0" lang="zh-TW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E127FC9B-E264-41CF-99BA-22ED8FCC6830}"/>
              </a:ext>
            </a:extLst>
          </p:cNvPr>
          <p:cNvGrpSpPr/>
          <p:nvPr/>
        </p:nvGrpSpPr>
        <p:grpSpPr>
          <a:xfrm>
            <a:off x="6546354" y="2232959"/>
            <a:ext cx="1808651" cy="734732"/>
            <a:chOff x="4847698" y="1436061"/>
            <a:chExt cx="1808651" cy="734732"/>
          </a:xfrm>
        </p:grpSpPr>
        <p:sp>
          <p:nvSpPr>
            <p:cNvPr id="45" name="矩形: 圓角 44">
              <a:extLst>
                <a:ext uri="{FF2B5EF4-FFF2-40B4-BE49-F238E27FC236}">
                  <a16:creationId xmlns:a16="http://schemas.microsoft.com/office/drawing/2014/main" id="{81229CFE-E2DE-4D14-824A-3128624F7340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等腰三角形 45">
              <a:extLst>
                <a:ext uri="{FF2B5EF4-FFF2-40B4-BE49-F238E27FC236}">
                  <a16:creationId xmlns:a16="http://schemas.microsoft.com/office/drawing/2014/main" id="{65E74E06-1D6B-43C7-B1FD-F82740A1B865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4EA6CF3-A4F1-46C4-B571-8D7AF5623CC2}"/>
              </a:ext>
            </a:extLst>
          </p:cNvPr>
          <p:cNvSpPr txBox="1"/>
          <p:nvPr/>
        </p:nvSpPr>
        <p:spPr>
          <a:xfrm>
            <a:off x="6501554" y="2305448"/>
            <a:ext cx="192438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>
                <a:latin typeface="Arial"/>
                <a:ea typeface="新細明體"/>
                <a:cs typeface="Arial"/>
              </a:rPr>
              <a:t>QSW-M2108-2C</a:t>
            </a:r>
            <a:endParaRPr kumimoji="0" lang="zh-TW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9CB4F2A8-6DFD-41A5-9E1D-20C2FFDA4F2E}"/>
              </a:ext>
            </a:extLst>
          </p:cNvPr>
          <p:cNvGrpSpPr/>
          <p:nvPr/>
        </p:nvGrpSpPr>
        <p:grpSpPr>
          <a:xfrm>
            <a:off x="9397432" y="2232959"/>
            <a:ext cx="1808651" cy="734732"/>
            <a:chOff x="4847698" y="1436061"/>
            <a:chExt cx="1808651" cy="734732"/>
          </a:xfrm>
        </p:grpSpPr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A47AC118-FFF4-4EE7-A4DD-F6134FAD1F3B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等腰三角形 49">
              <a:extLst>
                <a:ext uri="{FF2B5EF4-FFF2-40B4-BE49-F238E27FC236}">
                  <a16:creationId xmlns:a16="http://schemas.microsoft.com/office/drawing/2014/main" id="{CC5D5FDA-91CC-4BB8-A4B7-D546050AE003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F2D217A4-9499-4C5E-A8D6-8775A276CEC7}"/>
              </a:ext>
            </a:extLst>
          </p:cNvPr>
          <p:cNvSpPr txBox="1"/>
          <p:nvPr/>
        </p:nvSpPr>
        <p:spPr>
          <a:xfrm>
            <a:off x="9352632" y="2305448"/>
            <a:ext cx="192438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>
                <a:latin typeface="Arial"/>
                <a:ea typeface="新細明體"/>
                <a:cs typeface="Arial"/>
              </a:rPr>
              <a:t>QSW-M2108R-2C</a:t>
            </a:r>
            <a:endParaRPr kumimoji="0" lang="zh-TW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62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QSW-M2108-2S</a:t>
            </a:r>
            <a:r>
              <a:rPr lang="zh-TW" altLang="en-US">
                <a:latin typeface="微軟正黑體"/>
                <a:ea typeface="微軟正黑體"/>
              </a:rPr>
              <a:t> 網路埠配置介紹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72E53F8A-ECE7-48C8-BB54-EF02A3D119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594" y="3965774"/>
            <a:ext cx="9800811" cy="1994429"/>
          </a:xfrm>
          <a:effectLst>
            <a:outerShdw blurRad="114300" dist="38100" dir="15600000" algn="t" rotWithShape="0">
              <a:prstClr val="black">
                <a:alpha val="25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3B2A4E5-45C6-4698-B4C5-AA22F94707BC}"/>
              </a:ext>
            </a:extLst>
          </p:cNvPr>
          <p:cNvSpPr txBox="1"/>
          <p:nvPr/>
        </p:nvSpPr>
        <p:spPr>
          <a:xfrm>
            <a:off x="8073850" y="2603165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2個10GbE SFP+ 網路埠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F177A0E-A82E-4853-80CB-65DFAF820B86}"/>
              </a:ext>
            </a:extLst>
          </p:cNvPr>
          <p:cNvSpPr txBox="1"/>
          <p:nvPr/>
        </p:nvSpPr>
        <p:spPr>
          <a:xfrm>
            <a:off x="3360117" y="2603165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8個2.5GbE RJ45網路埠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2AC283-9A57-43A3-91C1-7CAD8DF2AFB9}"/>
              </a:ext>
            </a:extLst>
          </p:cNvPr>
          <p:cNvSpPr txBox="1"/>
          <p:nvPr/>
        </p:nvSpPr>
        <p:spPr>
          <a:xfrm>
            <a:off x="1826024" y="2596109"/>
            <a:ext cx="1194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管理埠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9B36E42-86F7-4AC8-B2EF-E3601405BA42}"/>
              </a:ext>
            </a:extLst>
          </p:cNvPr>
          <p:cNvSpPr/>
          <p:nvPr/>
        </p:nvSpPr>
        <p:spPr>
          <a:xfrm>
            <a:off x="2657772" y="4613842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AC4EFA53-9233-434F-830B-9C8274C9E754}"/>
              </a:ext>
            </a:extLst>
          </p:cNvPr>
          <p:cNvGrpSpPr/>
          <p:nvPr/>
        </p:nvGrpSpPr>
        <p:grpSpPr>
          <a:xfrm>
            <a:off x="2086575" y="3115393"/>
            <a:ext cx="6277871" cy="1915318"/>
            <a:chOff x="2086575" y="3694190"/>
            <a:chExt cx="6277871" cy="1336521"/>
          </a:xfrm>
        </p:grpSpPr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D7544EB5-FD0D-416A-A5B4-990B915AB1FE}"/>
                </a:ext>
              </a:extLst>
            </p:cNvPr>
            <p:cNvCxnSpPr>
              <a:cxnSpLocks/>
            </p:cNvCxnSpPr>
            <p:nvPr/>
          </p:nvCxnSpPr>
          <p:spPr>
            <a:xfrm>
              <a:off x="3650712" y="3694190"/>
              <a:ext cx="0" cy="1045627"/>
            </a:xfrm>
            <a:prstGeom prst="straightConnector1">
              <a:avLst/>
            </a:prstGeom>
            <a:ln w="38100">
              <a:solidFill>
                <a:srgbClr val="DACC1B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73F8346C-5108-45ED-8AE3-E879A84CC59D}"/>
                </a:ext>
              </a:extLst>
            </p:cNvPr>
            <p:cNvCxnSpPr>
              <a:cxnSpLocks/>
            </p:cNvCxnSpPr>
            <p:nvPr/>
          </p:nvCxnSpPr>
          <p:spPr>
            <a:xfrm>
              <a:off x="2086575" y="3694190"/>
              <a:ext cx="0" cy="1336521"/>
            </a:xfrm>
            <a:prstGeom prst="straightConnector1">
              <a:avLst/>
            </a:prstGeom>
            <a:ln w="38100">
              <a:solidFill>
                <a:srgbClr val="DACC1B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832F648B-7B3E-4AA7-A7C8-EAC2309E460C}"/>
                </a:ext>
              </a:extLst>
            </p:cNvPr>
            <p:cNvCxnSpPr>
              <a:cxnSpLocks/>
            </p:cNvCxnSpPr>
            <p:nvPr/>
          </p:nvCxnSpPr>
          <p:spPr>
            <a:xfrm>
              <a:off x="8364446" y="3694190"/>
              <a:ext cx="0" cy="1045627"/>
            </a:xfrm>
            <a:prstGeom prst="straightConnector1">
              <a:avLst/>
            </a:prstGeom>
            <a:ln w="38100">
              <a:solidFill>
                <a:srgbClr val="DACC1B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134F504F-0022-4195-AD33-0483772AF524}"/>
              </a:ext>
            </a:extLst>
          </p:cNvPr>
          <p:cNvSpPr/>
          <p:nvPr/>
        </p:nvSpPr>
        <p:spPr>
          <a:xfrm>
            <a:off x="7389886" y="4613842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819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4">
            <a:extLst>
              <a:ext uri="{FF2B5EF4-FFF2-40B4-BE49-F238E27FC236}">
                <a16:creationId xmlns:a16="http://schemas.microsoft.com/office/drawing/2014/main" id="{6C2E5EE8-67B2-4EA7-B941-90142D6C4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9709" y="3952498"/>
            <a:ext cx="9828000" cy="2076054"/>
          </a:xfrm>
          <a:prstGeom prst="rect">
            <a:avLst/>
          </a:prstGeom>
          <a:effectLst>
            <a:outerShdw blurRad="114300" dist="38100" dir="15600000" algn="t" rotWithShape="0">
              <a:prstClr val="black">
                <a:alpha val="25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QSW-M2108-2C </a:t>
            </a:r>
            <a:r>
              <a:rPr lang="zh-TW" altLang="en-US">
                <a:latin typeface="微軟正黑體"/>
                <a:ea typeface="微軟正黑體"/>
              </a:rPr>
              <a:t>網路埠配置介紹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0101D9-DC5F-46E5-BB1A-AC8D756ACE9B}"/>
              </a:ext>
            </a:extLst>
          </p:cNvPr>
          <p:cNvSpPr txBox="1"/>
          <p:nvPr/>
        </p:nvSpPr>
        <p:spPr>
          <a:xfrm>
            <a:off x="8492408" y="2566747"/>
            <a:ext cx="2596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2個10GbE SFP+ /RJ45 combo 網路埠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DA7024-5CAD-48DC-A959-52724208CC75}"/>
              </a:ext>
            </a:extLst>
          </p:cNvPr>
          <p:cNvSpPr txBox="1"/>
          <p:nvPr/>
        </p:nvSpPr>
        <p:spPr>
          <a:xfrm>
            <a:off x="3360306" y="2566747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8個2.5GbE RJ45網路埠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D087D0-9B68-4E70-A42B-BA8AD88C9D90}"/>
              </a:ext>
            </a:extLst>
          </p:cNvPr>
          <p:cNvSpPr txBox="1"/>
          <p:nvPr/>
        </p:nvSpPr>
        <p:spPr>
          <a:xfrm>
            <a:off x="1740612" y="2566747"/>
            <a:ext cx="1194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9C47ED-8870-4D01-9AB7-3FEF8AD195B4}"/>
              </a:ext>
            </a:extLst>
          </p:cNvPr>
          <p:cNvSpPr/>
          <p:nvPr/>
        </p:nvSpPr>
        <p:spPr>
          <a:xfrm>
            <a:off x="2657772" y="4618437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730AF91-A441-426D-9ACF-6E064020C679}"/>
              </a:ext>
            </a:extLst>
          </p:cNvPr>
          <p:cNvCxnSpPr>
            <a:cxnSpLocks/>
          </p:cNvCxnSpPr>
          <p:nvPr/>
        </p:nvCxnSpPr>
        <p:spPr>
          <a:xfrm>
            <a:off x="3650712" y="3119988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ED633E6-8DCB-4566-A0ED-81B40483ACCA}"/>
              </a:ext>
            </a:extLst>
          </p:cNvPr>
          <p:cNvCxnSpPr>
            <a:cxnSpLocks/>
          </p:cNvCxnSpPr>
          <p:nvPr/>
        </p:nvCxnSpPr>
        <p:spPr>
          <a:xfrm>
            <a:off x="2086575" y="3119988"/>
            <a:ext cx="0" cy="1915318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3453D614-A1A0-46DC-B9FD-9F08725C8EB1}"/>
              </a:ext>
            </a:extLst>
          </p:cNvPr>
          <p:cNvCxnSpPr>
            <a:cxnSpLocks/>
          </p:cNvCxnSpPr>
          <p:nvPr/>
        </p:nvCxnSpPr>
        <p:spPr>
          <a:xfrm>
            <a:off x="8823944" y="3320980"/>
            <a:ext cx="0" cy="1297457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1D2ABAE2-D814-46DC-AE3F-A79DEA886FE4}"/>
              </a:ext>
            </a:extLst>
          </p:cNvPr>
          <p:cNvSpPr/>
          <p:nvPr/>
        </p:nvSpPr>
        <p:spPr>
          <a:xfrm>
            <a:off x="7535759" y="4618437"/>
            <a:ext cx="2550211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848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小型企業布</a:t>
            </a:r>
            <a:r>
              <a:rPr lang="zh-TW">
                <a:latin typeface="Microsoft JhengHei"/>
                <a:ea typeface="Microsoft JhengHei"/>
              </a:rPr>
              <a:t>建</a:t>
            </a:r>
            <a:r>
              <a:rPr lang="zh-TW" altLang="en-US">
                <a:latin typeface="微軟正黑體"/>
                <a:ea typeface="微軟正黑體"/>
              </a:rPr>
              <a:t>高速網路到底碰到什麼問題？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953919" y="1126837"/>
            <a:ext cx="18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QSW-M2108R-2C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8485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706" y="3611340"/>
            <a:ext cx="9166320" cy="265021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QSW-M2108R-2C </a:t>
            </a:r>
            <a:r>
              <a:rPr lang="zh-TW" altLang="en-US">
                <a:latin typeface="微軟正黑體"/>
                <a:ea typeface="微軟正黑體"/>
              </a:rPr>
              <a:t>網路埠配置介紹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0101D9-DC5F-46E5-BB1A-AC8D756ACE9B}"/>
              </a:ext>
            </a:extLst>
          </p:cNvPr>
          <p:cNvSpPr txBox="1"/>
          <p:nvPr/>
        </p:nvSpPr>
        <p:spPr>
          <a:xfrm>
            <a:off x="7696737" y="2658127"/>
            <a:ext cx="2596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2個10GbE SFP+ /RJ45 combo 網路埠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DA7024-5CAD-48DC-A959-52724208CC75}"/>
              </a:ext>
            </a:extLst>
          </p:cNvPr>
          <p:cNvSpPr txBox="1"/>
          <p:nvPr/>
        </p:nvSpPr>
        <p:spPr>
          <a:xfrm>
            <a:off x="4327702" y="2658127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8個2.5GbE RJ45網路埠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D087D0-9B68-4E70-A42B-BA8AD88C9D90}"/>
              </a:ext>
            </a:extLst>
          </p:cNvPr>
          <p:cNvSpPr txBox="1"/>
          <p:nvPr/>
        </p:nvSpPr>
        <p:spPr>
          <a:xfrm>
            <a:off x="2708008" y="2658127"/>
            <a:ext cx="1194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9C47ED-8870-4D01-9AB7-3FEF8AD195B4}"/>
              </a:ext>
            </a:extLst>
          </p:cNvPr>
          <p:cNvSpPr/>
          <p:nvPr/>
        </p:nvSpPr>
        <p:spPr>
          <a:xfrm>
            <a:off x="3575534" y="4730042"/>
            <a:ext cx="269065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730AF91-A441-426D-9ACF-6E064020C679}"/>
              </a:ext>
            </a:extLst>
          </p:cNvPr>
          <p:cNvCxnSpPr>
            <a:cxnSpLocks/>
          </p:cNvCxnSpPr>
          <p:nvPr/>
        </p:nvCxnSpPr>
        <p:spPr>
          <a:xfrm>
            <a:off x="4761055" y="3231593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ED633E6-8DCB-4566-A0ED-81B40483ACCA}"/>
              </a:ext>
            </a:extLst>
          </p:cNvPr>
          <p:cNvCxnSpPr>
            <a:cxnSpLocks/>
          </p:cNvCxnSpPr>
          <p:nvPr/>
        </p:nvCxnSpPr>
        <p:spPr>
          <a:xfrm>
            <a:off x="3196918" y="3231593"/>
            <a:ext cx="0" cy="1915318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3453D614-A1A0-46DC-B9FD-9F08725C8EB1}"/>
              </a:ext>
            </a:extLst>
          </p:cNvPr>
          <p:cNvCxnSpPr>
            <a:cxnSpLocks/>
          </p:cNvCxnSpPr>
          <p:nvPr/>
        </p:nvCxnSpPr>
        <p:spPr>
          <a:xfrm>
            <a:off x="8115878" y="3440781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1D2ABAE2-D814-46DC-AE3F-A79DEA886FE4}"/>
              </a:ext>
            </a:extLst>
          </p:cNvPr>
          <p:cNvSpPr/>
          <p:nvPr/>
        </p:nvSpPr>
        <p:spPr>
          <a:xfrm>
            <a:off x="6457848" y="4939230"/>
            <a:ext cx="3391250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153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/>
              <a:t>硬體優勢與價值</a:t>
            </a:r>
            <a:endParaRPr lang="en-US" altLang="zh-TW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A0CD8C6-6AF2-46E2-9269-2EEDDE1FF192}"/>
              </a:ext>
            </a:extLst>
          </p:cNvPr>
          <p:cNvGrpSpPr/>
          <p:nvPr/>
        </p:nvGrpSpPr>
        <p:grpSpPr>
          <a:xfrm>
            <a:off x="1137546" y="2526420"/>
            <a:ext cx="3081867" cy="902580"/>
            <a:chOff x="4452615" y="1268213"/>
            <a:chExt cx="3081867" cy="902580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87E6999-DEE1-4403-BFA9-DC58970D719F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E1F569F4-BB0A-4DF7-8B44-531866A62FF6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5F5E112-E4B8-4BC9-BCF2-3FEEBB745091}"/>
              </a:ext>
            </a:extLst>
          </p:cNvPr>
          <p:cNvSpPr txBox="1"/>
          <p:nvPr/>
        </p:nvSpPr>
        <p:spPr>
          <a:xfrm>
            <a:off x="1160717" y="2656873"/>
            <a:ext cx="3081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PWM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雙滾珠軸承風扇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E55798F-3CB9-466A-B8B8-805E520DC7A3}"/>
              </a:ext>
            </a:extLst>
          </p:cNvPr>
          <p:cNvGrpSpPr/>
          <p:nvPr/>
        </p:nvGrpSpPr>
        <p:grpSpPr>
          <a:xfrm>
            <a:off x="4568771" y="2526420"/>
            <a:ext cx="3081867" cy="902580"/>
            <a:chOff x="4452615" y="1268213"/>
            <a:chExt cx="3081867" cy="902580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81542E9-A237-459B-9FE6-DE1A8BBEDEE1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8973E665-8829-41FF-A3FE-95741F86687A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A1859BD-17DA-4D69-950D-4F8888A06A42}"/>
              </a:ext>
            </a:extLst>
          </p:cNvPr>
          <p:cNvSpPr txBox="1"/>
          <p:nvPr/>
        </p:nvSpPr>
        <p:spPr>
          <a:xfrm>
            <a:off x="4591942" y="2656873"/>
            <a:ext cx="3081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大面積、全覆蓋散熱片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3ABAAED-635F-451D-8AF4-08250417612D}"/>
              </a:ext>
            </a:extLst>
          </p:cNvPr>
          <p:cNvGrpSpPr/>
          <p:nvPr/>
        </p:nvGrpSpPr>
        <p:grpSpPr>
          <a:xfrm>
            <a:off x="8030870" y="2526420"/>
            <a:ext cx="3081867" cy="902580"/>
            <a:chOff x="4452615" y="1268213"/>
            <a:chExt cx="3081867" cy="902580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5F60F7E2-DAD6-44A6-AD01-F388B068A34D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523F03F2-A458-4143-8A6A-4A3178BEDCEF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96BDA8-5646-416F-B3AF-F1C1B725C0EB}"/>
              </a:ext>
            </a:extLst>
          </p:cNvPr>
          <p:cNvSpPr txBox="1"/>
          <p:nvPr/>
        </p:nvSpPr>
        <p:spPr>
          <a:xfrm>
            <a:off x="8054041" y="2656873"/>
            <a:ext cx="3081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固態電容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91" y="3521228"/>
            <a:ext cx="3200400" cy="24024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136" y="3521228"/>
            <a:ext cx="3204667" cy="24024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015" y="3528071"/>
            <a:ext cx="3202208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57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/>
              <a:t>硬體優勢與價值：洗鍊設計與配色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99715" y="2266206"/>
            <a:ext cx="10642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以兩種表面處理凸顯純白機身的層次感、巧妙分野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介面。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搭配墨綠色造型電源接頭，不只為辦公空間帶來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2.5/10GbE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靈活搭配也帶來體現功能與美感的設計 ！</a:t>
            </a: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04BBA362-5C0C-4EB9-A79D-06BFEC2D83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2982" y="3615177"/>
            <a:ext cx="8726036" cy="2398577"/>
          </a:xfrm>
          <a:prstGeom prst="rect">
            <a:avLst/>
          </a:prstGeom>
          <a:effectLst>
            <a:outerShdw blurRad="114300" dist="38100" dir="15600000" algn="t" rotWithShape="0">
              <a:prstClr val="black">
                <a:alpha val="25000"/>
              </a:prst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8208818" y="6421582"/>
            <a:ext cx="303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Note: QSW-M2108-2S/2C only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427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43CB0C3F-ABE1-48F9-987B-F262B5F1E21B}"/>
              </a:ext>
            </a:extLst>
          </p:cNvPr>
          <p:cNvGrpSpPr/>
          <p:nvPr/>
        </p:nvGrpSpPr>
        <p:grpSpPr>
          <a:xfrm flipH="1">
            <a:off x="1033528" y="4150311"/>
            <a:ext cx="4056050" cy="815288"/>
            <a:chOff x="4452615" y="1268213"/>
            <a:chExt cx="3470758" cy="92121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7D16A288-A8A8-476E-9E1B-B8254DA1944E}"/>
                </a:ext>
              </a:extLst>
            </p:cNvPr>
            <p:cNvSpPr/>
            <p:nvPr/>
          </p:nvSpPr>
          <p:spPr>
            <a:xfrm>
              <a:off x="4452615" y="1268213"/>
              <a:ext cx="3470758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71B90DD2-1D1D-435E-B27E-5C671A6C6845}"/>
                </a:ext>
              </a:extLst>
            </p:cNvPr>
            <p:cNvSpPr/>
            <p:nvPr/>
          </p:nvSpPr>
          <p:spPr>
            <a:xfrm rot="10800000">
              <a:off x="4825473" y="1633681"/>
              <a:ext cx="466294" cy="5557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D0D5FFDC-CE41-4677-8F0C-49830CB084D6}"/>
              </a:ext>
            </a:extLst>
          </p:cNvPr>
          <p:cNvGrpSpPr/>
          <p:nvPr/>
        </p:nvGrpSpPr>
        <p:grpSpPr>
          <a:xfrm>
            <a:off x="6676749" y="2804584"/>
            <a:ext cx="4346293" cy="590050"/>
            <a:chOff x="4204254" y="1268213"/>
            <a:chExt cx="3719119" cy="666713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2B64E8E-3921-420B-86AA-79E89006BAF6}"/>
                </a:ext>
              </a:extLst>
            </p:cNvPr>
            <p:cNvSpPr/>
            <p:nvPr/>
          </p:nvSpPr>
          <p:spPr>
            <a:xfrm>
              <a:off x="4452615" y="1268213"/>
              <a:ext cx="3470758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29B6A69B-B581-422B-A264-E73FB89C6018}"/>
                </a:ext>
              </a:extLst>
            </p:cNvPr>
            <p:cNvSpPr/>
            <p:nvPr/>
          </p:nvSpPr>
          <p:spPr>
            <a:xfrm rot="16200000">
              <a:off x="4268407" y="1236004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硬體優勢與價值：全新</a:t>
            </a:r>
            <a:r>
              <a:rPr lang="en-US" altLang="zh-TW"/>
              <a:t>Rack mount kit</a:t>
            </a:r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5667" y="4577169"/>
            <a:ext cx="9010420" cy="168539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716" y="2507064"/>
            <a:ext cx="6099719" cy="124097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38446" y="5909162"/>
            <a:ext cx="6473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</a:rPr>
              <a:t>Note1: QSW-M2108R-2C only</a:t>
            </a:r>
          </a:p>
          <a:p>
            <a:r>
              <a:rPr lang="en-US" altLang="zh-TW" sz="1400">
                <a:solidFill>
                  <a:schemeClr val="bg1"/>
                </a:solidFill>
              </a:rPr>
              <a:t>Note2: Requires separate 2-in-1U rackmount kit. Please visit https://shop.qnap.com.</a:t>
            </a:r>
            <a:endParaRPr lang="zh-TW" altLang="en-US" sz="1400">
              <a:solidFill>
                <a:schemeClr val="bg1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882CE33-EEFB-4435-91BD-F93AF2053E6A}"/>
              </a:ext>
            </a:extLst>
          </p:cNvPr>
          <p:cNvSpPr txBox="1"/>
          <p:nvPr/>
        </p:nvSpPr>
        <p:spPr>
          <a:xfrm>
            <a:off x="7046116" y="2927494"/>
            <a:ext cx="3976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單台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QSW-M2108R-2C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裝在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1U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空間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B4BDD32-375B-4223-9044-26EC0304524E}"/>
              </a:ext>
            </a:extLst>
          </p:cNvPr>
          <p:cNvSpPr txBox="1"/>
          <p:nvPr/>
        </p:nvSpPr>
        <p:spPr>
          <a:xfrm>
            <a:off x="1073091" y="4273221"/>
            <a:ext cx="3976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兩台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QSW-M2108R-2C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裝在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1U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空間</a:t>
            </a:r>
          </a:p>
        </p:txBody>
      </p:sp>
    </p:spTree>
    <p:extLst>
      <p:ext uri="{BB962C8B-B14F-4D97-AF65-F5344CB8AC3E}">
        <p14:creationId xmlns:p14="http://schemas.microsoft.com/office/powerpoint/2010/main" val="1001387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QSW-M2108</a:t>
            </a:r>
            <a:r>
              <a:rPr lang="zh-TW" altLang="en-US"/>
              <a:t>軟體介紹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564009" y="4434768"/>
            <a:ext cx="18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QSW-M2108R-2C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7587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簡單明瞭的介面設計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466009" y="1278636"/>
            <a:ext cx="10515600" cy="4470993"/>
          </a:xfrm>
        </p:spPr>
        <p:txBody>
          <a:bodyPr/>
          <a:lstStyle/>
          <a:p>
            <a:pPr lvl="0"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簡潔、圖像化</a:t>
            </a:r>
            <a:endParaRPr lang="en-US" altLang="zh-TW" b="1"/>
          </a:p>
          <a:p>
            <a:pPr lvl="0"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設定引導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433725" y="2403172"/>
            <a:ext cx="11448474" cy="3953600"/>
            <a:chOff x="807948" y="2773359"/>
            <a:chExt cx="10576104" cy="3652337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773359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7167" y="3377208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9237" y="4284384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93393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明確分割工作室內各別網路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40267" y="1438601"/>
            <a:ext cx="8212666" cy="141158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虛擬區域網路 </a:t>
            </a:r>
            <a:r>
              <a:rPr lang="en-US" altLang="zh-TW" sz="2400" b="1"/>
              <a:t>(VLAN) </a:t>
            </a:r>
            <a:r>
              <a:rPr lang="zh-TW" altLang="en-US" sz="2400" b="1"/>
              <a:t>可以明確獨立出不同的部門網路</a:t>
            </a:r>
            <a:r>
              <a:rPr lang="en-US" altLang="zh-TW" sz="2400" b="1"/>
              <a:t> </a:t>
            </a:r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方便管理</a:t>
            </a:r>
            <a:r>
              <a:rPr lang="en-US" altLang="zh-TW" sz="2400" b="1"/>
              <a:t>,</a:t>
            </a:r>
            <a:r>
              <a:rPr lang="zh-TW" altLang="en-US" sz="2400" b="1"/>
              <a:t> 不同網路間可有條件相連</a:t>
            </a:r>
            <a:endParaRPr lang="en-US" altLang="zh-TW" sz="2400" b="1"/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也可分隔員工及來賓網路</a:t>
            </a:r>
          </a:p>
        </p:txBody>
      </p:sp>
      <p:sp>
        <p:nvSpPr>
          <p:cNvPr id="129" name="流程圖: 接點 128">
            <a:extLst>
              <a:ext uri="{FF2B5EF4-FFF2-40B4-BE49-F238E27FC236}">
                <a16:creationId xmlns:a16="http://schemas.microsoft.com/office/drawing/2014/main" id="{38147941-D0A1-4F6E-B241-4A7BE6918161}"/>
              </a:ext>
            </a:extLst>
          </p:cNvPr>
          <p:cNvSpPr/>
          <p:nvPr/>
        </p:nvSpPr>
        <p:spPr>
          <a:xfrm>
            <a:off x="888588" y="4333178"/>
            <a:ext cx="3068293" cy="180292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 descr="一張含有 玩具 的圖片&#10;&#10;自動產生的描述">
            <a:extLst>
              <a:ext uri="{FF2B5EF4-FFF2-40B4-BE49-F238E27FC236}">
                <a16:creationId xmlns:a16="http://schemas.microsoft.com/office/drawing/2014/main" id="{3049FA66-BC23-4EDE-AA7D-D65D5A2F26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954" y="4218516"/>
            <a:ext cx="1945708" cy="220947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8FBB188-2253-4B02-87D8-57434F1B2D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8672" y="4215842"/>
            <a:ext cx="2277489" cy="221124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BFA8D2D-FDC4-426F-9FD6-FB7BFC0311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3459" y="1388067"/>
            <a:ext cx="2029249" cy="2211268"/>
          </a:xfrm>
          <a:prstGeom prst="rect">
            <a:avLst/>
          </a:prstGeom>
        </p:spPr>
      </p:pic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B31945D-5F03-4474-A7D5-47595135467F}"/>
              </a:ext>
            </a:extLst>
          </p:cNvPr>
          <p:cNvCxnSpPr>
            <a:cxnSpLocks/>
          </p:cNvCxnSpPr>
          <p:nvPr/>
        </p:nvCxnSpPr>
        <p:spPr>
          <a:xfrm flipV="1">
            <a:off x="4091517" y="3402279"/>
            <a:ext cx="4931733" cy="713534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6BAAA19E-B728-4AE3-96D0-93ECA772C9D6}"/>
              </a:ext>
            </a:extLst>
          </p:cNvPr>
          <p:cNvCxnSpPr>
            <a:cxnSpLocks/>
          </p:cNvCxnSpPr>
          <p:nvPr/>
        </p:nvCxnSpPr>
        <p:spPr>
          <a:xfrm>
            <a:off x="8218697" y="5234639"/>
            <a:ext cx="1330883" cy="0"/>
          </a:xfrm>
          <a:prstGeom prst="straightConnector1">
            <a:avLst/>
          </a:prstGeom>
          <a:ln w="635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DD3DC10A-6B4E-42FC-96ED-774651DF7496}"/>
              </a:ext>
            </a:extLst>
          </p:cNvPr>
          <p:cNvCxnSpPr>
            <a:cxnSpLocks/>
          </p:cNvCxnSpPr>
          <p:nvPr/>
        </p:nvCxnSpPr>
        <p:spPr>
          <a:xfrm>
            <a:off x="9910875" y="3703147"/>
            <a:ext cx="6530" cy="1113216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圖片 77">
            <a:extLst>
              <a:ext uri="{FF2B5EF4-FFF2-40B4-BE49-F238E27FC236}">
                <a16:creationId xmlns:a16="http://schemas.microsoft.com/office/drawing/2014/main" id="{1E0700A0-2D5F-4997-8BE1-18C79FF7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839" y="3023227"/>
            <a:ext cx="3130678" cy="2776804"/>
          </a:xfrm>
          <a:prstGeom prst="rect">
            <a:avLst/>
          </a:prstGeom>
        </p:spPr>
      </p:pic>
      <p:sp>
        <p:nvSpPr>
          <p:cNvPr id="82" name="乘號 81">
            <a:extLst>
              <a:ext uri="{FF2B5EF4-FFF2-40B4-BE49-F238E27FC236}">
                <a16:creationId xmlns:a16="http://schemas.microsoft.com/office/drawing/2014/main" id="{287E33E0-E5F6-4382-B6CD-947F80017F22}"/>
              </a:ext>
            </a:extLst>
          </p:cNvPr>
          <p:cNvSpPr/>
          <p:nvPr/>
        </p:nvSpPr>
        <p:spPr>
          <a:xfrm>
            <a:off x="9584205" y="3929208"/>
            <a:ext cx="653339" cy="65333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3" name="乘號 82">
            <a:extLst>
              <a:ext uri="{FF2B5EF4-FFF2-40B4-BE49-F238E27FC236}">
                <a16:creationId xmlns:a16="http://schemas.microsoft.com/office/drawing/2014/main" id="{401791EE-6354-42FD-AFE7-E31C4256166B}"/>
              </a:ext>
            </a:extLst>
          </p:cNvPr>
          <p:cNvSpPr/>
          <p:nvPr/>
        </p:nvSpPr>
        <p:spPr>
          <a:xfrm>
            <a:off x="6152361" y="3436624"/>
            <a:ext cx="653339" cy="65333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D140CAE-6C8A-401B-8F70-EBE86B4C97A1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4091517" y="4411629"/>
            <a:ext cx="2281715" cy="67365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乘號 124">
            <a:extLst>
              <a:ext uri="{FF2B5EF4-FFF2-40B4-BE49-F238E27FC236}">
                <a16:creationId xmlns:a16="http://schemas.microsoft.com/office/drawing/2014/main" id="{3450B1C6-7A29-4F8B-A547-47850ADC9D55}"/>
              </a:ext>
            </a:extLst>
          </p:cNvPr>
          <p:cNvSpPr/>
          <p:nvPr/>
        </p:nvSpPr>
        <p:spPr>
          <a:xfrm>
            <a:off x="4882620" y="4393661"/>
            <a:ext cx="653339" cy="65333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32" name="直線單箭頭接點 131">
            <a:extLst>
              <a:ext uri="{FF2B5EF4-FFF2-40B4-BE49-F238E27FC236}">
                <a16:creationId xmlns:a16="http://schemas.microsoft.com/office/drawing/2014/main" id="{C9FE2732-2406-4600-BB2B-B63F6C5CCB6D}"/>
              </a:ext>
            </a:extLst>
          </p:cNvPr>
          <p:cNvCxnSpPr>
            <a:cxnSpLocks/>
          </p:cNvCxnSpPr>
          <p:nvPr/>
        </p:nvCxnSpPr>
        <p:spPr>
          <a:xfrm flipV="1">
            <a:off x="8224711" y="3695325"/>
            <a:ext cx="1181116" cy="1022836"/>
          </a:xfrm>
          <a:prstGeom prst="straightConnector1">
            <a:avLst/>
          </a:prstGeom>
          <a:ln w="635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749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多接條網路線也可以提高網速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627833" y="2242557"/>
            <a:ext cx="9402565" cy="15102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/>
              <a:t>鏈路聚合 </a:t>
            </a:r>
            <a:r>
              <a:rPr lang="en-US" altLang="zh-TW" sz="2000" b="1"/>
              <a:t>(LAG, Link Aggregation) </a:t>
            </a:r>
            <a:r>
              <a:rPr lang="zh-TW" altLang="en-US" sz="2000" b="1"/>
              <a:t>可以讓多條網路線的網速相加， 變成更大的網路頻寬</a:t>
            </a:r>
            <a:endParaRPr lang="en-US" altLang="zh-TW" sz="2000" b="1"/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/>
              <a:t>快速又直接的讓網速更上一層樓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8B16C5-010D-49F4-94DE-887E1C45A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879" y="4285412"/>
            <a:ext cx="6692799" cy="1839689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199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172" y="1734908"/>
            <a:ext cx="7903375" cy="45334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準確記錄及配發影音串流給設備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94782" y="1527363"/>
            <a:ext cx="3996267" cy="20786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群組監聽協定 </a:t>
            </a:r>
            <a:r>
              <a:rPr lang="en-US" altLang="zh-TW" sz="2400" b="1"/>
              <a:t>(IGMP snooping) </a:t>
            </a:r>
            <a:r>
              <a:rPr lang="zh-TW" altLang="en-US" sz="2400" b="1"/>
              <a:t>可以準確記錄所有影音串流分配方式</a:t>
            </a:r>
            <a:endParaRPr lang="en-US" altLang="zh-TW" sz="2400" b="1"/>
          </a:p>
          <a:p>
            <a:pPr>
              <a:lnSpc>
                <a:spcPct val="100000"/>
              </a:lnSpc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不會因為誤傳或少傳封包導致影音中斷或品質不佳</a:t>
            </a:r>
          </a:p>
        </p:txBody>
      </p:sp>
    </p:spTree>
    <p:extLst>
      <p:ext uri="{BB962C8B-B14F-4D97-AF65-F5344CB8AC3E}">
        <p14:creationId xmlns:p14="http://schemas.microsoft.com/office/powerpoint/2010/main" val="508070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軔體版本檢查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773779" y="3092116"/>
            <a:ext cx="5079924" cy="172541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一鍵自動更新</a:t>
            </a:r>
            <a:endParaRPr lang="en-US" altLang="zh-TW" sz="2400" b="1"/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交換機自動偵測有無新軔體</a:t>
            </a:r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手動更新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D9CD9D4-78F5-4985-80D1-969307CFE120}"/>
              </a:ext>
            </a:extLst>
          </p:cNvPr>
          <p:cNvGrpSpPr/>
          <p:nvPr/>
        </p:nvGrpSpPr>
        <p:grpSpPr>
          <a:xfrm>
            <a:off x="648118" y="1562080"/>
            <a:ext cx="5367740" cy="5069083"/>
            <a:chOff x="306213" y="1754188"/>
            <a:chExt cx="5845298" cy="5520070"/>
          </a:xfrm>
        </p:grpSpPr>
        <p:pic>
          <p:nvPicPr>
            <p:cNvPr id="9" name="圖片 8" descr="一張含有 畫畫, 標誌 的圖片&#10;&#10;自動產生的描述">
              <a:extLst>
                <a:ext uri="{FF2B5EF4-FFF2-40B4-BE49-F238E27FC236}">
                  <a16:creationId xmlns:a16="http://schemas.microsoft.com/office/drawing/2014/main" id="{E3D513E4-18D6-4B37-87B1-A4B38A479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213" y="1754188"/>
              <a:ext cx="5845298" cy="5520070"/>
            </a:xfrm>
            <a:prstGeom prst="rect">
              <a:avLst/>
            </a:prstGeom>
          </p:spPr>
        </p:pic>
        <p:pic>
          <p:nvPicPr>
            <p:cNvPr id="4" name="圖片 4">
              <a:extLst>
                <a:ext uri="{FF2B5EF4-FFF2-40B4-BE49-F238E27FC236}">
                  <a16:creationId xmlns:a16="http://schemas.microsoft.com/office/drawing/2014/main" id="{65DDF9C7-ABF1-445C-9305-8DE1EF079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1321" y="2433633"/>
              <a:ext cx="3117246" cy="658483"/>
            </a:xfrm>
            <a:prstGeom prst="rect">
              <a:avLst/>
            </a:prstGeom>
            <a:effectLst>
              <a:outerShdw blurRad="114300" dist="38100" dir="5400000" algn="t" rotWithShape="0">
                <a:prstClr val="black">
                  <a:alpha val="2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0032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6AA6D7E0-7E8F-4269-8FEB-8D1480111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87" y="2768320"/>
            <a:ext cx="11714628" cy="38558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辦公室電腦網速太慢會影響工作效率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487488" y="1434041"/>
            <a:ext cx="8715375" cy="1490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/>
            <a:r>
              <a:rPr lang="zh-TW" altLang="en-US">
                <a:latin typeface="微軟正黑體"/>
                <a:ea typeface="微軟正黑體"/>
              </a:rPr>
              <a:t>主機板、</a:t>
            </a:r>
            <a:r>
              <a:rPr lang="zh-TW">
                <a:latin typeface="微軟正黑體"/>
                <a:ea typeface="微軟正黑體"/>
              </a:rPr>
              <a:t>筆電、NAS</a:t>
            </a:r>
            <a:r>
              <a:rPr lang="zh-TW" altLang="en-US">
                <a:latin typeface="微軟正黑體"/>
                <a:ea typeface="微軟正黑體"/>
              </a:rPr>
              <a:t>紛紛推出支援</a:t>
            </a:r>
            <a:r>
              <a:rPr lang="en-US" altLang="zh-TW">
                <a:latin typeface="微軟正黑體"/>
                <a:ea typeface="微軟正黑體"/>
              </a:rPr>
              <a:t>2.5/10GbE</a:t>
            </a:r>
            <a:r>
              <a:rPr lang="zh-TW" altLang="en-US">
                <a:latin typeface="微軟正黑體"/>
                <a:ea typeface="微軟正黑體"/>
              </a:rPr>
              <a:t>的產品</a:t>
            </a:r>
            <a:endParaRPr lang="en-US" altLang="zh-TW">
              <a:latin typeface="微軟正黑體"/>
              <a:ea typeface="微軟正黑體"/>
            </a:endParaRPr>
          </a:p>
          <a:p>
            <a:pPr marL="251460" indent="-251460"/>
            <a:r>
              <a:rPr lang="zh-TW" altLang="en-US"/>
              <a:t>就是要讓你辦公時不被電腦本身的網速給拖累</a:t>
            </a:r>
          </a:p>
        </p:txBody>
      </p:sp>
      <p:sp>
        <p:nvSpPr>
          <p:cNvPr id="12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1251857" y="5960714"/>
            <a:ext cx="307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/>
              <a:t>Gigabyte Z490 AORUS MASTER</a:t>
            </a:r>
            <a:endParaRPr kumimoji="1" lang="zh-TW" altLang="en-US"/>
          </a:p>
        </p:txBody>
      </p:sp>
      <p:pic>
        <p:nvPicPr>
          <p:cNvPr id="13" name="圖片 12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E1F2779E-3343-CA46-A184-961645BF86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16" b="9283"/>
          <a:stretch/>
        </p:blipFill>
        <p:spPr>
          <a:xfrm>
            <a:off x="1242458" y="3616655"/>
            <a:ext cx="3048000" cy="2371356"/>
          </a:xfrm>
          <a:prstGeom prst="rect">
            <a:avLst/>
          </a:prstGeom>
        </p:spPr>
      </p:pic>
      <p:sp>
        <p:nvSpPr>
          <p:cNvPr id="14" name="文字方塊 34">
            <a:extLst>
              <a:ext uri="{FF2B5EF4-FFF2-40B4-BE49-F238E27FC236}">
                <a16:creationId xmlns:a16="http://schemas.microsoft.com/office/drawing/2014/main" id="{6502F697-9501-4647-BD9F-60FB64EAA703}"/>
              </a:ext>
            </a:extLst>
          </p:cNvPr>
          <p:cNvSpPr txBox="1"/>
          <p:nvPr/>
        </p:nvSpPr>
        <p:spPr>
          <a:xfrm>
            <a:off x="8945930" y="5960714"/>
            <a:ext cx="166712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QNAP TS-832PX</a:t>
            </a:r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5732220" y="5960714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Apple MacBook</a:t>
            </a:r>
            <a:endParaRPr lang="zh-TW" altLang="en-US"/>
          </a:p>
        </p:txBody>
      </p:sp>
      <p:pic>
        <p:nvPicPr>
          <p:cNvPr id="1026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6908BC75-E74C-426C-ADD6-FAA54945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150" y="4230608"/>
            <a:ext cx="2489985" cy="16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6B51AAA3-7A5E-43FF-9C9C-DAAE15EEFB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386" y="4304662"/>
            <a:ext cx="2234598" cy="13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54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隨時優化網路傳輸路徑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838200" y="2608991"/>
            <a:ext cx="4377268" cy="244137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透過生成樹協定 </a:t>
            </a:r>
            <a:r>
              <a:rPr lang="en-US" altLang="zh-TW" sz="2400" b="1"/>
              <a:t>(RSTP, Rapid Spanning Tree Protocol) </a:t>
            </a:r>
            <a:r>
              <a:rPr lang="zh-TW" altLang="en-US" sz="2400" b="1"/>
              <a:t>隨時監控及優化網路傳輸路徑</a:t>
            </a:r>
            <a:endParaRPr lang="en-US" altLang="zh-TW" sz="2400" b="1"/>
          </a:p>
          <a:p>
            <a:pPr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網路架構再複雜</a:t>
            </a:r>
            <a:r>
              <a:rPr lang="en-US" altLang="zh-TW" sz="2400" b="1"/>
              <a:t>,</a:t>
            </a:r>
            <a:r>
              <a:rPr lang="zh-TW" altLang="en-US" sz="2400" b="1"/>
              <a:t> 檔案永遠用最快的路徑來傳輸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CAF2FA-B1A2-4ABD-B601-26EE81650E3E}"/>
              </a:ext>
            </a:extLst>
          </p:cNvPr>
          <p:cNvGrpSpPr/>
          <p:nvPr/>
        </p:nvGrpSpPr>
        <p:grpSpPr>
          <a:xfrm>
            <a:off x="5723413" y="1678076"/>
            <a:ext cx="5851519" cy="4709307"/>
            <a:chOff x="5519624" y="1655603"/>
            <a:chExt cx="6085453" cy="48975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174E693-6832-4721-9FD7-3888EF26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F9A541C-66CB-4FCC-BBAA-5679D49A3790}"/>
                </a:ext>
              </a:extLst>
            </p:cNvPr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25DCB80-E15D-4374-93DD-A834B3BF5A5B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乘號 19">
                <a:extLst>
                  <a:ext uri="{FF2B5EF4-FFF2-40B4-BE49-F238E27FC236}">
                    <a16:creationId xmlns:a16="http://schemas.microsoft.com/office/drawing/2014/main" id="{F92BF57E-5CFF-4E8F-8267-4FED2965590C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32B74E0-6D8F-4A0C-9C39-46127DEDBB0B}"/>
                </a:ext>
              </a:extLst>
            </p:cNvPr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978A3C9E-A27F-4610-9AE2-2C2DD3DC5D65}"/>
                  </a:ext>
                </a:extLst>
              </p:cNvPr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24C8E2E1-4270-40E4-AF82-1222044D0AF9}"/>
                  </a:ext>
                </a:extLst>
              </p:cNvPr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5169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11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26416" y="954032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50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當然 </a:t>
            </a:r>
            <a:r>
              <a:rPr lang="en-US" altLang="zh-TW">
                <a:latin typeface="Arial"/>
                <a:ea typeface="微軟正黑體"/>
                <a:cs typeface="Arial"/>
              </a:rPr>
              <a:t>QSW-M2108 </a:t>
            </a:r>
            <a:r>
              <a:rPr lang="zh-TW" altLang="en-US">
                <a:latin typeface="Arial"/>
                <a:ea typeface="微軟正黑體"/>
                <a:cs typeface="Arial"/>
              </a:rPr>
              <a:t>還有很多功能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5593C7-1B5F-49A6-B387-8CE5D83A5208}"/>
              </a:ext>
            </a:extLst>
          </p:cNvPr>
          <p:cNvSpPr txBox="1"/>
          <p:nvPr/>
        </p:nvSpPr>
        <p:spPr>
          <a:xfrm>
            <a:off x="403406" y="1799714"/>
            <a:ext cx="367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透過流量控制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(IEEE 802.3x) 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監看網路擁塞情況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避免掉封包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2A0AB9-8BB9-4C6E-BFFC-9BBB11E360DA}"/>
              </a:ext>
            </a:extLst>
          </p:cNvPr>
          <p:cNvSpPr txBox="1"/>
          <p:nvPr/>
        </p:nvSpPr>
        <p:spPr>
          <a:xfrm>
            <a:off x="4264911" y="1799714"/>
            <a:ext cx="3678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週邊設備偵測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(LLDP),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讓管理者一目了然那些設備連接到交換機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191CC3-2226-4F91-BF49-354EA445E5BD}"/>
              </a:ext>
            </a:extLst>
          </p:cNvPr>
          <p:cNvSpPr txBox="1"/>
          <p:nvPr/>
        </p:nvSpPr>
        <p:spPr>
          <a:xfrm>
            <a:off x="8124872" y="1799714"/>
            <a:ext cx="3678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節能設計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(IEEE 802.3az)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及風扇轉速控制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減少不必要的電能消耗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2400"/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6" y="3358254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8" y="3496845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5" y="3570933"/>
            <a:ext cx="3457973" cy="1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68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b="1"/>
              <a:t>QNAP</a:t>
            </a:r>
            <a:r>
              <a:rPr lang="zh-TW" altLang="en-US" b="1"/>
              <a:t>完整的高速搭配解決方案</a:t>
            </a:r>
          </a:p>
        </p:txBody>
      </p:sp>
    </p:spTree>
    <p:extLst>
      <p:ext uri="{BB962C8B-B14F-4D97-AF65-F5344CB8AC3E}">
        <p14:creationId xmlns:p14="http://schemas.microsoft.com/office/powerpoint/2010/main" val="1474917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6139DD35-9E8B-4E22-A6C0-C161D5D1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/>
              <a:t>QNAP</a:t>
            </a:r>
            <a:r>
              <a:rPr lang="zh-TW" altLang="en-US" sz="3600"/>
              <a:t> </a:t>
            </a:r>
            <a:r>
              <a:rPr lang="en-US" altLang="zh-TW" sz="3600"/>
              <a:t>2.5GbE</a:t>
            </a:r>
            <a:r>
              <a:rPr lang="zh-TW" altLang="en-US" sz="3600"/>
              <a:t>戰隊成形，為您提供更好更快的網路體驗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8BA90ED-DAA1-484B-AECC-B3584F93BC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589" y="2294310"/>
            <a:ext cx="2883477" cy="282594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F11628B-271F-4421-886E-E90A8A5CD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18" y="2290339"/>
            <a:ext cx="5295564" cy="282594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CCCD04A-8B98-4E86-8C03-CFA9038DDE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915" y="2291298"/>
            <a:ext cx="2893954" cy="282594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538855" y="5082242"/>
            <a:ext cx="117510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TS-431P3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9206449" y="5082242"/>
            <a:ext cx="117510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TS-231P3</a:t>
            </a: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8915071" y="1890111"/>
            <a:ext cx="3022672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數位家庭高品質影音享受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48254" y="1890111"/>
            <a:ext cx="2344322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專業人士高效存取</a:t>
            </a:r>
          </a:p>
        </p:txBody>
      </p:sp>
      <p:pic>
        <p:nvPicPr>
          <p:cNvPr id="17" name="圖片 16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8628E5E2-B49F-49FF-8F97-C3326BB851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0" r="30205"/>
          <a:stretch/>
        </p:blipFill>
        <p:spPr>
          <a:xfrm>
            <a:off x="348254" y="3230583"/>
            <a:ext cx="5360184" cy="2253159"/>
          </a:xfrm>
          <a:prstGeom prst="rect">
            <a:avLst/>
          </a:prstGeom>
        </p:spPr>
      </p:pic>
      <p:pic>
        <p:nvPicPr>
          <p:cNvPr id="21" name="圖片 20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451150FE-2020-46C9-B629-58BE79B950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r="20910"/>
          <a:stretch/>
        </p:blipFill>
        <p:spPr>
          <a:xfrm>
            <a:off x="8934915" y="3230583"/>
            <a:ext cx="2883477" cy="217155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459A22B-8074-AE4C-86CF-67E2D2A6CE4F}"/>
              </a:ext>
            </a:extLst>
          </p:cNvPr>
          <p:cNvSpPr txBox="1"/>
          <p:nvPr/>
        </p:nvSpPr>
        <p:spPr>
          <a:xfrm>
            <a:off x="1431665" y="2368244"/>
            <a:ext cx="3484142" cy="47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Celeron J4125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2.0GHz, 2 x 2.5GbE, </a:t>
            </a:r>
          </a:p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M.2 </a:t>
            </a:r>
            <a:r>
              <a:rPr lang="en-US" altLang="zh-CN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 SATA SSD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10GbE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2E141C8-13CC-EC45-874B-A74A341219E9}"/>
              </a:ext>
            </a:extLst>
          </p:cNvPr>
          <p:cNvSpPr txBox="1"/>
          <p:nvPr/>
        </p:nvSpPr>
        <p:spPr>
          <a:xfrm>
            <a:off x="5756714" y="2368244"/>
            <a:ext cx="2893954" cy="4791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 b="1">
                <a:latin typeface="微軟正黑體"/>
                <a:ea typeface="微軟正黑體"/>
              </a:rPr>
              <a:t>Annapurna Labs AL-314 </a:t>
            </a:r>
            <a:r>
              <a:rPr lang="zh-TW" altLang="en-US" sz="1200" b="1">
                <a:latin typeface="微軟正黑體"/>
                <a:ea typeface="微軟正黑體"/>
              </a:rPr>
              <a:t>四核</a:t>
            </a:r>
            <a:r>
              <a:rPr lang="en-US" altLang="zh-TW" sz="1200" b="1">
                <a:latin typeface="微軟正黑體"/>
                <a:ea typeface="微軟正黑體"/>
              </a:rPr>
              <a:t> 1.7GHz, 1 x 10GbE SFP+, 1 x 2.5GbE</a:t>
            </a:r>
            <a:endParaRPr lang="zh-TW" altLang="en-US" sz="1200" b="1">
              <a:latin typeface="微軟正黑體"/>
              <a:ea typeface="微軟正黑體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1E9D8B8-6278-BE4E-ACA1-EE9D0F168EAB}"/>
              </a:ext>
            </a:extLst>
          </p:cNvPr>
          <p:cNvSpPr txBox="1"/>
          <p:nvPr/>
        </p:nvSpPr>
        <p:spPr>
          <a:xfrm>
            <a:off x="8987178" y="2368244"/>
            <a:ext cx="2022627" cy="47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Annapurna Labs AL-314</a:t>
            </a:r>
          </a:p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1.7GHz, 1 x 2.5GbE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7" descr="cp_k_ww_4c_075.png">
            <a:extLst>
              <a:ext uri="{FF2B5EF4-FFF2-40B4-BE49-F238E27FC236}">
                <a16:creationId xmlns:a16="http://schemas.microsoft.com/office/drawing/2014/main" id="{F7DDABB5-81C3-E143-973F-A32E1BE31D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97" y="2385476"/>
            <a:ext cx="742328" cy="742424"/>
          </a:xfrm>
          <a:prstGeom prst="rect">
            <a:avLst/>
          </a:prstGeom>
          <a:effectLst/>
        </p:spPr>
      </p:pic>
      <p:pic>
        <p:nvPicPr>
          <p:cNvPr id="27" name="圖片 26" descr="未命名-2.png">
            <a:extLst>
              <a:ext uri="{FF2B5EF4-FFF2-40B4-BE49-F238E27FC236}">
                <a16:creationId xmlns:a16="http://schemas.microsoft.com/office/drawing/2014/main" id="{2CA2D264-B491-9145-8264-2B7FBC859D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043" y="2896362"/>
            <a:ext cx="1754897" cy="329091"/>
          </a:xfrm>
          <a:prstGeom prst="rect">
            <a:avLst/>
          </a:prstGeom>
        </p:spPr>
      </p:pic>
      <p:pic>
        <p:nvPicPr>
          <p:cNvPr id="25" name="圖片 24" descr="未命名-2.png">
            <a:extLst>
              <a:ext uri="{FF2B5EF4-FFF2-40B4-BE49-F238E27FC236}">
                <a16:creationId xmlns:a16="http://schemas.microsoft.com/office/drawing/2014/main" id="{393535F1-66A1-44C8-9D49-74A09FAE84E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514" y="2914250"/>
            <a:ext cx="1659504" cy="31120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588823" y="5082242"/>
            <a:ext cx="1176885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TS-431X3</a:t>
            </a:r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595871" y="5082242"/>
            <a:ext cx="107191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TS-253D</a:t>
            </a:r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062101" y="5082242"/>
            <a:ext cx="107191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TS-453D</a:t>
            </a:r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029269" y="5082242"/>
            <a:ext cx="107191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TS-653D</a:t>
            </a:r>
            <a:endParaRPr lang="zh-TW" altLang="en-US"/>
          </a:p>
        </p:txBody>
      </p:sp>
      <p:pic>
        <p:nvPicPr>
          <p:cNvPr id="3" name="圖片 2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3D4844DA-165A-4756-8DAF-3F37C95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70" r="8728"/>
          <a:stretch/>
        </p:blipFill>
        <p:spPr>
          <a:xfrm>
            <a:off x="6300802" y="3225453"/>
            <a:ext cx="1752929" cy="22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27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>
            <a:extLst>
              <a:ext uri="{FF2B5EF4-FFF2-40B4-BE49-F238E27FC236}">
                <a16:creationId xmlns:a16="http://schemas.microsoft.com/office/drawing/2014/main" id="{824F2A70-2DD4-422A-A975-848763E7A01E}"/>
              </a:ext>
            </a:extLst>
          </p:cNvPr>
          <p:cNvSpPr/>
          <p:nvPr/>
        </p:nvSpPr>
        <p:spPr>
          <a:xfrm>
            <a:off x="365865" y="4011339"/>
            <a:ext cx="3667751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E2E2315-551C-4E47-B191-6AF9A1EC8166}"/>
              </a:ext>
            </a:extLst>
          </p:cNvPr>
          <p:cNvSpPr/>
          <p:nvPr/>
        </p:nvSpPr>
        <p:spPr>
          <a:xfrm>
            <a:off x="4320534" y="4011339"/>
            <a:ext cx="7445892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3B1C7E8-95B0-4B7D-A1F1-D7B9758B01B7}"/>
              </a:ext>
            </a:extLst>
          </p:cNvPr>
          <p:cNvSpPr/>
          <p:nvPr/>
        </p:nvSpPr>
        <p:spPr>
          <a:xfrm>
            <a:off x="367687" y="1388640"/>
            <a:ext cx="11398739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Arial"/>
                <a:ea typeface="微軟正黑體"/>
                <a:cs typeface="Arial"/>
              </a:rPr>
              <a:t>搭配內建</a:t>
            </a:r>
            <a:r>
              <a:rPr lang="en-US" altLang="zh-TW">
                <a:latin typeface="Arial"/>
                <a:ea typeface="微軟正黑體"/>
                <a:cs typeface="Arial"/>
              </a:rPr>
              <a:t> 2.5/5/10GbE 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網路的桌上型</a:t>
            </a:r>
            <a:r>
              <a:rPr lang="en-US" altLang="zh-TW">
                <a:latin typeface="Arial"/>
                <a:ea typeface="微軟正黑體"/>
                <a:cs typeface="Arial"/>
              </a:rPr>
              <a:t> NAS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14" name="圖片 13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BB2F51BC-F160-45DD-BC2E-A88A7B2E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487" y="4647007"/>
            <a:ext cx="1447454" cy="11673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EF658B6C-7D29-41F8-8A71-01C2907FCD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235" y="4623639"/>
            <a:ext cx="2009513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2236218F-44F8-42EA-8F1F-5DFB636B4EEE}"/>
              </a:ext>
            </a:extLst>
          </p:cNvPr>
          <p:cNvSpPr/>
          <p:nvPr/>
        </p:nvSpPr>
        <p:spPr>
          <a:xfrm>
            <a:off x="6830303" y="3290399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TS-832PX</a:t>
            </a:r>
            <a:endParaRPr lang="zh-TW" altLang="en-US" sz="1400">
              <a:solidFill>
                <a:srgbClr val="000000"/>
              </a:solidFill>
              <a:latin typeface="Calibri" panose="020F0502020204030204"/>
              <a:ea typeface="新細明體" panose="02020500000000000000" pitchFamily="18" charset="-120"/>
              <a:cs typeface="Calibri" panose="020F0502020204030204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B13CB69-DAD7-485C-93FF-651B51A398D3}"/>
              </a:ext>
            </a:extLst>
          </p:cNvPr>
          <p:cNvSpPr/>
          <p:nvPr/>
        </p:nvSpPr>
        <p:spPr>
          <a:xfrm>
            <a:off x="4320534" y="4011339"/>
            <a:ext cx="7445892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2.5GbE BASE-T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2AB5A5A-CF4D-48CC-A01E-8215AC9C7BD8}"/>
              </a:ext>
            </a:extLst>
          </p:cNvPr>
          <p:cNvSpPr/>
          <p:nvPr/>
        </p:nvSpPr>
        <p:spPr>
          <a:xfrm>
            <a:off x="4715899" y="5909669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TS-h886 / TS-h686</a:t>
            </a:r>
            <a:endParaRPr lang="zh-TW" altLang="zh-TW" sz="1400"/>
          </a:p>
        </p:txBody>
      </p:sp>
      <p:pic>
        <p:nvPicPr>
          <p:cNvPr id="49" name="圖片 12" descr="一張含有 室內, 監視器, 影片, 遊戲 的圖片&#10;&#10;自動產生的描述">
            <a:extLst>
              <a:ext uri="{FF2B5EF4-FFF2-40B4-BE49-F238E27FC236}">
                <a16:creationId xmlns:a16="http://schemas.microsoft.com/office/drawing/2014/main" id="{A21CCCD0-0E21-48EE-AAC8-2F2ADFE2AA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482" y="4607874"/>
            <a:ext cx="2032095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0FFAAD79-E8FC-4FC1-A8BB-9FA2DDF71AC1}"/>
              </a:ext>
            </a:extLst>
          </p:cNvPr>
          <p:cNvSpPr/>
          <p:nvPr/>
        </p:nvSpPr>
        <p:spPr>
          <a:xfrm>
            <a:off x="9438814" y="5909669"/>
            <a:ext cx="21754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TS-431P3 / TS-231P3</a:t>
            </a:r>
            <a:endParaRPr lang="zh-TW" altLang="zh-TW" sz="140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7F3AAA4-7BD7-45DC-978D-98CA495B3557}"/>
              </a:ext>
            </a:extLst>
          </p:cNvPr>
          <p:cNvSpPr/>
          <p:nvPr/>
        </p:nvSpPr>
        <p:spPr>
          <a:xfrm>
            <a:off x="7140359" y="5878138"/>
            <a:ext cx="187063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TS-653D / TS-453D / TS-253D</a:t>
            </a:r>
            <a:endParaRPr lang="zh-TW" altLang="zh-TW" sz="140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ADA9AB3-07A8-4918-89D4-CE7122357BF6}"/>
              </a:ext>
            </a:extLst>
          </p:cNvPr>
          <p:cNvSpPr/>
          <p:nvPr/>
        </p:nvSpPr>
        <p:spPr>
          <a:xfrm>
            <a:off x="367687" y="4011339"/>
            <a:ext cx="3665929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5GbE BASE-T</a:t>
            </a:r>
          </a:p>
        </p:txBody>
      </p:sp>
      <p:pic>
        <p:nvPicPr>
          <p:cNvPr id="53" name="圖片 24" descr="一張含有 室內, 電子用品, 監視器, 電腦 的圖片&#10;&#10;自動產生的描述">
            <a:extLst>
              <a:ext uri="{FF2B5EF4-FFF2-40B4-BE49-F238E27FC236}">
                <a16:creationId xmlns:a16="http://schemas.microsoft.com/office/drawing/2014/main" id="{6734326E-5471-44FF-8CCC-9E04C8C59B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240" y="4614830"/>
            <a:ext cx="1987985" cy="1231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3E54DC3F-9EB1-49CC-85C4-4226D22882EF}"/>
              </a:ext>
            </a:extLst>
          </p:cNvPr>
          <p:cNvSpPr/>
          <p:nvPr/>
        </p:nvSpPr>
        <p:spPr>
          <a:xfrm>
            <a:off x="990138" y="5909669"/>
            <a:ext cx="2154409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TVS-872N / TVS-672N</a:t>
            </a:r>
            <a:endParaRPr lang="zh-TW" altLang="zh-TW" sz="140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1A0167C-2C66-49BF-85F8-B8A465A94E58}"/>
              </a:ext>
            </a:extLst>
          </p:cNvPr>
          <p:cNvSpPr/>
          <p:nvPr/>
        </p:nvSpPr>
        <p:spPr>
          <a:xfrm>
            <a:off x="365865" y="1388640"/>
            <a:ext cx="11406146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9B8B4FF-E986-49AB-AC63-C62BF25F1E95}"/>
              </a:ext>
            </a:extLst>
          </p:cNvPr>
          <p:cNvSpPr/>
          <p:nvPr/>
        </p:nvSpPr>
        <p:spPr>
          <a:xfrm>
            <a:off x="571968" y="3290399"/>
            <a:ext cx="2398503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TVS-h1688X /TVS-h1288X</a:t>
            </a:r>
            <a:endParaRPr lang="zh-CN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2449CEC-FD1A-468D-9762-2324780F5588}"/>
              </a:ext>
            </a:extLst>
          </p:cNvPr>
          <p:cNvSpPr/>
          <p:nvPr/>
        </p:nvSpPr>
        <p:spPr>
          <a:xfrm>
            <a:off x="3416325" y="3290399"/>
            <a:ext cx="252227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TVS-872XT / TVS-672XT / TVS-472XT</a:t>
            </a:r>
          </a:p>
        </p:txBody>
      </p:sp>
      <p:pic>
        <p:nvPicPr>
          <p:cNvPr id="63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6A558BAF-0550-4605-AB18-8D7B22939D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8" r="19308"/>
          <a:stretch/>
        </p:blipFill>
        <p:spPr>
          <a:xfrm>
            <a:off x="10125481" y="1985175"/>
            <a:ext cx="1343827" cy="1325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A99C2A84-E3F3-44B1-AADC-DE19CAD53AF6}"/>
              </a:ext>
            </a:extLst>
          </p:cNvPr>
          <p:cNvSpPr/>
          <p:nvPr/>
        </p:nvSpPr>
        <p:spPr>
          <a:xfrm>
            <a:off x="9928073" y="3290399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TS-431X3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2F41FCB-3CA4-4B2E-9908-3B39ED813214}"/>
              </a:ext>
            </a:extLst>
          </p:cNvPr>
          <p:cNvSpPr/>
          <p:nvPr/>
        </p:nvSpPr>
        <p:spPr>
          <a:xfrm>
            <a:off x="9959604" y="3539756"/>
            <a:ext cx="1743451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10GbE + 2.5GbE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41D7608-767E-4764-9399-CE8E79537FC4}"/>
              </a:ext>
            </a:extLst>
          </p:cNvPr>
          <p:cNvSpPr/>
          <p:nvPr/>
        </p:nvSpPr>
        <p:spPr>
          <a:xfrm>
            <a:off x="1695027" y="1377226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10GbE BASE-T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6BF2E578-F058-4F66-B306-5E7C0EE47441}"/>
              </a:ext>
            </a:extLst>
          </p:cNvPr>
          <p:cNvSpPr/>
          <p:nvPr/>
        </p:nvSpPr>
        <p:spPr>
          <a:xfrm>
            <a:off x="7581457" y="1377226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10GbE SFP+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FC7C71A-8C7B-4A1F-99C4-8C34FB6BA9EA}"/>
              </a:ext>
            </a:extLst>
          </p:cNvPr>
          <p:cNvSpPr/>
          <p:nvPr/>
        </p:nvSpPr>
        <p:spPr>
          <a:xfrm>
            <a:off x="5725837" y="1377226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｜</a:t>
            </a:r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1D6A42-7692-4405-BBB5-FEE4045B50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138" y="1894358"/>
            <a:ext cx="1559136" cy="1403089"/>
          </a:xfrm>
          <a:prstGeom prst="rect">
            <a:avLst/>
          </a:prstGeom>
        </p:spPr>
      </p:pic>
      <p:pic>
        <p:nvPicPr>
          <p:cNvPr id="6" name="圖片 5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CC657AA8-03E8-4CFE-ACE6-EA8261D457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682" y="2008961"/>
            <a:ext cx="2100213" cy="1237685"/>
          </a:xfrm>
          <a:prstGeom prst="rect">
            <a:avLst/>
          </a:prstGeom>
        </p:spPr>
      </p:pic>
      <p:pic>
        <p:nvPicPr>
          <p:cNvPr id="8" name="圖片 7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4822C896-6B5A-4190-942E-E48C8010874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807" y="1929367"/>
            <a:ext cx="2234598" cy="13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38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002B4C1A-3B7B-4E28-8B61-75C69F38C681}"/>
              </a:ext>
            </a:extLst>
          </p:cNvPr>
          <p:cNvGrpSpPr/>
          <p:nvPr/>
        </p:nvGrpSpPr>
        <p:grpSpPr>
          <a:xfrm>
            <a:off x="9088576" y="1919012"/>
            <a:ext cx="2453384" cy="4137418"/>
            <a:chOff x="3516133" y="2173012"/>
            <a:chExt cx="2453384" cy="4137418"/>
          </a:xfrm>
        </p:grpSpPr>
        <p:sp>
          <p:nvSpPr>
            <p:cNvPr id="116" name="矩形: 圓角 115">
              <a:extLst>
                <a:ext uri="{FF2B5EF4-FFF2-40B4-BE49-F238E27FC236}">
                  <a16:creationId xmlns:a16="http://schemas.microsoft.com/office/drawing/2014/main" id="{0F4BCEF3-352E-48FF-B9F8-8FD102C8AD81}"/>
                </a:ext>
              </a:extLst>
            </p:cNvPr>
            <p:cNvSpPr/>
            <p:nvPr/>
          </p:nvSpPr>
          <p:spPr>
            <a:xfrm>
              <a:off x="3523021" y="2173012"/>
              <a:ext cx="2446496" cy="4137418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8" name="矩形: 圓角化同側角落 117">
              <a:extLst>
                <a:ext uri="{FF2B5EF4-FFF2-40B4-BE49-F238E27FC236}">
                  <a16:creationId xmlns:a16="http://schemas.microsoft.com/office/drawing/2014/main" id="{BD5F15E2-BA4F-49A9-B0CB-B4395EFB7746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252EB395-8C00-4E7F-818E-B2989457303C}"/>
              </a:ext>
            </a:extLst>
          </p:cNvPr>
          <p:cNvGrpSpPr/>
          <p:nvPr/>
        </p:nvGrpSpPr>
        <p:grpSpPr>
          <a:xfrm>
            <a:off x="6247895" y="1919012"/>
            <a:ext cx="2453384" cy="4137418"/>
            <a:chOff x="3516133" y="2173012"/>
            <a:chExt cx="2453384" cy="4137418"/>
          </a:xfrm>
        </p:grpSpPr>
        <p:sp>
          <p:nvSpPr>
            <p:cNvPr id="112" name="矩形: 圓角 111">
              <a:extLst>
                <a:ext uri="{FF2B5EF4-FFF2-40B4-BE49-F238E27FC236}">
                  <a16:creationId xmlns:a16="http://schemas.microsoft.com/office/drawing/2014/main" id="{F472F434-11C3-4588-BFFE-D44D229AAAD2}"/>
                </a:ext>
              </a:extLst>
            </p:cNvPr>
            <p:cNvSpPr/>
            <p:nvPr/>
          </p:nvSpPr>
          <p:spPr>
            <a:xfrm>
              <a:off x="3523021" y="2173012"/>
              <a:ext cx="2446496" cy="4137418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3" name="矩形: 圓角化同側角落 112">
              <a:extLst>
                <a:ext uri="{FF2B5EF4-FFF2-40B4-BE49-F238E27FC236}">
                  <a16:creationId xmlns:a16="http://schemas.microsoft.com/office/drawing/2014/main" id="{A98AA334-C90E-4C99-AAB7-6AD4E122B3AE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1DE314B0-142B-473C-8E74-5995B041B738}"/>
              </a:ext>
            </a:extLst>
          </p:cNvPr>
          <p:cNvGrpSpPr/>
          <p:nvPr/>
        </p:nvGrpSpPr>
        <p:grpSpPr>
          <a:xfrm>
            <a:off x="3444166" y="4167340"/>
            <a:ext cx="2453384" cy="1877321"/>
            <a:chOff x="3516133" y="2173012"/>
            <a:chExt cx="2453384" cy="1877321"/>
          </a:xfrm>
        </p:grpSpPr>
        <p:sp>
          <p:nvSpPr>
            <p:cNvPr id="80" name="矩形: 圓角 79">
              <a:extLst>
                <a:ext uri="{FF2B5EF4-FFF2-40B4-BE49-F238E27FC236}">
                  <a16:creationId xmlns:a16="http://schemas.microsoft.com/office/drawing/2014/main" id="{CAE4B7AF-62F8-4D7A-B917-883ADF6F420A}"/>
                </a:ext>
              </a:extLst>
            </p:cNvPr>
            <p:cNvSpPr/>
            <p:nvPr/>
          </p:nvSpPr>
          <p:spPr>
            <a:xfrm>
              <a:off x="3523021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" name="矩形: 圓角化同側角落 80">
              <a:extLst>
                <a:ext uri="{FF2B5EF4-FFF2-40B4-BE49-F238E27FC236}">
                  <a16:creationId xmlns:a16="http://schemas.microsoft.com/office/drawing/2014/main" id="{1C794921-4309-4BBF-B6C2-A7D76D61BFCB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DBCDA156-88C2-4B42-B4A9-997851F28E51}"/>
              </a:ext>
            </a:extLst>
          </p:cNvPr>
          <p:cNvGrpSpPr/>
          <p:nvPr/>
        </p:nvGrpSpPr>
        <p:grpSpPr>
          <a:xfrm>
            <a:off x="625979" y="4167340"/>
            <a:ext cx="2453384" cy="1877321"/>
            <a:chOff x="697946" y="2173012"/>
            <a:chExt cx="2453384" cy="1877321"/>
          </a:xfrm>
        </p:grpSpPr>
        <p:sp>
          <p:nvSpPr>
            <p:cNvPr id="85" name="矩形: 圓角 84">
              <a:extLst>
                <a:ext uri="{FF2B5EF4-FFF2-40B4-BE49-F238E27FC236}">
                  <a16:creationId xmlns:a16="http://schemas.microsoft.com/office/drawing/2014/main" id="{E332BFD6-97F9-46B9-8C2B-92EAF4CB009E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6" name="矩形: 圓角化同側角落 85">
              <a:extLst>
                <a:ext uri="{FF2B5EF4-FFF2-40B4-BE49-F238E27FC236}">
                  <a16:creationId xmlns:a16="http://schemas.microsoft.com/office/drawing/2014/main" id="{060FB88D-92A3-4095-8657-D22F7D829616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498612A-FECC-412D-9119-49EA990A3D9D}"/>
              </a:ext>
            </a:extLst>
          </p:cNvPr>
          <p:cNvGrpSpPr/>
          <p:nvPr/>
        </p:nvGrpSpPr>
        <p:grpSpPr>
          <a:xfrm>
            <a:off x="3444166" y="1919012"/>
            <a:ext cx="2453384" cy="1877321"/>
            <a:chOff x="3516133" y="2173012"/>
            <a:chExt cx="2453384" cy="1877321"/>
          </a:xfrm>
        </p:grpSpPr>
        <p:sp>
          <p:nvSpPr>
            <p:cNvPr id="70" name="矩形: 圓角 69">
              <a:extLst>
                <a:ext uri="{FF2B5EF4-FFF2-40B4-BE49-F238E27FC236}">
                  <a16:creationId xmlns:a16="http://schemas.microsoft.com/office/drawing/2014/main" id="{0D4CD222-2F58-416C-AAD3-91C86B4DE184}"/>
                </a:ext>
              </a:extLst>
            </p:cNvPr>
            <p:cNvSpPr/>
            <p:nvPr/>
          </p:nvSpPr>
          <p:spPr>
            <a:xfrm>
              <a:off x="3523021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4" name="矩形: 圓角化同側角落 73">
              <a:extLst>
                <a:ext uri="{FF2B5EF4-FFF2-40B4-BE49-F238E27FC236}">
                  <a16:creationId xmlns:a16="http://schemas.microsoft.com/office/drawing/2014/main" id="{95059F8A-C201-4553-B911-5981F96E57D1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AFBCBD12-4166-42A4-AE2A-5750A864A8A2}"/>
              </a:ext>
            </a:extLst>
          </p:cNvPr>
          <p:cNvGrpSpPr/>
          <p:nvPr/>
        </p:nvGrpSpPr>
        <p:grpSpPr>
          <a:xfrm>
            <a:off x="625979" y="1919012"/>
            <a:ext cx="2453384" cy="1877321"/>
            <a:chOff x="697946" y="2173012"/>
            <a:chExt cx="2453384" cy="1877321"/>
          </a:xfrm>
        </p:grpSpPr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CFC8B0E4-F1AC-4868-BEDE-70723C9D58E4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矩形: 圓角化同側角落 65">
              <a:extLst>
                <a:ext uri="{FF2B5EF4-FFF2-40B4-BE49-F238E27FC236}">
                  <a16:creationId xmlns:a16="http://schemas.microsoft.com/office/drawing/2014/main" id="{DD3AC38F-0679-43F8-B155-2C7F7E0E8A8B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250">
                <a:latin typeface="Arial"/>
                <a:ea typeface="微軟正黑體"/>
                <a:cs typeface="Arial"/>
              </a:rPr>
              <a:t>網路擴充：</a:t>
            </a:r>
            <a:r>
              <a:rPr lang="zh-TW" altLang="en-US" sz="4250">
                <a:latin typeface="Arial"/>
                <a:ea typeface="微軟正黑體"/>
                <a:cs typeface="Arial"/>
              </a:rPr>
              <a:t>豐富的</a:t>
            </a:r>
            <a:r>
              <a:rPr lang="zh-TW">
                <a:latin typeface="Arial"/>
                <a:ea typeface="微軟正黑體"/>
                <a:cs typeface="Arial"/>
              </a:rPr>
              <a:t>各式</a:t>
            </a:r>
            <a:r>
              <a:rPr lang="en-US" altLang="zh-TW">
                <a:latin typeface="Arial"/>
                <a:ea typeface="微軟正黑體"/>
                <a:cs typeface="Arial"/>
              </a:rPr>
              <a:t> </a:t>
            </a:r>
            <a:r>
              <a:rPr lang="zh-TW">
                <a:latin typeface="Arial"/>
                <a:ea typeface="微軟正黑體"/>
                <a:cs typeface="Arial"/>
              </a:rPr>
              <a:t>PCIe</a:t>
            </a:r>
            <a:r>
              <a:rPr lang="en-US" altLang="zh-TW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4250">
                <a:latin typeface="Arial"/>
                <a:ea typeface="微軟正黑體"/>
                <a:cs typeface="Arial"/>
              </a:rPr>
              <a:t>網路擴充卡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10AF9926-CC44-460A-9FAE-DBA488DA6D82}"/>
              </a:ext>
            </a:extLst>
          </p:cNvPr>
          <p:cNvSpPr txBox="1"/>
          <p:nvPr/>
        </p:nvSpPr>
        <p:spPr>
          <a:xfrm>
            <a:off x="632866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QXG-10G2SF-CX4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A262127-AD60-4937-B3AA-880D891A31D5}"/>
              </a:ext>
            </a:extLst>
          </p:cNvPr>
          <p:cNvGrpSpPr/>
          <p:nvPr/>
        </p:nvGrpSpPr>
        <p:grpSpPr>
          <a:xfrm>
            <a:off x="392293" y="3089371"/>
            <a:ext cx="859808" cy="859808"/>
            <a:chOff x="279469" y="3474691"/>
            <a:chExt cx="859808" cy="85980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6AE8CA91-956B-470C-B530-E7138CEF66F8}"/>
                </a:ext>
              </a:extLst>
            </p:cNvPr>
            <p:cNvSpPr/>
            <p:nvPr/>
          </p:nvSpPr>
          <p:spPr>
            <a:xfrm>
              <a:off x="279469" y="347469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8" name="圖片 13" descr="一張含有 標誌 的圖片&#10;&#10;自動產生的描述">
              <a:extLst>
                <a:ext uri="{FF2B5EF4-FFF2-40B4-BE49-F238E27FC236}">
                  <a16:creationId xmlns:a16="http://schemas.microsoft.com/office/drawing/2014/main" id="{FC167942-FC17-4EB3-B271-A9B1E818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14" y="3654841"/>
              <a:ext cx="661918" cy="499509"/>
            </a:xfrm>
            <a:prstGeom prst="rect">
              <a:avLst/>
            </a:prstGeom>
          </p:spPr>
        </p:pic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9C6F2782-C46F-4D15-96AB-A444DA2A0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00" y="2435936"/>
            <a:ext cx="1607550" cy="1000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34BD01BB-511F-4BC4-994C-838D42273BF3}"/>
              </a:ext>
            </a:extLst>
          </p:cNvPr>
          <p:cNvSpPr txBox="1"/>
          <p:nvPr/>
        </p:nvSpPr>
        <p:spPr>
          <a:xfrm>
            <a:off x="1252100" y="3361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SFP+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E6EB8D22-7557-42F1-9666-632C696646AE}"/>
              </a:ext>
            </a:extLst>
          </p:cNvPr>
          <p:cNvSpPr txBox="1"/>
          <p:nvPr/>
        </p:nvSpPr>
        <p:spPr>
          <a:xfrm>
            <a:off x="3438659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LAN-10G2T-X550</a:t>
            </a:r>
            <a:endParaRPr lang="zh-TW" alt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83C8A077-9D1F-4148-95B1-D3491EED973D}"/>
              </a:ext>
            </a:extLst>
          </p:cNvPr>
          <p:cNvSpPr txBox="1"/>
          <p:nvPr/>
        </p:nvSpPr>
        <p:spPr>
          <a:xfrm>
            <a:off x="4057893" y="3361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8613652-9093-4BEC-A60A-3A9D6E39AC5E}"/>
              </a:ext>
            </a:extLst>
          </p:cNvPr>
          <p:cNvGrpSpPr/>
          <p:nvPr/>
        </p:nvGrpSpPr>
        <p:grpSpPr>
          <a:xfrm>
            <a:off x="3198086" y="3089371"/>
            <a:ext cx="859808" cy="859808"/>
            <a:chOff x="3218729" y="3410527"/>
            <a:chExt cx="859808" cy="859808"/>
          </a:xfrm>
        </p:grpSpPr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083F2FBB-38BF-4400-944E-4BD80422C582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0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E6D20CBE-8C55-4784-8FDF-163F1FCC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  <p:pic>
        <p:nvPicPr>
          <p:cNvPr id="91" name="圖片 46" descr="LAN-10G2T_x550+bracket.png">
            <a:extLst>
              <a:ext uri="{FF2B5EF4-FFF2-40B4-BE49-F238E27FC236}">
                <a16:creationId xmlns:a16="http://schemas.microsoft.com/office/drawing/2014/main" id="{BE77DA05-3A98-4D52-9D7B-97CB04D521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2183" y="2418706"/>
            <a:ext cx="1612819" cy="995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1038BE5A-25D7-4794-85DC-F4C570F1ACA1}"/>
              </a:ext>
            </a:extLst>
          </p:cNvPr>
          <p:cNvSpPr txBox="1"/>
          <p:nvPr/>
        </p:nvSpPr>
        <p:spPr>
          <a:xfrm>
            <a:off x="632866" y="4201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QXG-10G2T-107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560CB53C-4FFB-4ACF-9251-C37579789DDD}"/>
              </a:ext>
            </a:extLst>
          </p:cNvPr>
          <p:cNvSpPr txBox="1"/>
          <p:nvPr/>
        </p:nvSpPr>
        <p:spPr>
          <a:xfrm>
            <a:off x="632866" y="5613099"/>
            <a:ext cx="243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A89FF757-EA67-479C-AEA4-EB6AAFCCBC98}"/>
              </a:ext>
            </a:extLst>
          </p:cNvPr>
          <p:cNvSpPr txBox="1"/>
          <p:nvPr/>
        </p:nvSpPr>
        <p:spPr>
          <a:xfrm>
            <a:off x="3438659" y="4201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QXG-10G1T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0D05536-922E-4567-8468-DF6602B6BD6C}"/>
              </a:ext>
            </a:extLst>
          </p:cNvPr>
          <p:cNvSpPr txBox="1"/>
          <p:nvPr/>
        </p:nvSpPr>
        <p:spPr>
          <a:xfrm>
            <a:off x="3438659" y="5613099"/>
            <a:ext cx="243960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>
                <a:latin typeface="Arial"/>
                <a:ea typeface="微軟正黑體"/>
                <a:cs typeface="Arial"/>
              </a:rPr>
              <a:t>1 x RJ45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C648185-D492-45C7-A176-5F475B105E43}"/>
              </a:ext>
            </a:extLst>
          </p:cNvPr>
          <p:cNvGrpSpPr/>
          <p:nvPr/>
        </p:nvGrpSpPr>
        <p:grpSpPr>
          <a:xfrm>
            <a:off x="2818479" y="4795287"/>
            <a:ext cx="859808" cy="859808"/>
            <a:chOff x="2839122" y="5116443"/>
            <a:chExt cx="859808" cy="859808"/>
          </a:xfrm>
        </p:grpSpPr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A5F71AE3-BA82-4E55-AB96-455B7A843EC5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0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D64D00AC-4A6A-4C52-B6C3-9AFD8BFCB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pic>
        <p:nvPicPr>
          <p:cNvPr id="121" name="圖片 120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11A278F0-C75F-4153-B369-29414E8D27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86" y="4716549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圖片 121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A59F151-C22C-414F-BF7A-221352BE60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357" y="4717703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26963D3D-EC77-4B8D-B604-422E42691AC0}"/>
              </a:ext>
            </a:extLst>
          </p:cNvPr>
          <p:cNvSpPr txBox="1"/>
          <p:nvPr/>
        </p:nvSpPr>
        <p:spPr>
          <a:xfrm>
            <a:off x="632866" y="1340908"/>
            <a:ext cx="5245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953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2400" b="1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網路擴充卡</a:t>
            </a:r>
            <a:endParaRPr lang="en-US" altLang="zh-TW" sz="2400" b="1" i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9E81639E-1285-4F46-BB5D-07C450A5613D}"/>
              </a:ext>
            </a:extLst>
          </p:cNvPr>
          <p:cNvSpPr txBox="1"/>
          <p:nvPr/>
        </p:nvSpPr>
        <p:spPr>
          <a:xfrm>
            <a:off x="6251339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89B9A9E1-CE59-42B1-8AA3-0145592323C9}"/>
              </a:ext>
            </a:extLst>
          </p:cNvPr>
          <p:cNvSpPr txBox="1"/>
          <p:nvPr/>
        </p:nvSpPr>
        <p:spPr>
          <a:xfrm>
            <a:off x="6200663" y="1340908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5GbE </a:t>
            </a:r>
            <a:r>
              <a:rPr lang="en-US" altLang="zh-TW" sz="2400" b="1" i="1" err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系列</a:t>
            </a:r>
            <a:endParaRPr lang="zh-TW" altLang="en-US" sz="2400" b="1" i="1">
              <a:solidFill>
                <a:schemeClr val="accent6">
                  <a:lumMod val="50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29" name="圖片 3">
            <a:extLst>
              <a:ext uri="{FF2B5EF4-FFF2-40B4-BE49-F238E27FC236}">
                <a16:creationId xmlns:a16="http://schemas.microsoft.com/office/drawing/2014/main" id="{74EF7780-8A99-4412-B759-3148BAD2119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36" y="2447709"/>
            <a:ext cx="1605888" cy="998299"/>
          </a:xfrm>
          <a:prstGeom prst="rect">
            <a:avLst/>
          </a:prstGeom>
        </p:spPr>
      </p:pic>
      <p:pic>
        <p:nvPicPr>
          <p:cNvPr id="130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65581DCD-955C-455A-9933-17F2F581B43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042" y="3513045"/>
            <a:ext cx="1605887" cy="998298"/>
          </a:xfrm>
          <a:prstGeom prst="rect">
            <a:avLst/>
          </a:prstGeom>
        </p:spPr>
      </p:pic>
      <p:pic>
        <p:nvPicPr>
          <p:cNvPr id="13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3E1FDFD-8982-45F9-A58A-64DAE7A9832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121" y="4591857"/>
            <a:ext cx="1605887" cy="998298"/>
          </a:xfrm>
          <a:prstGeom prst="rect">
            <a:avLst/>
          </a:prstGeom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99DB1760-C67C-4C4A-BBC0-6F48B0589941}"/>
              </a:ext>
            </a:extLst>
          </p:cNvPr>
          <p:cNvSpPr txBox="1"/>
          <p:nvPr/>
        </p:nvSpPr>
        <p:spPr>
          <a:xfrm>
            <a:off x="7466148" y="2628067"/>
            <a:ext cx="123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F39A0F9D-30DF-401E-AFD9-608EBF09D89B}"/>
              </a:ext>
            </a:extLst>
          </p:cNvPr>
          <p:cNvSpPr txBox="1"/>
          <p:nvPr/>
        </p:nvSpPr>
        <p:spPr>
          <a:xfrm>
            <a:off x="7655024" y="3585188"/>
            <a:ext cx="10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CF5D735C-F6F5-4A2D-906B-5433FAF22B40}"/>
              </a:ext>
            </a:extLst>
          </p:cNvPr>
          <p:cNvSpPr txBox="1"/>
          <p:nvPr/>
        </p:nvSpPr>
        <p:spPr>
          <a:xfrm>
            <a:off x="7695968" y="4662579"/>
            <a:ext cx="98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A68393A2-8FE3-4EE6-9B23-70CCF4586143}"/>
              </a:ext>
            </a:extLst>
          </p:cNvPr>
          <p:cNvSpPr txBox="1"/>
          <p:nvPr/>
        </p:nvSpPr>
        <p:spPr>
          <a:xfrm>
            <a:off x="9095463" y="1949949"/>
            <a:ext cx="244649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QXG-2.5G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CE2784E-AAC5-4DDB-B6C0-467503C6B5BE}"/>
              </a:ext>
            </a:extLst>
          </p:cNvPr>
          <p:cNvSpPr txBox="1"/>
          <p:nvPr/>
        </p:nvSpPr>
        <p:spPr>
          <a:xfrm>
            <a:off x="9044787" y="1340908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2.5GbE </a:t>
            </a:r>
            <a:r>
              <a:rPr lang="en-US" altLang="zh-TW" sz="2400" b="1" i="1" err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系列</a:t>
            </a:r>
            <a:endParaRPr lang="zh-TW" altLang="en-US" sz="2400" b="1" i="1">
              <a:solidFill>
                <a:schemeClr val="accent6">
                  <a:lumMod val="50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E2C1716-496C-4D20-A021-1B788984A352}"/>
              </a:ext>
            </a:extLst>
          </p:cNvPr>
          <p:cNvSpPr txBox="1"/>
          <p:nvPr/>
        </p:nvSpPr>
        <p:spPr>
          <a:xfrm>
            <a:off x="10157028" y="2628067"/>
            <a:ext cx="13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548855E-D68E-4A20-AC6C-DF071BC5A45F}"/>
              </a:ext>
            </a:extLst>
          </p:cNvPr>
          <p:cNvSpPr txBox="1"/>
          <p:nvPr/>
        </p:nvSpPr>
        <p:spPr>
          <a:xfrm>
            <a:off x="10615333" y="3585188"/>
            <a:ext cx="93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2370DA73-8DE4-41CD-9095-E67C563E39BB}"/>
              </a:ext>
            </a:extLst>
          </p:cNvPr>
          <p:cNvSpPr txBox="1"/>
          <p:nvPr/>
        </p:nvSpPr>
        <p:spPr>
          <a:xfrm>
            <a:off x="10740176" y="4662579"/>
            <a:ext cx="7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pic>
        <p:nvPicPr>
          <p:cNvPr id="158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2717BC7-BE2B-435E-B2E6-D188BD43113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845" y="2423542"/>
            <a:ext cx="1605887" cy="998298"/>
          </a:xfrm>
          <a:prstGeom prst="rect">
            <a:avLst/>
          </a:prstGeom>
        </p:spPr>
      </p:pic>
      <p:pic>
        <p:nvPicPr>
          <p:cNvPr id="159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F0FB73A-2166-4866-A3D1-BA1C73F2B55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104" y="3484746"/>
            <a:ext cx="1605887" cy="998298"/>
          </a:xfrm>
          <a:prstGeom prst="rect">
            <a:avLst/>
          </a:prstGeom>
        </p:spPr>
      </p:pic>
      <p:pic>
        <p:nvPicPr>
          <p:cNvPr id="160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A3746E-9053-406A-8F14-008E5A4A504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210" y="4588693"/>
            <a:ext cx="1605887" cy="998298"/>
          </a:xfrm>
          <a:prstGeom prst="rect">
            <a:avLst/>
          </a:prstGeom>
        </p:spPr>
      </p:pic>
      <p:grpSp>
        <p:nvGrpSpPr>
          <p:cNvPr id="97" name="群組 96">
            <a:extLst>
              <a:ext uri="{FF2B5EF4-FFF2-40B4-BE49-F238E27FC236}">
                <a16:creationId xmlns:a16="http://schemas.microsoft.com/office/drawing/2014/main" id="{246935AE-51DF-46FB-A02E-BA5CCADACE86}"/>
              </a:ext>
            </a:extLst>
          </p:cNvPr>
          <p:cNvGrpSpPr/>
          <p:nvPr/>
        </p:nvGrpSpPr>
        <p:grpSpPr>
          <a:xfrm>
            <a:off x="7032509" y="5513492"/>
            <a:ext cx="859808" cy="859808"/>
            <a:chOff x="2839122" y="5116443"/>
            <a:chExt cx="859808" cy="859808"/>
          </a:xfrm>
        </p:grpSpPr>
        <p:sp>
          <p:nvSpPr>
            <p:cNvPr id="98" name="橢圓 97">
              <a:extLst>
                <a:ext uri="{FF2B5EF4-FFF2-40B4-BE49-F238E27FC236}">
                  <a16:creationId xmlns:a16="http://schemas.microsoft.com/office/drawing/2014/main" id="{D7645013-7D67-45D9-978A-CDA4772B0FB6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9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0493308C-44B6-4F01-B53C-562EB6041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AC15B68B-BBB8-4936-8EE9-32292AD1B258}"/>
              </a:ext>
            </a:extLst>
          </p:cNvPr>
          <p:cNvGrpSpPr/>
          <p:nvPr/>
        </p:nvGrpSpPr>
        <p:grpSpPr>
          <a:xfrm>
            <a:off x="9873479" y="5510539"/>
            <a:ext cx="859808" cy="859808"/>
            <a:chOff x="3218729" y="3410527"/>
            <a:chExt cx="859808" cy="859808"/>
          </a:xfrm>
        </p:grpSpPr>
        <p:sp>
          <p:nvSpPr>
            <p:cNvPr id="104" name="橢圓 103">
              <a:extLst>
                <a:ext uri="{FF2B5EF4-FFF2-40B4-BE49-F238E27FC236}">
                  <a16:creationId xmlns:a16="http://schemas.microsoft.com/office/drawing/2014/main" id="{82BBAA3A-0255-49A7-BA99-AAD578C1053F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5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A0599DBD-7C4E-415A-9E5B-86B75F662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32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35">
            <a:extLst>
              <a:ext uri="{FF2B5EF4-FFF2-40B4-BE49-F238E27FC236}">
                <a16:creationId xmlns:a16="http://schemas.microsoft.com/office/drawing/2014/main" id="{B3F7BC43-AC60-4942-BF8B-52ECD2F985AE}"/>
              </a:ext>
            </a:extLst>
          </p:cNvPr>
          <p:cNvGrpSpPr/>
          <p:nvPr/>
        </p:nvGrpSpPr>
        <p:grpSpPr>
          <a:xfrm>
            <a:off x="6384408" y="2058279"/>
            <a:ext cx="4523874" cy="3461653"/>
            <a:chOff x="697946" y="2173012"/>
            <a:chExt cx="2453384" cy="1877321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F7DE0F53-BED3-4817-B2D2-3744F78F6071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" name="矩形: 圓角化同側角落 37">
              <a:extLst>
                <a:ext uri="{FF2B5EF4-FFF2-40B4-BE49-F238E27FC236}">
                  <a16:creationId xmlns:a16="http://schemas.microsoft.com/office/drawing/2014/main" id="{C14BB10A-8406-49B3-AF56-062EC6532CC1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0" name="橢圓 39">
            <a:extLst>
              <a:ext uri="{FF2B5EF4-FFF2-40B4-BE49-F238E27FC236}">
                <a16:creationId xmlns:a16="http://schemas.microsoft.com/office/drawing/2014/main" id="{C77DD9D6-CB91-496B-9FDA-FBD7AAE2452F}"/>
              </a:ext>
            </a:extLst>
          </p:cNvPr>
          <p:cNvSpPr/>
          <p:nvPr/>
        </p:nvSpPr>
        <p:spPr>
          <a:xfrm>
            <a:off x="9738413" y="4111483"/>
            <a:ext cx="1763279" cy="176327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rgbClr val="889E4B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BB092FD-DF8F-4D0E-89EF-A744D7630DA3}"/>
              </a:ext>
            </a:extLst>
          </p:cNvPr>
          <p:cNvGrpSpPr/>
          <p:nvPr/>
        </p:nvGrpSpPr>
        <p:grpSpPr>
          <a:xfrm>
            <a:off x="803020" y="2058279"/>
            <a:ext cx="4523874" cy="3461653"/>
            <a:chOff x="697946" y="2173012"/>
            <a:chExt cx="2453384" cy="1877321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F9F23181-4A26-4BFA-B4CA-F273B192C804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矩形: 圓角化同側角落 27">
              <a:extLst>
                <a:ext uri="{FF2B5EF4-FFF2-40B4-BE49-F238E27FC236}">
                  <a16:creationId xmlns:a16="http://schemas.microsoft.com/office/drawing/2014/main" id="{B47D5697-A9D3-4B0D-AD71-18E3D550F144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>
                <a:latin typeface="Arial"/>
                <a:ea typeface="微軟正黑體"/>
                <a:cs typeface="Arial"/>
              </a:rPr>
              <a:t>網路擴充：</a:t>
            </a:r>
            <a:r>
              <a:rPr lang="zh-TW" altLang="en-US" b="1">
                <a:latin typeface="Arial"/>
                <a:ea typeface="微軟正黑體"/>
                <a:cs typeface="Arial"/>
              </a:rPr>
              <a:t>豐富的各式攜帶式網路擴充卡</a:t>
            </a:r>
            <a:endParaRPr lang="zh-TW" altLang="en-US">
              <a:ea typeface="微軟正黑體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032996" y="4361134"/>
            <a:ext cx="2898952" cy="9505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RJ45 NBASE-T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速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1032995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032996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032996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5B527A1F-F0EA-491C-8F46-FEB974257F17}"/>
              </a:ext>
            </a:extLst>
          </p:cNvPr>
          <p:cNvSpPr txBox="1"/>
          <p:nvPr/>
        </p:nvSpPr>
        <p:spPr>
          <a:xfrm>
            <a:off x="846161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400" b="1">
                <a:solidFill>
                  <a:srgbClr val="778258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lang="zh-TW" sz="1400" b="1">
              <a:solidFill>
                <a:srgbClr val="778258"/>
              </a:solidFill>
              <a:ea typeface="新細明體"/>
              <a:cs typeface="Calibri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4577A448-9B13-4A88-9AD2-A4938380FC8F}"/>
              </a:ext>
            </a:extLst>
          </p:cNvPr>
          <p:cNvSpPr/>
          <p:nvPr/>
        </p:nvSpPr>
        <p:spPr>
          <a:xfrm>
            <a:off x="4157025" y="4111483"/>
            <a:ext cx="1763279" cy="176327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rgbClr val="889E4B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312698" y="4445262"/>
            <a:ext cx="1491841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透過隨插即用的USB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為你的筆記型電腦或 </a:t>
            </a: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升級成 </a:t>
            </a: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的高速網路</a:t>
            </a:r>
          </a:p>
        </p:txBody>
      </p:sp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672" y="243020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43B83A69-88CD-41B4-BF1C-0F5D23080B63}"/>
              </a:ext>
            </a:extLst>
          </p:cNvPr>
          <p:cNvSpPr txBox="1"/>
          <p:nvPr/>
        </p:nvSpPr>
        <p:spPr>
          <a:xfrm>
            <a:off x="6597758" y="4361134"/>
            <a:ext cx="322943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 speed:</a:t>
            </a:r>
            <a:r>
              <a:rPr lang="zh-TW" altLang="en-US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10G/5G/2.5G/1G/100M</a:t>
            </a:r>
          </a:p>
        </p:txBody>
      </p:sp>
      <p:sp>
        <p:nvSpPr>
          <p:cNvPr id="45" name="矩形 64">
            <a:extLst>
              <a:ext uri="{FF2B5EF4-FFF2-40B4-BE49-F238E27FC236}">
                <a16:creationId xmlns:a16="http://schemas.microsoft.com/office/drawing/2014/main" id="{64CB68B9-40AB-4633-AB5D-A0462D0C25F5}"/>
              </a:ext>
            </a:extLst>
          </p:cNvPr>
          <p:cNvSpPr/>
          <p:nvPr/>
        </p:nvSpPr>
        <p:spPr>
          <a:xfrm>
            <a:off x="6597758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17902DB0-39D4-4323-A880-3665F953F5A2}"/>
              </a:ext>
            </a:extLst>
          </p:cNvPr>
          <p:cNvSpPr txBox="1"/>
          <p:nvPr/>
        </p:nvSpPr>
        <p:spPr>
          <a:xfrm>
            <a:off x="6597759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Thunderbolt 3</a:t>
            </a:r>
            <a:endParaRPr lang="en-US" altLang="zh-TW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ED070D3F-DB7A-4FC1-A7EE-8B8B5776DCE9}"/>
              </a:ext>
            </a:extLst>
          </p:cNvPr>
          <p:cNvCxnSpPr>
            <a:cxnSpLocks/>
          </p:cNvCxnSpPr>
          <p:nvPr/>
        </p:nvCxnSpPr>
        <p:spPr>
          <a:xfrm>
            <a:off x="6597759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6990426-9FBD-4132-A5A4-A0CC75CEFDD3}"/>
              </a:ext>
            </a:extLst>
          </p:cNvPr>
          <p:cNvSpPr txBox="1"/>
          <p:nvPr/>
        </p:nvSpPr>
        <p:spPr>
          <a:xfrm>
            <a:off x="6410924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zh-TW" sz="1400" b="1">
                <a:solidFill>
                  <a:srgbClr val="778258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https://www.qnap.com/en/product/qna-t</a:t>
            </a:r>
            <a:r>
              <a:rPr lang="en-US" altLang="zh-TW" sz="1400" b="1">
                <a:solidFill>
                  <a:srgbClr val="778258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b-10gbe</a:t>
            </a:r>
            <a:endParaRPr lang="zh-TW" altLang="zh-TW" sz="1400" b="1">
              <a:solidFill>
                <a:srgbClr val="778258"/>
              </a:solidFill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BE39369-8464-4B79-B816-FC52A8F99996}"/>
              </a:ext>
            </a:extLst>
          </p:cNvPr>
          <p:cNvSpPr txBox="1"/>
          <p:nvPr/>
        </p:nvSpPr>
        <p:spPr>
          <a:xfrm>
            <a:off x="9877461" y="4286976"/>
            <a:ext cx="1491841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 3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快速將你的筆記型電腦或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升級到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的高速網路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片 14">
            <a:extLst>
              <a:ext uri="{FF2B5EF4-FFF2-40B4-BE49-F238E27FC236}">
                <a16:creationId xmlns:a16="http://schemas.microsoft.com/office/drawing/2014/main" id="{95DB3B0A-4515-4ACF-BE6B-AA1C05A166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0162" y="2538418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DA8BAAC-DAD2-4366-90AF-3DFF6B810B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9461" y="3002972"/>
            <a:ext cx="633870" cy="7702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57407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AFCEE670-413C-4418-BDEF-83364C7ECC9A}"/>
              </a:ext>
            </a:extLst>
          </p:cNvPr>
          <p:cNvSpPr txBox="1"/>
          <p:nvPr/>
        </p:nvSpPr>
        <p:spPr>
          <a:xfrm>
            <a:off x="2446774" y="2598003"/>
            <a:ext cx="8257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   您   最   好   的   選   擇  ！</a:t>
            </a:r>
          </a:p>
        </p:txBody>
      </p:sp>
      <p:sp>
        <p:nvSpPr>
          <p:cNvPr id="9" name="Shape 748">
            <a:extLst>
              <a:ext uri="{FF2B5EF4-FFF2-40B4-BE49-F238E27FC236}">
                <a16:creationId xmlns:a16="http://schemas.microsoft.com/office/drawing/2014/main" id="{025BF78A-62DE-4D0D-A31A-D34E80B2C191}"/>
              </a:ext>
            </a:extLst>
          </p:cNvPr>
          <p:cNvSpPr txBox="1"/>
          <p:nvPr/>
        </p:nvSpPr>
        <p:spPr>
          <a:xfrm>
            <a:off x="2456822" y="3342663"/>
            <a:ext cx="8144189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4665">
              <a:spcBef>
                <a:spcPts val="667"/>
              </a:spcBef>
            </a:pPr>
            <a:r>
              <a:rPr lang="en-US" altLang="zh-TW" sz="7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©2021</a:t>
            </a:r>
            <a:r>
              <a:rPr lang="zh-TW" altLang="en-US" sz="7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</a:t>
            </a:r>
            <a:r>
              <a:rPr lang="zh-TW" altLang="en-US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56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3101D2-64D0-4AF0-823B-D56596F9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332" y="1078673"/>
            <a:ext cx="8934336" cy="995573"/>
          </a:xfrm>
        </p:spPr>
        <p:txBody>
          <a:bodyPr>
            <a:normAutofit/>
          </a:bodyPr>
          <a:lstStyle/>
          <a:p>
            <a:r>
              <a:rPr lang="zh-TW" altLang="en-US"/>
              <a:t>全2.5GbE管理型交換機可搞定這一切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BC75490-8233-4247-A236-90A33CBCC02B}"/>
              </a:ext>
            </a:extLst>
          </p:cNvPr>
          <p:cNvGrpSpPr/>
          <p:nvPr/>
        </p:nvGrpSpPr>
        <p:grpSpPr>
          <a:xfrm>
            <a:off x="3860801" y="2270371"/>
            <a:ext cx="4164892" cy="2034755"/>
            <a:chOff x="8305112" y="4940738"/>
            <a:chExt cx="2399401" cy="1172226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05112" y="5322650"/>
              <a:ext cx="2399401" cy="790314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7799707-A103-4E42-A39E-7B286BC4D003}"/>
                </a:ext>
              </a:extLst>
            </p:cNvPr>
            <p:cNvSpPr/>
            <p:nvPr/>
          </p:nvSpPr>
          <p:spPr>
            <a:xfrm>
              <a:off x="8777426" y="5557349"/>
              <a:ext cx="813510" cy="45695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E031D739-D2BA-4915-80B1-1FB7966C83FA}"/>
                </a:ext>
              </a:extLst>
            </p:cNvPr>
            <p:cNvSpPr/>
            <p:nvPr/>
          </p:nvSpPr>
          <p:spPr>
            <a:xfrm>
              <a:off x="8889160" y="4982448"/>
              <a:ext cx="590042" cy="5900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751785B-7B15-44EA-ACB9-11915B8AC13B}"/>
                </a:ext>
              </a:extLst>
            </p:cNvPr>
            <p:cNvSpPr/>
            <p:nvPr/>
          </p:nvSpPr>
          <p:spPr>
            <a:xfrm>
              <a:off x="9590936" y="5591693"/>
              <a:ext cx="942291" cy="41902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E302E3EE-FE0E-4B86-8EDA-71C1BB52B893}"/>
                </a:ext>
              </a:extLst>
            </p:cNvPr>
            <p:cNvSpPr/>
            <p:nvPr/>
          </p:nvSpPr>
          <p:spPr>
            <a:xfrm>
              <a:off x="9767060" y="5016068"/>
              <a:ext cx="590042" cy="5900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48E8AF4B-8265-4AA6-A63F-33C95C51F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25350" y="4974359"/>
              <a:ext cx="673462" cy="673462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5849C5AC-8050-464C-9C43-FBAFA9226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49361" y="4940738"/>
              <a:ext cx="673462" cy="673462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394C983A-9C17-47F6-9681-FBD83BC42473}"/>
              </a:ext>
            </a:extLst>
          </p:cNvPr>
          <p:cNvGrpSpPr/>
          <p:nvPr/>
        </p:nvGrpSpPr>
        <p:grpSpPr>
          <a:xfrm>
            <a:off x="589321" y="4495089"/>
            <a:ext cx="5526775" cy="1800839"/>
            <a:chOff x="0" y="4309707"/>
            <a:chExt cx="6417186" cy="2090970"/>
          </a:xfrm>
        </p:grpSpPr>
        <p:pic>
          <p:nvPicPr>
            <p:cNvPr id="8" name="圖片 4" descr="一張含有 文字 的圖片&#10;&#10;自動產生的描述">
              <a:extLst>
                <a:ext uri="{FF2B5EF4-FFF2-40B4-BE49-F238E27FC236}">
                  <a16:creationId xmlns:a16="http://schemas.microsoft.com/office/drawing/2014/main" id="{459888AE-520E-4431-9465-6611F1F94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925398"/>
              <a:ext cx="6417186" cy="1475279"/>
            </a:xfrm>
            <a:prstGeom prst="rect">
              <a:avLst/>
            </a:prstGeom>
            <a:effectLst>
              <a:outerShdw blurRad="101600" dist="38100" dir="5400000" sx="99000" sy="99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2C7344E-FC41-4C42-85E7-86CA111C388A}"/>
                </a:ext>
              </a:extLst>
            </p:cNvPr>
            <p:cNvSpPr/>
            <p:nvPr/>
          </p:nvSpPr>
          <p:spPr>
            <a:xfrm>
              <a:off x="4047072" y="5468294"/>
              <a:ext cx="1533366" cy="741413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DC89B411-1F0E-4E94-9DD5-A62CCCE3650C}"/>
                </a:ext>
              </a:extLst>
            </p:cNvPr>
            <p:cNvGrpSpPr/>
            <p:nvPr/>
          </p:nvGrpSpPr>
          <p:grpSpPr>
            <a:xfrm>
              <a:off x="4218560" y="4376609"/>
              <a:ext cx="1190390" cy="1190390"/>
              <a:chOff x="4218560" y="4309709"/>
              <a:chExt cx="1190390" cy="1190390"/>
            </a:xfrm>
          </p:grpSpPr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A5895C9C-897B-457D-8887-D8CA3D2649EF}"/>
                  </a:ext>
                </a:extLst>
              </p:cNvPr>
              <p:cNvSpPr/>
              <p:nvPr/>
            </p:nvSpPr>
            <p:spPr>
              <a:xfrm>
                <a:off x="4291755" y="4382904"/>
                <a:ext cx="1044000" cy="1044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0" name="圖形 9">
                <a:extLst>
                  <a:ext uri="{FF2B5EF4-FFF2-40B4-BE49-F238E27FC236}">
                    <a16:creationId xmlns:a16="http://schemas.microsoft.com/office/drawing/2014/main" id="{C31F1056-2CB3-4FE1-8B49-F39E70D2A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218560" y="4309709"/>
                <a:ext cx="1190390" cy="1190390"/>
              </a:xfrm>
              <a:prstGeom prst="rect">
                <a:avLst/>
              </a:prstGeom>
              <a:effectLst/>
            </p:spPr>
          </p:pic>
        </p:grp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119FF008-1E5C-42DC-9664-24C306D6A906}"/>
                </a:ext>
              </a:extLst>
            </p:cNvPr>
            <p:cNvSpPr/>
            <p:nvPr/>
          </p:nvSpPr>
          <p:spPr>
            <a:xfrm>
              <a:off x="903225" y="5400637"/>
              <a:ext cx="1439397" cy="80852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2F488B4A-3C3D-463A-A985-8F587B666FFB}"/>
                </a:ext>
              </a:extLst>
            </p:cNvPr>
            <p:cNvSpPr/>
            <p:nvPr/>
          </p:nvSpPr>
          <p:spPr>
            <a:xfrm>
              <a:off x="1100924" y="4383507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7F64832F-3571-4B71-942B-BF7A30E2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7124" y="4309707"/>
              <a:ext cx="1191600" cy="1191600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C3E6EDA2-5E0B-4999-88E2-7F928E9B08C1}"/>
              </a:ext>
            </a:extLst>
          </p:cNvPr>
          <p:cNvGrpSpPr/>
          <p:nvPr/>
        </p:nvGrpSpPr>
        <p:grpSpPr>
          <a:xfrm>
            <a:off x="6161720" y="4495089"/>
            <a:ext cx="5548473" cy="1836184"/>
            <a:chOff x="4645940" y="4940738"/>
            <a:chExt cx="3673537" cy="1215702"/>
          </a:xfrm>
        </p:grpSpPr>
        <p:pic>
          <p:nvPicPr>
            <p:cNvPr id="6" name="圖片 3" descr="一張含有 文字 的圖片&#10;&#10;自動產生的描述">
              <a:extLst>
                <a:ext uri="{FF2B5EF4-FFF2-40B4-BE49-F238E27FC236}">
                  <a16:creationId xmlns:a16="http://schemas.microsoft.com/office/drawing/2014/main" id="{B2DE74D4-6386-45A8-9AEA-C957FF503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5940" y="5322650"/>
              <a:ext cx="3673537" cy="833790"/>
            </a:xfrm>
            <a:prstGeom prst="rect">
              <a:avLst/>
            </a:prstGeom>
            <a:effectLst>
              <a:outerShdw blurRad="101600" dist="38100" dir="5400000" sx="99000" sy="99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23117A53-E29A-4E91-9CBF-4D5699B30D6C}"/>
                </a:ext>
              </a:extLst>
            </p:cNvPr>
            <p:cNvSpPr/>
            <p:nvPr/>
          </p:nvSpPr>
          <p:spPr>
            <a:xfrm>
              <a:off x="5178265" y="5557349"/>
              <a:ext cx="813510" cy="45695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741CDD96-1921-40E4-9866-5B81392085D5}"/>
                </a:ext>
              </a:extLst>
            </p:cNvPr>
            <p:cNvSpPr/>
            <p:nvPr/>
          </p:nvSpPr>
          <p:spPr>
            <a:xfrm>
              <a:off x="5289999" y="4982448"/>
              <a:ext cx="590042" cy="5900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F6B0BA1-A17A-4F2B-8E60-F6DF34FDE765}"/>
                </a:ext>
              </a:extLst>
            </p:cNvPr>
            <p:cNvSpPr/>
            <p:nvPr/>
          </p:nvSpPr>
          <p:spPr>
            <a:xfrm>
              <a:off x="6980865" y="5591693"/>
              <a:ext cx="989881" cy="41902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48BF48E1-F444-4726-B651-84ECA8320576}"/>
                </a:ext>
              </a:extLst>
            </p:cNvPr>
            <p:cNvSpPr/>
            <p:nvPr/>
          </p:nvSpPr>
          <p:spPr>
            <a:xfrm>
              <a:off x="7196465" y="5016068"/>
              <a:ext cx="590042" cy="5900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AAE434F8-E8F7-4615-B342-8F8104CD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54681" y="4974359"/>
              <a:ext cx="673462" cy="673462"/>
            </a:xfrm>
            <a:prstGeom prst="rect">
              <a:avLst/>
            </a:prstGeom>
          </p:spPr>
        </p:pic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FCCF72EE-932A-4D4A-89A1-18C9050EA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50200" y="4940738"/>
              <a:ext cx="673462" cy="673462"/>
            </a:xfrm>
            <a:prstGeom prst="rect">
              <a:avLst/>
            </a:prstGeom>
          </p:spPr>
        </p:pic>
      </p:grp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884AC7C-108B-469C-88AA-4533FCE12E5D}"/>
              </a:ext>
            </a:extLst>
          </p:cNvPr>
          <p:cNvCxnSpPr/>
          <p:nvPr/>
        </p:nvCxnSpPr>
        <p:spPr>
          <a:xfrm>
            <a:off x="1097350" y="2074246"/>
            <a:ext cx="1012873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F1745581-1B34-4415-847C-C6AD572CA5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3932" y="826159"/>
            <a:ext cx="2481856" cy="17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08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小型企業網路還有什麼建設難題?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4881CFE-ED3C-4EAA-AA3E-C2283A224181}"/>
              </a:ext>
            </a:extLst>
          </p:cNvPr>
          <p:cNvSpPr/>
          <p:nvPr/>
        </p:nvSpPr>
        <p:spPr>
          <a:xfrm>
            <a:off x="1397529" y="21251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7D812C2-5BC1-4B95-B75E-78261F61B66D}"/>
              </a:ext>
            </a:extLst>
          </p:cNvPr>
          <p:cNvSpPr txBox="1"/>
          <p:nvPr/>
        </p:nvSpPr>
        <p:spPr>
          <a:xfrm>
            <a:off x="985309" y="4229644"/>
            <a:ext cx="2674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網速跟不上需求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B869646-E839-489C-8393-2B04A652B78E}"/>
              </a:ext>
            </a:extLst>
          </p:cNvPr>
          <p:cNvSpPr txBox="1"/>
          <p:nvPr/>
        </p:nvSpPr>
        <p:spPr>
          <a:xfrm>
            <a:off x="470959" y="4778974"/>
            <a:ext cx="3703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內網存取大型檔案或進行系統備份時速度緩慢、效率低落</a:t>
            </a: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B306EB57-BE2A-4DAE-B4DA-35F9A7E13B49}"/>
              </a:ext>
            </a:extLst>
          </p:cNvPr>
          <p:cNvSpPr/>
          <p:nvPr/>
        </p:nvSpPr>
        <p:spPr>
          <a:xfrm>
            <a:off x="5258329" y="21251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71AE855-B6FB-4C73-98E4-CE137628D609}"/>
              </a:ext>
            </a:extLst>
          </p:cNvPr>
          <p:cNvSpPr txBox="1"/>
          <p:nvPr/>
        </p:nvSpPr>
        <p:spPr>
          <a:xfrm>
            <a:off x="4846109" y="4229644"/>
            <a:ext cx="2674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預算有限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D025304-A74B-47E0-B5B2-065340ECFA70}"/>
              </a:ext>
            </a:extLst>
          </p:cNvPr>
          <p:cNvSpPr txBox="1"/>
          <p:nvPr/>
        </p:nvSpPr>
        <p:spPr>
          <a:xfrm>
            <a:off x="4331759" y="4778974"/>
            <a:ext cx="3703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想升級網路，但市面上沒有價位對、又符合升級需要的選擇</a:t>
            </a: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08E4C818-46A0-4227-98E9-037998745E15}"/>
              </a:ext>
            </a:extLst>
          </p:cNvPr>
          <p:cNvSpPr/>
          <p:nvPr/>
        </p:nvSpPr>
        <p:spPr>
          <a:xfrm>
            <a:off x="8965672" y="21251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D5E9F1E-7536-4F53-85DC-168B8483E46B}"/>
              </a:ext>
            </a:extLst>
          </p:cNvPr>
          <p:cNvSpPr txBox="1"/>
          <p:nvPr/>
        </p:nvSpPr>
        <p:spPr>
          <a:xfrm>
            <a:off x="8553452" y="4229644"/>
            <a:ext cx="2674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無專職網管人員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D334168-F186-4CEF-AE28-2D0D60F4BE9B}"/>
              </a:ext>
            </a:extLst>
          </p:cNvPr>
          <p:cNvSpPr txBox="1"/>
          <p:nvPr/>
        </p:nvSpPr>
        <p:spPr>
          <a:xfrm>
            <a:off x="8192559" y="4778974"/>
            <a:ext cx="3396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非專職人員對網管型產品的功能、設定方式所知有限</a:t>
            </a:r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2E27085E-163A-4BC1-9B00-97DEA0BB5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2258" y="2421803"/>
            <a:ext cx="1184373" cy="1120924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1AB7C934-7B3B-430D-9CB4-40E87DE36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3233" y="2361054"/>
            <a:ext cx="1201260" cy="1324116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F4844E25-69D6-4AE5-8625-8218F4F9F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11881" y="2458312"/>
            <a:ext cx="1370613" cy="116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87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所以小型企業需要的是什麼</a:t>
            </a:r>
            <a:r>
              <a:rPr lang="en-US" altLang="zh-TW"/>
              <a:t>?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9DBBA9-7172-41A7-9EE6-1B7FC6872481}"/>
              </a:ext>
            </a:extLst>
          </p:cNvPr>
          <p:cNvSpPr txBox="1"/>
          <p:nvPr/>
        </p:nvSpPr>
        <p:spPr>
          <a:xfrm>
            <a:off x="2403224" y="1847137"/>
            <a:ext cx="2074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更高的網速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8FF39B7-25CF-48B9-976B-C5A74C51BA6D}"/>
              </a:ext>
            </a:extLst>
          </p:cNvPr>
          <p:cNvSpPr txBox="1"/>
          <p:nvPr/>
        </p:nvSpPr>
        <p:spPr>
          <a:xfrm>
            <a:off x="2403224" y="3042427"/>
            <a:ext cx="2074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合理的價格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2053C37-5FDA-4303-8D2E-65A6C952CEF4}"/>
              </a:ext>
            </a:extLst>
          </p:cNvPr>
          <p:cNvSpPr txBox="1"/>
          <p:nvPr/>
        </p:nvSpPr>
        <p:spPr>
          <a:xfrm>
            <a:off x="2403224" y="4288016"/>
            <a:ext cx="2805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多樣的網速搭配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19E2F9C-46A1-419D-AA17-DE3326C32E00}"/>
              </a:ext>
            </a:extLst>
          </p:cNvPr>
          <p:cNvSpPr txBox="1"/>
          <p:nvPr/>
        </p:nvSpPr>
        <p:spPr>
          <a:xfrm>
            <a:off x="7644619" y="1806909"/>
            <a:ext cx="3059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簡易操作的介面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002065E-9015-48AF-9732-7B8206AC4FC9}"/>
              </a:ext>
            </a:extLst>
          </p:cNvPr>
          <p:cNvSpPr txBox="1"/>
          <p:nvPr/>
        </p:nvSpPr>
        <p:spPr>
          <a:xfrm>
            <a:off x="7644619" y="3113758"/>
            <a:ext cx="2074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實用的功能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69293A3-A5F3-4D34-9D9D-376ED206A258}"/>
              </a:ext>
            </a:extLst>
          </p:cNvPr>
          <p:cNvGrpSpPr/>
          <p:nvPr/>
        </p:nvGrpSpPr>
        <p:grpSpPr>
          <a:xfrm>
            <a:off x="1197010" y="1619475"/>
            <a:ext cx="964382" cy="964382"/>
            <a:chOff x="868820" y="1851277"/>
            <a:chExt cx="1354518" cy="1354518"/>
          </a:xfrm>
        </p:grpSpPr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C17E6632-7342-4122-96D4-0C0D126E4B41}"/>
                </a:ext>
              </a:extLst>
            </p:cNvPr>
            <p:cNvSpPr/>
            <p:nvPr/>
          </p:nvSpPr>
          <p:spPr>
            <a:xfrm>
              <a:off x="868820" y="1851277"/>
              <a:ext cx="1354518" cy="1354518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E123DA6C-2219-46C1-9997-041DD74BB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2336" y="2114536"/>
              <a:ext cx="907487" cy="828000"/>
            </a:xfrm>
            <a:prstGeom prst="rect">
              <a:avLst/>
            </a:prstGeom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65CA1209-6386-4635-9703-8B36F3EE3F77}"/>
              </a:ext>
            </a:extLst>
          </p:cNvPr>
          <p:cNvGrpSpPr/>
          <p:nvPr/>
        </p:nvGrpSpPr>
        <p:grpSpPr>
          <a:xfrm>
            <a:off x="1197010" y="2860029"/>
            <a:ext cx="964382" cy="964382"/>
            <a:chOff x="868820" y="1851277"/>
            <a:chExt cx="1354518" cy="1354518"/>
          </a:xfrm>
        </p:grpSpPr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FC67BBE3-D18C-4D0A-93EF-ECEAAAB13368}"/>
                </a:ext>
              </a:extLst>
            </p:cNvPr>
            <p:cNvSpPr/>
            <p:nvPr/>
          </p:nvSpPr>
          <p:spPr>
            <a:xfrm>
              <a:off x="868820" y="1851277"/>
              <a:ext cx="1354518" cy="1354518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A6D1CABA-0FAF-4096-8095-429C89D61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2336" y="2114536"/>
              <a:ext cx="907487" cy="828000"/>
            </a:xfrm>
            <a:prstGeom prst="rect">
              <a:avLst/>
            </a:prstGeom>
          </p:spPr>
        </p:pic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8DFD0E00-8D77-4DF1-9F23-E6971963F0B3}"/>
              </a:ext>
            </a:extLst>
          </p:cNvPr>
          <p:cNvGrpSpPr/>
          <p:nvPr/>
        </p:nvGrpSpPr>
        <p:grpSpPr>
          <a:xfrm>
            <a:off x="1197010" y="4100582"/>
            <a:ext cx="964382" cy="964382"/>
            <a:chOff x="868820" y="1851277"/>
            <a:chExt cx="1354518" cy="1354518"/>
          </a:xfrm>
        </p:grpSpPr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E06D71B8-D817-4B6B-AF41-5DADA93D49CE}"/>
                </a:ext>
              </a:extLst>
            </p:cNvPr>
            <p:cNvSpPr/>
            <p:nvPr/>
          </p:nvSpPr>
          <p:spPr>
            <a:xfrm>
              <a:off x="868820" y="1851277"/>
              <a:ext cx="1354518" cy="1354518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B38D1F33-CF94-4A2B-BD38-195348EBE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2336" y="2114536"/>
              <a:ext cx="907487" cy="828000"/>
            </a:xfrm>
            <a:prstGeom prst="rect">
              <a:avLst/>
            </a:prstGeom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9EA81878-3456-42C5-9C75-D0AC962D86B9}"/>
              </a:ext>
            </a:extLst>
          </p:cNvPr>
          <p:cNvGrpSpPr/>
          <p:nvPr/>
        </p:nvGrpSpPr>
        <p:grpSpPr>
          <a:xfrm>
            <a:off x="6599861" y="1619475"/>
            <a:ext cx="964382" cy="964382"/>
            <a:chOff x="868820" y="1851277"/>
            <a:chExt cx="1354518" cy="1354518"/>
          </a:xfrm>
        </p:grpSpPr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4AA81245-D0F8-490E-B9AC-64740642EA62}"/>
                </a:ext>
              </a:extLst>
            </p:cNvPr>
            <p:cNvSpPr/>
            <p:nvPr/>
          </p:nvSpPr>
          <p:spPr>
            <a:xfrm>
              <a:off x="868820" y="1851277"/>
              <a:ext cx="1354518" cy="1354518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23A44DB5-8E8C-4307-A70D-584B8B440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2336" y="2114536"/>
              <a:ext cx="907487" cy="828000"/>
            </a:xfrm>
            <a:prstGeom prst="rect">
              <a:avLst/>
            </a:prstGeom>
          </p:spPr>
        </p:pic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DC9A72AF-E785-4DEE-BF6A-53B12AE51947}"/>
              </a:ext>
            </a:extLst>
          </p:cNvPr>
          <p:cNvGrpSpPr/>
          <p:nvPr/>
        </p:nvGrpSpPr>
        <p:grpSpPr>
          <a:xfrm>
            <a:off x="6599861" y="2860029"/>
            <a:ext cx="964382" cy="964382"/>
            <a:chOff x="868820" y="1851277"/>
            <a:chExt cx="1354518" cy="1354518"/>
          </a:xfrm>
        </p:grpSpPr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0463579F-3A74-4CF4-B30D-747E55C5C4D0}"/>
                </a:ext>
              </a:extLst>
            </p:cNvPr>
            <p:cNvSpPr/>
            <p:nvPr/>
          </p:nvSpPr>
          <p:spPr>
            <a:xfrm>
              <a:off x="868820" y="1851277"/>
              <a:ext cx="1354518" cy="1354518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34A928FC-4470-4404-872B-604E6C4F9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2336" y="2114536"/>
              <a:ext cx="907487" cy="828000"/>
            </a:xfrm>
            <a:prstGeom prst="rect">
              <a:avLst/>
            </a:prstGeom>
          </p:spPr>
        </p:pic>
      </p:grpSp>
      <p:pic>
        <p:nvPicPr>
          <p:cNvPr id="58" name="圖片 57">
            <a:extLst>
              <a:ext uri="{FF2B5EF4-FFF2-40B4-BE49-F238E27FC236}">
                <a16:creationId xmlns:a16="http://schemas.microsoft.com/office/drawing/2014/main" id="{87122E5B-B083-43E7-9A31-D0BD29A02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143" y="5766467"/>
            <a:ext cx="2806532" cy="924414"/>
          </a:xfrm>
          <a:prstGeom prst="rect">
            <a:avLst/>
          </a:prstGeom>
        </p:spPr>
      </p:pic>
      <p:pic>
        <p:nvPicPr>
          <p:cNvPr id="59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0EAAE8EB-19F7-49C8-BD02-6170697A66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183" y="5771820"/>
            <a:ext cx="3840980" cy="883022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06F836E0-8DB8-495D-A837-9635CD3537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163" y="5819086"/>
            <a:ext cx="3840981" cy="871795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文字方塊 60">
            <a:extLst>
              <a:ext uri="{FF2B5EF4-FFF2-40B4-BE49-F238E27FC236}">
                <a16:creationId xmlns:a16="http://schemas.microsoft.com/office/drawing/2014/main" id="{1F977479-DF79-48A7-91CC-4390AC57F06E}"/>
              </a:ext>
            </a:extLst>
          </p:cNvPr>
          <p:cNvSpPr txBox="1"/>
          <p:nvPr/>
        </p:nvSpPr>
        <p:spPr>
          <a:xfrm>
            <a:off x="9202688" y="5580055"/>
            <a:ext cx="1427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QSW-M2108R-2C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6AEB7EF7-AB7A-405F-B596-162733A18D3A}"/>
              </a:ext>
            </a:extLst>
          </p:cNvPr>
          <p:cNvSpPr txBox="1"/>
          <p:nvPr/>
        </p:nvSpPr>
        <p:spPr>
          <a:xfrm>
            <a:off x="5934236" y="5580055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QSW-M2108-2C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98646540-FD0C-4A11-A544-C1527CDD24F5}"/>
              </a:ext>
            </a:extLst>
          </p:cNvPr>
          <p:cNvSpPr txBox="1"/>
          <p:nvPr/>
        </p:nvSpPr>
        <p:spPr>
          <a:xfrm>
            <a:off x="2097263" y="5580055"/>
            <a:ext cx="1308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QSW-M2108-2S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0AB3036B-4D27-4A24-99C7-E81479BBB7A4}"/>
              </a:ext>
            </a:extLst>
          </p:cNvPr>
          <p:cNvSpPr txBox="1"/>
          <p:nvPr/>
        </p:nvSpPr>
        <p:spPr>
          <a:xfrm>
            <a:off x="7670009" y="4344389"/>
            <a:ext cx="2806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簡約美感的設計 </a:t>
            </a: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94AC2F4E-06A8-4020-A1CC-6AE0C5F01BFD}"/>
              </a:ext>
            </a:extLst>
          </p:cNvPr>
          <p:cNvGrpSpPr/>
          <p:nvPr/>
        </p:nvGrpSpPr>
        <p:grpSpPr>
          <a:xfrm>
            <a:off x="6625252" y="4090660"/>
            <a:ext cx="964382" cy="964382"/>
            <a:chOff x="868820" y="1851277"/>
            <a:chExt cx="1354518" cy="1354518"/>
          </a:xfrm>
        </p:grpSpPr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14DBE4E2-114C-4E08-8BAC-E68F8322DA22}"/>
                </a:ext>
              </a:extLst>
            </p:cNvPr>
            <p:cNvSpPr/>
            <p:nvPr/>
          </p:nvSpPr>
          <p:spPr>
            <a:xfrm>
              <a:off x="868820" y="1851277"/>
              <a:ext cx="1354518" cy="1354518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7" name="圖形 66">
              <a:extLst>
                <a:ext uri="{FF2B5EF4-FFF2-40B4-BE49-F238E27FC236}">
                  <a16:creationId xmlns:a16="http://schemas.microsoft.com/office/drawing/2014/main" id="{3D1C5466-CA53-4F06-ADC6-6A7124E5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2336" y="2114536"/>
              <a:ext cx="907487" cy="82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172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/>
              <a:t>那</a:t>
            </a:r>
            <a:r>
              <a:rPr lang="en-US" altLang="zh-TW"/>
              <a:t>QNAP</a:t>
            </a:r>
            <a:r>
              <a:rPr lang="zh-TW" altLang="en-US"/>
              <a:t>怎麼解決這些問題</a:t>
            </a:r>
            <a:r>
              <a:rPr lang="en-US" altLang="zh-TW"/>
              <a:t>?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39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1B9CFB3E-9943-48AA-9065-E26B510FA709}"/>
              </a:ext>
            </a:extLst>
          </p:cNvPr>
          <p:cNvSpPr txBox="1">
            <a:spLocks/>
          </p:cNvSpPr>
          <p:nvPr/>
        </p:nvSpPr>
        <p:spPr>
          <a:xfrm>
            <a:off x="912959" y="1433207"/>
            <a:ext cx="10241652" cy="977931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核心內網可直升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實用且多元埠數配置，在最需要的連結上可享用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，也可利用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2.5GbE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做為一般使用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b="1"/>
              <a:t>QSW-M2108</a:t>
            </a:r>
            <a:r>
              <a:rPr lang="zh-TW" altLang="en-US" b="1"/>
              <a:t> 系列：針對問題的解決之道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B0172A9-EB2C-449C-BDA2-1A508FDF5B03}"/>
              </a:ext>
            </a:extLst>
          </p:cNvPr>
          <p:cNvGrpSpPr/>
          <p:nvPr/>
        </p:nvGrpSpPr>
        <p:grpSpPr>
          <a:xfrm>
            <a:off x="3488272" y="2846055"/>
            <a:ext cx="5091025" cy="2324055"/>
            <a:chOff x="782206" y="2800298"/>
            <a:chExt cx="4201015" cy="1917765"/>
          </a:xfrm>
        </p:grpSpPr>
        <p:sp>
          <p:nvSpPr>
            <p:cNvPr id="22" name="矩形: 圓角 19">
              <a:extLst>
                <a:ext uri="{FF2B5EF4-FFF2-40B4-BE49-F238E27FC236}">
                  <a16:creationId xmlns:a16="http://schemas.microsoft.com/office/drawing/2014/main" id="{1535BA85-6B25-430C-9643-A9E85E207F16}"/>
                </a:ext>
              </a:extLst>
            </p:cNvPr>
            <p:cNvSpPr/>
            <p:nvPr/>
          </p:nvSpPr>
          <p:spPr>
            <a:xfrm>
              <a:off x="782206" y="2800298"/>
              <a:ext cx="4201015" cy="1917765"/>
            </a:xfrm>
            <a:prstGeom prst="roundRect">
              <a:avLst>
                <a:gd name="adj" fmla="val 6368"/>
              </a:avLst>
            </a:prstGeom>
            <a:gradFill>
              <a:gsLst>
                <a:gs pos="0">
                  <a:srgbClr val="889E4B">
                    <a:alpha val="50000"/>
                  </a:srgbClr>
                </a:gs>
                <a:gs pos="100000">
                  <a:srgbClr val="778258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400" b="1" i="1"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41110A-0E5A-481B-8ADD-C2D09DBF7770}"/>
                </a:ext>
              </a:extLst>
            </p:cNvPr>
            <p:cNvSpPr/>
            <p:nvPr/>
          </p:nvSpPr>
          <p:spPr>
            <a:xfrm>
              <a:off x="1341184" y="4234608"/>
              <a:ext cx="1213301" cy="469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77E5BCA-CA03-4C30-A2CB-B01DC36F2498}"/>
                </a:ext>
              </a:extLst>
            </p:cNvPr>
            <p:cNvSpPr/>
            <p:nvPr/>
          </p:nvSpPr>
          <p:spPr>
            <a:xfrm>
              <a:off x="1326939" y="3641797"/>
              <a:ext cx="2321900" cy="53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平行四邊形 25">
              <a:extLst>
                <a:ext uri="{FF2B5EF4-FFF2-40B4-BE49-F238E27FC236}">
                  <a16:creationId xmlns:a16="http://schemas.microsoft.com/office/drawing/2014/main" id="{0B0B61A8-321C-48B7-8ABE-AC20677B1CAD}"/>
                </a:ext>
              </a:extLst>
            </p:cNvPr>
            <p:cNvSpPr/>
            <p:nvPr/>
          </p:nvSpPr>
          <p:spPr>
            <a:xfrm>
              <a:off x="967389" y="2947885"/>
              <a:ext cx="3774867" cy="388035"/>
            </a:xfrm>
            <a:prstGeom prst="parallelogram">
              <a:avLst>
                <a:gd name="adj" fmla="val 39545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傳輸 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50GB</a:t>
              </a:r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藍光影片資料所需時間</a:t>
              </a:r>
            </a:p>
          </p:txBody>
        </p:sp>
        <p:sp>
          <p:nvSpPr>
            <p:cNvPr id="27" name="平行四邊形 26">
              <a:extLst>
                <a:ext uri="{FF2B5EF4-FFF2-40B4-BE49-F238E27FC236}">
                  <a16:creationId xmlns:a16="http://schemas.microsoft.com/office/drawing/2014/main" id="{82429390-B092-4BC9-BA7B-CDD850CF0DBF}"/>
                </a:ext>
              </a:extLst>
            </p:cNvPr>
            <p:cNvSpPr/>
            <p:nvPr/>
          </p:nvSpPr>
          <p:spPr>
            <a:xfrm>
              <a:off x="967389" y="3567470"/>
              <a:ext cx="1146513" cy="252667"/>
            </a:xfrm>
            <a:prstGeom prst="parallelogram">
              <a:avLst>
                <a:gd name="adj" fmla="val 39545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1GbE</a:t>
              </a:r>
              <a:endPara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平行四邊形 27">
              <a:extLst>
                <a:ext uri="{FF2B5EF4-FFF2-40B4-BE49-F238E27FC236}">
                  <a16:creationId xmlns:a16="http://schemas.microsoft.com/office/drawing/2014/main" id="{1CD8EF25-0B32-4798-9423-6D37EBBFD210}"/>
                </a:ext>
              </a:extLst>
            </p:cNvPr>
            <p:cNvSpPr/>
            <p:nvPr/>
          </p:nvSpPr>
          <p:spPr>
            <a:xfrm>
              <a:off x="967389" y="4160279"/>
              <a:ext cx="1146513" cy="252667"/>
            </a:xfrm>
            <a:prstGeom prst="parallelogram">
              <a:avLst>
                <a:gd name="adj" fmla="val 39545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10GbE</a:t>
              </a:r>
              <a:endPara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文字方塊 15">
              <a:extLst>
                <a:ext uri="{FF2B5EF4-FFF2-40B4-BE49-F238E27FC236}">
                  <a16:creationId xmlns:a16="http://schemas.microsoft.com/office/drawing/2014/main" id="{566F331A-FE1A-4096-9B54-6E5CA2F2C402}"/>
                </a:ext>
              </a:extLst>
            </p:cNvPr>
            <p:cNvSpPr txBox="1"/>
            <p:nvPr/>
          </p:nvSpPr>
          <p:spPr>
            <a:xfrm>
              <a:off x="3652079" y="3510630"/>
              <a:ext cx="897422" cy="2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lang="zh-TW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</a:t>
              </a:r>
              <a:r>
                <a:rPr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r>
                <a:rPr lang="zh-TW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秒</a:t>
              </a:r>
            </a:p>
          </p:txBody>
        </p:sp>
        <p:sp>
          <p:nvSpPr>
            <p:cNvPr id="30" name="文字方塊 16">
              <a:extLst>
                <a:ext uri="{FF2B5EF4-FFF2-40B4-BE49-F238E27FC236}">
                  <a16:creationId xmlns:a16="http://schemas.microsoft.com/office/drawing/2014/main" id="{B9003FE2-03BA-4CA3-ADBC-0540FE8E906D}"/>
                </a:ext>
              </a:extLst>
            </p:cNvPr>
            <p:cNvSpPr txBox="1"/>
            <p:nvPr/>
          </p:nvSpPr>
          <p:spPr>
            <a:xfrm>
              <a:off x="2540241" y="4097111"/>
              <a:ext cx="697995" cy="2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</a:t>
              </a:r>
              <a:r>
                <a:rPr lang="zh-TW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秒</a:t>
              </a:r>
            </a:p>
          </p:txBody>
        </p:sp>
        <p:sp>
          <p:nvSpPr>
            <p:cNvPr id="31" name="文字方塊 17">
              <a:extLst>
                <a:ext uri="{FF2B5EF4-FFF2-40B4-BE49-F238E27FC236}">
                  <a16:creationId xmlns:a16="http://schemas.microsoft.com/office/drawing/2014/main" id="{3B9E445C-0F42-45E9-8B38-E95D1A5798F6}"/>
                </a:ext>
              </a:extLst>
            </p:cNvPr>
            <p:cNvSpPr txBox="1"/>
            <p:nvPr/>
          </p:nvSpPr>
          <p:spPr>
            <a:xfrm>
              <a:off x="1131952" y="3814965"/>
              <a:ext cx="1146513" cy="209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 MB/s</a:t>
              </a:r>
              <a:endPara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文字方塊 18">
              <a:extLst>
                <a:ext uri="{FF2B5EF4-FFF2-40B4-BE49-F238E27FC236}">
                  <a16:creationId xmlns:a16="http://schemas.microsoft.com/office/drawing/2014/main" id="{45C2FE5F-598F-4479-92C1-A99178ECD5BD}"/>
                </a:ext>
              </a:extLst>
            </p:cNvPr>
            <p:cNvSpPr txBox="1"/>
            <p:nvPr/>
          </p:nvSpPr>
          <p:spPr>
            <a:xfrm>
              <a:off x="1045736" y="4386736"/>
              <a:ext cx="1146513" cy="209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1000 MB/s</a:t>
              </a:r>
              <a:endPara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935C15BE-B7ED-4080-AA14-E4B19D3A40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143" y="5607343"/>
            <a:ext cx="2806532" cy="924414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16DDA758-64FE-409B-AEA3-BE007F95A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183" y="5612696"/>
            <a:ext cx="3840980" cy="883022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0777610F-40FA-4E10-BD0E-3329644058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163" y="5659962"/>
            <a:ext cx="3840981" cy="871795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91F4CAA-E99E-4928-BC26-A3EA6E5E2A86}"/>
              </a:ext>
            </a:extLst>
          </p:cNvPr>
          <p:cNvSpPr txBox="1"/>
          <p:nvPr/>
        </p:nvSpPr>
        <p:spPr>
          <a:xfrm>
            <a:off x="9202688" y="5420931"/>
            <a:ext cx="1427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QSW-M2108R-2C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BD2EA98-FFDC-47CD-9EC6-BE33FC18765A}"/>
              </a:ext>
            </a:extLst>
          </p:cNvPr>
          <p:cNvSpPr txBox="1"/>
          <p:nvPr/>
        </p:nvSpPr>
        <p:spPr>
          <a:xfrm>
            <a:off x="5934236" y="5420931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QSW-M2108-2C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7E5B8C6-1053-49A8-9AC5-C24C9351E71C}"/>
              </a:ext>
            </a:extLst>
          </p:cNvPr>
          <p:cNvSpPr txBox="1"/>
          <p:nvPr/>
        </p:nvSpPr>
        <p:spPr>
          <a:xfrm>
            <a:off x="2097263" y="5420931"/>
            <a:ext cx="1308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QSW-M2108-2S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9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4">
            <a:extLst>
              <a:ext uri="{FF2B5EF4-FFF2-40B4-BE49-F238E27FC236}">
                <a16:creationId xmlns:a16="http://schemas.microsoft.com/office/drawing/2014/main" id="{008A7A57-D891-4B30-A25F-10543BAD15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754" y="1833438"/>
            <a:ext cx="6275294" cy="39290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D38E545-9495-4BA5-A074-1FA4C126F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887" y="3178285"/>
            <a:ext cx="1742853" cy="1161344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B2F376D1-470A-4C16-96BD-966D663CC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06" y="2012856"/>
            <a:ext cx="1813515" cy="14758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小型企業基本應用-1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DA062E5-A92D-46CC-AAAF-B772B7D3E285}"/>
              </a:ext>
            </a:extLst>
          </p:cNvPr>
          <p:cNvSpPr txBox="1"/>
          <p:nvPr/>
        </p:nvSpPr>
        <p:spPr>
          <a:xfrm>
            <a:off x="540751" y="2434074"/>
            <a:ext cx="211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927" algn="ctr" defTabSz="457200">
              <a:buClr>
                <a:prstClr val="white"/>
              </a:buClr>
              <a:buSzPct val="100000"/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Internet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50" name="肘形接點 49"/>
          <p:cNvCxnSpPr>
            <a:cxnSpLocks/>
          </p:cNvCxnSpPr>
          <p:nvPr/>
        </p:nvCxnSpPr>
        <p:spPr>
          <a:xfrm>
            <a:off x="8062481" y="3909542"/>
            <a:ext cx="1784274" cy="147621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肘形接點 52"/>
          <p:cNvCxnSpPr>
            <a:cxnSpLocks/>
          </p:cNvCxnSpPr>
          <p:nvPr/>
        </p:nvCxnSpPr>
        <p:spPr>
          <a:xfrm rot="5400000">
            <a:off x="3352341" y="4241218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肘形接點 53"/>
          <p:cNvCxnSpPr/>
          <p:nvPr/>
        </p:nvCxnSpPr>
        <p:spPr>
          <a:xfrm>
            <a:off x="3779127" y="4473176"/>
            <a:ext cx="3048174" cy="487684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肘形接點 54"/>
          <p:cNvCxnSpPr>
            <a:cxnSpLocks/>
          </p:cNvCxnSpPr>
          <p:nvPr/>
        </p:nvCxnSpPr>
        <p:spPr>
          <a:xfrm>
            <a:off x="3779127" y="4483336"/>
            <a:ext cx="1739228" cy="487683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肘形接點 56"/>
          <p:cNvCxnSpPr>
            <a:cxnSpLocks/>
          </p:cNvCxnSpPr>
          <p:nvPr/>
        </p:nvCxnSpPr>
        <p:spPr>
          <a:xfrm rot="5400000" flipH="1" flipV="1">
            <a:off x="3552510" y="2880086"/>
            <a:ext cx="752927" cy="464369"/>
          </a:xfrm>
          <a:prstGeom prst="bentConnector3">
            <a:avLst>
              <a:gd name="adj1" fmla="val 31783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肘形接點 57"/>
          <p:cNvCxnSpPr>
            <a:cxnSpLocks/>
          </p:cNvCxnSpPr>
          <p:nvPr/>
        </p:nvCxnSpPr>
        <p:spPr>
          <a:xfrm rot="10800000" flipV="1">
            <a:off x="2345246" y="4126314"/>
            <a:ext cx="880555" cy="9525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肘形接點 60"/>
          <p:cNvCxnSpPr/>
          <p:nvPr/>
        </p:nvCxnSpPr>
        <p:spPr>
          <a:xfrm flipV="1">
            <a:off x="4289061" y="2756529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肘形接點 61"/>
          <p:cNvCxnSpPr>
            <a:cxnSpLocks/>
          </p:cNvCxnSpPr>
          <p:nvPr/>
        </p:nvCxnSpPr>
        <p:spPr>
          <a:xfrm flipV="1">
            <a:off x="4288315" y="2750795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4311882" y="2750795"/>
            <a:ext cx="2973572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3967436" y="3108755"/>
            <a:ext cx="1006376" cy="246814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752" y="4913153"/>
            <a:ext cx="1109752" cy="1090530"/>
          </a:xfrm>
          <a:prstGeom prst="rect">
            <a:avLst/>
          </a:prstGeom>
        </p:spPr>
      </p:pic>
      <p:sp>
        <p:nvSpPr>
          <p:cNvPr id="68" name="文字方塊 67"/>
          <p:cNvSpPr txBox="1"/>
          <p:nvPr/>
        </p:nvSpPr>
        <p:spPr>
          <a:xfrm>
            <a:off x="9901708" y="312428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檔案伺服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10094067" y="4594346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C9034C-DD75-4FEE-A1A0-55B49F0A94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221" y="5068010"/>
            <a:ext cx="1202604" cy="1064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A9B96A-66B3-4E33-B72A-F884DD1B5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01" y="4946679"/>
            <a:ext cx="1404394" cy="12148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628138-5466-4BD4-BD42-92A35D522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383" y="1905743"/>
            <a:ext cx="1344432" cy="778087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8AB7F73-613A-4782-A14E-E045CD3559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769" y="1905743"/>
            <a:ext cx="1344432" cy="778087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695DD286-797C-4035-8707-DB2A2018A7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593" y="1905743"/>
            <a:ext cx="1344432" cy="778087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B167FC6B-74F8-4DE0-AFA6-81BEF8151D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979" y="1905743"/>
            <a:ext cx="1344432" cy="778087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21A47C1-4FB8-4FD4-A303-CCA4EF3C8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474" y="4946679"/>
            <a:ext cx="1404394" cy="12148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5E67E21-EB9A-438F-92DB-F450854A5F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584" y="3334505"/>
            <a:ext cx="1124376" cy="1020588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3930B99-2165-45D6-9FEC-2F77179B28B3}"/>
              </a:ext>
            </a:extLst>
          </p:cNvPr>
          <p:cNvSpPr/>
          <p:nvPr/>
        </p:nvSpPr>
        <p:spPr>
          <a:xfrm>
            <a:off x="3260534" y="3515294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8ACA1C-CEEE-46FC-A183-842581B62282}"/>
              </a:ext>
            </a:extLst>
          </p:cNvPr>
          <p:cNvSpPr/>
          <p:nvPr/>
        </p:nvSpPr>
        <p:spPr>
          <a:xfrm>
            <a:off x="3639081" y="3885509"/>
            <a:ext cx="1041795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0" name="圓角矩形 46">
            <a:extLst>
              <a:ext uri="{FF2B5EF4-FFF2-40B4-BE49-F238E27FC236}">
                <a16:creationId xmlns:a16="http://schemas.microsoft.com/office/drawing/2014/main" id="{5498B8FE-7EEA-4868-81EB-D2EDCE0B915F}"/>
              </a:ext>
            </a:extLst>
          </p:cNvPr>
          <p:cNvSpPr/>
          <p:nvPr/>
        </p:nvSpPr>
        <p:spPr>
          <a:xfrm>
            <a:off x="3670129" y="4394706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3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B4C09D68-B185-49BC-8E14-30460AB1B0AD}"/>
              </a:ext>
            </a:extLst>
          </p:cNvPr>
          <p:cNvSpPr/>
          <p:nvPr/>
        </p:nvSpPr>
        <p:spPr>
          <a:xfrm>
            <a:off x="3251172" y="3885509"/>
            <a:ext cx="332956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4" name="圓角矩形 46">
            <a:extLst>
              <a:ext uri="{FF2B5EF4-FFF2-40B4-BE49-F238E27FC236}">
                <a16:creationId xmlns:a16="http://schemas.microsoft.com/office/drawing/2014/main" id="{F5F14052-35D7-476F-A744-2D5D1239B033}"/>
              </a:ext>
            </a:extLst>
          </p:cNvPr>
          <p:cNvSpPr/>
          <p:nvPr/>
        </p:nvSpPr>
        <p:spPr>
          <a:xfrm>
            <a:off x="2501472" y="4074691"/>
            <a:ext cx="565940" cy="24681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圓角矩形 46">
            <a:extLst>
              <a:ext uri="{FF2B5EF4-FFF2-40B4-BE49-F238E27FC236}">
                <a16:creationId xmlns:a16="http://schemas.microsoft.com/office/drawing/2014/main" id="{21C30855-EDA6-4725-BD97-EB965919877D}"/>
              </a:ext>
            </a:extLst>
          </p:cNvPr>
          <p:cNvSpPr/>
          <p:nvPr/>
        </p:nvSpPr>
        <p:spPr>
          <a:xfrm>
            <a:off x="8396676" y="3788162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2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F3C1EC6-9A0E-4047-8462-86B921859B13}"/>
              </a:ext>
            </a:extLst>
          </p:cNvPr>
          <p:cNvSpPr/>
          <p:nvPr/>
        </p:nvSpPr>
        <p:spPr>
          <a:xfrm>
            <a:off x="6332663" y="3830674"/>
            <a:ext cx="1707821" cy="39844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51" name="直線單箭頭接點 50"/>
          <p:cNvCxnSpPr>
            <a:cxnSpLocks/>
          </p:cNvCxnSpPr>
          <p:nvPr/>
        </p:nvCxnSpPr>
        <p:spPr>
          <a:xfrm flipH="1" flipV="1">
            <a:off x="9432892" y="3909542"/>
            <a:ext cx="326352" cy="2027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28699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1551</Words>
  <Application>Microsoft Office PowerPoint</Application>
  <PresentationFormat>寬螢幕</PresentationFormat>
  <Paragraphs>302</Paragraphs>
  <Slides>37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4" baseType="lpstr">
      <vt:lpstr>Microsoft JhengHei</vt:lpstr>
      <vt:lpstr>Microsoft JhengHei</vt:lpstr>
      <vt:lpstr>新細明體</vt:lpstr>
      <vt:lpstr>Arial</vt:lpstr>
      <vt:lpstr>Calibri</vt:lpstr>
      <vt:lpstr>Wingdings</vt:lpstr>
      <vt:lpstr>Office 佈景主題</vt:lpstr>
      <vt:lpstr>PowerPoint 簡報</vt:lpstr>
      <vt:lpstr>小型企業布建高速網路到底碰到什麼問題？</vt:lpstr>
      <vt:lpstr>辦公室電腦網速太慢會影響工作效率</vt:lpstr>
      <vt:lpstr>全2.5GbE管理型交換機可搞定這一切</vt:lpstr>
      <vt:lpstr>小型企業網路還有什麼建設難題?</vt:lpstr>
      <vt:lpstr>所以小型企業需要的是什麼?</vt:lpstr>
      <vt:lpstr>那QNAP怎麼解決這些問題?</vt:lpstr>
      <vt:lpstr>QSW-M2108 系列：針對問題的解決之道</vt:lpstr>
      <vt:lpstr>小型企業基本應用-1</vt:lpstr>
      <vt:lpstr>小型企業基本應用-2</vt:lpstr>
      <vt:lpstr>最實用的2.5/10GbE埠配置</vt:lpstr>
      <vt:lpstr>10GbE NBASE-T 向下相容</vt:lpstr>
      <vt:lpstr>10GbE NBASE-T 向下相容</vt:lpstr>
      <vt:lpstr>可選擇桌上型或機櫃型安裝</vt:lpstr>
      <vt:lpstr>小型企業基本應用-3</vt:lpstr>
      <vt:lpstr>QSW-M2108硬體介紹</vt:lpstr>
      <vt:lpstr>QSW-M2108 系列硬體規格比較</vt:lpstr>
      <vt:lpstr>QSW-M2108-2S 網路埠配置介紹</vt:lpstr>
      <vt:lpstr>QSW-M2108-2C 網路埠配置介紹</vt:lpstr>
      <vt:lpstr>QSW-M2108R-2C 網路埠配置介紹</vt:lpstr>
      <vt:lpstr>硬體優勢與價值</vt:lpstr>
      <vt:lpstr>硬體優勢與價值：洗鍊設計與配色</vt:lpstr>
      <vt:lpstr>硬體優勢與價值：全新Rack mount kit</vt:lpstr>
      <vt:lpstr>QSW-M2108軟體介紹</vt:lpstr>
      <vt:lpstr>簡單明瞭的介面設計</vt:lpstr>
      <vt:lpstr>明確分割工作室內各別網路</vt:lpstr>
      <vt:lpstr>多接條網路線也可以提高網速</vt:lpstr>
      <vt:lpstr>準確記錄及配發影音串流給設備</vt:lpstr>
      <vt:lpstr>軔體版本檢查</vt:lpstr>
      <vt:lpstr>隨時優化網路傳輸路徑</vt:lpstr>
      <vt:lpstr>當然 QSW-M2108 還有很多功能</vt:lpstr>
      <vt:lpstr>QNAP完整的高速搭配解決方案</vt:lpstr>
      <vt:lpstr>QNAP 2.5GbE戰隊成形，為您提供更好更快的網路體驗</vt:lpstr>
      <vt:lpstr>搭配內建 2.5/5/10GbE 網路的桌上型 NAS</vt:lpstr>
      <vt:lpstr>網路擴充：豐富的各式 PCIe 網路擴充卡</vt:lpstr>
      <vt:lpstr>網路擴充：豐富的各式攜帶式網路擴充卡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QSW-2018M</dc:title>
  <dc:creator>QNAP_Frank Liao</dc:creator>
  <cp:lastModifiedBy>QNAP_Yvonne Tsai</cp:lastModifiedBy>
  <cp:revision>2</cp:revision>
  <dcterms:created xsi:type="dcterms:W3CDTF">2020-08-26T02:52:52Z</dcterms:created>
  <dcterms:modified xsi:type="dcterms:W3CDTF">2021-01-26T06:13:30Z</dcterms:modified>
</cp:coreProperties>
</file>