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8" r:id="rId3"/>
    <p:sldId id="258" r:id="rId4"/>
    <p:sldId id="259" r:id="rId5"/>
    <p:sldId id="262" r:id="rId6"/>
    <p:sldId id="269" r:id="rId7"/>
    <p:sldId id="274" r:id="rId8"/>
    <p:sldId id="271" r:id="rId9"/>
    <p:sldId id="273" r:id="rId10"/>
    <p:sldId id="260" r:id="rId11"/>
    <p:sldId id="261" r:id="rId12"/>
    <p:sldId id="270" r:id="rId13"/>
    <p:sldId id="263" r:id="rId14"/>
    <p:sldId id="266" r:id="rId15"/>
    <p:sldId id="265" r:id="rId1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6AC8"/>
    <a:srgbClr val="FFFFFF"/>
    <a:srgbClr val="BFBFBF"/>
    <a:srgbClr val="203864"/>
    <a:srgbClr val="DAE3F3"/>
    <a:srgbClr val="FB6D03"/>
    <a:srgbClr val="EFB15F"/>
    <a:srgbClr val="EA982B"/>
    <a:srgbClr val="FC8324"/>
    <a:srgbClr val="257A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D6ABD2-779D-430F-A886-CCE9481DA927}" v="1455" dt="2021-01-25T05:43:34.452"/>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深色樣式 1 - 輔色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2748" y="1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CEB68-C4AB-4A7D-A522-7907D3D96AE7}" type="datetimeFigureOut">
              <a:rPr lang="en-US" altLang="zh-TW"/>
              <a:t>1/25/2021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16BD1-DFEC-41EF-AA72-BA3A564A43A3}" type="slidenum">
              <a:rPr lang="en-US" altLang="zh-TW"/>
              <a:t>‹#›</a:t>
            </a:fld>
            <a:endParaRPr lang="zh-TW" altLang="en-US"/>
          </a:p>
        </p:txBody>
      </p:sp>
    </p:spTree>
    <p:extLst>
      <p:ext uri="{BB962C8B-B14F-4D97-AF65-F5344CB8AC3E}">
        <p14:creationId xmlns:p14="http://schemas.microsoft.com/office/powerpoint/2010/main" val="55292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434BA01-8F2F-4C5C-9F4C-D0B60C5FDC44}" type="slidenum">
              <a:rPr lang="zh-TW" altLang="en-US" smtClean="0"/>
              <a:t>3</a:t>
            </a:fld>
            <a:endParaRPr lang="zh-TW" altLang="en-US"/>
          </a:p>
        </p:txBody>
      </p:sp>
    </p:spTree>
    <p:extLst>
      <p:ext uri="{BB962C8B-B14F-4D97-AF65-F5344CB8AC3E}">
        <p14:creationId xmlns:p14="http://schemas.microsoft.com/office/powerpoint/2010/main" val="302754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8616BD1-DFEC-41EF-AA72-BA3A564A43A3}" type="slidenum">
              <a:rPr lang="en-US" altLang="zh-TW" smtClean="0"/>
              <a:t>9</a:t>
            </a:fld>
            <a:endParaRPr lang="zh-TW" altLang="en-US"/>
          </a:p>
        </p:txBody>
      </p:sp>
    </p:spTree>
    <p:extLst>
      <p:ext uri="{BB962C8B-B14F-4D97-AF65-F5344CB8AC3E}">
        <p14:creationId xmlns:p14="http://schemas.microsoft.com/office/powerpoint/2010/main" val="2170062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AB88AC1-1EA9-40E1-B3DC-5FF3538D39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2118"/>
          </a:xfrm>
          <a:prstGeom prst="rect">
            <a:avLst/>
          </a:prstGeom>
        </p:spPr>
      </p:pic>
    </p:spTree>
    <p:extLst>
      <p:ext uri="{BB962C8B-B14F-4D97-AF65-F5344CB8AC3E}">
        <p14:creationId xmlns:p14="http://schemas.microsoft.com/office/powerpoint/2010/main" val="283395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11C4DDC-188F-4522-A5A4-9A7B9A3AD1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85" y="1"/>
            <a:ext cx="12189631" cy="6857999"/>
          </a:xfrm>
          <a:prstGeom prst="rect">
            <a:avLst/>
          </a:prstGeom>
        </p:spPr>
      </p:pic>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607994" y="123465"/>
            <a:ext cx="11031359" cy="1268703"/>
          </a:xfrm>
        </p:spPr>
        <p:txBody>
          <a:bodyPr>
            <a:normAutofit/>
          </a:bodyPr>
          <a:lstStyle>
            <a:lvl1pPr algn="l">
              <a:defRPr lang="zh-TW" altLang="en-US" sz="36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a:t>按一下以編輯母片標題樣式</a:t>
            </a:r>
          </a:p>
        </p:txBody>
      </p:sp>
    </p:spTree>
    <p:extLst>
      <p:ext uri="{BB962C8B-B14F-4D97-AF65-F5344CB8AC3E}">
        <p14:creationId xmlns:p14="http://schemas.microsoft.com/office/powerpoint/2010/main" val="263790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323145" y="460738"/>
            <a:ext cx="11031359" cy="658084"/>
          </a:xfrm>
        </p:spPr>
        <p:txBody>
          <a:bodyPr>
            <a:normAutofit/>
          </a:bodyPr>
          <a:lstStyle>
            <a:lvl1pPr algn="l">
              <a:defRPr sz="42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7050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536772" y="384538"/>
            <a:ext cx="11031359" cy="658084"/>
          </a:xfrm>
        </p:spPr>
        <p:txBody>
          <a:bodyPr>
            <a:normAutofit/>
          </a:bodyPr>
          <a:lstStyle>
            <a:lvl1pPr algn="l">
              <a:defRPr sz="42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11294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C60F6CD-5A17-45E3-B73D-604C413DF5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1" cy="6858000"/>
          </a:xfrm>
          <a:prstGeom prst="rect">
            <a:avLst/>
          </a:prstGeom>
        </p:spPr>
      </p:pic>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536772" y="384538"/>
            <a:ext cx="11031359" cy="658084"/>
          </a:xfrm>
        </p:spPr>
        <p:txBody>
          <a:bodyPr>
            <a:normAutofit/>
          </a:bodyPr>
          <a:lstStyle>
            <a:lvl1pPr algn="l">
              <a:defRPr sz="42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11496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4FA99194-B61A-4C44-A021-DFA2058626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2" name="Title 1"/>
          <p:cNvSpPr>
            <a:spLocks noGrp="1"/>
          </p:cNvSpPr>
          <p:nvPr>
            <p:ph type="ctrTitle"/>
          </p:nvPr>
        </p:nvSpPr>
        <p:spPr>
          <a:xfrm>
            <a:off x="918360" y="783226"/>
            <a:ext cx="10581776" cy="797332"/>
          </a:xfrm>
        </p:spPr>
        <p:txBody>
          <a:bodyPr anchor="t">
            <a:normAutofit/>
          </a:bodyPr>
          <a:lstStyle>
            <a:lvl1pPr algn="ctr">
              <a:defRPr sz="4267">
                <a:solidFill>
                  <a:schemeClr val="bg1"/>
                </a:solidFill>
              </a:defRPr>
            </a:lvl1pPr>
          </a:lstStyle>
          <a:p>
            <a:r>
              <a:rPr lang="zh-TW" altLang="en-US"/>
              <a:t>按一下以編輯母片標題樣式</a:t>
            </a:r>
            <a:endParaRPr lang="en-US"/>
          </a:p>
        </p:txBody>
      </p:sp>
      <p:pic>
        <p:nvPicPr>
          <p:cNvPr id="4" name="圖片 3">
            <a:extLst>
              <a:ext uri="{FF2B5EF4-FFF2-40B4-BE49-F238E27FC236}">
                <a16:creationId xmlns:a16="http://schemas.microsoft.com/office/drawing/2014/main" id="{5D98B6B0-F9CB-4B2B-9AE1-6BC5B722F1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03945" y="1206345"/>
            <a:ext cx="8784110" cy="5651654"/>
          </a:xfrm>
          <a:prstGeom prst="rect">
            <a:avLst/>
          </a:prstGeom>
        </p:spPr>
      </p:pic>
    </p:spTree>
    <p:extLst>
      <p:ext uri="{BB962C8B-B14F-4D97-AF65-F5344CB8AC3E}">
        <p14:creationId xmlns:p14="http://schemas.microsoft.com/office/powerpoint/2010/main" val="873283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F3BCE9E-7EF0-4E7C-9594-5C5A174322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05" y="0"/>
            <a:ext cx="12188388" cy="6858000"/>
          </a:xfrm>
          <a:prstGeom prst="rect">
            <a:avLst/>
          </a:prstGeom>
        </p:spPr>
      </p:pic>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323145" y="460738"/>
            <a:ext cx="11031359" cy="658084"/>
          </a:xfrm>
        </p:spPr>
        <p:txBody>
          <a:bodyPr>
            <a:normAutofit/>
          </a:bodyPr>
          <a:lstStyle>
            <a:lvl1pPr algn="l">
              <a:defRPr sz="42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725380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F3BCE9E-7EF0-4E7C-9594-5C5A174322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71024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11C4DDC-188F-4522-A5A4-9A7B9A3AD1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09" y="1"/>
            <a:ext cx="12186582" cy="6857999"/>
          </a:xfrm>
          <a:prstGeom prst="rect">
            <a:avLst/>
          </a:prstGeom>
        </p:spPr>
      </p:pic>
    </p:spTree>
    <p:extLst>
      <p:ext uri="{BB962C8B-B14F-4D97-AF65-F5344CB8AC3E}">
        <p14:creationId xmlns:p14="http://schemas.microsoft.com/office/powerpoint/2010/main" val="3444104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11C4DDC-188F-4522-A5A4-9A7B9A3AD1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09" y="858"/>
            <a:ext cx="12186582" cy="6856284"/>
          </a:xfrm>
          <a:prstGeom prst="rect">
            <a:avLst/>
          </a:prstGeom>
        </p:spPr>
      </p:pic>
    </p:spTree>
    <p:extLst>
      <p:ext uri="{BB962C8B-B14F-4D97-AF65-F5344CB8AC3E}">
        <p14:creationId xmlns:p14="http://schemas.microsoft.com/office/powerpoint/2010/main" val="1744383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B41DBB3-01D8-4044-8B59-6BAF200AFE37}"/>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1806" y="0"/>
            <a:ext cx="12188388" cy="6858000"/>
          </a:xfrm>
          <a:prstGeom prst="rect">
            <a:avLst/>
          </a:prstGeom>
        </p:spPr>
      </p:pic>
      <p:sp>
        <p:nvSpPr>
          <p:cNvPr id="2" name="標題版面配置區 1">
            <a:extLst>
              <a:ext uri="{FF2B5EF4-FFF2-40B4-BE49-F238E27FC236}">
                <a16:creationId xmlns:a16="http://schemas.microsoft.com/office/drawing/2014/main" id="{3D7DFD10-97AE-432E-B6E1-8F95AB4FA5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4880E27-0883-4CCA-B83F-50ADD27B15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6C70329-B519-4D34-964A-FFF12CE032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6EA99-4F66-454B-94C9-2AAC3DE5F263}" type="datetimeFigureOut">
              <a:rPr lang="zh-TW" altLang="en-US" smtClean="0"/>
              <a:t>2021/1/25</a:t>
            </a:fld>
            <a:endParaRPr lang="zh-TW" altLang="en-US"/>
          </a:p>
        </p:txBody>
      </p:sp>
      <p:sp>
        <p:nvSpPr>
          <p:cNvPr id="5" name="頁尾版面配置區 4">
            <a:extLst>
              <a:ext uri="{FF2B5EF4-FFF2-40B4-BE49-F238E27FC236}">
                <a16:creationId xmlns:a16="http://schemas.microsoft.com/office/drawing/2014/main" id="{0A359B10-ECAD-4AB8-83B9-F33AB5E4F7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B8D600EE-8C0C-45E7-9050-148746718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6A014-0F73-4727-A675-AF4CE89DE9EB}" type="slidenum">
              <a:rPr lang="zh-TW" altLang="en-US" smtClean="0"/>
              <a:t>‹#›</a:t>
            </a:fld>
            <a:endParaRPr lang="zh-TW" altLang="en-US"/>
          </a:p>
        </p:txBody>
      </p:sp>
    </p:spTree>
    <p:extLst>
      <p:ext uri="{BB962C8B-B14F-4D97-AF65-F5344CB8AC3E}">
        <p14:creationId xmlns:p14="http://schemas.microsoft.com/office/powerpoint/2010/main" val="146695668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6" r:id="rId3"/>
    <p:sldLayoutId id="2147483667" r:id="rId4"/>
    <p:sldLayoutId id="2147483662" r:id="rId5"/>
    <p:sldLayoutId id="2147483668" r:id="rId6"/>
    <p:sldLayoutId id="2147483669" r:id="rId7"/>
    <p:sldLayoutId id="2147483664" r:id="rId8"/>
    <p:sldLayoutId id="2147483665" r:id="rId9"/>
    <p:sldLayoutId id="21474836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31.sv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sv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129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24">
            <a:extLst>
              <a:ext uri="{FF2B5EF4-FFF2-40B4-BE49-F238E27FC236}">
                <a16:creationId xmlns:a16="http://schemas.microsoft.com/office/drawing/2014/main" id="{E5A8F9BB-2B53-4B50-AA1F-A1342475591B}"/>
              </a:ext>
            </a:extLst>
          </p:cNvPr>
          <p:cNvSpPr/>
          <p:nvPr/>
        </p:nvSpPr>
        <p:spPr>
          <a:xfrm rot="10800000">
            <a:off x="755265" y="6149443"/>
            <a:ext cx="9022667" cy="540503"/>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21">
            <a:extLst>
              <a:ext uri="{FF2B5EF4-FFF2-40B4-BE49-F238E27FC236}">
                <a16:creationId xmlns:a16="http://schemas.microsoft.com/office/drawing/2014/main" id="{88CCFEE3-85D9-45C9-BC0C-0F5F1285131F}"/>
              </a:ext>
            </a:extLst>
          </p:cNvPr>
          <p:cNvSpPr/>
          <p:nvPr/>
        </p:nvSpPr>
        <p:spPr>
          <a:xfrm>
            <a:off x="709533" y="2366355"/>
            <a:ext cx="10789466" cy="3616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D6EF3312-2FB3-4F23-A569-087334C2EBB4}"/>
              </a:ext>
            </a:extLst>
          </p:cNvPr>
          <p:cNvSpPr>
            <a:spLocks noGrp="1"/>
          </p:cNvSpPr>
          <p:nvPr>
            <p:ph type="title"/>
          </p:nvPr>
        </p:nvSpPr>
        <p:spPr>
          <a:xfrm>
            <a:off x="382768" y="384538"/>
            <a:ext cx="11899068" cy="658084"/>
          </a:xfrm>
        </p:spPr>
        <p:txBody>
          <a:bodyPr>
            <a:noAutofit/>
          </a:bodyPr>
          <a:lstStyle/>
          <a:p>
            <a:r>
              <a:rPr lang="zh-TW" altLang="en-US" sz="4500">
                <a:solidFill>
                  <a:schemeClr val="tx1"/>
                </a:solidFill>
                <a:latin typeface="Arial" panose="020B0604020202020204" pitchFamily="34" charset="0"/>
                <a:ea typeface="微軟正黑體"/>
                <a:cs typeface="Arial" panose="020B0604020202020204" pitchFamily="34" charset="0"/>
              </a:rPr>
              <a:t> QuObjects </a:t>
            </a:r>
            <a:r>
              <a:rPr lang="zh-TW" altLang="en-US" sz="4500">
                <a:solidFill>
                  <a:schemeClr val="tx1"/>
                </a:solidFill>
                <a:latin typeface="微軟正黑體"/>
                <a:ea typeface="微軟正黑體"/>
              </a:rPr>
              <a:t>現在支援多個 </a:t>
            </a:r>
            <a:r>
              <a:rPr lang="zh-TW" altLang="en-US" sz="4500">
                <a:solidFill>
                  <a:schemeClr val="tx1"/>
                </a:solidFill>
                <a:latin typeface="Arial" panose="020B0604020202020204" pitchFamily="34" charset="0"/>
                <a:ea typeface="微軟正黑體"/>
                <a:cs typeface="Arial" panose="020B0604020202020204" pitchFamily="34" charset="0"/>
              </a:rPr>
              <a:t>S3 Tool </a:t>
            </a:r>
            <a:r>
              <a:rPr lang="zh-TW" altLang="en-US" sz="4500">
                <a:solidFill>
                  <a:schemeClr val="tx1"/>
                </a:solidFill>
                <a:latin typeface="微軟正黑體"/>
                <a:ea typeface="微軟正黑體"/>
              </a:rPr>
              <a:t>解決方案</a:t>
            </a:r>
            <a:endParaRPr lang="zh-TW" altLang="en-US" sz="4500">
              <a:solidFill>
                <a:schemeClr val="tx1"/>
              </a:solidFill>
            </a:endParaRPr>
          </a:p>
        </p:txBody>
      </p:sp>
      <p:graphicFrame>
        <p:nvGraphicFramePr>
          <p:cNvPr id="3" name="表格 3">
            <a:extLst>
              <a:ext uri="{FF2B5EF4-FFF2-40B4-BE49-F238E27FC236}">
                <a16:creationId xmlns:a16="http://schemas.microsoft.com/office/drawing/2014/main" id="{614E97E7-63F8-433B-A0DE-9CD66B837AC2}"/>
              </a:ext>
            </a:extLst>
          </p:cNvPr>
          <p:cNvGraphicFramePr>
            <a:graphicFrameLocks noGrp="1"/>
          </p:cNvGraphicFramePr>
          <p:nvPr>
            <p:extLst>
              <p:ext uri="{D42A27DB-BD31-4B8C-83A1-F6EECF244321}">
                <p14:modId xmlns:p14="http://schemas.microsoft.com/office/powerpoint/2010/main" val="1917966914"/>
              </p:ext>
            </p:extLst>
          </p:nvPr>
        </p:nvGraphicFramePr>
        <p:xfrm>
          <a:off x="709533" y="1667938"/>
          <a:ext cx="10789464" cy="4337303"/>
        </p:xfrm>
        <a:graphic>
          <a:graphicData uri="http://schemas.openxmlformats.org/drawingml/2006/table">
            <a:tbl>
              <a:tblPr firstRow="1" bandRow="1">
                <a:tableStyleId>{2D5ABB26-0587-4C30-8999-92F81FD0307C}</a:tableStyleId>
              </a:tblPr>
              <a:tblGrid>
                <a:gridCol w="1892264">
                  <a:extLst>
                    <a:ext uri="{9D8B030D-6E8A-4147-A177-3AD203B41FA5}">
                      <a16:colId xmlns:a16="http://schemas.microsoft.com/office/drawing/2014/main" val="690995723"/>
                    </a:ext>
                  </a:extLst>
                </a:gridCol>
                <a:gridCol w="2227222">
                  <a:extLst>
                    <a:ext uri="{9D8B030D-6E8A-4147-A177-3AD203B41FA5}">
                      <a16:colId xmlns:a16="http://schemas.microsoft.com/office/drawing/2014/main" val="1642716987"/>
                    </a:ext>
                  </a:extLst>
                </a:gridCol>
                <a:gridCol w="2348630">
                  <a:extLst>
                    <a:ext uri="{9D8B030D-6E8A-4147-A177-3AD203B41FA5}">
                      <a16:colId xmlns:a16="http://schemas.microsoft.com/office/drawing/2014/main" val="1370792988"/>
                    </a:ext>
                  </a:extLst>
                </a:gridCol>
                <a:gridCol w="2131320">
                  <a:extLst>
                    <a:ext uri="{9D8B030D-6E8A-4147-A177-3AD203B41FA5}">
                      <a16:colId xmlns:a16="http://schemas.microsoft.com/office/drawing/2014/main" val="1063404457"/>
                    </a:ext>
                  </a:extLst>
                </a:gridCol>
                <a:gridCol w="2190028">
                  <a:extLst>
                    <a:ext uri="{9D8B030D-6E8A-4147-A177-3AD203B41FA5}">
                      <a16:colId xmlns:a16="http://schemas.microsoft.com/office/drawing/2014/main" val="1896290683"/>
                    </a:ext>
                  </a:extLst>
                </a:gridCol>
              </a:tblGrid>
              <a:tr h="704589">
                <a:tc>
                  <a:txBody>
                    <a:bodyPr/>
                    <a:lstStyle/>
                    <a:p>
                      <a:pPr algn="ctr"/>
                      <a:r>
                        <a:rPr lang="zh-TW" altLang="en-US" b="1">
                          <a:solidFill>
                            <a:schemeClr val="bg1"/>
                          </a:solidFill>
                          <a:latin typeface="Arial" panose="020B0604020202020204" pitchFamily="34" charset="0"/>
                          <a:cs typeface="Arial" panose="020B0604020202020204" pitchFamily="34" charset="0"/>
                        </a:rPr>
                        <a:t>Tool</a:t>
                      </a:r>
                      <a:r>
                        <a:rPr lang="zh-TW" altLang="en-US" b="1">
                          <a:solidFill>
                            <a:schemeClr val="bg1"/>
                          </a:solidFill>
                        </a:rPr>
                        <a:t> </a:t>
                      </a:r>
                      <a:r>
                        <a:rPr lang="zh-TW" altLang="en-US" b="1">
                          <a:solidFill>
                            <a:schemeClr val="bg1"/>
                          </a:solidFill>
                          <a:latin typeface="微軟正黑體" panose="020B0604030504040204" pitchFamily="34" charset="-120"/>
                          <a:ea typeface="微軟正黑體" panose="020B0604030504040204" pitchFamily="34" charset="-120"/>
                        </a:rPr>
                        <a:t>名稱</a:t>
                      </a:r>
                    </a:p>
                  </a:txBody>
                  <a:tcPr anchor="ctr"/>
                </a:tc>
                <a:tc>
                  <a:txBody>
                    <a:bodyPr/>
                    <a:lstStyle/>
                    <a:p>
                      <a:pPr algn="ctr"/>
                      <a:endParaRPr lang="zh-TW" altLang="en-US" b="1">
                        <a:solidFill>
                          <a:schemeClr val="bg1"/>
                        </a:solidFill>
                      </a:endParaRPr>
                    </a:p>
                  </a:txBody>
                  <a:tcPr anchor="ctr"/>
                </a:tc>
                <a:tc>
                  <a:txBody>
                    <a:bodyPr/>
                    <a:lstStyle/>
                    <a:p>
                      <a:pPr lvl="0" algn="ctr">
                        <a:buNone/>
                      </a:pPr>
                      <a:endParaRPr lang="zh-TW" b="1">
                        <a:solidFill>
                          <a:schemeClr val="bg1"/>
                        </a:solidFill>
                      </a:endParaRPr>
                    </a:p>
                  </a:txBody>
                  <a:tcPr anchor="ctr"/>
                </a:tc>
                <a:tc>
                  <a:txBody>
                    <a:bodyPr/>
                    <a:lstStyle/>
                    <a:p>
                      <a:pPr algn="ctr"/>
                      <a:endParaRPr lang="zh-TW" altLang="en-US" b="1">
                        <a:solidFill>
                          <a:schemeClr val="bg1"/>
                        </a:solidFill>
                      </a:endParaRPr>
                    </a:p>
                  </a:txBody>
                  <a:tcPr anchor="ctr"/>
                </a:tc>
                <a:tc>
                  <a:txBody>
                    <a:bodyPr/>
                    <a:lstStyle/>
                    <a:p>
                      <a:pPr lvl="0" algn="ctr">
                        <a:buNone/>
                      </a:pPr>
                      <a:endParaRPr lang="zh-TW" sz="1800" b="1" i="0" u="none" strike="noStrike" noProof="0">
                        <a:solidFill>
                          <a:schemeClr val="bg1"/>
                        </a:solidFill>
                        <a:latin typeface="新細明體"/>
                        <a:ea typeface="新細明體"/>
                      </a:endParaRPr>
                    </a:p>
                  </a:txBody>
                  <a:tcPr anchor="ctr"/>
                </a:tc>
                <a:extLst>
                  <a:ext uri="{0D108BD9-81ED-4DB2-BD59-A6C34878D82A}">
                    <a16:rowId xmlns:a16="http://schemas.microsoft.com/office/drawing/2014/main" val="2965383005"/>
                  </a:ext>
                </a:extLst>
              </a:tr>
              <a:tr h="733834">
                <a:tc>
                  <a:txBody>
                    <a:bodyPr/>
                    <a:lstStyle/>
                    <a:p>
                      <a:pPr algn="ctr"/>
                      <a:r>
                        <a:rPr lang="zh-TW" altLang="en-US" sz="1500" b="1">
                          <a:latin typeface="Arial" panose="020B0604020202020204" pitchFamily="34" charset="0"/>
                          <a:cs typeface="Arial" panose="020B0604020202020204" pitchFamily="34" charset="0"/>
                        </a:rPr>
                        <a:t>Tool</a:t>
                      </a:r>
                      <a:r>
                        <a:rPr lang="zh-TW" altLang="en-US" sz="1500" b="1"/>
                        <a:t> </a:t>
                      </a:r>
                      <a:r>
                        <a:rPr lang="zh-TW" altLang="en-US" sz="1500" b="1">
                          <a:latin typeface="微軟正黑體" panose="020B0604030504040204" pitchFamily="34" charset="-120"/>
                          <a:ea typeface="微軟正黑體" panose="020B0604030504040204" pitchFamily="34" charset="-120"/>
                        </a:rPr>
                        <a:t>隸屬公司</a:t>
                      </a:r>
                    </a:p>
                  </a:txBody>
                  <a:tcPr anchor="ctr">
                    <a:solidFill>
                      <a:srgbClr val="DDF0FF"/>
                    </a:solidFill>
                  </a:tcPr>
                </a:tc>
                <a:tc>
                  <a:txBody>
                    <a:bodyPr/>
                    <a:lstStyle/>
                    <a:p>
                      <a:pPr lvl="0" algn="ctr">
                        <a:lnSpc>
                          <a:spcPct val="100000"/>
                        </a:lnSpc>
                        <a:spcBef>
                          <a:spcPts val="0"/>
                        </a:spcBef>
                        <a:spcAft>
                          <a:spcPts val="0"/>
                        </a:spcAft>
                        <a:buNone/>
                      </a:pPr>
                      <a:r>
                        <a:rPr lang="zh-TW" sz="1600" b="0" u="none" strike="noStrike" noProof="0">
                          <a:latin typeface="Arial"/>
                          <a:cs typeface="Arial"/>
                        </a:rPr>
                        <a:t>MSP360</a:t>
                      </a:r>
                      <a:r>
                        <a:rPr lang="en-US" altLang="zh-TW" sz="1200" baseline="100000">
                          <a:solidFill>
                            <a:schemeClr val="tx1"/>
                          </a:solidFill>
                          <a:latin typeface="Arial"/>
                          <a:cs typeface="Arial"/>
                        </a:rPr>
                        <a:t>TM</a:t>
                      </a:r>
                      <a:endParaRPr lang="zh-TW" sz="1200" baseline="100000">
                        <a:solidFill>
                          <a:schemeClr val="tx1"/>
                        </a:solidFill>
                        <a:latin typeface="Arial"/>
                        <a:cs typeface="Arial"/>
                      </a:endParaRPr>
                    </a:p>
                  </a:txBody>
                  <a:tcPr anchor="ctr">
                    <a:solidFill>
                      <a:srgbClr val="DDF0FF"/>
                    </a:solidFill>
                  </a:tcPr>
                </a:tc>
                <a:tc>
                  <a:txBody>
                    <a:bodyPr/>
                    <a:lstStyle/>
                    <a:p>
                      <a:pPr lvl="0" algn="ctr">
                        <a:buNone/>
                      </a:pPr>
                      <a:r>
                        <a:rPr lang="zh-TW" sz="1600" b="0" u="none" strike="noStrike" noProof="0">
                          <a:latin typeface="Arial"/>
                          <a:cs typeface="Arial"/>
                        </a:rPr>
                        <a:t>BinaryNights</a:t>
                      </a:r>
                      <a:r>
                        <a:rPr lang="en-US" altLang="zh-TW" sz="1200" baseline="100000">
                          <a:solidFill>
                            <a:schemeClr val="tx1"/>
                          </a:solidFill>
                          <a:latin typeface="Arial"/>
                          <a:cs typeface="Arial"/>
                        </a:rPr>
                        <a:t>TM</a:t>
                      </a:r>
                      <a:endParaRPr lang="zh-TW" sz="1200" baseline="100000">
                        <a:latin typeface="Arial"/>
                        <a:cs typeface="Arial"/>
                      </a:endParaRPr>
                    </a:p>
                  </a:txBody>
                  <a:tcPr anchor="ctr">
                    <a:solidFill>
                      <a:srgbClr val="DDF0FF"/>
                    </a:solidFill>
                  </a:tcPr>
                </a:tc>
                <a:tc>
                  <a:txBody>
                    <a:bodyPr/>
                    <a:lstStyle/>
                    <a:p>
                      <a:pPr lvl="0" algn="ctr">
                        <a:buNone/>
                      </a:pPr>
                      <a:r>
                        <a:rPr lang="en-US" altLang="zh-TW" sz="1600" b="0" u="none" strike="noStrike" noProof="0">
                          <a:latin typeface="Arial"/>
                          <a:cs typeface="Arial"/>
                        </a:rPr>
                        <a:t>Iterate</a:t>
                      </a:r>
                      <a:r>
                        <a:rPr lang="en-US" altLang="zh-TW" sz="1200" baseline="100000">
                          <a:solidFill>
                            <a:schemeClr val="tx1"/>
                          </a:solidFill>
                          <a:latin typeface="Arial"/>
                          <a:cs typeface="Arial"/>
                        </a:rPr>
                        <a:t>TM</a:t>
                      </a:r>
                      <a:endParaRPr lang="zh-TW" sz="1200" b="0" err="1">
                        <a:latin typeface="Arial"/>
                        <a:cs typeface="Arial"/>
                      </a:endParaRPr>
                    </a:p>
                  </a:txBody>
                  <a:tcPr anchor="ctr">
                    <a:solidFill>
                      <a:srgbClr val="DDF0FF"/>
                    </a:solidFill>
                  </a:tcPr>
                </a:tc>
                <a:tc>
                  <a:txBody>
                    <a:bodyPr/>
                    <a:lstStyle/>
                    <a:p>
                      <a:pPr lvl="0" algn="ctr">
                        <a:buNone/>
                      </a:pPr>
                      <a:r>
                        <a:rPr lang="zh-TW" sz="1600" b="0" u="none" strike="noStrike" noProof="0">
                          <a:latin typeface="Arial"/>
                          <a:cs typeface="Arial"/>
                        </a:rPr>
                        <a:t>Eltima</a:t>
                      </a:r>
                      <a:r>
                        <a:rPr lang="en-US" altLang="zh-TW" sz="1200" baseline="100000">
                          <a:solidFill>
                            <a:schemeClr val="tx1"/>
                          </a:solidFill>
                          <a:latin typeface="Arial"/>
                          <a:cs typeface="Arial"/>
                        </a:rPr>
                        <a:t>TM</a:t>
                      </a:r>
                      <a:endParaRPr lang="zh-TW" sz="1200">
                        <a:latin typeface="Arial"/>
                        <a:cs typeface="Arial"/>
                      </a:endParaRPr>
                    </a:p>
                  </a:txBody>
                  <a:tcPr anchor="ctr">
                    <a:solidFill>
                      <a:srgbClr val="DDF0FF"/>
                    </a:solidFill>
                  </a:tcPr>
                </a:tc>
                <a:extLst>
                  <a:ext uri="{0D108BD9-81ED-4DB2-BD59-A6C34878D82A}">
                    <a16:rowId xmlns:a16="http://schemas.microsoft.com/office/drawing/2014/main" val="1383394483"/>
                  </a:ext>
                </a:extLst>
              </a:tr>
              <a:tr h="1019280">
                <a:tc>
                  <a:txBody>
                    <a:bodyPr/>
                    <a:lstStyle/>
                    <a:p>
                      <a:pPr algn="ctr"/>
                      <a:r>
                        <a:rPr lang="zh-TW" altLang="en-US" sz="1500" b="1">
                          <a:latin typeface="微軟正黑體" panose="020B0604030504040204" pitchFamily="34" charset="-120"/>
                          <a:ea typeface="微軟正黑體" panose="020B0604030504040204" pitchFamily="34" charset="-120"/>
                          <a:cs typeface="Vani" panose="02040502050405020303" pitchFamily="18" charset="0"/>
                        </a:rPr>
                        <a:t>支援 </a:t>
                      </a:r>
                      <a:r>
                        <a:rPr lang="zh-TW" altLang="en-US" sz="1500" b="1">
                          <a:latin typeface="Arial" panose="020B0604020202020204" pitchFamily="34" charset="0"/>
                          <a:cs typeface="Arial" panose="020B0604020202020204" pitchFamily="34" charset="0"/>
                        </a:rPr>
                        <a:t>OS</a:t>
                      </a:r>
                    </a:p>
                  </a:txBody>
                  <a:tcPr anchor="ctr"/>
                </a:tc>
                <a:tc>
                  <a:txBody>
                    <a:bodyPr/>
                    <a:lstStyle/>
                    <a:p>
                      <a:pPr lvl="0" algn="ctr">
                        <a:buNone/>
                      </a:pPr>
                      <a:r>
                        <a:rPr lang="en-US" altLang="zh-TW" sz="1600" b="0" u="none" strike="noStrike" noProof="0">
                          <a:latin typeface="Arial"/>
                          <a:cs typeface="Arial"/>
                        </a:rPr>
                        <a:t>W</a:t>
                      </a:r>
                      <a:r>
                        <a:rPr lang="zh-TW" sz="1600" b="0" u="none" strike="noStrike" noProof="0">
                          <a:latin typeface="Arial"/>
                          <a:cs typeface="Arial"/>
                        </a:rPr>
                        <a:t>in</a:t>
                      </a:r>
                      <a:r>
                        <a:rPr lang="en-US" altLang="zh-TW" sz="1600" b="0" u="none" strike="noStrike" noProof="0">
                          <a:latin typeface="Arial"/>
                          <a:cs typeface="Arial"/>
                        </a:rPr>
                        <a:t>dows</a:t>
                      </a:r>
                      <a:r>
                        <a:rPr lang="zh-TW" sz="1600" b="0" u="none" strike="noStrike" noProof="0">
                          <a:latin typeface="Arial"/>
                          <a:cs typeface="Arial"/>
                        </a:rPr>
                        <a:t>/</a:t>
                      </a:r>
                      <a:r>
                        <a:rPr lang="en-US" altLang="zh-TW" sz="1600" b="0" u="none" strike="noStrike" noProof="0">
                          <a:latin typeface="Arial"/>
                          <a:cs typeface="Arial"/>
                        </a:rPr>
                        <a:t>M</a:t>
                      </a:r>
                      <a:r>
                        <a:rPr lang="zh-TW" sz="1600" b="0" u="none" strike="noStrike" noProof="0">
                          <a:latin typeface="Arial"/>
                          <a:cs typeface="Arial"/>
                        </a:rPr>
                        <a:t>ac</a:t>
                      </a:r>
                      <a:endParaRPr lang="zh-TW" sz="1600">
                        <a:latin typeface="Arial"/>
                        <a:cs typeface="Arial"/>
                      </a:endParaRPr>
                    </a:p>
                  </a:txBody>
                  <a:tcPr anchor="ctr"/>
                </a:tc>
                <a:tc>
                  <a:txBody>
                    <a:bodyPr/>
                    <a:lstStyle/>
                    <a:p>
                      <a:pPr algn="ctr"/>
                      <a:r>
                        <a:rPr lang="zh-TW" altLang="en-US" sz="1600">
                          <a:latin typeface="Arial"/>
                          <a:cs typeface="Arial"/>
                        </a:rPr>
                        <a:t>Mac</a:t>
                      </a:r>
                    </a:p>
                  </a:txBody>
                  <a:tcPr anchor="ctr"/>
                </a:tc>
                <a:tc>
                  <a:txBody>
                    <a:bodyPr/>
                    <a:lstStyle/>
                    <a:p>
                      <a:pPr lvl="0" algn="ctr">
                        <a:buNone/>
                      </a:pPr>
                      <a:r>
                        <a:rPr lang="en-US" altLang="zh-TW" sz="1600" b="0" u="none" strike="noStrike" noProof="0">
                          <a:latin typeface="Arial"/>
                          <a:cs typeface="Arial"/>
                        </a:rPr>
                        <a:t>W</a:t>
                      </a:r>
                      <a:r>
                        <a:rPr lang="zh-TW" sz="1600" b="0" u="none" strike="noStrike" noProof="0">
                          <a:latin typeface="Arial"/>
                          <a:cs typeface="Arial"/>
                        </a:rPr>
                        <a:t>in</a:t>
                      </a:r>
                      <a:r>
                        <a:rPr lang="en-US" altLang="zh-TW" sz="1600" b="0" u="none" strike="noStrike" noProof="0">
                          <a:latin typeface="Arial"/>
                          <a:cs typeface="Arial"/>
                        </a:rPr>
                        <a:t>dows</a:t>
                      </a:r>
                      <a:r>
                        <a:rPr lang="zh-TW" sz="1600" b="0" u="none" strike="noStrike" noProof="0">
                          <a:latin typeface="Arial"/>
                          <a:cs typeface="Arial"/>
                        </a:rPr>
                        <a:t>/</a:t>
                      </a:r>
                      <a:r>
                        <a:rPr lang="en-US" altLang="zh-TW" sz="1600" b="0" u="none" strike="noStrike" noProof="0">
                          <a:latin typeface="Arial"/>
                          <a:cs typeface="Arial"/>
                        </a:rPr>
                        <a:t>M</a:t>
                      </a:r>
                      <a:r>
                        <a:rPr lang="zh-TW" sz="1600" b="0" u="none" strike="noStrike" noProof="0">
                          <a:latin typeface="Arial"/>
                          <a:cs typeface="Arial"/>
                        </a:rPr>
                        <a:t>ac</a:t>
                      </a:r>
                      <a:endParaRPr lang="zh-TW" sz="1600">
                        <a:latin typeface="Arial"/>
                        <a:cs typeface="Arial"/>
                      </a:endParaRPr>
                    </a:p>
                  </a:txBody>
                  <a:tcPr anchor="ctr"/>
                </a:tc>
                <a:tc>
                  <a:txBody>
                    <a:bodyPr/>
                    <a:lstStyle/>
                    <a:p>
                      <a:pPr algn="ctr"/>
                      <a:r>
                        <a:rPr lang="zh-TW" altLang="en-US" sz="1600">
                          <a:latin typeface="Arial"/>
                          <a:cs typeface="Arial"/>
                        </a:rPr>
                        <a:t>Mac</a:t>
                      </a:r>
                    </a:p>
                  </a:txBody>
                  <a:tcPr anchor="ctr"/>
                </a:tc>
                <a:extLst>
                  <a:ext uri="{0D108BD9-81ED-4DB2-BD59-A6C34878D82A}">
                    <a16:rowId xmlns:a16="http://schemas.microsoft.com/office/drawing/2014/main" val="575157477"/>
                  </a:ext>
                </a:extLst>
              </a:tr>
              <a:tr h="860320">
                <a:tc>
                  <a:txBody>
                    <a:bodyPr/>
                    <a:lstStyle/>
                    <a:p>
                      <a:pPr algn="ctr"/>
                      <a:r>
                        <a:rPr lang="zh-TW" altLang="en-US" sz="1500" b="1">
                          <a:latin typeface="Arial"/>
                          <a:cs typeface="Arial"/>
                        </a:rPr>
                        <a:t>QuObjects</a:t>
                      </a:r>
                      <a:r>
                        <a:rPr lang="zh-TW" altLang="en-US" sz="1500" b="1"/>
                        <a:t> </a:t>
                      </a:r>
                      <a:endParaRPr lang="zh-TW"/>
                    </a:p>
                    <a:p>
                      <a:pPr lvl="0" algn="ctr">
                        <a:buNone/>
                      </a:pPr>
                      <a:r>
                        <a:rPr lang="zh-TW" altLang="en-US" sz="1500" b="1">
                          <a:latin typeface="微軟正黑體"/>
                          <a:ea typeface="微軟正黑體"/>
                        </a:rPr>
                        <a:t>版本支援</a:t>
                      </a:r>
                    </a:p>
                  </a:txBody>
                  <a:tcPr anchor="ctr">
                    <a:solidFill>
                      <a:srgbClr val="DDF0FF"/>
                    </a:solidFill>
                  </a:tcPr>
                </a:tc>
                <a:tc>
                  <a:txBody>
                    <a:bodyPr/>
                    <a:lstStyle/>
                    <a:p>
                      <a:pPr algn="ctr"/>
                      <a:r>
                        <a:rPr lang="zh-TW" altLang="en-US" sz="1600" b="1">
                          <a:solidFill>
                            <a:srgbClr val="1926E3"/>
                          </a:solidFill>
                          <a:latin typeface="微軟正黑體" panose="020B0604030504040204" pitchFamily="34" charset="-120"/>
                          <a:ea typeface="微軟正黑體" panose="020B0604030504040204" pitchFamily="34" charset="-120"/>
                        </a:rPr>
                        <a:t>現行版本可支援</a:t>
                      </a:r>
                    </a:p>
                  </a:txBody>
                  <a:tcPr anchor="ctr">
                    <a:solidFill>
                      <a:srgbClr val="DDF0FF"/>
                    </a:solidFill>
                  </a:tcPr>
                </a:tc>
                <a:tc>
                  <a:txBody>
                    <a:bodyPr/>
                    <a:lstStyle/>
                    <a:p>
                      <a:pPr lvl="0" algn="ctr">
                        <a:buNone/>
                      </a:pPr>
                      <a:r>
                        <a:rPr lang="zh-TW" sz="1600" b="1" u="none" strike="noStrike" noProof="0">
                          <a:solidFill>
                            <a:srgbClr val="1926E3"/>
                          </a:solidFill>
                          <a:latin typeface="微軟正黑體" panose="020B0604030504040204" pitchFamily="34" charset="-120"/>
                          <a:ea typeface="微軟正黑體" panose="020B0604030504040204" pitchFamily="34" charset="-120"/>
                        </a:rPr>
                        <a:t>現行版本可支援</a:t>
                      </a:r>
                      <a:endParaRPr lang="zh-TW" sz="1600" b="1">
                        <a:solidFill>
                          <a:srgbClr val="1926E3"/>
                        </a:solidFill>
                        <a:latin typeface="微軟正黑體" panose="020B0604030504040204" pitchFamily="34" charset="-120"/>
                        <a:ea typeface="微軟正黑體" panose="020B0604030504040204" pitchFamily="34" charset="-120"/>
                      </a:endParaRPr>
                    </a:p>
                  </a:txBody>
                  <a:tcPr anchor="ctr">
                    <a:solidFill>
                      <a:srgbClr val="DDF0FF"/>
                    </a:solidFill>
                  </a:tcPr>
                </a:tc>
                <a:tc>
                  <a:txBody>
                    <a:bodyPr/>
                    <a:lstStyle/>
                    <a:p>
                      <a:pPr algn="ctr"/>
                      <a:r>
                        <a:rPr lang="zh-TW" altLang="en-US" sz="1600" b="1">
                          <a:solidFill>
                            <a:srgbClr val="E20000"/>
                          </a:solidFill>
                          <a:latin typeface="微軟正黑體" panose="020B0604030504040204" pitchFamily="34" charset="-120"/>
                          <a:ea typeface="微軟正黑體" panose="020B0604030504040204" pitchFamily="34" charset="-120"/>
                        </a:rPr>
                        <a:t>下一版本</a:t>
                      </a:r>
                      <a:endParaRPr lang="zh-TW" sz="1600" b="1">
                        <a:solidFill>
                          <a:srgbClr val="E20000"/>
                        </a:solidFill>
                        <a:latin typeface="微軟正黑體" panose="020B0604030504040204" pitchFamily="34" charset="-120"/>
                        <a:ea typeface="微軟正黑體" panose="020B0604030504040204" pitchFamily="34" charset="-120"/>
                      </a:endParaRPr>
                    </a:p>
                    <a:p>
                      <a:pPr lvl="0" algn="ctr">
                        <a:buNone/>
                      </a:pPr>
                      <a:r>
                        <a:rPr lang="zh-TW" altLang="en-US" sz="1600" b="1">
                          <a:solidFill>
                            <a:srgbClr val="E20000"/>
                          </a:solidFill>
                          <a:latin typeface="微軟正黑體" panose="020B0604030504040204" pitchFamily="34" charset="-120"/>
                          <a:ea typeface="微軟正黑體" panose="020B0604030504040204" pitchFamily="34" charset="-120"/>
                        </a:rPr>
                        <a:t>約 </a:t>
                      </a:r>
                      <a:r>
                        <a:rPr lang="zh-TW" altLang="en-US" sz="1600" b="1">
                          <a:solidFill>
                            <a:srgbClr val="E20000"/>
                          </a:solidFill>
                          <a:latin typeface="Arial" panose="020B0604020202020204" pitchFamily="34" charset="0"/>
                          <a:ea typeface="微軟正黑體" panose="020B0604030504040204" pitchFamily="34" charset="-120"/>
                          <a:cs typeface="Arial" panose="020B0604020202020204" pitchFamily="34" charset="0"/>
                        </a:rPr>
                        <a:t>2/E </a:t>
                      </a:r>
                      <a:r>
                        <a:rPr lang="zh-TW" altLang="en-US" sz="1600" b="1">
                          <a:solidFill>
                            <a:srgbClr val="E20000"/>
                          </a:solidFill>
                          <a:latin typeface="微軟正黑體" panose="020B0604030504040204" pitchFamily="34" charset="-120"/>
                          <a:ea typeface="微軟正黑體" panose="020B0604030504040204" pitchFamily="34" charset="-120"/>
                        </a:rPr>
                        <a:t>更新</a:t>
                      </a:r>
                    </a:p>
                  </a:txBody>
                  <a:tcPr anchor="ctr">
                    <a:solidFill>
                      <a:srgbClr val="DDF0FF"/>
                    </a:solidFill>
                  </a:tcPr>
                </a:tc>
                <a:tc>
                  <a:txBody>
                    <a:bodyPr/>
                    <a:lstStyle/>
                    <a:p>
                      <a:pPr lvl="0" algn="ctr">
                        <a:buNone/>
                      </a:pPr>
                      <a:r>
                        <a:rPr lang="zh-TW" sz="1600" b="1" u="none" strike="noStrike" noProof="0">
                          <a:solidFill>
                            <a:srgbClr val="E20000"/>
                          </a:solidFill>
                          <a:latin typeface="微軟正黑體" panose="020B0604030504040204" pitchFamily="34" charset="-120"/>
                          <a:ea typeface="微軟正黑體" panose="020B0604030504040204" pitchFamily="34" charset="-120"/>
                        </a:rPr>
                        <a:t>下一版本</a:t>
                      </a:r>
                      <a:endParaRPr lang="zh-TW" altLang="en-US" sz="1600" b="1">
                        <a:solidFill>
                          <a:srgbClr val="E20000"/>
                        </a:solidFill>
                        <a:latin typeface="微軟正黑體" panose="020B0604030504040204" pitchFamily="34" charset="-120"/>
                        <a:ea typeface="微軟正黑體" panose="020B0604030504040204" pitchFamily="34" charset="-120"/>
                      </a:endParaRPr>
                    </a:p>
                    <a:p>
                      <a:pPr lvl="0" algn="ctr">
                        <a:buNone/>
                      </a:pPr>
                      <a:r>
                        <a:rPr lang="zh-TW" sz="1600" b="1" u="none" strike="noStrike" noProof="0">
                          <a:solidFill>
                            <a:srgbClr val="E20000"/>
                          </a:solidFill>
                          <a:latin typeface="微軟正黑體"/>
                          <a:ea typeface="微軟正黑體"/>
                        </a:rPr>
                        <a:t>約</a:t>
                      </a:r>
                      <a:r>
                        <a:rPr lang="en-US" altLang="zh-TW" sz="1600" b="1" u="none" strike="noStrike" noProof="0">
                          <a:solidFill>
                            <a:srgbClr val="E20000"/>
                          </a:solidFill>
                          <a:latin typeface="微軟正黑體"/>
                          <a:ea typeface="微軟正黑體"/>
                        </a:rPr>
                        <a:t> </a:t>
                      </a:r>
                      <a:r>
                        <a:rPr lang="zh-TW" sz="1600" b="1" u="none" strike="noStrike" noProof="0">
                          <a:solidFill>
                            <a:srgbClr val="E20000"/>
                          </a:solidFill>
                          <a:latin typeface="Arial"/>
                          <a:ea typeface="微軟正黑體"/>
                          <a:cs typeface="Arial"/>
                        </a:rPr>
                        <a:t>2/</a:t>
                      </a:r>
                      <a:r>
                        <a:rPr lang="en-US" altLang="zh-TW" sz="1600" b="1" u="none" strike="noStrike" noProof="0">
                          <a:solidFill>
                            <a:srgbClr val="E20000"/>
                          </a:solidFill>
                          <a:latin typeface="Arial"/>
                          <a:ea typeface="微軟正黑體"/>
                          <a:cs typeface="Arial"/>
                        </a:rPr>
                        <a:t>E</a:t>
                      </a:r>
                      <a:r>
                        <a:rPr lang="zh-TW" sz="1600" b="1" u="none" strike="noStrike" noProof="0">
                          <a:solidFill>
                            <a:srgbClr val="E20000"/>
                          </a:solidFill>
                          <a:latin typeface="Arial"/>
                          <a:ea typeface="微軟正黑體"/>
                          <a:cs typeface="Arial"/>
                        </a:rPr>
                        <a:t> </a:t>
                      </a:r>
                      <a:r>
                        <a:rPr lang="zh-TW" sz="1600" b="1" u="none" strike="noStrike" noProof="0">
                          <a:solidFill>
                            <a:srgbClr val="E20000"/>
                          </a:solidFill>
                          <a:latin typeface="微軟正黑體"/>
                          <a:ea typeface="微軟正黑體"/>
                        </a:rPr>
                        <a:t>更新</a:t>
                      </a:r>
                      <a:endParaRPr lang="zh-TW" sz="1600" b="1">
                        <a:solidFill>
                          <a:srgbClr val="E20000"/>
                        </a:solidFill>
                        <a:latin typeface="微軟正黑體"/>
                        <a:ea typeface="微軟正黑體"/>
                      </a:endParaRPr>
                    </a:p>
                  </a:txBody>
                  <a:tcPr anchor="ctr">
                    <a:solidFill>
                      <a:srgbClr val="DDF0FF"/>
                    </a:solidFill>
                  </a:tcPr>
                </a:tc>
                <a:extLst>
                  <a:ext uri="{0D108BD9-81ED-4DB2-BD59-A6C34878D82A}">
                    <a16:rowId xmlns:a16="http://schemas.microsoft.com/office/drawing/2014/main" val="1283122480"/>
                  </a:ext>
                </a:extLst>
              </a:tr>
              <a:tr h="1019280">
                <a:tc>
                  <a:txBody>
                    <a:bodyPr/>
                    <a:lstStyle/>
                    <a:p>
                      <a:pPr lvl="0" algn="ctr">
                        <a:buNone/>
                      </a:pPr>
                      <a:r>
                        <a:rPr lang="zh-TW" altLang="en-US" sz="1500" b="1">
                          <a:latin typeface="微軟正黑體" panose="020B0604030504040204" pitchFamily="34" charset="-120"/>
                          <a:ea typeface="微軟正黑體" panose="020B0604030504040204" pitchFamily="34" charset="-120"/>
                        </a:rPr>
                        <a:t>資料來源</a:t>
                      </a:r>
                      <a:endParaRPr lang="zh-TW" sz="1500" b="1">
                        <a:latin typeface="微軟正黑體" panose="020B0604030504040204" pitchFamily="34" charset="-120"/>
                        <a:ea typeface="微軟正黑體" panose="020B0604030504040204" pitchFamily="34" charset="-120"/>
                      </a:endParaRPr>
                    </a:p>
                    <a:p>
                      <a:pPr lvl="0" algn="ctr">
                        <a:buNone/>
                      </a:pPr>
                      <a:r>
                        <a:rPr lang="zh-TW" altLang="en-US" sz="1500" b="1">
                          <a:latin typeface="Arial" panose="020B0604020202020204" pitchFamily="34" charset="0"/>
                          <a:ea typeface="微軟正黑體" panose="020B0604030504040204" pitchFamily="34" charset="-120"/>
                          <a:cs typeface="Arial" panose="020B0604020202020204" pitchFamily="34" charset="0"/>
                        </a:rPr>
                        <a:t>Tool</a:t>
                      </a:r>
                      <a:r>
                        <a:rPr lang="zh-TW" altLang="en-US" sz="1500" b="1">
                          <a:latin typeface="微軟正黑體" panose="020B0604030504040204" pitchFamily="34" charset="-120"/>
                          <a:ea typeface="微軟正黑體" panose="020B0604030504040204" pitchFamily="34" charset="-120"/>
                        </a:rPr>
                        <a:t>官網連結</a:t>
                      </a:r>
                      <a:endParaRPr lang="zh-TW" altLang="en-US" sz="1500" b="1">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lvl="0" algn="ctr">
                        <a:buNone/>
                      </a:pPr>
                      <a:r>
                        <a:rPr lang="zh-TW" sz="1400" b="0" u="none" strike="noStrike" noProof="0">
                          <a:latin typeface="Arial"/>
                          <a:cs typeface="Arial"/>
                        </a:rPr>
                        <a:t>https://www.msp360.com/explorer.aspx</a:t>
                      </a:r>
                      <a:r>
                        <a:rPr lang="zh-TW" altLang="en-US" sz="1400" b="0" u="none" strike="noStrike" noProof="0">
                          <a:latin typeface="Arial"/>
                          <a:cs typeface="Arial"/>
                        </a:rPr>
                        <a:t> </a:t>
                      </a:r>
                    </a:p>
                  </a:txBody>
                  <a:tcPr anchor="ctr"/>
                </a:tc>
                <a:tc>
                  <a:txBody>
                    <a:bodyPr/>
                    <a:lstStyle/>
                    <a:p>
                      <a:pPr lvl="0" algn="ctr">
                        <a:buNone/>
                      </a:pPr>
                      <a:r>
                        <a:rPr lang="zh-TW" sz="1400" b="0" u="none" strike="noStrike" noProof="0">
                          <a:latin typeface="Arial"/>
                          <a:cs typeface="Arial"/>
                        </a:rPr>
                        <a:t>https://binarynights.com/</a:t>
                      </a:r>
                      <a:r>
                        <a:rPr lang="zh-TW" altLang="en-US" sz="1400" b="0" u="none" strike="noStrike" noProof="0">
                          <a:latin typeface="Arial"/>
                          <a:cs typeface="Arial"/>
                        </a:rPr>
                        <a:t> </a:t>
                      </a:r>
                      <a:endParaRPr lang="zh-TW" sz="1400">
                        <a:latin typeface="Arial"/>
                        <a:cs typeface="Arial"/>
                      </a:endParaRPr>
                    </a:p>
                  </a:txBody>
                  <a:tcPr anchor="ctr"/>
                </a:tc>
                <a:tc>
                  <a:txBody>
                    <a:bodyPr/>
                    <a:lstStyle/>
                    <a:p>
                      <a:pPr lvl="0" algn="ctr">
                        <a:buNone/>
                      </a:pPr>
                      <a:r>
                        <a:rPr lang="zh-TW" sz="1400" b="0" u="none" strike="noStrike" noProof="0">
                          <a:latin typeface="Arial"/>
                          <a:cs typeface="Arial"/>
                        </a:rPr>
                        <a:t>https://cyberduck.io/</a:t>
                      </a:r>
                      <a:endParaRPr lang="zh-TW" sz="1400">
                        <a:latin typeface="Arial"/>
                        <a:cs typeface="Arial"/>
                      </a:endParaRPr>
                    </a:p>
                  </a:txBody>
                  <a:tcPr anchor="ctr"/>
                </a:tc>
                <a:tc>
                  <a:txBody>
                    <a:bodyPr/>
                    <a:lstStyle/>
                    <a:p>
                      <a:pPr lvl="0" algn="ctr">
                        <a:buNone/>
                      </a:pPr>
                      <a:r>
                        <a:rPr lang="zh-TW" sz="1400" b="0" u="none" strike="noStrike" noProof="0">
                          <a:latin typeface="Arial"/>
                          <a:cs typeface="Arial"/>
                        </a:rPr>
                        <a:t>https://mac.eltima.com/file-manager.html</a:t>
                      </a:r>
                      <a:endParaRPr lang="zh-TW" sz="1400">
                        <a:latin typeface="Arial"/>
                        <a:cs typeface="Arial"/>
                      </a:endParaRPr>
                    </a:p>
                  </a:txBody>
                  <a:tcPr anchor="ctr"/>
                </a:tc>
                <a:extLst>
                  <a:ext uri="{0D108BD9-81ED-4DB2-BD59-A6C34878D82A}">
                    <a16:rowId xmlns:a16="http://schemas.microsoft.com/office/drawing/2014/main" val="2197701987"/>
                  </a:ext>
                </a:extLst>
              </a:tr>
            </a:tbl>
          </a:graphicData>
        </a:graphic>
      </p:graphicFrame>
      <p:sp>
        <p:nvSpPr>
          <p:cNvPr id="5" name="文字方塊 4">
            <a:extLst>
              <a:ext uri="{FF2B5EF4-FFF2-40B4-BE49-F238E27FC236}">
                <a16:creationId xmlns:a16="http://schemas.microsoft.com/office/drawing/2014/main" id="{58D8E728-4233-4FAE-951F-D107F265ADFC}"/>
              </a:ext>
            </a:extLst>
          </p:cNvPr>
          <p:cNvSpPr txBox="1"/>
          <p:nvPr/>
        </p:nvSpPr>
        <p:spPr>
          <a:xfrm>
            <a:off x="808560" y="6247343"/>
            <a:ext cx="9517690" cy="361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750" b="1">
                <a:latin typeface="微軟正黑體" panose="020B0604030504040204" pitchFamily="34" charset="-120"/>
                <a:ea typeface="微軟正黑體" panose="020B0604030504040204" pitchFamily="34" charset="-120"/>
                <a:cs typeface="Calibri"/>
              </a:rPr>
              <a:t>上述</a:t>
            </a:r>
            <a:r>
              <a:rPr lang="zh-TW" altLang="en-US" sz="1750" b="1">
                <a:latin typeface="Arial" panose="020B0604020202020204" pitchFamily="34" charset="0"/>
                <a:ea typeface="微軟正黑體" panose="020B0604030504040204" pitchFamily="34" charset="-120"/>
                <a:cs typeface="Arial" panose="020B0604020202020204" pitchFamily="34" charset="0"/>
              </a:rPr>
              <a:t>Tool</a:t>
            </a:r>
            <a:r>
              <a:rPr lang="zh-TW" altLang="en-US" sz="1750" b="1">
                <a:latin typeface="微軟正黑體" panose="020B0604030504040204" pitchFamily="34" charset="-120"/>
                <a:ea typeface="微軟正黑體" panose="020B0604030504040204" pitchFamily="34" charset="-120"/>
                <a:cs typeface="Calibri"/>
              </a:rPr>
              <a:t>名稱與商標皆屬於</a:t>
            </a:r>
            <a:r>
              <a:rPr lang="zh-TW" altLang="en-US" sz="1750" b="1">
                <a:latin typeface="Arial" panose="020B0604020202020204" pitchFamily="34" charset="0"/>
                <a:ea typeface="微軟正黑體" panose="020B0604030504040204" pitchFamily="34" charset="-120"/>
                <a:cs typeface="Arial" panose="020B0604020202020204" pitchFamily="34" charset="0"/>
              </a:rPr>
              <a:t>Tool</a:t>
            </a:r>
            <a:r>
              <a:rPr lang="zh-TW" altLang="en-US" sz="1750" b="1">
                <a:latin typeface="微軟正黑體" panose="020B0604030504040204" pitchFamily="34" charset="-120"/>
                <a:ea typeface="微軟正黑體" panose="020B0604030504040204" pitchFamily="34" charset="-120"/>
                <a:cs typeface="Calibri"/>
              </a:rPr>
              <a:t>隸屬公司所有相關資訊可以參考資料來源</a:t>
            </a:r>
            <a:r>
              <a:rPr lang="zh-TW" altLang="en-US" sz="1750" b="1">
                <a:latin typeface="Arial" panose="020B0604020202020204" pitchFamily="34" charset="0"/>
                <a:ea typeface="微軟正黑體" panose="020B0604030504040204" pitchFamily="34" charset="-120"/>
                <a:cs typeface="Arial" panose="020B0604020202020204" pitchFamily="34" charset="0"/>
              </a:rPr>
              <a:t>Tool</a:t>
            </a:r>
            <a:r>
              <a:rPr lang="zh-TW" altLang="en-US" sz="1750" b="1">
                <a:latin typeface="微軟正黑體" panose="020B0604030504040204" pitchFamily="34" charset="-120"/>
                <a:ea typeface="微軟正黑體" panose="020B0604030504040204" pitchFamily="34" charset="-120"/>
                <a:cs typeface="Calibri"/>
              </a:rPr>
              <a:t>的官網連結</a:t>
            </a:r>
          </a:p>
        </p:txBody>
      </p:sp>
      <p:cxnSp>
        <p:nvCxnSpPr>
          <p:cNvPr id="7" name="直線接點 6">
            <a:extLst>
              <a:ext uri="{FF2B5EF4-FFF2-40B4-BE49-F238E27FC236}">
                <a16:creationId xmlns:a16="http://schemas.microsoft.com/office/drawing/2014/main" id="{0F6AC677-B545-41B8-A975-18BA72E8F3E1}"/>
              </a:ext>
            </a:extLst>
          </p:cNvPr>
          <p:cNvCxnSpPr>
            <a:cxnSpLocks/>
          </p:cNvCxnSpPr>
          <p:nvPr/>
        </p:nvCxnSpPr>
        <p:spPr>
          <a:xfrm>
            <a:off x="757759" y="5983066"/>
            <a:ext cx="10689383" cy="0"/>
          </a:xfrm>
          <a:prstGeom prst="line">
            <a:avLst/>
          </a:prstGeom>
          <a:ln w="19050">
            <a:solidFill>
              <a:srgbClr val="0FF3F9"/>
            </a:solidFill>
          </a:ln>
        </p:spPr>
        <p:style>
          <a:lnRef idx="1">
            <a:schemeClr val="accent1"/>
          </a:lnRef>
          <a:fillRef idx="0">
            <a:schemeClr val="accent1"/>
          </a:fillRef>
          <a:effectRef idx="0">
            <a:schemeClr val="accent1"/>
          </a:effectRef>
          <a:fontRef idx="minor">
            <a:schemeClr val="tx1"/>
          </a:fontRef>
        </p:style>
      </p:cxnSp>
      <p:sp>
        <p:nvSpPr>
          <p:cNvPr id="6" name="Google Shape;1165;p23">
            <a:extLst>
              <a:ext uri="{FF2B5EF4-FFF2-40B4-BE49-F238E27FC236}">
                <a16:creationId xmlns:a16="http://schemas.microsoft.com/office/drawing/2014/main" id="{55A1CE7F-BA67-4299-A66A-9FB150350525}"/>
              </a:ext>
            </a:extLst>
          </p:cNvPr>
          <p:cNvSpPr/>
          <p:nvPr/>
        </p:nvSpPr>
        <p:spPr>
          <a:xfrm>
            <a:off x="2596305" y="1703380"/>
            <a:ext cx="2182282" cy="658084"/>
          </a:xfrm>
          <a:prstGeom prst="round2SameRect">
            <a:avLst>
              <a:gd name="adj1" fmla="val 9935"/>
              <a:gd name="adj2" fmla="val 0"/>
            </a:avLst>
          </a:prstGeom>
          <a:gradFill>
            <a:gsLst>
              <a:gs pos="0">
                <a:srgbClr val="194366"/>
              </a:gs>
              <a:gs pos="70000">
                <a:srgbClr val="2A6AC8"/>
              </a:gs>
              <a:gs pos="100000">
                <a:srgbClr val="2C6FD0"/>
              </a:gs>
            </a:gsLst>
            <a:lin ang="0" scaled="0"/>
          </a:gradFill>
          <a:ln w="12700" cap="flat" cmpd="sng">
            <a:solidFill>
              <a:srgbClr val="FFFFFF">
                <a:alpha val="49804"/>
              </a:srgb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文字方塊 8">
            <a:extLst>
              <a:ext uri="{FF2B5EF4-FFF2-40B4-BE49-F238E27FC236}">
                <a16:creationId xmlns:a16="http://schemas.microsoft.com/office/drawing/2014/main" id="{4662150A-72A1-4AB5-9E05-D7DE4FDE1BA5}"/>
              </a:ext>
            </a:extLst>
          </p:cNvPr>
          <p:cNvSpPr txBox="1"/>
          <p:nvPr/>
        </p:nvSpPr>
        <p:spPr>
          <a:xfrm>
            <a:off x="2960371" y="1847884"/>
            <a:ext cx="1957822" cy="369332"/>
          </a:xfrm>
          <a:prstGeom prst="rect">
            <a:avLst/>
          </a:prstGeom>
          <a:noFill/>
        </p:spPr>
        <p:txBody>
          <a:bodyPr wrap="square">
            <a:spAutoFit/>
          </a:bodyPr>
          <a:lstStyle/>
          <a:p>
            <a:r>
              <a:rPr lang="zh-TW" altLang="en-US" b="1">
                <a:solidFill>
                  <a:schemeClr val="bg1"/>
                </a:solidFill>
                <a:latin typeface="Arial" panose="020B0604020202020204" pitchFamily="34" charset="0"/>
                <a:cs typeface="Arial" panose="020B0604020202020204" pitchFamily="34" charset="0"/>
              </a:rPr>
              <a:t>CloudBerry</a:t>
            </a:r>
            <a:r>
              <a:rPr lang="en-US" altLang="zh-TW" sz="1600" baseline="100000">
                <a:solidFill>
                  <a:schemeClr val="bg1"/>
                </a:solidFill>
                <a:latin typeface="Arial" panose="020B0604020202020204" pitchFamily="34" charset="0"/>
                <a:cs typeface="Arial" panose="020B0604020202020204" pitchFamily="34" charset="0"/>
              </a:rPr>
              <a:t> </a:t>
            </a:r>
            <a:r>
              <a:rPr lang="en-US" altLang="zh-TW" sz="1200" baseline="100000">
                <a:solidFill>
                  <a:schemeClr val="bg1"/>
                </a:solidFill>
                <a:latin typeface="Arial" panose="020B0604020202020204" pitchFamily="34" charset="0"/>
                <a:cs typeface="Arial" panose="020B0604020202020204" pitchFamily="34" charset="0"/>
              </a:rPr>
              <a:t>TM</a:t>
            </a:r>
            <a:endParaRPr lang="zh-TW" altLang="en-US" sz="1200" b="1" baseline="30000">
              <a:solidFill>
                <a:schemeClr val="bg1"/>
              </a:solidFill>
              <a:latin typeface="Arial" panose="020B0604020202020204" pitchFamily="34" charset="0"/>
              <a:cs typeface="Arial" panose="020B0604020202020204" pitchFamily="34" charset="0"/>
            </a:endParaRPr>
          </a:p>
        </p:txBody>
      </p:sp>
      <p:sp>
        <p:nvSpPr>
          <p:cNvPr id="10" name="Google Shape;1165;p23">
            <a:extLst>
              <a:ext uri="{FF2B5EF4-FFF2-40B4-BE49-F238E27FC236}">
                <a16:creationId xmlns:a16="http://schemas.microsoft.com/office/drawing/2014/main" id="{70CE176A-B8C1-4938-BF68-6751D001D414}"/>
              </a:ext>
            </a:extLst>
          </p:cNvPr>
          <p:cNvSpPr/>
          <p:nvPr/>
        </p:nvSpPr>
        <p:spPr>
          <a:xfrm>
            <a:off x="4821978" y="1708460"/>
            <a:ext cx="2182283" cy="658084"/>
          </a:xfrm>
          <a:prstGeom prst="round2SameRect">
            <a:avLst>
              <a:gd name="adj1" fmla="val 9935"/>
              <a:gd name="adj2" fmla="val 0"/>
            </a:avLst>
          </a:prstGeom>
          <a:gradFill>
            <a:gsLst>
              <a:gs pos="0">
                <a:srgbClr val="194366"/>
              </a:gs>
              <a:gs pos="70000">
                <a:srgbClr val="2A6AC8"/>
              </a:gs>
              <a:gs pos="100000">
                <a:srgbClr val="2C6FD0"/>
              </a:gs>
            </a:gsLst>
            <a:lin ang="0" scaled="0"/>
          </a:gradFill>
          <a:ln w="1270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 name="文字方塊 10">
            <a:extLst>
              <a:ext uri="{FF2B5EF4-FFF2-40B4-BE49-F238E27FC236}">
                <a16:creationId xmlns:a16="http://schemas.microsoft.com/office/drawing/2014/main" id="{93E31ACB-9A98-4F3F-8A47-60B61B122552}"/>
              </a:ext>
            </a:extLst>
          </p:cNvPr>
          <p:cNvSpPr txBox="1"/>
          <p:nvPr/>
        </p:nvSpPr>
        <p:spPr>
          <a:xfrm>
            <a:off x="4902557" y="1868210"/>
            <a:ext cx="2149827" cy="369332"/>
          </a:xfrm>
          <a:prstGeom prst="rect">
            <a:avLst/>
          </a:prstGeom>
          <a:noFill/>
        </p:spPr>
        <p:txBody>
          <a:bodyPr wrap="square">
            <a:spAutoFit/>
          </a:bodyPr>
          <a:lstStyle/>
          <a:p>
            <a:pPr algn="ctr"/>
            <a:r>
              <a:rPr lang="en-US" altLang="zh-TW" b="1">
                <a:solidFill>
                  <a:schemeClr val="bg1"/>
                </a:solidFill>
                <a:latin typeface="Arial" panose="020B0604020202020204" pitchFamily="34" charset="0"/>
                <a:cs typeface="Arial" panose="020B0604020202020204" pitchFamily="34" charset="0"/>
              </a:rPr>
              <a:t>Forklift 3</a:t>
            </a:r>
            <a:r>
              <a:rPr lang="en-US" altLang="zh-TW" b="1" baseline="30000">
                <a:solidFill>
                  <a:schemeClr val="bg1"/>
                </a:solidFill>
                <a:latin typeface="Arial" panose="020B0604020202020204" pitchFamily="34" charset="0"/>
                <a:cs typeface="Arial" panose="020B0604020202020204" pitchFamily="34" charset="0"/>
              </a:rPr>
              <a:t> </a:t>
            </a:r>
            <a:r>
              <a:rPr lang="en-US" altLang="zh-TW" sz="1200" baseline="100000">
                <a:solidFill>
                  <a:schemeClr val="bg1"/>
                </a:solidFill>
                <a:latin typeface="Arial" panose="020B0604020202020204" pitchFamily="34" charset="0"/>
                <a:cs typeface="Arial" panose="020B0604020202020204" pitchFamily="34" charset="0"/>
              </a:rPr>
              <a:t>TM</a:t>
            </a:r>
            <a:endParaRPr lang="zh-TW" altLang="en-US" sz="1200" baseline="100000">
              <a:solidFill>
                <a:schemeClr val="bg1"/>
              </a:solidFill>
              <a:latin typeface="Arial" panose="020B0604020202020204" pitchFamily="34" charset="0"/>
              <a:cs typeface="Arial" panose="020B0604020202020204" pitchFamily="34" charset="0"/>
            </a:endParaRPr>
          </a:p>
        </p:txBody>
      </p:sp>
      <p:sp>
        <p:nvSpPr>
          <p:cNvPr id="12" name="Google Shape;1165;p23">
            <a:extLst>
              <a:ext uri="{FF2B5EF4-FFF2-40B4-BE49-F238E27FC236}">
                <a16:creationId xmlns:a16="http://schemas.microsoft.com/office/drawing/2014/main" id="{82FC8A2C-CC74-4C37-98E9-DC3073446B34}"/>
              </a:ext>
            </a:extLst>
          </p:cNvPr>
          <p:cNvSpPr/>
          <p:nvPr/>
        </p:nvSpPr>
        <p:spPr>
          <a:xfrm>
            <a:off x="7047652" y="1706611"/>
            <a:ext cx="2182283" cy="658084"/>
          </a:xfrm>
          <a:prstGeom prst="round2SameRect">
            <a:avLst>
              <a:gd name="adj1" fmla="val 9935"/>
              <a:gd name="adj2" fmla="val 0"/>
            </a:avLst>
          </a:prstGeom>
          <a:gradFill>
            <a:gsLst>
              <a:gs pos="0">
                <a:srgbClr val="194366"/>
              </a:gs>
              <a:gs pos="70000">
                <a:srgbClr val="2A6AC8"/>
              </a:gs>
              <a:gs pos="100000">
                <a:srgbClr val="2C6FD0"/>
              </a:gs>
            </a:gsLst>
            <a:lin ang="0" scaled="0"/>
          </a:gradFill>
          <a:ln w="1270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文字方塊 12">
            <a:extLst>
              <a:ext uri="{FF2B5EF4-FFF2-40B4-BE49-F238E27FC236}">
                <a16:creationId xmlns:a16="http://schemas.microsoft.com/office/drawing/2014/main" id="{30D4CCF1-D7DD-4E79-A846-0B70810464A1}"/>
              </a:ext>
            </a:extLst>
          </p:cNvPr>
          <p:cNvSpPr txBox="1"/>
          <p:nvPr/>
        </p:nvSpPr>
        <p:spPr>
          <a:xfrm>
            <a:off x="7392469" y="1846035"/>
            <a:ext cx="1648882" cy="369332"/>
          </a:xfrm>
          <a:prstGeom prst="rect">
            <a:avLst/>
          </a:prstGeom>
          <a:noFill/>
        </p:spPr>
        <p:txBody>
          <a:bodyPr wrap="square">
            <a:spAutoFit/>
          </a:bodyPr>
          <a:lstStyle/>
          <a:p>
            <a:r>
              <a:rPr lang="en-US" altLang="zh-TW" b="1" err="1">
                <a:solidFill>
                  <a:schemeClr val="bg1"/>
                </a:solidFill>
                <a:latin typeface="Arial" panose="020B0604020202020204" pitchFamily="34" charset="0"/>
                <a:cs typeface="Arial" panose="020B0604020202020204" pitchFamily="34" charset="0"/>
              </a:rPr>
              <a:t>CyberDuck</a:t>
            </a:r>
            <a:r>
              <a:rPr lang="en-US" altLang="zh-TW" sz="1700" b="1" baseline="30000">
                <a:solidFill>
                  <a:schemeClr val="bg1"/>
                </a:solidFill>
                <a:latin typeface="Arial" panose="020B0604020202020204" pitchFamily="34" charset="0"/>
                <a:cs typeface="Arial" panose="020B0604020202020204" pitchFamily="34" charset="0"/>
              </a:rPr>
              <a:t> </a:t>
            </a:r>
            <a:r>
              <a:rPr lang="en-US" altLang="zh-TW" sz="1200" baseline="100000">
                <a:solidFill>
                  <a:schemeClr val="bg1"/>
                </a:solidFill>
                <a:latin typeface="Arial" panose="020B0604020202020204" pitchFamily="34" charset="0"/>
                <a:cs typeface="Arial" panose="020B0604020202020204" pitchFamily="34" charset="0"/>
              </a:rPr>
              <a:t>TM</a:t>
            </a:r>
            <a:endParaRPr lang="en-US" altLang="zh-TW" sz="1200" b="1">
              <a:solidFill>
                <a:schemeClr val="bg1"/>
              </a:solidFill>
              <a:latin typeface="Arial" panose="020B0604020202020204" pitchFamily="34" charset="0"/>
              <a:cs typeface="Arial" panose="020B0604020202020204" pitchFamily="34" charset="0"/>
            </a:endParaRPr>
          </a:p>
        </p:txBody>
      </p:sp>
      <p:sp>
        <p:nvSpPr>
          <p:cNvPr id="14" name="Google Shape;1165;p23">
            <a:extLst>
              <a:ext uri="{FF2B5EF4-FFF2-40B4-BE49-F238E27FC236}">
                <a16:creationId xmlns:a16="http://schemas.microsoft.com/office/drawing/2014/main" id="{D4C4B770-583C-4446-9661-DE613EEBBA68}"/>
              </a:ext>
            </a:extLst>
          </p:cNvPr>
          <p:cNvSpPr/>
          <p:nvPr/>
        </p:nvSpPr>
        <p:spPr>
          <a:xfrm>
            <a:off x="9273326" y="1701164"/>
            <a:ext cx="2225674" cy="658084"/>
          </a:xfrm>
          <a:prstGeom prst="round2SameRect">
            <a:avLst>
              <a:gd name="adj1" fmla="val 9935"/>
              <a:gd name="adj2" fmla="val 0"/>
            </a:avLst>
          </a:prstGeom>
          <a:gradFill>
            <a:gsLst>
              <a:gs pos="0">
                <a:srgbClr val="194366"/>
              </a:gs>
              <a:gs pos="70000">
                <a:srgbClr val="2A6AC8"/>
              </a:gs>
              <a:gs pos="100000">
                <a:srgbClr val="2C6FD0"/>
              </a:gs>
            </a:gsLst>
            <a:lin ang="0" scaled="0"/>
          </a:gradFill>
          <a:ln w="1270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文字方塊 14">
            <a:extLst>
              <a:ext uri="{FF2B5EF4-FFF2-40B4-BE49-F238E27FC236}">
                <a16:creationId xmlns:a16="http://schemas.microsoft.com/office/drawing/2014/main" id="{631AA153-32E0-4502-A0FD-22B64ED90077}"/>
              </a:ext>
            </a:extLst>
          </p:cNvPr>
          <p:cNvSpPr txBox="1"/>
          <p:nvPr/>
        </p:nvSpPr>
        <p:spPr>
          <a:xfrm>
            <a:off x="9310671" y="1862196"/>
            <a:ext cx="2659948" cy="369332"/>
          </a:xfrm>
          <a:prstGeom prst="rect">
            <a:avLst/>
          </a:prstGeom>
          <a:noFill/>
        </p:spPr>
        <p:txBody>
          <a:bodyPr wrap="square">
            <a:spAutoFit/>
          </a:bodyPr>
          <a:lstStyle/>
          <a:p>
            <a:r>
              <a:rPr lang="en-US" altLang="zh-TW" b="1">
                <a:solidFill>
                  <a:schemeClr val="bg1"/>
                </a:solidFill>
                <a:latin typeface="Arial" panose="020B0604020202020204" pitchFamily="34" charset="0"/>
                <a:cs typeface="Arial" panose="020B0604020202020204" pitchFamily="34" charset="0"/>
              </a:rPr>
              <a:t>Commander One</a:t>
            </a:r>
            <a:r>
              <a:rPr lang="en-US" altLang="zh-TW" b="1" baseline="30000">
                <a:solidFill>
                  <a:schemeClr val="bg1"/>
                </a:solidFill>
                <a:latin typeface="Arial" panose="020B0604020202020204" pitchFamily="34" charset="0"/>
                <a:cs typeface="Arial" panose="020B0604020202020204" pitchFamily="34" charset="0"/>
              </a:rPr>
              <a:t> </a:t>
            </a:r>
            <a:r>
              <a:rPr lang="en-US" altLang="zh-TW" sz="1200" baseline="100000">
                <a:solidFill>
                  <a:schemeClr val="bg1"/>
                </a:solidFill>
                <a:latin typeface="Arial" panose="020B0604020202020204" pitchFamily="34" charset="0"/>
                <a:cs typeface="Arial" panose="020B0604020202020204" pitchFamily="34" charset="0"/>
              </a:rPr>
              <a:t>TM</a:t>
            </a:r>
            <a:endParaRPr lang="zh-TW" altLang="en-US" sz="1200" b="1">
              <a:solidFill>
                <a:schemeClr val="bg1"/>
              </a:solidFill>
              <a:latin typeface="Arial" panose="020B0604020202020204" pitchFamily="34" charset="0"/>
              <a:cs typeface="Arial" panose="020B0604020202020204" pitchFamily="34" charset="0"/>
            </a:endParaRPr>
          </a:p>
        </p:txBody>
      </p:sp>
      <p:pic>
        <p:nvPicPr>
          <p:cNvPr id="16" name="Google Shape;1170;p23">
            <a:extLst>
              <a:ext uri="{FF2B5EF4-FFF2-40B4-BE49-F238E27FC236}">
                <a16:creationId xmlns:a16="http://schemas.microsoft.com/office/drawing/2014/main" id="{B7B1075A-EE5A-4A60-A0CA-78BDCCD34DAA}"/>
              </a:ext>
            </a:extLst>
          </p:cNvPr>
          <p:cNvPicPr preferRelativeResize="0"/>
          <p:nvPr/>
        </p:nvPicPr>
        <p:blipFill rotWithShape="1">
          <a:blip r:embed="rId2">
            <a:alphaModFix/>
          </a:blip>
          <a:srcRect t="76775"/>
          <a:stretch/>
        </p:blipFill>
        <p:spPr>
          <a:xfrm rot="5400000">
            <a:off x="691606" y="4100621"/>
            <a:ext cx="3637114" cy="172281"/>
          </a:xfrm>
          <a:prstGeom prst="rect">
            <a:avLst/>
          </a:prstGeom>
          <a:noFill/>
          <a:ln>
            <a:noFill/>
          </a:ln>
        </p:spPr>
      </p:pic>
      <p:pic>
        <p:nvPicPr>
          <p:cNvPr id="17" name="Google Shape;1170;p23">
            <a:extLst>
              <a:ext uri="{FF2B5EF4-FFF2-40B4-BE49-F238E27FC236}">
                <a16:creationId xmlns:a16="http://schemas.microsoft.com/office/drawing/2014/main" id="{0743240A-4388-45C4-8E5B-DB297313F7F6}"/>
              </a:ext>
            </a:extLst>
          </p:cNvPr>
          <p:cNvPicPr preferRelativeResize="0"/>
          <p:nvPr/>
        </p:nvPicPr>
        <p:blipFill rotWithShape="1">
          <a:blip r:embed="rId2">
            <a:alphaModFix/>
          </a:blip>
          <a:srcRect t="76775"/>
          <a:stretch/>
        </p:blipFill>
        <p:spPr>
          <a:xfrm rot="5400000">
            <a:off x="2917280" y="4085262"/>
            <a:ext cx="3637114" cy="172281"/>
          </a:xfrm>
          <a:prstGeom prst="rect">
            <a:avLst/>
          </a:prstGeom>
          <a:noFill/>
          <a:ln>
            <a:noFill/>
          </a:ln>
        </p:spPr>
      </p:pic>
      <p:pic>
        <p:nvPicPr>
          <p:cNvPr id="18" name="Google Shape;1170;p23">
            <a:extLst>
              <a:ext uri="{FF2B5EF4-FFF2-40B4-BE49-F238E27FC236}">
                <a16:creationId xmlns:a16="http://schemas.microsoft.com/office/drawing/2014/main" id="{0C54F2A7-EF1A-432C-9292-84C9434C5205}"/>
              </a:ext>
            </a:extLst>
          </p:cNvPr>
          <p:cNvPicPr preferRelativeResize="0"/>
          <p:nvPr/>
        </p:nvPicPr>
        <p:blipFill rotWithShape="1">
          <a:blip r:embed="rId2">
            <a:alphaModFix/>
          </a:blip>
          <a:srcRect t="76775"/>
          <a:stretch/>
        </p:blipFill>
        <p:spPr>
          <a:xfrm rot="5400000">
            <a:off x="5142954" y="4113857"/>
            <a:ext cx="3637114" cy="172281"/>
          </a:xfrm>
          <a:prstGeom prst="rect">
            <a:avLst/>
          </a:prstGeom>
          <a:noFill/>
          <a:ln>
            <a:noFill/>
          </a:ln>
        </p:spPr>
      </p:pic>
      <p:pic>
        <p:nvPicPr>
          <p:cNvPr id="19" name="Google Shape;1170;p23">
            <a:extLst>
              <a:ext uri="{FF2B5EF4-FFF2-40B4-BE49-F238E27FC236}">
                <a16:creationId xmlns:a16="http://schemas.microsoft.com/office/drawing/2014/main" id="{FD266429-0B5D-4DB5-A1A0-F3BA73756CB7}"/>
              </a:ext>
            </a:extLst>
          </p:cNvPr>
          <p:cNvPicPr preferRelativeResize="0"/>
          <p:nvPr/>
        </p:nvPicPr>
        <p:blipFill rotWithShape="1">
          <a:blip r:embed="rId2">
            <a:alphaModFix/>
          </a:blip>
          <a:srcRect t="76775"/>
          <a:stretch/>
        </p:blipFill>
        <p:spPr>
          <a:xfrm rot="5400000">
            <a:off x="7368629" y="4078368"/>
            <a:ext cx="3637114" cy="172281"/>
          </a:xfrm>
          <a:prstGeom prst="rect">
            <a:avLst/>
          </a:prstGeom>
          <a:noFill/>
          <a:ln>
            <a:noFill/>
          </a:ln>
        </p:spPr>
      </p:pic>
      <p:pic>
        <p:nvPicPr>
          <p:cNvPr id="21" name="Google Shape;1162;p23">
            <a:extLst>
              <a:ext uri="{FF2B5EF4-FFF2-40B4-BE49-F238E27FC236}">
                <a16:creationId xmlns:a16="http://schemas.microsoft.com/office/drawing/2014/main" id="{99F3FF06-6918-4CF4-B180-DFFA5A8B58B1}"/>
              </a:ext>
            </a:extLst>
          </p:cNvPr>
          <p:cNvPicPr preferRelativeResize="0"/>
          <p:nvPr/>
        </p:nvPicPr>
        <p:blipFill rotWithShape="1">
          <a:blip r:embed="rId2">
            <a:alphaModFix/>
          </a:blip>
          <a:srcRect t="76775"/>
          <a:stretch/>
        </p:blipFill>
        <p:spPr>
          <a:xfrm rot="5400000">
            <a:off x="-1252386" y="4015230"/>
            <a:ext cx="3643728" cy="291937"/>
          </a:xfrm>
          <a:prstGeom prst="rect">
            <a:avLst/>
          </a:prstGeom>
          <a:noFill/>
          <a:ln>
            <a:noFill/>
          </a:ln>
        </p:spPr>
      </p:pic>
    </p:spTree>
    <p:extLst>
      <p:ext uri="{BB962C8B-B14F-4D97-AF65-F5344CB8AC3E}">
        <p14:creationId xmlns:p14="http://schemas.microsoft.com/office/powerpoint/2010/main" val="326011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B96AE8-E811-427F-B3C4-D43784B20932}"/>
              </a:ext>
            </a:extLst>
          </p:cNvPr>
          <p:cNvSpPr>
            <a:spLocks noGrp="1"/>
          </p:cNvSpPr>
          <p:nvPr>
            <p:ph type="ctrTitle"/>
          </p:nvPr>
        </p:nvSpPr>
        <p:spPr>
          <a:xfrm>
            <a:off x="839738" y="628619"/>
            <a:ext cx="10581776" cy="797332"/>
          </a:xfrm>
        </p:spPr>
        <p:txBody>
          <a:bodyPr>
            <a:normAutofit/>
          </a:bodyPr>
          <a:lstStyle/>
          <a:p>
            <a:r>
              <a:rPr lang="zh-TW" altLang="en-US" sz="5000">
                <a:latin typeface="Arial" panose="020B0604020202020204" pitchFamily="34" charset="0"/>
                <a:ea typeface="微軟正黑體"/>
                <a:cs typeface="Arial" panose="020B0604020202020204" pitchFamily="34" charset="0"/>
              </a:rPr>
              <a:t>S3 Tool </a:t>
            </a:r>
            <a:r>
              <a:rPr lang="zh-TW" altLang="en-US" sz="5000">
                <a:latin typeface="微軟正黑體"/>
                <a:ea typeface="微軟正黑體"/>
              </a:rPr>
              <a:t>連線 </a:t>
            </a:r>
            <a:r>
              <a:rPr lang="zh-TW" altLang="en-US" sz="5000">
                <a:latin typeface="Arial" panose="020B0604020202020204" pitchFamily="34" charset="0"/>
                <a:ea typeface="微軟正黑體"/>
                <a:cs typeface="Arial" panose="020B0604020202020204" pitchFamily="34" charset="0"/>
              </a:rPr>
              <a:t>QuObjects </a:t>
            </a:r>
            <a:endParaRPr lang="zh-TW" altLang="en-US" sz="500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3B9F5A90-A4C1-482B-BBE4-64A11BE02B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9640" y="1637708"/>
            <a:ext cx="1308750" cy="1296432"/>
          </a:xfrm>
          <a:prstGeom prst="rect">
            <a:avLst/>
          </a:prstGeom>
          <a:effectLst>
            <a:outerShdw blurRad="215900" dist="203200" dir="3780000" algn="t" rotWithShape="0">
              <a:prstClr val="black">
                <a:alpha val="31000"/>
              </a:prstClr>
            </a:outerShdw>
          </a:effectLst>
        </p:spPr>
      </p:pic>
    </p:spTree>
    <p:extLst>
      <p:ext uri="{BB962C8B-B14F-4D97-AF65-F5344CB8AC3E}">
        <p14:creationId xmlns:p14="http://schemas.microsoft.com/office/powerpoint/2010/main" val="3829884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圖片 43">
            <a:extLst>
              <a:ext uri="{FF2B5EF4-FFF2-40B4-BE49-F238E27FC236}">
                <a16:creationId xmlns:a16="http://schemas.microsoft.com/office/drawing/2014/main" id="{0FFD8A6A-3FD5-49B0-811F-196D2D2CD7F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6269960" y="6458022"/>
            <a:ext cx="3915259" cy="389200"/>
          </a:xfrm>
          <a:prstGeom prst="rect">
            <a:avLst/>
          </a:prstGeom>
        </p:spPr>
      </p:pic>
      <p:pic>
        <p:nvPicPr>
          <p:cNvPr id="43" name="圖片 42">
            <a:extLst>
              <a:ext uri="{FF2B5EF4-FFF2-40B4-BE49-F238E27FC236}">
                <a16:creationId xmlns:a16="http://schemas.microsoft.com/office/drawing/2014/main" id="{6CE249AE-5E46-4875-8476-53F2258331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1257887" y="6564855"/>
            <a:ext cx="3915259" cy="389200"/>
          </a:xfrm>
          <a:prstGeom prst="rect">
            <a:avLst/>
          </a:prstGeom>
        </p:spPr>
      </p:pic>
      <p:sp>
        <p:nvSpPr>
          <p:cNvPr id="39" name="矩形: 圓角 38">
            <a:extLst>
              <a:ext uri="{FF2B5EF4-FFF2-40B4-BE49-F238E27FC236}">
                <a16:creationId xmlns:a16="http://schemas.microsoft.com/office/drawing/2014/main" id="{9069F1AB-C1D7-402C-90C8-335C96066AE9}"/>
              </a:ext>
            </a:extLst>
          </p:cNvPr>
          <p:cNvSpPr/>
          <p:nvPr/>
        </p:nvSpPr>
        <p:spPr>
          <a:xfrm rot="10800000">
            <a:off x="1139990" y="5380409"/>
            <a:ext cx="4180019" cy="540503"/>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9" name="Google Shape;1170;p23">
            <a:extLst>
              <a:ext uri="{FF2B5EF4-FFF2-40B4-BE49-F238E27FC236}">
                <a16:creationId xmlns:a16="http://schemas.microsoft.com/office/drawing/2014/main" id="{300C424A-1C43-427E-BA8D-A6C87E8F387A}"/>
              </a:ext>
            </a:extLst>
          </p:cNvPr>
          <p:cNvPicPr preferRelativeResize="0"/>
          <p:nvPr/>
        </p:nvPicPr>
        <p:blipFill rotWithShape="1">
          <a:blip r:embed="rId3">
            <a:alphaModFix/>
          </a:blip>
          <a:srcRect t="76775"/>
          <a:stretch/>
        </p:blipFill>
        <p:spPr>
          <a:xfrm rot="5400000">
            <a:off x="-1568152" y="3348766"/>
            <a:ext cx="3529387" cy="220371"/>
          </a:xfrm>
          <a:prstGeom prst="rect">
            <a:avLst/>
          </a:prstGeom>
          <a:noFill/>
          <a:ln>
            <a:noFill/>
          </a:ln>
        </p:spPr>
      </p:pic>
      <p:sp>
        <p:nvSpPr>
          <p:cNvPr id="15" name="矩形 14">
            <a:extLst>
              <a:ext uri="{FF2B5EF4-FFF2-40B4-BE49-F238E27FC236}">
                <a16:creationId xmlns:a16="http://schemas.microsoft.com/office/drawing/2014/main" id="{191C4305-86A6-4796-BA53-63C24AF7D441}"/>
              </a:ext>
            </a:extLst>
          </p:cNvPr>
          <p:cNvSpPr/>
          <p:nvPr/>
        </p:nvSpPr>
        <p:spPr>
          <a:xfrm>
            <a:off x="305904" y="2738825"/>
            <a:ext cx="11432874" cy="2366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EAFCC262-0BAC-4F9B-9EF0-D53A937514BF}"/>
              </a:ext>
            </a:extLst>
          </p:cNvPr>
          <p:cNvSpPr>
            <a:spLocks noGrp="1"/>
          </p:cNvSpPr>
          <p:nvPr>
            <p:ph type="title"/>
          </p:nvPr>
        </p:nvSpPr>
        <p:spPr>
          <a:xfrm>
            <a:off x="311278" y="451571"/>
            <a:ext cx="11738779" cy="658084"/>
          </a:xfrm>
        </p:spPr>
        <p:txBody>
          <a:bodyPr>
            <a:noAutofit/>
          </a:bodyPr>
          <a:lstStyle/>
          <a:p>
            <a:r>
              <a:rPr lang="en-US" altLang="zh-TW" sz="4000" b="0">
                <a:solidFill>
                  <a:schemeClr val="tx1"/>
                </a:solidFill>
                <a:latin typeface="Arial" panose="020B0604020202020204" pitchFamily="34" charset="0"/>
                <a:ea typeface="微軟正黑體"/>
                <a:cs typeface="Arial" panose="020B0604020202020204" pitchFamily="34" charset="0"/>
              </a:rPr>
              <a:t> </a:t>
            </a:r>
            <a:r>
              <a:rPr lang="en-US" altLang="zh-TW" sz="4000">
                <a:solidFill>
                  <a:schemeClr val="tx1"/>
                </a:solidFill>
                <a:latin typeface="Arial" panose="020B0604020202020204" pitchFamily="34" charset="0"/>
                <a:ea typeface="微軟正黑體"/>
                <a:cs typeface="Arial" panose="020B0604020202020204" pitchFamily="34" charset="0"/>
              </a:rPr>
              <a:t>C</a:t>
            </a:r>
            <a:r>
              <a:rPr lang="zh-TW" sz="4000">
                <a:solidFill>
                  <a:schemeClr val="tx1"/>
                </a:solidFill>
                <a:latin typeface="Arial" panose="020B0604020202020204" pitchFamily="34" charset="0"/>
                <a:ea typeface="微軟正黑體"/>
                <a:cs typeface="Arial" panose="020B0604020202020204" pitchFamily="34" charset="0"/>
              </a:rPr>
              <a:t>osbench</a:t>
            </a:r>
            <a:r>
              <a:rPr lang="en-US" altLang="zh-TW" sz="4000">
                <a:solidFill>
                  <a:schemeClr val="tx1"/>
                </a:solidFill>
                <a:latin typeface="Arial" panose="020B0604020202020204" pitchFamily="34" charset="0"/>
                <a:ea typeface="微軟正黑體"/>
                <a:cs typeface="Arial" panose="020B0604020202020204" pitchFamily="34" charset="0"/>
              </a:rPr>
              <a:t> </a:t>
            </a:r>
            <a:r>
              <a:rPr lang="zh-TW" sz="4000">
                <a:solidFill>
                  <a:schemeClr val="tx1"/>
                </a:solidFill>
                <a:latin typeface="微軟正黑體"/>
                <a:ea typeface="微軟正黑體"/>
              </a:rPr>
              <a:t>效能測試 </a:t>
            </a:r>
            <a:r>
              <a:rPr lang="en-US" altLang="zh-TW" sz="4000">
                <a:solidFill>
                  <a:schemeClr val="tx1"/>
                </a:solidFill>
                <a:latin typeface="微軟正黑體"/>
                <a:ea typeface="微軟正黑體"/>
              </a:rPr>
              <a:t>- </a:t>
            </a:r>
            <a:r>
              <a:rPr lang="en-US" altLang="zh-TW" sz="4000" err="1">
                <a:solidFill>
                  <a:schemeClr val="tx1"/>
                </a:solidFill>
                <a:latin typeface="微軟正黑體"/>
                <a:ea typeface="微軟正黑體"/>
              </a:rPr>
              <a:t>物件服務測試的</a:t>
            </a:r>
            <a:r>
              <a:rPr lang="en-US" altLang="zh-TW" sz="4000">
                <a:solidFill>
                  <a:schemeClr val="tx1"/>
                </a:solidFill>
                <a:latin typeface="微軟正黑體"/>
                <a:ea typeface="微軟正黑體"/>
              </a:rPr>
              <a:t> </a:t>
            </a:r>
            <a:r>
              <a:rPr lang="en-US" altLang="zh-TW" sz="4000">
                <a:solidFill>
                  <a:schemeClr val="tx1"/>
                </a:solidFill>
                <a:latin typeface="Arial" panose="020B0604020202020204" pitchFamily="34" charset="0"/>
                <a:ea typeface="微軟正黑體"/>
                <a:cs typeface="Arial" panose="020B0604020202020204" pitchFamily="34" charset="0"/>
              </a:rPr>
              <a:t>S3 </a:t>
            </a:r>
            <a:r>
              <a:rPr lang="en-US" altLang="zh-TW" sz="4000" err="1">
                <a:solidFill>
                  <a:schemeClr val="tx1"/>
                </a:solidFill>
                <a:latin typeface="微軟正黑體"/>
                <a:ea typeface="微軟正黑體"/>
              </a:rPr>
              <a:t>好環境</a:t>
            </a:r>
            <a:r>
              <a:rPr lang="en-US" altLang="zh-TW" sz="4000">
                <a:solidFill>
                  <a:schemeClr val="tx1"/>
                </a:solidFill>
                <a:latin typeface="微軟正黑體"/>
                <a:ea typeface="微軟正黑體"/>
              </a:rPr>
              <a:t>!</a:t>
            </a:r>
            <a:r>
              <a:rPr lang="zh-TW" altLang="en-US" sz="4000" b="0">
                <a:solidFill>
                  <a:schemeClr val="tx1"/>
                </a:solidFill>
                <a:latin typeface="微軟正黑體"/>
                <a:ea typeface="微軟正黑體"/>
              </a:rPr>
              <a:t> </a:t>
            </a:r>
          </a:p>
        </p:txBody>
      </p:sp>
      <p:pic>
        <p:nvPicPr>
          <p:cNvPr id="8" name="圖片 8" descr="一張含有 電腦 的圖片&#10;&#10;自動產生的描述">
            <a:extLst>
              <a:ext uri="{FF2B5EF4-FFF2-40B4-BE49-F238E27FC236}">
                <a16:creationId xmlns:a16="http://schemas.microsoft.com/office/drawing/2014/main" id="{65BDE4C3-C682-4C4D-9C73-12475F816839}"/>
              </a:ext>
            </a:extLst>
          </p:cNvPr>
          <p:cNvPicPr>
            <a:picLocks noChangeAspect="1"/>
          </p:cNvPicPr>
          <p:nvPr/>
        </p:nvPicPr>
        <p:blipFill rotWithShape="1">
          <a:blip r:embed="rId4"/>
          <a:srcRect t="45580"/>
          <a:stretch/>
        </p:blipFill>
        <p:spPr>
          <a:xfrm>
            <a:off x="6516077" y="6251402"/>
            <a:ext cx="3669142" cy="1246409"/>
          </a:xfrm>
          <a:prstGeom prst="rect">
            <a:avLst/>
          </a:prstGeom>
        </p:spPr>
      </p:pic>
      <p:pic>
        <p:nvPicPr>
          <p:cNvPr id="9" name="圖片 9">
            <a:extLst>
              <a:ext uri="{FF2B5EF4-FFF2-40B4-BE49-F238E27FC236}">
                <a16:creationId xmlns:a16="http://schemas.microsoft.com/office/drawing/2014/main" id="{38BD93F0-1256-4667-B9BC-638284028B23}"/>
              </a:ext>
            </a:extLst>
          </p:cNvPr>
          <p:cNvPicPr>
            <a:picLocks noChangeAspect="1"/>
          </p:cNvPicPr>
          <p:nvPr/>
        </p:nvPicPr>
        <p:blipFill rotWithShape="1">
          <a:blip r:embed="rId5"/>
          <a:srcRect t="38070"/>
          <a:stretch/>
        </p:blipFill>
        <p:spPr>
          <a:xfrm>
            <a:off x="1432973" y="6078850"/>
            <a:ext cx="3708731" cy="1438211"/>
          </a:xfrm>
          <a:prstGeom prst="rect">
            <a:avLst/>
          </a:prstGeom>
        </p:spPr>
      </p:pic>
      <p:sp>
        <p:nvSpPr>
          <p:cNvPr id="11" name="Google Shape;1165;p23">
            <a:extLst>
              <a:ext uri="{FF2B5EF4-FFF2-40B4-BE49-F238E27FC236}">
                <a16:creationId xmlns:a16="http://schemas.microsoft.com/office/drawing/2014/main" id="{28DF88F6-14D9-43EE-B7E5-A1D559AF2867}"/>
              </a:ext>
            </a:extLst>
          </p:cNvPr>
          <p:cNvSpPr/>
          <p:nvPr/>
        </p:nvSpPr>
        <p:spPr>
          <a:xfrm>
            <a:off x="1514688" y="1762170"/>
            <a:ext cx="1129029" cy="976654"/>
          </a:xfrm>
          <a:prstGeom prst="round2SameRect">
            <a:avLst>
              <a:gd name="adj1" fmla="val 9935"/>
              <a:gd name="adj2" fmla="val 0"/>
            </a:avLst>
          </a:prstGeom>
          <a:gradFill>
            <a:gsLst>
              <a:gs pos="0">
                <a:srgbClr val="194366"/>
              </a:gs>
              <a:gs pos="73000">
                <a:srgbClr val="2A6AC8"/>
              </a:gs>
              <a:gs pos="100000">
                <a:srgbClr val="2C6FD0"/>
              </a:gs>
            </a:gsLst>
            <a:lin ang="0" scaled="0"/>
          </a:gradFill>
          <a:ln w="1016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 name="Google Shape;1165;p23">
            <a:extLst>
              <a:ext uri="{FF2B5EF4-FFF2-40B4-BE49-F238E27FC236}">
                <a16:creationId xmlns:a16="http://schemas.microsoft.com/office/drawing/2014/main" id="{5CB11643-9B22-4D8D-A1DF-3D1860C2EAC0}"/>
              </a:ext>
            </a:extLst>
          </p:cNvPr>
          <p:cNvSpPr/>
          <p:nvPr/>
        </p:nvSpPr>
        <p:spPr>
          <a:xfrm>
            <a:off x="311278" y="1763237"/>
            <a:ext cx="1180972" cy="976654"/>
          </a:xfrm>
          <a:prstGeom prst="round2SameRect">
            <a:avLst>
              <a:gd name="adj1" fmla="val 9935"/>
              <a:gd name="adj2" fmla="val 0"/>
            </a:avLst>
          </a:prstGeom>
          <a:gradFill>
            <a:gsLst>
              <a:gs pos="0">
                <a:srgbClr val="194366"/>
              </a:gs>
              <a:gs pos="73000">
                <a:srgbClr val="2A6AC8"/>
              </a:gs>
              <a:gs pos="100000">
                <a:srgbClr val="2C6FD0"/>
              </a:gs>
            </a:gsLst>
            <a:lin ang="0" scaled="0"/>
          </a:gradFill>
          <a:ln w="1016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 name="Google Shape;1165;p23">
            <a:extLst>
              <a:ext uri="{FF2B5EF4-FFF2-40B4-BE49-F238E27FC236}">
                <a16:creationId xmlns:a16="http://schemas.microsoft.com/office/drawing/2014/main" id="{4BE84F81-23A6-4541-B366-D732BA3776F0}"/>
              </a:ext>
            </a:extLst>
          </p:cNvPr>
          <p:cNvSpPr/>
          <p:nvPr/>
        </p:nvSpPr>
        <p:spPr>
          <a:xfrm>
            <a:off x="2669489" y="1762170"/>
            <a:ext cx="1129029" cy="976654"/>
          </a:xfrm>
          <a:prstGeom prst="round2SameRect">
            <a:avLst>
              <a:gd name="adj1" fmla="val 9935"/>
              <a:gd name="adj2" fmla="val 0"/>
            </a:avLst>
          </a:prstGeom>
          <a:gradFill>
            <a:gsLst>
              <a:gs pos="0">
                <a:srgbClr val="194366"/>
              </a:gs>
              <a:gs pos="73000">
                <a:srgbClr val="2A6AC8"/>
              </a:gs>
              <a:gs pos="100000">
                <a:srgbClr val="2C6FD0"/>
              </a:gs>
            </a:gsLst>
            <a:lin ang="0" scaled="0"/>
          </a:gradFill>
          <a:ln w="1016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1165;p23">
            <a:extLst>
              <a:ext uri="{FF2B5EF4-FFF2-40B4-BE49-F238E27FC236}">
                <a16:creationId xmlns:a16="http://schemas.microsoft.com/office/drawing/2014/main" id="{B34EEE40-466E-48C4-927A-8F53D2B3681C}"/>
              </a:ext>
            </a:extLst>
          </p:cNvPr>
          <p:cNvSpPr/>
          <p:nvPr/>
        </p:nvSpPr>
        <p:spPr>
          <a:xfrm>
            <a:off x="3824290" y="1762170"/>
            <a:ext cx="1129029" cy="976654"/>
          </a:xfrm>
          <a:prstGeom prst="round2SameRect">
            <a:avLst>
              <a:gd name="adj1" fmla="val 9935"/>
              <a:gd name="adj2" fmla="val 0"/>
            </a:avLst>
          </a:prstGeom>
          <a:gradFill>
            <a:gsLst>
              <a:gs pos="0">
                <a:srgbClr val="194366"/>
              </a:gs>
              <a:gs pos="73000">
                <a:srgbClr val="2A6AC8"/>
              </a:gs>
              <a:gs pos="100000">
                <a:srgbClr val="2C6FD0"/>
              </a:gs>
            </a:gsLst>
            <a:lin ang="0" scaled="0"/>
          </a:gradFill>
          <a:ln w="1016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 name="Google Shape;1165;p23">
            <a:extLst>
              <a:ext uri="{FF2B5EF4-FFF2-40B4-BE49-F238E27FC236}">
                <a16:creationId xmlns:a16="http://schemas.microsoft.com/office/drawing/2014/main" id="{BAA358D7-D924-4F9B-830C-4162969D4DC1}"/>
              </a:ext>
            </a:extLst>
          </p:cNvPr>
          <p:cNvSpPr/>
          <p:nvPr/>
        </p:nvSpPr>
        <p:spPr>
          <a:xfrm>
            <a:off x="4966971" y="1762170"/>
            <a:ext cx="1129029" cy="976654"/>
          </a:xfrm>
          <a:prstGeom prst="round2SameRect">
            <a:avLst>
              <a:gd name="adj1" fmla="val 9935"/>
              <a:gd name="adj2" fmla="val 0"/>
            </a:avLst>
          </a:prstGeom>
          <a:gradFill>
            <a:gsLst>
              <a:gs pos="0">
                <a:srgbClr val="194366"/>
              </a:gs>
              <a:gs pos="73000">
                <a:srgbClr val="2A6AC8"/>
              </a:gs>
              <a:gs pos="100000">
                <a:srgbClr val="2C6FD0"/>
              </a:gs>
            </a:gsLst>
            <a:lin ang="0" scaled="0"/>
          </a:gradFill>
          <a:ln w="1016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 name="Google Shape;1165;p23">
            <a:extLst>
              <a:ext uri="{FF2B5EF4-FFF2-40B4-BE49-F238E27FC236}">
                <a16:creationId xmlns:a16="http://schemas.microsoft.com/office/drawing/2014/main" id="{658ECE36-E4F0-401C-9BA1-7DBC0635EAFF}"/>
              </a:ext>
            </a:extLst>
          </p:cNvPr>
          <p:cNvSpPr/>
          <p:nvPr/>
        </p:nvSpPr>
        <p:spPr>
          <a:xfrm>
            <a:off x="6122987" y="1762170"/>
            <a:ext cx="1129029" cy="976654"/>
          </a:xfrm>
          <a:prstGeom prst="round2SameRect">
            <a:avLst>
              <a:gd name="adj1" fmla="val 9935"/>
              <a:gd name="adj2" fmla="val 0"/>
            </a:avLst>
          </a:prstGeom>
          <a:gradFill>
            <a:gsLst>
              <a:gs pos="0">
                <a:srgbClr val="194366"/>
              </a:gs>
              <a:gs pos="73000">
                <a:srgbClr val="2A6AC8"/>
              </a:gs>
              <a:gs pos="100000">
                <a:srgbClr val="2C6FD0"/>
              </a:gs>
            </a:gsLst>
            <a:lin ang="0" scaled="0"/>
          </a:gradFill>
          <a:ln w="1016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 name="Google Shape;1165;p23">
            <a:extLst>
              <a:ext uri="{FF2B5EF4-FFF2-40B4-BE49-F238E27FC236}">
                <a16:creationId xmlns:a16="http://schemas.microsoft.com/office/drawing/2014/main" id="{A8CF2440-04F2-4F3D-9AE9-1B3D51D68AF3}"/>
              </a:ext>
            </a:extLst>
          </p:cNvPr>
          <p:cNvSpPr/>
          <p:nvPr/>
        </p:nvSpPr>
        <p:spPr>
          <a:xfrm>
            <a:off x="7279004" y="1762170"/>
            <a:ext cx="896622" cy="976654"/>
          </a:xfrm>
          <a:prstGeom prst="round2SameRect">
            <a:avLst>
              <a:gd name="adj1" fmla="val 9935"/>
              <a:gd name="adj2" fmla="val 0"/>
            </a:avLst>
          </a:prstGeom>
          <a:gradFill>
            <a:gsLst>
              <a:gs pos="0">
                <a:srgbClr val="194366"/>
              </a:gs>
              <a:gs pos="73000">
                <a:srgbClr val="2A6AC8"/>
              </a:gs>
              <a:gs pos="100000">
                <a:srgbClr val="2C6FD0"/>
              </a:gs>
            </a:gsLst>
            <a:lin ang="0" scaled="0"/>
          </a:gradFill>
          <a:ln w="1016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 name="Google Shape;1165;p23">
            <a:extLst>
              <a:ext uri="{FF2B5EF4-FFF2-40B4-BE49-F238E27FC236}">
                <a16:creationId xmlns:a16="http://schemas.microsoft.com/office/drawing/2014/main" id="{6C5F2574-6CD3-4C67-A85B-67989118D388}"/>
              </a:ext>
            </a:extLst>
          </p:cNvPr>
          <p:cNvSpPr/>
          <p:nvPr/>
        </p:nvSpPr>
        <p:spPr>
          <a:xfrm>
            <a:off x="8202614" y="1761504"/>
            <a:ext cx="896622" cy="977320"/>
          </a:xfrm>
          <a:prstGeom prst="round2SameRect">
            <a:avLst>
              <a:gd name="adj1" fmla="val 9935"/>
              <a:gd name="adj2" fmla="val 0"/>
            </a:avLst>
          </a:prstGeom>
          <a:gradFill>
            <a:gsLst>
              <a:gs pos="0">
                <a:srgbClr val="194366"/>
              </a:gs>
              <a:gs pos="73000">
                <a:srgbClr val="2A6AC8"/>
              </a:gs>
              <a:gs pos="100000">
                <a:srgbClr val="2C6FD0"/>
              </a:gs>
            </a:gsLst>
            <a:lin ang="0" scaled="0"/>
          </a:gradFill>
          <a:ln w="1016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 name="Google Shape;1165;p23">
            <a:extLst>
              <a:ext uri="{FF2B5EF4-FFF2-40B4-BE49-F238E27FC236}">
                <a16:creationId xmlns:a16="http://schemas.microsoft.com/office/drawing/2014/main" id="{D52DC679-CD2F-411B-A3A8-1CC5F18C8557}"/>
              </a:ext>
            </a:extLst>
          </p:cNvPr>
          <p:cNvSpPr/>
          <p:nvPr/>
        </p:nvSpPr>
        <p:spPr>
          <a:xfrm>
            <a:off x="9126224" y="1761504"/>
            <a:ext cx="1224276" cy="977320"/>
          </a:xfrm>
          <a:prstGeom prst="round2SameRect">
            <a:avLst>
              <a:gd name="adj1" fmla="val 9935"/>
              <a:gd name="adj2" fmla="val 0"/>
            </a:avLst>
          </a:prstGeom>
          <a:gradFill>
            <a:gsLst>
              <a:gs pos="0">
                <a:srgbClr val="194366"/>
              </a:gs>
              <a:gs pos="73000">
                <a:srgbClr val="2A6AC8"/>
              </a:gs>
              <a:gs pos="100000">
                <a:srgbClr val="2C6FD0"/>
              </a:gs>
            </a:gsLst>
            <a:lin ang="0" scaled="0"/>
          </a:gradFill>
          <a:ln w="1016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 name="Google Shape;1165;p23">
            <a:extLst>
              <a:ext uri="{FF2B5EF4-FFF2-40B4-BE49-F238E27FC236}">
                <a16:creationId xmlns:a16="http://schemas.microsoft.com/office/drawing/2014/main" id="{C8717D55-6E43-4BDF-B4EF-56A639210960}"/>
              </a:ext>
            </a:extLst>
          </p:cNvPr>
          <p:cNvSpPr/>
          <p:nvPr/>
        </p:nvSpPr>
        <p:spPr>
          <a:xfrm>
            <a:off x="10377488" y="1761504"/>
            <a:ext cx="1361290" cy="977320"/>
          </a:xfrm>
          <a:prstGeom prst="round2SameRect">
            <a:avLst>
              <a:gd name="adj1" fmla="val 9935"/>
              <a:gd name="adj2" fmla="val 0"/>
            </a:avLst>
          </a:prstGeom>
          <a:gradFill>
            <a:gsLst>
              <a:gs pos="0">
                <a:srgbClr val="194366"/>
              </a:gs>
              <a:gs pos="73000">
                <a:srgbClr val="2A6AC8"/>
              </a:gs>
              <a:gs pos="100000">
                <a:srgbClr val="2C6FD0"/>
              </a:gs>
            </a:gsLst>
            <a:lin ang="0" scaled="0"/>
          </a:gradFill>
          <a:ln w="10160" cap="flat" cmpd="sng">
            <a:solidFill>
              <a:schemeClr val="bg1">
                <a:alpha val="50000"/>
              </a:scheme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aphicFrame>
        <p:nvGraphicFramePr>
          <p:cNvPr id="4" name="表格 3">
            <a:extLst>
              <a:ext uri="{FF2B5EF4-FFF2-40B4-BE49-F238E27FC236}">
                <a16:creationId xmlns:a16="http://schemas.microsoft.com/office/drawing/2014/main" id="{E3FD879A-C7FE-4A0A-AA92-C18D2F61FF8C}"/>
              </a:ext>
            </a:extLst>
          </p:cNvPr>
          <p:cNvGraphicFramePr>
            <a:graphicFrameLocks noGrp="1"/>
          </p:cNvGraphicFramePr>
          <p:nvPr>
            <p:extLst>
              <p:ext uri="{D42A27DB-BD31-4B8C-83A1-F6EECF244321}">
                <p14:modId xmlns:p14="http://schemas.microsoft.com/office/powerpoint/2010/main" val="3560568704"/>
              </p:ext>
            </p:extLst>
          </p:nvPr>
        </p:nvGraphicFramePr>
        <p:xfrm>
          <a:off x="304928" y="1792101"/>
          <a:ext cx="11427500" cy="3209721"/>
        </p:xfrm>
        <a:graphic>
          <a:graphicData uri="http://schemas.openxmlformats.org/drawingml/2006/table">
            <a:tbl>
              <a:tblPr firstRow="1" bandRow="1">
                <a:tableStyleId>{2D5ABB26-0587-4C30-8999-92F81FD0307C}</a:tableStyleId>
              </a:tblPr>
              <a:tblGrid>
                <a:gridCol w="1270084">
                  <a:extLst>
                    <a:ext uri="{9D8B030D-6E8A-4147-A177-3AD203B41FA5}">
                      <a16:colId xmlns:a16="http://schemas.microsoft.com/office/drawing/2014/main" val="690028624"/>
                    </a:ext>
                  </a:extLst>
                </a:gridCol>
                <a:gridCol w="1027546">
                  <a:extLst>
                    <a:ext uri="{9D8B030D-6E8A-4147-A177-3AD203B41FA5}">
                      <a16:colId xmlns:a16="http://schemas.microsoft.com/office/drawing/2014/main" val="1482326971"/>
                    </a:ext>
                  </a:extLst>
                </a:gridCol>
                <a:gridCol w="1223317">
                  <a:extLst>
                    <a:ext uri="{9D8B030D-6E8A-4147-A177-3AD203B41FA5}">
                      <a16:colId xmlns:a16="http://schemas.microsoft.com/office/drawing/2014/main" val="2494858793"/>
                    </a:ext>
                  </a:extLst>
                </a:gridCol>
                <a:gridCol w="1115805">
                  <a:extLst>
                    <a:ext uri="{9D8B030D-6E8A-4147-A177-3AD203B41FA5}">
                      <a16:colId xmlns:a16="http://schemas.microsoft.com/office/drawing/2014/main" val="2642681733"/>
                    </a:ext>
                  </a:extLst>
                </a:gridCol>
                <a:gridCol w="1128920">
                  <a:extLst>
                    <a:ext uri="{9D8B030D-6E8A-4147-A177-3AD203B41FA5}">
                      <a16:colId xmlns:a16="http://schemas.microsoft.com/office/drawing/2014/main" val="2346384733"/>
                    </a:ext>
                  </a:extLst>
                </a:gridCol>
                <a:gridCol w="1177925">
                  <a:extLst>
                    <a:ext uri="{9D8B030D-6E8A-4147-A177-3AD203B41FA5}">
                      <a16:colId xmlns:a16="http://schemas.microsoft.com/office/drawing/2014/main" val="896869241"/>
                    </a:ext>
                  </a:extLst>
                </a:gridCol>
                <a:gridCol w="927100">
                  <a:extLst>
                    <a:ext uri="{9D8B030D-6E8A-4147-A177-3AD203B41FA5}">
                      <a16:colId xmlns:a16="http://schemas.microsoft.com/office/drawing/2014/main" val="1836449021"/>
                    </a:ext>
                  </a:extLst>
                </a:gridCol>
                <a:gridCol w="869950">
                  <a:extLst>
                    <a:ext uri="{9D8B030D-6E8A-4147-A177-3AD203B41FA5}">
                      <a16:colId xmlns:a16="http://schemas.microsoft.com/office/drawing/2014/main" val="565856806"/>
                    </a:ext>
                  </a:extLst>
                </a:gridCol>
                <a:gridCol w="1311275">
                  <a:extLst>
                    <a:ext uri="{9D8B030D-6E8A-4147-A177-3AD203B41FA5}">
                      <a16:colId xmlns:a16="http://schemas.microsoft.com/office/drawing/2014/main" val="2811983605"/>
                    </a:ext>
                  </a:extLst>
                </a:gridCol>
                <a:gridCol w="1375578">
                  <a:extLst>
                    <a:ext uri="{9D8B030D-6E8A-4147-A177-3AD203B41FA5}">
                      <a16:colId xmlns:a16="http://schemas.microsoft.com/office/drawing/2014/main" val="3067957012"/>
                    </a:ext>
                  </a:extLst>
                </a:gridCol>
              </a:tblGrid>
              <a:tr h="938405">
                <a:tc>
                  <a:txBody>
                    <a:bodyPr/>
                    <a:lstStyle/>
                    <a:p>
                      <a:pPr algn="ctr" rtl="0" fontAlgn="b"/>
                      <a:r>
                        <a:rPr lang="af-ZA" sz="1600" b="1" dirty="0">
                          <a:solidFill>
                            <a:schemeClr val="bg1"/>
                          </a:solidFill>
                          <a:effectLst/>
                          <a:latin typeface="Arial" panose="020B0604020202020204" pitchFamily="34" charset="0"/>
                          <a:cs typeface="Arial" panose="020B0604020202020204" pitchFamily="34" charset="0"/>
                        </a:rPr>
                        <a:t>Read/Write Rampup Time</a:t>
                      </a:r>
                    </a:p>
                  </a:txBody>
                  <a:tcPr marL="28575" marR="28575" marT="19050" marB="19050" anchor="ctr"/>
                </a:tc>
                <a:tc>
                  <a:txBody>
                    <a:bodyPr/>
                    <a:lstStyle/>
                    <a:p>
                      <a:pPr algn="ctr" rtl="0" fontAlgn="b"/>
                      <a:r>
                        <a:rPr lang="af-ZA" sz="1600" b="1" dirty="0">
                          <a:solidFill>
                            <a:schemeClr val="bg1"/>
                          </a:solidFill>
                          <a:effectLst/>
                          <a:latin typeface="Arial" panose="020B0604020202020204" pitchFamily="34" charset="0"/>
                          <a:cs typeface="Arial" panose="020B0604020202020204" pitchFamily="34" charset="0"/>
                        </a:rPr>
                        <a:t>Runtime</a:t>
                      </a:r>
                    </a:p>
                  </a:txBody>
                  <a:tcPr marL="28575" marR="28575" marT="19050" marB="19050" anchor="ctr"/>
                </a:tc>
                <a:tc>
                  <a:txBody>
                    <a:bodyPr/>
                    <a:lstStyle/>
                    <a:p>
                      <a:pPr algn="ctr" rtl="0" fontAlgn="b"/>
                      <a:r>
                        <a:rPr lang="af-ZA" sz="1600" b="1">
                          <a:solidFill>
                            <a:schemeClr val="bg1"/>
                          </a:solidFill>
                          <a:effectLst/>
                          <a:latin typeface="Arial" panose="020B0604020202020204" pitchFamily="34" charset="0"/>
                          <a:cs typeface="Arial" panose="020B0604020202020204" pitchFamily="34" charset="0"/>
                        </a:rPr>
                        <a:t>Selector</a:t>
                      </a:r>
                    </a:p>
                  </a:txBody>
                  <a:tcPr marL="28575" marR="28575" marT="19050" marB="19050" anchor="ctr"/>
                </a:tc>
                <a:tc>
                  <a:txBody>
                    <a:bodyPr/>
                    <a:lstStyle/>
                    <a:p>
                      <a:pPr algn="ctr" rtl="0" fontAlgn="b"/>
                      <a:r>
                        <a:rPr lang="af-ZA" sz="1600" b="1">
                          <a:solidFill>
                            <a:schemeClr val="bg1"/>
                          </a:solidFill>
                          <a:effectLst/>
                          <a:latin typeface="Arial" panose="020B0604020202020204" pitchFamily="34" charset="0"/>
                          <a:cs typeface="Arial" panose="020B0604020202020204" pitchFamily="34" charset="0"/>
                        </a:rPr>
                        <a:t>Driver</a:t>
                      </a:r>
                    </a:p>
                  </a:txBody>
                  <a:tcPr marL="28575" marR="28575" marT="19050" marB="19050" anchor="ctr"/>
                </a:tc>
                <a:tc>
                  <a:txBody>
                    <a:bodyPr/>
                    <a:lstStyle/>
                    <a:p>
                      <a:pPr algn="ctr" rtl="0" fontAlgn="b"/>
                      <a:r>
                        <a:rPr lang="af-ZA" sz="1600" b="1">
                          <a:solidFill>
                            <a:schemeClr val="bg1"/>
                          </a:solidFill>
                          <a:effectLst/>
                          <a:latin typeface="Arial" panose="020B0604020202020204" pitchFamily="34" charset="0"/>
                          <a:cs typeface="Arial" panose="020B0604020202020204" pitchFamily="34" charset="0"/>
                        </a:rPr>
                        <a:t>Worker</a:t>
                      </a:r>
                    </a:p>
                  </a:txBody>
                  <a:tcPr marL="28575" marR="28575" marT="19050" marB="19050" anchor="ctr"/>
                </a:tc>
                <a:tc>
                  <a:txBody>
                    <a:bodyPr/>
                    <a:lstStyle/>
                    <a:p>
                      <a:pPr algn="ctr" rtl="0" fontAlgn="b"/>
                      <a:r>
                        <a:rPr lang="af-ZA" sz="1600" b="1">
                          <a:solidFill>
                            <a:schemeClr val="bg1"/>
                          </a:solidFill>
                          <a:effectLst/>
                          <a:latin typeface="Arial" panose="020B0604020202020204" pitchFamily="34" charset="0"/>
                          <a:cs typeface="Arial" panose="020B0604020202020204" pitchFamily="34" charset="0"/>
                        </a:rPr>
                        <a:t>Container</a:t>
                      </a:r>
                    </a:p>
                  </a:txBody>
                  <a:tcPr marL="28575" marR="28575" marT="19050" marB="19050" anchor="ctr"/>
                </a:tc>
                <a:tc>
                  <a:txBody>
                    <a:bodyPr/>
                    <a:lstStyle/>
                    <a:p>
                      <a:pPr algn="ctr" rtl="0" fontAlgn="b"/>
                      <a:r>
                        <a:rPr lang="af-ZA" sz="1600" b="1">
                          <a:solidFill>
                            <a:schemeClr val="bg1"/>
                          </a:solidFill>
                          <a:effectLst/>
                          <a:latin typeface="Arial" panose="020B0604020202020204" pitchFamily="34" charset="0"/>
                          <a:cs typeface="Arial" panose="020B0604020202020204" pitchFamily="34" charset="0"/>
                        </a:rPr>
                        <a:t>Object</a:t>
                      </a:r>
                    </a:p>
                  </a:txBody>
                  <a:tcPr marL="28575" marR="28575" marT="19050" marB="19050" anchor="ctr"/>
                </a:tc>
                <a:tc>
                  <a:txBody>
                    <a:bodyPr/>
                    <a:lstStyle/>
                    <a:p>
                      <a:pPr algn="ctr" rtl="0" fontAlgn="b"/>
                      <a:r>
                        <a:rPr lang="af-ZA" sz="1600" b="1">
                          <a:solidFill>
                            <a:schemeClr val="bg1"/>
                          </a:solidFill>
                          <a:effectLst/>
                          <a:latin typeface="Arial" panose="020B0604020202020204" pitchFamily="34" charset="0"/>
                          <a:cs typeface="Arial" panose="020B0604020202020204" pitchFamily="34" charset="0"/>
                        </a:rPr>
                        <a:t>Object Size</a:t>
                      </a:r>
                    </a:p>
                  </a:txBody>
                  <a:tcPr marL="28575" marR="28575" marT="19050" marB="19050" anchor="ctr"/>
                </a:tc>
                <a:tc>
                  <a:txBody>
                    <a:bodyPr/>
                    <a:lstStyle/>
                    <a:p>
                      <a:pPr algn="ctr" rtl="0" fontAlgn="b"/>
                      <a:r>
                        <a:rPr lang="af-ZA" sz="1600" b="1" dirty="0">
                          <a:solidFill>
                            <a:schemeClr val="bg1"/>
                          </a:solidFill>
                          <a:effectLst/>
                          <a:latin typeface="Arial" panose="020B0604020202020204" pitchFamily="34" charset="0"/>
                          <a:cs typeface="Arial" panose="020B0604020202020204" pitchFamily="34" charset="0"/>
                        </a:rPr>
                        <a:t>Read</a:t>
                      </a:r>
                    </a:p>
                  </a:txBody>
                  <a:tcPr marL="28575" marR="28575" marT="19050" marB="19050" anchor="ctr"/>
                </a:tc>
                <a:tc>
                  <a:txBody>
                    <a:bodyPr/>
                    <a:lstStyle/>
                    <a:p>
                      <a:pPr algn="ctr" rtl="0" fontAlgn="b"/>
                      <a:r>
                        <a:rPr lang="af-ZA" sz="1600" b="1" dirty="0">
                          <a:solidFill>
                            <a:schemeClr val="bg1"/>
                          </a:solidFill>
                          <a:effectLst/>
                          <a:latin typeface="Arial" panose="020B0604020202020204" pitchFamily="34" charset="0"/>
                          <a:cs typeface="Arial" panose="020B0604020202020204" pitchFamily="34" charset="0"/>
                        </a:rPr>
                        <a:t>Write</a:t>
                      </a:r>
                    </a:p>
                  </a:txBody>
                  <a:tcPr marL="28575" marR="28575" marT="19050" marB="19050" anchor="ctr"/>
                </a:tc>
                <a:extLst>
                  <a:ext uri="{0D108BD9-81ED-4DB2-BD59-A6C34878D82A}">
                    <a16:rowId xmlns:a16="http://schemas.microsoft.com/office/drawing/2014/main" val="1071380220"/>
                  </a:ext>
                </a:extLst>
              </a:tr>
              <a:tr h="576227">
                <a:tc>
                  <a:txBody>
                    <a:bodyPr/>
                    <a:lstStyle/>
                    <a:p>
                      <a:pPr algn="ctr" rtl="0" fontAlgn="b"/>
                      <a:r>
                        <a:rPr lang="en-US" altLang="zh-TW" sz="1500">
                          <a:effectLst/>
                          <a:latin typeface="Arial" panose="020B0604020202020204" pitchFamily="34" charset="0"/>
                          <a:cs typeface="Arial" panose="020B0604020202020204" pitchFamily="34" charset="0"/>
                        </a:rPr>
                        <a:t>30</a:t>
                      </a:r>
                    </a:p>
                  </a:txBody>
                  <a:tcPr marL="28575" marR="28575" marT="19050" marB="19050" anchor="ctr">
                    <a:solidFill>
                      <a:srgbClr val="DDF0FF"/>
                    </a:solidFill>
                  </a:tcPr>
                </a:tc>
                <a:tc>
                  <a:txBody>
                    <a:bodyPr/>
                    <a:lstStyle/>
                    <a:p>
                      <a:pPr algn="ctr" rtl="0" fontAlgn="b"/>
                      <a:r>
                        <a:rPr lang="en-US" altLang="zh-TW" sz="1500">
                          <a:effectLst/>
                          <a:latin typeface="Arial" panose="020B0604020202020204" pitchFamily="34" charset="0"/>
                          <a:cs typeface="Arial" panose="020B0604020202020204" pitchFamily="34" charset="0"/>
                        </a:rPr>
                        <a:t>300</a:t>
                      </a:r>
                    </a:p>
                  </a:txBody>
                  <a:tcPr marL="28575" marR="28575" marT="19050" marB="19050" anchor="ctr">
                    <a:solidFill>
                      <a:srgbClr val="DDF0FF"/>
                    </a:solidFill>
                  </a:tcPr>
                </a:tc>
                <a:tc>
                  <a:txBody>
                    <a:bodyPr/>
                    <a:lstStyle/>
                    <a:p>
                      <a:pPr algn="ctr" rtl="0" fontAlgn="b"/>
                      <a:r>
                        <a:rPr lang="af-ZA" sz="1500" dirty="0">
                          <a:effectLst/>
                          <a:latin typeface="Arial" panose="020B0604020202020204" pitchFamily="34" charset="0"/>
                          <a:cs typeface="Arial" panose="020B0604020202020204" pitchFamily="34" charset="0"/>
                        </a:rPr>
                        <a:t>sequential</a:t>
                      </a:r>
                    </a:p>
                  </a:txBody>
                  <a:tcPr marL="28575" marR="28575" marT="19050" marB="19050" anchor="ctr">
                    <a:solidFill>
                      <a:srgbClr val="DDF0FF"/>
                    </a:solidFill>
                  </a:tcPr>
                </a:tc>
                <a:tc>
                  <a:txBody>
                    <a:bodyPr/>
                    <a:lstStyle/>
                    <a:p>
                      <a:pPr algn="ctr" rtl="0" fontAlgn="b"/>
                      <a:r>
                        <a:rPr lang="en-US" altLang="zh-TW" sz="1500">
                          <a:effectLst/>
                          <a:latin typeface="Arial" panose="020B0604020202020204" pitchFamily="34" charset="0"/>
                          <a:cs typeface="Arial" panose="020B0604020202020204" pitchFamily="34" charset="0"/>
                        </a:rPr>
                        <a:t>2</a:t>
                      </a:r>
                    </a:p>
                  </a:txBody>
                  <a:tcPr marL="28575" marR="28575" marT="19050" marB="19050" anchor="ctr">
                    <a:solidFill>
                      <a:srgbClr val="DDF0FF"/>
                    </a:solidFill>
                  </a:tcPr>
                </a:tc>
                <a:tc>
                  <a:txBody>
                    <a:bodyPr/>
                    <a:lstStyle/>
                    <a:p>
                      <a:pPr algn="ctr" rtl="0" fontAlgn="b"/>
                      <a:r>
                        <a:rPr lang="en-US" altLang="zh-TW" sz="1500">
                          <a:effectLst/>
                          <a:latin typeface="Arial" panose="020B0604020202020204" pitchFamily="34" charset="0"/>
                          <a:cs typeface="Arial" panose="020B0604020202020204" pitchFamily="34" charset="0"/>
                        </a:rPr>
                        <a:t>16</a:t>
                      </a:r>
                    </a:p>
                  </a:txBody>
                  <a:tcPr marL="28575" marR="28575" marT="19050" marB="19050" anchor="ctr">
                    <a:solidFill>
                      <a:srgbClr val="DDF0FF"/>
                    </a:solidFill>
                  </a:tcPr>
                </a:tc>
                <a:tc>
                  <a:txBody>
                    <a:bodyPr/>
                    <a:lstStyle/>
                    <a:p>
                      <a:pPr algn="ctr" rtl="0" fontAlgn="b"/>
                      <a:r>
                        <a:rPr lang="en-US" altLang="zh-TW" sz="1500">
                          <a:effectLst/>
                          <a:latin typeface="Arial" panose="020B0604020202020204" pitchFamily="34" charset="0"/>
                          <a:cs typeface="Arial" panose="020B0604020202020204" pitchFamily="34" charset="0"/>
                        </a:rPr>
                        <a:t>1</a:t>
                      </a:r>
                    </a:p>
                  </a:txBody>
                  <a:tcPr marL="28575" marR="28575" marT="19050" marB="19050" anchor="ctr">
                    <a:solidFill>
                      <a:srgbClr val="DDF0FF"/>
                    </a:solidFill>
                  </a:tcPr>
                </a:tc>
                <a:tc>
                  <a:txBody>
                    <a:bodyPr/>
                    <a:lstStyle/>
                    <a:p>
                      <a:pPr algn="ctr" rtl="0" fontAlgn="b"/>
                      <a:r>
                        <a:rPr lang="en-US" altLang="zh-TW" sz="1500">
                          <a:effectLst/>
                          <a:latin typeface="Arial" panose="020B0604020202020204" pitchFamily="34" charset="0"/>
                          <a:cs typeface="Arial" panose="020B0604020202020204" pitchFamily="34" charset="0"/>
                        </a:rPr>
                        <a:t>1000</a:t>
                      </a:r>
                    </a:p>
                  </a:txBody>
                  <a:tcPr marL="28575" marR="28575" marT="19050" marB="19050" anchor="ctr">
                    <a:solidFill>
                      <a:srgbClr val="DDF0FF"/>
                    </a:solidFill>
                  </a:tcPr>
                </a:tc>
                <a:tc>
                  <a:txBody>
                    <a:bodyPr/>
                    <a:lstStyle/>
                    <a:p>
                      <a:pPr algn="ctr" rtl="0" fontAlgn="b"/>
                      <a:r>
                        <a:rPr lang="af-ZA" sz="1500">
                          <a:effectLst/>
                          <a:latin typeface="Arial" panose="020B0604020202020204" pitchFamily="34" charset="0"/>
                          <a:cs typeface="Arial" panose="020B0604020202020204" pitchFamily="34" charset="0"/>
                        </a:rPr>
                        <a:t>16MB</a:t>
                      </a:r>
                    </a:p>
                  </a:txBody>
                  <a:tcPr marL="28575" marR="28575" marT="19050" marB="19050" anchor="ctr">
                    <a:solidFill>
                      <a:srgbClr val="DDF0FF"/>
                    </a:solidFill>
                  </a:tcPr>
                </a:tc>
                <a:tc>
                  <a:txBody>
                    <a:bodyPr/>
                    <a:lstStyle/>
                    <a:p>
                      <a:pPr algn="ctr" rtl="0" fontAlgn="b"/>
                      <a:r>
                        <a:rPr lang="af-ZA" sz="1500" b="1">
                          <a:effectLst/>
                          <a:latin typeface="Arial" panose="020B0604020202020204" pitchFamily="34" charset="0"/>
                          <a:cs typeface="Arial" panose="020B0604020202020204" pitchFamily="34" charset="0"/>
                        </a:rPr>
                        <a:t>2.5 GB/S</a:t>
                      </a:r>
                    </a:p>
                  </a:txBody>
                  <a:tcPr marL="28575" marR="28575" marT="19050" marB="19050" anchor="ctr">
                    <a:solidFill>
                      <a:srgbClr val="DDF0FF"/>
                    </a:solidFill>
                  </a:tcPr>
                </a:tc>
                <a:tc>
                  <a:txBody>
                    <a:bodyPr/>
                    <a:lstStyle/>
                    <a:p>
                      <a:pPr algn="ctr" rtl="0" fontAlgn="b"/>
                      <a:r>
                        <a:rPr lang="af-ZA" sz="1500" b="1">
                          <a:effectLst/>
                          <a:latin typeface="Arial" panose="020B0604020202020204" pitchFamily="34" charset="0"/>
                          <a:cs typeface="Arial" panose="020B0604020202020204" pitchFamily="34" charset="0"/>
                        </a:rPr>
                        <a:t>935.91 MB/S</a:t>
                      </a:r>
                    </a:p>
                  </a:txBody>
                  <a:tcPr marL="28575" marR="28575" marT="19050" marB="19050" anchor="ctr">
                    <a:solidFill>
                      <a:srgbClr val="DDF0FF"/>
                    </a:solidFill>
                  </a:tcPr>
                </a:tc>
                <a:extLst>
                  <a:ext uri="{0D108BD9-81ED-4DB2-BD59-A6C34878D82A}">
                    <a16:rowId xmlns:a16="http://schemas.microsoft.com/office/drawing/2014/main" val="3354198288"/>
                  </a:ext>
                </a:extLst>
              </a:tr>
              <a:tr h="505902">
                <a:tc>
                  <a:txBody>
                    <a:bodyPr/>
                    <a:lstStyle/>
                    <a:p>
                      <a:pPr algn="ctr" rtl="0" fontAlgn="b"/>
                      <a:r>
                        <a:rPr lang="en-US" altLang="zh-TW" sz="1500">
                          <a:effectLst/>
                          <a:latin typeface="Arial" panose="020B0604020202020204" pitchFamily="34" charset="0"/>
                          <a:cs typeface="Arial" panose="020B0604020202020204" pitchFamily="34" charset="0"/>
                        </a:rPr>
                        <a:t>30</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300</a:t>
                      </a:r>
                    </a:p>
                  </a:txBody>
                  <a:tcPr marL="28575" marR="28575" marT="19050" marB="19050" anchor="ctr"/>
                </a:tc>
                <a:tc>
                  <a:txBody>
                    <a:bodyPr/>
                    <a:lstStyle/>
                    <a:p>
                      <a:pPr algn="ctr" rtl="0" fontAlgn="b"/>
                      <a:r>
                        <a:rPr lang="af-ZA" sz="1500">
                          <a:effectLst/>
                          <a:latin typeface="Arial" panose="020B0604020202020204" pitchFamily="34" charset="0"/>
                          <a:cs typeface="Arial" panose="020B0604020202020204" pitchFamily="34" charset="0"/>
                        </a:rPr>
                        <a:t>sequential</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2</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16</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1000</a:t>
                      </a:r>
                    </a:p>
                  </a:txBody>
                  <a:tcPr marL="28575" marR="28575" marT="19050" marB="19050" anchor="ctr"/>
                </a:tc>
                <a:tc>
                  <a:txBody>
                    <a:bodyPr/>
                    <a:lstStyle/>
                    <a:p>
                      <a:pPr algn="ctr" rtl="0" fontAlgn="b"/>
                      <a:r>
                        <a:rPr lang="af-ZA" sz="1500">
                          <a:effectLst/>
                          <a:latin typeface="Arial" panose="020B0604020202020204" pitchFamily="34" charset="0"/>
                          <a:cs typeface="Arial" panose="020B0604020202020204" pitchFamily="34" charset="0"/>
                        </a:rPr>
                        <a:t>32MB</a:t>
                      </a:r>
                    </a:p>
                  </a:txBody>
                  <a:tcPr marL="28575" marR="28575" marT="19050" marB="19050" anchor="ctr"/>
                </a:tc>
                <a:tc>
                  <a:txBody>
                    <a:bodyPr/>
                    <a:lstStyle/>
                    <a:p>
                      <a:pPr algn="ctr" rtl="0" fontAlgn="b"/>
                      <a:r>
                        <a:rPr lang="af-ZA" sz="1500" b="1">
                          <a:effectLst/>
                          <a:latin typeface="Arial" panose="020B0604020202020204" pitchFamily="34" charset="0"/>
                          <a:cs typeface="Arial" panose="020B0604020202020204" pitchFamily="34" charset="0"/>
                        </a:rPr>
                        <a:t>2.75 GB/S</a:t>
                      </a:r>
                    </a:p>
                  </a:txBody>
                  <a:tcPr marL="28575" marR="28575" marT="19050" marB="19050" anchor="ctr"/>
                </a:tc>
                <a:tc>
                  <a:txBody>
                    <a:bodyPr/>
                    <a:lstStyle/>
                    <a:p>
                      <a:pPr algn="ctr" rtl="0" fontAlgn="b"/>
                      <a:r>
                        <a:rPr lang="af-ZA" sz="1500" b="1">
                          <a:effectLst/>
                          <a:latin typeface="Arial" panose="020B0604020202020204" pitchFamily="34" charset="0"/>
                          <a:cs typeface="Arial" panose="020B0604020202020204" pitchFamily="34" charset="0"/>
                        </a:rPr>
                        <a:t>1.12 GB/S</a:t>
                      </a:r>
                    </a:p>
                  </a:txBody>
                  <a:tcPr marL="28575" marR="28575" marT="19050" marB="19050" anchor="ctr"/>
                </a:tc>
                <a:extLst>
                  <a:ext uri="{0D108BD9-81ED-4DB2-BD59-A6C34878D82A}">
                    <a16:rowId xmlns:a16="http://schemas.microsoft.com/office/drawing/2014/main" val="1405502667"/>
                  </a:ext>
                </a:extLst>
              </a:tr>
              <a:tr h="578299">
                <a:tc>
                  <a:txBody>
                    <a:bodyPr/>
                    <a:lstStyle/>
                    <a:p>
                      <a:pPr algn="ctr" rtl="0" fontAlgn="b"/>
                      <a:r>
                        <a:rPr lang="en-US" altLang="zh-TW" sz="1500">
                          <a:effectLst/>
                          <a:latin typeface="Arial" panose="020B0604020202020204" pitchFamily="34" charset="0"/>
                          <a:cs typeface="Arial" panose="020B0604020202020204" pitchFamily="34" charset="0"/>
                        </a:rPr>
                        <a:t>30</a:t>
                      </a:r>
                    </a:p>
                  </a:txBody>
                  <a:tcPr marL="28575" marR="28575" marT="19050" marB="19050" anchor="ctr">
                    <a:solidFill>
                      <a:srgbClr val="DDF0FF"/>
                    </a:solidFill>
                  </a:tcPr>
                </a:tc>
                <a:tc>
                  <a:txBody>
                    <a:bodyPr/>
                    <a:lstStyle/>
                    <a:p>
                      <a:pPr algn="ctr" rtl="0" fontAlgn="b"/>
                      <a:r>
                        <a:rPr lang="en-US" altLang="zh-TW" sz="1500">
                          <a:effectLst/>
                          <a:latin typeface="Arial" panose="020B0604020202020204" pitchFamily="34" charset="0"/>
                          <a:cs typeface="Arial" panose="020B0604020202020204" pitchFamily="34" charset="0"/>
                        </a:rPr>
                        <a:t>300</a:t>
                      </a:r>
                    </a:p>
                  </a:txBody>
                  <a:tcPr marL="28575" marR="28575" marT="19050" marB="19050" anchor="ctr">
                    <a:solidFill>
                      <a:srgbClr val="DDF0FF"/>
                    </a:solidFill>
                  </a:tcPr>
                </a:tc>
                <a:tc>
                  <a:txBody>
                    <a:bodyPr/>
                    <a:lstStyle/>
                    <a:p>
                      <a:pPr algn="ctr" rtl="0" fontAlgn="b"/>
                      <a:r>
                        <a:rPr lang="af-ZA" sz="1500">
                          <a:effectLst/>
                          <a:latin typeface="Arial" panose="020B0604020202020204" pitchFamily="34" charset="0"/>
                          <a:cs typeface="Arial" panose="020B0604020202020204" pitchFamily="34" charset="0"/>
                        </a:rPr>
                        <a:t>sequential</a:t>
                      </a:r>
                    </a:p>
                  </a:txBody>
                  <a:tcPr marL="28575" marR="28575" marT="19050" marB="19050" anchor="ctr">
                    <a:solidFill>
                      <a:srgbClr val="DDF0FF"/>
                    </a:solidFill>
                  </a:tcPr>
                </a:tc>
                <a:tc>
                  <a:txBody>
                    <a:bodyPr/>
                    <a:lstStyle/>
                    <a:p>
                      <a:pPr algn="ctr" rtl="0" fontAlgn="b"/>
                      <a:r>
                        <a:rPr lang="en-US" altLang="zh-TW" sz="1500">
                          <a:effectLst/>
                          <a:latin typeface="Arial" panose="020B0604020202020204" pitchFamily="34" charset="0"/>
                          <a:cs typeface="Arial" panose="020B0604020202020204" pitchFamily="34" charset="0"/>
                        </a:rPr>
                        <a:t>2</a:t>
                      </a:r>
                    </a:p>
                  </a:txBody>
                  <a:tcPr marL="28575" marR="28575" marT="19050" marB="19050" anchor="ctr">
                    <a:solidFill>
                      <a:srgbClr val="DDF0FF"/>
                    </a:solidFill>
                  </a:tcPr>
                </a:tc>
                <a:tc>
                  <a:txBody>
                    <a:bodyPr/>
                    <a:lstStyle/>
                    <a:p>
                      <a:pPr algn="ctr" rtl="0" fontAlgn="b"/>
                      <a:r>
                        <a:rPr lang="en-US" altLang="zh-TW" sz="1500">
                          <a:effectLst/>
                          <a:latin typeface="Arial" panose="020B0604020202020204" pitchFamily="34" charset="0"/>
                          <a:cs typeface="Arial" panose="020B0604020202020204" pitchFamily="34" charset="0"/>
                        </a:rPr>
                        <a:t>16</a:t>
                      </a:r>
                    </a:p>
                  </a:txBody>
                  <a:tcPr marL="28575" marR="28575" marT="19050" marB="19050" anchor="ctr">
                    <a:solidFill>
                      <a:srgbClr val="DDF0FF"/>
                    </a:solidFill>
                  </a:tcPr>
                </a:tc>
                <a:tc>
                  <a:txBody>
                    <a:bodyPr/>
                    <a:lstStyle/>
                    <a:p>
                      <a:pPr algn="ctr" rtl="0" fontAlgn="b"/>
                      <a:r>
                        <a:rPr lang="en-US" altLang="zh-TW" sz="1500">
                          <a:effectLst/>
                          <a:latin typeface="Arial" panose="020B0604020202020204" pitchFamily="34" charset="0"/>
                          <a:cs typeface="Arial" panose="020B0604020202020204" pitchFamily="34" charset="0"/>
                        </a:rPr>
                        <a:t>1</a:t>
                      </a:r>
                    </a:p>
                  </a:txBody>
                  <a:tcPr marL="28575" marR="28575" marT="19050" marB="19050" anchor="ctr">
                    <a:solidFill>
                      <a:srgbClr val="DDF0FF"/>
                    </a:solidFill>
                  </a:tcPr>
                </a:tc>
                <a:tc>
                  <a:txBody>
                    <a:bodyPr/>
                    <a:lstStyle/>
                    <a:p>
                      <a:pPr algn="ctr" rtl="0" fontAlgn="b"/>
                      <a:r>
                        <a:rPr lang="en-US" altLang="zh-TW" sz="1500">
                          <a:effectLst/>
                          <a:latin typeface="Arial" panose="020B0604020202020204" pitchFamily="34" charset="0"/>
                          <a:cs typeface="Arial" panose="020B0604020202020204" pitchFamily="34" charset="0"/>
                        </a:rPr>
                        <a:t>1000</a:t>
                      </a:r>
                    </a:p>
                  </a:txBody>
                  <a:tcPr marL="28575" marR="28575" marT="19050" marB="19050" anchor="ctr">
                    <a:solidFill>
                      <a:srgbClr val="DDF0FF"/>
                    </a:solidFill>
                  </a:tcPr>
                </a:tc>
                <a:tc>
                  <a:txBody>
                    <a:bodyPr/>
                    <a:lstStyle/>
                    <a:p>
                      <a:pPr algn="ctr" rtl="0" fontAlgn="b"/>
                      <a:r>
                        <a:rPr lang="af-ZA" sz="1500">
                          <a:effectLst/>
                          <a:latin typeface="Arial" panose="020B0604020202020204" pitchFamily="34" charset="0"/>
                          <a:cs typeface="Arial" panose="020B0604020202020204" pitchFamily="34" charset="0"/>
                        </a:rPr>
                        <a:t>64MB</a:t>
                      </a:r>
                    </a:p>
                  </a:txBody>
                  <a:tcPr marL="28575" marR="28575" marT="19050" marB="19050" anchor="ctr">
                    <a:solidFill>
                      <a:srgbClr val="DDF0FF"/>
                    </a:solidFill>
                  </a:tcPr>
                </a:tc>
                <a:tc>
                  <a:txBody>
                    <a:bodyPr/>
                    <a:lstStyle/>
                    <a:p>
                      <a:pPr algn="ctr" rtl="0" fontAlgn="b"/>
                      <a:r>
                        <a:rPr lang="af-ZA" sz="1500" b="1">
                          <a:effectLst/>
                          <a:latin typeface="Arial" panose="020B0604020202020204" pitchFamily="34" charset="0"/>
                          <a:cs typeface="Arial" panose="020B0604020202020204" pitchFamily="34" charset="0"/>
                        </a:rPr>
                        <a:t>2.88 GB/S</a:t>
                      </a:r>
                    </a:p>
                  </a:txBody>
                  <a:tcPr marL="28575" marR="28575" marT="19050" marB="19050" anchor="ctr">
                    <a:solidFill>
                      <a:srgbClr val="DDF0FF"/>
                    </a:solidFill>
                  </a:tcPr>
                </a:tc>
                <a:tc>
                  <a:txBody>
                    <a:bodyPr/>
                    <a:lstStyle/>
                    <a:p>
                      <a:pPr algn="ctr" rtl="0" fontAlgn="b"/>
                      <a:r>
                        <a:rPr lang="af-ZA" sz="1500" b="1">
                          <a:effectLst/>
                          <a:latin typeface="Arial" panose="020B0604020202020204" pitchFamily="34" charset="0"/>
                          <a:cs typeface="Arial" panose="020B0604020202020204" pitchFamily="34" charset="0"/>
                        </a:rPr>
                        <a:t>1.19 GB/S</a:t>
                      </a:r>
                    </a:p>
                  </a:txBody>
                  <a:tcPr marL="28575" marR="28575" marT="19050" marB="19050" anchor="ctr">
                    <a:solidFill>
                      <a:srgbClr val="DDF0FF"/>
                    </a:solidFill>
                  </a:tcPr>
                </a:tc>
                <a:extLst>
                  <a:ext uri="{0D108BD9-81ED-4DB2-BD59-A6C34878D82A}">
                    <a16:rowId xmlns:a16="http://schemas.microsoft.com/office/drawing/2014/main" val="2633998394"/>
                  </a:ext>
                </a:extLst>
              </a:tr>
              <a:tr h="610888">
                <a:tc>
                  <a:txBody>
                    <a:bodyPr/>
                    <a:lstStyle/>
                    <a:p>
                      <a:pPr algn="ctr" rtl="0" fontAlgn="b"/>
                      <a:r>
                        <a:rPr lang="en-US" altLang="zh-TW" sz="1500" dirty="0">
                          <a:effectLst/>
                          <a:latin typeface="Arial" panose="020B0604020202020204" pitchFamily="34" charset="0"/>
                          <a:cs typeface="Arial" panose="020B0604020202020204" pitchFamily="34" charset="0"/>
                        </a:rPr>
                        <a:t>30</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300</a:t>
                      </a:r>
                    </a:p>
                  </a:txBody>
                  <a:tcPr marL="28575" marR="28575" marT="19050" marB="19050" anchor="ctr"/>
                </a:tc>
                <a:tc>
                  <a:txBody>
                    <a:bodyPr/>
                    <a:lstStyle/>
                    <a:p>
                      <a:pPr algn="ctr" rtl="0" fontAlgn="b"/>
                      <a:r>
                        <a:rPr lang="af-ZA" sz="1500">
                          <a:effectLst/>
                          <a:latin typeface="Arial" panose="020B0604020202020204" pitchFamily="34" charset="0"/>
                          <a:cs typeface="Arial" panose="020B0604020202020204" pitchFamily="34" charset="0"/>
                        </a:rPr>
                        <a:t>sequential</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2</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16</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1000</a:t>
                      </a:r>
                    </a:p>
                  </a:txBody>
                  <a:tcPr marL="28575" marR="28575" marT="19050" marB="19050" anchor="ctr"/>
                </a:tc>
                <a:tc>
                  <a:txBody>
                    <a:bodyPr/>
                    <a:lstStyle/>
                    <a:p>
                      <a:pPr algn="ctr" rtl="0" fontAlgn="b"/>
                      <a:r>
                        <a:rPr lang="af-ZA" sz="1500">
                          <a:effectLst/>
                          <a:latin typeface="Arial" panose="020B0604020202020204" pitchFamily="34" charset="0"/>
                          <a:cs typeface="Arial" panose="020B0604020202020204" pitchFamily="34" charset="0"/>
                        </a:rPr>
                        <a:t>4K</a:t>
                      </a:r>
                    </a:p>
                  </a:txBody>
                  <a:tcPr marL="28575" marR="28575" marT="19050" marB="19050" anchor="ctr"/>
                </a:tc>
                <a:tc>
                  <a:txBody>
                    <a:bodyPr/>
                    <a:lstStyle/>
                    <a:p>
                      <a:pPr algn="ctr" rtl="0" fontAlgn="b"/>
                      <a:r>
                        <a:rPr lang="zh-TW" altLang="en-US" sz="1500" b="1">
                          <a:effectLst/>
                          <a:latin typeface="Arial" panose="020B0604020202020204" pitchFamily="34" charset="0"/>
                          <a:cs typeface="Arial" panose="020B0604020202020204" pitchFamily="34" charset="0"/>
                        </a:rPr>
                        <a:t> </a:t>
                      </a:r>
                      <a:r>
                        <a:rPr lang="af-ZA" sz="1500" b="1">
                          <a:effectLst/>
                          <a:latin typeface="Arial" panose="020B0604020202020204" pitchFamily="34" charset="0"/>
                          <a:cs typeface="Arial" panose="020B0604020202020204" pitchFamily="34" charset="0"/>
                        </a:rPr>
                        <a:t>1134.35 op/s</a:t>
                      </a:r>
                    </a:p>
                  </a:txBody>
                  <a:tcPr marL="28575" marR="28575" marT="19050" marB="19050" anchor="ctr"/>
                </a:tc>
                <a:tc>
                  <a:txBody>
                    <a:bodyPr/>
                    <a:lstStyle/>
                    <a:p>
                      <a:pPr algn="ctr" rtl="0" fontAlgn="b"/>
                      <a:r>
                        <a:rPr lang="af-ZA" sz="1500" b="1" dirty="0">
                          <a:effectLst/>
                          <a:latin typeface="Arial" panose="020B0604020202020204" pitchFamily="34" charset="0"/>
                          <a:cs typeface="Arial" panose="020B0604020202020204" pitchFamily="34" charset="0"/>
                        </a:rPr>
                        <a:t>601.36 op/s</a:t>
                      </a:r>
                    </a:p>
                  </a:txBody>
                  <a:tcPr marL="28575" marR="28575" marT="19050" marB="19050" anchor="ctr"/>
                </a:tc>
                <a:extLst>
                  <a:ext uri="{0D108BD9-81ED-4DB2-BD59-A6C34878D82A}">
                    <a16:rowId xmlns:a16="http://schemas.microsoft.com/office/drawing/2014/main" val="2092241157"/>
                  </a:ext>
                </a:extLst>
              </a:tr>
            </a:tbl>
          </a:graphicData>
        </a:graphic>
      </p:graphicFrame>
      <p:pic>
        <p:nvPicPr>
          <p:cNvPr id="28" name="Google Shape;1170;p23">
            <a:extLst>
              <a:ext uri="{FF2B5EF4-FFF2-40B4-BE49-F238E27FC236}">
                <a16:creationId xmlns:a16="http://schemas.microsoft.com/office/drawing/2014/main" id="{E54C840D-B984-4A4E-A6BB-1729F1A3179C}"/>
              </a:ext>
            </a:extLst>
          </p:cNvPr>
          <p:cNvPicPr preferRelativeResize="0"/>
          <p:nvPr/>
        </p:nvPicPr>
        <p:blipFill rotWithShape="1">
          <a:blip r:embed="rId3">
            <a:alphaModFix/>
          </a:blip>
          <a:srcRect t="76775"/>
          <a:stretch/>
        </p:blipFill>
        <p:spPr>
          <a:xfrm rot="5400000">
            <a:off x="143358" y="3778447"/>
            <a:ext cx="2572198" cy="162908"/>
          </a:xfrm>
          <a:prstGeom prst="rect">
            <a:avLst/>
          </a:prstGeom>
          <a:noFill/>
          <a:ln>
            <a:noFill/>
          </a:ln>
        </p:spPr>
      </p:pic>
      <p:pic>
        <p:nvPicPr>
          <p:cNvPr id="30" name="Google Shape;1170;p23">
            <a:extLst>
              <a:ext uri="{FF2B5EF4-FFF2-40B4-BE49-F238E27FC236}">
                <a16:creationId xmlns:a16="http://schemas.microsoft.com/office/drawing/2014/main" id="{D9FD8E3A-D38C-4C99-94D5-AD5A50114A54}"/>
              </a:ext>
            </a:extLst>
          </p:cNvPr>
          <p:cNvPicPr preferRelativeResize="0"/>
          <p:nvPr/>
        </p:nvPicPr>
        <p:blipFill rotWithShape="1">
          <a:blip r:embed="rId3">
            <a:alphaModFix/>
          </a:blip>
          <a:srcRect t="76775"/>
          <a:stretch/>
        </p:blipFill>
        <p:spPr>
          <a:xfrm rot="5400000">
            <a:off x="1282520" y="3782281"/>
            <a:ext cx="2539960" cy="174292"/>
          </a:xfrm>
          <a:prstGeom prst="rect">
            <a:avLst/>
          </a:prstGeom>
          <a:noFill/>
          <a:ln>
            <a:noFill/>
          </a:ln>
        </p:spPr>
      </p:pic>
      <p:pic>
        <p:nvPicPr>
          <p:cNvPr id="31" name="Google Shape;1170;p23">
            <a:extLst>
              <a:ext uri="{FF2B5EF4-FFF2-40B4-BE49-F238E27FC236}">
                <a16:creationId xmlns:a16="http://schemas.microsoft.com/office/drawing/2014/main" id="{6AC1DD67-0DDA-47B1-91B3-386756B6FAE4}"/>
              </a:ext>
            </a:extLst>
          </p:cNvPr>
          <p:cNvPicPr preferRelativeResize="0"/>
          <p:nvPr/>
        </p:nvPicPr>
        <p:blipFill rotWithShape="1">
          <a:blip r:embed="rId3">
            <a:alphaModFix/>
          </a:blip>
          <a:srcRect t="76775"/>
          <a:stretch/>
        </p:blipFill>
        <p:spPr>
          <a:xfrm rot="5400000">
            <a:off x="2459213" y="3780923"/>
            <a:ext cx="2555862" cy="174291"/>
          </a:xfrm>
          <a:prstGeom prst="rect">
            <a:avLst/>
          </a:prstGeom>
          <a:noFill/>
          <a:ln>
            <a:noFill/>
          </a:ln>
        </p:spPr>
      </p:pic>
      <p:pic>
        <p:nvPicPr>
          <p:cNvPr id="32" name="Google Shape;1170;p23">
            <a:extLst>
              <a:ext uri="{FF2B5EF4-FFF2-40B4-BE49-F238E27FC236}">
                <a16:creationId xmlns:a16="http://schemas.microsoft.com/office/drawing/2014/main" id="{4D6DD834-EBE4-4CEC-B2B9-875D3622AF9F}"/>
              </a:ext>
            </a:extLst>
          </p:cNvPr>
          <p:cNvPicPr preferRelativeResize="0"/>
          <p:nvPr/>
        </p:nvPicPr>
        <p:blipFill rotWithShape="1">
          <a:blip r:embed="rId3">
            <a:alphaModFix/>
          </a:blip>
          <a:srcRect t="76775"/>
          <a:stretch/>
        </p:blipFill>
        <p:spPr>
          <a:xfrm rot="5400000">
            <a:off x="3612864" y="3779774"/>
            <a:ext cx="2539959" cy="192492"/>
          </a:xfrm>
          <a:prstGeom prst="rect">
            <a:avLst/>
          </a:prstGeom>
          <a:noFill/>
          <a:ln>
            <a:noFill/>
          </a:ln>
        </p:spPr>
      </p:pic>
      <p:pic>
        <p:nvPicPr>
          <p:cNvPr id="33" name="Google Shape;1170;p23">
            <a:extLst>
              <a:ext uri="{FF2B5EF4-FFF2-40B4-BE49-F238E27FC236}">
                <a16:creationId xmlns:a16="http://schemas.microsoft.com/office/drawing/2014/main" id="{976628BC-9D4C-4865-9AA8-7B3D8E50744C}"/>
              </a:ext>
            </a:extLst>
          </p:cNvPr>
          <p:cNvPicPr preferRelativeResize="0"/>
          <p:nvPr/>
        </p:nvPicPr>
        <p:blipFill rotWithShape="1">
          <a:blip r:embed="rId3">
            <a:alphaModFix/>
          </a:blip>
          <a:srcRect t="76775"/>
          <a:stretch/>
        </p:blipFill>
        <p:spPr>
          <a:xfrm rot="5400000">
            <a:off x="4737360" y="3768563"/>
            <a:ext cx="2554358" cy="200516"/>
          </a:xfrm>
          <a:prstGeom prst="rect">
            <a:avLst/>
          </a:prstGeom>
          <a:noFill/>
          <a:ln>
            <a:noFill/>
          </a:ln>
        </p:spPr>
      </p:pic>
      <p:pic>
        <p:nvPicPr>
          <p:cNvPr id="34" name="Google Shape;1170;p23">
            <a:extLst>
              <a:ext uri="{FF2B5EF4-FFF2-40B4-BE49-F238E27FC236}">
                <a16:creationId xmlns:a16="http://schemas.microsoft.com/office/drawing/2014/main" id="{C1099E07-A537-4D57-A174-A56F60ACFF4F}"/>
              </a:ext>
            </a:extLst>
          </p:cNvPr>
          <p:cNvPicPr preferRelativeResize="0"/>
          <p:nvPr/>
        </p:nvPicPr>
        <p:blipFill rotWithShape="1">
          <a:blip r:embed="rId3">
            <a:alphaModFix/>
          </a:blip>
          <a:srcRect t="76775"/>
          <a:stretch/>
        </p:blipFill>
        <p:spPr>
          <a:xfrm rot="5400000">
            <a:off x="5895373" y="3765163"/>
            <a:ext cx="2588531" cy="200514"/>
          </a:xfrm>
          <a:prstGeom prst="rect">
            <a:avLst/>
          </a:prstGeom>
          <a:noFill/>
          <a:ln>
            <a:noFill/>
          </a:ln>
        </p:spPr>
      </p:pic>
      <p:pic>
        <p:nvPicPr>
          <p:cNvPr id="35" name="Google Shape;1170;p23">
            <a:extLst>
              <a:ext uri="{FF2B5EF4-FFF2-40B4-BE49-F238E27FC236}">
                <a16:creationId xmlns:a16="http://schemas.microsoft.com/office/drawing/2014/main" id="{15E8C29B-D20F-406C-AEEE-46348BD9F433}"/>
              </a:ext>
            </a:extLst>
          </p:cNvPr>
          <p:cNvPicPr preferRelativeResize="0"/>
          <p:nvPr/>
        </p:nvPicPr>
        <p:blipFill rotWithShape="1">
          <a:blip r:embed="rId3">
            <a:alphaModFix/>
          </a:blip>
          <a:srcRect t="76775"/>
          <a:stretch/>
        </p:blipFill>
        <p:spPr>
          <a:xfrm rot="5400000">
            <a:off x="6812703" y="3782165"/>
            <a:ext cx="2554358" cy="200516"/>
          </a:xfrm>
          <a:prstGeom prst="rect">
            <a:avLst/>
          </a:prstGeom>
          <a:noFill/>
          <a:ln>
            <a:noFill/>
          </a:ln>
        </p:spPr>
      </p:pic>
      <p:pic>
        <p:nvPicPr>
          <p:cNvPr id="36" name="Google Shape;1170;p23">
            <a:extLst>
              <a:ext uri="{FF2B5EF4-FFF2-40B4-BE49-F238E27FC236}">
                <a16:creationId xmlns:a16="http://schemas.microsoft.com/office/drawing/2014/main" id="{90322C01-5271-44C1-9766-D59A4D4AD746}"/>
              </a:ext>
            </a:extLst>
          </p:cNvPr>
          <p:cNvPicPr preferRelativeResize="0"/>
          <p:nvPr/>
        </p:nvPicPr>
        <p:blipFill rotWithShape="1">
          <a:blip r:embed="rId3">
            <a:alphaModFix/>
          </a:blip>
          <a:srcRect t="76775"/>
          <a:stretch/>
        </p:blipFill>
        <p:spPr>
          <a:xfrm rot="5400000">
            <a:off x="7723963" y="3778766"/>
            <a:ext cx="2588531" cy="200514"/>
          </a:xfrm>
          <a:prstGeom prst="rect">
            <a:avLst/>
          </a:prstGeom>
          <a:noFill/>
          <a:ln>
            <a:noFill/>
          </a:ln>
        </p:spPr>
      </p:pic>
      <p:pic>
        <p:nvPicPr>
          <p:cNvPr id="37" name="Google Shape;1170;p23">
            <a:extLst>
              <a:ext uri="{FF2B5EF4-FFF2-40B4-BE49-F238E27FC236}">
                <a16:creationId xmlns:a16="http://schemas.microsoft.com/office/drawing/2014/main" id="{2437FA4B-076F-4961-B4B5-1EAB20377FAC}"/>
              </a:ext>
            </a:extLst>
          </p:cNvPr>
          <p:cNvPicPr preferRelativeResize="0"/>
          <p:nvPr/>
        </p:nvPicPr>
        <p:blipFill rotWithShape="1">
          <a:blip r:embed="rId3">
            <a:alphaModFix/>
          </a:blip>
          <a:srcRect t="76775"/>
          <a:stretch/>
        </p:blipFill>
        <p:spPr>
          <a:xfrm rot="5400000">
            <a:off x="8993701" y="3795852"/>
            <a:ext cx="2554358" cy="200516"/>
          </a:xfrm>
          <a:prstGeom prst="rect">
            <a:avLst/>
          </a:prstGeom>
          <a:noFill/>
          <a:ln>
            <a:noFill/>
          </a:ln>
        </p:spPr>
      </p:pic>
      <p:sp>
        <p:nvSpPr>
          <p:cNvPr id="40" name="文字方塊 39">
            <a:extLst>
              <a:ext uri="{FF2B5EF4-FFF2-40B4-BE49-F238E27FC236}">
                <a16:creationId xmlns:a16="http://schemas.microsoft.com/office/drawing/2014/main" id="{D04F5637-057F-4040-8DC4-19E07D32DDA4}"/>
              </a:ext>
            </a:extLst>
          </p:cNvPr>
          <p:cNvSpPr txBox="1"/>
          <p:nvPr/>
        </p:nvSpPr>
        <p:spPr>
          <a:xfrm>
            <a:off x="1218066" y="5402737"/>
            <a:ext cx="4251095" cy="4581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500"/>
              </a:lnSpc>
            </a:pPr>
            <a:r>
              <a:rPr lang="en-US" altLang="zh-TW" sz="1000" err="1">
                <a:latin typeface="微軟正黑體"/>
                <a:ea typeface="微軟正黑體"/>
              </a:rPr>
              <a:t>測試環境</a:t>
            </a:r>
            <a:r>
              <a:rPr lang="en-US" altLang="zh-TW" sz="1000">
                <a:ea typeface="新細明體"/>
              </a:rPr>
              <a:t>:   </a:t>
            </a:r>
            <a:r>
              <a:rPr lang="af-ZA" sz="1000">
                <a:latin typeface="Arial" panose="020B0604020202020204" pitchFamily="34" charset="0"/>
                <a:ea typeface="新細明體"/>
                <a:cs typeface="Arial" panose="020B0604020202020204" pitchFamily="34" charset="0"/>
              </a:rPr>
              <a:t>CosBench version: 0.4.2.c4  QuObjects version: 2.1.1254</a:t>
            </a:r>
            <a:endParaRPr lang="zh-TW" altLang="en-US" sz="1000">
              <a:latin typeface="Arial" panose="020B0604020202020204" pitchFamily="34" charset="0"/>
              <a:ea typeface="新細明體"/>
              <a:cs typeface="Arial" panose="020B0604020202020204" pitchFamily="34" charset="0"/>
            </a:endParaRPr>
          </a:p>
          <a:p>
            <a:pPr>
              <a:lnSpc>
                <a:spcPts val="1500"/>
              </a:lnSpc>
            </a:pPr>
            <a:r>
              <a:rPr lang="en-US" altLang="zh-TW" sz="1000" b="1">
                <a:latin typeface="Arial" panose="020B0604020202020204" pitchFamily="34" charset="0"/>
                <a:ea typeface="新細明體"/>
                <a:cs typeface="Arial" panose="020B0604020202020204" pitchFamily="34" charset="0"/>
              </a:rPr>
              <a:t>Server:</a:t>
            </a:r>
            <a:r>
              <a:rPr lang="en-US" sz="1000" b="1">
                <a:latin typeface="Arial" panose="020B0604020202020204" pitchFamily="34" charset="0"/>
                <a:ea typeface="+mn-lt"/>
                <a:cs typeface="Arial" panose="020B0604020202020204" pitchFamily="34" charset="0"/>
              </a:rPr>
              <a:t>1885U: 32G ram, raid0 (SSD 500G*8), (office </a:t>
            </a:r>
            <a:r>
              <a:rPr lang="en-US" sz="1000" b="1" err="1">
                <a:latin typeface="Arial" panose="020B0604020202020204" pitchFamily="34" charset="0"/>
                <a:ea typeface="+mn-lt"/>
                <a:cs typeface="Arial" panose="020B0604020202020204" pitchFamily="34" charset="0"/>
              </a:rPr>
              <a:t>lan</a:t>
            </a:r>
            <a:r>
              <a:rPr lang="en-US" sz="1000" b="1">
                <a:latin typeface="Arial" panose="020B0604020202020204" pitchFamily="34" charset="0"/>
                <a:ea typeface="+mn-lt"/>
                <a:cs typeface="Arial" panose="020B0604020202020204" pitchFamily="34" charset="0"/>
              </a:rPr>
              <a:t>/ 25G </a:t>
            </a:r>
            <a:r>
              <a:rPr lang="en-US" sz="1000" b="1" err="1">
                <a:latin typeface="Arial" panose="020B0604020202020204" pitchFamily="34" charset="0"/>
                <a:ea typeface="+mn-lt"/>
                <a:cs typeface="Arial" panose="020B0604020202020204" pitchFamily="34" charset="0"/>
              </a:rPr>
              <a:t>lan</a:t>
            </a:r>
            <a:r>
              <a:rPr lang="en-US" sz="1000" b="1">
                <a:latin typeface="Arial" panose="020B0604020202020204" pitchFamily="34" charset="0"/>
                <a:ea typeface="+mn-lt"/>
                <a:cs typeface="Arial" panose="020B0604020202020204" pitchFamily="34" charset="0"/>
              </a:rPr>
              <a:t>)  </a:t>
            </a:r>
            <a:endParaRPr lang="af-ZA" sz="1000">
              <a:latin typeface="Arial" panose="020B0604020202020204" pitchFamily="34" charset="0"/>
              <a:ea typeface="新細明體"/>
              <a:cs typeface="Arial" panose="020B0604020202020204" pitchFamily="34" charset="0"/>
            </a:endParaRPr>
          </a:p>
        </p:txBody>
      </p:sp>
      <p:sp>
        <p:nvSpPr>
          <p:cNvPr id="41" name="矩形: 圓角 40">
            <a:extLst>
              <a:ext uri="{FF2B5EF4-FFF2-40B4-BE49-F238E27FC236}">
                <a16:creationId xmlns:a16="http://schemas.microsoft.com/office/drawing/2014/main" id="{00574451-48E3-4F51-8CEF-D860CA6D1630}"/>
              </a:ext>
            </a:extLst>
          </p:cNvPr>
          <p:cNvSpPr/>
          <p:nvPr/>
        </p:nvSpPr>
        <p:spPr>
          <a:xfrm rot="10800000">
            <a:off x="6498862" y="5458204"/>
            <a:ext cx="3644022" cy="467551"/>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文字方塊 4">
            <a:extLst>
              <a:ext uri="{FF2B5EF4-FFF2-40B4-BE49-F238E27FC236}">
                <a16:creationId xmlns:a16="http://schemas.microsoft.com/office/drawing/2014/main" id="{EDA4C0DF-82DC-4373-9CCF-A39B30C1B8F5}"/>
              </a:ext>
            </a:extLst>
          </p:cNvPr>
          <p:cNvSpPr txBox="1"/>
          <p:nvPr/>
        </p:nvSpPr>
        <p:spPr>
          <a:xfrm>
            <a:off x="6551817" y="5575702"/>
            <a:ext cx="36691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latin typeface="Arial"/>
                <a:ea typeface="+mn-lt"/>
                <a:cs typeface="Arial"/>
              </a:rPr>
              <a:t>Client : 977XU,40G ram, </a:t>
            </a:r>
            <a:r>
              <a:rPr lang="en-US" sz="1000" b="1" err="1">
                <a:latin typeface="Arial"/>
                <a:ea typeface="+mn-lt"/>
                <a:cs typeface="Arial"/>
              </a:rPr>
              <a:t>harddisk</a:t>
            </a:r>
            <a:r>
              <a:rPr lang="en-US" sz="1000" b="1">
                <a:latin typeface="Arial"/>
                <a:ea typeface="+mn-lt"/>
                <a:cs typeface="Arial"/>
              </a:rPr>
              <a:t> 1T,(office </a:t>
            </a:r>
            <a:r>
              <a:rPr lang="en-US" sz="1000" b="1" err="1">
                <a:latin typeface="Arial"/>
                <a:ea typeface="+mn-lt"/>
                <a:cs typeface="Arial"/>
              </a:rPr>
              <a:t>lan</a:t>
            </a:r>
            <a:r>
              <a:rPr lang="en-US" sz="1000" b="1">
                <a:latin typeface="Arial"/>
                <a:ea typeface="+mn-lt"/>
                <a:cs typeface="Arial"/>
              </a:rPr>
              <a:t>/ 25G </a:t>
            </a:r>
            <a:r>
              <a:rPr lang="en-US" sz="1000" b="1" err="1">
                <a:latin typeface="Arial"/>
                <a:ea typeface="+mn-lt"/>
                <a:cs typeface="Arial"/>
              </a:rPr>
              <a:t>lan</a:t>
            </a:r>
            <a:r>
              <a:rPr lang="en-US" sz="1000" b="1">
                <a:latin typeface="Arial"/>
                <a:ea typeface="+mn-lt"/>
                <a:cs typeface="Arial"/>
              </a:rPr>
              <a:t>) </a:t>
            </a:r>
            <a:endParaRPr lang="en-US" altLang="zh-TW" sz="1000" b="1">
              <a:latin typeface="Arial"/>
              <a:ea typeface="新細明體"/>
              <a:cs typeface="Arial"/>
            </a:endParaRPr>
          </a:p>
          <a:p>
            <a:endParaRPr lang="af-ZA" sz="1000">
              <a:latin typeface="Arial" panose="020B0604020202020204" pitchFamily="34" charset="0"/>
              <a:ea typeface="新細明體"/>
              <a:cs typeface="Arial" panose="020B0604020202020204" pitchFamily="34" charset="0"/>
            </a:endParaRPr>
          </a:p>
        </p:txBody>
      </p:sp>
      <p:sp>
        <p:nvSpPr>
          <p:cNvPr id="45" name="左-右雙向箭號 206">
            <a:extLst>
              <a:ext uri="{FF2B5EF4-FFF2-40B4-BE49-F238E27FC236}">
                <a16:creationId xmlns:a16="http://schemas.microsoft.com/office/drawing/2014/main" id="{E9134CAA-6BF9-4ADE-9D09-42BEFCFD859E}"/>
              </a:ext>
            </a:extLst>
          </p:cNvPr>
          <p:cNvSpPr/>
          <p:nvPr/>
        </p:nvSpPr>
        <p:spPr>
          <a:xfrm>
            <a:off x="5157425" y="6194328"/>
            <a:ext cx="1342010" cy="426056"/>
          </a:xfrm>
          <a:prstGeom prst="leftRightArrow">
            <a:avLst/>
          </a:prstGeom>
          <a:gradFill>
            <a:gsLst>
              <a:gs pos="15000">
                <a:srgbClr val="CCFFFF"/>
              </a:gs>
              <a:gs pos="83000">
                <a:srgbClr val="C5FFFF"/>
              </a:gs>
            </a:gsLst>
            <a:lin ang="0" scaled="0"/>
          </a:gradFill>
          <a:ln>
            <a:noFill/>
          </a:ln>
          <a:effectLst>
            <a:outerShdw blurRad="342900" dist="177800" dir="36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825">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8" name="矩形: 圓角 37">
            <a:extLst>
              <a:ext uri="{FF2B5EF4-FFF2-40B4-BE49-F238E27FC236}">
                <a16:creationId xmlns:a16="http://schemas.microsoft.com/office/drawing/2014/main" id="{DB98D26E-D681-433E-9C79-F208BDC63A21}"/>
              </a:ext>
            </a:extLst>
          </p:cNvPr>
          <p:cNvSpPr/>
          <p:nvPr/>
        </p:nvSpPr>
        <p:spPr>
          <a:xfrm rot="5400000">
            <a:off x="8196665" y="1583056"/>
            <a:ext cx="3674431" cy="3664832"/>
          </a:xfrm>
          <a:prstGeom prst="roundRect">
            <a:avLst>
              <a:gd name="adj" fmla="val 950"/>
            </a:avLst>
          </a:prstGeom>
          <a:noFill/>
          <a:ln w="57150">
            <a:gradFill>
              <a:gsLst>
                <a:gs pos="13000">
                  <a:srgbClr val="FF0000"/>
                </a:gs>
                <a:gs pos="95000">
                  <a:srgbClr val="F7811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0276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DF7BD570-574D-40A7-8519-D1F45571BBBC}"/>
              </a:ext>
            </a:extLst>
          </p:cNvPr>
          <p:cNvGrpSpPr/>
          <p:nvPr/>
        </p:nvGrpSpPr>
        <p:grpSpPr>
          <a:xfrm>
            <a:off x="678813" y="2262209"/>
            <a:ext cx="5789808" cy="4354211"/>
            <a:chOff x="576844" y="2275242"/>
            <a:chExt cx="3080756" cy="4754880"/>
          </a:xfrm>
        </p:grpSpPr>
        <p:sp>
          <p:nvSpPr>
            <p:cNvPr id="9" name="矩形 8">
              <a:extLst>
                <a:ext uri="{FF2B5EF4-FFF2-40B4-BE49-F238E27FC236}">
                  <a16:creationId xmlns:a16="http://schemas.microsoft.com/office/drawing/2014/main" id="{FB7A861A-14E7-4D45-B04F-2B413C77EA90}"/>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0" name="圖形 9">
              <a:extLst>
                <a:ext uri="{FF2B5EF4-FFF2-40B4-BE49-F238E27FC236}">
                  <a16:creationId xmlns:a16="http://schemas.microsoft.com/office/drawing/2014/main" id="{DA169377-C319-4058-8379-54CA7B66648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62821"/>
            <a:stretch/>
          </p:blipFill>
          <p:spPr>
            <a:xfrm rot="16200000">
              <a:off x="1258118" y="4337170"/>
              <a:ext cx="4461410" cy="337554"/>
            </a:xfrm>
            <a:prstGeom prst="rect">
              <a:avLst/>
            </a:prstGeom>
          </p:spPr>
        </p:pic>
      </p:grpSp>
      <p:sp>
        <p:nvSpPr>
          <p:cNvPr id="2" name="標題 1">
            <a:extLst>
              <a:ext uri="{FF2B5EF4-FFF2-40B4-BE49-F238E27FC236}">
                <a16:creationId xmlns:a16="http://schemas.microsoft.com/office/drawing/2014/main" id="{4471543B-3839-4941-9183-E3269F8A6E3A}"/>
              </a:ext>
            </a:extLst>
          </p:cNvPr>
          <p:cNvSpPr>
            <a:spLocks noGrp="1"/>
          </p:cNvSpPr>
          <p:nvPr>
            <p:ph type="title"/>
          </p:nvPr>
        </p:nvSpPr>
        <p:spPr>
          <a:xfrm>
            <a:off x="317635" y="241581"/>
            <a:ext cx="11612025" cy="1024273"/>
          </a:xfrm>
        </p:spPr>
        <p:txBody>
          <a:bodyPr>
            <a:normAutofit/>
          </a:bodyPr>
          <a:lstStyle/>
          <a:p>
            <a:pPr algn="ctr"/>
            <a:r>
              <a:rPr lang="zh-TW" sz="4000">
                <a:solidFill>
                  <a:schemeClr val="tx1"/>
                </a:solidFill>
                <a:latin typeface="Microsoft JhengHei"/>
                <a:ea typeface="Microsoft JhengHei"/>
              </a:rPr>
              <a:t>現行 </a:t>
            </a:r>
            <a:r>
              <a:rPr lang="zh-TW" altLang="en-US" sz="4000">
                <a:solidFill>
                  <a:schemeClr val="tx1"/>
                </a:solidFill>
                <a:latin typeface="Arial" panose="020B0604020202020204" pitchFamily="34" charset="0"/>
                <a:ea typeface="微軟正黑體"/>
                <a:cs typeface="Arial" panose="020B0604020202020204" pitchFamily="34" charset="0"/>
              </a:rPr>
              <a:t>ARM</a:t>
            </a:r>
            <a:r>
              <a:rPr lang="zh-TW" altLang="en-US" sz="4000">
                <a:solidFill>
                  <a:schemeClr val="tx1"/>
                </a:solidFill>
                <a:latin typeface="微軟正黑體"/>
                <a:ea typeface="微軟正黑體"/>
              </a:rPr>
              <a:t> 機種也可支援 </a:t>
            </a:r>
            <a:r>
              <a:rPr lang="zh-TW" altLang="en-US" sz="4000">
                <a:solidFill>
                  <a:schemeClr val="tx1"/>
                </a:solidFill>
                <a:latin typeface="Arial" panose="020B0604020202020204" pitchFamily="34" charset="0"/>
                <a:ea typeface="微軟正黑體"/>
                <a:cs typeface="Arial" panose="020B0604020202020204" pitchFamily="34" charset="0"/>
              </a:rPr>
              <a:t>QuObjects</a:t>
            </a:r>
            <a:r>
              <a:rPr lang="zh-TW" altLang="en-US" sz="4000">
                <a:solidFill>
                  <a:schemeClr val="tx1"/>
                </a:solidFill>
                <a:latin typeface="微軟正黑體"/>
                <a:ea typeface="微軟正黑體"/>
              </a:rPr>
              <a:t> 物件儲存應用 </a:t>
            </a:r>
            <a:endParaRPr lang="zh-TW" altLang="en-US" sz="4000">
              <a:solidFill>
                <a:schemeClr val="tx1"/>
              </a:solidFill>
            </a:endParaRPr>
          </a:p>
        </p:txBody>
      </p:sp>
      <p:sp>
        <p:nvSpPr>
          <p:cNvPr id="4" name="文字方塊 3">
            <a:extLst>
              <a:ext uri="{FF2B5EF4-FFF2-40B4-BE49-F238E27FC236}">
                <a16:creationId xmlns:a16="http://schemas.microsoft.com/office/drawing/2014/main" id="{DB1E3523-5262-49C2-9BAD-9D02C9BC48F7}"/>
              </a:ext>
            </a:extLst>
          </p:cNvPr>
          <p:cNvSpPr txBox="1"/>
          <p:nvPr/>
        </p:nvSpPr>
        <p:spPr>
          <a:xfrm>
            <a:off x="588832" y="1641821"/>
            <a:ext cx="111251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solidFill>
                  <a:schemeClr val="bg1"/>
                </a:solidFill>
                <a:latin typeface="Arial" panose="020B0604020202020204" pitchFamily="34" charset="0"/>
                <a:ea typeface="新細明體"/>
                <a:cs typeface="Arial" panose="020B0604020202020204" pitchFamily="34" charset="0"/>
              </a:rPr>
              <a:t> </a:t>
            </a:r>
            <a:r>
              <a:rPr lang="en-US" altLang="zh-TW" sz="2400" b="1" err="1">
                <a:solidFill>
                  <a:schemeClr val="bg1"/>
                </a:solidFill>
                <a:latin typeface="Arial" panose="020B0604020202020204" pitchFamily="34" charset="0"/>
                <a:ea typeface="新細明體"/>
                <a:cs typeface="Arial" panose="020B0604020202020204" pitchFamily="34" charset="0"/>
              </a:rPr>
              <a:t>QuObject</a:t>
            </a:r>
            <a:r>
              <a:rPr lang="en-US" altLang="zh-TW" sz="2400" b="1">
                <a:solidFill>
                  <a:schemeClr val="bg1"/>
                </a:solidFill>
                <a:latin typeface="Arial" panose="020B0604020202020204" pitchFamily="34" charset="0"/>
                <a:ea typeface="新細明體"/>
                <a:cs typeface="Arial" panose="020B0604020202020204" pitchFamily="34" charset="0"/>
              </a:rPr>
              <a:t> </a:t>
            </a:r>
            <a:r>
              <a:rPr lang="en-US" altLang="zh-TW" sz="2400" b="1" err="1">
                <a:solidFill>
                  <a:schemeClr val="bg1"/>
                </a:solidFill>
                <a:latin typeface="微軟正黑體" panose="020B0604030504040204" pitchFamily="34" charset="-120"/>
                <a:ea typeface="微軟正黑體" panose="020B0604030504040204" pitchFamily="34" charset="-120"/>
              </a:rPr>
              <a:t>現行可以支援</a:t>
            </a:r>
            <a:r>
              <a:rPr lang="en-US" altLang="zh-TW" sz="2400" b="1">
                <a:solidFill>
                  <a:schemeClr val="bg1"/>
                </a:solidFill>
                <a:latin typeface="微軟正黑體" panose="020B0604030504040204" pitchFamily="34" charset="-120"/>
                <a:ea typeface="微軟正黑體" panose="020B0604030504040204" pitchFamily="34" charset="-120"/>
              </a:rPr>
              <a:t> </a:t>
            </a:r>
            <a:r>
              <a:rPr lang="en-US" altLang="zh-TW" sz="2400" b="1">
                <a:solidFill>
                  <a:schemeClr val="bg1"/>
                </a:solidFill>
                <a:latin typeface="Arial" panose="020B0604020202020204" pitchFamily="34" charset="0"/>
                <a:ea typeface="新細明體"/>
                <a:cs typeface="Arial" panose="020B0604020202020204" pitchFamily="34" charset="0"/>
              </a:rPr>
              <a:t>ARM 64-bit NAS (TS-x32 series and TS-1635AX) </a:t>
            </a:r>
            <a:endParaRPr lang="en-US" altLang="zh-TW" sz="2400" b="1">
              <a:solidFill>
                <a:schemeClr val="bg1"/>
              </a:solidFill>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15CDF4C3-6974-4826-AB52-DEB0F61E50A0}"/>
              </a:ext>
            </a:extLst>
          </p:cNvPr>
          <p:cNvSpPr txBox="1"/>
          <p:nvPr/>
        </p:nvSpPr>
        <p:spPr>
          <a:xfrm>
            <a:off x="947162" y="5000131"/>
            <a:ext cx="4517230" cy="1347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500"/>
              </a:lnSpc>
            </a:pPr>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雙電源四核心</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1.7GHz</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 </a:t>
            </a:r>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機架式</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NAS</a:t>
            </a:r>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，配備雙</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10GbE SFP+ </a:t>
            </a:r>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與雙</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2.5GbE</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 </a:t>
            </a:r>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網路埠，專為</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SMB IT </a:t>
            </a:r>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環境打造</a:t>
            </a:r>
            <a:endParaRPr lang="en-US" altLang="zh-TW" b="1">
              <a:solidFill>
                <a:schemeClr val="tx1">
                  <a:lumMod val="95000"/>
                  <a:lumOff val="5000"/>
                </a:schemeClr>
              </a:solidFill>
              <a:latin typeface="微軟正黑體" panose="020B0604030504040204" pitchFamily="34" charset="-120"/>
              <a:ea typeface="微軟正黑體" panose="020B0604030504040204" pitchFamily="34" charset="-120"/>
            </a:endParaRPr>
          </a:p>
          <a:p>
            <a:pPr>
              <a:lnSpc>
                <a:spcPts val="2500"/>
              </a:lnSpc>
            </a:pPr>
            <a:endParaRPr lang="en-US" altLang="zh-TW" b="1">
              <a:solidFill>
                <a:schemeClr val="tx1">
                  <a:lumMod val="95000"/>
                  <a:lumOff val="5000"/>
                </a:schemeClr>
              </a:solidFill>
              <a:latin typeface="微軟正黑體" panose="020B0604030504040204" pitchFamily="34" charset="-120"/>
              <a:ea typeface="微軟正黑體" panose="020B0604030504040204" pitchFamily="34" charset="-120"/>
            </a:endParaRPr>
          </a:p>
        </p:txBody>
      </p:sp>
      <p:grpSp>
        <p:nvGrpSpPr>
          <p:cNvPr id="11" name="群組 10">
            <a:extLst>
              <a:ext uri="{FF2B5EF4-FFF2-40B4-BE49-F238E27FC236}">
                <a16:creationId xmlns:a16="http://schemas.microsoft.com/office/drawing/2014/main" id="{D46BCE47-A2FA-4009-BB69-3A93C1B459F2}"/>
              </a:ext>
            </a:extLst>
          </p:cNvPr>
          <p:cNvGrpSpPr/>
          <p:nvPr/>
        </p:nvGrpSpPr>
        <p:grpSpPr>
          <a:xfrm>
            <a:off x="5965204" y="2262208"/>
            <a:ext cx="5789808" cy="4354211"/>
            <a:chOff x="576844" y="2275242"/>
            <a:chExt cx="3080756" cy="4754880"/>
          </a:xfrm>
        </p:grpSpPr>
        <p:sp>
          <p:nvSpPr>
            <p:cNvPr id="12" name="矩形 11">
              <a:extLst>
                <a:ext uri="{FF2B5EF4-FFF2-40B4-BE49-F238E27FC236}">
                  <a16:creationId xmlns:a16="http://schemas.microsoft.com/office/drawing/2014/main" id="{A273F78E-754B-4270-AB9D-AAE4C90B4C7F}"/>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3" name="圖形 12">
              <a:extLst>
                <a:ext uri="{FF2B5EF4-FFF2-40B4-BE49-F238E27FC236}">
                  <a16:creationId xmlns:a16="http://schemas.microsoft.com/office/drawing/2014/main" id="{53FE6BD4-C05F-42C7-87AE-582C17FC777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62821"/>
            <a:stretch/>
          </p:blipFill>
          <p:spPr>
            <a:xfrm rot="16200000">
              <a:off x="1258118" y="4337170"/>
              <a:ext cx="4461410" cy="337554"/>
            </a:xfrm>
            <a:prstGeom prst="rect">
              <a:avLst/>
            </a:prstGeom>
          </p:spPr>
        </p:pic>
      </p:grpSp>
      <p:sp>
        <p:nvSpPr>
          <p:cNvPr id="5" name="文字方塊 4">
            <a:extLst>
              <a:ext uri="{FF2B5EF4-FFF2-40B4-BE49-F238E27FC236}">
                <a16:creationId xmlns:a16="http://schemas.microsoft.com/office/drawing/2014/main" id="{CC3C22BB-F0FE-45D6-8C0A-617C89E7F7BF}"/>
              </a:ext>
            </a:extLst>
          </p:cNvPr>
          <p:cNvSpPr txBox="1"/>
          <p:nvPr/>
        </p:nvSpPr>
        <p:spPr>
          <a:xfrm>
            <a:off x="6753109" y="5059730"/>
            <a:ext cx="3734441" cy="1347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500"/>
              </a:lnSpc>
            </a:pPr>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具備</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16</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 </a:t>
            </a:r>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個硬碟槽，採用</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Marvell</a:t>
            </a:r>
            <a:r>
              <a:rPr lang="en-US" altLang="zh-TW" b="1" baseline="3000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 ARMADA</a:t>
            </a:r>
            <a:r>
              <a:rPr lang="en-US" altLang="zh-TW" b="1" baseline="3000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 8040 </a:t>
            </a:r>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高效能處理器的多功能桌上型</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 </a:t>
            </a:r>
            <a:r>
              <a:rPr lang="en-US" altLang="zh-TW"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NAS</a:t>
            </a:r>
          </a:p>
          <a:p>
            <a:pPr>
              <a:lnSpc>
                <a:spcPts val="2500"/>
              </a:lnSpc>
            </a:pPr>
            <a:endParaRPr lang="en-US" altLang="zh-TW" b="1">
              <a:solidFill>
                <a:schemeClr val="tx1">
                  <a:lumMod val="95000"/>
                  <a:lumOff val="5000"/>
                </a:schemeClr>
              </a:solidFill>
              <a:latin typeface="微軟正黑體" panose="020B0604030504040204" pitchFamily="34" charset="-120"/>
              <a:ea typeface="微軟正黑體" panose="020B0604030504040204" pitchFamily="34" charset="-120"/>
            </a:endParaRPr>
          </a:p>
        </p:txBody>
      </p:sp>
      <p:pic>
        <p:nvPicPr>
          <p:cNvPr id="15" name="圖片 14">
            <a:extLst>
              <a:ext uri="{FF2B5EF4-FFF2-40B4-BE49-F238E27FC236}">
                <a16:creationId xmlns:a16="http://schemas.microsoft.com/office/drawing/2014/main" id="{6F1A4248-431F-4640-837F-93DC5E46F0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879854" y="3967733"/>
            <a:ext cx="4592578" cy="389200"/>
          </a:xfrm>
          <a:prstGeom prst="rect">
            <a:avLst/>
          </a:prstGeom>
        </p:spPr>
      </p:pic>
      <p:pic>
        <p:nvPicPr>
          <p:cNvPr id="16" name="圖片 15">
            <a:extLst>
              <a:ext uri="{FF2B5EF4-FFF2-40B4-BE49-F238E27FC236}">
                <a16:creationId xmlns:a16="http://schemas.microsoft.com/office/drawing/2014/main" id="{787B98D3-6B91-4E92-8186-4E66FFB10B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7172626" y="4368104"/>
            <a:ext cx="2888823" cy="389200"/>
          </a:xfrm>
          <a:prstGeom prst="rect">
            <a:avLst/>
          </a:prstGeom>
        </p:spPr>
      </p:pic>
      <p:pic>
        <p:nvPicPr>
          <p:cNvPr id="7" name="圖片 7">
            <a:extLst>
              <a:ext uri="{FF2B5EF4-FFF2-40B4-BE49-F238E27FC236}">
                <a16:creationId xmlns:a16="http://schemas.microsoft.com/office/drawing/2014/main" id="{11217B5F-C828-4398-9D0D-305D0D29C77D}"/>
              </a:ext>
            </a:extLst>
          </p:cNvPr>
          <p:cNvPicPr>
            <a:picLocks noChangeAspect="1"/>
          </p:cNvPicPr>
          <p:nvPr/>
        </p:nvPicPr>
        <p:blipFill>
          <a:blip r:embed="rId5"/>
          <a:stretch>
            <a:fillRect/>
          </a:stretch>
        </p:blipFill>
        <p:spPr>
          <a:xfrm>
            <a:off x="939123" y="2185529"/>
            <a:ext cx="4533309" cy="2859600"/>
          </a:xfrm>
          <a:prstGeom prst="rect">
            <a:avLst/>
          </a:prstGeom>
        </p:spPr>
      </p:pic>
      <p:pic>
        <p:nvPicPr>
          <p:cNvPr id="3" name="圖片 3">
            <a:extLst>
              <a:ext uri="{FF2B5EF4-FFF2-40B4-BE49-F238E27FC236}">
                <a16:creationId xmlns:a16="http://schemas.microsoft.com/office/drawing/2014/main" id="{C9400C77-BEDA-41CA-AD2A-B54E6D6BC2D2}"/>
              </a:ext>
            </a:extLst>
          </p:cNvPr>
          <p:cNvPicPr>
            <a:picLocks noChangeAspect="1"/>
          </p:cNvPicPr>
          <p:nvPr/>
        </p:nvPicPr>
        <p:blipFill>
          <a:blip r:embed="rId6"/>
          <a:stretch>
            <a:fillRect/>
          </a:stretch>
        </p:blipFill>
        <p:spPr>
          <a:xfrm>
            <a:off x="6867706" y="2503678"/>
            <a:ext cx="3350418" cy="2095499"/>
          </a:xfrm>
          <a:prstGeom prst="rect">
            <a:avLst/>
          </a:prstGeom>
        </p:spPr>
      </p:pic>
      <p:sp>
        <p:nvSpPr>
          <p:cNvPr id="18" name="文字方塊 17">
            <a:extLst>
              <a:ext uri="{FF2B5EF4-FFF2-40B4-BE49-F238E27FC236}">
                <a16:creationId xmlns:a16="http://schemas.microsoft.com/office/drawing/2014/main" id="{D7809630-D872-4DA1-9EF7-FC55404CCE4F}"/>
              </a:ext>
            </a:extLst>
          </p:cNvPr>
          <p:cNvSpPr txBox="1"/>
          <p:nvPr/>
        </p:nvSpPr>
        <p:spPr>
          <a:xfrm>
            <a:off x="1473113" y="4330990"/>
            <a:ext cx="3330340" cy="323165"/>
          </a:xfrm>
          <a:prstGeom prst="rect">
            <a:avLst/>
          </a:prstGeom>
          <a:noFill/>
        </p:spPr>
        <p:txBody>
          <a:bodyPr wrap="square">
            <a:spAutoFit/>
          </a:bodyPr>
          <a:lstStyle/>
          <a:p>
            <a:pPr algn="ctr"/>
            <a:r>
              <a:rPr lang="en-US" altLang="zh-TW" sz="1500" b="1">
                <a:solidFill>
                  <a:srgbClr val="257AD4"/>
                </a:solidFill>
                <a:latin typeface="Arial" panose="020B0604020202020204" pitchFamily="34" charset="0"/>
                <a:ea typeface="新細明體"/>
                <a:cs typeface="Arial" panose="020B0604020202020204" pitchFamily="34" charset="0"/>
              </a:rPr>
              <a:t>TS-1232PXU-RP</a:t>
            </a:r>
          </a:p>
        </p:txBody>
      </p:sp>
      <p:sp>
        <p:nvSpPr>
          <p:cNvPr id="19" name="文字方塊 18">
            <a:extLst>
              <a:ext uri="{FF2B5EF4-FFF2-40B4-BE49-F238E27FC236}">
                <a16:creationId xmlns:a16="http://schemas.microsoft.com/office/drawing/2014/main" id="{D30ECA66-849F-4AA4-8623-14738CE972B0}"/>
              </a:ext>
            </a:extLst>
          </p:cNvPr>
          <p:cNvSpPr txBox="1"/>
          <p:nvPr/>
        </p:nvSpPr>
        <p:spPr>
          <a:xfrm>
            <a:off x="6887784" y="4689006"/>
            <a:ext cx="3330340" cy="323165"/>
          </a:xfrm>
          <a:prstGeom prst="rect">
            <a:avLst/>
          </a:prstGeom>
          <a:noFill/>
        </p:spPr>
        <p:txBody>
          <a:bodyPr wrap="square">
            <a:spAutoFit/>
          </a:bodyPr>
          <a:lstStyle/>
          <a:p>
            <a:pPr algn="ctr"/>
            <a:r>
              <a:rPr lang="en-US" altLang="zh-TW" sz="1500" b="1">
                <a:solidFill>
                  <a:srgbClr val="257AD4"/>
                </a:solidFill>
                <a:latin typeface="Arial" panose="020B0604020202020204" pitchFamily="34" charset="0"/>
                <a:ea typeface="新細明體"/>
                <a:cs typeface="Arial" panose="020B0604020202020204" pitchFamily="34" charset="0"/>
              </a:rPr>
              <a:t>TS-1232PXU-RP</a:t>
            </a:r>
          </a:p>
        </p:txBody>
      </p:sp>
    </p:spTree>
    <p:extLst>
      <p:ext uri="{BB962C8B-B14F-4D97-AF65-F5344CB8AC3E}">
        <p14:creationId xmlns:p14="http://schemas.microsoft.com/office/powerpoint/2010/main" val="295812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2266FF-F5FD-45FA-B352-AB6645EE5624}"/>
              </a:ext>
            </a:extLst>
          </p:cNvPr>
          <p:cNvSpPr>
            <a:spLocks noGrp="1"/>
          </p:cNvSpPr>
          <p:nvPr>
            <p:ph type="title"/>
          </p:nvPr>
        </p:nvSpPr>
        <p:spPr>
          <a:xfrm>
            <a:off x="575557" y="445385"/>
            <a:ext cx="11031359" cy="658084"/>
          </a:xfrm>
        </p:spPr>
        <p:txBody>
          <a:bodyPr>
            <a:noAutofit/>
          </a:bodyPr>
          <a:lstStyle/>
          <a:p>
            <a:r>
              <a:rPr lang="zh-TW" altLang="en-US" sz="4600">
                <a:solidFill>
                  <a:schemeClr val="tx1">
                    <a:lumMod val="95000"/>
                    <a:lumOff val="5000"/>
                  </a:schemeClr>
                </a:solidFill>
                <a:latin typeface="微軟正黑體"/>
                <a:ea typeface="微軟正黑體"/>
              </a:rPr>
              <a:t>用戶回饋, 我們聽到了 !! </a:t>
            </a:r>
            <a:endParaRPr lang="zh-TW" altLang="en-US" sz="4600">
              <a:solidFill>
                <a:schemeClr val="tx1">
                  <a:lumMod val="95000"/>
                  <a:lumOff val="5000"/>
                </a:schemeClr>
              </a:solidFill>
            </a:endParaRPr>
          </a:p>
        </p:txBody>
      </p:sp>
      <p:sp>
        <p:nvSpPr>
          <p:cNvPr id="7" name="文字方塊 6">
            <a:extLst>
              <a:ext uri="{FF2B5EF4-FFF2-40B4-BE49-F238E27FC236}">
                <a16:creationId xmlns:a16="http://schemas.microsoft.com/office/drawing/2014/main" id="{BB704ECF-C287-4BC5-B87F-2984A3CD7303}"/>
              </a:ext>
            </a:extLst>
          </p:cNvPr>
          <p:cNvSpPr txBox="1"/>
          <p:nvPr/>
        </p:nvSpPr>
        <p:spPr>
          <a:xfrm>
            <a:off x="1075266" y="1558642"/>
            <a:ext cx="9994104" cy="1326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300"/>
              </a:lnSpc>
            </a:pPr>
            <a:r>
              <a:rPr lang="en-US" altLang="zh-TW" sz="2400" b="1">
                <a:solidFill>
                  <a:schemeClr val="bg1"/>
                </a:solidFill>
                <a:latin typeface="Arial" panose="020B0604020202020204" pitchFamily="34" charset="0"/>
                <a:ea typeface="Verdana"/>
                <a:cs typeface="Arial" panose="020B0604020202020204" pitchFamily="34" charset="0"/>
              </a:rPr>
              <a:t>1. </a:t>
            </a:r>
            <a:r>
              <a:rPr lang="en-US" altLang="zh-TW" sz="2400" b="1" err="1">
                <a:solidFill>
                  <a:schemeClr val="bg1"/>
                </a:solidFill>
                <a:latin typeface="Microsoft JhengHei"/>
                <a:ea typeface="Verdana"/>
                <a:cs typeface="Verdana"/>
              </a:rPr>
              <a:t>支援</a:t>
            </a:r>
            <a:r>
              <a:rPr lang="en-US" altLang="zh-TW" sz="2400" b="1">
                <a:solidFill>
                  <a:schemeClr val="bg1"/>
                </a:solidFill>
                <a:latin typeface="Microsoft JhengHei"/>
                <a:ea typeface="Verdana"/>
                <a:cs typeface="Verdana"/>
              </a:rPr>
              <a:t> </a:t>
            </a:r>
            <a:r>
              <a:rPr lang="en-US" altLang="zh-TW" sz="2400" b="1">
                <a:solidFill>
                  <a:schemeClr val="bg1"/>
                </a:solidFill>
                <a:latin typeface="Arial" panose="020B0604020202020204" pitchFamily="34" charset="0"/>
                <a:ea typeface="Verdana"/>
                <a:cs typeface="Arial" panose="020B0604020202020204" pitchFamily="34" charset="0"/>
              </a:rPr>
              <a:t>Standalone server https mode </a:t>
            </a:r>
            <a:endParaRPr lang="zh-TW" altLang="en-US">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nSpc>
                <a:spcPts val="3300"/>
              </a:lnSpc>
            </a:pPr>
            <a:r>
              <a:rPr lang="en-US" altLang="zh-TW" sz="2400" b="1">
                <a:solidFill>
                  <a:schemeClr val="bg1"/>
                </a:solidFill>
                <a:latin typeface="Arial" panose="020B0604020202020204" pitchFamily="34" charset="0"/>
                <a:ea typeface="Verdana"/>
                <a:cs typeface="Arial" panose="020B0604020202020204" pitchFamily="34" charset="0"/>
              </a:rPr>
              <a:t>2. </a:t>
            </a:r>
            <a:r>
              <a:rPr lang="en-US" sz="2400" b="1" err="1">
                <a:solidFill>
                  <a:schemeClr val="bg1"/>
                </a:solidFill>
                <a:latin typeface="Microsoft JhengHei"/>
                <a:ea typeface="+mn-lt"/>
                <a:cs typeface="+mn-lt"/>
              </a:rPr>
              <a:t>支援</a:t>
            </a:r>
            <a:r>
              <a:rPr lang="en-US" sz="2400" b="1">
                <a:solidFill>
                  <a:schemeClr val="bg1"/>
                </a:solidFill>
                <a:latin typeface="Microsoft JhengHei"/>
                <a:ea typeface="+mn-lt"/>
                <a:cs typeface="+mn-lt"/>
              </a:rPr>
              <a:t> </a:t>
            </a:r>
            <a:r>
              <a:rPr lang="en-US" sz="2400" b="1">
                <a:solidFill>
                  <a:schemeClr val="bg1"/>
                </a:solidFill>
                <a:latin typeface="Arial" panose="020B0604020202020204" pitchFamily="34" charset="0"/>
                <a:ea typeface="+mn-lt"/>
                <a:cs typeface="Arial" panose="020B0604020202020204" pitchFamily="34" charset="0"/>
              </a:rPr>
              <a:t>ARM-Based</a:t>
            </a:r>
            <a:r>
              <a:rPr lang="en-US" sz="2400" b="1">
                <a:solidFill>
                  <a:schemeClr val="bg1"/>
                </a:solidFill>
                <a:latin typeface="Microsoft JhengHei"/>
                <a:ea typeface="+mn-lt"/>
                <a:cs typeface="+mn-lt"/>
              </a:rPr>
              <a:t> </a:t>
            </a:r>
            <a:r>
              <a:rPr lang="zh-TW" altLang="en-US" sz="2400" b="1">
                <a:solidFill>
                  <a:schemeClr val="bg1"/>
                </a:solidFill>
                <a:latin typeface="Microsoft JhengHei"/>
                <a:ea typeface="Microsoft JhengHei"/>
                <a:cs typeface="+mn-lt"/>
              </a:rPr>
              <a:t>機種  </a:t>
            </a:r>
            <a:endParaRPr lang="zh-TW">
              <a:solidFill>
                <a:schemeClr val="bg1"/>
              </a:solidFill>
              <a:ea typeface="新細明體"/>
              <a:cs typeface="Calibri"/>
            </a:endParaRPr>
          </a:p>
          <a:p>
            <a:pPr>
              <a:lnSpc>
                <a:spcPts val="3300"/>
              </a:lnSpc>
            </a:pPr>
            <a:r>
              <a:rPr lang="zh-TW" altLang="en-US" sz="2400" b="1">
                <a:solidFill>
                  <a:schemeClr val="bg1"/>
                </a:solidFill>
                <a:latin typeface="Arial" panose="020B0604020202020204" pitchFamily="34" charset="0"/>
                <a:ea typeface="Microsoft JhengHei"/>
                <a:cs typeface="Arial" panose="020B0604020202020204" pitchFamily="34" charset="0"/>
              </a:rPr>
              <a:t>3. </a:t>
            </a:r>
            <a:r>
              <a:rPr lang="zh-TW" altLang="en-US" sz="2400" b="1">
                <a:solidFill>
                  <a:schemeClr val="bg1"/>
                </a:solidFill>
                <a:latin typeface="Microsoft JhengHei"/>
                <a:ea typeface="Microsoft JhengHei"/>
                <a:cs typeface="+mn-lt"/>
              </a:rPr>
              <a:t>支援 </a:t>
            </a:r>
            <a:r>
              <a:rPr lang="zh-TW" sz="2400" b="1">
                <a:solidFill>
                  <a:schemeClr val="bg1"/>
                </a:solidFill>
                <a:latin typeface="Arial" panose="020B0604020202020204" pitchFamily="34" charset="0"/>
                <a:ea typeface="Microsoft JhengHei"/>
                <a:cs typeface="Arial" panose="020B0604020202020204" pitchFamily="34" charset="0"/>
              </a:rPr>
              <a:t>Virtual hosted style access </a:t>
            </a:r>
            <a:r>
              <a:rPr lang="en-US" altLang="zh-TW" sz="2400" b="1">
                <a:solidFill>
                  <a:schemeClr val="bg1"/>
                </a:solidFill>
                <a:latin typeface="Microsoft JhengHei"/>
                <a:ea typeface="Microsoft JhengHei"/>
                <a:cs typeface="+mn-lt"/>
              </a:rPr>
              <a:t>- </a:t>
            </a:r>
            <a:r>
              <a:rPr lang="en-US" altLang="zh-TW" sz="2400" b="1" err="1">
                <a:solidFill>
                  <a:schemeClr val="bg1"/>
                </a:solidFill>
                <a:latin typeface="Microsoft JhengHei"/>
                <a:ea typeface="Microsoft JhengHei"/>
                <a:cs typeface="+mn-lt"/>
              </a:rPr>
              <a:t>預計</a:t>
            </a:r>
            <a:r>
              <a:rPr lang="zh-TW" sz="2400" b="1">
                <a:solidFill>
                  <a:schemeClr val="bg1"/>
                </a:solidFill>
                <a:latin typeface="Microsoft JhengHei"/>
                <a:ea typeface="Microsoft JhengHei"/>
                <a:cs typeface="+mn-lt"/>
              </a:rPr>
              <a:t>下一版</a:t>
            </a:r>
            <a:r>
              <a:rPr lang="zh-TW" altLang="en-US" sz="2400" b="1">
                <a:solidFill>
                  <a:schemeClr val="bg1"/>
                </a:solidFill>
                <a:latin typeface="Microsoft JhengHei"/>
                <a:ea typeface="Microsoft JhengHei"/>
                <a:cs typeface="+mn-lt"/>
              </a:rPr>
              <a:t>本支援 </a:t>
            </a:r>
            <a:r>
              <a:rPr lang="zh-TW" altLang="en-US" sz="2400" b="1">
                <a:solidFill>
                  <a:schemeClr val="bg1"/>
                </a:solidFill>
                <a:latin typeface="Arial" panose="020B0604020202020204" pitchFamily="34" charset="0"/>
                <a:ea typeface="Microsoft JhengHei"/>
                <a:cs typeface="Arial" panose="020B0604020202020204" pitchFamily="34" charset="0"/>
              </a:rPr>
              <a:t>2/E</a:t>
            </a:r>
          </a:p>
        </p:txBody>
      </p:sp>
      <p:pic>
        <p:nvPicPr>
          <p:cNvPr id="15" name="圖形 14">
            <a:extLst>
              <a:ext uri="{FF2B5EF4-FFF2-40B4-BE49-F238E27FC236}">
                <a16:creationId xmlns:a16="http://schemas.microsoft.com/office/drawing/2014/main" id="{BA992FC1-2B5F-4EFE-B0EE-CEF88FD75A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2880" y="2990764"/>
            <a:ext cx="5613407" cy="2404944"/>
          </a:xfrm>
          <a:prstGeom prst="rect">
            <a:avLst/>
          </a:prstGeom>
          <a:effectLst>
            <a:outerShdw blurRad="342900" dist="177800" dir="3600000" algn="tl" rotWithShape="0">
              <a:prstClr val="black">
                <a:alpha val="40000"/>
              </a:prstClr>
            </a:outerShdw>
          </a:effectLst>
        </p:spPr>
      </p:pic>
      <p:pic>
        <p:nvPicPr>
          <p:cNvPr id="16" name="圖形 15">
            <a:extLst>
              <a:ext uri="{FF2B5EF4-FFF2-40B4-BE49-F238E27FC236}">
                <a16:creationId xmlns:a16="http://schemas.microsoft.com/office/drawing/2014/main" id="{15877991-95AB-4C0E-A67C-C6AC7B6FF9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237275" y="2946115"/>
            <a:ext cx="5613407" cy="2211181"/>
          </a:xfrm>
          <a:prstGeom prst="rect">
            <a:avLst/>
          </a:prstGeom>
          <a:effectLst>
            <a:outerShdw blurRad="342900" dist="177800" dir="3600000" algn="tl" rotWithShape="0">
              <a:prstClr val="black">
                <a:alpha val="40000"/>
              </a:prstClr>
            </a:outerShdw>
          </a:effectLst>
        </p:spPr>
      </p:pic>
      <p:sp>
        <p:nvSpPr>
          <p:cNvPr id="18" name="文字方塊 17">
            <a:extLst>
              <a:ext uri="{FF2B5EF4-FFF2-40B4-BE49-F238E27FC236}">
                <a16:creationId xmlns:a16="http://schemas.microsoft.com/office/drawing/2014/main" id="{49EEA490-FEA2-4237-8159-4CE5B9793111}"/>
              </a:ext>
            </a:extLst>
          </p:cNvPr>
          <p:cNvSpPr txBox="1"/>
          <p:nvPr/>
        </p:nvSpPr>
        <p:spPr>
          <a:xfrm>
            <a:off x="6547115" y="3118512"/>
            <a:ext cx="5088436" cy="1610890"/>
          </a:xfrm>
          <a:prstGeom prst="rect">
            <a:avLst/>
          </a:prstGeom>
          <a:noFill/>
        </p:spPr>
        <p:txBody>
          <a:bodyPr wrap="square">
            <a:spAutoFit/>
          </a:bodyPr>
          <a:lstStyle/>
          <a:p>
            <a:pPr>
              <a:lnSpc>
                <a:spcPts val="2000"/>
              </a:lnSpc>
            </a:pPr>
            <a:r>
              <a:rPr lang="zh-TW" altLang="zh-TW" sz="1500">
                <a:solidFill>
                  <a:schemeClr val="bg2">
                    <a:lumMod val="25000"/>
                  </a:schemeClr>
                </a:solidFill>
                <a:latin typeface="Arial" panose="020B0604020202020204" pitchFamily="34" charset="0"/>
                <a:ea typeface="+mn-lt"/>
                <a:cs typeface="Arial" panose="020B0604020202020204" pitchFamily="34" charset="0"/>
              </a:rPr>
              <a:t>I'm really concerned about data privacy. I need to store client backup data using QuObjects, but I can only create an HTTP endpoint and not an HTTPS endpoint. I have a publicly signed, trusted certificate but the endpoint is only using HTTP and not HTTPS. I need to get this resolved before I use it in production. F</a:t>
            </a:r>
            <a:r>
              <a:rPr lang="en-US" altLang="zh-TW" sz="1500">
                <a:solidFill>
                  <a:schemeClr val="bg2">
                    <a:lumMod val="25000"/>
                  </a:schemeClr>
                </a:solidFill>
                <a:latin typeface="Arial" panose="020B0604020202020204" pitchFamily="34" charset="0"/>
                <a:ea typeface="+mn-lt"/>
                <a:cs typeface="Arial" panose="020B0604020202020204" pitchFamily="34" charset="0"/>
              </a:rPr>
              <a:t>rom</a:t>
            </a:r>
            <a:r>
              <a:rPr lang="zh-TW" altLang="zh-TW" sz="1500">
                <a:solidFill>
                  <a:schemeClr val="bg2">
                    <a:lumMod val="25000"/>
                  </a:schemeClr>
                </a:solidFill>
                <a:latin typeface="Arial" panose="020B0604020202020204" pitchFamily="34" charset="0"/>
                <a:ea typeface="+mn-lt"/>
                <a:cs typeface="Arial" panose="020B0604020202020204" pitchFamily="34" charset="0"/>
              </a:rPr>
              <a:t> U</a:t>
            </a:r>
            <a:r>
              <a:rPr lang="en-US" altLang="zh-TW" sz="1500">
                <a:solidFill>
                  <a:schemeClr val="bg2">
                    <a:lumMod val="25000"/>
                  </a:schemeClr>
                </a:solidFill>
                <a:latin typeface="Arial" panose="020B0604020202020204" pitchFamily="34" charset="0"/>
                <a:ea typeface="+mn-lt"/>
                <a:cs typeface="Arial" panose="020B0604020202020204" pitchFamily="34" charset="0"/>
              </a:rPr>
              <a:t>SA</a:t>
            </a:r>
            <a:r>
              <a:rPr lang="zh-TW" altLang="en-US" sz="1500">
                <a:solidFill>
                  <a:schemeClr val="bg2">
                    <a:lumMod val="25000"/>
                  </a:schemeClr>
                </a:solidFill>
                <a:latin typeface="Arial" panose="020B0604020202020204" pitchFamily="34" charset="0"/>
                <a:ea typeface="+mn-lt"/>
                <a:cs typeface="Arial" panose="020B0604020202020204" pitchFamily="34" charset="0"/>
              </a:rPr>
              <a:t> user</a:t>
            </a:r>
            <a:endParaRPr lang="zh-TW" altLang="zh-TW" sz="1500">
              <a:solidFill>
                <a:schemeClr val="bg2">
                  <a:lumMod val="25000"/>
                </a:schemeClr>
              </a:solidFill>
              <a:latin typeface="Arial" panose="020B0604020202020204" pitchFamily="34" charset="0"/>
              <a:cs typeface="Arial" panose="020B0604020202020204" pitchFamily="34" charset="0"/>
            </a:endParaRPr>
          </a:p>
        </p:txBody>
      </p:sp>
      <p:sp>
        <p:nvSpPr>
          <p:cNvPr id="19" name="文字方塊 18">
            <a:extLst>
              <a:ext uri="{FF2B5EF4-FFF2-40B4-BE49-F238E27FC236}">
                <a16:creationId xmlns:a16="http://schemas.microsoft.com/office/drawing/2014/main" id="{255F5AF7-9A23-49F2-AD8C-E2B9D9228665}"/>
              </a:ext>
            </a:extLst>
          </p:cNvPr>
          <p:cNvSpPr txBox="1"/>
          <p:nvPr/>
        </p:nvSpPr>
        <p:spPr>
          <a:xfrm>
            <a:off x="595365" y="3146027"/>
            <a:ext cx="5088436" cy="1867371"/>
          </a:xfrm>
          <a:prstGeom prst="rect">
            <a:avLst/>
          </a:prstGeom>
          <a:noFill/>
        </p:spPr>
        <p:txBody>
          <a:bodyPr wrap="square" lIns="91440" tIns="45720" rIns="91440" bIns="45720" anchor="t">
            <a:spAutoFit/>
          </a:bodyPr>
          <a:lstStyle/>
          <a:p>
            <a:pPr>
              <a:lnSpc>
                <a:spcPts val="2000"/>
              </a:lnSpc>
            </a:pPr>
            <a:r>
              <a:rPr lang="en-US" altLang="zh-TW" sz="1500">
                <a:solidFill>
                  <a:schemeClr val="bg2">
                    <a:lumMod val="25000"/>
                  </a:schemeClr>
                </a:solidFill>
                <a:latin typeface="Arial" panose="020B0604020202020204" pitchFamily="34" charset="0"/>
                <a:ea typeface="+mn-lt"/>
                <a:cs typeface="Arial" panose="020B0604020202020204" pitchFamily="34" charset="0"/>
              </a:rPr>
              <a:t>The standalone server mode only exposes a HTTP interface. Unfortunately, all the S3 tools I have available require a HTTPS connection with no option to override. This makes the standalone server option pointless now. I have not explored the Web Server option yet, as this will require me to make changes to my hosts file to ensure that traffic goes to my NAS correctly. From UK user</a:t>
            </a:r>
          </a:p>
        </p:txBody>
      </p:sp>
      <p:pic>
        <p:nvPicPr>
          <p:cNvPr id="21" name="圖片 20">
            <a:extLst>
              <a:ext uri="{FF2B5EF4-FFF2-40B4-BE49-F238E27FC236}">
                <a16:creationId xmlns:a16="http://schemas.microsoft.com/office/drawing/2014/main" id="{E3A02B63-2D38-4E78-B0EF-9BAC3832A6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6022" y="5312559"/>
            <a:ext cx="1400529" cy="1387347"/>
          </a:xfrm>
          <a:prstGeom prst="rect">
            <a:avLst/>
          </a:prstGeom>
          <a:effectLst>
            <a:outerShdw blurRad="215900" dist="203200" dir="3780000" algn="t" rotWithShape="0">
              <a:prstClr val="black">
                <a:alpha val="31000"/>
              </a:prstClr>
            </a:outerShdw>
          </a:effectLst>
        </p:spPr>
      </p:pic>
      <p:pic>
        <p:nvPicPr>
          <p:cNvPr id="24" name="圖形 23">
            <a:extLst>
              <a:ext uri="{FF2B5EF4-FFF2-40B4-BE49-F238E27FC236}">
                <a16:creationId xmlns:a16="http://schemas.microsoft.com/office/drawing/2014/main" id="{B8E90EFC-DD59-4843-AB28-4FF0188010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2267" y="5440338"/>
            <a:ext cx="2937933" cy="1284572"/>
          </a:xfrm>
          <a:prstGeom prst="rect">
            <a:avLst/>
          </a:prstGeom>
          <a:effectLst>
            <a:outerShdw blurRad="342900" dist="177800" dir="3600000" algn="tl" rotWithShape="0">
              <a:prstClr val="black">
                <a:alpha val="40000"/>
              </a:prstClr>
            </a:outerShdw>
          </a:effectLst>
        </p:spPr>
      </p:pic>
      <p:pic>
        <p:nvPicPr>
          <p:cNvPr id="25" name="圖形 24">
            <a:extLst>
              <a:ext uri="{FF2B5EF4-FFF2-40B4-BE49-F238E27FC236}">
                <a16:creationId xmlns:a16="http://schemas.microsoft.com/office/drawing/2014/main" id="{A3739E40-636E-4DC1-82A0-11D2CC82FF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987618" y="5332489"/>
            <a:ext cx="4601129" cy="1284572"/>
          </a:xfrm>
          <a:prstGeom prst="rect">
            <a:avLst/>
          </a:prstGeom>
          <a:effectLst>
            <a:outerShdw blurRad="342900" dist="177800" dir="3600000" algn="t" rotWithShape="0">
              <a:prstClr val="black">
                <a:alpha val="40000"/>
              </a:prstClr>
            </a:outerShdw>
          </a:effectLst>
        </p:spPr>
      </p:pic>
      <p:sp>
        <p:nvSpPr>
          <p:cNvPr id="26" name="文字方塊 25">
            <a:extLst>
              <a:ext uri="{FF2B5EF4-FFF2-40B4-BE49-F238E27FC236}">
                <a16:creationId xmlns:a16="http://schemas.microsoft.com/office/drawing/2014/main" id="{5B348F89-F658-46C5-B793-9AF9167889D7}"/>
              </a:ext>
            </a:extLst>
          </p:cNvPr>
          <p:cNvSpPr txBox="1"/>
          <p:nvPr/>
        </p:nvSpPr>
        <p:spPr>
          <a:xfrm>
            <a:off x="7209004" y="5552513"/>
            <a:ext cx="4110731" cy="584968"/>
          </a:xfrm>
          <a:prstGeom prst="rect">
            <a:avLst/>
          </a:prstGeom>
          <a:noFill/>
        </p:spPr>
        <p:txBody>
          <a:bodyPr wrap="square">
            <a:spAutoFit/>
          </a:bodyPr>
          <a:lstStyle/>
          <a:p>
            <a:pPr>
              <a:lnSpc>
                <a:spcPts val="2000"/>
              </a:lnSpc>
            </a:pPr>
            <a:r>
              <a:rPr lang="en-US" altLang="zh-TW" sz="1500">
                <a:solidFill>
                  <a:schemeClr val="bg2">
                    <a:lumMod val="25000"/>
                  </a:schemeClr>
                </a:solidFill>
                <a:latin typeface="Arial" panose="020B0604020202020204" pitchFamily="34" charset="0"/>
                <a:ea typeface="+mn-lt"/>
                <a:cs typeface="Arial" panose="020B0604020202020204" pitchFamily="34" charset="0"/>
              </a:rPr>
              <a:t>the mazing feature is the speed of data upload and browsing as well . From Palestine user</a:t>
            </a:r>
          </a:p>
        </p:txBody>
      </p:sp>
      <p:sp>
        <p:nvSpPr>
          <p:cNvPr id="28" name="文字方塊 27">
            <a:extLst>
              <a:ext uri="{FF2B5EF4-FFF2-40B4-BE49-F238E27FC236}">
                <a16:creationId xmlns:a16="http://schemas.microsoft.com/office/drawing/2014/main" id="{FA174ADB-697D-4F4C-A452-388606827852}"/>
              </a:ext>
            </a:extLst>
          </p:cNvPr>
          <p:cNvSpPr txBox="1"/>
          <p:nvPr/>
        </p:nvSpPr>
        <p:spPr>
          <a:xfrm>
            <a:off x="1566116" y="5673824"/>
            <a:ext cx="2480538" cy="584968"/>
          </a:xfrm>
          <a:prstGeom prst="rect">
            <a:avLst/>
          </a:prstGeom>
          <a:noFill/>
        </p:spPr>
        <p:txBody>
          <a:bodyPr wrap="square">
            <a:spAutoFit/>
          </a:bodyPr>
          <a:lstStyle/>
          <a:p>
            <a:pPr>
              <a:lnSpc>
                <a:spcPts val="2000"/>
              </a:lnSpc>
            </a:pPr>
            <a:r>
              <a:rPr lang="zh-TW" altLang="en-US" sz="1500">
                <a:solidFill>
                  <a:schemeClr val="bg2">
                    <a:lumMod val="10000"/>
                  </a:schemeClr>
                </a:solidFill>
                <a:latin typeface="微軟正黑體" panose="020B0604030504040204" pitchFamily="34" charset="-120"/>
                <a:ea typeface="微軟正黑體" panose="020B0604030504040204" pitchFamily="34" charset="-120"/>
                <a:cs typeface="Calibri"/>
              </a:rPr>
              <a:t>希望可以支援</a:t>
            </a:r>
            <a:r>
              <a:rPr lang="zh-TW" altLang="en-US" sz="1500">
                <a:solidFill>
                  <a:schemeClr val="bg2">
                    <a:lumMod val="10000"/>
                  </a:schemeClr>
                </a:solidFill>
                <a:latin typeface="Arial" panose="020B0604020202020204" pitchFamily="34" charset="0"/>
                <a:ea typeface="微軟正黑體" panose="020B0604030504040204" pitchFamily="34" charset="-120"/>
                <a:cs typeface="Arial" panose="020B0604020202020204" pitchFamily="34" charset="0"/>
              </a:rPr>
              <a:t>ARM</a:t>
            </a:r>
            <a:r>
              <a:rPr lang="zh-TW" altLang="en-US" sz="1500">
                <a:solidFill>
                  <a:schemeClr val="bg2">
                    <a:lumMod val="10000"/>
                  </a:schemeClr>
                </a:solidFill>
                <a:latin typeface="微軟正黑體" panose="020B0604030504040204" pitchFamily="34" charset="-120"/>
                <a:ea typeface="微軟正黑體" panose="020B0604030504040204" pitchFamily="34" charset="-120"/>
                <a:cs typeface="Calibri"/>
              </a:rPr>
              <a:t>機種 </a:t>
            </a:r>
          </a:p>
          <a:p>
            <a:pPr>
              <a:lnSpc>
                <a:spcPts val="2000"/>
              </a:lnSpc>
            </a:pPr>
            <a:r>
              <a:rPr lang="zh-TW" altLang="en-US" sz="1500">
                <a:solidFill>
                  <a:schemeClr val="bg2">
                    <a:lumMod val="10000"/>
                  </a:schemeClr>
                </a:solidFill>
                <a:latin typeface="Arial" panose="020B0604020202020204" pitchFamily="34" charset="0"/>
                <a:ea typeface="微軟正黑體" panose="020B0604030504040204" pitchFamily="34" charset="-120"/>
                <a:cs typeface="Arial" panose="020B0604020202020204" pitchFamily="34" charset="0"/>
              </a:rPr>
              <a:t>from Taiwan user</a:t>
            </a:r>
          </a:p>
        </p:txBody>
      </p:sp>
      <p:pic>
        <p:nvPicPr>
          <p:cNvPr id="31" name="圖片 30">
            <a:extLst>
              <a:ext uri="{FF2B5EF4-FFF2-40B4-BE49-F238E27FC236}">
                <a16:creationId xmlns:a16="http://schemas.microsoft.com/office/drawing/2014/main" id="{678D61DD-0EBD-42A6-ADA7-DFCE77EB65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9100" y="1473941"/>
            <a:ext cx="544601" cy="544601"/>
          </a:xfrm>
          <a:prstGeom prst="rect">
            <a:avLst/>
          </a:prstGeom>
          <a:effectLst>
            <a:outerShdw blurRad="342900" dist="177800" dir="3600000" algn="t" rotWithShape="0">
              <a:prstClr val="black">
                <a:alpha val="27000"/>
              </a:prstClr>
            </a:outerShdw>
          </a:effectLst>
        </p:spPr>
      </p:pic>
      <p:pic>
        <p:nvPicPr>
          <p:cNvPr id="32" name="圖片 31">
            <a:extLst>
              <a:ext uri="{FF2B5EF4-FFF2-40B4-BE49-F238E27FC236}">
                <a16:creationId xmlns:a16="http://schemas.microsoft.com/office/drawing/2014/main" id="{012AF51A-F3AC-4D69-8D8F-CB4E31C346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1240" y="1959153"/>
            <a:ext cx="544601" cy="544601"/>
          </a:xfrm>
          <a:prstGeom prst="rect">
            <a:avLst/>
          </a:prstGeom>
          <a:effectLst>
            <a:outerShdw blurRad="342900" dist="177800" dir="3600000" algn="t" rotWithShape="0">
              <a:prstClr val="black">
                <a:alpha val="27000"/>
              </a:prstClr>
            </a:outerShdw>
          </a:effectLst>
        </p:spPr>
      </p:pic>
      <p:pic>
        <p:nvPicPr>
          <p:cNvPr id="33" name="圖片 32">
            <a:extLst>
              <a:ext uri="{FF2B5EF4-FFF2-40B4-BE49-F238E27FC236}">
                <a16:creationId xmlns:a16="http://schemas.microsoft.com/office/drawing/2014/main" id="{471621FF-ADBF-4EE8-AC56-99458461DF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7990" y="2321436"/>
            <a:ext cx="544601" cy="544601"/>
          </a:xfrm>
          <a:prstGeom prst="rect">
            <a:avLst/>
          </a:prstGeom>
          <a:effectLst>
            <a:outerShdw blurRad="342900" dist="177800" dir="3600000" algn="t" rotWithShape="0">
              <a:prstClr val="black">
                <a:alpha val="27000"/>
              </a:prstClr>
            </a:outerShdw>
          </a:effectLst>
        </p:spPr>
      </p:pic>
    </p:spTree>
    <p:extLst>
      <p:ext uri="{BB962C8B-B14F-4D97-AF65-F5344CB8AC3E}">
        <p14:creationId xmlns:p14="http://schemas.microsoft.com/office/powerpoint/2010/main" val="1350849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48">
            <a:extLst>
              <a:ext uri="{FF2B5EF4-FFF2-40B4-BE49-F238E27FC236}">
                <a16:creationId xmlns:a16="http://schemas.microsoft.com/office/drawing/2014/main" id="{C4E488C5-49DD-43FD-91AD-5E10E8B01EE6}"/>
              </a:ext>
            </a:extLst>
          </p:cNvPr>
          <p:cNvSpPr txBox="1"/>
          <p:nvPr/>
        </p:nvSpPr>
        <p:spPr>
          <a:xfrm>
            <a:off x="1" y="6265328"/>
            <a:ext cx="12191999" cy="717132"/>
          </a:xfrm>
          <a:prstGeom prst="rect">
            <a:avLst/>
          </a:prstGeom>
          <a:noFill/>
          <a:ln>
            <a:noFill/>
          </a:ln>
        </p:spPr>
        <p:txBody>
          <a:bodyPr spcFirstLastPara="1" wrap="square" lIns="91425" tIns="91425" rIns="91425" bIns="91425" anchor="ctr" anchorCtr="0">
            <a:noAutofit/>
          </a:bodyPr>
          <a:lstStyle/>
          <a:p>
            <a:pPr marL="63500" lvl="0" indent="0" algn="ctr" rtl="0">
              <a:lnSpc>
                <a:spcPts val="400"/>
              </a:lnSpc>
              <a:spcBef>
                <a:spcPts val="500"/>
              </a:spcBef>
              <a:spcAft>
                <a:spcPts val="0"/>
              </a:spcAft>
              <a:buNone/>
            </a:pPr>
            <a:r>
              <a:rPr lang="en-US" altLang="zh-TW" sz="500" b="1" dirty="0">
                <a:solidFill>
                  <a:srgbClr val="BFBFBF">
                    <a:alpha val="60000"/>
                  </a:srgbClr>
                </a:solidFill>
                <a:latin typeface="Microsoft JhengHei"/>
                <a:ea typeface="Microsoft JhengHei"/>
                <a:cs typeface="Microsoft JhengHei"/>
                <a:sym typeface="Microsoft JhengHei"/>
              </a:rPr>
              <a:t>©2020</a:t>
            </a:r>
            <a:r>
              <a:rPr lang="zh-TW" altLang="en-US" sz="500" b="1" dirty="0">
                <a:solidFill>
                  <a:srgbClr val="BFBFBF">
                    <a:alpha val="60000"/>
                  </a:srgbClr>
                </a:solidFill>
                <a:latin typeface="Microsoft JhengHei"/>
                <a:ea typeface="Microsoft JhengHei"/>
                <a:cs typeface="Microsoft JhengHei"/>
                <a:sym typeface="Microsoft JhengHei"/>
              </a:rPr>
              <a:t>著作權為威聯通科技股份有限公司所有。威聯通科技並保留所有權利。威聯通科技股份有限公司</a:t>
            </a:r>
            <a:endParaRPr lang="en-US" altLang="zh-TW" sz="500" b="1" dirty="0">
              <a:solidFill>
                <a:srgbClr val="BFBFBF">
                  <a:alpha val="60000"/>
                </a:srgbClr>
              </a:solidFill>
              <a:latin typeface="Microsoft JhengHei"/>
              <a:ea typeface="Microsoft JhengHei"/>
              <a:cs typeface="Microsoft JhengHei"/>
              <a:sym typeface="Microsoft JhengHei"/>
            </a:endParaRPr>
          </a:p>
          <a:p>
            <a:pPr marL="63500" lvl="0" indent="0" algn="ctr" rtl="0">
              <a:lnSpc>
                <a:spcPts val="400"/>
              </a:lnSpc>
              <a:spcBef>
                <a:spcPts val="500"/>
              </a:spcBef>
              <a:spcAft>
                <a:spcPts val="0"/>
              </a:spcAft>
              <a:buNone/>
            </a:pPr>
            <a:r>
              <a:rPr lang="zh-TW" altLang="en-US" sz="500" b="1" dirty="0">
                <a:solidFill>
                  <a:srgbClr val="BFBFBF">
                    <a:alpha val="60000"/>
                  </a:srgbClr>
                </a:solidFill>
                <a:latin typeface="Microsoft JhengHei"/>
                <a:ea typeface="Microsoft JhengHei"/>
                <a:cs typeface="Microsoft JhengHei"/>
                <a:sym typeface="Microsoft JhengHei"/>
              </a:rPr>
              <a:t>所使用或註冊之商標或標章。檔案中所提及之產品及公司名稱可能為其他公司所有之商標 。</a:t>
            </a:r>
            <a:endParaRPr lang="zh-TW" altLang="en-US" sz="500" b="1" dirty="0">
              <a:solidFill>
                <a:srgbClr val="BFBFBF">
                  <a:alpha val="60000"/>
                </a:srgbClr>
              </a:solidFill>
            </a:endParaRPr>
          </a:p>
        </p:txBody>
      </p:sp>
    </p:spTree>
    <p:extLst>
      <p:ext uri="{BB962C8B-B14F-4D97-AF65-F5344CB8AC3E}">
        <p14:creationId xmlns:p14="http://schemas.microsoft.com/office/powerpoint/2010/main" val="145883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EF25B470-C008-41B1-B7F2-F3E4C4B5A89A}"/>
              </a:ext>
            </a:extLst>
          </p:cNvPr>
          <p:cNvGrpSpPr/>
          <p:nvPr/>
        </p:nvGrpSpPr>
        <p:grpSpPr>
          <a:xfrm>
            <a:off x="414754" y="1854035"/>
            <a:ext cx="7965129" cy="4619427"/>
            <a:chOff x="576844" y="2275242"/>
            <a:chExt cx="3080756" cy="4754880"/>
          </a:xfrm>
        </p:grpSpPr>
        <p:sp>
          <p:nvSpPr>
            <p:cNvPr id="7" name="矩形 6">
              <a:extLst>
                <a:ext uri="{FF2B5EF4-FFF2-40B4-BE49-F238E27FC236}">
                  <a16:creationId xmlns:a16="http://schemas.microsoft.com/office/drawing/2014/main" id="{6CDB5ADA-0ACC-4F87-93D1-D0D585CA507A}"/>
                </a:ext>
              </a:extLst>
            </p:cNvPr>
            <p:cNvSpPr/>
            <p:nvPr/>
          </p:nvSpPr>
          <p:spPr>
            <a:xfrm>
              <a:off x="576844" y="2275242"/>
              <a:ext cx="2743200" cy="4754880"/>
            </a:xfrm>
            <a:prstGeom prst="rect">
              <a:avLst/>
            </a:prstGeom>
            <a:gradFill>
              <a:gsLst>
                <a:gs pos="13000">
                  <a:srgbClr val="F2F9FF"/>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8" name="圖形 7">
              <a:extLst>
                <a:ext uri="{FF2B5EF4-FFF2-40B4-BE49-F238E27FC236}">
                  <a16:creationId xmlns:a16="http://schemas.microsoft.com/office/drawing/2014/main" id="{582D6E5A-E664-4EE4-97CD-32046F1A38F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62821"/>
            <a:stretch/>
          </p:blipFill>
          <p:spPr>
            <a:xfrm rot="16200000">
              <a:off x="1258118" y="4337170"/>
              <a:ext cx="4461410" cy="337554"/>
            </a:xfrm>
            <a:prstGeom prst="rect">
              <a:avLst/>
            </a:prstGeom>
          </p:spPr>
        </p:pic>
      </p:grpSp>
      <p:sp>
        <p:nvSpPr>
          <p:cNvPr id="2" name="標題 1">
            <a:extLst>
              <a:ext uri="{FF2B5EF4-FFF2-40B4-BE49-F238E27FC236}">
                <a16:creationId xmlns:a16="http://schemas.microsoft.com/office/drawing/2014/main" id="{6538EFFE-B0A5-451B-8878-1F90FBBE1044}"/>
              </a:ext>
            </a:extLst>
          </p:cNvPr>
          <p:cNvSpPr>
            <a:spLocks noGrp="1"/>
          </p:cNvSpPr>
          <p:nvPr>
            <p:ph type="title"/>
          </p:nvPr>
        </p:nvSpPr>
        <p:spPr/>
        <p:txBody>
          <a:bodyPr>
            <a:noAutofit/>
          </a:bodyPr>
          <a:lstStyle/>
          <a:p>
            <a:r>
              <a:rPr lang="zh-TW" altLang="en-US" sz="4800">
                <a:solidFill>
                  <a:schemeClr val="bg2">
                    <a:lumMod val="10000"/>
                  </a:schemeClr>
                </a:solidFill>
                <a:latin typeface="Arial" panose="020B0604020202020204" pitchFamily="34" charset="0"/>
                <a:ea typeface="微軟正黑體"/>
                <a:cs typeface="Arial" panose="020B0604020202020204" pitchFamily="34" charset="0"/>
              </a:rPr>
              <a:t>QuObjects</a:t>
            </a:r>
            <a:r>
              <a:rPr lang="zh-TW" altLang="en-US" sz="4800">
                <a:solidFill>
                  <a:schemeClr val="bg2">
                    <a:lumMod val="10000"/>
                  </a:schemeClr>
                </a:solidFill>
                <a:latin typeface="微軟正黑體"/>
                <a:ea typeface="微軟正黑體"/>
              </a:rPr>
              <a:t> 是什麼? </a:t>
            </a:r>
            <a:endParaRPr lang="zh-TW" altLang="en-US" sz="4800">
              <a:solidFill>
                <a:schemeClr val="bg2">
                  <a:lumMod val="10000"/>
                </a:schemeClr>
              </a:solidFill>
            </a:endParaRPr>
          </a:p>
        </p:txBody>
      </p:sp>
      <p:sp>
        <p:nvSpPr>
          <p:cNvPr id="4" name="標題 1">
            <a:extLst>
              <a:ext uri="{FF2B5EF4-FFF2-40B4-BE49-F238E27FC236}">
                <a16:creationId xmlns:a16="http://schemas.microsoft.com/office/drawing/2014/main" id="{96890710-1174-45DA-8DD9-18DA1DFCFF0C}"/>
              </a:ext>
            </a:extLst>
          </p:cNvPr>
          <p:cNvSpPr txBox="1">
            <a:spLocks/>
          </p:cNvSpPr>
          <p:nvPr/>
        </p:nvSpPr>
        <p:spPr>
          <a:xfrm>
            <a:off x="623869" y="907212"/>
            <a:ext cx="6693842" cy="563734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tx1"/>
                </a:solidFill>
                <a:latin typeface="微軟正黑體" panose="020B0604030504040204" pitchFamily="34" charset="-120"/>
                <a:ea typeface="微軟正黑體" panose="020B0604030504040204" pitchFamily="34" charset="-120"/>
                <a:cs typeface="+mj-cs"/>
              </a:defRPr>
            </a:lvl1pPr>
          </a:lstStyle>
          <a:p>
            <a:pPr>
              <a:lnSpc>
                <a:spcPts val="4200"/>
              </a:lnSpc>
              <a:spcBef>
                <a:spcPts val="2200"/>
              </a:spcBef>
            </a:pPr>
            <a:r>
              <a:rPr lang="zh-TW" altLang="en-US" sz="3100" b="0">
                <a:latin typeface="Arial" panose="020B0604020202020204" pitchFamily="34" charset="0"/>
                <a:ea typeface="微軟正黑體"/>
                <a:cs typeface="Arial" panose="020B0604020202020204" pitchFamily="34" charset="0"/>
              </a:rPr>
              <a:t>QuObjects</a:t>
            </a:r>
            <a:r>
              <a:rPr lang="zh-TW" altLang="en-US" sz="3100" b="0">
                <a:latin typeface="微軟正黑體"/>
                <a:ea typeface="微軟正黑體"/>
              </a:rPr>
              <a:t> 可以把 </a:t>
            </a:r>
            <a:r>
              <a:rPr lang="zh-TW" altLang="en-US" sz="3100" b="0">
                <a:latin typeface="Arial" panose="020B0604020202020204" pitchFamily="34" charset="0"/>
                <a:ea typeface="微軟正黑體"/>
                <a:cs typeface="Arial" panose="020B0604020202020204" pitchFamily="34" charset="0"/>
              </a:rPr>
              <a:t>QNAP NAS </a:t>
            </a:r>
            <a:r>
              <a:rPr lang="zh-TW" altLang="en-US" sz="3100" b="0">
                <a:latin typeface="微軟正黑體"/>
                <a:ea typeface="微軟正黑體"/>
              </a:rPr>
              <a:t>成為與 </a:t>
            </a:r>
            <a:r>
              <a:rPr lang="zh-TW" altLang="en-US" sz="3100" b="0">
                <a:latin typeface="Arial" panose="020B0604020202020204" pitchFamily="34" charset="0"/>
                <a:ea typeface="微軟正黑體"/>
                <a:cs typeface="Arial" panose="020B0604020202020204" pitchFamily="34" charset="0"/>
              </a:rPr>
              <a:t>AWS S3 </a:t>
            </a:r>
            <a:r>
              <a:rPr lang="zh-TW" altLang="en-US" sz="3100" b="0">
                <a:latin typeface="微軟正黑體"/>
                <a:ea typeface="微軟正黑體"/>
              </a:rPr>
              <a:t>一樣的環境</a:t>
            </a:r>
            <a:r>
              <a:rPr lang="zh-TW" altLang="en-US" sz="3100" b="0">
                <a:latin typeface="Arial" panose="020B0604020202020204" pitchFamily="34" charset="0"/>
                <a:ea typeface="微軟正黑體"/>
                <a:cs typeface="Arial" panose="020B0604020202020204" pitchFamily="34" charset="0"/>
              </a:rPr>
              <a:t>(S3 Compatible) </a:t>
            </a:r>
            <a:endParaRPr lang="zh-TW" altLang="en-US" sz="3100" b="0">
              <a:latin typeface="微軟正黑體"/>
              <a:ea typeface="微軟正黑體"/>
            </a:endParaRPr>
          </a:p>
          <a:p>
            <a:pPr>
              <a:lnSpc>
                <a:spcPts val="4200"/>
              </a:lnSpc>
              <a:spcBef>
                <a:spcPts val="2200"/>
              </a:spcBef>
            </a:pPr>
            <a:r>
              <a:rPr lang="zh-TW" altLang="en-US" sz="3100" b="0">
                <a:latin typeface="微軟正黑體"/>
                <a:ea typeface="微軟正黑體"/>
              </a:rPr>
              <a:t>可以用來測試在 </a:t>
            </a:r>
            <a:r>
              <a:rPr lang="zh-TW" altLang="en-US" sz="3100" b="0">
                <a:latin typeface="Arial" panose="020B0604020202020204" pitchFamily="34" charset="0"/>
                <a:ea typeface="微軟正黑體"/>
                <a:cs typeface="Arial" panose="020B0604020202020204" pitchFamily="34" charset="0"/>
              </a:rPr>
              <a:t>AWS S3 </a:t>
            </a:r>
            <a:r>
              <a:rPr lang="zh-TW" altLang="en-US" sz="3100" b="0">
                <a:latin typeface="微軟正黑體"/>
                <a:ea typeface="微軟正黑體"/>
              </a:rPr>
              <a:t>上的物件服務並享受低成本高效能的物件測試環境</a:t>
            </a:r>
            <a:endParaRPr lang="zh-TW" altLang="en-US" sz="3100" b="0"/>
          </a:p>
          <a:p>
            <a:pPr>
              <a:spcBef>
                <a:spcPts val="2200"/>
              </a:spcBef>
            </a:pPr>
            <a:endParaRPr lang="zh-TW" altLang="en-US" b="0"/>
          </a:p>
        </p:txBody>
      </p:sp>
      <p:pic>
        <p:nvPicPr>
          <p:cNvPr id="5" name="圖片 4">
            <a:extLst>
              <a:ext uri="{FF2B5EF4-FFF2-40B4-BE49-F238E27FC236}">
                <a16:creationId xmlns:a16="http://schemas.microsoft.com/office/drawing/2014/main" id="{442E3979-CD63-4799-BAD1-0FC4FD32716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309" b="30154"/>
          <a:stretch/>
        </p:blipFill>
        <p:spPr>
          <a:xfrm>
            <a:off x="7727515" y="1638300"/>
            <a:ext cx="4464485" cy="5219700"/>
          </a:xfrm>
          <a:prstGeom prst="rect">
            <a:avLst/>
          </a:prstGeom>
        </p:spPr>
      </p:pic>
      <p:pic>
        <p:nvPicPr>
          <p:cNvPr id="16" name="圖片 15">
            <a:extLst>
              <a:ext uri="{FF2B5EF4-FFF2-40B4-BE49-F238E27FC236}">
                <a16:creationId xmlns:a16="http://schemas.microsoft.com/office/drawing/2014/main" id="{7AE9F077-5010-4236-8E57-8ABCFBE2E7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349" y="5142767"/>
            <a:ext cx="4711951" cy="1172369"/>
          </a:xfrm>
          <a:prstGeom prst="rect">
            <a:avLst/>
          </a:prstGeom>
        </p:spPr>
      </p:pic>
      <p:pic>
        <p:nvPicPr>
          <p:cNvPr id="10" name="圖片 9" descr="一張含有 時鐘 的圖片&#10;&#10;自動產生的描述">
            <a:extLst>
              <a:ext uri="{FF2B5EF4-FFF2-40B4-BE49-F238E27FC236}">
                <a16:creationId xmlns:a16="http://schemas.microsoft.com/office/drawing/2014/main" id="{E1930B8F-ADE4-488F-81B3-1CE174D711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87364" y="5535562"/>
            <a:ext cx="838314" cy="1073102"/>
          </a:xfrm>
          <a:prstGeom prst="rect">
            <a:avLst/>
          </a:prstGeom>
        </p:spPr>
      </p:pic>
      <p:pic>
        <p:nvPicPr>
          <p:cNvPr id="11" name="圖片 10" descr="一張含有 水 的圖片&#10;&#10;自動產生的描述">
            <a:extLst>
              <a:ext uri="{FF2B5EF4-FFF2-40B4-BE49-F238E27FC236}">
                <a16:creationId xmlns:a16="http://schemas.microsoft.com/office/drawing/2014/main" id="{9219FF97-58D0-421B-AE0C-D4A554FF88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31420" y="5194814"/>
            <a:ext cx="1487732" cy="605783"/>
          </a:xfrm>
          <a:prstGeom prst="rect">
            <a:avLst/>
          </a:prstGeom>
        </p:spPr>
      </p:pic>
      <p:pic>
        <p:nvPicPr>
          <p:cNvPr id="12" name="圖片 11">
            <a:extLst>
              <a:ext uri="{FF2B5EF4-FFF2-40B4-BE49-F238E27FC236}">
                <a16:creationId xmlns:a16="http://schemas.microsoft.com/office/drawing/2014/main" id="{3DAABBFA-5C29-4069-8EBF-A36EE3B4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7364" y="4739021"/>
            <a:ext cx="750671" cy="743605"/>
          </a:xfrm>
          <a:prstGeom prst="rect">
            <a:avLst/>
          </a:prstGeom>
          <a:effectLst>
            <a:outerShdw blurRad="215900" dist="203200" dir="3780000" algn="t" rotWithShape="0">
              <a:prstClr val="black">
                <a:alpha val="31000"/>
              </a:prstClr>
            </a:outerShdw>
          </a:effectLst>
        </p:spPr>
      </p:pic>
    </p:spTree>
    <p:extLst>
      <p:ext uri="{BB962C8B-B14F-4D97-AF65-F5344CB8AC3E}">
        <p14:creationId xmlns:p14="http://schemas.microsoft.com/office/powerpoint/2010/main" val="3768471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圖片 287">
            <a:extLst>
              <a:ext uri="{FF2B5EF4-FFF2-40B4-BE49-F238E27FC236}">
                <a16:creationId xmlns:a16="http://schemas.microsoft.com/office/drawing/2014/main" id="{9AF92B18-6546-48DB-AE03-1F89C038F9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7054460" y="6376604"/>
            <a:ext cx="2325478" cy="420721"/>
          </a:xfrm>
          <a:prstGeom prst="rect">
            <a:avLst/>
          </a:prstGeom>
        </p:spPr>
      </p:pic>
      <p:pic>
        <p:nvPicPr>
          <p:cNvPr id="287" name="圖片 286">
            <a:extLst>
              <a:ext uri="{FF2B5EF4-FFF2-40B4-BE49-F238E27FC236}">
                <a16:creationId xmlns:a16="http://schemas.microsoft.com/office/drawing/2014/main" id="{24FD48B4-8B0B-4F39-99BF-6EEE889457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151866" y="6460665"/>
            <a:ext cx="3105375" cy="389200"/>
          </a:xfrm>
          <a:prstGeom prst="rect">
            <a:avLst/>
          </a:prstGeom>
        </p:spPr>
      </p:pic>
      <p:sp>
        <p:nvSpPr>
          <p:cNvPr id="2" name="Title 1">
            <a:extLst>
              <a:ext uri="{FF2B5EF4-FFF2-40B4-BE49-F238E27FC236}">
                <a16:creationId xmlns:a16="http://schemas.microsoft.com/office/drawing/2014/main" id="{04C43710-E4FA-4446-8E01-79ACC2284B7E}"/>
              </a:ext>
            </a:extLst>
          </p:cNvPr>
          <p:cNvSpPr>
            <a:spLocks noGrp="1"/>
          </p:cNvSpPr>
          <p:nvPr>
            <p:ph type="title"/>
          </p:nvPr>
        </p:nvSpPr>
        <p:spPr>
          <a:xfrm>
            <a:off x="484152" y="423576"/>
            <a:ext cx="12515085" cy="658084"/>
          </a:xfrm>
        </p:spPr>
        <p:txBody>
          <a:bodyPr>
            <a:noAutofit/>
          </a:bodyPr>
          <a:lstStyle/>
          <a:p>
            <a:r>
              <a:rPr lang="zh-CN" altLang="en-US" sz="4600">
                <a:solidFill>
                  <a:schemeClr val="tx1"/>
                </a:solidFill>
                <a:latin typeface="Microsoft JhengHei"/>
                <a:ea typeface="Microsoft JhengHei"/>
                <a:cs typeface="Arial"/>
              </a:rPr>
              <a:t>透過 </a:t>
            </a:r>
            <a:r>
              <a:rPr lang="zh-CN" altLang="en-US" sz="4600">
                <a:solidFill>
                  <a:schemeClr val="tx1"/>
                </a:solidFill>
                <a:latin typeface="Arial" panose="020B0604020202020204" pitchFamily="34" charset="0"/>
                <a:ea typeface="Microsoft JhengHei"/>
                <a:cs typeface="Arial" panose="020B0604020202020204" pitchFamily="34" charset="0"/>
              </a:rPr>
              <a:t>QuObjects </a:t>
            </a:r>
            <a:r>
              <a:rPr lang="zh-CN" altLang="en-US" sz="4600">
                <a:solidFill>
                  <a:schemeClr val="tx1"/>
                </a:solidFill>
                <a:latin typeface="Microsoft JhengHei"/>
                <a:ea typeface="Microsoft JhengHei"/>
                <a:cs typeface="Arial"/>
              </a:rPr>
              <a:t>, 使物件服務開發更有效率</a:t>
            </a:r>
          </a:p>
        </p:txBody>
      </p:sp>
      <p:pic>
        <p:nvPicPr>
          <p:cNvPr id="6" name="圖形 6" descr="雲朵">
            <a:extLst>
              <a:ext uri="{FF2B5EF4-FFF2-40B4-BE49-F238E27FC236}">
                <a16:creationId xmlns:a16="http://schemas.microsoft.com/office/drawing/2014/main" id="{6F663356-4319-4673-A7F1-6C29AD633F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544" y="892919"/>
            <a:ext cx="2975727" cy="2975727"/>
          </a:xfrm>
          <a:prstGeom prst="rect">
            <a:avLst/>
          </a:prstGeom>
        </p:spPr>
      </p:pic>
      <p:pic>
        <p:nvPicPr>
          <p:cNvPr id="8" name="圖形 29">
            <a:extLst>
              <a:ext uri="{FF2B5EF4-FFF2-40B4-BE49-F238E27FC236}">
                <a16:creationId xmlns:a16="http://schemas.microsoft.com/office/drawing/2014/main" id="{43E23198-8521-4C80-8598-20C2A4D252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91348" y="3932054"/>
            <a:ext cx="720000" cy="720000"/>
          </a:xfrm>
          <a:prstGeom prst="rect">
            <a:avLst/>
          </a:prstGeom>
          <a:effectLst>
            <a:outerShdw blurRad="190500" dist="76200" dir="2880000" algn="t" rotWithShape="0">
              <a:prstClr val="black">
                <a:alpha val="18000"/>
              </a:prstClr>
            </a:outerShdw>
          </a:effectLst>
        </p:spPr>
      </p:pic>
      <p:sp>
        <p:nvSpPr>
          <p:cNvPr id="20" name="TextBox 15">
            <a:extLst>
              <a:ext uri="{FF2B5EF4-FFF2-40B4-BE49-F238E27FC236}">
                <a16:creationId xmlns:a16="http://schemas.microsoft.com/office/drawing/2014/main" id="{320A5A86-B14E-4CE9-B02F-0C40EE8AC052}"/>
              </a:ext>
            </a:extLst>
          </p:cNvPr>
          <p:cNvSpPr txBox="1"/>
          <p:nvPr/>
        </p:nvSpPr>
        <p:spPr>
          <a:xfrm>
            <a:off x="1618617" y="4217481"/>
            <a:ext cx="1813008" cy="95410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b="1" err="1">
                <a:solidFill>
                  <a:schemeClr val="bg1"/>
                </a:solidFill>
                <a:latin typeface="Microsoft JhengHei"/>
                <a:ea typeface="Microsoft JhengHei"/>
              </a:rPr>
              <a:t>搭配</a:t>
            </a:r>
            <a:r>
              <a:rPr lang="en-US" altLang="zh-TW" b="1">
                <a:solidFill>
                  <a:schemeClr val="bg1"/>
                </a:solidFill>
                <a:latin typeface="Microsoft JhengHei"/>
                <a:ea typeface="Microsoft JhengHei"/>
              </a:rPr>
              <a:t> </a:t>
            </a:r>
          </a:p>
          <a:p>
            <a:pPr algn="ctr"/>
            <a:r>
              <a:rPr lang="en-US" altLang="zh-TW" b="1" err="1">
                <a:solidFill>
                  <a:schemeClr val="bg1"/>
                </a:solidFill>
                <a:latin typeface="Arial" panose="020B0604020202020204" pitchFamily="34" charset="0"/>
                <a:ea typeface="Microsoft JhengHei"/>
                <a:cs typeface="Arial" panose="020B0604020202020204" pitchFamily="34" charset="0"/>
              </a:rPr>
              <a:t>HybridMount</a:t>
            </a:r>
            <a:r>
              <a:rPr lang="en-US" altLang="zh-TW" b="1" err="1">
                <a:solidFill>
                  <a:schemeClr val="bg1"/>
                </a:solidFill>
                <a:latin typeface="Microsoft JhengHei"/>
                <a:ea typeface="Microsoft JhengHei"/>
              </a:rPr>
              <a:t>快速上雲</a:t>
            </a:r>
            <a:endParaRPr lang="en-US" altLang="zh-TW" b="1">
              <a:solidFill>
                <a:schemeClr val="bg1"/>
              </a:solidFill>
              <a:latin typeface="Microsoft JhengHei"/>
              <a:ea typeface="Microsoft JhengHei"/>
            </a:endParaRPr>
          </a:p>
        </p:txBody>
      </p:sp>
      <p:sp>
        <p:nvSpPr>
          <p:cNvPr id="9" name="文字方塊 8">
            <a:extLst>
              <a:ext uri="{FF2B5EF4-FFF2-40B4-BE49-F238E27FC236}">
                <a16:creationId xmlns:a16="http://schemas.microsoft.com/office/drawing/2014/main" id="{36CB0695-B9D9-4EBE-BF37-62DC4B90CD86}"/>
              </a:ext>
            </a:extLst>
          </p:cNvPr>
          <p:cNvSpPr txBox="1"/>
          <p:nvPr/>
        </p:nvSpPr>
        <p:spPr>
          <a:xfrm rot="19612056">
            <a:off x="4465244" y="3087187"/>
            <a:ext cx="2896174"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a:defRPr sz="1600" b="1">
                <a:solidFill>
                  <a:srgbClr val="FFFFFF"/>
                </a:solidFill>
                <a:latin typeface="Microsoft JhengHei"/>
                <a:ea typeface="Microsoft JhengHei"/>
              </a:defRPr>
            </a:lvl1pPr>
          </a:lstStyle>
          <a:p>
            <a:r>
              <a:rPr lang="zh-TW" altLang="en-US" sz="1800">
                <a:solidFill>
                  <a:schemeClr val="bg1"/>
                </a:solidFill>
              </a:rPr>
              <a:t>相容於 </a:t>
            </a:r>
            <a:r>
              <a:rPr lang="zh-TW" altLang="en-US" sz="1800">
                <a:solidFill>
                  <a:schemeClr val="bg1"/>
                </a:solidFill>
                <a:latin typeface="Arial" panose="020B0604020202020204" pitchFamily="34" charset="0"/>
                <a:cs typeface="Arial" panose="020B0604020202020204" pitchFamily="34" charset="0"/>
              </a:rPr>
              <a:t>AWS S3</a:t>
            </a:r>
            <a:r>
              <a:rPr lang="zh-TW" altLang="en-US" sz="1800">
                <a:solidFill>
                  <a:schemeClr val="bg1"/>
                </a:solidFill>
              </a:rPr>
              <a:t>，</a:t>
            </a:r>
            <a:endParaRPr lang="en-US" altLang="zh-TW" sz="1800">
              <a:solidFill>
                <a:schemeClr val="bg1"/>
              </a:solidFill>
            </a:endParaRPr>
          </a:p>
          <a:p>
            <a:r>
              <a:rPr lang="zh-TW" altLang="en-US" sz="1800">
                <a:solidFill>
                  <a:schemeClr val="bg1"/>
                </a:solidFill>
              </a:rPr>
              <a:t>免改程式碼即可進行開發</a:t>
            </a:r>
          </a:p>
        </p:txBody>
      </p:sp>
      <p:pic>
        <p:nvPicPr>
          <p:cNvPr id="11" name="圖形 10">
            <a:extLst>
              <a:ext uri="{FF2B5EF4-FFF2-40B4-BE49-F238E27FC236}">
                <a16:creationId xmlns:a16="http://schemas.microsoft.com/office/drawing/2014/main" id="{ACCB1A44-C050-4EDA-8C20-E55D12AEE3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7241" y="5839703"/>
            <a:ext cx="720000" cy="720000"/>
          </a:xfrm>
          <a:prstGeom prst="rect">
            <a:avLst/>
          </a:prstGeom>
          <a:effectLst>
            <a:outerShdw blurRad="190500" dist="76200" dir="2880000" algn="t" rotWithShape="0">
              <a:prstClr val="black">
                <a:alpha val="18000"/>
              </a:prstClr>
            </a:outerShdw>
          </a:effectLst>
        </p:spPr>
      </p:pic>
      <p:sp>
        <p:nvSpPr>
          <p:cNvPr id="23" name="TextBox 15">
            <a:extLst>
              <a:ext uri="{FF2B5EF4-FFF2-40B4-BE49-F238E27FC236}">
                <a16:creationId xmlns:a16="http://schemas.microsoft.com/office/drawing/2014/main" id="{F974AD05-CB30-49EF-AE45-01FBEB824E62}"/>
              </a:ext>
            </a:extLst>
          </p:cNvPr>
          <p:cNvSpPr txBox="1"/>
          <p:nvPr/>
        </p:nvSpPr>
        <p:spPr>
          <a:xfrm>
            <a:off x="5085127" y="5865123"/>
            <a:ext cx="1618068"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zh-TW" b="1" err="1">
                <a:solidFill>
                  <a:schemeClr val="bg1"/>
                </a:solidFill>
                <a:latin typeface="Microsoft JhengHei"/>
                <a:ea typeface="Microsoft JhengHei"/>
              </a:rPr>
              <a:t>搭配</a:t>
            </a:r>
            <a:r>
              <a:rPr lang="en-US" altLang="zh-TW" b="1">
                <a:solidFill>
                  <a:schemeClr val="bg1"/>
                </a:solidFill>
                <a:latin typeface="Microsoft JhengHei"/>
                <a:ea typeface="Microsoft JhengHei"/>
              </a:rPr>
              <a:t> </a:t>
            </a:r>
            <a:r>
              <a:rPr lang="en-US" altLang="zh-TW" b="1" err="1">
                <a:solidFill>
                  <a:schemeClr val="bg1"/>
                </a:solidFill>
                <a:latin typeface="Arial" panose="020B0604020202020204" pitchFamily="34" charset="0"/>
                <a:ea typeface="Microsoft JhengHei"/>
                <a:cs typeface="Arial" panose="020B0604020202020204" pitchFamily="34" charset="0"/>
              </a:rPr>
              <a:t>HBS</a:t>
            </a:r>
            <a:r>
              <a:rPr lang="en-US" altLang="zh-TW" b="1" err="1">
                <a:solidFill>
                  <a:schemeClr val="bg1"/>
                </a:solidFill>
                <a:latin typeface="Microsoft JhengHei"/>
                <a:ea typeface="Microsoft JhengHei"/>
              </a:rPr>
              <a:t>，備份整個專案</a:t>
            </a:r>
            <a:endParaRPr lang="en-US" altLang="zh-TW" b="1">
              <a:solidFill>
                <a:schemeClr val="bg1"/>
              </a:solidFill>
              <a:latin typeface="Microsoft JhengHei"/>
              <a:ea typeface="Microsoft JhengHei"/>
            </a:endParaRPr>
          </a:p>
        </p:txBody>
      </p:sp>
      <p:cxnSp>
        <p:nvCxnSpPr>
          <p:cNvPr id="21" name="直線單箭頭接點 20">
            <a:extLst>
              <a:ext uri="{FF2B5EF4-FFF2-40B4-BE49-F238E27FC236}">
                <a16:creationId xmlns:a16="http://schemas.microsoft.com/office/drawing/2014/main" id="{FAAD9A1F-E64E-47D5-A00C-6BCA2C681398}"/>
              </a:ext>
            </a:extLst>
          </p:cNvPr>
          <p:cNvCxnSpPr>
            <a:cxnSpLocks/>
          </p:cNvCxnSpPr>
          <p:nvPr/>
        </p:nvCxnSpPr>
        <p:spPr>
          <a:xfrm>
            <a:off x="3551259" y="3134620"/>
            <a:ext cx="0" cy="1907424"/>
          </a:xfrm>
          <a:prstGeom prst="straightConnector1">
            <a:avLst/>
          </a:prstGeom>
          <a:ln w="104775">
            <a:gradFill flip="none" rotWithShape="1">
              <a:gsLst>
                <a:gs pos="0">
                  <a:schemeClr val="accent4">
                    <a:alpha val="0"/>
                  </a:schemeClr>
                </a:gs>
                <a:gs pos="43000">
                  <a:srgbClr val="FFC000"/>
                </a:gs>
              </a:gsLst>
              <a:lin ang="162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4" name="直線單箭頭接點 23">
            <a:extLst>
              <a:ext uri="{FF2B5EF4-FFF2-40B4-BE49-F238E27FC236}">
                <a16:creationId xmlns:a16="http://schemas.microsoft.com/office/drawing/2014/main" id="{7E096808-86BF-4C60-975C-622711FA177B}"/>
              </a:ext>
            </a:extLst>
          </p:cNvPr>
          <p:cNvCxnSpPr>
            <a:cxnSpLocks/>
          </p:cNvCxnSpPr>
          <p:nvPr/>
        </p:nvCxnSpPr>
        <p:spPr>
          <a:xfrm flipV="1">
            <a:off x="1572551" y="3153196"/>
            <a:ext cx="0" cy="1932902"/>
          </a:xfrm>
          <a:prstGeom prst="straightConnector1">
            <a:avLst/>
          </a:prstGeom>
          <a:ln w="104775">
            <a:gradFill flip="none" rotWithShape="1">
              <a:gsLst>
                <a:gs pos="0">
                  <a:schemeClr val="accent4">
                    <a:alpha val="0"/>
                  </a:schemeClr>
                </a:gs>
                <a:gs pos="43000">
                  <a:srgbClr val="FFC000"/>
                </a:gs>
              </a:gsLst>
              <a:lin ang="162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7" name="直線單箭頭接點 26">
            <a:extLst>
              <a:ext uri="{FF2B5EF4-FFF2-40B4-BE49-F238E27FC236}">
                <a16:creationId xmlns:a16="http://schemas.microsoft.com/office/drawing/2014/main" id="{FA8F94A2-075B-468B-A405-A407154B6741}"/>
              </a:ext>
            </a:extLst>
          </p:cNvPr>
          <p:cNvCxnSpPr>
            <a:cxnSpLocks/>
          </p:cNvCxnSpPr>
          <p:nvPr/>
        </p:nvCxnSpPr>
        <p:spPr>
          <a:xfrm flipH="1">
            <a:off x="4156408" y="5617141"/>
            <a:ext cx="2669290" cy="0"/>
          </a:xfrm>
          <a:prstGeom prst="straightConnector1">
            <a:avLst/>
          </a:prstGeom>
          <a:ln w="104775">
            <a:gradFill flip="none" rotWithShape="1">
              <a:gsLst>
                <a:gs pos="0">
                  <a:schemeClr val="accent4">
                    <a:alpha val="0"/>
                  </a:schemeClr>
                </a:gs>
                <a:gs pos="43000">
                  <a:srgbClr val="FFC000"/>
                </a:gs>
              </a:gsLst>
              <a:lin ang="108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pic>
        <p:nvPicPr>
          <p:cNvPr id="7" name="Picture 6" descr="A screen shot of a computer&#10;&#10;Description generated with high confidence">
            <a:extLst>
              <a:ext uri="{FF2B5EF4-FFF2-40B4-BE49-F238E27FC236}">
                <a16:creationId xmlns:a16="http://schemas.microsoft.com/office/drawing/2014/main" id="{75E5C1D0-1300-4946-BE3C-F1A96D043928}"/>
              </a:ext>
            </a:extLst>
          </p:cNvPr>
          <p:cNvPicPr>
            <a:picLocks noChangeAspect="1"/>
          </p:cNvPicPr>
          <p:nvPr/>
        </p:nvPicPr>
        <p:blipFill>
          <a:blip r:embed="rId10"/>
          <a:stretch>
            <a:fillRect/>
          </a:stretch>
        </p:blipFill>
        <p:spPr>
          <a:xfrm>
            <a:off x="1239586" y="5165857"/>
            <a:ext cx="2742378" cy="1604249"/>
          </a:xfrm>
          <a:prstGeom prst="rect">
            <a:avLst/>
          </a:prstGeom>
        </p:spPr>
      </p:pic>
      <p:pic>
        <p:nvPicPr>
          <p:cNvPr id="30" name="Picture 6" descr="A screen shot of a computer&#10;&#10;Description generated with high confidence">
            <a:extLst>
              <a:ext uri="{FF2B5EF4-FFF2-40B4-BE49-F238E27FC236}">
                <a16:creationId xmlns:a16="http://schemas.microsoft.com/office/drawing/2014/main" id="{74DE30F9-D61C-4D31-85A6-F2256F5D18A3}"/>
              </a:ext>
            </a:extLst>
          </p:cNvPr>
          <p:cNvPicPr>
            <a:picLocks noChangeAspect="1"/>
          </p:cNvPicPr>
          <p:nvPr/>
        </p:nvPicPr>
        <p:blipFill>
          <a:blip r:embed="rId10"/>
          <a:stretch>
            <a:fillRect/>
          </a:stretch>
        </p:blipFill>
        <p:spPr>
          <a:xfrm>
            <a:off x="7132207" y="5397607"/>
            <a:ext cx="2247731" cy="1314889"/>
          </a:xfrm>
          <a:prstGeom prst="rect">
            <a:avLst/>
          </a:prstGeom>
        </p:spPr>
      </p:pic>
      <p:cxnSp>
        <p:nvCxnSpPr>
          <p:cNvPr id="26" name="直線單箭頭接點 25">
            <a:extLst>
              <a:ext uri="{FF2B5EF4-FFF2-40B4-BE49-F238E27FC236}">
                <a16:creationId xmlns:a16="http://schemas.microsoft.com/office/drawing/2014/main" id="{C4E50DE9-9B07-4067-B67F-23BD8FD77C02}"/>
              </a:ext>
            </a:extLst>
          </p:cNvPr>
          <p:cNvCxnSpPr>
            <a:cxnSpLocks/>
          </p:cNvCxnSpPr>
          <p:nvPr/>
        </p:nvCxnSpPr>
        <p:spPr>
          <a:xfrm flipV="1">
            <a:off x="3914536" y="3020843"/>
            <a:ext cx="3340819" cy="2172890"/>
          </a:xfrm>
          <a:prstGeom prst="straightConnector1">
            <a:avLst/>
          </a:prstGeom>
          <a:ln w="104775">
            <a:gradFill flip="none" rotWithShape="1">
              <a:gsLst>
                <a:gs pos="0">
                  <a:schemeClr val="accent4">
                    <a:alpha val="0"/>
                  </a:schemeClr>
                </a:gs>
                <a:gs pos="43000">
                  <a:srgbClr val="FFC000"/>
                </a:gs>
              </a:gsLst>
              <a:lin ang="162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9" name="直線單箭頭接點 28">
            <a:extLst>
              <a:ext uri="{FF2B5EF4-FFF2-40B4-BE49-F238E27FC236}">
                <a16:creationId xmlns:a16="http://schemas.microsoft.com/office/drawing/2014/main" id="{0D5265CA-3FCE-4279-A182-BA6F48D283EF}"/>
              </a:ext>
            </a:extLst>
          </p:cNvPr>
          <p:cNvCxnSpPr>
            <a:cxnSpLocks/>
          </p:cNvCxnSpPr>
          <p:nvPr/>
        </p:nvCxnSpPr>
        <p:spPr>
          <a:xfrm>
            <a:off x="4087452" y="2260117"/>
            <a:ext cx="3243552" cy="0"/>
          </a:xfrm>
          <a:prstGeom prst="straightConnector1">
            <a:avLst/>
          </a:prstGeom>
          <a:ln w="104775">
            <a:gradFill flip="none" rotWithShape="1">
              <a:gsLst>
                <a:gs pos="0">
                  <a:schemeClr val="accent4">
                    <a:alpha val="0"/>
                  </a:schemeClr>
                </a:gs>
                <a:gs pos="43000">
                  <a:srgbClr val="FFC000"/>
                </a:gs>
              </a:gsLst>
              <a:lin ang="108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pic>
        <p:nvPicPr>
          <p:cNvPr id="31" name="圖形 30">
            <a:extLst>
              <a:ext uri="{FF2B5EF4-FFF2-40B4-BE49-F238E27FC236}">
                <a16:creationId xmlns:a16="http://schemas.microsoft.com/office/drawing/2014/main" id="{F3242CCB-BC72-471A-B30B-DCF1203BC3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71081" y="1692813"/>
            <a:ext cx="2741698" cy="2106779"/>
          </a:xfrm>
          <a:prstGeom prst="rect">
            <a:avLst/>
          </a:prstGeom>
        </p:spPr>
      </p:pic>
      <p:grpSp>
        <p:nvGrpSpPr>
          <p:cNvPr id="39" name="群組 38">
            <a:extLst>
              <a:ext uri="{FF2B5EF4-FFF2-40B4-BE49-F238E27FC236}">
                <a16:creationId xmlns:a16="http://schemas.microsoft.com/office/drawing/2014/main" id="{1A71A7B0-547F-4B5B-95A7-0162D00CF05B}"/>
              </a:ext>
            </a:extLst>
          </p:cNvPr>
          <p:cNvGrpSpPr/>
          <p:nvPr/>
        </p:nvGrpSpPr>
        <p:grpSpPr>
          <a:xfrm>
            <a:off x="2839179" y="1591599"/>
            <a:ext cx="1248420" cy="1084253"/>
            <a:chOff x="3436941" y="1184218"/>
            <a:chExt cx="1248420" cy="1084253"/>
          </a:xfrm>
          <a:effectLst>
            <a:outerShdw blurRad="190500" dist="76200" dir="2880000" algn="t" rotWithShape="0">
              <a:prstClr val="black">
                <a:alpha val="18000"/>
              </a:prstClr>
            </a:outerShdw>
          </a:effectLst>
        </p:grpSpPr>
        <p:grpSp>
          <p:nvGrpSpPr>
            <p:cNvPr id="40" name="群組 39">
              <a:extLst>
                <a:ext uri="{FF2B5EF4-FFF2-40B4-BE49-F238E27FC236}">
                  <a16:creationId xmlns:a16="http://schemas.microsoft.com/office/drawing/2014/main" id="{F5DDED58-0306-402B-A4DF-81F51C11AF20}"/>
                </a:ext>
              </a:extLst>
            </p:cNvPr>
            <p:cNvGrpSpPr/>
            <p:nvPr/>
          </p:nvGrpSpPr>
          <p:grpSpPr>
            <a:xfrm rot="5400000">
              <a:off x="3595407" y="1184218"/>
              <a:ext cx="911411" cy="911411"/>
              <a:chOff x="866919" y="1547343"/>
              <a:chExt cx="1691999" cy="1691999"/>
            </a:xfrm>
          </p:grpSpPr>
          <p:sp>
            <p:nvSpPr>
              <p:cNvPr id="42" name="Shape 279">
                <a:extLst>
                  <a:ext uri="{FF2B5EF4-FFF2-40B4-BE49-F238E27FC236}">
                    <a16:creationId xmlns:a16="http://schemas.microsoft.com/office/drawing/2014/main" id="{649D22FE-0529-42C8-B10F-AB38CF5F78F7}"/>
                  </a:ext>
                </a:extLst>
              </p:cNvPr>
              <p:cNvSpPr/>
              <p:nvPr/>
            </p:nvSpPr>
            <p:spPr>
              <a:xfrm rot="2700000">
                <a:off x="866919" y="1547343"/>
                <a:ext cx="1691999" cy="1691999"/>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43" name="Shape 280">
                <a:extLst>
                  <a:ext uri="{FF2B5EF4-FFF2-40B4-BE49-F238E27FC236}">
                    <a16:creationId xmlns:a16="http://schemas.microsoft.com/office/drawing/2014/main" id="{478F1D57-134E-4F5A-8B16-0BE6CA445930}"/>
                  </a:ext>
                </a:extLst>
              </p:cNvPr>
              <p:cNvSpPr/>
              <p:nvPr/>
            </p:nvSpPr>
            <p:spPr>
              <a:xfrm>
                <a:off x="952692" y="1630226"/>
                <a:ext cx="1512000" cy="151200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pic>
          <p:nvPicPr>
            <p:cNvPr id="41" name="圖形 40">
              <a:extLst>
                <a:ext uri="{FF2B5EF4-FFF2-40B4-BE49-F238E27FC236}">
                  <a16:creationId xmlns:a16="http://schemas.microsoft.com/office/drawing/2014/main" id="{5E90DBB7-C295-4BF7-AC32-E43AB464D80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36941" y="1224471"/>
              <a:ext cx="1248420" cy="1044000"/>
            </a:xfrm>
            <a:prstGeom prst="rect">
              <a:avLst/>
            </a:prstGeom>
          </p:spPr>
        </p:pic>
      </p:grpSp>
      <p:grpSp>
        <p:nvGrpSpPr>
          <p:cNvPr id="16" name="群組 15">
            <a:extLst>
              <a:ext uri="{FF2B5EF4-FFF2-40B4-BE49-F238E27FC236}">
                <a16:creationId xmlns:a16="http://schemas.microsoft.com/office/drawing/2014/main" id="{DA77E579-12A0-491C-B366-2DFA3AAD69C2}"/>
              </a:ext>
            </a:extLst>
          </p:cNvPr>
          <p:cNvGrpSpPr/>
          <p:nvPr/>
        </p:nvGrpSpPr>
        <p:grpSpPr>
          <a:xfrm>
            <a:off x="7171081" y="3842001"/>
            <a:ext cx="4183423" cy="1471290"/>
            <a:chOff x="6869666" y="4309508"/>
            <a:chExt cx="4183423" cy="1471290"/>
          </a:xfrm>
        </p:grpSpPr>
        <p:grpSp>
          <p:nvGrpSpPr>
            <p:cNvPr id="33" name="群組 32">
              <a:extLst>
                <a:ext uri="{FF2B5EF4-FFF2-40B4-BE49-F238E27FC236}">
                  <a16:creationId xmlns:a16="http://schemas.microsoft.com/office/drawing/2014/main" id="{C978FE10-6E23-45D8-B49B-1DF880445A88}"/>
                </a:ext>
              </a:extLst>
            </p:cNvPr>
            <p:cNvGrpSpPr/>
            <p:nvPr/>
          </p:nvGrpSpPr>
          <p:grpSpPr>
            <a:xfrm>
              <a:off x="6869666" y="4309508"/>
              <a:ext cx="4183423" cy="1471290"/>
              <a:chOff x="6387080" y="3697108"/>
              <a:chExt cx="4290162" cy="1471290"/>
            </a:xfrm>
          </p:grpSpPr>
          <p:sp>
            <p:nvSpPr>
              <p:cNvPr id="34" name="矩形: 圓角 33">
                <a:extLst>
                  <a:ext uri="{FF2B5EF4-FFF2-40B4-BE49-F238E27FC236}">
                    <a16:creationId xmlns:a16="http://schemas.microsoft.com/office/drawing/2014/main" id="{44F5E4FB-8568-41E3-8E92-869E3A16A502}"/>
                  </a:ext>
                </a:extLst>
              </p:cNvPr>
              <p:cNvSpPr/>
              <p:nvPr/>
            </p:nvSpPr>
            <p:spPr>
              <a:xfrm>
                <a:off x="6387080" y="3697108"/>
                <a:ext cx="4290162" cy="1471290"/>
              </a:xfrm>
              <a:prstGeom prst="roundRect">
                <a:avLst>
                  <a:gd name="adj" fmla="val 5010"/>
                </a:avLst>
              </a:prstGeom>
              <a:solidFill>
                <a:schemeClr val="accent1">
                  <a:lumMod val="75000"/>
                  <a:alpha val="60000"/>
                </a:schemeClr>
              </a:solidFill>
              <a:ln w="2857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微軟正黑體" panose="020B0604030504040204" pitchFamily="34" charset="-120"/>
                  <a:ea typeface="微軟正黑體" panose="020B0604030504040204" pitchFamily="34" charset="-120"/>
                </a:endParaRPr>
              </a:p>
            </p:txBody>
          </p:sp>
          <p:sp>
            <p:nvSpPr>
              <p:cNvPr id="35" name="文字方塊 34">
                <a:extLst>
                  <a:ext uri="{FF2B5EF4-FFF2-40B4-BE49-F238E27FC236}">
                    <a16:creationId xmlns:a16="http://schemas.microsoft.com/office/drawing/2014/main" id="{22E61BB5-D54D-47E0-95B2-50EA27863124}"/>
                  </a:ext>
                </a:extLst>
              </p:cNvPr>
              <p:cNvSpPr txBox="1"/>
              <p:nvPr/>
            </p:nvSpPr>
            <p:spPr>
              <a:xfrm>
                <a:off x="6950316" y="3746168"/>
                <a:ext cx="3590448" cy="1287917"/>
              </a:xfrm>
              <a:prstGeom prst="rect">
                <a:avLst/>
              </a:prstGeom>
              <a:noFill/>
            </p:spPr>
            <p:txBody>
              <a:bodyPr wrap="square" lIns="91440" tIns="45720" rIns="91440" bIns="45720" anchor="t">
                <a:spAutoFit/>
              </a:bodyPr>
              <a:lstStyle/>
              <a:p>
                <a:pPr>
                  <a:lnSpc>
                    <a:spcPct val="150000"/>
                  </a:lnSpc>
                </a:pPr>
                <a:r>
                  <a:rPr lang="zh-TW" altLang="en-US" b="1">
                    <a:solidFill>
                      <a:schemeClr val="bg1"/>
                    </a:solidFill>
                    <a:latin typeface="微軟正黑體"/>
                    <a:ea typeface="微軟正黑體"/>
                  </a:rPr>
                  <a:t>在辦公室享受</a:t>
                </a:r>
                <a:r>
                  <a:rPr lang="en-US" altLang="zh-TW" b="1">
                    <a:solidFill>
                      <a:schemeClr val="bg1"/>
                    </a:solidFill>
                    <a:latin typeface="Arial" panose="020B0604020202020204" pitchFamily="34" charset="0"/>
                    <a:ea typeface="微軟正黑體"/>
                    <a:cs typeface="Arial" panose="020B0604020202020204" pitchFamily="34" charset="0"/>
                  </a:rPr>
                  <a:t>Local</a:t>
                </a:r>
                <a:r>
                  <a:rPr lang="zh-TW" altLang="en-US" b="1">
                    <a:solidFill>
                      <a:schemeClr val="bg1"/>
                    </a:solidFill>
                    <a:latin typeface="微軟正黑體"/>
                    <a:ea typeface="微軟正黑體"/>
                  </a:rPr>
                  <a:t>端連線速度</a:t>
                </a:r>
              </a:p>
              <a:p>
                <a:pPr>
                  <a:lnSpc>
                    <a:spcPct val="150000"/>
                  </a:lnSpc>
                </a:pPr>
                <a:r>
                  <a:rPr lang="zh-TW" altLang="en-US" b="1">
                    <a:solidFill>
                      <a:schemeClr val="bg1"/>
                    </a:solidFill>
                    <a:latin typeface="微軟正黑體" panose="020B0604030504040204" pitchFamily="34" charset="-120"/>
                    <a:ea typeface="微軟正黑體" panose="020B0604030504040204" pitchFamily="34" charset="-120"/>
                  </a:rPr>
                  <a:t>在外也可直連公有雲享受便利性</a:t>
                </a:r>
              </a:p>
              <a:p>
                <a:pPr>
                  <a:lnSpc>
                    <a:spcPct val="150000"/>
                  </a:lnSpc>
                </a:pPr>
                <a:r>
                  <a:rPr lang="zh-TW" altLang="en-US" b="1">
                    <a:solidFill>
                      <a:schemeClr val="bg1"/>
                    </a:solidFill>
                    <a:latin typeface="微軟正黑體" panose="020B0604030504040204" pitchFamily="34" charset="-120"/>
                    <a:ea typeface="微軟正黑體" panose="020B0604030504040204" pitchFamily="34" charset="-120"/>
                  </a:rPr>
                  <a:t>辦公室的</a:t>
                </a:r>
                <a:r>
                  <a:rPr lang="en-US" altLang="zh-TW" b="1">
                    <a:solidFill>
                      <a:schemeClr val="bg1"/>
                    </a:solidFill>
                    <a:latin typeface="微軟正黑體" panose="020B0604030504040204" pitchFamily="34" charset="-120"/>
                    <a:ea typeface="微軟正黑體" panose="020B0604030504040204" pitchFamily="34" charset="-120"/>
                  </a:rPr>
                  <a:t>NAS</a:t>
                </a:r>
                <a:r>
                  <a:rPr lang="zh-TW" altLang="en-US" b="1">
                    <a:solidFill>
                      <a:schemeClr val="bg1"/>
                    </a:solidFill>
                    <a:latin typeface="微軟正黑體" panose="020B0604030504040204" pitchFamily="34" charset="-120"/>
                    <a:ea typeface="微軟正黑體" panose="020B0604030504040204" pitchFamily="34" charset="-120"/>
                  </a:rPr>
                  <a:t>可快速備份</a:t>
                </a:r>
              </a:p>
            </p:txBody>
          </p:sp>
        </p:grpSp>
        <p:grpSp>
          <p:nvGrpSpPr>
            <p:cNvPr id="51" name="圖形 5">
              <a:extLst>
                <a:ext uri="{FF2B5EF4-FFF2-40B4-BE49-F238E27FC236}">
                  <a16:creationId xmlns:a16="http://schemas.microsoft.com/office/drawing/2014/main" id="{06815B13-A01B-4A83-B5FA-7D7307817FF7}"/>
                </a:ext>
              </a:extLst>
            </p:cNvPr>
            <p:cNvGrpSpPr/>
            <p:nvPr/>
          </p:nvGrpSpPr>
          <p:grpSpPr>
            <a:xfrm>
              <a:off x="7041377" y="4434397"/>
              <a:ext cx="385322" cy="385288"/>
              <a:chOff x="3973487" y="1550629"/>
              <a:chExt cx="553869" cy="553821"/>
            </a:xfrm>
            <a:solidFill>
              <a:srgbClr val="11F7C0"/>
            </a:solidFill>
          </p:grpSpPr>
          <p:sp>
            <p:nvSpPr>
              <p:cNvPr id="52" name="手繪多邊形: 圖案 51">
                <a:extLst>
                  <a:ext uri="{FF2B5EF4-FFF2-40B4-BE49-F238E27FC236}">
                    <a16:creationId xmlns:a16="http://schemas.microsoft.com/office/drawing/2014/main" id="{EDC71DE9-A56D-4EDC-A611-3B973B9C8FF6}"/>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p>
            </p:txBody>
          </p:sp>
          <p:grpSp>
            <p:nvGrpSpPr>
              <p:cNvPr id="53" name="圖形 5">
                <a:extLst>
                  <a:ext uri="{FF2B5EF4-FFF2-40B4-BE49-F238E27FC236}">
                    <a16:creationId xmlns:a16="http://schemas.microsoft.com/office/drawing/2014/main" id="{9BC343C0-A0AE-46A7-94BC-A03BE877A5CE}"/>
                  </a:ext>
                </a:extLst>
              </p:cNvPr>
              <p:cNvGrpSpPr/>
              <p:nvPr/>
            </p:nvGrpSpPr>
            <p:grpSpPr>
              <a:xfrm>
                <a:off x="3973487" y="1550629"/>
                <a:ext cx="553869" cy="553821"/>
                <a:chOff x="3973487" y="1550629"/>
                <a:chExt cx="553869" cy="553821"/>
              </a:xfrm>
              <a:grpFill/>
            </p:grpSpPr>
            <p:sp>
              <p:nvSpPr>
                <p:cNvPr id="54" name="手繪多邊形: 圖案 53">
                  <a:extLst>
                    <a:ext uri="{FF2B5EF4-FFF2-40B4-BE49-F238E27FC236}">
                      <a16:creationId xmlns:a16="http://schemas.microsoft.com/office/drawing/2014/main" id="{A0AD01D4-9E3A-477F-81D7-7B4BEE59457C}"/>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B937B21B-7E65-4603-9844-BECD731A5D5C}"/>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B45B1CA2-D7FA-40DF-8F99-16A1FA1D7C44}"/>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D4EF41D9-3C43-40DC-84CB-9988C39A4435}"/>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CC3F87BC-4786-4677-B26C-187F8758B61C}"/>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81D46CBC-DA7B-4689-AF69-A1C20FF641C0}"/>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3DC87FC9-059D-4219-AD7B-F7617C408DB2}"/>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6ADC0913-B1C2-4CC9-8B4E-CB04802B6E77}"/>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4432FC0C-33E7-478D-8172-E0B2522F4985}"/>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DA345CE0-2A79-4B96-930D-90CB194E8BA0}"/>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36EB7DE2-CDFE-4A12-A63D-F6AD7A5391E9}"/>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1509678A-0960-4C0F-92D8-A5EA4379DBC4}"/>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BAAB3A0E-724D-434E-A2DC-1C46A1999E89}"/>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6B452649-18CE-4D7F-897E-1CD7DC2883C6}"/>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FAB21B0F-98D0-4A65-84EB-B85A9B73D87E}"/>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DD0D3AD0-D674-47BB-9A73-EBE0B1FDEC60}"/>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257DC5C2-9A17-40C6-965E-C82676633CD4}"/>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0ADE7B45-456C-43B7-9F1F-37765274500C}"/>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18A50067-C702-4BF5-972B-EEE0B9972157}"/>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DB9DC8C8-7635-4319-8E5E-0ADDCF811566}"/>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86DD2EA1-4E9D-4EE4-9731-B5FC49132617}"/>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21224223-05F4-4DAA-94FA-FF87E92EEF25}"/>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1D4E0A0B-29D9-4F7C-B024-95EA501A683F}"/>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09B16CB1-F898-4F66-9A36-F831DCDFE272}"/>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9C84DCEB-3F0B-45B8-BC41-86BB7D0C9D74}"/>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AA2C62BD-FDC1-4B79-891F-DB0DBF1170FE}"/>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7CE2E1F1-29F3-4D41-B876-CCBCDB14301D}"/>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FA4138B1-594B-4328-B761-37831912E22B}"/>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141B9493-1890-44E9-9EC9-3ED56D3B74A6}"/>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C6CFBA2F-9157-4B7E-BA47-858523414BDC}"/>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B3E73B94-3157-421B-8487-7B48195037D3}"/>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67188FE2-132C-4F3F-B672-987B6B38B66E}"/>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A8808580-2056-4C2F-B8B3-20A4AF711C0E}"/>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66678E31-21F0-4043-8D90-BAECB3A44140}"/>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07A6614B-C7B7-401A-8C76-FECE12A9B090}"/>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290A6D0F-E48D-47E7-A623-5019D5F77978}"/>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6CACD83E-146D-475C-AA6E-E4227DFDB1C6}"/>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E5F47C03-D883-412F-BB62-99F5548713D5}"/>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C89B5F9D-7CCC-45A5-969A-6D2FDA4062B8}"/>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6F564D1A-04ED-4E3D-9CC0-3D19CE0A1D82}"/>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667DCF1E-D25B-410A-AE71-3181F011EA49}"/>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C337CE4B-191E-4FC1-BA07-3E731E5A4236}"/>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E280DD06-E4E8-417B-A5F2-428EC7E58A9D}"/>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1E45575A-5B56-42B6-A029-058A3EE246F2}"/>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F770AF78-F028-400C-8380-F7BC853FB582}"/>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5EB1807B-B8B3-42F1-A7CE-F07B018D338F}"/>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57BA1728-DDF3-4B79-B471-AB0AA6F31C95}"/>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E3D32A55-0095-483F-869D-0F43C6CC09D7}"/>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D109F9B2-C0A5-4890-B8C3-107EE06A3852}"/>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368E8442-ED32-46E9-9B31-865E7A838117}"/>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8534A571-6C22-41B1-B4AE-7379D214D61D}"/>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0610F4D7-7370-408A-844B-A8D868040A7B}"/>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DD7DC4E3-CA02-4879-BCF8-3E0E0338A0A3}"/>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33397139-F5EF-4F14-8388-548D534E0052}"/>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B74F870B-183A-48EA-AC68-0CF0BCA25146}"/>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EE6C3AF2-A83F-4946-BA0E-0078B7BEA613}"/>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7FBFFAA9-AD75-4A99-8E58-BC9D690EF4D2}"/>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2611509E-4778-4257-88AB-D06D397C4723}"/>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F0241DFF-47C6-45B5-94D7-29AE7D3E8B31}"/>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BCFAF8F1-8C4D-4769-9B2C-9A68AFAA67E5}"/>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75D80B55-3787-4E89-BAFF-34F9B5A9BEDD}"/>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893F6D43-7A5E-43BE-AB4E-E654FA56DAA3}"/>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4FF98FFA-6352-4FC6-BC44-BDCF2162F377}"/>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4E54A933-E63E-4B72-BC00-31A6BD51AB53}"/>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913E0E1F-C1F0-48A8-BEA8-B00B7723F22A}"/>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9EE4B8A4-B2EA-4D6C-8F54-12C384242B31}"/>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02955C46-E577-4410-856E-67D94B555316}"/>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5617EB12-EC29-4016-83B6-F3FE08F2491A}"/>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B6DEC59F-43D1-424D-BD6A-F44F4948FE42}"/>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CCBABC3C-F85F-44A6-85BC-4E69FBDA6CE7}"/>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D2DFD42F-98FF-4A91-B23E-8ADE233AB94D}"/>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FA13FC3D-9849-45B6-8A09-743D911EC600}"/>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FB3F6164-5024-4676-B506-4A26AEFE601B}"/>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p>
              </p:txBody>
            </p:sp>
          </p:grpSp>
        </p:grpSp>
        <p:grpSp>
          <p:nvGrpSpPr>
            <p:cNvPr id="127" name="圖形 5">
              <a:extLst>
                <a:ext uri="{FF2B5EF4-FFF2-40B4-BE49-F238E27FC236}">
                  <a16:creationId xmlns:a16="http://schemas.microsoft.com/office/drawing/2014/main" id="{70A684A9-774C-457C-B7CB-3C94941C859D}"/>
                </a:ext>
              </a:extLst>
            </p:cNvPr>
            <p:cNvGrpSpPr/>
            <p:nvPr/>
          </p:nvGrpSpPr>
          <p:grpSpPr>
            <a:xfrm>
              <a:off x="7041377" y="4858874"/>
              <a:ext cx="385322" cy="385288"/>
              <a:chOff x="3973487" y="1550629"/>
              <a:chExt cx="553869" cy="553821"/>
            </a:xfrm>
            <a:solidFill>
              <a:srgbClr val="11F7C0"/>
            </a:solidFill>
          </p:grpSpPr>
          <p:sp>
            <p:nvSpPr>
              <p:cNvPr id="128" name="手繪多邊形: 圖案 127">
                <a:extLst>
                  <a:ext uri="{FF2B5EF4-FFF2-40B4-BE49-F238E27FC236}">
                    <a16:creationId xmlns:a16="http://schemas.microsoft.com/office/drawing/2014/main" id="{D0AB6EB6-FA84-45EA-801E-B185AAF2E68D}"/>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p>
            </p:txBody>
          </p:sp>
          <p:grpSp>
            <p:nvGrpSpPr>
              <p:cNvPr id="129" name="圖形 5">
                <a:extLst>
                  <a:ext uri="{FF2B5EF4-FFF2-40B4-BE49-F238E27FC236}">
                    <a16:creationId xmlns:a16="http://schemas.microsoft.com/office/drawing/2014/main" id="{1A6DBDA1-3CE6-4EFE-BD83-EDE129F67122}"/>
                  </a:ext>
                </a:extLst>
              </p:cNvPr>
              <p:cNvGrpSpPr/>
              <p:nvPr/>
            </p:nvGrpSpPr>
            <p:grpSpPr>
              <a:xfrm>
                <a:off x="3973487" y="1550629"/>
                <a:ext cx="553869" cy="553821"/>
                <a:chOff x="3973487" y="1550629"/>
                <a:chExt cx="553869" cy="553821"/>
              </a:xfrm>
              <a:grpFill/>
            </p:grpSpPr>
            <p:sp>
              <p:nvSpPr>
                <p:cNvPr id="130" name="手繪多邊形: 圖案 129">
                  <a:extLst>
                    <a:ext uri="{FF2B5EF4-FFF2-40B4-BE49-F238E27FC236}">
                      <a16:creationId xmlns:a16="http://schemas.microsoft.com/office/drawing/2014/main" id="{953D3956-17D9-4E80-978D-D1247ED22983}"/>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9EF28EC7-9545-4E8F-8DB4-7324B8C9DB34}"/>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58D6164F-1F9A-4EAE-9F56-99379D13E069}"/>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F15092F3-3BD0-4CF4-A869-D5D7D1307D69}"/>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7953CE0A-E7F7-4870-AB41-9881BDB3D541}"/>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2D61649A-EA3B-498E-B18A-C82C6B2ADB89}"/>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136F85CE-7A51-4764-99DA-BE50F93E5EAB}"/>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E062C2F8-DCD8-42EE-8BF0-20BB5961BA17}"/>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4CB5CDF1-3CEE-4B11-BBB8-A179F3E4370A}"/>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16A71B0A-C129-41CC-BB42-D8AD1FAE9292}"/>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6D43563B-4635-4996-A3E8-2DF3DF34E5C7}"/>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3266DB95-4485-436B-9B2E-D3C52CC80FDA}"/>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CFF06288-E4C4-4823-A206-20F9DDE29932}"/>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DBEBDEA0-D68A-4EAC-BD0F-D347FCB9E170}"/>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2AB34D9E-5191-40FE-BA49-64B18ADB8B2C}"/>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79F68DC6-A599-4E4B-95C1-6421760FE07D}"/>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9CC8D019-2F96-437A-A885-838D5F83D7DD}"/>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E33E14A7-8563-44F7-8959-19288CFDF4B4}"/>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A9FBF594-F5B5-4A5E-8487-0B4F749F1AB7}"/>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376BAF86-78EE-4A7E-9B67-6502B707306B}"/>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102BBF2F-B1F6-4C74-873B-3AF7A5832F7A}"/>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E3CD9828-245A-4FFE-A502-FA9B861A8620}"/>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F7BAE2B7-1E5F-4C9D-8616-D2956294D9C2}"/>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56BD7E15-E3FE-473A-AF9E-F575060B33F9}"/>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A636DFFD-9548-413A-B1D8-BB9F1400B144}"/>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07699E20-ACED-4DD7-A814-939F4DE1556C}"/>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2D1CCB7D-2D8A-4CD5-843A-6861F6C3E96C}"/>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3E131AA5-B06E-4704-8BD5-789C4A3140F4}"/>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915340BD-9D64-47BE-90B1-F9B3697F63A4}"/>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3BBC01D1-A767-4440-AF4B-ECB6E202B9EE}"/>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E4D398A8-83BB-4ACF-BD68-FDB8A8A271AE}"/>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99F83BD0-AFC3-4669-9898-ABB8DA052B31}"/>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B363E0AF-8CAB-4E21-A05D-E1E4B576C07D}"/>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8D4D3396-94E0-4DED-89BC-8B291F50A426}"/>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5B329732-ACE8-459A-9267-5B4C1B574B46}"/>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EFAD8769-5BE8-4E96-9507-7ECCAFBFA023}"/>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1A1FAD1D-9662-4C15-9D7B-C194312C8E26}"/>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E83C8D9E-79D7-4DC1-8F95-AA5D30FCA557}"/>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1C4BE0C5-A129-4509-9F97-3D8192FD4042}"/>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BEF54FFA-D543-4D7E-9DA1-3C9CEF2ACD8E}"/>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DEEF8FF5-143F-425F-B47A-0CF44748028A}"/>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25245FFD-0FB2-41D0-B784-148B2BDBA789}"/>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BF57E6BA-7A05-4791-BD39-1ADDF4557589}"/>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CCC138FD-6A91-45B3-8E3F-64FD9E7AEF75}"/>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507748E7-93C6-488C-A8F8-3A093042673D}"/>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7EFE3A97-48BC-461F-931E-82ADA02A3C06}"/>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2222D9B6-964F-4E9D-8BC6-1EC6AE9BFFCF}"/>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08D926E4-65A4-4625-BA67-AA7E286A00BE}"/>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E8CD5E25-7152-4992-AEE0-338A7ECD4891}"/>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EEE96903-1F12-4031-B5BC-FD1703AE3411}"/>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FF483C49-50E3-4228-BC3F-EEAF2A89E999}"/>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p>
              </p:txBody>
            </p:sp>
            <p:sp>
              <p:nvSpPr>
                <p:cNvPr id="181" name="手繪多邊形: 圖案 180">
                  <a:extLst>
                    <a:ext uri="{FF2B5EF4-FFF2-40B4-BE49-F238E27FC236}">
                      <a16:creationId xmlns:a16="http://schemas.microsoft.com/office/drawing/2014/main" id="{D0CC1A8F-22F3-406C-9765-BE56E97B26A5}"/>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p>
              </p:txBody>
            </p:sp>
            <p:sp>
              <p:nvSpPr>
                <p:cNvPr id="182" name="手繪多邊形: 圖案 181">
                  <a:extLst>
                    <a:ext uri="{FF2B5EF4-FFF2-40B4-BE49-F238E27FC236}">
                      <a16:creationId xmlns:a16="http://schemas.microsoft.com/office/drawing/2014/main" id="{79CF3B74-2C60-4135-81B9-D7C8E60896F6}"/>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p>
              </p:txBody>
            </p:sp>
            <p:sp>
              <p:nvSpPr>
                <p:cNvPr id="183" name="手繪多邊形: 圖案 182">
                  <a:extLst>
                    <a:ext uri="{FF2B5EF4-FFF2-40B4-BE49-F238E27FC236}">
                      <a16:creationId xmlns:a16="http://schemas.microsoft.com/office/drawing/2014/main" id="{2F506175-66A4-46C5-A663-0FB738634DCB}"/>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1C332E1F-7B32-4751-B5D2-257F21AD445C}"/>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A8A950B2-B20C-4A51-9FA0-D9D3B85D4274}"/>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p>
              </p:txBody>
            </p:sp>
            <p:sp>
              <p:nvSpPr>
                <p:cNvPr id="186" name="手繪多邊形: 圖案 185">
                  <a:extLst>
                    <a:ext uri="{FF2B5EF4-FFF2-40B4-BE49-F238E27FC236}">
                      <a16:creationId xmlns:a16="http://schemas.microsoft.com/office/drawing/2014/main" id="{07592A62-FC36-42E6-89FC-AFEB6F06BD59}"/>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p>
              </p:txBody>
            </p:sp>
            <p:sp>
              <p:nvSpPr>
                <p:cNvPr id="187" name="手繪多邊形: 圖案 186">
                  <a:extLst>
                    <a:ext uri="{FF2B5EF4-FFF2-40B4-BE49-F238E27FC236}">
                      <a16:creationId xmlns:a16="http://schemas.microsoft.com/office/drawing/2014/main" id="{B3755FF8-CC93-4F8D-A062-1930AB405573}"/>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p>
              </p:txBody>
            </p:sp>
            <p:sp>
              <p:nvSpPr>
                <p:cNvPr id="188" name="手繪多邊形: 圖案 187">
                  <a:extLst>
                    <a:ext uri="{FF2B5EF4-FFF2-40B4-BE49-F238E27FC236}">
                      <a16:creationId xmlns:a16="http://schemas.microsoft.com/office/drawing/2014/main" id="{88AAB818-DBCA-4654-8D03-CD530D8B2F88}"/>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p>
              </p:txBody>
            </p:sp>
            <p:sp>
              <p:nvSpPr>
                <p:cNvPr id="189" name="手繪多邊形: 圖案 188">
                  <a:extLst>
                    <a:ext uri="{FF2B5EF4-FFF2-40B4-BE49-F238E27FC236}">
                      <a16:creationId xmlns:a16="http://schemas.microsoft.com/office/drawing/2014/main" id="{AC223000-66F7-4880-8A1A-9E507FB81D26}"/>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p>
              </p:txBody>
            </p:sp>
            <p:sp>
              <p:nvSpPr>
                <p:cNvPr id="190" name="手繪多邊形: 圖案 189">
                  <a:extLst>
                    <a:ext uri="{FF2B5EF4-FFF2-40B4-BE49-F238E27FC236}">
                      <a16:creationId xmlns:a16="http://schemas.microsoft.com/office/drawing/2014/main" id="{22AFF3B2-6E4B-43E1-B29A-FE09ADFD3990}"/>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p>
              </p:txBody>
            </p:sp>
            <p:sp>
              <p:nvSpPr>
                <p:cNvPr id="191" name="手繪多邊形: 圖案 190">
                  <a:extLst>
                    <a:ext uri="{FF2B5EF4-FFF2-40B4-BE49-F238E27FC236}">
                      <a16:creationId xmlns:a16="http://schemas.microsoft.com/office/drawing/2014/main" id="{D4513EAD-5FB6-45CC-B60D-9F9B94812B44}"/>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p>
              </p:txBody>
            </p:sp>
            <p:sp>
              <p:nvSpPr>
                <p:cNvPr id="192" name="手繪多邊形: 圖案 191">
                  <a:extLst>
                    <a:ext uri="{FF2B5EF4-FFF2-40B4-BE49-F238E27FC236}">
                      <a16:creationId xmlns:a16="http://schemas.microsoft.com/office/drawing/2014/main" id="{4B5696F7-1BB2-435A-9C36-2F9B1BA0286F}"/>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p>
              </p:txBody>
            </p:sp>
            <p:sp>
              <p:nvSpPr>
                <p:cNvPr id="193" name="手繪多邊形: 圖案 192">
                  <a:extLst>
                    <a:ext uri="{FF2B5EF4-FFF2-40B4-BE49-F238E27FC236}">
                      <a16:creationId xmlns:a16="http://schemas.microsoft.com/office/drawing/2014/main" id="{8DC9D9DC-BC7B-4DCB-96A3-730469EAB7BE}"/>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p>
              </p:txBody>
            </p:sp>
            <p:sp>
              <p:nvSpPr>
                <p:cNvPr id="194" name="手繪多邊形: 圖案 193">
                  <a:extLst>
                    <a:ext uri="{FF2B5EF4-FFF2-40B4-BE49-F238E27FC236}">
                      <a16:creationId xmlns:a16="http://schemas.microsoft.com/office/drawing/2014/main" id="{55715976-574E-4ECF-B12A-15CDED4E5DAF}"/>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35FA8B57-4729-4AEE-A4DB-90CA11F79032}"/>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p>
              </p:txBody>
            </p:sp>
            <p:sp>
              <p:nvSpPr>
                <p:cNvPr id="196" name="手繪多邊形: 圖案 195">
                  <a:extLst>
                    <a:ext uri="{FF2B5EF4-FFF2-40B4-BE49-F238E27FC236}">
                      <a16:creationId xmlns:a16="http://schemas.microsoft.com/office/drawing/2014/main" id="{4B6954BC-FDC1-4EDB-AF30-2A60B01D8BA3}"/>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p>
              </p:txBody>
            </p:sp>
            <p:sp>
              <p:nvSpPr>
                <p:cNvPr id="197" name="手繪多邊形: 圖案 196">
                  <a:extLst>
                    <a:ext uri="{FF2B5EF4-FFF2-40B4-BE49-F238E27FC236}">
                      <a16:creationId xmlns:a16="http://schemas.microsoft.com/office/drawing/2014/main" id="{C0AAC069-F775-4AA1-BC7C-627BE5F46803}"/>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p>
              </p:txBody>
            </p:sp>
            <p:sp>
              <p:nvSpPr>
                <p:cNvPr id="198" name="手繪多邊形: 圖案 197">
                  <a:extLst>
                    <a:ext uri="{FF2B5EF4-FFF2-40B4-BE49-F238E27FC236}">
                      <a16:creationId xmlns:a16="http://schemas.microsoft.com/office/drawing/2014/main" id="{60F38C03-25F7-481D-B752-D50E3FC38F69}"/>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p>
              </p:txBody>
            </p:sp>
            <p:sp>
              <p:nvSpPr>
                <p:cNvPr id="199" name="手繪多邊形: 圖案 198">
                  <a:extLst>
                    <a:ext uri="{FF2B5EF4-FFF2-40B4-BE49-F238E27FC236}">
                      <a16:creationId xmlns:a16="http://schemas.microsoft.com/office/drawing/2014/main" id="{B7F01E57-8A79-47F8-A801-8691ED875779}"/>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B63651D4-2554-43EF-9797-017B2FEEDB77}"/>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B26833F4-0B76-48F0-AC6B-89AAF6FDA790}"/>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18FB0883-B748-4082-AFCA-27CCBF59D60C}"/>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p>
              </p:txBody>
            </p:sp>
          </p:grpSp>
        </p:grpSp>
        <p:grpSp>
          <p:nvGrpSpPr>
            <p:cNvPr id="206" name="圖形 5">
              <a:extLst>
                <a:ext uri="{FF2B5EF4-FFF2-40B4-BE49-F238E27FC236}">
                  <a16:creationId xmlns:a16="http://schemas.microsoft.com/office/drawing/2014/main" id="{04A0CD32-7691-418E-BDA0-166E957769B7}"/>
                </a:ext>
              </a:extLst>
            </p:cNvPr>
            <p:cNvGrpSpPr/>
            <p:nvPr/>
          </p:nvGrpSpPr>
          <p:grpSpPr>
            <a:xfrm>
              <a:off x="7041377" y="5282162"/>
              <a:ext cx="385322" cy="385288"/>
              <a:chOff x="3973487" y="1550629"/>
              <a:chExt cx="553869" cy="553821"/>
            </a:xfrm>
            <a:solidFill>
              <a:srgbClr val="11F7C0"/>
            </a:solidFill>
          </p:grpSpPr>
          <p:sp>
            <p:nvSpPr>
              <p:cNvPr id="207" name="手繪多邊形: 圖案 206">
                <a:extLst>
                  <a:ext uri="{FF2B5EF4-FFF2-40B4-BE49-F238E27FC236}">
                    <a16:creationId xmlns:a16="http://schemas.microsoft.com/office/drawing/2014/main" id="{C4CF8C19-482F-4035-9C31-E9476B9F97BC}"/>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p>
            </p:txBody>
          </p:sp>
          <p:grpSp>
            <p:nvGrpSpPr>
              <p:cNvPr id="208" name="圖形 5">
                <a:extLst>
                  <a:ext uri="{FF2B5EF4-FFF2-40B4-BE49-F238E27FC236}">
                    <a16:creationId xmlns:a16="http://schemas.microsoft.com/office/drawing/2014/main" id="{B72C202E-838B-4F5B-839E-CAC0C10EDE0C}"/>
                  </a:ext>
                </a:extLst>
              </p:cNvPr>
              <p:cNvGrpSpPr/>
              <p:nvPr/>
            </p:nvGrpSpPr>
            <p:grpSpPr>
              <a:xfrm>
                <a:off x="3973487" y="1550629"/>
                <a:ext cx="553869" cy="553821"/>
                <a:chOff x="3973487" y="1550629"/>
                <a:chExt cx="553869" cy="553821"/>
              </a:xfrm>
              <a:grpFill/>
            </p:grpSpPr>
            <p:sp>
              <p:nvSpPr>
                <p:cNvPr id="209" name="手繪多邊形: 圖案 208">
                  <a:extLst>
                    <a:ext uri="{FF2B5EF4-FFF2-40B4-BE49-F238E27FC236}">
                      <a16:creationId xmlns:a16="http://schemas.microsoft.com/office/drawing/2014/main" id="{356B1EB8-B242-4E6C-999A-DBCC5D09461F}"/>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p>
              </p:txBody>
            </p:sp>
            <p:sp>
              <p:nvSpPr>
                <p:cNvPr id="210" name="手繪多邊形: 圖案 209">
                  <a:extLst>
                    <a:ext uri="{FF2B5EF4-FFF2-40B4-BE49-F238E27FC236}">
                      <a16:creationId xmlns:a16="http://schemas.microsoft.com/office/drawing/2014/main" id="{F6478B5F-CD0B-40B2-A96D-51650501B2F6}"/>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p>
              </p:txBody>
            </p:sp>
            <p:sp>
              <p:nvSpPr>
                <p:cNvPr id="211" name="手繪多邊形: 圖案 210">
                  <a:extLst>
                    <a:ext uri="{FF2B5EF4-FFF2-40B4-BE49-F238E27FC236}">
                      <a16:creationId xmlns:a16="http://schemas.microsoft.com/office/drawing/2014/main" id="{D325BFD6-27D3-43A3-9984-FA8E89A7D4DE}"/>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p>
              </p:txBody>
            </p:sp>
            <p:sp>
              <p:nvSpPr>
                <p:cNvPr id="212" name="手繪多邊形: 圖案 211">
                  <a:extLst>
                    <a:ext uri="{FF2B5EF4-FFF2-40B4-BE49-F238E27FC236}">
                      <a16:creationId xmlns:a16="http://schemas.microsoft.com/office/drawing/2014/main" id="{5FFA664B-5C02-4019-8F69-B74CD6CF2F5C}"/>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p>
              </p:txBody>
            </p:sp>
            <p:sp>
              <p:nvSpPr>
                <p:cNvPr id="213" name="手繪多邊形: 圖案 212">
                  <a:extLst>
                    <a:ext uri="{FF2B5EF4-FFF2-40B4-BE49-F238E27FC236}">
                      <a16:creationId xmlns:a16="http://schemas.microsoft.com/office/drawing/2014/main" id="{2ACA61D9-B09A-4575-957A-20BBEDC4E896}"/>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p>
              </p:txBody>
            </p:sp>
            <p:sp>
              <p:nvSpPr>
                <p:cNvPr id="214" name="手繪多邊形: 圖案 213">
                  <a:extLst>
                    <a:ext uri="{FF2B5EF4-FFF2-40B4-BE49-F238E27FC236}">
                      <a16:creationId xmlns:a16="http://schemas.microsoft.com/office/drawing/2014/main" id="{FD3AA04B-9D52-431E-9304-16553723820B}"/>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p>
              </p:txBody>
            </p:sp>
            <p:sp>
              <p:nvSpPr>
                <p:cNvPr id="215" name="手繪多邊形: 圖案 214">
                  <a:extLst>
                    <a:ext uri="{FF2B5EF4-FFF2-40B4-BE49-F238E27FC236}">
                      <a16:creationId xmlns:a16="http://schemas.microsoft.com/office/drawing/2014/main" id="{FC6B9893-7D17-402E-9A14-0E21C1812271}"/>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0CF575C3-3BF2-42E4-973A-470CE173A1EB}"/>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6491E2DC-239D-41A6-98AB-7263246C6D6A}"/>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8F7A08BB-AC83-4537-B889-0AAB50AD1C4D}"/>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865360DC-16CA-4EBE-9318-D22BDDBD5F25}"/>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DBFDABD2-B25B-42A8-95EC-BEAD66FEFCB1}"/>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06159386-B715-4561-97B5-5714F98E64F9}"/>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C932FFA3-E47A-43E1-BCA1-C3D62FC5CC03}"/>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9C05EACD-C798-498D-A24A-BA4D4602D610}"/>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B026E2EA-ECAC-4E50-88CF-99EC459851B7}"/>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p>
              </p:txBody>
            </p:sp>
            <p:sp>
              <p:nvSpPr>
                <p:cNvPr id="225" name="手繪多邊形: 圖案 224">
                  <a:extLst>
                    <a:ext uri="{FF2B5EF4-FFF2-40B4-BE49-F238E27FC236}">
                      <a16:creationId xmlns:a16="http://schemas.microsoft.com/office/drawing/2014/main" id="{AAB4AB4A-9092-4CBC-9161-7D4D1BB1A014}"/>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p>
              </p:txBody>
            </p:sp>
            <p:sp>
              <p:nvSpPr>
                <p:cNvPr id="226" name="手繪多邊形: 圖案 225">
                  <a:extLst>
                    <a:ext uri="{FF2B5EF4-FFF2-40B4-BE49-F238E27FC236}">
                      <a16:creationId xmlns:a16="http://schemas.microsoft.com/office/drawing/2014/main" id="{2609B477-1E68-40B4-85AE-0AC8F6A824A2}"/>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61E83186-1609-4495-AD12-08D49DA749F0}"/>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05A5C8B9-5DC8-41E0-975A-7F2FC9A7A7E2}"/>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9120D3AD-73E9-4EF3-B9A0-2506BF7909C6}"/>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E00B05C0-7A15-446F-800B-BBE780F72743}"/>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97EB0ADE-984F-40E7-9178-C1A4FF97A8BA}"/>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2974B5F6-2E7C-427D-894E-46222C0F41D3}"/>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9844010C-290D-45EA-ADA7-FB4B93E364F9}"/>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p>
              </p:txBody>
            </p:sp>
            <p:sp>
              <p:nvSpPr>
                <p:cNvPr id="234" name="手繪多邊形: 圖案 233">
                  <a:extLst>
                    <a:ext uri="{FF2B5EF4-FFF2-40B4-BE49-F238E27FC236}">
                      <a16:creationId xmlns:a16="http://schemas.microsoft.com/office/drawing/2014/main" id="{AE0A8519-A961-4A89-AA90-FBB4B39CCBF7}"/>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p>
              </p:txBody>
            </p:sp>
            <p:sp>
              <p:nvSpPr>
                <p:cNvPr id="235" name="手繪多邊形: 圖案 234">
                  <a:extLst>
                    <a:ext uri="{FF2B5EF4-FFF2-40B4-BE49-F238E27FC236}">
                      <a16:creationId xmlns:a16="http://schemas.microsoft.com/office/drawing/2014/main" id="{5C7B3150-5AAD-44EB-8492-427385D9060A}"/>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p>
              </p:txBody>
            </p:sp>
            <p:sp>
              <p:nvSpPr>
                <p:cNvPr id="236" name="手繪多邊形: 圖案 235">
                  <a:extLst>
                    <a:ext uri="{FF2B5EF4-FFF2-40B4-BE49-F238E27FC236}">
                      <a16:creationId xmlns:a16="http://schemas.microsoft.com/office/drawing/2014/main" id="{8ADFEE41-7259-4C5C-8FB6-76DD08F56715}"/>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p>
              </p:txBody>
            </p:sp>
            <p:sp>
              <p:nvSpPr>
                <p:cNvPr id="237" name="手繪多邊形: 圖案 236">
                  <a:extLst>
                    <a:ext uri="{FF2B5EF4-FFF2-40B4-BE49-F238E27FC236}">
                      <a16:creationId xmlns:a16="http://schemas.microsoft.com/office/drawing/2014/main" id="{16213840-3694-4A16-B7A4-EC3A001B1763}"/>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p>
              </p:txBody>
            </p:sp>
            <p:sp>
              <p:nvSpPr>
                <p:cNvPr id="238" name="手繪多邊形: 圖案 237">
                  <a:extLst>
                    <a:ext uri="{FF2B5EF4-FFF2-40B4-BE49-F238E27FC236}">
                      <a16:creationId xmlns:a16="http://schemas.microsoft.com/office/drawing/2014/main" id="{B7F6BE84-7158-408C-8254-14C0B95CD5D8}"/>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p>
              </p:txBody>
            </p:sp>
            <p:sp>
              <p:nvSpPr>
                <p:cNvPr id="239" name="手繪多邊形: 圖案 238">
                  <a:extLst>
                    <a:ext uri="{FF2B5EF4-FFF2-40B4-BE49-F238E27FC236}">
                      <a16:creationId xmlns:a16="http://schemas.microsoft.com/office/drawing/2014/main" id="{C9F30D48-86E9-4238-82B4-510FE26933C8}"/>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p>
              </p:txBody>
            </p:sp>
            <p:sp>
              <p:nvSpPr>
                <p:cNvPr id="240" name="手繪多邊形: 圖案 239">
                  <a:extLst>
                    <a:ext uri="{FF2B5EF4-FFF2-40B4-BE49-F238E27FC236}">
                      <a16:creationId xmlns:a16="http://schemas.microsoft.com/office/drawing/2014/main" id="{D480F64D-7649-4B1F-83EC-BAB4E11DDA66}"/>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p>
              </p:txBody>
            </p:sp>
            <p:sp>
              <p:nvSpPr>
                <p:cNvPr id="241" name="手繪多邊形: 圖案 240">
                  <a:extLst>
                    <a:ext uri="{FF2B5EF4-FFF2-40B4-BE49-F238E27FC236}">
                      <a16:creationId xmlns:a16="http://schemas.microsoft.com/office/drawing/2014/main" id="{0E1FAA09-6D0E-4D9F-ACA5-7505ED99912B}"/>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p>
              </p:txBody>
            </p:sp>
            <p:sp>
              <p:nvSpPr>
                <p:cNvPr id="242" name="手繪多邊形: 圖案 241">
                  <a:extLst>
                    <a:ext uri="{FF2B5EF4-FFF2-40B4-BE49-F238E27FC236}">
                      <a16:creationId xmlns:a16="http://schemas.microsoft.com/office/drawing/2014/main" id="{FDF6E2BA-D96A-4BAE-8DF4-F1874D149717}"/>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p>
              </p:txBody>
            </p:sp>
            <p:sp>
              <p:nvSpPr>
                <p:cNvPr id="243" name="手繪多邊形: 圖案 242">
                  <a:extLst>
                    <a:ext uri="{FF2B5EF4-FFF2-40B4-BE49-F238E27FC236}">
                      <a16:creationId xmlns:a16="http://schemas.microsoft.com/office/drawing/2014/main" id="{0C5F8050-6289-4D78-9DC7-11BBE1EA88C2}"/>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p>
              </p:txBody>
            </p:sp>
            <p:sp>
              <p:nvSpPr>
                <p:cNvPr id="244" name="手繪多邊形: 圖案 243">
                  <a:extLst>
                    <a:ext uri="{FF2B5EF4-FFF2-40B4-BE49-F238E27FC236}">
                      <a16:creationId xmlns:a16="http://schemas.microsoft.com/office/drawing/2014/main" id="{EDB43340-9D6A-4992-ABBD-7679EC0D83A8}"/>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p>
              </p:txBody>
            </p:sp>
            <p:sp>
              <p:nvSpPr>
                <p:cNvPr id="245" name="手繪多邊形: 圖案 244">
                  <a:extLst>
                    <a:ext uri="{FF2B5EF4-FFF2-40B4-BE49-F238E27FC236}">
                      <a16:creationId xmlns:a16="http://schemas.microsoft.com/office/drawing/2014/main" id="{3E8A210C-431E-4A93-99E5-D6832C6C15D3}"/>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p>
              </p:txBody>
            </p:sp>
            <p:sp>
              <p:nvSpPr>
                <p:cNvPr id="246" name="手繪多邊形: 圖案 245">
                  <a:extLst>
                    <a:ext uri="{FF2B5EF4-FFF2-40B4-BE49-F238E27FC236}">
                      <a16:creationId xmlns:a16="http://schemas.microsoft.com/office/drawing/2014/main" id="{84646B50-0F4A-4A31-9234-9010EE070A65}"/>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p>
              </p:txBody>
            </p:sp>
            <p:sp>
              <p:nvSpPr>
                <p:cNvPr id="247" name="手繪多邊形: 圖案 246">
                  <a:extLst>
                    <a:ext uri="{FF2B5EF4-FFF2-40B4-BE49-F238E27FC236}">
                      <a16:creationId xmlns:a16="http://schemas.microsoft.com/office/drawing/2014/main" id="{306C5748-56CE-4131-8B03-3307649DC80C}"/>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p>
              </p:txBody>
            </p:sp>
            <p:sp>
              <p:nvSpPr>
                <p:cNvPr id="248" name="手繪多邊形: 圖案 247">
                  <a:extLst>
                    <a:ext uri="{FF2B5EF4-FFF2-40B4-BE49-F238E27FC236}">
                      <a16:creationId xmlns:a16="http://schemas.microsoft.com/office/drawing/2014/main" id="{F5D15873-7852-49E6-A7B1-1362759E3EE3}"/>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p>
              </p:txBody>
            </p:sp>
            <p:sp>
              <p:nvSpPr>
                <p:cNvPr id="249" name="手繪多邊形: 圖案 248">
                  <a:extLst>
                    <a:ext uri="{FF2B5EF4-FFF2-40B4-BE49-F238E27FC236}">
                      <a16:creationId xmlns:a16="http://schemas.microsoft.com/office/drawing/2014/main" id="{97F4BEC2-0FCC-4B16-BD2D-DFFF97E67CD7}"/>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p>
              </p:txBody>
            </p:sp>
            <p:sp>
              <p:nvSpPr>
                <p:cNvPr id="250" name="手繪多邊形: 圖案 249">
                  <a:extLst>
                    <a:ext uri="{FF2B5EF4-FFF2-40B4-BE49-F238E27FC236}">
                      <a16:creationId xmlns:a16="http://schemas.microsoft.com/office/drawing/2014/main" id="{4F45F1D6-0591-498D-9C52-621F0BE89484}"/>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p>
              </p:txBody>
            </p:sp>
            <p:sp>
              <p:nvSpPr>
                <p:cNvPr id="251" name="手繪多邊形: 圖案 250">
                  <a:extLst>
                    <a:ext uri="{FF2B5EF4-FFF2-40B4-BE49-F238E27FC236}">
                      <a16:creationId xmlns:a16="http://schemas.microsoft.com/office/drawing/2014/main" id="{9B9EBA2C-FF3B-45E7-AAD3-F471EC0453AE}"/>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p>
              </p:txBody>
            </p:sp>
            <p:sp>
              <p:nvSpPr>
                <p:cNvPr id="252" name="手繪多邊形: 圖案 251">
                  <a:extLst>
                    <a:ext uri="{FF2B5EF4-FFF2-40B4-BE49-F238E27FC236}">
                      <a16:creationId xmlns:a16="http://schemas.microsoft.com/office/drawing/2014/main" id="{8127FC89-2124-4DE8-9218-303C950D8C7D}"/>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p>
              </p:txBody>
            </p:sp>
            <p:sp>
              <p:nvSpPr>
                <p:cNvPr id="253" name="手繪多邊形: 圖案 252">
                  <a:extLst>
                    <a:ext uri="{FF2B5EF4-FFF2-40B4-BE49-F238E27FC236}">
                      <a16:creationId xmlns:a16="http://schemas.microsoft.com/office/drawing/2014/main" id="{61AA5018-41F9-4E50-853B-BAC51E16E57B}"/>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p>
              </p:txBody>
            </p:sp>
            <p:sp>
              <p:nvSpPr>
                <p:cNvPr id="254" name="手繪多邊形: 圖案 253">
                  <a:extLst>
                    <a:ext uri="{FF2B5EF4-FFF2-40B4-BE49-F238E27FC236}">
                      <a16:creationId xmlns:a16="http://schemas.microsoft.com/office/drawing/2014/main" id="{6F0A1CAC-673B-4B09-A7B0-6178BF1464F7}"/>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p>
              </p:txBody>
            </p:sp>
            <p:sp>
              <p:nvSpPr>
                <p:cNvPr id="255" name="手繪多邊形: 圖案 254">
                  <a:extLst>
                    <a:ext uri="{FF2B5EF4-FFF2-40B4-BE49-F238E27FC236}">
                      <a16:creationId xmlns:a16="http://schemas.microsoft.com/office/drawing/2014/main" id="{F68452F2-8A75-4226-B97C-A79B24DB7423}"/>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p>
              </p:txBody>
            </p:sp>
            <p:sp>
              <p:nvSpPr>
                <p:cNvPr id="256" name="手繪多邊形: 圖案 255">
                  <a:extLst>
                    <a:ext uri="{FF2B5EF4-FFF2-40B4-BE49-F238E27FC236}">
                      <a16:creationId xmlns:a16="http://schemas.microsoft.com/office/drawing/2014/main" id="{2F16EC8A-A3DF-4BFD-B4D9-10500CFA4F8B}"/>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p>
              </p:txBody>
            </p:sp>
            <p:sp>
              <p:nvSpPr>
                <p:cNvPr id="257" name="手繪多邊形: 圖案 256">
                  <a:extLst>
                    <a:ext uri="{FF2B5EF4-FFF2-40B4-BE49-F238E27FC236}">
                      <a16:creationId xmlns:a16="http://schemas.microsoft.com/office/drawing/2014/main" id="{A9138513-48F2-47D7-A063-487904748BE1}"/>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p>
              </p:txBody>
            </p:sp>
            <p:sp>
              <p:nvSpPr>
                <p:cNvPr id="258" name="手繪多邊形: 圖案 257">
                  <a:extLst>
                    <a:ext uri="{FF2B5EF4-FFF2-40B4-BE49-F238E27FC236}">
                      <a16:creationId xmlns:a16="http://schemas.microsoft.com/office/drawing/2014/main" id="{BCF05587-4CCC-4117-A4C5-EF2EA9962474}"/>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p>
              </p:txBody>
            </p:sp>
            <p:sp>
              <p:nvSpPr>
                <p:cNvPr id="259" name="手繪多邊形: 圖案 258">
                  <a:extLst>
                    <a:ext uri="{FF2B5EF4-FFF2-40B4-BE49-F238E27FC236}">
                      <a16:creationId xmlns:a16="http://schemas.microsoft.com/office/drawing/2014/main" id="{68940386-4822-4A2F-A29E-21B83AEDA639}"/>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p>
              </p:txBody>
            </p:sp>
            <p:sp>
              <p:nvSpPr>
                <p:cNvPr id="260" name="手繪多邊形: 圖案 259">
                  <a:extLst>
                    <a:ext uri="{FF2B5EF4-FFF2-40B4-BE49-F238E27FC236}">
                      <a16:creationId xmlns:a16="http://schemas.microsoft.com/office/drawing/2014/main" id="{F8CC0D2B-C331-473F-AF18-DD74A6E9E245}"/>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p>
              </p:txBody>
            </p:sp>
            <p:sp>
              <p:nvSpPr>
                <p:cNvPr id="261" name="手繪多邊形: 圖案 260">
                  <a:extLst>
                    <a:ext uri="{FF2B5EF4-FFF2-40B4-BE49-F238E27FC236}">
                      <a16:creationId xmlns:a16="http://schemas.microsoft.com/office/drawing/2014/main" id="{70B391E2-533E-4936-85DD-EA0BDF386BA5}"/>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p>
              </p:txBody>
            </p:sp>
            <p:sp>
              <p:nvSpPr>
                <p:cNvPr id="262" name="手繪多邊形: 圖案 261">
                  <a:extLst>
                    <a:ext uri="{FF2B5EF4-FFF2-40B4-BE49-F238E27FC236}">
                      <a16:creationId xmlns:a16="http://schemas.microsoft.com/office/drawing/2014/main" id="{48DB4C54-AD94-4CD4-8AC2-9EC57ABA77C9}"/>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p>
              </p:txBody>
            </p:sp>
            <p:sp>
              <p:nvSpPr>
                <p:cNvPr id="263" name="手繪多邊形: 圖案 262">
                  <a:extLst>
                    <a:ext uri="{FF2B5EF4-FFF2-40B4-BE49-F238E27FC236}">
                      <a16:creationId xmlns:a16="http://schemas.microsoft.com/office/drawing/2014/main" id="{8072C64D-6C2A-4A2E-8CEE-4891517CB4E3}"/>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p>
              </p:txBody>
            </p:sp>
            <p:sp>
              <p:nvSpPr>
                <p:cNvPr id="264" name="手繪多邊形: 圖案 263">
                  <a:extLst>
                    <a:ext uri="{FF2B5EF4-FFF2-40B4-BE49-F238E27FC236}">
                      <a16:creationId xmlns:a16="http://schemas.microsoft.com/office/drawing/2014/main" id="{112B1619-3672-4F24-ABF8-F44EC380D526}"/>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p>
              </p:txBody>
            </p:sp>
            <p:sp>
              <p:nvSpPr>
                <p:cNvPr id="265" name="手繪多邊形: 圖案 264">
                  <a:extLst>
                    <a:ext uri="{FF2B5EF4-FFF2-40B4-BE49-F238E27FC236}">
                      <a16:creationId xmlns:a16="http://schemas.microsoft.com/office/drawing/2014/main" id="{5B82DE8A-312B-423F-8AF4-4472AC354089}"/>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p>
              </p:txBody>
            </p:sp>
            <p:sp>
              <p:nvSpPr>
                <p:cNvPr id="266" name="手繪多邊形: 圖案 265">
                  <a:extLst>
                    <a:ext uri="{FF2B5EF4-FFF2-40B4-BE49-F238E27FC236}">
                      <a16:creationId xmlns:a16="http://schemas.microsoft.com/office/drawing/2014/main" id="{A3884E85-4666-416B-91DF-01145C574FCB}"/>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p>
              </p:txBody>
            </p:sp>
            <p:sp>
              <p:nvSpPr>
                <p:cNvPr id="267" name="手繪多邊形: 圖案 266">
                  <a:extLst>
                    <a:ext uri="{FF2B5EF4-FFF2-40B4-BE49-F238E27FC236}">
                      <a16:creationId xmlns:a16="http://schemas.microsoft.com/office/drawing/2014/main" id="{6BC9B92A-FD55-4C13-8CEF-83DA4D219C06}"/>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p>
              </p:txBody>
            </p:sp>
            <p:sp>
              <p:nvSpPr>
                <p:cNvPr id="268" name="手繪多邊形: 圖案 267">
                  <a:extLst>
                    <a:ext uri="{FF2B5EF4-FFF2-40B4-BE49-F238E27FC236}">
                      <a16:creationId xmlns:a16="http://schemas.microsoft.com/office/drawing/2014/main" id="{94863DDD-66A2-4C86-84F7-1B86F63B18C1}"/>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p>
              </p:txBody>
            </p:sp>
            <p:sp>
              <p:nvSpPr>
                <p:cNvPr id="269" name="手繪多邊形: 圖案 268">
                  <a:extLst>
                    <a:ext uri="{FF2B5EF4-FFF2-40B4-BE49-F238E27FC236}">
                      <a16:creationId xmlns:a16="http://schemas.microsoft.com/office/drawing/2014/main" id="{4A920376-D962-495A-AC8C-CD38948C24D0}"/>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p>
              </p:txBody>
            </p:sp>
            <p:sp>
              <p:nvSpPr>
                <p:cNvPr id="270" name="手繪多邊形: 圖案 269">
                  <a:extLst>
                    <a:ext uri="{FF2B5EF4-FFF2-40B4-BE49-F238E27FC236}">
                      <a16:creationId xmlns:a16="http://schemas.microsoft.com/office/drawing/2014/main" id="{EA57E870-F874-43AC-BC50-B81ADC7B9C86}"/>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p>
              </p:txBody>
            </p:sp>
            <p:sp>
              <p:nvSpPr>
                <p:cNvPr id="271" name="手繪多邊形: 圖案 270">
                  <a:extLst>
                    <a:ext uri="{FF2B5EF4-FFF2-40B4-BE49-F238E27FC236}">
                      <a16:creationId xmlns:a16="http://schemas.microsoft.com/office/drawing/2014/main" id="{A030AC59-35DB-4EFB-A4AE-C5A2BB8EA870}"/>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p>
              </p:txBody>
            </p:sp>
            <p:sp>
              <p:nvSpPr>
                <p:cNvPr id="272" name="手繪多邊形: 圖案 271">
                  <a:extLst>
                    <a:ext uri="{FF2B5EF4-FFF2-40B4-BE49-F238E27FC236}">
                      <a16:creationId xmlns:a16="http://schemas.microsoft.com/office/drawing/2014/main" id="{A7551888-E8CE-433A-8777-1C1F61939451}"/>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p>
              </p:txBody>
            </p:sp>
            <p:sp>
              <p:nvSpPr>
                <p:cNvPr id="273" name="手繪多邊形: 圖案 272">
                  <a:extLst>
                    <a:ext uri="{FF2B5EF4-FFF2-40B4-BE49-F238E27FC236}">
                      <a16:creationId xmlns:a16="http://schemas.microsoft.com/office/drawing/2014/main" id="{8859E4F2-3AC2-499B-9A69-DF7C944896F8}"/>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p>
              </p:txBody>
            </p:sp>
            <p:sp>
              <p:nvSpPr>
                <p:cNvPr id="274" name="手繪多邊形: 圖案 273">
                  <a:extLst>
                    <a:ext uri="{FF2B5EF4-FFF2-40B4-BE49-F238E27FC236}">
                      <a16:creationId xmlns:a16="http://schemas.microsoft.com/office/drawing/2014/main" id="{7CFBEC7A-BA66-4F49-A669-5FB6E4D12293}"/>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p>
              </p:txBody>
            </p:sp>
            <p:sp>
              <p:nvSpPr>
                <p:cNvPr id="275" name="手繪多邊形: 圖案 274">
                  <a:extLst>
                    <a:ext uri="{FF2B5EF4-FFF2-40B4-BE49-F238E27FC236}">
                      <a16:creationId xmlns:a16="http://schemas.microsoft.com/office/drawing/2014/main" id="{7E70B874-2A10-4D59-9F73-46ADA07CF186}"/>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p>
              </p:txBody>
            </p:sp>
            <p:sp>
              <p:nvSpPr>
                <p:cNvPr id="276" name="手繪多邊形: 圖案 275">
                  <a:extLst>
                    <a:ext uri="{FF2B5EF4-FFF2-40B4-BE49-F238E27FC236}">
                      <a16:creationId xmlns:a16="http://schemas.microsoft.com/office/drawing/2014/main" id="{06000E89-E01A-4C04-96B4-A40498BC7ECE}"/>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p>
              </p:txBody>
            </p:sp>
            <p:sp>
              <p:nvSpPr>
                <p:cNvPr id="277" name="手繪多邊形: 圖案 276">
                  <a:extLst>
                    <a:ext uri="{FF2B5EF4-FFF2-40B4-BE49-F238E27FC236}">
                      <a16:creationId xmlns:a16="http://schemas.microsoft.com/office/drawing/2014/main" id="{AD72B4E5-6787-4F9E-94E7-BD7E4A5F65AF}"/>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p>
              </p:txBody>
            </p:sp>
            <p:sp>
              <p:nvSpPr>
                <p:cNvPr id="278" name="手繪多邊形: 圖案 277">
                  <a:extLst>
                    <a:ext uri="{FF2B5EF4-FFF2-40B4-BE49-F238E27FC236}">
                      <a16:creationId xmlns:a16="http://schemas.microsoft.com/office/drawing/2014/main" id="{C1043FD9-E19B-4C11-9C1B-C6D4F46732A1}"/>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p>
              </p:txBody>
            </p:sp>
            <p:sp>
              <p:nvSpPr>
                <p:cNvPr id="279" name="手繪多邊形: 圖案 278">
                  <a:extLst>
                    <a:ext uri="{FF2B5EF4-FFF2-40B4-BE49-F238E27FC236}">
                      <a16:creationId xmlns:a16="http://schemas.microsoft.com/office/drawing/2014/main" id="{E5878FCD-D4F7-452E-A03B-141931B2F1CD}"/>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p>
              </p:txBody>
            </p:sp>
            <p:sp>
              <p:nvSpPr>
                <p:cNvPr id="280" name="手繪多邊形: 圖案 279">
                  <a:extLst>
                    <a:ext uri="{FF2B5EF4-FFF2-40B4-BE49-F238E27FC236}">
                      <a16:creationId xmlns:a16="http://schemas.microsoft.com/office/drawing/2014/main" id="{5FD8BAFC-5F6A-45D3-8C95-FD84DFC7B47D}"/>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p>
              </p:txBody>
            </p:sp>
            <p:sp>
              <p:nvSpPr>
                <p:cNvPr id="281" name="手繪多邊形: 圖案 280">
                  <a:extLst>
                    <a:ext uri="{FF2B5EF4-FFF2-40B4-BE49-F238E27FC236}">
                      <a16:creationId xmlns:a16="http://schemas.microsoft.com/office/drawing/2014/main" id="{8020A1E6-ECD7-45E0-AFCC-78977FBA4877}"/>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p>
              </p:txBody>
            </p:sp>
          </p:grpSp>
        </p:grpSp>
      </p:grpSp>
      <p:grpSp>
        <p:nvGrpSpPr>
          <p:cNvPr id="282" name="群組 281">
            <a:extLst>
              <a:ext uri="{FF2B5EF4-FFF2-40B4-BE49-F238E27FC236}">
                <a16:creationId xmlns:a16="http://schemas.microsoft.com/office/drawing/2014/main" id="{4A3C5362-3A35-495B-B021-FD924F4D8E0D}"/>
              </a:ext>
            </a:extLst>
          </p:cNvPr>
          <p:cNvGrpSpPr/>
          <p:nvPr/>
        </p:nvGrpSpPr>
        <p:grpSpPr>
          <a:xfrm>
            <a:off x="9491543" y="1575892"/>
            <a:ext cx="949827" cy="936595"/>
            <a:chOff x="9581192" y="1285328"/>
            <a:chExt cx="949827" cy="936595"/>
          </a:xfrm>
          <a:effectLst>
            <a:outerShdw blurRad="190500" dist="76200" dir="2880000" algn="t" rotWithShape="0">
              <a:prstClr val="black">
                <a:alpha val="18000"/>
              </a:prstClr>
            </a:outerShdw>
          </a:effectLst>
        </p:grpSpPr>
        <p:grpSp>
          <p:nvGrpSpPr>
            <p:cNvPr id="283" name="群組 282">
              <a:extLst>
                <a:ext uri="{FF2B5EF4-FFF2-40B4-BE49-F238E27FC236}">
                  <a16:creationId xmlns:a16="http://schemas.microsoft.com/office/drawing/2014/main" id="{C2AF71B4-FF4C-44C0-A181-D5529C7DFE6F}"/>
                </a:ext>
              </a:extLst>
            </p:cNvPr>
            <p:cNvGrpSpPr/>
            <p:nvPr/>
          </p:nvGrpSpPr>
          <p:grpSpPr>
            <a:xfrm rot="5400000">
              <a:off x="9593129" y="1285328"/>
              <a:ext cx="911411" cy="911411"/>
              <a:chOff x="866919" y="1547343"/>
              <a:chExt cx="1691999" cy="1691999"/>
            </a:xfrm>
          </p:grpSpPr>
          <p:sp>
            <p:nvSpPr>
              <p:cNvPr id="285" name="Shape 279">
                <a:extLst>
                  <a:ext uri="{FF2B5EF4-FFF2-40B4-BE49-F238E27FC236}">
                    <a16:creationId xmlns:a16="http://schemas.microsoft.com/office/drawing/2014/main" id="{3174481E-1AE1-4DB0-B14E-72917636C496}"/>
                  </a:ext>
                </a:extLst>
              </p:cNvPr>
              <p:cNvSpPr/>
              <p:nvPr/>
            </p:nvSpPr>
            <p:spPr>
              <a:xfrm rot="2700000">
                <a:off x="866919" y="1547343"/>
                <a:ext cx="1691999" cy="1691999"/>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86" name="Shape 280">
                <a:extLst>
                  <a:ext uri="{FF2B5EF4-FFF2-40B4-BE49-F238E27FC236}">
                    <a16:creationId xmlns:a16="http://schemas.microsoft.com/office/drawing/2014/main" id="{E06E1471-68CE-42F6-9F62-A57D2AB1B389}"/>
                  </a:ext>
                </a:extLst>
              </p:cNvPr>
              <p:cNvSpPr/>
              <p:nvPr/>
            </p:nvSpPr>
            <p:spPr>
              <a:xfrm>
                <a:off x="952692" y="1630226"/>
                <a:ext cx="1512000" cy="151200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pic>
          <p:nvPicPr>
            <p:cNvPr id="284" name="圖形 283">
              <a:extLst>
                <a:ext uri="{FF2B5EF4-FFF2-40B4-BE49-F238E27FC236}">
                  <a16:creationId xmlns:a16="http://schemas.microsoft.com/office/drawing/2014/main" id="{1CF5491E-D266-480F-B223-91ABB08C2EC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81192" y="1321923"/>
              <a:ext cx="949827" cy="900000"/>
            </a:xfrm>
            <a:prstGeom prst="rect">
              <a:avLst/>
            </a:prstGeom>
          </p:spPr>
        </p:pic>
      </p:grpSp>
      <p:pic>
        <p:nvPicPr>
          <p:cNvPr id="3" name="圖片 3">
            <a:extLst>
              <a:ext uri="{FF2B5EF4-FFF2-40B4-BE49-F238E27FC236}">
                <a16:creationId xmlns:a16="http://schemas.microsoft.com/office/drawing/2014/main" id="{D8856865-0D44-4A07-8231-954AD218572B}"/>
              </a:ext>
            </a:extLst>
          </p:cNvPr>
          <p:cNvPicPr>
            <a:picLocks noChangeAspect="1"/>
          </p:cNvPicPr>
          <p:nvPr/>
        </p:nvPicPr>
        <p:blipFill>
          <a:blip r:embed="rId17"/>
          <a:stretch>
            <a:fillRect/>
          </a:stretch>
        </p:blipFill>
        <p:spPr>
          <a:xfrm>
            <a:off x="2028955" y="3171955"/>
            <a:ext cx="952500" cy="952500"/>
          </a:xfrm>
          <a:prstGeom prst="rect">
            <a:avLst/>
          </a:prstGeom>
        </p:spPr>
      </p:pic>
    </p:spTree>
    <p:extLst>
      <p:ext uri="{BB962C8B-B14F-4D97-AF65-F5344CB8AC3E}">
        <p14:creationId xmlns:p14="http://schemas.microsoft.com/office/powerpoint/2010/main" val="3181974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E9F313-2656-411C-B525-2EC07FD4EAA0}"/>
              </a:ext>
            </a:extLst>
          </p:cNvPr>
          <p:cNvSpPr>
            <a:spLocks noGrp="1"/>
          </p:cNvSpPr>
          <p:nvPr>
            <p:ph type="title"/>
          </p:nvPr>
        </p:nvSpPr>
        <p:spPr>
          <a:xfrm>
            <a:off x="504820" y="432263"/>
            <a:ext cx="11754555" cy="658084"/>
          </a:xfrm>
        </p:spPr>
        <p:txBody>
          <a:bodyPr>
            <a:noAutofit/>
          </a:bodyPr>
          <a:lstStyle/>
          <a:p>
            <a:r>
              <a:rPr lang="zh-TW" altLang="en-US" sz="4300">
                <a:solidFill>
                  <a:schemeClr val="tx1"/>
                </a:solidFill>
                <a:latin typeface="微軟正黑體"/>
                <a:ea typeface="微軟正黑體"/>
              </a:rPr>
              <a:t>桌面 </a:t>
            </a:r>
            <a:r>
              <a:rPr lang="zh-TW" altLang="en-US" sz="4300">
                <a:solidFill>
                  <a:schemeClr val="tx1"/>
                </a:solidFill>
                <a:latin typeface="Arial" panose="020B0604020202020204" pitchFamily="34" charset="0"/>
                <a:ea typeface="微軟正黑體"/>
                <a:cs typeface="Arial" panose="020B0604020202020204" pitchFamily="34" charset="0"/>
              </a:rPr>
              <a:t>- NAS - </a:t>
            </a:r>
            <a:r>
              <a:rPr lang="zh-TW" altLang="en-US" sz="4300">
                <a:solidFill>
                  <a:schemeClr val="tx1"/>
                </a:solidFill>
                <a:latin typeface="微軟正黑體"/>
                <a:ea typeface="微軟正黑體"/>
              </a:rPr>
              <a:t>雲端 資料傳輸視窗開很多又混亂 </a:t>
            </a:r>
            <a:endParaRPr lang="zh-TW" altLang="en-US" sz="4300">
              <a:solidFill>
                <a:schemeClr val="tx1"/>
              </a:solidFill>
            </a:endParaRPr>
          </a:p>
        </p:txBody>
      </p:sp>
      <p:pic>
        <p:nvPicPr>
          <p:cNvPr id="3" name="圖片 3" descr="一張含有 螢幕擷取畫面, 監視器, 電腦, 螢幕 的圖片&#10;&#10;自動產生的描述">
            <a:extLst>
              <a:ext uri="{FF2B5EF4-FFF2-40B4-BE49-F238E27FC236}">
                <a16:creationId xmlns:a16="http://schemas.microsoft.com/office/drawing/2014/main" id="{91A1179F-9EBB-4909-8F27-5B6FC804477A}"/>
              </a:ext>
            </a:extLst>
          </p:cNvPr>
          <p:cNvPicPr>
            <a:picLocks noChangeAspect="1"/>
          </p:cNvPicPr>
          <p:nvPr/>
        </p:nvPicPr>
        <p:blipFill>
          <a:blip r:embed="rId2"/>
          <a:stretch>
            <a:fillRect/>
          </a:stretch>
        </p:blipFill>
        <p:spPr>
          <a:xfrm>
            <a:off x="7473176" y="2551238"/>
            <a:ext cx="4607599" cy="2269243"/>
          </a:xfrm>
          <a:prstGeom prst="rect">
            <a:avLst/>
          </a:prstGeom>
          <a:ln w="1905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pic>
        <p:nvPicPr>
          <p:cNvPr id="4" name="圖片 4">
            <a:extLst>
              <a:ext uri="{FF2B5EF4-FFF2-40B4-BE49-F238E27FC236}">
                <a16:creationId xmlns:a16="http://schemas.microsoft.com/office/drawing/2014/main" id="{9FA61B27-CE8F-40E0-95AF-1C5C515E9F30}"/>
              </a:ext>
            </a:extLst>
          </p:cNvPr>
          <p:cNvPicPr>
            <a:picLocks noChangeAspect="1"/>
          </p:cNvPicPr>
          <p:nvPr/>
        </p:nvPicPr>
        <p:blipFill rotWithShape="1">
          <a:blip r:embed="rId3"/>
          <a:srcRect t="616"/>
          <a:stretch/>
        </p:blipFill>
        <p:spPr>
          <a:xfrm>
            <a:off x="246172" y="4260850"/>
            <a:ext cx="4463027" cy="2122252"/>
          </a:xfrm>
          <a:prstGeom prst="rect">
            <a:avLst/>
          </a:prstGeom>
          <a:ln w="1905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pic>
        <p:nvPicPr>
          <p:cNvPr id="5" name="圖片 5" descr="一張含有 桌 的圖片&#10;&#10;自動產生的描述">
            <a:extLst>
              <a:ext uri="{FF2B5EF4-FFF2-40B4-BE49-F238E27FC236}">
                <a16:creationId xmlns:a16="http://schemas.microsoft.com/office/drawing/2014/main" id="{0BD9B5F4-9FAB-4DDB-80D6-3801A28A31AC}"/>
              </a:ext>
            </a:extLst>
          </p:cNvPr>
          <p:cNvPicPr>
            <a:picLocks noChangeAspect="1"/>
          </p:cNvPicPr>
          <p:nvPr/>
        </p:nvPicPr>
        <p:blipFill>
          <a:blip r:embed="rId4"/>
          <a:stretch>
            <a:fillRect/>
          </a:stretch>
        </p:blipFill>
        <p:spPr>
          <a:xfrm>
            <a:off x="437445" y="1890294"/>
            <a:ext cx="4463027" cy="1863559"/>
          </a:xfrm>
          <a:prstGeom prst="rect">
            <a:avLst/>
          </a:prstGeom>
          <a:ln w="1905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spTree>
    <p:extLst>
      <p:ext uri="{BB962C8B-B14F-4D97-AF65-F5344CB8AC3E}">
        <p14:creationId xmlns:p14="http://schemas.microsoft.com/office/powerpoint/2010/main" val="3095227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D9AB0DD-0C39-492B-90E8-65FCA96C65B7}"/>
              </a:ext>
            </a:extLst>
          </p:cNvPr>
          <p:cNvPicPr>
            <a:picLocks noChangeAspect="1"/>
          </p:cNvPicPr>
          <p:nvPr/>
        </p:nvPicPr>
        <p:blipFill rotWithShape="1">
          <a:blip r:embed="rId2"/>
          <a:srcRect t="1075" b="8946"/>
          <a:stretch/>
        </p:blipFill>
        <p:spPr>
          <a:xfrm>
            <a:off x="5099051" y="2904663"/>
            <a:ext cx="7552690" cy="3953337"/>
          </a:xfrm>
          <a:prstGeom prst="rect">
            <a:avLst/>
          </a:prstGeom>
        </p:spPr>
      </p:pic>
      <p:sp>
        <p:nvSpPr>
          <p:cNvPr id="2" name="標題 1">
            <a:extLst>
              <a:ext uri="{FF2B5EF4-FFF2-40B4-BE49-F238E27FC236}">
                <a16:creationId xmlns:a16="http://schemas.microsoft.com/office/drawing/2014/main" id="{F369E92A-83D7-45E9-8763-0623497F7479}"/>
              </a:ext>
            </a:extLst>
          </p:cNvPr>
          <p:cNvSpPr>
            <a:spLocks noGrp="1"/>
          </p:cNvSpPr>
          <p:nvPr>
            <p:ph type="title"/>
          </p:nvPr>
        </p:nvSpPr>
        <p:spPr>
          <a:xfrm>
            <a:off x="536772" y="403788"/>
            <a:ext cx="12150528" cy="658084"/>
          </a:xfrm>
        </p:spPr>
        <p:txBody>
          <a:bodyPr>
            <a:noAutofit/>
          </a:bodyPr>
          <a:lstStyle/>
          <a:p>
            <a:r>
              <a:rPr lang="zh-TW" altLang="en-US" sz="4500">
                <a:solidFill>
                  <a:schemeClr val="tx1"/>
                </a:solidFill>
                <a:latin typeface="Arial" panose="020B0604020202020204" pitchFamily="34" charset="0"/>
                <a:ea typeface="微軟正黑體"/>
                <a:cs typeface="Arial" panose="020B0604020202020204" pitchFamily="34" charset="0"/>
              </a:rPr>
              <a:t>S3 Tool </a:t>
            </a:r>
            <a:r>
              <a:rPr lang="zh-TW" altLang="en-US" sz="4500">
                <a:solidFill>
                  <a:schemeClr val="tx1"/>
                </a:solidFill>
                <a:latin typeface="微軟正黑體"/>
                <a:ea typeface="微軟正黑體"/>
              </a:rPr>
              <a:t>整合多個視窗為一 以</a:t>
            </a:r>
            <a:r>
              <a:rPr lang="zh-TW" altLang="en-US" sz="4500">
                <a:solidFill>
                  <a:schemeClr val="tx1"/>
                </a:solidFill>
                <a:latin typeface="Arial" panose="020B0604020202020204" pitchFamily="34" charset="0"/>
                <a:ea typeface="微軟正黑體"/>
                <a:cs typeface="Arial" panose="020B0604020202020204" pitchFamily="34" charset="0"/>
              </a:rPr>
              <a:t>Forklift 3</a:t>
            </a:r>
            <a:r>
              <a:rPr lang="zh-TW" altLang="en-US" sz="4500">
                <a:solidFill>
                  <a:schemeClr val="tx1"/>
                </a:solidFill>
                <a:latin typeface="微軟正黑體"/>
                <a:ea typeface="微軟正黑體"/>
              </a:rPr>
              <a:t>為例</a:t>
            </a:r>
            <a:endParaRPr lang="zh-TW" altLang="en-US" sz="4500">
              <a:solidFill>
                <a:schemeClr val="tx1"/>
              </a:solidFill>
            </a:endParaRPr>
          </a:p>
        </p:txBody>
      </p:sp>
      <p:pic>
        <p:nvPicPr>
          <p:cNvPr id="3" name="圖片 3" descr="一張含有 文字 的圖片&#10;&#10;自動產生的描述">
            <a:extLst>
              <a:ext uri="{FF2B5EF4-FFF2-40B4-BE49-F238E27FC236}">
                <a16:creationId xmlns:a16="http://schemas.microsoft.com/office/drawing/2014/main" id="{AC47CAEC-943A-47FE-BC20-0155C288A4DA}"/>
              </a:ext>
            </a:extLst>
          </p:cNvPr>
          <p:cNvPicPr>
            <a:picLocks noChangeAspect="1"/>
          </p:cNvPicPr>
          <p:nvPr/>
        </p:nvPicPr>
        <p:blipFill rotWithShape="1">
          <a:blip r:embed="rId3"/>
          <a:srcRect r="16395"/>
          <a:stretch/>
        </p:blipFill>
        <p:spPr>
          <a:xfrm>
            <a:off x="6654800" y="3084891"/>
            <a:ext cx="5202946" cy="3290509"/>
          </a:xfrm>
          <a:prstGeom prst="rect">
            <a:avLst/>
          </a:prstGeom>
          <a:effectLst>
            <a:outerShdw blurRad="342900" dist="177800" dir="3600000" algn="t" rotWithShape="0">
              <a:prstClr val="black">
                <a:alpha val="40000"/>
              </a:prstClr>
            </a:outerShdw>
          </a:effectLst>
        </p:spPr>
      </p:pic>
      <p:pic>
        <p:nvPicPr>
          <p:cNvPr id="4" name="圖片 4" descr="一張含有 文字 的圖片&#10;&#10;自動產生的描述">
            <a:extLst>
              <a:ext uri="{FF2B5EF4-FFF2-40B4-BE49-F238E27FC236}">
                <a16:creationId xmlns:a16="http://schemas.microsoft.com/office/drawing/2014/main" id="{ACFD7F2B-0FD1-47E7-9118-E2A8DAFA4655}"/>
              </a:ext>
            </a:extLst>
          </p:cNvPr>
          <p:cNvPicPr>
            <a:picLocks noChangeAspect="1"/>
          </p:cNvPicPr>
          <p:nvPr/>
        </p:nvPicPr>
        <p:blipFill>
          <a:blip r:embed="rId4"/>
          <a:stretch>
            <a:fillRect/>
          </a:stretch>
        </p:blipFill>
        <p:spPr>
          <a:xfrm>
            <a:off x="589823" y="1847850"/>
            <a:ext cx="6493667" cy="3388137"/>
          </a:xfrm>
          <a:prstGeom prst="rect">
            <a:avLst/>
          </a:prstGeom>
          <a:ln w="2540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spTree>
    <p:extLst>
      <p:ext uri="{BB962C8B-B14F-4D97-AF65-F5344CB8AC3E}">
        <p14:creationId xmlns:p14="http://schemas.microsoft.com/office/powerpoint/2010/main" val="144279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3" descr="一張含有 文字 的圖片&#10;&#10;自動產生的描述">
            <a:extLst>
              <a:ext uri="{FF2B5EF4-FFF2-40B4-BE49-F238E27FC236}">
                <a16:creationId xmlns:a16="http://schemas.microsoft.com/office/drawing/2014/main" id="{2D525A6C-C00A-429E-A351-B2586DDD3F1C}"/>
              </a:ext>
            </a:extLst>
          </p:cNvPr>
          <p:cNvPicPr>
            <a:picLocks noChangeAspect="1"/>
          </p:cNvPicPr>
          <p:nvPr/>
        </p:nvPicPr>
        <p:blipFill>
          <a:blip r:embed="rId2"/>
          <a:stretch>
            <a:fillRect/>
          </a:stretch>
        </p:blipFill>
        <p:spPr>
          <a:xfrm>
            <a:off x="379259" y="1755022"/>
            <a:ext cx="7520899" cy="3534528"/>
          </a:xfrm>
          <a:prstGeom prst="rect">
            <a:avLst/>
          </a:prstGeom>
          <a:ln w="2540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sp>
        <p:nvSpPr>
          <p:cNvPr id="5" name="矩形: 圓角 4">
            <a:extLst>
              <a:ext uri="{FF2B5EF4-FFF2-40B4-BE49-F238E27FC236}">
                <a16:creationId xmlns:a16="http://schemas.microsoft.com/office/drawing/2014/main" id="{E801594A-F998-4203-8C14-1C214434F4C6}"/>
              </a:ext>
            </a:extLst>
          </p:cNvPr>
          <p:cNvSpPr/>
          <p:nvPr/>
        </p:nvSpPr>
        <p:spPr>
          <a:xfrm>
            <a:off x="4385620" y="2643680"/>
            <a:ext cx="8236442" cy="431359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D896A276-22D9-4707-A9EB-A7D610B03350}"/>
              </a:ext>
            </a:extLst>
          </p:cNvPr>
          <p:cNvSpPr>
            <a:spLocks noGrp="1"/>
          </p:cNvSpPr>
          <p:nvPr>
            <p:ph type="title"/>
          </p:nvPr>
        </p:nvSpPr>
        <p:spPr/>
        <p:txBody>
          <a:bodyPr>
            <a:noAutofit/>
          </a:bodyPr>
          <a:lstStyle/>
          <a:p>
            <a:r>
              <a:rPr lang="zh-TW" sz="4500">
                <a:solidFill>
                  <a:schemeClr val="tx1"/>
                </a:solidFill>
                <a:latin typeface="Arial" panose="020B0604020202020204" pitchFamily="34" charset="0"/>
                <a:ea typeface="Microsoft JhengHei"/>
                <a:cs typeface="Arial" panose="020B0604020202020204" pitchFamily="34" charset="0"/>
              </a:rPr>
              <a:t>S3 Tool </a:t>
            </a:r>
            <a:r>
              <a:rPr lang="zh-TW" sz="4500">
                <a:solidFill>
                  <a:schemeClr val="tx1"/>
                </a:solidFill>
                <a:latin typeface="Microsoft JhengHei"/>
                <a:ea typeface="Microsoft JhengHei"/>
              </a:rPr>
              <a:t>整合多個視窗 以</a:t>
            </a:r>
            <a:r>
              <a:rPr lang="zh-TW" altLang="en-US" sz="4500">
                <a:solidFill>
                  <a:schemeClr val="tx1"/>
                </a:solidFill>
                <a:latin typeface="Microsoft JhengHei"/>
                <a:ea typeface="Microsoft JhengHei"/>
              </a:rPr>
              <a:t> </a:t>
            </a:r>
            <a:r>
              <a:rPr lang="en-US" altLang="zh-TW" sz="4500" err="1">
                <a:solidFill>
                  <a:schemeClr val="tx1"/>
                </a:solidFill>
                <a:latin typeface="Arial" panose="020B0604020202020204" pitchFamily="34" charset="0"/>
                <a:ea typeface="Microsoft JhengHei"/>
                <a:cs typeface="Arial" panose="020B0604020202020204" pitchFamily="34" charset="0"/>
              </a:rPr>
              <a:t>CloudBerry</a:t>
            </a:r>
            <a:r>
              <a:rPr lang="en-US" altLang="zh-TW" sz="4500">
                <a:solidFill>
                  <a:schemeClr val="tx1"/>
                </a:solidFill>
                <a:latin typeface="Arial" panose="020B0604020202020204" pitchFamily="34" charset="0"/>
                <a:ea typeface="Microsoft JhengHei"/>
                <a:cs typeface="Arial" panose="020B0604020202020204" pitchFamily="34" charset="0"/>
              </a:rPr>
              <a:t> </a:t>
            </a:r>
            <a:r>
              <a:rPr lang="en-US" altLang="zh-TW" sz="4500" err="1">
                <a:solidFill>
                  <a:schemeClr val="tx1"/>
                </a:solidFill>
                <a:latin typeface="Microsoft JhengHei"/>
                <a:ea typeface="Microsoft JhengHei"/>
              </a:rPr>
              <a:t>為例</a:t>
            </a:r>
            <a:endParaRPr lang="zh-TW" sz="4500">
              <a:solidFill>
                <a:schemeClr val="tx1"/>
              </a:solidFill>
              <a:latin typeface="Microsoft JhengHei"/>
              <a:ea typeface="Microsoft JhengHei"/>
            </a:endParaRPr>
          </a:p>
        </p:txBody>
      </p:sp>
      <p:pic>
        <p:nvPicPr>
          <p:cNvPr id="4" name="圖片 4">
            <a:extLst>
              <a:ext uri="{FF2B5EF4-FFF2-40B4-BE49-F238E27FC236}">
                <a16:creationId xmlns:a16="http://schemas.microsoft.com/office/drawing/2014/main" id="{CB58AFBF-A060-40ED-AF5E-5EE55317B7BA}"/>
              </a:ext>
            </a:extLst>
          </p:cNvPr>
          <p:cNvPicPr>
            <a:picLocks noChangeAspect="1"/>
          </p:cNvPicPr>
          <p:nvPr/>
        </p:nvPicPr>
        <p:blipFill rotWithShape="1">
          <a:blip r:embed="rId3"/>
          <a:srcRect r="587" b="5078"/>
          <a:stretch/>
        </p:blipFill>
        <p:spPr>
          <a:xfrm>
            <a:off x="4802983" y="2901710"/>
            <a:ext cx="7401717" cy="3797540"/>
          </a:xfrm>
          <a:prstGeom prst="rect">
            <a:avLst/>
          </a:prstGeom>
          <a:ln w="2540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spTree>
    <p:extLst>
      <p:ext uri="{BB962C8B-B14F-4D97-AF65-F5344CB8AC3E}">
        <p14:creationId xmlns:p14="http://schemas.microsoft.com/office/powerpoint/2010/main" val="1396358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0CC2E7-72D4-4AFF-8565-C2255A5E4946}"/>
              </a:ext>
            </a:extLst>
          </p:cNvPr>
          <p:cNvSpPr>
            <a:spLocks noGrp="1"/>
          </p:cNvSpPr>
          <p:nvPr>
            <p:ph type="title"/>
          </p:nvPr>
        </p:nvSpPr>
        <p:spPr>
          <a:xfrm>
            <a:off x="517989" y="426356"/>
            <a:ext cx="11927476" cy="658084"/>
          </a:xfrm>
        </p:spPr>
        <p:txBody>
          <a:bodyPr>
            <a:noAutofit/>
          </a:bodyPr>
          <a:lstStyle/>
          <a:p>
            <a:r>
              <a:rPr lang="zh-TW" altLang="en-US" sz="3950">
                <a:solidFill>
                  <a:schemeClr val="tx1"/>
                </a:solidFill>
                <a:latin typeface="微軟正黑體"/>
                <a:ea typeface="微軟正黑體"/>
              </a:rPr>
              <a:t>操作步驟 - 下載 </a:t>
            </a:r>
            <a:r>
              <a:rPr lang="zh-TW" altLang="en-US" sz="3950">
                <a:solidFill>
                  <a:schemeClr val="tx1"/>
                </a:solidFill>
                <a:latin typeface="Arial" panose="020B0604020202020204" pitchFamily="34" charset="0"/>
                <a:ea typeface="微軟正黑體"/>
                <a:cs typeface="Arial" panose="020B0604020202020204" pitchFamily="34" charset="0"/>
              </a:rPr>
              <a:t>QuObjects </a:t>
            </a:r>
            <a:r>
              <a:rPr lang="zh-TW" altLang="en-US" sz="3950">
                <a:solidFill>
                  <a:schemeClr val="tx1"/>
                </a:solidFill>
                <a:latin typeface="微軟正黑體"/>
                <a:ea typeface="微軟正黑體"/>
              </a:rPr>
              <a:t>於 </a:t>
            </a:r>
            <a:r>
              <a:rPr lang="zh-TW" altLang="en-US" sz="3950">
                <a:solidFill>
                  <a:schemeClr val="tx1"/>
                </a:solidFill>
                <a:latin typeface="Arial" panose="020B0604020202020204" pitchFamily="34" charset="0"/>
                <a:ea typeface="微軟正黑體"/>
                <a:cs typeface="Arial" panose="020B0604020202020204" pitchFamily="34" charset="0"/>
              </a:rPr>
              <a:t>QNAP APP Center </a:t>
            </a:r>
            <a:endParaRPr lang="zh-TW" altLang="en-US" sz="3950">
              <a:solidFill>
                <a:schemeClr val="tx1"/>
              </a:solidFill>
              <a:latin typeface="Arial" panose="020B0604020202020204" pitchFamily="34" charset="0"/>
              <a:cs typeface="Arial" panose="020B0604020202020204" pitchFamily="34" charset="0"/>
            </a:endParaRPr>
          </a:p>
        </p:txBody>
      </p:sp>
      <p:pic>
        <p:nvPicPr>
          <p:cNvPr id="3" name="圖片 3">
            <a:extLst>
              <a:ext uri="{FF2B5EF4-FFF2-40B4-BE49-F238E27FC236}">
                <a16:creationId xmlns:a16="http://schemas.microsoft.com/office/drawing/2014/main" id="{1989EEEC-BF0B-471D-AB43-55100EB9F11A}"/>
              </a:ext>
            </a:extLst>
          </p:cNvPr>
          <p:cNvPicPr>
            <a:picLocks noChangeAspect="1"/>
          </p:cNvPicPr>
          <p:nvPr/>
        </p:nvPicPr>
        <p:blipFill>
          <a:blip r:embed="rId2"/>
          <a:stretch>
            <a:fillRect/>
          </a:stretch>
        </p:blipFill>
        <p:spPr>
          <a:xfrm>
            <a:off x="1374640" y="2156059"/>
            <a:ext cx="9222775" cy="4408370"/>
          </a:xfrm>
          <a:prstGeom prst="rect">
            <a:avLst/>
          </a:prstGeom>
          <a:ln w="25400">
            <a:gradFill>
              <a:gsLst>
                <a:gs pos="0">
                  <a:schemeClr val="accent1">
                    <a:lumMod val="5000"/>
                    <a:lumOff val="95000"/>
                    <a:alpha val="5000"/>
                  </a:schemeClr>
                </a:gs>
                <a:gs pos="100000">
                  <a:srgbClr val="0FF3F9"/>
                </a:gs>
              </a:gsLst>
              <a:lin ang="5400000" scaled="1"/>
            </a:gradFill>
          </a:ln>
          <a:effectLst>
            <a:outerShdw blurRad="342900" dist="177800" dir="3600000" algn="tl" rotWithShape="0">
              <a:prstClr val="black">
                <a:alpha val="40000"/>
              </a:prstClr>
            </a:outerShdw>
          </a:effectLst>
        </p:spPr>
      </p:pic>
      <p:sp>
        <p:nvSpPr>
          <p:cNvPr id="6" name="文字方塊 5">
            <a:extLst>
              <a:ext uri="{FF2B5EF4-FFF2-40B4-BE49-F238E27FC236}">
                <a16:creationId xmlns:a16="http://schemas.microsoft.com/office/drawing/2014/main" id="{A9F98A16-0D1C-4206-BFD7-8DC66A845530}"/>
              </a:ext>
            </a:extLst>
          </p:cNvPr>
          <p:cNvSpPr txBox="1"/>
          <p:nvPr/>
        </p:nvSpPr>
        <p:spPr>
          <a:xfrm>
            <a:off x="0" y="1609833"/>
            <a:ext cx="12192000"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300" b="1" spc="300">
                <a:solidFill>
                  <a:schemeClr val="bg1"/>
                </a:solidFill>
                <a:latin typeface="微軟正黑體" panose="020B0604030504040204" pitchFamily="34" charset="-120"/>
                <a:ea typeface="微軟正黑體" panose="020B0604030504040204" pitchFamily="34" charset="-120"/>
                <a:cs typeface="Calibri"/>
              </a:rPr>
              <a:t>歸類在備份/同步的索引內</a:t>
            </a:r>
          </a:p>
        </p:txBody>
      </p:sp>
      <p:pic>
        <p:nvPicPr>
          <p:cNvPr id="5" name="圖片 3">
            <a:extLst>
              <a:ext uri="{FF2B5EF4-FFF2-40B4-BE49-F238E27FC236}">
                <a16:creationId xmlns:a16="http://schemas.microsoft.com/office/drawing/2014/main" id="{D290EDDF-6DE4-4A95-A44E-5708715BFCA7}"/>
              </a:ext>
            </a:extLst>
          </p:cNvPr>
          <p:cNvPicPr>
            <a:picLocks noChangeAspect="1"/>
          </p:cNvPicPr>
          <p:nvPr/>
        </p:nvPicPr>
        <p:blipFill rotWithShape="1">
          <a:blip r:embed="rId2"/>
          <a:srcRect l="26945" t="18656" r="17011" b="6446"/>
          <a:stretch/>
        </p:blipFill>
        <p:spPr>
          <a:xfrm>
            <a:off x="3315017" y="2514125"/>
            <a:ext cx="6171718" cy="3850142"/>
          </a:xfrm>
          <a:prstGeom prst="rect">
            <a:avLst/>
          </a:prstGeom>
          <a:ln w="25400">
            <a:gradFill>
              <a:gsLst>
                <a:gs pos="0">
                  <a:schemeClr val="accent1">
                    <a:lumMod val="5000"/>
                    <a:lumOff val="95000"/>
                    <a:alpha val="5000"/>
                  </a:schemeClr>
                </a:gs>
                <a:gs pos="100000">
                  <a:srgbClr val="0FF3F9"/>
                </a:gs>
              </a:gsLst>
              <a:lin ang="5400000" scaled="1"/>
            </a:gradFill>
          </a:ln>
          <a:effectLst>
            <a:outerShdw blurRad="342900" dist="177800" dir="3600000" algn="tl" rotWithShape="0">
              <a:prstClr val="black">
                <a:alpha val="40000"/>
              </a:prstClr>
            </a:outerShdw>
          </a:effectLst>
        </p:spPr>
      </p:pic>
    </p:spTree>
    <p:extLst>
      <p:ext uri="{BB962C8B-B14F-4D97-AF65-F5344CB8AC3E}">
        <p14:creationId xmlns:p14="http://schemas.microsoft.com/office/powerpoint/2010/main" val="651783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73894C-69FA-4062-871D-5C550A7B8240}"/>
              </a:ext>
            </a:extLst>
          </p:cNvPr>
          <p:cNvSpPr>
            <a:spLocks noGrp="1"/>
          </p:cNvSpPr>
          <p:nvPr>
            <p:ph type="title"/>
          </p:nvPr>
        </p:nvSpPr>
        <p:spPr>
          <a:xfrm>
            <a:off x="551445" y="438309"/>
            <a:ext cx="11031359" cy="658084"/>
          </a:xfrm>
        </p:spPr>
        <p:txBody>
          <a:bodyPr>
            <a:noAutofit/>
          </a:bodyPr>
          <a:lstStyle/>
          <a:p>
            <a:r>
              <a:rPr lang="zh-TW" altLang="en-US" sz="4500">
                <a:solidFill>
                  <a:schemeClr val="tx1"/>
                </a:solidFill>
                <a:latin typeface="微軟正黑體"/>
                <a:ea typeface="微軟正黑體"/>
              </a:rPr>
              <a:t>連線操作-只需要兩個步驟即可完成連線</a:t>
            </a:r>
            <a:r>
              <a:rPr lang="en-US" altLang="zh-TW" sz="4500">
                <a:solidFill>
                  <a:schemeClr val="tx1"/>
                </a:solidFill>
                <a:latin typeface="微軟正黑體"/>
                <a:ea typeface="微軟正黑體"/>
              </a:rPr>
              <a:t>- </a:t>
            </a:r>
            <a:endParaRPr lang="zh-TW" altLang="en-US" sz="4500">
              <a:solidFill>
                <a:schemeClr val="tx1"/>
              </a:solidFill>
              <a:latin typeface="Arial" panose="020B0604020202020204" pitchFamily="34" charset="0"/>
              <a:cs typeface="Arial" panose="020B0604020202020204" pitchFamily="34" charset="0"/>
            </a:endParaRPr>
          </a:p>
        </p:txBody>
      </p:sp>
      <p:pic>
        <p:nvPicPr>
          <p:cNvPr id="4" name="圖片 4">
            <a:extLst>
              <a:ext uri="{FF2B5EF4-FFF2-40B4-BE49-F238E27FC236}">
                <a16:creationId xmlns:a16="http://schemas.microsoft.com/office/drawing/2014/main" id="{50ADB2DE-03F4-45CD-8E3F-8F001DDAF96F}"/>
              </a:ext>
            </a:extLst>
          </p:cNvPr>
          <p:cNvPicPr>
            <a:picLocks noChangeAspect="1"/>
          </p:cNvPicPr>
          <p:nvPr/>
        </p:nvPicPr>
        <p:blipFill>
          <a:blip r:embed="rId2"/>
          <a:stretch>
            <a:fillRect/>
          </a:stretch>
        </p:blipFill>
        <p:spPr>
          <a:xfrm>
            <a:off x="338822" y="2141728"/>
            <a:ext cx="4087129" cy="4331734"/>
          </a:xfrm>
          <a:prstGeom prst="rect">
            <a:avLst/>
          </a:prstGeom>
          <a:ln w="25400">
            <a:gradFill>
              <a:gsLst>
                <a:gs pos="0">
                  <a:schemeClr val="accent1">
                    <a:lumMod val="5000"/>
                    <a:lumOff val="95000"/>
                    <a:alpha val="5000"/>
                  </a:schemeClr>
                </a:gs>
                <a:gs pos="100000">
                  <a:srgbClr val="0FF3F9"/>
                </a:gs>
              </a:gsLst>
              <a:lin ang="5400000" scaled="1"/>
            </a:gradFill>
          </a:ln>
          <a:effectLst>
            <a:outerShdw blurRad="342900" dist="177800" dir="3600000" algn="t" rotWithShape="0">
              <a:prstClr val="black">
                <a:alpha val="40000"/>
              </a:prstClr>
            </a:outerShdw>
          </a:effectLst>
        </p:spPr>
      </p:pic>
      <p:sp>
        <p:nvSpPr>
          <p:cNvPr id="8" name="文字方塊 7">
            <a:extLst>
              <a:ext uri="{FF2B5EF4-FFF2-40B4-BE49-F238E27FC236}">
                <a16:creationId xmlns:a16="http://schemas.microsoft.com/office/drawing/2014/main" id="{CB718D5F-405E-4E66-BE76-B21A6FAFF715}"/>
              </a:ext>
            </a:extLst>
          </p:cNvPr>
          <p:cNvSpPr txBox="1"/>
          <p:nvPr/>
        </p:nvSpPr>
        <p:spPr>
          <a:xfrm>
            <a:off x="4501268" y="1602697"/>
            <a:ext cx="5861397"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300" b="1" spc="300">
                <a:solidFill>
                  <a:schemeClr val="bg1"/>
                </a:solidFill>
                <a:latin typeface="微軟正黑體"/>
                <a:ea typeface="微軟正黑體"/>
                <a:cs typeface="Calibri"/>
              </a:rPr>
              <a:t>步驟一 : 輸入</a:t>
            </a:r>
            <a:r>
              <a:rPr lang="zh-TW" altLang="en-US" sz="2300" b="1" spc="300">
                <a:solidFill>
                  <a:schemeClr val="bg1"/>
                </a:solidFill>
                <a:latin typeface="Arial" panose="020B0604020202020204" pitchFamily="34" charset="0"/>
                <a:ea typeface="微軟正黑體"/>
                <a:cs typeface="Arial" panose="020B0604020202020204" pitchFamily="34" charset="0"/>
              </a:rPr>
              <a:t>IP</a:t>
            </a:r>
            <a:r>
              <a:rPr lang="zh-TW" altLang="en-US" sz="2300" b="1" spc="300">
                <a:solidFill>
                  <a:schemeClr val="bg1"/>
                </a:solidFill>
                <a:latin typeface="微軟正黑體"/>
                <a:ea typeface="微軟正黑體"/>
                <a:cs typeface="Calibri"/>
              </a:rPr>
              <a:t>位址與 </a:t>
            </a:r>
            <a:r>
              <a:rPr lang="zh-TW" altLang="en-US" sz="2300" b="1" spc="300">
                <a:solidFill>
                  <a:schemeClr val="bg1"/>
                </a:solidFill>
                <a:latin typeface="Arial" panose="020B0604020202020204" pitchFamily="34" charset="0"/>
                <a:ea typeface="微軟正黑體"/>
                <a:cs typeface="Arial" panose="020B0604020202020204" pitchFamily="34" charset="0"/>
              </a:rPr>
              <a:t>Port</a:t>
            </a:r>
          </a:p>
        </p:txBody>
      </p:sp>
      <p:pic>
        <p:nvPicPr>
          <p:cNvPr id="9" name="圖片 9">
            <a:extLst>
              <a:ext uri="{FF2B5EF4-FFF2-40B4-BE49-F238E27FC236}">
                <a16:creationId xmlns:a16="http://schemas.microsoft.com/office/drawing/2014/main" id="{307F4019-25B1-49CC-BA30-08052C1E9B81}"/>
              </a:ext>
            </a:extLst>
          </p:cNvPr>
          <p:cNvPicPr>
            <a:picLocks noChangeAspect="1"/>
          </p:cNvPicPr>
          <p:nvPr/>
        </p:nvPicPr>
        <p:blipFill>
          <a:blip r:embed="rId3"/>
          <a:stretch>
            <a:fillRect/>
          </a:stretch>
        </p:blipFill>
        <p:spPr>
          <a:xfrm>
            <a:off x="4628269" y="2141728"/>
            <a:ext cx="7223076" cy="4331734"/>
          </a:xfrm>
          <a:prstGeom prst="rect">
            <a:avLst/>
          </a:prstGeom>
          <a:ln w="25400">
            <a:gradFill>
              <a:gsLst>
                <a:gs pos="0">
                  <a:schemeClr val="accent1">
                    <a:lumMod val="5000"/>
                    <a:lumOff val="95000"/>
                    <a:alpha val="5000"/>
                  </a:schemeClr>
                </a:gs>
                <a:gs pos="100000">
                  <a:srgbClr val="0FF3F9"/>
                </a:gs>
              </a:gsLst>
              <a:lin ang="5400000" scaled="1"/>
            </a:gradFill>
          </a:ln>
          <a:effectLst>
            <a:outerShdw blurRad="342900" dist="177800" dir="3600000" algn="t" rotWithShape="0">
              <a:prstClr val="black">
                <a:alpha val="40000"/>
              </a:prstClr>
            </a:outerShdw>
          </a:effectLst>
        </p:spPr>
      </p:pic>
      <p:sp>
        <p:nvSpPr>
          <p:cNvPr id="10" name="矩形 9">
            <a:extLst>
              <a:ext uri="{FF2B5EF4-FFF2-40B4-BE49-F238E27FC236}">
                <a16:creationId xmlns:a16="http://schemas.microsoft.com/office/drawing/2014/main" id="{37455D38-BCC3-4618-93FA-D11230791ED4}"/>
              </a:ext>
            </a:extLst>
          </p:cNvPr>
          <p:cNvSpPr/>
          <p:nvPr/>
        </p:nvSpPr>
        <p:spPr>
          <a:xfrm>
            <a:off x="6965952" y="5685790"/>
            <a:ext cx="1428750" cy="311059"/>
          </a:xfrm>
          <a:prstGeom prst="rect">
            <a:avLst/>
          </a:prstGeom>
          <a:noFill/>
          <a:ln w="38100">
            <a:solidFill>
              <a:srgbClr val="F7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5927B994-F9FE-434D-8031-733CF84C22C9}"/>
              </a:ext>
            </a:extLst>
          </p:cNvPr>
          <p:cNvSpPr/>
          <p:nvPr/>
        </p:nvSpPr>
        <p:spPr>
          <a:xfrm>
            <a:off x="10890365" y="394163"/>
            <a:ext cx="663564" cy="658084"/>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a:solidFill>
                  <a:schemeClr val="bg1"/>
                </a:solidFill>
                <a:latin typeface="Arial" panose="020B0604020202020204" pitchFamily="34" charset="0"/>
                <a:sym typeface="Arial" panose="020B0604020202020204" pitchFamily="34" charset="0"/>
              </a:rPr>
              <a:t>1</a:t>
            </a:r>
            <a:endPar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4" name="Google Shape;1747;p86">
            <a:extLst>
              <a:ext uri="{FF2B5EF4-FFF2-40B4-BE49-F238E27FC236}">
                <a16:creationId xmlns:a16="http://schemas.microsoft.com/office/drawing/2014/main" id="{AF9D88D7-705F-4C8A-ADD9-62B8A1ADCF63}"/>
              </a:ext>
            </a:extLst>
          </p:cNvPr>
          <p:cNvCxnSpPr>
            <a:cxnSpLocks/>
          </p:cNvCxnSpPr>
          <p:nvPr/>
        </p:nvCxnSpPr>
        <p:spPr>
          <a:xfrm rot="10800000">
            <a:off x="2825757" y="3702056"/>
            <a:ext cx="4140194" cy="2069069"/>
          </a:xfrm>
          <a:prstGeom prst="bentConnector3">
            <a:avLst>
              <a:gd name="adj1" fmla="val 64398"/>
            </a:avLst>
          </a:prstGeom>
          <a:noFill/>
          <a:ln w="38100" cap="flat" cmpd="sng">
            <a:solidFill>
              <a:srgbClr val="F78119"/>
            </a:solidFill>
            <a:prstDash val="solid"/>
            <a:round/>
            <a:headEnd type="none" w="sm" len="sm"/>
            <a:tailEnd type="triangle" w="med" len="med"/>
          </a:ln>
        </p:spPr>
      </p:cxnSp>
      <p:cxnSp>
        <p:nvCxnSpPr>
          <p:cNvPr id="15" name="Google Shape;1747;p86">
            <a:extLst>
              <a:ext uri="{FF2B5EF4-FFF2-40B4-BE49-F238E27FC236}">
                <a16:creationId xmlns:a16="http://schemas.microsoft.com/office/drawing/2014/main" id="{787E1688-492C-41DC-BACD-A5FC3EB1C90E}"/>
              </a:ext>
            </a:extLst>
          </p:cNvPr>
          <p:cNvCxnSpPr>
            <a:cxnSpLocks/>
          </p:cNvCxnSpPr>
          <p:nvPr/>
        </p:nvCxnSpPr>
        <p:spPr>
          <a:xfrm rot="10800000">
            <a:off x="2571753" y="4387377"/>
            <a:ext cx="4394198" cy="1522262"/>
          </a:xfrm>
          <a:prstGeom prst="bentConnector3">
            <a:avLst>
              <a:gd name="adj1" fmla="val 65462"/>
            </a:avLst>
          </a:prstGeom>
          <a:noFill/>
          <a:ln w="38100" cap="flat" cmpd="sng">
            <a:solidFill>
              <a:srgbClr val="F78119"/>
            </a:solidFill>
            <a:prstDash val="solid"/>
            <a:round/>
            <a:headEnd type="none" w="sm" len="sm"/>
            <a:tailEnd type="triangle" w="med" len="med"/>
          </a:ln>
        </p:spPr>
      </p:cxnSp>
    </p:spTree>
    <p:extLst>
      <p:ext uri="{BB962C8B-B14F-4D97-AF65-F5344CB8AC3E}">
        <p14:creationId xmlns:p14="http://schemas.microsoft.com/office/powerpoint/2010/main" val="83743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73894C-69FA-4062-871D-5C550A7B8240}"/>
              </a:ext>
            </a:extLst>
          </p:cNvPr>
          <p:cNvSpPr>
            <a:spLocks noGrp="1"/>
          </p:cNvSpPr>
          <p:nvPr>
            <p:ph type="title"/>
          </p:nvPr>
        </p:nvSpPr>
        <p:spPr/>
        <p:txBody>
          <a:bodyPr>
            <a:noAutofit/>
          </a:bodyPr>
          <a:lstStyle/>
          <a:p>
            <a:r>
              <a:rPr lang="zh-TW" altLang="en-US" sz="4500">
                <a:solidFill>
                  <a:schemeClr val="tx1"/>
                </a:solidFill>
                <a:latin typeface="微軟正黑體"/>
                <a:ea typeface="微軟正黑體"/>
              </a:rPr>
              <a:t>連線操作-只需要兩個步驟即可完成連線-</a:t>
            </a:r>
            <a:endParaRPr lang="zh-TW" altLang="en-US" sz="4500">
              <a:solidFill>
                <a:schemeClr val="tx1"/>
              </a:solidFill>
            </a:endParaRPr>
          </a:p>
        </p:txBody>
      </p:sp>
      <p:pic>
        <p:nvPicPr>
          <p:cNvPr id="4" name="圖片 4">
            <a:extLst>
              <a:ext uri="{FF2B5EF4-FFF2-40B4-BE49-F238E27FC236}">
                <a16:creationId xmlns:a16="http://schemas.microsoft.com/office/drawing/2014/main" id="{50ADB2DE-03F4-45CD-8E3F-8F001DDAF96F}"/>
              </a:ext>
            </a:extLst>
          </p:cNvPr>
          <p:cNvPicPr>
            <a:picLocks noChangeAspect="1"/>
          </p:cNvPicPr>
          <p:nvPr/>
        </p:nvPicPr>
        <p:blipFill>
          <a:blip r:embed="rId3"/>
          <a:stretch>
            <a:fillRect/>
          </a:stretch>
        </p:blipFill>
        <p:spPr>
          <a:xfrm>
            <a:off x="351833" y="2019421"/>
            <a:ext cx="3995803" cy="4330579"/>
          </a:xfrm>
          <a:prstGeom prst="rect">
            <a:avLst/>
          </a:prstGeom>
          <a:ln w="19050">
            <a:gradFill>
              <a:gsLst>
                <a:gs pos="0">
                  <a:schemeClr val="accent1">
                    <a:lumMod val="5000"/>
                    <a:lumOff val="95000"/>
                    <a:alpha val="5000"/>
                  </a:schemeClr>
                </a:gs>
                <a:gs pos="100000">
                  <a:srgbClr val="0FF3F9"/>
                </a:gs>
              </a:gsLst>
              <a:lin ang="5400000" scaled="1"/>
            </a:gradFill>
          </a:ln>
          <a:effectLst>
            <a:outerShdw blurRad="342900" dist="177800" dir="3600000" algn="t" rotWithShape="0">
              <a:prstClr val="black">
                <a:alpha val="40000"/>
              </a:prstClr>
            </a:outerShdw>
          </a:effectLst>
        </p:spPr>
      </p:pic>
      <p:pic>
        <p:nvPicPr>
          <p:cNvPr id="7" name="圖片 7">
            <a:extLst>
              <a:ext uri="{FF2B5EF4-FFF2-40B4-BE49-F238E27FC236}">
                <a16:creationId xmlns:a16="http://schemas.microsoft.com/office/drawing/2014/main" id="{8ED13387-73CB-4DA1-929E-CF7AFA001D50}"/>
              </a:ext>
            </a:extLst>
          </p:cNvPr>
          <p:cNvPicPr>
            <a:picLocks noChangeAspect="1"/>
          </p:cNvPicPr>
          <p:nvPr/>
        </p:nvPicPr>
        <p:blipFill rotWithShape="1">
          <a:blip r:embed="rId4"/>
          <a:srcRect t="3333" r="1216"/>
          <a:stretch/>
        </p:blipFill>
        <p:spPr>
          <a:xfrm>
            <a:off x="4684799" y="1248393"/>
            <a:ext cx="4926351" cy="2846436"/>
          </a:xfrm>
          <a:prstGeom prst="rect">
            <a:avLst/>
          </a:prstGeom>
          <a:ln w="19050">
            <a:gradFill>
              <a:gsLst>
                <a:gs pos="0">
                  <a:schemeClr val="accent1">
                    <a:lumMod val="5000"/>
                    <a:lumOff val="95000"/>
                    <a:alpha val="5000"/>
                  </a:schemeClr>
                </a:gs>
                <a:gs pos="100000">
                  <a:srgbClr val="0FF3F9"/>
                </a:gs>
              </a:gsLst>
              <a:lin ang="5400000" scaled="1"/>
            </a:gradFill>
          </a:ln>
          <a:effectLst>
            <a:outerShdw blurRad="342900" dist="177800" dir="3600000" algn="t" rotWithShape="0">
              <a:prstClr val="black">
                <a:alpha val="40000"/>
              </a:prstClr>
            </a:outerShdw>
          </a:effectLst>
        </p:spPr>
      </p:pic>
      <p:sp>
        <p:nvSpPr>
          <p:cNvPr id="24" name="矩形 23">
            <a:extLst>
              <a:ext uri="{FF2B5EF4-FFF2-40B4-BE49-F238E27FC236}">
                <a16:creationId xmlns:a16="http://schemas.microsoft.com/office/drawing/2014/main" id="{A03A9E27-597E-477D-B5DB-6A7CD3B6D1E5}"/>
              </a:ext>
            </a:extLst>
          </p:cNvPr>
          <p:cNvSpPr/>
          <p:nvPr/>
        </p:nvSpPr>
        <p:spPr>
          <a:xfrm>
            <a:off x="5865502" y="3283022"/>
            <a:ext cx="822602" cy="224614"/>
          </a:xfrm>
          <a:prstGeom prst="rect">
            <a:avLst/>
          </a:prstGeom>
          <a:noFill/>
          <a:ln w="31750">
            <a:solidFill>
              <a:srgbClr val="F7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a:extLst>
              <a:ext uri="{FF2B5EF4-FFF2-40B4-BE49-F238E27FC236}">
                <a16:creationId xmlns:a16="http://schemas.microsoft.com/office/drawing/2014/main" id="{11717FDF-AE02-4152-9F8D-8075081A0128}"/>
              </a:ext>
            </a:extLst>
          </p:cNvPr>
          <p:cNvSpPr txBox="1"/>
          <p:nvPr/>
        </p:nvSpPr>
        <p:spPr>
          <a:xfrm>
            <a:off x="9776729" y="2646470"/>
            <a:ext cx="2270325" cy="15361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800"/>
              </a:lnSpc>
              <a:spcBef>
                <a:spcPts val="300"/>
              </a:spcBef>
            </a:pPr>
            <a:r>
              <a:rPr lang="zh-TW" altLang="en-US" sz="2000" b="1">
                <a:solidFill>
                  <a:schemeClr val="bg1"/>
                </a:solidFill>
                <a:latin typeface="微軟正黑體"/>
                <a:ea typeface="微軟正黑體"/>
                <a:cs typeface="Calibri"/>
              </a:rPr>
              <a:t>步驟二 :</a:t>
            </a:r>
          </a:p>
          <a:p>
            <a:pPr>
              <a:lnSpc>
                <a:spcPts val="2800"/>
              </a:lnSpc>
              <a:spcBef>
                <a:spcPts val="300"/>
              </a:spcBef>
            </a:pPr>
            <a:r>
              <a:rPr lang="zh-TW" altLang="en-US" sz="2000" b="1">
                <a:solidFill>
                  <a:schemeClr val="bg1"/>
                </a:solidFill>
                <a:latin typeface="微軟正黑體"/>
                <a:ea typeface="微軟正黑體"/>
                <a:cs typeface="Calibri"/>
              </a:rPr>
              <a:t>輸入儲存空間共享資料夾名稱+帳號 , 密碼</a:t>
            </a:r>
          </a:p>
        </p:txBody>
      </p:sp>
      <p:sp>
        <p:nvSpPr>
          <p:cNvPr id="15" name="矩形: 圓角 14">
            <a:extLst>
              <a:ext uri="{FF2B5EF4-FFF2-40B4-BE49-F238E27FC236}">
                <a16:creationId xmlns:a16="http://schemas.microsoft.com/office/drawing/2014/main" id="{5FDB79CD-4052-40A3-8E4F-F960767B7517}"/>
              </a:ext>
            </a:extLst>
          </p:cNvPr>
          <p:cNvSpPr/>
          <p:nvPr/>
        </p:nvSpPr>
        <p:spPr>
          <a:xfrm>
            <a:off x="10911892" y="340661"/>
            <a:ext cx="663564" cy="658084"/>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a:solidFill>
                  <a:schemeClr val="bg1"/>
                </a:solidFill>
                <a:latin typeface="Arial" panose="020B0604020202020204" pitchFamily="34" charset="0"/>
                <a:sym typeface="Arial" panose="020B0604020202020204" pitchFamily="34" charset="0"/>
              </a:rPr>
              <a:t>2</a:t>
            </a:r>
            <a:endPar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2" name="圖片 12">
            <a:extLst>
              <a:ext uri="{FF2B5EF4-FFF2-40B4-BE49-F238E27FC236}">
                <a16:creationId xmlns:a16="http://schemas.microsoft.com/office/drawing/2014/main" id="{52E51CF6-54BD-4ADA-85BD-2ADDFE462B81}"/>
              </a:ext>
            </a:extLst>
          </p:cNvPr>
          <p:cNvPicPr>
            <a:picLocks noChangeAspect="1"/>
          </p:cNvPicPr>
          <p:nvPr/>
        </p:nvPicPr>
        <p:blipFill rotWithShape="1">
          <a:blip r:embed="rId5"/>
          <a:srcRect t="2972"/>
          <a:stretch/>
        </p:blipFill>
        <p:spPr>
          <a:xfrm>
            <a:off x="4684799" y="4170022"/>
            <a:ext cx="4926351" cy="2846436"/>
          </a:xfrm>
          <a:prstGeom prst="rect">
            <a:avLst/>
          </a:prstGeom>
          <a:ln w="19050">
            <a:gradFill>
              <a:gsLst>
                <a:gs pos="0">
                  <a:schemeClr val="accent1">
                    <a:lumMod val="5000"/>
                    <a:lumOff val="95000"/>
                    <a:alpha val="5000"/>
                  </a:schemeClr>
                </a:gs>
                <a:gs pos="100000">
                  <a:srgbClr val="0FF3F9"/>
                </a:gs>
              </a:gsLst>
              <a:lin ang="5400000" scaled="1"/>
            </a:gradFill>
          </a:ln>
          <a:effectLst>
            <a:outerShdw blurRad="342900" dist="177800" dir="3600000" algn="t" rotWithShape="0">
              <a:prstClr val="black">
                <a:alpha val="40000"/>
              </a:prstClr>
            </a:outerShdw>
          </a:effectLst>
        </p:spPr>
      </p:pic>
      <p:sp>
        <p:nvSpPr>
          <p:cNvPr id="14" name="矩形 13">
            <a:extLst>
              <a:ext uri="{FF2B5EF4-FFF2-40B4-BE49-F238E27FC236}">
                <a16:creationId xmlns:a16="http://schemas.microsoft.com/office/drawing/2014/main" id="{38E9D40A-EBDB-41C0-B72B-69462639D875}"/>
              </a:ext>
            </a:extLst>
          </p:cNvPr>
          <p:cNvSpPr/>
          <p:nvPr/>
        </p:nvSpPr>
        <p:spPr>
          <a:xfrm>
            <a:off x="6254270" y="5334201"/>
            <a:ext cx="1795396" cy="354903"/>
          </a:xfrm>
          <a:prstGeom prst="rect">
            <a:avLst/>
          </a:prstGeom>
          <a:noFill/>
          <a:ln w="31750">
            <a:solidFill>
              <a:srgbClr val="F7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Google Shape;1747;p86">
            <a:extLst>
              <a:ext uri="{FF2B5EF4-FFF2-40B4-BE49-F238E27FC236}">
                <a16:creationId xmlns:a16="http://schemas.microsoft.com/office/drawing/2014/main" id="{4368AFEB-0C78-4D2F-95A1-E1C1E4648A43}"/>
              </a:ext>
            </a:extLst>
          </p:cNvPr>
          <p:cNvCxnSpPr>
            <a:cxnSpLocks/>
          </p:cNvCxnSpPr>
          <p:nvPr/>
        </p:nvCxnSpPr>
        <p:spPr>
          <a:xfrm flipH="1">
            <a:off x="2284408" y="3398463"/>
            <a:ext cx="3581093" cy="287242"/>
          </a:xfrm>
          <a:prstGeom prst="bentConnector3">
            <a:avLst>
              <a:gd name="adj1" fmla="val 100089"/>
            </a:avLst>
          </a:prstGeom>
          <a:noFill/>
          <a:ln w="38100" cap="flat" cmpd="sng">
            <a:solidFill>
              <a:srgbClr val="F78119"/>
            </a:solidFill>
            <a:prstDash val="solid"/>
            <a:round/>
            <a:headEnd type="none" w="sm" len="sm"/>
            <a:tailEnd type="triangle" w="med" len="med"/>
          </a:ln>
        </p:spPr>
      </p:cxnSp>
      <p:cxnSp>
        <p:nvCxnSpPr>
          <p:cNvPr id="19" name="Google Shape;1747;p86">
            <a:extLst>
              <a:ext uri="{FF2B5EF4-FFF2-40B4-BE49-F238E27FC236}">
                <a16:creationId xmlns:a16="http://schemas.microsoft.com/office/drawing/2014/main" id="{42EB81B3-6969-4789-A27B-29653FCBBA38}"/>
              </a:ext>
            </a:extLst>
          </p:cNvPr>
          <p:cNvCxnSpPr>
            <a:cxnSpLocks/>
          </p:cNvCxnSpPr>
          <p:nvPr/>
        </p:nvCxnSpPr>
        <p:spPr>
          <a:xfrm rot="10800000">
            <a:off x="3530600" y="3804728"/>
            <a:ext cx="2723670" cy="1617438"/>
          </a:xfrm>
          <a:prstGeom prst="bentConnector3">
            <a:avLst>
              <a:gd name="adj1" fmla="val 78345"/>
            </a:avLst>
          </a:prstGeom>
          <a:noFill/>
          <a:ln w="38100" cap="flat" cmpd="sng">
            <a:solidFill>
              <a:srgbClr val="F78119"/>
            </a:solidFill>
            <a:prstDash val="solid"/>
            <a:round/>
            <a:headEnd type="none" w="sm" len="sm"/>
            <a:tailEnd type="triangle" w="med" len="med"/>
          </a:ln>
        </p:spPr>
      </p:cxnSp>
      <p:cxnSp>
        <p:nvCxnSpPr>
          <p:cNvPr id="21" name="Google Shape;1747;p86">
            <a:extLst>
              <a:ext uri="{FF2B5EF4-FFF2-40B4-BE49-F238E27FC236}">
                <a16:creationId xmlns:a16="http://schemas.microsoft.com/office/drawing/2014/main" id="{63739B9E-9265-41D6-B062-9E98AEDCD084}"/>
              </a:ext>
            </a:extLst>
          </p:cNvPr>
          <p:cNvCxnSpPr>
            <a:cxnSpLocks/>
          </p:cNvCxnSpPr>
          <p:nvPr/>
        </p:nvCxnSpPr>
        <p:spPr>
          <a:xfrm rot="10800000">
            <a:off x="3193438" y="4107529"/>
            <a:ext cx="3060833" cy="1458190"/>
          </a:xfrm>
          <a:prstGeom prst="bentConnector3">
            <a:avLst>
              <a:gd name="adj1" fmla="val 99998"/>
            </a:avLst>
          </a:prstGeom>
          <a:noFill/>
          <a:ln w="38100" cap="flat" cmpd="sng">
            <a:solidFill>
              <a:srgbClr val="F78119"/>
            </a:solidFill>
            <a:prstDash val="solid"/>
            <a:round/>
            <a:headEnd type="none" w="sm" len="sm"/>
            <a:tailEnd type="triangle" w="med" len="med"/>
          </a:ln>
        </p:spPr>
      </p:cxnSp>
    </p:spTree>
    <p:extLst>
      <p:ext uri="{BB962C8B-B14F-4D97-AF65-F5344CB8AC3E}">
        <p14:creationId xmlns:p14="http://schemas.microsoft.com/office/powerpoint/2010/main" val="340080103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865</Words>
  <Application>Microsoft Office PowerPoint</Application>
  <PresentationFormat>寬螢幕</PresentationFormat>
  <Paragraphs>129</Paragraphs>
  <Slides>15</Slides>
  <Notes>2</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15</vt:i4>
      </vt:variant>
    </vt:vector>
  </HeadingPairs>
  <TitlesOfParts>
    <vt:vector size="22" baseType="lpstr">
      <vt:lpstr>Microsoft JhengHei</vt:lpstr>
      <vt:lpstr>Microsoft JhengHei</vt:lpstr>
      <vt:lpstr>新細明體</vt:lpstr>
      <vt:lpstr>Arial</vt:lpstr>
      <vt:lpstr>Calibri</vt:lpstr>
      <vt:lpstr>Calibri Light</vt:lpstr>
      <vt:lpstr>Office 佈景主題</vt:lpstr>
      <vt:lpstr>PowerPoint 簡報</vt:lpstr>
      <vt:lpstr>QuObjects 是什麼? </vt:lpstr>
      <vt:lpstr>透過 QuObjects , 使物件服務開發更有效率</vt:lpstr>
      <vt:lpstr>桌面 - NAS - 雲端 資料傳輸視窗開很多又混亂 </vt:lpstr>
      <vt:lpstr>S3 Tool 整合多個視窗為一 以Forklift 3為例</vt:lpstr>
      <vt:lpstr>S3 Tool 整合多個視窗 以 CloudBerry 為例</vt:lpstr>
      <vt:lpstr>操作步驟 - 下載 QuObjects 於 QNAP APP Center </vt:lpstr>
      <vt:lpstr>連線操作-只需要兩個步驟即可完成連線- </vt:lpstr>
      <vt:lpstr>連線操作-只需要兩個步驟即可完成連線-</vt:lpstr>
      <vt:lpstr> QuObjects 現在支援多個 S3 Tool 解決方案</vt:lpstr>
      <vt:lpstr>S3 Tool 連線 QuObjects </vt:lpstr>
      <vt:lpstr> Cosbench 效能測試 - 物件服務測試的 S3 好環境! </vt:lpstr>
      <vt:lpstr>現行 ARM 機種也可支援 QuObjects 物件儲存應用 </vt:lpstr>
      <vt:lpstr>用戶回饋, 我們聽到了 !! </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Han Tsai</dc:creator>
  <cp:lastModifiedBy>QNAP_Han Tsai</cp:lastModifiedBy>
  <cp:revision>1</cp:revision>
  <dcterms:created xsi:type="dcterms:W3CDTF">2021-01-18T02:44:23Z</dcterms:created>
  <dcterms:modified xsi:type="dcterms:W3CDTF">2021-01-25T05:56:49Z</dcterms:modified>
</cp:coreProperties>
</file>