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1" r:id="rId1"/>
  </p:sldMasterIdLst>
  <p:notesMasterIdLst>
    <p:notesMasterId r:id="rId59"/>
  </p:notesMasterIdLst>
  <p:handoutMasterIdLst>
    <p:handoutMasterId r:id="rId60"/>
  </p:handoutMasterIdLst>
  <p:sldIdLst>
    <p:sldId id="1647" r:id="rId2"/>
    <p:sldId id="1650" r:id="rId3"/>
    <p:sldId id="1658" r:id="rId4"/>
    <p:sldId id="1664" r:id="rId5"/>
    <p:sldId id="1657" r:id="rId6"/>
    <p:sldId id="1652" r:id="rId7"/>
    <p:sldId id="1665" r:id="rId8"/>
    <p:sldId id="1669" r:id="rId9"/>
    <p:sldId id="1659" r:id="rId10"/>
    <p:sldId id="1741" r:id="rId11"/>
    <p:sldId id="1743" r:id="rId12"/>
    <p:sldId id="1742" r:id="rId13"/>
    <p:sldId id="1670" r:id="rId14"/>
    <p:sldId id="1660" r:id="rId15"/>
    <p:sldId id="1662" r:id="rId16"/>
    <p:sldId id="1674" r:id="rId17"/>
    <p:sldId id="1678" r:id="rId18"/>
    <p:sldId id="1730" r:id="rId19"/>
    <p:sldId id="1734" r:id="rId20"/>
    <p:sldId id="1728" r:id="rId21"/>
    <p:sldId id="1727" r:id="rId22"/>
    <p:sldId id="1720" r:id="rId23"/>
    <p:sldId id="1718" r:id="rId24"/>
    <p:sldId id="1733" r:id="rId25"/>
    <p:sldId id="1724" r:id="rId26"/>
    <p:sldId id="1661" r:id="rId27"/>
    <p:sldId id="1717" r:id="rId28"/>
    <p:sldId id="1679" r:id="rId29"/>
    <p:sldId id="854" r:id="rId30"/>
    <p:sldId id="1681" r:id="rId31"/>
    <p:sldId id="1675" r:id="rId32"/>
    <p:sldId id="855" r:id="rId33"/>
    <p:sldId id="1683" r:id="rId34"/>
    <p:sldId id="1684" r:id="rId35"/>
    <p:sldId id="1685" r:id="rId36"/>
    <p:sldId id="1715" r:id="rId37"/>
    <p:sldId id="1687" r:id="rId38"/>
    <p:sldId id="1689" r:id="rId39"/>
    <p:sldId id="1690" r:id="rId40"/>
    <p:sldId id="1673" r:id="rId41"/>
    <p:sldId id="1691" r:id="rId42"/>
    <p:sldId id="1692" r:id="rId43"/>
    <p:sldId id="1694" r:id="rId44"/>
    <p:sldId id="1696" r:id="rId45"/>
    <p:sldId id="1698" r:id="rId46"/>
    <p:sldId id="1699" r:id="rId47"/>
    <p:sldId id="1701" r:id="rId48"/>
    <p:sldId id="1735" r:id="rId49"/>
    <p:sldId id="1705" r:id="rId50"/>
    <p:sldId id="1703" r:id="rId51"/>
    <p:sldId id="1697" r:id="rId52"/>
    <p:sldId id="1707" r:id="rId53"/>
    <p:sldId id="1708" r:id="rId54"/>
    <p:sldId id="1709" r:id="rId55"/>
    <p:sldId id="1710" r:id="rId56"/>
    <p:sldId id="1712" r:id="rId57"/>
    <p:sldId id="1716" r:id="rId5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p15="http://schemas.microsoft.com/office/powerpoint/2012/main" xmlns:go="http://customooxmlschemas.google.com/" xmlns="" roundtripDataSignature="AMtx7miKqCj2TeRYiB/gcDNNpoP8Cyxi3Q==" r:id="rId65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ji Chang" initials="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A01"/>
    <a:srgbClr val="0000FF"/>
    <a:srgbClr val="4535BF"/>
    <a:srgbClr val="00BDAE"/>
    <a:srgbClr val="08A6E5"/>
    <a:srgbClr val="2277EC"/>
    <a:srgbClr val="6CB4F2"/>
    <a:srgbClr val="FF2D8A"/>
    <a:srgbClr val="6296AC"/>
    <a:srgbClr val="161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2930D8-EDF3-954A-8C71-EC25919216D7}" v="8" dt="2021-01-19T10:20:51.266"/>
    <p1510:client id="{614E140C-179D-4EF8-95AA-DBB161E547BC}" v="1882" dt="2021-01-20T06:06:36.574"/>
    <p1510:client id="{CA30EF54-9AFF-48C2-A52B-125BD8D53A49}" v="313" dt="2021-01-20T06:10:08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2" y="1042"/>
      </p:cViewPr>
      <p:guideLst>
        <p:guide orient="horz" pos="164"/>
        <p:guide pos="4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4150A54-433D-435A-AED5-6CF2500D93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B33C500-B704-4D9F-814F-FD4D1FB3DA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0F09B-880B-4225-90E4-A8EEB6AA1365}" type="datetimeFigureOut">
              <a:rPr lang="zh-TW" altLang="en-US" smtClean="0"/>
              <a:pPr/>
              <a:t>2021/1/20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F2E6893-7A9E-4F07-9932-E45837AE5E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EC2D1E2-161C-48DD-8E99-2D93C01D69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C0F66-060B-4740-866A-82A1C64B1E3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970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3014F-B43F-764F-9C53-5842EC89DAC4}" type="datetimeFigureOut">
              <a:rPr kumimoji="1" lang="zh-TW" altLang="en-US" smtClean="0"/>
              <a:pPr/>
              <a:t>2021/1/20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4FDFF-3BAC-9645-A3ED-10A7F4941213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318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4FDFF-3BAC-9645-A3ED-10A7F4941213}" type="slidenum">
              <a:rPr kumimoji="1" lang="zh-TW" altLang="en-US" smtClean="0"/>
              <a:pPr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8735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4FDFF-3BAC-9645-A3ED-10A7F4941213}" type="slidenum">
              <a:rPr kumimoji="1" lang="zh-TW" altLang="en-US" smtClean="0"/>
              <a:pPr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85266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4FDFF-3BAC-9645-A3ED-10A7F4941213}" type="slidenum">
              <a:rPr kumimoji="1" lang="zh-TW" altLang="en-US" smtClean="0"/>
              <a:pPr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5834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4FDFF-3BAC-9645-A3ED-10A7F4941213}" type="slidenum">
              <a:rPr kumimoji="1" lang="zh-TW" altLang="en-US" smtClean="0"/>
              <a:pPr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8826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4FDFF-3BAC-9645-A3ED-10A7F4941213}" type="slidenum">
              <a:rPr kumimoji="1" lang="zh-TW" altLang="en-US" smtClean="0"/>
              <a:pPr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6655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4FDFF-3BAC-9645-A3ED-10A7F4941213}" type="slidenum">
              <a:rPr kumimoji="1" lang="zh-TW" altLang="en-US" smtClean="0"/>
              <a:pPr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1309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A8C3AE15-C552-469D-97BC-9FAD5A45E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0089" y="562438"/>
            <a:ext cx="1152525" cy="2095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5324A44-5FB9-475D-BCA7-466A66AE4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333"/>
            <a:ext cx="12189630" cy="68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6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CEBA2E9-B1C8-4F57-BA7A-1A4D47A719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6"/>
            <a:ext cx="12189630" cy="6856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EFE0B921-07D2-4110-8F0B-A963D1C1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9337519" cy="18782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rgbClr val="FF4A0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129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光 的圖片&#10;&#10;自動產生的描述">
            <a:extLst>
              <a:ext uri="{FF2B5EF4-FFF2-40B4-BE49-F238E27FC236}">
                <a16:creationId xmlns:a16="http://schemas.microsoft.com/office/drawing/2014/main" id="{1F77F4F9-19E0-4FBF-8C27-7C6A9F013D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2308724"/>
            <a:ext cx="6179230" cy="25520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chemeClr val="bg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479F0F6-C745-4C6A-A3CD-E57EB08D8EA6}"/>
              </a:ext>
            </a:extLst>
          </p:cNvPr>
          <p:cNvSpPr/>
          <p:nvPr userDrawn="1"/>
        </p:nvSpPr>
        <p:spPr>
          <a:xfrm>
            <a:off x="10958286" y="5033042"/>
            <a:ext cx="1233713" cy="1052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87966A81-B0DE-49EE-87BF-4B0E451EB0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8953" y="5179595"/>
            <a:ext cx="937101" cy="77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9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A8C3AE15-C552-469D-97BC-9FAD5A45E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0089" y="562438"/>
            <a:ext cx="1152525" cy="2095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5324A44-5FB9-475D-BCA7-466A66AE4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3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51BEB3C-80D4-4AD5-BE2A-851E979DC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2308724"/>
            <a:ext cx="6179230" cy="25520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chemeClr val="bg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599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CEBA2E9-B1C8-4F57-BA7A-1A4D47A719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EFE0B921-07D2-4110-8F0B-A963D1C1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9337519" cy="18782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rgbClr val="FF4A0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748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CEBA2E9-B1C8-4F57-BA7A-1A4D47A719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" y="0"/>
            <a:ext cx="12189630" cy="685799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EFE0B921-07D2-4110-8F0B-A963D1C1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9337519" cy="18782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rgbClr val="FF4A0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6545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CEBA2E9-B1C8-4F57-BA7A-1A4D47A719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EFE0B921-07D2-4110-8F0B-A963D1C1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9337519" cy="18782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rgbClr val="FF4A0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6047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CEBA2E9-B1C8-4F57-BA7A-1A4D47A719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EFE0B921-07D2-4110-8F0B-A963D1C1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9337519" cy="18782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rgbClr val="FF4A0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167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491D381-C59F-4F94-9BC8-C4202AC5F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EFE0B921-07D2-4110-8F0B-A963D1C1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9337519" cy="18782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rgbClr val="FF4A0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3058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CEBA2E9-B1C8-4F57-BA7A-1A4D47A719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EFE0B921-07D2-4110-8F0B-A963D1C1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9337519" cy="18782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rgbClr val="FF4A0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3420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11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39" r:id="rId2"/>
    <p:sldLayoutId id="2147483732" r:id="rId3"/>
    <p:sldLayoutId id="2147483731" r:id="rId4"/>
    <p:sldLayoutId id="2147483738" r:id="rId5"/>
    <p:sldLayoutId id="2147483736" r:id="rId6"/>
    <p:sldLayoutId id="2147483737" r:id="rId7"/>
    <p:sldLayoutId id="2147483735" r:id="rId8"/>
    <p:sldLayoutId id="2147483733" r:id="rId9"/>
    <p:sldLayoutId id="2147483734" r:id="rId10"/>
    <p:sldLayoutId id="214748368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qnap.com/solution/quwan-sd-wan/zh-tw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7AE113A-D78F-4883-ABB5-08608D5913D9}"/>
              </a:ext>
            </a:extLst>
          </p:cNvPr>
          <p:cNvSpPr/>
          <p:nvPr/>
        </p:nvSpPr>
        <p:spPr>
          <a:xfrm>
            <a:off x="10668500" y="6169316"/>
            <a:ext cx="538162" cy="238125"/>
          </a:xfrm>
          <a:prstGeom prst="rect">
            <a:avLst/>
          </a:prstGeom>
          <a:solidFill>
            <a:srgbClr val="2E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785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DD4CCA1-8C08-4B9C-AA88-4AD384DC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2308724"/>
            <a:ext cx="5712003" cy="31217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>
                <a:cs typeface="Gautami"/>
              </a:rPr>
              <a:t>進入主題之前</a:t>
            </a:r>
            <a:br>
              <a:rPr lang="en-US" altLang="zh-TW" dirty="0"/>
            </a:br>
            <a:r>
              <a:rPr lang="en-US" altLang="zh-TW" sz="2800" dirty="0" err="1">
                <a:cs typeface="Gautami"/>
              </a:rPr>
              <a:t>介紹</a:t>
            </a:r>
            <a:r>
              <a:rPr lang="zh-TW" altLang="en-US" sz="2800" dirty="0">
                <a:cs typeface="Gautami"/>
              </a:rPr>
              <a:t> </a:t>
            </a:r>
            <a:r>
              <a:rPr lang="en-US" altLang="zh-TW" sz="2800" dirty="0">
                <a:cs typeface="Gautami"/>
              </a:rPr>
              <a:t>QNE</a:t>
            </a:r>
            <a:r>
              <a:rPr lang="zh-TW" altLang="en-US" sz="2800" dirty="0">
                <a:cs typeface="Gautami"/>
              </a:rPr>
              <a:t> 網通虛擬平台與</a:t>
            </a:r>
            <a:br>
              <a:rPr lang="zh-TW" altLang="en-US" sz="2800" dirty="0">
                <a:cs typeface="Gautami"/>
              </a:rPr>
            </a:br>
            <a:r>
              <a:rPr lang="zh-TW" altLang="en-US" sz="2800" dirty="0">
                <a:cs typeface="Gautami"/>
              </a:rPr>
              <a:t>一般伺服器系統的特性差異</a:t>
            </a:r>
            <a:br>
              <a:rPr lang="en-US" altLang="zh-TW" sz="3600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171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56DF7FD-4C4A-4718-8741-FAEFD3A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10747553" cy="786199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QuCPE|QNE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系統與一般伺服器的差異</a:t>
            </a:r>
            <a:endParaRPr lang="zh-TW" altLang="en-US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AA9C1CE-5CAF-43E8-9950-273C76C5EEDD}"/>
              </a:ext>
            </a:extLst>
          </p:cNvPr>
          <p:cNvSpPr/>
          <p:nvPr/>
        </p:nvSpPr>
        <p:spPr>
          <a:xfrm>
            <a:off x="6329680" y="3769360"/>
            <a:ext cx="3454400" cy="786199"/>
          </a:xfrm>
          <a:prstGeom prst="roundRect">
            <a:avLst>
              <a:gd name="adj" fmla="val 89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Linux </a:t>
            </a:r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9301C87E-07F7-4AFA-ACF1-22BD46F04DEF}"/>
              </a:ext>
            </a:extLst>
          </p:cNvPr>
          <p:cNvSpPr/>
          <p:nvPr/>
        </p:nvSpPr>
        <p:spPr>
          <a:xfrm>
            <a:off x="7001551" y="2610047"/>
            <a:ext cx="325120" cy="436880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6777D032-F56D-4FEB-8F77-19ED41CF86C1}"/>
              </a:ext>
            </a:extLst>
          </p:cNvPr>
          <p:cNvSpPr/>
          <p:nvPr/>
        </p:nvSpPr>
        <p:spPr>
          <a:xfrm>
            <a:off x="8778873" y="2610047"/>
            <a:ext cx="325120" cy="436880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D71A7F1-9719-45BD-AF77-ED21F119D21B}"/>
              </a:ext>
            </a:extLst>
          </p:cNvPr>
          <p:cNvSpPr txBox="1"/>
          <p:nvPr/>
        </p:nvSpPr>
        <p:spPr>
          <a:xfrm>
            <a:off x="1188720" y="4937760"/>
            <a:ext cx="4145280" cy="14427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TW" sz="2000" dirty="0">
                <a:solidFill>
                  <a:schemeClr val="bg1"/>
                </a:solidFill>
              </a:rPr>
              <a:t>QNE</a:t>
            </a:r>
            <a:r>
              <a:rPr lang="zh-TW" altLang="en-US" sz="2000" dirty="0">
                <a:solidFill>
                  <a:schemeClr val="bg1"/>
                </a:solidFill>
              </a:rPr>
              <a:t> 在 </a:t>
            </a:r>
            <a:r>
              <a:rPr lang="en-US" altLang="zh-TW" sz="2000" dirty="0" err="1">
                <a:solidFill>
                  <a:schemeClr val="bg1"/>
                </a:solidFill>
              </a:rPr>
              <a:t>QuCPE</a:t>
            </a:r>
            <a:r>
              <a:rPr lang="zh-TW" altLang="en-US" sz="2000" dirty="0">
                <a:solidFill>
                  <a:schemeClr val="bg1"/>
                </a:solidFill>
              </a:rPr>
              <a:t> 上作為網通虛擬化的平台，</a:t>
            </a:r>
            <a:r>
              <a:rPr lang="en-US" altLang="zh-TW" sz="2000" dirty="0">
                <a:solidFill>
                  <a:schemeClr val="bg1"/>
                </a:solidFill>
              </a:rPr>
              <a:t>QNE</a:t>
            </a:r>
            <a:r>
              <a:rPr lang="zh-TW" altLang="en-US" sz="2000" dirty="0">
                <a:solidFill>
                  <a:schemeClr val="bg1"/>
                </a:solidFill>
              </a:rPr>
              <a:t> 並無法讓虛擬機存取</a:t>
            </a:r>
            <a:r>
              <a:rPr lang="en-US" altLang="zh-TW" sz="2000" dirty="0">
                <a:solidFill>
                  <a:schemeClr val="bg1"/>
                </a:solidFill>
              </a:rPr>
              <a:t>QNE</a:t>
            </a:r>
            <a:r>
              <a:rPr lang="zh-TW" altLang="en-US" sz="2000" dirty="0">
                <a:solidFill>
                  <a:schemeClr val="bg1"/>
                </a:solidFill>
              </a:rPr>
              <a:t> 的檔案系統，與一般應用伺服器系統 </a:t>
            </a:r>
            <a:r>
              <a:rPr lang="en-US" altLang="zh-TW" sz="2000" dirty="0">
                <a:solidFill>
                  <a:schemeClr val="bg1"/>
                </a:solidFill>
              </a:rPr>
              <a:t>(</a:t>
            </a:r>
            <a:r>
              <a:rPr lang="zh-TW" altLang="en-US" sz="2000" dirty="0">
                <a:solidFill>
                  <a:schemeClr val="bg1"/>
                </a:solidFill>
              </a:rPr>
              <a:t>如 </a:t>
            </a:r>
            <a:r>
              <a:rPr lang="en-US" altLang="zh-TW" sz="2000" dirty="0">
                <a:solidFill>
                  <a:schemeClr val="bg1"/>
                </a:solidFill>
              </a:rPr>
              <a:t>NAS)</a:t>
            </a:r>
            <a:r>
              <a:rPr lang="zh-TW" altLang="en-US" sz="2000" dirty="0">
                <a:solidFill>
                  <a:schemeClr val="bg1"/>
                </a:solidFill>
              </a:rPr>
              <a:t> 不同。</a:t>
            </a:r>
            <a:endParaRPr lang="en-US" altLang="zh-TW" sz="2000" dirty="0">
              <a:solidFill>
                <a:schemeClr val="bg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C10C715-6192-41C7-8AD1-A1CDD73A7649}"/>
              </a:ext>
            </a:extLst>
          </p:cNvPr>
          <p:cNvSpPr txBox="1"/>
          <p:nvPr/>
        </p:nvSpPr>
        <p:spPr>
          <a:xfrm>
            <a:off x="5984240" y="4907280"/>
            <a:ext cx="4145280" cy="14427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zh-TW" altLang="en-US" sz="2000" dirty="0">
                <a:solidFill>
                  <a:schemeClr val="bg1"/>
                </a:solidFill>
              </a:rPr>
              <a:t>一般的 </a:t>
            </a:r>
            <a:r>
              <a:rPr lang="en-US" altLang="zh-TW" sz="2000" dirty="0">
                <a:solidFill>
                  <a:schemeClr val="bg1"/>
                </a:solidFill>
              </a:rPr>
              <a:t>Linux</a:t>
            </a:r>
            <a:r>
              <a:rPr lang="zh-TW" altLang="en-US" sz="2000" dirty="0">
                <a:solidFill>
                  <a:schemeClr val="bg1"/>
                </a:solidFill>
              </a:rPr>
              <a:t> 伺服器系統，可以讓應用 </a:t>
            </a:r>
            <a:r>
              <a:rPr lang="en-US" altLang="zh-TW" sz="2000" dirty="0">
                <a:solidFill>
                  <a:schemeClr val="bg1"/>
                </a:solidFill>
              </a:rPr>
              <a:t>(</a:t>
            </a:r>
            <a:r>
              <a:rPr lang="zh-TW" altLang="en-US" sz="2000" dirty="0">
                <a:solidFill>
                  <a:schemeClr val="bg1"/>
                </a:solidFill>
              </a:rPr>
              <a:t>檔案管理，資料庫</a:t>
            </a:r>
            <a:r>
              <a:rPr lang="en-US" altLang="zh-TW" sz="2000" dirty="0">
                <a:solidFill>
                  <a:schemeClr val="bg1"/>
                </a:solidFill>
              </a:rPr>
              <a:t>)</a:t>
            </a:r>
            <a:r>
              <a:rPr lang="zh-TW" altLang="en-US" sz="2000" dirty="0">
                <a:solidFill>
                  <a:schemeClr val="bg1"/>
                </a:solidFill>
              </a:rPr>
              <a:t> 劃出特定的磁碟空間做為資料儲存的用途。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52C2F0-5562-4284-9A97-8593A5969C3A}"/>
              </a:ext>
            </a:extLst>
          </p:cNvPr>
          <p:cNvSpPr txBox="1"/>
          <p:nvPr/>
        </p:nvSpPr>
        <p:spPr>
          <a:xfrm>
            <a:off x="5110480" y="2924713"/>
            <a:ext cx="985520" cy="78619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altLang="zh-TW" sz="2800" err="1">
                <a:solidFill>
                  <a:schemeClr val="bg1"/>
                </a:solidFill>
              </a:rPr>
              <a:t>v.s</a:t>
            </a:r>
            <a:r>
              <a:rPr lang="en-US" altLang="zh-TW" sz="2800">
                <a:solidFill>
                  <a:schemeClr val="bg1"/>
                </a:solidFill>
              </a:rPr>
              <a:t>.</a:t>
            </a:r>
            <a:endParaRPr lang="zh-TW" altLang="en-US" sz="280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D296A0-6AE7-4E02-B67D-A0E9D161C00D}"/>
              </a:ext>
            </a:extLst>
          </p:cNvPr>
          <p:cNvSpPr/>
          <p:nvPr/>
        </p:nvSpPr>
        <p:spPr>
          <a:xfrm>
            <a:off x="1422400" y="3693160"/>
            <a:ext cx="3454400" cy="862399"/>
          </a:xfrm>
          <a:prstGeom prst="rect">
            <a:avLst/>
          </a:prstGeom>
          <a:solidFill>
            <a:srgbClr val="62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QNE</a:t>
            </a:r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3629205-E268-491A-ADD8-96C56935597D}"/>
              </a:ext>
            </a:extLst>
          </p:cNvPr>
          <p:cNvSpPr/>
          <p:nvPr/>
        </p:nvSpPr>
        <p:spPr>
          <a:xfrm>
            <a:off x="1422400" y="3136306"/>
            <a:ext cx="3454400" cy="439719"/>
          </a:xfrm>
          <a:prstGeom prst="rect">
            <a:avLst/>
          </a:prstGeom>
          <a:solidFill>
            <a:srgbClr val="453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OVS</a:t>
            </a:r>
            <a:r>
              <a:rPr lang="zh-TW" altLang="en-US" dirty="0"/>
              <a:t> 虛擬網路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2F17295-6F41-439C-BD6B-9524D4694DAD}"/>
              </a:ext>
            </a:extLst>
          </p:cNvPr>
          <p:cNvSpPr/>
          <p:nvPr/>
        </p:nvSpPr>
        <p:spPr>
          <a:xfrm>
            <a:off x="1422400" y="2577800"/>
            <a:ext cx="3454400" cy="439720"/>
          </a:xfrm>
          <a:prstGeom prst="rect">
            <a:avLst/>
          </a:prstGeom>
          <a:solidFill>
            <a:srgbClr val="FF2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Virtualization Station</a:t>
            </a:r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5285C66-2A94-4B88-8E38-2F04835F1A0C}"/>
              </a:ext>
            </a:extLst>
          </p:cNvPr>
          <p:cNvSpPr/>
          <p:nvPr/>
        </p:nvSpPr>
        <p:spPr>
          <a:xfrm>
            <a:off x="3221986" y="1932968"/>
            <a:ext cx="1644654" cy="526046"/>
          </a:xfrm>
          <a:prstGeom prst="rect">
            <a:avLst/>
          </a:prstGeom>
          <a:solidFill>
            <a:srgbClr val="6CB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/>
              <a:t>容器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0E41392-C6B3-4297-8274-779F6A673DF1}"/>
              </a:ext>
            </a:extLst>
          </p:cNvPr>
          <p:cNvSpPr/>
          <p:nvPr/>
        </p:nvSpPr>
        <p:spPr>
          <a:xfrm>
            <a:off x="1412240" y="1932968"/>
            <a:ext cx="1644654" cy="526046"/>
          </a:xfrm>
          <a:prstGeom prst="rect">
            <a:avLst/>
          </a:prstGeom>
          <a:solidFill>
            <a:srgbClr val="2277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/>
              <a:t>虛擬機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A6856D6-A114-41FF-8695-7591D445F641}"/>
              </a:ext>
            </a:extLst>
          </p:cNvPr>
          <p:cNvSpPr/>
          <p:nvPr/>
        </p:nvSpPr>
        <p:spPr>
          <a:xfrm>
            <a:off x="6319520" y="3710912"/>
            <a:ext cx="3454400" cy="862399"/>
          </a:xfrm>
          <a:prstGeom prst="rect">
            <a:avLst/>
          </a:prstGeom>
          <a:solidFill>
            <a:srgbClr val="08A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Linux </a:t>
            </a: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FA60F97-F338-41AC-B477-F5E158012463}"/>
              </a:ext>
            </a:extLst>
          </p:cNvPr>
          <p:cNvSpPr/>
          <p:nvPr/>
        </p:nvSpPr>
        <p:spPr>
          <a:xfrm>
            <a:off x="6319520" y="3154058"/>
            <a:ext cx="3454400" cy="439719"/>
          </a:xfrm>
          <a:prstGeom prst="rect">
            <a:avLst/>
          </a:prstGeom>
          <a:solidFill>
            <a:srgbClr val="00B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/>
              <a:t>檔案系統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8EA3309-D53D-4EDB-8DB7-F2EC2CB3823F}"/>
              </a:ext>
            </a:extLst>
          </p:cNvPr>
          <p:cNvSpPr/>
          <p:nvPr/>
        </p:nvSpPr>
        <p:spPr>
          <a:xfrm>
            <a:off x="8119106" y="1950720"/>
            <a:ext cx="1644654" cy="526046"/>
          </a:xfrm>
          <a:prstGeom prst="rect">
            <a:avLst/>
          </a:prstGeom>
          <a:solidFill>
            <a:srgbClr val="6CB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/>
              <a:t>應用</a:t>
            </a:r>
            <a:r>
              <a:rPr lang="en-US" altLang="zh-TW"/>
              <a:t>:</a:t>
            </a:r>
            <a:r>
              <a:rPr lang="zh-TW" altLang="en-US"/>
              <a:t>資料庫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55D3102-1546-4CB3-8355-F6BC68815D8B}"/>
              </a:ext>
            </a:extLst>
          </p:cNvPr>
          <p:cNvSpPr/>
          <p:nvPr/>
        </p:nvSpPr>
        <p:spPr>
          <a:xfrm>
            <a:off x="6309360" y="1950720"/>
            <a:ext cx="1644654" cy="526046"/>
          </a:xfrm>
          <a:prstGeom prst="rect">
            <a:avLst/>
          </a:prstGeom>
          <a:solidFill>
            <a:srgbClr val="2277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/>
              <a:t>應用</a:t>
            </a:r>
            <a:r>
              <a:rPr lang="en-US" altLang="zh-TW"/>
              <a:t>:</a:t>
            </a:r>
            <a:r>
              <a:rPr lang="zh-TW" altLang="en-US"/>
              <a:t>檔案備份</a:t>
            </a:r>
          </a:p>
        </p:txBody>
      </p:sp>
    </p:spTree>
    <p:extLst>
      <p:ext uri="{BB962C8B-B14F-4D97-AF65-F5344CB8AC3E}">
        <p14:creationId xmlns:p14="http://schemas.microsoft.com/office/powerpoint/2010/main" val="4261216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CF6D9A03-4680-4BEC-92EE-5ED8B40A1359}"/>
              </a:ext>
            </a:extLst>
          </p:cNvPr>
          <p:cNvSpPr/>
          <p:nvPr/>
        </p:nvSpPr>
        <p:spPr>
          <a:xfrm>
            <a:off x="2531424" y="1958150"/>
            <a:ext cx="1644654" cy="1099911"/>
          </a:xfrm>
          <a:prstGeom prst="rect">
            <a:avLst/>
          </a:prstGeom>
          <a:solidFill>
            <a:srgbClr val="6CB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83AC8F3-4610-42AF-B965-D870BB87078A}"/>
              </a:ext>
            </a:extLst>
          </p:cNvPr>
          <p:cNvSpPr/>
          <p:nvPr/>
        </p:nvSpPr>
        <p:spPr>
          <a:xfrm>
            <a:off x="721678" y="1958150"/>
            <a:ext cx="1644654" cy="1099911"/>
          </a:xfrm>
          <a:prstGeom prst="rect">
            <a:avLst/>
          </a:prstGeom>
          <a:solidFill>
            <a:srgbClr val="2277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56DF7FD-4C4A-4718-8741-FAEFD3A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10747553" cy="786199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QuCPE|QNE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系統與一般伺服器的差異</a:t>
            </a:r>
            <a:endParaRPr lang="zh-TW" altLang="en-US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8CED568-AB34-427B-9147-BDD4B01144D4}"/>
              </a:ext>
            </a:extLst>
          </p:cNvPr>
          <p:cNvSpPr txBox="1"/>
          <p:nvPr/>
        </p:nvSpPr>
        <p:spPr>
          <a:xfrm>
            <a:off x="4429760" y="3075161"/>
            <a:ext cx="6701790" cy="3267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使用前</a:t>
            </a:r>
            <a:r>
              <a:rPr lang="zh-TW" altLang="en-US" sz="2000" dirty="0">
                <a:solidFill>
                  <a:srgbClr val="FF4A01"/>
                </a:solidFill>
              </a:rPr>
              <a:t>需安裝</a:t>
            </a:r>
            <a:r>
              <a:rPr lang="en-US" altLang="zh-TW" sz="2000" dirty="0">
                <a:solidFill>
                  <a:srgbClr val="FF4A01"/>
                </a:solidFill>
              </a:rPr>
              <a:t>2.5</a:t>
            </a:r>
            <a:r>
              <a:rPr lang="zh-TW" altLang="en-US" sz="2000" dirty="0">
                <a:solidFill>
                  <a:srgbClr val="FF4A01"/>
                </a:solidFill>
              </a:rPr>
              <a:t>吋磁碟</a:t>
            </a:r>
            <a:r>
              <a:rPr lang="zh-TW" altLang="en-US" sz="2000" dirty="0">
                <a:solidFill>
                  <a:schemeClr val="bg1"/>
                </a:solidFill>
              </a:rPr>
              <a:t>作為虛擬機或容器的應用空間 </a:t>
            </a:r>
            <a:r>
              <a:rPr lang="en-US" altLang="zh-TW" sz="2000" dirty="0">
                <a:solidFill>
                  <a:srgbClr val="FF4A01"/>
                </a:solidFill>
              </a:rPr>
              <a:t>(Application Volume)</a:t>
            </a:r>
            <a:r>
              <a:rPr lang="zh-TW" altLang="en-US" sz="2000" dirty="0">
                <a:solidFill>
                  <a:schemeClr val="bg1"/>
                </a:solidFill>
              </a:rPr>
              <a:t> 。</a:t>
            </a:r>
            <a:endParaRPr lang="en-US" altLang="zh-TW" sz="2000" dirty="0">
              <a:solidFill>
                <a:srgbClr val="FF4A01"/>
              </a:solidFill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僅安裝單顆硬碟，系統會將所有容量配給所有虛擬應用服務使用。若安裝雙顆相同容量硬碟，</a:t>
            </a:r>
            <a:r>
              <a:rPr lang="zh-TW" altLang="en-US" sz="2000" dirty="0">
                <a:solidFill>
                  <a:srgbClr val="FF4A01"/>
                </a:solidFill>
              </a:rPr>
              <a:t>系統將會自動規劃成</a:t>
            </a:r>
            <a:r>
              <a:rPr lang="en-US" altLang="zh-TW" sz="2000" dirty="0">
                <a:solidFill>
                  <a:srgbClr val="FF4A01"/>
                </a:solidFill>
              </a:rPr>
              <a:t>RAID 1</a:t>
            </a:r>
            <a:r>
              <a:rPr lang="zh-TW" altLang="en-US" sz="2000" dirty="0">
                <a:solidFill>
                  <a:schemeClr val="bg1"/>
                </a:solidFill>
              </a:rPr>
              <a:t>。</a:t>
            </a:r>
            <a:endParaRPr lang="en-US" altLang="zh-TW" sz="2000" dirty="0">
              <a:solidFill>
                <a:schemeClr val="bg1"/>
              </a:solidFill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虛擬機或容器本身</a:t>
            </a:r>
            <a:r>
              <a:rPr lang="zh-TW" altLang="en-US" sz="2000" dirty="0">
                <a:solidFill>
                  <a:srgbClr val="FF4A01"/>
                </a:solidFill>
              </a:rPr>
              <a:t>僅能看到規劃出來的虛擬磁碟 </a:t>
            </a:r>
            <a:r>
              <a:rPr lang="en-US" altLang="zh-TW" sz="2000" dirty="0">
                <a:solidFill>
                  <a:srgbClr val="FF4A01"/>
                </a:solidFill>
              </a:rPr>
              <a:t>(</a:t>
            </a:r>
            <a:r>
              <a:rPr lang="en-US" altLang="zh-TW" sz="2000" dirty="0" err="1">
                <a:solidFill>
                  <a:srgbClr val="FF4A01"/>
                </a:solidFill>
              </a:rPr>
              <a:t>vDisk</a:t>
            </a:r>
            <a:r>
              <a:rPr lang="en-US" altLang="zh-TW" sz="2000" dirty="0">
                <a:solidFill>
                  <a:srgbClr val="FF4A01"/>
                </a:solidFill>
              </a:rPr>
              <a:t>)</a:t>
            </a:r>
            <a:r>
              <a:rPr lang="zh-TW" altLang="en-US" sz="2000" dirty="0">
                <a:solidFill>
                  <a:schemeClr val="bg1"/>
                </a:solidFill>
              </a:rPr>
              <a:t>，無法直接指定實體磁碟作為儲存 </a:t>
            </a:r>
            <a:r>
              <a:rPr lang="en-US" altLang="zh-TW" sz="2000" dirty="0">
                <a:solidFill>
                  <a:schemeClr val="bg1"/>
                </a:solidFill>
              </a:rPr>
              <a:t>Disk or Volume</a:t>
            </a:r>
            <a:r>
              <a:rPr lang="zh-TW" altLang="en-US" sz="2000" dirty="0">
                <a:solidFill>
                  <a:schemeClr val="bg1"/>
                </a:solidFill>
              </a:rPr>
              <a:t> 。</a:t>
            </a:r>
            <a:endParaRPr lang="en-US" altLang="zh-TW" sz="2000" dirty="0">
              <a:solidFill>
                <a:schemeClr val="bg1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F9C0996-0018-4F59-851F-FB15452CD72B}"/>
              </a:ext>
            </a:extLst>
          </p:cNvPr>
          <p:cNvSpPr txBox="1"/>
          <p:nvPr/>
        </p:nvSpPr>
        <p:spPr>
          <a:xfrm>
            <a:off x="6136929" y="2062601"/>
            <a:ext cx="57411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TW" sz="2400">
                <a:solidFill>
                  <a:schemeClr val="bg1"/>
                </a:solidFill>
              </a:rPr>
              <a:t>or</a:t>
            </a:r>
            <a:endParaRPr lang="zh-TW" altLang="en-US" sz="2400">
              <a:solidFill>
                <a:schemeClr val="bg1"/>
              </a:solidFill>
            </a:endParaRPr>
          </a:p>
        </p:txBody>
      </p:sp>
      <p:sp>
        <p:nvSpPr>
          <p:cNvPr id="25" name="箭號: 向下 24">
            <a:extLst>
              <a:ext uri="{FF2B5EF4-FFF2-40B4-BE49-F238E27FC236}">
                <a16:creationId xmlns:a16="http://schemas.microsoft.com/office/drawing/2014/main" id="{5DF42CBC-2CC0-4591-A3C6-413755BB5D64}"/>
              </a:ext>
            </a:extLst>
          </p:cNvPr>
          <p:cNvSpPr/>
          <p:nvPr/>
        </p:nvSpPr>
        <p:spPr>
          <a:xfrm rot="16200000">
            <a:off x="4887748" y="2301685"/>
            <a:ext cx="325120" cy="309635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左大括弧 25">
            <a:extLst>
              <a:ext uri="{FF2B5EF4-FFF2-40B4-BE49-F238E27FC236}">
                <a16:creationId xmlns:a16="http://schemas.microsoft.com/office/drawing/2014/main" id="{66B68A00-DC27-4993-BB90-19DA850B65A7}"/>
              </a:ext>
            </a:extLst>
          </p:cNvPr>
          <p:cNvSpPr/>
          <p:nvPr/>
        </p:nvSpPr>
        <p:spPr>
          <a:xfrm rot="5400000">
            <a:off x="7392689" y="1431880"/>
            <a:ext cx="172720" cy="701040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67CAE6E-D34A-426E-9D5A-71273C2503B3}"/>
              </a:ext>
            </a:extLst>
          </p:cNvPr>
          <p:cNvSpPr txBox="1"/>
          <p:nvPr/>
        </p:nvSpPr>
        <p:spPr>
          <a:xfrm>
            <a:off x="7052477" y="1307211"/>
            <a:ext cx="1067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</a:rPr>
              <a:t>RAID 1 </a:t>
            </a:r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7B20873-EC60-4AC1-B1D9-5A0C1460CB50}"/>
              </a:ext>
            </a:extLst>
          </p:cNvPr>
          <p:cNvSpPr/>
          <p:nvPr/>
        </p:nvSpPr>
        <p:spPr>
          <a:xfrm>
            <a:off x="4776664" y="2375502"/>
            <a:ext cx="77006" cy="1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2A9EEE4-5408-4F55-810E-1F3B58C46BEE}"/>
              </a:ext>
            </a:extLst>
          </p:cNvPr>
          <p:cNvSpPr/>
          <p:nvPr/>
        </p:nvSpPr>
        <p:spPr>
          <a:xfrm>
            <a:off x="4667524" y="2375502"/>
            <a:ext cx="77006" cy="1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A99ECDA-9F83-4466-818E-4139508AFA0C}"/>
              </a:ext>
            </a:extLst>
          </p:cNvPr>
          <p:cNvSpPr txBox="1"/>
          <p:nvPr/>
        </p:nvSpPr>
        <p:spPr>
          <a:xfrm>
            <a:off x="1482046" y="2706249"/>
            <a:ext cx="622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err="1">
                <a:solidFill>
                  <a:schemeClr val="bg1"/>
                </a:solidFill>
              </a:rPr>
              <a:t>vDisk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41AE0BF-78B0-49F4-AB8E-F6A4E6DFEBC0}"/>
              </a:ext>
            </a:extLst>
          </p:cNvPr>
          <p:cNvSpPr/>
          <p:nvPr/>
        </p:nvSpPr>
        <p:spPr>
          <a:xfrm>
            <a:off x="731838" y="4292207"/>
            <a:ext cx="3454400" cy="862399"/>
          </a:xfrm>
          <a:prstGeom prst="rect">
            <a:avLst/>
          </a:prstGeom>
          <a:solidFill>
            <a:srgbClr val="62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QNE</a:t>
            </a:r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6E66685-843B-439C-AE27-2FC48BCDFF02}"/>
              </a:ext>
            </a:extLst>
          </p:cNvPr>
          <p:cNvSpPr/>
          <p:nvPr/>
        </p:nvSpPr>
        <p:spPr>
          <a:xfrm>
            <a:off x="731838" y="3735353"/>
            <a:ext cx="3454400" cy="439719"/>
          </a:xfrm>
          <a:prstGeom prst="rect">
            <a:avLst/>
          </a:prstGeom>
          <a:solidFill>
            <a:srgbClr val="453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OVS</a:t>
            </a:r>
            <a:r>
              <a:rPr lang="zh-TW" altLang="en-US" dirty="0"/>
              <a:t> 虛擬網路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10511B2-F276-481B-9931-3204B5A06ED2}"/>
              </a:ext>
            </a:extLst>
          </p:cNvPr>
          <p:cNvSpPr/>
          <p:nvPr/>
        </p:nvSpPr>
        <p:spPr>
          <a:xfrm>
            <a:off x="731838" y="3176847"/>
            <a:ext cx="3454400" cy="439720"/>
          </a:xfrm>
          <a:prstGeom prst="rect">
            <a:avLst/>
          </a:prstGeom>
          <a:solidFill>
            <a:srgbClr val="FF2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Virtualization Station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8734A99-80F4-45A9-9F1B-F8702D40471A}"/>
              </a:ext>
            </a:extLst>
          </p:cNvPr>
          <p:cNvSpPr txBox="1"/>
          <p:nvPr/>
        </p:nvSpPr>
        <p:spPr>
          <a:xfrm>
            <a:off x="1086805" y="2021823"/>
            <a:ext cx="914400" cy="421882"/>
          </a:xfrm>
          <a:prstGeom prst="rect">
            <a:avLst/>
          </a:prstGeom>
          <a:noFill/>
        </p:spPr>
        <p:txBody>
          <a:bodyPr wrap="none" rtlCol="0" anchor="t" anchorCtr="0">
            <a:noAutofit/>
          </a:bodyPr>
          <a:lstStyle/>
          <a:p>
            <a:r>
              <a:rPr lang="zh-TW" altLang="en-US" sz="2000">
                <a:solidFill>
                  <a:schemeClr val="bg1"/>
                </a:solidFill>
              </a:rPr>
              <a:t>虛擬機</a:t>
            </a:r>
          </a:p>
          <a:p>
            <a:pPr algn="l"/>
            <a:endParaRPr lang="zh-TW" alt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24B58088-D8A5-46B7-8F98-B39D8657A5FF}"/>
              </a:ext>
            </a:extLst>
          </p:cNvPr>
          <p:cNvSpPr txBox="1"/>
          <p:nvPr/>
        </p:nvSpPr>
        <p:spPr>
          <a:xfrm>
            <a:off x="2862631" y="1991252"/>
            <a:ext cx="914400" cy="421882"/>
          </a:xfrm>
          <a:prstGeom prst="rect">
            <a:avLst/>
          </a:prstGeom>
          <a:noFill/>
        </p:spPr>
        <p:txBody>
          <a:bodyPr wrap="none" rtlCol="0" anchor="t" anchorCtr="0">
            <a:noAutofit/>
          </a:bodyPr>
          <a:lstStyle/>
          <a:p>
            <a:pPr algn="ctr"/>
            <a:r>
              <a:rPr lang="zh-TW" altLang="en-US" sz="2000">
                <a:solidFill>
                  <a:schemeClr val="bg1"/>
                </a:solidFill>
              </a:rPr>
              <a:t>容器</a:t>
            </a:r>
            <a:endParaRPr lang="zh-TW" alt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C3152E7-15E5-454C-8F95-8BD0666AD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657" y="2472978"/>
            <a:ext cx="331423" cy="501870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6B12FF13-37EC-4370-90D1-F8B07A79A82C}"/>
              </a:ext>
            </a:extLst>
          </p:cNvPr>
          <p:cNvSpPr txBox="1"/>
          <p:nvPr/>
        </p:nvSpPr>
        <p:spPr>
          <a:xfrm>
            <a:off x="3284004" y="2686822"/>
            <a:ext cx="622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err="1">
                <a:solidFill>
                  <a:schemeClr val="bg1"/>
                </a:solidFill>
              </a:rPr>
              <a:t>vDisk</a:t>
            </a:r>
            <a:endParaRPr lang="zh-TW" altLang="en-US" sz="1200">
              <a:solidFill>
                <a:schemeClr val="bg1"/>
              </a:solidFill>
            </a:endParaRP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5B9019B8-950E-4D8F-89B8-5963912CC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5615" y="2453551"/>
            <a:ext cx="331423" cy="50187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B963B2DC-7669-4934-9F2C-2A9F1B801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7652" y="1958150"/>
            <a:ext cx="666750" cy="1009650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BA285B16-C5B7-48EE-A405-BF72A7BCA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5154" y="1945771"/>
            <a:ext cx="666750" cy="1009650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8FE18E11-62E4-40C3-BB35-2BFDE5427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86228" y="1941592"/>
            <a:ext cx="6667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53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DD4CCA1-8C08-4B9C-AA88-4AD384DC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2308724"/>
            <a:ext cx="7264578" cy="31217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dirty="0" err="1"/>
              <a:t>QuCPE</a:t>
            </a:r>
            <a:r>
              <a:rPr lang="en-US" altLang="zh-TW" dirty="0"/>
              <a:t> / QNE / AMIZ Cloud</a:t>
            </a:r>
            <a:br>
              <a:rPr lang="en-US" altLang="zh-TW" dirty="0"/>
            </a:br>
            <a:r>
              <a:rPr lang="zh-TW" altLang="en-US" sz="3600" dirty="0"/>
              <a:t>融合網路、計算、雲服務</a:t>
            </a:r>
            <a:br>
              <a:rPr lang="en-US" altLang="zh-TW" sz="3600" dirty="0"/>
            </a:br>
            <a:r>
              <a:rPr lang="zh-TW" altLang="en-US" sz="2400" dirty="0"/>
              <a:t>精實</a:t>
            </a:r>
            <a:r>
              <a:rPr lang="en-US" altLang="zh-TW" sz="2400" dirty="0"/>
              <a:t>IT</a:t>
            </a:r>
            <a:r>
              <a:rPr lang="zh-TW" altLang="en-US" sz="2400" dirty="0"/>
              <a:t>預算、隨營運模式調整的完整平台</a:t>
            </a:r>
            <a:br>
              <a:rPr lang="en-US" altLang="zh-TW" sz="3600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1678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E11E61BF-4CF1-4BEE-8E1C-4D64DC61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 如何突破現有網路管理架構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5F8750CA-1595-47B1-8650-FED697513EC1}"/>
              </a:ext>
            </a:extLst>
          </p:cNvPr>
          <p:cNvSpPr txBox="1"/>
          <p:nvPr/>
        </p:nvSpPr>
        <p:spPr>
          <a:xfrm>
            <a:off x="6558831" y="1785341"/>
            <a:ext cx="5149584" cy="435963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171450" indent="-1714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FF4A01"/>
                </a:solidFill>
              </a:rPr>
              <a:t>總部頻寬投資劇增</a:t>
            </a:r>
            <a:endParaRPr lang="en-US" altLang="zh-TW" sz="2400">
              <a:solidFill>
                <a:srgbClr val="FF4A01"/>
              </a:solidFill>
            </a:endParaRPr>
          </a:p>
          <a:p>
            <a:pPr marL="442913" lvl="1" indent="-2619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</a:rPr>
              <a:t>傳統專線</a:t>
            </a:r>
            <a:r>
              <a:rPr lang="en-US" altLang="zh-TW" sz="2000">
                <a:solidFill>
                  <a:schemeClr val="bg1"/>
                </a:solidFill>
              </a:rPr>
              <a:t>/VPN</a:t>
            </a:r>
            <a:r>
              <a:rPr lang="zh-TW" altLang="en-US" sz="2000">
                <a:solidFill>
                  <a:schemeClr val="bg1"/>
                </a:solidFill>
              </a:rPr>
              <a:t>流量匯集總部</a:t>
            </a:r>
            <a:endParaRPr lang="en-US" altLang="zh-TW" sz="200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FF4A01"/>
                </a:solidFill>
              </a:rPr>
              <a:t>隨業務成長</a:t>
            </a:r>
            <a:r>
              <a:rPr lang="en-US" altLang="zh-TW" sz="2400">
                <a:solidFill>
                  <a:srgbClr val="FF4A01"/>
                </a:solidFill>
              </a:rPr>
              <a:t>IT</a:t>
            </a:r>
            <a:r>
              <a:rPr lang="zh-TW" altLang="en-US" sz="2400">
                <a:solidFill>
                  <a:srgbClr val="FF4A01"/>
                </a:solidFill>
              </a:rPr>
              <a:t>人員投資升高</a:t>
            </a:r>
            <a:endParaRPr lang="en-US" altLang="zh-TW" sz="2400">
              <a:solidFill>
                <a:srgbClr val="FF4A01"/>
              </a:solidFill>
            </a:endParaRPr>
          </a:p>
          <a:p>
            <a:pPr marL="442913" lvl="1" indent="-2619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</a:rPr>
              <a:t>管理多站網路裝置</a:t>
            </a:r>
            <a:endParaRPr lang="en-US" altLang="zh-TW" sz="200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FF4A01"/>
                </a:solidFill>
              </a:rPr>
              <a:t>業務中斷的可能性</a:t>
            </a:r>
            <a:endParaRPr lang="en-US" altLang="zh-TW" sz="2400">
              <a:solidFill>
                <a:srgbClr val="FF4A01"/>
              </a:solidFill>
            </a:endParaRPr>
          </a:p>
          <a:p>
            <a:pPr marL="442913" lvl="1" indent="-2619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</a:rPr>
              <a:t>設備故障需請原廠維修服務</a:t>
            </a:r>
            <a:endParaRPr lang="en-US" altLang="zh-TW" sz="2000">
              <a:solidFill>
                <a:schemeClr val="bg1"/>
              </a:solidFill>
            </a:endParaRPr>
          </a:p>
          <a:p>
            <a:pPr marL="442913" lvl="1" indent="-2619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</a:rPr>
              <a:t>設備升級困難 漏洞百出</a:t>
            </a:r>
            <a:endParaRPr lang="en-US" altLang="zh-TW" sz="200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D865CF6-7CC1-4FAF-9F8B-20B2E8E48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6" y="1231566"/>
            <a:ext cx="5552647" cy="5337945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EDBC5243-5F08-4EE1-93A4-230B6D2C0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726" y="4847826"/>
            <a:ext cx="514350" cy="733425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BE4B2CEB-8FA9-48EB-94A0-CE7C85415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2995" y="5581251"/>
            <a:ext cx="5143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58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AC33B4C-FC09-493D-B380-9E843A3299EA}"/>
              </a:ext>
            </a:extLst>
          </p:cNvPr>
          <p:cNvSpPr/>
          <p:nvPr/>
        </p:nvSpPr>
        <p:spPr>
          <a:xfrm>
            <a:off x="383996" y="1928388"/>
            <a:ext cx="11808003" cy="4569281"/>
          </a:xfrm>
          <a:prstGeom prst="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rgbClr val="000000"/>
              </a:gs>
            </a:gsLst>
            <a:path path="rect">
              <a:fillToRect l="100000" t="100000"/>
            </a:path>
          </a:gradFill>
          <a:ln>
            <a:noFill/>
          </a:ln>
          <a:effectLst>
            <a:innerShdw blurRad="317500" dist="1270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DC3C736-1B52-4BE9-92A4-EC2D7A54E15A}"/>
              </a:ext>
            </a:extLst>
          </p:cNvPr>
          <p:cNvSpPr/>
          <p:nvPr/>
        </p:nvSpPr>
        <p:spPr>
          <a:xfrm>
            <a:off x="6731764" y="2229804"/>
            <a:ext cx="3506896" cy="2568337"/>
          </a:xfrm>
          <a:prstGeom prst="roundRect">
            <a:avLst>
              <a:gd name="adj" fmla="val 3442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2000"/>
                </a:schemeClr>
              </a:gs>
              <a:gs pos="100000">
                <a:schemeClr val="accent2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 w="12700">
            <a:solidFill>
              <a:schemeClr val="bg1"/>
            </a:solidFill>
          </a:ln>
          <a:effectLst>
            <a:outerShdw blurRad="38100" dist="139700" dir="2520000" algn="l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>
              <a:solidFill>
                <a:schemeClr val="bg1"/>
              </a:solidFill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E8D1E196-A867-4DF9-AB53-650F6A45A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04" y="1474093"/>
            <a:ext cx="5460235" cy="5248651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497C3153-4E25-4F30-9DAB-88C4C457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60331"/>
            <a:ext cx="6179230" cy="1441309"/>
          </a:xfrm>
        </p:spPr>
        <p:txBody>
          <a:bodyPr/>
          <a:lstStyle/>
          <a:p>
            <a:r>
              <a:rPr lang="zh-TW" altLang="en-US"/>
              <a:t>敏捷彈性的數位轉型需要</a:t>
            </a:r>
            <a:r>
              <a:rPr lang="zh-TW" altLang="en-US" sz="5000" b="1"/>
              <a:t>突破性的平台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7A95F39-4DED-4D2F-B0C1-10C5E8879470}"/>
              </a:ext>
            </a:extLst>
          </p:cNvPr>
          <p:cNvSpPr txBox="1"/>
          <p:nvPr/>
        </p:nvSpPr>
        <p:spPr>
          <a:xfrm>
            <a:off x="6804503" y="2339021"/>
            <a:ext cx="284094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Clr>
                <a:srgbClr val="FF4A01"/>
              </a:buClr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SD-WAN</a:t>
            </a:r>
          </a:p>
          <a:p>
            <a:pPr marL="180975" indent="-180975">
              <a:spcBef>
                <a:spcPts val="1200"/>
              </a:spcBef>
              <a:buClr>
                <a:srgbClr val="FF4A01"/>
              </a:buClr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QNE </a:t>
            </a:r>
            <a:r>
              <a:rPr lang="zh-TW" altLang="en-US" sz="2400" b="1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rPr>
              <a:t>虛擬化</a:t>
            </a:r>
            <a:br>
              <a:rPr lang="zh-TW" altLang="en-US" sz="2400" b="1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rPr>
            </a:br>
            <a:r>
              <a:rPr lang="zh-TW" altLang="en-US" sz="2400" b="1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rPr>
              <a:t>網通平台與應用</a:t>
            </a:r>
            <a:endParaRPr lang="en-US" altLang="zh-TW" sz="2400" b="1">
              <a:solidFill>
                <a:schemeClr val="bg1"/>
              </a:solidFill>
              <a:latin typeface="Open Sans" panose="020B0606030504020204" pitchFamily="34" charset="0"/>
              <a:ea typeface="+mj-ea"/>
              <a:cs typeface="Open Sans" panose="020B0606030504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FF4A01"/>
              </a:buClr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sz="2400" b="1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rPr>
              <a:t>AMIZ</a:t>
            </a:r>
            <a:r>
              <a:rPr lang="zh-TW" altLang="en-US" sz="2400" b="1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rPr>
              <a:t>Cloud</a:t>
            </a:r>
            <a:endParaRPr lang="zh-TW" altLang="en-US" sz="2400" b="1">
              <a:solidFill>
                <a:schemeClr val="bg1"/>
              </a:solidFill>
              <a:latin typeface="Open Sans" panose="020B0606030504020204" pitchFamily="34" charset="0"/>
              <a:ea typeface="+mj-ea"/>
              <a:cs typeface="Open Sans" panose="020B0606030504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F845B7F-CE1D-469D-97F0-9C02F2D65C93}"/>
              </a:ext>
            </a:extLst>
          </p:cNvPr>
          <p:cNvSpPr txBox="1"/>
          <p:nvPr/>
        </p:nvSpPr>
        <p:spPr>
          <a:xfrm>
            <a:off x="795650" y="2138030"/>
            <a:ext cx="5149584" cy="4359639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marL="171450" indent="-1714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FF4A01"/>
                </a:solidFill>
              </a:rPr>
              <a:t>總部頻寬投資劇增</a:t>
            </a:r>
            <a:endParaRPr lang="en-US" altLang="zh-TW" sz="2400">
              <a:solidFill>
                <a:srgbClr val="FF4A01"/>
              </a:solidFill>
            </a:endParaRPr>
          </a:p>
          <a:p>
            <a:pPr marL="442595" lvl="1" indent="-2616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</a:rPr>
              <a:t>自動組網，彈性調配頻寬 </a:t>
            </a:r>
            <a:r>
              <a:rPr lang="en-US" altLang="zh-TW" sz="2000">
                <a:solidFill>
                  <a:schemeClr val="bg1"/>
                </a:solidFill>
              </a:rPr>
              <a:t>– SD-WAN</a:t>
            </a:r>
            <a:endParaRPr lang="en-US" altLang="zh-TW" sz="2000">
              <a:solidFill>
                <a:schemeClr val="bg1"/>
              </a:solidFill>
              <a:cs typeface="Arial"/>
            </a:endParaRP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FF4A01"/>
                </a:solidFill>
              </a:rPr>
              <a:t>隨業務成長</a:t>
            </a:r>
            <a:r>
              <a:rPr lang="en-US" altLang="zh-TW" sz="2400">
                <a:solidFill>
                  <a:srgbClr val="FF4A01"/>
                </a:solidFill>
              </a:rPr>
              <a:t>IT</a:t>
            </a:r>
            <a:r>
              <a:rPr lang="zh-TW" altLang="en-US" sz="2400">
                <a:solidFill>
                  <a:srgbClr val="FF4A01"/>
                </a:solidFill>
              </a:rPr>
              <a:t>人員投資升高</a:t>
            </a:r>
            <a:endParaRPr lang="en-US" altLang="zh-TW" sz="2400">
              <a:solidFill>
                <a:srgbClr val="FF4A01"/>
              </a:solidFill>
            </a:endParaRPr>
          </a:p>
          <a:p>
            <a:pPr marL="442595" lvl="1" indent="-2616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</a:rPr>
              <a:t>使用最具效率的網通虛擬化平台</a:t>
            </a:r>
            <a:endParaRPr lang="en-US" altLang="zh-TW" sz="2000">
              <a:solidFill>
                <a:schemeClr val="bg1"/>
              </a:solidFill>
              <a:cs typeface="Arial" panose="020F0502020204030204"/>
            </a:endParaRP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rgbClr val="FF4A01"/>
                </a:solidFill>
              </a:rPr>
              <a:t>業務中斷的可能性</a:t>
            </a:r>
            <a:endParaRPr lang="en-US" altLang="zh-TW" sz="2400">
              <a:solidFill>
                <a:srgbClr val="FF4A01"/>
              </a:solidFill>
            </a:endParaRPr>
          </a:p>
          <a:p>
            <a:pPr marL="442595" lvl="1" indent="-26162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</a:rPr>
              <a:t>遠距中央控管無人職守分點機房</a:t>
            </a:r>
            <a:endParaRPr lang="en-US" altLang="zh-TW" sz="2000">
              <a:solidFill>
                <a:schemeClr val="bg1"/>
              </a:solidFill>
              <a:cs typeface="Arial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75936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3D18121-077E-45D7-A541-292FC57B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6" y="367025"/>
            <a:ext cx="9337519" cy="1878265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高效益高彈性的應用場景劇本 </a:t>
            </a:r>
            <a:br>
              <a:rPr lang="en-US" altLang="zh-TW" b="1">
                <a:solidFill>
                  <a:schemeClr val="bg1"/>
                </a:solidFill>
              </a:rPr>
            </a:br>
            <a:r>
              <a:rPr lang="en-US" altLang="zh-TW" sz="2800" b="1">
                <a:solidFill>
                  <a:schemeClr val="bg1"/>
                </a:solidFill>
              </a:rPr>
              <a:t>PLAYBOOK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18D340-FDCF-4496-8992-118A3104981D}"/>
              </a:ext>
            </a:extLst>
          </p:cNvPr>
          <p:cNvSpPr txBox="1"/>
          <p:nvPr/>
        </p:nvSpPr>
        <p:spPr>
          <a:xfrm>
            <a:off x="7960620" y="580355"/>
            <a:ext cx="9479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</a:rPr>
              <a:t>功能場景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04F32A7-6CF0-4C03-A6A2-4DF0756FEEFC}"/>
              </a:ext>
            </a:extLst>
          </p:cNvPr>
          <p:cNvSpPr txBox="1"/>
          <p:nvPr/>
        </p:nvSpPr>
        <p:spPr>
          <a:xfrm>
            <a:off x="8932916" y="580354"/>
            <a:ext cx="1131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QNAP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微軟正黑體"/>
                <a:cs typeface="Open Sans" panose="020B0606030504020204" pitchFamily="34" charset="0"/>
              </a:rPr>
              <a:t>應用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43A5DB5-F2E1-479E-99C8-56ECEADCDEF3}"/>
              </a:ext>
            </a:extLst>
          </p:cNvPr>
          <p:cNvSpPr txBox="1"/>
          <p:nvPr/>
        </p:nvSpPr>
        <p:spPr>
          <a:xfrm>
            <a:off x="10198893" y="580353"/>
            <a:ext cx="1131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導入順序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微軟正黑體"/>
              <a:cs typeface="Open Sans" panose="020B0606030504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1AAD02A-0A46-42CB-B3B6-A61C1A6D5DF6}"/>
              </a:ext>
            </a:extLst>
          </p:cNvPr>
          <p:cNvSpPr txBox="1"/>
          <p:nvPr/>
        </p:nvSpPr>
        <p:spPr>
          <a:xfrm>
            <a:off x="785388" y="2152958"/>
            <a:ext cx="1097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企業頻寬</a:t>
            </a:r>
            <a:endParaRPr lang="en-US" altLang="zh-TW">
              <a:solidFill>
                <a:schemeClr val="bg1"/>
              </a:solidFill>
            </a:endParaRPr>
          </a:p>
          <a:p>
            <a:pPr algn="ctr"/>
            <a:r>
              <a:rPr lang="zh-TW" altLang="en-US">
                <a:solidFill>
                  <a:schemeClr val="bg1"/>
                </a:solidFill>
              </a:rPr>
              <a:t>彈性調配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91DFD60-7926-4647-82A6-88AC1CA92ED1}"/>
              </a:ext>
            </a:extLst>
          </p:cNvPr>
          <p:cNvSpPr txBox="1"/>
          <p:nvPr/>
        </p:nvSpPr>
        <p:spPr>
          <a:xfrm>
            <a:off x="2284511" y="2245290"/>
            <a:ext cx="1733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QuWAN 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QuWAN Orchestrator</a:t>
            </a:r>
            <a:endParaRPr lang="zh-TW" altLang="en-US" sz="1200" b="1">
              <a:solidFill>
                <a:schemeClr val="tx1"/>
              </a:solidFill>
              <a:cs typeface="Open Sans" panose="020B0606030504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1649B2D-C2D2-4506-BC20-53432BD993ED}"/>
              </a:ext>
            </a:extLst>
          </p:cNvPr>
          <p:cNvSpPr txBox="1"/>
          <p:nvPr/>
        </p:nvSpPr>
        <p:spPr>
          <a:xfrm>
            <a:off x="506994" y="3133895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網路拓樸連線</a:t>
            </a:r>
          </a:p>
          <a:p>
            <a:pPr algn="ctr"/>
            <a:r>
              <a:rPr lang="zh-TW" altLang="en-US">
                <a:solidFill>
                  <a:schemeClr val="bg1"/>
                </a:solidFill>
              </a:rPr>
              <a:t>虛擬化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274CA28-3C77-40B8-AF11-3BA6CD0BAD42}"/>
              </a:ext>
            </a:extLst>
          </p:cNvPr>
          <p:cNvSpPr txBox="1"/>
          <p:nvPr/>
        </p:nvSpPr>
        <p:spPr>
          <a:xfrm>
            <a:off x="2318996" y="3226227"/>
            <a:ext cx="1620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Network Manager</a:t>
            </a:r>
            <a:b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Service Composer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16DF2B9-9D42-498C-9F1F-CADF95309F37}"/>
              </a:ext>
            </a:extLst>
          </p:cNvPr>
          <p:cNvSpPr txBox="1"/>
          <p:nvPr/>
        </p:nvSpPr>
        <p:spPr>
          <a:xfrm>
            <a:off x="506994" y="4114832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網通設備和伺服器虛擬化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B5FDA0-87CB-49FF-9BF4-7B8AFCFBB620}"/>
              </a:ext>
            </a:extLst>
          </p:cNvPr>
          <p:cNvSpPr txBox="1"/>
          <p:nvPr/>
        </p:nvSpPr>
        <p:spPr>
          <a:xfrm>
            <a:off x="2262500" y="4239318"/>
            <a:ext cx="1733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Virtualization Station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Container Station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344D391-CA23-44E5-836E-D07C0A49710D}"/>
              </a:ext>
            </a:extLst>
          </p:cNvPr>
          <p:cNvSpPr txBox="1"/>
          <p:nvPr/>
        </p:nvSpPr>
        <p:spPr>
          <a:xfrm>
            <a:off x="506993" y="5072704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網路效能</a:t>
            </a:r>
          </a:p>
          <a:p>
            <a:pPr algn="ctr"/>
            <a:r>
              <a:rPr lang="zh-TW" altLang="en-US">
                <a:solidFill>
                  <a:schemeClr val="bg1"/>
                </a:solidFill>
              </a:rPr>
              <a:t>最佳化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1B04107-27E3-4643-A443-FB8F57F4559D}"/>
              </a:ext>
            </a:extLst>
          </p:cNvPr>
          <p:cNvSpPr txBox="1"/>
          <p:nvPr/>
        </p:nvSpPr>
        <p:spPr>
          <a:xfrm>
            <a:off x="2484380" y="5072704"/>
            <a:ext cx="1289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SR-IOV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Intel QAT 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OVS-DPDK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6183C7C-6596-40EB-AC35-FF32DB8375C0}"/>
              </a:ext>
            </a:extLst>
          </p:cNvPr>
          <p:cNvSpPr txBox="1"/>
          <p:nvPr/>
        </p:nvSpPr>
        <p:spPr>
          <a:xfrm>
            <a:off x="4419464" y="2136547"/>
            <a:ext cx="156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防駭客竄改</a:t>
            </a:r>
          </a:p>
          <a:p>
            <a:pPr algn="ctr"/>
            <a:r>
              <a:rPr lang="zh-TW" altLang="en-US">
                <a:solidFill>
                  <a:schemeClr val="bg1"/>
                </a:solidFill>
              </a:rPr>
              <a:t>自我復原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38CA0B9-E725-4BEF-8A50-C3FB40EA1780}"/>
              </a:ext>
            </a:extLst>
          </p:cNvPr>
          <p:cNvSpPr txBox="1"/>
          <p:nvPr/>
        </p:nvSpPr>
        <p:spPr>
          <a:xfrm>
            <a:off x="6144666" y="2228879"/>
            <a:ext cx="1733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Security Center</a:t>
            </a:r>
            <a:b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(Anti-Tampering)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E69790A-27E1-4D13-8A10-4DF2B5F01503}"/>
              </a:ext>
            </a:extLst>
          </p:cNvPr>
          <p:cNvSpPr txBox="1"/>
          <p:nvPr/>
        </p:nvSpPr>
        <p:spPr>
          <a:xfrm>
            <a:off x="4367149" y="3117484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零信任</a:t>
            </a:r>
          </a:p>
          <a:p>
            <a:pPr algn="ctr"/>
            <a:r>
              <a:rPr lang="zh-TW" altLang="en-US">
                <a:solidFill>
                  <a:schemeClr val="bg1"/>
                </a:solidFill>
              </a:rPr>
              <a:t>阻擋可疑存取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ABE91DF-9245-40C2-9A4E-AA6C70C70C5F}"/>
              </a:ext>
            </a:extLst>
          </p:cNvPr>
          <p:cNvSpPr txBox="1"/>
          <p:nvPr/>
        </p:nvSpPr>
        <p:spPr>
          <a:xfrm>
            <a:off x="6179151" y="3312536"/>
            <a:ext cx="16205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QuFirewall</a:t>
            </a:r>
            <a:endParaRPr lang="en-US" altLang="zh-TW" sz="1200" b="1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450744B-4D4B-4549-B81D-23BF08E770DE}"/>
              </a:ext>
            </a:extLst>
          </p:cNvPr>
          <p:cNvSpPr txBox="1"/>
          <p:nvPr/>
        </p:nvSpPr>
        <p:spPr>
          <a:xfrm>
            <a:off x="4367149" y="4269073"/>
            <a:ext cx="1620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無人機房監控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C72799D-85E8-4118-BFB6-60F882054DA0}"/>
              </a:ext>
            </a:extLst>
          </p:cNvPr>
          <p:cNvSpPr txBox="1"/>
          <p:nvPr/>
        </p:nvSpPr>
        <p:spPr>
          <a:xfrm>
            <a:off x="6122655" y="4187860"/>
            <a:ext cx="1733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QVR Elite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Hybrid Mount QNE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E645F2B-2629-482B-969C-53B2D0EF782C}"/>
              </a:ext>
            </a:extLst>
          </p:cNvPr>
          <p:cNvSpPr txBox="1"/>
          <p:nvPr/>
        </p:nvSpPr>
        <p:spPr>
          <a:xfrm>
            <a:off x="4367148" y="5056293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無人職守</a:t>
            </a:r>
          </a:p>
          <a:p>
            <a:pPr algn="ctr"/>
            <a:r>
              <a:rPr lang="zh-TW" altLang="en-US">
                <a:solidFill>
                  <a:schemeClr val="bg1"/>
                </a:solidFill>
              </a:rPr>
              <a:t>高可用性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1C07F66-0B84-409B-B11A-BB68A5A7CB7A}"/>
              </a:ext>
            </a:extLst>
          </p:cNvPr>
          <p:cNvSpPr txBox="1"/>
          <p:nvPr/>
        </p:nvSpPr>
        <p:spPr>
          <a:xfrm>
            <a:off x="6344535" y="5282164"/>
            <a:ext cx="1289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 Manager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D30FBB-6F4E-4CF8-8B6B-B4A9D79AEB10}"/>
              </a:ext>
            </a:extLst>
          </p:cNvPr>
          <p:cNvSpPr txBox="1"/>
          <p:nvPr/>
        </p:nvSpPr>
        <p:spPr>
          <a:xfrm>
            <a:off x="8353541" y="2174589"/>
            <a:ext cx="156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升級安裝</a:t>
            </a:r>
          </a:p>
          <a:p>
            <a:pPr algn="ctr"/>
            <a:r>
              <a:rPr lang="zh-TW" altLang="en-US">
                <a:solidFill>
                  <a:schemeClr val="bg1"/>
                </a:solidFill>
              </a:rPr>
              <a:t>零成本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5100F12-A2D2-433F-B328-E62783895028}"/>
              </a:ext>
            </a:extLst>
          </p:cNvPr>
          <p:cNvSpPr txBox="1"/>
          <p:nvPr/>
        </p:nvSpPr>
        <p:spPr>
          <a:xfrm>
            <a:off x="8099305" y="3261803"/>
            <a:ext cx="1897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佈署管理零痛苦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780F547-5948-4BDF-92E2-4D29CFE7E45B}"/>
              </a:ext>
            </a:extLst>
          </p:cNvPr>
          <p:cNvSpPr txBox="1"/>
          <p:nvPr/>
        </p:nvSpPr>
        <p:spPr>
          <a:xfrm>
            <a:off x="8308930" y="4239318"/>
            <a:ext cx="1620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K8S</a:t>
            </a:r>
            <a:r>
              <a:rPr lang="zh-TW" altLang="en-US">
                <a:solidFill>
                  <a:schemeClr val="bg1"/>
                </a:solidFill>
              </a:rPr>
              <a:t>服務代理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63F76AF-36A9-4ACB-B7AB-37E9E6779B53}"/>
              </a:ext>
            </a:extLst>
          </p:cNvPr>
          <p:cNvSpPr txBox="1"/>
          <p:nvPr/>
        </p:nvSpPr>
        <p:spPr>
          <a:xfrm>
            <a:off x="10086609" y="2337622"/>
            <a:ext cx="1733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AMIZ Cloud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8542581-8CC2-4E6C-82B5-066094DD8E98}"/>
              </a:ext>
            </a:extLst>
          </p:cNvPr>
          <p:cNvSpPr txBox="1"/>
          <p:nvPr/>
        </p:nvSpPr>
        <p:spPr>
          <a:xfrm>
            <a:off x="10121094" y="3127871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AMIZ Cloud VMO/VMO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myQNAPcloud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7406DA4-7478-4D8D-BBAB-C3E320F5FE7C}"/>
              </a:ext>
            </a:extLst>
          </p:cNvPr>
          <p:cNvSpPr txBox="1"/>
          <p:nvPr/>
        </p:nvSpPr>
        <p:spPr>
          <a:xfrm>
            <a:off x="10064598" y="4297668"/>
            <a:ext cx="17335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K8S Agent </a:t>
            </a:r>
          </a:p>
        </p:txBody>
      </p:sp>
    </p:spTree>
    <p:extLst>
      <p:ext uri="{BB962C8B-B14F-4D97-AF65-F5344CB8AC3E}">
        <p14:creationId xmlns:p14="http://schemas.microsoft.com/office/powerpoint/2010/main" val="3690620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DD4CCA1-8C08-4B9C-AA88-4AD384DC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2308724"/>
            <a:ext cx="7264578" cy="255203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SD-WAN (</a:t>
            </a:r>
            <a:r>
              <a:rPr lang="en-US" altLang="zh-TW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QuWAN</a:t>
            </a:r>
            <a:r>
              <a:rPr lang="en-US" altLang="zh-TW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br>
              <a:rPr lang="en-US" altLang="zh-TW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zh-TW" altLang="en-US" sz="3600" dirty="0">
                <a:latin typeface="Open Sans" panose="020B0606030504020204" pitchFamily="34" charset="0"/>
                <a:cs typeface="Open Sans" panose="020B0606030504020204" pitchFamily="34" charset="0"/>
              </a:rPr>
              <a:t>機房與中小企業分點轉型</a:t>
            </a:r>
            <a:br>
              <a:rPr lang="en-US" altLang="zh-TW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zh-TW" altLang="en-US" sz="2400" dirty="0">
                <a:latin typeface="Open Sans" panose="020B0606030504020204" pitchFamily="34" charset="0"/>
                <a:cs typeface="Open Sans" panose="020B0606030504020204" pitchFamily="34" charset="0"/>
              </a:rPr>
              <a:t>從</a:t>
            </a:r>
            <a:r>
              <a:rPr lang="en-US" altLang="zh-TW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SD-WAN</a:t>
            </a:r>
            <a:r>
              <a:rPr lang="zh-TW" altLang="en-US" sz="2400" dirty="0">
                <a:latin typeface="Open Sans" panose="020B0606030504020204" pitchFamily="34" charset="0"/>
                <a:cs typeface="Open Sans" panose="020B0606030504020204" pitchFamily="34" charset="0"/>
              </a:rPr>
              <a:t>開始</a:t>
            </a:r>
          </a:p>
        </p:txBody>
      </p:sp>
    </p:spTree>
    <p:extLst>
      <p:ext uri="{BB962C8B-B14F-4D97-AF65-F5344CB8AC3E}">
        <p14:creationId xmlns:p14="http://schemas.microsoft.com/office/powerpoint/2010/main" val="849843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8DA024-4422-4D12-9D2B-6A257A70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</a:rPr>
              <a:t>為何中小企業轉型需要 </a:t>
            </a:r>
            <a:r>
              <a:rPr lang="en-US" altLang="zh-TW" b="1" dirty="0">
                <a:solidFill>
                  <a:schemeClr val="bg1"/>
                </a:solidFill>
              </a:rPr>
              <a:t>SD-WAN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312E8685-E77A-4BBA-AA78-4D334E83F0B4}"/>
              </a:ext>
            </a:extLst>
          </p:cNvPr>
          <p:cNvSpPr/>
          <p:nvPr/>
        </p:nvSpPr>
        <p:spPr>
          <a:xfrm>
            <a:off x="915280" y="1658260"/>
            <a:ext cx="3164840" cy="832442"/>
          </a:xfrm>
          <a:prstGeom prst="roundRect">
            <a:avLst>
              <a:gd name="adj" fmla="val 1351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頻寬成本高昂</a:t>
            </a:r>
            <a:r>
              <a:rPr lang="en-US" altLang="zh-TW" sz="2400" b="1">
                <a:solidFill>
                  <a:schemeClr val="bg1"/>
                </a:solidFill>
              </a:rPr>
              <a:t>?</a:t>
            </a:r>
            <a:endParaRPr lang="zh-TW" altLang="en-US" sz="2400" b="1">
              <a:solidFill>
                <a:schemeClr val="bg1"/>
              </a:solidFill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829F53F-34E7-4FE9-B183-7E525DB157B4}"/>
              </a:ext>
            </a:extLst>
          </p:cNvPr>
          <p:cNvSpPr/>
          <p:nvPr/>
        </p:nvSpPr>
        <p:spPr>
          <a:xfrm>
            <a:off x="4611403" y="1658260"/>
            <a:ext cx="3164840" cy="832442"/>
          </a:xfrm>
          <a:prstGeom prst="roundRect">
            <a:avLst>
              <a:gd name="adj" fmla="val 1351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資安控管</a:t>
            </a:r>
            <a:r>
              <a:rPr lang="en-US" altLang="zh-TW" sz="2400" b="1">
                <a:solidFill>
                  <a:schemeClr val="bg1"/>
                </a:solidFill>
              </a:rPr>
              <a:t>?</a:t>
            </a:r>
            <a:endParaRPr lang="zh-TW" altLang="en-US" sz="2400" b="1">
              <a:solidFill>
                <a:schemeClr val="bg1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2BBFA54F-7A17-4AAA-B416-DD97678666D4}"/>
              </a:ext>
            </a:extLst>
          </p:cNvPr>
          <p:cNvSpPr/>
          <p:nvPr/>
        </p:nvSpPr>
        <p:spPr>
          <a:xfrm>
            <a:off x="8238653" y="1658260"/>
            <a:ext cx="3280248" cy="832442"/>
          </a:xfrm>
          <a:prstGeom prst="roundRect">
            <a:avLst>
              <a:gd name="adj" fmla="val 1351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訂閱服務費用高昂</a:t>
            </a:r>
            <a:r>
              <a:rPr lang="en-US" altLang="zh-TW" sz="2400" b="1">
                <a:solidFill>
                  <a:schemeClr val="bg1"/>
                </a:solidFill>
              </a:rPr>
              <a:t>?</a:t>
            </a:r>
            <a:endParaRPr lang="zh-TW" altLang="en-US" sz="2400" b="1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0396F44-45DB-4D9D-BD4D-E55003A3C8C0}"/>
              </a:ext>
            </a:extLst>
          </p:cNvPr>
          <p:cNvSpPr txBox="1"/>
          <p:nvPr/>
        </p:nvSpPr>
        <p:spPr>
          <a:xfrm>
            <a:off x="1194680" y="3133206"/>
            <a:ext cx="2606040" cy="258064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/>
              <a:t>總部與分點</a:t>
            </a:r>
            <a:r>
              <a:rPr lang="en-US" altLang="zh-TW" sz="2000" b="1"/>
              <a:t>VPN</a:t>
            </a:r>
            <a:r>
              <a:rPr lang="zh-TW" altLang="en-US" sz="2000" b="1"/>
              <a:t>頻寬</a:t>
            </a:r>
            <a:endParaRPr lang="en-US" altLang="zh-TW" sz="2000" b="1"/>
          </a:p>
          <a:p>
            <a:pPr algn="ctr">
              <a:lnSpc>
                <a:spcPct val="150000"/>
              </a:lnSpc>
            </a:pPr>
            <a:r>
              <a:rPr lang="zh-TW" altLang="en-US" sz="2000" b="1"/>
              <a:t>隨業務不斷上升</a:t>
            </a:r>
            <a:endParaRPr lang="en-US" altLang="zh-TW" sz="2000" b="1"/>
          </a:p>
          <a:p>
            <a:pPr algn="ctr">
              <a:lnSpc>
                <a:spcPct val="150000"/>
              </a:lnSpc>
            </a:pPr>
            <a:endParaRPr lang="en-US" altLang="zh-TW" sz="1200"/>
          </a:p>
          <a:p>
            <a:pPr algn="ctr">
              <a:lnSpc>
                <a:spcPct val="150000"/>
              </a:lnSpc>
            </a:pPr>
            <a:r>
              <a:rPr lang="en-US" altLang="zh-TW" sz="2000"/>
              <a:t>SD-WAN</a:t>
            </a:r>
            <a:r>
              <a:rPr lang="zh-TW" altLang="en-US" sz="2000"/>
              <a:t>新技術</a:t>
            </a:r>
            <a:endParaRPr lang="en-US" altLang="zh-TW" sz="2000"/>
          </a:p>
          <a:p>
            <a:pPr algn="ctr">
              <a:lnSpc>
                <a:spcPct val="150000"/>
              </a:lnSpc>
            </a:pPr>
            <a:r>
              <a:rPr lang="zh-TW" altLang="en-US" sz="2000"/>
              <a:t>突破</a:t>
            </a:r>
            <a:r>
              <a:rPr lang="en-US" altLang="zh-TW" sz="2000"/>
              <a:t>VPN</a:t>
            </a:r>
            <a:r>
              <a:rPr lang="zh-TW" altLang="en-US" sz="2000"/>
              <a:t>笨重架構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99824B1-6AFB-46D0-A7ED-A142EA7AAA59}"/>
              </a:ext>
            </a:extLst>
          </p:cNvPr>
          <p:cNvSpPr txBox="1"/>
          <p:nvPr/>
        </p:nvSpPr>
        <p:spPr>
          <a:xfrm>
            <a:off x="4884421" y="3133206"/>
            <a:ext cx="2606040" cy="258064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/>
              <a:t>分點機房還在用萬年不改變的防火牆</a:t>
            </a:r>
            <a:endParaRPr lang="en-US" altLang="zh-TW" sz="2000" b="1"/>
          </a:p>
          <a:p>
            <a:pPr algn="ctr">
              <a:lnSpc>
                <a:spcPct val="150000"/>
              </a:lnSpc>
            </a:pPr>
            <a:endParaRPr lang="en-US" altLang="zh-TW" sz="1200"/>
          </a:p>
          <a:p>
            <a:pPr algn="ctr">
              <a:lnSpc>
                <a:spcPct val="150000"/>
              </a:lnSpc>
            </a:pPr>
            <a:r>
              <a:rPr lang="zh-TW" altLang="en-US" sz="2000"/>
              <a:t>雲中控直接佈建</a:t>
            </a:r>
            <a:endParaRPr lang="en-US" altLang="zh-TW" sz="2000"/>
          </a:p>
          <a:p>
            <a:pPr algn="ctr">
              <a:lnSpc>
                <a:spcPct val="150000"/>
              </a:lnSpc>
            </a:pPr>
            <a:r>
              <a:rPr lang="zh-TW" altLang="en-US" sz="2000"/>
              <a:t>分點防火牆與應用程式控管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0EA2BBC-A5D6-4695-B3A3-99598C4E00C2}"/>
              </a:ext>
            </a:extLst>
          </p:cNvPr>
          <p:cNvSpPr txBox="1"/>
          <p:nvPr/>
        </p:nvSpPr>
        <p:spPr>
          <a:xfrm>
            <a:off x="8574162" y="3133206"/>
            <a:ext cx="2606040" cy="258064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/>
              <a:t>國外廠商各種基本服務都改為訂閱制</a:t>
            </a:r>
            <a:endParaRPr lang="en-US" altLang="zh-TW" sz="2000" b="1"/>
          </a:p>
          <a:p>
            <a:pPr algn="ctr">
              <a:lnSpc>
                <a:spcPct val="150000"/>
              </a:lnSpc>
            </a:pPr>
            <a:endParaRPr lang="en-US" altLang="zh-TW" sz="1600"/>
          </a:p>
          <a:p>
            <a:pPr algn="ctr">
              <a:lnSpc>
                <a:spcPct val="150000"/>
              </a:lnSpc>
            </a:pPr>
            <a:r>
              <a:rPr lang="zh-TW" altLang="en-US" sz="2000"/>
              <a:t>規劃預算的隱形死角</a:t>
            </a:r>
            <a:endParaRPr lang="en-US" altLang="zh-TW" sz="2000"/>
          </a:p>
          <a:p>
            <a:pPr algn="ctr">
              <a:lnSpc>
                <a:spcPct val="150000"/>
              </a:lnSpc>
            </a:pPr>
            <a:r>
              <a:rPr lang="zh-TW" altLang="en-US" sz="2000"/>
              <a:t>業務增長預算暴增</a:t>
            </a:r>
            <a:endParaRPr lang="en-US" altLang="zh-TW" sz="2000"/>
          </a:p>
          <a:p>
            <a:pPr algn="ctr">
              <a:lnSpc>
                <a:spcPct val="150000"/>
              </a:lnSpc>
            </a:pPr>
            <a:endParaRPr lang="zh-TW" altLang="en-US" sz="2000"/>
          </a:p>
        </p:txBody>
      </p:sp>
    </p:spTree>
    <p:extLst>
      <p:ext uri="{BB962C8B-B14F-4D97-AF65-F5344CB8AC3E}">
        <p14:creationId xmlns:p14="http://schemas.microsoft.com/office/powerpoint/2010/main" val="4028882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大自然, 夜空 的圖片&#10;&#10;自動產生的描述">
            <a:extLst>
              <a:ext uri="{FF2B5EF4-FFF2-40B4-BE49-F238E27FC236}">
                <a16:creationId xmlns:a16="http://schemas.microsoft.com/office/drawing/2014/main" id="{D955061B-12FE-4438-8964-CA621803B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" y="1557655"/>
            <a:ext cx="12186195" cy="530034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E1B3117-65A0-4D1B-834F-2A63764EAE28}"/>
              </a:ext>
            </a:extLst>
          </p:cNvPr>
          <p:cNvSpPr txBox="1"/>
          <p:nvPr/>
        </p:nvSpPr>
        <p:spPr>
          <a:xfrm>
            <a:off x="203664" y="6447355"/>
            <a:ext cx="84456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100">
                <a:solidFill>
                  <a:schemeClr val="tx1">
                    <a:lumMod val="50000"/>
                    <a:lumOff val="50000"/>
                  </a:schemeClr>
                </a:solidFill>
              </a:rPr>
              <a:t>https://live.qnap.com/zh-tw/slide/download/d5d47f91347a0a17cc4382bc883669d3</a:t>
            </a:r>
            <a:endParaRPr lang="zh-TW" alt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FA4170D-DEFA-49E2-9DA6-9F51458953D6}"/>
              </a:ext>
            </a:extLst>
          </p:cNvPr>
          <p:cNvSpPr txBox="1"/>
          <p:nvPr/>
        </p:nvSpPr>
        <p:spPr>
          <a:xfrm>
            <a:off x="1005756" y="4208891"/>
            <a:ext cx="10287000" cy="14541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altLang="zh-TW" sz="3600" b="1" i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SD-WAN </a:t>
            </a:r>
            <a:r>
              <a:rPr lang="zh-TW" altLang="en-US" sz="3600" b="1" i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網路優化解決方案，</a:t>
            </a:r>
            <a:br>
              <a:rPr lang="zh-TW" altLang="en-US" sz="3600"/>
            </a:br>
            <a:r>
              <a:rPr lang="zh-TW" altLang="en-US" sz="3600" b="1" i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為中小企業打造全新的敏捷 </a:t>
            </a:r>
            <a:r>
              <a:rPr lang="en-US" altLang="zh-TW" sz="3600" b="1" i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IT </a:t>
            </a:r>
            <a:r>
              <a:rPr lang="zh-TW" altLang="en-US" sz="3600" b="1" i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架構</a:t>
            </a:r>
            <a:endParaRPr lang="zh-TW" altLang="en-US" sz="3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55FF403-4047-4262-B666-3FAF91742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45" y="1981967"/>
            <a:ext cx="1835150" cy="1835150"/>
          </a:xfrm>
          <a:prstGeom prst="rect">
            <a:avLst/>
          </a:prstGeom>
          <a:effectLst>
            <a:glow rad="304800">
              <a:srgbClr val="4081F6">
                <a:alpha val="23000"/>
              </a:srgbClr>
            </a:glow>
          </a:effectLst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A85951B1-0FA7-498A-898E-4A77CC82FFD4}"/>
              </a:ext>
            </a:extLst>
          </p:cNvPr>
          <p:cNvSpPr txBox="1">
            <a:spLocks/>
          </p:cNvSpPr>
          <p:nvPr/>
        </p:nvSpPr>
        <p:spPr>
          <a:xfrm>
            <a:off x="0" y="511731"/>
            <a:ext cx="12186195" cy="18782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rgbClr val="FF4A0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QNAP SD-WAN</a:t>
            </a:r>
            <a:r>
              <a:rPr lang="zh-TW" altLang="en-US" b="1" dirty="0">
                <a:solidFill>
                  <a:schemeClr val="bg1"/>
                </a:solidFill>
              </a:rPr>
              <a:t> 服務 </a:t>
            </a:r>
            <a:r>
              <a:rPr lang="en-US" altLang="zh-TW" b="1" dirty="0">
                <a:solidFill>
                  <a:schemeClr val="bg1"/>
                </a:solidFill>
              </a:rPr>
              <a:t>– </a:t>
            </a:r>
            <a:r>
              <a:rPr lang="en-US" altLang="zh-TW" b="1" dirty="0" err="1">
                <a:solidFill>
                  <a:schemeClr val="bg1"/>
                </a:solidFill>
              </a:rPr>
              <a:t>QuWAN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7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A71461A-8C71-4577-879F-70B93C43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40" y="248412"/>
            <a:ext cx="4396793" cy="1878265"/>
          </a:xfrm>
        </p:spPr>
        <p:txBody>
          <a:bodyPr/>
          <a:lstStyle/>
          <a:p>
            <a:r>
              <a:rPr lang="zh-TW" altLang="en-US" sz="4500"/>
              <a:t> 客戶的真實聲音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856DAFE-DE23-4CE7-8AB0-099BF0F291D6}"/>
              </a:ext>
            </a:extLst>
          </p:cNvPr>
          <p:cNvSpPr txBox="1"/>
          <p:nvPr/>
        </p:nvSpPr>
        <p:spPr>
          <a:xfrm>
            <a:off x="457999" y="1800176"/>
            <a:ext cx="2646351" cy="9547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>
              <a:lnSpc>
                <a:spcPts val="2600"/>
              </a:lnSpc>
            </a:pPr>
            <a:r>
              <a:rPr lang="zh-TW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有沒有替代 </a:t>
            </a:r>
            <a:r>
              <a:rPr lang="en-US" altLang="zh-TW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VPN</a:t>
            </a:r>
            <a:r>
              <a:rPr lang="zh-TW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緩慢又難以維護，又能同時可以降低總部頻寬的服務</a:t>
            </a:r>
            <a:r>
              <a:rPr lang="en-US" altLang="zh-TW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?</a:t>
            </a:r>
            <a:endParaRPr lang="zh-TW" alt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 marL="171450" indent="-171450" algn="l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DB57885-D6E8-468C-8077-CCEE7C487710}"/>
              </a:ext>
            </a:extLst>
          </p:cNvPr>
          <p:cNvSpPr txBox="1"/>
          <p:nvPr/>
        </p:nvSpPr>
        <p:spPr>
          <a:xfrm>
            <a:off x="3633631" y="1800176"/>
            <a:ext cx="2728749" cy="14213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>
              <a:lnSpc>
                <a:spcPts val="2600"/>
              </a:lnSpc>
            </a:pPr>
            <a:r>
              <a:rPr lang="zh-TW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擴張據點需要投資設備並派 </a:t>
            </a:r>
            <a:r>
              <a:rPr lang="en-US" altLang="zh-TW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IT</a:t>
            </a:r>
            <a:r>
              <a:rPr lang="zh-TW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人員至現場安裝，當業務改變，先前投資就變成浪費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23DF9E2-09F0-4A6C-A245-4CC802EE793B}"/>
              </a:ext>
            </a:extLst>
          </p:cNvPr>
          <p:cNvSpPr txBox="1"/>
          <p:nvPr/>
        </p:nvSpPr>
        <p:spPr>
          <a:xfrm>
            <a:off x="7011736" y="1800176"/>
            <a:ext cx="2646351" cy="164417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>
              <a:lnSpc>
                <a:spcPts val="2600"/>
              </a:lnSpc>
            </a:pPr>
            <a:r>
              <a:rPr lang="zh-TW" alt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公司伺服器都集中在總部，分公司是否能提供分點員工更快速的服務</a:t>
            </a:r>
            <a:r>
              <a:rPr lang="en-US" altLang="zh-TW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?</a:t>
            </a:r>
            <a:endParaRPr lang="zh-TW" altLang="en-US" sz="20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5DEEE2-EB31-48D3-9A27-F7366D49A9F4}"/>
              </a:ext>
            </a:extLst>
          </p:cNvPr>
          <p:cNvSpPr txBox="1"/>
          <p:nvPr/>
        </p:nvSpPr>
        <p:spPr>
          <a:xfrm>
            <a:off x="1206344" y="4731324"/>
            <a:ext cx="2506870" cy="9547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>
              <a:lnSpc>
                <a:spcPts val="2600"/>
              </a:lnSpc>
            </a:pPr>
            <a:r>
              <a:rPr lang="zh-TW" alt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分點太多老舊網路設備，但是升級又得一大筆錢，有彈性的解決方案嗎</a:t>
            </a:r>
            <a:r>
              <a:rPr lang="en-US" altLang="zh-TW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?</a:t>
            </a:r>
            <a:endParaRPr lang="zh-TW" altLang="en-US" sz="20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3EA09-5925-4C0D-923E-62622C8C77B4}"/>
              </a:ext>
            </a:extLst>
          </p:cNvPr>
          <p:cNvSpPr txBox="1"/>
          <p:nvPr/>
        </p:nvSpPr>
        <p:spPr>
          <a:xfrm>
            <a:off x="4420113" y="4706646"/>
            <a:ext cx="2506870" cy="9547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>
              <a:lnSpc>
                <a:spcPts val="2600"/>
              </a:lnSpc>
            </a:pPr>
            <a:r>
              <a:rPr lang="zh-TW" alt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機房視訊和網路監控需要在花額外一大筆錢投資，有沒有高效率低成本方案</a:t>
            </a:r>
            <a:r>
              <a:rPr lang="en-US" altLang="zh-TW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?</a:t>
            </a:r>
            <a:endParaRPr lang="zh-TW" altLang="en-US" sz="20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892F6EF-1AC4-4B8B-872B-342FCC03F82E}"/>
              </a:ext>
            </a:extLst>
          </p:cNvPr>
          <p:cNvSpPr txBox="1"/>
          <p:nvPr/>
        </p:nvSpPr>
        <p:spPr>
          <a:xfrm>
            <a:off x="7689997" y="4580473"/>
            <a:ext cx="2608515" cy="173460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>
              <a:lnSpc>
                <a:spcPts val="2600"/>
              </a:lnSpc>
            </a:pPr>
            <a:r>
              <a:rPr lang="zh-TW" alt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各類型網路設備故障的時候影響分點的業務運作，是否能從雲端管理各分點網路設備</a:t>
            </a:r>
            <a:r>
              <a:rPr lang="en-US" altLang="zh-TW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?</a:t>
            </a:r>
            <a:endParaRPr lang="zh-TW" altLang="en-US" sz="20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18760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86927C6E-1839-4760-90E8-BBF2ADE1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20" y="341561"/>
            <a:ext cx="10419980" cy="1878265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不再需要投資傳統 </a:t>
            </a:r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VPN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或專線架構</a:t>
            </a:r>
            <a:b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3200" dirty="0" err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QuWAN</a:t>
            </a:r>
            <a:r>
              <a:rPr lang="zh-TW" altLang="en-US" sz="32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的強大功能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C91200A-17A1-47CA-8C4A-E4215BDDC850}"/>
              </a:ext>
            </a:extLst>
          </p:cNvPr>
          <p:cNvSpPr txBox="1"/>
          <p:nvPr/>
        </p:nvSpPr>
        <p:spPr>
          <a:xfrm>
            <a:off x="2475448" y="2191468"/>
            <a:ext cx="327765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Auto Mesh VPN</a:t>
            </a:r>
          </a:p>
          <a:p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自動調配加密網路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479B93B-4C6D-4677-ACAF-CA81C3D8ECA8}"/>
              </a:ext>
            </a:extLst>
          </p:cNvPr>
          <p:cNvSpPr txBox="1"/>
          <p:nvPr/>
        </p:nvSpPr>
        <p:spPr>
          <a:xfrm>
            <a:off x="2475448" y="4331343"/>
            <a:ext cx="3506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WAN Optimization</a:t>
            </a:r>
          </a:p>
          <a:p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高效出口頻寬管理</a:t>
            </a:r>
            <a:endParaRPr lang="en-US" altLang="zh-TW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E934482-CA62-46A6-9D21-105CAF499B31}"/>
              </a:ext>
            </a:extLst>
          </p:cNvPr>
          <p:cNvSpPr txBox="1"/>
          <p:nvPr/>
        </p:nvSpPr>
        <p:spPr>
          <a:xfrm>
            <a:off x="866167" y="6240396"/>
            <a:ext cx="9905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>
                <a:solidFill>
                  <a:schemeClr val="bg1"/>
                </a:solidFill>
              </a:rPr>
              <a:t>參閱本網頁獲得更多資訊   https://www.qnap.com/solution/quwan-sd-wan/zh-tw/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86540CE2-AA9F-4C48-B41A-383560D2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541" y="4317750"/>
            <a:ext cx="1057381" cy="1080879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7018DFD3-2E8F-452A-B70B-E97D69C2E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423" y="1964475"/>
            <a:ext cx="1157823" cy="131428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A69986D-D53A-48CF-8AC1-9F40659AE51E}"/>
              </a:ext>
            </a:extLst>
          </p:cNvPr>
          <p:cNvSpPr txBox="1"/>
          <p:nvPr/>
        </p:nvSpPr>
        <p:spPr>
          <a:xfrm>
            <a:off x="6274085" y="2192000"/>
            <a:ext cx="4689190" cy="11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減少總部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50%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頻寬需求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突破傳統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VPN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點對總部架構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高速加解密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(QuCPE 7010 &gt; 5Gbps) 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7AD7FDF-5F18-497D-A48E-C529CDD284B0}"/>
              </a:ext>
            </a:extLst>
          </p:cNvPr>
          <p:cNvSpPr txBox="1"/>
          <p:nvPr/>
        </p:nvSpPr>
        <p:spPr>
          <a:xfrm>
            <a:off x="6274085" y="4189985"/>
            <a:ext cx="4174840" cy="11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用多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ISP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對外頻寬取代專線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自動切換至穩定線路，無須隨時監控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VPN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出口網路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01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86927C6E-1839-4760-90E8-BBF2ADE1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20" y="341561"/>
            <a:ext cx="10419980" cy="1878265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QuWAN</a:t>
            </a:r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雲端防火牆以及優化應用效能</a:t>
            </a:r>
            <a:b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3200" dirty="0" err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QuWAN</a:t>
            </a:r>
            <a:r>
              <a:rPr lang="zh-TW" altLang="en-US" sz="32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的強大功能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C91200A-17A1-47CA-8C4A-E4215BDDC850}"/>
              </a:ext>
            </a:extLst>
          </p:cNvPr>
          <p:cNvSpPr txBox="1"/>
          <p:nvPr/>
        </p:nvSpPr>
        <p:spPr>
          <a:xfrm>
            <a:off x="2618541" y="4005319"/>
            <a:ext cx="3172659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DPI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辨識超過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500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種應用流量以及設定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QoS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E12316F-90B5-4712-B6F7-91C948D7C824}"/>
              </a:ext>
            </a:extLst>
          </p:cNvPr>
          <p:cNvSpPr txBox="1"/>
          <p:nvPr/>
        </p:nvSpPr>
        <p:spPr>
          <a:xfrm>
            <a:off x="2618542" y="2127848"/>
            <a:ext cx="3172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防火牆</a:t>
            </a:r>
            <a:endParaRPr lang="en-US" altLang="zh-TW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雲端佈署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E934482-CA62-46A6-9D21-105CAF499B31}"/>
              </a:ext>
            </a:extLst>
          </p:cNvPr>
          <p:cNvSpPr txBox="1"/>
          <p:nvPr/>
        </p:nvSpPr>
        <p:spPr>
          <a:xfrm>
            <a:off x="866167" y="6240396"/>
            <a:ext cx="9905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>
                <a:solidFill>
                  <a:schemeClr val="bg1"/>
                </a:solidFill>
              </a:rPr>
              <a:t>參閱本網頁獲得更多資訊   </a:t>
            </a:r>
            <a:r>
              <a:rPr lang="zh-TW" altLang="en-US" sz="1000">
                <a:solidFill>
                  <a:schemeClr val="bg1"/>
                </a:solidFill>
                <a:hlinkClick r:id="rId2"/>
              </a:rPr>
              <a:t>https://www.qnap.com/solution/quwan-sd-wan/zh-tw/</a:t>
            </a:r>
            <a:endParaRPr lang="en-US" altLang="zh-TW" sz="1000">
              <a:solidFill>
                <a:schemeClr val="bg1"/>
              </a:solidFill>
            </a:endParaRPr>
          </a:p>
          <a:p>
            <a:r>
              <a:rPr lang="en-US" altLang="zh-TW" sz="1000">
                <a:solidFill>
                  <a:schemeClr val="bg1"/>
                </a:solidFill>
              </a:rPr>
              <a:t>DPI: Deep Packet Inspection </a:t>
            </a:r>
            <a:r>
              <a:rPr lang="zh-TW" altLang="en-US" sz="1000">
                <a:solidFill>
                  <a:schemeClr val="bg1"/>
                </a:solidFill>
              </a:rPr>
              <a:t>深度封包探測</a:t>
            </a: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0842BC3B-3C9C-4AAC-8B35-96CC92375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504" y="4133159"/>
            <a:ext cx="1107384" cy="1010031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54C392F6-308C-49F7-877E-C6929DDC3DBB}"/>
              </a:ext>
            </a:extLst>
          </p:cNvPr>
          <p:cNvSpPr txBox="1"/>
          <p:nvPr/>
        </p:nvSpPr>
        <p:spPr>
          <a:xfrm>
            <a:off x="6274085" y="2169764"/>
            <a:ext cx="4174840" cy="797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雲端控管防火牆規則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FF4A0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無須訂閱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直接套用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D7396E4-AFA3-4D0C-9D67-B380E3ABF7B7}"/>
              </a:ext>
            </a:extLst>
          </p:cNvPr>
          <p:cNvSpPr txBox="1"/>
          <p:nvPr/>
        </p:nvSpPr>
        <p:spPr>
          <a:xfrm>
            <a:off x="6274085" y="3986269"/>
            <a:ext cx="4174840" cy="19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業界領先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DPI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高速辨識技術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遠距會議如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Zoom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保持最佳品質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資料備份傳輸至總部保證不遺漏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即時報告各分點使用的應用流量，彈性調整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7E96C90D-960D-499E-9A35-77988D787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618" y="2052294"/>
            <a:ext cx="21526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11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E2ABBFD9-4832-4922-A499-54C3CD7BA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標題 12">
            <a:extLst>
              <a:ext uri="{FF2B5EF4-FFF2-40B4-BE49-F238E27FC236}">
                <a16:creationId xmlns:a16="http://schemas.microsoft.com/office/drawing/2014/main" id="{86927C6E-1839-4760-90E8-BBF2ADE1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20" y="341561"/>
            <a:ext cx="10419980" cy="1878265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雲管控眾多的出口設備與頻寬</a:t>
            </a:r>
            <a:b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QuWAN</a:t>
            </a:r>
            <a:r>
              <a:rPr lang="en-US" altLang="zh-TW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Orchestrator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50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86927C6E-1839-4760-90E8-BBF2ADE1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20" y="341561"/>
            <a:ext cx="10419980" cy="1878265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快速啟用內建 </a:t>
            </a:r>
            <a:r>
              <a:rPr lang="en-US" altLang="zh-TW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QuCPE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中的 </a:t>
            </a:r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SD-WAN</a:t>
            </a:r>
            <a:b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QuWAN</a:t>
            </a:r>
            <a:r>
              <a:rPr lang="en-US" altLang="zh-TW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1-2-3 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9E31BD6-690E-4082-AB6A-A15AC6A9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24769" r="19076" b="18173"/>
          <a:stretch/>
        </p:blipFill>
        <p:spPr>
          <a:xfrm>
            <a:off x="916139" y="2242807"/>
            <a:ext cx="2928346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一張含有 文字, 電子用品, 電腦, 顯示 的圖片&#10;&#10;自動產生的描述">
            <a:extLst>
              <a:ext uri="{FF2B5EF4-FFF2-40B4-BE49-F238E27FC236}">
                <a16:creationId xmlns:a16="http://schemas.microsoft.com/office/drawing/2014/main" id="{CE174D4B-25DC-4D7D-B57A-26E434A058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60390" b="52613"/>
          <a:stretch/>
        </p:blipFill>
        <p:spPr>
          <a:xfrm>
            <a:off x="4335532" y="2262223"/>
            <a:ext cx="2679317" cy="154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66B32BF-B5E5-4F79-9E90-C915A79B8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02" y="2242807"/>
            <a:ext cx="2679317" cy="161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E30FD1AF-3AC9-4D51-98EE-0D9AE217A9F1}"/>
              </a:ext>
            </a:extLst>
          </p:cNvPr>
          <p:cNvGrpSpPr/>
          <p:nvPr/>
        </p:nvGrpSpPr>
        <p:grpSpPr>
          <a:xfrm>
            <a:off x="916139" y="4136426"/>
            <a:ext cx="2841321" cy="1512000"/>
            <a:chOff x="922768" y="4334546"/>
            <a:chExt cx="2841321" cy="1512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E7E51DB-876A-4FF5-9466-E202A38CD2E9}"/>
                </a:ext>
              </a:extLst>
            </p:cNvPr>
            <p:cNvSpPr/>
            <p:nvPr/>
          </p:nvSpPr>
          <p:spPr>
            <a:xfrm>
              <a:off x="922768" y="4334546"/>
              <a:ext cx="2841321" cy="151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60D63E2-7051-421D-B865-003715A2B8A9}"/>
                </a:ext>
              </a:extLst>
            </p:cNvPr>
            <p:cNvSpPr/>
            <p:nvPr/>
          </p:nvSpPr>
          <p:spPr>
            <a:xfrm>
              <a:off x="922768" y="4334546"/>
              <a:ext cx="121934" cy="1512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C3B1FD1-3A49-495F-A3B0-BBD29294C4B6}"/>
                </a:ext>
              </a:extLst>
            </p:cNvPr>
            <p:cNvSpPr txBox="1"/>
            <p:nvPr/>
          </p:nvSpPr>
          <p:spPr>
            <a:xfrm flipH="1">
              <a:off x="1234000" y="4444215"/>
              <a:ext cx="2218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 </a:t>
              </a:r>
              <a:r>
                <a:rPr lang="zh-TW" alt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雲端綁定</a:t>
              </a:r>
              <a:endPara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myQNAPcloud</a:t>
              </a:r>
            </a:p>
            <a:p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登入雲端</a:t>
              </a: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83B9B5C-BB9C-44EE-AF9D-0E6CF9173506}"/>
              </a:ext>
            </a:extLst>
          </p:cNvPr>
          <p:cNvGrpSpPr/>
          <p:nvPr/>
        </p:nvGrpSpPr>
        <p:grpSpPr>
          <a:xfrm>
            <a:off x="4402378" y="4136426"/>
            <a:ext cx="2679317" cy="1512000"/>
            <a:chOff x="4404782" y="4334546"/>
            <a:chExt cx="2841321" cy="151200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151F55B-D028-4923-9220-44D8FEAA72A3}"/>
                </a:ext>
              </a:extLst>
            </p:cNvPr>
            <p:cNvSpPr/>
            <p:nvPr/>
          </p:nvSpPr>
          <p:spPr>
            <a:xfrm>
              <a:off x="4404782" y="4334546"/>
              <a:ext cx="2841321" cy="1512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2245C26-C48C-4620-AAD4-79460989100B}"/>
                </a:ext>
              </a:extLst>
            </p:cNvPr>
            <p:cNvSpPr/>
            <p:nvPr/>
          </p:nvSpPr>
          <p:spPr>
            <a:xfrm>
              <a:off x="4404782" y="4334546"/>
              <a:ext cx="121934" cy="1512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045EEDEB-F8E2-4E66-A625-4145F3EB61B2}"/>
                </a:ext>
              </a:extLst>
            </p:cNvPr>
            <p:cNvSpPr txBox="1"/>
            <p:nvPr/>
          </p:nvSpPr>
          <p:spPr>
            <a:xfrm flipH="1">
              <a:off x="4716014" y="4444215"/>
              <a:ext cx="221885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 </a:t>
              </a:r>
              <a:r>
                <a:rPr lang="zh-TW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啟用安裝</a:t>
              </a:r>
              <a:endPara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r>
                <a:rPr lang="zh-TW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於 </a:t>
              </a:r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Service</a:t>
              </a:r>
              <a:r>
                <a:rPr lang="zh-TW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Composer </a:t>
              </a:r>
              <a:r>
                <a:rPr lang="zh-TW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安裝 </a:t>
              </a:r>
              <a:r>
                <a:rPr lang="en-US" altLang="zh-TW" dirty="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QuWAN</a:t>
              </a:r>
              <a:endPara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58392F0F-0E29-4AB8-B68D-3B5CFE0368F2}"/>
              </a:ext>
            </a:extLst>
          </p:cNvPr>
          <p:cNvGrpSpPr/>
          <p:nvPr/>
        </p:nvGrpSpPr>
        <p:grpSpPr>
          <a:xfrm>
            <a:off x="7795033" y="4136426"/>
            <a:ext cx="2679319" cy="1512000"/>
            <a:chOff x="7742991" y="4334546"/>
            <a:chExt cx="2679319" cy="1512000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C295EAE-2100-4828-B406-8B6D92439A8C}"/>
                </a:ext>
              </a:extLst>
            </p:cNvPr>
            <p:cNvSpPr/>
            <p:nvPr/>
          </p:nvSpPr>
          <p:spPr>
            <a:xfrm>
              <a:off x="7742992" y="4334546"/>
              <a:ext cx="2679318" cy="1512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A9CBDF0-C10E-4AB4-A431-43A5DF62B9E6}"/>
                </a:ext>
              </a:extLst>
            </p:cNvPr>
            <p:cNvSpPr/>
            <p:nvPr/>
          </p:nvSpPr>
          <p:spPr>
            <a:xfrm>
              <a:off x="7742991" y="4334546"/>
              <a:ext cx="121934" cy="1512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C75C1251-12DD-4B71-A755-4BF20A57B662}"/>
                </a:ext>
              </a:extLst>
            </p:cNvPr>
            <p:cNvSpPr txBox="1"/>
            <p:nvPr/>
          </p:nvSpPr>
          <p:spPr>
            <a:xfrm flipH="1">
              <a:off x="8054223" y="4444215"/>
              <a:ext cx="221885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 </a:t>
              </a:r>
              <a:r>
                <a:rPr lang="zh-TW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雲中控設定</a:t>
              </a:r>
              <a:endPara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r>
                <a:rPr lang="zh-TW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於 </a:t>
              </a:r>
              <a:r>
                <a:rPr lang="en-US" altLang="zh-TW" dirty="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QuWAN</a:t>
              </a:r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Orchestrator </a:t>
              </a:r>
              <a:r>
                <a:rPr lang="zh-TW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完成各分點配置</a:t>
              </a:r>
              <a:endPara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B65AA3F3-7225-47C2-806C-E3062773F158}"/>
              </a:ext>
            </a:extLst>
          </p:cNvPr>
          <p:cNvGrpSpPr/>
          <p:nvPr/>
        </p:nvGrpSpPr>
        <p:grpSpPr>
          <a:xfrm>
            <a:off x="820458" y="2124101"/>
            <a:ext cx="3196484" cy="1857413"/>
            <a:chOff x="968374" y="2124101"/>
            <a:chExt cx="2736850" cy="1857413"/>
          </a:xfrm>
        </p:grpSpPr>
        <p:sp>
          <p:nvSpPr>
            <p:cNvPr id="30" name="矩形: 圓角化同側角落 29">
              <a:extLst>
                <a:ext uri="{FF2B5EF4-FFF2-40B4-BE49-F238E27FC236}">
                  <a16:creationId xmlns:a16="http://schemas.microsoft.com/office/drawing/2014/main" id="{80434E6E-0F32-45C8-A250-36FF36B9770B}"/>
                </a:ext>
              </a:extLst>
            </p:cNvPr>
            <p:cNvSpPr/>
            <p:nvPr/>
          </p:nvSpPr>
          <p:spPr>
            <a:xfrm>
              <a:off x="968374" y="3914242"/>
              <a:ext cx="2736850" cy="6727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: 圓角化同側角落 30">
              <a:extLst>
                <a:ext uri="{FF2B5EF4-FFF2-40B4-BE49-F238E27FC236}">
                  <a16:creationId xmlns:a16="http://schemas.microsoft.com/office/drawing/2014/main" id="{7048A0DF-6663-49AC-90C9-F8C4D8C817D9}"/>
                </a:ext>
              </a:extLst>
            </p:cNvPr>
            <p:cNvSpPr/>
            <p:nvPr/>
          </p:nvSpPr>
          <p:spPr>
            <a:xfrm flipV="1">
              <a:off x="968374" y="2124101"/>
              <a:ext cx="2736850" cy="6727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7E2A28AE-3845-4A42-A235-BE6FE613414B}"/>
              </a:ext>
            </a:extLst>
          </p:cNvPr>
          <p:cNvGrpSpPr/>
          <p:nvPr/>
        </p:nvGrpSpPr>
        <p:grpSpPr>
          <a:xfrm>
            <a:off x="4344845" y="2124101"/>
            <a:ext cx="2736850" cy="1857413"/>
            <a:chOff x="968374" y="2124101"/>
            <a:chExt cx="2736850" cy="1857413"/>
          </a:xfrm>
        </p:grpSpPr>
        <p:sp>
          <p:nvSpPr>
            <p:cNvPr id="34" name="矩形: 圓角化同側角落 33">
              <a:extLst>
                <a:ext uri="{FF2B5EF4-FFF2-40B4-BE49-F238E27FC236}">
                  <a16:creationId xmlns:a16="http://schemas.microsoft.com/office/drawing/2014/main" id="{7CFE5A26-EFA6-4D55-8B1D-BF90A5A8AB25}"/>
                </a:ext>
              </a:extLst>
            </p:cNvPr>
            <p:cNvSpPr/>
            <p:nvPr/>
          </p:nvSpPr>
          <p:spPr>
            <a:xfrm>
              <a:off x="968374" y="3914242"/>
              <a:ext cx="2736850" cy="6727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: 圓角化同側角落 34">
              <a:extLst>
                <a:ext uri="{FF2B5EF4-FFF2-40B4-BE49-F238E27FC236}">
                  <a16:creationId xmlns:a16="http://schemas.microsoft.com/office/drawing/2014/main" id="{EC7E5A4C-52FB-4345-A0DE-2B1F6CB6D9F6}"/>
                </a:ext>
              </a:extLst>
            </p:cNvPr>
            <p:cNvSpPr/>
            <p:nvPr/>
          </p:nvSpPr>
          <p:spPr>
            <a:xfrm flipV="1">
              <a:off x="968374" y="2124101"/>
              <a:ext cx="2736850" cy="6727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B7F6469-EE3B-4B2C-A2A2-6526A5C6CA21}"/>
              </a:ext>
            </a:extLst>
          </p:cNvPr>
          <p:cNvGrpSpPr/>
          <p:nvPr/>
        </p:nvGrpSpPr>
        <p:grpSpPr>
          <a:xfrm>
            <a:off x="7737502" y="2124101"/>
            <a:ext cx="2736850" cy="1857413"/>
            <a:chOff x="968374" y="2124101"/>
            <a:chExt cx="2736850" cy="1857413"/>
          </a:xfrm>
        </p:grpSpPr>
        <p:sp>
          <p:nvSpPr>
            <p:cNvPr id="37" name="矩形: 圓角化同側角落 36">
              <a:extLst>
                <a:ext uri="{FF2B5EF4-FFF2-40B4-BE49-F238E27FC236}">
                  <a16:creationId xmlns:a16="http://schemas.microsoft.com/office/drawing/2014/main" id="{05BA1E61-6F3F-46B6-84C8-272394C12C80}"/>
                </a:ext>
              </a:extLst>
            </p:cNvPr>
            <p:cNvSpPr/>
            <p:nvPr/>
          </p:nvSpPr>
          <p:spPr>
            <a:xfrm>
              <a:off x="968374" y="3914242"/>
              <a:ext cx="2736850" cy="6727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: 圓角化同側角落 37">
              <a:extLst>
                <a:ext uri="{FF2B5EF4-FFF2-40B4-BE49-F238E27FC236}">
                  <a16:creationId xmlns:a16="http://schemas.microsoft.com/office/drawing/2014/main" id="{4F79F676-6E4D-409F-9998-4AABF6AD9CBE}"/>
                </a:ext>
              </a:extLst>
            </p:cNvPr>
            <p:cNvSpPr/>
            <p:nvPr/>
          </p:nvSpPr>
          <p:spPr>
            <a:xfrm flipV="1">
              <a:off x="968374" y="2124101"/>
              <a:ext cx="2736850" cy="6727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3198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86927C6E-1839-4760-90E8-BBF2ADE1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20" y="341561"/>
            <a:ext cx="10419980" cy="1878265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考慮升級分點防火牆或者</a:t>
            </a:r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SaaS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防火牆</a:t>
            </a:r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?</a:t>
            </a:r>
            <a:b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QuWAN</a:t>
            </a:r>
            <a:r>
              <a:rPr lang="en-US" altLang="zh-TW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Orchestrator </a:t>
            </a:r>
            <a:r>
              <a:rPr lang="zh-TW" alt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雲中控式防火牆佈署</a:t>
            </a:r>
            <a:r>
              <a:rPr lang="en-US" altLang="zh-TW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A91CB4C-3989-4389-AB15-C3D8BDDB32BC}"/>
              </a:ext>
            </a:extLst>
          </p:cNvPr>
          <p:cNvSpPr txBox="1"/>
          <p:nvPr/>
        </p:nvSpPr>
        <p:spPr>
          <a:xfrm>
            <a:off x="861450" y="2362046"/>
            <a:ext cx="4075969" cy="27127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1"/>
                </a:solidFill>
              </a:rPr>
              <a:t>雲端直接佈署防火牆規則</a:t>
            </a:r>
            <a:endParaRPr lang="en-US" altLang="zh-TW" sz="24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1"/>
                </a:solidFill>
              </a:rPr>
              <a:t>輕鬆取得系統狀態，應用程式流量報告 </a:t>
            </a:r>
            <a:endParaRPr lang="en-US" altLang="zh-TW" sz="2400">
              <a:solidFill>
                <a:schemeClr val="bg1"/>
              </a:solidFill>
            </a:endParaRPr>
          </a:p>
        </p:txBody>
      </p:sp>
      <p:pic>
        <p:nvPicPr>
          <p:cNvPr id="7" name="圖片 6" descr="一張含有 桌 的圖片&#10;&#10;自動產生的描述">
            <a:extLst>
              <a:ext uri="{FF2B5EF4-FFF2-40B4-BE49-F238E27FC236}">
                <a16:creationId xmlns:a16="http://schemas.microsoft.com/office/drawing/2014/main" id="{6C0E9A7A-0908-435F-885E-A8485F245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15" y="2362046"/>
            <a:ext cx="5328285" cy="299716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BDECEEA-8E57-4F82-9031-F92EECFAC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8" t="20150" r="2325" b="58891"/>
          <a:stretch/>
        </p:blipFill>
        <p:spPr>
          <a:xfrm>
            <a:off x="590288" y="4905724"/>
            <a:ext cx="10551681" cy="1390042"/>
          </a:xfrm>
          <a:prstGeom prst="rect">
            <a:avLst/>
          </a:prstGeom>
          <a:ln>
            <a:solidFill>
              <a:schemeClr val="bg2"/>
            </a:solidFill>
          </a:ln>
          <a:effectLst>
            <a:softEdge rad="112500"/>
          </a:effectLst>
        </p:spPr>
      </p:pic>
      <p:sp>
        <p:nvSpPr>
          <p:cNvPr id="16" name="圖形 13" descr="返回 以實心填滿">
            <a:extLst>
              <a:ext uri="{FF2B5EF4-FFF2-40B4-BE49-F238E27FC236}">
                <a16:creationId xmlns:a16="http://schemas.microsoft.com/office/drawing/2014/main" id="{0B5DCBCA-B8F5-458B-B282-1513E0BDFD80}"/>
              </a:ext>
            </a:extLst>
          </p:cNvPr>
          <p:cNvSpPr/>
          <p:nvPr/>
        </p:nvSpPr>
        <p:spPr>
          <a:xfrm rot="-3300000">
            <a:off x="6485400" y="3591045"/>
            <a:ext cx="1828163" cy="832206"/>
          </a:xfrm>
          <a:custGeom>
            <a:avLst/>
            <a:gdLst>
              <a:gd name="connsiteX0" fmla="*/ 0 w 1828163"/>
              <a:gd name="connsiteY0" fmla="*/ 338525 h 832206"/>
              <a:gd name="connsiteX1" fmla="*/ 653568 w 1828163"/>
              <a:gd name="connsiteY1" fmla="*/ 0 h 832206"/>
              <a:gd name="connsiteX2" fmla="*/ 653568 w 1828163"/>
              <a:gd name="connsiteY2" fmla="*/ 197473 h 832206"/>
              <a:gd name="connsiteX3" fmla="*/ 1828163 w 1828163"/>
              <a:gd name="connsiteY3" fmla="*/ 832206 h 832206"/>
              <a:gd name="connsiteX4" fmla="*/ 653568 w 1828163"/>
              <a:gd name="connsiteY4" fmla="*/ 493682 h 832206"/>
              <a:gd name="connsiteX5" fmla="*/ 653568 w 1828163"/>
              <a:gd name="connsiteY5" fmla="*/ 677049 h 832206"/>
              <a:gd name="connsiteX6" fmla="*/ 0 w 1828163"/>
              <a:gd name="connsiteY6" fmla="*/ 338525 h 83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163" h="832206">
                <a:moveTo>
                  <a:pt x="0" y="338525"/>
                </a:moveTo>
                <a:lnTo>
                  <a:pt x="653568" y="0"/>
                </a:lnTo>
                <a:lnTo>
                  <a:pt x="653568" y="197473"/>
                </a:lnTo>
                <a:cubicBezTo>
                  <a:pt x="1656773" y="203115"/>
                  <a:pt x="1828163" y="832206"/>
                  <a:pt x="1828163" y="832206"/>
                </a:cubicBezTo>
                <a:cubicBezTo>
                  <a:pt x="1828163" y="832206"/>
                  <a:pt x="1455675" y="497913"/>
                  <a:pt x="653568" y="493682"/>
                </a:cubicBezTo>
                <a:lnTo>
                  <a:pt x="653568" y="677049"/>
                </a:lnTo>
                <a:lnTo>
                  <a:pt x="0" y="338525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7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2282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957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86927C6E-1839-4760-90E8-BBF2ADE1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20" y="341561"/>
            <a:ext cx="10419980" cy="1878265"/>
          </a:xfrm>
        </p:spPr>
        <p:txBody>
          <a:bodyPr/>
          <a:lstStyle/>
          <a:p>
            <a:r>
              <a:rPr lang="en-US" altLang="zh-TW" b="1" err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QuWAN</a:t>
            </a:r>
            <a:r>
              <a:rPr lang="en-US" altLang="zh-TW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雲中控</a:t>
            </a:r>
            <a:r>
              <a:rPr lang="en-US" altLang="zh-TW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DPI</a:t>
            </a:r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應用辨識</a:t>
            </a:r>
            <a:br>
              <a:rPr lang="en-US" altLang="zh-TW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3200" err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QuWAN</a:t>
            </a:r>
            <a:r>
              <a:rPr lang="en-US" altLang="zh-TW" sz="32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Orchestrator</a:t>
            </a:r>
            <a:endParaRPr lang="zh-TW" altLang="en-US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DB2A298D-C709-4096-A0EE-F0325F2EE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89" y="1938097"/>
            <a:ext cx="5300986" cy="2981805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B4B2D64A-3A77-48B3-95CD-21D92610D676}"/>
              </a:ext>
            </a:extLst>
          </p:cNvPr>
          <p:cNvSpPr txBox="1"/>
          <p:nvPr/>
        </p:nvSpPr>
        <p:spPr>
          <a:xfrm>
            <a:off x="642375" y="2599033"/>
            <a:ext cx="4075969" cy="27127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1"/>
                </a:solidFill>
              </a:rPr>
              <a:t>視訊會議不再模糊不清</a:t>
            </a:r>
            <a:endParaRPr lang="en-US" altLang="zh-TW" sz="24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solidFill>
                  <a:schemeClr val="bg1"/>
                </a:solidFill>
              </a:rPr>
              <a:t>雲端設定，自動針對各分點頻寬設定應用程式的</a:t>
            </a:r>
            <a:r>
              <a:rPr lang="en-US" altLang="zh-TW" sz="2400">
                <a:solidFill>
                  <a:schemeClr val="bg1"/>
                </a:solidFill>
              </a:rPr>
              <a:t>QoS</a:t>
            </a:r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B7A2F99B-DC98-46D5-AD2C-CEDDC3B0A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2" t="20921" r="23063" b="37875"/>
          <a:stretch/>
        </p:blipFill>
        <p:spPr>
          <a:xfrm>
            <a:off x="5348323" y="3704451"/>
            <a:ext cx="6546164" cy="2811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圖形 13" descr="返回 以實心填滿">
            <a:extLst>
              <a:ext uri="{FF2B5EF4-FFF2-40B4-BE49-F238E27FC236}">
                <a16:creationId xmlns:a16="http://schemas.microsoft.com/office/drawing/2014/main" id="{6BDADA4A-6A00-4ED0-850B-8C3C089EF4AE}"/>
              </a:ext>
            </a:extLst>
          </p:cNvPr>
          <p:cNvSpPr/>
          <p:nvPr/>
        </p:nvSpPr>
        <p:spPr>
          <a:xfrm rot="3300000" flipH="1">
            <a:off x="6147021" y="3199286"/>
            <a:ext cx="1515876" cy="832206"/>
          </a:xfrm>
          <a:custGeom>
            <a:avLst/>
            <a:gdLst>
              <a:gd name="connsiteX0" fmla="*/ 0 w 1828163"/>
              <a:gd name="connsiteY0" fmla="*/ 338525 h 832206"/>
              <a:gd name="connsiteX1" fmla="*/ 653568 w 1828163"/>
              <a:gd name="connsiteY1" fmla="*/ 0 h 832206"/>
              <a:gd name="connsiteX2" fmla="*/ 653568 w 1828163"/>
              <a:gd name="connsiteY2" fmla="*/ 197473 h 832206"/>
              <a:gd name="connsiteX3" fmla="*/ 1828163 w 1828163"/>
              <a:gd name="connsiteY3" fmla="*/ 832206 h 832206"/>
              <a:gd name="connsiteX4" fmla="*/ 653568 w 1828163"/>
              <a:gd name="connsiteY4" fmla="*/ 493682 h 832206"/>
              <a:gd name="connsiteX5" fmla="*/ 653568 w 1828163"/>
              <a:gd name="connsiteY5" fmla="*/ 677049 h 832206"/>
              <a:gd name="connsiteX6" fmla="*/ 0 w 1828163"/>
              <a:gd name="connsiteY6" fmla="*/ 338525 h 83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163" h="832206">
                <a:moveTo>
                  <a:pt x="0" y="338525"/>
                </a:moveTo>
                <a:lnTo>
                  <a:pt x="653568" y="0"/>
                </a:lnTo>
                <a:lnTo>
                  <a:pt x="653568" y="197473"/>
                </a:lnTo>
                <a:cubicBezTo>
                  <a:pt x="1656773" y="203115"/>
                  <a:pt x="1828163" y="832206"/>
                  <a:pt x="1828163" y="832206"/>
                </a:cubicBezTo>
                <a:cubicBezTo>
                  <a:pt x="1828163" y="832206"/>
                  <a:pt x="1455675" y="497913"/>
                  <a:pt x="653568" y="493682"/>
                </a:cubicBezTo>
                <a:lnTo>
                  <a:pt x="653568" y="677049"/>
                </a:lnTo>
                <a:lnTo>
                  <a:pt x="0" y="338525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7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2282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3627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7119DBA3-D6E0-476C-A328-D8935E5A7101}"/>
              </a:ext>
            </a:extLst>
          </p:cNvPr>
          <p:cNvSpPr/>
          <p:nvPr/>
        </p:nvSpPr>
        <p:spPr>
          <a:xfrm>
            <a:off x="2307544" y="1505036"/>
            <a:ext cx="2454956" cy="49270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11C214B-19BB-4890-91E6-892842DD4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882876"/>
              </p:ext>
            </p:extLst>
          </p:nvPr>
        </p:nvGraphicFramePr>
        <p:xfrm>
          <a:off x="733795" y="1505036"/>
          <a:ext cx="10219956" cy="5041194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152400" dir="8820000" algn="r" rotWithShape="0">
                    <a:prstClr val="black">
                      <a:alpha val="21000"/>
                    </a:prstClr>
                  </a:outerShdw>
                </a:effectLst>
                <a:tableStyleId>{5C22544A-7EE6-4342-B048-85BDC9FD1C3A}</a:tableStyleId>
              </a:tblPr>
              <a:tblGrid>
                <a:gridCol w="1533082">
                  <a:extLst>
                    <a:ext uri="{9D8B030D-6E8A-4147-A177-3AD203B41FA5}">
                      <a16:colId xmlns:a16="http://schemas.microsoft.com/office/drawing/2014/main" val="1793695931"/>
                    </a:ext>
                  </a:extLst>
                </a:gridCol>
                <a:gridCol w="2529931">
                  <a:extLst>
                    <a:ext uri="{9D8B030D-6E8A-4147-A177-3AD203B41FA5}">
                      <a16:colId xmlns:a16="http://schemas.microsoft.com/office/drawing/2014/main" val="1212819420"/>
                    </a:ext>
                  </a:extLst>
                </a:gridCol>
                <a:gridCol w="2021195">
                  <a:extLst>
                    <a:ext uri="{9D8B030D-6E8A-4147-A177-3AD203B41FA5}">
                      <a16:colId xmlns:a16="http://schemas.microsoft.com/office/drawing/2014/main" val="4068868796"/>
                    </a:ext>
                  </a:extLst>
                </a:gridCol>
                <a:gridCol w="2021195">
                  <a:extLst>
                    <a:ext uri="{9D8B030D-6E8A-4147-A177-3AD203B41FA5}">
                      <a16:colId xmlns:a16="http://schemas.microsoft.com/office/drawing/2014/main" val="1575057935"/>
                    </a:ext>
                  </a:extLst>
                </a:gridCol>
                <a:gridCol w="2114553">
                  <a:extLst>
                    <a:ext uri="{9D8B030D-6E8A-4147-A177-3AD203B41FA5}">
                      <a16:colId xmlns:a16="http://schemas.microsoft.com/office/drawing/2014/main" val="1023449535"/>
                    </a:ext>
                  </a:extLst>
                </a:gridCol>
              </a:tblGrid>
              <a:tr h="708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TW" altLang="en-US"/>
                    </a:p>
                  </a:txBody>
                  <a:tcPr marL="1080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err="1">
                          <a:solidFill>
                            <a:srgbClr val="FF3300"/>
                          </a:solidFill>
                        </a:rPr>
                        <a:t>QuWAN</a:t>
                      </a:r>
                      <a:endParaRPr lang="en-US" altLang="zh-TW" sz="2400">
                        <a:solidFill>
                          <a:srgbClr val="FF3300"/>
                        </a:solidFill>
                      </a:endParaRPr>
                    </a:p>
                    <a:p>
                      <a:pPr algn="ctr"/>
                      <a:r>
                        <a:rPr lang="en-US" altLang="zh-TW" sz="2400">
                          <a:solidFill>
                            <a:srgbClr val="FF3300"/>
                          </a:solidFill>
                        </a:rPr>
                        <a:t>(QNAP</a:t>
                      </a:r>
                      <a:r>
                        <a:rPr lang="zh-TW" altLang="en-US" sz="2400">
                          <a:solidFill>
                            <a:srgbClr val="FF3300"/>
                          </a:solidFill>
                        </a:rPr>
                        <a:t> </a:t>
                      </a:r>
                      <a:r>
                        <a:rPr lang="en-US" altLang="zh-TW" sz="2400">
                          <a:solidFill>
                            <a:srgbClr val="FF3300"/>
                          </a:solidFill>
                        </a:rPr>
                        <a:t>SD-WAN)</a:t>
                      </a:r>
                      <a:endParaRPr lang="zh-TW" altLang="en-US" sz="2400">
                        <a:solidFill>
                          <a:srgbClr val="FF3300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/>
                        <a:t>V</a:t>
                      </a:r>
                      <a:r>
                        <a:rPr lang="zh-TW" altLang="en-US" sz="2000"/>
                        <a:t>廠</a:t>
                      </a:r>
                      <a:r>
                        <a:rPr lang="en-US" altLang="zh-TW" sz="2000"/>
                        <a:t>/C</a:t>
                      </a:r>
                      <a:r>
                        <a:rPr lang="zh-TW" altLang="en-US" sz="2000"/>
                        <a:t>廠</a:t>
                      </a:r>
                      <a:endParaRPr lang="en-US" altLang="zh-TW" sz="2000"/>
                    </a:p>
                    <a:p>
                      <a:pPr algn="ctr"/>
                      <a:r>
                        <a:rPr lang="en-US" altLang="zh-TW" sz="2000"/>
                        <a:t>SD-WAN</a:t>
                      </a:r>
                      <a:endParaRPr lang="zh-TW" altLang="en-US" sz="2000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/>
                        <a:t>VPN</a:t>
                      </a:r>
                      <a:endParaRPr lang="zh-TW" altLang="en-US" sz="2000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/>
                        <a:t>MPLS/T1</a:t>
                      </a:r>
                    </a:p>
                    <a:p>
                      <a:pPr algn="ctr"/>
                      <a:r>
                        <a:rPr lang="zh-TW" altLang="en-US" sz="2000"/>
                        <a:t>專線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970155"/>
                  </a:ext>
                </a:extLst>
              </a:tr>
              <a:tr h="638674">
                <a:tc>
                  <a:txBody>
                    <a:bodyPr/>
                    <a:lstStyle/>
                    <a:p>
                      <a:r>
                        <a:rPr lang="zh-TW" altLang="en-US" sz="2000" b="1">
                          <a:solidFill>
                            <a:schemeClr val="bg1"/>
                          </a:solidFill>
                        </a:rPr>
                        <a:t>費用</a:t>
                      </a:r>
                    </a:p>
                  </a:txBody>
                  <a:tcPr marL="180000"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>
                          <a:solidFill>
                            <a:schemeClr val="bg1"/>
                          </a:solidFill>
                        </a:rPr>
                        <a:t>$0 (</a:t>
                      </a:r>
                      <a:r>
                        <a:rPr lang="zh-TW" altLang="en-US" sz="2400" b="1">
                          <a:solidFill>
                            <a:schemeClr val="bg1"/>
                          </a:solidFill>
                        </a:rPr>
                        <a:t>無訂閱費</a:t>
                      </a:r>
                      <a:r>
                        <a:rPr lang="en-US" altLang="zh-TW" sz="2400" b="1">
                          <a:solidFill>
                            <a:schemeClr val="bg1"/>
                          </a:solidFill>
                        </a:rPr>
                        <a:t>)</a:t>
                      </a:r>
                      <a:endParaRPr lang="zh-TW" altLang="en-US" sz="2400" b="1">
                        <a:solidFill>
                          <a:schemeClr val="bg1"/>
                        </a:solidFill>
                      </a:endParaRP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rgbClr val="FF9185"/>
                          </a:solidFill>
                        </a:rPr>
                        <a:t>月租：數千至萬元不等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rgbClr val="FF9185"/>
                          </a:solidFill>
                        </a:rPr>
                        <a:t>昂貴</a:t>
                      </a:r>
                      <a:r>
                        <a:rPr lang="en-US" altLang="zh-TW" sz="1600" b="1">
                          <a:solidFill>
                            <a:srgbClr val="FF9185"/>
                          </a:solidFill>
                        </a:rPr>
                        <a:t>VPN</a:t>
                      </a:r>
                      <a:r>
                        <a:rPr lang="zh-TW" altLang="en-US" sz="1600" b="1">
                          <a:solidFill>
                            <a:srgbClr val="FF9185"/>
                          </a:solidFill>
                        </a:rPr>
                        <a:t>伺服器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rgbClr val="FF9185"/>
                          </a:solidFill>
                        </a:rPr>
                        <a:t>若用於資料備份月租</a:t>
                      </a:r>
                      <a:endParaRPr lang="en-US" altLang="zh-TW" sz="1600" b="1">
                        <a:solidFill>
                          <a:srgbClr val="FF9185"/>
                        </a:solidFill>
                      </a:endParaRPr>
                    </a:p>
                    <a:p>
                      <a:pPr algn="ctr"/>
                      <a:r>
                        <a:rPr lang="zh-TW" altLang="en-US" sz="1600" b="1">
                          <a:solidFill>
                            <a:srgbClr val="FF9185"/>
                          </a:solidFill>
                        </a:rPr>
                        <a:t>費用破萬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886712"/>
                  </a:ext>
                </a:extLst>
              </a:tr>
              <a:tr h="730482">
                <a:tc>
                  <a:txBody>
                    <a:bodyPr/>
                    <a:lstStyle/>
                    <a:p>
                      <a:r>
                        <a:rPr lang="zh-TW" altLang="en-US" sz="1600">
                          <a:solidFill>
                            <a:schemeClr val="bg1"/>
                          </a:solidFill>
                        </a:rPr>
                        <a:t>最佳路徑與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</a:rPr>
                        <a:t>MESH</a:t>
                      </a:r>
                      <a:endParaRPr lang="zh-TW" altLang="en-US" sz="1600">
                        <a:solidFill>
                          <a:schemeClr val="bg1"/>
                        </a:solidFill>
                      </a:endParaRPr>
                    </a:p>
                  </a:txBody>
                  <a:tcPr marL="180000"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支援雲端與分點自動調整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有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無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無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29802"/>
                  </a:ext>
                </a:extLst>
              </a:tr>
              <a:tr h="696574">
                <a:tc>
                  <a:txBody>
                    <a:bodyPr/>
                    <a:lstStyle/>
                    <a:p>
                      <a:r>
                        <a:rPr lang="zh-TW" altLang="en-US" sz="1600">
                          <a:solidFill>
                            <a:schemeClr val="bg1"/>
                          </a:solidFill>
                        </a:rPr>
                        <a:t>自動調配出口</a:t>
                      </a:r>
                    </a:p>
                  </a:txBody>
                  <a:tcPr marL="180000"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支援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有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無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無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166586"/>
                  </a:ext>
                </a:extLst>
              </a:tr>
              <a:tr h="460024">
                <a:tc>
                  <a:txBody>
                    <a:bodyPr/>
                    <a:lstStyle/>
                    <a:p>
                      <a:r>
                        <a:rPr lang="zh-TW" altLang="en-US" sz="1600">
                          <a:solidFill>
                            <a:schemeClr val="bg1"/>
                          </a:solidFill>
                        </a:rPr>
                        <a:t>總部頻寬需求</a:t>
                      </a:r>
                    </a:p>
                  </a:txBody>
                  <a:tcPr marL="180000"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可降低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50%</a:t>
                      </a:r>
                      <a:endParaRPr lang="zh-TW" altLang="en-US" sz="1400">
                        <a:solidFill>
                          <a:schemeClr val="bg1"/>
                        </a:solidFill>
                      </a:endParaRP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降低總頻寬成本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極高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極高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87698"/>
                  </a:ext>
                </a:extLst>
              </a:tr>
              <a:tr h="469692">
                <a:tc>
                  <a:txBody>
                    <a:bodyPr/>
                    <a:lstStyle/>
                    <a:p>
                      <a:r>
                        <a:rPr lang="zh-TW" altLang="en-US" sz="1600">
                          <a:solidFill>
                            <a:schemeClr val="bg1"/>
                          </a:solidFill>
                        </a:rPr>
                        <a:t>安裝調整</a:t>
                      </a:r>
                    </a:p>
                  </a:txBody>
                  <a:tcPr marL="180000"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簡單容易，一目了然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訂閱服務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安裝複雜很難維護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安裝複雜很難維護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102844"/>
                  </a:ext>
                </a:extLst>
              </a:tr>
              <a:tr h="584114">
                <a:tc>
                  <a:txBody>
                    <a:bodyPr/>
                    <a:lstStyle/>
                    <a:p>
                      <a:r>
                        <a:rPr lang="en-US" altLang="zh-TW" sz="1900" b="1" err="1">
                          <a:solidFill>
                            <a:schemeClr val="bg1"/>
                          </a:solidFill>
                        </a:rPr>
                        <a:t>IPSec</a:t>
                      </a:r>
                      <a:r>
                        <a:rPr lang="zh-TW" altLang="en-US" sz="1900" b="1">
                          <a:solidFill>
                            <a:schemeClr val="bg1"/>
                          </a:solidFill>
                        </a:rPr>
                        <a:t>效能</a:t>
                      </a:r>
                    </a:p>
                  </a:txBody>
                  <a:tcPr marL="180000"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chemeClr val="bg1"/>
                          </a:solidFill>
                        </a:rPr>
                        <a:t>超越</a:t>
                      </a:r>
                      <a:r>
                        <a:rPr lang="en-US" altLang="zh-TW" sz="1400" b="1">
                          <a:solidFill>
                            <a:schemeClr val="bg1"/>
                          </a:solidFill>
                        </a:rPr>
                        <a:t>Gbps</a:t>
                      </a:r>
                      <a:r>
                        <a:rPr lang="zh-TW" altLang="en-US" sz="1400" b="1">
                          <a:solidFill>
                            <a:schemeClr val="bg1"/>
                          </a:solidFill>
                        </a:rPr>
                        <a:t>等級的硬體加解密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更換設備和高訂閱費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需採購昂貴的</a:t>
                      </a:r>
                      <a:r>
                        <a:rPr lang="en-US" altLang="zh-TW" sz="1400" b="1">
                          <a:solidFill>
                            <a:srgbClr val="FF9185"/>
                          </a:solidFill>
                        </a:rPr>
                        <a:t>VPN</a:t>
                      </a:r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設備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FF9185"/>
                          </a:solidFill>
                        </a:rPr>
                        <a:t>更換設備和高月租費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187267"/>
                  </a:ext>
                </a:extLst>
              </a:tr>
              <a:tr h="638674">
                <a:tc>
                  <a:txBody>
                    <a:bodyPr/>
                    <a:lstStyle/>
                    <a:p>
                      <a:r>
                        <a:rPr lang="zh-TW" altLang="en-US" sz="1900" b="1">
                          <a:solidFill>
                            <a:schemeClr val="bg1"/>
                          </a:solidFill>
                        </a:rPr>
                        <a:t>效益</a:t>
                      </a:r>
                    </a:p>
                  </a:txBody>
                  <a:tcPr marL="180000"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14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bg1"/>
                          </a:solidFill>
                        </a:rPr>
                        <a:t>輕鬆應付業務增長或擴增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14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rgbClr val="FF9185"/>
                          </a:solidFill>
                        </a:rPr>
                        <a:t>業務增長月租費用隨頻寬提高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14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rgbClr val="FF9185"/>
                          </a:solidFill>
                        </a:rPr>
                        <a:t>業務增長的瓶頸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14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rgbClr val="FF9185"/>
                          </a:solidFill>
                        </a:rPr>
                        <a:t>業務增長的瓶頸</a:t>
                      </a:r>
                    </a:p>
                  </a:txBody>
                  <a:tcPr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141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757905"/>
                  </a:ext>
                </a:extLst>
              </a:tr>
            </a:tbl>
          </a:graphicData>
        </a:graphic>
      </p:graphicFrame>
      <p:sp>
        <p:nvSpPr>
          <p:cNvPr id="13" name="標題 12">
            <a:extLst>
              <a:ext uri="{FF2B5EF4-FFF2-40B4-BE49-F238E27FC236}">
                <a16:creationId xmlns:a16="http://schemas.microsoft.com/office/drawing/2014/main" id="{86927C6E-1839-4760-90E8-BBF2ADE1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19" y="341561"/>
            <a:ext cx="10583567" cy="1878265"/>
          </a:xfrm>
        </p:spPr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QuCPE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內建 </a:t>
            </a:r>
            <a:r>
              <a:rPr lang="en-US" altLang="zh-TW" b="1" dirty="0" err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QuWAN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：免訂閱費、無痛採用</a:t>
            </a: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F37B1EEC-BB6F-4978-8F2B-206124247525}"/>
              </a:ext>
            </a:extLst>
          </p:cNvPr>
          <p:cNvCxnSpPr>
            <a:cxnSpLocks/>
          </p:cNvCxnSpPr>
          <p:nvPr/>
        </p:nvCxnSpPr>
        <p:spPr>
          <a:xfrm>
            <a:off x="2307544" y="1505036"/>
            <a:ext cx="0" cy="4927042"/>
          </a:xfrm>
          <a:prstGeom prst="line">
            <a:avLst/>
          </a:prstGeom>
          <a:ln>
            <a:gradFill flip="none" rotWithShape="1">
              <a:gsLst>
                <a:gs pos="0">
                  <a:srgbClr val="FF9185"/>
                </a:gs>
                <a:gs pos="74000">
                  <a:srgbClr val="FF0000">
                    <a:alpha val="4900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FE3009F-79B0-472F-81D9-2BFB046A529E}"/>
              </a:ext>
            </a:extLst>
          </p:cNvPr>
          <p:cNvCxnSpPr>
            <a:cxnSpLocks/>
          </p:cNvCxnSpPr>
          <p:nvPr/>
        </p:nvCxnSpPr>
        <p:spPr>
          <a:xfrm>
            <a:off x="4762500" y="1505036"/>
            <a:ext cx="0" cy="4927042"/>
          </a:xfrm>
          <a:prstGeom prst="line">
            <a:avLst/>
          </a:prstGeom>
          <a:ln>
            <a:gradFill flip="none" rotWithShape="1">
              <a:gsLst>
                <a:gs pos="0">
                  <a:srgbClr val="FF9185"/>
                </a:gs>
                <a:gs pos="74000">
                  <a:srgbClr val="FF0000">
                    <a:alpha val="4900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BA1F09E6-3534-452F-B7E8-AB0BE4C28839}"/>
              </a:ext>
            </a:extLst>
          </p:cNvPr>
          <p:cNvCxnSpPr>
            <a:cxnSpLocks/>
          </p:cNvCxnSpPr>
          <p:nvPr/>
        </p:nvCxnSpPr>
        <p:spPr>
          <a:xfrm>
            <a:off x="6838950" y="1505036"/>
            <a:ext cx="0" cy="4927042"/>
          </a:xfrm>
          <a:prstGeom prst="line">
            <a:avLst/>
          </a:prstGeom>
          <a:ln>
            <a:gradFill flip="none" rotWithShape="1">
              <a:gsLst>
                <a:gs pos="0">
                  <a:srgbClr val="FF9185"/>
                </a:gs>
                <a:gs pos="74000">
                  <a:srgbClr val="FF0000">
                    <a:alpha val="4900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240AB85-2FCF-496F-A195-CE1FF681A0FC}"/>
              </a:ext>
            </a:extLst>
          </p:cNvPr>
          <p:cNvCxnSpPr>
            <a:cxnSpLocks/>
          </p:cNvCxnSpPr>
          <p:nvPr/>
        </p:nvCxnSpPr>
        <p:spPr>
          <a:xfrm>
            <a:off x="8820150" y="1505036"/>
            <a:ext cx="0" cy="4927042"/>
          </a:xfrm>
          <a:prstGeom prst="line">
            <a:avLst/>
          </a:prstGeom>
          <a:ln>
            <a:gradFill flip="none" rotWithShape="1">
              <a:gsLst>
                <a:gs pos="0">
                  <a:srgbClr val="FF9185"/>
                </a:gs>
                <a:gs pos="74000">
                  <a:srgbClr val="FF0000">
                    <a:alpha val="4900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CFE799BA-9AC3-4F13-85D1-3836A9EDC977}"/>
              </a:ext>
            </a:extLst>
          </p:cNvPr>
          <p:cNvCxnSpPr>
            <a:cxnSpLocks/>
          </p:cNvCxnSpPr>
          <p:nvPr/>
        </p:nvCxnSpPr>
        <p:spPr>
          <a:xfrm>
            <a:off x="742950" y="1505036"/>
            <a:ext cx="10188000" cy="0"/>
          </a:xfrm>
          <a:prstGeom prst="line">
            <a:avLst/>
          </a:prstGeom>
          <a:ln>
            <a:gradFill flip="none" rotWithShape="1">
              <a:gsLst>
                <a:gs pos="0">
                  <a:srgbClr val="FF9185"/>
                </a:gs>
                <a:gs pos="74000">
                  <a:srgbClr val="FF0000">
                    <a:alpha val="4900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50FA1282-AD3E-48D7-A797-4454A9DF84A6}"/>
              </a:ext>
            </a:extLst>
          </p:cNvPr>
          <p:cNvCxnSpPr>
            <a:cxnSpLocks/>
          </p:cNvCxnSpPr>
          <p:nvPr/>
        </p:nvCxnSpPr>
        <p:spPr>
          <a:xfrm>
            <a:off x="765751" y="6432078"/>
            <a:ext cx="10188000" cy="0"/>
          </a:xfrm>
          <a:prstGeom prst="line">
            <a:avLst/>
          </a:prstGeom>
          <a:ln>
            <a:gradFill flip="none" rotWithShape="1">
              <a:gsLst>
                <a:gs pos="0">
                  <a:srgbClr val="FF9185"/>
                </a:gs>
                <a:gs pos="74000">
                  <a:srgbClr val="FF0000">
                    <a:alpha val="4900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756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DD4CCA1-8C08-4B9C-AA88-4AD384DC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2308724"/>
            <a:ext cx="7264578" cy="255203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QuCPE</a:t>
            </a:r>
            <a:r>
              <a:rPr lang="zh-TW" altLang="en-US" dirty="0">
                <a:latin typeface="Open Sans" panose="020B0606030504020204" pitchFamily="34" charset="0"/>
                <a:cs typeface="Open Sans" panose="020B0606030504020204" pitchFamily="34" charset="0"/>
              </a:rPr>
              <a:t> 新型應用彈性轉型</a:t>
            </a:r>
            <a:br>
              <a:rPr lang="en-US" altLang="zh-TW" dirty="0"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zh-TW" altLang="en-US" sz="3200" dirty="0">
                <a:latin typeface="Open Sans" panose="020B0606030504020204" pitchFamily="34" charset="0"/>
                <a:cs typeface="Open Sans" panose="020B0606030504020204" pitchFamily="34" charset="0"/>
              </a:rPr>
              <a:t>各種新型應用劇本 </a:t>
            </a:r>
            <a:r>
              <a:rPr lang="en-US" altLang="zh-TW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Playbook</a:t>
            </a:r>
            <a:endParaRPr lang="zh-TW" altLang="en-US" sz="32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18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3D18121-077E-45D7-A541-292FC57B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6" y="367025"/>
            <a:ext cx="9337519" cy="1878265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劇本 </a:t>
            </a:r>
            <a:r>
              <a:rPr lang="en-US" altLang="zh-TW" b="1">
                <a:solidFill>
                  <a:schemeClr val="bg1"/>
                </a:solidFill>
              </a:rPr>
              <a:t>(PLAYBOOK)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18D340-FDCF-4496-8992-118A3104981D}"/>
              </a:ext>
            </a:extLst>
          </p:cNvPr>
          <p:cNvSpPr txBox="1"/>
          <p:nvPr/>
        </p:nvSpPr>
        <p:spPr>
          <a:xfrm>
            <a:off x="7960620" y="580355"/>
            <a:ext cx="9479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</a:rPr>
              <a:t>功能場景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04F32A7-6CF0-4C03-A6A2-4DF0756FEEFC}"/>
              </a:ext>
            </a:extLst>
          </p:cNvPr>
          <p:cNvSpPr txBox="1"/>
          <p:nvPr/>
        </p:nvSpPr>
        <p:spPr>
          <a:xfrm>
            <a:off x="8932916" y="580354"/>
            <a:ext cx="1131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QNAP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微軟正黑體"/>
                <a:cs typeface="Open Sans" panose="020B0606030504020204" pitchFamily="34" charset="0"/>
              </a:rPr>
              <a:t>應用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43A5DB5-F2E1-479E-99C8-56ECEADCDEF3}"/>
              </a:ext>
            </a:extLst>
          </p:cNvPr>
          <p:cNvSpPr txBox="1"/>
          <p:nvPr/>
        </p:nvSpPr>
        <p:spPr>
          <a:xfrm>
            <a:off x="10198893" y="580353"/>
            <a:ext cx="1131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導入順序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微軟正黑體"/>
              <a:cs typeface="Open Sans" panose="020B0606030504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1AAD02A-0A46-42CB-B3B6-A61C1A6D5DF6}"/>
              </a:ext>
            </a:extLst>
          </p:cNvPr>
          <p:cNvSpPr txBox="1"/>
          <p:nvPr/>
        </p:nvSpPr>
        <p:spPr>
          <a:xfrm>
            <a:off x="653520" y="2122180"/>
            <a:ext cx="13343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企業頻寬</a:t>
            </a:r>
            <a:endParaRPr lang="en-US" altLang="zh-TW" sz="200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zh-TW" altLang="en-US"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彈性調配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91DFD60-7926-4647-82A6-88AC1CA92ED1}"/>
              </a:ext>
            </a:extLst>
          </p:cNvPr>
          <p:cNvSpPr txBox="1"/>
          <p:nvPr/>
        </p:nvSpPr>
        <p:spPr>
          <a:xfrm>
            <a:off x="2284511" y="2245290"/>
            <a:ext cx="1733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QuWAN 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QuWAN Orchestrator</a:t>
            </a:r>
            <a:endParaRPr lang="zh-TW" altLang="en-US" sz="1200" b="1">
              <a:solidFill>
                <a:schemeClr val="tx1"/>
              </a:solidFill>
              <a:cs typeface="Open Sans" panose="020B0606030504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1649B2D-C2D2-4506-BC20-53432BD993ED}"/>
              </a:ext>
            </a:extLst>
          </p:cNvPr>
          <p:cNvSpPr txBox="1"/>
          <p:nvPr/>
        </p:nvSpPr>
        <p:spPr>
          <a:xfrm>
            <a:off x="506994" y="3133895"/>
            <a:ext cx="16205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網路拓樸連線虛擬化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274CA28-3C77-40B8-AF11-3BA6CD0BAD42}"/>
              </a:ext>
            </a:extLst>
          </p:cNvPr>
          <p:cNvSpPr txBox="1"/>
          <p:nvPr/>
        </p:nvSpPr>
        <p:spPr>
          <a:xfrm>
            <a:off x="2318996" y="3226227"/>
            <a:ext cx="1620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Network Manager</a:t>
            </a:r>
            <a:b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Service Composer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16DF2B9-9D42-498C-9F1F-CADF95309F37}"/>
              </a:ext>
            </a:extLst>
          </p:cNvPr>
          <p:cNvSpPr txBox="1"/>
          <p:nvPr/>
        </p:nvSpPr>
        <p:spPr>
          <a:xfrm>
            <a:off x="415554" y="4114832"/>
            <a:ext cx="1812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網通設備和伺服器虛擬化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B5FDA0-87CB-49FF-9BF4-7B8AFCFBB620}"/>
              </a:ext>
            </a:extLst>
          </p:cNvPr>
          <p:cNvSpPr txBox="1"/>
          <p:nvPr/>
        </p:nvSpPr>
        <p:spPr>
          <a:xfrm>
            <a:off x="2262500" y="4239318"/>
            <a:ext cx="1733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Virtualization Station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Container Station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344D391-CA23-44E5-836E-D07C0A49710D}"/>
              </a:ext>
            </a:extLst>
          </p:cNvPr>
          <p:cNvSpPr txBox="1"/>
          <p:nvPr/>
        </p:nvSpPr>
        <p:spPr>
          <a:xfrm>
            <a:off x="506993" y="5072704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網路效能</a:t>
            </a:r>
          </a:p>
          <a:p>
            <a:r>
              <a:rPr lang="zh-TW" altLang="en-US"/>
              <a:t>最佳化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1B04107-27E3-4643-A443-FB8F57F4559D}"/>
              </a:ext>
            </a:extLst>
          </p:cNvPr>
          <p:cNvSpPr txBox="1"/>
          <p:nvPr/>
        </p:nvSpPr>
        <p:spPr>
          <a:xfrm>
            <a:off x="2484380" y="5072704"/>
            <a:ext cx="1289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SR-IOV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Intel QAT 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OVS-DPDK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6183C7C-6596-40EB-AC35-FF32DB8375C0}"/>
              </a:ext>
            </a:extLst>
          </p:cNvPr>
          <p:cNvSpPr txBox="1"/>
          <p:nvPr/>
        </p:nvSpPr>
        <p:spPr>
          <a:xfrm>
            <a:off x="4419464" y="2136547"/>
            <a:ext cx="156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防駭客竄改</a:t>
            </a:r>
          </a:p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自我復原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38CA0B9-E725-4BEF-8A50-C3FB40EA1780}"/>
              </a:ext>
            </a:extLst>
          </p:cNvPr>
          <p:cNvSpPr txBox="1"/>
          <p:nvPr/>
        </p:nvSpPr>
        <p:spPr>
          <a:xfrm>
            <a:off x="6144666" y="2228879"/>
            <a:ext cx="1733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Security Center</a:t>
            </a:r>
            <a:b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(Anti-Tampering)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E69790A-27E1-4D13-8A10-4DF2B5F01503}"/>
              </a:ext>
            </a:extLst>
          </p:cNvPr>
          <p:cNvSpPr txBox="1"/>
          <p:nvPr/>
        </p:nvSpPr>
        <p:spPr>
          <a:xfrm>
            <a:off x="4367149" y="3117484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零信任</a:t>
            </a:r>
          </a:p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阻擋可疑存取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ABE91DF-9245-40C2-9A4E-AA6C70C70C5F}"/>
              </a:ext>
            </a:extLst>
          </p:cNvPr>
          <p:cNvSpPr txBox="1"/>
          <p:nvPr/>
        </p:nvSpPr>
        <p:spPr>
          <a:xfrm>
            <a:off x="6179151" y="3312536"/>
            <a:ext cx="16205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QuFirewall</a:t>
            </a:r>
            <a:endParaRPr lang="en-US" altLang="zh-TW" sz="1200" b="1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450744B-4D4B-4549-B81D-23BF08E770DE}"/>
              </a:ext>
            </a:extLst>
          </p:cNvPr>
          <p:cNvSpPr txBox="1"/>
          <p:nvPr/>
        </p:nvSpPr>
        <p:spPr>
          <a:xfrm>
            <a:off x="4367149" y="4269073"/>
            <a:ext cx="1620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無人機房監控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C72799D-85E8-4118-BFB6-60F882054DA0}"/>
              </a:ext>
            </a:extLst>
          </p:cNvPr>
          <p:cNvSpPr txBox="1"/>
          <p:nvPr/>
        </p:nvSpPr>
        <p:spPr>
          <a:xfrm>
            <a:off x="6122655" y="4187860"/>
            <a:ext cx="1733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QVR Elite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Hybrid Mount QNE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E645F2B-2629-482B-969C-53B2D0EF782C}"/>
              </a:ext>
            </a:extLst>
          </p:cNvPr>
          <p:cNvSpPr txBox="1"/>
          <p:nvPr/>
        </p:nvSpPr>
        <p:spPr>
          <a:xfrm>
            <a:off x="4367148" y="5056293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無人職守</a:t>
            </a:r>
          </a:p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高可用性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1C07F66-0B84-409B-B11A-BB68A5A7CB7A}"/>
              </a:ext>
            </a:extLst>
          </p:cNvPr>
          <p:cNvSpPr txBox="1"/>
          <p:nvPr/>
        </p:nvSpPr>
        <p:spPr>
          <a:xfrm>
            <a:off x="6344535" y="5282164"/>
            <a:ext cx="1289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 Manager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D30FBB-6F4E-4CF8-8B6B-B4A9D79AEB10}"/>
              </a:ext>
            </a:extLst>
          </p:cNvPr>
          <p:cNvSpPr txBox="1"/>
          <p:nvPr/>
        </p:nvSpPr>
        <p:spPr>
          <a:xfrm>
            <a:off x="8353541" y="2174589"/>
            <a:ext cx="156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升級安裝</a:t>
            </a:r>
          </a:p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零成本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5100F12-A2D2-433F-B328-E62783895028}"/>
              </a:ext>
            </a:extLst>
          </p:cNvPr>
          <p:cNvSpPr txBox="1"/>
          <p:nvPr/>
        </p:nvSpPr>
        <p:spPr>
          <a:xfrm>
            <a:off x="8099305" y="3261803"/>
            <a:ext cx="1897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佈署管理零痛苦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63F76AF-36A9-4ACB-B7AB-37E9E6779B53}"/>
              </a:ext>
            </a:extLst>
          </p:cNvPr>
          <p:cNvSpPr txBox="1"/>
          <p:nvPr/>
        </p:nvSpPr>
        <p:spPr>
          <a:xfrm>
            <a:off x="10086609" y="2337622"/>
            <a:ext cx="1733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AMIZ Cloud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8542581-8CC2-4E6C-82B5-066094DD8E98}"/>
              </a:ext>
            </a:extLst>
          </p:cNvPr>
          <p:cNvSpPr txBox="1"/>
          <p:nvPr/>
        </p:nvSpPr>
        <p:spPr>
          <a:xfrm>
            <a:off x="10121094" y="3127871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AMIZ Cloud VMO/VMO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myQNAPcloud</a:t>
            </a:r>
          </a:p>
        </p:txBody>
      </p:sp>
      <p:sp>
        <p:nvSpPr>
          <p:cNvPr id="39" name="箭號: ＞形 38">
            <a:extLst>
              <a:ext uri="{FF2B5EF4-FFF2-40B4-BE49-F238E27FC236}">
                <a16:creationId xmlns:a16="http://schemas.microsoft.com/office/drawing/2014/main" id="{3C9B2D9B-1FCC-4BCC-93A9-41643F1ACC06}"/>
              </a:ext>
            </a:extLst>
          </p:cNvPr>
          <p:cNvSpPr/>
          <p:nvPr/>
        </p:nvSpPr>
        <p:spPr>
          <a:xfrm rot="5400000">
            <a:off x="2173222" y="1746832"/>
            <a:ext cx="222579" cy="2641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0" name="箭號: ＞形 39">
            <a:extLst>
              <a:ext uri="{FF2B5EF4-FFF2-40B4-BE49-F238E27FC236}">
                <a16:creationId xmlns:a16="http://schemas.microsoft.com/office/drawing/2014/main" id="{B8427262-9C5B-438E-A9D1-FAD27D540A81}"/>
              </a:ext>
            </a:extLst>
          </p:cNvPr>
          <p:cNvSpPr/>
          <p:nvPr/>
        </p:nvSpPr>
        <p:spPr>
          <a:xfrm rot="5400000">
            <a:off x="2173222" y="1600164"/>
            <a:ext cx="222579" cy="2641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B2FFF301-19B7-42E6-A218-E6E1A1327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46" y="1943113"/>
            <a:ext cx="4657748" cy="410296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C240AB67-9D8C-4E0C-BF7C-0F1628D958BB}"/>
              </a:ext>
            </a:extLst>
          </p:cNvPr>
          <p:cNvSpPr txBox="1"/>
          <p:nvPr/>
        </p:nvSpPr>
        <p:spPr>
          <a:xfrm>
            <a:off x="8388148" y="4224631"/>
            <a:ext cx="1620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K8S</a:t>
            </a:r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服務代理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552DCBC3-41C3-4F3C-9591-25568D75DE91}"/>
              </a:ext>
            </a:extLst>
          </p:cNvPr>
          <p:cNvSpPr txBox="1"/>
          <p:nvPr/>
        </p:nvSpPr>
        <p:spPr>
          <a:xfrm>
            <a:off x="10248446" y="4316964"/>
            <a:ext cx="1289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K8S Agent </a:t>
            </a:r>
          </a:p>
        </p:txBody>
      </p:sp>
    </p:spTree>
    <p:extLst>
      <p:ext uri="{BB962C8B-B14F-4D97-AF65-F5344CB8AC3E}">
        <p14:creationId xmlns:p14="http://schemas.microsoft.com/office/powerpoint/2010/main" val="3105649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個人 的圖片&#10;&#10;自動產生的描述">
            <a:extLst>
              <a:ext uri="{FF2B5EF4-FFF2-40B4-BE49-F238E27FC236}">
                <a16:creationId xmlns:a16="http://schemas.microsoft.com/office/drawing/2014/main" id="{B8E2A399-EB86-445F-8B62-B247E4F35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8257" r="6031" b="10268"/>
          <a:stretch/>
        </p:blipFill>
        <p:spPr>
          <a:xfrm>
            <a:off x="1" y="0"/>
            <a:ext cx="12195324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3508CB0-BC00-4E96-A3F1-15C7F3433A40}"/>
              </a:ext>
            </a:extLst>
          </p:cNvPr>
          <p:cNvSpPr/>
          <p:nvPr/>
        </p:nvSpPr>
        <p:spPr>
          <a:xfrm>
            <a:off x="0" y="566251"/>
            <a:ext cx="7016436" cy="17695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853492"/>
            <a:ext cx="9337519" cy="1258639"/>
          </a:xfrm>
        </p:spPr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還在管理這樣雜亂的網路</a:t>
            </a:r>
            <a:r>
              <a:rPr lang="en-US" altLang="zh-TW">
                <a:solidFill>
                  <a:schemeClr val="bg1"/>
                </a:solidFill>
              </a:rPr>
              <a:t>?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zh-TW" altLang="en-US" sz="3200">
                <a:solidFill>
                  <a:schemeClr val="bg1"/>
                </a:solidFill>
              </a:rPr>
              <a:t>網路拓樸連線虛擬化 </a:t>
            </a:r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02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3F70D5D-97A2-48B2-A477-5135895AA08E}"/>
              </a:ext>
            </a:extLst>
          </p:cNvPr>
          <p:cNvSpPr/>
          <p:nvPr/>
        </p:nvSpPr>
        <p:spPr>
          <a:xfrm>
            <a:off x="10634703" y="4171950"/>
            <a:ext cx="1557297" cy="12452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4">
            <a:extLst>
              <a:ext uri="{FF2B5EF4-FFF2-40B4-BE49-F238E27FC236}">
                <a16:creationId xmlns:a16="http://schemas.microsoft.com/office/drawing/2014/main" id="{AB413D61-5ED2-484A-AB59-68BD181D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66457"/>
            <a:ext cx="6179230" cy="2552033"/>
          </a:xfrm>
        </p:spPr>
        <p:txBody>
          <a:bodyPr/>
          <a:lstStyle/>
          <a:p>
            <a:r>
              <a:rPr lang="en-US" altLang="zh-TW" b="1" dirty="0"/>
              <a:t>SD-WAN / VNF </a:t>
            </a:r>
            <a:br>
              <a:rPr lang="en-US" altLang="zh-TW" b="1" dirty="0"/>
            </a:br>
            <a:r>
              <a:rPr lang="en-US" altLang="zh-TW" b="1" dirty="0"/>
              <a:t>Intel Xeon-D / 10G</a:t>
            </a:r>
            <a:br>
              <a:rPr lang="en-US" altLang="zh-TW" b="1" dirty="0"/>
            </a:br>
            <a:r>
              <a:rPr lang="zh-TW" altLang="en-US" b="1" dirty="0"/>
              <a:t>網通虛擬化終端設備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1CBDCE3-6167-45E0-AFDC-ADFBCDE52370}"/>
              </a:ext>
            </a:extLst>
          </p:cNvPr>
          <p:cNvSpPr txBox="1"/>
          <p:nvPr/>
        </p:nvSpPr>
        <p:spPr>
          <a:xfrm>
            <a:off x="383997" y="2524078"/>
            <a:ext cx="6179230" cy="274320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266700" indent="-266700">
              <a:lnSpc>
                <a:spcPct val="150000"/>
              </a:lnSpc>
              <a:buClr>
                <a:srgbClr val="FF4A01"/>
              </a:buClr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FF4A0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新世代 </a:t>
            </a:r>
            <a:r>
              <a:rPr lang="en-US" altLang="zh-TW" sz="3200" dirty="0">
                <a:solidFill>
                  <a:srgbClr val="FF4A0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QNE</a:t>
            </a:r>
            <a:r>
              <a:rPr lang="zh-TW" altLang="en-US" sz="3200" dirty="0">
                <a:solidFill>
                  <a:srgbClr val="FF4A0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作業系統</a:t>
            </a:r>
            <a:endParaRPr lang="en-US" altLang="zh-TW" sz="3200" dirty="0">
              <a:solidFill>
                <a:srgbClr val="FF4A0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266700" indent="-266700">
              <a:lnSpc>
                <a:spcPct val="150000"/>
              </a:lnSpc>
              <a:buClr>
                <a:srgbClr val="FF4A01"/>
              </a:buClr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FF4A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SD-WAN</a:t>
            </a:r>
            <a:r>
              <a:rPr lang="zh-TW" altLang="en-US" sz="2400" dirty="0">
                <a:solidFill>
                  <a:srgbClr val="FF4A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zh-TW" altLang="en-US" sz="2400" dirty="0">
                <a:solidFill>
                  <a:srgbClr val="FF4A0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安全免費的企業組網</a:t>
            </a:r>
            <a:endParaRPr lang="en-US" altLang="zh-TW" sz="2400" dirty="0">
              <a:solidFill>
                <a:srgbClr val="FF4A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66700" indent="-266700">
              <a:lnSpc>
                <a:spcPct val="150000"/>
              </a:lnSpc>
              <a:buClr>
                <a:srgbClr val="FF4A01"/>
              </a:buClr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強大高速的 </a:t>
            </a:r>
            <a:r>
              <a:rPr lang="en-US" altLang="zh-TW" sz="24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10G</a:t>
            </a:r>
            <a:r>
              <a:rPr lang="zh-TW" altLang="en-US" sz="24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zh-TW" altLang="en-US" sz="24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網路平台</a:t>
            </a:r>
            <a:endParaRPr lang="en-US" altLang="zh-TW" sz="2400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66700" indent="-266700">
              <a:lnSpc>
                <a:spcPct val="150000"/>
              </a:lnSpc>
              <a:buClr>
                <a:srgbClr val="FF4A01"/>
              </a:buClr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敏捷彈性的虛擬融合網路</a:t>
            </a:r>
            <a:endParaRPr lang="en-US" altLang="zh-TW" sz="2400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66700" indent="-266700">
              <a:lnSpc>
                <a:spcPct val="150000"/>
              </a:lnSpc>
              <a:buClr>
                <a:srgbClr val="FF4A01"/>
              </a:buClr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無人職守自動監控</a:t>
            </a:r>
            <a:endParaRPr lang="en-US" altLang="zh-TW" sz="2400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66700" indent="-266700">
              <a:lnSpc>
                <a:spcPct val="150000"/>
              </a:lnSpc>
              <a:buClr>
                <a:srgbClr val="FF4A01"/>
              </a:buClr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無人職守自動備援</a:t>
            </a:r>
            <a:endParaRPr lang="en-US" altLang="zh-TW" sz="2400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66700" indent="-266700">
              <a:lnSpc>
                <a:spcPct val="150000"/>
              </a:lnSpc>
              <a:buClr>
                <a:srgbClr val="FF4A01"/>
              </a:buClr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自動優化分點服務品質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1EA1B28-9714-43D0-8A4E-5EF83E289066}"/>
              </a:ext>
            </a:extLst>
          </p:cNvPr>
          <p:cNvSpPr/>
          <p:nvPr/>
        </p:nvSpPr>
        <p:spPr>
          <a:xfrm>
            <a:off x="10634703" y="6368783"/>
            <a:ext cx="1557297" cy="4892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A39B9E6-28BC-4022-88C9-A3376647F039}"/>
              </a:ext>
            </a:extLst>
          </p:cNvPr>
          <p:cNvSpPr/>
          <p:nvPr/>
        </p:nvSpPr>
        <p:spPr>
          <a:xfrm>
            <a:off x="11326091" y="5979968"/>
            <a:ext cx="389659" cy="187037"/>
          </a:xfrm>
          <a:prstGeom prst="rect">
            <a:avLst/>
          </a:prstGeom>
          <a:solidFill>
            <a:srgbClr val="2E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3B5F4BDE-1B5E-4CE4-8E8B-B8383B8F1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8052" y="4412885"/>
            <a:ext cx="990898" cy="81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97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形 33">
            <a:extLst>
              <a:ext uri="{FF2B5EF4-FFF2-40B4-BE49-F238E27FC236}">
                <a16:creationId xmlns:a16="http://schemas.microsoft.com/office/drawing/2014/main" id="{7F14686D-AEE8-4BB3-93BB-F197256FA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297" y="1919412"/>
            <a:ext cx="9102276" cy="2594507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9337519" cy="1258639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兩階段</a:t>
            </a:r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將實體網路連線虛擬化</a:t>
            </a:r>
            <a:b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3200" dirty="0">
                <a:solidFill>
                  <a:schemeClr val="bg1"/>
                </a:solidFill>
                <a:cs typeface="Open Sans" panose="020B0606030504020204" pitchFamily="34" charset="0"/>
              </a:rPr>
              <a:t>Network</a:t>
            </a:r>
            <a:r>
              <a:rPr lang="zh-TW" altLang="en-US" sz="3200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cs typeface="Open Sans" panose="020B0606030504020204" pitchFamily="34" charset="0"/>
              </a:rPr>
              <a:t>Manager &amp; Service Composer</a:t>
            </a:r>
            <a:r>
              <a:rPr lang="zh-TW" altLang="en-US" sz="3200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endParaRPr lang="zh-TW" altLang="en-US" sz="2800" dirty="0">
              <a:solidFill>
                <a:schemeClr val="bg1"/>
              </a:solidFill>
              <a:cs typeface="Open Sans" panose="020B0606030504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8450EE4-84B4-4129-9A97-FEF541BF0E91}"/>
              </a:ext>
            </a:extLst>
          </p:cNvPr>
          <p:cNvSpPr txBox="1"/>
          <p:nvPr/>
        </p:nvSpPr>
        <p:spPr>
          <a:xfrm>
            <a:off x="605075" y="6389052"/>
            <a:ext cx="9672320" cy="2997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zh-TW" altLang="en-US" sz="1000">
                <a:solidFill>
                  <a:schemeClr val="bg2">
                    <a:lumMod val="90000"/>
                  </a:schemeClr>
                </a:solidFill>
                <a:latin typeface="+mn-ea"/>
              </a:rPr>
              <a:t>名詞：</a:t>
            </a:r>
            <a:r>
              <a:rPr lang="en-US" altLang="zh-TW" sz="1000">
                <a:solidFill>
                  <a:schemeClr val="bg2">
                    <a:lumMod val="90000"/>
                  </a:schemeClr>
                </a:solidFill>
                <a:latin typeface="+mn-ea"/>
              </a:rPr>
              <a:t>VNF (Virtualized Network Functions) </a:t>
            </a:r>
            <a:r>
              <a:rPr lang="zh-TW" altLang="en-US" sz="1000">
                <a:solidFill>
                  <a:schemeClr val="bg2">
                    <a:lumMod val="90000"/>
                  </a:schemeClr>
                </a:solidFill>
                <a:latin typeface="+mn-ea"/>
              </a:rPr>
              <a:t> 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69EA6A6-55A7-4275-B1EB-639A5D85757F}"/>
              </a:ext>
            </a:extLst>
          </p:cNvPr>
          <p:cNvSpPr txBox="1"/>
          <p:nvPr/>
        </p:nvSpPr>
        <p:spPr>
          <a:xfrm>
            <a:off x="904480" y="4900289"/>
            <a:ext cx="400503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zh-TW" altLang="en-US" sz="2000" dirty="0">
                <a:solidFill>
                  <a:schemeClr val="bg1"/>
                </a:solidFill>
                <a:latin typeface="+mj-ea"/>
                <a:ea typeface="+mj-ea"/>
              </a:rPr>
              <a:t>改變實體網路埠為虛擬網路服務(VNF) 使用</a:t>
            </a:r>
            <a:endParaRPr lang="en-US" altLang="zh-TW" sz="200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zh-TW" altLang="en-US" sz="2000" dirty="0">
                <a:solidFill>
                  <a:schemeClr val="bg1"/>
                </a:solidFill>
                <a:latin typeface="+mj-ea"/>
                <a:ea typeface="+mj-ea"/>
              </a:rPr>
              <a:t>設定各種網路加速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B1A4BA6-A9BC-4EDF-AE55-E253ADB95766}"/>
              </a:ext>
            </a:extLst>
          </p:cNvPr>
          <p:cNvSpPr txBox="1"/>
          <p:nvPr/>
        </p:nvSpPr>
        <p:spPr>
          <a:xfrm>
            <a:off x="6183972" y="4885510"/>
            <a:ext cx="38960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zh-TW" altLang="en-US" sz="2000">
                <a:solidFill>
                  <a:schemeClr val="bg1"/>
                </a:solidFill>
                <a:latin typeface="+mj-ea"/>
                <a:ea typeface="+mj-ea"/>
              </a:rPr>
              <a:t>隨選隨建隨改的虛擬網路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zh-TW" altLang="en-US" sz="2000">
                <a:solidFill>
                  <a:schemeClr val="bg1"/>
                </a:solidFill>
                <a:latin typeface="+mj-ea"/>
                <a:ea typeface="+mj-ea"/>
              </a:rPr>
              <a:t>視覺化串接服務 </a:t>
            </a:r>
            <a:br>
              <a:rPr lang="zh-TW" altLang="en-US" sz="200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en-US" altLang="zh-TW" sz="200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zh-TW" altLang="en-US" sz="2000">
                <a:solidFill>
                  <a:schemeClr val="bg1"/>
                </a:solidFill>
                <a:latin typeface="+mj-ea"/>
                <a:ea typeface="+mj-ea"/>
              </a:rPr>
              <a:t>虛擬網路線</a:t>
            </a:r>
            <a:r>
              <a:rPr lang="en-US" altLang="zh-TW" sz="2000">
                <a:solidFill>
                  <a:schemeClr val="bg1"/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12AA1EA-C558-4154-BEFE-D0ABC720BB6E}"/>
              </a:ext>
            </a:extLst>
          </p:cNvPr>
          <p:cNvSpPr/>
          <p:nvPr/>
        </p:nvSpPr>
        <p:spPr>
          <a:xfrm>
            <a:off x="904480" y="3870261"/>
            <a:ext cx="3581400" cy="997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>
                <a:solidFill>
                  <a:srgbClr val="E3E32B"/>
                </a:solidFill>
              </a:rPr>
              <a:t>Network Manager </a:t>
            </a:r>
          </a:p>
          <a:p>
            <a:r>
              <a:rPr lang="en-US" altLang="zh-TW" sz="2000">
                <a:solidFill>
                  <a:srgbClr val="E3E32B"/>
                </a:solidFill>
              </a:rPr>
              <a:t>(QNE</a:t>
            </a:r>
            <a:r>
              <a:rPr lang="zh-TW" altLang="en-US" sz="2000">
                <a:solidFill>
                  <a:srgbClr val="E3E32B"/>
                </a:solidFill>
              </a:rPr>
              <a:t>內建應用</a:t>
            </a:r>
            <a:r>
              <a:rPr lang="en-US" altLang="zh-TW" sz="2000">
                <a:solidFill>
                  <a:srgbClr val="E3E32B"/>
                </a:solidFill>
              </a:rPr>
              <a:t>)</a:t>
            </a:r>
            <a:endParaRPr lang="zh-TW" altLang="en-US" sz="2000">
              <a:solidFill>
                <a:srgbClr val="E3E32B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F850C4-59ED-4BB3-BB05-B135E0FFBD12}"/>
              </a:ext>
            </a:extLst>
          </p:cNvPr>
          <p:cNvSpPr/>
          <p:nvPr/>
        </p:nvSpPr>
        <p:spPr>
          <a:xfrm>
            <a:off x="6183972" y="3870261"/>
            <a:ext cx="3581400" cy="997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>
                <a:solidFill>
                  <a:srgbClr val="00B0F0"/>
                </a:solidFill>
              </a:rPr>
              <a:t>Service Composer</a:t>
            </a:r>
          </a:p>
          <a:p>
            <a:r>
              <a:rPr lang="en-US" altLang="zh-TW" sz="2000">
                <a:solidFill>
                  <a:srgbClr val="00B0F0"/>
                </a:solidFill>
              </a:rPr>
              <a:t>(QNE</a:t>
            </a:r>
            <a:r>
              <a:rPr lang="zh-TW" altLang="en-US" sz="2000">
                <a:solidFill>
                  <a:srgbClr val="00B0F0"/>
                </a:solidFill>
              </a:rPr>
              <a:t>內建應用</a:t>
            </a:r>
            <a:r>
              <a:rPr lang="en-US" altLang="zh-TW" sz="2000">
                <a:solidFill>
                  <a:srgbClr val="00B0F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9318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27C1BAE6-B767-4611-B6B5-2F1F04B6638A}"/>
              </a:ext>
            </a:extLst>
          </p:cNvPr>
          <p:cNvSpPr/>
          <p:nvPr/>
        </p:nvSpPr>
        <p:spPr>
          <a:xfrm>
            <a:off x="3999017" y="1709333"/>
            <a:ext cx="6810421" cy="4857928"/>
          </a:xfrm>
          <a:prstGeom prst="roundRect">
            <a:avLst>
              <a:gd name="adj" fmla="val 3197"/>
            </a:avLst>
          </a:prstGeom>
          <a:solidFill>
            <a:schemeClr val="tx1"/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image69.jpg" descr="一張含有 桌 的圖片&#10;&#10;自動產生的描述">
            <a:extLst>
              <a:ext uri="{FF2B5EF4-FFF2-40B4-BE49-F238E27FC236}">
                <a16:creationId xmlns:a16="http://schemas.microsoft.com/office/drawing/2014/main" id="{48188AFB-5554-4BA8-B086-C13DE1DF46F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546600" y="1686560"/>
            <a:ext cx="7350760" cy="4320000"/>
          </a:xfrm>
          <a:prstGeom prst="rect">
            <a:avLst/>
          </a:prstGeom>
          <a:ln/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Manager – VNF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網口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E53EB860-8C39-41A6-B975-7714FE96C832}"/>
              </a:ext>
            </a:extLst>
          </p:cNvPr>
          <p:cNvSpPr/>
          <p:nvPr/>
        </p:nvSpPr>
        <p:spPr>
          <a:xfrm>
            <a:off x="10678160" y="2915920"/>
            <a:ext cx="365760" cy="2606040"/>
          </a:xfrm>
          <a:prstGeom prst="roundRect">
            <a:avLst/>
          </a:prstGeom>
          <a:noFill/>
          <a:ln w="38100">
            <a:solidFill>
              <a:srgbClr val="FF4A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5F7956D-4FA1-4D20-A9C7-460F94153FB9}"/>
              </a:ext>
            </a:extLst>
          </p:cNvPr>
          <p:cNvSpPr/>
          <p:nvPr/>
        </p:nvSpPr>
        <p:spPr>
          <a:xfrm rot="16200000">
            <a:off x="6841423" y="1156903"/>
            <a:ext cx="624974" cy="2791460"/>
          </a:xfrm>
          <a:prstGeom prst="roundRect">
            <a:avLst/>
          </a:prstGeom>
          <a:noFill/>
          <a:ln w="38100">
            <a:solidFill>
              <a:srgbClr val="FF4A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027F013-E3A1-4493-A4EC-36F050930D35}"/>
              </a:ext>
            </a:extLst>
          </p:cNvPr>
          <p:cNvSpPr txBox="1"/>
          <p:nvPr/>
        </p:nvSpPr>
        <p:spPr>
          <a:xfrm>
            <a:off x="337289" y="3037183"/>
            <a:ext cx="4075969" cy="27127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chemeClr val="bg1"/>
                </a:solidFill>
              </a:rPr>
              <a:t>將已接上網路的網路埠改變為虛擬網路服務 </a:t>
            </a:r>
            <a:r>
              <a:rPr lang="en-US" altLang="zh-TW" sz="2400" dirty="0">
                <a:solidFill>
                  <a:schemeClr val="bg1"/>
                </a:solidFill>
              </a:rPr>
              <a:t>(VNF)</a:t>
            </a:r>
            <a:r>
              <a:rPr lang="zh-TW" altLang="en-US" sz="2400" dirty="0">
                <a:solidFill>
                  <a:schemeClr val="bg1"/>
                </a:solidFill>
              </a:rPr>
              <a:t> 使用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99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7B1BC437-A78F-4D59-8DD3-5F02A23B39D5}"/>
              </a:ext>
            </a:extLst>
          </p:cNvPr>
          <p:cNvSpPr/>
          <p:nvPr/>
        </p:nvSpPr>
        <p:spPr>
          <a:xfrm>
            <a:off x="3999017" y="1709333"/>
            <a:ext cx="7091478" cy="4857928"/>
          </a:xfrm>
          <a:prstGeom prst="roundRect">
            <a:avLst>
              <a:gd name="adj" fmla="val 3197"/>
            </a:avLst>
          </a:prstGeom>
          <a:solidFill>
            <a:schemeClr val="tx1"/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CD1C8E-0678-4D4A-8C9A-96F2E863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Composer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應用 </a:t>
            </a:r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(1)</a:t>
            </a:r>
            <a:endParaRPr lang="zh-TW" altLang="en-US" b="1" dirty="0">
              <a:latin typeface="Open Sans" panose="020B0606030504020204" pitchFamily="34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pic>
        <p:nvPicPr>
          <p:cNvPr id="5" name="圖片 4" descr="一張含有 文字, 電子用品, 電腦, 螢幕擷取畫面 的圖片&#10;&#10;自動產生的描述">
            <a:extLst>
              <a:ext uri="{FF2B5EF4-FFF2-40B4-BE49-F238E27FC236}">
                <a16:creationId xmlns:a16="http://schemas.microsoft.com/office/drawing/2014/main" id="{43F21B47-DE4B-4E56-B451-7B7BAA9FB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68" y="1801640"/>
            <a:ext cx="7291237" cy="410132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3DEAD5E-B11E-4297-BB81-937E7F12A1AC}"/>
              </a:ext>
            </a:extLst>
          </p:cNvPr>
          <p:cNvSpPr txBox="1"/>
          <p:nvPr/>
        </p:nvSpPr>
        <p:spPr>
          <a:xfrm>
            <a:off x="383997" y="2187812"/>
            <a:ext cx="3801141" cy="349316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服務串接</a:t>
            </a:r>
            <a:r>
              <a:rPr lang="en-US" altLang="zh-TW" sz="2800" b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TW" sz="2200" dirty="0">
                <a:solidFill>
                  <a:schemeClr val="bg1"/>
                </a:solidFill>
              </a:rPr>
              <a:t>(Service Composer)</a:t>
            </a:r>
          </a:p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rgbClr val="FF4A01"/>
                </a:solidFill>
              </a:rPr>
              <a:t>僅需滑鼠拖拉</a:t>
            </a:r>
            <a:r>
              <a:rPr lang="zh-TW" altLang="en-US" sz="2200" dirty="0">
                <a:solidFill>
                  <a:schemeClr val="bg1"/>
                </a:solidFill>
              </a:rPr>
              <a:t>將設定為 </a:t>
            </a:r>
            <a:r>
              <a:rPr lang="en-US" altLang="zh-TW" sz="2200" dirty="0">
                <a:solidFill>
                  <a:schemeClr val="bg1"/>
                </a:solidFill>
              </a:rPr>
              <a:t>VNF</a:t>
            </a:r>
            <a:r>
              <a:rPr lang="zh-TW" altLang="en-US" sz="2200" dirty="0">
                <a:solidFill>
                  <a:schemeClr val="bg1"/>
                </a:solidFill>
              </a:rPr>
              <a:t>的實體網口放入右邊的編輯工作區 </a:t>
            </a:r>
            <a:r>
              <a:rPr lang="en-US" altLang="zh-TW" sz="2200" dirty="0">
                <a:solidFill>
                  <a:schemeClr val="bg1"/>
                </a:solidFill>
              </a:rPr>
              <a:t>(</a:t>
            </a:r>
            <a:r>
              <a:rPr lang="zh-TW" altLang="en-US" sz="2200" dirty="0">
                <a:solidFill>
                  <a:schemeClr val="bg1"/>
                </a:solidFill>
              </a:rPr>
              <a:t>即虛擬網路</a:t>
            </a:r>
            <a:r>
              <a:rPr lang="en-US" altLang="zh-TW" sz="22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1447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EBA28004-6647-4D3E-9EAE-4786B6495A33}"/>
              </a:ext>
            </a:extLst>
          </p:cNvPr>
          <p:cNvSpPr/>
          <p:nvPr/>
        </p:nvSpPr>
        <p:spPr>
          <a:xfrm>
            <a:off x="4009176" y="1869484"/>
            <a:ext cx="7470618" cy="4486866"/>
          </a:xfrm>
          <a:prstGeom prst="roundRect">
            <a:avLst>
              <a:gd name="adj" fmla="val 3197"/>
            </a:avLst>
          </a:prstGeom>
          <a:solidFill>
            <a:schemeClr val="tx1"/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CD1C8E-0678-4D4A-8C9A-96F2E863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Composer 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應用 </a:t>
            </a:r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(2)</a:t>
            </a:r>
            <a:endParaRPr lang="zh-TW" altLang="en-US" b="1" dirty="0">
              <a:latin typeface="Open Sans" panose="020B0606030504020204" pitchFamily="34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pic>
        <p:nvPicPr>
          <p:cNvPr id="5" name="圖片 4" descr="一張含有 文字, 電子用品, 電腦, 螢幕擷取畫面 的圖片&#10;&#10;自動產生的描述">
            <a:extLst>
              <a:ext uri="{FF2B5EF4-FFF2-40B4-BE49-F238E27FC236}">
                <a16:creationId xmlns:a16="http://schemas.microsoft.com/office/drawing/2014/main" id="{3B6559E1-0EF2-4CC2-930A-0DBEF9325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6" y="1854200"/>
            <a:ext cx="7261013" cy="408432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8ECF3D1-1008-4E04-A0E0-E00338A20163}"/>
              </a:ext>
            </a:extLst>
          </p:cNvPr>
          <p:cNvSpPr txBox="1"/>
          <p:nvPr/>
        </p:nvSpPr>
        <p:spPr>
          <a:xfrm>
            <a:off x="274321" y="2336516"/>
            <a:ext cx="3539157" cy="39371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>
                <a:solidFill>
                  <a:schemeClr val="bg1"/>
                </a:solidFill>
              </a:rPr>
              <a:t>安裝虛擬服務</a:t>
            </a:r>
            <a:endParaRPr lang="en-US" altLang="zh-TW" sz="28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200">
                <a:solidFill>
                  <a:srgbClr val="FF4A01"/>
                </a:solidFill>
              </a:rPr>
              <a:t>僅再將左方的服務 </a:t>
            </a:r>
            <a:r>
              <a:rPr lang="en-US" altLang="zh-TW" sz="2200">
                <a:solidFill>
                  <a:srgbClr val="FF4A01"/>
                </a:solidFill>
              </a:rPr>
              <a:t>(</a:t>
            </a:r>
            <a:r>
              <a:rPr lang="zh-TW" altLang="en-US" sz="2200">
                <a:solidFill>
                  <a:srgbClr val="FF4A01"/>
                </a:solidFill>
              </a:rPr>
              <a:t>如</a:t>
            </a:r>
            <a:r>
              <a:rPr lang="en-US" altLang="zh-TW" sz="2200">
                <a:solidFill>
                  <a:srgbClr val="FF4A01"/>
                </a:solidFill>
              </a:rPr>
              <a:t>VM)</a:t>
            </a:r>
            <a:r>
              <a:rPr lang="zh-TW" altLang="en-US" sz="2200">
                <a:solidFill>
                  <a:srgbClr val="FF4A01"/>
                </a:solidFill>
              </a:rPr>
              <a:t>使用滑鼠拖拉至</a:t>
            </a:r>
            <a:r>
              <a:rPr lang="zh-TW" altLang="en-US" sz="2200">
                <a:solidFill>
                  <a:schemeClr val="bg1"/>
                </a:solidFill>
              </a:rPr>
              <a:t>右邊的虛擬網路工作區</a:t>
            </a:r>
            <a:endParaRPr lang="en-US" altLang="zh-TW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6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766601E0-6EBF-4BD7-9C1F-B416C277DED8}"/>
              </a:ext>
            </a:extLst>
          </p:cNvPr>
          <p:cNvSpPr/>
          <p:nvPr/>
        </p:nvSpPr>
        <p:spPr>
          <a:xfrm>
            <a:off x="4454305" y="1394234"/>
            <a:ext cx="6603320" cy="4481063"/>
          </a:xfrm>
          <a:prstGeom prst="roundRect">
            <a:avLst>
              <a:gd name="adj" fmla="val 3197"/>
            </a:avLst>
          </a:prstGeom>
          <a:solidFill>
            <a:schemeClr val="tx1"/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一張含有 文字, 螢幕擷取畫面, 電子用品, 電腦 的圖片&#10;&#10;自動產生的描述">
            <a:extLst>
              <a:ext uri="{FF2B5EF4-FFF2-40B4-BE49-F238E27FC236}">
                <a16:creationId xmlns:a16="http://schemas.microsoft.com/office/drawing/2014/main" id="{6B8B1AE2-90BF-4C99-AE29-31D0DF8E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19" y="1657664"/>
            <a:ext cx="6503740" cy="3658354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7B9AA5F0-97E0-4B73-BDB8-1F769B3A0382}"/>
              </a:ext>
            </a:extLst>
          </p:cNvPr>
          <p:cNvSpPr/>
          <p:nvPr/>
        </p:nvSpPr>
        <p:spPr>
          <a:xfrm>
            <a:off x="5786446" y="3060500"/>
            <a:ext cx="6270181" cy="3576470"/>
          </a:xfrm>
          <a:prstGeom prst="roundRect">
            <a:avLst>
              <a:gd name="adj" fmla="val 3197"/>
            </a:avLst>
          </a:prstGeom>
          <a:solidFill>
            <a:schemeClr val="tx1">
              <a:alpha val="29000"/>
            </a:schemeClr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CD1C8E-0678-4D4A-8C9A-96F2E863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Composer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應用 </a:t>
            </a:r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(3)</a:t>
            </a:r>
            <a:endParaRPr lang="zh-TW" altLang="en-US" b="1" dirty="0">
              <a:latin typeface="Open Sans" panose="020B0606030504020204" pitchFamily="34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04F4765-E127-46CB-8728-86C1F4F6B70E}"/>
              </a:ext>
            </a:extLst>
          </p:cNvPr>
          <p:cNvSpPr txBox="1"/>
          <p:nvPr/>
        </p:nvSpPr>
        <p:spPr>
          <a:xfrm>
            <a:off x="383997" y="1938163"/>
            <a:ext cx="4731863" cy="39371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安裝虛擬服務 </a:t>
            </a:r>
            <a:endParaRPr lang="en-US" altLang="zh-TW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rgbClr val="FF4A01"/>
                </a:solidFill>
              </a:rPr>
              <a:t>以防火牆為例</a:t>
            </a:r>
            <a:endParaRPr lang="en-US" altLang="zh-TW" sz="2200" dirty="0">
              <a:solidFill>
                <a:srgbClr val="FF4A01"/>
              </a:solidFill>
            </a:endParaRPr>
          </a:p>
          <a:p>
            <a:pPr marL="271463" indent="-2714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200" dirty="0">
                <a:solidFill>
                  <a:schemeClr val="bg1"/>
                </a:solidFill>
              </a:rPr>
              <a:t>打開 </a:t>
            </a:r>
            <a:r>
              <a:rPr lang="en-US" altLang="zh-TW" sz="2200" dirty="0">
                <a:solidFill>
                  <a:schemeClr val="bg1"/>
                </a:solidFill>
              </a:rPr>
              <a:t>VM</a:t>
            </a:r>
            <a:r>
              <a:rPr lang="zh-TW" altLang="en-US" sz="2200" dirty="0">
                <a:solidFill>
                  <a:schemeClr val="bg1"/>
                </a:solidFill>
              </a:rPr>
              <a:t> 後選擇防火牆</a:t>
            </a:r>
            <a:endParaRPr lang="en-US" altLang="zh-TW" sz="2200" dirty="0">
              <a:solidFill>
                <a:schemeClr val="bg1"/>
              </a:solidFill>
            </a:endParaRPr>
          </a:p>
          <a:p>
            <a:pPr marL="271463" indent="-2714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200" dirty="0">
                <a:solidFill>
                  <a:schemeClr val="bg1"/>
                </a:solidFill>
              </a:rPr>
              <a:t>到市集點選 </a:t>
            </a:r>
            <a:r>
              <a:rPr lang="en-US" altLang="zh-TW" sz="2200" dirty="0" err="1">
                <a:solidFill>
                  <a:schemeClr val="bg1"/>
                </a:solidFill>
              </a:rPr>
              <a:t>pfsense</a:t>
            </a:r>
            <a:endParaRPr lang="en-US" altLang="zh-TW" sz="2200" dirty="0">
              <a:solidFill>
                <a:schemeClr val="bg1"/>
              </a:solidFill>
            </a:endParaRPr>
          </a:p>
          <a:p>
            <a:pPr marL="271463" indent="-271463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200" dirty="0">
                <a:solidFill>
                  <a:schemeClr val="bg1"/>
                </a:solidFill>
              </a:rPr>
              <a:t>防火牆變化自動下載和安裝</a:t>
            </a:r>
            <a:endParaRPr lang="en-US" altLang="zh-TW" sz="2200" dirty="0">
              <a:solidFill>
                <a:schemeClr val="bg1"/>
              </a:solidFill>
            </a:endParaRPr>
          </a:p>
        </p:txBody>
      </p:sp>
      <p:pic>
        <p:nvPicPr>
          <p:cNvPr id="8" name="圖片 7" descr="一張含有 文字, 螢幕擷取畫面, 電腦 的圖片&#10;&#10;自動產生的描述">
            <a:extLst>
              <a:ext uri="{FF2B5EF4-FFF2-40B4-BE49-F238E27FC236}">
                <a16:creationId xmlns:a16="http://schemas.microsoft.com/office/drawing/2014/main" id="{6530F6D0-A71B-4D6C-A7FC-91A0045C7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57" y="3312640"/>
            <a:ext cx="5695643" cy="32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82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2073CA06-18FE-4EBD-A7CB-9E116B47CCE2}"/>
              </a:ext>
            </a:extLst>
          </p:cNvPr>
          <p:cNvSpPr/>
          <p:nvPr/>
        </p:nvSpPr>
        <p:spPr>
          <a:xfrm>
            <a:off x="4390224" y="2392263"/>
            <a:ext cx="7687098" cy="4033802"/>
          </a:xfrm>
          <a:prstGeom prst="roundRect">
            <a:avLst>
              <a:gd name="adj" fmla="val 3197"/>
            </a:avLst>
          </a:prstGeom>
          <a:solidFill>
            <a:schemeClr val="tx1"/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CD1C8E-0678-4D4A-8C9A-96F2E863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Composer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應用 </a:t>
            </a:r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(4)</a:t>
            </a:r>
            <a:endParaRPr lang="zh-TW" altLang="en-US" b="1" dirty="0">
              <a:latin typeface="Open Sans" panose="020B0606030504020204" pitchFamily="34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04F4765-E127-46CB-8728-86C1F4F6B70E}"/>
              </a:ext>
            </a:extLst>
          </p:cNvPr>
          <p:cNvSpPr txBox="1"/>
          <p:nvPr/>
        </p:nvSpPr>
        <p:spPr>
          <a:xfrm>
            <a:off x="271937" y="2219826"/>
            <a:ext cx="4731863" cy="39371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安裝虛擬服務 </a:t>
            </a:r>
            <a:endParaRPr lang="en-US" altLang="zh-TW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rgbClr val="FF4A01"/>
                </a:solidFill>
              </a:rPr>
              <a:t>以防火牆為例</a:t>
            </a:r>
            <a:endParaRPr lang="en-US" altLang="zh-TW" sz="2200" dirty="0">
              <a:solidFill>
                <a:srgbClr val="FF4A01"/>
              </a:solidFill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zh-TW" altLang="en-US" sz="2200" dirty="0">
                <a:solidFill>
                  <a:schemeClr val="bg1"/>
                </a:solidFill>
              </a:rPr>
              <a:t>最後在 </a:t>
            </a:r>
            <a:r>
              <a:rPr lang="en-US" altLang="zh-TW" sz="2200" dirty="0" err="1">
                <a:solidFill>
                  <a:schemeClr val="bg1"/>
                </a:solidFill>
              </a:rPr>
              <a:t>pfsense</a:t>
            </a:r>
            <a:r>
              <a:rPr lang="zh-TW" altLang="en-US" sz="2200" dirty="0">
                <a:solidFill>
                  <a:schemeClr val="bg1"/>
                </a:solidFill>
              </a:rPr>
              <a:t> 加上虛擬連線</a:t>
            </a:r>
            <a:endParaRPr lang="en-US" altLang="zh-TW" sz="2200" dirty="0">
              <a:solidFill>
                <a:schemeClr val="bg1"/>
              </a:solidFill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zh-TW" altLang="en-US" sz="2200" dirty="0">
                <a:solidFill>
                  <a:schemeClr val="bg1"/>
                </a:solidFill>
              </a:rPr>
              <a:t>啟動防火牆便開始保護</a:t>
            </a:r>
            <a:endParaRPr lang="en-US" altLang="zh-TW" sz="2200" dirty="0">
              <a:solidFill>
                <a:schemeClr val="bg1"/>
              </a:solidFill>
            </a:endParaRPr>
          </a:p>
        </p:txBody>
      </p:sp>
      <p:pic>
        <p:nvPicPr>
          <p:cNvPr id="10" name="圖片 9" descr="一張含有 文字, 電子用品, 電腦, 螢幕擷取畫面 的圖片&#10;&#10;自動產生的描述">
            <a:extLst>
              <a:ext uri="{FF2B5EF4-FFF2-40B4-BE49-F238E27FC236}">
                <a16:creationId xmlns:a16="http://schemas.microsoft.com/office/drawing/2014/main" id="{07FE1176-828F-4768-B412-B107FED74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1" y="1711826"/>
            <a:ext cx="7477759" cy="420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22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CD1C8E-0678-4D4A-8C9A-96F2E863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a typeface="Open Sans" panose="020B0606030504020204" pitchFamily="34" charset="0"/>
              </a:rPr>
              <a:t>網通設備與伺服器虛擬化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240757C-A18F-4915-9915-01B54A5B18FC}"/>
              </a:ext>
            </a:extLst>
          </p:cNvPr>
          <p:cNvSpPr txBox="1"/>
          <p:nvPr/>
        </p:nvSpPr>
        <p:spPr>
          <a:xfrm>
            <a:off x="1025165" y="4215476"/>
            <a:ext cx="2352040" cy="7416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2000"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TW" sz="1800">
                <a:solidFill>
                  <a:schemeClr val="bg1"/>
                </a:solidFill>
              </a:rPr>
              <a:t>Business Server</a:t>
            </a:r>
          </a:p>
          <a:p>
            <a:r>
              <a:rPr lang="zh-TW" altLang="en-US" sz="1800">
                <a:solidFill>
                  <a:schemeClr val="bg1"/>
                </a:solidFill>
              </a:rPr>
              <a:t>營運資料庫伺服器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8EED6DB-3DC6-487E-8570-D790DE82B994}"/>
              </a:ext>
            </a:extLst>
          </p:cNvPr>
          <p:cNvSpPr txBox="1"/>
          <p:nvPr/>
        </p:nvSpPr>
        <p:spPr>
          <a:xfrm>
            <a:off x="1025166" y="5559411"/>
            <a:ext cx="1636554" cy="7416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2000"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TW" sz="1800">
                <a:solidFill>
                  <a:schemeClr val="bg1"/>
                </a:solidFill>
              </a:rPr>
              <a:t>Email Server</a:t>
            </a:r>
            <a:r>
              <a:rPr lang="zh-TW" altLang="en-US" sz="1800">
                <a:solidFill>
                  <a:schemeClr val="bg1"/>
                </a:solidFill>
              </a:rPr>
              <a:t> 郵件伺服器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D1AB003-0D39-4F90-8682-C76B9546C446}"/>
              </a:ext>
            </a:extLst>
          </p:cNvPr>
          <p:cNvSpPr txBox="1"/>
          <p:nvPr/>
        </p:nvSpPr>
        <p:spPr>
          <a:xfrm>
            <a:off x="1025165" y="1816401"/>
            <a:ext cx="2572400" cy="4034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/>
            <a:r>
              <a:rPr lang="en-US" altLang="zh-TW">
                <a:solidFill>
                  <a:schemeClr val="bg1"/>
                </a:solidFill>
              </a:rPr>
              <a:t>Firewall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zh-TW" altLang="en-US">
                <a:solidFill>
                  <a:schemeClr val="bg1"/>
                </a:solidFill>
              </a:rPr>
              <a:t>防火牆設備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0150DF7-D5D8-4D3E-8981-3A315E47E8B7}"/>
              </a:ext>
            </a:extLst>
          </p:cNvPr>
          <p:cNvSpPr txBox="1"/>
          <p:nvPr/>
        </p:nvSpPr>
        <p:spPr>
          <a:xfrm>
            <a:off x="1025165" y="2938483"/>
            <a:ext cx="2029575" cy="7416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defRPr sz="2000"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TW" sz="1800">
                <a:solidFill>
                  <a:schemeClr val="bg1"/>
                </a:solidFill>
              </a:rPr>
              <a:t>IP-PBX</a:t>
            </a:r>
            <a:r>
              <a:rPr lang="zh-TW" altLang="en-US" sz="1800">
                <a:solidFill>
                  <a:schemeClr val="bg1"/>
                </a:solidFill>
              </a:rPr>
              <a:t> </a:t>
            </a:r>
            <a:br>
              <a:rPr lang="en-US" altLang="zh-TW" sz="1800">
                <a:solidFill>
                  <a:schemeClr val="bg1"/>
                </a:solidFill>
              </a:rPr>
            </a:br>
            <a:r>
              <a:rPr lang="zh-TW" altLang="en-US" sz="1800">
                <a:solidFill>
                  <a:schemeClr val="bg1"/>
                </a:solidFill>
              </a:rPr>
              <a:t>網路電話交換機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B6FAA85-51B1-4361-8F05-1D2AC8BCD4CD}"/>
              </a:ext>
            </a:extLst>
          </p:cNvPr>
          <p:cNvSpPr txBox="1"/>
          <p:nvPr/>
        </p:nvSpPr>
        <p:spPr>
          <a:xfrm>
            <a:off x="8080560" y="4660663"/>
            <a:ext cx="1647909" cy="78528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2000">
                <a:solidFill>
                  <a:sysClr val="windowText" lastClr="000000"/>
                </a:solidFill>
              </a:rPr>
              <a:t>容器 </a:t>
            </a:r>
            <a:r>
              <a:rPr lang="en-US" altLang="zh-TW" sz="2000">
                <a:solidFill>
                  <a:sysClr val="windowText" lastClr="000000"/>
                </a:solidFill>
              </a:rPr>
              <a:t>Container</a:t>
            </a:r>
            <a:endParaRPr lang="zh-TW" altLang="en-US" sz="2000">
              <a:solidFill>
                <a:sysClr val="windowText" lastClr="000000"/>
              </a:solidFill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80DC619-8C89-4B1B-A2E6-3574F8041903}"/>
              </a:ext>
            </a:extLst>
          </p:cNvPr>
          <p:cNvSpPr txBox="1"/>
          <p:nvPr/>
        </p:nvSpPr>
        <p:spPr>
          <a:xfrm>
            <a:off x="8158129" y="1720687"/>
            <a:ext cx="1647909" cy="78528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2000">
                <a:solidFill>
                  <a:sysClr val="windowText" lastClr="000000"/>
                </a:solidFill>
              </a:rPr>
              <a:t>虛擬機 </a:t>
            </a:r>
            <a:r>
              <a:rPr lang="en-US" altLang="zh-TW" sz="2000">
                <a:solidFill>
                  <a:sysClr val="windowText" lastClr="000000"/>
                </a:solidFill>
              </a:rPr>
              <a:t>Virtual Machine</a:t>
            </a:r>
            <a:endParaRPr lang="zh-TW" altLang="en-US" sz="2000">
              <a:solidFill>
                <a:sysClr val="windowText" lastClr="000000"/>
              </a:solidFill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DA181482-FDBE-483C-B8E3-3017A5BDBF9E}"/>
              </a:ext>
            </a:extLst>
          </p:cNvPr>
          <p:cNvSpPr/>
          <p:nvPr/>
        </p:nvSpPr>
        <p:spPr>
          <a:xfrm>
            <a:off x="6128669" y="3130963"/>
            <a:ext cx="4058920" cy="463415"/>
          </a:xfrm>
          <a:prstGeom prst="roundRect">
            <a:avLst>
              <a:gd name="adj" fmla="val 14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Virtualization Station</a:t>
            </a:r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E2C9ACE-2980-49BE-8315-088CC94F9645}"/>
              </a:ext>
            </a:extLst>
          </p:cNvPr>
          <p:cNvSpPr/>
          <p:nvPr/>
        </p:nvSpPr>
        <p:spPr>
          <a:xfrm>
            <a:off x="6128669" y="5952066"/>
            <a:ext cx="4058920" cy="463415"/>
          </a:xfrm>
          <a:prstGeom prst="roundRect">
            <a:avLst>
              <a:gd name="adj" fmla="val 14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Container Station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7698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0F87C2E7-605B-4F97-8BBC-15624F934820}"/>
              </a:ext>
            </a:extLst>
          </p:cNvPr>
          <p:cNvSpPr/>
          <p:nvPr/>
        </p:nvSpPr>
        <p:spPr>
          <a:xfrm>
            <a:off x="4861560" y="2195683"/>
            <a:ext cx="6810421" cy="4343229"/>
          </a:xfrm>
          <a:prstGeom prst="roundRect">
            <a:avLst>
              <a:gd name="adj" fmla="val 3197"/>
            </a:avLst>
          </a:prstGeom>
          <a:solidFill>
            <a:schemeClr val="tx1"/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CD1C8E-0678-4D4A-8C9A-96F2E863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10858043" cy="892553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a typeface="Open Sans" panose="020B0606030504020204" pitchFamily="34" charset="0"/>
              </a:rPr>
              <a:t>Virtualization Station </a:t>
            </a:r>
            <a:r>
              <a:rPr lang="zh-TW" altLang="en-US" b="1" dirty="0">
                <a:solidFill>
                  <a:schemeClr val="bg1"/>
                </a:solidFill>
                <a:ea typeface="Open Sans" panose="020B0606030504020204" pitchFamily="34" charset="0"/>
              </a:rPr>
              <a:t>虛擬服務工作站 </a:t>
            </a:r>
            <a:r>
              <a:rPr lang="en-US" altLang="zh-TW" b="1" dirty="0">
                <a:solidFill>
                  <a:schemeClr val="bg1"/>
                </a:solidFill>
                <a:ea typeface="Open Sans" panose="020B0606030504020204" pitchFamily="34" charset="0"/>
              </a:rPr>
              <a:t>(1)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8ECDEC2-C2EF-4735-B065-A6FC2EBF1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/>
          <a:stretch/>
        </p:blipFill>
        <p:spPr>
          <a:xfrm>
            <a:off x="4861560" y="2179185"/>
            <a:ext cx="7122316" cy="366935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7EB9C1-D663-43C5-A769-F15B00D77F7E}"/>
              </a:ext>
            </a:extLst>
          </p:cNvPr>
          <p:cNvSpPr txBox="1"/>
          <p:nvPr/>
        </p:nvSpPr>
        <p:spPr>
          <a:xfrm>
            <a:off x="383997" y="3496844"/>
            <a:ext cx="4731863" cy="187826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b="1">
                <a:solidFill>
                  <a:srgbClr val="FF4A01"/>
                </a:solidFill>
              </a:rPr>
              <a:t>總覽</a:t>
            </a:r>
            <a:endParaRPr lang="en-US" altLang="zh-TW" sz="2200" b="1">
              <a:solidFill>
                <a:srgbClr val="FF4A01"/>
              </a:solidFill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solidFill>
                  <a:schemeClr val="bg1"/>
                </a:solidFill>
              </a:rPr>
              <a:t>目前已經安裝的虛擬機</a:t>
            </a:r>
            <a:endParaRPr lang="en-US" altLang="zh-TW" sz="2200">
              <a:solidFill>
                <a:schemeClr val="bg1"/>
              </a:solidFill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solidFill>
                  <a:schemeClr val="bg1"/>
                </a:solidFill>
              </a:rPr>
              <a:t>可彈性設定各項虛擬機資源</a:t>
            </a:r>
            <a:endParaRPr lang="en-US" altLang="zh-TW" sz="220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7EBF70-80AE-48A0-B59B-6DFDA7A19D59}"/>
              </a:ext>
            </a:extLst>
          </p:cNvPr>
          <p:cNvSpPr txBox="1"/>
          <p:nvPr/>
        </p:nvSpPr>
        <p:spPr>
          <a:xfrm>
            <a:off x="383997" y="2453910"/>
            <a:ext cx="609750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</a:rPr>
              <a:t>管理安裝虛擬機</a:t>
            </a:r>
            <a:endParaRPr lang="en-US" altLang="zh-TW" sz="2800" b="1">
              <a:solidFill>
                <a:schemeClr val="bg1"/>
              </a:solidFill>
            </a:endParaRPr>
          </a:p>
          <a:p>
            <a:r>
              <a:rPr lang="en-US" altLang="zh-TW" sz="2400">
                <a:solidFill>
                  <a:schemeClr val="bg1"/>
                </a:solidFill>
              </a:rPr>
              <a:t>Virtualization Station</a:t>
            </a:r>
            <a:r>
              <a:rPr lang="zh-TW" altLang="en-US" sz="2400">
                <a:solidFill>
                  <a:schemeClr val="bg1"/>
                </a:solidFill>
              </a:rPr>
              <a:t> </a:t>
            </a:r>
            <a:endParaRPr lang="en-US" altLang="zh-TW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98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B1E81D65-4D04-4B80-9E25-026C8F2D3029}"/>
              </a:ext>
            </a:extLst>
          </p:cNvPr>
          <p:cNvSpPr/>
          <p:nvPr/>
        </p:nvSpPr>
        <p:spPr>
          <a:xfrm>
            <a:off x="4181995" y="2173210"/>
            <a:ext cx="7361174" cy="4343229"/>
          </a:xfrm>
          <a:prstGeom prst="roundRect">
            <a:avLst>
              <a:gd name="adj" fmla="val 3197"/>
            </a:avLst>
          </a:prstGeom>
          <a:solidFill>
            <a:schemeClr val="tx1"/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CD1C8E-0678-4D4A-8C9A-96F2E863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10858043" cy="1878265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a typeface="Open Sans" panose="020B0606030504020204" pitchFamily="34" charset="0"/>
              </a:rPr>
              <a:t>Virtualization Station </a:t>
            </a:r>
            <a:r>
              <a:rPr lang="zh-TW" altLang="en-US" b="1" dirty="0">
                <a:solidFill>
                  <a:schemeClr val="bg1"/>
                </a:solidFill>
                <a:ea typeface="Open Sans" panose="020B0606030504020204" pitchFamily="34" charset="0"/>
              </a:rPr>
              <a:t>虛擬服務工作站 </a:t>
            </a:r>
            <a:r>
              <a:rPr lang="en-US" altLang="zh-TW" b="1" dirty="0">
                <a:solidFill>
                  <a:schemeClr val="bg1"/>
                </a:solidFill>
                <a:ea typeface="Open Sans" panose="020B0606030504020204" pitchFamily="34" charset="0"/>
              </a:rPr>
              <a:t>(2)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B7EB9C1-D663-43C5-A769-F15B00D77F7E}"/>
              </a:ext>
            </a:extLst>
          </p:cNvPr>
          <p:cNvSpPr txBox="1"/>
          <p:nvPr/>
        </p:nvSpPr>
        <p:spPr>
          <a:xfrm>
            <a:off x="383997" y="3381784"/>
            <a:ext cx="4731863" cy="21449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rgbClr val="FF4A01"/>
                </a:solidFill>
              </a:rPr>
              <a:t>安裝</a:t>
            </a:r>
            <a:endParaRPr lang="en-US" altLang="zh-TW" sz="2200" dirty="0">
              <a:solidFill>
                <a:srgbClr val="FF4A01"/>
              </a:solidFill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bg1"/>
                </a:solidFill>
              </a:rPr>
              <a:t>可匯入 </a:t>
            </a:r>
            <a:r>
              <a:rPr lang="en-US" altLang="zh-TW" sz="2200" dirty="0">
                <a:solidFill>
                  <a:schemeClr val="bg1"/>
                </a:solidFill>
              </a:rPr>
              <a:t>ISO</a:t>
            </a:r>
            <a:r>
              <a:rPr lang="zh-TW" altLang="en-US" sz="2200" dirty="0">
                <a:solidFill>
                  <a:schemeClr val="bg1"/>
                </a:solidFill>
              </a:rPr>
              <a:t> 安裝</a:t>
            </a:r>
            <a:endParaRPr lang="en-US" altLang="zh-TW" sz="2200" dirty="0">
              <a:solidFill>
                <a:schemeClr val="bg1"/>
              </a:solidFill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bg1"/>
                </a:solidFill>
              </a:rPr>
              <a:t>也可以直接匯入虛擬機</a:t>
            </a:r>
            <a:br>
              <a:rPr lang="en-US" altLang="zh-TW" sz="2200" dirty="0">
                <a:solidFill>
                  <a:schemeClr val="bg1"/>
                </a:solidFill>
              </a:rPr>
            </a:br>
            <a:r>
              <a:rPr lang="en-US" altLang="zh-TW" sz="2200" dirty="0">
                <a:solidFill>
                  <a:schemeClr val="bg1"/>
                </a:solidFill>
              </a:rPr>
              <a:t>(</a:t>
            </a:r>
            <a:r>
              <a:rPr lang="zh-TW" altLang="en-US" sz="2200" dirty="0">
                <a:solidFill>
                  <a:schemeClr val="bg1"/>
                </a:solidFill>
              </a:rPr>
              <a:t>支援</a:t>
            </a:r>
            <a:r>
              <a:rPr lang="en-US" altLang="zh-TW" sz="2200" dirty="0">
                <a:solidFill>
                  <a:schemeClr val="bg1"/>
                </a:solidFill>
              </a:rPr>
              <a:t>ova, </a:t>
            </a:r>
            <a:r>
              <a:rPr lang="en-US" altLang="zh-TW" sz="2200" dirty="0" err="1">
                <a:solidFill>
                  <a:schemeClr val="bg1"/>
                </a:solidFill>
              </a:rPr>
              <a:t>ovf</a:t>
            </a:r>
            <a:r>
              <a:rPr lang="en-US" altLang="zh-TW" sz="2200" dirty="0">
                <a:solidFill>
                  <a:schemeClr val="bg1"/>
                </a:solidFill>
              </a:rPr>
              <a:t>, </a:t>
            </a:r>
            <a:r>
              <a:rPr lang="en-US" altLang="zh-TW" sz="2200" dirty="0" err="1">
                <a:solidFill>
                  <a:schemeClr val="bg1"/>
                </a:solidFill>
              </a:rPr>
              <a:t>vmx</a:t>
            </a:r>
            <a:r>
              <a:rPr lang="en-US" altLang="zh-TW" sz="2200" dirty="0">
                <a:solidFill>
                  <a:schemeClr val="bg1"/>
                </a:solidFill>
              </a:rPr>
              <a:t>, </a:t>
            </a:r>
            <a:r>
              <a:rPr lang="en-US" altLang="zh-TW" sz="2200" dirty="0" err="1">
                <a:solidFill>
                  <a:schemeClr val="bg1"/>
                </a:solidFill>
              </a:rPr>
              <a:t>qvm</a:t>
            </a:r>
            <a:r>
              <a:rPr lang="en-US" altLang="zh-TW" sz="2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329DA03-8D1A-42C9-9A5D-E5D76EAEE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02" y="1875190"/>
            <a:ext cx="7353442" cy="413631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A8BF355-5914-4D2E-B227-17221707D1D0}"/>
              </a:ext>
            </a:extLst>
          </p:cNvPr>
          <p:cNvSpPr txBox="1"/>
          <p:nvPr/>
        </p:nvSpPr>
        <p:spPr>
          <a:xfrm>
            <a:off x="383997" y="2453910"/>
            <a:ext cx="609750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</a:rPr>
              <a:t>管理安裝虛擬機</a:t>
            </a:r>
            <a:endParaRPr lang="en-US" altLang="zh-TW" sz="2800" b="1">
              <a:solidFill>
                <a:schemeClr val="bg1"/>
              </a:solidFill>
            </a:endParaRPr>
          </a:p>
          <a:p>
            <a:r>
              <a:rPr lang="en-US" altLang="zh-TW" sz="2400">
                <a:solidFill>
                  <a:schemeClr val="bg1"/>
                </a:solidFill>
              </a:rPr>
              <a:t>Virtualization Station</a:t>
            </a:r>
            <a:r>
              <a:rPr lang="zh-TW" altLang="en-US" sz="2400">
                <a:solidFill>
                  <a:schemeClr val="bg1"/>
                </a:solidFill>
              </a:rPr>
              <a:t> </a:t>
            </a:r>
            <a:endParaRPr lang="en-US" altLang="zh-TW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11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CD1C8E-0678-4D4A-8C9A-96F2E863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10858043" cy="1878265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ea typeface="Open Sans" panose="020B0606030504020204" pitchFamily="34" charset="0"/>
              </a:rPr>
              <a:t>Virtualization Station </a:t>
            </a:r>
            <a:r>
              <a:rPr lang="zh-TW" altLang="en-US" b="1" dirty="0">
                <a:solidFill>
                  <a:schemeClr val="bg1"/>
                </a:solidFill>
                <a:ea typeface="Open Sans" panose="020B0606030504020204" pitchFamily="34" charset="0"/>
              </a:rPr>
              <a:t>虛擬服務工作站 </a:t>
            </a:r>
            <a:r>
              <a:rPr lang="en-US" altLang="zh-TW" b="1" dirty="0">
                <a:solidFill>
                  <a:schemeClr val="bg1"/>
                </a:solidFill>
                <a:ea typeface="Open Sans" panose="020B0606030504020204" pitchFamily="34" charset="0"/>
              </a:rPr>
              <a:t>(3)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B7EB9C1-D663-43C5-A769-F15B00D77F7E}"/>
              </a:ext>
            </a:extLst>
          </p:cNvPr>
          <p:cNvSpPr txBox="1"/>
          <p:nvPr/>
        </p:nvSpPr>
        <p:spPr>
          <a:xfrm>
            <a:off x="383997" y="2582900"/>
            <a:ext cx="4731863" cy="280391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</a:rPr>
              <a:t>CPU </a:t>
            </a:r>
            <a:r>
              <a:rPr lang="zh-TW" altLang="en-US" sz="2800">
                <a:solidFill>
                  <a:schemeClr val="bg1"/>
                </a:solidFill>
              </a:rPr>
              <a:t>彈性調配</a:t>
            </a:r>
            <a:endParaRPr lang="en-US" altLang="zh-TW" sz="28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TW" sz="2800">
                <a:solidFill>
                  <a:schemeClr val="bg1"/>
                </a:solidFill>
              </a:rPr>
              <a:t>CPU Pinning</a:t>
            </a:r>
            <a:r>
              <a:rPr lang="zh-TW" altLang="en-US" sz="2800">
                <a:solidFill>
                  <a:schemeClr val="bg1"/>
                </a:solidFill>
              </a:rPr>
              <a:t> </a:t>
            </a:r>
            <a:endParaRPr lang="en-US" altLang="zh-TW" sz="28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>
                <a:solidFill>
                  <a:srgbClr val="FF4A01"/>
                </a:solidFill>
              </a:rPr>
              <a:t>可以彈性指派</a:t>
            </a:r>
            <a:r>
              <a:rPr lang="en-US" altLang="zh-TW" sz="2400">
                <a:solidFill>
                  <a:srgbClr val="FF4A01"/>
                </a:solidFill>
              </a:rPr>
              <a:t>CPU</a:t>
            </a:r>
            <a:r>
              <a:rPr lang="zh-TW" altLang="en-US" sz="2400">
                <a:solidFill>
                  <a:srgbClr val="FF4A01"/>
                </a:solidFill>
              </a:rPr>
              <a:t>資源</a:t>
            </a:r>
            <a:endParaRPr lang="en-US" altLang="zh-TW" sz="2400">
              <a:solidFill>
                <a:srgbClr val="FF4A0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592FFCA-D341-4093-91BC-1FD4505DB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/>
          <a:stretch/>
        </p:blipFill>
        <p:spPr>
          <a:xfrm>
            <a:off x="4197884" y="1892895"/>
            <a:ext cx="7829042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57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86742F5B-32C7-4382-8698-70A4C4B8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5" y="386816"/>
            <a:ext cx="9337519" cy="1878265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</a:rPr>
              <a:t> </a:t>
            </a:r>
            <a:r>
              <a:rPr lang="en-US" altLang="zh-TW" b="1" dirty="0">
                <a:solidFill>
                  <a:schemeClr val="bg1"/>
                </a:solidFill>
              </a:rPr>
              <a:t>QNAP </a:t>
            </a:r>
            <a:r>
              <a:rPr lang="zh-TW" altLang="en-US" b="1" dirty="0">
                <a:solidFill>
                  <a:schemeClr val="bg1"/>
                </a:solidFill>
              </a:rPr>
              <a:t>新世代 </a:t>
            </a:r>
            <a:r>
              <a:rPr lang="en-US" altLang="zh-TW" b="1" dirty="0">
                <a:solidFill>
                  <a:schemeClr val="bg1"/>
                </a:solidFill>
              </a:rPr>
              <a:t>QNE</a:t>
            </a:r>
            <a:r>
              <a:rPr lang="zh-TW" altLang="en-US" b="1" dirty="0">
                <a:solidFill>
                  <a:schemeClr val="bg1"/>
                </a:solidFill>
              </a:rPr>
              <a:t> 網通作業系統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A32C388-97E3-475C-9DD1-9CD331B98FFD}"/>
              </a:ext>
            </a:extLst>
          </p:cNvPr>
          <p:cNvSpPr txBox="1"/>
          <p:nvPr/>
        </p:nvSpPr>
        <p:spPr>
          <a:xfrm>
            <a:off x="3934226" y="1617915"/>
            <a:ext cx="6900305" cy="111653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TW" sz="2000" b="1" dirty="0">
                <a:solidFill>
                  <a:srgbClr val="FF4A01"/>
                </a:solidFill>
              </a:rPr>
              <a:t>QNE</a:t>
            </a:r>
            <a:r>
              <a:rPr lang="zh-TW" altLang="en-US" sz="2000" b="1" dirty="0">
                <a:solidFill>
                  <a:srgbClr val="FF4A01"/>
                </a:solidFill>
              </a:rPr>
              <a:t> </a:t>
            </a:r>
            <a:r>
              <a:rPr lang="en-US" altLang="zh-TW" sz="2000" b="1" dirty="0">
                <a:solidFill>
                  <a:srgbClr val="FF4A01"/>
                </a:solidFill>
              </a:rPr>
              <a:t>(QNAP Network Equipment</a:t>
            </a:r>
            <a:r>
              <a:rPr lang="zh-TW" altLang="en-US" sz="2000" b="1" dirty="0">
                <a:solidFill>
                  <a:srgbClr val="FF4A01"/>
                </a:solidFill>
              </a:rPr>
              <a:t> </a:t>
            </a:r>
            <a:r>
              <a:rPr lang="en-US" altLang="zh-TW" sz="2000" b="1" dirty="0">
                <a:solidFill>
                  <a:srgbClr val="FF4A01"/>
                </a:solidFill>
              </a:rPr>
              <a:t>OS)</a:t>
            </a:r>
          </a:p>
          <a:p>
            <a:pPr algn="l"/>
            <a:r>
              <a:rPr lang="zh-TW" altLang="en-US" sz="2000" dirty="0">
                <a:solidFill>
                  <a:schemeClr val="bg1"/>
                </a:solidFill>
              </a:rPr>
              <a:t>在多年大型儲存系統的基礎上，整合最新的網通虛擬化技術的作業系統，也是 </a:t>
            </a:r>
            <a:r>
              <a:rPr lang="en-US" altLang="zh-TW" sz="2000" dirty="0">
                <a:solidFill>
                  <a:schemeClr val="bg1"/>
                </a:solidFill>
              </a:rPr>
              <a:t>QNAP</a:t>
            </a:r>
            <a:r>
              <a:rPr lang="zh-TW" altLang="en-US" sz="2000" dirty="0">
                <a:solidFill>
                  <a:schemeClr val="bg1"/>
                </a:solidFill>
              </a:rPr>
              <a:t> 持續投資的長期穩定版本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0ED81C2-EBA0-4133-A63D-6050E42F0AD2}"/>
              </a:ext>
            </a:extLst>
          </p:cNvPr>
          <p:cNvSpPr txBox="1"/>
          <p:nvPr/>
        </p:nvSpPr>
        <p:spPr>
          <a:xfrm>
            <a:off x="3934226" y="3417090"/>
            <a:ext cx="6900305" cy="111653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zh-TW" altLang="en-US" sz="2000" b="1" dirty="0">
                <a:solidFill>
                  <a:srgbClr val="FF4A01"/>
                </a:solidFill>
              </a:rPr>
              <a:t>穩定性高、服務反應快速</a:t>
            </a:r>
            <a:endParaRPr lang="en-US" altLang="zh-TW" sz="2000" b="1" dirty="0">
              <a:solidFill>
                <a:srgbClr val="FF4A01"/>
              </a:solidFill>
            </a:endParaRPr>
          </a:p>
          <a:p>
            <a:pPr algn="l"/>
            <a:r>
              <a:rPr lang="zh-TW" altLang="en-US" sz="2000" dirty="0">
                <a:solidFill>
                  <a:schemeClr val="bg1"/>
                </a:solidFill>
              </a:rPr>
              <a:t>突破伺服器 </a:t>
            </a:r>
            <a:r>
              <a:rPr lang="en-US" altLang="zh-TW" sz="2000" dirty="0">
                <a:solidFill>
                  <a:schemeClr val="bg1"/>
                </a:solidFill>
              </a:rPr>
              <a:t>OS</a:t>
            </a:r>
            <a:r>
              <a:rPr lang="zh-TW" altLang="en-US" sz="2000" dirty="0">
                <a:solidFill>
                  <a:schemeClr val="bg1"/>
                </a:solidFill>
              </a:rPr>
              <a:t> 龐雜系統負擔，上線開機快速暨高速虛擬網路交換，系統與服務即時更新</a:t>
            </a:r>
            <a:endParaRPr lang="en-US" altLang="zh-TW" sz="2000" dirty="0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5942CF5-A449-42D5-9295-7D2520BAF617}"/>
              </a:ext>
            </a:extLst>
          </p:cNvPr>
          <p:cNvSpPr txBox="1"/>
          <p:nvPr/>
        </p:nvSpPr>
        <p:spPr>
          <a:xfrm>
            <a:off x="3934226" y="5117554"/>
            <a:ext cx="6900305" cy="111653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zh-TW" altLang="en-US" sz="2000" b="1">
                <a:solidFill>
                  <a:srgbClr val="FF4A01"/>
                </a:solidFill>
              </a:rPr>
              <a:t>猶如雲端服務商隨營運模式調配網路的彈性技術</a:t>
            </a:r>
            <a:endParaRPr lang="en-US" altLang="zh-TW" sz="2000" b="1">
              <a:solidFill>
                <a:srgbClr val="FF4A01"/>
              </a:solidFill>
            </a:endParaRPr>
          </a:p>
          <a:p>
            <a:pPr algn="l"/>
            <a:r>
              <a:rPr lang="zh-TW" altLang="en-US" sz="2000">
                <a:solidFill>
                  <a:schemeClr val="bg1"/>
                </a:solidFill>
              </a:rPr>
              <a:t>隨時調配服務的網通虛擬化作業系統，簡化升級步驟，機房職守人力與實體設備投資大幅降低，隨業務型態彈性調配</a:t>
            </a:r>
            <a:endParaRPr lang="en-US" altLang="zh-TW" sz="2000">
              <a:solidFill>
                <a:schemeClr val="bg1"/>
              </a:solidFill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177B7A4-937B-4F53-BD5D-E924F1E667E6}"/>
              </a:ext>
            </a:extLst>
          </p:cNvPr>
          <p:cNvSpPr/>
          <p:nvPr/>
        </p:nvSpPr>
        <p:spPr>
          <a:xfrm>
            <a:off x="545362" y="1617915"/>
            <a:ext cx="3227499" cy="1203822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</a:rPr>
              <a:t>QNAP</a:t>
            </a:r>
            <a:r>
              <a:rPr lang="zh-TW" altLang="en-US" sz="2000">
                <a:solidFill>
                  <a:schemeClr val="bg1"/>
                </a:solidFill>
              </a:rPr>
              <a:t>新世代網通作業系統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C4675DC-D22B-4638-A6A2-BA4450ADE157}"/>
              </a:ext>
            </a:extLst>
          </p:cNvPr>
          <p:cNvSpPr/>
          <p:nvPr/>
        </p:nvSpPr>
        <p:spPr>
          <a:xfrm>
            <a:off x="545362" y="3302639"/>
            <a:ext cx="3227499" cy="1203822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/>
              <a:t>突破伺服器作業系統架構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48C1E80-27AE-4676-AB92-6919D6B2343F}"/>
              </a:ext>
            </a:extLst>
          </p:cNvPr>
          <p:cNvSpPr/>
          <p:nvPr/>
        </p:nvSpPr>
        <p:spPr>
          <a:xfrm>
            <a:off x="545362" y="5030262"/>
            <a:ext cx="3227499" cy="1203822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/>
              <a:t>比擬雲端服務商的技術</a:t>
            </a:r>
          </a:p>
        </p:txBody>
      </p:sp>
    </p:spTree>
    <p:extLst>
      <p:ext uri="{BB962C8B-B14F-4D97-AF65-F5344CB8AC3E}">
        <p14:creationId xmlns:p14="http://schemas.microsoft.com/office/powerpoint/2010/main" val="4271262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81" y="397876"/>
            <a:ext cx="9337519" cy="1878265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效能最佳化</a:t>
            </a:r>
            <a:endParaRPr lang="zh-TW" altLang="en-US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191F834B-44A5-47FD-84A8-4B3CA8016CF5}"/>
              </a:ext>
            </a:extLst>
          </p:cNvPr>
          <p:cNvSpPr/>
          <p:nvPr/>
        </p:nvSpPr>
        <p:spPr>
          <a:xfrm>
            <a:off x="915280" y="1658260"/>
            <a:ext cx="3164840" cy="832442"/>
          </a:xfrm>
          <a:prstGeom prst="roundRect">
            <a:avLst>
              <a:gd name="adj" fmla="val 1351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</a:rPr>
              <a:t>OVS-DPDK</a:t>
            </a:r>
            <a:endParaRPr lang="zh-TW" altLang="en-US" sz="2400" b="1">
              <a:solidFill>
                <a:schemeClr val="bg1"/>
              </a:solidFill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C7BD7E94-A336-4DA1-8784-033887009456}"/>
              </a:ext>
            </a:extLst>
          </p:cNvPr>
          <p:cNvSpPr/>
          <p:nvPr/>
        </p:nvSpPr>
        <p:spPr>
          <a:xfrm>
            <a:off x="4611403" y="1658260"/>
            <a:ext cx="3164840" cy="832442"/>
          </a:xfrm>
          <a:prstGeom prst="roundRect">
            <a:avLst>
              <a:gd name="adj" fmla="val 1351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</a:rPr>
              <a:t>SR-IOV</a:t>
            </a:r>
            <a:endParaRPr lang="zh-TW" altLang="en-US" sz="2400" b="1">
              <a:solidFill>
                <a:schemeClr val="bg1"/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E443A45F-1AD0-4F37-BBAA-02ECC3B53060}"/>
              </a:ext>
            </a:extLst>
          </p:cNvPr>
          <p:cNvSpPr/>
          <p:nvPr/>
        </p:nvSpPr>
        <p:spPr>
          <a:xfrm>
            <a:off x="8238653" y="1658260"/>
            <a:ext cx="3280248" cy="832442"/>
          </a:xfrm>
          <a:prstGeom prst="roundRect">
            <a:avLst>
              <a:gd name="adj" fmla="val 1351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</a:rPr>
              <a:t>Intel</a:t>
            </a:r>
            <a:r>
              <a:rPr lang="zh-TW" altLang="en-US" sz="2400" b="1">
                <a:solidFill>
                  <a:schemeClr val="bg1"/>
                </a:solidFill>
              </a:rPr>
              <a:t> </a:t>
            </a:r>
            <a:r>
              <a:rPr lang="en-US" altLang="zh-TW" sz="2400" b="1">
                <a:solidFill>
                  <a:schemeClr val="bg1"/>
                </a:solidFill>
              </a:rPr>
              <a:t>@ QAT </a:t>
            </a:r>
            <a:endParaRPr lang="zh-TW" altLang="en-US" sz="2400" b="1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4CFE192-D56C-4955-A591-2D4F40E3E258}"/>
              </a:ext>
            </a:extLst>
          </p:cNvPr>
          <p:cNvSpPr txBox="1"/>
          <p:nvPr/>
        </p:nvSpPr>
        <p:spPr>
          <a:xfrm>
            <a:off x="1194680" y="3133206"/>
            <a:ext cx="2606040" cy="258064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000" b="1"/>
              <a:t>2</a:t>
            </a:r>
            <a:r>
              <a:rPr lang="zh-TW" altLang="en-US" sz="2000" b="1"/>
              <a:t>倍加速虛擬網路</a:t>
            </a:r>
            <a:endParaRPr lang="en-US" altLang="zh-TW" sz="2000" b="1"/>
          </a:p>
          <a:p>
            <a:pPr algn="ctr">
              <a:lnSpc>
                <a:spcPct val="150000"/>
              </a:lnSpc>
            </a:pPr>
            <a:r>
              <a:rPr lang="zh-TW" altLang="en-US" sz="2000" b="1"/>
              <a:t>封包交換的技術</a:t>
            </a:r>
            <a:endParaRPr lang="en-US" altLang="zh-TW" sz="2000" b="1"/>
          </a:p>
          <a:p>
            <a:pPr algn="ctr">
              <a:lnSpc>
                <a:spcPct val="150000"/>
              </a:lnSpc>
            </a:pPr>
            <a:endParaRPr lang="en-US" altLang="zh-TW" sz="2000"/>
          </a:p>
          <a:p>
            <a:pPr algn="ctr">
              <a:lnSpc>
                <a:spcPct val="150000"/>
              </a:lnSpc>
            </a:pPr>
            <a:r>
              <a:rPr lang="zh-TW" altLang="en-US" sz="2000"/>
              <a:t>大型雲端服務商使用於虛擬網路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43C7D02-FDC5-4314-B5C6-91B6B5992E76}"/>
              </a:ext>
            </a:extLst>
          </p:cNvPr>
          <p:cNvSpPr txBox="1"/>
          <p:nvPr/>
        </p:nvSpPr>
        <p:spPr>
          <a:xfrm>
            <a:off x="4884421" y="3133206"/>
            <a:ext cx="2606040" cy="258064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/>
              <a:t>讓實體的硬體功能直通給虛擬機使用</a:t>
            </a:r>
            <a:endParaRPr lang="en-US" altLang="zh-TW" sz="2000" b="1"/>
          </a:p>
          <a:p>
            <a:pPr algn="ctr">
              <a:lnSpc>
                <a:spcPct val="150000"/>
              </a:lnSpc>
            </a:pPr>
            <a:endParaRPr lang="en-US" altLang="zh-TW" sz="2000" b="1"/>
          </a:p>
          <a:p>
            <a:pPr algn="ctr">
              <a:lnSpc>
                <a:spcPct val="150000"/>
              </a:lnSpc>
            </a:pPr>
            <a:r>
              <a:rPr lang="zh-TW" altLang="en-US" sz="2000"/>
              <a:t>大型雲端服務商使用於各項資源最佳化</a:t>
            </a:r>
            <a:endParaRPr lang="en-US" altLang="zh-TW" sz="2000"/>
          </a:p>
          <a:p>
            <a:pPr algn="ctr">
              <a:lnSpc>
                <a:spcPct val="150000"/>
              </a:lnSpc>
            </a:pPr>
            <a:endParaRPr lang="zh-TW" altLang="en-US" sz="200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400C782-68F4-4055-8BB1-DEF715D9E929}"/>
              </a:ext>
            </a:extLst>
          </p:cNvPr>
          <p:cNvSpPr txBox="1"/>
          <p:nvPr/>
        </p:nvSpPr>
        <p:spPr>
          <a:xfrm>
            <a:off x="8574162" y="3133206"/>
            <a:ext cx="2606040" cy="258064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/>
              <a:t>加速</a:t>
            </a:r>
            <a:r>
              <a:rPr lang="en-US" altLang="zh-TW" sz="2000" b="1"/>
              <a:t>QuWAN</a:t>
            </a:r>
            <a:r>
              <a:rPr lang="zh-TW" altLang="en-US" sz="2000" b="1"/>
              <a:t>或</a:t>
            </a:r>
            <a:r>
              <a:rPr lang="en-US" altLang="zh-TW" sz="2000" b="1" err="1"/>
              <a:t>IPSec</a:t>
            </a:r>
            <a:r>
              <a:rPr lang="zh-TW" altLang="en-US" sz="2000" b="1"/>
              <a:t>的加密解密功能</a:t>
            </a:r>
            <a:endParaRPr lang="en-US" altLang="zh-TW" sz="2000" b="1"/>
          </a:p>
          <a:p>
            <a:pPr algn="ctr">
              <a:lnSpc>
                <a:spcPct val="150000"/>
              </a:lnSpc>
            </a:pPr>
            <a:endParaRPr lang="en-US" altLang="zh-TW" sz="2000"/>
          </a:p>
          <a:p>
            <a:pPr algn="ctr">
              <a:lnSpc>
                <a:spcPct val="150000"/>
              </a:lnSpc>
            </a:pPr>
            <a:r>
              <a:rPr lang="zh-TW" altLang="en-US" sz="2000"/>
              <a:t>大型資安電信設備使用於加密網路</a:t>
            </a:r>
            <a:endParaRPr lang="en-US" altLang="zh-TW" sz="2000"/>
          </a:p>
          <a:p>
            <a:pPr algn="ctr">
              <a:lnSpc>
                <a:spcPct val="150000"/>
              </a:lnSpc>
            </a:pPr>
            <a:endParaRPr lang="zh-TW" altLang="en-US" sz="200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711D209-D1B8-487F-9138-3D0556C0BB1D}"/>
              </a:ext>
            </a:extLst>
          </p:cNvPr>
          <p:cNvSpPr txBox="1"/>
          <p:nvPr/>
        </p:nvSpPr>
        <p:spPr>
          <a:xfrm>
            <a:off x="997540" y="6463256"/>
            <a:ext cx="9900807" cy="31353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r"/>
            <a:r>
              <a:rPr lang="zh-TW" altLang="en-US" sz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*註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: QuCPE-7010-D2123IT-8G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型號不支援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Intel QAT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加速</a:t>
            </a:r>
          </a:p>
        </p:txBody>
      </p:sp>
    </p:spTree>
    <p:extLst>
      <p:ext uri="{BB962C8B-B14F-4D97-AF65-F5344CB8AC3E}">
        <p14:creationId xmlns:p14="http://schemas.microsoft.com/office/powerpoint/2010/main" val="2695088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cs typeface="Open Sans" panose="020B0606030504020204" pitchFamily="34" charset="0"/>
              </a:rPr>
              <a:t>OVS-DPDK</a:t>
            </a:r>
            <a:endParaRPr lang="zh-TW" altLang="en-US" b="1" dirty="0">
              <a:solidFill>
                <a:schemeClr val="bg1"/>
              </a:solidFill>
              <a:cs typeface="Open Sans" panose="020B0606030504020204" pitchFamily="34" charset="0"/>
            </a:endParaRPr>
          </a:p>
        </p:txBody>
      </p:sp>
      <p:pic>
        <p:nvPicPr>
          <p:cNvPr id="6" name="image74.jpg" descr="一張含有 文字 的圖片&#10;&#10;自動產生的描述">
            <a:extLst>
              <a:ext uri="{FF2B5EF4-FFF2-40B4-BE49-F238E27FC236}">
                <a16:creationId xmlns:a16="http://schemas.microsoft.com/office/drawing/2014/main" id="{0ADD1CF9-EA26-47EA-B90C-9C4422F44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45069" y="1280693"/>
            <a:ext cx="7846931" cy="4608291"/>
          </a:xfrm>
          <a:prstGeom prst="rect">
            <a:avLst/>
          </a:prstGeom>
          <a:ln/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A671B53-ADBD-4C85-A3CB-E1772D96A99D}"/>
              </a:ext>
            </a:extLst>
          </p:cNvPr>
          <p:cNvSpPr txBox="1"/>
          <p:nvPr/>
        </p:nvSpPr>
        <p:spPr>
          <a:xfrm>
            <a:off x="337276" y="2201884"/>
            <a:ext cx="3539157" cy="39371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bg1"/>
                </a:solidFill>
              </a:rPr>
              <a:t>QNE</a:t>
            </a:r>
            <a:r>
              <a:rPr lang="zh-TW" altLang="en-US" sz="2800" b="1" dirty="0">
                <a:solidFill>
                  <a:schemeClr val="bg1"/>
                </a:solidFill>
              </a:rPr>
              <a:t>新世代作業系統</a:t>
            </a:r>
            <a:endParaRPr lang="en-US" altLang="zh-TW" sz="2800" b="1" dirty="0">
              <a:solidFill>
                <a:schemeClr val="bg1"/>
              </a:solidFill>
            </a:endParaRPr>
          </a:p>
          <a:p>
            <a:pPr marL="271463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整合大型雲端服務使用的</a:t>
            </a:r>
            <a:r>
              <a:rPr lang="en-US" altLang="zh-TW" sz="2000" dirty="0">
                <a:solidFill>
                  <a:schemeClr val="bg1"/>
                </a:solidFill>
              </a:rPr>
              <a:t>OVS-DPDK</a:t>
            </a:r>
          </a:p>
          <a:p>
            <a:pPr marL="271463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可啟用多個 </a:t>
            </a:r>
            <a:r>
              <a:rPr lang="en-US" altLang="zh-TW" sz="2000" dirty="0">
                <a:solidFill>
                  <a:schemeClr val="bg1"/>
                </a:solidFill>
              </a:rPr>
              <a:t>CPU</a:t>
            </a:r>
            <a:r>
              <a:rPr lang="zh-TW" altLang="en-US" sz="2000" dirty="0">
                <a:solidFill>
                  <a:schemeClr val="bg1"/>
                </a:solidFill>
              </a:rPr>
              <a:t> 核心來加速虛擬網路服務 </a:t>
            </a:r>
            <a:r>
              <a:rPr lang="en-US" altLang="zh-TW" sz="2000" dirty="0">
                <a:solidFill>
                  <a:schemeClr val="bg1"/>
                </a:solidFill>
              </a:rPr>
              <a:t>(VNF)</a:t>
            </a:r>
            <a:r>
              <a:rPr lang="zh-TW" altLang="en-US" sz="2000" dirty="0">
                <a:solidFill>
                  <a:schemeClr val="bg1"/>
                </a:solidFill>
              </a:rPr>
              <a:t> 的效能 </a:t>
            </a:r>
            <a:endParaRPr lang="en-US" altLang="zh-TW" sz="2000" dirty="0">
              <a:solidFill>
                <a:schemeClr val="bg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438454A-6260-4FD3-8D34-416CF58AC822}"/>
              </a:ext>
            </a:extLst>
          </p:cNvPr>
          <p:cNvSpPr txBox="1"/>
          <p:nvPr/>
        </p:nvSpPr>
        <p:spPr>
          <a:xfrm>
            <a:off x="482600" y="6389052"/>
            <a:ext cx="9672320" cy="2997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zh-TW" altLang="en-US" sz="1400">
                <a:solidFill>
                  <a:schemeClr val="bg2">
                    <a:lumMod val="90000"/>
                  </a:schemeClr>
                </a:solidFill>
              </a:rPr>
              <a:t>可參考此網頁獲得更多資訊：</a:t>
            </a:r>
            <a:r>
              <a:rPr lang="en-US" altLang="zh-TW" sz="1400">
                <a:solidFill>
                  <a:schemeClr val="bg2">
                    <a:lumMod val="90000"/>
                  </a:schemeClr>
                </a:solidFill>
              </a:rPr>
              <a:t>https://zh.wikipedia.org/wiki/DPDK</a:t>
            </a:r>
          </a:p>
        </p:txBody>
      </p:sp>
    </p:spTree>
    <p:extLst>
      <p:ext uri="{BB962C8B-B14F-4D97-AF65-F5344CB8AC3E}">
        <p14:creationId xmlns:p14="http://schemas.microsoft.com/office/powerpoint/2010/main" val="21829561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cs typeface="Open Sans" panose="020B0606030504020204" pitchFamily="34" charset="0"/>
              </a:rPr>
              <a:t>SR-IOV</a:t>
            </a:r>
            <a:endParaRPr lang="zh-TW" altLang="en-US" b="1" dirty="0">
              <a:solidFill>
                <a:schemeClr val="bg1"/>
              </a:solidFill>
              <a:cs typeface="Open Sans" panose="020B0606030504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671B53-ADBD-4C85-A3CB-E1772D96A99D}"/>
              </a:ext>
            </a:extLst>
          </p:cNvPr>
          <p:cNvSpPr txBox="1"/>
          <p:nvPr/>
        </p:nvSpPr>
        <p:spPr>
          <a:xfrm>
            <a:off x="383997" y="1668259"/>
            <a:ext cx="4092753" cy="452780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chemeClr val="bg1"/>
                </a:solidFill>
              </a:rPr>
              <a:t>QNE</a:t>
            </a:r>
            <a:r>
              <a:rPr lang="zh-TW" altLang="en-US" sz="2800" b="1" dirty="0">
                <a:solidFill>
                  <a:schemeClr val="bg1"/>
                </a:solidFill>
              </a:rPr>
              <a:t>新世代作業系統</a:t>
            </a:r>
            <a:endParaRPr lang="en-US" altLang="zh-TW" sz="2800" b="1" dirty="0">
              <a:solidFill>
                <a:schemeClr val="bg1"/>
              </a:solidFill>
            </a:endParaRPr>
          </a:p>
          <a:p>
            <a:pPr marL="271463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整合大型雲端服務使用的</a:t>
            </a:r>
            <a:r>
              <a:rPr lang="en-US" altLang="zh-TW" sz="2000" dirty="0">
                <a:solidFill>
                  <a:schemeClr val="bg1"/>
                </a:solidFill>
              </a:rPr>
              <a:t>SR-IOV</a:t>
            </a:r>
          </a:p>
          <a:p>
            <a:pPr marL="271463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讓虛擬服務在相容的高速網路模組 </a:t>
            </a:r>
            <a:r>
              <a:rPr lang="en-US" altLang="zh-TW" sz="2000" dirty="0">
                <a:solidFill>
                  <a:schemeClr val="bg1"/>
                </a:solidFill>
              </a:rPr>
              <a:t>(Smart NIC)</a:t>
            </a:r>
            <a:r>
              <a:rPr lang="zh-TW" altLang="en-US" sz="2000" dirty="0">
                <a:solidFill>
                  <a:schemeClr val="bg1"/>
                </a:solidFill>
              </a:rPr>
              <a:t> 跑得更順更快</a:t>
            </a:r>
            <a:endParaRPr lang="en-US" altLang="zh-TW" sz="2000" dirty="0">
              <a:solidFill>
                <a:schemeClr val="bg1"/>
              </a:solidFill>
            </a:endParaRPr>
          </a:p>
          <a:p>
            <a:pPr marL="271463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至 </a:t>
            </a:r>
            <a:r>
              <a:rPr lang="en-US" altLang="zh-TW" sz="2000" dirty="0">
                <a:solidFill>
                  <a:schemeClr val="bg1"/>
                </a:solidFill>
              </a:rPr>
              <a:t>Virtualization Station</a:t>
            </a:r>
            <a:r>
              <a:rPr lang="zh-TW" altLang="en-US" sz="2000" dirty="0">
                <a:solidFill>
                  <a:schemeClr val="bg1"/>
                </a:solidFill>
              </a:rPr>
              <a:t> 中新增支援 </a:t>
            </a:r>
            <a:r>
              <a:rPr lang="en-US" altLang="zh-TW" sz="2000" dirty="0">
                <a:solidFill>
                  <a:schemeClr val="bg1"/>
                </a:solidFill>
              </a:rPr>
              <a:t>Smart NIC</a:t>
            </a:r>
            <a:r>
              <a:rPr lang="zh-TW" altLang="en-US" sz="2000" dirty="0">
                <a:solidFill>
                  <a:schemeClr val="bg1"/>
                </a:solidFill>
              </a:rPr>
              <a:t> 網卡，設定  </a:t>
            </a:r>
            <a:r>
              <a:rPr lang="en-US" altLang="zh-TW" sz="2000" dirty="0">
                <a:solidFill>
                  <a:schemeClr val="bg1"/>
                </a:solidFill>
              </a:rPr>
              <a:t>SR-IOV passthrough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endParaRPr lang="en-US" altLang="zh-TW" sz="2000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AA33F35-2BD2-40F6-90CC-C2B5B945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26" y="1800236"/>
            <a:ext cx="6917200" cy="389092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FCFB55A-15F3-459B-ADDD-C5FC5C266553}"/>
              </a:ext>
            </a:extLst>
          </p:cNvPr>
          <p:cNvSpPr txBox="1"/>
          <p:nvPr/>
        </p:nvSpPr>
        <p:spPr>
          <a:xfrm>
            <a:off x="997540" y="6463256"/>
            <a:ext cx="9900807" cy="31353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r"/>
            <a:r>
              <a:rPr lang="zh-TW" altLang="en-US" sz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*註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: SR-IOV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加速僅能使用在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QuCPE-7010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系列的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10GbE SFP+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網路口或加購相容之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10GbE/25GbE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網路模組</a:t>
            </a:r>
          </a:p>
        </p:txBody>
      </p:sp>
    </p:spTree>
    <p:extLst>
      <p:ext uri="{BB962C8B-B14F-4D97-AF65-F5344CB8AC3E}">
        <p14:creationId xmlns:p14="http://schemas.microsoft.com/office/powerpoint/2010/main" val="663580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3D18121-077E-45D7-A541-292FC57B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6" y="367025"/>
            <a:ext cx="9337519" cy="1878265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</a:rPr>
              <a:t>劇本 </a:t>
            </a:r>
            <a:r>
              <a:rPr lang="en-US" altLang="zh-TW" b="1" dirty="0">
                <a:solidFill>
                  <a:schemeClr val="bg1"/>
                </a:solidFill>
              </a:rPr>
              <a:t>(PLAYBOOK)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18D340-FDCF-4496-8992-118A3104981D}"/>
              </a:ext>
            </a:extLst>
          </p:cNvPr>
          <p:cNvSpPr txBox="1"/>
          <p:nvPr/>
        </p:nvSpPr>
        <p:spPr>
          <a:xfrm>
            <a:off x="7960620" y="580355"/>
            <a:ext cx="9479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</a:rPr>
              <a:t>功能場景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04F32A7-6CF0-4C03-A6A2-4DF0756FEEFC}"/>
              </a:ext>
            </a:extLst>
          </p:cNvPr>
          <p:cNvSpPr txBox="1"/>
          <p:nvPr/>
        </p:nvSpPr>
        <p:spPr>
          <a:xfrm>
            <a:off x="8932916" y="580354"/>
            <a:ext cx="1131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QNAP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微軟正黑體"/>
                <a:cs typeface="Open Sans" panose="020B0606030504020204" pitchFamily="34" charset="0"/>
              </a:rPr>
              <a:t>應用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43A5DB5-F2E1-479E-99C8-56ECEADCDEF3}"/>
              </a:ext>
            </a:extLst>
          </p:cNvPr>
          <p:cNvSpPr txBox="1"/>
          <p:nvPr/>
        </p:nvSpPr>
        <p:spPr>
          <a:xfrm>
            <a:off x="10198893" y="580353"/>
            <a:ext cx="1131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導入順序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微軟正黑體"/>
              <a:cs typeface="Open Sans" panose="020B0606030504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1AAD02A-0A46-42CB-B3B6-A61C1A6D5DF6}"/>
              </a:ext>
            </a:extLst>
          </p:cNvPr>
          <p:cNvSpPr txBox="1"/>
          <p:nvPr/>
        </p:nvSpPr>
        <p:spPr>
          <a:xfrm>
            <a:off x="653520" y="2122180"/>
            <a:ext cx="13343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企業頻寬</a:t>
            </a:r>
            <a:endParaRPr lang="en-US" altLang="zh-TW"/>
          </a:p>
          <a:p>
            <a:r>
              <a:rPr lang="zh-TW" altLang="en-US"/>
              <a:t>彈性調配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91DFD60-7926-4647-82A6-88AC1CA92ED1}"/>
              </a:ext>
            </a:extLst>
          </p:cNvPr>
          <p:cNvSpPr txBox="1"/>
          <p:nvPr/>
        </p:nvSpPr>
        <p:spPr>
          <a:xfrm>
            <a:off x="2284511" y="2245290"/>
            <a:ext cx="1733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QuWAN 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QuWAN Orchestrator</a:t>
            </a:r>
            <a:endParaRPr lang="zh-TW" altLang="en-US" sz="1200" b="1">
              <a:solidFill>
                <a:schemeClr val="tx1"/>
              </a:solidFill>
              <a:cs typeface="Open Sans" panose="020B0606030504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1649B2D-C2D2-4506-BC20-53432BD993ED}"/>
              </a:ext>
            </a:extLst>
          </p:cNvPr>
          <p:cNvSpPr txBox="1"/>
          <p:nvPr/>
        </p:nvSpPr>
        <p:spPr>
          <a:xfrm>
            <a:off x="506994" y="3133895"/>
            <a:ext cx="16205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網路拓樸連線虛擬化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274CA28-3C77-40B8-AF11-3BA6CD0BAD42}"/>
              </a:ext>
            </a:extLst>
          </p:cNvPr>
          <p:cNvSpPr txBox="1"/>
          <p:nvPr/>
        </p:nvSpPr>
        <p:spPr>
          <a:xfrm>
            <a:off x="2318996" y="3226227"/>
            <a:ext cx="1620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Network Manager</a:t>
            </a:r>
            <a:b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Service Composer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16DF2B9-9D42-498C-9F1F-CADF95309F37}"/>
              </a:ext>
            </a:extLst>
          </p:cNvPr>
          <p:cNvSpPr txBox="1"/>
          <p:nvPr/>
        </p:nvSpPr>
        <p:spPr>
          <a:xfrm>
            <a:off x="415554" y="4114832"/>
            <a:ext cx="1812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網通設備和伺服器虛擬化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B5FDA0-87CB-49FF-9BF4-7B8AFCFBB620}"/>
              </a:ext>
            </a:extLst>
          </p:cNvPr>
          <p:cNvSpPr txBox="1"/>
          <p:nvPr/>
        </p:nvSpPr>
        <p:spPr>
          <a:xfrm>
            <a:off x="2262500" y="4239318"/>
            <a:ext cx="1733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Virtualization Station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Container Station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344D391-CA23-44E5-836E-D07C0A49710D}"/>
              </a:ext>
            </a:extLst>
          </p:cNvPr>
          <p:cNvSpPr txBox="1"/>
          <p:nvPr/>
        </p:nvSpPr>
        <p:spPr>
          <a:xfrm>
            <a:off x="506993" y="5072704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網路效能</a:t>
            </a:r>
          </a:p>
          <a:p>
            <a:r>
              <a:rPr lang="zh-TW" altLang="en-US"/>
              <a:t>最佳化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1B04107-27E3-4643-A443-FB8F57F4559D}"/>
              </a:ext>
            </a:extLst>
          </p:cNvPr>
          <p:cNvSpPr txBox="1"/>
          <p:nvPr/>
        </p:nvSpPr>
        <p:spPr>
          <a:xfrm>
            <a:off x="2484380" y="5072704"/>
            <a:ext cx="1289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SR-IOV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Intel QAT 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OVS-DPDK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6183C7C-6596-40EB-AC35-FF32DB8375C0}"/>
              </a:ext>
            </a:extLst>
          </p:cNvPr>
          <p:cNvSpPr txBox="1"/>
          <p:nvPr/>
        </p:nvSpPr>
        <p:spPr>
          <a:xfrm>
            <a:off x="4419464" y="2136547"/>
            <a:ext cx="156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防駭客竄改</a:t>
            </a:r>
          </a:p>
          <a:p>
            <a:r>
              <a:rPr lang="zh-TW" altLang="en-US"/>
              <a:t>自我復原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38CA0B9-E725-4BEF-8A50-C3FB40EA1780}"/>
              </a:ext>
            </a:extLst>
          </p:cNvPr>
          <p:cNvSpPr txBox="1"/>
          <p:nvPr/>
        </p:nvSpPr>
        <p:spPr>
          <a:xfrm>
            <a:off x="6144666" y="2228879"/>
            <a:ext cx="1733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Security Center</a:t>
            </a:r>
            <a:b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(Anti-Tampering)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E69790A-27E1-4D13-8A10-4DF2B5F01503}"/>
              </a:ext>
            </a:extLst>
          </p:cNvPr>
          <p:cNvSpPr txBox="1"/>
          <p:nvPr/>
        </p:nvSpPr>
        <p:spPr>
          <a:xfrm>
            <a:off x="4316349" y="3117484"/>
            <a:ext cx="18976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零信任</a:t>
            </a:r>
          </a:p>
          <a:p>
            <a:r>
              <a:rPr lang="zh-TW" altLang="en-US"/>
              <a:t>阻擋可疑存取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ABE91DF-9245-40C2-9A4E-AA6C70C70C5F}"/>
              </a:ext>
            </a:extLst>
          </p:cNvPr>
          <p:cNvSpPr txBox="1"/>
          <p:nvPr/>
        </p:nvSpPr>
        <p:spPr>
          <a:xfrm>
            <a:off x="6179151" y="3312536"/>
            <a:ext cx="16205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QuFirewall</a:t>
            </a:r>
            <a:endParaRPr lang="en-US" altLang="zh-TW" sz="1200" b="1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450744B-4D4B-4549-B81D-23BF08E770DE}"/>
              </a:ext>
            </a:extLst>
          </p:cNvPr>
          <p:cNvSpPr txBox="1"/>
          <p:nvPr/>
        </p:nvSpPr>
        <p:spPr>
          <a:xfrm>
            <a:off x="4367149" y="4269073"/>
            <a:ext cx="17555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無人機房監控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C72799D-85E8-4118-BFB6-60F882054DA0}"/>
              </a:ext>
            </a:extLst>
          </p:cNvPr>
          <p:cNvSpPr txBox="1"/>
          <p:nvPr/>
        </p:nvSpPr>
        <p:spPr>
          <a:xfrm>
            <a:off x="6122655" y="4187860"/>
            <a:ext cx="1733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QVR Elite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Hybrid Mount QNE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E645F2B-2629-482B-969C-53B2D0EF782C}"/>
              </a:ext>
            </a:extLst>
          </p:cNvPr>
          <p:cNvSpPr txBox="1"/>
          <p:nvPr/>
        </p:nvSpPr>
        <p:spPr>
          <a:xfrm>
            <a:off x="4367148" y="5056293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無人職守</a:t>
            </a:r>
          </a:p>
          <a:p>
            <a:r>
              <a:rPr lang="zh-TW" altLang="en-US"/>
              <a:t>高可用性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1C07F66-0B84-409B-B11A-BB68A5A7CB7A}"/>
              </a:ext>
            </a:extLst>
          </p:cNvPr>
          <p:cNvSpPr txBox="1"/>
          <p:nvPr/>
        </p:nvSpPr>
        <p:spPr>
          <a:xfrm>
            <a:off x="6344535" y="5282164"/>
            <a:ext cx="1289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 Manager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D30FBB-6F4E-4CF8-8B6B-B4A9D79AEB10}"/>
              </a:ext>
            </a:extLst>
          </p:cNvPr>
          <p:cNvSpPr txBox="1"/>
          <p:nvPr/>
        </p:nvSpPr>
        <p:spPr>
          <a:xfrm>
            <a:off x="8353541" y="2174589"/>
            <a:ext cx="156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升級安裝</a:t>
            </a:r>
          </a:p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零成本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5100F12-A2D2-433F-B328-E62783895028}"/>
              </a:ext>
            </a:extLst>
          </p:cNvPr>
          <p:cNvSpPr txBox="1"/>
          <p:nvPr/>
        </p:nvSpPr>
        <p:spPr>
          <a:xfrm>
            <a:off x="8099305" y="3261803"/>
            <a:ext cx="1897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佈署管理零痛苦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780F547-5948-4BDF-92E2-4D29CFE7E45B}"/>
              </a:ext>
            </a:extLst>
          </p:cNvPr>
          <p:cNvSpPr txBox="1"/>
          <p:nvPr/>
        </p:nvSpPr>
        <p:spPr>
          <a:xfrm>
            <a:off x="8388148" y="4275431"/>
            <a:ext cx="1620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K8S</a:t>
            </a:r>
            <a:r>
              <a:rPr lang="zh-TW" altLang="en-US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服務代理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63F76AF-36A9-4ACB-B7AB-37E9E6779B53}"/>
              </a:ext>
            </a:extLst>
          </p:cNvPr>
          <p:cNvSpPr txBox="1"/>
          <p:nvPr/>
        </p:nvSpPr>
        <p:spPr>
          <a:xfrm>
            <a:off x="10086609" y="2337622"/>
            <a:ext cx="1733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AMIZ Cloud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8542581-8CC2-4E6C-82B5-066094DD8E98}"/>
              </a:ext>
            </a:extLst>
          </p:cNvPr>
          <p:cNvSpPr txBox="1"/>
          <p:nvPr/>
        </p:nvSpPr>
        <p:spPr>
          <a:xfrm>
            <a:off x="10121094" y="3127871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AMIZ Cloud VMO/VMO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myQNAPcloud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BDA79B8-10A1-447D-8FEC-8688C0646CE3}"/>
              </a:ext>
            </a:extLst>
          </p:cNvPr>
          <p:cNvSpPr txBox="1"/>
          <p:nvPr/>
        </p:nvSpPr>
        <p:spPr>
          <a:xfrm>
            <a:off x="10248446" y="4367764"/>
            <a:ext cx="1289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K8S Agent 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3AE1A66B-1A13-4FD7-A5F8-4BF94BEAB423}"/>
              </a:ext>
            </a:extLst>
          </p:cNvPr>
          <p:cNvGrpSpPr/>
          <p:nvPr/>
        </p:nvGrpSpPr>
        <p:grpSpPr>
          <a:xfrm>
            <a:off x="3789263" y="1655980"/>
            <a:ext cx="4657748" cy="4338779"/>
            <a:chOff x="-133846" y="1707298"/>
            <a:chExt cx="4657748" cy="4338779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B2FFF301-19B7-42E6-A218-E6E1A1327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846" y="1943113"/>
              <a:ext cx="4657748" cy="4102964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39" name="箭號: ＞形 38">
              <a:extLst>
                <a:ext uri="{FF2B5EF4-FFF2-40B4-BE49-F238E27FC236}">
                  <a16:creationId xmlns:a16="http://schemas.microsoft.com/office/drawing/2014/main" id="{3C9B2D9B-1FCC-4BCC-93A9-41643F1ACC06}"/>
                </a:ext>
              </a:extLst>
            </p:cNvPr>
            <p:cNvSpPr/>
            <p:nvPr/>
          </p:nvSpPr>
          <p:spPr>
            <a:xfrm rot="5400000">
              <a:off x="2173222" y="1833192"/>
              <a:ext cx="222579" cy="264128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箭號: ＞形 39">
              <a:extLst>
                <a:ext uri="{FF2B5EF4-FFF2-40B4-BE49-F238E27FC236}">
                  <a16:creationId xmlns:a16="http://schemas.microsoft.com/office/drawing/2014/main" id="{B8427262-9C5B-438E-A9D1-FAD27D540A81}"/>
                </a:ext>
              </a:extLst>
            </p:cNvPr>
            <p:cNvSpPr/>
            <p:nvPr/>
          </p:nvSpPr>
          <p:spPr>
            <a:xfrm rot="5400000">
              <a:off x="2173222" y="1686524"/>
              <a:ext cx="222579" cy="264128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224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18" y="2829461"/>
            <a:ext cx="4079362" cy="1878265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最高投資效益 </a:t>
            </a:r>
            <a:r>
              <a:rPr lang="en-US" altLang="zh-TW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&gt;</a:t>
            </a:r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altLang="zh-TW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zh-TW" altLang="en-US" sz="38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無人職守安全可靠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233CE40-D82D-4683-90ED-EF2BF63A914C}"/>
              </a:ext>
            </a:extLst>
          </p:cNvPr>
          <p:cNvSpPr txBox="1"/>
          <p:nvPr/>
        </p:nvSpPr>
        <p:spPr>
          <a:xfrm>
            <a:off x="6440940" y="2537198"/>
            <a:ext cx="2961640" cy="19558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TW" altLang="en-US" sz="4400" b="1">
                <a:solidFill>
                  <a:srgbClr val="3DD1A0"/>
                </a:solidFill>
              </a:rPr>
              <a:t>安全可靠</a:t>
            </a:r>
            <a:endParaRPr lang="en-US" altLang="zh-TW" sz="4400" b="1">
              <a:solidFill>
                <a:srgbClr val="3DD1A0"/>
              </a:solidFill>
            </a:endParaRPr>
          </a:p>
          <a:p>
            <a:pPr algn="ctr"/>
            <a:r>
              <a:rPr lang="zh-TW" altLang="en-US" sz="3600">
                <a:solidFill>
                  <a:srgbClr val="3DD1A0"/>
                </a:solidFill>
              </a:rPr>
              <a:t>服務不中斷</a:t>
            </a:r>
            <a:endParaRPr lang="en-US" altLang="zh-TW" sz="3600">
              <a:solidFill>
                <a:srgbClr val="3DD1A0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8178569-DFE3-4A93-ACFB-0E93B02B0ED7}"/>
              </a:ext>
            </a:extLst>
          </p:cNvPr>
          <p:cNvSpPr txBox="1"/>
          <p:nvPr/>
        </p:nvSpPr>
        <p:spPr>
          <a:xfrm>
            <a:off x="4489200" y="2917400"/>
            <a:ext cx="18319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</a:rPr>
              <a:t>系統被惡意</a:t>
            </a:r>
            <a:br>
              <a:rPr lang="en-US" altLang="zh-TW" sz="2400">
                <a:solidFill>
                  <a:schemeClr val="bg1"/>
                </a:solidFill>
              </a:rPr>
            </a:br>
            <a:r>
              <a:rPr lang="zh-TW" altLang="en-US" sz="2400">
                <a:solidFill>
                  <a:schemeClr val="bg1"/>
                </a:solidFill>
              </a:rPr>
              <a:t>攻擊者潛入竄改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9102AF7-09E1-4466-A918-07F0A1158956}"/>
              </a:ext>
            </a:extLst>
          </p:cNvPr>
          <p:cNvSpPr txBox="1"/>
          <p:nvPr/>
        </p:nvSpPr>
        <p:spPr>
          <a:xfrm>
            <a:off x="9868277" y="2644170"/>
            <a:ext cx="17720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</a:rPr>
              <a:t>如何監視與稽核遠距離分公司機房的人員進出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60C441E-80C3-4019-8ECC-8C45DB23A8A9}"/>
              </a:ext>
            </a:extLst>
          </p:cNvPr>
          <p:cNvSpPr txBox="1"/>
          <p:nvPr/>
        </p:nvSpPr>
        <p:spPr>
          <a:xfrm>
            <a:off x="6321181" y="628784"/>
            <a:ext cx="32850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</a:rPr>
              <a:t>遠距離分公司的系統故障可以自動切換至備援系統嗎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676485A-2F87-4C7B-A432-66DE620C1D56}"/>
              </a:ext>
            </a:extLst>
          </p:cNvPr>
          <p:cNvSpPr txBox="1"/>
          <p:nvPr/>
        </p:nvSpPr>
        <p:spPr>
          <a:xfrm>
            <a:off x="6498118" y="5366399"/>
            <a:ext cx="3108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</a:rPr>
              <a:t>如何不讓可疑區域的</a:t>
            </a:r>
            <a:r>
              <a:rPr lang="en-US" altLang="zh-TW" sz="2400">
                <a:solidFill>
                  <a:schemeClr val="bg1"/>
                </a:solidFill>
              </a:rPr>
              <a:t>IP</a:t>
            </a:r>
            <a:r>
              <a:rPr lang="zh-TW" altLang="en-US" sz="2400">
                <a:solidFill>
                  <a:schemeClr val="bg1"/>
                </a:solidFill>
              </a:rPr>
              <a:t>地址登入我的系統</a:t>
            </a:r>
          </a:p>
        </p:txBody>
      </p:sp>
    </p:spTree>
    <p:extLst>
      <p:ext uri="{BB962C8B-B14F-4D97-AF65-F5344CB8AC3E}">
        <p14:creationId xmlns:p14="http://schemas.microsoft.com/office/powerpoint/2010/main" val="2180023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cs typeface="Open Sans" panose="020B0606030504020204" pitchFamily="34" charset="0"/>
              </a:rPr>
              <a:t>Security Center – Anti-tampering</a:t>
            </a:r>
            <a:br>
              <a:rPr lang="en-US" altLang="zh-TW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zh-TW" altLang="en-US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安全中心</a:t>
            </a:r>
            <a:r>
              <a:rPr lang="en-US" altLang="zh-TW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&gt;</a:t>
            </a:r>
            <a:r>
              <a:rPr lang="zh-TW" altLang="en-US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防竄改功能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671B53-ADBD-4C85-A3CB-E1772D96A99D}"/>
              </a:ext>
            </a:extLst>
          </p:cNvPr>
          <p:cNvSpPr txBox="1"/>
          <p:nvPr/>
        </p:nvSpPr>
        <p:spPr>
          <a:xfrm>
            <a:off x="383997" y="2219826"/>
            <a:ext cx="3539157" cy="39371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cs"/>
              </a:rPr>
              <a:t>QNE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cs"/>
              </a:rPr>
              <a:t>新世代作業系統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4A0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cs"/>
              </a:rPr>
              <a:t>Anti-Tampering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4A0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cs"/>
              </a:rPr>
              <a:t> 是一種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cs"/>
              </a:rPr>
              <a:t>在電信與軍用系統中檢查重要系統是否被竄改的技術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可自動檢查自動還原</a:t>
            </a:r>
            <a:br>
              <a:rPr lang="en-US" altLang="zh-TW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</a:b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保持 </a:t>
            </a:r>
            <a:r>
              <a:rPr lang="en-US" altLang="zh-TW" sz="2000" dirty="0" err="1">
                <a:solidFill>
                  <a:prstClr val="white"/>
                </a:solidFill>
                <a:latin typeface="Arial" panose="020F0502020204030204"/>
                <a:ea typeface="微軟正黑體"/>
              </a:rPr>
              <a:t>QuCPE</a:t>
            </a: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 與 </a:t>
            </a:r>
            <a:r>
              <a:rPr lang="en-US" altLang="zh-TW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QNE</a:t>
            </a: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 系統在最安全良好的狀態</a:t>
            </a:r>
            <a:endParaRPr lang="en-US" altLang="zh-TW" sz="2000" dirty="0">
              <a:solidFill>
                <a:prstClr val="white"/>
              </a:solidFill>
              <a:latin typeface="Arial" panose="020F0502020204030204"/>
              <a:ea typeface="微軟正黑體"/>
            </a:endParaRPr>
          </a:p>
        </p:txBody>
      </p:sp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B8D79DD7-0470-466E-BF06-CDC143C7F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/>
          <a:stretch/>
        </p:blipFill>
        <p:spPr>
          <a:xfrm>
            <a:off x="4608462" y="2036442"/>
            <a:ext cx="7199541" cy="377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1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err="1">
                <a:solidFill>
                  <a:schemeClr val="bg1"/>
                </a:solidFill>
                <a:cs typeface="Open Sans" panose="020B0606030504020204" pitchFamily="34" charset="0"/>
              </a:rPr>
              <a:t>QuFirewall</a:t>
            </a:r>
            <a:br>
              <a:rPr lang="en-US" altLang="zh-TW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zh-TW" altLang="en-US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零信任阻擋可疑存取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671B53-ADBD-4C85-A3CB-E1772D96A99D}"/>
              </a:ext>
            </a:extLst>
          </p:cNvPr>
          <p:cNvSpPr txBox="1"/>
          <p:nvPr/>
        </p:nvSpPr>
        <p:spPr>
          <a:xfrm>
            <a:off x="383997" y="2425890"/>
            <a:ext cx="3539157" cy="39371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cs"/>
              </a:rPr>
              <a:t>套用範本或自行設定防火牆規則阻擋惡意存取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例：阻擋</a:t>
            </a:r>
            <a:r>
              <a:rPr lang="en-US" altLang="zh-TW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(</a:t>
            </a: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不信任</a:t>
            </a:r>
            <a:r>
              <a:rPr lang="en-US" altLang="zh-TW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)</a:t>
            </a: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特定區域或國家的</a:t>
            </a:r>
            <a:r>
              <a:rPr lang="en-US" altLang="zh-TW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IP</a:t>
            </a: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地址來存取或登入 </a:t>
            </a:r>
            <a:r>
              <a:rPr lang="en-US" altLang="zh-TW" sz="2000" dirty="0" err="1">
                <a:solidFill>
                  <a:prstClr val="white"/>
                </a:solidFill>
                <a:latin typeface="Arial" panose="020F0502020204030204"/>
                <a:ea typeface="微軟正黑體"/>
              </a:rPr>
              <a:t>QuCPE</a:t>
            </a:r>
            <a:endParaRPr lang="en-US" altLang="zh-TW" sz="2000" dirty="0">
              <a:solidFill>
                <a:prstClr val="white"/>
              </a:solidFill>
              <a:latin typeface="Arial" panose="020F0502020204030204"/>
              <a:ea typeface="微軟正黑體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613F45C-E1B5-4FAA-9DDB-A09FB6E63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"/>
          <a:stretch/>
        </p:blipFill>
        <p:spPr>
          <a:xfrm>
            <a:off x="4727927" y="1995642"/>
            <a:ext cx="7191628" cy="375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97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cs typeface="Open Sans" panose="020B0606030504020204" pitchFamily="34" charset="0"/>
              </a:rPr>
              <a:t>QVR Elite </a:t>
            </a:r>
            <a:br>
              <a:rPr lang="en-US" altLang="zh-TW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zh-TW" altLang="en-US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遠距機房監控自動化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671B53-ADBD-4C85-A3CB-E1772D96A99D}"/>
              </a:ext>
            </a:extLst>
          </p:cNvPr>
          <p:cNvSpPr txBox="1"/>
          <p:nvPr/>
        </p:nvSpPr>
        <p:spPr>
          <a:xfrm>
            <a:off x="317253" y="2138613"/>
            <a:ext cx="3539157" cy="39371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支援 </a:t>
            </a:r>
            <a:r>
              <a:rPr lang="en-US" altLang="zh-TW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5,000</a:t>
            </a: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 各種 </a:t>
            </a:r>
            <a:r>
              <a:rPr lang="en-US" altLang="zh-TW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IP Camera</a:t>
            </a: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輕鬆設定分點機房監控</a:t>
            </a:r>
            <a:endParaRPr lang="en-US" altLang="zh-TW" sz="2000" dirty="0">
              <a:solidFill>
                <a:prstClr val="white"/>
              </a:solidFill>
              <a:latin typeface="Arial" panose="020F0502020204030204"/>
              <a:ea typeface="微軟正黑體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降低外包或建置分點機房管控成本 </a:t>
            </a:r>
            <a:endParaRPr lang="en-US" altLang="zh-TW" sz="2000" dirty="0">
              <a:solidFill>
                <a:prstClr val="white"/>
              </a:solidFill>
              <a:latin typeface="Arial" panose="020F0502020204030204"/>
              <a:ea typeface="微軟正黑體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TW" sz="2000" dirty="0">
              <a:solidFill>
                <a:prstClr val="white"/>
              </a:solidFill>
              <a:latin typeface="Arial" panose="020F0502020204030204"/>
              <a:ea typeface="微軟正黑體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QVR Elite</a:t>
            </a: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 佈署於 </a:t>
            </a:r>
            <a:r>
              <a:rPr lang="en-US" altLang="zh-TW" sz="2000" dirty="0" err="1">
                <a:solidFill>
                  <a:prstClr val="white"/>
                </a:solidFill>
                <a:latin typeface="Arial" panose="020F0502020204030204"/>
                <a:ea typeface="微軟正黑體"/>
              </a:rPr>
              <a:t>QuCPE</a:t>
            </a:r>
            <a:endParaRPr lang="en-US" altLang="zh-TW" sz="2000" dirty="0">
              <a:solidFill>
                <a:prstClr val="white"/>
              </a:solidFill>
              <a:latin typeface="Arial" panose="020F0502020204030204"/>
              <a:ea typeface="微軟正黑體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2000" dirty="0">
                <a:solidFill>
                  <a:prstClr val="white"/>
                </a:solidFill>
                <a:latin typeface="Arial" panose="020F0502020204030204"/>
                <a:ea typeface="微軟正黑體"/>
              </a:rPr>
              <a:t>無人值班自動遠端監測</a:t>
            </a:r>
            <a:endParaRPr lang="en-US" altLang="zh-TW" sz="2000" dirty="0">
              <a:solidFill>
                <a:prstClr val="white"/>
              </a:solidFill>
              <a:latin typeface="Arial" panose="020F0502020204030204"/>
              <a:ea typeface="微軟正黑體"/>
            </a:endParaRP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4242358B-5FD7-45A7-B16B-C48BBD28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200" y="1898088"/>
            <a:ext cx="7492803" cy="409644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1930EF0-0E3A-458E-973E-7BBB0B90A3BF}"/>
              </a:ext>
            </a:extLst>
          </p:cNvPr>
          <p:cNvSpPr txBox="1"/>
          <p:nvPr/>
        </p:nvSpPr>
        <p:spPr>
          <a:xfrm>
            <a:off x="572090" y="6431506"/>
            <a:ext cx="9900807" cy="31353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r"/>
            <a:r>
              <a:rPr lang="zh-TW" altLang="en-US" sz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*註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: QVR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 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Elite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功能預計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2021/Q1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推出</a:t>
            </a:r>
          </a:p>
        </p:txBody>
      </p:sp>
    </p:spTree>
    <p:extLst>
      <p:ext uri="{BB962C8B-B14F-4D97-AF65-F5344CB8AC3E}">
        <p14:creationId xmlns:p14="http://schemas.microsoft.com/office/powerpoint/2010/main" val="4037519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形 12">
            <a:extLst>
              <a:ext uri="{FF2B5EF4-FFF2-40B4-BE49-F238E27FC236}">
                <a16:creationId xmlns:a16="http://schemas.microsoft.com/office/drawing/2014/main" id="{C3552166-13BB-4DE7-8BE6-E2AE0C645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997" y="1687610"/>
            <a:ext cx="10918846" cy="4753134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10871191" cy="1878265"/>
          </a:xfrm>
        </p:spPr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QVR Elite + </a:t>
            </a:r>
            <a:r>
              <a:rPr lang="en-US" altLang="zh-TW" b="1" dirty="0" err="1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HybridMount</a:t>
            </a:r>
            <a:r>
              <a:rPr lang="en-US" altLang="zh-TW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QNE Edition </a:t>
            </a:r>
            <a:br>
              <a:rPr lang="en-US" altLang="zh-TW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zh-TW" altLang="en-US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總部監控稽核不遺漏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215F3A9-9D2B-4F7E-B058-7130A6F2AE6F}"/>
              </a:ext>
            </a:extLst>
          </p:cNvPr>
          <p:cNvSpPr txBox="1"/>
          <p:nvPr/>
        </p:nvSpPr>
        <p:spPr>
          <a:xfrm>
            <a:off x="3044893" y="5628562"/>
            <a:ext cx="2202645" cy="369619"/>
          </a:xfrm>
          <a:prstGeom prst="homePlate">
            <a:avLst>
              <a:gd name="adj" fmla="val 37115"/>
            </a:avLst>
          </a:prstGeom>
          <a:noFill/>
        </p:spPr>
        <p:txBody>
          <a:bodyPr wrap="square" tIns="108000" bIns="108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200" b="1" err="1">
                <a:solidFill>
                  <a:srgbClr val="161618"/>
                </a:solidFill>
                <a:latin typeface="+mj-ea"/>
                <a:ea typeface="+mj-ea"/>
                <a:cs typeface="Open Sans" panose="020B0606030504020204" pitchFamily="34" charset="0"/>
              </a:rPr>
              <a:t>HybridMount</a:t>
            </a:r>
            <a:r>
              <a:rPr lang="en-US" altLang="zh-TW" sz="1200" b="1">
                <a:solidFill>
                  <a:srgbClr val="161618"/>
                </a:solidFill>
                <a:latin typeface="+mj-ea"/>
                <a:ea typeface="+mj-ea"/>
                <a:cs typeface="Open Sans" panose="020B0606030504020204" pitchFamily="34" charset="0"/>
              </a:rPr>
              <a:t> QNE Edition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92D92BA-97CC-4849-B1C1-43F39DEFD38E}"/>
              </a:ext>
            </a:extLst>
          </p:cNvPr>
          <p:cNvSpPr txBox="1"/>
          <p:nvPr/>
        </p:nvSpPr>
        <p:spPr>
          <a:xfrm>
            <a:off x="3044894" y="2253196"/>
            <a:ext cx="2202645" cy="369619"/>
          </a:xfrm>
          <a:prstGeom prst="homePlate">
            <a:avLst>
              <a:gd name="adj" fmla="val 37115"/>
            </a:avLst>
          </a:prstGeom>
          <a:noFill/>
        </p:spPr>
        <p:txBody>
          <a:bodyPr wrap="square" tIns="108000" bIns="108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200" b="1" err="1">
                <a:solidFill>
                  <a:srgbClr val="161618"/>
                </a:solidFill>
                <a:latin typeface="+mj-ea"/>
                <a:ea typeface="+mj-ea"/>
                <a:cs typeface="Open Sans" panose="020B0606030504020204" pitchFamily="34" charset="0"/>
              </a:rPr>
              <a:t>HybridMount</a:t>
            </a:r>
            <a:r>
              <a:rPr lang="en-US" altLang="zh-TW" sz="1200" b="1">
                <a:solidFill>
                  <a:srgbClr val="161618"/>
                </a:solidFill>
                <a:latin typeface="+mj-ea"/>
                <a:ea typeface="+mj-ea"/>
                <a:cs typeface="Open Sans" panose="020B0606030504020204" pitchFamily="34" charset="0"/>
              </a:rPr>
              <a:t> QNE Edition</a:t>
            </a:r>
          </a:p>
        </p:txBody>
      </p:sp>
      <p:pic>
        <p:nvPicPr>
          <p:cNvPr id="35" name="圖片 34" descr="一張含有 文字, 電子用品, 電腦, 螢幕擷取畫面 的圖片&#10;&#10;自動產生的描述">
            <a:extLst>
              <a:ext uri="{FF2B5EF4-FFF2-40B4-BE49-F238E27FC236}">
                <a16:creationId xmlns:a16="http://schemas.microsoft.com/office/drawing/2014/main" id="{4C02799C-9BA9-4483-A63A-C131C0305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8" y="3233568"/>
            <a:ext cx="2202646" cy="358362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E64D5DCC-27F3-4FD5-A7BB-69E04DEE0A3C}"/>
              </a:ext>
            </a:extLst>
          </p:cNvPr>
          <p:cNvSpPr txBox="1"/>
          <p:nvPr/>
        </p:nvSpPr>
        <p:spPr>
          <a:xfrm>
            <a:off x="681682" y="1688636"/>
            <a:ext cx="1755733" cy="49362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400" b="1">
                <a:solidFill>
                  <a:schemeClr val="bg1"/>
                </a:solidFill>
                <a:latin typeface="+mj-ea"/>
                <a:ea typeface="+mj-ea"/>
                <a:cs typeface="Open Sans" panose="020B0606030504020204" pitchFamily="34" charset="0"/>
              </a:rPr>
              <a:t>QVR</a:t>
            </a:r>
            <a:r>
              <a:rPr lang="zh-TW" altLang="en-US" sz="1400" b="1">
                <a:solidFill>
                  <a:schemeClr val="bg1"/>
                </a:solidFill>
                <a:latin typeface="+mj-ea"/>
                <a:ea typeface="+mj-ea"/>
                <a:cs typeface="Open Sans" panose="020B0606030504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+mj-ea"/>
                <a:ea typeface="+mj-ea"/>
                <a:cs typeface="Open Sans" panose="020B0606030504020204" pitchFamily="34" charset="0"/>
              </a:rPr>
              <a:t>Elite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7B65A19-63FA-4193-8659-FC043DAE3E30}"/>
              </a:ext>
            </a:extLst>
          </p:cNvPr>
          <p:cNvSpPr txBox="1"/>
          <p:nvPr/>
        </p:nvSpPr>
        <p:spPr>
          <a:xfrm>
            <a:off x="495362" y="3501839"/>
            <a:ext cx="2275838" cy="38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40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Open Sans" panose="020B0606030504020204" pitchFamily="34" charset="0"/>
              </a:rPr>
              <a:t>QuCPE</a:t>
            </a:r>
            <a:endParaRPr lang="zh-TW" altLang="en-US" sz="140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+mj-ea"/>
              <a:ea typeface="+mj-ea"/>
              <a:cs typeface="Open Sans" panose="020B0606030504020204" pitchFamily="34" charset="0"/>
            </a:endParaRPr>
          </a:p>
        </p:txBody>
      </p:sp>
      <p:pic>
        <p:nvPicPr>
          <p:cNvPr id="39" name="圖片 38" descr="一張含有 文字, 電子用品, 電腦, 螢幕擷取畫面 的圖片&#10;&#10;自動產生的描述">
            <a:extLst>
              <a:ext uri="{FF2B5EF4-FFF2-40B4-BE49-F238E27FC236}">
                <a16:creationId xmlns:a16="http://schemas.microsoft.com/office/drawing/2014/main" id="{A0C6114E-2A2E-4F70-8DDC-E02E811EF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4" y="5760389"/>
            <a:ext cx="2202646" cy="358362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A5F210BC-46D6-469E-859F-B725EEC3C6C3}"/>
              </a:ext>
            </a:extLst>
          </p:cNvPr>
          <p:cNvSpPr txBox="1"/>
          <p:nvPr/>
        </p:nvSpPr>
        <p:spPr>
          <a:xfrm>
            <a:off x="718278" y="4197882"/>
            <a:ext cx="1755733" cy="49362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400" b="1">
                <a:solidFill>
                  <a:schemeClr val="bg1"/>
                </a:solidFill>
                <a:latin typeface="+mj-ea"/>
                <a:ea typeface="+mj-ea"/>
                <a:cs typeface="Open Sans" panose="020B0606030504020204" pitchFamily="34" charset="0"/>
              </a:rPr>
              <a:t>QVR</a:t>
            </a:r>
            <a:r>
              <a:rPr lang="zh-TW" altLang="en-US" sz="1400" b="1">
                <a:solidFill>
                  <a:schemeClr val="bg1"/>
                </a:solidFill>
                <a:latin typeface="+mj-ea"/>
                <a:ea typeface="+mj-ea"/>
                <a:cs typeface="Open Sans" panose="020B0606030504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+mj-ea"/>
                <a:ea typeface="+mj-ea"/>
                <a:cs typeface="Open Sans" panose="020B0606030504020204" pitchFamily="34" charset="0"/>
              </a:rPr>
              <a:t>Elite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2E10D18F-148B-47F1-A3C3-7C1285F0D75D}"/>
              </a:ext>
            </a:extLst>
          </p:cNvPr>
          <p:cNvSpPr txBox="1"/>
          <p:nvPr/>
        </p:nvSpPr>
        <p:spPr>
          <a:xfrm>
            <a:off x="531958" y="6028660"/>
            <a:ext cx="2275838" cy="38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40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  <a:cs typeface="Open Sans" panose="020B0606030504020204" pitchFamily="34" charset="0"/>
              </a:rPr>
              <a:t>QuCPE</a:t>
            </a:r>
            <a:endParaRPr lang="zh-TW" altLang="en-US" sz="140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+mj-ea"/>
              <a:ea typeface="+mj-ea"/>
              <a:cs typeface="Open Sans" panose="020B0606030504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1D09AF5-B4EF-4A53-A41E-1E2EF67AEEF0}"/>
              </a:ext>
            </a:extLst>
          </p:cNvPr>
          <p:cNvSpPr txBox="1"/>
          <p:nvPr/>
        </p:nvSpPr>
        <p:spPr>
          <a:xfrm>
            <a:off x="2919161" y="4873083"/>
            <a:ext cx="1681025" cy="62583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en-US" altLang="zh-TW" sz="20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AIoT</a:t>
            </a:r>
            <a:r>
              <a:rPr lang="zh-TW" alt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OT</a:t>
            </a:r>
          </a:p>
          <a:p>
            <a:r>
              <a:rPr lang="zh-TW" altLang="en-US" sz="2000">
                <a:solidFill>
                  <a:schemeClr val="bg1"/>
                </a:solidFill>
                <a:latin typeface="Open Sans" panose="020B0606030504020204" pitchFamily="34" charset="0"/>
                <a:ea typeface="+mj-ea"/>
                <a:cs typeface="Open Sans" panose="020B0606030504020204" pitchFamily="34" charset="0"/>
              </a:rPr>
              <a:t>設備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D21FCE76-3C5E-4DDF-9A64-8A1EB4A9D6B0}"/>
              </a:ext>
            </a:extLst>
          </p:cNvPr>
          <p:cNvSpPr txBox="1"/>
          <p:nvPr/>
        </p:nvSpPr>
        <p:spPr>
          <a:xfrm>
            <a:off x="2919161" y="3319623"/>
            <a:ext cx="743823" cy="74549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zh-CN"/>
            </a:defPPr>
            <a:lvl1pPr algn="ctr">
              <a:defRPr sz="1600">
                <a:solidFill>
                  <a:srgbClr val="E3E32B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TW" altLang="en-US" sz="2000">
                <a:solidFill>
                  <a:schemeClr val="bg1"/>
                </a:solidFill>
              </a:rPr>
              <a:t>無人</a:t>
            </a:r>
            <a:endParaRPr lang="en-US" altLang="zh-TW" sz="2000">
              <a:solidFill>
                <a:schemeClr val="bg1"/>
              </a:solidFill>
            </a:endParaRPr>
          </a:p>
          <a:p>
            <a:pPr algn="l"/>
            <a:r>
              <a:rPr lang="zh-TW" altLang="en-US" sz="2000">
                <a:solidFill>
                  <a:schemeClr val="bg1"/>
                </a:solidFill>
              </a:rPr>
              <a:t>機房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AB036FF-341B-4A36-98F4-2552378B1134}"/>
              </a:ext>
            </a:extLst>
          </p:cNvPr>
          <p:cNvSpPr txBox="1"/>
          <p:nvPr/>
        </p:nvSpPr>
        <p:spPr>
          <a:xfrm>
            <a:off x="8282293" y="2592572"/>
            <a:ext cx="2896876" cy="341770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/>
                </a:solidFill>
              </a:rPr>
              <a:t>QVR Elite</a:t>
            </a:r>
            <a:r>
              <a:rPr lang="zh-TW" altLang="en-US" sz="2000" dirty="0">
                <a:solidFill>
                  <a:schemeClr val="bg1"/>
                </a:solidFill>
              </a:rPr>
              <a:t> 使用</a:t>
            </a:r>
            <a:r>
              <a:rPr lang="en-US" altLang="zh-TW" sz="2000" dirty="0" err="1">
                <a:solidFill>
                  <a:schemeClr val="bg1"/>
                </a:solidFill>
              </a:rPr>
              <a:t>HybridMount</a:t>
            </a:r>
            <a:r>
              <a:rPr lang="zh-TW" altLang="en-US" sz="2000" dirty="0">
                <a:solidFill>
                  <a:schemeClr val="bg1"/>
                </a:solidFill>
              </a:rPr>
              <a:t> 將錄影檔案傳至總部 </a:t>
            </a:r>
            <a:r>
              <a:rPr lang="en-US" altLang="zh-TW" sz="2000" dirty="0">
                <a:solidFill>
                  <a:schemeClr val="bg1"/>
                </a:solidFill>
              </a:rPr>
              <a:t>QNAP NAS</a:t>
            </a:r>
          </a:p>
          <a:p>
            <a:pPr marL="171450" indent="-17145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讓總部稽核與 </a:t>
            </a:r>
            <a:r>
              <a:rPr lang="en-US" altLang="zh-TW" sz="2000" dirty="0">
                <a:solidFill>
                  <a:schemeClr val="bg1"/>
                </a:solidFill>
              </a:rPr>
              <a:t>IT</a:t>
            </a:r>
            <a:r>
              <a:rPr lang="zh-TW" altLang="en-US" sz="2000" dirty="0">
                <a:solidFill>
                  <a:schemeClr val="bg1"/>
                </a:solidFill>
              </a:rPr>
              <a:t> 做到無人機房監控，可疑事件自動通知</a:t>
            </a: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BF7ABA83-1B85-41D5-909C-B6C4C11C97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5628" y="4873083"/>
            <a:ext cx="1890907" cy="1182027"/>
          </a:xfrm>
          <a:prstGeom prst="rect">
            <a:avLst/>
          </a:prstGeom>
          <a:effectLst/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062BE092-059E-490D-BFCF-49AE242FC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1342" y="4819133"/>
            <a:ext cx="523272" cy="64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03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圖片 60" descr="一張含有 文字, 電子用品, 電腦, 螢幕擷取畫面 的圖片&#10;&#10;自動產生的描述">
            <a:extLst>
              <a:ext uri="{FF2B5EF4-FFF2-40B4-BE49-F238E27FC236}">
                <a16:creationId xmlns:a16="http://schemas.microsoft.com/office/drawing/2014/main" id="{9732AC72-F9E2-4971-9DD2-4CD7B859B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62"/>
          <a:stretch/>
        </p:blipFill>
        <p:spPr>
          <a:xfrm>
            <a:off x="6713496" y="4554939"/>
            <a:ext cx="4436500" cy="666502"/>
          </a:xfrm>
          <a:prstGeom prst="rect">
            <a:avLst/>
          </a:prstGeom>
        </p:spPr>
      </p:pic>
      <p:pic>
        <p:nvPicPr>
          <p:cNvPr id="60" name="圖片 59" descr="一張含有 文字, 電子用品, 電腦, 螢幕擷取畫面 的圖片&#10;&#10;自動產生的描述">
            <a:extLst>
              <a:ext uri="{FF2B5EF4-FFF2-40B4-BE49-F238E27FC236}">
                <a16:creationId xmlns:a16="http://schemas.microsoft.com/office/drawing/2014/main" id="{0BE36BC4-A3AD-4B1D-8A70-DD519A181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62"/>
          <a:stretch/>
        </p:blipFill>
        <p:spPr>
          <a:xfrm>
            <a:off x="597227" y="4551234"/>
            <a:ext cx="4436500" cy="666502"/>
          </a:xfrm>
          <a:prstGeom prst="rect">
            <a:avLst/>
          </a:prstGeom>
        </p:spPr>
      </p:pic>
      <p:pic>
        <p:nvPicPr>
          <p:cNvPr id="82" name="圖形 81">
            <a:extLst>
              <a:ext uri="{FF2B5EF4-FFF2-40B4-BE49-F238E27FC236}">
                <a16:creationId xmlns:a16="http://schemas.microsoft.com/office/drawing/2014/main" id="{1DECB224-CD79-4667-95A5-D0E476752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091" y="2176117"/>
            <a:ext cx="10577905" cy="260230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HA Manger</a:t>
            </a:r>
            <a:br>
              <a:rPr lang="en-US" altLang="zh-TW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zh-TW" altLang="en-US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超越傳統網通設備的自動備援機制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67DE9F7D-8EE2-47FC-87F3-B8E8A4AFCA89}"/>
              </a:ext>
            </a:extLst>
          </p:cNvPr>
          <p:cNvSpPr txBox="1"/>
          <p:nvPr/>
        </p:nvSpPr>
        <p:spPr>
          <a:xfrm>
            <a:off x="828040" y="5510596"/>
            <a:ext cx="9738360" cy="1163707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</a:rPr>
              <a:t>各種服務中的資料與狀態不間斷同步至待命系統中</a:t>
            </a:r>
            <a:endParaRPr lang="en-US" altLang="zh-TW" sz="2400" dirty="0">
              <a:solidFill>
                <a:schemeClr val="bg1"/>
              </a:solidFill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</a:rPr>
              <a:t>若設備出現問題，</a:t>
            </a:r>
            <a:r>
              <a:rPr lang="en-US" altLang="zh-TW" sz="2400" dirty="0">
                <a:solidFill>
                  <a:schemeClr val="bg1"/>
                </a:solidFill>
              </a:rPr>
              <a:t>HA Manager</a:t>
            </a:r>
            <a:r>
              <a:rPr lang="zh-TW" altLang="en-US" sz="2400" dirty="0">
                <a:solidFill>
                  <a:schemeClr val="bg1"/>
                </a:solidFill>
              </a:rPr>
              <a:t> 讓網路、服務、工作能夠持續下去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EDCD41F1-0C11-4DDC-AE68-FEEF43754D07}"/>
              </a:ext>
            </a:extLst>
          </p:cNvPr>
          <p:cNvSpPr txBox="1"/>
          <p:nvPr/>
        </p:nvSpPr>
        <p:spPr>
          <a:xfrm>
            <a:off x="2378735" y="4160299"/>
            <a:ext cx="873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/>
              <a:t>QNE</a:t>
            </a:r>
            <a:endParaRPr lang="zh-TW" altLang="en-US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341B6B53-E76B-492B-A720-FEA4D7CFBA80}"/>
              </a:ext>
            </a:extLst>
          </p:cNvPr>
          <p:cNvSpPr txBox="1"/>
          <p:nvPr/>
        </p:nvSpPr>
        <p:spPr>
          <a:xfrm>
            <a:off x="8495004" y="4171101"/>
            <a:ext cx="873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/>
              <a:t>QNE</a:t>
            </a:r>
            <a:endParaRPr lang="zh-TW" altLang="en-US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7F5A48D3-D6A5-4ECC-A18E-4A686F2010AD}"/>
              </a:ext>
            </a:extLst>
          </p:cNvPr>
          <p:cNvSpPr txBox="1"/>
          <p:nvPr/>
        </p:nvSpPr>
        <p:spPr>
          <a:xfrm>
            <a:off x="974546" y="3533850"/>
            <a:ext cx="1001655" cy="41707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</a:rPr>
              <a:t>網路服務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B4DCCADB-B4DC-461B-B205-83A509411B31}"/>
              </a:ext>
            </a:extLst>
          </p:cNvPr>
          <p:cNvSpPr txBox="1"/>
          <p:nvPr/>
        </p:nvSpPr>
        <p:spPr>
          <a:xfrm>
            <a:off x="2294117" y="3533850"/>
            <a:ext cx="934720" cy="41707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</a:rPr>
              <a:t>資料庫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7E7EEF05-8A47-49C9-BD0E-19B9D69FBB1B}"/>
              </a:ext>
            </a:extLst>
          </p:cNvPr>
          <p:cNvSpPr txBox="1"/>
          <p:nvPr/>
        </p:nvSpPr>
        <p:spPr>
          <a:xfrm>
            <a:off x="3564443" y="3533850"/>
            <a:ext cx="934720" cy="41707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</a:rPr>
              <a:t>伺服器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E06C6969-06A0-409C-8785-7B9D1D01DE63}"/>
              </a:ext>
            </a:extLst>
          </p:cNvPr>
          <p:cNvSpPr txBox="1"/>
          <p:nvPr/>
        </p:nvSpPr>
        <p:spPr>
          <a:xfrm>
            <a:off x="7105143" y="3548234"/>
            <a:ext cx="1001655" cy="41707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</a:rPr>
              <a:t>網路服務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86EDA49F-A410-4549-A4EB-B8D9CD28D576}"/>
              </a:ext>
            </a:extLst>
          </p:cNvPr>
          <p:cNvSpPr txBox="1"/>
          <p:nvPr/>
        </p:nvSpPr>
        <p:spPr>
          <a:xfrm>
            <a:off x="8424714" y="3548234"/>
            <a:ext cx="934720" cy="41707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</a:rPr>
              <a:t>資料庫</a:t>
            </a: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B9435D46-2674-41A7-828B-0511D32E4FAB}"/>
              </a:ext>
            </a:extLst>
          </p:cNvPr>
          <p:cNvSpPr txBox="1"/>
          <p:nvPr/>
        </p:nvSpPr>
        <p:spPr>
          <a:xfrm>
            <a:off x="9695040" y="3548234"/>
            <a:ext cx="934720" cy="41707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</a:rPr>
              <a:t>伺服器</a:t>
            </a: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6D117DE0-375E-45A5-9913-84482684248B}"/>
              </a:ext>
            </a:extLst>
          </p:cNvPr>
          <p:cNvSpPr txBox="1"/>
          <p:nvPr/>
        </p:nvSpPr>
        <p:spPr>
          <a:xfrm>
            <a:off x="1025617" y="2803651"/>
            <a:ext cx="898265" cy="38188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VNF</a:t>
            </a:r>
            <a:endParaRPr lang="zh-TW" altLang="en-US" sz="1400" b="1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1F9D442B-1402-4201-9874-91C64D2C9995}"/>
              </a:ext>
            </a:extLst>
          </p:cNvPr>
          <p:cNvSpPr txBox="1"/>
          <p:nvPr/>
        </p:nvSpPr>
        <p:spPr>
          <a:xfrm>
            <a:off x="2302539" y="2803651"/>
            <a:ext cx="898265" cy="38188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VM</a:t>
            </a:r>
            <a:endParaRPr lang="zh-TW" altLang="en-US" sz="1400" b="1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78B14618-F19B-44B2-A884-5713DBAEA2E3}"/>
              </a:ext>
            </a:extLst>
          </p:cNvPr>
          <p:cNvSpPr txBox="1"/>
          <p:nvPr/>
        </p:nvSpPr>
        <p:spPr>
          <a:xfrm>
            <a:off x="3470091" y="2803651"/>
            <a:ext cx="1123424" cy="38188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Container</a:t>
            </a:r>
            <a:endParaRPr lang="zh-TW" altLang="en-US" sz="1400" b="1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BB28F370-D0F6-4BAB-AF60-8D716D49A48C}"/>
              </a:ext>
            </a:extLst>
          </p:cNvPr>
          <p:cNvSpPr txBox="1"/>
          <p:nvPr/>
        </p:nvSpPr>
        <p:spPr>
          <a:xfrm>
            <a:off x="7116860" y="2812600"/>
            <a:ext cx="898265" cy="38188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VNF</a:t>
            </a:r>
            <a:endParaRPr lang="zh-TW" altLang="en-US" sz="1400" b="1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D3EBE18D-0B21-48EA-9F6B-F5A51B3A2189}"/>
              </a:ext>
            </a:extLst>
          </p:cNvPr>
          <p:cNvSpPr txBox="1"/>
          <p:nvPr/>
        </p:nvSpPr>
        <p:spPr>
          <a:xfrm>
            <a:off x="8393782" y="2812600"/>
            <a:ext cx="898265" cy="38188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VM</a:t>
            </a:r>
            <a:endParaRPr lang="zh-TW" altLang="en-US" sz="1400" b="1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CA06ABEC-61D1-42FA-8F9D-E5C5E96798A4}"/>
              </a:ext>
            </a:extLst>
          </p:cNvPr>
          <p:cNvSpPr txBox="1"/>
          <p:nvPr/>
        </p:nvSpPr>
        <p:spPr>
          <a:xfrm>
            <a:off x="9561334" y="2812600"/>
            <a:ext cx="1123424" cy="38188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+mn-ea"/>
                <a:cs typeface="Open Sans" panose="020B0606030504020204" pitchFamily="34" charset="0"/>
              </a:rPr>
              <a:t>Container</a:t>
            </a:r>
            <a:endParaRPr lang="zh-TW" altLang="en-US" sz="1400" b="1">
              <a:solidFill>
                <a:schemeClr val="bg1"/>
              </a:solidFill>
              <a:latin typeface="+mn-ea"/>
              <a:cs typeface="Open Sans" panose="020B0606030504020204" pitchFamily="34" charset="0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BCFDFFA2-5394-4F8D-8E74-8C500AAC42A1}"/>
              </a:ext>
            </a:extLst>
          </p:cNvPr>
          <p:cNvSpPr txBox="1"/>
          <p:nvPr/>
        </p:nvSpPr>
        <p:spPr>
          <a:xfrm>
            <a:off x="1337197" y="1745510"/>
            <a:ext cx="2499360" cy="37643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</a:rPr>
              <a:t>主流量 </a:t>
            </a:r>
            <a:r>
              <a:rPr lang="en-US" altLang="zh-TW" sz="2000" dirty="0">
                <a:solidFill>
                  <a:schemeClr val="bg1"/>
                </a:solidFill>
              </a:rPr>
              <a:t>Active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2035D3E8-7B30-46D6-A4D8-2321B62BED6F}"/>
              </a:ext>
            </a:extLst>
          </p:cNvPr>
          <p:cNvSpPr txBox="1"/>
          <p:nvPr/>
        </p:nvSpPr>
        <p:spPr>
          <a:xfrm>
            <a:off x="7482374" y="1673805"/>
            <a:ext cx="2499360" cy="37643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</a:rPr>
              <a:t>待命 </a:t>
            </a:r>
            <a:r>
              <a:rPr lang="en-US" altLang="zh-TW" sz="2000" dirty="0">
                <a:solidFill>
                  <a:schemeClr val="bg1"/>
                </a:solidFill>
              </a:rPr>
              <a:t>Standby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E7C79BD-FE6B-409E-A23F-3A9034E893C0}"/>
              </a:ext>
            </a:extLst>
          </p:cNvPr>
          <p:cNvSpPr txBox="1"/>
          <p:nvPr/>
        </p:nvSpPr>
        <p:spPr>
          <a:xfrm>
            <a:off x="572090" y="6431506"/>
            <a:ext cx="9900807" cy="31353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r"/>
            <a:r>
              <a:rPr lang="zh-TW" altLang="en-US" sz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*註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: HA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功能預計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2021/Q2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推出</a:t>
            </a:r>
          </a:p>
        </p:txBody>
      </p:sp>
    </p:spTree>
    <p:extLst>
      <p:ext uri="{BB962C8B-B14F-4D97-AF65-F5344CB8AC3E}">
        <p14:creationId xmlns:p14="http://schemas.microsoft.com/office/powerpoint/2010/main" val="2357159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05BE33D-29A6-497B-8FE5-E57F4CC34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65" y="985605"/>
            <a:ext cx="9028426" cy="569997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556DF7FD-4C4A-4718-8741-FAEFD3A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10747553" cy="786199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TW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QuCPE</a:t>
            </a:r>
            <a:r>
              <a:rPr lang="en-US" altLang="zh-TW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敏捷管理虛擬化網路平台的整合架構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37FD8B3-8EDC-4399-AED5-4D6B0349C743}"/>
              </a:ext>
            </a:extLst>
          </p:cNvPr>
          <p:cNvSpPr txBox="1"/>
          <p:nvPr/>
        </p:nvSpPr>
        <p:spPr>
          <a:xfrm>
            <a:off x="-244740" y="6516439"/>
            <a:ext cx="3261090" cy="313533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pPr algn="ctr"/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*K8S agent 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預計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2021/Q2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推出</a:t>
            </a:r>
          </a:p>
        </p:txBody>
      </p:sp>
    </p:spTree>
    <p:extLst>
      <p:ext uri="{BB962C8B-B14F-4D97-AF65-F5344CB8AC3E}">
        <p14:creationId xmlns:p14="http://schemas.microsoft.com/office/powerpoint/2010/main" val="5884606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5378E66-1AE8-42D9-974A-9B14ED30C6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5E4AC-29AD-4A3C-B822-239007C3A00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新細明體" panose="02020500000000000000" pitchFamily="18" charset="-12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新細明體" panose="02020500000000000000" pitchFamily="18" charset="-120"/>
              <a:cs typeface="Open Sans" panose="020B0606030504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HA Manger</a:t>
            </a:r>
            <a:br>
              <a:rPr lang="en-US" altLang="zh-TW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zh-TW" altLang="en-US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服務不中斷的高可用性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671B53-ADBD-4C85-A3CB-E1772D96A99D}"/>
              </a:ext>
            </a:extLst>
          </p:cNvPr>
          <p:cNvSpPr txBox="1"/>
          <p:nvPr/>
        </p:nvSpPr>
        <p:spPr>
          <a:xfrm>
            <a:off x="383997" y="2363883"/>
            <a:ext cx="3539157" cy="39371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271463" marR="0" lvl="0" indent="-2714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>
                <a:solidFill>
                  <a:prstClr val="white"/>
                </a:solidFill>
                <a:latin typeface="Arial" panose="020F0502020204030204"/>
                <a:ea typeface="微軟正黑體"/>
              </a:rPr>
              <a:t>簡易流程精靈設定</a:t>
            </a:r>
            <a:endParaRPr lang="en-US" altLang="zh-TW" sz="2000">
              <a:solidFill>
                <a:prstClr val="white"/>
              </a:solidFill>
              <a:latin typeface="Arial" panose="020F0502020204030204"/>
              <a:ea typeface="微軟正黑體"/>
            </a:endParaRPr>
          </a:p>
          <a:p>
            <a:pPr marL="271463" marR="0" lvl="0" indent="-2714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>
                <a:solidFill>
                  <a:prstClr val="white"/>
                </a:solidFill>
                <a:latin typeface="Arial" panose="020F0502020204030204"/>
                <a:ea typeface="微軟正黑體"/>
              </a:rPr>
              <a:t>無須對虛擬服務額外設定</a:t>
            </a:r>
            <a:endParaRPr lang="en-US" altLang="zh-TW" sz="2000">
              <a:solidFill>
                <a:prstClr val="white"/>
              </a:solidFill>
              <a:latin typeface="Arial" panose="020F0502020204030204"/>
              <a:ea typeface="微軟正黑體"/>
            </a:endParaRPr>
          </a:p>
          <a:p>
            <a:pPr marL="271463" marR="0" lvl="0" indent="-2714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000">
                <a:solidFill>
                  <a:prstClr val="white"/>
                </a:solidFill>
                <a:latin typeface="Arial" panose="020F0502020204030204"/>
                <a:ea typeface="微軟正黑體"/>
              </a:rPr>
              <a:t>設定完成主機與待命機器狀態一目了然</a:t>
            </a:r>
            <a:endParaRPr lang="en-US" altLang="zh-TW" sz="2000">
              <a:solidFill>
                <a:prstClr val="white"/>
              </a:solidFill>
              <a:latin typeface="Arial" panose="020F0502020204030204"/>
              <a:ea typeface="微軟正黑體"/>
            </a:endParaRPr>
          </a:p>
        </p:txBody>
      </p:sp>
      <p:pic>
        <p:nvPicPr>
          <p:cNvPr id="9" name="image7.png" descr="一張含有 螢幕擷取畫面, 監視器, 電腦, 螢幕 的圖片&#10;&#10;自動產生的描述">
            <a:extLst>
              <a:ext uri="{FF2B5EF4-FFF2-40B4-BE49-F238E27FC236}">
                <a16:creationId xmlns:a16="http://schemas.microsoft.com/office/drawing/2014/main" id="{4F4A1DBE-789E-4758-8BBE-C047820E9E97}"/>
              </a:ext>
            </a:extLst>
          </p:cNvPr>
          <p:cNvPicPr/>
          <p:nvPr/>
        </p:nvPicPr>
        <p:blipFill rotWithShape="1">
          <a:blip r:embed="rId2"/>
          <a:srcRect t="9158"/>
          <a:stretch/>
        </p:blipFill>
        <p:spPr>
          <a:xfrm>
            <a:off x="5384318" y="1092429"/>
            <a:ext cx="6554075" cy="3368040"/>
          </a:xfrm>
          <a:prstGeom prst="rect">
            <a:avLst/>
          </a:prstGeom>
          <a:ln/>
        </p:spPr>
      </p:pic>
      <p:pic>
        <p:nvPicPr>
          <p:cNvPr id="10" name="image19.jpg">
            <a:extLst>
              <a:ext uri="{FF2B5EF4-FFF2-40B4-BE49-F238E27FC236}">
                <a16:creationId xmlns:a16="http://schemas.microsoft.com/office/drawing/2014/main" id="{A3DEE717-C494-4485-876E-E8537DE1CC4D}"/>
              </a:ext>
            </a:extLst>
          </p:cNvPr>
          <p:cNvPicPr/>
          <p:nvPr/>
        </p:nvPicPr>
        <p:blipFill rotWithShape="1">
          <a:blip r:embed="rId3"/>
          <a:srcRect t="7710"/>
          <a:stretch/>
        </p:blipFill>
        <p:spPr>
          <a:xfrm>
            <a:off x="5820619" y="2967585"/>
            <a:ext cx="6361035" cy="3333432"/>
          </a:xfrm>
          <a:prstGeom prst="rect">
            <a:avLst/>
          </a:prstGeom>
          <a:ln/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820EEB2-F9A6-486D-A65D-042C65BE8D03}"/>
              </a:ext>
            </a:extLst>
          </p:cNvPr>
          <p:cNvSpPr txBox="1"/>
          <p:nvPr/>
        </p:nvSpPr>
        <p:spPr>
          <a:xfrm>
            <a:off x="572090" y="6431506"/>
            <a:ext cx="9900807" cy="31353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r"/>
            <a:r>
              <a:rPr lang="zh-TW" altLang="en-US" sz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*註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: HA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功能預計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2021/Q2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推出</a:t>
            </a:r>
          </a:p>
        </p:txBody>
      </p:sp>
    </p:spTree>
    <p:extLst>
      <p:ext uri="{BB962C8B-B14F-4D97-AF65-F5344CB8AC3E}">
        <p14:creationId xmlns:p14="http://schemas.microsoft.com/office/powerpoint/2010/main" val="121576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3D18121-077E-45D7-A541-292FC57B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6" y="367025"/>
            <a:ext cx="9337519" cy="1878265"/>
          </a:xfrm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劇本 </a:t>
            </a:r>
            <a:r>
              <a:rPr lang="en-US" altLang="zh-TW" b="1">
                <a:solidFill>
                  <a:schemeClr val="bg1"/>
                </a:solidFill>
              </a:rPr>
              <a:t>(PLAYBOOK)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18D340-FDCF-4496-8992-118A3104981D}"/>
              </a:ext>
            </a:extLst>
          </p:cNvPr>
          <p:cNvSpPr txBox="1"/>
          <p:nvPr/>
        </p:nvSpPr>
        <p:spPr>
          <a:xfrm>
            <a:off x="7960620" y="580355"/>
            <a:ext cx="9479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</a:rPr>
              <a:t>功能場景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04F32A7-6CF0-4C03-A6A2-4DF0756FEEFC}"/>
              </a:ext>
            </a:extLst>
          </p:cNvPr>
          <p:cNvSpPr txBox="1"/>
          <p:nvPr/>
        </p:nvSpPr>
        <p:spPr>
          <a:xfrm>
            <a:off x="8932916" y="580354"/>
            <a:ext cx="1131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QNAP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微軟正黑體"/>
                <a:cs typeface="Open Sans" panose="020B0606030504020204" pitchFamily="34" charset="0"/>
              </a:rPr>
              <a:t>應用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43A5DB5-F2E1-479E-99C8-56ECEADCDEF3}"/>
              </a:ext>
            </a:extLst>
          </p:cNvPr>
          <p:cNvSpPr txBox="1"/>
          <p:nvPr/>
        </p:nvSpPr>
        <p:spPr>
          <a:xfrm>
            <a:off x="10198893" y="580353"/>
            <a:ext cx="1131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導入順序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微軟正黑體"/>
              <a:cs typeface="Open Sans" panose="020B0606030504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1AAD02A-0A46-42CB-B3B6-A61C1A6D5DF6}"/>
              </a:ext>
            </a:extLst>
          </p:cNvPr>
          <p:cNvSpPr txBox="1"/>
          <p:nvPr/>
        </p:nvSpPr>
        <p:spPr>
          <a:xfrm>
            <a:off x="653520" y="2122180"/>
            <a:ext cx="13343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企業頻寬</a:t>
            </a:r>
            <a:endParaRPr lang="en-US" altLang="zh-TW"/>
          </a:p>
          <a:p>
            <a:r>
              <a:rPr lang="zh-TW" altLang="en-US"/>
              <a:t>彈性調配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91DFD60-7926-4647-82A6-88AC1CA92ED1}"/>
              </a:ext>
            </a:extLst>
          </p:cNvPr>
          <p:cNvSpPr txBox="1"/>
          <p:nvPr/>
        </p:nvSpPr>
        <p:spPr>
          <a:xfrm>
            <a:off x="2284511" y="2245290"/>
            <a:ext cx="1733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QuWAN 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QuWAN Orchestrator</a:t>
            </a:r>
            <a:endParaRPr lang="zh-TW" altLang="en-US" sz="1200" b="1">
              <a:solidFill>
                <a:schemeClr val="tx1"/>
              </a:solidFill>
              <a:cs typeface="Open Sans" panose="020B0606030504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1649B2D-C2D2-4506-BC20-53432BD993ED}"/>
              </a:ext>
            </a:extLst>
          </p:cNvPr>
          <p:cNvSpPr txBox="1"/>
          <p:nvPr/>
        </p:nvSpPr>
        <p:spPr>
          <a:xfrm>
            <a:off x="506994" y="3133895"/>
            <a:ext cx="16205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網路拓樸連線虛擬化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274CA28-3C77-40B8-AF11-3BA6CD0BAD42}"/>
              </a:ext>
            </a:extLst>
          </p:cNvPr>
          <p:cNvSpPr txBox="1"/>
          <p:nvPr/>
        </p:nvSpPr>
        <p:spPr>
          <a:xfrm>
            <a:off x="2318996" y="3226227"/>
            <a:ext cx="1620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Network Manager</a:t>
            </a:r>
            <a:b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Service Composer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16DF2B9-9D42-498C-9F1F-CADF95309F37}"/>
              </a:ext>
            </a:extLst>
          </p:cNvPr>
          <p:cNvSpPr txBox="1"/>
          <p:nvPr/>
        </p:nvSpPr>
        <p:spPr>
          <a:xfrm>
            <a:off x="415554" y="4114832"/>
            <a:ext cx="1812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網通設備和伺服器虛擬化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B5FDA0-87CB-49FF-9BF4-7B8AFCFBB620}"/>
              </a:ext>
            </a:extLst>
          </p:cNvPr>
          <p:cNvSpPr txBox="1"/>
          <p:nvPr/>
        </p:nvSpPr>
        <p:spPr>
          <a:xfrm>
            <a:off x="2262500" y="4239318"/>
            <a:ext cx="1733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Virtualization Station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Container Station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344D391-CA23-44E5-836E-D07C0A49710D}"/>
              </a:ext>
            </a:extLst>
          </p:cNvPr>
          <p:cNvSpPr txBox="1"/>
          <p:nvPr/>
        </p:nvSpPr>
        <p:spPr>
          <a:xfrm>
            <a:off x="506993" y="5072704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網路效能</a:t>
            </a:r>
          </a:p>
          <a:p>
            <a:r>
              <a:rPr lang="zh-TW" altLang="en-US"/>
              <a:t>最佳化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1B04107-27E3-4643-A443-FB8F57F4559D}"/>
              </a:ext>
            </a:extLst>
          </p:cNvPr>
          <p:cNvSpPr txBox="1"/>
          <p:nvPr/>
        </p:nvSpPr>
        <p:spPr>
          <a:xfrm>
            <a:off x="2484380" y="5072704"/>
            <a:ext cx="1289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SR-IOV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Intel QAT 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OVS-DPDK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6183C7C-6596-40EB-AC35-FF32DB8375C0}"/>
              </a:ext>
            </a:extLst>
          </p:cNvPr>
          <p:cNvSpPr txBox="1"/>
          <p:nvPr/>
        </p:nvSpPr>
        <p:spPr>
          <a:xfrm>
            <a:off x="4419464" y="2136547"/>
            <a:ext cx="156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防駭客竄改</a:t>
            </a:r>
          </a:p>
          <a:p>
            <a:r>
              <a:rPr lang="zh-TW" altLang="en-US"/>
              <a:t>自我復原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38CA0B9-E725-4BEF-8A50-C3FB40EA1780}"/>
              </a:ext>
            </a:extLst>
          </p:cNvPr>
          <p:cNvSpPr txBox="1"/>
          <p:nvPr/>
        </p:nvSpPr>
        <p:spPr>
          <a:xfrm>
            <a:off x="6144666" y="2228879"/>
            <a:ext cx="1733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Security Center</a:t>
            </a:r>
            <a:b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(Anti-Tampering)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E69790A-27E1-4D13-8A10-4DF2B5F01503}"/>
              </a:ext>
            </a:extLst>
          </p:cNvPr>
          <p:cNvSpPr txBox="1"/>
          <p:nvPr/>
        </p:nvSpPr>
        <p:spPr>
          <a:xfrm>
            <a:off x="4316349" y="3117484"/>
            <a:ext cx="18976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零信任</a:t>
            </a:r>
          </a:p>
          <a:p>
            <a:r>
              <a:rPr lang="zh-TW" altLang="en-US"/>
              <a:t>阻擋可疑存取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ABE91DF-9245-40C2-9A4E-AA6C70C70C5F}"/>
              </a:ext>
            </a:extLst>
          </p:cNvPr>
          <p:cNvSpPr txBox="1"/>
          <p:nvPr/>
        </p:nvSpPr>
        <p:spPr>
          <a:xfrm>
            <a:off x="6179151" y="3312536"/>
            <a:ext cx="16205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QuFirewall</a:t>
            </a:r>
            <a:endParaRPr lang="en-US" altLang="zh-TW" sz="1200" b="1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450744B-4D4B-4549-B81D-23BF08E770DE}"/>
              </a:ext>
            </a:extLst>
          </p:cNvPr>
          <p:cNvSpPr txBox="1"/>
          <p:nvPr/>
        </p:nvSpPr>
        <p:spPr>
          <a:xfrm>
            <a:off x="4367149" y="4269073"/>
            <a:ext cx="17555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無人機房監控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C72799D-85E8-4118-BFB6-60F882054DA0}"/>
              </a:ext>
            </a:extLst>
          </p:cNvPr>
          <p:cNvSpPr txBox="1"/>
          <p:nvPr/>
        </p:nvSpPr>
        <p:spPr>
          <a:xfrm>
            <a:off x="6122655" y="4187860"/>
            <a:ext cx="1733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QVR Elite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Hybrid Mount QNE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E645F2B-2629-482B-969C-53B2D0EF782C}"/>
              </a:ext>
            </a:extLst>
          </p:cNvPr>
          <p:cNvSpPr txBox="1"/>
          <p:nvPr/>
        </p:nvSpPr>
        <p:spPr>
          <a:xfrm>
            <a:off x="4367148" y="5056293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無人職守</a:t>
            </a:r>
          </a:p>
          <a:p>
            <a:r>
              <a:rPr lang="zh-TW" altLang="en-US"/>
              <a:t>高可用性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1C07F66-0B84-409B-B11A-BB68A5A7CB7A}"/>
              </a:ext>
            </a:extLst>
          </p:cNvPr>
          <p:cNvSpPr txBox="1"/>
          <p:nvPr/>
        </p:nvSpPr>
        <p:spPr>
          <a:xfrm>
            <a:off x="6344535" y="5282164"/>
            <a:ext cx="1289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HA Manager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D30FBB-6F4E-4CF8-8B6B-B4A9D79AEB10}"/>
              </a:ext>
            </a:extLst>
          </p:cNvPr>
          <p:cNvSpPr txBox="1"/>
          <p:nvPr/>
        </p:nvSpPr>
        <p:spPr>
          <a:xfrm>
            <a:off x="8353541" y="2174589"/>
            <a:ext cx="156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升級安裝</a:t>
            </a:r>
          </a:p>
          <a:p>
            <a:r>
              <a:rPr lang="zh-TW" altLang="en-US"/>
              <a:t>零成本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5100F12-A2D2-433F-B328-E62783895028}"/>
              </a:ext>
            </a:extLst>
          </p:cNvPr>
          <p:cNvSpPr txBox="1"/>
          <p:nvPr/>
        </p:nvSpPr>
        <p:spPr>
          <a:xfrm>
            <a:off x="8099305" y="3261803"/>
            <a:ext cx="1965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佈署管理零痛苦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71D330F-A22E-46A2-BBF5-6862A3920BEE}"/>
              </a:ext>
            </a:extLst>
          </p:cNvPr>
          <p:cNvSpPr txBox="1"/>
          <p:nvPr/>
        </p:nvSpPr>
        <p:spPr>
          <a:xfrm>
            <a:off x="8338743" y="4239318"/>
            <a:ext cx="1725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K8S</a:t>
            </a:r>
            <a:r>
              <a:rPr lang="zh-TW" altLang="en-US"/>
              <a:t>服務代理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63F76AF-36A9-4ACB-B7AB-37E9E6779B53}"/>
              </a:ext>
            </a:extLst>
          </p:cNvPr>
          <p:cNvSpPr txBox="1"/>
          <p:nvPr/>
        </p:nvSpPr>
        <p:spPr>
          <a:xfrm>
            <a:off x="10086609" y="2337622"/>
            <a:ext cx="1733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AMIZ Cloud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8542581-8CC2-4E6C-82B5-066094DD8E98}"/>
              </a:ext>
            </a:extLst>
          </p:cNvPr>
          <p:cNvSpPr txBox="1"/>
          <p:nvPr/>
        </p:nvSpPr>
        <p:spPr>
          <a:xfrm>
            <a:off x="10121094" y="3127871"/>
            <a:ext cx="162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AMIZ Cloud VMO/VMO</a:t>
            </a:r>
          </a:p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myQNAPcloud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7406DA4-7478-4D8D-BBAB-C3E320F5FE7C}"/>
              </a:ext>
            </a:extLst>
          </p:cNvPr>
          <p:cNvSpPr txBox="1"/>
          <p:nvPr/>
        </p:nvSpPr>
        <p:spPr>
          <a:xfrm>
            <a:off x="10064598" y="4298293"/>
            <a:ext cx="17335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K8S Agent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3AE1A66B-1A13-4FD7-A5F8-4BF94BEAB423}"/>
              </a:ext>
            </a:extLst>
          </p:cNvPr>
          <p:cNvGrpSpPr/>
          <p:nvPr/>
        </p:nvGrpSpPr>
        <p:grpSpPr>
          <a:xfrm>
            <a:off x="7566177" y="1787692"/>
            <a:ext cx="4657748" cy="3268601"/>
            <a:chOff x="-133846" y="1707298"/>
            <a:chExt cx="4657748" cy="4338779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B2FFF301-19B7-42E6-A218-E6E1A1327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846" y="1943113"/>
              <a:ext cx="4657748" cy="4102964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39" name="箭號: ＞形 38">
              <a:extLst>
                <a:ext uri="{FF2B5EF4-FFF2-40B4-BE49-F238E27FC236}">
                  <a16:creationId xmlns:a16="http://schemas.microsoft.com/office/drawing/2014/main" id="{3C9B2D9B-1FCC-4BCC-93A9-41643F1ACC06}"/>
                </a:ext>
              </a:extLst>
            </p:cNvPr>
            <p:cNvSpPr/>
            <p:nvPr/>
          </p:nvSpPr>
          <p:spPr>
            <a:xfrm rot="5400000">
              <a:off x="2173222" y="1833192"/>
              <a:ext cx="222579" cy="264128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箭號: ＞形 39">
              <a:extLst>
                <a:ext uri="{FF2B5EF4-FFF2-40B4-BE49-F238E27FC236}">
                  <a16:creationId xmlns:a16="http://schemas.microsoft.com/office/drawing/2014/main" id="{B8427262-9C5B-438E-A9D1-FAD27D540A81}"/>
                </a:ext>
              </a:extLst>
            </p:cNvPr>
            <p:cNvSpPr/>
            <p:nvPr/>
          </p:nvSpPr>
          <p:spPr>
            <a:xfrm rot="5400000">
              <a:off x="2173222" y="1686524"/>
              <a:ext cx="222579" cy="264128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4473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AMIZ</a:t>
            </a:r>
            <a:r>
              <a:rPr lang="zh-TW" altLang="en-US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Cloud</a:t>
            </a:r>
            <a:br>
              <a:rPr lang="en-US" altLang="zh-TW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zh-TW" altLang="en-US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多點多站無人機房的雲端管理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067DB942-5160-4562-88DF-6B48C3238808}"/>
              </a:ext>
            </a:extLst>
          </p:cNvPr>
          <p:cNvGrpSpPr/>
          <p:nvPr/>
        </p:nvGrpSpPr>
        <p:grpSpPr>
          <a:xfrm>
            <a:off x="1358020" y="1481248"/>
            <a:ext cx="8452918" cy="5263584"/>
            <a:chOff x="1772919" y="2064761"/>
            <a:chExt cx="6717156" cy="424078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FD1EABC-F5F6-4F3E-8E53-7E77E0BBC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919" y="2064761"/>
              <a:ext cx="6717156" cy="4240789"/>
            </a:xfrm>
            <a:prstGeom prst="rect">
              <a:avLst/>
            </a:prstGeom>
          </p:spPr>
        </p:pic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16C3BBF-2E8D-42D8-8B95-4BBF54FDF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97472" y="3300191"/>
              <a:ext cx="1753308" cy="1769927"/>
            </a:xfrm>
            <a:prstGeom prst="rect">
              <a:avLst/>
            </a:prstGeom>
          </p:spPr>
        </p:pic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6092E3E3-DB9B-4FDD-9B6D-357AE4C3E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916740" flipH="1">
              <a:off x="3001143" y="2672785"/>
              <a:ext cx="1250083" cy="1223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20513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系統與網路服務升級的難題</a:t>
            </a:r>
            <a:br>
              <a:rPr lang="en-US" altLang="zh-TW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age21.png">
            <a:extLst>
              <a:ext uri="{FF2B5EF4-FFF2-40B4-BE49-F238E27FC236}">
                <a16:creationId xmlns:a16="http://schemas.microsoft.com/office/drawing/2014/main" id="{0FEB8009-D9FE-4729-B55D-0C06B8BF542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708525" y="1492567"/>
            <a:ext cx="7483475" cy="4863783"/>
          </a:xfrm>
          <a:prstGeom prst="rect">
            <a:avLst/>
          </a:prstGeom>
          <a:ln/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BAF5849-7B9A-4DFC-A7F0-8D509BAD9185}"/>
              </a:ext>
            </a:extLst>
          </p:cNvPr>
          <p:cNvSpPr txBox="1"/>
          <p:nvPr/>
        </p:nvSpPr>
        <p:spPr>
          <a:xfrm>
            <a:off x="473408" y="2132421"/>
            <a:ext cx="3539157" cy="39371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chemeClr val="bg1"/>
                </a:solidFill>
              </a:rPr>
              <a:t>不讓機房中設備停留在老舊的系統版本，暴露在攻擊風險中</a:t>
            </a:r>
          </a:p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一目了然所有 </a:t>
            </a:r>
            <a:r>
              <a:rPr lang="en-US" altLang="zh-TW" sz="2000" dirty="0" err="1">
                <a:solidFill>
                  <a:schemeClr val="bg1"/>
                </a:solidFill>
              </a:rPr>
              <a:t>QuCPE</a:t>
            </a:r>
            <a:r>
              <a:rPr lang="zh-TW" altLang="en-US" sz="2000" dirty="0">
                <a:solidFill>
                  <a:schemeClr val="bg1"/>
                </a:solidFill>
              </a:rPr>
              <a:t> 設備的系統版本與狀態</a:t>
            </a:r>
            <a:endParaRPr lang="en-US" altLang="zh-TW" sz="20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更新系統保持最佳狀態 </a:t>
            </a:r>
            <a:endParaRPr lang="en-US" altLang="zh-TW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280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虛擬服務故障排除與還原</a:t>
            </a:r>
            <a:br>
              <a:rPr lang="en-US" altLang="zh-TW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VMO/CMO management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age53.png" descr="一張含有 螢幕擷取畫面, 監視器, 電腦, 螢幕 的圖片&#10;&#10;自動產生的描述">
            <a:extLst>
              <a:ext uri="{FF2B5EF4-FFF2-40B4-BE49-F238E27FC236}">
                <a16:creationId xmlns:a16="http://schemas.microsoft.com/office/drawing/2014/main" id="{6C2B0810-F3A6-434B-8AA6-CFD31083CCD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774565" y="1780857"/>
            <a:ext cx="7417435" cy="4735582"/>
          </a:xfrm>
          <a:prstGeom prst="rect">
            <a:avLst/>
          </a:prstGeom>
          <a:ln/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ABE5079-3CA9-442A-8766-E00DDCDAC163}"/>
              </a:ext>
            </a:extLst>
          </p:cNvPr>
          <p:cNvSpPr txBox="1"/>
          <p:nvPr/>
        </p:nvSpPr>
        <p:spPr>
          <a:xfrm>
            <a:off x="473408" y="2132421"/>
            <a:ext cx="3539157" cy="39371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bg1"/>
                </a:solidFill>
              </a:rPr>
              <a:t>虛擬服務管理</a:t>
            </a:r>
          </a:p>
          <a:p>
            <a:pPr marL="266700" indent="-2667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不再需要投資 </a:t>
            </a:r>
            <a:r>
              <a:rPr lang="en-US" altLang="zh-TW" sz="2000" dirty="0">
                <a:solidFill>
                  <a:schemeClr val="bg1"/>
                </a:solidFill>
              </a:rPr>
              <a:t>IT</a:t>
            </a:r>
            <a:r>
              <a:rPr lang="zh-TW" altLang="en-US" sz="2000" dirty="0">
                <a:solidFill>
                  <a:schemeClr val="bg1"/>
                </a:solidFill>
              </a:rPr>
              <a:t> 人員至分公司或機房來管理實體設備</a:t>
            </a:r>
            <a:endParaRPr lang="en-US" altLang="zh-TW" sz="20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兩個步驟便可自雲端管理虛擬服務功能，如重新啟動服務 </a:t>
            </a:r>
            <a:r>
              <a:rPr lang="en-US" altLang="zh-TW" sz="2000" dirty="0">
                <a:solidFill>
                  <a:schemeClr val="bg1"/>
                </a:solidFill>
              </a:rPr>
              <a:t>(</a:t>
            </a:r>
            <a:r>
              <a:rPr lang="zh-TW" altLang="en-US" sz="2000" dirty="0">
                <a:solidFill>
                  <a:schemeClr val="bg1"/>
                </a:solidFill>
              </a:rPr>
              <a:t>虛擬機服務、容器服務</a:t>
            </a:r>
            <a:r>
              <a:rPr lang="en-US" altLang="zh-TW" sz="20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0655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虛擬服務故障排除與還原</a:t>
            </a:r>
            <a:br>
              <a:rPr lang="en-US" altLang="zh-TW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Snapshot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age44.png">
            <a:extLst>
              <a:ext uri="{FF2B5EF4-FFF2-40B4-BE49-F238E27FC236}">
                <a16:creationId xmlns:a16="http://schemas.microsoft.com/office/drawing/2014/main" id="{AFD10AEF-DD3E-4531-B6AD-4C09A914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34708" y="1617185"/>
            <a:ext cx="7457292" cy="4660583"/>
          </a:xfrm>
          <a:prstGeom prst="rect">
            <a:avLst/>
          </a:prstGeom>
          <a:ln/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60FE433-1BAA-4AC7-B857-35DB491DB38E}"/>
              </a:ext>
            </a:extLst>
          </p:cNvPr>
          <p:cNvSpPr txBox="1"/>
          <p:nvPr/>
        </p:nvSpPr>
        <p:spPr>
          <a:xfrm>
            <a:off x="473408" y="2132421"/>
            <a:ext cx="3539157" cy="39371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>
                <a:solidFill>
                  <a:schemeClr val="bg1"/>
                </a:solidFill>
              </a:rPr>
              <a:t>虛擬服務快照</a:t>
            </a:r>
            <a:endParaRPr lang="en-US" altLang="zh-TW" sz="2800">
              <a:solidFill>
                <a:schemeClr val="bg1"/>
              </a:solidFill>
            </a:endParaRPr>
          </a:p>
          <a:p>
            <a:pPr marL="180975" indent="-180975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</a:rPr>
              <a:t>虛擬服務上線先快照</a:t>
            </a:r>
            <a:endParaRPr lang="en-US" altLang="zh-TW" sz="2000">
              <a:solidFill>
                <a:schemeClr val="bg1"/>
              </a:solidFill>
            </a:endParaRPr>
          </a:p>
          <a:p>
            <a:pPr marL="180975" indent="-180975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</a:rPr>
              <a:t>遇到故障或服務中斷，即刻還原上線狀態</a:t>
            </a:r>
            <a:endParaRPr lang="en-US" altLang="zh-TW" sz="2000">
              <a:solidFill>
                <a:schemeClr val="bg1"/>
              </a:solidFill>
            </a:endParaRPr>
          </a:p>
          <a:p>
            <a:pPr marL="180975" indent="-180975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</a:rPr>
              <a:t>保持網路和服務暢通</a:t>
            </a:r>
            <a:endParaRPr lang="en-US" altLang="zh-TW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945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0B4FBF8-EB9F-4C9E-AEA4-23D9688F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11113238" cy="1878265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未來轉型：當公司服務使用雲端 </a:t>
            </a:r>
            <a:r>
              <a:rPr lang="en-US" altLang="zh-TW" b="1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Kubernetes</a:t>
            </a:r>
            <a:br>
              <a:rPr lang="en-US" altLang="zh-TW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K8S</a:t>
            </a:r>
            <a:r>
              <a:rPr lang="zh-TW" altLang="en-US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代理 </a:t>
            </a:r>
            <a:r>
              <a:rPr lang="en-US" altLang="zh-TW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(Agent)</a:t>
            </a:r>
            <a:r>
              <a:rPr lang="zh-TW" altLang="en-US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整合</a:t>
            </a:r>
            <a:r>
              <a:rPr lang="en-US" altLang="zh-TW" sz="3200" dirty="0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zh-TW" altLang="en-US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C4FC833-308B-486D-8132-04169BFEA3D7}"/>
              </a:ext>
            </a:extLst>
          </p:cNvPr>
          <p:cNvSpPr txBox="1"/>
          <p:nvPr/>
        </p:nvSpPr>
        <p:spPr>
          <a:xfrm>
            <a:off x="-1765722" y="6202906"/>
            <a:ext cx="12238620" cy="31353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zh-TW" altLang="en-US" sz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*註</a:t>
            </a:r>
            <a:r>
              <a:rPr lang="en-US" altLang="zh-TW" sz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: K8S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預計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2021/Q2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推出    *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K8S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服務可參見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URL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獲取更多資訊：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+mn-ea"/>
              </a:rPr>
              <a:t>https://zh.wikipedia.org/zh-tw/Kubernetes</a:t>
            </a:r>
            <a:endParaRPr lang="zh-TW" altLang="en-US" sz="120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374244-4DB7-488C-AEC8-C7FBEB30710A}"/>
              </a:ext>
            </a:extLst>
          </p:cNvPr>
          <p:cNvSpPr txBox="1"/>
          <p:nvPr/>
        </p:nvSpPr>
        <p:spPr>
          <a:xfrm>
            <a:off x="317253" y="2022373"/>
            <a:ext cx="4595409" cy="4835627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zh-TW" altLang="en-US" sz="2800" dirty="0">
                <a:solidFill>
                  <a:srgbClr val="FF4A01"/>
                </a:solidFill>
              </a:rPr>
              <a:t>當公司使用公開雲的服務，並使用</a:t>
            </a:r>
            <a:r>
              <a:rPr lang="en-US" altLang="zh-TW" sz="2800" dirty="0">
                <a:solidFill>
                  <a:srgbClr val="FF4A01"/>
                </a:solidFill>
              </a:rPr>
              <a:t>Kubernetes</a:t>
            </a:r>
            <a:r>
              <a:rPr lang="zh-TW" altLang="en-US" sz="2800" dirty="0">
                <a:solidFill>
                  <a:srgbClr val="FF4A01"/>
                </a:solidFill>
              </a:rPr>
              <a:t>架構</a:t>
            </a:r>
            <a:endParaRPr lang="en-US" altLang="zh-TW" sz="2800" dirty="0">
              <a:solidFill>
                <a:srgbClr val="FF4A01"/>
              </a:solidFill>
            </a:endParaRPr>
          </a:p>
          <a:p>
            <a:pPr marL="180975" lvl="1" indent="-180975">
              <a:lnSpc>
                <a:spcPct val="15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可以無縫將服務佈署至分點甚至客戶端的 </a:t>
            </a:r>
            <a:r>
              <a:rPr lang="en-US" altLang="zh-TW" sz="2000" dirty="0" err="1">
                <a:solidFill>
                  <a:schemeClr val="bg1"/>
                </a:solidFill>
              </a:rPr>
              <a:t>QuCPE</a:t>
            </a:r>
            <a:r>
              <a:rPr lang="zh-TW" altLang="en-US" sz="2000" dirty="0">
                <a:solidFill>
                  <a:schemeClr val="bg1"/>
                </a:solidFill>
              </a:rPr>
              <a:t> 中</a:t>
            </a:r>
            <a:endParaRPr lang="en-US" altLang="zh-TW" sz="2000" dirty="0">
              <a:solidFill>
                <a:schemeClr val="bg1"/>
              </a:solidFill>
            </a:endParaRPr>
          </a:p>
          <a:p>
            <a:pPr marL="180975" lvl="1" indent="-180975">
              <a:lnSpc>
                <a:spcPct val="15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</a:rPr>
              <a:t>統一管理：透過 </a:t>
            </a:r>
            <a:r>
              <a:rPr lang="en-US" altLang="zh-TW" sz="2000" dirty="0">
                <a:solidFill>
                  <a:schemeClr val="bg1"/>
                </a:solidFill>
              </a:rPr>
              <a:t>QNE</a:t>
            </a:r>
            <a:r>
              <a:rPr lang="zh-TW" altLang="en-US" sz="2000" dirty="0">
                <a:solidFill>
                  <a:schemeClr val="bg1"/>
                </a:solidFill>
              </a:rPr>
              <a:t> 整合的 </a:t>
            </a:r>
            <a:r>
              <a:rPr lang="en-US" altLang="zh-TW" sz="2000" dirty="0">
                <a:solidFill>
                  <a:schemeClr val="bg1"/>
                </a:solidFill>
              </a:rPr>
              <a:t>K8S</a:t>
            </a:r>
            <a:r>
              <a:rPr lang="zh-TW" altLang="en-US" sz="2000" dirty="0">
                <a:solidFill>
                  <a:schemeClr val="bg1"/>
                </a:solidFill>
              </a:rPr>
              <a:t> 代理程式 </a:t>
            </a:r>
            <a:r>
              <a:rPr lang="en-US" altLang="zh-TW" sz="2000" dirty="0">
                <a:solidFill>
                  <a:schemeClr val="bg1"/>
                </a:solidFill>
              </a:rPr>
              <a:t>(agent)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zh-TW" altLang="en-US" sz="2000" baseline="30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*註</a:t>
            </a:r>
            <a:r>
              <a:rPr lang="en-US" altLang="zh-TW" sz="2000" baseline="30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</a:t>
            </a:r>
          </a:p>
          <a:p>
            <a:pPr>
              <a:lnSpc>
                <a:spcPct val="150000"/>
              </a:lnSpc>
            </a:pPr>
            <a:endParaRPr lang="en-US" altLang="zh-TW" sz="2800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83D958-647F-48B6-BD03-3E6A695FA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06" y="1810231"/>
            <a:ext cx="5707570" cy="36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69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185DBAE7-C6AD-447F-A240-335E8433F652}"/>
              </a:ext>
            </a:extLst>
          </p:cNvPr>
          <p:cNvSpPr txBox="1"/>
          <p:nvPr/>
        </p:nvSpPr>
        <p:spPr>
          <a:xfrm>
            <a:off x="1020778" y="5173250"/>
            <a:ext cx="8681943" cy="394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00" b="0" i="0" u="none" strike="noStrike" kern="2000" spc="120">
                <a:solidFill>
                  <a:schemeClr val="bg1">
                    <a:lumMod val="95000"/>
                  </a:schemeClr>
                </a:solidFill>
                <a:effectLst/>
                <a:latin typeface="微軟正黑體" panose="020B0604030504040204" pitchFamily="34" charset="-120"/>
              </a:rPr>
              <a:t>©2021</a:t>
            </a:r>
            <a:r>
              <a:rPr lang="zh-TW" altLang="en-US" sz="700" b="0" i="0" u="none" strike="noStrike" kern="2000" spc="120">
                <a:solidFill>
                  <a:schemeClr val="bg1">
                    <a:lumMod val="95000"/>
                  </a:schemeClr>
                </a:solidFill>
                <a:effectLst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</a:t>
            </a:r>
            <a:r>
              <a:rPr lang="zh-TW" altLang="en-US" sz="700" b="0" i="0" kern="2000" spc="120">
                <a:solidFill>
                  <a:schemeClr val="bg1">
                    <a:lumMod val="9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br>
              <a:rPr lang="zh-TW" altLang="en-US" sz="700" b="0" i="0" kern="2000" spc="120">
                <a:solidFill>
                  <a:schemeClr val="bg1">
                    <a:lumMod val="9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00" b="0" i="0" u="none" strike="noStrike" kern="2000" spc="120">
                <a:solidFill>
                  <a:schemeClr val="bg1">
                    <a:lumMod val="95000"/>
                  </a:schemeClr>
                </a:solidFill>
                <a:effectLst/>
                <a:ea typeface="微軟正黑體" panose="020B0604030504040204" pitchFamily="34" charset="-120"/>
              </a:rPr>
              <a:t>檔案中所提及之產品及公司名稱可能為其他公司所有之商標 。​</a:t>
            </a:r>
            <a:r>
              <a:rPr lang="zh-TW" altLang="en-US" sz="700" b="0" i="0" kern="2000" spc="120">
                <a:solidFill>
                  <a:schemeClr val="bg1">
                    <a:lumMod val="9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endParaRPr lang="zh-TW" altLang="en-US" sz="700" kern="2000" spc="12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D944A537-A18E-45E2-8C53-16158BD9B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5748" y="2253339"/>
            <a:ext cx="3644950" cy="698091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EB9B91DE-4EE5-4405-927F-AB14DC774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2629" y="427445"/>
            <a:ext cx="1588069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5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DD4CCA1-8C08-4B9C-AA88-4AD384DC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1965824"/>
            <a:ext cx="6179230" cy="255203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dirty="0" err="1"/>
              <a:t>QuCPE</a:t>
            </a:r>
            <a:br>
              <a:rPr lang="en-US" altLang="zh-TW" dirty="0"/>
            </a:br>
            <a:r>
              <a:rPr lang="zh-TW" altLang="en-US" dirty="0"/>
              <a:t>運行與融合各類虛擬應用</a:t>
            </a:r>
            <a:br>
              <a:rPr lang="en-US" altLang="zh-TW" dirty="0"/>
            </a:br>
            <a:r>
              <a:rPr lang="zh-TW" altLang="en-US" dirty="0"/>
              <a:t>的強大硬體</a:t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394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AE3492BF-A3F5-4163-B4C8-0D8E51CE5AA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87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034" y="2181239"/>
            <a:ext cx="7153761" cy="639052"/>
          </a:xfrm>
          <a:prstGeom prst="rect">
            <a:avLst/>
          </a:prstGeom>
        </p:spPr>
      </p:pic>
      <p:pic>
        <p:nvPicPr>
          <p:cNvPr id="11" name="圖片 10" descr="一張含有 文字, 電子用品, 電腦, 螢幕擷取畫面 的圖片&#10;&#10;自動產生的描述">
            <a:extLst>
              <a:ext uri="{FF2B5EF4-FFF2-40B4-BE49-F238E27FC236}">
                <a16:creationId xmlns:a16="http://schemas.microsoft.com/office/drawing/2014/main" id="{0F0D5C5F-51CE-4882-BAB7-46F10954C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62"/>
          <a:stretch/>
        </p:blipFill>
        <p:spPr>
          <a:xfrm>
            <a:off x="375034" y="1544287"/>
            <a:ext cx="6165853" cy="926305"/>
          </a:xfrm>
          <a:prstGeom prst="rect">
            <a:avLst/>
          </a:prstGeom>
        </p:spPr>
      </p:pic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0AC1CA4-002C-4FF6-98D7-7B30D1310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84522"/>
              </p:ext>
            </p:extLst>
          </p:nvPr>
        </p:nvGraphicFramePr>
        <p:xfrm>
          <a:off x="606487" y="2666383"/>
          <a:ext cx="10489258" cy="3601298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152400" dir="8820000" algn="r" rotWithShape="0">
                    <a:prstClr val="black">
                      <a:alpha val="21000"/>
                    </a:prstClr>
                  </a:outerShdw>
                </a:effectLst>
                <a:tableStyleId>{5C22544A-7EE6-4342-B048-85BDC9FD1C3A}</a:tableStyleId>
              </a:tblPr>
              <a:tblGrid>
                <a:gridCol w="1152519">
                  <a:extLst>
                    <a:ext uri="{9D8B030D-6E8A-4147-A177-3AD203B41FA5}">
                      <a16:colId xmlns:a16="http://schemas.microsoft.com/office/drawing/2014/main" val="1793695931"/>
                    </a:ext>
                  </a:extLst>
                </a:gridCol>
                <a:gridCol w="3076575">
                  <a:extLst>
                    <a:ext uri="{9D8B030D-6E8A-4147-A177-3AD203B41FA5}">
                      <a16:colId xmlns:a16="http://schemas.microsoft.com/office/drawing/2014/main" val="1212819420"/>
                    </a:ext>
                  </a:extLst>
                </a:gridCol>
                <a:gridCol w="3057525">
                  <a:extLst>
                    <a:ext uri="{9D8B030D-6E8A-4147-A177-3AD203B41FA5}">
                      <a16:colId xmlns:a16="http://schemas.microsoft.com/office/drawing/2014/main" val="1575057935"/>
                    </a:ext>
                  </a:extLst>
                </a:gridCol>
                <a:gridCol w="3202639">
                  <a:extLst>
                    <a:ext uri="{9D8B030D-6E8A-4147-A177-3AD203B41FA5}">
                      <a16:colId xmlns:a16="http://schemas.microsoft.com/office/drawing/2014/main" val="1023449535"/>
                    </a:ext>
                  </a:extLst>
                </a:gridCol>
              </a:tblGrid>
              <a:tr h="5724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TW" altLang="en-US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600" b="0" kern="1400" baseline="0">
                          <a:solidFill>
                            <a:schemeClr val="bg1"/>
                          </a:solidFill>
                        </a:rPr>
                        <a:t>QuCPE-7010-D2123IT-</a:t>
                      </a:r>
                      <a:r>
                        <a:rPr lang="en-US" altLang="zh-TW" sz="1600" b="0" kern="1400" baseline="0">
                          <a:solidFill>
                            <a:srgbClr val="FF3300"/>
                          </a:solidFill>
                        </a:rPr>
                        <a:t>8G</a:t>
                      </a:r>
                      <a:r>
                        <a:rPr lang="en-US" altLang="zh-TW" sz="1600" b="0" kern="1400" baseline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zh-TW" altLang="en-US" sz="1600" b="0" kern="1400" baseline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600" b="0" kern="1400" baseline="0">
                          <a:solidFill>
                            <a:schemeClr val="bg1"/>
                          </a:solidFill>
                        </a:rPr>
                        <a:t>QuCPE-7010-D2146NT-</a:t>
                      </a:r>
                      <a:r>
                        <a:rPr lang="en-US" altLang="zh-TW" sz="1600" b="0" kern="1400" baseline="0">
                          <a:solidFill>
                            <a:srgbClr val="FF3300"/>
                          </a:solidFill>
                        </a:rPr>
                        <a:t>32G</a:t>
                      </a:r>
                      <a:r>
                        <a:rPr lang="en-US" altLang="zh-TW" sz="1600" b="0" kern="1400" baseline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zh-TW" altLang="en-US" sz="1600" b="0" kern="1400" baseline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600" b="0" kern="1400" baseline="0">
                          <a:solidFill>
                            <a:schemeClr val="bg1"/>
                          </a:solidFill>
                        </a:rPr>
                        <a:t>QuCPE-7010-D2166NT-</a:t>
                      </a:r>
                      <a:r>
                        <a:rPr lang="en-US" altLang="zh-TW" sz="1600" b="0" kern="1400" baseline="0">
                          <a:solidFill>
                            <a:srgbClr val="FF3300"/>
                          </a:solidFill>
                        </a:rPr>
                        <a:t>64G</a:t>
                      </a:r>
                      <a:r>
                        <a:rPr lang="en-US" altLang="zh-TW" sz="1600" b="0" kern="1400" baseline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zh-TW" altLang="en-US" sz="1600" b="0" kern="1400" baseline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970155"/>
                  </a:ext>
                </a:extLst>
              </a:tr>
              <a:tr h="780986">
                <a:tc>
                  <a:txBody>
                    <a:bodyPr/>
                    <a:lstStyle/>
                    <a:p>
                      <a:pPr marL="361950" indent="-361950">
                        <a:lnSpc>
                          <a:spcPct val="150000"/>
                        </a:lnSpc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CPU</a:t>
                      </a:r>
                      <a:endParaRPr lang="zh-TW" alt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Intel Xeon D-2123IT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4C/8T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 虛擬化計算處理器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</a:rPr>
                        <a:t>Intel Xeon D-2146NT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</a:rPr>
                        <a:t>8C/16T</a:t>
                      </a:r>
                      <a:r>
                        <a:rPr lang="zh-TW" altLang="en-US" sz="1400" dirty="0">
                          <a:solidFill>
                            <a:schemeClr val="bg1"/>
                          </a:solidFill>
                        </a:rPr>
                        <a:t> 虛擬化計算處理器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</a:rPr>
                        <a:t>Intel Xeon D-2166NT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 b="0" dirty="0">
                          <a:solidFill>
                            <a:schemeClr val="bg1"/>
                          </a:solidFill>
                        </a:rPr>
                        <a:t>12C/24T</a:t>
                      </a:r>
                      <a:r>
                        <a:rPr lang="zh-TW" altLang="en-US" sz="1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zh-TW" altLang="en-US" sz="1400" dirty="0">
                          <a:solidFill>
                            <a:schemeClr val="bg1"/>
                          </a:solidFill>
                        </a:rPr>
                        <a:t>虛擬化計算處理器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886712"/>
                  </a:ext>
                </a:extLst>
              </a:tr>
              <a:tr h="4394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記憶體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8GB DDR4 (4GB x 2) </a:t>
                      </a:r>
                      <a:r>
                        <a:rPr lang="en-US" altLang="zh-TW" sz="1400">
                          <a:solidFill>
                            <a:srgbClr val="FF3300"/>
                          </a:solidFill>
                        </a:rPr>
                        <a:t>ECC</a:t>
                      </a:r>
                      <a:endParaRPr lang="zh-TW" alt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</a:rPr>
                        <a:t>32GB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 DDR4 (8GB x 4) </a:t>
                      </a:r>
                      <a:r>
                        <a:rPr lang="en-US" altLang="zh-TW" sz="1400">
                          <a:solidFill>
                            <a:srgbClr val="FF3300"/>
                          </a:solidFill>
                        </a:rPr>
                        <a:t>ECC</a:t>
                      </a:r>
                      <a:endParaRPr lang="zh-TW" altLang="en-US" sz="1400">
                        <a:solidFill>
                          <a:srgbClr val="FF3300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</a:rPr>
                        <a:t>64GB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 DDR4 (16GB x 4) </a:t>
                      </a:r>
                      <a:r>
                        <a:rPr lang="en-US" altLang="zh-TW" sz="1400">
                          <a:solidFill>
                            <a:srgbClr val="E05D41"/>
                          </a:solidFill>
                        </a:rPr>
                        <a:t>ECC</a:t>
                      </a:r>
                      <a:endParaRPr lang="zh-TW" altLang="en-US" sz="1400">
                        <a:solidFill>
                          <a:srgbClr val="E05D4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29802"/>
                  </a:ext>
                </a:extLst>
              </a:tr>
              <a:tr h="1671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網路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8 x 1GbE 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與</a:t>
                      </a:r>
                      <a:endParaRPr lang="en-US" altLang="zh-TW" sz="140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4 x </a:t>
                      </a:r>
                      <a:r>
                        <a:rPr lang="en-US" altLang="zh-TW" sz="1400" b="1">
                          <a:solidFill>
                            <a:schemeClr val="bg1"/>
                          </a:solidFill>
                        </a:rPr>
                        <a:t>10GbE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bg1"/>
                          </a:solidFill>
                        </a:rPr>
                        <a:t>SFP+</a:t>
                      </a:r>
                      <a:endParaRPr lang="zh-TW" altLang="en-US" sz="14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F0502020204030204"/>
                          <a:ea typeface="微軟正黑體"/>
                          <a:cs typeface="+mn-cs"/>
                        </a:rPr>
                        <a:t>8 x 1GbE </a:t>
                      </a:r>
                      <a:r>
                        <a:rPr kumimoji="0" lang="zh-TW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F0502020204030204"/>
                          <a:ea typeface="微軟正黑體"/>
                          <a:cs typeface="+mn-cs"/>
                        </a:rPr>
                        <a:t>與</a:t>
                      </a: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F0502020204030204"/>
                        <a:ea typeface="微軟正黑體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F0502020204030204"/>
                          <a:ea typeface="微軟正黑體"/>
                          <a:cs typeface="+mn-cs"/>
                        </a:rPr>
                        <a:t>4 x </a:t>
                      </a:r>
                      <a:r>
                        <a:rPr kumimoji="0" lang="en-US" altLang="zh-TW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F0502020204030204"/>
                          <a:ea typeface="微軟正黑體"/>
                          <a:cs typeface="+mn-cs"/>
                        </a:rPr>
                        <a:t>10GbE SFP+</a:t>
                      </a:r>
                      <a:endParaRPr kumimoji="0" lang="zh-TW" alt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F0502020204030204"/>
                        <a:ea typeface="微軟正黑體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F0502020204030204"/>
                          <a:ea typeface="微軟正黑體"/>
                          <a:cs typeface="+mn-cs"/>
                        </a:rPr>
                        <a:t>8 x 1GbE </a:t>
                      </a:r>
                      <a:r>
                        <a:rPr kumimoji="0" lang="zh-TW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F0502020204030204"/>
                          <a:ea typeface="微軟正黑體"/>
                          <a:cs typeface="+mn-cs"/>
                        </a:rPr>
                        <a:t>與</a:t>
                      </a: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F0502020204030204"/>
                        <a:ea typeface="微軟正黑體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F0502020204030204"/>
                          <a:ea typeface="微軟正黑體"/>
                          <a:cs typeface="+mn-cs"/>
                        </a:rPr>
                        <a:t>4 x </a:t>
                      </a:r>
                      <a:r>
                        <a:rPr kumimoji="0" lang="en-US" altLang="zh-TW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F0502020204030204"/>
                          <a:ea typeface="微軟正黑體"/>
                          <a:cs typeface="+mn-cs"/>
                        </a:rPr>
                        <a:t>10GbE SFP+</a:t>
                      </a:r>
                      <a:endParaRPr kumimoji="0" lang="zh-TW" alt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F0502020204030204"/>
                        <a:ea typeface="微軟正黑體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166586"/>
                  </a:ext>
                </a:extLst>
              </a:tr>
              <a:tr h="1671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網路擴充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可額外擴展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4x10GbE/2x25GbE</a:t>
                      </a:r>
                      <a:endParaRPr lang="zh-TW" alt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可額外擴展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4x10GbE/2x25GbE</a:t>
                      </a:r>
                      <a:endParaRPr lang="zh-TW" alt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可額外擴展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4x10GbE/2x25GbE</a:t>
                      </a:r>
                      <a:endParaRPr lang="zh-TW" alt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87698"/>
                  </a:ext>
                </a:extLst>
              </a:tr>
              <a:tr h="1671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硬碟擴充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內建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2.5” SATA x 2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插槽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內建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2.5” SATA x 2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插槽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內建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2.5” SATA x 2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插槽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102844"/>
                  </a:ext>
                </a:extLst>
              </a:tr>
              <a:tr h="1671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PCIe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</a:rPr>
                        <a:t>擴充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1 x PCIe Gen3 x 8 (FH/HL)</a:t>
                      </a:r>
                      <a:endParaRPr lang="zh-TW" alt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</a:rPr>
                        <a:t>1 x PCIe Gen3 x 8 (FH/HL)</a:t>
                      </a:r>
                      <a:endParaRPr lang="zh-TW" altLang="en-US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</a:rPr>
                        <a:t>1 x PCIe Gen3 x 8 (FH/HL)</a:t>
                      </a:r>
                      <a:endParaRPr lang="zh-TW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187267"/>
                  </a:ext>
                </a:extLst>
              </a:tr>
            </a:tbl>
          </a:graphicData>
        </a:graphic>
      </p:graphicFrame>
      <p:sp>
        <p:nvSpPr>
          <p:cNvPr id="8" name="標題 5">
            <a:extLst>
              <a:ext uri="{FF2B5EF4-FFF2-40B4-BE49-F238E27FC236}">
                <a16:creationId xmlns:a16="http://schemas.microsoft.com/office/drawing/2014/main" id="{41C709DD-12DE-4152-884B-45D1FD85942E}"/>
              </a:ext>
            </a:extLst>
          </p:cNvPr>
          <p:cNvSpPr txBox="1">
            <a:spLocks/>
          </p:cNvSpPr>
          <p:nvPr/>
        </p:nvSpPr>
        <p:spPr>
          <a:xfrm>
            <a:off x="383997" y="341561"/>
            <a:ext cx="10711748" cy="9263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chemeClr val="bg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r>
              <a:rPr lang="zh-TW" altLang="en-US" b="1" dirty="0"/>
              <a:t> </a:t>
            </a:r>
            <a:r>
              <a:rPr lang="en-US" altLang="zh-TW" b="1" dirty="0" err="1"/>
              <a:t>QuCPE</a:t>
            </a:r>
            <a:r>
              <a:rPr lang="en-US" altLang="zh-TW" b="1" dirty="0"/>
              <a:t>  </a:t>
            </a:r>
            <a:r>
              <a:rPr lang="zh-TW" altLang="en-US" b="1" dirty="0"/>
              <a:t>建構高效率網通虛擬化平台硬體規格</a:t>
            </a:r>
          </a:p>
        </p:txBody>
      </p:sp>
      <p:sp>
        <p:nvSpPr>
          <p:cNvPr id="26" name="標題 5">
            <a:extLst>
              <a:ext uri="{FF2B5EF4-FFF2-40B4-BE49-F238E27FC236}">
                <a16:creationId xmlns:a16="http://schemas.microsoft.com/office/drawing/2014/main" id="{F17AFC10-C6E3-4A83-A780-BAFEED5C808D}"/>
              </a:ext>
            </a:extLst>
          </p:cNvPr>
          <p:cNvSpPr txBox="1">
            <a:spLocks/>
          </p:cNvSpPr>
          <p:nvPr/>
        </p:nvSpPr>
        <p:spPr>
          <a:xfrm>
            <a:off x="6631249" y="2125779"/>
            <a:ext cx="3653315" cy="2980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chemeClr val="bg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r>
              <a:rPr lang="en-US" altLang="zh-TW" sz="1800">
                <a:cs typeface="Gautami"/>
              </a:rPr>
              <a:t>QuCPE-7010  </a:t>
            </a:r>
            <a:r>
              <a:rPr lang="zh-TW" altLang="en-US" sz="1800">
                <a:cs typeface="Gautami"/>
              </a:rPr>
              <a:t>系列</a:t>
            </a: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7D605A52-1D49-48A4-9F74-1EF3DE831DE8}"/>
              </a:ext>
            </a:extLst>
          </p:cNvPr>
          <p:cNvGrpSpPr/>
          <p:nvPr/>
        </p:nvGrpSpPr>
        <p:grpSpPr>
          <a:xfrm>
            <a:off x="1787468" y="2666383"/>
            <a:ext cx="6165853" cy="3601299"/>
            <a:chOff x="2394371" y="2846649"/>
            <a:chExt cx="6047844" cy="3601299"/>
          </a:xfrm>
        </p:grpSpPr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BF9FE92D-1FB9-483D-8350-3068C8D055AB}"/>
                </a:ext>
              </a:extLst>
            </p:cNvPr>
            <p:cNvCxnSpPr>
              <a:cxnSpLocks/>
            </p:cNvCxnSpPr>
            <p:nvPr/>
          </p:nvCxnSpPr>
          <p:spPr>
            <a:xfrm>
              <a:off x="2394371" y="2846649"/>
              <a:ext cx="0" cy="3601299"/>
            </a:xfrm>
            <a:prstGeom prst="line">
              <a:avLst/>
            </a:prstGeom>
            <a:ln w="12700">
              <a:gradFill>
                <a:gsLst>
                  <a:gs pos="0">
                    <a:srgbClr val="FF3300">
                      <a:alpha val="0"/>
                    </a:srgbClr>
                  </a:gs>
                  <a:gs pos="59000">
                    <a:schemeClr val="bg1">
                      <a:lumMod val="95000"/>
                    </a:schemeClr>
                  </a:gs>
                  <a:gs pos="100000">
                    <a:srgbClr val="FF3300">
                      <a:alpha val="0"/>
                    </a:srgbClr>
                  </a:gs>
                  <a:gs pos="95000">
                    <a:srgbClr val="FF3300"/>
                  </a:gs>
                  <a:gs pos="5000">
                    <a:srgbClr val="CC2700"/>
                  </a:gs>
                </a:gsLst>
                <a:lin ang="5400000" scaled="1"/>
              </a:gradFill>
            </a:ln>
            <a:effectLst>
              <a:outerShdw blurRad="50800" dist="38100" algn="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48F3A3DD-3858-447D-9928-405C28FBB627}"/>
                </a:ext>
              </a:extLst>
            </p:cNvPr>
            <p:cNvCxnSpPr>
              <a:cxnSpLocks/>
            </p:cNvCxnSpPr>
            <p:nvPr/>
          </p:nvCxnSpPr>
          <p:spPr>
            <a:xfrm>
              <a:off x="8442215" y="2846649"/>
              <a:ext cx="0" cy="3601299"/>
            </a:xfrm>
            <a:prstGeom prst="line">
              <a:avLst/>
            </a:prstGeom>
            <a:ln w="12700">
              <a:gradFill>
                <a:gsLst>
                  <a:gs pos="0">
                    <a:srgbClr val="FF3300">
                      <a:alpha val="0"/>
                    </a:srgbClr>
                  </a:gs>
                  <a:gs pos="59000">
                    <a:schemeClr val="bg1">
                      <a:lumMod val="95000"/>
                    </a:schemeClr>
                  </a:gs>
                  <a:gs pos="100000">
                    <a:srgbClr val="FF3300">
                      <a:alpha val="0"/>
                    </a:srgbClr>
                  </a:gs>
                  <a:gs pos="95000">
                    <a:srgbClr val="FF3300"/>
                  </a:gs>
                  <a:gs pos="5000">
                    <a:srgbClr val="CC2700"/>
                  </a:gs>
                </a:gsLst>
                <a:lin ang="5400000" scaled="1"/>
              </a:gradFill>
            </a:ln>
            <a:effectLst>
              <a:outerShdw blurRad="50800" dist="38100" algn="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BBA14CB0-7B95-4921-A5E4-854A99DCF586}"/>
                </a:ext>
              </a:extLst>
            </p:cNvPr>
            <p:cNvCxnSpPr>
              <a:cxnSpLocks/>
            </p:cNvCxnSpPr>
            <p:nvPr/>
          </p:nvCxnSpPr>
          <p:spPr>
            <a:xfrm>
              <a:off x="5337065" y="2846649"/>
              <a:ext cx="0" cy="3601299"/>
            </a:xfrm>
            <a:prstGeom prst="line">
              <a:avLst/>
            </a:prstGeom>
            <a:ln w="12700">
              <a:gradFill>
                <a:gsLst>
                  <a:gs pos="0">
                    <a:srgbClr val="FF3300">
                      <a:alpha val="0"/>
                    </a:srgbClr>
                  </a:gs>
                  <a:gs pos="59000">
                    <a:schemeClr val="bg1">
                      <a:lumMod val="95000"/>
                    </a:schemeClr>
                  </a:gs>
                  <a:gs pos="100000">
                    <a:srgbClr val="FF3300">
                      <a:alpha val="0"/>
                    </a:srgbClr>
                  </a:gs>
                  <a:gs pos="95000">
                    <a:srgbClr val="FF3300"/>
                  </a:gs>
                  <a:gs pos="5000">
                    <a:srgbClr val="CC2700"/>
                  </a:gs>
                </a:gsLst>
                <a:lin ang="5400000" scaled="1"/>
              </a:gradFill>
            </a:ln>
            <a:effectLst>
              <a:outerShdw blurRad="50800" dist="38100" algn="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36F223F3-0C63-4E8B-B565-FD6A31E119DB}"/>
              </a:ext>
            </a:extLst>
          </p:cNvPr>
          <p:cNvSpPr/>
          <p:nvPr/>
        </p:nvSpPr>
        <p:spPr>
          <a:xfrm>
            <a:off x="606487" y="2666383"/>
            <a:ext cx="10489258" cy="3601298"/>
          </a:xfrm>
          <a:prstGeom prst="rect">
            <a:avLst/>
          </a:prstGeom>
          <a:noFill/>
          <a:ln w="15875">
            <a:gradFill>
              <a:gsLst>
                <a:gs pos="64000">
                  <a:schemeClr val="bg2">
                    <a:lumMod val="90000"/>
                  </a:schemeClr>
                </a:gs>
                <a:gs pos="24800">
                  <a:srgbClr val="FF3300"/>
                </a:gs>
                <a:gs pos="0">
                  <a:srgbClr val="FF3300"/>
                </a:gs>
                <a:gs pos="100000">
                  <a:srgbClr val="FF33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Intel® Xeon® D 處理器">
            <a:extLst>
              <a:ext uri="{FF2B5EF4-FFF2-40B4-BE49-F238E27FC236}">
                <a16:creationId xmlns:a16="http://schemas.microsoft.com/office/drawing/2014/main" id="{7C90ED78-D5ED-4EAD-852E-89F051C2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891" y="1694798"/>
            <a:ext cx="729013" cy="7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47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 76">
            <a:extLst>
              <a:ext uri="{FF2B5EF4-FFF2-40B4-BE49-F238E27FC236}">
                <a16:creationId xmlns:a16="http://schemas.microsoft.com/office/drawing/2014/main" id="{14B52078-D425-4768-8106-7A4BC543631F}"/>
              </a:ext>
            </a:extLst>
          </p:cNvPr>
          <p:cNvSpPr/>
          <p:nvPr/>
        </p:nvSpPr>
        <p:spPr>
          <a:xfrm>
            <a:off x="-1402" y="-26734"/>
            <a:ext cx="12193402" cy="1255994"/>
          </a:xfrm>
          <a:prstGeom prst="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rgbClr val="000000"/>
              </a:gs>
            </a:gsLst>
            <a:path path="rect">
              <a:fillToRect l="100000" t="100000"/>
            </a:path>
          </a:gradFill>
          <a:ln>
            <a:noFill/>
          </a:ln>
          <a:effectLst>
            <a:innerShdw blurRad="317500" dist="1270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一張含有 文字, 標誌 的圖片&#10;&#10;自動產生的描述">
            <a:extLst>
              <a:ext uri="{FF2B5EF4-FFF2-40B4-BE49-F238E27FC236}">
                <a16:creationId xmlns:a16="http://schemas.microsoft.com/office/drawing/2014/main" id="{DC91FCA2-4691-4880-AF7C-62D2672F2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32" y="1820547"/>
            <a:ext cx="6255083" cy="4287583"/>
          </a:xfrm>
          <a:prstGeom prst="rect">
            <a:avLst/>
          </a:prstGeom>
          <a:effectLst>
            <a:outerShdw blurRad="254000" dist="228600" dir="5400000" algn="t" rotWithShape="0">
              <a:prstClr val="black">
                <a:alpha val="61000"/>
              </a:prstClr>
            </a:outerShdw>
          </a:effectLst>
        </p:spPr>
      </p:pic>
      <p:cxnSp>
        <p:nvCxnSpPr>
          <p:cNvPr id="65" name="接點: 肘形 64">
            <a:extLst>
              <a:ext uri="{FF2B5EF4-FFF2-40B4-BE49-F238E27FC236}">
                <a16:creationId xmlns:a16="http://schemas.microsoft.com/office/drawing/2014/main" id="{4F3D1659-AAEC-4153-B75E-FFF10B34BB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915699" y="4288900"/>
            <a:ext cx="1100989" cy="553154"/>
          </a:xfrm>
          <a:prstGeom prst="bentConnector3">
            <a:avLst>
              <a:gd name="adj1" fmla="val 26153"/>
            </a:avLst>
          </a:prstGeom>
          <a:ln w="19050">
            <a:solidFill>
              <a:schemeClr val="bg1"/>
            </a:solidFill>
            <a:tailEnd type="oval"/>
          </a:ln>
          <a:effectLst>
            <a:outerShdw blurRad="50800" dist="63500" dir="2700000" algn="tl" rotWithShape="0">
              <a:prstClr val="black">
                <a:alpha val="7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接點: 肘形 78">
            <a:extLst>
              <a:ext uri="{FF2B5EF4-FFF2-40B4-BE49-F238E27FC236}">
                <a16:creationId xmlns:a16="http://schemas.microsoft.com/office/drawing/2014/main" id="{70F59EC6-6E01-457F-9F4B-FB2F9290ACAB}"/>
              </a:ext>
            </a:extLst>
          </p:cNvPr>
          <p:cNvCxnSpPr>
            <a:cxnSpLocks/>
            <a:endCxn id="68" idx="2"/>
          </p:cNvCxnSpPr>
          <p:nvPr/>
        </p:nvCxnSpPr>
        <p:spPr>
          <a:xfrm flipV="1">
            <a:off x="3069124" y="6010949"/>
            <a:ext cx="2186107" cy="181130"/>
          </a:xfrm>
          <a:prstGeom prst="bentConnector2">
            <a:avLst/>
          </a:prstGeom>
          <a:ln w="19050">
            <a:solidFill>
              <a:schemeClr val="bg1"/>
            </a:solidFill>
            <a:tailEnd type="oval"/>
          </a:ln>
          <a:effectLst>
            <a:outerShdw blurRad="50800" dist="63500" dir="2700000" algn="tl" rotWithShape="0">
              <a:prstClr val="black">
                <a:alpha val="7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4C9C49A1-6C47-43BD-9B05-CB0ABAA2771C}"/>
              </a:ext>
            </a:extLst>
          </p:cNvPr>
          <p:cNvCxnSpPr>
            <a:cxnSpLocks/>
          </p:cNvCxnSpPr>
          <p:nvPr/>
        </p:nvCxnSpPr>
        <p:spPr>
          <a:xfrm>
            <a:off x="3069124" y="4325953"/>
            <a:ext cx="986828" cy="676079"/>
          </a:xfrm>
          <a:prstGeom prst="bentConnector3">
            <a:avLst>
              <a:gd name="adj1" fmla="val 100459"/>
            </a:avLst>
          </a:prstGeom>
          <a:ln w="19050">
            <a:solidFill>
              <a:schemeClr val="bg1"/>
            </a:solidFill>
            <a:tailEnd type="oval"/>
          </a:ln>
          <a:effectLst>
            <a:outerShdw blurRad="50800" dist="63500" dir="2700000" algn="tl" rotWithShape="0">
              <a:prstClr val="black">
                <a:alpha val="7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接點: 肘形 69">
            <a:extLst>
              <a:ext uri="{FF2B5EF4-FFF2-40B4-BE49-F238E27FC236}">
                <a16:creationId xmlns:a16="http://schemas.microsoft.com/office/drawing/2014/main" id="{909E61B9-C0B8-43BA-939C-BD1C65B2EE47}"/>
              </a:ext>
            </a:extLst>
          </p:cNvPr>
          <p:cNvCxnSpPr>
            <a:cxnSpLocks/>
          </p:cNvCxnSpPr>
          <p:nvPr/>
        </p:nvCxnSpPr>
        <p:spPr>
          <a:xfrm>
            <a:off x="3069125" y="1817638"/>
            <a:ext cx="2750530" cy="2596015"/>
          </a:xfrm>
          <a:prstGeom prst="bentConnector3">
            <a:avLst>
              <a:gd name="adj1" fmla="val 99702"/>
            </a:avLst>
          </a:prstGeom>
          <a:ln w="28575">
            <a:solidFill>
              <a:schemeClr val="bg1"/>
            </a:solidFill>
            <a:tailEnd type="oval"/>
          </a:ln>
          <a:effectLst>
            <a:outerShdw blurRad="50800" dist="63500" dir="2700000" algn="tl" rotWithShape="0">
              <a:prstClr val="black">
                <a:alpha val="7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85C6EA9D-8902-4629-8CCF-55669714F3B1}"/>
              </a:ext>
            </a:extLst>
          </p:cNvPr>
          <p:cNvCxnSpPr>
            <a:cxnSpLocks/>
          </p:cNvCxnSpPr>
          <p:nvPr/>
        </p:nvCxnSpPr>
        <p:spPr>
          <a:xfrm flipV="1">
            <a:off x="3069124" y="3195873"/>
            <a:ext cx="1412341" cy="13602"/>
          </a:xfrm>
          <a:prstGeom prst="line">
            <a:avLst/>
          </a:prstGeom>
          <a:ln w="19050">
            <a:solidFill>
              <a:schemeClr val="bg1"/>
            </a:solidFill>
            <a:tailEnd type="oval"/>
          </a:ln>
          <a:effectLst>
            <a:outerShdw blurRad="50800" dist="63500" dir="2700000" algn="tl" rotWithShape="0">
              <a:prstClr val="black">
                <a:alpha val="7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接點: 肘形 85">
            <a:extLst>
              <a:ext uri="{FF2B5EF4-FFF2-40B4-BE49-F238E27FC236}">
                <a16:creationId xmlns:a16="http://schemas.microsoft.com/office/drawing/2014/main" id="{DD7C7F66-AA45-4C60-8599-55181F942018}"/>
              </a:ext>
            </a:extLst>
          </p:cNvPr>
          <p:cNvCxnSpPr>
            <a:cxnSpLocks/>
          </p:cNvCxnSpPr>
          <p:nvPr/>
        </p:nvCxnSpPr>
        <p:spPr>
          <a:xfrm rot="10800000" flipV="1">
            <a:off x="7749766" y="1656073"/>
            <a:ext cx="1217516" cy="746396"/>
          </a:xfrm>
          <a:prstGeom prst="bentConnector3">
            <a:avLst>
              <a:gd name="adj1" fmla="val 100565"/>
            </a:avLst>
          </a:prstGeom>
          <a:ln w="19050">
            <a:solidFill>
              <a:schemeClr val="bg1"/>
            </a:solidFill>
            <a:tailEnd type="oval"/>
          </a:ln>
          <a:effectLst>
            <a:outerShdw blurRad="50800" dist="63500" dir="2700000" algn="tl" rotWithShape="0">
              <a:prstClr val="black">
                <a:alpha val="7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接點: 肘形 100">
            <a:extLst>
              <a:ext uri="{FF2B5EF4-FFF2-40B4-BE49-F238E27FC236}">
                <a16:creationId xmlns:a16="http://schemas.microsoft.com/office/drawing/2014/main" id="{E8133D52-8187-4227-A61B-98A1890230F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134002" y="3195872"/>
            <a:ext cx="3833281" cy="1691628"/>
          </a:xfrm>
          <a:prstGeom prst="bentConnector3">
            <a:avLst>
              <a:gd name="adj1" fmla="val 52362"/>
            </a:avLst>
          </a:prstGeom>
          <a:ln w="19050">
            <a:solidFill>
              <a:schemeClr val="bg1"/>
            </a:solidFill>
            <a:tailEnd type="oval"/>
          </a:ln>
          <a:effectLst>
            <a:outerShdw blurRad="50800" dist="63500" dir="2700000" algn="tl" rotWithShape="0">
              <a:prstClr val="black">
                <a:alpha val="7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1A402C5C-6581-4B13-BAF5-3C7CC895D995}"/>
              </a:ext>
            </a:extLst>
          </p:cNvPr>
          <p:cNvSpPr/>
          <p:nvPr/>
        </p:nvSpPr>
        <p:spPr>
          <a:xfrm>
            <a:off x="385399" y="1022248"/>
            <a:ext cx="2692777" cy="1556490"/>
          </a:xfrm>
          <a:prstGeom prst="roundRect">
            <a:avLst>
              <a:gd name="adj" fmla="val 416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F918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65000"/>
                  </a:schemeClr>
                </a:gs>
                <a:gs pos="100000">
                  <a:srgbClr val="CC2700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167F806E-6F01-456B-962F-86EC81E53839}"/>
              </a:ext>
            </a:extLst>
          </p:cNvPr>
          <p:cNvSpPr/>
          <p:nvPr/>
        </p:nvSpPr>
        <p:spPr>
          <a:xfrm>
            <a:off x="383968" y="2877689"/>
            <a:ext cx="2692777" cy="859408"/>
          </a:xfrm>
          <a:prstGeom prst="roundRect">
            <a:avLst>
              <a:gd name="adj" fmla="val 416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F918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65000"/>
                  </a:schemeClr>
                </a:gs>
                <a:gs pos="100000">
                  <a:srgbClr val="CC2700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A0DB09DB-289A-476E-99CF-8C09A523D77D}"/>
              </a:ext>
            </a:extLst>
          </p:cNvPr>
          <p:cNvSpPr/>
          <p:nvPr/>
        </p:nvSpPr>
        <p:spPr>
          <a:xfrm>
            <a:off x="8972410" y="5157955"/>
            <a:ext cx="2692777" cy="1214026"/>
          </a:xfrm>
          <a:prstGeom prst="roundRect">
            <a:avLst>
              <a:gd name="adj" fmla="val 416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F918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65000"/>
                  </a:schemeClr>
                </a:gs>
                <a:gs pos="100000">
                  <a:srgbClr val="CC2700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E3323AAC-1C0E-4C28-88E0-2A4485C0B252}"/>
              </a:ext>
            </a:extLst>
          </p:cNvPr>
          <p:cNvSpPr/>
          <p:nvPr/>
        </p:nvSpPr>
        <p:spPr>
          <a:xfrm>
            <a:off x="8972410" y="3886950"/>
            <a:ext cx="2692777" cy="931493"/>
          </a:xfrm>
          <a:prstGeom prst="roundRect">
            <a:avLst>
              <a:gd name="adj" fmla="val 416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F918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65000"/>
                  </a:schemeClr>
                </a:gs>
                <a:gs pos="100000">
                  <a:srgbClr val="CC2700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EC942198-8EDA-42EB-9347-6827DBD5D135}"/>
              </a:ext>
            </a:extLst>
          </p:cNvPr>
          <p:cNvSpPr/>
          <p:nvPr/>
        </p:nvSpPr>
        <p:spPr>
          <a:xfrm>
            <a:off x="8972410" y="2351731"/>
            <a:ext cx="2692777" cy="1227238"/>
          </a:xfrm>
          <a:prstGeom prst="roundRect">
            <a:avLst>
              <a:gd name="adj" fmla="val 416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F918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65000"/>
                  </a:schemeClr>
                </a:gs>
                <a:gs pos="100000">
                  <a:srgbClr val="CC2700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0131428E-1276-4CB9-B074-F883AD535561}"/>
              </a:ext>
            </a:extLst>
          </p:cNvPr>
          <p:cNvSpPr/>
          <p:nvPr/>
        </p:nvSpPr>
        <p:spPr>
          <a:xfrm>
            <a:off x="8972410" y="1022248"/>
            <a:ext cx="2692777" cy="997124"/>
          </a:xfrm>
          <a:prstGeom prst="roundRect">
            <a:avLst>
              <a:gd name="adj" fmla="val 416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F918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65000"/>
                  </a:schemeClr>
                </a:gs>
                <a:gs pos="100000">
                  <a:srgbClr val="CC2700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92AE5DD4-15C3-4CEA-9966-0B97DC787B2C}"/>
              </a:ext>
            </a:extLst>
          </p:cNvPr>
          <p:cNvSpPr/>
          <p:nvPr/>
        </p:nvSpPr>
        <p:spPr>
          <a:xfrm>
            <a:off x="383968" y="4045166"/>
            <a:ext cx="2692777" cy="1133651"/>
          </a:xfrm>
          <a:prstGeom prst="roundRect">
            <a:avLst>
              <a:gd name="adj" fmla="val 416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F918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65000"/>
                  </a:schemeClr>
                </a:gs>
                <a:gs pos="100000">
                  <a:srgbClr val="CC2700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AE1A01B0-98BD-4C63-A1AE-1DE78AFFFE44}"/>
              </a:ext>
            </a:extLst>
          </p:cNvPr>
          <p:cNvSpPr/>
          <p:nvPr/>
        </p:nvSpPr>
        <p:spPr>
          <a:xfrm>
            <a:off x="383968" y="5442118"/>
            <a:ext cx="2692777" cy="1026077"/>
          </a:xfrm>
          <a:prstGeom prst="roundRect">
            <a:avLst>
              <a:gd name="adj" fmla="val 4169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F918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65000"/>
                  </a:schemeClr>
                </a:gs>
                <a:gs pos="100000">
                  <a:srgbClr val="CC2700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標題 5">
            <a:extLst>
              <a:ext uri="{FF2B5EF4-FFF2-40B4-BE49-F238E27FC236}">
                <a16:creationId xmlns:a16="http://schemas.microsoft.com/office/drawing/2014/main" id="{7F488CF8-31F8-47AC-BCE9-BDAB528AE6CB}"/>
              </a:ext>
            </a:extLst>
          </p:cNvPr>
          <p:cNvSpPr txBox="1">
            <a:spLocks/>
          </p:cNvSpPr>
          <p:nvPr/>
        </p:nvSpPr>
        <p:spPr>
          <a:xfrm>
            <a:off x="1362613" y="248580"/>
            <a:ext cx="9337519" cy="8120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lang="zh-TW" altLang="en-US" sz="4200" b="0" i="0" kern="1200">
                <a:solidFill>
                  <a:schemeClr val="bg1"/>
                </a:solidFill>
                <a:latin typeface="+mj-ea"/>
                <a:ea typeface="+mj-ea"/>
                <a:cs typeface="Gautami" panose="020B0502040204020203" pitchFamily="34" charset="0"/>
                <a:sym typeface="Arial"/>
              </a:defRPr>
            </a:lvl1pPr>
          </a:lstStyle>
          <a:p>
            <a:pPr algn="ctr"/>
            <a:r>
              <a:rPr lang="zh-TW" altLang="en-US" b="1" dirty="0"/>
              <a:t> </a:t>
            </a:r>
            <a:r>
              <a:rPr lang="en-US" altLang="zh-TW" b="1" dirty="0" err="1"/>
              <a:t>QuCPE</a:t>
            </a:r>
            <a:r>
              <a:rPr lang="en-US" altLang="zh-TW" b="1" dirty="0"/>
              <a:t>  </a:t>
            </a:r>
            <a:r>
              <a:rPr lang="zh-TW" altLang="en-US" b="1" dirty="0"/>
              <a:t>內部設計揭密</a:t>
            </a:r>
            <a:r>
              <a:rPr lang="en-US" altLang="zh-TW" b="1" dirty="0"/>
              <a:t>!</a:t>
            </a:r>
            <a:endParaRPr lang="zh-TW" altLang="en-US" b="1" dirty="0"/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44D40038-56EE-4D33-875A-319320845254}"/>
              </a:ext>
            </a:extLst>
          </p:cNvPr>
          <p:cNvSpPr/>
          <p:nvPr/>
        </p:nvSpPr>
        <p:spPr>
          <a:xfrm>
            <a:off x="4414462" y="5731641"/>
            <a:ext cx="1681538" cy="279308"/>
          </a:xfrm>
          <a:prstGeom prst="roundRect">
            <a:avLst/>
          </a:prstGeom>
          <a:solidFill>
            <a:srgbClr val="FF0066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4" name="接點: 肘形 93">
            <a:extLst>
              <a:ext uri="{FF2B5EF4-FFF2-40B4-BE49-F238E27FC236}">
                <a16:creationId xmlns:a16="http://schemas.microsoft.com/office/drawing/2014/main" id="{30211E7D-7087-4485-A4AE-164597C49B2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36190" y="2804419"/>
            <a:ext cx="2331092" cy="1758327"/>
          </a:xfrm>
          <a:prstGeom prst="bentConnector3">
            <a:avLst>
              <a:gd name="adj1" fmla="val 99324"/>
            </a:avLst>
          </a:prstGeom>
          <a:ln w="19050">
            <a:solidFill>
              <a:schemeClr val="bg1"/>
            </a:solidFill>
            <a:tailEnd type="oval"/>
          </a:ln>
          <a:effectLst>
            <a:outerShdw blurRad="50800" dist="63500" dir="2700000" algn="tl" rotWithShape="0">
              <a:prstClr val="black">
                <a:alpha val="7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DC192FF9-08AD-4E12-8535-0E645D5FB4D6}"/>
              </a:ext>
            </a:extLst>
          </p:cNvPr>
          <p:cNvSpPr/>
          <p:nvPr/>
        </p:nvSpPr>
        <p:spPr>
          <a:xfrm>
            <a:off x="6096000" y="5739247"/>
            <a:ext cx="840771" cy="279308"/>
          </a:xfrm>
          <a:prstGeom prst="roundRect">
            <a:avLst/>
          </a:prstGeom>
          <a:solidFill>
            <a:srgbClr val="00B0F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8" name="接點: 肘形 107">
            <a:extLst>
              <a:ext uri="{FF2B5EF4-FFF2-40B4-BE49-F238E27FC236}">
                <a16:creationId xmlns:a16="http://schemas.microsoft.com/office/drawing/2014/main" id="{D92BC8F8-E2BF-4FD2-B2B3-08AA214EDE72}"/>
              </a:ext>
            </a:extLst>
          </p:cNvPr>
          <p:cNvCxnSpPr>
            <a:cxnSpLocks/>
          </p:cNvCxnSpPr>
          <p:nvPr/>
        </p:nvCxnSpPr>
        <p:spPr>
          <a:xfrm rot="10800000">
            <a:off x="6536602" y="6018555"/>
            <a:ext cx="2430680" cy="172590"/>
          </a:xfrm>
          <a:prstGeom prst="bentConnector3">
            <a:avLst>
              <a:gd name="adj1" fmla="val 99911"/>
            </a:avLst>
          </a:prstGeom>
          <a:ln w="19050">
            <a:solidFill>
              <a:schemeClr val="bg1"/>
            </a:solidFill>
            <a:tailEnd type="oval"/>
          </a:ln>
          <a:effectLst>
            <a:outerShdw blurRad="50800" dist="63500" dir="2700000" algn="tl" rotWithShape="0">
              <a:prstClr val="black">
                <a:alpha val="7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55021003-2065-40E0-97ED-BBAA0FFECA52}"/>
              </a:ext>
            </a:extLst>
          </p:cNvPr>
          <p:cNvSpPr txBox="1"/>
          <p:nvPr/>
        </p:nvSpPr>
        <p:spPr>
          <a:xfrm>
            <a:off x="570183" y="1701122"/>
            <a:ext cx="1774481" cy="90781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Xeon </a:t>
            </a:r>
            <a:r>
              <a:rPr lang="en-US" altLang="zh-TW" sz="1200" kern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D-2123IT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Xeon D-2146NT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Xeon D-2166NT</a:t>
            </a:r>
            <a:endParaRPr lang="zh-TW" altLang="en-US" sz="12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A8348C05-3A4C-45C7-8876-D9A8239A0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76" y="1746678"/>
            <a:ext cx="878974" cy="801624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548C0C30-D883-40AE-9F4F-E263F9BE4965}"/>
              </a:ext>
            </a:extLst>
          </p:cNvPr>
          <p:cNvSpPr txBox="1"/>
          <p:nvPr/>
        </p:nvSpPr>
        <p:spPr>
          <a:xfrm>
            <a:off x="570184" y="1114880"/>
            <a:ext cx="1983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/>
              <a:t>Intel® Xeon®  D</a:t>
            </a:r>
            <a:br>
              <a:rPr lang="en-US" altLang="zh-TW"/>
            </a:br>
            <a:r>
              <a:rPr lang="zh-TW" altLang="en-US" b="1" kern="1800">
                <a:latin typeface="+mj-ea"/>
                <a:ea typeface="+mj-ea"/>
              </a:rPr>
              <a:t>資料中心處理器</a:t>
            </a:r>
            <a:endParaRPr lang="en-US" altLang="zh-TW" b="1" kern="1800">
              <a:latin typeface="+mj-ea"/>
              <a:ea typeface="+mj-ea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0B2A658-0636-41C7-817A-EFFDF5F77FCA}"/>
              </a:ext>
            </a:extLst>
          </p:cNvPr>
          <p:cNvSpPr txBox="1"/>
          <p:nvPr/>
        </p:nvSpPr>
        <p:spPr>
          <a:xfrm>
            <a:off x="579235" y="2981397"/>
            <a:ext cx="2132965" cy="90781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dirty="0"/>
              <a:t>1 </a:t>
            </a:r>
            <a:r>
              <a:rPr lang="zh-TW" altLang="en-US" dirty="0"/>
              <a:t>個 </a:t>
            </a:r>
            <a:r>
              <a:rPr lang="en-US" altLang="zh-TW" dirty="0"/>
              <a:t>PCIe Gen3 x 8</a:t>
            </a:r>
            <a:r>
              <a:rPr lang="zh-TW" altLang="en-US" dirty="0"/>
              <a:t>擴展槽 </a:t>
            </a:r>
            <a:r>
              <a:rPr lang="en-US" altLang="zh-TW" dirty="0"/>
              <a:t>(FH/HL)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B8E79BFA-12CE-4297-978D-F16F4540BE59}"/>
              </a:ext>
            </a:extLst>
          </p:cNvPr>
          <p:cNvSpPr txBox="1"/>
          <p:nvPr/>
        </p:nvSpPr>
        <p:spPr>
          <a:xfrm>
            <a:off x="609645" y="4163334"/>
            <a:ext cx="2294186" cy="90781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dirty="0"/>
              <a:t>1 </a:t>
            </a:r>
            <a:r>
              <a:rPr lang="zh-TW" altLang="en-US" dirty="0"/>
              <a:t>個網路模組擴展槽</a:t>
            </a:r>
            <a:br>
              <a:rPr lang="zh-TW" altLang="en-US" dirty="0"/>
            </a:br>
            <a:r>
              <a:rPr lang="zh-TW" altLang="en-US" dirty="0"/>
              <a:t>支援更多 </a:t>
            </a:r>
            <a:r>
              <a:rPr lang="en-US" altLang="zh-TW" dirty="0"/>
              <a:t>10GbE / 25GbE </a:t>
            </a:r>
            <a:r>
              <a:rPr lang="zh-TW" altLang="en-US" dirty="0"/>
              <a:t>網路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D8819199-55DF-4345-A03D-2837B05D5019}"/>
              </a:ext>
            </a:extLst>
          </p:cNvPr>
          <p:cNvSpPr txBox="1"/>
          <p:nvPr/>
        </p:nvSpPr>
        <p:spPr>
          <a:xfrm>
            <a:off x="570183" y="5654220"/>
            <a:ext cx="2423439" cy="90781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sz="1800" dirty="0"/>
              <a:t>8 </a:t>
            </a:r>
            <a:r>
              <a:rPr lang="zh-TW" altLang="en-US" sz="1800" dirty="0"/>
              <a:t>埠 </a:t>
            </a:r>
            <a:r>
              <a:rPr lang="en-US" altLang="zh-TW" sz="1800" dirty="0"/>
              <a:t>1GbE RJ45 </a:t>
            </a:r>
            <a:r>
              <a:rPr lang="zh-TW" altLang="en-US" sz="1800" dirty="0"/>
              <a:t>網路 </a:t>
            </a:r>
            <a:r>
              <a:rPr lang="en-US" altLang="zh-TW" sz="1400" dirty="0"/>
              <a:t>(QuCPE-7010)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203557C5-1384-446E-B247-81172388A862}"/>
              </a:ext>
            </a:extLst>
          </p:cNvPr>
          <p:cNvSpPr txBox="1"/>
          <p:nvPr/>
        </p:nvSpPr>
        <p:spPr>
          <a:xfrm>
            <a:off x="9134881" y="1222651"/>
            <a:ext cx="2132965" cy="68664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zh-TW" altLang="en-US" dirty="0"/>
              <a:t>雙 </a:t>
            </a:r>
            <a:r>
              <a:rPr lang="en-US" altLang="zh-TW" dirty="0"/>
              <a:t>300 </a:t>
            </a:r>
            <a:r>
              <a:rPr lang="zh-TW" altLang="en-US" dirty="0"/>
              <a:t>瓦電源供應</a:t>
            </a:r>
            <a:br>
              <a:rPr lang="zh-TW" altLang="en-US" dirty="0"/>
            </a:br>
            <a:r>
              <a:rPr lang="en-US" altLang="zh-TW" dirty="0"/>
              <a:t>(</a:t>
            </a:r>
            <a:r>
              <a:rPr lang="zh-TW" altLang="en-US" dirty="0"/>
              <a:t>主要與備援</a:t>
            </a:r>
            <a:r>
              <a:rPr lang="en-US" altLang="zh-TW" dirty="0"/>
              <a:t>)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93DBB46E-866B-416E-BE8D-52FD6000A7F5}"/>
              </a:ext>
            </a:extLst>
          </p:cNvPr>
          <p:cNvSpPr txBox="1"/>
          <p:nvPr/>
        </p:nvSpPr>
        <p:spPr>
          <a:xfrm>
            <a:off x="9144797" y="2507192"/>
            <a:ext cx="2132965" cy="68664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dirty="0"/>
              <a:t>8 </a:t>
            </a:r>
            <a:r>
              <a:rPr lang="zh-TW" altLang="en-US" dirty="0"/>
              <a:t>個 </a:t>
            </a:r>
            <a:r>
              <a:rPr lang="en-US" altLang="zh-TW" dirty="0"/>
              <a:t>DDR4 </a:t>
            </a:r>
            <a:r>
              <a:rPr lang="zh-TW" altLang="en-US" dirty="0"/>
              <a:t>記憶體插槽支援雙通道加速最大支援 </a:t>
            </a:r>
            <a:r>
              <a:rPr lang="en-US" altLang="zh-TW" dirty="0"/>
              <a:t>128GB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91DB5D5B-40FA-4656-AB61-F2C22751BC97}"/>
              </a:ext>
            </a:extLst>
          </p:cNvPr>
          <p:cNvSpPr txBox="1"/>
          <p:nvPr/>
        </p:nvSpPr>
        <p:spPr>
          <a:xfrm>
            <a:off x="9144797" y="4056562"/>
            <a:ext cx="2132965" cy="68664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dirty="0"/>
              <a:t>2 </a:t>
            </a:r>
            <a:r>
              <a:rPr lang="zh-TW" altLang="en-US" dirty="0"/>
              <a:t>個 </a:t>
            </a:r>
            <a:r>
              <a:rPr lang="en-US" altLang="zh-TW" dirty="0"/>
              <a:t>2.5 </a:t>
            </a:r>
            <a:r>
              <a:rPr lang="zh-TW" altLang="en-US" dirty="0"/>
              <a:t>吋硬碟槽</a:t>
            </a:r>
            <a:br>
              <a:rPr lang="zh-TW" altLang="en-US" dirty="0"/>
            </a:br>
            <a:r>
              <a:rPr lang="zh-TW" altLang="en-US" dirty="0"/>
              <a:t>支援 </a:t>
            </a:r>
            <a:r>
              <a:rPr lang="en-US" altLang="zh-TW" dirty="0"/>
              <a:t>SATA 6Gbps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485190-10F7-4D99-985F-47834AE685CC}"/>
              </a:ext>
            </a:extLst>
          </p:cNvPr>
          <p:cNvSpPr txBox="1"/>
          <p:nvPr/>
        </p:nvSpPr>
        <p:spPr>
          <a:xfrm>
            <a:off x="9144797" y="5342897"/>
            <a:ext cx="2132965" cy="68664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zh-TW" dirty="0"/>
              <a:t>4 </a:t>
            </a:r>
            <a:r>
              <a:rPr lang="zh-TW" altLang="en-US" dirty="0"/>
              <a:t>埠 </a:t>
            </a:r>
            <a:r>
              <a:rPr lang="en-US" altLang="zh-TW" dirty="0"/>
              <a:t>10GbE SFP+</a:t>
            </a:r>
            <a:br>
              <a:rPr lang="en-US" altLang="zh-TW" dirty="0"/>
            </a:br>
            <a:r>
              <a:rPr lang="zh-TW" altLang="en-US" dirty="0"/>
              <a:t>光纖網路</a:t>
            </a:r>
          </a:p>
        </p:txBody>
      </p:sp>
    </p:spTree>
    <p:extLst>
      <p:ext uri="{BB962C8B-B14F-4D97-AF65-F5344CB8AC3E}">
        <p14:creationId xmlns:p14="http://schemas.microsoft.com/office/powerpoint/2010/main" val="3035204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2C48E8AA-6F49-43FF-AA1A-8F4BD1248FF9}"/>
              </a:ext>
            </a:extLst>
          </p:cNvPr>
          <p:cNvSpPr/>
          <p:nvPr/>
        </p:nvSpPr>
        <p:spPr>
          <a:xfrm>
            <a:off x="733331" y="3176713"/>
            <a:ext cx="2969536" cy="41477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F918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65000"/>
                  </a:schemeClr>
                </a:gs>
                <a:gs pos="100000">
                  <a:srgbClr val="CC2700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0C3B9DB0-F8C3-4D93-978F-AA34870DF6A4}"/>
              </a:ext>
            </a:extLst>
          </p:cNvPr>
          <p:cNvSpPr/>
          <p:nvPr/>
        </p:nvSpPr>
        <p:spPr>
          <a:xfrm>
            <a:off x="733331" y="4904718"/>
            <a:ext cx="2969536" cy="41477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F918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65000"/>
                  </a:schemeClr>
                </a:gs>
                <a:gs pos="100000">
                  <a:srgbClr val="CC2700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C1D826AC-42ED-4577-9906-B6041F752088}"/>
              </a:ext>
            </a:extLst>
          </p:cNvPr>
          <p:cNvSpPr/>
          <p:nvPr/>
        </p:nvSpPr>
        <p:spPr>
          <a:xfrm>
            <a:off x="717633" y="1457078"/>
            <a:ext cx="2969536" cy="41477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FF9185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65000"/>
                  </a:schemeClr>
                </a:gs>
                <a:gs pos="100000">
                  <a:srgbClr val="CC2700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E14B48C-9B02-4D8C-8767-5314B3F17D53}"/>
              </a:ext>
            </a:extLst>
          </p:cNvPr>
          <p:cNvSpPr/>
          <p:nvPr/>
        </p:nvSpPr>
        <p:spPr>
          <a:xfrm>
            <a:off x="969738" y="1481779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latin typeface="Open Sans" panose="020B0606030504020204" pitchFamily="34" charset="0"/>
                <a:cs typeface="Open Sans" panose="020B0606030504020204" pitchFamily="34" charset="0"/>
              </a:rPr>
              <a:t>PulM-10G4SF-MLX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4CCE73B-0256-4B54-962E-2B818F88FE0F}"/>
              </a:ext>
            </a:extLst>
          </p:cNvPr>
          <p:cNvSpPr/>
          <p:nvPr/>
        </p:nvSpPr>
        <p:spPr>
          <a:xfrm>
            <a:off x="863904" y="3196943"/>
            <a:ext cx="2334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latin typeface="Open Sans" panose="020B0606030504020204" pitchFamily="34" charset="0"/>
                <a:cs typeface="Open Sans" panose="020B0606030504020204" pitchFamily="34" charset="0"/>
              </a:rPr>
              <a:t>PulM-10G4SF-XL710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04696244-F4F1-4272-8D9E-25018626A9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4" y="1832740"/>
            <a:ext cx="2052054" cy="1144045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E9B8B726-D4D2-4441-890F-39C6787514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4" y="3671048"/>
            <a:ext cx="1979202" cy="989601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5BF77DE4-AA8C-46F8-B3F8-FA3EEBD8B1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9" y="5345288"/>
            <a:ext cx="2141643" cy="1105090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C5CBFADF-5D66-4279-99BC-41233A11F1CE}"/>
              </a:ext>
            </a:extLst>
          </p:cNvPr>
          <p:cNvSpPr/>
          <p:nvPr/>
        </p:nvSpPr>
        <p:spPr>
          <a:xfrm>
            <a:off x="987354" y="492494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latin typeface="Open Sans" panose="020B0606030504020204" pitchFamily="34" charset="0"/>
                <a:cs typeface="Open Sans" panose="020B0606030504020204" pitchFamily="34" charset="0"/>
              </a:rPr>
              <a:t>PulM-25G2SF-MLX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D19CB91-CE01-41AF-9A76-329E1E87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7" y="341561"/>
            <a:ext cx="10838265" cy="896541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zh-TW" altLang="en-US" b="1" dirty="0">
                <a:solidFill>
                  <a:schemeClr val="bg1"/>
                </a:solidFill>
              </a:rPr>
              <a:t>應付未來的業務增長需求</a:t>
            </a:r>
            <a:r>
              <a:rPr lang="en-US" altLang="zh-TW" b="1" dirty="0">
                <a:solidFill>
                  <a:schemeClr val="bg1"/>
                </a:solidFill>
              </a:rPr>
              <a:t>-</a:t>
            </a:r>
            <a:r>
              <a:rPr lang="zh-TW" altLang="en-US" b="1" dirty="0">
                <a:solidFill>
                  <a:schemeClr val="bg1"/>
                </a:solidFill>
              </a:rPr>
              <a:t>高速網路擴展槽</a:t>
            </a:r>
          </a:p>
        </p:txBody>
      </p:sp>
      <p:graphicFrame>
        <p:nvGraphicFramePr>
          <p:cNvPr id="19" name="表格 5">
            <a:extLst>
              <a:ext uri="{FF2B5EF4-FFF2-40B4-BE49-F238E27FC236}">
                <a16:creationId xmlns:a16="http://schemas.microsoft.com/office/drawing/2014/main" id="{D97F87F4-6DB0-497A-BF76-4FD1522A9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053886"/>
              </p:ext>
            </p:extLst>
          </p:nvPr>
        </p:nvGraphicFramePr>
        <p:xfrm>
          <a:off x="4066670" y="1421394"/>
          <a:ext cx="8125330" cy="4993301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152400" dir="8820000" algn="r" rotWithShape="0">
                    <a:prstClr val="black">
                      <a:alpha val="21000"/>
                    </a:prstClr>
                  </a:outerShdw>
                </a:effectLst>
                <a:tableStyleId>{5C22544A-7EE6-4342-B048-85BDC9FD1C3A}</a:tableStyleId>
              </a:tblPr>
              <a:tblGrid>
                <a:gridCol w="1398573">
                  <a:extLst>
                    <a:ext uri="{9D8B030D-6E8A-4147-A177-3AD203B41FA5}">
                      <a16:colId xmlns:a16="http://schemas.microsoft.com/office/drawing/2014/main" val="1793695931"/>
                    </a:ext>
                  </a:extLst>
                </a:gridCol>
                <a:gridCol w="2258282">
                  <a:extLst>
                    <a:ext uri="{9D8B030D-6E8A-4147-A177-3AD203B41FA5}">
                      <a16:colId xmlns:a16="http://schemas.microsoft.com/office/drawing/2014/main" val="1212819420"/>
                    </a:ext>
                  </a:extLst>
                </a:gridCol>
                <a:gridCol w="2119103">
                  <a:extLst>
                    <a:ext uri="{9D8B030D-6E8A-4147-A177-3AD203B41FA5}">
                      <a16:colId xmlns:a16="http://schemas.microsoft.com/office/drawing/2014/main" val="1575057935"/>
                    </a:ext>
                  </a:extLst>
                </a:gridCol>
                <a:gridCol w="2349372">
                  <a:extLst>
                    <a:ext uri="{9D8B030D-6E8A-4147-A177-3AD203B41FA5}">
                      <a16:colId xmlns:a16="http://schemas.microsoft.com/office/drawing/2014/main" val="1023449535"/>
                    </a:ext>
                  </a:extLst>
                </a:gridCol>
              </a:tblGrid>
              <a:tr h="12705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TW" altLang="en-US"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PulM-10G4SF-XL710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PulM-10G4SF-MLX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PulM-25G2SF-MLX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970155"/>
                  </a:ext>
                </a:extLst>
              </a:tr>
              <a:tr h="7472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j-ea"/>
                          <a:cs typeface="Open Sans" panose="020B0606030504020204" pitchFamily="34" charset="0"/>
                        </a:rPr>
                        <a:t>速率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r>
                        <a:rPr lang="zh-TW" altLang="en-US" sz="14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j-ea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GbE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j-ea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r>
                        <a:rPr lang="zh-TW" altLang="en-US" sz="14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j-ea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GbE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j-ea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</a:t>
                      </a:r>
                      <a:r>
                        <a:rPr lang="zh-TW" altLang="en-US" sz="14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j-ea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GbE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j-ea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886712"/>
                  </a:ext>
                </a:extLst>
              </a:tr>
              <a:tr h="8478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j-ea"/>
                          <a:cs typeface="Open Sans" panose="020B0606030504020204" pitchFamily="34" charset="0"/>
                        </a:rPr>
                        <a:t>網路埠數量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j-ea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j-ea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j-ea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29802"/>
                  </a:ext>
                </a:extLst>
              </a:tr>
              <a:tr h="6659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j-ea"/>
                          <a:cs typeface="Open Sans" panose="020B0606030504020204" pitchFamily="34" charset="0"/>
                        </a:rPr>
                        <a:t>網路介面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SFP+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j-ea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SFP+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j-ea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SFP28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166586"/>
                  </a:ext>
                </a:extLst>
              </a:tr>
              <a:tr h="8536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j-ea"/>
                          <a:cs typeface="Open Sans" panose="020B0606030504020204" pitchFamily="34" charset="0"/>
                        </a:rPr>
                        <a:t>晶片</a:t>
                      </a:r>
                      <a:endParaRPr lang="en-US" altLang="zh-TW" sz="1400" b="1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Intel</a:t>
                      </a:r>
                    </a:p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XL710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j-ea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Nvidia </a:t>
                      </a:r>
                    </a:p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Mellanox ConnectX-4 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Nvidia</a:t>
                      </a:r>
                    </a:p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Mellanox ConnectX-4 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j-ea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87698"/>
                  </a:ext>
                </a:extLst>
              </a:tr>
              <a:tr h="6080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j-ea"/>
                          <a:cs typeface="Open Sans" panose="020B0606030504020204" pitchFamily="34" charset="0"/>
                        </a:rPr>
                        <a:t>匯流排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PCIe 3.0 x8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PCIe 3.0 x8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PCIe 3.0 x8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102844"/>
                  </a:ext>
                </a:extLst>
              </a:tr>
            </a:tbl>
          </a:graphicData>
        </a:graphic>
      </p:graphicFrame>
      <p:grpSp>
        <p:nvGrpSpPr>
          <p:cNvPr id="15" name="群組 14">
            <a:extLst>
              <a:ext uri="{FF2B5EF4-FFF2-40B4-BE49-F238E27FC236}">
                <a16:creationId xmlns:a16="http://schemas.microsoft.com/office/drawing/2014/main" id="{BFC578E6-835B-432E-B0B5-406630611D6A}"/>
              </a:ext>
            </a:extLst>
          </p:cNvPr>
          <p:cNvGrpSpPr/>
          <p:nvPr/>
        </p:nvGrpSpPr>
        <p:grpSpPr>
          <a:xfrm>
            <a:off x="5480365" y="1421394"/>
            <a:ext cx="4396966" cy="4993299"/>
            <a:chOff x="5480365" y="1466662"/>
            <a:chExt cx="4396966" cy="4689692"/>
          </a:xfrm>
        </p:grpSpPr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E505316E-5595-458B-8EB3-6E89EA6E3FF3}"/>
                </a:ext>
              </a:extLst>
            </p:cNvPr>
            <p:cNvCxnSpPr>
              <a:cxnSpLocks/>
            </p:cNvCxnSpPr>
            <p:nvPr/>
          </p:nvCxnSpPr>
          <p:spPr>
            <a:xfrm>
              <a:off x="5480365" y="1466662"/>
              <a:ext cx="0" cy="4689692"/>
            </a:xfrm>
            <a:prstGeom prst="line">
              <a:avLst/>
            </a:prstGeom>
            <a:ln w="12700">
              <a:gradFill>
                <a:gsLst>
                  <a:gs pos="0">
                    <a:srgbClr val="FF3300">
                      <a:alpha val="0"/>
                    </a:srgbClr>
                  </a:gs>
                  <a:gs pos="59000">
                    <a:schemeClr val="bg1">
                      <a:lumMod val="95000"/>
                    </a:schemeClr>
                  </a:gs>
                  <a:gs pos="100000">
                    <a:srgbClr val="FF3300">
                      <a:alpha val="0"/>
                    </a:srgbClr>
                  </a:gs>
                  <a:gs pos="95000">
                    <a:srgbClr val="FF3300"/>
                  </a:gs>
                  <a:gs pos="5000">
                    <a:srgbClr val="CC2700"/>
                  </a:gs>
                </a:gsLst>
                <a:lin ang="5400000" scaled="1"/>
              </a:gradFill>
            </a:ln>
            <a:effectLst>
              <a:outerShdw blurRad="50800" dist="38100" algn="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8CCF3C4A-DECC-4E4A-AE75-230611681B2D}"/>
                </a:ext>
              </a:extLst>
            </p:cNvPr>
            <p:cNvCxnSpPr>
              <a:cxnSpLocks/>
            </p:cNvCxnSpPr>
            <p:nvPr/>
          </p:nvCxnSpPr>
          <p:spPr>
            <a:xfrm>
              <a:off x="9877331" y="1466662"/>
              <a:ext cx="0" cy="4689692"/>
            </a:xfrm>
            <a:prstGeom prst="line">
              <a:avLst/>
            </a:prstGeom>
            <a:ln w="12700">
              <a:gradFill>
                <a:gsLst>
                  <a:gs pos="0">
                    <a:srgbClr val="FF3300">
                      <a:alpha val="0"/>
                    </a:srgbClr>
                  </a:gs>
                  <a:gs pos="59000">
                    <a:schemeClr val="bg1">
                      <a:lumMod val="95000"/>
                    </a:schemeClr>
                  </a:gs>
                  <a:gs pos="100000">
                    <a:srgbClr val="FF3300">
                      <a:alpha val="0"/>
                    </a:srgbClr>
                  </a:gs>
                  <a:gs pos="95000">
                    <a:srgbClr val="FF3300"/>
                  </a:gs>
                  <a:gs pos="5000">
                    <a:srgbClr val="CC2700"/>
                  </a:gs>
                </a:gsLst>
                <a:lin ang="5400000" scaled="1"/>
              </a:gradFill>
            </a:ln>
            <a:effectLst>
              <a:outerShdw blurRad="50800" dist="38100" algn="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BA8CC4AB-4BAC-447F-8F22-A1E3EA048989}"/>
                </a:ext>
              </a:extLst>
            </p:cNvPr>
            <p:cNvCxnSpPr>
              <a:cxnSpLocks/>
            </p:cNvCxnSpPr>
            <p:nvPr/>
          </p:nvCxnSpPr>
          <p:spPr>
            <a:xfrm>
              <a:off x="7726400" y="1466662"/>
              <a:ext cx="0" cy="4689692"/>
            </a:xfrm>
            <a:prstGeom prst="line">
              <a:avLst/>
            </a:prstGeom>
            <a:ln w="12700">
              <a:gradFill>
                <a:gsLst>
                  <a:gs pos="0">
                    <a:srgbClr val="FF3300">
                      <a:alpha val="0"/>
                    </a:srgbClr>
                  </a:gs>
                  <a:gs pos="59000">
                    <a:schemeClr val="bg1">
                      <a:lumMod val="95000"/>
                    </a:schemeClr>
                  </a:gs>
                  <a:gs pos="100000">
                    <a:srgbClr val="FF3300">
                      <a:alpha val="0"/>
                    </a:srgbClr>
                  </a:gs>
                  <a:gs pos="95000">
                    <a:srgbClr val="FF3300"/>
                  </a:gs>
                  <a:gs pos="5000">
                    <a:srgbClr val="CC2700"/>
                  </a:gs>
                </a:gsLst>
                <a:lin ang="5400000" scaled="1"/>
              </a:gradFill>
            </a:ln>
            <a:effectLst>
              <a:outerShdw blurRad="50800" dist="38100" algn="l" rotWithShape="0">
                <a:prstClr val="black">
                  <a:alpha val="7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CFA4B956-0B31-432F-8B5F-E77F2180A76F}"/>
              </a:ext>
            </a:extLst>
          </p:cNvPr>
          <p:cNvSpPr/>
          <p:nvPr/>
        </p:nvSpPr>
        <p:spPr>
          <a:xfrm>
            <a:off x="4066670" y="1421394"/>
            <a:ext cx="8125327" cy="4993300"/>
          </a:xfrm>
          <a:prstGeom prst="rect">
            <a:avLst/>
          </a:prstGeom>
          <a:noFill/>
          <a:ln w="15875">
            <a:gradFill>
              <a:gsLst>
                <a:gs pos="64000">
                  <a:schemeClr val="bg2">
                    <a:lumMod val="90000"/>
                  </a:schemeClr>
                </a:gs>
                <a:gs pos="24800">
                  <a:srgbClr val="FF3300"/>
                </a:gs>
                <a:gs pos="0">
                  <a:srgbClr val="FF3300"/>
                </a:gs>
                <a:gs pos="100000">
                  <a:srgbClr val="FF33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4524173"/>
      </p:ext>
    </p:extLst>
  </p:cSld>
  <p:clrMapOvr>
    <a:masterClrMapping/>
  </p:clrMapOvr>
</p:sld>
</file>

<file path=ppt/theme/theme1.xml><?xml version="1.0" encoding="utf-8"?>
<a:theme xmlns:a="http://schemas.openxmlformats.org/drawingml/2006/main" name="Digital_Transform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4bio4bp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 anchorCtr="0">
        <a:noAutofit/>
      </a:bodyPr>
      <a:lstStyle>
        <a:defPPr marL="171450" indent="-171450" algn="l">
          <a:buFont typeface="Arial" panose="020B0604020202020204" pitchFamily="34" charset="0"/>
          <a:buChar char="•"/>
          <a:defRPr sz="2000" dirty="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igital_Transformation" id="{ACA51B70-0C03-4F2E-8BA6-7CC181452602}" vid="{075F6067-560E-4F78-A224-33C11A91E58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3327</Words>
  <Application>Microsoft Office PowerPoint</Application>
  <PresentationFormat>寬螢幕</PresentationFormat>
  <Paragraphs>579</Paragraphs>
  <Slides>57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62" baseType="lpstr">
      <vt:lpstr>微軟正黑體</vt:lpstr>
      <vt:lpstr>Arial</vt:lpstr>
      <vt:lpstr>Calibri</vt:lpstr>
      <vt:lpstr>Open Sans</vt:lpstr>
      <vt:lpstr>Digital_Transformation</vt:lpstr>
      <vt:lpstr>PowerPoint 簡報</vt:lpstr>
      <vt:lpstr> 客戶的真實聲音</vt:lpstr>
      <vt:lpstr>SD-WAN / VNF  Intel Xeon-D / 10G 網通虛擬化終端設備</vt:lpstr>
      <vt:lpstr> QNAP 新世代 QNE 網通作業系統</vt:lpstr>
      <vt:lpstr> QuCPE 敏捷管理虛擬化網路平台的整合架構</vt:lpstr>
      <vt:lpstr>QuCPE 運行與融合各類虛擬應用 的強大硬體 </vt:lpstr>
      <vt:lpstr>PowerPoint 簡報</vt:lpstr>
      <vt:lpstr>PowerPoint 簡報</vt:lpstr>
      <vt:lpstr> 應付未來的業務增長需求-高速網路擴展槽</vt:lpstr>
      <vt:lpstr>進入主題之前 介紹 QNE 網通虛擬平台與 一般伺服器系統的特性差異 </vt:lpstr>
      <vt:lpstr>QuCPE|QNE 系統與一般伺服器的差異</vt:lpstr>
      <vt:lpstr>QuCPE|QNE系統與一般伺服器的差異</vt:lpstr>
      <vt:lpstr>QuCPE / QNE / AMIZ Cloud 融合網路、計算、雲服務 精實IT預算、隨營運模式調整的完整平台 </vt:lpstr>
      <vt:lpstr> 如何突破現有網路管理架構</vt:lpstr>
      <vt:lpstr>敏捷彈性的數位轉型需要突破性的平台</vt:lpstr>
      <vt:lpstr>高效益高彈性的應用場景劇本  PLAYBOOK</vt:lpstr>
      <vt:lpstr>SD-WAN (QuWAN) 機房與中小企業分點轉型 從SD-WAN開始</vt:lpstr>
      <vt:lpstr>為何中小企業轉型需要 SD-WAN</vt:lpstr>
      <vt:lpstr>PowerPoint 簡報</vt:lpstr>
      <vt:lpstr>不再需要投資傳統 VPN 或專線架構 QuWAN 的強大功能</vt:lpstr>
      <vt:lpstr>QuWAN - 雲端防火牆以及優化應用效能 QuWAN 的強大功能</vt:lpstr>
      <vt:lpstr>雲管控眾多的出口設備與頻寬 QuWAN Orchestrator</vt:lpstr>
      <vt:lpstr>快速啟用內建 QuCPE 中的 SD-WAN QuWAN 1-2-3 </vt:lpstr>
      <vt:lpstr>考慮升級分點防火牆或者SaaS防火牆? QuWAN Orchestrator 雲中控式防火牆佈署 </vt:lpstr>
      <vt:lpstr>QuWAN 雲中控DPI應用辨識 QuWAN Orchestrator</vt:lpstr>
      <vt:lpstr>QuCPE 內建 QuWAN：免訂閱費、無痛採用</vt:lpstr>
      <vt:lpstr>QuCPE 新型應用彈性轉型 各種新型應用劇本 Playbook</vt:lpstr>
      <vt:lpstr>劇本 (PLAYBOOK)</vt:lpstr>
      <vt:lpstr>還在管理這樣雜亂的網路? 網路拓樸連線虛擬化 </vt:lpstr>
      <vt:lpstr>兩階段-將實體網路連線虛擬化 Network Manager &amp; Service Composer </vt:lpstr>
      <vt:lpstr>Network Manager – VNF網口</vt:lpstr>
      <vt:lpstr>Service Composer 應用 (1)</vt:lpstr>
      <vt:lpstr>Service Composer 應用 (2)</vt:lpstr>
      <vt:lpstr>Service Composer應用 (3)</vt:lpstr>
      <vt:lpstr>Service Composer應用 (4)</vt:lpstr>
      <vt:lpstr>網通設備與伺服器虛擬化</vt:lpstr>
      <vt:lpstr>Virtualization Station 虛擬服務工作站 (1)</vt:lpstr>
      <vt:lpstr>Virtualization Station 虛擬服務工作站 (2)</vt:lpstr>
      <vt:lpstr>Virtualization Station 虛擬服務工作站 (3)</vt:lpstr>
      <vt:lpstr>效能最佳化</vt:lpstr>
      <vt:lpstr>OVS-DPDK</vt:lpstr>
      <vt:lpstr>SR-IOV</vt:lpstr>
      <vt:lpstr>劇本 (PLAYBOOK)</vt:lpstr>
      <vt:lpstr>最高投資效益 &gt;  無人職守安全可靠 </vt:lpstr>
      <vt:lpstr>Security Center – Anti-tampering 安全中心&gt;防竄改功能</vt:lpstr>
      <vt:lpstr>QuFirewall 零信任阻擋可疑存取</vt:lpstr>
      <vt:lpstr>QVR Elite  遠距機房監控自動化</vt:lpstr>
      <vt:lpstr>QVR Elite + HybridMount QNE Edition  總部監控稽核不遺漏</vt:lpstr>
      <vt:lpstr>HA Manger 超越傳統網通設備的自動備援機制</vt:lpstr>
      <vt:lpstr>HA Manger 服務不中斷的高可用性</vt:lpstr>
      <vt:lpstr>劇本 (PLAYBOOK)</vt:lpstr>
      <vt:lpstr>AMIZ Cloud 多點多站無人機房的雲端管理</vt:lpstr>
      <vt:lpstr>系統與網路服務升級的難題 </vt:lpstr>
      <vt:lpstr>虛擬服務故障排除與還原 VMO/CMO management</vt:lpstr>
      <vt:lpstr>虛擬服務故障排除與還原 Snapshot</vt:lpstr>
      <vt:lpstr>未來轉型：當公司服務使用雲端 Kubernetes K8S 代理 (Agent) 整合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QNAP_Ken Cheah</dc:creator>
  <cp:lastModifiedBy>QNAP_Sabrina Wang</cp:lastModifiedBy>
  <cp:revision>3</cp:revision>
  <dcterms:created xsi:type="dcterms:W3CDTF">2019-09-24T02:47:25Z</dcterms:created>
  <dcterms:modified xsi:type="dcterms:W3CDTF">2021-01-20T06:19:52Z</dcterms:modified>
</cp:coreProperties>
</file>