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256" r:id="rId3"/>
    <p:sldId id="297" r:id="rId4"/>
    <p:sldId id="257" r:id="rId5"/>
    <p:sldId id="258" r:id="rId6"/>
    <p:sldId id="260" r:id="rId7"/>
    <p:sldId id="259" r:id="rId8"/>
    <p:sldId id="299" r:id="rId9"/>
    <p:sldId id="300" r:id="rId10"/>
    <p:sldId id="262" r:id="rId11"/>
    <p:sldId id="264" r:id="rId12"/>
    <p:sldId id="265" r:id="rId13"/>
    <p:sldId id="266" r:id="rId14"/>
    <p:sldId id="267" r:id="rId15"/>
    <p:sldId id="268" r:id="rId16"/>
    <p:sldId id="296" r:id="rId17"/>
    <p:sldId id="269" r:id="rId18"/>
    <p:sldId id="270" r:id="rId19"/>
    <p:sldId id="271" r:id="rId20"/>
    <p:sldId id="298" r:id="rId21"/>
    <p:sldId id="301" r:id="rId22"/>
    <p:sldId id="302" r:id="rId23"/>
    <p:sldId id="272" r:id="rId24"/>
    <p:sldId id="273" r:id="rId25"/>
    <p:sldId id="274" r:id="rId26"/>
    <p:sldId id="280" r:id="rId27"/>
    <p:sldId id="279" r:id="rId28"/>
    <p:sldId id="281" r:id="rId29"/>
    <p:sldId id="282" r:id="rId30"/>
    <p:sldId id="29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5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Frank Liao" initials="QL" lastIdx="1" clrIdx="0">
    <p:extLst>
      <p:ext uri="{19B8F6BF-5375-455C-9EA6-DF929625EA0E}">
        <p15:presenceInfo xmlns:p15="http://schemas.microsoft.com/office/powerpoint/2012/main" userId="S::frankliao@ieinet.onmicrosoft.com::5448692c-2ae0-4926-b1e0-8027f4711c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6C7"/>
    <a:srgbClr val="3EEEC0"/>
    <a:srgbClr val="0F5D9B"/>
    <a:srgbClr val="13D3A0"/>
    <a:srgbClr val="E2F5FE"/>
    <a:srgbClr val="D5D5D5"/>
    <a:srgbClr val="FFFFFF"/>
    <a:srgbClr val="DAF2FE"/>
    <a:srgbClr val="2FD3A0"/>
    <a:srgbClr val="12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9D3A1-C8A1-98E9-7EFC-0973ADD06ECE}" v="7" dt="2021-01-18T09:49:09.528"/>
    <p1510:client id="{3AE5E6D5-F67F-ECEE-DF8B-5FE91257FEB3}" v="129" dt="2021-01-18T04:28:24.130"/>
    <p1510:client id="{AE6AFEF9-CF95-474D-B93C-46D7A418561C}" v="518" dt="2021-01-18T09:59:06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128" y="1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738BA-AA0A-4A27-A770-83EB95665608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1AB98-D856-4169-AA59-EF7EB64DC9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37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/>
              <a:t>Qmiro</a:t>
            </a:r>
            <a:r>
              <a:rPr lang="en-US" altLang="zh-TW"/>
              <a:t>/</a:t>
            </a:r>
            <a:r>
              <a:rPr lang="en-US" altLang="zh-TW" err="1"/>
              <a:t>Qmiroplus</a:t>
            </a:r>
            <a:r>
              <a:rPr lang="en-US" altLang="zh-TW" baseline="0"/>
              <a:t> PPT</a:t>
            </a:r>
            <a:r>
              <a:rPr lang="zh-TW" altLang="en-US" baseline="0"/>
              <a:t>拆開</a:t>
            </a:r>
            <a:endParaRPr lang="en-US" altLang="zh-TW" baseline="0"/>
          </a:p>
          <a:p>
            <a:r>
              <a:rPr lang="en-US" altLang="zh-TW"/>
              <a:t>QmiroPlus-201W</a:t>
            </a:r>
            <a:r>
              <a:rPr lang="zh-TW" altLang="en-US"/>
              <a:t>為智慧家庭而生的家庭雲</a:t>
            </a:r>
            <a:r>
              <a:rPr lang="en-US" altLang="zh-TW"/>
              <a:t>2.0 </a:t>
            </a:r>
            <a:r>
              <a:rPr lang="en-US" altLang="zh-TW" err="1"/>
              <a:t>WiFi</a:t>
            </a:r>
            <a:r>
              <a:rPr lang="zh-TW" altLang="en-US"/>
              <a:t> </a:t>
            </a:r>
            <a:r>
              <a:rPr lang="en-US" altLang="zh-TW"/>
              <a:t>Mesh</a:t>
            </a:r>
            <a:r>
              <a:rPr lang="zh-TW" altLang="en-US"/>
              <a:t>家用路由器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66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QMiroPlus-201W for master</a:t>
            </a:r>
            <a:endParaRPr lang="zh-TW" altLang="zh-TW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Single/ Multiple QMiro-201W for satellite</a:t>
            </a:r>
            <a:endParaRPr lang="zh-TW" altLang="zh-TW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每增加一台可增加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2100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平方英呎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/195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平方公尺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/59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坪 </a:t>
            </a:r>
          </a:p>
          <a:p>
            <a:pPr rtl="0" eaLnBrk="1" fontAlgn="base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3-5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房一般隔間大型平面公寓</a:t>
            </a: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大型平面店面</a:t>
            </a: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獨棟透天 </a:t>
            </a:r>
          </a:p>
          <a:p>
            <a:pPr>
              <a:defRPr/>
            </a:pPr>
            <a:r>
              <a:rPr lang="en-US" altLang="zh-TW" sz="1200">
                <a:ea typeface="新細明體"/>
              </a:rPr>
              <a:t>**QMiroPlus-201W</a:t>
            </a:r>
            <a:r>
              <a:rPr lang="zh-TW" altLang="en-US" sz="1200">
                <a:ea typeface="新細明體"/>
              </a:rPr>
              <a:t>預計在</a:t>
            </a:r>
            <a:r>
              <a:rPr lang="en-US" altLang="zh-TW" sz="1200">
                <a:ea typeface="新細明體"/>
              </a:rPr>
              <a:t>2021</a:t>
            </a:r>
            <a:r>
              <a:rPr lang="zh-TW" altLang="en-US" sz="1200">
                <a:ea typeface="新細明體"/>
              </a:rPr>
              <a:t> </a:t>
            </a:r>
            <a:r>
              <a:rPr lang="en-US" altLang="zh-TW" sz="1200">
                <a:ea typeface="新細明體"/>
              </a:rPr>
              <a:t>Q1</a:t>
            </a:r>
            <a:r>
              <a:rPr lang="zh-TW" altLang="en-US" sz="1200">
                <a:ea typeface="新細明體"/>
              </a:rPr>
              <a:t>上市</a:t>
            </a:r>
            <a:br>
              <a:rPr lang="zh-TW" altLang="en-US">
                <a:ea typeface="新細明體"/>
                <a:cs typeface="+mn-lt"/>
              </a:rPr>
            </a:br>
            <a:br>
              <a:rPr lang="zh-TW" altLang="en-US">
                <a:ea typeface="新細明體"/>
                <a:cs typeface="+mn-lt"/>
              </a:rPr>
            </a:b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新增QHora + QMiro, 主打辦公室同時需要高速對外網路，內部需要mesh來擴充coverage.</a:t>
            </a: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Qhora -&gt; router</a:t>
            </a:r>
            <a:endParaRPr lang="zh-TW" altLang="en-US" sz="1200">
              <a:ea typeface="新細明體"/>
              <a:cs typeface="Calibri"/>
            </a:endParaRPr>
          </a:p>
          <a:p>
            <a:r>
              <a:rPr lang="zh-TW" altLang="en-US">
                <a:ea typeface="新細明體"/>
                <a:cs typeface="Calibri"/>
              </a:rPr>
              <a:t>QMiro -&gt; AP</a:t>
            </a:r>
          </a:p>
          <a:p>
            <a:endParaRPr lang="zh-TW" altLang="en-US"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24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963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要連到不同的雲端好麻煩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87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835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60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5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家庭雲</a:t>
            </a:r>
            <a:r>
              <a:rPr lang="en-US" altLang="zh-TW"/>
              <a:t>2.0</a:t>
            </a:r>
            <a:r>
              <a:rPr lang="zh-TW" altLang="en-US"/>
              <a:t>讓雲端管理更輕鬆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58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QMiro</a:t>
            </a:r>
            <a:endParaRPr lang="en-US" altLang="zh-TW" sz="1200" b="0" i="0" kern="120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altLang="zh-TW" sz="12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2.4G: 2 Internal 3.0dBi antennas, 5G: 2 Internal 4.6dBi antennas</a:t>
            </a:r>
          </a:p>
          <a:p>
            <a:r>
              <a:rPr lang="sv-SE" altLang="zh-TW" sz="12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Qhora</a:t>
            </a:r>
          </a:p>
          <a:p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Internal 5dBi Antennas </a:t>
            </a:r>
            <a:b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sz="120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758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124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36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65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00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2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43E458C-69D2-40D5-B27F-38A50E619A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3" y="364012"/>
            <a:ext cx="11560003" cy="1320800"/>
          </a:xfrm>
        </p:spPr>
        <p:txBody>
          <a:bodyPr>
            <a:norm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43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E4718E8-89F4-47A4-948D-E3D48059B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64" y="253945"/>
            <a:ext cx="8596668" cy="1320800"/>
          </a:xfrm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44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814662E-72AF-448E-BE77-40C8E027E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64" y="253945"/>
            <a:ext cx="8596668" cy="1320800"/>
          </a:xfrm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11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08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58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23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04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359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883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62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1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361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818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383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524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79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165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3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8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41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94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58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77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4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4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496B1CF-0DB5-4C74-8817-1A1EB82C6E9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9" r:id="rId3"/>
    <p:sldLayoutId id="2147483691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90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9.sv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60.png"/><Relationship Id="rId4" Type="http://schemas.openxmlformats.org/officeDocument/2006/relationships/image" Target="../media/image4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10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7905" y="1089927"/>
            <a:ext cx="4587684" cy="4703545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600">
                <a:solidFill>
                  <a:schemeClr val="bg1"/>
                </a:solidFill>
              </a:rPr>
              <a:t>家中無線網路無死角</a:t>
            </a:r>
          </a:p>
        </p:txBody>
      </p:sp>
    </p:spTree>
    <p:extLst>
      <p:ext uri="{BB962C8B-B14F-4D97-AF65-F5344CB8AC3E}">
        <p14:creationId xmlns:p14="http://schemas.microsoft.com/office/powerpoint/2010/main" val="1010324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91E2B2A-CA22-4625-A54F-234C2E1A6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06598" y="314324"/>
            <a:ext cx="8596668" cy="1320800"/>
          </a:xfrm>
        </p:spPr>
        <p:txBody>
          <a:bodyPr/>
          <a:lstStyle/>
          <a:p>
            <a:r>
              <a:rPr lang="zh-TW" altLang="en-US"/>
              <a:t>最早最早家庭網路</a:t>
            </a:r>
            <a:r>
              <a:rPr lang="en-US" altLang="zh-TW"/>
              <a:t>…</a:t>
            </a:r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44D6747-7EF9-489D-AD85-B722D00DA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965" y="2073865"/>
            <a:ext cx="5693833" cy="4246138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993466" y="2616378"/>
            <a:ext cx="4732865" cy="1454678"/>
          </a:xfrm>
        </p:spPr>
        <p:txBody>
          <a:bodyPr>
            <a:noAutofit/>
          </a:bodyPr>
          <a:lstStyle/>
          <a:p>
            <a:pPr marL="0" indent="0">
              <a:lnSpc>
                <a:spcPts val="4200"/>
              </a:lnSpc>
              <a:buNone/>
            </a:pPr>
            <a:r>
              <a:rPr lang="zh-TW" altLang="en-US" sz="3000">
                <a:solidFill>
                  <a:schemeClr val="bg1"/>
                </a:solidFill>
                <a:latin typeface="+mj-ea"/>
                <a:ea typeface="+mj-ea"/>
              </a:rPr>
              <a:t>全部接實體網路線</a:t>
            </a:r>
            <a:endParaRPr lang="en-US" altLang="zh-TW" sz="300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zh-TW" altLang="en-US" sz="3000">
                <a:solidFill>
                  <a:schemeClr val="bg1"/>
                </a:solidFill>
                <a:latin typeface="+mj-ea"/>
                <a:ea typeface="+mj-ea"/>
              </a:rPr>
              <a:t>沒有無線網路需求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A4169EF-05CC-4ECD-9BCA-37AD7F5BADD5}"/>
              </a:ext>
            </a:extLst>
          </p:cNvPr>
          <p:cNvCxnSpPr/>
          <p:nvPr/>
        </p:nvCxnSpPr>
        <p:spPr>
          <a:xfrm>
            <a:off x="6908800" y="2790257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55823F4-0B98-4AE6-A252-94D3D4CAD9A5}"/>
              </a:ext>
            </a:extLst>
          </p:cNvPr>
          <p:cNvCxnSpPr/>
          <p:nvPr/>
        </p:nvCxnSpPr>
        <p:spPr>
          <a:xfrm>
            <a:off x="6908800" y="3448962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79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9BFB73-90CD-4A1A-BDC0-B394CE4CF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2971" y="286363"/>
            <a:ext cx="8596668" cy="1320800"/>
          </a:xfrm>
        </p:spPr>
        <p:txBody>
          <a:bodyPr/>
          <a:lstStyle/>
          <a:p>
            <a:r>
              <a:rPr lang="zh-TW" altLang="en-US"/>
              <a:t>家裡越來越大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D39949-E451-4F97-B9E0-92D5DAA2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309" y="3619840"/>
            <a:ext cx="3386253" cy="2861138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C08198D-6E29-45CB-B275-F2D60A281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28" y="3619840"/>
            <a:ext cx="3386252" cy="2861138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5DBD0E8-A855-43D5-9E66-F04E53F46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8091" y="2136131"/>
            <a:ext cx="4683173" cy="3257136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16" name="內容版面配置區 4">
            <a:extLst>
              <a:ext uri="{FF2B5EF4-FFF2-40B4-BE49-F238E27FC236}">
                <a16:creationId xmlns:a16="http://schemas.microsoft.com/office/drawing/2014/main" id="{8160F9DF-F7E1-4B68-AF7D-4E9D53C2794C}"/>
              </a:ext>
            </a:extLst>
          </p:cNvPr>
          <p:cNvSpPr txBox="1">
            <a:spLocks/>
          </p:cNvSpPr>
          <p:nvPr/>
        </p:nvSpPr>
        <p:spPr>
          <a:xfrm>
            <a:off x="651563" y="1876537"/>
            <a:ext cx="7129110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看的到網路訊號但傳輸很慢</a:t>
            </a:r>
            <a:endParaRPr lang="en-US" altLang="zh-TW" sz="280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布建多顆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造成多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SSID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，連線麻煩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01005B3-21DA-4B84-AB7F-F9744DD5FBFB}"/>
              </a:ext>
            </a:extLst>
          </p:cNvPr>
          <p:cNvCxnSpPr/>
          <p:nvPr/>
        </p:nvCxnSpPr>
        <p:spPr>
          <a:xfrm>
            <a:off x="576522" y="2050416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5F8CF54-36F0-46E4-A017-E92703B7C22C}"/>
              </a:ext>
            </a:extLst>
          </p:cNvPr>
          <p:cNvCxnSpPr/>
          <p:nvPr/>
        </p:nvCxnSpPr>
        <p:spPr>
          <a:xfrm>
            <a:off x="576522" y="2709121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56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3AAB36D-2DF1-4663-875E-25B814DA3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065" y="279345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zh-TW" altLang="en-US"/>
              <a:t>才是最佳的解決方式</a:t>
            </a:r>
          </a:p>
        </p:txBody>
      </p:sp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0A0B155F-3A87-4773-A9BD-39E2A8EF1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5" y="2099732"/>
            <a:ext cx="6188752" cy="4303712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660E9F8E-E9A6-426F-8C11-7E2BD845B7A5}"/>
              </a:ext>
            </a:extLst>
          </p:cNvPr>
          <p:cNvSpPr txBox="1">
            <a:spLocks/>
          </p:cNvSpPr>
          <p:nvPr/>
        </p:nvSpPr>
        <p:spPr>
          <a:xfrm>
            <a:off x="6934199" y="2761694"/>
            <a:ext cx="4199466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en-US" altLang="zh-TW" sz="3000">
                <a:solidFill>
                  <a:schemeClr val="bg1"/>
                </a:solidFill>
                <a:latin typeface="+mj-ea"/>
                <a:ea typeface="+mj-ea"/>
              </a:rPr>
              <a:t>AP</a:t>
            </a:r>
            <a:r>
              <a:rPr lang="zh-TW" altLang="en-US" sz="3000">
                <a:solidFill>
                  <a:schemeClr val="bg1"/>
                </a:solidFill>
                <a:latin typeface="+mj-ea"/>
                <a:ea typeface="+mj-ea"/>
              </a:rPr>
              <a:t>彼此間的溝通不干擾檔案傳輸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264BB5C-A1CD-4806-860D-3232D571323F}"/>
              </a:ext>
            </a:extLst>
          </p:cNvPr>
          <p:cNvCxnSpPr>
            <a:cxnSpLocks/>
          </p:cNvCxnSpPr>
          <p:nvPr/>
        </p:nvCxnSpPr>
        <p:spPr>
          <a:xfrm>
            <a:off x="6849532" y="293557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799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EF96B27-87B3-4602-B119-7C09DF951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1524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3430" y="353125"/>
            <a:ext cx="11050308" cy="635000"/>
          </a:xfrm>
        </p:spPr>
        <p:txBody>
          <a:bodyPr>
            <a:normAutofit fontScale="90000"/>
          </a:bodyPr>
          <a:lstStyle/>
          <a:p>
            <a:r>
              <a:rPr lang="zh-TW" altLang="en-US">
                <a:ea typeface="微軟正黑體"/>
              </a:rPr>
              <a:t>如何讓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AP間快速</a:t>
            </a:r>
            <a:r>
              <a:rPr lang="zh-TW" altLang="en-US">
                <a:ea typeface="微軟正黑體"/>
              </a:rPr>
              <a:t>溝通 而不影響用戶上網體驗</a:t>
            </a:r>
            <a:r>
              <a:rPr lang="en-US" altLang="zh-TW">
                <a:ea typeface="微軟正黑體"/>
              </a:rPr>
              <a:t>?</a:t>
            </a:r>
            <a:endParaRPr lang="zh-TW" altLang="en-US">
              <a:ea typeface="微軟正黑體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0AC0D49-BFBB-4BBB-8DDA-734E328E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8" t="14648" r="-2615" b="-5040"/>
          <a:stretch/>
        </p:blipFill>
        <p:spPr>
          <a:xfrm>
            <a:off x="262468" y="1955449"/>
            <a:ext cx="6854121" cy="2344274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22" name="內容版面配置區 4">
            <a:extLst>
              <a:ext uri="{FF2B5EF4-FFF2-40B4-BE49-F238E27FC236}">
                <a16:creationId xmlns:a16="http://schemas.microsoft.com/office/drawing/2014/main" id="{54F3BFF1-C39F-4867-AAE7-BE631C09D5CB}"/>
              </a:ext>
            </a:extLst>
          </p:cNvPr>
          <p:cNvSpPr txBox="1">
            <a:spLocks/>
          </p:cNvSpPr>
          <p:nvPr/>
        </p:nvSpPr>
        <p:spPr>
          <a:xfrm>
            <a:off x="7687210" y="2761694"/>
            <a:ext cx="3318308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透過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Tri-band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讓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做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Mesh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溝通</a:t>
            </a:r>
            <a:endParaRPr lang="en-US" altLang="zh-TW" sz="280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不影響檔案傳輸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14EFCDA-10A5-49B2-A6C9-46E65428E7FE}"/>
              </a:ext>
            </a:extLst>
          </p:cNvPr>
          <p:cNvCxnSpPr/>
          <p:nvPr/>
        </p:nvCxnSpPr>
        <p:spPr>
          <a:xfrm>
            <a:off x="7602544" y="293557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5320795-B21A-437E-B445-16E0A52E37E1}"/>
              </a:ext>
            </a:extLst>
          </p:cNvPr>
          <p:cNvCxnSpPr/>
          <p:nvPr/>
        </p:nvCxnSpPr>
        <p:spPr>
          <a:xfrm>
            <a:off x="7602544" y="4089356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5C9EA110-7129-4900-BCC3-F29FB8F4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0337" y="1739909"/>
            <a:ext cx="1200151" cy="28238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03291C4-8DF3-400D-BE29-8AFD414E9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0883" y="4054647"/>
            <a:ext cx="1045190" cy="29338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ECF7026-F7DF-4251-A0EC-B4A759FFF8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" t="2120" r="-2701" b="-8258"/>
          <a:stretch/>
        </p:blipFill>
        <p:spPr>
          <a:xfrm>
            <a:off x="151638" y="4348034"/>
            <a:ext cx="6964951" cy="2509966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835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C2C9C2C-9A81-4767-BE77-4C9D5B176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667" y="257210"/>
            <a:ext cx="11560003" cy="1320800"/>
          </a:xfrm>
        </p:spPr>
        <p:txBody>
          <a:bodyPr/>
          <a:lstStyle/>
          <a:p>
            <a:r>
              <a:rPr lang="zh-TW" altLang="en-US"/>
              <a:t>就算多設備也不用擔心</a:t>
            </a: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50D44659-C6F3-4480-B82D-A40FB9743DC9}"/>
              </a:ext>
            </a:extLst>
          </p:cNvPr>
          <p:cNvSpPr txBox="1">
            <a:spLocks/>
          </p:cNvSpPr>
          <p:nvPr/>
        </p:nvSpPr>
        <p:spPr>
          <a:xfrm>
            <a:off x="6863092" y="2417835"/>
            <a:ext cx="3318308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現在隨身上網設備越來越多</a:t>
            </a:r>
            <a:endParaRPr lang="en-US" altLang="zh-TW" sz="280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MU-MIMO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可同時服務多個設備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2170065-EC4E-4128-9D92-471E68AD08DF}"/>
              </a:ext>
            </a:extLst>
          </p:cNvPr>
          <p:cNvCxnSpPr/>
          <p:nvPr/>
        </p:nvCxnSpPr>
        <p:spPr>
          <a:xfrm>
            <a:off x="6778426" y="2591714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6E92755-DFC3-4520-9297-30064E8602CE}"/>
              </a:ext>
            </a:extLst>
          </p:cNvPr>
          <p:cNvCxnSpPr/>
          <p:nvPr/>
        </p:nvCxnSpPr>
        <p:spPr>
          <a:xfrm>
            <a:off x="6778426" y="3745497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16502B5-4992-4A25-BC48-DD6A18993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580" y="2626540"/>
            <a:ext cx="4361666" cy="403701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50E28C1-330F-48CC-B1A9-57C68D0E7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807" y="2232902"/>
            <a:ext cx="1145872" cy="23305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9E9425D-50B8-463B-975A-AB3B27A57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8117" y="1651006"/>
            <a:ext cx="2720988" cy="4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3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49535" y="1638300"/>
            <a:ext cx="8596668" cy="3403600"/>
          </a:xfrm>
        </p:spPr>
        <p:txBody>
          <a:bodyPr>
            <a:normAutofit/>
          </a:bodyPr>
          <a:lstStyle/>
          <a:p>
            <a:r>
              <a:rPr lang="zh-TW" altLang="en-US" sz="5800">
                <a:solidFill>
                  <a:schemeClr val="bg1"/>
                </a:solidFill>
              </a:rPr>
              <a:t>輕鬆在家工作</a:t>
            </a:r>
          </a:p>
        </p:txBody>
      </p:sp>
    </p:spTree>
    <p:extLst>
      <p:ext uri="{BB962C8B-B14F-4D97-AF65-F5344CB8AC3E}">
        <p14:creationId xmlns:p14="http://schemas.microsoft.com/office/powerpoint/2010/main" val="261445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文字 的圖片&#10;&#10;自動產生的描述">
            <a:extLst>
              <a:ext uri="{FF2B5EF4-FFF2-40B4-BE49-F238E27FC236}">
                <a16:creationId xmlns:a16="http://schemas.microsoft.com/office/drawing/2014/main" id="{E133EF66-8B39-4278-9EF3-0702A265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21931" y="322715"/>
            <a:ext cx="8596668" cy="1320800"/>
          </a:xfrm>
        </p:spPr>
        <p:txBody>
          <a:bodyPr/>
          <a:lstStyle/>
          <a:p>
            <a:r>
              <a:rPr lang="zh-TW" altLang="en-US"/>
              <a:t>連回公司的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VPN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680537E-1B3F-478B-B090-74941F5627FF}"/>
              </a:ext>
            </a:extLst>
          </p:cNvPr>
          <p:cNvSpPr/>
          <p:nvPr/>
        </p:nvSpPr>
        <p:spPr>
          <a:xfrm rot="10800000">
            <a:off x="3657332" y="1908106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D0680A-9507-4EA2-8FDD-0EA1E838B0EF}"/>
              </a:ext>
            </a:extLst>
          </p:cNvPr>
          <p:cNvSpPr txBox="1"/>
          <p:nvPr/>
        </p:nvSpPr>
        <p:spPr>
          <a:xfrm>
            <a:off x="3626289" y="1854201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AAF90BD-0638-486F-9EBD-A38110A2D6CC}"/>
              </a:ext>
            </a:extLst>
          </p:cNvPr>
          <p:cNvSpPr/>
          <p:nvPr/>
        </p:nvSpPr>
        <p:spPr>
          <a:xfrm rot="10800000">
            <a:off x="3657332" y="242771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D9ADC9-6C12-491A-B01C-488EDC5A3EF6}"/>
              </a:ext>
            </a:extLst>
          </p:cNvPr>
          <p:cNvSpPr txBox="1"/>
          <p:nvPr/>
        </p:nvSpPr>
        <p:spPr>
          <a:xfrm>
            <a:off x="3626289" y="237380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2F7CECF-7FCF-4A2A-8B6A-F4B0908B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1793952"/>
            <a:ext cx="5088467" cy="4884665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4390B1A-D6CB-451A-A1DB-D77D235387D8}"/>
              </a:ext>
            </a:extLst>
          </p:cNvPr>
          <p:cNvSpPr/>
          <p:nvPr/>
        </p:nvSpPr>
        <p:spPr>
          <a:xfrm rot="10800000">
            <a:off x="3663682" y="2925935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4054DE4-5873-4BF5-B6FF-18D464829B19}"/>
              </a:ext>
            </a:extLst>
          </p:cNvPr>
          <p:cNvSpPr txBox="1"/>
          <p:nvPr/>
        </p:nvSpPr>
        <p:spPr>
          <a:xfrm>
            <a:off x="3632639" y="2872030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內容版面配置區 4">
            <a:extLst>
              <a:ext uri="{FF2B5EF4-FFF2-40B4-BE49-F238E27FC236}">
                <a16:creationId xmlns:a16="http://schemas.microsoft.com/office/drawing/2014/main" id="{8CD8F620-F50D-4583-8941-6DFC7113DCD8}"/>
              </a:ext>
            </a:extLst>
          </p:cNvPr>
          <p:cNvSpPr txBox="1">
            <a:spLocks/>
          </p:cNvSpPr>
          <p:nvPr/>
        </p:nvSpPr>
        <p:spPr>
          <a:xfrm>
            <a:off x="6204196" y="6000039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1200">
                <a:solidFill>
                  <a:srgbClr val="404040"/>
                </a:solidFill>
                <a:latin typeface="+mj-ea"/>
                <a:ea typeface="+mj-ea"/>
              </a:rPr>
              <a:t>* 每個外點都要連回</a:t>
            </a:r>
            <a:r>
              <a:rPr lang="en-US" altLang="zh-TW" sz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HQ</a:t>
            </a:r>
          </a:p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en-US" altLang="zh-TW" sz="1200">
                <a:solidFill>
                  <a:srgbClr val="404040"/>
                </a:solidFill>
                <a:latin typeface="+mj-ea"/>
                <a:ea typeface="+mj-ea"/>
              </a:rPr>
              <a:t>* </a:t>
            </a:r>
            <a:r>
              <a:rPr lang="en-US" altLang="zh-TW" sz="120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HQ</a:t>
            </a:r>
            <a:r>
              <a:rPr lang="zh-TW" altLang="en-US" sz="1200">
                <a:solidFill>
                  <a:srgbClr val="404040"/>
                </a:solidFill>
                <a:latin typeface="+mj-ea"/>
                <a:ea typeface="+mj-ea"/>
              </a:rPr>
              <a:t>再設定讓彼此互連</a:t>
            </a:r>
            <a:endParaRPr lang="zh-TW" altLang="en-US" sz="1200">
              <a:latin typeface="+mj-ea"/>
              <a:ea typeface="+mj-ea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FC65E0C3-882C-4B78-BA2D-A1D0F1FB08D1}"/>
              </a:ext>
            </a:extLst>
          </p:cNvPr>
          <p:cNvSpPr txBox="1">
            <a:spLocks/>
          </p:cNvSpPr>
          <p:nvPr/>
        </p:nvSpPr>
        <p:spPr>
          <a:xfrm>
            <a:off x="3929702" y="1799168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latin typeface="+mj-ea"/>
                <a:ea typeface="+mj-ea"/>
              </a:rPr>
              <a:t>設定比較麻煩</a:t>
            </a:r>
          </a:p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latin typeface="+mj-ea"/>
                <a:ea typeface="+mj-ea"/>
              </a:rPr>
              <a:t>須自行建立多條 </a:t>
            </a:r>
            <a:r>
              <a:rPr lang="en-US" altLang="zh-TW" sz="25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VPN</a:t>
            </a:r>
          </a:p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latin typeface="+mj-ea"/>
                <a:ea typeface="+mj-ea"/>
              </a:rPr>
              <a:t>管理難度較高</a:t>
            </a:r>
          </a:p>
        </p:txBody>
      </p:sp>
    </p:spTree>
    <p:extLst>
      <p:ext uri="{BB962C8B-B14F-4D97-AF65-F5344CB8AC3E}">
        <p14:creationId xmlns:p14="http://schemas.microsoft.com/office/powerpoint/2010/main" val="134412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CFE2BF4-69E4-474C-B8BB-332A132E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018" y="1692433"/>
            <a:ext cx="5289915" cy="48789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/>
              </a:rPr>
              <a:t>有別於傳統 </a:t>
            </a:r>
            <a:r>
              <a:rPr lang="en-US" altLang="zh-TW">
                <a:latin typeface="Arial"/>
                <a:ea typeface="微軟正黑體"/>
                <a:cs typeface="Arial"/>
              </a:rPr>
              <a:t>VPN </a:t>
            </a:r>
            <a:r>
              <a:rPr lang="zh-TW" altLang="en-US">
                <a:ea typeface="微軟正黑體"/>
              </a:rPr>
              <a:t>的選擇 </a:t>
            </a:r>
            <a:r>
              <a:rPr lang="en-US" altLang="zh-TW">
                <a:latin typeface="Arial"/>
                <a:ea typeface="微軟正黑體"/>
                <a:cs typeface="Arial"/>
              </a:rPr>
              <a:t>- SD-WAN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D7AD1E6-966E-4970-AEE1-1C628B6F30B0}"/>
              </a:ext>
            </a:extLst>
          </p:cNvPr>
          <p:cNvSpPr txBox="1">
            <a:spLocks/>
          </p:cNvSpPr>
          <p:nvPr/>
        </p:nvSpPr>
        <p:spPr>
          <a:xfrm>
            <a:off x="3451469" y="1714058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solidFill>
                  <a:srgbClr val="404040"/>
                </a:solidFill>
                <a:latin typeface="+mj-ea"/>
                <a:ea typeface="+mj-ea"/>
              </a:rPr>
              <a:t>集中統一設定、管理</a:t>
            </a:r>
          </a:p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solidFill>
                  <a:srgbClr val="404040"/>
                </a:solidFill>
                <a:latin typeface="+mj-ea"/>
                <a:ea typeface="+mj-ea"/>
              </a:rPr>
              <a:t>自動串連所有節點</a:t>
            </a:r>
          </a:p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solidFill>
                  <a:srgbClr val="404040"/>
                </a:solidFill>
                <a:latin typeface="+mj-ea"/>
                <a:ea typeface="+mj-ea"/>
              </a:rPr>
              <a:t>隨時保持最佳傳輸路徑</a:t>
            </a:r>
            <a:endParaRPr lang="zh-TW" altLang="en-US" sz="2500">
              <a:latin typeface="+mj-ea"/>
              <a:ea typeface="+mj-ea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2D5D828-D74C-496A-856D-3B86245905C1}"/>
              </a:ext>
            </a:extLst>
          </p:cNvPr>
          <p:cNvSpPr/>
          <p:nvPr/>
        </p:nvSpPr>
        <p:spPr>
          <a:xfrm rot="10800000">
            <a:off x="3179099" y="1822996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3B1778-3D66-42CA-AED1-A9CCEDE22030}"/>
              </a:ext>
            </a:extLst>
          </p:cNvPr>
          <p:cNvSpPr txBox="1"/>
          <p:nvPr/>
        </p:nvSpPr>
        <p:spPr>
          <a:xfrm>
            <a:off x="3148056" y="1769091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D7C5EBE-9CDC-4B71-B51C-42EA1382FF4B}"/>
              </a:ext>
            </a:extLst>
          </p:cNvPr>
          <p:cNvSpPr/>
          <p:nvPr/>
        </p:nvSpPr>
        <p:spPr>
          <a:xfrm rot="10800000">
            <a:off x="3179099" y="234260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A0FF70D-5FAD-48C6-BDED-932976BF4322}"/>
              </a:ext>
            </a:extLst>
          </p:cNvPr>
          <p:cNvSpPr txBox="1"/>
          <p:nvPr/>
        </p:nvSpPr>
        <p:spPr>
          <a:xfrm>
            <a:off x="3148056" y="228869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206960D-6471-4D53-9C69-A61F77FE05D5}"/>
              </a:ext>
            </a:extLst>
          </p:cNvPr>
          <p:cNvSpPr/>
          <p:nvPr/>
        </p:nvSpPr>
        <p:spPr>
          <a:xfrm rot="10800000">
            <a:off x="3185449" y="2840825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23AEFF5-5DE6-4CB9-8209-301E853F8060}"/>
              </a:ext>
            </a:extLst>
          </p:cNvPr>
          <p:cNvSpPr txBox="1"/>
          <p:nvPr/>
        </p:nvSpPr>
        <p:spPr>
          <a:xfrm>
            <a:off x="3154406" y="2786920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596BF83-6B96-4C0D-9BEA-DF9E4A944189}"/>
              </a:ext>
            </a:extLst>
          </p:cNvPr>
          <p:cNvSpPr txBox="1">
            <a:spLocks/>
          </p:cNvSpPr>
          <p:nvPr/>
        </p:nvSpPr>
        <p:spPr>
          <a:xfrm>
            <a:off x="5725963" y="6015847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1400">
                <a:solidFill>
                  <a:srgbClr val="404040"/>
                </a:solidFill>
                <a:latin typeface="微軟正黑體"/>
                <a:ea typeface="微軟正黑體"/>
              </a:rPr>
              <a:t>* </a:t>
            </a:r>
            <a:r>
              <a:rPr lang="en-US" altLang="zh-TW" sz="1400">
                <a:solidFill>
                  <a:srgbClr val="404040"/>
                </a:solidFill>
                <a:latin typeface="Arial"/>
                <a:ea typeface="微軟正黑體"/>
                <a:cs typeface="Arial"/>
              </a:rPr>
              <a:t>SD-WAN </a:t>
            </a:r>
            <a:r>
              <a:rPr lang="zh-TW" altLang="en-US" sz="1400">
                <a:solidFill>
                  <a:srgbClr val="404040"/>
                </a:solidFill>
                <a:latin typeface="微軟正黑體"/>
                <a:ea typeface="微軟正黑體"/>
              </a:rPr>
              <a:t>自動組網</a:t>
            </a:r>
          </a:p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1400">
                <a:solidFill>
                  <a:srgbClr val="404040"/>
                </a:solidFill>
                <a:latin typeface="+mj-ea"/>
                <a:ea typeface="+mj-ea"/>
              </a:rPr>
              <a:t>* 軟體路由優化</a:t>
            </a:r>
          </a:p>
        </p:txBody>
      </p:sp>
    </p:spTree>
    <p:extLst>
      <p:ext uri="{BB962C8B-B14F-4D97-AF65-F5344CB8AC3E}">
        <p14:creationId xmlns:p14="http://schemas.microsoft.com/office/powerpoint/2010/main" val="155659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4541A5E8-7C7B-466A-83CD-4EA61842B1CF}"/>
              </a:ext>
            </a:extLst>
          </p:cNvPr>
          <p:cNvSpPr/>
          <p:nvPr/>
        </p:nvSpPr>
        <p:spPr>
          <a:xfrm>
            <a:off x="2496792" y="1749919"/>
            <a:ext cx="9197902" cy="5218772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0"/>
                </a:schemeClr>
              </a:gs>
              <a:gs pos="100000">
                <a:srgbClr val="33454F">
                  <a:alpha val="30000"/>
                </a:srgb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064" y="321678"/>
            <a:ext cx="8596668" cy="1320800"/>
          </a:xfrm>
        </p:spPr>
        <p:txBody>
          <a:bodyPr/>
          <a:lstStyle/>
          <a:p>
            <a:r>
              <a:rPr lang="zh-TW" altLang="en-US"/>
              <a:t>簡單快速加入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QuWAN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34" y="2023533"/>
            <a:ext cx="9378065" cy="4312236"/>
          </a:xfrm>
          <a:ln w="27940">
            <a:gradFill>
              <a:gsLst>
                <a:gs pos="100000">
                  <a:srgbClr val="01F3FF"/>
                </a:gs>
                <a:gs pos="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9C97981-9F16-40AE-A190-F0BFAA896137}"/>
              </a:ext>
            </a:extLst>
          </p:cNvPr>
          <p:cNvSpPr txBox="1"/>
          <p:nvPr/>
        </p:nvSpPr>
        <p:spPr>
          <a:xfrm>
            <a:off x="308851" y="2889412"/>
            <a:ext cx="2457450" cy="95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500">
                <a:solidFill>
                  <a:schemeClr val="bg1"/>
                </a:solidFill>
                <a:latin typeface="+mj-ea"/>
                <a:ea typeface="+mj-ea"/>
              </a:rPr>
              <a:t>使用</a:t>
            </a: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QNAP</a:t>
            </a:r>
            <a:r>
              <a:rPr lang="zh-TW" altLang="en-US" sz="25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</a:t>
            </a:r>
            <a:r>
              <a:rPr lang="zh-TW" altLang="en-US" sz="2500">
                <a:solidFill>
                  <a:schemeClr val="bg1"/>
                </a:solidFill>
                <a:latin typeface="+mj-ea"/>
                <a:ea typeface="+mj-ea"/>
              </a:rPr>
              <a:t>就可連入</a:t>
            </a:r>
            <a:r>
              <a:rPr lang="en-US" altLang="zh-TW" sz="250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8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88AE2C-2E19-4C69-AA19-D4466995B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5664" y="364012"/>
            <a:ext cx="11526136" cy="1320800"/>
          </a:xfrm>
        </p:spPr>
        <p:txBody>
          <a:bodyPr/>
          <a:lstStyle/>
          <a:p>
            <a:r>
              <a:rPr lang="zh-TW" altLang="en-US"/>
              <a:t>是否這些問題常存在生活中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B926975-5213-4342-AFCD-5E2819D883E7}"/>
              </a:ext>
            </a:extLst>
          </p:cNvPr>
          <p:cNvSpPr/>
          <p:nvPr/>
        </p:nvSpPr>
        <p:spPr>
          <a:xfrm rot="10800000">
            <a:off x="825319" y="5725799"/>
            <a:ext cx="2875419" cy="713635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FC6E607-5FD4-456D-8AF8-782AA84DC62C}"/>
              </a:ext>
            </a:extLst>
          </p:cNvPr>
          <p:cNvSpPr/>
          <p:nvPr/>
        </p:nvSpPr>
        <p:spPr>
          <a:xfrm rot="10800000">
            <a:off x="4672629" y="5715000"/>
            <a:ext cx="2875419" cy="724433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63B03D6-ED3A-41F9-B2E6-BE7B4389F76A}"/>
              </a:ext>
            </a:extLst>
          </p:cNvPr>
          <p:cNvSpPr/>
          <p:nvPr/>
        </p:nvSpPr>
        <p:spPr>
          <a:xfrm rot="10800000">
            <a:off x="8563046" y="5715000"/>
            <a:ext cx="2875419" cy="724434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F4FDB0-B9BF-4FB9-AF30-D2E12738AB9B}"/>
              </a:ext>
            </a:extLst>
          </p:cNvPr>
          <p:cNvSpPr txBox="1"/>
          <p:nvPr/>
        </p:nvSpPr>
        <p:spPr>
          <a:xfrm>
            <a:off x="884590" y="5909229"/>
            <a:ext cx="266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+mj-ea"/>
                <a:ea typeface="+mj-ea"/>
              </a:rPr>
              <a:t>怎麼房間沒有網路訊號</a:t>
            </a:r>
            <a:r>
              <a:rPr lang="en-US" altLang="zh-TW">
                <a:latin typeface="+mj-ea"/>
                <a:ea typeface="+mj-ea"/>
              </a:rPr>
              <a:t>?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B4209E7-612E-4B96-A3E3-12B517F49259}"/>
              </a:ext>
            </a:extLst>
          </p:cNvPr>
          <p:cNvSpPr txBox="1"/>
          <p:nvPr/>
        </p:nvSpPr>
        <p:spPr>
          <a:xfrm>
            <a:off x="4726456" y="5780404"/>
            <a:ext cx="2666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+mj-ea"/>
                <a:ea typeface="+mj-ea"/>
              </a:rPr>
              <a:t>我只是要連回公司抓個檔案怎麼這麼麻煩</a:t>
            </a:r>
            <a:r>
              <a:rPr lang="en-US" altLang="zh-TW">
                <a:latin typeface="+mj-ea"/>
                <a:ea typeface="+mj-ea"/>
              </a:rPr>
              <a:t>?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C9FF501-1A5D-4385-961C-91D7D73EEB24}"/>
              </a:ext>
            </a:extLst>
          </p:cNvPr>
          <p:cNvSpPr txBox="1"/>
          <p:nvPr/>
        </p:nvSpPr>
        <p:spPr>
          <a:xfrm>
            <a:off x="8627610" y="5895875"/>
            <a:ext cx="266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+mj-ea"/>
                <a:ea typeface="+mj-ea"/>
              </a:rPr>
              <a:t>設備怎麼這麼難設定</a:t>
            </a:r>
            <a:r>
              <a:rPr lang="en-US" altLang="zh-TW">
                <a:latin typeface="+mj-ea"/>
                <a:ea typeface="+mj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3155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D38F29-3401-40AF-9D54-DAE5F11B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64" y="380113"/>
            <a:ext cx="12118803" cy="1320800"/>
          </a:xfrm>
        </p:spPr>
        <p:txBody>
          <a:bodyPr>
            <a:normAutofit/>
          </a:bodyPr>
          <a:lstStyle/>
          <a:p>
            <a:r>
              <a:rPr lang="zh-TW" sz="3900">
                <a:latin typeface="+mj-ea"/>
                <a:cs typeface="+mj-lt"/>
              </a:rPr>
              <a:t>啟用 </a:t>
            </a:r>
            <a:r>
              <a:rPr lang="zh-TW" sz="3900">
                <a:latin typeface="Arial" panose="020B0604020202020204" pitchFamily="34" charset="0"/>
                <a:cs typeface="Arial" panose="020B0604020202020204" pitchFamily="34" charset="0"/>
              </a:rPr>
              <a:t>QuWAN</a:t>
            </a:r>
            <a:r>
              <a:rPr lang="zh-TW" sz="3900">
                <a:latin typeface="+mj-ea"/>
                <a:cs typeface="+mj-lt"/>
              </a:rPr>
              <a:t> 便可透過雲端平台管理 </a:t>
            </a:r>
            <a:r>
              <a:rPr lang="zh-TW" sz="390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TW" sz="3900">
                <a:latin typeface="Arial" panose="020B0604020202020204" pitchFamily="34" charset="0"/>
                <a:cs typeface="Arial" panose="020B0604020202020204" pitchFamily="34" charset="0"/>
              </a:rPr>
              <a:t>Miro</a:t>
            </a:r>
            <a:r>
              <a:rPr lang="zh-TW" sz="39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TW" sz="39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sz="3900">
                <a:latin typeface="Arial" panose="020B0604020202020204" pitchFamily="34" charset="0"/>
                <a:cs typeface="Arial" panose="020B0604020202020204" pitchFamily="34" charset="0"/>
              </a:rPr>
              <a:t>01W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63C384-F9F6-4E57-B176-601FCCD5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09" y="3425116"/>
            <a:ext cx="492594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700"/>
              </a:lnSpc>
            </a:pP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至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quwan.qnap.com </a:t>
            </a: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並使用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QID</a:t>
            </a: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 登入即可透過雲端平台一覽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Miro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01W </a:t>
            </a: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設備，網路和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VPN</a:t>
            </a: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 連線狀態，公司</a:t>
            </a:r>
            <a:r>
              <a:rPr lang="en-US" alt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/</a:t>
            </a: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在家工作者</a:t>
            </a:r>
            <a:r>
              <a:rPr lang="zh-TW" altLang="en-US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網路</a:t>
            </a:r>
            <a:r>
              <a:rPr lang="zh-TW" sz="2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拓墣，連線方式且同時也可遠端偵錯</a:t>
            </a:r>
            <a:endParaRPr lang="zh-TW" sz="200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ts val="2700"/>
              </a:lnSpc>
            </a:pPr>
            <a:endParaRPr lang="zh-TW" altLang="en-US" sz="2000">
              <a:latin typeface="+mj-ea"/>
              <a:ea typeface="+mj-ea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FDB086BE-147B-47F6-B0CE-753E32763AC2}"/>
              </a:ext>
            </a:extLst>
          </p:cNvPr>
          <p:cNvCxnSpPr>
            <a:cxnSpLocks/>
          </p:cNvCxnSpPr>
          <p:nvPr/>
        </p:nvCxnSpPr>
        <p:spPr>
          <a:xfrm>
            <a:off x="8261218" y="3733867"/>
            <a:ext cx="2209462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D6A8374-7CF0-44A6-8E14-508AD3AAA7D4}"/>
              </a:ext>
            </a:extLst>
          </p:cNvPr>
          <p:cNvCxnSpPr>
            <a:cxnSpLocks/>
          </p:cNvCxnSpPr>
          <p:nvPr/>
        </p:nvCxnSpPr>
        <p:spPr>
          <a:xfrm>
            <a:off x="8261214" y="3733867"/>
            <a:ext cx="4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CB8D484F-6C0E-468F-B2AD-23F460903CA3}"/>
              </a:ext>
            </a:extLst>
          </p:cNvPr>
          <p:cNvCxnSpPr>
            <a:cxnSpLocks/>
          </p:cNvCxnSpPr>
          <p:nvPr/>
        </p:nvCxnSpPr>
        <p:spPr>
          <a:xfrm flipH="1">
            <a:off x="5926681" y="3733867"/>
            <a:ext cx="2334537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3EF40FBE-7525-4C94-8E57-72B6404EB188}"/>
              </a:ext>
            </a:extLst>
          </p:cNvPr>
          <p:cNvGrpSpPr/>
          <p:nvPr/>
        </p:nvGrpSpPr>
        <p:grpSpPr>
          <a:xfrm>
            <a:off x="6598064" y="1753867"/>
            <a:ext cx="3326300" cy="1980000"/>
            <a:chOff x="7036229" y="1962623"/>
            <a:chExt cx="3007800" cy="179041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2DA2ED5-C324-468D-8061-5AA7B7592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6229" y="1962623"/>
              <a:ext cx="3007800" cy="1790412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2C5EF92E-7693-4D15-A9B5-60553838666B}"/>
                </a:ext>
              </a:extLst>
            </p:cNvPr>
            <p:cNvGrpSpPr/>
            <p:nvPr/>
          </p:nvGrpSpPr>
          <p:grpSpPr>
            <a:xfrm>
              <a:off x="7616797" y="2728674"/>
              <a:ext cx="1717977" cy="885070"/>
              <a:chOff x="4742983" y="1531600"/>
              <a:chExt cx="1886286" cy="971780"/>
            </a:xfrm>
          </p:grpSpPr>
          <p:pic>
            <p:nvPicPr>
              <p:cNvPr id="12" name="圖形 58">
                <a:extLst>
                  <a:ext uri="{FF2B5EF4-FFF2-40B4-BE49-F238E27FC236}">
                    <a16:creationId xmlns:a16="http://schemas.microsoft.com/office/drawing/2014/main" id="{46E450AC-68F8-4C95-917E-82DB0951FD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6406"/>
              <a:stretch/>
            </p:blipFill>
            <p:spPr>
              <a:xfrm>
                <a:off x="4826053" y="1531600"/>
                <a:ext cx="1740791" cy="622985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sp>
            <p:nvSpPr>
              <p:cNvPr id="13" name="Google Shape;800;p37">
                <a:extLst>
                  <a:ext uri="{FF2B5EF4-FFF2-40B4-BE49-F238E27FC236}">
                    <a16:creationId xmlns:a16="http://schemas.microsoft.com/office/drawing/2014/main" id="{D0BD336E-407D-4144-B54E-AFA6A1ED72B5}"/>
                  </a:ext>
                </a:extLst>
              </p:cNvPr>
              <p:cNvSpPr/>
              <p:nvPr/>
            </p:nvSpPr>
            <p:spPr>
              <a:xfrm>
                <a:off x="4742983" y="2106990"/>
                <a:ext cx="1886286" cy="396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Orchestrator</a:t>
                </a:r>
              </a:p>
            </p:txBody>
          </p:sp>
        </p:grpSp>
      </p:grpSp>
      <p:sp>
        <p:nvSpPr>
          <p:cNvPr id="15" name="橢圓 14">
            <a:extLst>
              <a:ext uri="{FF2B5EF4-FFF2-40B4-BE49-F238E27FC236}">
                <a16:creationId xmlns:a16="http://schemas.microsoft.com/office/drawing/2014/main" id="{DE07484C-3FDF-4021-A680-A7266906D076}"/>
              </a:ext>
            </a:extLst>
          </p:cNvPr>
          <p:cNvSpPr/>
          <p:nvPr/>
        </p:nvSpPr>
        <p:spPr>
          <a:xfrm>
            <a:off x="5256957" y="4901781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A58941-1736-4468-8F14-02C020A78622}"/>
              </a:ext>
            </a:extLst>
          </p:cNvPr>
          <p:cNvSpPr/>
          <p:nvPr/>
        </p:nvSpPr>
        <p:spPr>
          <a:xfrm>
            <a:off x="5443063" y="6495974"/>
            <a:ext cx="110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2C88C24B-7FAD-422F-9A66-EF01DD275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1615" y="4599106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14CCE217-7E99-4AE8-AE55-EA887A233CDF}"/>
              </a:ext>
            </a:extLst>
          </p:cNvPr>
          <p:cNvSpPr/>
          <p:nvPr/>
        </p:nvSpPr>
        <p:spPr>
          <a:xfrm>
            <a:off x="7508685" y="4908291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B437B35-8593-43B2-A1E4-23CE24D2384B}"/>
              </a:ext>
            </a:extLst>
          </p:cNvPr>
          <p:cNvSpPr/>
          <p:nvPr/>
        </p:nvSpPr>
        <p:spPr>
          <a:xfrm>
            <a:off x="7706714" y="6502484"/>
            <a:ext cx="110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558982D-9985-4ED9-8BDF-5B2CB61DBEEB}"/>
              </a:ext>
            </a:extLst>
          </p:cNvPr>
          <p:cNvSpPr/>
          <p:nvPr/>
        </p:nvSpPr>
        <p:spPr>
          <a:xfrm>
            <a:off x="9811663" y="4926227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A31081-8520-4393-83BC-3A1FDE66E9B1}"/>
              </a:ext>
            </a:extLst>
          </p:cNvPr>
          <p:cNvSpPr/>
          <p:nvPr/>
        </p:nvSpPr>
        <p:spPr>
          <a:xfrm>
            <a:off x="10030065" y="6520420"/>
            <a:ext cx="110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ED1210D7-DD82-4855-BE21-9F0594260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858" y="4599106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7C3D77B-91B1-4377-815B-14AAFE92E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5836" y="4599106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BF38849E-445C-424B-9FDF-1DFD5DBD9282}"/>
              </a:ext>
            </a:extLst>
          </p:cNvPr>
          <p:cNvSpPr txBox="1">
            <a:spLocks/>
          </p:cNvSpPr>
          <p:nvPr/>
        </p:nvSpPr>
        <p:spPr>
          <a:xfrm>
            <a:off x="437264" y="2314769"/>
            <a:ext cx="5672740" cy="1419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zh-TW" sz="3000">
                <a:solidFill>
                  <a:schemeClr val="bg1"/>
                </a:solidFill>
                <a:latin typeface="+mj-ea"/>
                <a:ea typeface="+mj-ea"/>
                <a:cs typeface="+mn-lt"/>
              </a:rPr>
              <a:t>雲端管理平台 </a:t>
            </a:r>
            <a:endParaRPr lang="en-US" altLang="zh-TW" sz="3000">
              <a:solidFill>
                <a:schemeClr val="bg1"/>
              </a:solidFill>
              <a:latin typeface="+mj-ea"/>
              <a:ea typeface="+mj-ea"/>
              <a:cs typeface="+mn-lt"/>
            </a:endParaRPr>
          </a:p>
          <a:p>
            <a:pPr>
              <a:lnSpc>
                <a:spcPts val="3200"/>
              </a:lnSpc>
            </a:pPr>
            <a:r>
              <a:rPr lang="zh-TW" sz="3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 Orchestrator </a:t>
            </a:r>
            <a:endParaRPr lang="zh-TW" altLang="en-US" sz="30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" name="圖片 29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06C6ADE2-B6F7-4DC8-B95E-645ACE762F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84" y="5443624"/>
            <a:ext cx="582979" cy="100696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1" name="圖片 30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DA48ED9B-2DC9-4130-AA0A-F550FCFE0C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80" y="5443624"/>
            <a:ext cx="582979" cy="100696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2" name="圖片 31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A3D9DC07-F7E4-4B70-8561-7145D710AE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90" y="5443624"/>
            <a:ext cx="582979" cy="100696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367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群組 49">
            <a:extLst>
              <a:ext uri="{FF2B5EF4-FFF2-40B4-BE49-F238E27FC236}">
                <a16:creationId xmlns:a16="http://schemas.microsoft.com/office/drawing/2014/main" id="{7B48F795-6BA0-4F75-AA00-6CAFA7D21872}"/>
              </a:ext>
            </a:extLst>
          </p:cNvPr>
          <p:cNvGrpSpPr/>
          <p:nvPr/>
        </p:nvGrpSpPr>
        <p:grpSpPr>
          <a:xfrm>
            <a:off x="8463260" y="5061844"/>
            <a:ext cx="3813187" cy="1086279"/>
            <a:chOff x="576844" y="2275242"/>
            <a:chExt cx="3080756" cy="475488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D151EBEC-0444-47B7-911C-CB3C991649A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E88D507A-2C6F-46B8-874A-16AB714A5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6A6A5EBA-1A49-45F9-A6AA-BCE0F3D6FA5A}"/>
              </a:ext>
            </a:extLst>
          </p:cNvPr>
          <p:cNvCxnSpPr>
            <a:cxnSpLocks/>
          </p:cNvCxnSpPr>
          <p:nvPr/>
        </p:nvCxnSpPr>
        <p:spPr>
          <a:xfrm>
            <a:off x="9515162" y="536445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753736EF-2799-4CE8-96E4-A5F098FB79B4}"/>
              </a:ext>
            </a:extLst>
          </p:cNvPr>
          <p:cNvGrpSpPr/>
          <p:nvPr/>
        </p:nvGrpSpPr>
        <p:grpSpPr>
          <a:xfrm>
            <a:off x="8463260" y="3739887"/>
            <a:ext cx="3813187" cy="1086279"/>
            <a:chOff x="576844" y="2275242"/>
            <a:chExt cx="3080756" cy="4754880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074DA6F-3DD2-4AEF-A88C-668D2419E7C8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7BE85243-6A72-44C2-9D26-65896CCFD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1374C95D-AA49-47CE-80C7-D4894E71FD74}"/>
              </a:ext>
            </a:extLst>
          </p:cNvPr>
          <p:cNvCxnSpPr>
            <a:cxnSpLocks/>
          </p:cNvCxnSpPr>
          <p:nvPr/>
        </p:nvCxnSpPr>
        <p:spPr>
          <a:xfrm>
            <a:off x="9515162" y="4042497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FD1036EA-D706-40D8-9862-8C2C5AEEE1AC}"/>
              </a:ext>
            </a:extLst>
          </p:cNvPr>
          <p:cNvGrpSpPr/>
          <p:nvPr/>
        </p:nvGrpSpPr>
        <p:grpSpPr>
          <a:xfrm>
            <a:off x="8463260" y="2401122"/>
            <a:ext cx="3813187" cy="1086279"/>
            <a:chOff x="576844" y="2275242"/>
            <a:chExt cx="3080756" cy="4754880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34D0C345-E14D-4E16-94D7-04E7C7F6D109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1516AF0A-BDA0-468D-A951-7753C09B8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B0115A17-2C53-43B5-8401-A6A6B0531486}"/>
              </a:ext>
            </a:extLst>
          </p:cNvPr>
          <p:cNvCxnSpPr>
            <a:cxnSpLocks/>
          </p:cNvCxnSpPr>
          <p:nvPr/>
        </p:nvCxnSpPr>
        <p:spPr>
          <a:xfrm>
            <a:off x="9515162" y="2703732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91D4848C-5F4D-47AC-A5DF-CACD38B09E21}"/>
              </a:ext>
            </a:extLst>
          </p:cNvPr>
          <p:cNvGrpSpPr/>
          <p:nvPr/>
        </p:nvGrpSpPr>
        <p:grpSpPr>
          <a:xfrm>
            <a:off x="352413" y="5061844"/>
            <a:ext cx="3813187" cy="1086279"/>
            <a:chOff x="576844" y="2275242"/>
            <a:chExt cx="3080756" cy="475488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C1475CE-8769-4997-A5A8-EF6A735F6DC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8478FD5D-352D-4F03-AA0D-5432B9951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02DA2C0E-2DB5-4B21-B993-B1DD4BCAE9E5}"/>
              </a:ext>
            </a:extLst>
          </p:cNvPr>
          <p:cNvCxnSpPr>
            <a:cxnSpLocks/>
          </p:cNvCxnSpPr>
          <p:nvPr/>
        </p:nvCxnSpPr>
        <p:spPr>
          <a:xfrm>
            <a:off x="1220165" y="536445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87E7CCC6-D6FF-4F8D-AF90-16E1C70D34EC}"/>
              </a:ext>
            </a:extLst>
          </p:cNvPr>
          <p:cNvGrpSpPr/>
          <p:nvPr/>
        </p:nvGrpSpPr>
        <p:grpSpPr>
          <a:xfrm>
            <a:off x="352413" y="3739887"/>
            <a:ext cx="3813187" cy="1086279"/>
            <a:chOff x="576844" y="2275242"/>
            <a:chExt cx="3080756" cy="475488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6F13085C-C517-436B-A4E0-6380DF67BAED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591B02BA-78DC-4BA1-944F-387FB5921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DDC776CC-F1CF-45C8-AB69-EB9340B899D7}"/>
              </a:ext>
            </a:extLst>
          </p:cNvPr>
          <p:cNvCxnSpPr>
            <a:cxnSpLocks/>
          </p:cNvCxnSpPr>
          <p:nvPr/>
        </p:nvCxnSpPr>
        <p:spPr>
          <a:xfrm>
            <a:off x="1220165" y="4042497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76366853-5622-4A72-8F69-056482E40F39}"/>
              </a:ext>
            </a:extLst>
          </p:cNvPr>
          <p:cNvGrpSpPr/>
          <p:nvPr/>
        </p:nvGrpSpPr>
        <p:grpSpPr>
          <a:xfrm>
            <a:off x="352413" y="2401122"/>
            <a:ext cx="3813187" cy="1086279"/>
            <a:chOff x="576844" y="2275242"/>
            <a:chExt cx="3080756" cy="4754880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AFA1392-A55F-4646-8A1F-0E548A2E60C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0196E6D2-F58D-41EB-85A4-840A2EAA0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7CE0EC1-ADB4-4474-B72A-600D6E70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+mj-ea"/>
                <a:cs typeface="+mj-lt"/>
              </a:rPr>
              <a:t>雲端平台解決多台設備管理問題</a:t>
            </a:r>
            <a:endParaRPr lang="zh-TW">
              <a:latin typeface="+mj-ea"/>
            </a:endParaRPr>
          </a:p>
        </p:txBody>
      </p:sp>
      <p:sp>
        <p:nvSpPr>
          <p:cNvPr id="13" name="Google Shape;544;p29">
            <a:extLst>
              <a:ext uri="{FF2B5EF4-FFF2-40B4-BE49-F238E27FC236}">
                <a16:creationId xmlns:a16="http://schemas.microsoft.com/office/drawing/2014/main" id="{9F3E6DB0-9896-4E4C-B07A-48DC203F0E82}"/>
              </a:ext>
            </a:extLst>
          </p:cNvPr>
          <p:cNvSpPr/>
          <p:nvPr/>
        </p:nvSpPr>
        <p:spPr>
          <a:xfrm>
            <a:off x="1361565" y="3904595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機台地理位置</a:t>
            </a:r>
          </a:p>
        </p:txBody>
      </p:sp>
      <p:sp>
        <p:nvSpPr>
          <p:cNvPr id="14" name="Google Shape;545;p29">
            <a:extLst>
              <a:ext uri="{FF2B5EF4-FFF2-40B4-BE49-F238E27FC236}">
                <a16:creationId xmlns:a16="http://schemas.microsoft.com/office/drawing/2014/main" id="{B49FB3DE-4CA2-480A-A605-C0914E6ECCCB}"/>
              </a:ext>
            </a:extLst>
          </p:cNvPr>
          <p:cNvSpPr/>
          <p:nvPr/>
        </p:nvSpPr>
        <p:spPr>
          <a:xfrm>
            <a:off x="1361565" y="5282128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一覽所有機器連線狀態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Google Shape;546;p29">
            <a:extLst>
              <a:ext uri="{FF2B5EF4-FFF2-40B4-BE49-F238E27FC236}">
                <a16:creationId xmlns:a16="http://schemas.microsoft.com/office/drawing/2014/main" id="{F9287749-4B3A-4D76-8029-9926C5CB2D8D}"/>
              </a:ext>
            </a:extLst>
          </p:cNvPr>
          <p:cNvSpPr/>
          <p:nvPr/>
        </p:nvSpPr>
        <p:spPr>
          <a:xfrm>
            <a:off x="9612858" y="2607191"/>
            <a:ext cx="199950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同時執行各項參數設定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Google Shape;548;p29">
            <a:extLst>
              <a:ext uri="{FF2B5EF4-FFF2-40B4-BE49-F238E27FC236}">
                <a16:creationId xmlns:a16="http://schemas.microsoft.com/office/drawing/2014/main" id="{A7EE79EA-6193-4654-812F-A9DA93CD07E5}"/>
              </a:ext>
            </a:extLst>
          </p:cNvPr>
          <p:cNvSpPr/>
          <p:nvPr/>
        </p:nvSpPr>
        <p:spPr>
          <a:xfrm>
            <a:off x="1361565" y="2600841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圖像化使用介面</a:t>
            </a:r>
          </a:p>
        </p:txBody>
      </p:sp>
      <p:sp>
        <p:nvSpPr>
          <p:cNvPr id="17" name="Google Shape;549;p29">
            <a:extLst>
              <a:ext uri="{FF2B5EF4-FFF2-40B4-BE49-F238E27FC236}">
                <a16:creationId xmlns:a16="http://schemas.microsoft.com/office/drawing/2014/main" id="{2937E769-CDDF-48AE-843B-D49EDE5FEFCD}"/>
              </a:ext>
            </a:extLst>
          </p:cNvPr>
          <p:cNvSpPr/>
          <p:nvPr/>
        </p:nvSpPr>
        <p:spPr>
          <a:xfrm>
            <a:off x="9612857" y="3888243"/>
            <a:ext cx="1999501" cy="7895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全域機台設定方便，節省人員一台一台設定</a:t>
            </a:r>
          </a:p>
        </p:txBody>
      </p:sp>
      <p:sp>
        <p:nvSpPr>
          <p:cNvPr id="18" name="Google Shape;550;p29">
            <a:extLst>
              <a:ext uri="{FF2B5EF4-FFF2-40B4-BE49-F238E27FC236}">
                <a16:creationId xmlns:a16="http://schemas.microsoft.com/office/drawing/2014/main" id="{A4620E17-F5C5-4707-A17D-60D0408E2D25}"/>
              </a:ext>
            </a:extLst>
          </p:cNvPr>
          <p:cNvSpPr/>
          <p:nvPr/>
        </p:nvSpPr>
        <p:spPr>
          <a:xfrm>
            <a:off x="9664734" y="5176677"/>
            <a:ext cx="1947625" cy="7895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遠端故障排除</a:t>
            </a:r>
          </a:p>
          <a:p>
            <a:r>
              <a:rPr 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Ex, </a:t>
            </a:r>
            <a:r>
              <a:rPr lang="zh-TW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封包擷取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D21F976-DFC5-48E0-88C4-F63606400AF4}"/>
              </a:ext>
            </a:extLst>
          </p:cNvPr>
          <p:cNvSpPr txBox="1"/>
          <p:nvPr/>
        </p:nvSpPr>
        <p:spPr>
          <a:xfrm>
            <a:off x="525254" y="2478267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9A8E228-8568-4C82-8C5F-CF8C81BA333B}"/>
              </a:ext>
            </a:extLst>
          </p:cNvPr>
          <p:cNvSpPr txBox="1"/>
          <p:nvPr/>
        </p:nvSpPr>
        <p:spPr>
          <a:xfrm>
            <a:off x="8825553" y="3806932"/>
            <a:ext cx="667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FB14F8B-4B4E-4050-90E5-EAB916C12180}"/>
              </a:ext>
            </a:extLst>
          </p:cNvPr>
          <p:cNvSpPr txBox="1"/>
          <p:nvPr/>
        </p:nvSpPr>
        <p:spPr>
          <a:xfrm>
            <a:off x="525255" y="3797673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3139B6B-5DDA-4D3A-AB50-B5CE734F5A4C}"/>
              </a:ext>
            </a:extLst>
          </p:cNvPr>
          <p:cNvSpPr txBox="1"/>
          <p:nvPr/>
        </p:nvSpPr>
        <p:spPr>
          <a:xfrm>
            <a:off x="525255" y="5128585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30203A2-7221-4B26-AE6A-83E39D103B8C}"/>
              </a:ext>
            </a:extLst>
          </p:cNvPr>
          <p:cNvSpPr txBox="1"/>
          <p:nvPr/>
        </p:nvSpPr>
        <p:spPr>
          <a:xfrm>
            <a:off x="8825553" y="2476373"/>
            <a:ext cx="61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E613333-5788-4BC8-9E8C-5C1483173DCE}"/>
              </a:ext>
            </a:extLst>
          </p:cNvPr>
          <p:cNvSpPr txBox="1"/>
          <p:nvPr/>
        </p:nvSpPr>
        <p:spPr>
          <a:xfrm>
            <a:off x="8825553" y="5128743"/>
            <a:ext cx="525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Google Shape;559;p30">
            <a:extLst>
              <a:ext uri="{FF2B5EF4-FFF2-40B4-BE49-F238E27FC236}">
                <a16:creationId xmlns:a16="http://schemas.microsoft.com/office/drawing/2014/main" id="{10F1D3C0-2B64-4757-B4AA-81035601BE7F}"/>
              </a:ext>
            </a:extLst>
          </p:cNvPr>
          <p:cNvSpPr/>
          <p:nvPr/>
        </p:nvSpPr>
        <p:spPr>
          <a:xfrm>
            <a:off x="6306031" y="2365386"/>
            <a:ext cx="1133030" cy="4846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管理平台</a:t>
            </a:r>
            <a:endParaRPr lang="en-US" altLang="zh-TW" sz="18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TW" altLang="en-US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即時通知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Google Shape;558;p30" hidden="1">
            <a:extLst>
              <a:ext uri="{FF2B5EF4-FFF2-40B4-BE49-F238E27FC236}">
                <a16:creationId xmlns:a16="http://schemas.microsoft.com/office/drawing/2014/main" id="{DFCBBE10-05BF-4D4A-A36B-8D5B23554C37}"/>
              </a:ext>
            </a:extLst>
          </p:cNvPr>
          <p:cNvSpPr txBox="1"/>
          <p:nvPr/>
        </p:nvSpPr>
        <p:spPr>
          <a:xfrm>
            <a:off x="7269288" y="2600224"/>
            <a:ext cx="1322762" cy="23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HQ IT Admin</a:t>
            </a:r>
          </a:p>
        </p:txBody>
      </p:sp>
      <p:sp>
        <p:nvSpPr>
          <p:cNvPr id="29" name="Google Shape;560;p30">
            <a:extLst>
              <a:ext uri="{FF2B5EF4-FFF2-40B4-BE49-F238E27FC236}">
                <a16:creationId xmlns:a16="http://schemas.microsoft.com/office/drawing/2014/main" id="{3791629C-4640-4FDB-B11E-BE6563EAEFC9}"/>
              </a:ext>
            </a:extLst>
          </p:cNvPr>
          <p:cNvSpPr/>
          <p:nvPr/>
        </p:nvSpPr>
        <p:spPr>
          <a:xfrm>
            <a:off x="6318747" y="2657705"/>
            <a:ext cx="1053871" cy="3979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人員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9FB78AD3-8023-40E5-BE0E-B12ED0A59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9175" y="2194052"/>
            <a:ext cx="1020859" cy="947281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1705D055-F8B0-45EF-A083-964B8339E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1449" y="2065715"/>
            <a:ext cx="449506" cy="599341"/>
          </a:xfrm>
          <a:prstGeom prst="rect">
            <a:avLst/>
          </a:prstGeom>
          <a:effectLst>
            <a:outerShdw blurRad="342900" dist="50800" dir="36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2A9F4DE-0AC5-4E9C-8E5F-43FD1D3752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289" y="3414297"/>
            <a:ext cx="5206741" cy="2733362"/>
          </a:xfrm>
          <a:prstGeom prst="rect">
            <a:avLst/>
          </a:prstGeom>
          <a:effectLst>
            <a:outerShdw blurRad="342900" dist="508000" dir="36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0A16A33-5D56-4C9E-82F0-607C2CAC6E10}"/>
              </a:ext>
            </a:extLst>
          </p:cNvPr>
          <p:cNvCxnSpPr>
            <a:cxnSpLocks/>
          </p:cNvCxnSpPr>
          <p:nvPr/>
        </p:nvCxnSpPr>
        <p:spPr>
          <a:xfrm>
            <a:off x="1220165" y="2703732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63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94455" y="590349"/>
            <a:ext cx="4907278" cy="5386939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600">
                <a:solidFill>
                  <a:schemeClr val="bg1"/>
                </a:solidFill>
              </a:rPr>
              <a:t>設定 </a:t>
            </a:r>
            <a:r>
              <a:rPr lang="en-US" altLang="zh-TW" sz="5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 sz="5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5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5600">
                <a:solidFill>
                  <a:schemeClr val="bg1"/>
                </a:solidFill>
              </a:rPr>
              <a:t>也可以很簡單</a:t>
            </a:r>
          </a:p>
        </p:txBody>
      </p:sp>
    </p:spTree>
    <p:extLst>
      <p:ext uri="{BB962C8B-B14F-4D97-AF65-F5344CB8AC3E}">
        <p14:creationId xmlns:p14="http://schemas.microsoft.com/office/powerpoint/2010/main" val="294940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FDBA1C7D-1DD7-4FC6-AD9E-CBEF66726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以前要設定網路設備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80FBCFCF-D6F3-4240-80FD-D80DED266A4E}"/>
              </a:ext>
            </a:extLst>
          </p:cNvPr>
          <p:cNvSpPr/>
          <p:nvPr/>
        </p:nvSpPr>
        <p:spPr>
          <a:xfrm rot="10800000">
            <a:off x="3983667" y="5717405"/>
            <a:ext cx="4244741" cy="651372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42EAF3C-0E1F-4777-A2CA-6F394EA29D15}"/>
              </a:ext>
            </a:extLst>
          </p:cNvPr>
          <p:cNvSpPr txBox="1"/>
          <p:nvPr/>
        </p:nvSpPr>
        <p:spPr>
          <a:xfrm>
            <a:off x="4178208" y="5879966"/>
            <a:ext cx="38576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buSzPct val="90000"/>
            </a:pPr>
            <a:r>
              <a:rPr lang="zh-TW" altLang="en-US" sz="2400">
                <a:latin typeface="+mj-ea"/>
                <a:ea typeface="+mj-ea"/>
              </a:rPr>
              <a:t>找</a:t>
            </a:r>
            <a:r>
              <a:rPr lang="en-US" altLang="zh-TW" sz="2400">
                <a:latin typeface="+mj-ea"/>
                <a:ea typeface="+mj-ea"/>
                <a:cs typeface="Arial" panose="020B0604020202020204" pitchFamily="34" charset="0"/>
              </a:rPr>
              <a:t>IP</a:t>
            </a:r>
            <a:r>
              <a:rPr lang="zh-TW" altLang="en-US" sz="2400"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+mj-ea"/>
                <a:ea typeface="+mj-ea"/>
                <a:cs typeface="Arial" panose="020B0604020202020204" pitchFamily="34" charset="0"/>
              </a:rPr>
              <a:t>/</a:t>
            </a:r>
            <a:r>
              <a:rPr lang="zh-TW" altLang="en-US" sz="2400"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zh-TW" altLang="en-US" sz="2400">
                <a:latin typeface="+mj-ea"/>
                <a:ea typeface="+mj-ea"/>
              </a:rPr>
              <a:t>接網路線 </a:t>
            </a:r>
            <a:r>
              <a:rPr lang="en-US" altLang="zh-TW" sz="2400">
                <a:latin typeface="+mj-ea"/>
                <a:ea typeface="+mj-ea"/>
              </a:rPr>
              <a:t>/ </a:t>
            </a:r>
            <a:r>
              <a:rPr lang="zh-TW" altLang="en-US" sz="2400">
                <a:latin typeface="+mj-ea"/>
                <a:ea typeface="+mj-ea"/>
              </a:rPr>
              <a:t>接電腦</a:t>
            </a:r>
          </a:p>
        </p:txBody>
      </p:sp>
    </p:spTree>
    <p:extLst>
      <p:ext uri="{BB962C8B-B14F-4D97-AF65-F5344CB8AC3E}">
        <p14:creationId xmlns:p14="http://schemas.microsoft.com/office/powerpoint/2010/main" val="454214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2663" y="373807"/>
            <a:ext cx="11907127" cy="1320800"/>
          </a:xfrm>
        </p:spPr>
        <p:txBody>
          <a:bodyPr>
            <a:normAutofit fontScale="90000"/>
          </a:bodyPr>
          <a:lstStyle/>
          <a:p>
            <a:r>
              <a:rPr lang="zh-TW" altLang="en-US">
                <a:ea typeface="微軟正黑體"/>
              </a:rPr>
              <a:t>一個 </a:t>
            </a:r>
            <a:r>
              <a:rPr lang="en-US" altLang="zh-TW">
                <a:latin typeface="Arial"/>
                <a:ea typeface="微軟正黑體"/>
                <a:cs typeface="Arial"/>
              </a:rPr>
              <a:t>Android/iOS APP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QuRouter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 altLang="en-US">
                <a:ea typeface="微軟正黑體"/>
              </a:rPr>
              <a:t>輕鬆安裝啟用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06" y="1837169"/>
            <a:ext cx="2265809" cy="4835559"/>
          </a:xfr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25" y="1837170"/>
            <a:ext cx="2265808" cy="4834480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10" y="1837170"/>
            <a:ext cx="2265808" cy="4834480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DF5776E-0300-4FD1-A256-D08A4BC63B6C}"/>
              </a:ext>
            </a:extLst>
          </p:cNvPr>
          <p:cNvSpPr txBox="1"/>
          <p:nvPr/>
        </p:nvSpPr>
        <p:spPr>
          <a:xfrm>
            <a:off x="1053917" y="2379629"/>
            <a:ext cx="2457450" cy="157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QNAP ID</a:t>
            </a:r>
            <a:r>
              <a:rPr lang="zh-TW" altLang="en-US" sz="2500">
                <a:solidFill>
                  <a:schemeClr val="bg1"/>
                </a:solidFill>
                <a:latin typeface="+mj-ea"/>
                <a:ea typeface="+mj-ea"/>
              </a:rPr>
              <a:t>登入</a:t>
            </a:r>
          </a:p>
          <a:p>
            <a:pPr>
              <a:lnSpc>
                <a:spcPts val="4000"/>
              </a:lnSpc>
            </a:pPr>
            <a:r>
              <a:rPr lang="zh-TW" altLang="en-US" sz="2500">
                <a:solidFill>
                  <a:schemeClr val="bg1"/>
                </a:solidFill>
                <a:latin typeface="+mj-ea"/>
                <a:ea typeface="+mj-ea"/>
              </a:rPr>
              <a:t>藍牙連線</a:t>
            </a:r>
          </a:p>
          <a:p>
            <a:pPr>
              <a:lnSpc>
                <a:spcPts val="4000"/>
              </a:lnSpc>
            </a:pPr>
            <a:r>
              <a:rPr lang="zh-TW" altLang="en-US" sz="2500">
                <a:solidFill>
                  <a:schemeClr val="bg1"/>
                </a:solidFill>
                <a:latin typeface="+mj-ea"/>
                <a:ea typeface="+mj-ea"/>
              </a:rPr>
              <a:t>圖形化引導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5EF4989-27B0-4238-9A3B-8570FD1BC5AE}"/>
              </a:ext>
            </a:extLst>
          </p:cNvPr>
          <p:cNvCxnSpPr>
            <a:cxnSpLocks/>
          </p:cNvCxnSpPr>
          <p:nvPr/>
        </p:nvCxnSpPr>
        <p:spPr>
          <a:xfrm>
            <a:off x="919728" y="2586539"/>
            <a:ext cx="0" cy="216822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AE6CC6C-33CA-4911-9BAC-A889A2C043BB}"/>
              </a:ext>
            </a:extLst>
          </p:cNvPr>
          <p:cNvCxnSpPr>
            <a:cxnSpLocks/>
          </p:cNvCxnSpPr>
          <p:nvPr/>
        </p:nvCxnSpPr>
        <p:spPr>
          <a:xfrm>
            <a:off x="919728" y="3084878"/>
            <a:ext cx="0" cy="216822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027F9F1-C2F5-46DF-B9DE-D8DFF795812E}"/>
              </a:ext>
            </a:extLst>
          </p:cNvPr>
          <p:cNvCxnSpPr>
            <a:cxnSpLocks/>
          </p:cNvCxnSpPr>
          <p:nvPr/>
        </p:nvCxnSpPr>
        <p:spPr>
          <a:xfrm>
            <a:off x="919728" y="3586827"/>
            <a:ext cx="0" cy="216822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076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872536D-9987-40C9-B033-E3C7873B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3" y="1397240"/>
            <a:ext cx="11530986" cy="54776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QMiro-201W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E886F9C-7E51-4E35-9F18-249D44C03A2F}"/>
              </a:ext>
            </a:extLst>
          </p:cNvPr>
          <p:cNvSpPr txBox="1">
            <a:spLocks/>
          </p:cNvSpPr>
          <p:nvPr/>
        </p:nvSpPr>
        <p:spPr>
          <a:xfrm>
            <a:off x="1296299" y="1684812"/>
            <a:ext cx="5313512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zh-TW" altLang="en-US" sz="2400">
                <a:latin typeface="微軟正黑體"/>
                <a:ea typeface="微軟正黑體"/>
                <a:cs typeface="+mn-lt"/>
              </a:rPr>
              <a:t>不到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QHora-301W</a:t>
            </a:r>
            <a:r>
              <a:rPr lang="zh-TW" altLang="en-US" sz="2400">
                <a:latin typeface="微軟正黑體"/>
                <a:ea typeface="微軟正黑體"/>
                <a:cs typeface="+mn-lt"/>
              </a:rPr>
              <a:t>一半的價格</a:t>
            </a:r>
          </a:p>
          <a:p>
            <a:pPr>
              <a:lnSpc>
                <a:spcPts val="3000"/>
              </a:lnSpc>
              <a:buNone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Wi-Fi Mesh</a:t>
            </a:r>
            <a:r>
              <a:rPr lang="zh-TW" altLang="en-US" sz="2400">
                <a:latin typeface="微軟正黑體"/>
                <a:ea typeface="微軟正黑體"/>
                <a:cs typeface="+mn-lt"/>
              </a:rPr>
              <a:t>讓家中無線網路無死角</a:t>
            </a:r>
            <a:endParaRPr lang="zh-TW" altLang="en-US" sz="2400">
              <a:solidFill>
                <a:srgbClr val="404040"/>
              </a:solidFill>
              <a:latin typeface="微軟正黑體"/>
              <a:ea typeface="微軟正黑體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9932F00-D508-4DE6-9480-645BE345D5BB}"/>
              </a:ext>
            </a:extLst>
          </p:cNvPr>
          <p:cNvSpPr/>
          <p:nvPr/>
        </p:nvSpPr>
        <p:spPr>
          <a:xfrm rot="10800000">
            <a:off x="1008311" y="1800502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814FBC9-5A8A-46A7-87D5-B8F4A3092946}"/>
              </a:ext>
            </a:extLst>
          </p:cNvPr>
          <p:cNvSpPr txBox="1"/>
          <p:nvPr/>
        </p:nvSpPr>
        <p:spPr>
          <a:xfrm>
            <a:off x="977268" y="1746597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FE52F2A-2A81-4B29-B668-FDA9C7AA2979}"/>
              </a:ext>
            </a:extLst>
          </p:cNvPr>
          <p:cNvSpPr/>
          <p:nvPr/>
        </p:nvSpPr>
        <p:spPr>
          <a:xfrm rot="10800000">
            <a:off x="1008311" y="2283723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A84541-BB0F-436F-ADA2-ED3EB802A7DA}"/>
              </a:ext>
            </a:extLst>
          </p:cNvPr>
          <p:cNvSpPr txBox="1"/>
          <p:nvPr/>
        </p:nvSpPr>
        <p:spPr>
          <a:xfrm>
            <a:off x="977268" y="2229818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E320154B-CA47-4318-A3E1-60AD6348B69E}"/>
              </a:ext>
            </a:extLst>
          </p:cNvPr>
          <p:cNvSpPr txBox="1">
            <a:spLocks/>
          </p:cNvSpPr>
          <p:nvPr/>
        </p:nvSpPr>
        <p:spPr>
          <a:xfrm>
            <a:off x="7101107" y="1684812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en-US" altLang="zh-TW" sz="2400" err="1">
                <a:latin typeface="Arial"/>
                <a:ea typeface="微軟正黑體"/>
                <a:cs typeface="Arial"/>
              </a:rPr>
              <a:t>QuWAN</a:t>
            </a:r>
            <a:r>
              <a:rPr lang="zh-TW" altLang="en-US" sz="2400">
                <a:latin typeface="微軟正黑體"/>
                <a:ea typeface="微軟正黑體"/>
                <a:cs typeface="+mn-lt"/>
              </a:rPr>
              <a:t>讓在家工作輕鬆愉快</a:t>
            </a:r>
          </a:p>
          <a:p>
            <a:pPr>
              <a:lnSpc>
                <a:spcPts val="3000"/>
              </a:lnSpc>
              <a:buNone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QuRouter APP </a:t>
            </a:r>
            <a:r>
              <a:rPr lang="zh-TW" altLang="en-US" sz="2400">
                <a:latin typeface="微軟正黑體"/>
                <a:ea typeface="微軟正黑體"/>
                <a:cs typeface="+mn-lt"/>
              </a:rPr>
              <a:t>讓設備管理很簡單</a:t>
            </a:r>
            <a:endParaRPr lang="zh-TW" altLang="en-US" sz="2400">
              <a:solidFill>
                <a:srgbClr val="404040"/>
              </a:solidFill>
              <a:latin typeface="微軟正黑體"/>
              <a:ea typeface="微軟正黑體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E83B0BF-1E6A-4D3A-BD57-879EF64517BB}"/>
              </a:ext>
            </a:extLst>
          </p:cNvPr>
          <p:cNvSpPr/>
          <p:nvPr/>
        </p:nvSpPr>
        <p:spPr>
          <a:xfrm rot="10800000">
            <a:off x="6794069" y="1819552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395234C-318B-43E2-9B19-8886FB04BE3F}"/>
              </a:ext>
            </a:extLst>
          </p:cNvPr>
          <p:cNvSpPr txBox="1"/>
          <p:nvPr/>
        </p:nvSpPr>
        <p:spPr>
          <a:xfrm>
            <a:off x="6763026" y="1765647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3731349-AE22-429E-85CE-C30156E1A9D6}"/>
              </a:ext>
            </a:extLst>
          </p:cNvPr>
          <p:cNvSpPr/>
          <p:nvPr/>
        </p:nvSpPr>
        <p:spPr>
          <a:xfrm rot="10800000">
            <a:off x="6794069" y="2290073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3BE4B64-0E96-4072-A248-63BAB768B377}"/>
              </a:ext>
            </a:extLst>
          </p:cNvPr>
          <p:cNvSpPr txBox="1"/>
          <p:nvPr/>
        </p:nvSpPr>
        <p:spPr>
          <a:xfrm>
            <a:off x="6763026" y="2236168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7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179735" y="1600200"/>
            <a:ext cx="8596668" cy="3403600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en-US" altLang="zh-TW" sz="5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QMiro-201W</a:t>
            </a:r>
            <a:br>
              <a:rPr lang="en-US" altLang="zh-TW" sz="5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5600">
                <a:solidFill>
                  <a:schemeClr val="bg1"/>
                </a:solidFill>
              </a:rPr>
              <a:t>為家庭而生</a:t>
            </a:r>
          </a:p>
        </p:txBody>
      </p:sp>
    </p:spTree>
    <p:extLst>
      <p:ext uri="{BB962C8B-B14F-4D97-AF65-F5344CB8AC3E}">
        <p14:creationId xmlns:p14="http://schemas.microsoft.com/office/powerpoint/2010/main" val="1540635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95E2D2B2-53AA-4BD8-8B7A-64D2C1DB0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6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5400000" flipH="1">
            <a:off x="-2075466" y="3831097"/>
            <a:ext cx="4580619" cy="1319187"/>
          </a:xfrm>
          <a:prstGeom prst="rect">
            <a:avLst/>
          </a:prstGeom>
        </p:spPr>
      </p:pic>
      <p:sp>
        <p:nvSpPr>
          <p:cNvPr id="21" name="矩形: 圓角化同側角落 20">
            <a:extLst>
              <a:ext uri="{FF2B5EF4-FFF2-40B4-BE49-F238E27FC236}">
                <a16:creationId xmlns:a16="http://schemas.microsoft.com/office/drawing/2014/main" id="{1221406C-4B00-4628-A639-119FFA1DEEEC}"/>
              </a:ext>
            </a:extLst>
          </p:cNvPr>
          <p:cNvSpPr/>
          <p:nvPr/>
        </p:nvSpPr>
        <p:spPr>
          <a:xfrm>
            <a:off x="6776150" y="1641041"/>
            <a:ext cx="4694652" cy="57207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3A32EED-088A-41EF-BE34-50760CE63D94}"/>
              </a:ext>
            </a:extLst>
          </p:cNvPr>
          <p:cNvSpPr/>
          <p:nvPr/>
        </p:nvSpPr>
        <p:spPr>
          <a:xfrm>
            <a:off x="2041502" y="1643507"/>
            <a:ext cx="4694653" cy="57207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CD9425B-5B06-4E02-B0E6-F9CA0AA730F6}"/>
              </a:ext>
            </a:extLst>
          </p:cNvPr>
          <p:cNvSpPr/>
          <p:nvPr/>
        </p:nvSpPr>
        <p:spPr>
          <a:xfrm>
            <a:off x="752874" y="2179144"/>
            <a:ext cx="10720637" cy="4881930"/>
          </a:xfrm>
          <a:prstGeom prst="rect">
            <a:avLst/>
          </a:prstGeom>
          <a:gradFill>
            <a:gsLst>
              <a:gs pos="10000">
                <a:srgbClr val="FFFFFF"/>
              </a:gs>
              <a:gs pos="88000">
                <a:srgbClr val="FFFFFF"/>
              </a:gs>
              <a:gs pos="13000">
                <a:schemeClr val="bg1"/>
              </a:gs>
              <a:gs pos="93000">
                <a:srgbClr val="F5F5F5"/>
              </a:gs>
              <a:gs pos="0">
                <a:schemeClr val="bg1"/>
              </a:gs>
              <a:gs pos="100000">
                <a:srgbClr val="D5D5D5">
                  <a:alpha val="63922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11864885-3A23-47E0-B8F6-EE9FE28F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9842803" y="3809860"/>
            <a:ext cx="4580619" cy="1319187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47788" y="321342"/>
            <a:ext cx="8596668" cy="1320800"/>
          </a:xfrm>
        </p:spPr>
        <p:txBody>
          <a:bodyPr/>
          <a:lstStyle/>
          <a:p>
            <a:r>
              <a:rPr lang="zh-TW" altLang="en-US"/>
              <a:t>規格比較</a:t>
            </a: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160295"/>
              </p:ext>
            </p:extLst>
          </p:nvPr>
        </p:nvGraphicFramePr>
        <p:xfrm>
          <a:off x="757521" y="1890788"/>
          <a:ext cx="10713281" cy="484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697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4711946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  <a:gridCol w="4671638">
                  <a:extLst>
                    <a:ext uri="{9D8B030D-6E8A-4147-A177-3AD203B41FA5}">
                      <a16:colId xmlns:a16="http://schemas.microsoft.com/office/drawing/2014/main" val="2536204461"/>
                    </a:ext>
                  </a:extLst>
                </a:gridCol>
              </a:tblGrid>
              <a:tr h="259995">
                <a:tc>
                  <a:txBody>
                    <a:bodyPr/>
                    <a:lstStyle/>
                    <a:p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941787"/>
                  </a:ext>
                </a:extLst>
              </a:tr>
              <a:tr h="421323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IPQ4019, Quad core ARM Cortex A7@716.8MHz</a:t>
                      </a:r>
                      <a:endParaRPr lang="zh-TW" altLang="en-US" sz="1320" b="0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Qualcomm IPQ8072A Hawkeye 2 Quad-core 2.2 GHz </a:t>
                      </a:r>
                    </a:p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64-bit CPU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236141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512MB DDR3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1GB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259995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Flash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4GB eMMC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4GB eMMC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Internal Antennas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Internal Antennas</a:t>
                      </a:r>
                      <a:endParaRPr lang="zh-TW" altLang="en-US" sz="1320" kern="120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421323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consumption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24W</a:t>
                      </a:r>
                      <a:endParaRPr lang="zh-TW" altLang="en-US" sz="13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36W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58319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Standard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802.11a/b/g/n/ac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802.11a/b/g/n/ac/</a:t>
                      </a:r>
                      <a:r>
                        <a:rPr lang="en-US" altLang="zh-TW" sz="132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</a:t>
                      </a:r>
                      <a:endParaRPr lang="zh-TW" altLang="en-US" sz="1320" kern="120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641084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Speed Rating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AC2200</a:t>
                      </a:r>
                      <a:b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320" b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 (400Mbps)+5G (867Mbps x 2)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AX3600</a:t>
                      </a:r>
                      <a:b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 (1182Mbps), 5G(2475Mbps)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395894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Bandwidth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20/40/80MHz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20/40/80/</a:t>
                      </a:r>
                      <a:r>
                        <a:rPr lang="en-US" altLang="zh-TW" sz="132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r>
                        <a:rPr lang="en-US" altLang="zh-TW" sz="132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WiFi</a:t>
                      </a:r>
                      <a:r>
                        <a:rPr lang="en-US" altLang="zh-TW" sz="13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Mesh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32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393193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Tri-Band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32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8631624"/>
                  </a:ext>
                </a:extLst>
              </a:tr>
            </a:tbl>
          </a:graphicData>
        </a:graphic>
      </p:graphicFrame>
      <p:pic>
        <p:nvPicPr>
          <p:cNvPr id="6" name="图片 57">
            <a:extLst>
              <a:ext uri="{FF2B5EF4-FFF2-40B4-BE49-F238E27FC236}">
                <a16:creationId xmlns:a16="http://schemas.microsoft.com/office/drawing/2014/main" id="{B9FBD54F-E977-45DA-B9CC-64554CAE65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-415847" y="4253441"/>
            <a:ext cx="4656776" cy="249087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669B64D8-723C-41C1-BB14-D0B12630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178727" y="4059041"/>
            <a:ext cx="4929805" cy="249087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C7F1DFD4-9645-4E14-81E6-6E673CD966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 amt="49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7316" y="6447928"/>
            <a:ext cx="922042" cy="149870"/>
          </a:xfrm>
          <a:prstGeom prst="rect">
            <a:avLst/>
          </a:prstGeom>
        </p:spPr>
      </p:pic>
      <p:pic>
        <p:nvPicPr>
          <p:cNvPr id="12" name="圖片 11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E5351114-3479-4E10-89D5-C530B7DAE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11" y="5139695"/>
            <a:ext cx="815487" cy="1408569"/>
          </a:xfrm>
          <a:prstGeom prst="rect">
            <a:avLst/>
          </a:prstGeom>
        </p:spPr>
      </p:pic>
      <p:pic>
        <p:nvPicPr>
          <p:cNvPr id="14" name="圖片 1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5F724E-18AE-4358-8795-2C84DC21DC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39722" r="10000" b="32083"/>
          <a:stretch/>
        </p:blipFill>
        <p:spPr>
          <a:xfrm>
            <a:off x="9175110" y="5989521"/>
            <a:ext cx="2142453" cy="608277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79F2EDE-CEF6-4C0C-9419-2399267074D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 amt="49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5111" y="6429388"/>
            <a:ext cx="2142453" cy="14987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472B0D4-743D-4C59-9129-DDACAA343BDB}"/>
              </a:ext>
            </a:extLst>
          </p:cNvPr>
          <p:cNvSpPr/>
          <p:nvPr/>
        </p:nvSpPr>
        <p:spPr>
          <a:xfrm>
            <a:off x="3453213" y="1733000"/>
            <a:ext cx="1678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QMiro-201W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59A34F-671F-4144-985C-40F8D1A4D672}"/>
              </a:ext>
            </a:extLst>
          </p:cNvPr>
          <p:cNvSpPr/>
          <p:nvPr/>
        </p:nvSpPr>
        <p:spPr>
          <a:xfrm>
            <a:off x="8312503" y="1733000"/>
            <a:ext cx="1723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QHora-301W</a:t>
            </a:r>
          </a:p>
        </p:txBody>
      </p:sp>
    </p:spTree>
    <p:extLst>
      <p:ext uri="{BB962C8B-B14F-4D97-AF65-F5344CB8AC3E}">
        <p14:creationId xmlns:p14="http://schemas.microsoft.com/office/powerpoint/2010/main" val="2385413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形 23">
            <a:extLst>
              <a:ext uri="{FF2B5EF4-FFF2-40B4-BE49-F238E27FC236}">
                <a16:creationId xmlns:a16="http://schemas.microsoft.com/office/drawing/2014/main" id="{F795FD98-A17E-4878-92EA-E3E007D41E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5867" y="6298784"/>
            <a:ext cx="2964985" cy="610719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F7E34369-E65D-4E52-83E7-FE9593F6DD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274" y="5557540"/>
            <a:ext cx="3014289" cy="6107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1646" y="291013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QMiro-201W </a:t>
            </a:r>
            <a:r>
              <a:rPr lang="zh-TW" altLang="en-US">
                <a:ea typeface="微軟正黑體"/>
              </a:rPr>
              <a:t>外觀介紹</a:t>
            </a:r>
          </a:p>
        </p:txBody>
      </p:sp>
      <p:pic>
        <p:nvPicPr>
          <p:cNvPr id="19" name="內容版面配置區 3">
            <a:extLst>
              <a:ext uri="{FF2B5EF4-FFF2-40B4-BE49-F238E27FC236}">
                <a16:creationId xmlns:a16="http://schemas.microsoft.com/office/drawing/2014/main" id="{C09770E9-EA8C-452B-AC50-B9DDC9CB68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431" r="31084" b="3574"/>
          <a:stretch/>
        </p:blipFill>
        <p:spPr>
          <a:xfrm>
            <a:off x="5578554" y="1574596"/>
            <a:ext cx="2694465" cy="4353331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0C93F31-256F-4916-AEB9-FD711D4722F4}"/>
              </a:ext>
            </a:extLst>
          </p:cNvPr>
          <p:cNvSpPr/>
          <p:nvPr/>
        </p:nvSpPr>
        <p:spPr>
          <a:xfrm>
            <a:off x="3413042" y="2205516"/>
            <a:ext cx="3226137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C78EAA1B-46F0-47BA-8703-64954D5F2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1" y="2340776"/>
            <a:ext cx="2443550" cy="422067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614E4824-B4B5-4622-A9C0-249B17E91F72}"/>
              </a:ext>
            </a:extLst>
          </p:cNvPr>
          <p:cNvSpPr txBox="1"/>
          <p:nvPr/>
        </p:nvSpPr>
        <p:spPr>
          <a:xfrm>
            <a:off x="1093257" y="1904786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LED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6B818212-1E4D-4C13-84FE-B466C7675119}"/>
              </a:ext>
            </a:extLst>
          </p:cNvPr>
          <p:cNvCxnSpPr>
            <a:cxnSpLocks/>
          </p:cNvCxnSpPr>
          <p:nvPr/>
        </p:nvCxnSpPr>
        <p:spPr>
          <a:xfrm>
            <a:off x="2628586" y="2117593"/>
            <a:ext cx="2108154" cy="354336"/>
          </a:xfrm>
          <a:prstGeom prst="bentConnector3">
            <a:avLst>
              <a:gd name="adj1" fmla="val 9976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455D5A65-A55A-451E-8983-CE020C111F08}"/>
              </a:ext>
            </a:extLst>
          </p:cNvPr>
          <p:cNvCxnSpPr>
            <a:cxnSpLocks/>
          </p:cNvCxnSpPr>
          <p:nvPr/>
        </p:nvCxnSpPr>
        <p:spPr>
          <a:xfrm rot="10800000">
            <a:off x="6890513" y="1757978"/>
            <a:ext cx="2165387" cy="208267"/>
          </a:xfrm>
          <a:prstGeom prst="bentConnector3">
            <a:avLst>
              <a:gd name="adj1" fmla="val 996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3494FE7-0172-46B4-95DF-D2F4EFA20E4A}"/>
              </a:ext>
            </a:extLst>
          </p:cNvPr>
          <p:cNvSpPr txBox="1"/>
          <p:nvPr/>
        </p:nvSpPr>
        <p:spPr>
          <a:xfrm>
            <a:off x="9055897" y="1783123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WPS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hape 193">
            <a:extLst>
              <a:ext uri="{FF2B5EF4-FFF2-40B4-BE49-F238E27FC236}">
                <a16:creationId xmlns:a16="http://schemas.microsoft.com/office/drawing/2014/main" id="{348F4C65-5383-48D1-BDE3-53683310C8B1}"/>
              </a:ext>
            </a:extLst>
          </p:cNvPr>
          <p:cNvCxnSpPr>
            <a:cxnSpLocks/>
          </p:cNvCxnSpPr>
          <p:nvPr/>
        </p:nvCxnSpPr>
        <p:spPr>
          <a:xfrm flipH="1">
            <a:off x="7623960" y="5062628"/>
            <a:ext cx="1410556" cy="0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930E3F4-5797-4F1E-A21F-C7A5D6458374}"/>
              </a:ext>
            </a:extLst>
          </p:cNvPr>
          <p:cNvSpPr txBox="1"/>
          <p:nvPr/>
        </p:nvSpPr>
        <p:spPr>
          <a:xfrm>
            <a:off x="9037372" y="4862573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hape 193">
            <a:extLst>
              <a:ext uri="{FF2B5EF4-FFF2-40B4-BE49-F238E27FC236}">
                <a16:creationId xmlns:a16="http://schemas.microsoft.com/office/drawing/2014/main" id="{4DF60106-3473-4D06-922F-06D330A6F35D}"/>
              </a:ext>
            </a:extLst>
          </p:cNvPr>
          <p:cNvCxnSpPr>
            <a:cxnSpLocks/>
          </p:cNvCxnSpPr>
          <p:nvPr/>
        </p:nvCxnSpPr>
        <p:spPr>
          <a:xfrm rot="10800000">
            <a:off x="7171981" y="5180222"/>
            <a:ext cx="1903935" cy="822704"/>
          </a:xfrm>
          <a:prstGeom prst="bentConnector3">
            <a:avLst>
              <a:gd name="adj1" fmla="val 99544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6" name="Shape 193">
            <a:extLst>
              <a:ext uri="{FF2B5EF4-FFF2-40B4-BE49-F238E27FC236}">
                <a16:creationId xmlns:a16="http://schemas.microsoft.com/office/drawing/2014/main" id="{FC0BBDCE-5336-4B63-8497-5FA42EB924A7}"/>
              </a:ext>
            </a:extLst>
          </p:cNvPr>
          <p:cNvCxnSpPr>
            <a:cxnSpLocks/>
          </p:cNvCxnSpPr>
          <p:nvPr/>
        </p:nvCxnSpPr>
        <p:spPr>
          <a:xfrm flipV="1">
            <a:off x="6808505" y="5190299"/>
            <a:ext cx="0" cy="1108485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BD8EF48-EA2D-486A-BD83-6D4DA8508F75}"/>
              </a:ext>
            </a:extLst>
          </p:cNvPr>
          <p:cNvSpPr txBox="1"/>
          <p:nvPr/>
        </p:nvSpPr>
        <p:spPr>
          <a:xfrm>
            <a:off x="9072952" y="5796594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port x 1(fix)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3644AFF-C86D-4485-8169-FED8E06C859D}"/>
              </a:ext>
            </a:extLst>
          </p:cNvPr>
          <p:cNvSpPr txBox="1"/>
          <p:nvPr/>
        </p:nvSpPr>
        <p:spPr>
          <a:xfrm>
            <a:off x="6561542" y="6314423"/>
            <a:ext cx="212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 port x 1(fix)</a:t>
            </a:r>
          </a:p>
        </p:txBody>
      </p:sp>
    </p:spTree>
    <p:extLst>
      <p:ext uri="{BB962C8B-B14F-4D97-AF65-F5344CB8AC3E}">
        <p14:creationId xmlns:p14="http://schemas.microsoft.com/office/powerpoint/2010/main" val="1201359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39605-7463-4881-A02A-7CC548C4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QMiro-201W </a:t>
            </a:r>
            <a:r>
              <a:rPr lang="zh-TW" altLang="en-US">
                <a:ea typeface="微軟正黑體"/>
              </a:rPr>
              <a:t>為無風扇設計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2335343-AE42-47C7-8554-FF983C655011}"/>
              </a:ext>
            </a:extLst>
          </p:cNvPr>
          <p:cNvSpPr/>
          <p:nvPr/>
        </p:nvSpPr>
        <p:spPr>
          <a:xfrm rot="10800000">
            <a:off x="3970865" y="5810079"/>
            <a:ext cx="4275667" cy="683905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3D944F-1A46-41A9-8F3C-44B98A462B49}"/>
              </a:ext>
            </a:extLst>
          </p:cNvPr>
          <p:cNvSpPr txBox="1"/>
          <p:nvPr/>
        </p:nvSpPr>
        <p:spPr>
          <a:xfrm>
            <a:off x="3708399" y="5985847"/>
            <a:ext cx="484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buSzPct val="90000"/>
            </a:pPr>
            <a:r>
              <a:rPr lang="zh-TW" altLang="en-US" sz="2400">
                <a:latin typeface="+mj-ea"/>
                <a:ea typeface="+mj-ea"/>
              </a:rPr>
              <a:t>安靜無聲在家 不擔心被干擾</a:t>
            </a:r>
          </a:p>
        </p:txBody>
      </p:sp>
    </p:spTree>
    <p:extLst>
      <p:ext uri="{BB962C8B-B14F-4D97-AF65-F5344CB8AC3E}">
        <p14:creationId xmlns:p14="http://schemas.microsoft.com/office/powerpoint/2010/main" val="414470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6943380" y="1293796"/>
            <a:ext cx="5059322" cy="4251158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600">
                <a:solidFill>
                  <a:schemeClr val="bg1"/>
                </a:solidFill>
              </a:rPr>
              <a:t>家用無線網路設備最好能做到什麼</a:t>
            </a:r>
            <a:r>
              <a:rPr lang="en-US" altLang="zh-TW" sz="5600">
                <a:solidFill>
                  <a:schemeClr val="bg1"/>
                </a:solidFill>
                <a:latin typeface="+mj-ea"/>
              </a:rPr>
              <a:t>?</a:t>
            </a:r>
            <a:endParaRPr lang="zh-TW" altLang="en-US" sz="560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88623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4079" y="1033112"/>
            <a:ext cx="5913653" cy="4539916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en-US" altLang="zh-TW" sz="5600">
                <a:latin typeface="Arial"/>
                <a:ea typeface="微軟正黑體"/>
                <a:cs typeface="Arial"/>
              </a:rPr>
              <a:t>QMiro-201W</a:t>
            </a:r>
            <a:br>
              <a:rPr lang="en-US" altLang="zh-TW" sz="5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5600">
                <a:ea typeface="微軟正黑體"/>
              </a:rPr>
              <a:t>還有很多好功能</a:t>
            </a:r>
          </a:p>
        </p:txBody>
      </p:sp>
    </p:spTree>
    <p:extLst>
      <p:ext uri="{BB962C8B-B14F-4D97-AF65-F5344CB8AC3E}">
        <p14:creationId xmlns:p14="http://schemas.microsoft.com/office/powerpoint/2010/main" val="839749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54408C38-289A-4298-A3D2-7B81C3590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79" t="30563"/>
          <a:stretch/>
        </p:blipFill>
        <p:spPr>
          <a:xfrm>
            <a:off x="4873625" y="5935133"/>
            <a:ext cx="1051774" cy="397933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72731" y="287996"/>
            <a:ext cx="8596668" cy="1320800"/>
          </a:xfrm>
        </p:spPr>
        <p:txBody>
          <a:bodyPr/>
          <a:lstStyle/>
          <a:p>
            <a:r>
              <a:rPr lang="zh-TW" altLang="zh-TW"/>
              <a:t>守護你的網路安全</a:t>
            </a:r>
            <a:r>
              <a:rPr lang="en-US" altLang="zh-TW"/>
              <a:t> </a:t>
            </a:r>
            <a:r>
              <a:rPr lang="en-US" altLang="ko-KR">
                <a:latin typeface="Arial" panose="020B0604020202020204" pitchFamily="34" charset="0"/>
                <a:cs typeface="Arial" panose="020B0604020202020204" pitchFamily="34" charset="0"/>
              </a:rPr>
              <a:t>ᅳ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NAT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一張含有 文字, 個人, 地板, 室內 的圖片&#10;&#10;自動產生的描述">
            <a:extLst>
              <a:ext uri="{FF2B5EF4-FFF2-40B4-BE49-F238E27FC236}">
                <a16:creationId xmlns:a16="http://schemas.microsoft.com/office/drawing/2014/main" id="{12925956-242D-4E9F-816F-70D877575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/>
          <a:stretch/>
        </p:blipFill>
        <p:spPr>
          <a:xfrm>
            <a:off x="5722323" y="1814537"/>
            <a:ext cx="6623217" cy="4670929"/>
          </a:xfrm>
          <a:prstGeom prst="rect">
            <a:avLst/>
          </a:prstGeom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BD2BE236-A069-4B92-8332-570D59789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5" y="3953934"/>
            <a:ext cx="5324350" cy="1176310"/>
          </a:xfrm>
          <a:prstGeom prst="rect">
            <a:avLst/>
          </a:prstGeom>
          <a:effectLst>
            <a:outerShdw blurRad="165100" dist="38100" dir="2700000" sx="101000" sy="101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EC3E14D-CC88-451E-ABE7-47C96C990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792" y="2715939"/>
            <a:ext cx="3805342" cy="31064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74AA9C2-8880-4123-AFDE-177D5357E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/>
          <a:stretch/>
        </p:blipFill>
        <p:spPr>
          <a:xfrm rot="5400000">
            <a:off x="11083049" y="2040228"/>
            <a:ext cx="1260796" cy="3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2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12409DAC-90FF-4635-9F9C-031EF2BF2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00" t="30563"/>
          <a:stretch/>
        </p:blipFill>
        <p:spPr>
          <a:xfrm>
            <a:off x="2352040" y="6366232"/>
            <a:ext cx="893900" cy="397933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131A054A-3208-43A9-873A-685DC3389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 r="22051"/>
          <a:stretch/>
        </p:blipFill>
        <p:spPr>
          <a:xfrm>
            <a:off x="5557721" y="2018181"/>
            <a:ext cx="982779" cy="397933"/>
          </a:xfrm>
          <a:prstGeom prst="rect">
            <a:avLst/>
          </a:prstGeom>
        </p:spPr>
      </p:pic>
      <p:pic>
        <p:nvPicPr>
          <p:cNvPr id="7" name="圖片 6" descr="一張含有 坐, 個人, 室內, 小 的圖片&#10;&#10;自動產生的描述">
            <a:extLst>
              <a:ext uri="{FF2B5EF4-FFF2-40B4-BE49-F238E27FC236}">
                <a16:creationId xmlns:a16="http://schemas.microsoft.com/office/drawing/2014/main" id="{2D0C5408-D057-40F1-8FD1-BDE9882BF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9785" r="27173"/>
          <a:stretch/>
        </p:blipFill>
        <p:spPr>
          <a:xfrm>
            <a:off x="-368300" y="1712774"/>
            <a:ext cx="6222998" cy="4838308"/>
          </a:xfrm>
          <a:prstGeom prst="rect">
            <a:avLst/>
          </a:prstGeom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132" y="321678"/>
            <a:ext cx="13151736" cy="1320800"/>
          </a:xfrm>
        </p:spPr>
        <p:txBody>
          <a:bodyPr>
            <a:noAutofit/>
          </a:bodyPr>
          <a:lstStyle/>
          <a:p>
            <a:r>
              <a:rPr lang="zh-TW" altLang="en-US"/>
              <a:t>過濾你的網頁瀏覽 </a:t>
            </a:r>
            <a:r>
              <a:rPr lang="en-US" altLang="ko-KR">
                <a:latin typeface="Arial" panose="020B0604020202020204" pitchFamily="34" charset="0"/>
                <a:cs typeface="Arial" panose="020B0604020202020204" pitchFamily="34" charset="0"/>
              </a:rPr>
              <a:t>ᅳ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Parental Controls 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F36AC6ED-125E-471B-8609-508B2DDC3A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 amt="49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8517" y="4477841"/>
            <a:ext cx="579723" cy="1498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868" y="2936238"/>
            <a:ext cx="5647266" cy="2609530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335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E32A9B4C-12C9-4E88-ABCE-28D737FBF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/>
          <a:stretch/>
        </p:blipFill>
        <p:spPr>
          <a:xfrm>
            <a:off x="5261503" y="1864783"/>
            <a:ext cx="1260796" cy="39793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F54AAB9-EC20-4738-A7AA-B7F74F491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 r="28003"/>
          <a:stretch/>
        </p:blipFill>
        <p:spPr>
          <a:xfrm rot="5400000">
            <a:off x="5841098" y="6379634"/>
            <a:ext cx="907737" cy="3979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564" y="272995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Safe search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個人, 室內 的圖片&#10;&#10;自動產生的描述">
            <a:extLst>
              <a:ext uri="{FF2B5EF4-FFF2-40B4-BE49-F238E27FC236}">
                <a16:creationId xmlns:a16="http://schemas.microsoft.com/office/drawing/2014/main" id="{6017D384-6CE9-43A0-A791-1F54425F3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b="84"/>
          <a:stretch/>
        </p:blipFill>
        <p:spPr>
          <a:xfrm>
            <a:off x="5722323" y="1746805"/>
            <a:ext cx="6528944" cy="4831796"/>
          </a:xfrm>
          <a:prstGeom prst="rect">
            <a:avLst/>
          </a:prstGeom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2F25939-D077-4977-BC94-FBC0ED926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15" y="2718404"/>
            <a:ext cx="4376036" cy="2816594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182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75205" y="1389244"/>
            <a:ext cx="5203700" cy="4087528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600">
                <a:solidFill>
                  <a:schemeClr val="bg1"/>
                </a:solidFill>
              </a:rPr>
              <a:t>那我要怎麼組建我的 </a:t>
            </a:r>
            <a:r>
              <a:rPr lang="en-US" altLang="zh-TW" sz="5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 sz="5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Mesh </a:t>
            </a:r>
            <a:endParaRPr lang="zh-TW" altLang="en-US" sz="5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53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16664" y="350465"/>
            <a:ext cx="8596668" cy="1320800"/>
          </a:xfrm>
        </p:spPr>
        <p:txBody>
          <a:bodyPr/>
          <a:lstStyle/>
          <a:p>
            <a:r>
              <a:rPr lang="zh-TW" altLang="en-US"/>
              <a:t>一次買齊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zh-TW" altLang="en-US"/>
              <a:t>慢慢買齊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7CAFBD6-9ADC-40B5-908E-9E35B116B4A4}"/>
              </a:ext>
            </a:extLst>
          </p:cNvPr>
          <p:cNvGrpSpPr/>
          <p:nvPr/>
        </p:nvGrpSpPr>
        <p:grpSpPr>
          <a:xfrm>
            <a:off x="339867" y="2952749"/>
            <a:ext cx="4214572" cy="4000251"/>
            <a:chOff x="576844" y="2275242"/>
            <a:chExt cx="3080756" cy="47548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B37E85C-13C3-4AB9-81B6-D984AB51F29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0000">
                  <a:srgbClr val="FFFFFF"/>
                </a:gs>
                <a:gs pos="88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34BCB8C4-FE60-44A4-8967-D5C01FADB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2A4F3FD-C7C3-4A59-8B81-786930E1BD8B}"/>
              </a:ext>
            </a:extLst>
          </p:cNvPr>
          <p:cNvGrpSpPr/>
          <p:nvPr/>
        </p:nvGrpSpPr>
        <p:grpSpPr>
          <a:xfrm>
            <a:off x="4238722" y="2952749"/>
            <a:ext cx="4214572" cy="4000251"/>
            <a:chOff x="576844" y="2275242"/>
            <a:chExt cx="3080756" cy="475488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EE1278C-0FD7-49B2-AF50-60808985EC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29875">
                  <a:srgbClr val="FFFFFF"/>
                </a:gs>
                <a:gs pos="5812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5C81F9-98CA-4250-89E0-109AD5FC8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95F0F49-764D-46A6-89B6-281173218A79}"/>
              </a:ext>
            </a:extLst>
          </p:cNvPr>
          <p:cNvGrpSpPr/>
          <p:nvPr/>
        </p:nvGrpSpPr>
        <p:grpSpPr>
          <a:xfrm>
            <a:off x="8099348" y="2952749"/>
            <a:ext cx="4214572" cy="4000251"/>
            <a:chOff x="576844" y="2275242"/>
            <a:chExt cx="3080756" cy="475488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5FAFE5E-E7BA-494A-81F1-1E4268251F5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77695">
                  <a:srgbClr val="FFFFFF"/>
                </a:gs>
                <a:gs pos="11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17A465E2-13FF-46D3-BF62-C52078889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650" y="3390901"/>
            <a:ext cx="3576811" cy="27438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77" y="3345356"/>
            <a:ext cx="3646060" cy="310426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268" y="3457120"/>
            <a:ext cx="3634773" cy="196373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F84A7A4-8D0A-4758-937D-2690895CB96D}"/>
              </a:ext>
            </a:extLst>
          </p:cNvPr>
          <p:cNvSpPr txBox="1"/>
          <p:nvPr/>
        </p:nvSpPr>
        <p:spPr>
          <a:xfrm>
            <a:off x="3067395" y="1736789"/>
            <a:ext cx="59430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一次買</a:t>
            </a:r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顆</a:t>
            </a:r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，有需要用到這麼多</a:t>
            </a:r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1B0C2D4-3216-4808-9C0F-F58B1E3E0DF2}"/>
              </a:ext>
            </a:extLst>
          </p:cNvPr>
          <p:cNvSpPr txBox="1"/>
          <p:nvPr/>
        </p:nvSpPr>
        <p:spPr>
          <a:xfrm>
            <a:off x="1561254" y="2325496"/>
            <a:ext cx="101340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反正都要一個個安裝，有必要一次買這麼多個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在多買一個價格貴很多</a:t>
            </a:r>
          </a:p>
        </p:txBody>
      </p:sp>
    </p:spTree>
    <p:extLst>
      <p:ext uri="{BB962C8B-B14F-4D97-AF65-F5344CB8AC3E}">
        <p14:creationId xmlns:p14="http://schemas.microsoft.com/office/powerpoint/2010/main" val="1631672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DBA442CF-9AE1-4E0F-ACD6-FBAFC782DA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9870628" y="3814774"/>
            <a:ext cx="3690037" cy="96268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35C6C9-9510-4166-BCCA-84369CE1AB26}"/>
              </a:ext>
            </a:extLst>
          </p:cNvPr>
          <p:cNvSpPr/>
          <p:nvPr/>
        </p:nvSpPr>
        <p:spPr>
          <a:xfrm>
            <a:off x="1024139" y="2507428"/>
            <a:ext cx="10210163" cy="4096628"/>
          </a:xfrm>
          <a:prstGeom prst="rect">
            <a:avLst/>
          </a:prstGeom>
          <a:gradFill>
            <a:gsLst>
              <a:gs pos="10000">
                <a:srgbClr val="FFFFFF"/>
              </a:gs>
              <a:gs pos="88000">
                <a:srgbClr val="FFFFFF"/>
              </a:gs>
              <a:gs pos="13000">
                <a:schemeClr val="bg1"/>
              </a:gs>
              <a:gs pos="93000">
                <a:srgbClr val="F5F5F5"/>
              </a:gs>
              <a:gs pos="0">
                <a:schemeClr val="bg1"/>
              </a:gs>
              <a:gs pos="100000">
                <a:schemeClr val="bg1">
                  <a:lumMod val="75000"/>
                  <a:alpha val="6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QMiro-201W </a:t>
            </a:r>
            <a:r>
              <a:rPr lang="zh-TW" altLang="en-US">
                <a:ea typeface="微軟正黑體"/>
              </a:rPr>
              <a:t>的布建建議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153110" y="5145994"/>
            <a:ext cx="5188441" cy="57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*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實際訊號覆蓋程度仍須視現場情況而定，此皆為在實驗室測試數值</a:t>
            </a:r>
            <a:b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**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最多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4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個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QMiro-201W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，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1 x Router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+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3 x Satellites</a:t>
            </a: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D0AE047D-DD52-4459-8321-921AAB5670DA}"/>
              </a:ext>
            </a:extLst>
          </p:cNvPr>
          <p:cNvSpPr/>
          <p:nvPr/>
        </p:nvSpPr>
        <p:spPr>
          <a:xfrm>
            <a:off x="6155548" y="1840804"/>
            <a:ext cx="5078751" cy="66662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化同側角落 13">
            <a:extLst>
              <a:ext uri="{FF2B5EF4-FFF2-40B4-BE49-F238E27FC236}">
                <a16:creationId xmlns:a16="http://schemas.microsoft.com/office/drawing/2014/main" id="{D5BBC1CA-924E-4FBE-A34E-B8DBE6FD361E}"/>
              </a:ext>
            </a:extLst>
          </p:cNvPr>
          <p:cNvSpPr/>
          <p:nvPr/>
        </p:nvSpPr>
        <p:spPr>
          <a:xfrm>
            <a:off x="1024139" y="1843270"/>
            <a:ext cx="5078751" cy="66662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247116"/>
              </p:ext>
            </p:extLst>
          </p:nvPr>
        </p:nvGraphicFramePr>
        <p:xfrm>
          <a:off x="1024139" y="1798320"/>
          <a:ext cx="10210164" cy="30986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06151">
                  <a:extLst>
                    <a:ext uri="{9D8B030D-6E8A-4147-A177-3AD203B41FA5}">
                      <a16:colId xmlns:a16="http://schemas.microsoft.com/office/drawing/2014/main" val="2492069012"/>
                    </a:ext>
                  </a:extLst>
                </a:gridCol>
                <a:gridCol w="5104013">
                  <a:extLst>
                    <a:ext uri="{9D8B030D-6E8A-4147-A177-3AD203B41FA5}">
                      <a16:colId xmlns:a16="http://schemas.microsoft.com/office/drawing/2014/main" val="3083505629"/>
                    </a:ext>
                  </a:extLst>
                </a:gridCol>
              </a:tblGrid>
              <a:tr h="777279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Single QMiro-201W for master</a:t>
                      </a:r>
                      <a:endParaRPr lang="zh-TW" sz="1800" b="1" kern="10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marL="74910" marR="74910" marT="0" marB="0" anchor="ctr"/>
                </a:tc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Multiple QMiro-201W for router</a:t>
                      </a:r>
                      <a:r>
                        <a:rPr lang="en-US" sz="1800" b="1" kern="100" baseline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+ </a:t>
                      </a:r>
                      <a:r>
                        <a:rPr lang="en-US" sz="1800" b="1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satellites</a:t>
                      </a:r>
                      <a:endParaRPr lang="zh-TW" sz="1800" b="1" kern="10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marL="74910" marR="74910" marT="0" marB="0" anchor="ctr"/>
                </a:tc>
                <a:extLst>
                  <a:ext uri="{0D108BD9-81ED-4DB2-BD59-A6C34878D82A}">
                    <a16:rowId xmlns:a16="http://schemas.microsoft.com/office/drawing/2014/main" val="2995368591"/>
                  </a:ext>
                </a:extLst>
              </a:tr>
              <a:tr h="1094575"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2100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平方英呎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/195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平方公尺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/59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坪 </a:t>
                      </a:r>
                      <a:endParaRPr lang="zh-TW" altLang="en-US" sz="1800" b="0" i="0">
                        <a:effectLst/>
                        <a:latin typeface="Arial"/>
                        <a:cs typeface="Arial"/>
                      </a:endParaRPr>
                    </a:p>
                  </a:txBody>
                  <a:tcPr marL="99880" marR="99880" marT="49940" marB="4994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每增加一台可增加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2100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平方英呎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/195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平方公尺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/59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坪 </a:t>
                      </a:r>
                      <a:endParaRPr lang="zh-TW" altLang="en-US" sz="1800" b="0" i="0">
                        <a:effectLst/>
                        <a:latin typeface="Arial"/>
                        <a:cs typeface="Arial"/>
                      </a:endParaRPr>
                    </a:p>
                  </a:txBody>
                  <a:tcPr marL="99880" marR="99880" marT="49940" marB="4994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031586"/>
                  </a:ext>
                </a:extLst>
              </a:tr>
              <a:tr h="1226844"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1-2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房一般隔間平面公寓</a:t>
                      </a:r>
                      <a:endParaRPr lang="en-US" altLang="zh-TW" sz="1800" b="0">
                        <a:effectLst/>
                        <a:latin typeface="Arial"/>
                        <a:cs typeface="Arial"/>
                      </a:endParaRPr>
                    </a:p>
                    <a:p>
                      <a:pPr marL="179705" algn="l" rtl="0" fontAlgn="base"/>
                      <a:r>
                        <a:rPr lang="zh-TW" alt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小型店面</a:t>
                      </a:r>
                      <a:endParaRPr lang="zh-TW" alt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880" marR="99880" marT="49940" marB="49940"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3-5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房一般隔間大型平面公寓</a:t>
                      </a:r>
                      <a:endParaRPr lang="en-US" altLang="zh-TW" sz="1800" b="0">
                        <a:effectLst/>
                        <a:latin typeface="Arial"/>
                        <a:cs typeface="Arial"/>
                      </a:endParaRPr>
                    </a:p>
                    <a:p>
                      <a:pPr marL="179705" algn="l" rtl="0" fontAlgn="base"/>
                      <a:r>
                        <a:rPr lang="zh-TW" alt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大型平面店面</a:t>
                      </a:r>
                      <a:endParaRPr lang="en-US" altLang="zh-TW" sz="18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9705" algn="l" rtl="0" fontAlgn="base"/>
                      <a:r>
                        <a:rPr lang="zh-TW" alt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獨棟透天 </a:t>
                      </a:r>
                    </a:p>
                  </a:txBody>
                  <a:tcPr marL="99880" marR="99880" marT="49940" marB="49940"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07586"/>
                  </a:ext>
                </a:extLst>
              </a:tr>
            </a:tbl>
          </a:graphicData>
        </a:graphic>
      </p:graphicFrame>
      <p:pic>
        <p:nvPicPr>
          <p:cNvPr id="13" name="图片 57">
            <a:extLst>
              <a:ext uri="{FF2B5EF4-FFF2-40B4-BE49-F238E27FC236}">
                <a16:creationId xmlns:a16="http://schemas.microsoft.com/office/drawing/2014/main" id="{06A3EFE6-B0AC-4935-86BF-AAF1A8EA2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641134" y="3408931"/>
            <a:ext cx="2704096" cy="272077"/>
          </a:xfrm>
          <a:prstGeom prst="rect">
            <a:avLst/>
          </a:prstGeom>
        </p:spPr>
      </p:pic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4593FC84-8793-487F-9713-069D1621D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47" y="4480671"/>
            <a:ext cx="1242252" cy="19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0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BB1262F-8DF0-402E-AF8C-882871AFB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6210"/>
          <a:stretch/>
        </p:blipFill>
        <p:spPr>
          <a:xfrm>
            <a:off x="335663" y="1380067"/>
            <a:ext cx="11520674" cy="54779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663" y="364012"/>
            <a:ext cx="11041397" cy="1320800"/>
          </a:xfrm>
        </p:spPr>
        <p:txBody>
          <a:bodyPr>
            <a:normAutofit/>
          </a:bodyPr>
          <a:lstStyle/>
          <a:p>
            <a:r>
              <a:rPr lang="zh-TW" altLang="en-US">
                <a:ea typeface="微軟正黑體"/>
              </a:rPr>
              <a:t>有需要再增加</a:t>
            </a:r>
            <a:r>
              <a:rPr lang="en-US" altLang="zh-TW">
                <a:latin typeface="Arial"/>
                <a:ea typeface="微軟正黑體"/>
                <a:cs typeface="Arial"/>
              </a:rPr>
              <a:t>QMiro-201W</a:t>
            </a:r>
            <a:r>
              <a:rPr lang="zh-TW" altLang="en-US">
                <a:ea typeface="微軟正黑體"/>
              </a:rPr>
              <a:t>的數量就好</a:t>
            </a: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D738840B-DDCF-4739-97A0-9D33B9CD9E12}"/>
              </a:ext>
            </a:extLst>
          </p:cNvPr>
          <p:cNvSpPr txBox="1">
            <a:spLocks/>
          </p:cNvSpPr>
          <p:nvPr/>
        </p:nvSpPr>
        <p:spPr>
          <a:xfrm>
            <a:off x="3280162" y="1927261"/>
            <a:ext cx="5313512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zh-TW" altLang="en-US" sz="2400">
                <a:latin typeface="+mj-ea"/>
                <a:ea typeface="+mj-ea"/>
                <a:cs typeface="+mn-lt"/>
              </a:rPr>
              <a:t>單台販售</a:t>
            </a:r>
            <a:endParaRPr lang="en-US" altLang="zh-TW" sz="2400">
              <a:latin typeface="+mj-ea"/>
              <a:ea typeface="+mj-ea"/>
              <a:cs typeface="+mn-lt"/>
            </a:endParaRPr>
          </a:p>
          <a:p>
            <a:pPr marL="0" indent="0">
              <a:buNone/>
            </a:pPr>
            <a:r>
              <a:rPr lang="zh-TW" altLang="en-US" sz="2400"/>
              <a:t>不夠再買</a:t>
            </a:r>
            <a:endParaRPr lang="en-US" altLang="zh-TW" sz="240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6283490-43EA-4512-8416-47D652FD332D}"/>
              </a:ext>
            </a:extLst>
          </p:cNvPr>
          <p:cNvSpPr/>
          <p:nvPr/>
        </p:nvSpPr>
        <p:spPr>
          <a:xfrm rot="10800000">
            <a:off x="2930784" y="204295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C81D217-7587-4AFF-AAC0-5417550F2A29}"/>
              </a:ext>
            </a:extLst>
          </p:cNvPr>
          <p:cNvSpPr txBox="1"/>
          <p:nvPr/>
        </p:nvSpPr>
        <p:spPr>
          <a:xfrm>
            <a:off x="2899741" y="198904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EBB32AD-D88B-417B-9474-4C6C2CFE8B09}"/>
              </a:ext>
            </a:extLst>
          </p:cNvPr>
          <p:cNvSpPr/>
          <p:nvPr/>
        </p:nvSpPr>
        <p:spPr>
          <a:xfrm rot="10800000">
            <a:off x="2930784" y="2526172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B05C07-987C-4F0F-81D9-57395B2BCE2D}"/>
              </a:ext>
            </a:extLst>
          </p:cNvPr>
          <p:cNvSpPr txBox="1"/>
          <p:nvPr/>
        </p:nvSpPr>
        <p:spPr>
          <a:xfrm>
            <a:off x="2899741" y="2472267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155754FB-ADDB-4AC8-AF56-A7185F667C93}"/>
              </a:ext>
            </a:extLst>
          </p:cNvPr>
          <p:cNvSpPr txBox="1">
            <a:spLocks/>
          </p:cNvSpPr>
          <p:nvPr/>
        </p:nvSpPr>
        <p:spPr>
          <a:xfrm>
            <a:off x="6427399" y="1994996"/>
            <a:ext cx="3250001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buNone/>
            </a:pP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有</a:t>
            </a:r>
            <a:r>
              <a:rPr lang="en-US" altLang="zh-TW" sz="240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QuRouter</a:t>
            </a: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輕鬆擴</a:t>
            </a:r>
            <a:endParaRPr lang="en-US" altLang="zh-TW" sz="24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建</a:t>
            </a:r>
            <a:r>
              <a:rPr lang="en-US" alt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Mesh</a:t>
            </a: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範圍</a:t>
            </a:r>
            <a:endParaRPr lang="zh-TW" altLang="en-US" sz="2400">
              <a:solidFill>
                <a:srgbClr val="404040"/>
              </a:solidFill>
              <a:latin typeface="+mj-ea"/>
              <a:ea typeface="+mj-ea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64C9DA1-85EC-4166-9E01-F801303CECF0}"/>
              </a:ext>
            </a:extLst>
          </p:cNvPr>
          <p:cNvSpPr/>
          <p:nvPr/>
        </p:nvSpPr>
        <p:spPr>
          <a:xfrm rot="10800000">
            <a:off x="6103427" y="206200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B4BAF1C-6648-4168-B927-D47BE8121DA4}"/>
              </a:ext>
            </a:extLst>
          </p:cNvPr>
          <p:cNvSpPr txBox="1"/>
          <p:nvPr/>
        </p:nvSpPr>
        <p:spPr>
          <a:xfrm>
            <a:off x="6072384" y="200809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2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4;p32">
            <a:extLst>
              <a:ext uri="{FF2B5EF4-FFF2-40B4-BE49-F238E27FC236}">
                <a16:creationId xmlns:a16="http://schemas.microsoft.com/office/drawing/2014/main" id="{3A2BFFE8-09B4-4B8D-960D-6C99619733D9}"/>
              </a:ext>
            </a:extLst>
          </p:cNvPr>
          <p:cNvSpPr txBox="1"/>
          <p:nvPr/>
        </p:nvSpPr>
        <p:spPr>
          <a:xfrm>
            <a:off x="6143709" y="3934086"/>
            <a:ext cx="5551681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i="0" u="none" strike="noStrike" cap="none" spc="600">
                <a:solidFill>
                  <a:srgbClr val="E2F5F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r>
              <a:rPr lang="zh-TW" altLang="en-US" sz="4300" i="0" u="none" strike="noStrike" cap="none" spc="600">
                <a:solidFill>
                  <a:srgbClr val="E2F5F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en-US" sz="4300" i="0" u="none" strike="noStrike" cap="none" spc="600" err="1">
                <a:solidFill>
                  <a:srgbClr val="E2F5F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最好的選擇</a:t>
            </a:r>
            <a:r>
              <a:rPr lang="en-US" sz="4300" i="0" u="none" strike="noStrike" cap="none" spc="600">
                <a:solidFill>
                  <a:srgbClr val="E2F5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!</a:t>
            </a:r>
            <a:endParaRPr sz="4300" i="0" u="none" strike="noStrike" cap="none" spc="600">
              <a:solidFill>
                <a:srgbClr val="E2F5F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" name="Google Shape;1463;p32">
            <a:extLst>
              <a:ext uri="{FF2B5EF4-FFF2-40B4-BE49-F238E27FC236}">
                <a16:creationId xmlns:a16="http://schemas.microsoft.com/office/drawing/2014/main" id="{0E40A1B3-DC4B-4522-ADC7-5BBF7D8036D9}"/>
              </a:ext>
            </a:extLst>
          </p:cNvPr>
          <p:cNvSpPr txBox="1"/>
          <p:nvPr/>
        </p:nvSpPr>
        <p:spPr>
          <a:xfrm>
            <a:off x="8102379" y="6419427"/>
            <a:ext cx="3805310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 b="0" i="0" u="none" strike="noStrike" cap="none">
                <a:solidFill>
                  <a:schemeClr val="bg1">
                    <a:alpha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©202</a:t>
            </a:r>
            <a:r>
              <a:rPr lang="en-US" altLang="zh-TW" sz="650" b="0" i="0" u="none" strike="noStrike" cap="none">
                <a:solidFill>
                  <a:schemeClr val="bg1">
                    <a:alpha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650" b="0" i="0" u="none" strike="noStrike" cap="none">
                <a:solidFill>
                  <a:schemeClr val="bg1">
                    <a:alpha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sz="65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7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C6407596-F08D-44E5-89AF-2DC67291D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19054" r="-813" b="2922"/>
          <a:stretch/>
        </p:blipFill>
        <p:spPr>
          <a:xfrm>
            <a:off x="335664" y="2155034"/>
            <a:ext cx="6273723" cy="470188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5664" y="364012"/>
            <a:ext cx="11551536" cy="1320800"/>
          </a:xfrm>
        </p:spPr>
        <p:txBody>
          <a:bodyPr/>
          <a:lstStyle/>
          <a:p>
            <a:r>
              <a:rPr lang="zh-TW" altLang="en-US"/>
              <a:t>覆蓋範圍要大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362562" y="1677680"/>
            <a:ext cx="4548989" cy="1393207"/>
          </a:xfrm>
        </p:spPr>
        <p:txBody>
          <a:bodyPr>
            <a:normAutofit/>
          </a:bodyPr>
          <a:lstStyle/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700">
                <a:solidFill>
                  <a:srgbClr val="404040"/>
                </a:solidFill>
                <a:latin typeface="+mj-ea"/>
                <a:ea typeface="+mj-ea"/>
              </a:rPr>
              <a:t>隨處都有無線訊號</a:t>
            </a:r>
            <a:endParaRPr lang="en-US" altLang="zh-TW" sz="2700">
              <a:solidFill>
                <a:srgbClr val="404040"/>
              </a:solidFill>
              <a:latin typeface="+mj-ea"/>
              <a:ea typeface="+mj-ea"/>
            </a:endParaRPr>
          </a:p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700">
                <a:solidFill>
                  <a:srgbClr val="404040"/>
                </a:solidFill>
                <a:latin typeface="+mj-ea"/>
                <a:ea typeface="+mj-ea"/>
              </a:rPr>
              <a:t>不需要一直重新連線</a:t>
            </a:r>
            <a:endParaRPr lang="en-US" altLang="zh-TW" sz="2700">
              <a:solidFill>
                <a:srgbClr val="404040"/>
              </a:solidFill>
              <a:latin typeface="+mj-ea"/>
              <a:ea typeface="+mj-ea"/>
            </a:endParaRP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zh-TW" altLang="en-US" sz="2700">
              <a:latin typeface="+mj-ea"/>
              <a:ea typeface="+mj-ea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5619469-3734-4299-BDE3-74D1BE4B3952}"/>
              </a:ext>
            </a:extLst>
          </p:cNvPr>
          <p:cNvSpPr/>
          <p:nvPr/>
        </p:nvSpPr>
        <p:spPr>
          <a:xfrm rot="10800000">
            <a:off x="1077200" y="180362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0F244FC-7BAA-4BE8-A91D-D07327E17E3A}"/>
              </a:ext>
            </a:extLst>
          </p:cNvPr>
          <p:cNvSpPr txBox="1"/>
          <p:nvPr/>
        </p:nvSpPr>
        <p:spPr>
          <a:xfrm>
            <a:off x="1046157" y="174971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53595CC-DADE-4909-A821-299946AC491E}"/>
              </a:ext>
            </a:extLst>
          </p:cNvPr>
          <p:cNvSpPr/>
          <p:nvPr/>
        </p:nvSpPr>
        <p:spPr>
          <a:xfrm rot="10800000">
            <a:off x="1077200" y="233169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5F7987B-9174-4BEB-BF6C-DF6BBDFAC338}"/>
              </a:ext>
            </a:extLst>
          </p:cNvPr>
          <p:cNvSpPr txBox="1"/>
          <p:nvPr/>
        </p:nvSpPr>
        <p:spPr>
          <a:xfrm>
            <a:off x="1046157" y="227778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411731C-BD17-48C3-8480-429222B71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265" y="1822870"/>
            <a:ext cx="7051945" cy="50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5CD8675-F16A-4BD2-8D45-147C0A576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636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滿足在家工作需求</a:t>
            </a:r>
          </a:p>
        </p:txBody>
      </p:sp>
      <p:sp>
        <p:nvSpPr>
          <p:cNvPr id="4" name="AutoShape 2" descr="data:image/jpeg;base64,/9j/4AAQSkZJRgABAQEAYABgAAD/2wBDAAMCAgMCAgMDAwMEAwMEBQgFBQQEBQoHBwYIDAoMDAsKCwsNDhIQDQ4RDgsLEBYQERMUFRUVDA8XGBYUGBIUFRT/2wBDAQMEBAUEBQkFBQkUDQsNFBQUFBQUFBQUFBQUFBQUFBQUFBQUFBQUFBQUFBQUFBQUFBQUFBQUFBQUFBQUFBQUFBT/wAARCAKk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rXl5BYWs1xczR29vCpeSaRgqIoGSSTwAB3NeIfGr9r7wf8ACXUl8OafHdeNfHk58u28L6CvnXBkI4EpUERj82xyFNecWv7PfxQ/aauIdU+Oeut4b8KM4lg+H3hyYorKDkC7mBO49MgE+xQ8UDt3NTxl+2Rf+NvEVz4N+AnhtviH4hjby7nXJcpo+n8kbnlyPM6HoQD2LdKg0X9sLxD8Kdbg8MftA+FP+EQupX8u18WaSjz6PecnBzy0ZwBxknnJCCvpLwX4F8PfDnw/baF4Y0e10TSbf/V2tnGEXPdj3Zj3Y5J7mrfiPwzpPjDR7nSdc0211fS7hdk1newrLFIPdWGKWo7om0bWrDxDpdvqWlXtvqOn3KCSC6tZVkikU9CrKSCPpV+vkjWP2UfGfwO1G58Qfs8+KG0u3kczXPgXXpGn0y5PcRMx3RscAcnP+2o4ro/hh+2lomr+Il8G/EvSLn4WePVIQ2GtNttLo5IDQXBwpBI4zjOcKWpit2PpWimqwZQQcg8in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BS1l+IPEWl+E9IuNU1nULXStMtl3zXd5KsUUa+pZiAK+WtY/as8ZfHPVLnw5+zz4dOowRuYbvx5rsTQ6ZadMmJWGZWGc8jP+ww5oGe8/Fr44eC/gboJ1bxjrkGlxMD5Fvu33Fyw/hiiHzOeR0GBnkgV88/8JD8cf2ulMfh+Cf4K/DC466teLnW9RiP/ADyQEeUpGOQR14dxxXcfCP8AYz0Hwf4iHjPx3qt18TfiHIQ76zrY3xW7dQLeE5CAdickY+Xb0r6NAxQPRbHlnwT/AGa/AnwD0x4PC2lD+0Zhi61m+YTX10TyS8pHAJ52qAvtXqlFFBImKMV8+/Gb9r/Qfh5ryeDfCml3XxG+I0zbIvDuitu8lvW4lAIjA6kYJHcAc0fBn9sLw58RNefwh4q0+5+HPxFgYRzeHNbOwyt6wSkASA54HDHqARzQOzPoOuI+KXwd8HfGbw++i+MdBttas+TG0q7ZYGP8UcgwyH3Uj3rt6KBHx5/wrH41fsogzfDjUpfix8PIfmbwjrkuNSs4xzi2mA+YADhQPYRk816x8Ev2sPAvxumk0yxu5tB8WW5KXXhrW0+z30LjO4BTw+MH7uSO4HSva68d+OH7LfgT49Qpca1YPp/iK3ANp4i0pvIvrdh907wPnAP8LZA7YPNL0Kvfc9ior47/AOE2+Of7J/7vxpZzfGX4bwdPEWlJt1exjGeZ4if3gAHJJPqZB0r6F+E3xw8FfG7Q/wC1fBuu22rwqB51up2XFuT2libDIeD1GDjgmmI7+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5N8bP2mPAXwEslPibVd+qzD/RdD09fPvrknoFiB4BPG5iq54zQB6vu79q+cfir+2Zonh3xEfBnw80q4+KPxCfKLpWindb2rA4JuJxlVAPUDOMfMV61wzeEfjd+143meLJ7n4M/DCb7ug2T/APE51GM9pnIHlgj+Ege6Nw1fR3wp+C/g34JeHV0bwbodvpFscedKi7p7hh/FLIfmc8nqeM8YFBWiPAdB/ZP8XfGvWrbxT+0N4i/tkRv51n4G0aRotLsz1AkIOZGGcHB7cuw4r6o0TQ9P8N6Xb6bpVlb6bp1ugjhtbSJY4o1HZVUAAVo0hoELRRRQIK/Pn9pD9rjV/FHxpv8A4T2PidfhR4Osr3+z9V8ZGCWaeWTaC0UbKMQgkkZJH3SxYDg/oKelfIv7OPhfR/Gfxc/ad0nXdLtNY0u58TQrNZ3sKyxuNknVWGP8KTKj3PY/2fvgf8Pfg74QgHgS3t7uK+jWWbXvOW5n1HIyJGmH3geoC4UZ4FTfHX4E+APjZ4Xlh8cafAI7SNni1hZBBcWOBkuk38IHUhsrxyDXgHj39nzxb+yjpevePvgj4qax8M6bbzapqngfXne4sJIo0LyGBsllbap4yCf7/aqPw9+F/jr9uDRdK8cfFXxJ/ZXw5vf3+neCPDsjxJOquQGuZOp5U8cnnIKdKXkPzucX8Ff2t9X+FHxetPhzL4ok+L/w2m1GDSLPxcLeRZ7GeYkRwtKRtnAI65OVBZTgba/RI18hftc+C9C+H/hH4JaH4b0m10XSbb4g6WsVpZxhEH+syTjqT3J5Pevr1aaE+4tFFFMkTrXzn8XP2L/DXjDXj4v8Dajc/DH4gRsZI9b0H93HM5zkTwghXDZ5IwTnnd0r6NooA+Q9N/ai8ffs/wB9Bov7QHhd10suIYPiB4diM1hN2BnjUZjY47AH0THNfUHhXxhonjfRLbWPD2q2utaXcDMV5ZTLLG3tkHqO46jvV/UtMtNYsLixv7aG9s7hDHLb3EYeORSMFWU8EH0NfLfiz9jjVvh3rtz4s+AHid/AesyN5tz4cui0uj3x/ulDny8844IHbZ1oK0Z9Y008V8veBf20odF1+Dwf8bPD83ws8YH5Y7q6y2k32DjfFccqoP8AtEqOm/PFfTltcRXcEc0EizRSKHSSNgysp5BBHUUEk9FFFABRRRQAUUUUAFFFFABRRRQAUUUUAFFFFABRRRQAUUUUAFFFFABRRRQAUUUUAFFFFABRRRQAUUUUAFFFFABRRRQAUUUUAFFFFABRRRQAUUUUAFFFFABRRRQAUUUUAFFFFABRRRQAUUUUAFFFFABRRRQAUUUUAFFFFABRRRQAUUUUAFFFFABRRRQAUUUUAFFFFABRRRQAUUUUAFFFFABRRRQAUUUUAFFFFABRRRQAUUUUAFFFFABRRRQAUUUUAFFFFABRRRQAUUUUAFFFFABXOeNvHvh34b+H59c8UazaaHpNuPnuryQIueyqOrMeygEnsK6I1+c/xm+Cvib9pb9sP4jWGn+I4IrzwTa6beaNputwfatOcvDGzxPGchVZuSdrZycg9kxpXPVbn49fFX9p66k0z4I6M/hPwa7GOf4g+IIShkXOCbSEjk9cHB9/LPNeo/BH9kfwb8GrxtemNx4v8c3Hz3fijXW8+6eQjDGPdnyweemWxwWNcJ4B/bG/4QnWLPwP8b/C/wDwq3xAoENtqCLnRbxRwDFKMiNenBJUd2HSvqS0vIL+1iubaaO4t5VDxyxsGR1IyCCOCD60xu6LVFFFBIUUUUAFFFFABXyz+yX/AMl2/aV/7GiH/wBAkr6mr5e+KH7Mfi7QPHurfEv4K+LJPD3ivUJBPqmg6kxk0vVmGPvA/cYjPPPJ4KZJoGerftM/8m5fFT/sVdU/9JJa5X9hz/k0/wCG/wD2D2/9HSV4144/bDsPEXwZ+JngL4kaLcfDT4k/8IxqUK6XqORbXzm1kANtN0bcfurnnICl6zfgf+1x4Y+EX7Mvwz8L6XaXPjj4hXWnlLXwvomZZ9xlkI85lB8sYwcEFsHO3HNTfUdnY9K/br/48fg3/wBlC0v/ANqV9RV8meCf2efiF8ZPGGi+Pvjprf2b+y7qO/0fwLo0m2zsZVIKPM4J3uD6E/72Plr6zqhBRRRQIKKKKACiiigDmfHPw98N/E3w9PofinRbPXNKm+9bXkYYKcY3KeqsMnDKQR2NfMN1+z/8WP2Y7iXUfghrjeK/CCsZJfAHiKfd5a5JItZiRt68DKn13mvsPNeIfG79rXwN8FbpdHlnm8S+MpjstvC+hp9ovZHP3QwX/V54+9yR0BoHqVfgz+1/4N+K2qHw3qkd14F8eQt5dx4X8QjyLgSdxEzACT2Aw2Odor3qvzG/a58J/Fv4lfCrUvit8RdN0fwTY6W9qmjeHbe2SXUkElyi7prnG9MB87AwyeqKRz+lWjs0mk2TMSzNBGSx5JO0c0kNov0UUUyQooooAKKKKACiiigAooooAKKKKACiiigAooooAKKKKACiiigAooooAKKKKACiiigAooooAKKKKACiiigAooooAKKKKACiiigAooooAKKKKACiiigAooooAKKKKACiiigAooooAKKKKACiiigAooooAKKKKACiiigAooooAKKKKACiiigAooooAKKKKACiiigAooooAKKKKACiiigAooooAKKKKACiiigAooooAKKKKACiiigAooooAKKKKACiiigAooooAKKKKAENfKPxW+D/AMUfhr8ZvEHxk+FE+n+I5dYt4ItZ8J6ogjaeOFFUeRNkYbCZwSOSfvfdr6uFQah/x43P/XJv5GgZ8zfCv9qD4Oftj+HW8K67aWMWq3K4m8Ma+EZnfGN1u54kI5wUw4xnArAvv2cfid+zdcy6t8BvEDaz4b3mWb4e+I5jJBgkki1mYgoeehKk45Zulcd+yL+zf4C+Pf7HPheDxXoqSX8N1fi11e0Pk3tsftUhBSUDOAedrZXPauqfUvjr+yQMX63Pxu+GUPS8jBGuadEMffHPmgDPJ3dOSg4qB9bI9G+DP7Y3hP4mawfC2v21z8P/AIgwt5U/hrXx5MjSekLsAJM9hwx67cc19AZFfOnl/A39vDwT5m2z16WCPG7/AI99V0xj2/vrgn3RiP4q4ZtN+O37JWW02S4+OHwyg5+x3BxrmnRDPCtyZgBj+904VBzViPsWivK/gn+0p4D+PmnNN4W1dW1GIZutHvB5N7bHod8ROSAeNy5X3r1SgQUUUUAFFFFAHC/Fb4M+D/jZ4bk0Txjolvq1qQfKlZds9sxH34pB8yN06HnHORxWB8Cf2Z/Af7O+iLZeFNLH22RNt1rF5tkvbrv88mBhf9lQF9s816zRQAUUUUAFFFFABRRXN+OviD4b+GPh2bXfFOs2miaTD965u5AoJxkKo6sxxwqgk9hQB0YFecfGL4/+BfgPo39oeMNchsGdS1vYRnzLq5x2jiHzHnjPCjuRXgs37RHxV/aYuJNO+B3h8+GfCbMY5fiB4kh2qwyQTawkHceOCQ3uE61v+G/2ffhT+zPa3HxE+I/iBfEnircJLjxZ4tm82XzcZAt42Jw3Hyhdz9ge1A7dznF1n48/tY/8geKb4IfDWfpqF0pOt38Rzyi8eUCMHI29chnFbFw3wC/YB0BrmdlfxNdIWaWQi81vUCTycnGxSf8AcTPvWTJ8c/i3+1JNJY/BjR28E+CGYxy+PfEEOJZlzgm0hPXvzz7lDXnn7Vf7Jvg74K/sq+NPEG+78V+OrmaxN54q1yUz3kjNdwh9mSfLB5HGWwcFmqCvJnZ33gX4vfttWkP/AAmcI+FnwlmljuY9BVBLqupKrB0aVmH7sZGRwMcfK3Br7Nt7dbaCOGMbUjUIoz0AGBVXw7/yL+l/9esX/oArRqyQooooEFFFFABRRRQAUUUUAFFFFABRRRQAUUUUAFFFFABRRRQAUUUUAFFFFABRRRQAUUUUAFFFFABRRRQAUUUUAFFFFABRRRQAUUUUAFFFFABRRRQAUUUUAFFFFABRRRQAUUUUAFFFFABRRRQAUUUUAFeK/HX9qnwV8CjFpt5NNr3i662rZeGNHXzr2dm+7lR9wE925PYN0r5z/az/AGwvFOk/FvUPhdoN8fAPh+xntbXW/HX2V7uS1+0RCVdiqMR/KWAP3iVJBXGa+g/2cf2dvhx8MNFi8R+F508W6vqqefN4yvZ1u7q93feZZeQqk5yF6/xEkZpehVras4zwD+2tJZ+Lrbwv8ZPB118JNX1FVl0u41CXzLK6RsYVpsAI4yAc8A8EqeD9M3mpWenafNf3V1DbWMUZlkuJZAsaIBksWJwBjnNYnxB+G/hr4reGZ/D/AIs0a21zSZ/vQXKZ2tjh0YfMjDJwykEetfl1+0VpOgfAf4keHPAV58QtU+Jfwus7vzrvwImqSJPpwyAIpZEBQgHBVcqw5GF3bytgSUj6r+J37edxdNrNt8FvB9x8SBoUTXWsa5sdNNtYYxucK4wZGKhsYIHGRvFfS3wt+Iuk/Fr4f6H4u0OXzNN1W2WdASC0bdHjbH8SsGU+4NW/CHhHQfCPhq20bQNIs9I0aNMR2NrCscYUjnKjqT3J5Pevlr4Ps/7KX7Sup/Ci7dofh/43aTV/Cckh/d2t1/y2tAT0zxge0fdzVBo9j7GooooJCiiigAooooAKKKKACiiigAooooAKKKKACiiigAooooAKKKKACiiigAooooAKKKKACiiigAooooAKKKKACiiigAooooAKKKKACiiigAqvqH/Hjc/9cm/kasVX1D/jxuf+uTfyNAHzN/wTZ/5NJ8M/9fd//wClUldP+0R+1toH7N3ijwnpfiLRtSvrTXI7iWS908K5tEiKZYxnlh8+Tg8AHrXMf8E2f+TSfDP/AF93/wD6VSU343xpP+21+z9HIivG1lrisrDIINsMgil0L6lfW/gP8Kv2mo0+I/wr8UDwt4vB3x+JvCsvlSeYedt1ACuSe4YK57kjisqx/aW+I/7OF9Do3x70A6noDMIrf4heHYTJbv0A+0xKBsb1wFPHCt1rpviF+xPpDeIJvGHwm1y6+E/jXljNpA/0C6PXbNbfdwTj7ox3Ksa5pf2ovFXwjk/4Rb9pDwUlvpd1/oyeMNGtzd6ReKcjE0eCUJA5GMnP3AKkW52Hjr9nb4W/tOWNr478Jasuj+JG/e2XjTwlcCOcSAceZsIDkZGQ2HGMblri4/jh8Xf2XZksvjLoreOvBCtsi8eeHYf30K5wDdwDGOMZPH1c1JN+y/DYsvxG/Zl8bReFLjUB550uKb7ToOqAHBBT5vLOQw4BCngBOtbHgn9sqPS9cj8D/HPwy3w08UzL5aXV1+80jUBwCY5jkKDnoxKjoWzxQB778P8A4meF/ir4eh1vwnrdprmmSf8ALa1kyUOM7XX7yN/ssAa6qvlvxt+xpYW+tP44+CXiOT4YeL5V8z/iXHfpOoA/MFlg5UKTj7oKjrsJ5qh4b/bC1v4Y63beFf2gfCz+CtQlbyrbxTp6tNo98f724ZMZPB6nGckJVeordj6zoqjperWeuafb3+nXcN/Y3KCSG4tpBJHIp6MrA4I+lXqYgooooAKKKazBFJY4A5JoAUCqOraxZaHp1xqGpXcGn2FuhkmurqRY441HUsxOAPrXz38Tf20tC0bxE3g74baRc/FTx6x2jT9FO61tjkDdPcAFVAzzjOMYYr1rmtM/ZU8b/Ha+ttc/aE8Utf2aOJrfwH4elaDTbc9QJnU7pGHI4JI7SEcUrjt3J/Ef7Y2s/E3W7nwp+z94Yk8bapG3lXHii/VodHsf9oscGQjnjjOMjf0qfwr+xzp82qDx38ePFb/ErxHaoZympOItG05RhmEcJwpUYOdwCnqUB5rT8fftOfDv4Ai1+H3w+0IeK/FkYMNn4P8ACUAIifB/1rICsfT5uGfuR3rmLP8AZt+JX7R13Dq3x78RnS/DgcTQfD3w3MYrcYOQLmZTlz9CTzwy9KkZd8S/tg3njLWJfBH7Pfhb/hO9XtgIJdbZDDommgcAl+A4AHABAOPlLdKveB/2MYdW16Dxp8b/ABFN8UfFsY8xLW8+XSbDoSsUHCsAR/EAp67M81a8ZftLfCz9m+2tvAPgXRl8ReJI8w2ng/whAJHEn/TVkBCHI+Ync/cg1zC/A/4x/tNsLr4xeJG8BeDJTuXwL4XlAmmTJwt1cc5/hyvzA9ghoA9t8E/tDfDfxt8QLrwD4W8Q2mq61p1qbiSDT0L28caFVKrKo8sldyjCnj8DXnP/AAUe/wCTQ/GH/Xew/wDSyGuO+H/wx8L/AAj/AG9LLw94R0a30TSYvh8z+Rb5y7m9wXdiSzsQBlmJPA9K7H/go9/yaH4w/wCu9h/6WQ1XQOqPojw7/wAi/pf/AF6xf+gCtGs7w7/yL+l/9esX/oArRpkhRRRQAUUUUAFFFFABRRRQAUUUUAFFFFABRRRQAVVvr6DS7K4u7mVYba3jaWWRuiIoySfYAGrPeuV+KR/4tr4r/wCwTd/+iXqoq8ku5E5csXLseK3H7e3w3huJI0ttcnRWIEsdpGFceo3SA4PuAab/AMN+fDn/AJ8fEH/gLF/8dr89qK+/WRYW27+8/PHn2Lv0+4/Qn/hvz4c/8+PiD/wFi/8AjtH/AA358Of+fHxB/wCAsX/x2vz15p0kbxEB0ZD/ALQIo/sLCd394v7exfl9x+g//Dfnw5/58df/APAWL/47R/w358Of+fHX/wDwFi/+O1+fHlv5e/Y2zpuxxUgtLg8iCQj/AHDS/sPB9394/wC3cb2X3H6B/wDDfnw5/wCfHX//AAFi/wDjtL/w358Of+fHxB/4Cxf/AB2vz2CsW2hSWzjb3oZSrbSMNnGD1p/2HhO7+8P7exfl9x+hP/Dfnw5/58fEH/gLF/8AHaP+G/Phz/z4+IP/AAFi/wDjtfnvIjxttdSjejDFJR/YWE7v7xf29i/L7j9CP+G/Phz/AM+Ov4/69Iv/AI7Xt3w++IGj/E7wrZa/oMzz6fc7gPNTY6MpwysvYgj+oyK/Imv0c/YZ/wCSC2fr9uuf/QhXjZpltHB0VUpt3vY9nKc0r4yu6dW1rXPoSiiivlz64KKKKACiiigAooooAKKKKACiiigAooooAKKKKACiiigAooooAKKKKACiiigAooooAKQmuH+Knxm8H/BXw6+s+MtcttHtOfKjkO6adh/DFGPmc/QcdTgV84J4s+N37XWF8Jw3HwZ+GE3/ADHb1M6zqMR7woD+7UjHzAj1Dt0oGbXwi0XTfEv7Xf7TemarY22qabcw6DHPaXcSyxSqbRshlYEEfWs7xB+zn48/Zs1S78UfADUftWgyObjUfh3q8xe1l/vNauxzG2O2QePvEYSuX+G/hGx/Yc/aeGgzSXFz4D+JFrbWtlreoS75YdRgBHlzPwP3jSMc4A/eIBwrV9wXn/HpP/1zb+VQM+JfCvxE+L37dmlibw1cL8IvhgG+zXmpW9wLjVL6QAeZFEwC7FBIGcL9W5UVv2tP2evA3wC/Y/1yx8I6QttcTahp/wBq1O4Pm3l2ftKHMkp5IzztGFB6AV2P/BLz/k1u2/7DF5/NK2f+Cj//ACazrf8A2EdP/wDSlKfS4+tj6Y0//jxtv+uS/wAhXjn7WHwSl+NnwpuLfR3Np4w0WVdX8P30bbZIbyL5lUN2DgbfQEq38Ir2PT/+PG2/65L/ACFWKog8g/Zf+NsXx5+E2n67Mn2XX7VjYa1YkFWt7yPAkBU8gNwwHYNjqDXr9fHPjmM/sj/tSWXjeD/Rvhp8Sp10/XkAxFYanyYrg9lDksSfeYn+GvsXOeRyKBsWiiigQUUUUAFFFFABRRRQAUUUUAFFFFABRRRQAUUUUAFFFFABRRRQAUUUUAFFFFABRRRQAUUUUAFFFFABRRRQAUUUUAFFFFABRRRQAVX1D/jxuf8Ark38jViq+of8eNz/ANcm/kaAPmb/AIJs/wDJpPhn/r7v/wD0qko+Nf8Aye/+z1/1563/AOkwo/4Js/8AJpPhn/r7v/8A0qkrM/aM8SaV4Q/bG/Z/1XXNRttI0yO21mN7y9lEUKM8KqoLtgDLMBz6il0L6s+tKy/EWk2WtaHfWGo2kF/YzwuktvcxrJHIpByGVgQR9avQzpcRJLE6yRuAyuhyCD0IPcU2+/487j/rm38jTIPl/wD4Jr4H7LelqOFXU78Aeg8419AePvhz4a+KHh2fQvFWjWmuaVN1guo87TjG5G6ow7MpBHrXgH/BNf8A5Nb0z/sKX/8A6ONfUzUlsN7nx9J8B/iz+y7LJqHwW11/Gvg1GLzeAfEk254lzki0n42nk4Hy+4kNdt8Pv2k/hn+0hbXfgXxTpQ0PxK/7m+8GeK7cJKXHUR7wBJjqMYYYztFe2eOPGFp4D8G674mv45prDR7GfUJ47dQZDHFGXYKCQCSFOMkD3r5mt/Ef7Pn7fmixWszLbeKokzCs22y1qzIGQYn5EijrgF17kZpj33G6h+yv48+AOoXOu/s+eKGi09nM1x4A8RStNp8/ciGRjmNjgAZIJ7yAcV1vwr/bQ8OeKPEC+D/HumXXwv8AH8Z8t9H135IZ26AwTkBXB7ZxnPG7rXELq3x2/ZLTbq0M/wAb/hpB/wAv9sNuuafEO7qSfOAGeSW6csg4r0i11L4J/txeBWhK6f4mhjX57eYeTqWnMe+OJIjkdQdrY6sKgPU98ByARyKWvja48IfGz9j+1mvPCOot8XfhfZo0smg6zN5eq6dAoyfJmxh1VR0wfaMdaqaH48+NX7aulxXvg+WP4QfC26Z4/wC2vNFxq1+Eco4i2keWAysuQVwQfmbpVXDlPZPjZ+1r4G+C94mjTTz+JfGE7CO28MaGn2i8kc42qwHEecj73JHQGvLP+FVfGr9qzFx8TdWk+Fnw/l5TwdoEub+7jODi6n7Aj+HH1RTzXpXgf4O/CH9j7wrda7JJa6ZKFP23xRr04kvbhjyR5hGcsR9yMDJ7E15xd/tD/E/9pa4m0v4FaA3h7wvvMU/xC8SRGOMjJBNpCQS544JDdcEJ1peoeh3useKvgp+w74JSwhjsvD4lXdDpdgnn6lqLjgEjJdySMb3IUdMivPvJ+On7XC4uPtHwP+GM3WNDu13UojngnjyVI/3ev/LQV0XhP4DfCr9lm1n+IHxE8Srr/itzvuPFviqbzJmkxnbbxEsQcDgLufHGccV9D+FfFOmeNvDem6/ol2t9pGpW6XVrcqjKJI2GVbDAEcdiAaoDkPgz+z34F+Aujmx8IaJFZzSKBc6jN+9vLo+skp5PPO0YUZ4ArL/a31K60n9mj4j3djcS2l1Hos+yaByjrkYOCORwTXr1eNftkf8AJrfxM/7As39KXQS3M79kP4Q+Dvh38GPCOp6BoNrYarrGjWl5qGobd9zcSSRK7lpGy23cxIXO0dhXu1eefs8/8kF+HP8A2Lun/wDpOleh0we58vSf8pHYP+yeH/0tNT/8FHv+TRPGH/Xew/8ASyGq8jA/8FHoQDkj4eHPt/phqx/wUe/5NE8Yf9d7D/0shqe4+qPonw7/AMi/pf8A16xf+gCtGs7w7/yL+l/9esX/AKAK0aokKKKKACiiigAooooAKKKKACiiigAooooAKKKKAErlvil/yTPxX/2Cbv8A9EvXU1y3xS/5Jn4r/wCwTdf+iXq6fxr1RjW/hy9GfkR+FH4UfhR+Ffr62Pxt7h05HBr6e/aob/hNfhL8KPHKYeSeyNldSD/nptVsf99JNXzD+FfVPw80mX4ufsg3fh2AedqOh69F9ni6kLLIvP0/fy/98mvJx79lKnW/lkvuej/Q9bL/AN6qlD+ZP71qih8cCPBX7LPwq8Kr8s2pltWmXuQQXGfxuB/3zXqH7RPxv8VfB3wn8M/+Eaube3W/05muBPbrKH2JBtHPT77dPWvHP239aim+Kth4ftjttNA0qG0WMdFZgXP/AI6Yx+Fez/tCeLPAvhPwr8Mn8YeDZPFsr6ezWe28eFYNqQbgwU4YNleoP3fevFceaNGc4c3O5O3e+2+h7ilyutCMuXkUVftbfbXuY/xG0aw1b4gfAHx5HY2+n6t4hubV9Qjt02LI/wC5cNj1G9hk842+lcb+2d8Mf+EV+L2j+KLSPbYa/Khl2jhblGUP/wB9Ltb3O6sC2+OGofGb4/fDd5NPg0TRtL1G3t9P0u3bckCmRM/NgZJCqOABhQMV7j40kX4veI/ih8N5z5usaNe2+uaJuPzHbHF5ka/iSP8AtqfSoXtsHVpufRO67Jv9Lov9zjKVSMNW2rPa7S3+Z4b+3R/yXR/+wZbf+zV89/hX0J+3R/yXZ/8AsGW3/s1fPf4V9Flv+6U/Q+dzLTFzXmH4V+j37DP/ACQWz/6/rn/0IV+cP4V+j37DP/JBbP8A6/rn/wBCFednv+6r1R6PD/8AvT9H+h9B0UUV+fn6MFFFFABRRRQAUUUUAFFFFABRRRQAUUUUAFFFFABRRRQAUUUUAFFFFABRRXgfxo/bA8J/C3VR4W0a3ufHvxBmPl2/hjQR5swfHSZ1BEQ9eCwHO3HNAHt2qapaaLp9xf6hdQ2NjboZJrm5kEccagZLMxOAB6mvlrxJ+114i+K2tXPhL9nzw5/wld9G3k3fjDUlaLR7DsWBPMpHJHrjIDiqVj+zX8Rf2j9Rt9c+PuuHT9AVxNa/Dvw/MUtkx0+0yqcu3rgk88Mv3a+pvC/hPR/BOh22j6DplrpGl2q7YbSziEcaD2A7+p6mgrRHgfws/Yx0rSfEieNvifrE/wAUfiCxEhvtWXNnaN1C28B+UBT0JHGAVVK+kwvbFPooEeY/tEfBTTf2gPhZq3hO+It7mRfP0++x81pdpkxSDvjPBx1VmHeuH/ZN+NGp/EjwDq3hnxejW3xG8GyNpOu28h+eVlBEdx7iQKckcFlYjgivoavkH9q7w7qXwN+I2l/tB+FLSS4ito10vxjptuBm8sGwqz44y6fKM/7MfZWpeY12Jf8Agl5/ya3bf9hi8/mlbP8AwUf/AOTWdb/7COn/APpSleC/sX/tSeCPgT+y7YWGrXU+q+J7vV7v7F4b0ePz764LFAvyD7gJ6FiM4OMnivTrr4T/ABf/AGwntZ/igy/DL4bLPHdReDtPIl1G82kMhuZSPk+mARj/AFYPzUug+tz7E0//AI8bb/rkv8hVio441hjVFGFUBQPYVJVEHC/Gf4VaV8a/hnr3g7WFxa6nAY0mxlreYfNHKvurhT74x0NeU/sY/FbVfEnhXVPh54yJi+IPgOYaVqKSZ3XEC5EFwCfvBlGN3fAb+MV9IV8i/tXaFffA/wCJnhz9ofw1bSSxaeU0rxdY245u9Odgolx3ZDtGT3EfZTS8xrsfXVFZ+h61Y+JNGsNW0y5jvNPvoEuba4iOVljdQysPYgg1oUxBRRRQAUUUUAFFFFABRRRQAUUUUAFFFFABRRRQAUUUUAFFFFABRRRQAUUUUAFFFFABRRRQAUUUUAFFFFABRRRQAUUUUAFFFFABVfUP+PG5/wCuTfyNWKr6h/x43P8A1yb+RoA+Zf8Agm1/yaV4Z/6+7/8A9KpK92+Inwv8K/Ffw/Jovi7QrPXdObJEd1Hlo2IxuRh8yN/tKQa8J/4Jtf8AJpXhn/r7v/8A0qkr6ipdBvc+PZf2fPi5+zXM958EvE//AAlfhRWLv4D8Uy7ti8krbT5G3qcAlOnJc12fw3/bQ8H+Nr+bwt4stbz4Z+PI0KSaD4lXyN7EceTMwCuDkYztZuwI5r6Prgvit8EvBXxt0P8Asvxl4ftdYhUN5Mzrtntye8cq4ZD06HBxzmj0HfueK/8ABNf/AJNZ0z/sKX//AKONfU9cB8Ffg5oPwH+H9n4O8NNePplrLLMsl9KJJnaRy7FiFUd8DAHAHfJrv6EJ7nmf7TX/ACbr8Tv+xa1H/wBJpK8U8B/sq+Afjp+zT8LbvWNNbTPEcXhzT2tvEWkN9nvoWECbTvA+cD0YHHbHWva/2mv+Tdfid/2LWo/+k0lVv2Vf+Tafhd/2Ldh/6ISjqPoeJp4q+Pf7KymPxTYSfG34dQdNa0tdutWUQ7yxHPmgAHJyfUyDpVeT4Z/Bz9riRvHXwm8Vv4K+Ilt++bU9DJtruKQ5H+l2uVLAnILDG7+8w4r7Jr458ReG9K8N/wDBSbwO+kafb6W2qeFLu5vjZxCL7TLuuAXk243Mdq8nn5RUgjL8V/tEfE34H+Etb8L/ABz8MNqWn3ljcWdj498NxeZaTO8bKguIwB5bEnqAvshHzV51+yZ+0/r2k/s8eEPhp8LfBF7428f2ouzdzTqYdM0wSXk8iNNKSN3yspwCo5xuzxX3n8VreO6+GHi6OWNZY20i7DI6gg/uX6g14h/wTltIIP2QfBUsUMccs8l+8rxoA0jC+nUFj3O1VGT2AHan1HdWOd0v9lm0a4b4kftK+NLfxhqdmPNWyu5hb6Fpg4+VUO0P0HUAHurHmpL79q/xF8VLl/Cv7OPgv+3Ibb/RpPFuqQm00axA4/dqQC5A6DjpwrCsz4k/D/Sfjl+3hB4R8aC61nwro/hBNWttGa5dLX7T9p2F2RSN2Q3PrgA8DFfXei6Hp3hvTLfTtKsbfTdPt12Q2tpEsUUa+iqoAApAz4u+I/7G6Wfwl8f+Pvit4pvfiX4/ttAvZ7ea4Yx2GnuIXYC3hGB8p6EgDgEIpr6D/ZE/5Nh+GP8A2AbX/wBAFaf7TX/JuvxM/wCxdv8A/wBEPWZ+yJ/ybD8Mf+wDa/8AoAquouh6/XjP7ZP/ACa58TP+wLN/SvZq4j4zfD0/Fj4WeKPB4vf7NbWrGS0W7MfmCIsOGK5GRntkUxHnvg340eC/gv8As1fDrVfGPiGz0S2/4RuwMccz7ppyLePiOJcu5/3Qcd684k+MPxt/aczb/Crw+3w08ETcHxn4mi/0ueM/xW1vz1HQ8j/aU10/wT/YR8D/AAxmsdX8STXPxD8V2sUcUWpa7mSG2VAAiwQMSqBQABuLEY4Ir6XCgAADAHalqPQ8U+A/7K/hn4G6he6+L/UvFXjbUYjFqHiXWZ2kuJgSGZVGSEUkA45PAyxrkv8Ago9/yaL4x/672H/pZDX01XzL/wAFHv8Ak0Xxj/13sP8A0sho6CW59E+Hf+Rf0v8A69Yv/QBWjWd4d/5F/S/+vWL/ANAFaNMQUUUUAFFFFABRRRQAUUUUAFFFFABRRRQAUUUUAIe1cr8Uv+SaeLf+wTdf+iXrqjXL/EuCS6+HfimGJGklk0u6REUZLMYmAAHrV0vjXqjKr8EvRn5EUUUV+vJqx+NtO4V9O/sL/EjSvBviTxLpmualZ6Zp97ax3CTX9wkMfmRPgKCxAyRITj/Z9q+YqK5sVRjiqUqMnozpwteWFrRqxWqOv+MHipfG3xS8U63HJ5sN5qErQvnOYgxWP/x0LXtP7YPizRfE3hj4Xw6Tq9jqclnYTR3CWdykrRMUtwA4UnaflPB9D6V8z0Vn9Vjek1L+Ht91jb61O1VNfHv99zs/gtfW2l/FzwdeXlxFa2kGq20ks00gSONRICWZicAAdzXqPjj4sWvg39r698Y6Xew6hpcd7D5s1nIssctu0KJKFZSQ3Bb8QPSvnuinUw0atX2kn9lxt5MiniZ06Xs4/wAylfzR7l+2X4i0vxV8Zmv9H1G01SzbTrdRcWU6ypuG7I3KSMjPSvDaKK0w9KOHpRpJ3sZ4mtLE1pVWrNhX6O/sM/8AJBbP/r+uf/QhX5xV+j37D0MkPwEsC6MgkvLlkLDG5d+Mj1GQfyrxc9a+qr1R72QJ/WX6P9D6Cooor4A/QwooooAKKKKACiiigAooooAKKKKACiiigAooooAKKKKACiiql/qFtpdnNd3lxFaWsKGSWedwiRqOrMx4AHqaALdc5428feHfhroM+ueKNas9D0qH71zeSBFJ7Ko6sx7KMk9hXzv4w/bKvvHGuXHhH4B+G5PiN4gjbZca44MejWH+08pI8zoehAP8JbpTvAv7GEniXxBB4y+OniKT4m+Kk+aDTXyukWPQ7Y4cAP07gKe6k80vQq3c5mT4l+Mv229c1PRvhV4ytvB3ww04xwarrcKOus3LsuSkcZwYkIBAb5c4bk4KV778Ff2cfAvwD0r7L4U0lYr2RcXWrXREt7dHuZJSM4J52rhc9q8L+OmlD9lT46aB8aNEtPsvgfWhFoPjCxtI8RwqcLBdhFHG3ABwP4ABzIa+vbS8hv7WK5t5Unt5UEkcsbBldSMhgR1BBpg/Is0UUUEhRRRQAVQ1jR7LxDpN7peo20d5p95C9vcW8wykkbAqykehBIq/RQB5B8Gf2Ufhn8Bp7i78J+HY4NSmZidRvHNxcqp/gR25RfZcZ75r1+iigAooooAKzfEGg2HirQtR0XVLZLzTdQt5LW5t5BlZI3Uqyn6gmtKigD5I/ZH8QX/wb8d+Jf2efE9zJLNorPqPhW9n/wCX3TJGLbAcDLISSQP9sDhK+t6+aP20fhbrGreHNI+J3gxdnj/wDN/adpsXJu7Ucz27AcsCoJ298Mo+/Xsfwg+KGk/Gb4caF4x0WTNjqluJfLJy0Mg4kib/AGkcMp+lLyG+52lFFFMQUUUUAFFFFABRRRQAUUUUAFFFFABRRRQAUUUUAFFFFABRRRQAUUUUAFFFFABRRRQAUUUUAFFFFABRRRQAUUUUAFFFFABVfUP+PG5/65N/I1YqvqH/AB43P/XJv5GgD5m/4Js/8mk+Gf8Ar7v/AP0qkrA/a6ufiHqf7Qfwe8MfD3xnceENS1K11SZZCzNayyRRpIomi5DqdpXlWxuzg1v/APBNn/k0nwz/ANfd/wD+lUlHxr/5Pf8A2ev+vPW//SYUuhfVmb4d/bE1/wCFerW3hn9oPwpN4MvZH8q28WabG0+j3p7HcuTGTxxzjOWCCvqHQ9e03xRpVtqmj6ha6pptygeG8s5llikU91ZSQRSa94f0vxVpVxpes6da6rptwuyazvYVlikHoysCDXy34i/ZD8R/B3UrvxN+z74sk8JysTPdeENWdrjSLzGMhQ2TGxA68nnAZBRqLRn1vRXkX7Lfxruv2gfg3pPi+902PSL+aWa2ubaBy0XmROULITztOAcHkZxk4yfXaZJ5n+0x/wAm6/E7/sWdR/8ASaSsj9kfVrLVv2afhqbG8gvBb6DZ28pt5Vfy5EhVXRsHhgQQQeQa9aurWG9tZra4iSa3mUxyRSKGV1IwVIPBBHGK+X/GH7FI8K65ceK/gZ4nufhf4mc75NOjYyaRekZO2SA5CjnsGUdkzzQNdj6pr5N8ff8AKSP4Z/8AYnXf/odzSeH/ANsjW/hfq9t4a/aB8IT+B7+RvLg8UaejXGj3h553Lkxk8cZbGctsqh4i17TfE3/BQ74V6npF/bapptx4LupILuzmWWKRS1zyrKSCPpUsZ9N/E7/kmvi3/sEXf/ol68T/AOCc/wDyZ34D/wB7UP8A0vuK9s+J/wDyTXxb/wBgi7/9EvXif/BOf/kzvwH/AL2of+l9xT6i6GVp/wDykj1T/snqf+la19Tr0r5Y0/8A5SR6r/2T1P8A0rWuo+MH7Zngr4aat/wjWiJdeP8Ax3I3kw+G/Di/aJRJ/dldQRHjuOWH92mB2f7TX/Ju/wAS/wDsXb//ANEPWb+yJ/ybH8Mf+wDa/wDoArxxfgj8Y/2oCLn4w+IW8A+C5fmXwN4ZlxNOnPy3U/OeMZX5h/soa+pvCfhfTPA/hrTPD+i2v2HSdMt0tbW3Vi2yNAAoySSeB1PJoH0sblFFcx8RPHOm/DLwPrnivVxOdN0i0ku5xbpukKqM7VGRknoMkDnqKCTpicV4d8aP2u/AfwbvF0V7mfxP4ylPl2/hjQU+03jyHorheI88cN82DkKa8nsb747ftfW0N3az/wDClPhdeIskU0L+brWpQNghlYY8pWHQ/L1/jFe6/Bb9mnwB8BbDZ4X0WNdSkXFxrN2fOvrgnqWlPIBPO1cL7UFaLc8Z+Bfx9+L3jL9pyXwr8QdAs/CGkXnhp9ZstAj2yTwr56pG8sv3t5G/K8AcfKDXRf8ABR7/AJND8Yf9d7D/ANLIarzf8pHYP+yeH/0tNWP+Cj3/ACaH4w/672H/AKWQ1PQOqPojw7/yL+l/9esX/oArRrO8O/8AIv6X/wBesX/oArRqiQooooAKKKKACiiigAooooAKKKKACiiigAooooAKSlooA5ab4aeEbiaSWbwvo8ssjFnkfT4izE9SSV5NN/4Vb4N/6FPRP/BdD/8AE11OKMVftJ/zMx9jT/lX3HL/APCrfBn/AEKmif8Aguh/+Jo/4Vb4M/6FTRP/AAXQ/wDxNdRRR7Sf8zD2NP8AlX3HL/8ACrfBn/QqaJ/4Lof/AImj/hVvgz/oVNE/8F0P/wATXUUf560e0n/Mw9jT/lX3HL/8Kt8Gf9Cpon/guh/+Jo/4Vb4M/wChU0T/AMF0P/xNdR/nrR/nrR7Sf8zD2NP+Vfccv/wq3wZ/0Kmif+C6H/4mj/hVvgz/AKFTRP8AwXQ//E11H+etH+etHtJ/zMPY0/5V9xy4+Fvg3/oVNE/8F0P/AMTXQ2VlBptrFbWsMdtbxKFjhhQIiKOgAHAFWKWk5Slu7lxhGPwqwUUUVJYUUUUAFFFFABRRRQAUUUUAFFFFABRRRQAUUUUAFFeWfHX9ojwb+zz4ft9T8WXkyy3bMlhp9nEZbm8dcZVF6cbhksQBkc5IFeFr4b+Ov7Wn7zxHc3HwU+Gk3TR7Js61fxHtK+AYgRnghevKMOaB2PQfjB+2V4V8Ba0fCfhWzu/iR8QJGaOLw94eHnGNx186VQRGB3Ayw7gDmuE0/wDZp+I/7Rl7BrXx+8Qmw0MOJbf4e+HZjHax9CBcyqTvb6Fjzw69K9/+EXwJ8EfAvQl0vwdoUGmKwHn3ZG+5uSP4pZT8zfToM8AV6FS9QvbYwfB/gvQvAXh+30Tw5pFromk24xHaWcQjQepIHUnuTye9b1FFMRz3jvwXpXxG8G6x4Y1y3F1pWqWzWtxH32sOoPZgcEHsQDXzn+xv421bwVq3iH4CeM7gyeI/Bp36RdScf2jpTH9068nOwMox2DKP4TX1bXy/+2d8P9W0210H40eC4c+NPAMn2mWNePt2m8/aIHx1AUs3+6ZMckUvMa7H1BRXK/DP4haR8VvAei+LdCn87TNVtlniyRuQnhkbHRlYFSOxBrqqYgooooAKKKKACiiigAooooAKKKKAE25GDyK+OvhrJ/wyb+1BqXw5uD9l+HPxClbVPDbNxFZ6hwJbUdgG4AH/AFyHUmvsavGv2pvgevx4+E99o9pJ9k8S2LjUdDvkbY8F5HymGzwG5Untuz1AoGj2WivGP2VPjc3xy+E9lqeox/ZfFWmSNpevWbLseC9i4clf4Q3DY7biOxr2egQUUUUAFFFFABRRRQAUUUUAFFFFABRRRQAUUUUAFFFFABRRRQAUUUUAFFFFABRRRQAUUUUAFFFFABRRRQAUUUUAFFFFABVfUP8Ajxuf+uTfyNWKr6h/x43P/XJv5GgD5m/4Js/8mk+Gf+vu/wD/AEqko+Nf/J7/AOz1/wBeet/+kwo/4Js/8mk+Gf8Ar7v/AP0qkqx+1H4C+IKfEn4dfFTwBoln4pu/ByXqXOgzzmGa5jnRUJiPQsF3cdc4wG6UuhfVn0zVe+/487j/AK5t/I14d8Gf2w/Avxc1I6DcSXHgzxvC3lXHhnxCn2e5WTjKoWwJOvAGG7lRXuN9/wAedx/1zb+RpkHzB/wTX/5Nc0z/ALCl/wD+jjX1PXyx/wAE1/8Ak1vTP+wpf/8Ao419T0lsN7iClrgvjxr1/wCFvgl4+1jS7lrPU9P0G+urW4jALRSpA7KwyMZBANfKPww/aJ+OPwn+G/hnxT8RvDrfEnwBq2nQah/wkOgqDqOnxyIHxcRYAcKDy2APVyeKLhY+2Ne8PaZ4q0m40zWdOtdV024XZNZ3sKyxSD0ZWBBrwr4d/sQ/D34S/GSL4g+FBqGlTRQTQpo4n8yzQyLtZl3AuOCfl3Y54x0r0z4V/GzwX8atBGreDdetdZt1A82KNts8BP8ADJGcMh+o57ZruwaYao5n4nf8k18W/wDYIu//AES9eJ/8E5/+TO/Af+9qH/pfcV7Z8T/+Sa+Lf+wRd/8Aol68T/4Jz/8AJnfgP/e1D/0vuKXUOhl/Gv8AY51n4wfHf/hMYPHl54U0C60WLSdQttJDJe3Mays7RCTO1Ub5cnnpjaRXsXwh+AfgX4E6P/Z/g3QLfTC6hZ7xh5l1ce8krfM3POM4HYCvRAc1R1bWLLQdNn1DU7y30+wt0LzXV1KsccajqzMxAA+tMLvYvbRRtFfG/wAU/wBva41DT/EMHwU8LXHjp9FtpbnUfElxE0elWKIhZjuO0ynAOBlc9t1fRPwH8cX/AMSvgz4M8VaqkKanq+lwXdytupWMSMoLbQScDPbNAWPQK8a/bI/5Nb+Jn/YFm/pXsteNftkf8mt/Ez/sCzf0pPYFudF+zz/yQX4c/wDYu6f/AOk6V6Ee1ee/s8/8kF+HP/Yu6f8A+k6VtfED4leF/hboEmteLNcs9C02MH99eSBS5xnai/edv9lQT7Uw6ng83/KR2D/snh/9LTVj/go9/wAmh+MP+u9h/wClkNcn8EPF1x+0B+11e/FXw/4e1az8A2vhZtDt9Y1O38hL2YXIfdECcspBP0284JxXWf8ABR7/AJND8Yf9d7D/ANLIaS2G9D6F8OsP+Ef0vkD/AEWL/wBAFaO8eo/Ovhy3z5Ef+6P5U/NfVRyPmSftfw/4J8XPiFxk17H8f+AfcHmL/eH50eYv94fnX52eIs/2xcf8B/8AQRWbzXXHhvmSftvw/wCCcUuKnF29h+P/AAD9Jt6/3h+dG9f7w/OvzZ5o5qv9Wv8Ap9+H/BJ/1rf/AD4/H/gH6S+Yp/iH50bh/eFfnr4Tz/aEn/XI/wAxXVVzzyBRdva/h/wTop8TOav7H8f+AfcO8f3hRvH94V8PUVH9hf8AT38P+Ca/6xv/AJ8/j/wD7g3D+9RvX+8Pzr4fzXB6ln+0Lr/rq38zWlPh/wBo7e1/D/gmVTiZ00n7H8f+Afo5vX++Pzo3r/fH51+bXNHNb/6t/wDT78P+Cc/+tb/58fj/AMA/SXev94fnRvX+8DX5tc10nhHOLr/gH9aifDnLHm9t+H/BLhxS5S5fYfj/AMA/QLeP7wo3j+8K+HqK5/7C/wCnv4f8E6v9Y3/z5/H/AIB9w7x/eFG8f3hXw9RR/YP/AE9/D/gh/rG/+fP4/wDAPuHev94fnRvX++Pzr82uaTmuv/Vv/p9+H/BOL/Wt/wDPj8f+AfpNvX++Pzo3r/eH51+bPNHNH+rf/T78P+CH+tb/AOfH4/8AAP0l3q3cfnS7l9R+dfA3hXP9mv8A9dT/ACFbFcssh5W17X8P+CdUeJHKKfsfx/4B9wbx/eFLvH94V8PUVP8AYX/T38P+CX/rG/8Anz+P/APuHeP71J5g/vD86+FtS/5B91/1yb+Rrg+a3p8O+0V/bfh/wTCpxO6bt7D8f+AfpNvX++Pzo3r/AHx+dfmzzRzWv+rf/T78P+CY/wCtb/58fj/wD9JfMH94fmKN6/3hX5tc12ugZ/si3+h/9CNZVOHVTV/bfh/wTSnxQ6jt7D8f+AfeO8f3hRvH94V8PUVj/YX/AE9/D/gnT/rE/wDnz+P/AAD7h3D1FG5R3FfD1Z3iLP8AY8//AAH/ANCFOOQ8zS9r+H/BJlxI4pv2P4/8A+8t6/3h+dG9f74/OvzZ5o5rq/1b/wCn34f8E5P9a3/z4/H/AIB+k29f74/Ojev94fnX5s80c0f6t/8AT78P+CH+tb/58fj/AMA/SXcvqPzo3L6ivhjT8/YLb/rkv8hU9cjyHX+L+H/BOxcSNq/sfx/4B9w7x/eFJvH94V8P0Uf2F/09/D/gj/1jf/Pn8f8AgHZf8FGLG1n+Dfh28e3hkuoPFGnpFM0YMkaszbgrdQDgZx1wK+rh61+aX7RH/JP7X/sNaf8A+jxX6Xcmvn8XhvqtV027n0uBxf12gqvLbV9bjqKKK5DvCiiigAqKSJJ42R1V0YFWVhkEHqCKlooA+OPhHJJ+yb+0lf8AwpvC0Xw88cSSap4TmkP7u0u/+WtmCemeAB/1z7ua+x68a/am+CI+OnwputNsX+yeKdMkXVNBv1O17e9i5TDdQG+6fTIPVRSfsrfHD/hevwstdSv4/sfirTZG0zXrBl2PBeR8OSvYN94DtkjqppeQ3rqezUUUUxBRRRQAUUUUAFFFFABRRXI/Ej4qeE/hF4dk1vxfrlroenJwHuH+eVv7saDLO3soJoA66vHfjj+1J4E+AsaW+tX7ah4iuMC08PaWPPvrhj90bAfkBzwWwD2yeK8bPxa+M37WDNb/AAu0yT4YfDyU7X8aa3F/p13GcZNrD2yM4YZ/31PFeu/BH9lPwN8D2fUtPtZdd8W3GWu/E2tP9ovpmb7xDn7gPPC4z3J60Dtbc8T/AGI7fxH8Tfih46+OC2dl4T8I+K91qPDtrM0sk11C6qbiTIADDEmSMZLscDqftWvl/wD4Jw/8mwab/wBhXUP/AEoavqCkhy3CiiimSFFFFABRRRQAUUUUAFFFFABRRRQAUUUUAFFFFABRRRQAUUUUAFFFFABRRRQAUUUUAFFFFABRRRQAUUUUAFFFFABVfUP+PG5/65N/I1YqvqH/AB43P/XJv5GgD5l/4Jtf8mleGf8Ar7v/AP0qkr6ir5d/4Jtf8mleGf8Ar7v/AP0qkr6faRVZQWALdBnrSWw3ueZfGT9nPwD8eNPEHi7QYbq8jXbb6pb/ALm9t/QpKvOAedpyueoNeFXXhn4//svW8n/CP3knxv8Ah9GrD+y9SfbrdlHg8Ryc+aAMcfN0wEXrX2LRTA+Y/wDgnboep6B+zHo9vqunXWl3b6hfSfZ7yFopApnbBKsAexr6cplPoEeZ/tNf8m6/E7/sWtR/9JpKq/sq/wDJtHwu/wCxbsP/AEQlWv2mv+Tdfid/2LWo/wDpNJVb9lX/AJNp+F3/AGLdh/6ISl1H0OI+KP7FnhTxZrp8V+Cr28+F/jyMl49b8OHykkbv50AIVwe+NpbPJPSsb4O/G74l+GfjVZ/Bn4tWGm6lrV1p0mo6b4o0aQIl5CmeZYcDax2PyAvK42kHdX1JXyd49/5SRfDP/sTrv/0O5pgfRfxP/wCSa+Lf+wRd/wDol68T/wCCc/8AyZ34D/3tQ/8AS+4r2z4nf8k18W/9gi7/APRL14n/AME5/wDkzvwH/vah/wCl9xS6h0NP46/tP3fw98ZWnw+8E+DtQ8d/EW+tBeRafbjy7W2hZiolnl7Lkew6ZZciuJ0n9kvxf8bNQt9e/aE8WSa6iMJrfwToUjW+lWp7BypDSMPXOf8AbYVfsP8AlJJqn/ZPU/8ASta+pgaNx7bHjvxy8K6P4L/Zd+Iek6Dpdpo2mW/hu/WKzsYFiiT9w/RVAGffvUn7In/JsPwx/wCwDa/+gCtP9pr/AJN1+Jn/AGLt/wD+iHrM/ZE/5Nh+GP8A2AbX/wBAFHUOh6/XjX7ZH/JrfxM/7As39K9lqlqWm2usWFxYX1rDe2NzG0U9vcRiSOVCMFWUghgRwQaZJ8Q/Cn9pL4kfEv4Y+EPBnwR8ESSy6dpFpp9/4y8RoYdOtJY4UR/KX/lqVIPqePuEV6f4E/Yj0Z9ei8W/FrXbz4teM/vebrH/ACD7Y5B2w233doPZvl7hVr6P0/TbXSLGCysbWGys4FCRW9vGI40UdAqgYA9hVzNKw79iCCCO1hjhhjWKKMBEjVQFVQMAADoK+bv+Cj3/ACaH4w/672H/AKWQ19DjXtMbWjpA1G1OrLF9oNgJ188RZx5nl53bc8ZxjNfPH/BR7/k0Pxh/13sP/SyGh7Atz6H8OqP+Ef0vgf8AHrF2/wBgVobV/uj8qoeHf+Rf0v8A69Yv/QBWjTJshuxf7o/Kjy1/uj8qdRTDlXYb5a/3R+VHlr/dH5U6igOVdhuxf7o/Kjav90flTqKQWXYbtX+6Pyo2r/dH5U6igLIbtX+6Pyo8tf7o/KnUUBZdhvlr/dH5UeWv90flTqKYcq7DfLX+6Pyo2L/dH5U6ikHKuw3av90flRtX+6Pyp1FAWQ3av90flRtX+6Pyp1FAWQ3y1/uj8qPLX+6Pyp1FMOVdhvlr/dH5UeWv90flTqKA5V2G7F/uj8qNq/3R+VOopBZDdq/3R+VG1f7o/KnUUBZDdi/3R+VHlr/dH5U6igLLsN8tf7o/Kjy1/uj8qdRTDlXYb5a/3R+VGxf7o/KnUUgsuw3av90flRtX+6Pyp1FAWQ3av90flRsX+6Pyp1FAWQ3y1/uj8qPLX+6Pyp1FMOVdhvlr/dH5UeWv90flTqKA5V2G7F/uj8qNq/3R+VOopBZDdq/3R+VG1f7o/KnUUBZHyz/wUXUD4G6JgY/4qrTf/Qnr6mr5Z/4KLf8AJDNE/wCxq03/ANDevqal1GFFUNZ1a20HSb3Ur2TybSzge4nkwTtjRSzHA5OADXnnwW/aQ+H3x+06S48H69HeXMPM+nXA8m7hGerRNzt6fMMj3zTA9SooooAKKKKACvjj4vQv+yX+0dp/xWsUMPw98bzR6V4tgjH7u1uiT5V5gdO5J/66d3FfY9cp8TPh5pHxX8B654S12HztM1a2a3lwPmQnlXX0ZWCsD6qKBnTxypNGrowZWGVZTkEeop+K+Xv2M/iJq+nw698FfG02fGvgNxbQzOcG/wBN48idcnJAUoP91o88k19RUAFFFFAgooooASqWp6tZaHp9xqGo3cFhY2yGSa5uZBHHGo6szE4A9zXgnxc/bK8N+CteHg/wVp9z8SviFKxjj0HQv3iQsOCZ5gCqAdwMkY52jmuO0v8AZd8e/tAX9trn7QfiQvpaOJ7b4f8Ah+VobCE9QJ5FOZGHPQkjs+OKVx27k/iT9sDX/itrlz4U/Z98Mt4uv428q68W6kjRaPY9MsCcGQjkgcZxkBxWx8Of2LdO/wCEhi8afFzXLj4q+OOHWXUx/wAS+zPXbBb/AHcA9MjHcKpr6B8M+FdH8F6LbaRoWmWuj6VbLths7KERRoPZQOvv1NcF8bf2lvAfwDsVfxLqu7VZh/ouh2IE19ck9AkQPAJ43Nhc96PUfkj1OONY1VVUKqjAVRgAelSV+ffxY+PX7Qk9x4G8ZXOnR/C/wRqPiex0220R8SaneJIxbdcblO1CqMNnyH5uh61+glFxNWPl/wD4Jxf8mv6b/wBhXUP/AEoavqCvl/8A4Jxf8mv6b/2FdQ/9KGr6goWwPcKKKKYgooooAKKKKACiiigAooooAKKKKACiiigAooooAKKKKACiiigAooooAKKKKACiiigAooooAKKKKACiiigAooooAKr6h/x43P8A1yb+RqxVfUP+PG5/65N/I0AfM3/BNn/k0nwz/wBfd/8A+lUlcd+274Pn+I3x6+AfheHXdQ8OtqE+qbNR0yQpNbyLFE6SLz1BUehxnkda7H/gmz/yaT4Z/wCvu/8A/SqSq37SH/J3n7NP/X1q3/pOlT0NOpjr8ZPjH+yyy2nxZ0V/iP4EiOyPxx4eh/0u3ToDdwfTGW4/3nNfSXw1+K3hL4veHU1vwfrlrrmntgM1u/zxNjO2RDhkb2YA11kkSyIUdQysMFSMg+1fLXxj/ZA0nR7nUviL8LdauvhZ40sreW6kk0hR9hvQilyk1v8Adwdvb5e5VjVE6H1TRXj/AOyb8U9X+Nn7PvhHxlr0dvFq+ox3C3P2VNsbNFcyw7gM8bhGGI6ZJxxXsFBJxfxi8J3nj34UeMfDWntGl/rGj3dhbtMSEEkkLIu4gHAyRmvmr4HftRWvwO0Hwv8ACv4x+G9Q+HGraTZQ6bZ6xefvtMv1jRUDidRhSeM9VHdh0r7I3VheL/BWg+PNCn0bxFpFprelT8SWd9EsiH0OD0I7EcjtQM0tP1C11axt7yyuIbu0nQSRXEDh45FIyGVhwQR3FfLXj7/lJH8M/wDsTrv/ANDuaq3n7KPjz4C31xrP7P3jBrXT95ml8CeJZGuNOm7lYpCd0ZOAOSD6yAVwHgP4ieKPin+3x4HvPE/gPU/BGt6P4avLK+s7rMkLMPOPmxSAANG3mKAemeMnqZY0j7T+J/8AyTXxb/2CLv8A9EvXif8AwTn/AOTO/Af+9qH/AKX3Fe2fE7/kmvi3/sEXf/ol68T/AOCdH/JnfgP/AHtQ/wDS+4p9RdDLsP8AlJJqn/ZPU/8ASta+p6+F/i38bvDnwF/bw1PxF4kF5LBN4Fis7W00+3M09zcNdBliRRxkhG5Ygcda6d7T9oH9qji4d/gR8O5s/uUzJrt7H7njyQQP9gjPRxUjaOm/a9/aK8E+HPh74p+H0epSa54417TbjTLPQdGjN1dCWWMovmKv3BlgcMdxHQGvTP2Z/D+o+Ef2f/h9o2sWklhqllottDc2sww8ThBlWHYjuO1V/gv+zN8P/gLZkeF9FX+1JBi41q+InvrjPXdKRwD/AHVCr7V6sTViFoorzT9o3xpqnw6+BfjjxNokqwatpulTT2s0iBxHIBhW2ng4Jzg8ccg0CNP4ofGbwb8GdCbVvGOvWui2uD5azNulnI/hjjGWc/7oOO+K+dh8XPjb+1BmH4X6Efhf4Gm4PjLxJEGvriM/xW1vyBkE4PI9HU1o/s4/sqeF9X0bw78UvHV3ffEfxxrVhb6l9u8Qv5sVoZI1kCRQn5RtzgE5xj5dvSvq1VCqAOB0FBWiPhr4I/Be0+B37dZ0eDW9U8SXt74Hk1DUNW1ibzJ7m5e7VXfPYYQYBJI7k9a9O/4KPf8AJonjD/rvYf8ApZDUEn/KR2D/ALJ4f/S01P8A8FHv+TRPGH/Xew/9LIanuHVH0T4d/wCRf0v/AK9Yv/QBWjWd4d/5F/S/+vWL/wBAFaNUSFFFFABRRRQAUUUUAFFFFABRRRQAUUUUAFFFFABRRRQAUUUUAFFFFABRRRQAUUUUAFFFFABRRRQAUUUUAFFFFABRRRQAUUUUAFFFFABRRRQAUUUUAFFFFAHyz/wUY/5Ibon/AGNWm/8AoT19TV8s/wDBRj/khuif9jVpv/oT19TUuoHI/F3/AJJT4z/7At7/AOiHr42/Z3/ZE8KfF/8AZf8Ahx4osLq88FfEC3tp2tvFOhuYrjcLmUL5qggSgAAckNgYDAcV9k/F3/klPjP/ALAt7/6IevK/2B/+TRvh3/17XH/pVNTH0OCs/wBor4mfs0XkGj/HfRG17wyXEVt8QvDsBeLHAH2qEAbG55IAPHCv1r6g8G+NtB8feH7fW/Dur2ut6VcDMd1ZyiRD6g46EdweR3rU1CwttUsprS8t47u1mQxywToHSRSMFWU8EH0NfJXwZ8C6L8Jv26vHPhnwlaHRfDt54Sh1STSreRvswuWuEUuqE4XgnAHA3EDA4pbBufYFFFFMQUUUUAfKn7Y3gnV/BereH/j14LgaXxN4N+XVrOPIGo6USfNRvXYGY57BmPVVr6J8BeNtJ+I3g3R/E2h3AutJ1W2S6t5OM7WH3WHZgcqR2II7Vs3drDfW0tvcRJPBMpSSORQyupGCCD1BFfF/7NvjjTv2e/2k/GX7PE+pifQZrj+0/DRkZs2jTRrO1kS3X5GDKQcEg/xPgBW6PtmiuX8dfETw18MPD02ueK9bs9D0uEfNcXcgXccZ2qOrseyqCT2FfMtx8d/iv+1BLLp3wV0VvB3g1mKS/EDxFCVaVckE2kBBz0OG59/LNAj2r42/tKeA/gHYpJ4l1Xdqsw3Wui2C+dfXJOcBIgeASMbmwue+a8SPh/45ftcKTr81x8FPhjN/zC7Rs63qMR7SOQPKUjsQOvKuOa9P+CX7Ivg/4O6g3iG5e68Z+OrhvMuvFGvN510znqYwSREOT0y2OCxr3UDFAaLY8++EHwJ8E/ArQf7L8G6HBpquB592f3lzckd5ZT8zc546DPAFehUUlAj5M8YfGL4rfHH4keLPhz8IrWy8KaZ4duv7P1vxpqriSWKQg5W2gH8XDYJB6dU4Nd/8E/2Q/BPwd1BtfmFz4w8cTt5lz4o19/tF00h+80e7Ij78j5sHBY1xv7If/JbP2lP+xtX/ANBkr6noKeh8o/8ABQn/AJE74X/9j7pn8pa+ra+Uv+ChP/InfC//ALH3TP5S19W0uouiPmD/AIJxf8mv6b/2FdQ/9KGr6gr5f/4Jxf8AJr+m/wDYV1D/ANKGr6goWwPcKKKKYgooooAKKKKACiiigAooooAKKKKACiiigAooooAKKKKACiiigAooooAKKKKACiiigAooooAKKKKACiiigAooooAKr6h/x43P/XJv5GrFV9Q/48bn/rk38jQB8zf8E2f+TSfDP/X3f/8ApVJVf9pL/k779mn/AK+tW/8ASdKsf8E2f+TSfDP/AF93/wD6VSVX/aS/5O+/Zp/6+tW/9J0qehfVn1TXO/ET/kn/AIm/7Bl1/wCimroq534if8k/8Tf9gy6/9FNVEHiP/BO3/kzn4ff9xD/04XNfR/rXzh/wTt/5M5+H3/cQ/wDThc19H+tJDe7KGtazY+HdHvtW1O6jstOsYHubm5mOEijRSzMx9AATWZ4N8eeHviJocOs+GNZs9c0qX7tzYzCRQf7px90juDgiuW/aY/5N1+J//Ys6j/6TSV8ufCP9j+6Hwb8AfED4R+L774eeO73QbK5vEMjTabqUhhUnz4jnGSeoDAdkzzTBI+76ZtGQ2AW6ZxzXyh4f/bG1v4Yatb+Gv2gfCU3gfUJG8q38UaejXGj3p9d65MZ5HGWxn5tlfUOia5p3iTS7fU9JvrfU9OuEEkN3ZyrLFIp7qykgj6UAZPxP/wCSa+Lf+wRd/wDol68T/wCCc/8AyZ34D/3tQ/8AS+4r2z4n/wDJNfFv/YIu/wD0S9eJ/wDBOf8A5M78B/72of8ApfcUuodD3K48C+HbvxZD4mm0PTpfEUMH2aLVZLZGuUjyTsWQjcBknoe5roaK+f8A4vftkeDPhtq//CM6JHd/EDx5I3lw+G/Di/aJQ/pK6grHjuOWH93FMD3ySRIY2d2VEUZZmOAB6k0kMyXESyRuskbDKspyCPUGvhP4t/Cv42fGr4W+MPFfxV8RL4G8Pado93f2Xgbw7JkyNHCzp9rlyQ3KjK5b2CGvpH9kUk/sxfDEn/oA2v8A6AKAPYK8a/bI/wCTW/iZ/wBgWb+ley141+2R/wAmt/Ez/sCzf0pPYFudF+zz/wAkF+HP/Yu6f/6TpXodeZ/Ae/ttL/Z5+H93d3EdpbQ+GrB5bidwiRqLZMszHgAepryXxl+2xF4j1yfwr8EfDF18U/FCny5L62Bj0mzJOA0twcBh9CFPZ6Ybslm/5SOwf9k8P/paasf8FHv+TQ/GH/Xew/8ASyGrfwH/AGf/ABvo/wASbz4qfFTxXb6543vdNOlx6dpcAjstPtzIJPLVsAuQR1wMZPLdaqf8FHv+TQ/GH/Xew/8ASyGp6D6o+iPDv/Iv6X/16xf+gCtGs7w7/wAi/pf/AF6xf+gCtGqJCiiigAooooAKKKKACiiigAooooAKKKKACiiigAooooAKKKKACiiigAooooAKKKKACiiigAooooAKKKKACiiigAooooAKKKKACiiigAooooAKKKKACiiigD5Z/wCCjH/JDdE/7GrTf/Qnr6mr5V/4KOzJbfAbSp5XEcMPifTZJJG6KoZ8knsK+nNJ1ax17TbfUNNvINRsLhBJBdWsqyRSqejKykgj3FLqMwPi7/ySnxp/2BL3/wBEPXlf7A//ACaL8O/+va4/9Kpq9U+Lv/JKfGn/AGBL3/0Q9eV/sD/8mi/Dv/r2uP8A0qmo6j6H0DXzB4d/5SLeLP8AsQrf/wBKkr6fr5g8O/8AKRbxZ/2IVv8A+lSUMR9P18qftr+PviN4X8UfCHQfhtr8Oh6v4i1ee1ZrqNWgmZVj2LLlWOzLtnA7+1fVdfKf7Xv/ACXz9mf/ALGeb+UNDHHcl8E/tnSeF/EFv4P+OfhyX4Z+KXOyHVHy+j32P4o58kID7kqO7A8V9PWt1DfW8VxbypPBIodJY2DK6nkEEcEVi+NfAXh74kaBcaH4n0a01rSpx89veRh1zgjcp6qw7MMEdjXy7efs/fFP9mOabVvgfr7eJvCKs00/w/8AEc5YIuSWFrMSNp5OASp45LnimGjPsTrX5r/E74G3nx0/by+LmnaLqo0PxTpOj6bq+i6k7MqQXcUdgFL7QTgqzDIBwcHBxivuP4B/GCz+PHwo0TxvY2E2lwakJN1ncOHaJ45Wicbh94bkODgZGOB0r58+Ff8Ayk4+Mn/Yr2f/AKK0+kwjpc6PwL+xb/bniGHxn8cfET/E/wAXL80VlKCuk2P+xFDgBx9VUHumea+nreGKzt0iiRYYY1CqigKqqBwAOwFTNwCa+IfDNr8Sv28I77UtS8Sf8K9+EEV9PYro+hSE6jqXlsVYTSkYVTnp07bD96jYW56h8UP2ztD0HxBJ4M+HWk3PxT+IDZQaZop3W1q2cE3FwMqoB6gZxjDFeteQ6K/xt8P/ALWnwYufiZ4wQnxSdW3eFNFkdNPsYobNmVGAO2Vt0gOTuwUGHbt9a/C34N+Dvgv4fXRvB2hW+j2nBleNd007D+KSQ5Zz9Tx2wK8a+PQ/4zO/Zo/7mD/0iWpKVj6epKWirIPlf9kNgvxq/aUJOAPFqkk/7slafxO/bP0jS/EUngr4Y6PcfFPx+xKCx0g5s7Rs4LXFwPlUA9ccDGGZetebTfsW/ETxb8XviYdU8bt4W+GPifWW1K4stDl/03U1IOI3baPLQBiCCWBP8J4I+qPhd8IPB/wa8PJo3g7QrbRbIYLmJcyzN/ekkOWc+7E+1LUp2PBvBP7Kfi34jeLtK8d/HrxSfEGr2Fwl7pvhPSWMWlabIpDLkf8ALRgcZ9cYLOK+rhS0lMR8wf8ABOL/AJNf03/sK6h/6UNX1BXy/wD8E4v+TX9N/wCwrqH/AKUNX1BSWwPcKKKKYgooooAKKKKACiiigAooooAKKKKACiiigAooooAKKKKACiiigAooooAKKKKACiiigAooooAKKKKACiiigAooooAKr3kbTWc6KPmaNlA9yKsUUAfFf/BPv4r+G/B/w3s/hH4kvW8NfEPSry6EuiawhtpZPMmd18otgOcN90HPGcY5rqv2keP2vf2af+vrVv8A0nSvXfjN+zx4D+PWkiz8XaLFd3Ma4ttSg/dXlsexjlHIGedpypPUGvkD4hfBj4yfAT4keAPGdze6l8ZfAXgie4mto4gDq9rBLHsdJActKFAUhgT908IOkF6N3P0LrnviJ/yT/wATf9gy6/8ARTVy3wZ/aE8DfHrRzfeEdajup41zc6bP+6vLU+kkR5HPG4ZU44JrqfiJ/wAk/wDE3/YMuv8A0U1WQeI/8E7f+TOfh9/3EP8A04XNfR/rXzh/wTt/5M5+H3/cQ/8AThc19H+tJDe7PNP2mv8Ak3X4nf8AYtaj/wCk0lVv2Vf+Tafhd/2Ldh/6ISrX7TP/ACbr8T/+xZ1H/wBJpKq/sq/8m0/C7/sW7D/0QlHUOh6D4g8O6X4s0i40vWtOtdW0y4XZNZ3kKyxSD0KsCDXx14L8BWP7O/7dXh/wV4GutQ0vwb4l8PXOqXmgvdPLaLOplAaNWzt/1S85J5IzjivthulfJ/j3/lJH8M/+xOu//Q7mhgj6K+J//JNfFv8A2CLv/wBEvXif/BOf/kzvwH/vah/6X3Fe2fE//kmvi3/sEXf/AKJevE/+Cc//ACZ34D/3tQ/9L7ijqHQ5X43nxf8AG79p5PgxZ+Mr3wZ4Nh8Nrreoto6Bbu9zN5bRebnKggr044OQ2ePd/g/8AvA3wJ0Uaf4O0G305nUCe9YeZdXJ9ZJT8zc846DsBXjun/8AKSPVP+yep/6VrX1OvSmB53+0Z/yQH4k/9i5qH/pNJWL+yJ/ybD8Mf+wDa/8AoAra/aM/5ID8Sf8AsXNQ/wDSaSsX9kT/AJNh+GP/AGAbX/0AUuodD1+vNP2j/Beq/Eb4F+N/DOhwpcavqemTW9rDJIIxJIRkLuPAzjGSQOeSK9LopiPin4d/sXeOPiF4b8O2nxz8Z3F1oOkWsFtaeCNCm8mzVIlVUFxImPMbCjOOc9Hr628G+CNA+H+g2+i+HNHtNE0qAYS1soRGg9zjqT3J5Pet/dXlPxs/aV8BfAPT1k8TauDqcw/0XRbEedfXJPACRA8An+JsL70th6s9VOK+LP27PjL4b+I3gHVPgx4LluPGPxB1W5tgNN0KE3ItvKuI5H851+VMBCCMkr/EFHNX18PfHT9rn5/ENxcfBP4ZT9NJs2/4nWoRHHErkAxAjPBC9cFHHNfQnwh+Bvgn4GaCuleDtCg0yNgBPdY33NyR/FLKfmY9eOgzwAKNw2O00W3ks9HsYJRiWKCONxnPIUA1eoopiCiiigAooooAKKKKACiiigAooooAKKKKACiiigAooooAKKKKACiiigAooooAKKKKACiiigAooooAKKKKACiiigAooooAKKKKACiiigAooooAKKKKACiiigDI8ReGdK8XaLdaRrem2uq6VdLsns7yJZYpRnOCrDB5wfqK+WNY/Zd8e/s/6lceIP2e/EG3TXczXXw/16Yy2M/r5Dscox9yD/t44r6+ooGfJsP7ZHhrx94F8ZeEfFtldfDf4iRaPeRy+HteHlea5gfHkSsAJAeMDhjngEc12H7A/wDyaN8O/wDr2uP/AEqmrvvi/wDAfwR8dtCbS/GWhwakFUiC7UbLm2J7xyj5l57dDjkGvnDTfC/xj/Yns1tfDds/xd+EVqzOulogj1jS42ZmbZtH71csTwDnn5UHNBWlrI+0lr5g8N/8pFvFn/YhW/8A6VJXqPwV/aK8C/H7R2u/CesJNdwjN3pN0PKvbQ9CJIic4zxuGVPYmvLvDf8AykW8Wf8AYhW//pUlBJ9QV8p/tef8l8/Zm/7Geb+UNfVleV/Hv9n/AED4/eH7Cz1e6vtJ1XSpzd6VrWlzGK5sZ8D50PQjgZB9BgggGkwR6nUF9/x5XH/XNv5Gvj+P4xfGD9lGVLP4taZL8RPh/GQkfjnRIs3VqmcA3cX5ZY4/3nPFfS/gz4keGPip4RbXfCWt2mu6XLG2JrWTJRsfddT8yN6qwBHpTA8Y/wCCc3/Jofgz/rtqH/pbPXHfCv8A5Sb/ABk/7Fiz/wDRWn12P/BOb/k0PwZ/121D/wBLZ6474V/8pN/jJ/2LFn/6K0+p7F9WfZDfdP0r5f8A+Cc//Jurf9h7Uv8A0dX1A33T9K+Sv2D/ABRpHg39ly81jXdTtdI0u11zUnmvL2ZYo0Hnd2Jx/jT6kdD61K18vfHiZG/bS/ZriDqZFGvsyA8gGzGCR6HB/I1h6t+054+/aG1K58P/ALPmg7dIRzDd/ELXoWisoex+zxsMyN06gnnlMfNXoPwP/ZI0H4U+IH8Za7qt948+I04bz/E2syF5E3LtZYUJIjXBI6k4JGQOKNx7bnvtFFFMkKK5P4hfE7wr8KfDsmueLddtNC0yPjzrp8F2/uoo+Z2/2VBPtXzM3xu+MP7Ucxsvg/okngLwRIdknjzxFBiadM8m0gOc98H5vdkNAz3H40ftJeAfgLp4l8Va3HHqEi5ttHtB519cnsEiBzgnjc2F968N+zfHn9rRibp7j4HfDObpBHk65qEXHU8GEEZ/u9ekgr1H4K/sh+CfhBfHXp1uPGHjiY+Zc+KPEDfaLppO7R7siP8AD5scFjXugGKA0Wxxnwl+FXh/4LeA9N8I+GbeSDSbENtaeQySyOzFnd27sWJPYDoAAAK7SiigQUUUUAFFFFABRRRQAUUUUAFFFFABRRRQAUUUUAFFFFABRRRQAUUUUAFFFFABRRRQAUUUUAFFFFABRRRQAUUUUAFFFFABRRRQAUUUUAeA/Gb9j3wj8UNYHifRprrwD4+hJkg8T+H28iYyc8yqpAkznk8MRxuxxXkfib4+fFX9n3w7q3h342eH28SaBc2k1pZeP/D0O6Ms6FUF1EANhJI5wvsH619sg1WvbK31C1mtbqCO5tpkMckEyB0dSMFWB4II7Ggq/c+cf+CdN1Fcfsf+Bo45kkeFr9JFRgTGxvrhgGHY7WU4PYg96+l6+WPGn7Gc3hDXp/GHwI8RSfDXxK53z6SMvo9/jnbJDyE/AFR2UHmk8D/tnT+FfEUHgz47eHH+Gvidzsg1U5fSL/GBujm5Cde5KjuwPFAPXVH0j4o8N2HjHw3qugarCbjTNTtZbK6hDFS8UiFHXI5GQTyK+U4vhD8bP2WlWT4Xa23xP8BW+P8AijfEMgW9toxj5bafgcDOF4A/uMa+u7W6hvbeK4t5UnglUPHLGwZXUjIII4II71ZoEeC/Bj9sXwL8XNROg3L3Hg3xvGwin8M+IU+zXIkwMrGWwJOeww2BkqK4fx7/AMpIvhn/ANidd/8AodzXsnxk/Z08AfHfTTbeLvD8F7cqu2DU4R5V5b+hSZfmwDztOVPcGvFPhT+x74y+HP7Rmh+M9U+IE3jHwxoulXGn6eur7m1GGN922FmwQ6rvY7sj0CgYqdR6H0l8T/8Akmvi3/sEXf8A6JevE/8AgnR/yZ34D/3tQ/8AS+4r2z4n/wDJNfFv/YIu/wD0S9eJ/wDBOj/kzvwH/vah/wCl9xT6i6GXYH/jZJqn/ZPU/wDSta9u+KXxo8F/BfQTq3jHX7XRbbnykmbdNOR/DFGMs5/3Qcd8V84/Gr4U/G28/awk8V/DCLTNLs9R8Lx6PN4i1VkeOz/fl3KR5LNINqYyjL834ju/hf8AsVeFPCeuDxZ42vrv4o+O3O99Z8RnzY4mySPJgJKoBnjO4jHy7elSN2PO9a+I/wAX/wBsbSL7Q/h74aHw++Gmpwva3XivxNDm6vbdxtcW8Hoylhnkf7aGvqL4V+AoPhf8OPDfhK2uZL2HRbCKyW5lUK0uxQNxA6ZPOO1daBjgDAqpqGo2uk2M95e3MNpaQIZJbidwkcagZLMx4AA7mrEXK5fx98RvDXwv8Oz674r1q00LS4etxdybdx/uoOrseyqCT6V87+LP2ydS+Iev3Pg/4AeHG8e63GfLufEVwDHo+n5ONzSHHmd8YIB/h39Kv+Af2LYdU8QQeM/jV4gm+KnjJfnjt70Y0qxPB2w2/CsAR3AU9dgPNL0C3c5uT45fFz9qad7D4N6M/gbwQ7eXL498QQ4lmXPJtIT1OM4PPuUNepfBX9kfwV8Hbw6663Hi7xvM3mXXijXn+0XbyEfMybsiPv0+bHBY17bBDHbQpFEixRRgKiIAFUDgAAdBU1MAooooEFFFFABRRRQAUUUUAFFFFABRRRQAUUUUAFFFFABRRRQAUUUUAFFFFABRRRQAUUUUAFFFFABRRRQAUUUUAFFFFABRRRQAUUUUAFFFFABRRRQAUUUUAFFFFABRRRQAUUUUAFJS0UAeCfGr9kHwh8VtWXxNpU1z4G8fQN5lv4o0BvJn8znmVVIEnXknDY43Y4r5v0fxN8Q/2Wv2jrjxx8c7afXtAvtFTw+njLQrTfbhRMrxyXCKAUbAII2gnjAbqf0KBqrfWFvqdnNa3cEV1bTIY5beZA6SKRgqynggjsaVir9zL8H+NtB+IXh+21rw5q9rrWk3AzFd2UokQ+oOOjDup5HcVvEV8q+Mf2OL7wJr1x4w+AXiFvh74gkbzLnQJcvo2o4Odrxc+X3xgEDPyhetWPh7+2hHpfiSDwT8a9Al+F3jNvljuLo50u/PA3Qz5IUEnuSo6b88UxW7H09JCk8bI6q6MCrKRkEHqCK+YPiN+xZb2euXPjH4Ma7L8LvGbgmSCy/5Bd/1+SaDBVQSewKjrsJ5r6fikSeNXRldGGVZTkEHoQaloDY8Y/ZB+FWufBX9n/w54Q8R/Zv7YsZLp5vskvmR/vLmWRcNgZ+Vx2rx34W/8pOPjL/2LFn/AOitPr7IWvjf4Wf8pOPjL/2LFn/6K0+ga6n2Qec18X/Cb/gnTYaTcBviV4muPGek2d9Ndab4bgeSLTYS7sxkkQnLucjPQcYO4V9oCloFcoaXpNloen29hp1pBp9jboI4ba1iWOONR0VVUAAewq/TWYKpJOAOSa+Z/iX+2ppFn4ibwX8LNIuPip47bK/ZdJObK1PQtNcD5cAnnacDGCy0AfROta5p/h3S7jU9VvrbTNOtk8ye7vJViiiUd2ZiAB9a+WfEH7X/AIj+L2tXPhf9nvww/im5jbybrxhqsbQ6RY9MsCcGQgZIHGcZCuKNF/ZL8XfGjVLbxF+0J4obX1jcTW3gnRZGg0q0PYOVIMjDOM9eMF2FfUfh/wAN6Z4T0m30rRdOtdJ0y2XZDZ2UKxRRr6KqgAUD0R87fDv9inTT4hi8ZfFzXLj4reN/vCTVP+QfaHrtht/u7Qem4Y7hVNfTEUawxhEUIqjAVRgAegqWkNAhaKKKBBRRRQAUUUUAFFFFABRRRQAUUUUAFFFFABRRRQAUUUUAFFFFABRRRQAUUUUAFFFFABRRRQAUUUUAFFFFABRRRQAUUUUAFFFFABRRRQAUUUUAFFFFABXOeN/AHhz4l+H59D8UaNaa5pU4y9teRh1B7Mp6qw7MpBHY10dFAHx/dfs7/FD9mmeTVPgbr7+IvCwYyT/D7xJOZIwuckWsxI2HrwSPcv0r0L4L/tieEPipq/8AwjGrw3XgPx7CfLn8M6+vkzGTjiJmAEnXgcMRztxXv1eY/Gf9nfwJ8etJFp4s0WO5uohi11S2PlXtqeoMco5687TlT3BpehV+56dRXx2zfHf9kv73n/HH4Zwfxfd13T4hj6+cAP8Aezj/AJZivd/gz+0N4G+PWkfbfCWtR3NxGubnTLj91eWx7iSI8jB43DKnsTTFY6b4n/8AJNfFv/YIu/8A0S9eJ/8ABOf/AJM78B/72of+l9xXtnxP/wCSa+Lf+wRd/wDol68T/wCCc/8AyZ34D/3tQ/8AS+4pdQ6H0nRXlXxq/aR8B/APTlm8Uaso1GYZtdHsx517ck9AkQOQCeNzYXPevEP7L+Of7W2W1OW4+CPwyn4+w253a5qMR/vtx5KsO3HXlXHNMLHf/GL9sjwv8PdcHhLwtZXXxF+IMxMcPh3Qf3pjfn/XyAER4xyOWHcAc1w+n/sz/Eb9oq8g1n4/+IjaaEria3+HvhyYxWicgj7TKpzIw56EkZ4cdK92+DnwD8DfAfRTp3g7Q4dPaQAXN/J+8u7ojvLKfmbnnHCjPAFej0vUd7bGF4R8GaF4D0C30Xw7pFpomlW4xFZ2UQjjX1OB1J7k8nvW7RRTJCiiigAooooAKKKKACiiigAooooAKKKKACiiigAooooAKKKKACiiigAooooAKKKKACiiigAooooAKKKKACiiigAooooAKKKKACiiigAooooAKKKKACiiigAooooAKKKKACiiigAooooAKKKKACiiigArlviF8M/C/wAVPDsuh+LNCtNd0yXkw3SZKN/eRh8yN/tKQfeupooA+PJvgv8AF/8AZXka++EOry/EDwJES8vgPxBLm4t04JFpP7c4Xj/dkNeqfA39rHwT8bLiTSIZpvDXjK3JS78L60vkXkTj7wUHHmAYP3eQOoFe315B8bv2XfAfx4gSfXtOay8QW+DZ+ItLbyL+2YcqRIB8wB6KwIHbB5oHe+5696V8cfCv/lJx8Zf+xXs//RWn09viB8bf2S8ReO7Kf4v/AA2h4HifS48arYxDPNxET84AHLE+5k7V474H/as+GugftrfFP4mXGvl/C2peGrWKxkjt3865mEdkDCkZAO8GNxzgDacnHNQUlufpPXhvxs/a48EfBe8XQ2kuPFHjKchLbwxoSfaLx3P3Q4HEYPHXnHRTXly658eP2sMjRY5vgh8NZv8AmJXSb9cv4z3jXI8kEY5BXGchnHFe0fBP9mTwF8BrVm8NaT5mszA/ate1FvPv7knklpSPlB7qoUe2easm1tzxiP4Q/Gb9qgi5+K2sSfDXwFN8yeCfD8v+mXCdhdT+/GV5/wBxDzX0h8NPhL4Q+D/h9dF8H6DaaHYDBcW6ZkmYfxSSHLSN7sSa7KigAooooEFFFFABRRRQAUUUUAFFFFABRRRQAUUUUAFFFFABRRRQAUUUUAFFFFABRRRQAUUUUAFFFFABRRRQAUUUUAFFFFABRRRQAUUUUAFFFFABRRRQAUUUUAFFFFABRRRQAUUUUAFFFFABXgHxl/Y58IfFDWB4o0S4uvAPj6FvMg8S+H28mUyesyAgSe54Y9N2OK9/ooA+JPGHx6+LHwF8I634a+NPhs+I9DurCezs/HvhuLdEWeMqn2qLA2Elhk4X2Dda84/ZK8UfHLxr+z/4X+H/AMNdCh8HaPZC5F7491pSyt5tzNLi0iI+dgHA3YYZB5Tg1+jdxbxXcEkM8STQyDa8cihlYHqCD1FEMMdrCkUMaxRIAqRooCqB0AA6ClYq/keHfBX9kHwb8I9UfxHfPc+N/Hdw3m3PijxA3n3JkPUxBiRF35GWxwWNe8UUUyQooooAKKKKACiiigAooooAKKKKACiiigAooooAKKKKACiiigAooooAKKKKACiiigAooooAKKKKACiiigAooooAKKKKACiiigAooooAKKKKACiiigAooooAKKKKACiiigAooooAKKKKACiiigAooooAKKKKACiiigAooooAKKKKAEYBgQRkV5HpP7Kvwr0P4oXXj2z8HafD4juFBMmwmCOQHJmjhPyJIeMsoB4z1ZifXaKAEpaKKACiiigAooooAKKKKACiiigAooooAKKKKACiiigAooooAKKKKACiiigAooooAKKKKACiiigAooooAKKKKACiiigAooooAKKKKACiiigAooooAKKKKACiiigAooooAKKKKACiiigAooooAKKTI9aNw9aAFopNw9aNw9aAFopNw9aNw9aAFopNw9aNw9aAFopNw9aWgAooooAKKKKACiiigAooooAKKKKACiiigAooooAKKKKACiiigAooooAKKKKACiiigAooooAKKKKACiiigAooooAKKKKACiiigAooooAKKKKACiiigAooooAKKKKACiiigAooooAKKKKACiiigAooooAKKKKACiikyKAFopM0ZoAWikyPWjIoAWikyPWjI9aAFopMj1oyPWgBaKKKACiiigAooooAKKKKACiiigAooooAKKKKACiiigAooooAKKKKACiiigAooooAKKKKACiiigAooooAKKKKACiiigAooooAKKKKACiiigAooooAKKKKACiiigAooooAKSlpKAPHPEV9ctrd6DcS4WZlA3ngAnArO+3XH/PeX/vs1a8Qf8hzUP8Aru//AKEaz69yEVyo+NqSfO9epN9uuP8AnvL/AN9mj7dcf895f++zXMfETVrrQPh/4n1Oxk8m9stLurmCQqG2yJEzKcHg4IHBrzv4H/ETXvGX7Ndp4t1e8W516SyvJmuRCiAtG8oQ7FAXgKvbtScoptdlcqMKkoqafWx7X9uuP+e8v/fZo+3XH/PeX/vs18weB/2jtZ0v9kV/iV4jdNZ1xHmijHlpCsshuDFECEAAA4JwM4BrB8QePvjz8N/ANp8Tda1jw/rGiOlvc3fhyOz8poIZSoAWQDduG5QcscEnripc4rp2fpc1VCo29erXq12Pr37dcf8APeX/AL7NH264/wCe8v8A32ayPDmuW/ifw9pmsWmTaahaxXcO7rskQMv6EVo1tynJeRP9uuP+e8v/AH2a9e8MytcaDYySMXdohlmOSa8ar2Pwn/yLun/9chXFivhR62XN+0l6GxRRRXmn0AUUUUAFFFFABRRRQAUUUUAFFFFABRRRQAUUUUAFFFFABRRRQAUUUUAFFFFABRRRQAUUUUAFFFFABRRRQAUUUUAFFFFABRRRQAUUUUAFFFFABRRRQAUUUUAFFFFABRRRQAUUUUAFFFFABRRRQAUUUUAIe9cL4uuZU1YoJXVFRcKGIFd0e9cF4w/5DL/7i1w4ttU9O53YP+L8jJ+1Tf8APV/++jR9qm/56v8A99GvDf2yPHevfDf4D6vrvhvUZNK1aG5tkjuY1ViqtKqsMMCOQT2qv+0R8QPEHg/9lS98U6NqUljr8dlp8q3qIpYNJLCrnBBHIZu3evHjGUlzX62Pabipctulz3r7VN/z1f8A76NH2qb/AJ6v/wB9GuR+HevSX/wx8M6xq12pnuNJtbm6upiEBZoVZmJ4AySTXQ2+pWl5Z/bILqGa0wW8+OQNHgdTuBxgUpXi2uxUeWSTLv2qb/nq/wD30aPtU3/PV/8Avo1mx69psy2pj1C1cXRItys6nzsddnPzfhU0eoWst5JaJcwvdRqGeBZAXUHoSvUClzSHaJc+1Tf89X/76NH2qb/nq/8A30az7zWLDT5oYbq9t7aaY4ijmlVGkPooJ5/CrlHNILI7jwbNJNpknmOzlZCo3HOBgHH61v8Aeud8D/8AILm/66n/ANBWui719DQ/hxPm6/8AEkLRRRW5gFFFFABRRRQAUUUUAFFFFABRRRQAUUUUAFFFFABRRRQAUUUUAFFFFABRRRQAUUUUAFFFFABRRRQAUUUUAFFFFABRRRQAUUUUAFFFFABRRRQAUUUUAFFFFABSUtJQB4r4g/5Dl/8A9d3/APQjWfWh4g/5Dl//ANd3/wDQjWfXux+FHxdX436nJfF7/kk/jT/sCXv/AKIevk/4IX/xlh/ZrtI/D2meEZvCn2G8CTX81wLvy98vmEhTtyDux+FfWnxWgluvhd4whhjeaaTRrxEjjUszMYHAAA6kmvKf2c9JvtP/AGRbKxurO4tr0adqCm2miZJATJNgbSM5OR+dc1SN5y9D0KM1GktE/eR88Xn/ACjlsv8AsLH/ANK3r3/9oz/kzS//AOwTp/8A6HDXnfgn4R6748/YPPhiCwmtteWea6t7O6Qwu7JdFwuGxgsuQM8cisz4kfGzUfiN8JdJ+EVv4H17S/G2rR2unGPVLcW8AaEo0jI7HLD5B2GA35y/djKPWSVjo+OcWvsybfkt7n1F8BP+SH+AP+wDY/8AohK7ysPwL4bHg3wT4f0EOJf7L0+Cy8wdG8uNUz+OK3K7jxpO8mwr2Pwn/wAi7p//AFyFeOV7H4T/AORd0/8A65CuHFbI9TLf4kvQ2KKKK80+hCiiigAooooAKKKKACiiigAooooAKKKKACiiigAooooAKKKKACiiigAooooAKKKKACiiigAooooAKKKKACiiigAooooAKKKKACiiigAooooAKKKKACiiigAooooAKKKKACiiigAooooAKKKKACiiigBDXBeMP+Qy/wDuLXenvXBeMP8AkMv/ALi15+M/hfM78F/F+R8s/t/f8my67/192f8A6PWvHP2gNP8AjZF+y/ey+JdU8Gz+EPsdgXh06G4W82ebD5QBYbchtmfYHFe7ftueGdY8Xfs96zpmhaXeaxqMl1aslpYQNNKwWZSSFUEnA5qt+0t4V1nxB+yHf6Jpmk3uo6y1jpyLp9rbvJOWSaAsAgG7ICknjjBrzqUuWHzX6Hq1I81X5M8u+MEA8Vaf+y/4K1BpJPDmtC1fULNXKrciOGDarYIOMO35074e6bbfDv4qftFeA9Cjay8L2+hC+ttP8xmjgka1G4ruJxnzDn/dHpXQfFb4e+K7fwv8BfGOkeHr3WrvwVHbPqWi26YvDGYYd4RDyWUxkbeuSPQ0nw38GeKPFnib42/EjU/C+p+HI/Eukmw0rSdRi23kgS32ktGOQSUTA75OM9a2urPXTX77qxk4u6010+7qeG698PdC0f8AYW8I+ObWzZPFsd9E8WrmV2nhAupVCRkn5EGM7RgZ56817b4j8B6J8Nf2tPgy/h20Onz6ta6guoziV3kvSIi26ZmJLsSSSx5PHoK5nxV8OPFdz/wT98NeGovDWrS+IYbmNpNJSykN0gF1IxJi27h8pB6dDXrXxR8K61qP7TXwV1a00m9udL06C/W9vYbd2hti0OFEjgYXJ4GTzRze89er+6wuX3Vp0X33PmjxjN4O8c+Pv2gZfG1pqGseKbe4ksPDf2e0u7gWxiWVY1UxKVT5lj+/gdT3NfZv7NOparq3wH8E3GtC4Gqf2esU/wBrVhKShKAtu5yQo614DqFt8QvgZ48+MdvoXgjXvEEnjaf7ZoetaNEssVtM6vzMf+Wexperf3PQ5r6f+FGneItJ+HPh618W3rah4lS0U6hcMQSZjywyowcZ25HpWc3+7SXl/wAHQ1gv3jfr/wADU9g8D/8AINl/67H/ANBWuj7muc8D/wDINl/67H/0Fa6Pua9eh/DieJX/AIshaKKK6DnCiiigAooooAKKKKACiiigAooooAKKKKACiiigAooooAKKKKACiiigAooooAKKKKACiiigAooooAKKKKACiiigAooooAKKKKACiiigAooooAKKKKACiiigApKWigDxTxB/yHL/AP67v/6Eaz69N1D4e2d/ezXJuJkaRi5UYwCevaq//CsbL/n7n/8AHf8ACvUjiKaSVz5qeCrOTaR51RXo3/Cr7L/n7n/Jf8KP+FX2X/P3P+S/4VX1in3I+oVu34nnNcj8TPhdofxW0SDTtZSZGtZ0urS9tJPKuLWZTkPG46Ht/kV7p/wrCy/5/J/yX/Cl/wCFX2X/AD+XH5L/AIUPEUnuVHBYiLvH8zzjpxRXo3/Cr7L/AJ+5/wAl/wAKP+FX2X/P3P8Akv8AhR9Zp9yfqFbt+J5zXsfhP/kXbH/rkKwf+FY2f/P3cf8Ajv8AhXV6fZx6bZw20WSkahRnrXNXqxqRSiejg8PUoybmi1S0UVxHrhRRRQAUUUUAFFFFABRRRQAUUUUAFFFFABRRRQAUUUUAFFFFABRRRQAUUUUAFFFFABRRRQAUUUUAFFFFABRRRQAUUUUAFFFFABRRRQAUUUUAFFFFABRRRQAUUUUAFFFFABRRRQAUUUUAFFFFABRRRQAlcF4u/wCQw/8AuLXe1i6t4Zt9UuhO8kiPt2nbjBxXLiKcqkOWJ1YapGlU5pHBUV2P/CEW3/PxN+n+FH/CEW3/AD8Tfp/hXl/VKvY9X65ROOorsf8AhCLb/n4m/T/Cj/hCLb/n4m/T/Cj6pV7B9conHUV2P/CEW3/PxN+n+FH/AAhFt/z8Tfp/hR9Uq9g+uUTjqK7H/hCLb/n4m/T/AAo/4Qi2/wCfib9P8KPqlXsH1yiP8E/8g2X/AK6n/wBBWujzVDSdLi0m2MMZZgWLFm6k8f4Ve4r2aUeSCizxaslKbkth1FFFamQUUUUAFFFFABRRRQAUUUUAFFFFABRRRQAUUUUAFFFFABRRRQAUUUUAFFFFABRRRQAUUUUAFFFFABRRRQAUUUUAFFFFABRRRQAUUUUAFFFFABRRRQAUUUUAFFFFABRRRQAUUUUAFFFFABRRRQAUl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C15F3C80-1C85-4C7A-A585-4A7C8FFF1ED3}"/>
              </a:ext>
            </a:extLst>
          </p:cNvPr>
          <p:cNvSpPr txBox="1">
            <a:spLocks/>
          </p:cNvSpPr>
          <p:nvPr/>
        </p:nvSpPr>
        <p:spPr>
          <a:xfrm>
            <a:off x="4033688" y="1812087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sz="2700">
                <a:ea typeface="+mn-lt"/>
                <a:cs typeface="+mn-lt"/>
              </a:rPr>
              <a:t>在家就能連到辦公室的網路</a:t>
            </a:r>
            <a:endParaRPr lang="zh-TW"/>
          </a:p>
          <a:p>
            <a:pPr>
              <a:buNone/>
            </a:pPr>
            <a:r>
              <a:rPr lang="zh-TW" sz="2700">
                <a:ea typeface="+mn-lt"/>
                <a:cs typeface="+mn-lt"/>
              </a:rPr>
              <a:t>傳輸效率好</a:t>
            </a:r>
            <a:endParaRPr lang="zh-TW"/>
          </a:p>
          <a:p>
            <a:pPr marL="0" indent="0">
              <a:buClr>
                <a:prstClr val="black">
                  <a:lumMod val="85000"/>
                  <a:lumOff val="15000"/>
                </a:prstClr>
              </a:buClr>
              <a:buNone/>
            </a:pPr>
            <a:endParaRPr lang="zh-TW" altLang="en-US" sz="270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CEF1069-FB61-4233-9D9E-9C827214A663}"/>
              </a:ext>
            </a:extLst>
          </p:cNvPr>
          <p:cNvSpPr/>
          <p:nvPr/>
        </p:nvSpPr>
        <p:spPr>
          <a:xfrm rot="10800000">
            <a:off x="3765150" y="1946827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9F4B62-667D-4DD2-ACFA-D131351D31DC}"/>
              </a:ext>
            </a:extLst>
          </p:cNvPr>
          <p:cNvSpPr txBox="1"/>
          <p:nvPr/>
        </p:nvSpPr>
        <p:spPr>
          <a:xfrm>
            <a:off x="3734107" y="1892922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C09E964-5777-46B4-8F23-3F3D2F570402}"/>
              </a:ext>
            </a:extLst>
          </p:cNvPr>
          <p:cNvSpPr/>
          <p:nvPr/>
        </p:nvSpPr>
        <p:spPr>
          <a:xfrm rot="10800000">
            <a:off x="3765150" y="2474898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CDAC6AB-CC75-4F8B-BF55-307C0C956F81}"/>
              </a:ext>
            </a:extLst>
          </p:cNvPr>
          <p:cNvSpPr txBox="1"/>
          <p:nvPr/>
        </p:nvSpPr>
        <p:spPr>
          <a:xfrm>
            <a:off x="3734107" y="2420993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4091FEA-F4AB-496A-B664-231238125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686" y="3190813"/>
            <a:ext cx="4937037" cy="22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3F5D1B4-9658-42B2-895B-0C198DBB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設定簡單方便</a:t>
            </a: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D64DF9E3-661A-4849-B575-09774782C4A6}"/>
              </a:ext>
            </a:extLst>
          </p:cNvPr>
          <p:cNvSpPr txBox="1">
            <a:spLocks/>
          </p:cNvSpPr>
          <p:nvPr/>
        </p:nvSpPr>
        <p:spPr>
          <a:xfrm>
            <a:off x="4448849" y="1814403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altLang="en-US" sz="2700">
                <a:latin typeface="+mj-ea"/>
                <a:ea typeface="+mj-ea"/>
                <a:cs typeface="+mn-lt"/>
              </a:rPr>
              <a:t>快速把家用網路設備設定</a:t>
            </a:r>
            <a:endParaRPr lang="en-US" altLang="zh-TW" sz="2700">
              <a:latin typeface="+mj-ea"/>
              <a:ea typeface="+mj-ea"/>
              <a:cs typeface="+mn-lt"/>
            </a:endParaRPr>
          </a:p>
          <a:p>
            <a:pPr>
              <a:buNone/>
            </a:pPr>
            <a:r>
              <a:rPr lang="zh-TW" altLang="en-US" sz="2700">
                <a:latin typeface="+mj-ea"/>
                <a:ea typeface="+mj-ea"/>
                <a:cs typeface="+mn-lt"/>
              </a:rPr>
              <a:t>輕鬆管理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131E67-71E3-4194-A7E8-F3B1358F5137}"/>
              </a:ext>
            </a:extLst>
          </p:cNvPr>
          <p:cNvSpPr/>
          <p:nvPr/>
        </p:nvSpPr>
        <p:spPr>
          <a:xfrm>
            <a:off x="7204355" y="4184836"/>
            <a:ext cx="1063625" cy="904875"/>
          </a:xfrm>
          <a:custGeom>
            <a:avLst/>
            <a:gdLst>
              <a:gd name="connsiteX0" fmla="*/ 0 w 1120775"/>
              <a:gd name="connsiteY0" fmla="*/ 0 h 917575"/>
              <a:gd name="connsiteX1" fmla="*/ 1120775 w 1120775"/>
              <a:gd name="connsiteY1" fmla="*/ 0 h 917575"/>
              <a:gd name="connsiteX2" fmla="*/ 1120775 w 1120775"/>
              <a:gd name="connsiteY2" fmla="*/ 917575 h 917575"/>
              <a:gd name="connsiteX3" fmla="*/ 0 w 1120775"/>
              <a:gd name="connsiteY3" fmla="*/ 917575 h 917575"/>
              <a:gd name="connsiteX4" fmla="*/ 0 w 1120775"/>
              <a:gd name="connsiteY4" fmla="*/ 0 h 917575"/>
              <a:gd name="connsiteX0" fmla="*/ 0 w 1120775"/>
              <a:gd name="connsiteY0" fmla="*/ 0 h 917575"/>
              <a:gd name="connsiteX1" fmla="*/ 1041400 w 1120775"/>
              <a:gd name="connsiteY1" fmla="*/ 0 h 917575"/>
              <a:gd name="connsiteX2" fmla="*/ 1120775 w 1120775"/>
              <a:gd name="connsiteY2" fmla="*/ 917575 h 917575"/>
              <a:gd name="connsiteX3" fmla="*/ 0 w 1120775"/>
              <a:gd name="connsiteY3" fmla="*/ 917575 h 917575"/>
              <a:gd name="connsiteX4" fmla="*/ 0 w 1120775"/>
              <a:gd name="connsiteY4" fmla="*/ 0 h 917575"/>
              <a:gd name="connsiteX0" fmla="*/ 0 w 1041400"/>
              <a:gd name="connsiteY0" fmla="*/ 0 h 917575"/>
              <a:gd name="connsiteX1" fmla="*/ 1041400 w 1041400"/>
              <a:gd name="connsiteY1" fmla="*/ 0 h 917575"/>
              <a:gd name="connsiteX2" fmla="*/ 1041400 w 1041400"/>
              <a:gd name="connsiteY2" fmla="*/ 854075 h 917575"/>
              <a:gd name="connsiteX3" fmla="*/ 0 w 1041400"/>
              <a:gd name="connsiteY3" fmla="*/ 917575 h 917575"/>
              <a:gd name="connsiteX4" fmla="*/ 0 w 1041400"/>
              <a:gd name="connsiteY4" fmla="*/ 0 h 917575"/>
              <a:gd name="connsiteX0" fmla="*/ 0 w 1041400"/>
              <a:gd name="connsiteY0" fmla="*/ 0 h 917575"/>
              <a:gd name="connsiteX1" fmla="*/ 1041400 w 1041400"/>
              <a:gd name="connsiteY1" fmla="*/ 0 h 917575"/>
              <a:gd name="connsiteX2" fmla="*/ 1041400 w 1041400"/>
              <a:gd name="connsiteY2" fmla="*/ 854075 h 917575"/>
              <a:gd name="connsiteX3" fmla="*/ 949325 w 1041400"/>
              <a:gd name="connsiteY3" fmla="*/ 898525 h 917575"/>
              <a:gd name="connsiteX4" fmla="*/ 0 w 1041400"/>
              <a:gd name="connsiteY4" fmla="*/ 917575 h 917575"/>
              <a:gd name="connsiteX5" fmla="*/ 0 w 1041400"/>
              <a:gd name="connsiteY5" fmla="*/ 0 h 917575"/>
              <a:gd name="connsiteX0" fmla="*/ 0 w 1041400"/>
              <a:gd name="connsiteY0" fmla="*/ 0 h 917575"/>
              <a:gd name="connsiteX1" fmla="*/ 1041400 w 1041400"/>
              <a:gd name="connsiteY1" fmla="*/ 0 h 917575"/>
              <a:gd name="connsiteX2" fmla="*/ 1041400 w 1041400"/>
              <a:gd name="connsiteY2" fmla="*/ 854075 h 917575"/>
              <a:gd name="connsiteX3" fmla="*/ 949325 w 1041400"/>
              <a:gd name="connsiteY3" fmla="*/ 898525 h 917575"/>
              <a:gd name="connsiteX4" fmla="*/ 0 w 1041400"/>
              <a:gd name="connsiteY4" fmla="*/ 917575 h 917575"/>
              <a:gd name="connsiteX5" fmla="*/ 0 w 1041400"/>
              <a:gd name="connsiteY5" fmla="*/ 0 h 917575"/>
              <a:gd name="connsiteX0" fmla="*/ 19050 w 1060450"/>
              <a:gd name="connsiteY0" fmla="*/ 0 h 898525"/>
              <a:gd name="connsiteX1" fmla="*/ 1060450 w 1060450"/>
              <a:gd name="connsiteY1" fmla="*/ 0 h 898525"/>
              <a:gd name="connsiteX2" fmla="*/ 1060450 w 1060450"/>
              <a:gd name="connsiteY2" fmla="*/ 854075 h 898525"/>
              <a:gd name="connsiteX3" fmla="*/ 968375 w 1060450"/>
              <a:gd name="connsiteY3" fmla="*/ 898525 h 898525"/>
              <a:gd name="connsiteX4" fmla="*/ 0 w 1060450"/>
              <a:gd name="connsiteY4" fmla="*/ 758825 h 898525"/>
              <a:gd name="connsiteX5" fmla="*/ 19050 w 1060450"/>
              <a:gd name="connsiteY5" fmla="*/ 0 h 898525"/>
              <a:gd name="connsiteX0" fmla="*/ 19050 w 1060450"/>
              <a:gd name="connsiteY0" fmla="*/ 0 h 898525"/>
              <a:gd name="connsiteX1" fmla="*/ 1060450 w 1060450"/>
              <a:gd name="connsiteY1" fmla="*/ 0 h 898525"/>
              <a:gd name="connsiteX2" fmla="*/ 1060450 w 1060450"/>
              <a:gd name="connsiteY2" fmla="*/ 854075 h 898525"/>
              <a:gd name="connsiteX3" fmla="*/ 968375 w 1060450"/>
              <a:gd name="connsiteY3" fmla="*/ 898525 h 898525"/>
              <a:gd name="connsiteX4" fmla="*/ 0 w 1060450"/>
              <a:gd name="connsiteY4" fmla="*/ 758825 h 898525"/>
              <a:gd name="connsiteX5" fmla="*/ 19050 w 1060450"/>
              <a:gd name="connsiteY5" fmla="*/ 0 h 898525"/>
              <a:gd name="connsiteX0" fmla="*/ 19050 w 1063625"/>
              <a:gd name="connsiteY0" fmla="*/ 0 h 898525"/>
              <a:gd name="connsiteX1" fmla="*/ 1063625 w 1063625"/>
              <a:gd name="connsiteY1" fmla="*/ 25400 h 898525"/>
              <a:gd name="connsiteX2" fmla="*/ 1060450 w 1063625"/>
              <a:gd name="connsiteY2" fmla="*/ 854075 h 898525"/>
              <a:gd name="connsiteX3" fmla="*/ 968375 w 1063625"/>
              <a:gd name="connsiteY3" fmla="*/ 898525 h 898525"/>
              <a:gd name="connsiteX4" fmla="*/ 0 w 1063625"/>
              <a:gd name="connsiteY4" fmla="*/ 758825 h 898525"/>
              <a:gd name="connsiteX5" fmla="*/ 19050 w 1063625"/>
              <a:gd name="connsiteY5" fmla="*/ 0 h 898525"/>
              <a:gd name="connsiteX0" fmla="*/ 19050 w 1063625"/>
              <a:gd name="connsiteY0" fmla="*/ 8235 h 906760"/>
              <a:gd name="connsiteX1" fmla="*/ 993775 w 1063625"/>
              <a:gd name="connsiteY1" fmla="*/ 1885 h 906760"/>
              <a:gd name="connsiteX2" fmla="*/ 1063625 w 1063625"/>
              <a:gd name="connsiteY2" fmla="*/ 33635 h 906760"/>
              <a:gd name="connsiteX3" fmla="*/ 1060450 w 1063625"/>
              <a:gd name="connsiteY3" fmla="*/ 862310 h 906760"/>
              <a:gd name="connsiteX4" fmla="*/ 968375 w 1063625"/>
              <a:gd name="connsiteY4" fmla="*/ 906760 h 906760"/>
              <a:gd name="connsiteX5" fmla="*/ 0 w 1063625"/>
              <a:gd name="connsiteY5" fmla="*/ 767060 h 906760"/>
              <a:gd name="connsiteX6" fmla="*/ 19050 w 1063625"/>
              <a:gd name="connsiteY6" fmla="*/ 8235 h 906760"/>
              <a:gd name="connsiteX0" fmla="*/ 19050 w 1063625"/>
              <a:gd name="connsiteY0" fmla="*/ 6350 h 904875"/>
              <a:gd name="connsiteX1" fmla="*/ 993775 w 1063625"/>
              <a:gd name="connsiteY1" fmla="*/ 0 h 904875"/>
              <a:gd name="connsiteX2" fmla="*/ 1063625 w 1063625"/>
              <a:gd name="connsiteY2" fmla="*/ 31750 h 904875"/>
              <a:gd name="connsiteX3" fmla="*/ 1060450 w 1063625"/>
              <a:gd name="connsiteY3" fmla="*/ 860425 h 904875"/>
              <a:gd name="connsiteX4" fmla="*/ 968375 w 1063625"/>
              <a:gd name="connsiteY4" fmla="*/ 904875 h 904875"/>
              <a:gd name="connsiteX5" fmla="*/ 0 w 1063625"/>
              <a:gd name="connsiteY5" fmla="*/ 765175 h 904875"/>
              <a:gd name="connsiteX6" fmla="*/ 19050 w 1063625"/>
              <a:gd name="connsiteY6" fmla="*/ 6350 h 904875"/>
              <a:gd name="connsiteX0" fmla="*/ 6350 w 1063625"/>
              <a:gd name="connsiteY0" fmla="*/ 111125 h 904875"/>
              <a:gd name="connsiteX1" fmla="*/ 993775 w 1063625"/>
              <a:gd name="connsiteY1" fmla="*/ 0 h 904875"/>
              <a:gd name="connsiteX2" fmla="*/ 1063625 w 1063625"/>
              <a:gd name="connsiteY2" fmla="*/ 31750 h 904875"/>
              <a:gd name="connsiteX3" fmla="*/ 1060450 w 1063625"/>
              <a:gd name="connsiteY3" fmla="*/ 860425 h 904875"/>
              <a:gd name="connsiteX4" fmla="*/ 968375 w 1063625"/>
              <a:gd name="connsiteY4" fmla="*/ 904875 h 904875"/>
              <a:gd name="connsiteX5" fmla="*/ 0 w 1063625"/>
              <a:gd name="connsiteY5" fmla="*/ 765175 h 904875"/>
              <a:gd name="connsiteX6" fmla="*/ 6350 w 1063625"/>
              <a:gd name="connsiteY6" fmla="*/ 111125 h 904875"/>
              <a:gd name="connsiteX0" fmla="*/ 6350 w 1063625"/>
              <a:gd name="connsiteY0" fmla="*/ 111125 h 904875"/>
              <a:gd name="connsiteX1" fmla="*/ 993775 w 1063625"/>
              <a:gd name="connsiteY1" fmla="*/ 0 h 904875"/>
              <a:gd name="connsiteX2" fmla="*/ 1063625 w 1063625"/>
              <a:gd name="connsiteY2" fmla="*/ 31750 h 904875"/>
              <a:gd name="connsiteX3" fmla="*/ 1060450 w 1063625"/>
              <a:gd name="connsiteY3" fmla="*/ 860425 h 904875"/>
              <a:gd name="connsiteX4" fmla="*/ 968375 w 1063625"/>
              <a:gd name="connsiteY4" fmla="*/ 904875 h 904875"/>
              <a:gd name="connsiteX5" fmla="*/ 0 w 1063625"/>
              <a:gd name="connsiteY5" fmla="*/ 765175 h 904875"/>
              <a:gd name="connsiteX6" fmla="*/ 6350 w 1063625"/>
              <a:gd name="connsiteY6" fmla="*/ 11112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625" h="904875">
                <a:moveTo>
                  <a:pt x="6350" y="111125"/>
                </a:moveTo>
                <a:cubicBezTo>
                  <a:pt x="367242" y="62442"/>
                  <a:pt x="651933" y="42333"/>
                  <a:pt x="993775" y="0"/>
                </a:cubicBezTo>
                <a:lnTo>
                  <a:pt x="1063625" y="31750"/>
                </a:lnTo>
                <a:cubicBezTo>
                  <a:pt x="1062567" y="307975"/>
                  <a:pt x="1061508" y="584200"/>
                  <a:pt x="1060450" y="860425"/>
                </a:cubicBezTo>
                <a:cubicBezTo>
                  <a:pt x="1030817" y="863600"/>
                  <a:pt x="998008" y="901700"/>
                  <a:pt x="968375" y="904875"/>
                </a:cubicBezTo>
                <a:cubicBezTo>
                  <a:pt x="601133" y="847725"/>
                  <a:pt x="329142" y="819150"/>
                  <a:pt x="0" y="765175"/>
                </a:cubicBezTo>
                <a:cubicBezTo>
                  <a:pt x="2117" y="547158"/>
                  <a:pt x="4233" y="329142"/>
                  <a:pt x="6350" y="111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7F3503-0F14-4672-89A5-D8D525BA7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2106" y="3176333"/>
            <a:ext cx="3981871" cy="313741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375342F-1875-49E7-BAF7-90AFD2860893}"/>
              </a:ext>
            </a:extLst>
          </p:cNvPr>
          <p:cNvSpPr/>
          <p:nvPr/>
        </p:nvSpPr>
        <p:spPr>
          <a:xfrm rot="10800000">
            <a:off x="4150592" y="1949664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D6081BE-B7F5-4FBF-8FB4-CA1F98F44A02}"/>
              </a:ext>
            </a:extLst>
          </p:cNvPr>
          <p:cNvSpPr txBox="1"/>
          <p:nvPr/>
        </p:nvSpPr>
        <p:spPr>
          <a:xfrm>
            <a:off x="4119549" y="1895759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EC365A5-CA1D-4D9F-A912-DDD9DA28BE7A}"/>
              </a:ext>
            </a:extLst>
          </p:cNvPr>
          <p:cNvSpPr/>
          <p:nvPr/>
        </p:nvSpPr>
        <p:spPr>
          <a:xfrm rot="10800000">
            <a:off x="4150592" y="2477735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8DB763-8256-4B2D-A2AA-21E7F9233170}"/>
              </a:ext>
            </a:extLst>
          </p:cNvPr>
          <p:cNvSpPr txBox="1"/>
          <p:nvPr/>
        </p:nvSpPr>
        <p:spPr>
          <a:xfrm>
            <a:off x="4119549" y="2423830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8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015C69A-27CA-4791-B2FA-42BF0C4DD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75204" y="2675"/>
            <a:ext cx="5722395" cy="6248400"/>
          </a:xfrm>
        </p:spPr>
        <p:txBody>
          <a:bodyPr>
            <a:normAutofit/>
          </a:bodyPr>
          <a:lstStyle/>
          <a:p>
            <a:pPr>
              <a:lnSpc>
                <a:spcPts val="7200"/>
              </a:lnSpc>
            </a:pPr>
            <a:r>
              <a:rPr lang="zh-TW" altLang="en-US" sz="5600">
                <a:ea typeface="微軟正黑體"/>
              </a:rPr>
              <a:t>為什麼有了</a:t>
            </a:r>
            <a:r>
              <a:rPr lang="en-US" altLang="zh-TW" sz="5600">
                <a:latin typeface="Arial"/>
                <a:ea typeface="微軟正黑體"/>
                <a:cs typeface="Arial"/>
              </a:rPr>
              <a:t>QHora-301W</a:t>
            </a:r>
            <a:r>
              <a:rPr lang="en-US" altLang="zh-TW" sz="5600">
                <a:ea typeface="微軟正黑體"/>
              </a:rPr>
              <a:t>還</a:t>
            </a:r>
            <a:r>
              <a:rPr lang="zh-TW" altLang="en-US" sz="5600">
                <a:ea typeface="微軟正黑體"/>
              </a:rPr>
              <a:t>要</a:t>
            </a:r>
            <a:r>
              <a:rPr lang="en-US" altLang="zh-TW" sz="5600">
                <a:latin typeface="Arial"/>
                <a:ea typeface="微軟正黑體"/>
                <a:cs typeface="Arial"/>
              </a:rPr>
              <a:t>QMiro-201W</a:t>
            </a:r>
            <a:endParaRPr lang="zh-TW" altLang="en-US" sz="56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90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室內, 桌, 傢俱, 蝸形腿臺桌 的圖片&#10;&#10;自動產生的描述">
            <a:extLst>
              <a:ext uri="{FF2B5EF4-FFF2-40B4-BE49-F238E27FC236}">
                <a16:creationId xmlns:a16="http://schemas.microsoft.com/office/drawing/2014/main" id="{4D53E217-9F64-48AA-A763-A51B3485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5"/>
          <a:stretch/>
        </p:blipFill>
        <p:spPr>
          <a:xfrm>
            <a:off x="5103451" y="1972678"/>
            <a:ext cx="6766818" cy="48922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客戶想要較低價的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Router solution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B2699B7E-ABC2-4F66-A3F9-8D4E1682BEF9}"/>
              </a:ext>
            </a:extLst>
          </p:cNvPr>
          <p:cNvSpPr txBox="1">
            <a:spLocks/>
          </p:cNvSpPr>
          <p:nvPr/>
        </p:nvSpPr>
        <p:spPr>
          <a:xfrm>
            <a:off x="825099" y="1704336"/>
            <a:ext cx="6955752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buNone/>
            </a:pPr>
            <a:r>
              <a:rPr lang="en-US" altLang="zh-TW" sz="2500">
                <a:latin typeface="Arial"/>
                <a:ea typeface="微軟正黑體"/>
                <a:cs typeface="Arial"/>
              </a:rPr>
              <a:t>QHora-301W </a:t>
            </a:r>
            <a:r>
              <a:rPr lang="zh-TW" altLang="en-US" sz="2500">
                <a:latin typeface="微軟正黑體"/>
                <a:ea typeface="微軟正黑體"/>
                <a:cs typeface="+mn-lt"/>
              </a:rPr>
              <a:t>跟 </a:t>
            </a:r>
            <a:r>
              <a:rPr lang="en-US" altLang="zh-TW" sz="2500">
                <a:latin typeface="Arial"/>
                <a:ea typeface="微軟正黑體"/>
                <a:cs typeface="Arial"/>
              </a:rPr>
              <a:t>QMiro-201W </a:t>
            </a:r>
            <a:r>
              <a:rPr lang="zh-TW" altLang="en-US" sz="2500">
                <a:latin typeface="微軟正黑體"/>
                <a:ea typeface="微軟正黑體"/>
                <a:cs typeface="+mn-lt"/>
              </a:rPr>
              <a:t>都有 </a:t>
            </a:r>
            <a:r>
              <a:rPr lang="en-US" altLang="zh-TW" sz="2500" err="1">
                <a:latin typeface="Arial"/>
                <a:ea typeface="微軟正黑體"/>
                <a:cs typeface="Arial"/>
              </a:rPr>
              <a:t>QuWAN</a:t>
            </a:r>
            <a:endParaRPr lang="en-US" altLang="zh-TW" sz="2500">
              <a:latin typeface="Arial"/>
              <a:ea typeface="微軟正黑體"/>
              <a:cs typeface="Arial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zh-TW" sz="2500">
                <a:latin typeface="Arial"/>
                <a:ea typeface="微軟正黑體"/>
                <a:cs typeface="Arial"/>
              </a:rPr>
              <a:t>QHora-301W </a:t>
            </a:r>
            <a:r>
              <a:rPr lang="zh-TW" altLang="en-US" sz="2500">
                <a:latin typeface="微軟正黑體"/>
                <a:ea typeface="微軟正黑體"/>
                <a:cs typeface="+mn-lt"/>
              </a:rPr>
              <a:t>專注在高速的外網跟高速的 </a:t>
            </a:r>
            <a:r>
              <a:rPr lang="en-US" altLang="zh-TW" sz="2500" err="1">
                <a:latin typeface="Arial"/>
                <a:ea typeface="微軟正黑體"/>
                <a:cs typeface="Arial"/>
              </a:rPr>
              <a:t>WiFi</a:t>
            </a:r>
            <a:endParaRPr lang="en-US" altLang="zh-TW" sz="2500">
              <a:latin typeface="Arial"/>
              <a:ea typeface="微軟正黑體"/>
              <a:cs typeface="Arial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zh-TW" sz="2500">
                <a:latin typeface="Arial"/>
                <a:ea typeface="微軟正黑體"/>
                <a:cs typeface="Arial"/>
              </a:rPr>
              <a:t>QMiro-201W</a:t>
            </a:r>
            <a:r>
              <a:rPr lang="en-US" altLang="zh-TW" sz="2500">
                <a:latin typeface="微軟正黑體"/>
                <a:ea typeface="微軟正黑體"/>
                <a:cs typeface="+mn-lt"/>
              </a:rPr>
              <a:t> </a:t>
            </a:r>
            <a:r>
              <a:rPr lang="zh-TW" altLang="en-US" sz="2500">
                <a:latin typeface="微軟正黑體"/>
                <a:ea typeface="微軟正黑體"/>
                <a:cs typeface="+mn-lt"/>
              </a:rPr>
              <a:t>專注在解決家中內網的問題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757A1EF-C11C-4158-89A4-1A1091802A90}"/>
              </a:ext>
            </a:extLst>
          </p:cNvPr>
          <p:cNvCxnSpPr/>
          <p:nvPr/>
        </p:nvCxnSpPr>
        <p:spPr>
          <a:xfrm>
            <a:off x="729650" y="1930345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5A4241E-BA7C-400F-B0C2-3E13E4C555E3}"/>
              </a:ext>
            </a:extLst>
          </p:cNvPr>
          <p:cNvCxnSpPr/>
          <p:nvPr/>
        </p:nvCxnSpPr>
        <p:spPr>
          <a:xfrm>
            <a:off x="729650" y="2631385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C402928-90D0-4728-8C12-46919BAD8196}"/>
              </a:ext>
            </a:extLst>
          </p:cNvPr>
          <p:cNvCxnSpPr/>
          <p:nvPr/>
        </p:nvCxnSpPr>
        <p:spPr>
          <a:xfrm>
            <a:off x="729650" y="331893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內容版面配置區 4">
            <a:extLst>
              <a:ext uri="{FF2B5EF4-FFF2-40B4-BE49-F238E27FC236}">
                <a16:creationId xmlns:a16="http://schemas.microsoft.com/office/drawing/2014/main" id="{147F0987-7F29-4528-83DE-B6A4CE66E419}"/>
              </a:ext>
            </a:extLst>
          </p:cNvPr>
          <p:cNvSpPr txBox="1">
            <a:spLocks/>
          </p:cNvSpPr>
          <p:nvPr/>
        </p:nvSpPr>
        <p:spPr>
          <a:xfrm>
            <a:off x="930544" y="3827602"/>
            <a:ext cx="3629883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lnSpc>
                <a:spcPts val="25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+mj-ea"/>
                <a:ea typeface="+mj-ea"/>
                <a:cs typeface="+mn-lt"/>
              </a:rPr>
              <a:t>透過</a:t>
            </a:r>
            <a:r>
              <a:rPr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mesh</a:t>
            </a:r>
            <a:r>
              <a:rPr lang="zh-TW" altLang="en-US">
                <a:latin typeface="+mj-ea"/>
                <a:ea typeface="+mj-ea"/>
                <a:cs typeface="+mn-lt"/>
              </a:rPr>
              <a:t>解決客人內網無線網路訊號覆蓋不足的問題</a:t>
            </a:r>
          </a:p>
          <a:p>
            <a:pPr marL="177800" indent="-177800">
              <a:lnSpc>
                <a:spcPts val="25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+mj-ea"/>
                <a:ea typeface="+mj-ea"/>
                <a:cs typeface="+mn-lt"/>
              </a:rPr>
              <a:t>解決客人在有限成本之下仍需要</a:t>
            </a:r>
            <a:r>
              <a:rPr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SD-WAN</a:t>
            </a:r>
            <a:r>
              <a:rPr lang="zh-TW" altLang="en-US">
                <a:latin typeface="+mj-ea"/>
                <a:ea typeface="+mj-ea"/>
                <a:cs typeface="+mn-lt"/>
              </a:rPr>
              <a:t>需求的渴望</a:t>
            </a:r>
          </a:p>
        </p:txBody>
      </p:sp>
      <p:sp>
        <p:nvSpPr>
          <p:cNvPr id="21" name="內容版面配置區 4">
            <a:extLst>
              <a:ext uri="{FF2B5EF4-FFF2-40B4-BE49-F238E27FC236}">
                <a16:creationId xmlns:a16="http://schemas.microsoft.com/office/drawing/2014/main" id="{8FBF4F60-B75D-4B16-8C3B-19D57E44F96E}"/>
              </a:ext>
            </a:extLst>
          </p:cNvPr>
          <p:cNvSpPr txBox="1">
            <a:spLocks/>
          </p:cNvSpPr>
          <p:nvPr/>
        </p:nvSpPr>
        <p:spPr>
          <a:xfrm>
            <a:off x="825099" y="5468720"/>
            <a:ext cx="3511349" cy="966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buNone/>
            </a:pPr>
            <a:r>
              <a:rPr lang="zh-TW" altLang="en-US" sz="2500">
                <a:latin typeface="+mj-ea"/>
                <a:ea typeface="+mj-ea"/>
                <a:cs typeface="+mn-lt"/>
              </a:rPr>
              <a:t>配色更適合家用環境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7EBE80E6-61A3-4251-8E4E-2D3940038F68}"/>
              </a:ext>
            </a:extLst>
          </p:cNvPr>
          <p:cNvCxnSpPr/>
          <p:nvPr/>
        </p:nvCxnSpPr>
        <p:spPr>
          <a:xfrm>
            <a:off x="729651" y="5695176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41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065435" y="1803400"/>
            <a:ext cx="4618565" cy="3403600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en-US" altLang="zh-TW" sz="5600">
                <a:latin typeface="Arial"/>
                <a:ea typeface="微軟正黑體"/>
                <a:cs typeface="Arial"/>
              </a:rPr>
              <a:t>QMiro-201W</a:t>
            </a:r>
            <a:r>
              <a:rPr lang="zh-TW" altLang="en-US" sz="5600">
                <a:ea typeface="微軟正黑體"/>
              </a:rPr>
              <a:t>怎麼滿足這些需求</a:t>
            </a:r>
            <a:r>
              <a:rPr lang="en-US" altLang="zh-TW" sz="5600">
                <a:latin typeface="Arial"/>
                <a:ea typeface="微軟正黑體"/>
                <a:cs typeface="Arial"/>
              </a:rPr>
              <a:t>?</a:t>
            </a:r>
            <a:endParaRPr lang="zh-TW" altLang="en-US" sz="56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938477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1061</Words>
  <Application>Microsoft Office PowerPoint</Application>
  <PresentationFormat>寬螢幕</PresentationFormat>
  <Paragraphs>208</Paragraphs>
  <Slides>38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38</vt:i4>
      </vt:variant>
    </vt:vector>
  </HeadingPairs>
  <TitlesOfParts>
    <vt:vector size="47" baseType="lpstr">
      <vt:lpstr>微軟正黑體</vt:lpstr>
      <vt:lpstr>微軟正黑體</vt:lpstr>
      <vt:lpstr>Arial</vt:lpstr>
      <vt:lpstr>Calibri</vt:lpstr>
      <vt:lpstr>Calibri Light</vt:lpstr>
      <vt:lpstr>Trebuchet MS</vt:lpstr>
      <vt:lpstr>Wingdings 3</vt:lpstr>
      <vt:lpstr>自訂設計</vt:lpstr>
      <vt:lpstr>多面向</vt:lpstr>
      <vt:lpstr>PowerPoint 簡報</vt:lpstr>
      <vt:lpstr>是否這些問題常存在生活中?</vt:lpstr>
      <vt:lpstr>家用無線網路設備最好能做到什麼?</vt:lpstr>
      <vt:lpstr>覆蓋範圍要大</vt:lpstr>
      <vt:lpstr>滿足在家工作需求</vt:lpstr>
      <vt:lpstr>設定簡單方便</vt:lpstr>
      <vt:lpstr>為什麼有了QHora-301W還要QMiro-201W</vt:lpstr>
      <vt:lpstr>客戶想要較低價的 Router solution</vt:lpstr>
      <vt:lpstr>QMiro-201W怎麼滿足這些需求?</vt:lpstr>
      <vt:lpstr>家中無線網路無死角</vt:lpstr>
      <vt:lpstr>最早最早家庭網路…</vt:lpstr>
      <vt:lpstr>家裡越來越大</vt:lpstr>
      <vt:lpstr>Mesh才是最佳的解決方式</vt:lpstr>
      <vt:lpstr>如何讓AP間快速溝通 而不影響用戶上網體驗?</vt:lpstr>
      <vt:lpstr>就算多設備也不用擔心</vt:lpstr>
      <vt:lpstr>輕鬆在家工作</vt:lpstr>
      <vt:lpstr>連回公司的VPN</vt:lpstr>
      <vt:lpstr>有別於傳統 VPN 的選擇 - SD-WAN</vt:lpstr>
      <vt:lpstr>簡單快速加入QuWAN</vt:lpstr>
      <vt:lpstr>啟用 QuWAN 便可透過雲端平台管理 QMiro-201W</vt:lpstr>
      <vt:lpstr>雲端平台解決多台設備管理問題</vt:lpstr>
      <vt:lpstr>設定 WiFi  也可以很簡單</vt:lpstr>
      <vt:lpstr>以前要設定網路設備</vt:lpstr>
      <vt:lpstr>一個 Android/iOS APP QuRouter 輕鬆安裝啟用</vt:lpstr>
      <vt:lpstr>QMiro-201W</vt:lpstr>
      <vt:lpstr>QMiro-201W 為家庭而生</vt:lpstr>
      <vt:lpstr>規格比較</vt:lpstr>
      <vt:lpstr>QMiro-201W 外觀介紹</vt:lpstr>
      <vt:lpstr>QMiro-201W 為無風扇設計</vt:lpstr>
      <vt:lpstr>QMiro-201W 還有很多好功能</vt:lpstr>
      <vt:lpstr>守護你的網路安全 ᅳ NAT</vt:lpstr>
      <vt:lpstr>過濾你的網頁瀏覽 ᅳ Parental Controls </vt:lpstr>
      <vt:lpstr>Safe search</vt:lpstr>
      <vt:lpstr>那我要怎麼組建我的 WiFi Mesh </vt:lpstr>
      <vt:lpstr>一次買齊? 慢慢買齊?</vt:lpstr>
      <vt:lpstr>QMiro-201W 的布建建議</vt:lpstr>
      <vt:lpstr>有需要再增加QMiro-201W的數量就好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QNAP_Han Tsai</cp:lastModifiedBy>
  <cp:revision>1</cp:revision>
  <dcterms:created xsi:type="dcterms:W3CDTF">2020-11-01T14:38:01Z</dcterms:created>
  <dcterms:modified xsi:type="dcterms:W3CDTF">2021-01-19T01:48:29Z</dcterms:modified>
</cp:coreProperties>
</file>