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1340" r:id="rId3"/>
    <p:sldId id="260" r:id="rId4"/>
    <p:sldId id="261" r:id="rId5"/>
    <p:sldId id="1327" r:id="rId6"/>
    <p:sldId id="1330" r:id="rId7"/>
    <p:sldId id="1336" r:id="rId8"/>
    <p:sldId id="1332" r:id="rId9"/>
    <p:sldId id="1329" r:id="rId10"/>
    <p:sldId id="1328" r:id="rId11"/>
    <p:sldId id="1318" r:id="rId12"/>
    <p:sldId id="1348" r:id="rId13"/>
    <p:sldId id="1350" r:id="rId14"/>
    <p:sldId id="1351" r:id="rId15"/>
    <p:sldId id="1344" r:id="rId16"/>
    <p:sldId id="1357" r:id="rId17"/>
    <p:sldId id="1352" r:id="rId18"/>
    <p:sldId id="1346" r:id="rId19"/>
    <p:sldId id="1349" r:id="rId20"/>
    <p:sldId id="1356" r:id="rId21"/>
    <p:sldId id="1342" r:id="rId22"/>
    <p:sldId id="1353" r:id="rId23"/>
    <p:sldId id="1326" r:id="rId24"/>
    <p:sldId id="1314" r:id="rId25"/>
    <p:sldId id="262" r:id="rId26"/>
    <p:sldId id="1319" r:id="rId27"/>
    <p:sldId id="264" r:id="rId28"/>
    <p:sldId id="1338" r:id="rId29"/>
    <p:sldId id="346" r:id="rId30"/>
    <p:sldId id="527" r:id="rId31"/>
    <p:sldId id="347" r:id="rId32"/>
    <p:sldId id="528" r:id="rId33"/>
    <p:sldId id="1355" r:id="rId34"/>
    <p:sldId id="1354" r:id="rId35"/>
    <p:sldId id="273" r:id="rId36"/>
    <p:sldId id="1325" r:id="rId37"/>
    <p:sldId id="1315" r:id="rId38"/>
    <p:sldId id="1324" r:id="rId39"/>
    <p:sldId id="1334" r:id="rId40"/>
    <p:sldId id="1323" r:id="rId4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66C"/>
    <a:srgbClr val="FDCFAD"/>
    <a:srgbClr val="D4A46A"/>
    <a:srgbClr val="FEE146"/>
    <a:srgbClr val="FFCC00"/>
    <a:srgbClr val="FBCC8D"/>
    <a:srgbClr val="967436"/>
    <a:srgbClr val="F5DBC3"/>
    <a:srgbClr val="C37D2F"/>
    <a:srgbClr val="D4B8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F62790-37A5-B784-001C-F3E05C2F9DF5}" v="3803" dt="2021-01-11T07:38:23.615"/>
    <p1510:client id="{45148C6F-BB54-10F9-457E-6EB74434C207}" v="6" dt="2021-01-12T06:44:12.918"/>
    <p1510:client id="{4BA7BFCB-B0AB-2B0B-AC2D-568C6A4A55AA}" v="23" dt="2021-01-11T15:07:15.560"/>
    <p1510:client id="{97CD0390-431C-4F08-E06F-6A71213727FA}" v="1087" dt="2021-01-11T06:15:21.768"/>
    <p1510:client id="{D0F6702D-2EED-42E9-B822-A79783C957E6}" v="7180" dt="2021-01-12T06:52:35.662"/>
    <p1510:client id="{D3C594DD-889E-AE41-FD68-4CCAB80B0D3E}" v="35" dt="2021-01-11T08:48:14.886"/>
    <p1510:client id="{FC2F1FA4-EABC-46E7-9708-36017A4150F4}" v="420" dt="2021-01-11T08:52:15.2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61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58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158C73-BDDA-4507-BF9D-9E58F8CE20A8}" type="datetimeFigureOut">
              <a:rPr lang="zh-TW" altLang="en-US" smtClean="0"/>
              <a:t>2021/1/12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D7772-DD62-4E15-86D7-15F2EFAA39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7610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63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  <a:cs typeface="Calibri"/>
              </a:rPr>
              <a:t>One more thing, If you use the RAID expansion card, you cannot get the zoning information from JBOD, because the RAID card cannot deliever the final storage configuration.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D7772-DD62-4E15-86D7-15F2EFAA392C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1964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D7772-DD62-4E15-86D7-15F2EFAA392C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2098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D7772-DD62-4E15-86D7-15F2EFAA392C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5381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3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D7772-DD62-4E15-86D7-15F2EFAA392C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9264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62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44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微軟正黑體"/>
                <a:cs typeface="Arial"/>
              </a:rPr>
              <a:t>NAS QTS / QuTS hero 4.5.1 支援 TL JBOD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495691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1181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58282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770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5452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62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03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WinServer / Vmware</a:t>
            </a:r>
            <a:br>
              <a:rPr lang="en-US"/>
            </a:br>
            <a:r>
              <a:rPr lang="zh-TW" altLang="en-US"/>
              <a:t>都對</a:t>
            </a:r>
            <a:r>
              <a:rPr lang="en-US" altLang="zh-TW"/>
              <a:t>external JBOD</a:t>
            </a:r>
            <a:r>
              <a:rPr lang="zh-TW" altLang="en-US"/>
              <a:t>數量 </a:t>
            </a:r>
            <a:r>
              <a:rPr lang="en-US" altLang="zh-TW"/>
              <a:t>&amp; Capacity</a:t>
            </a:r>
            <a:r>
              <a:rPr lang="zh-TW" altLang="en-US"/>
              <a:t>都有上限值</a:t>
            </a:r>
            <a:endParaRPr lang="en-US" altLang="zh-TW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022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899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293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84c0b471e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484c0b471e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2895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37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09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57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13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37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63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21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hidden="1">
            <a:extLst>
              <a:ext uri="{FF2B5EF4-FFF2-40B4-BE49-F238E27FC236}">
                <a16:creationId xmlns:a16="http://schemas.microsoft.com/office/drawing/2014/main" id="{CAE95461-2D87-4FC9-8FA9-79BF84519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88EB668-193B-4D60-94EE-0475ABBBC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35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47C28891-A866-46AC-89A1-274FCA2946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標題版面配置區 1">
            <a:extLst>
              <a:ext uri="{FF2B5EF4-FFF2-40B4-BE49-F238E27FC236}">
                <a16:creationId xmlns:a16="http://schemas.microsoft.com/office/drawing/2014/main" id="{61199777-1EED-4EA8-A75B-783B87E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071395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文字 的圖片&#10;&#10;自動產生的描述" hidden="1">
            <a:extLst>
              <a:ext uri="{FF2B5EF4-FFF2-40B4-BE49-F238E27FC236}">
                <a16:creationId xmlns:a16="http://schemas.microsoft.com/office/drawing/2014/main" id="{D2BC4C33-817E-46C5-A0BC-EE41CC311E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A5272FEA-07B5-47D2-903D-DB534B08E6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00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電子用品, 時鐘, 坐, 電腦 的圖片&#10;&#10;自動產生的描述" hidden="1">
            <a:extLst>
              <a:ext uri="{FF2B5EF4-FFF2-40B4-BE49-F238E27FC236}">
                <a16:creationId xmlns:a16="http://schemas.microsoft.com/office/drawing/2014/main" id="{9AC27523-F500-46FD-B49B-66F6FF47D3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圖片 2" descr="一張含有 文字, 室內, 電子用品 的圖片&#10;&#10;自動產生的描述">
            <a:extLst>
              <a:ext uri="{FF2B5EF4-FFF2-40B4-BE49-F238E27FC236}">
                <a16:creationId xmlns:a16="http://schemas.microsoft.com/office/drawing/2014/main" id="{805AD973-0268-4F10-9257-6D43E96BF9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77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5ADE26D4-6A56-4EE6-9AEC-FDC656B744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15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D29C0A8-DDCA-4B69-B387-EAA493560A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15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47B0261-E00A-D94E-BFDB-7943D107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F769DE8-3DD4-6C44-B9B6-90AE09230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C9AD6A0-BD27-3541-AC08-7CA7B813AA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9F0F-FDF6-1949-A160-B6930883314F}" type="datetimeFigureOut">
              <a:rPr kumimoji="1" lang="zh-TW" altLang="en-US" smtClean="0"/>
              <a:t>2021/1/12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CB12A14-E2C7-A547-9A29-9C5162BA28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130EA7-DAA4-714B-8B2D-1044DEBFC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00034-A104-9F48-8E91-7C15B6A239C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867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4" r:id="rId3"/>
    <p:sldLayoutId id="2147483666" r:id="rId4"/>
    <p:sldLayoutId id="2147483670" r:id="rId5"/>
    <p:sldLayoutId id="214748366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oadcom.com/products/storage/raid-controllers/megaraid-sas-9380-4i4e" TargetMode="External"/><Relationship Id="rId13" Type="http://schemas.openxmlformats.org/officeDocument/2006/relationships/hyperlink" Target="https://www.broadcom.com/products/storage/host-bus-adapters/sas-nvme-9400-8e" TargetMode="External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hyperlink" Target="https://www.broadcom.com/products/storage/raid-controllers/megaraid-9580-8i8e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hyperlink" Target="https://www.broadcom.com/products/storage/host-bus-adapters/sas-nvme-9500-8e" TargetMode="External"/><Relationship Id="rId5" Type="http://schemas.openxmlformats.org/officeDocument/2006/relationships/image" Target="../media/image58.png"/><Relationship Id="rId10" Type="http://schemas.openxmlformats.org/officeDocument/2006/relationships/hyperlink" Target="https://www.broadcom.com/products/storage/host-bus-adapters/sas-9305-16e" TargetMode="External"/><Relationship Id="rId4" Type="http://schemas.openxmlformats.org/officeDocument/2006/relationships/image" Target="../media/image57.png"/><Relationship Id="rId9" Type="http://schemas.openxmlformats.org/officeDocument/2006/relationships/hyperlink" Target="https://www.broadcom.com/products/storage/host-bus-adapters/sas-9300-8e" TargetMode="External"/><Relationship Id="rId1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1.png"/><Relationship Id="rId7" Type="http://schemas.openxmlformats.org/officeDocument/2006/relationships/hyperlink" Target="https://www.qnap.com/compatibility-expansion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13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4.png"/><Relationship Id="rId4" Type="http://schemas.microsoft.com/office/2007/relationships/hdphoto" Target="../media/hdphoto2.wdp"/><Relationship Id="rId9" Type="http://schemas.openxmlformats.org/officeDocument/2006/relationships/image" Target="../media/image116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svg"/><Relationship Id="rId3" Type="http://schemas.openxmlformats.org/officeDocument/2006/relationships/image" Target="../media/image41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4" Type="http://schemas.openxmlformats.org/officeDocument/2006/relationships/image" Target="../media/image117.sv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391709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形 9" hidden="1">
            <a:extLst>
              <a:ext uri="{FF2B5EF4-FFF2-40B4-BE49-F238E27FC236}">
                <a16:creationId xmlns:a16="http://schemas.microsoft.com/office/drawing/2014/main" id="{A7AED936-3494-4716-98FF-CEA8D5E75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6279936" y="7224968"/>
            <a:ext cx="10951595" cy="1540068"/>
          </a:xfrm>
          <a:prstGeom prst="rect">
            <a:avLst/>
          </a:prstGeom>
        </p:spPr>
      </p:pic>
      <p:pic>
        <p:nvPicPr>
          <p:cNvPr id="24" name="圖片 23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26135" y="2243247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SAS DataBolt™</a:t>
            </a:r>
            <a:r>
              <a:rPr lang="zh-TW" altLang="en-US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 </a:t>
            </a:r>
            <a:r>
              <a:rPr lang="en-US" altLang="zh-TW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bandwidth</a:t>
            </a:r>
            <a:r>
              <a:rPr lang="zh-TW" altLang="en-US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 </a:t>
            </a:r>
            <a:r>
              <a:rPr lang="en-US" altLang="zh-TW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optimizer</a:t>
            </a:r>
            <a:r>
              <a:rPr lang="zh-TW" altLang="en-US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 </a:t>
            </a:r>
            <a:r>
              <a:rPr lang="en-US" altLang="zh-TW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technol</a:t>
            </a:r>
            <a:r>
              <a:rPr lang="zh-TW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og</a:t>
            </a:r>
            <a:r>
              <a:rPr lang="en-US" altLang="zh-TW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y </a:t>
            </a:r>
            <a:r>
              <a:rPr lang="en-US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aggregates bandwidth to provide</a:t>
            </a:r>
            <a:r>
              <a:rPr lang="en-US" altLang="zh-TW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 12Gb/s SAS </a:t>
            </a:r>
            <a:r>
              <a:rPr lang="en-US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performance</a:t>
            </a:r>
            <a:r>
              <a:rPr lang="en-US" altLang="zh-TW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 </a:t>
            </a:r>
            <a:r>
              <a:rPr lang="en-US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to 6Gbs SSD/HDD</a:t>
            </a:r>
            <a:endParaRPr lang="zh-TW" altLang="en-US" sz="38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5593" y="2243248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3" name="圖片 12" hidden="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3010754"/>
            <a:ext cx="1905000" cy="1905000"/>
          </a:xfrm>
          <a:prstGeom prst="rect">
            <a:avLst/>
          </a:prstGeom>
        </p:spPr>
      </p:pic>
      <p:pic>
        <p:nvPicPr>
          <p:cNvPr id="7" name="圖片 6" descr="一張含有 桌 的圖片&#10;&#10;自動產生的描述">
            <a:extLst>
              <a:ext uri="{FF2B5EF4-FFF2-40B4-BE49-F238E27FC236}">
                <a16:creationId xmlns:a16="http://schemas.microsoft.com/office/drawing/2014/main" id="{2DEA6E84-892E-4D48-A491-7CDF2CAE3E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1024" y="2051694"/>
            <a:ext cx="3724420" cy="4841747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9CBFF4F-BE3F-412C-B145-84F84EC3C77B}"/>
              </a:ext>
            </a:extLst>
          </p:cNvPr>
          <p:cNvSpPr txBox="1"/>
          <p:nvPr/>
        </p:nvSpPr>
        <p:spPr>
          <a:xfrm>
            <a:off x="308975" y="2010427"/>
            <a:ext cx="6668022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“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DataBolt bandwidth optimizer technology aggregates bandwidth to provide 12Gb/s SAS performance to the host when using 6Gb/s and 3Gb/s SATA end devices, making it ideal for high-capacity and other storage applications.” 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r"/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 Broadcom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B784BA7-02E2-4815-A597-76DA5840A42D}"/>
              </a:ext>
            </a:extLst>
          </p:cNvPr>
          <p:cNvSpPr txBox="1"/>
          <p:nvPr/>
        </p:nvSpPr>
        <p:spPr>
          <a:xfrm>
            <a:off x="308975" y="4557386"/>
            <a:ext cx="604172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Broadcom </a:t>
            </a: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DataBolt</a:t>
            </a:r>
            <a:r>
              <a:rPr lang="en-US" altLang="zh-TW" baseline="30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TM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technology 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aggregates the performance of two 6Gb/s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HDD/SSD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and passes the performance back along one 12Gb/s lane. 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84E6338-20F2-4957-BD14-20ADEBCFAB9D}"/>
              </a:ext>
            </a:extLst>
          </p:cNvPr>
          <p:cNvSpPr txBox="1"/>
          <p:nvPr/>
        </p:nvSpPr>
        <p:spPr>
          <a:xfrm>
            <a:off x="308975" y="5719351"/>
            <a:ext cx="609391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Note: The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NAS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requires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QTS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4.5.1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/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QuTS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hero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h4.5.1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(or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later)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with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P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CIe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storage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expansion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card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installed.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2915776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7">
            <a:extLst>
              <a:ext uri="{FF2B5EF4-FFF2-40B4-BE49-F238E27FC236}">
                <a16:creationId xmlns:a16="http://schemas.microsoft.com/office/drawing/2014/main" id="{8D011177-12D4-4AC6-99E2-BA8C97BAD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MiniSAS HD cable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48Gb/s connection, 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NAS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support up to 16 SAS JBOD</a:t>
            </a:r>
          </a:p>
        </p:txBody>
      </p:sp>
      <p:sp>
        <p:nvSpPr>
          <p:cNvPr id="54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10451896" y="2799504"/>
            <a:ext cx="1135528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 / REXP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JBOD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23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2522125" y="3552858"/>
            <a:ext cx="159915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Install SAS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HBA</a:t>
            </a:r>
          </a:p>
        </p:txBody>
      </p:sp>
      <p:cxnSp>
        <p:nvCxnSpPr>
          <p:cNvPr id="124" name="直線接點 123"/>
          <p:cNvCxnSpPr>
            <a:cxnSpLocks/>
            <a:stCxn id="205" idx="1"/>
          </p:cNvCxnSpPr>
          <p:nvPr/>
        </p:nvCxnSpPr>
        <p:spPr>
          <a:xfrm flipH="1" flipV="1">
            <a:off x="3744290" y="2799504"/>
            <a:ext cx="2520496" cy="4001"/>
          </a:xfrm>
          <a:prstGeom prst="line">
            <a:avLst/>
          </a:prstGeom>
          <a:ln w="38100">
            <a:solidFill>
              <a:srgbClr val="FDCFA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460975" y="4064069"/>
            <a:ext cx="204105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Windows Server 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or NAS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1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658040" y="5957754"/>
            <a:ext cx="482023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*Actual numbers </a:t>
            </a:r>
            <a:r>
              <a:rPr lang="en-US" altLang="zh-TW"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that </a:t>
            </a:r>
            <a:r>
              <a:rPr lang="zh-TW" altLang="en-US"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 system can support depends on OS</a:t>
            </a:r>
            <a:r>
              <a:rPr lang="en-US" altLang="zh-TW"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, </a:t>
            </a:r>
            <a:r>
              <a:rPr lang="zh-TW" altLang="en-US"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cable and JBOD</a:t>
            </a:r>
            <a:r>
              <a:rPr lang="en-US" altLang="zh-TW"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. P</a:t>
            </a:r>
            <a:r>
              <a:rPr lang="zh-TW" altLang="en-US"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lease </a:t>
            </a:r>
            <a:r>
              <a:rPr lang="en-US" altLang="zh-TW"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refer to the</a:t>
            </a:r>
            <a:r>
              <a:rPr lang="zh-TW" altLang="en-US"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specifications</a:t>
            </a:r>
            <a:r>
              <a:rPr lang="en-US" altLang="zh-TW"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.</a:t>
            </a:r>
            <a:endParaRPr lang="zh-TW" altLang="en-US" sz="140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F0FD2EE-43F6-49B1-BC80-6B5C59472BDB}"/>
              </a:ext>
            </a:extLst>
          </p:cNvPr>
          <p:cNvGrpSpPr/>
          <p:nvPr/>
        </p:nvGrpSpPr>
        <p:grpSpPr>
          <a:xfrm>
            <a:off x="6376854" y="2187186"/>
            <a:ext cx="1850917" cy="1218962"/>
            <a:chOff x="7195154" y="3556688"/>
            <a:chExt cx="2921349" cy="1923917"/>
          </a:xfrm>
        </p:grpSpPr>
        <p:grpSp>
          <p:nvGrpSpPr>
            <p:cNvPr id="78" name="群組 77">
              <a:extLst>
                <a:ext uri="{FF2B5EF4-FFF2-40B4-BE49-F238E27FC236}">
                  <a16:creationId xmlns:a16="http://schemas.microsoft.com/office/drawing/2014/main" id="{A7A7073B-7B55-442C-AF01-07A41EA4507F}"/>
                </a:ext>
              </a:extLst>
            </p:cNvPr>
            <p:cNvGrpSpPr/>
            <p:nvPr/>
          </p:nvGrpSpPr>
          <p:grpSpPr>
            <a:xfrm>
              <a:off x="7195154" y="3556688"/>
              <a:ext cx="2921349" cy="869445"/>
              <a:chOff x="7163920" y="2170061"/>
              <a:chExt cx="2921349" cy="869445"/>
            </a:xfrm>
          </p:grpSpPr>
          <p:pic>
            <p:nvPicPr>
              <p:cNvPr id="81" name="圖形 80">
                <a:extLst>
                  <a:ext uri="{FF2B5EF4-FFF2-40B4-BE49-F238E27FC236}">
                    <a16:creationId xmlns:a16="http://schemas.microsoft.com/office/drawing/2014/main" id="{ED3E1F11-3E68-4154-BF31-063CDFD9C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84" name="圖形 83">
                <a:extLst>
                  <a:ext uri="{FF2B5EF4-FFF2-40B4-BE49-F238E27FC236}">
                    <a16:creationId xmlns:a16="http://schemas.microsoft.com/office/drawing/2014/main" id="{8AF1BE48-6AAD-4688-8AE5-1356D0149C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85" name="圖形 84">
                <a:extLst>
                  <a:ext uri="{FF2B5EF4-FFF2-40B4-BE49-F238E27FC236}">
                    <a16:creationId xmlns:a16="http://schemas.microsoft.com/office/drawing/2014/main" id="{078FC037-5CB6-4A0E-B324-FA0F49E070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94" name="圖形 93">
                <a:extLst>
                  <a:ext uri="{FF2B5EF4-FFF2-40B4-BE49-F238E27FC236}">
                    <a16:creationId xmlns:a16="http://schemas.microsoft.com/office/drawing/2014/main" id="{A1DFBC1B-A42E-478C-9E0A-EC3BF6F8D3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  <p:grpSp>
          <p:nvGrpSpPr>
            <p:cNvPr id="95" name="群組 94">
              <a:extLst>
                <a:ext uri="{FF2B5EF4-FFF2-40B4-BE49-F238E27FC236}">
                  <a16:creationId xmlns:a16="http://schemas.microsoft.com/office/drawing/2014/main" id="{3CE7825A-4688-4493-B7AB-16D8F53B5CC2}"/>
                </a:ext>
              </a:extLst>
            </p:cNvPr>
            <p:cNvGrpSpPr/>
            <p:nvPr/>
          </p:nvGrpSpPr>
          <p:grpSpPr>
            <a:xfrm>
              <a:off x="7195154" y="4611160"/>
              <a:ext cx="2921349" cy="869445"/>
              <a:chOff x="7163920" y="2170061"/>
              <a:chExt cx="2921349" cy="869445"/>
            </a:xfrm>
          </p:grpSpPr>
          <p:pic>
            <p:nvPicPr>
              <p:cNvPr id="96" name="圖形 95">
                <a:extLst>
                  <a:ext uri="{FF2B5EF4-FFF2-40B4-BE49-F238E27FC236}">
                    <a16:creationId xmlns:a16="http://schemas.microsoft.com/office/drawing/2014/main" id="{729AEC9C-A238-4928-B38D-A5451613A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97" name="圖形 96">
                <a:extLst>
                  <a:ext uri="{FF2B5EF4-FFF2-40B4-BE49-F238E27FC236}">
                    <a16:creationId xmlns:a16="http://schemas.microsoft.com/office/drawing/2014/main" id="{237924BC-6615-4093-BC72-1E184E38B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98" name="圖形 97">
                <a:extLst>
                  <a:ext uri="{FF2B5EF4-FFF2-40B4-BE49-F238E27FC236}">
                    <a16:creationId xmlns:a16="http://schemas.microsoft.com/office/drawing/2014/main" id="{49C3D8E7-63E2-49C5-BFBE-6B3533EEAC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99" name="圖形 98">
                <a:extLst>
                  <a:ext uri="{FF2B5EF4-FFF2-40B4-BE49-F238E27FC236}">
                    <a16:creationId xmlns:a16="http://schemas.microsoft.com/office/drawing/2014/main" id="{45EDC21A-BB66-40E7-A7A5-2B74BDE72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</p:grpSp>
      <p:grpSp>
        <p:nvGrpSpPr>
          <p:cNvPr id="100" name="群組 99">
            <a:extLst>
              <a:ext uri="{FF2B5EF4-FFF2-40B4-BE49-F238E27FC236}">
                <a16:creationId xmlns:a16="http://schemas.microsoft.com/office/drawing/2014/main" id="{E7FFFF3C-B420-4B29-8924-F637C867F147}"/>
              </a:ext>
            </a:extLst>
          </p:cNvPr>
          <p:cNvGrpSpPr/>
          <p:nvPr/>
        </p:nvGrpSpPr>
        <p:grpSpPr>
          <a:xfrm>
            <a:off x="8426042" y="2187186"/>
            <a:ext cx="1850917" cy="1218962"/>
            <a:chOff x="7195154" y="3556688"/>
            <a:chExt cx="2921349" cy="1923917"/>
          </a:xfrm>
        </p:grpSpPr>
        <p:grpSp>
          <p:nvGrpSpPr>
            <p:cNvPr id="101" name="群組 100">
              <a:extLst>
                <a:ext uri="{FF2B5EF4-FFF2-40B4-BE49-F238E27FC236}">
                  <a16:creationId xmlns:a16="http://schemas.microsoft.com/office/drawing/2014/main" id="{3AF2A18F-53BB-4A64-8F8C-A862CE9180D7}"/>
                </a:ext>
              </a:extLst>
            </p:cNvPr>
            <p:cNvGrpSpPr/>
            <p:nvPr/>
          </p:nvGrpSpPr>
          <p:grpSpPr>
            <a:xfrm>
              <a:off x="7195154" y="3556688"/>
              <a:ext cx="2921349" cy="869445"/>
              <a:chOff x="7163920" y="2170061"/>
              <a:chExt cx="2921349" cy="869445"/>
            </a:xfrm>
          </p:grpSpPr>
          <p:pic>
            <p:nvPicPr>
              <p:cNvPr id="107" name="圖形 106">
                <a:extLst>
                  <a:ext uri="{FF2B5EF4-FFF2-40B4-BE49-F238E27FC236}">
                    <a16:creationId xmlns:a16="http://schemas.microsoft.com/office/drawing/2014/main" id="{7ECE1F26-49A0-4BD3-B6EC-9B57E6D9AA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08" name="圖形 107">
                <a:extLst>
                  <a:ext uri="{FF2B5EF4-FFF2-40B4-BE49-F238E27FC236}">
                    <a16:creationId xmlns:a16="http://schemas.microsoft.com/office/drawing/2014/main" id="{47340B6E-404C-406C-822D-AA0D4973D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09" name="圖形 108">
                <a:extLst>
                  <a:ext uri="{FF2B5EF4-FFF2-40B4-BE49-F238E27FC236}">
                    <a16:creationId xmlns:a16="http://schemas.microsoft.com/office/drawing/2014/main" id="{D758C415-F77C-46F9-BE59-B4C634B1DE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10" name="圖形 109">
                <a:extLst>
                  <a:ext uri="{FF2B5EF4-FFF2-40B4-BE49-F238E27FC236}">
                    <a16:creationId xmlns:a16="http://schemas.microsoft.com/office/drawing/2014/main" id="{2D7F7806-7A6C-4EC8-8D68-F58F79F690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  <p:grpSp>
          <p:nvGrpSpPr>
            <p:cNvPr id="102" name="群組 101">
              <a:extLst>
                <a:ext uri="{FF2B5EF4-FFF2-40B4-BE49-F238E27FC236}">
                  <a16:creationId xmlns:a16="http://schemas.microsoft.com/office/drawing/2014/main" id="{AE01E8BD-9D62-4E3C-B3C7-3E54A327F6BE}"/>
                </a:ext>
              </a:extLst>
            </p:cNvPr>
            <p:cNvGrpSpPr/>
            <p:nvPr/>
          </p:nvGrpSpPr>
          <p:grpSpPr>
            <a:xfrm>
              <a:off x="7195154" y="4611160"/>
              <a:ext cx="2921349" cy="869445"/>
              <a:chOff x="7163920" y="2170061"/>
              <a:chExt cx="2921349" cy="869445"/>
            </a:xfrm>
          </p:grpSpPr>
          <p:pic>
            <p:nvPicPr>
              <p:cNvPr id="103" name="圖形 102">
                <a:extLst>
                  <a:ext uri="{FF2B5EF4-FFF2-40B4-BE49-F238E27FC236}">
                    <a16:creationId xmlns:a16="http://schemas.microsoft.com/office/drawing/2014/main" id="{F87B946D-6DA4-49DC-BDAF-76765D1EFE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04" name="圖形 103">
                <a:extLst>
                  <a:ext uri="{FF2B5EF4-FFF2-40B4-BE49-F238E27FC236}">
                    <a16:creationId xmlns:a16="http://schemas.microsoft.com/office/drawing/2014/main" id="{32AC5148-94AF-46EC-84E8-C70CED99D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05" name="圖形 104">
                <a:extLst>
                  <a:ext uri="{FF2B5EF4-FFF2-40B4-BE49-F238E27FC236}">
                    <a16:creationId xmlns:a16="http://schemas.microsoft.com/office/drawing/2014/main" id="{64AFD5ED-DAC0-442F-8EC0-87B1D965BE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06" name="圖形 105">
                <a:extLst>
                  <a:ext uri="{FF2B5EF4-FFF2-40B4-BE49-F238E27FC236}">
                    <a16:creationId xmlns:a16="http://schemas.microsoft.com/office/drawing/2014/main" id="{B61645F6-0719-4B37-A91D-087AA47E9D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</p:grpSp>
      <p:grpSp>
        <p:nvGrpSpPr>
          <p:cNvPr id="111" name="群組 110">
            <a:extLst>
              <a:ext uri="{FF2B5EF4-FFF2-40B4-BE49-F238E27FC236}">
                <a16:creationId xmlns:a16="http://schemas.microsoft.com/office/drawing/2014/main" id="{C3EAB42F-50DF-4295-8E21-FF27551CA9C4}"/>
              </a:ext>
            </a:extLst>
          </p:cNvPr>
          <p:cNvGrpSpPr/>
          <p:nvPr/>
        </p:nvGrpSpPr>
        <p:grpSpPr>
          <a:xfrm>
            <a:off x="6376854" y="4309650"/>
            <a:ext cx="1850917" cy="1218962"/>
            <a:chOff x="7195154" y="3556688"/>
            <a:chExt cx="2921349" cy="1923917"/>
          </a:xfrm>
        </p:grpSpPr>
        <p:grpSp>
          <p:nvGrpSpPr>
            <p:cNvPr id="112" name="群組 111">
              <a:extLst>
                <a:ext uri="{FF2B5EF4-FFF2-40B4-BE49-F238E27FC236}">
                  <a16:creationId xmlns:a16="http://schemas.microsoft.com/office/drawing/2014/main" id="{B826DE31-DBE1-40C2-A720-536AA0B0E33F}"/>
                </a:ext>
              </a:extLst>
            </p:cNvPr>
            <p:cNvGrpSpPr/>
            <p:nvPr/>
          </p:nvGrpSpPr>
          <p:grpSpPr>
            <a:xfrm>
              <a:off x="7195154" y="3556688"/>
              <a:ext cx="2921349" cy="869445"/>
              <a:chOff x="7163920" y="2170061"/>
              <a:chExt cx="2921349" cy="869445"/>
            </a:xfrm>
          </p:grpSpPr>
          <p:pic>
            <p:nvPicPr>
              <p:cNvPr id="118" name="圖形 117">
                <a:extLst>
                  <a:ext uri="{FF2B5EF4-FFF2-40B4-BE49-F238E27FC236}">
                    <a16:creationId xmlns:a16="http://schemas.microsoft.com/office/drawing/2014/main" id="{3716B2A6-9F58-48D2-AD36-1C724A97E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19" name="圖形 118">
                <a:extLst>
                  <a:ext uri="{FF2B5EF4-FFF2-40B4-BE49-F238E27FC236}">
                    <a16:creationId xmlns:a16="http://schemas.microsoft.com/office/drawing/2014/main" id="{96AB3867-D7F1-4128-BDD7-58BC3A0D4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20" name="圖形 119">
                <a:extLst>
                  <a:ext uri="{FF2B5EF4-FFF2-40B4-BE49-F238E27FC236}">
                    <a16:creationId xmlns:a16="http://schemas.microsoft.com/office/drawing/2014/main" id="{06F4AD63-898E-401E-8E28-112B17353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21" name="圖形 120">
                <a:extLst>
                  <a:ext uri="{FF2B5EF4-FFF2-40B4-BE49-F238E27FC236}">
                    <a16:creationId xmlns:a16="http://schemas.microsoft.com/office/drawing/2014/main" id="{4BE0DC13-DB38-476C-B047-6114846715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  <p:grpSp>
          <p:nvGrpSpPr>
            <p:cNvPr id="113" name="群組 112">
              <a:extLst>
                <a:ext uri="{FF2B5EF4-FFF2-40B4-BE49-F238E27FC236}">
                  <a16:creationId xmlns:a16="http://schemas.microsoft.com/office/drawing/2014/main" id="{FF0D9C36-39A5-4FB1-A2BF-6AD5F06F74BF}"/>
                </a:ext>
              </a:extLst>
            </p:cNvPr>
            <p:cNvGrpSpPr/>
            <p:nvPr/>
          </p:nvGrpSpPr>
          <p:grpSpPr>
            <a:xfrm>
              <a:off x="7195154" y="4611160"/>
              <a:ext cx="2921349" cy="869445"/>
              <a:chOff x="7163920" y="2170061"/>
              <a:chExt cx="2921349" cy="869445"/>
            </a:xfrm>
          </p:grpSpPr>
          <p:pic>
            <p:nvPicPr>
              <p:cNvPr id="114" name="圖形 113">
                <a:extLst>
                  <a:ext uri="{FF2B5EF4-FFF2-40B4-BE49-F238E27FC236}">
                    <a16:creationId xmlns:a16="http://schemas.microsoft.com/office/drawing/2014/main" id="{FD635684-F2AA-4355-8263-DF16208136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15" name="圖形 114">
                <a:extLst>
                  <a:ext uri="{FF2B5EF4-FFF2-40B4-BE49-F238E27FC236}">
                    <a16:creationId xmlns:a16="http://schemas.microsoft.com/office/drawing/2014/main" id="{715446F3-6F93-4814-BEC0-C688274A77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16" name="圖形 115">
                <a:extLst>
                  <a:ext uri="{FF2B5EF4-FFF2-40B4-BE49-F238E27FC236}">
                    <a16:creationId xmlns:a16="http://schemas.microsoft.com/office/drawing/2014/main" id="{C758A575-A431-4500-87EB-5D01ABCFE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17" name="圖形 116">
                <a:extLst>
                  <a:ext uri="{FF2B5EF4-FFF2-40B4-BE49-F238E27FC236}">
                    <a16:creationId xmlns:a16="http://schemas.microsoft.com/office/drawing/2014/main" id="{DE52F2DB-B399-4687-A0A9-7856F057E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</p:grpSp>
      <p:grpSp>
        <p:nvGrpSpPr>
          <p:cNvPr id="162" name="群組 161">
            <a:extLst>
              <a:ext uri="{FF2B5EF4-FFF2-40B4-BE49-F238E27FC236}">
                <a16:creationId xmlns:a16="http://schemas.microsoft.com/office/drawing/2014/main" id="{CD38085F-044E-4CD2-97F6-DE2EB8F1C1B1}"/>
              </a:ext>
            </a:extLst>
          </p:cNvPr>
          <p:cNvGrpSpPr/>
          <p:nvPr/>
        </p:nvGrpSpPr>
        <p:grpSpPr>
          <a:xfrm>
            <a:off x="8426042" y="4309650"/>
            <a:ext cx="1850917" cy="1218962"/>
            <a:chOff x="7195154" y="3556688"/>
            <a:chExt cx="2921349" cy="1923917"/>
          </a:xfrm>
        </p:grpSpPr>
        <p:grpSp>
          <p:nvGrpSpPr>
            <p:cNvPr id="163" name="群組 162">
              <a:extLst>
                <a:ext uri="{FF2B5EF4-FFF2-40B4-BE49-F238E27FC236}">
                  <a16:creationId xmlns:a16="http://schemas.microsoft.com/office/drawing/2014/main" id="{8561D53B-9C38-4464-94D8-97A1F8A30427}"/>
                </a:ext>
              </a:extLst>
            </p:cNvPr>
            <p:cNvGrpSpPr/>
            <p:nvPr/>
          </p:nvGrpSpPr>
          <p:grpSpPr>
            <a:xfrm>
              <a:off x="7195154" y="3556688"/>
              <a:ext cx="2921349" cy="869445"/>
              <a:chOff x="7163920" y="2170061"/>
              <a:chExt cx="2921349" cy="869445"/>
            </a:xfrm>
          </p:grpSpPr>
          <p:pic>
            <p:nvPicPr>
              <p:cNvPr id="169" name="圖形 168">
                <a:extLst>
                  <a:ext uri="{FF2B5EF4-FFF2-40B4-BE49-F238E27FC236}">
                    <a16:creationId xmlns:a16="http://schemas.microsoft.com/office/drawing/2014/main" id="{5652E2A0-5ECB-4015-89A5-42A6EFF22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70" name="圖形 169">
                <a:extLst>
                  <a:ext uri="{FF2B5EF4-FFF2-40B4-BE49-F238E27FC236}">
                    <a16:creationId xmlns:a16="http://schemas.microsoft.com/office/drawing/2014/main" id="{B74D8D95-3224-43C1-8A06-9130D4955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71" name="圖形 170">
                <a:extLst>
                  <a:ext uri="{FF2B5EF4-FFF2-40B4-BE49-F238E27FC236}">
                    <a16:creationId xmlns:a16="http://schemas.microsoft.com/office/drawing/2014/main" id="{842E59A2-9CBA-4B5A-8CB3-BC0FCBB564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72" name="圖形 171">
                <a:extLst>
                  <a:ext uri="{FF2B5EF4-FFF2-40B4-BE49-F238E27FC236}">
                    <a16:creationId xmlns:a16="http://schemas.microsoft.com/office/drawing/2014/main" id="{66EC190E-6A68-43C4-AEA7-00FFAEAA8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  <p:grpSp>
          <p:nvGrpSpPr>
            <p:cNvPr id="164" name="群組 163">
              <a:extLst>
                <a:ext uri="{FF2B5EF4-FFF2-40B4-BE49-F238E27FC236}">
                  <a16:creationId xmlns:a16="http://schemas.microsoft.com/office/drawing/2014/main" id="{C3DE3A5C-6BC7-4977-B3A3-C2C60C8CDD9B}"/>
                </a:ext>
              </a:extLst>
            </p:cNvPr>
            <p:cNvGrpSpPr/>
            <p:nvPr/>
          </p:nvGrpSpPr>
          <p:grpSpPr>
            <a:xfrm>
              <a:off x="7195154" y="4611160"/>
              <a:ext cx="2921349" cy="869445"/>
              <a:chOff x="7163920" y="2170061"/>
              <a:chExt cx="2921349" cy="869445"/>
            </a:xfrm>
          </p:grpSpPr>
          <p:pic>
            <p:nvPicPr>
              <p:cNvPr id="165" name="圖形 164">
                <a:extLst>
                  <a:ext uri="{FF2B5EF4-FFF2-40B4-BE49-F238E27FC236}">
                    <a16:creationId xmlns:a16="http://schemas.microsoft.com/office/drawing/2014/main" id="{55710E6A-3460-49C7-AF81-F99A4BBF50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66" name="圖形 165">
                <a:extLst>
                  <a:ext uri="{FF2B5EF4-FFF2-40B4-BE49-F238E27FC236}">
                    <a16:creationId xmlns:a16="http://schemas.microsoft.com/office/drawing/2014/main" id="{80A86FA1-7BEF-473C-B985-37BD685167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67" name="圖形 166">
                <a:extLst>
                  <a:ext uri="{FF2B5EF4-FFF2-40B4-BE49-F238E27FC236}">
                    <a16:creationId xmlns:a16="http://schemas.microsoft.com/office/drawing/2014/main" id="{A09AB37D-4CD1-41D7-BF47-4BA285597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68" name="圖形 167">
                <a:extLst>
                  <a:ext uri="{FF2B5EF4-FFF2-40B4-BE49-F238E27FC236}">
                    <a16:creationId xmlns:a16="http://schemas.microsoft.com/office/drawing/2014/main" id="{D7B29C06-6525-400C-BDF3-03942D40D1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</p:grpSp>
      <p:pic>
        <p:nvPicPr>
          <p:cNvPr id="5" name="圖形 4">
            <a:extLst>
              <a:ext uri="{FF2B5EF4-FFF2-40B4-BE49-F238E27FC236}">
                <a16:creationId xmlns:a16="http://schemas.microsoft.com/office/drawing/2014/main" id="{7B5B665A-9DE6-42B3-9780-C13C4E3E8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776150" y="2508412"/>
            <a:ext cx="1050916" cy="934626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FD8A5C54-4A89-4CDF-8F11-1D621130FB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7200" y="2727415"/>
            <a:ext cx="1266583" cy="1202378"/>
          </a:xfrm>
          <a:prstGeom prst="rect">
            <a:avLst/>
          </a:prstGeom>
        </p:spPr>
      </p:pic>
      <p:sp>
        <p:nvSpPr>
          <p:cNvPr id="205" name="矩形 204">
            <a:extLst>
              <a:ext uri="{FF2B5EF4-FFF2-40B4-BE49-F238E27FC236}">
                <a16:creationId xmlns:a16="http://schemas.microsoft.com/office/drawing/2014/main" id="{541ECA5E-E97C-48E7-967D-2214AA2102B2}"/>
              </a:ext>
            </a:extLst>
          </p:cNvPr>
          <p:cNvSpPr/>
          <p:nvPr/>
        </p:nvSpPr>
        <p:spPr>
          <a:xfrm>
            <a:off x="6264786" y="2082839"/>
            <a:ext cx="4140114" cy="1441331"/>
          </a:xfrm>
          <a:prstGeom prst="rect">
            <a:avLst/>
          </a:prstGeom>
          <a:noFill/>
          <a:ln w="38100" cap="flat">
            <a:solidFill>
              <a:srgbClr val="FDCFAD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6" name="TextBox 21">
            <a:extLst>
              <a:ext uri="{FF2B5EF4-FFF2-40B4-BE49-F238E27FC236}">
                <a16:creationId xmlns:a16="http://schemas.microsoft.com/office/drawing/2014/main" id="{416AD760-0F76-4FE7-A8DA-732859FE36D5}"/>
              </a:ext>
            </a:extLst>
          </p:cNvPr>
          <p:cNvSpPr txBox="1"/>
          <p:nvPr/>
        </p:nvSpPr>
        <p:spPr>
          <a:xfrm>
            <a:off x="8392823" y="3664605"/>
            <a:ext cx="240172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Mini-SAS HD cable</a:t>
            </a:r>
            <a:endParaRPr lang="zh-TW" altLang="en-US">
              <a:solidFill>
                <a:srgbClr val="FDCFA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07" name="TextBox 21">
            <a:extLst>
              <a:ext uri="{FF2B5EF4-FFF2-40B4-BE49-F238E27FC236}">
                <a16:creationId xmlns:a16="http://schemas.microsoft.com/office/drawing/2014/main" id="{BFE2287C-9FD8-4926-B82E-D3FDFDD0ADC3}"/>
              </a:ext>
            </a:extLst>
          </p:cNvPr>
          <p:cNvSpPr txBox="1"/>
          <p:nvPr/>
        </p:nvSpPr>
        <p:spPr>
          <a:xfrm>
            <a:off x="6176290" y="5540227"/>
            <a:ext cx="468220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…</a:t>
            </a:r>
          </a:p>
          <a:p>
            <a:pPr algn="ctr"/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QTS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4.5.1+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/QuTS hero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h4.5.1+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up to 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algn="ctr"/>
            <a:r>
              <a:rPr lang="zh-TW" altLang="en-US" sz="28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16</a:t>
            </a:r>
            <a:r>
              <a:rPr lang="en-US" altLang="zh-TW" sz="2800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</a:t>
            </a:r>
            <a:r>
              <a:rPr lang="zh-TW" altLang="en-US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JBOD</a:t>
            </a:r>
          </a:p>
        </p:txBody>
      </p:sp>
      <p:sp>
        <p:nvSpPr>
          <p:cNvPr id="208" name="矩形 207">
            <a:extLst>
              <a:ext uri="{FF2B5EF4-FFF2-40B4-BE49-F238E27FC236}">
                <a16:creationId xmlns:a16="http://schemas.microsoft.com/office/drawing/2014/main" id="{D5B0179B-8D6E-427A-AE32-2B11EB5B1CE5}"/>
              </a:ext>
            </a:extLst>
          </p:cNvPr>
          <p:cNvSpPr/>
          <p:nvPr/>
        </p:nvSpPr>
        <p:spPr>
          <a:xfrm>
            <a:off x="6264786" y="4189917"/>
            <a:ext cx="4140114" cy="1441331"/>
          </a:xfrm>
          <a:prstGeom prst="rect">
            <a:avLst/>
          </a:prstGeom>
          <a:noFill/>
          <a:ln w="38100" cap="flat">
            <a:solidFill>
              <a:srgbClr val="FDCFAD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7959F761-EAA1-4925-AF02-47171EB58261}"/>
              </a:ext>
            </a:extLst>
          </p:cNvPr>
          <p:cNvCxnSpPr>
            <a:stCxn id="205" idx="2"/>
            <a:endCxn id="208" idx="0"/>
          </p:cNvCxnSpPr>
          <p:nvPr/>
        </p:nvCxnSpPr>
        <p:spPr>
          <a:xfrm>
            <a:off x="8334843" y="3524170"/>
            <a:ext cx="0" cy="665747"/>
          </a:xfrm>
          <a:prstGeom prst="line">
            <a:avLst/>
          </a:prstGeom>
          <a:ln w="38100">
            <a:solidFill>
              <a:srgbClr val="FDCF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直線接點 208">
            <a:extLst>
              <a:ext uri="{FF2B5EF4-FFF2-40B4-BE49-F238E27FC236}">
                <a16:creationId xmlns:a16="http://schemas.microsoft.com/office/drawing/2014/main" id="{7A685614-5308-4DF1-A136-AAE42422D5FE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2093784" y="2975725"/>
            <a:ext cx="682366" cy="0"/>
          </a:xfrm>
          <a:prstGeom prst="line">
            <a:avLst/>
          </a:prstGeom>
          <a:ln w="38100">
            <a:solidFill>
              <a:srgbClr val="FDCFA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21">
            <a:extLst>
              <a:ext uri="{FF2B5EF4-FFF2-40B4-BE49-F238E27FC236}">
                <a16:creationId xmlns:a16="http://schemas.microsoft.com/office/drawing/2014/main" id="{F7156629-0197-461F-880B-F9E1587D2192}"/>
              </a:ext>
            </a:extLst>
          </p:cNvPr>
          <p:cNvSpPr txBox="1"/>
          <p:nvPr/>
        </p:nvSpPr>
        <p:spPr>
          <a:xfrm>
            <a:off x="6951112" y="3703714"/>
            <a:ext cx="123784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48Gb/s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" name="TextBox 21">
            <a:extLst>
              <a:ext uri="{FF2B5EF4-FFF2-40B4-BE49-F238E27FC236}">
                <a16:creationId xmlns:a16="http://schemas.microsoft.com/office/drawing/2014/main" id="{76B5FF5F-5D75-4C24-B1E6-673200559B39}"/>
              </a:ext>
            </a:extLst>
          </p:cNvPr>
          <p:cNvSpPr txBox="1"/>
          <p:nvPr/>
        </p:nvSpPr>
        <p:spPr>
          <a:xfrm>
            <a:off x="3856559" y="3239127"/>
            <a:ext cx="232202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8644-8644 Mini-SAS HD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12Gb/s cable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64" name="TextBox 21">
            <a:extLst>
              <a:ext uri="{FF2B5EF4-FFF2-40B4-BE49-F238E27FC236}">
                <a16:creationId xmlns:a16="http://schemas.microsoft.com/office/drawing/2014/main" id="{B49FDEFE-1F2B-4421-BDD4-1BF737F6276F}"/>
              </a:ext>
            </a:extLst>
          </p:cNvPr>
          <p:cNvSpPr txBox="1"/>
          <p:nvPr/>
        </p:nvSpPr>
        <p:spPr>
          <a:xfrm>
            <a:off x="3696474" y="2491727"/>
            <a:ext cx="98488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48Gb/s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8602F827-C58E-4C26-9FBA-F39115055366}"/>
              </a:ext>
            </a:extLst>
          </p:cNvPr>
          <p:cNvGrpSpPr/>
          <p:nvPr/>
        </p:nvGrpSpPr>
        <p:grpSpPr>
          <a:xfrm>
            <a:off x="4495842" y="2291950"/>
            <a:ext cx="994175" cy="926857"/>
            <a:chOff x="5518385" y="3474647"/>
            <a:chExt cx="1338083" cy="1247478"/>
          </a:xfrm>
        </p:grpSpPr>
        <p:sp>
          <p:nvSpPr>
            <p:cNvPr id="66" name="橢圓 65">
              <a:extLst>
                <a:ext uri="{FF2B5EF4-FFF2-40B4-BE49-F238E27FC236}">
                  <a16:creationId xmlns:a16="http://schemas.microsoft.com/office/drawing/2014/main" id="{E11DD2F4-2C59-4750-A89B-9FA8AFED1905}"/>
                </a:ext>
              </a:extLst>
            </p:cNvPr>
            <p:cNvSpPr/>
            <p:nvPr/>
          </p:nvSpPr>
          <p:spPr>
            <a:xfrm>
              <a:off x="5608990" y="3474647"/>
              <a:ext cx="1247478" cy="1247478"/>
            </a:xfrm>
            <a:prstGeom prst="ellipse">
              <a:avLst/>
            </a:prstGeom>
            <a:solidFill>
              <a:srgbClr val="FDCF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67" name="圖片 66">
              <a:extLst>
                <a:ext uri="{FF2B5EF4-FFF2-40B4-BE49-F238E27FC236}">
                  <a16:creationId xmlns:a16="http://schemas.microsoft.com/office/drawing/2014/main" id="{50860441-ABD7-4C08-9E63-A976A56C2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8385" y="3662762"/>
              <a:ext cx="1240354" cy="930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747265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86840C-4D16-7343-9875-23D7CBA615A9}"/>
              </a:ext>
            </a:extLst>
          </p:cNvPr>
          <p:cNvSpPr txBox="1">
            <a:spLocks/>
          </p:cNvSpPr>
          <p:nvPr/>
        </p:nvSpPr>
        <p:spPr>
          <a:xfrm>
            <a:off x="7236742" y="2652367"/>
            <a:ext cx="4710313" cy="237741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TW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Expand</a:t>
            </a:r>
          </a:p>
          <a:p>
            <a:pPr>
              <a:lnSpc>
                <a:spcPct val="100000"/>
              </a:lnSpc>
            </a:pPr>
            <a:r>
              <a:rPr lang="en-US" altLang="zh-TW" sz="4800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Windows Server </a:t>
            </a:r>
          </a:p>
          <a:p>
            <a:pPr>
              <a:lnSpc>
                <a:spcPct val="100000"/>
              </a:lnSpc>
            </a:pPr>
            <a:r>
              <a:rPr lang="en-US" altLang="zh-TW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</a:t>
            </a:r>
            <a:r>
              <a:rPr lang="zh-TW" altLang="en-US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tror</a:t>
            </a:r>
            <a:r>
              <a:rPr lang="en-US" altLang="en-US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</a:t>
            </a:r>
            <a:r>
              <a:rPr lang="zh-TW" altLang="en-US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ge space</a:t>
            </a:r>
            <a:endParaRPr lang="en-US" sz="4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919232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C29B6-AC69-48FB-884C-D9C44A34A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Install Broadcom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SAS HBA or SAS RAID card on 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Windows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S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erver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 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16B7052-A6BE-4C59-89A9-C497473D626B}"/>
              </a:ext>
            </a:extLst>
          </p:cNvPr>
          <p:cNvSpPr/>
          <p:nvPr/>
        </p:nvSpPr>
        <p:spPr>
          <a:xfrm>
            <a:off x="1479947" y="2141790"/>
            <a:ext cx="1398410" cy="3871824"/>
          </a:xfrm>
          <a:prstGeom prst="rect">
            <a:avLst/>
          </a:prstGeom>
          <a:noFill/>
          <a:ln w="38100" cap="flat">
            <a:solidFill>
              <a:srgbClr val="FDCFAD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2F2E85B5-5505-405B-B95E-ADE9CEAD9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682945" y="2261487"/>
            <a:ext cx="1050916" cy="934626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B56F4D31-5FBE-4FDE-9D64-270CDAD35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682945" y="4818197"/>
            <a:ext cx="1050916" cy="934626"/>
          </a:xfrm>
          <a:prstGeom prst="rect">
            <a:avLst/>
          </a:prstGeom>
        </p:spPr>
      </p:pic>
      <p:sp>
        <p:nvSpPr>
          <p:cNvPr id="19" name="TextBox 21">
            <a:extLst>
              <a:ext uri="{FF2B5EF4-FFF2-40B4-BE49-F238E27FC236}">
                <a16:creationId xmlns:a16="http://schemas.microsoft.com/office/drawing/2014/main" id="{2AB85492-AE0C-4DF8-9B20-3E9DD690F06B}"/>
              </a:ext>
            </a:extLst>
          </p:cNvPr>
          <p:cNvSpPr txBox="1"/>
          <p:nvPr/>
        </p:nvSpPr>
        <p:spPr>
          <a:xfrm>
            <a:off x="3321459" y="2397621"/>
            <a:ext cx="111119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48 Gb/s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1" name="圖片 20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8F4E74E1-341F-4B21-A65E-6A8AFB3EFF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3529" y="1957673"/>
            <a:ext cx="4230271" cy="1315146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CF023E8C-5C6B-41D6-9C9F-39FC2D01BFB8}"/>
              </a:ext>
            </a:extLst>
          </p:cNvPr>
          <p:cNvCxnSpPr>
            <a:cxnSpLocks/>
          </p:cNvCxnSpPr>
          <p:nvPr/>
        </p:nvCxnSpPr>
        <p:spPr>
          <a:xfrm>
            <a:off x="2878357" y="2713778"/>
            <a:ext cx="4346037" cy="0"/>
          </a:xfrm>
          <a:prstGeom prst="straightConnector1">
            <a:avLst/>
          </a:prstGeom>
          <a:ln w="38100">
            <a:solidFill>
              <a:srgbClr val="FDCFAD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圖片 22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E2E1E1BF-CF87-4663-A340-A8BCA55109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3529" y="4835225"/>
            <a:ext cx="4230271" cy="1315146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142E9612-5334-49DE-B540-94A017B1588C}"/>
              </a:ext>
            </a:extLst>
          </p:cNvPr>
          <p:cNvGrpSpPr/>
          <p:nvPr/>
        </p:nvGrpSpPr>
        <p:grpSpPr>
          <a:xfrm>
            <a:off x="7729415" y="3564467"/>
            <a:ext cx="77091" cy="959405"/>
            <a:chOff x="8203074" y="3564467"/>
            <a:chExt cx="77091" cy="959405"/>
          </a:xfrm>
        </p:grpSpPr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C2FF3822-DFE8-4545-AC24-DDDBDCD9CF61}"/>
                </a:ext>
              </a:extLst>
            </p:cNvPr>
            <p:cNvSpPr/>
            <p:nvPr/>
          </p:nvSpPr>
          <p:spPr>
            <a:xfrm>
              <a:off x="8203075" y="3564467"/>
              <a:ext cx="77090" cy="77090"/>
            </a:xfrm>
            <a:prstGeom prst="ellipse">
              <a:avLst/>
            </a:prstGeom>
            <a:solidFill>
              <a:srgbClr val="FDCF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9C5EEE01-88C0-412E-B84F-CD7F28FCA532}"/>
                </a:ext>
              </a:extLst>
            </p:cNvPr>
            <p:cNvSpPr/>
            <p:nvPr/>
          </p:nvSpPr>
          <p:spPr>
            <a:xfrm>
              <a:off x="8203075" y="4005625"/>
              <a:ext cx="77090" cy="77090"/>
            </a:xfrm>
            <a:prstGeom prst="ellipse">
              <a:avLst/>
            </a:prstGeom>
            <a:solidFill>
              <a:srgbClr val="FDCF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838A0804-8262-47C0-A2A1-69FC453B1519}"/>
                </a:ext>
              </a:extLst>
            </p:cNvPr>
            <p:cNvSpPr/>
            <p:nvPr/>
          </p:nvSpPr>
          <p:spPr>
            <a:xfrm>
              <a:off x="8203074" y="4446782"/>
              <a:ext cx="77090" cy="77090"/>
            </a:xfrm>
            <a:prstGeom prst="ellipse">
              <a:avLst/>
            </a:prstGeom>
            <a:solidFill>
              <a:srgbClr val="FDCF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7" name="TextBox 21">
            <a:extLst>
              <a:ext uri="{FF2B5EF4-FFF2-40B4-BE49-F238E27FC236}">
                <a16:creationId xmlns:a16="http://schemas.microsoft.com/office/drawing/2014/main" id="{7F32A528-5D50-4809-8A0E-2B48AF2531C6}"/>
              </a:ext>
            </a:extLst>
          </p:cNvPr>
          <p:cNvSpPr txBox="1"/>
          <p:nvPr/>
        </p:nvSpPr>
        <p:spPr>
          <a:xfrm>
            <a:off x="7806505" y="3436723"/>
            <a:ext cx="355201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Connect multiple</a:t>
            </a:r>
            <a:r>
              <a:rPr lang="en-US" altLang="zh-TW" sz="4000" b="1">
                <a:solidFill>
                  <a:srgbClr val="FDCFAD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 </a:t>
            </a:r>
            <a:endParaRPr lang="zh-TW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  <a:p>
            <a:pPr algn="ctr"/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TL SAS JBOD</a:t>
            </a:r>
            <a:endParaRPr lang="zh-TW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8B78F1E8-A9F9-4A77-A31F-1557C7BE63D4}"/>
              </a:ext>
            </a:extLst>
          </p:cNvPr>
          <p:cNvCxnSpPr>
            <a:cxnSpLocks/>
          </p:cNvCxnSpPr>
          <p:nvPr/>
        </p:nvCxnSpPr>
        <p:spPr>
          <a:xfrm flipH="1">
            <a:off x="2878357" y="5437620"/>
            <a:ext cx="4374111" cy="0"/>
          </a:xfrm>
          <a:prstGeom prst="straightConnector1">
            <a:avLst/>
          </a:prstGeom>
          <a:ln w="38100">
            <a:solidFill>
              <a:srgbClr val="FDCFAD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21">
            <a:extLst>
              <a:ext uri="{FF2B5EF4-FFF2-40B4-BE49-F238E27FC236}">
                <a16:creationId xmlns:a16="http://schemas.microsoft.com/office/drawing/2014/main" id="{52B75730-2726-4BB4-9972-058A2E8DB4F0}"/>
              </a:ext>
            </a:extLst>
          </p:cNvPr>
          <p:cNvSpPr txBox="1"/>
          <p:nvPr/>
        </p:nvSpPr>
        <p:spPr>
          <a:xfrm>
            <a:off x="3662210" y="3410408"/>
            <a:ext cx="315201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8644 to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8644 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Mini-SAS HD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12Gb/s cable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56F58489-F422-4A9C-B4DD-0F63C5BCBCB9}"/>
              </a:ext>
            </a:extLst>
          </p:cNvPr>
          <p:cNvSpPr txBox="1"/>
          <p:nvPr/>
        </p:nvSpPr>
        <p:spPr>
          <a:xfrm>
            <a:off x="3299738" y="5141875"/>
            <a:ext cx="98488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48Gb/s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B0D9E4A4-9E72-4F42-B815-2DFF43C72B69}"/>
              </a:ext>
            </a:extLst>
          </p:cNvPr>
          <p:cNvSpPr txBox="1"/>
          <p:nvPr/>
        </p:nvSpPr>
        <p:spPr>
          <a:xfrm>
            <a:off x="860198" y="6092258"/>
            <a:ext cx="2696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Windows Server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30A84018-65AA-4F9E-81FC-5B29DDB7E74B}"/>
              </a:ext>
            </a:extLst>
          </p:cNvPr>
          <p:cNvGrpSpPr/>
          <p:nvPr/>
        </p:nvGrpSpPr>
        <p:grpSpPr>
          <a:xfrm>
            <a:off x="4706000" y="2260718"/>
            <a:ext cx="994175" cy="926857"/>
            <a:chOff x="5518385" y="3474647"/>
            <a:chExt cx="1338083" cy="1247478"/>
          </a:xfrm>
        </p:grpSpPr>
        <p:sp>
          <p:nvSpPr>
            <p:cNvPr id="5" name="橢圓 4">
              <a:extLst>
                <a:ext uri="{FF2B5EF4-FFF2-40B4-BE49-F238E27FC236}">
                  <a16:creationId xmlns:a16="http://schemas.microsoft.com/office/drawing/2014/main" id="{E722D245-9B3D-4994-9AAB-51EDAA73CF48}"/>
                </a:ext>
              </a:extLst>
            </p:cNvPr>
            <p:cNvSpPr/>
            <p:nvPr/>
          </p:nvSpPr>
          <p:spPr>
            <a:xfrm>
              <a:off x="5608990" y="3474647"/>
              <a:ext cx="1247478" cy="1247478"/>
            </a:xfrm>
            <a:prstGeom prst="ellipse">
              <a:avLst/>
            </a:prstGeom>
            <a:solidFill>
              <a:srgbClr val="FDCF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DF95DECD-D427-4B96-A1CD-17892C08A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8385" y="3662762"/>
              <a:ext cx="1240354" cy="930264"/>
            </a:xfrm>
            <a:prstGeom prst="rect">
              <a:avLst/>
            </a:prstGeom>
          </p:spPr>
        </p:pic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53B5D6F0-EFF8-408E-844A-7B4CD521514A}"/>
              </a:ext>
            </a:extLst>
          </p:cNvPr>
          <p:cNvGrpSpPr/>
          <p:nvPr/>
        </p:nvGrpSpPr>
        <p:grpSpPr>
          <a:xfrm>
            <a:off x="4706000" y="4885346"/>
            <a:ext cx="994175" cy="926857"/>
            <a:chOff x="5518385" y="3474647"/>
            <a:chExt cx="1338083" cy="1247478"/>
          </a:xfrm>
        </p:grpSpPr>
        <p:sp>
          <p:nvSpPr>
            <p:cNvPr id="32" name="橢圓 31">
              <a:extLst>
                <a:ext uri="{FF2B5EF4-FFF2-40B4-BE49-F238E27FC236}">
                  <a16:creationId xmlns:a16="http://schemas.microsoft.com/office/drawing/2014/main" id="{32962967-1438-432B-80A8-C5B166EAD2BE}"/>
                </a:ext>
              </a:extLst>
            </p:cNvPr>
            <p:cNvSpPr/>
            <p:nvPr/>
          </p:nvSpPr>
          <p:spPr>
            <a:xfrm>
              <a:off x="5608990" y="3474647"/>
              <a:ext cx="1247478" cy="1247478"/>
            </a:xfrm>
            <a:prstGeom prst="ellipse">
              <a:avLst/>
            </a:prstGeom>
            <a:solidFill>
              <a:srgbClr val="FDCF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DF2779BB-0392-4633-8765-2259F1A48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8385" y="3662762"/>
              <a:ext cx="1240354" cy="930264"/>
            </a:xfrm>
            <a:prstGeom prst="rect">
              <a:avLst/>
            </a:prstGeom>
          </p:spPr>
        </p:pic>
      </p:grpSp>
      <p:sp>
        <p:nvSpPr>
          <p:cNvPr id="29" name="TextBox 21">
            <a:extLst>
              <a:ext uri="{FF2B5EF4-FFF2-40B4-BE49-F238E27FC236}">
                <a16:creationId xmlns:a16="http://schemas.microsoft.com/office/drawing/2014/main" id="{394C3380-2A51-9C4F-8E06-678A95422A0A}"/>
              </a:ext>
            </a:extLst>
          </p:cNvPr>
          <p:cNvSpPr txBox="1"/>
          <p:nvPr/>
        </p:nvSpPr>
        <p:spPr>
          <a:xfrm>
            <a:off x="1476691" y="3610236"/>
            <a:ext cx="139956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Install Broadcom</a:t>
            </a:r>
          </a:p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expansion card 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and 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JBOD Manager on server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5" name="TextBox 21">
            <a:extLst>
              <a:ext uri="{FF2B5EF4-FFF2-40B4-BE49-F238E27FC236}">
                <a16:creationId xmlns:a16="http://schemas.microsoft.com/office/drawing/2014/main" id="{FEDCAD1E-29D3-9D49-A8EA-3652B0E07373}"/>
              </a:ext>
            </a:extLst>
          </p:cNvPr>
          <p:cNvSpPr txBox="1"/>
          <p:nvPr/>
        </p:nvSpPr>
        <p:spPr>
          <a:xfrm>
            <a:off x="3870314" y="4003564"/>
            <a:ext cx="2735811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Ultra-high Performance (up to 192Gb/s)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0A452D5E-DFD6-FD48-BD0F-F01639F4E8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947" y="1727667"/>
            <a:ext cx="2696410" cy="510311"/>
          </a:xfrm>
          <a:prstGeom prst="rect">
            <a:avLst/>
          </a:prstGeom>
        </p:spPr>
      </p:pic>
      <p:sp>
        <p:nvSpPr>
          <p:cNvPr id="4" name="TextBox 21">
            <a:extLst>
              <a:ext uri="{FF2B5EF4-FFF2-40B4-BE49-F238E27FC236}">
                <a16:creationId xmlns:a16="http://schemas.microsoft.com/office/drawing/2014/main" id="{ED10A26E-FCF1-4643-8900-B6A4B93CC05A}"/>
              </a:ext>
            </a:extLst>
          </p:cNvPr>
          <p:cNvSpPr txBox="1"/>
          <p:nvPr/>
        </p:nvSpPr>
        <p:spPr>
          <a:xfrm>
            <a:off x="1349474" y="6544087"/>
            <a:ext cx="7885447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Maximum number of JBOD a single unit can support depends on OS</a:t>
            </a:r>
          </a:p>
        </p:txBody>
      </p:sp>
    </p:spTree>
    <p:extLst>
      <p:ext uri="{BB962C8B-B14F-4D97-AF65-F5344CB8AC3E}">
        <p14:creationId xmlns:p14="http://schemas.microsoft.com/office/powerpoint/2010/main" val="4159460099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C29B6-AC69-48FB-884C-D9C44A34A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87325"/>
            <a:ext cx="11569485" cy="1325563"/>
          </a:xfrm>
        </p:spPr>
        <p:txBody>
          <a:bodyPr>
            <a:normAutofit fontScale="90000"/>
          </a:bodyPr>
          <a:lstStyle/>
          <a:p>
            <a:r>
              <a:rPr lang="en-US" altLang="zh-TW" sz="42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Windows Server paired with</a:t>
            </a:r>
            <a:r>
              <a:rPr lang="zh-TW" altLang="en-US" sz="42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42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JBOD Manager 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zh-TW" altLang="en-US" sz="27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Widely support Broadcom SAS expansion card and </a:t>
            </a:r>
            <a:r>
              <a:rPr lang="en-US" altLang="zh-TW" sz="27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TL JBOD </a:t>
            </a:r>
          </a:p>
        </p:txBody>
      </p:sp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8F867C70-E33C-4E20-9416-155E1ED7B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548" y="1869542"/>
            <a:ext cx="1576652" cy="1570110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pic>
        <p:nvPicPr>
          <p:cNvPr id="11" name="圖片 10" descr="一張含有 運輸, 衛星 的圖片&#10;&#10;自動產生的描述">
            <a:extLst>
              <a:ext uri="{FF2B5EF4-FFF2-40B4-BE49-F238E27FC236}">
                <a16:creationId xmlns:a16="http://schemas.microsoft.com/office/drawing/2014/main" id="{431BA2F5-CE0C-484D-A2AB-A4B7E7B67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127" y="1759870"/>
            <a:ext cx="1781599" cy="1670711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pic>
        <p:nvPicPr>
          <p:cNvPr id="13" name="圖片 12" descr="一張含有 文字 的圖片&#10;&#10;自動產生的描述">
            <a:extLst>
              <a:ext uri="{FF2B5EF4-FFF2-40B4-BE49-F238E27FC236}">
                <a16:creationId xmlns:a16="http://schemas.microsoft.com/office/drawing/2014/main" id="{10A38055-53BA-4035-8724-0A097717F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736" y="1861022"/>
            <a:ext cx="1576652" cy="1576652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pic>
        <p:nvPicPr>
          <p:cNvPr id="15" name="圖片 14" descr="一張含有 電子用品 的圖片&#10;&#10;自動產生的描述">
            <a:extLst>
              <a:ext uri="{FF2B5EF4-FFF2-40B4-BE49-F238E27FC236}">
                <a16:creationId xmlns:a16="http://schemas.microsoft.com/office/drawing/2014/main" id="{DCD09940-3004-43C7-8590-144B62D5D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5008" y="1805164"/>
            <a:ext cx="1748026" cy="1748026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pic>
        <p:nvPicPr>
          <p:cNvPr id="17" name="圖片 16" descr="一張含有 文字, 電子用品 的圖片&#10;&#10;自動產生的描述">
            <a:extLst>
              <a:ext uri="{FF2B5EF4-FFF2-40B4-BE49-F238E27FC236}">
                <a16:creationId xmlns:a16="http://schemas.microsoft.com/office/drawing/2014/main" id="{6CDAB84D-13D0-4BC9-97AE-42D8AE59A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4768" y="1805164"/>
            <a:ext cx="1576652" cy="1576652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0DAB459A-263E-424A-87D9-71F7CECBFC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3495" y="1756098"/>
            <a:ext cx="1576652" cy="1576652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90B2CA3C-8292-40B4-A320-C46A980BD1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708774"/>
              </p:ext>
            </p:extLst>
          </p:nvPr>
        </p:nvGraphicFramePr>
        <p:xfrm>
          <a:off x="143602" y="3267556"/>
          <a:ext cx="11904795" cy="3322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9945">
                  <a:extLst>
                    <a:ext uri="{9D8B030D-6E8A-4147-A177-3AD203B41FA5}">
                      <a16:colId xmlns:a16="http://schemas.microsoft.com/office/drawing/2014/main" val="510637732"/>
                    </a:ext>
                  </a:extLst>
                </a:gridCol>
                <a:gridCol w="1672475">
                  <a:extLst>
                    <a:ext uri="{9D8B030D-6E8A-4147-A177-3AD203B41FA5}">
                      <a16:colId xmlns:a16="http://schemas.microsoft.com/office/drawing/2014/main" val="1887938915"/>
                    </a:ext>
                  </a:extLst>
                </a:gridCol>
                <a:gridCol w="1672475">
                  <a:extLst>
                    <a:ext uri="{9D8B030D-6E8A-4147-A177-3AD203B41FA5}">
                      <a16:colId xmlns:a16="http://schemas.microsoft.com/office/drawing/2014/main" val="183149185"/>
                    </a:ext>
                  </a:extLst>
                </a:gridCol>
                <a:gridCol w="1672475">
                  <a:extLst>
                    <a:ext uri="{9D8B030D-6E8A-4147-A177-3AD203B41FA5}">
                      <a16:colId xmlns:a16="http://schemas.microsoft.com/office/drawing/2014/main" val="1248060341"/>
                    </a:ext>
                  </a:extLst>
                </a:gridCol>
                <a:gridCol w="1672475">
                  <a:extLst>
                    <a:ext uri="{9D8B030D-6E8A-4147-A177-3AD203B41FA5}">
                      <a16:colId xmlns:a16="http://schemas.microsoft.com/office/drawing/2014/main" val="1205505724"/>
                    </a:ext>
                  </a:extLst>
                </a:gridCol>
                <a:gridCol w="1672475">
                  <a:extLst>
                    <a:ext uri="{9D8B030D-6E8A-4147-A177-3AD203B41FA5}">
                      <a16:colId xmlns:a16="http://schemas.microsoft.com/office/drawing/2014/main" val="707704519"/>
                    </a:ext>
                  </a:extLst>
                </a:gridCol>
                <a:gridCol w="1672475">
                  <a:extLst>
                    <a:ext uri="{9D8B030D-6E8A-4147-A177-3AD203B41FA5}">
                      <a16:colId xmlns:a16="http://schemas.microsoft.com/office/drawing/2014/main" val="1928229336"/>
                    </a:ext>
                  </a:extLst>
                </a:gridCol>
              </a:tblGrid>
              <a:tr h="5075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>
                          <a:solidFill>
                            <a:srgbClr val="FDCFAD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Broadcom model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2000">
                          <a:solidFill>
                            <a:srgbClr val="FDCFAD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MegaRAID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2000">
                          <a:solidFill>
                            <a:srgbClr val="FDCFAD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9380-4i4e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>
                          <a:solidFill>
                            <a:srgbClr val="FDCFAD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SAS</a:t>
                      </a:r>
                    </a:p>
                    <a:p>
                      <a:pPr algn="ctr"/>
                      <a:r>
                        <a:rPr lang="en-US" altLang="zh-TW" sz="2000">
                          <a:solidFill>
                            <a:srgbClr val="FDCFAD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9300-8e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2000">
                          <a:solidFill>
                            <a:srgbClr val="FDCFAD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SAS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2000">
                          <a:solidFill>
                            <a:srgbClr val="FDCFAD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9305-16e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>
                          <a:solidFill>
                            <a:srgbClr val="FDCFAD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SAS</a:t>
                      </a:r>
                    </a:p>
                    <a:p>
                      <a:pPr algn="ctr"/>
                      <a:r>
                        <a:rPr lang="en-US" altLang="zh-TW" sz="2000">
                          <a:solidFill>
                            <a:srgbClr val="FDCFAD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9500-8e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>
                          <a:solidFill>
                            <a:srgbClr val="FDCFAD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MegaRAID</a:t>
                      </a:r>
                    </a:p>
                    <a:p>
                      <a:pPr algn="ctr"/>
                      <a:r>
                        <a:rPr lang="en-US" altLang="zh-TW" sz="2000">
                          <a:solidFill>
                            <a:srgbClr val="FDCFAD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9580-8i8e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>
                          <a:solidFill>
                            <a:srgbClr val="FDCFAD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SAS</a:t>
                      </a:r>
                    </a:p>
                    <a:p>
                      <a:pPr algn="ctr"/>
                      <a:r>
                        <a:rPr lang="en-US" altLang="zh-TW" sz="2000">
                          <a:solidFill>
                            <a:srgbClr val="FDCFAD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9400-8e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3730999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RAID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0, 1, 5, 6, 10, 50, and 60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Non-RAID HBA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Non-RAID HBA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Non-RAID HBA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zh-TW" sz="16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RAID 0</a:t>
                      </a:r>
                      <a:r>
                        <a:rPr lang="en-US" altLang="zh-TW" sz="16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, </a:t>
                      </a:r>
                      <a:r>
                        <a:rPr lang="zh-TW" altLang="zh-TW" sz="16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</a:t>
                      </a:r>
                      <a:r>
                        <a:rPr lang="en-US" altLang="zh-TW" sz="16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, </a:t>
                      </a:r>
                      <a:r>
                        <a:rPr lang="zh-TW" altLang="zh-TW" sz="16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5</a:t>
                      </a:r>
                      <a:r>
                        <a:rPr lang="en-US" altLang="zh-TW" sz="16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, </a:t>
                      </a:r>
                      <a:r>
                        <a:rPr lang="zh-TW" altLang="zh-TW" sz="16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6</a:t>
                      </a:r>
                      <a:r>
                        <a:rPr lang="en-US" altLang="zh-TW" sz="16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, </a:t>
                      </a:r>
                      <a:r>
                        <a:rPr lang="zh-TW" altLang="zh-TW" sz="16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10</a:t>
                      </a:r>
                      <a:r>
                        <a:rPr lang="en-US" altLang="zh-TW" sz="16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, </a:t>
                      </a:r>
                      <a:r>
                        <a:rPr lang="zh-TW" altLang="zh-TW" sz="16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50 and 60</a:t>
                      </a:r>
                      <a:endParaRPr lang="zh-TW" altLang="zh-TW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Non-RAID HBA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384412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4 + 4 ports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(1 x SFF-8644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 x SFF-8643)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8 ports</a:t>
                      </a:r>
                    </a:p>
                    <a:p>
                      <a:pPr lvl="0" algn="ctr">
                        <a:buNone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(2 x SFF-8644)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16 ports</a:t>
                      </a:r>
                    </a:p>
                    <a:p>
                      <a:pPr lvl="0" algn="ctr">
                        <a:buNone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(4 x SFF-8644)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8 ports</a:t>
                      </a:r>
                    </a:p>
                    <a:p>
                      <a:pPr lvl="0" algn="ctr">
                        <a:buNone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(2 x SFF-8644)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8 + 8 ports </a:t>
                      </a:r>
                    </a:p>
                    <a:p>
                      <a:pPr lvl="0" algn="ctr">
                        <a:buNone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(2 x SFF-8644</a:t>
                      </a:r>
                    </a:p>
                    <a:p>
                      <a:pPr lvl="0" algn="ctr">
                        <a:buNone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 x SFF-8643)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8 ports</a:t>
                      </a:r>
                    </a:p>
                    <a:p>
                      <a:pPr lvl="0" algn="ctr">
                        <a:buNone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(2 x SFF-8644)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890196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PCI Express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x8 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PCI Express 3.0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x8 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PCI Express 3.0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x8 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PCI Express 3.0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x8 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PCI Express 3.0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x8 </a:t>
                      </a:r>
                      <a:endParaRPr lang="zh-TW" altLang="zh-TW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PCI Express 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4</a:t>
                      </a: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x8 </a:t>
                      </a:r>
                      <a:endParaRPr lang="zh-TW" altLang="zh-TW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PCI Express 3.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801682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Manufacturer Information 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Site URL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Site URL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Site URL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Site URL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Site URL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Site URL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254975"/>
                  </a:ext>
                </a:extLst>
              </a:tr>
            </a:tbl>
          </a:graphicData>
        </a:graphic>
      </p:graphicFrame>
      <p:pic>
        <p:nvPicPr>
          <p:cNvPr id="23" name="圖片 22">
            <a:extLst>
              <a:ext uri="{FF2B5EF4-FFF2-40B4-BE49-F238E27FC236}">
                <a16:creationId xmlns:a16="http://schemas.microsoft.com/office/drawing/2014/main" id="{49680F0E-14BF-48DD-8354-EE9C4D75960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96" y="2428610"/>
            <a:ext cx="1213498" cy="59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35903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C29B6-AC69-48FB-884C-D9C44A34A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7325"/>
            <a:ext cx="12192000" cy="1325563"/>
          </a:xfrm>
        </p:spPr>
        <p:txBody>
          <a:bodyPr>
            <a:normAutofit/>
          </a:bodyPr>
          <a:lstStyle/>
          <a:p>
            <a:r>
              <a:rPr lang="en-US" altLang="zh-TW" sz="42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Windows Server </a:t>
            </a:r>
            <a:r>
              <a:rPr lang="zh-TW" altLang="en-US" sz="42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monitoring management tool</a:t>
            </a:r>
            <a:r>
              <a:rPr lang="en-US" altLang="zh-TW" sz="42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: </a:t>
            </a:r>
            <a:br>
              <a:rPr lang="en-US" altLang="zh-TW" sz="42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zh-TW" altLang="en-US" sz="42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JBOD Manager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A4B7090-5FAE-4E5C-ABF6-57D66852CF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824" y="1916044"/>
            <a:ext cx="6615210" cy="459482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E37B6C2-7E6A-4176-9CF6-98611B77C46A}"/>
              </a:ext>
            </a:extLst>
          </p:cNvPr>
          <p:cNvSpPr txBox="1"/>
          <p:nvPr/>
        </p:nvSpPr>
        <p:spPr>
          <a:xfrm>
            <a:off x="7045982" y="1912271"/>
            <a:ext cx="5040344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/>
            <a:r>
              <a:rPr lang="zh-TW" altLang="en-US" sz="32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Device status</a:t>
            </a:r>
            <a:endParaRPr lang="en-US" altLang="zh-TW" sz="2400" b="1" i="0">
              <a:solidFill>
                <a:srgbClr val="FDCFAD"/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fontAlgn="base">
              <a:spcBef>
                <a:spcPts val="1200"/>
              </a:spcBef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Get </a:t>
            </a:r>
            <a:r>
              <a:rPr lang="en-US" altLang="zh-TW" sz="20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TL-R1220Sep-RP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&amp; </a:t>
            </a:r>
            <a:r>
              <a:rPr lang="en-US" altLang="zh-TW" sz="20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TL-R1620Sep-RP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information in real-time</a:t>
            </a:r>
            <a:r>
              <a:rPr lang="en-US" altLang="zh-TW" sz="20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including device health status</a:t>
            </a:r>
            <a:r>
              <a:rPr lang="en-US" altLang="zh-TW" sz="20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system temperature</a:t>
            </a:r>
            <a:r>
              <a:rPr lang="en-US" altLang="zh-TW" sz="20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system fan speed</a:t>
            </a:r>
            <a:r>
              <a:rPr lang="en-US" altLang="zh-TW" sz="20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connection status</a:t>
            </a:r>
            <a:r>
              <a:rPr lang="en-US" altLang="zh-TW" sz="20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Multipath I/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 status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and 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Zone configuration</a:t>
            </a:r>
            <a:br>
              <a:rPr lang="en-US" altLang="zh-TW" sz="2000" b="0" i="0"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endParaRPr lang="en-US" altLang="zh-TW" sz="2000" b="0" i="0">
              <a:solidFill>
                <a:schemeClr val="bg1"/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BD4CE67-44B1-4EE6-A2E8-2D3CA1B08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982" y="4634955"/>
            <a:ext cx="4745372" cy="168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96461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C29B6-AC69-48FB-884C-D9C44A34A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05" y="187325"/>
            <a:ext cx="10989590" cy="1325563"/>
          </a:xfrm>
        </p:spPr>
        <p:txBody>
          <a:bodyPr>
            <a:noAutofit/>
          </a:bodyPr>
          <a:lstStyle/>
          <a:p>
            <a:r>
              <a:rPr lang="zh-TW" altLang="en-US" sz="33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JBOD Manager</a:t>
            </a:r>
            <a:r>
              <a:rPr lang="en-US" altLang="zh-TW" sz="33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sz="33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support</a:t>
            </a:r>
            <a:r>
              <a:rPr lang="en-US" altLang="zh-TW" sz="33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Drive-bay zoning setting - </a:t>
            </a:r>
            <a:br>
              <a:rPr lang="en-US" altLang="zh-TW" sz="33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en-US" altLang="zh-TW" sz="33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allows single JBOD to serve multiple </a:t>
            </a:r>
            <a:r>
              <a:rPr lang="en-US" sz="33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servers</a:t>
            </a:r>
            <a:endParaRPr lang="zh-TW" altLang="en-US" sz="33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E30A8DD-FA58-4738-81AE-44CAB8D28F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3966" y="1923752"/>
            <a:ext cx="6615210" cy="4814906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6002811-B8E1-4737-8BAE-A3ACA7F76E8A}"/>
              </a:ext>
            </a:extLst>
          </p:cNvPr>
          <p:cNvSpPr txBox="1"/>
          <p:nvPr/>
        </p:nvSpPr>
        <p:spPr>
          <a:xfrm>
            <a:off x="268702" y="1893221"/>
            <a:ext cx="4870209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fontAlgn="base"/>
            <a:r>
              <a:rPr lang="en-US" altLang="zh-TW" sz="3200" b="1" i="0">
                <a:solidFill>
                  <a:srgbClr val="FDCFAD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Zone Setting</a:t>
            </a:r>
            <a:endParaRPr lang="en-US" altLang="zh-TW" sz="2400" b="1" i="0">
              <a:solidFill>
                <a:schemeClr val="bg1"/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fontAlgn="base">
              <a:spcBef>
                <a:spcPts val="1200"/>
              </a:spcBef>
            </a:pPr>
            <a:r>
              <a:rPr lang="en-US" altLang="zh-TW" sz="20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Zone</a:t>
            </a:r>
            <a:r>
              <a:rPr lang="en-US" altLang="zh-TW" sz="20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setting can 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divide </a:t>
            </a:r>
            <a:r>
              <a:rPr lang="en-US" altLang="zh-TW" sz="20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into multiple </a:t>
            </a:r>
            <a:r>
              <a:rPr lang="en-US" altLang="zh-TW" sz="20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Zones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and enable host servers to only access specific zone</a:t>
            </a:r>
            <a:endParaRPr 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algn="l" fontAlgn="base"/>
            <a:endParaRPr lang="en-US" altLang="zh-TW" sz="1200" b="0" i="0">
              <a:solidFill>
                <a:schemeClr val="bg1"/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fontAlgn="base"/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Note</a:t>
            </a:r>
            <a:r>
              <a:rPr lang="en-US" altLang="zh-TW" sz="12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</a:t>
            </a:r>
            <a:br>
              <a:rPr lang="en-US" altLang="zh-TW" sz="1200" b="0" i="0"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 sz="12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(1) The utility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can only divide the JBOD into 2 zones. For dividing into 4/ 8 zones, you need to configure the device via CLI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fontAlgn="base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(2) H/W RAID cannot use zone setting</a:t>
            </a: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87FB8FC9-C8A1-4F8F-AD86-94E2A1D87D9E}"/>
              </a:ext>
            </a:extLst>
          </p:cNvPr>
          <p:cNvGrpSpPr/>
          <p:nvPr/>
        </p:nvGrpSpPr>
        <p:grpSpPr>
          <a:xfrm>
            <a:off x="339462" y="4621504"/>
            <a:ext cx="4799449" cy="1743407"/>
            <a:chOff x="6892125" y="4744449"/>
            <a:chExt cx="4799449" cy="1743407"/>
          </a:xfrm>
        </p:grpSpPr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8656EEAA-2E5E-4673-A25C-E1AD0C5FA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46881" y="5540148"/>
              <a:ext cx="2589370" cy="947708"/>
            </a:xfrm>
            <a:prstGeom prst="rect">
              <a:avLst/>
            </a:prstGeom>
          </p:spPr>
        </p:pic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9D863F06-2EF1-4646-8B4D-5C6584067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806445" y="5640376"/>
              <a:ext cx="784350" cy="747252"/>
            </a:xfrm>
            <a:prstGeom prst="rect">
              <a:avLst/>
            </a:prstGeom>
          </p:spPr>
        </p:pic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9AD6302D-81B1-40ED-A1A2-966AEAEE4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92231" y="5640376"/>
              <a:ext cx="784350" cy="747252"/>
            </a:xfrm>
            <a:prstGeom prst="rect">
              <a:avLst/>
            </a:prstGeom>
          </p:spPr>
        </p:pic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9FC3E10C-1FC8-4FB1-82BB-A5DC39110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707012" y="4744449"/>
              <a:ext cx="984562" cy="876606"/>
            </a:xfrm>
            <a:prstGeom prst="rect">
              <a:avLst/>
            </a:prstGeom>
          </p:spPr>
        </p:pic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868B2C70-3838-423C-95ED-D3FE5A87C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6892125" y="4744449"/>
              <a:ext cx="984562" cy="876606"/>
            </a:xfrm>
            <a:prstGeom prst="rect">
              <a:avLst/>
            </a:prstGeom>
          </p:spPr>
        </p:pic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0314CDFF-50F0-485D-8959-A0B1A5835BEF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>
              <a:off x="7876687" y="5182752"/>
              <a:ext cx="887500" cy="438302"/>
            </a:xfrm>
            <a:prstGeom prst="bentConnector3">
              <a:avLst>
                <a:gd name="adj1" fmla="val 100217"/>
              </a:avLst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直線接點 16">
              <a:extLst>
                <a:ext uri="{FF2B5EF4-FFF2-40B4-BE49-F238E27FC236}">
                  <a16:creationId xmlns:a16="http://schemas.microsoft.com/office/drawing/2014/main" id="{715F9690-836B-4692-8EBD-6F5DE4699FC2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rot="10800000" flipV="1">
              <a:off x="9995600" y="5182752"/>
              <a:ext cx="711413" cy="438302"/>
            </a:xfrm>
            <a:prstGeom prst="bentConnector3">
              <a:avLst>
                <a:gd name="adj1" fmla="val 99985"/>
              </a:avLst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6" name="TextBox 21">
            <a:extLst>
              <a:ext uri="{FF2B5EF4-FFF2-40B4-BE49-F238E27FC236}">
                <a16:creationId xmlns:a16="http://schemas.microsoft.com/office/drawing/2014/main" id="{9E5F7306-D6C9-C84E-A612-D345E400F013}"/>
              </a:ext>
            </a:extLst>
          </p:cNvPr>
          <p:cNvSpPr txBox="1"/>
          <p:nvPr/>
        </p:nvSpPr>
        <p:spPr>
          <a:xfrm>
            <a:off x="439568" y="6284668"/>
            <a:ext cx="78435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4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Host 1</a:t>
            </a:r>
            <a:endParaRPr lang="zh-TW" altLang="en-US" sz="1400" b="1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50592337-12D4-6E4E-9B7B-F6E29EF475E9}"/>
              </a:ext>
            </a:extLst>
          </p:cNvPr>
          <p:cNvSpPr txBox="1"/>
          <p:nvPr/>
        </p:nvSpPr>
        <p:spPr>
          <a:xfrm>
            <a:off x="4353887" y="6284004"/>
            <a:ext cx="78435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4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Host 2</a:t>
            </a:r>
            <a:endParaRPr lang="zh-TW" altLang="en-US" sz="1400" b="1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393977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C29B6-AC69-48FB-884C-D9C44A34A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74" y="187325"/>
            <a:ext cx="11041251" cy="1325563"/>
          </a:xfrm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JBOD Manager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Disk Information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F097FD1-DF41-4C4B-AC41-EF1F7656CD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824" y="1903469"/>
            <a:ext cx="6615210" cy="467066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750536D-83CB-4CAE-BF7E-3FC439E73B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748" y="4730878"/>
            <a:ext cx="3944178" cy="205693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A2A6EDE-F976-4353-970B-50288A45E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749" y="3541492"/>
            <a:ext cx="3944177" cy="114909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6002811-B8E1-4737-8BAE-A3ACA7F76E8A}"/>
              </a:ext>
            </a:extLst>
          </p:cNvPr>
          <p:cNvSpPr txBox="1"/>
          <p:nvPr/>
        </p:nvSpPr>
        <p:spPr>
          <a:xfrm>
            <a:off x="7196748" y="1767007"/>
            <a:ext cx="4995252" cy="16619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/>
            <a:r>
              <a:rPr lang="zh-TW" altLang="en-US" sz="32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Information</a:t>
            </a:r>
            <a:endParaRPr lang="en-US" altLang="zh-TW" sz="3200" b="1" i="0">
              <a:solidFill>
                <a:srgbClr val="FDCFAD"/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fontAlgn="base">
              <a:spcBef>
                <a:spcPts val="1200"/>
              </a:spcBef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Provide all disks' model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capacity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basic S.M.A.R.T information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and allocation </a:t>
            </a:r>
            <a:r>
              <a:rPr lang="en-US" altLang="zh-TW" sz="20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Flashes for IT to distinguish)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03844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C29B6-AC69-48FB-884C-D9C44A34A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96" y="187325"/>
            <a:ext cx="11368007" cy="1325563"/>
          </a:xfrm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JBOD Manager View Topology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ADA198-3190-4CF4-A0DD-C23458A46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644" y="2006702"/>
            <a:ext cx="6334475" cy="448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7999B17-6C82-4EF9-8E09-172E0609E59D}"/>
              </a:ext>
            </a:extLst>
          </p:cNvPr>
          <p:cNvSpPr txBox="1"/>
          <p:nvPr/>
        </p:nvSpPr>
        <p:spPr>
          <a:xfrm>
            <a:off x="6853898" y="2870302"/>
            <a:ext cx="4870209" cy="29546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fontAlgn="base"/>
            <a:r>
              <a:rPr lang="en-US" altLang="zh-TW" sz="3200" b="1" i="0">
                <a:solidFill>
                  <a:srgbClr val="FDCFAD"/>
                </a:solidFill>
                <a:effectLst/>
                <a:ea typeface="微軟正黑體" panose="020B0604030504040204" pitchFamily="34" charset="-120"/>
                <a:sym typeface="Arial" panose="020B0604020202020204" pitchFamily="34" charset="0"/>
              </a:rPr>
              <a:t>Topology</a:t>
            </a:r>
          </a:p>
          <a:p>
            <a:pPr fontAlgn="base">
              <a:spcBef>
                <a:spcPts val="1200"/>
              </a:spcBef>
            </a:pPr>
            <a:r>
              <a:rPr lang="zh-TW" altLang="en-US" sz="2000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It will automatically generate visual topology and let you stay on top of connected devices and status</a:t>
            </a:r>
            <a:br>
              <a:rPr lang="en-US" altLang="zh-TW" sz="2400">
                <a:ea typeface="微軟正黑體" panose="020B0604030504040204" pitchFamily="34" charset="-120"/>
                <a:sym typeface="Arial" panose="020B0604020202020204" pitchFamily="34" charset="0"/>
              </a:rPr>
            </a:br>
            <a:endParaRPr lang="zh-TW" altLang="en-US" sz="2400">
              <a:solidFill>
                <a:schemeClr val="bg1"/>
              </a:solidFill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fontAlgn="base"/>
            <a:r>
              <a:rPr lang="zh-TW" altLang="en-US" sz="1400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Note</a:t>
            </a:r>
            <a:r>
              <a:rPr lang="en-US" altLang="zh-TW" sz="1400" b="0" i="0">
                <a:solidFill>
                  <a:schemeClr val="bg1"/>
                </a:solidFill>
                <a:effectLst/>
                <a:ea typeface="微軟正黑體" panose="020B0604030504040204" pitchFamily="34" charset="-120"/>
                <a:sym typeface="Arial" panose="020B0604020202020204" pitchFamily="34" charset="0"/>
              </a:rPr>
              <a:t>: </a:t>
            </a:r>
            <a:r>
              <a:rPr lang="zh-TW" altLang="en-US" sz="1400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This functoin can only support </a:t>
            </a:r>
            <a:r>
              <a:rPr lang="en-US" altLang="zh-TW" sz="1400" b="0" i="0">
                <a:solidFill>
                  <a:schemeClr val="bg1"/>
                </a:solidFill>
                <a:effectLst/>
                <a:ea typeface="微軟正黑體" panose="020B0604030504040204" pitchFamily="34" charset="-120"/>
                <a:sym typeface="Arial" panose="020B0604020202020204" pitchFamily="34" charset="0"/>
              </a:rPr>
              <a:t>Broadcom SAS HBA</a:t>
            </a:r>
            <a:r>
              <a:rPr lang="en-US" altLang="zh-TW" sz="1400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.</a:t>
            </a:r>
            <a:r>
              <a:rPr lang="en-US" altLang="zh-TW" sz="1400" b="0" i="0">
                <a:solidFill>
                  <a:schemeClr val="bg1"/>
                </a:solidFill>
                <a:effectLst/>
                <a:ea typeface="微軟正黑體" panose="020B0604030504040204" pitchFamily="34" charset="-120"/>
                <a:sym typeface="Arial" panose="020B0604020202020204" pitchFamily="34" charset="0"/>
              </a:rPr>
              <a:t> Broadcom RAID card </a:t>
            </a:r>
            <a:r>
              <a:rPr lang="zh-TW" altLang="en-US" sz="1400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cannot support topology due to its architecture</a:t>
            </a:r>
            <a:br>
              <a:rPr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</a:br>
            <a:endParaRPr lang="en-US" altLang="zh-TW" b="0" i="0">
              <a:solidFill>
                <a:srgbClr val="202020"/>
              </a:solidFill>
              <a:effectLst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722463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C29B6-AC69-48FB-884C-D9C44A34A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419" y="90320"/>
            <a:ext cx="9814248" cy="1325563"/>
          </a:xfrm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Support VMware datastore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Significantly expand capacity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196F48F-960E-4BA8-A6FB-09D5B3B10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" y="1953467"/>
            <a:ext cx="5503388" cy="1839866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pic>
        <p:nvPicPr>
          <p:cNvPr id="10" name="圖片 9" hidden="1">
            <a:extLst>
              <a:ext uri="{FF2B5EF4-FFF2-40B4-BE49-F238E27FC236}">
                <a16:creationId xmlns:a16="http://schemas.microsoft.com/office/drawing/2014/main" id="{E5BC2959-65C6-48C0-AE41-07D5C419B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4830" y="6972982"/>
            <a:ext cx="7992792" cy="271150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49DDA48-CBFE-4707-8FE0-990512D67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336" y="3689274"/>
            <a:ext cx="8613564" cy="3069545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E5A07BB3-2647-4FAA-9743-A4F167948095}"/>
              </a:ext>
            </a:extLst>
          </p:cNvPr>
          <p:cNvSpPr txBox="1"/>
          <p:nvPr/>
        </p:nvSpPr>
        <p:spPr>
          <a:xfrm>
            <a:off x="5702580" y="2017093"/>
            <a:ext cx="6262487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fontAlgn="base"/>
            <a:r>
              <a:rPr lang="en-US" altLang="zh-TW" sz="3200" b="1" i="0">
                <a:solidFill>
                  <a:srgbClr val="FDCFAD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VMware datastore</a:t>
            </a:r>
          </a:p>
          <a:p>
            <a:pPr fontAlgn="base">
              <a:spcBef>
                <a:spcPts val="1200"/>
              </a:spcBef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Through Broadcom</a:t>
            </a:r>
            <a:r>
              <a:rPr lang="en-US" altLang="zh-TW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LSI SAS HBA,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you can easily connect SAS</a:t>
            </a:r>
            <a:r>
              <a:rPr lang="en-US" altLang="zh-TW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 with VMware server,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and expand Vmware capacity through 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VMFS type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500307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 hidden="1">
            <a:extLst>
              <a:ext uri="{FF2B5EF4-FFF2-40B4-BE49-F238E27FC236}">
                <a16:creationId xmlns:a16="http://schemas.microsoft.com/office/drawing/2014/main" id="{04F3981C-928F-46D2-8D95-528C9EE0C6F0}"/>
              </a:ext>
            </a:extLst>
          </p:cNvPr>
          <p:cNvSpPr/>
          <p:nvPr/>
        </p:nvSpPr>
        <p:spPr>
          <a:xfrm>
            <a:off x="5691582" y="923320"/>
            <a:ext cx="6500418" cy="4661209"/>
          </a:xfrm>
          <a:prstGeom prst="rect">
            <a:avLst/>
          </a:prstGeom>
          <a:solidFill>
            <a:srgbClr val="00052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形 3" hidden="1">
            <a:extLst>
              <a:ext uri="{FF2B5EF4-FFF2-40B4-BE49-F238E27FC236}">
                <a16:creationId xmlns:a16="http://schemas.microsoft.com/office/drawing/2014/main" id="{BF7B6A24-B667-447E-A7DA-09B7821537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243" t="-16737" r="18993" b="-1"/>
          <a:stretch/>
        </p:blipFill>
        <p:spPr>
          <a:xfrm>
            <a:off x="7279639" y="1797108"/>
            <a:ext cx="4095181" cy="314719"/>
          </a:xfrm>
          <a:prstGeom prst="rect">
            <a:avLst/>
          </a:prstGeom>
        </p:spPr>
      </p:pic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D5DA75A5-4E46-49AE-A443-3DA1E96F0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473" y="5075089"/>
            <a:ext cx="1606950" cy="1788869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sp>
        <p:nvSpPr>
          <p:cNvPr id="6" name="文字方塊 1">
            <a:extLst>
              <a:ext uri="{FF2B5EF4-FFF2-40B4-BE49-F238E27FC236}">
                <a16:creationId xmlns:a16="http://schemas.microsoft.com/office/drawing/2014/main" id="{8734EC7F-2B39-4BA3-9614-77BBE0FEEEEC}"/>
              </a:ext>
            </a:extLst>
          </p:cNvPr>
          <p:cNvSpPr txBox="1"/>
          <p:nvPr/>
        </p:nvSpPr>
        <p:spPr>
          <a:xfrm>
            <a:off x="7035801" y="464479"/>
            <a:ext cx="4763958" cy="4888005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rgbClr val="FDCFAD"/>
              </a:buClr>
              <a:buFont typeface="Wingdings" panose="05000000000000000000" pitchFamily="2" charset="2"/>
              <a:buChar char="l"/>
            </a:pPr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Multipurpose </a:t>
            </a:r>
            <a:r>
              <a:rPr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enterprise SAS 12Gb/s expander JBOD: for Windows/ Linux </a:t>
            </a:r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server and</a:t>
            </a:r>
            <a:r>
              <a:rPr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NAS </a:t>
            </a:r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capacity expansion suppo</a:t>
            </a:r>
            <a:r>
              <a:rPr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rt (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QTS / </a:t>
            </a:r>
            <a:r>
              <a:rPr lang="en-US" altLang="zh-TW" sz="16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QuTS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hero )</a:t>
            </a:r>
          </a:p>
          <a:p>
            <a:pPr marL="673100" lvl="1" indent="-215900">
              <a:spcBef>
                <a:spcPts val="600"/>
              </a:spcBef>
              <a:buClr>
                <a:srgbClr val="FDCFAD"/>
              </a:buClr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 x SAS 12Gb/s SFF-8644 wide ports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673100" lvl="1" indent="-215900">
              <a:spcBef>
                <a:spcPts val="600"/>
              </a:spcBef>
              <a:buClr>
                <a:srgbClr val="FDCFAD"/>
              </a:buClr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Windows Server 2019 Cert.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673100" lvl="1" indent="-215900">
              <a:spcBef>
                <a:spcPts val="600"/>
              </a:spcBef>
              <a:buClr>
                <a:srgbClr val="FDCFAD"/>
              </a:buClr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JBOD Manager utility for Windows – </a:t>
            </a:r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status monitoring</a:t>
            </a:r>
          </a:p>
          <a:p>
            <a:pPr marL="673100" lvl="1" indent="-215900">
              <a:spcBef>
                <a:spcPts val="600"/>
              </a:spcBef>
              <a:buClr>
                <a:srgbClr val="FDCFAD"/>
              </a:buClr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Command line interface (CLI) - 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f</a:t>
            </a:r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lexible usage</a:t>
            </a:r>
          </a:p>
          <a:p>
            <a:pPr marL="673100" lvl="1" indent="-215900">
              <a:spcBef>
                <a:spcPts val="600"/>
              </a:spcBef>
              <a:buClr>
                <a:srgbClr val="FDCFAD"/>
              </a:buClr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Up to sixteen TL-R1620Sep-RP can be connected </a:t>
            </a:r>
            <a:endParaRPr lang="en-US" altLang="zh-CN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rgbClr val="FDCFAD"/>
              </a:buClr>
              <a:buFont typeface="Wingdings" panose="05000000000000000000" pitchFamily="2" charset="2"/>
              <a:buChar char="l"/>
            </a:pP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Flexible daisy chaining modes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–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performance and security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rgbClr val="FDCFAD"/>
              </a:buClr>
              <a:buFont typeface="Wingdings" panose="05000000000000000000" pitchFamily="2" charset="2"/>
              <a:buChar char="l"/>
            </a:pP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308056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491289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hidden="1">
            <a:extLst>
              <a:ext uri="{FF2B5EF4-FFF2-40B4-BE49-F238E27FC236}">
                <a16:creationId xmlns:a16="http://schemas.microsoft.com/office/drawing/2014/main" id="{03499C19-72B2-42B4-B7AF-72999B612C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9536" y="2002477"/>
            <a:ext cx="5384800" cy="45845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0C7C327-F655-4C6C-BA5B-F707DC52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ommand Line Interface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A1794F0-0DED-4D77-8BB0-C31CF32FC91D}"/>
              </a:ext>
            </a:extLst>
          </p:cNvPr>
          <p:cNvSpPr txBox="1"/>
          <p:nvPr/>
        </p:nvSpPr>
        <p:spPr>
          <a:xfrm>
            <a:off x="446473" y="3287143"/>
            <a:ext cx="5649527" cy="32224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en-US" altLang="zh-TW" sz="3200" b="1" i="0">
                <a:solidFill>
                  <a:srgbClr val="FDCFAD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Command Line</a:t>
            </a:r>
            <a:r>
              <a:rPr lang="en-US" altLang="zh-TW" sz="32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Interface</a:t>
            </a:r>
            <a:br>
              <a:rPr lang="en-US" altLang="zh-TW" sz="2400" b="1" i="0"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You can connect your computer to the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TL-R1220Sep-RP /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TL-R1620Sep-RP via the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c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onsole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p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ort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, 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and use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the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command line interface (CLI) to configure the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S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AS JBOD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(for example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: 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set SAS Zoning to eight zones).</a:t>
            </a:r>
            <a:br>
              <a:rPr lang="en-US" altLang="zh-TW" b="0" i="0"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endParaRPr lang="zh-TW" altLang="en-US" sz="1600" b="0" i="0">
              <a:solidFill>
                <a:schemeClr val="bg1"/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Note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: 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A password is required to use the CLI. The defa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ult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pa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ssword is 000000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0</a:t>
            </a:r>
            <a:r>
              <a:rPr lang="en-US" altLang="zh-TW" sz="12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0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(eight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zeros</a:t>
            </a:r>
            <a:r>
              <a:rPr lang="en-US" altLang="zh-TW" sz="12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)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.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0CCFEA3-DE77-4CB3-8837-736CADE279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85" y="2050966"/>
            <a:ext cx="1781653" cy="1236177"/>
          </a:xfrm>
          <a:prstGeom prst="roundRect">
            <a:avLst>
              <a:gd name="adj" fmla="val 4347"/>
            </a:avLst>
          </a:prstGeom>
        </p:spPr>
      </p:pic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A8B5DB48-5E51-40C9-B4E8-8814A24160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700794"/>
              </p:ext>
            </p:extLst>
          </p:nvPr>
        </p:nvGraphicFramePr>
        <p:xfrm>
          <a:off x="6263073" y="1871049"/>
          <a:ext cx="5716934" cy="4559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1268">
                  <a:extLst>
                    <a:ext uri="{9D8B030D-6E8A-4147-A177-3AD203B41FA5}">
                      <a16:colId xmlns:a16="http://schemas.microsoft.com/office/drawing/2014/main" val="410358904"/>
                    </a:ext>
                  </a:extLst>
                </a:gridCol>
                <a:gridCol w="1371059">
                  <a:extLst>
                    <a:ext uri="{9D8B030D-6E8A-4147-A177-3AD203B41FA5}">
                      <a16:colId xmlns:a16="http://schemas.microsoft.com/office/drawing/2014/main" val="4194407853"/>
                    </a:ext>
                  </a:extLst>
                </a:gridCol>
                <a:gridCol w="3064607">
                  <a:extLst>
                    <a:ext uri="{9D8B030D-6E8A-4147-A177-3AD203B41FA5}">
                      <a16:colId xmlns:a16="http://schemas.microsoft.com/office/drawing/2014/main" val="616108382"/>
                    </a:ext>
                  </a:extLst>
                </a:gridCol>
              </a:tblGrid>
              <a:tr h="54032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 i="0" u="none" strike="noStrike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Nickname</a:t>
                      </a:r>
                      <a:endParaRPr lang="zh-TW" altLang="en-US" sz="1400">
                        <a:solidFill>
                          <a:srgbClr val="FEE14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[xxx]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Nickname : xxx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06326"/>
                  </a:ext>
                </a:extLst>
              </a:tr>
              <a:tr h="107092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200" b="0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Route table read</a:t>
                      </a:r>
                      <a:endParaRPr lang="zh-TW" altLang="en-US"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rtr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[</a:t>
                      </a:r>
                      <a:r>
                        <a:rPr lang="en-US" altLang="zh-TW" sz="11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d|z|dz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]</a:t>
                      </a:r>
                      <a:endParaRPr lang="zh-TW" altLang="en-US" sz="11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Default display enabled entries with a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nonzero SAS address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d include disabled entries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z include entries with a zero SAS address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dz</a:t>
                      </a: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display all entries"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300305"/>
                  </a:ext>
                </a:extLst>
              </a:tr>
              <a:tr h="141144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200" b="0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Display info for all </a:t>
                      </a:r>
                      <a:r>
                        <a:rPr lang="en-US" altLang="zh-TW" sz="1200" b="0" i="0" u="none" strike="noStrike" kern="120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Phy</a:t>
                      </a:r>
                      <a:endParaRPr lang="zh-TW" altLang="en-US"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phyinfo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[</a:t>
                      </a:r>
                      <a:r>
                        <a:rPr lang="en-US" altLang="zh-TW" sz="11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help|edfb|power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]</a:t>
                      </a:r>
                    </a:p>
                    <a:p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[up|&lt;</a:t>
                      </a:r>
                      <a:r>
                        <a:rPr lang="en-US" altLang="zh-TW" sz="11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PhyNum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(D)&gt;]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 no arguments displays default output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 'help' displays detailed help information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 '</a:t>
                      </a:r>
                      <a:r>
                        <a:rPr lang="en-US" altLang="zh-TW" sz="1000" b="0" i="0" u="none" strike="noStrike" noProof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edfb</a:t>
                      </a: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' subcommand displays EDFB info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 'power' subcommand displays power </a:t>
                      </a:r>
                      <a:r>
                        <a:rPr lang="en-US" altLang="zh-TW" sz="1000" b="0" i="0" u="none" strike="noStrike" noProof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mgmt</a:t>
                      </a: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info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 'up' filters to display connected </a:t>
                      </a:r>
                      <a:r>
                        <a:rPr lang="en-US" altLang="zh-TW" sz="1000" b="0" i="0" u="none" strike="noStrike" noProof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phys</a:t>
                      </a: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only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 'cable' subcommand displays cable </a:t>
                      </a:r>
                      <a:r>
                        <a:rPr lang="en-US" altLang="zh-TW" sz="1000" b="0" i="0" u="none" strike="noStrike" noProof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mgmt</a:t>
                      </a: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info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 &lt;</a:t>
                      </a:r>
                      <a:r>
                        <a:rPr lang="en-US" altLang="zh-TW" sz="1000" b="0" i="0" u="none" strike="noStrike" noProof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PhyNum</a:t>
                      </a: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&gt; is a valid </a:t>
                      </a:r>
                      <a:r>
                        <a:rPr lang="en-US" altLang="zh-TW" sz="1000" b="0" i="0" u="none" strike="noStrike" noProof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phy</a:t>
                      </a: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index and filters the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output to display info about that </a:t>
                      </a:r>
                      <a:r>
                        <a:rPr lang="en-US" altLang="zh-TW" sz="1000" b="0" i="0" u="none" strike="noStrike" noProof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phy</a:t>
                      </a:r>
                      <a:endParaRPr lang="en-US" altLang="zh-TW" sz="1000" b="0" i="0" u="none" strike="noStrike" noProof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351401"/>
                  </a:ext>
                </a:extLst>
              </a:tr>
              <a:tr h="153717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200" b="0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Display or reset all </a:t>
                      </a:r>
                      <a:r>
                        <a:rPr lang="en-US" altLang="zh-TW" sz="1200" b="0" i="0" u="none" strike="noStrike" kern="120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phy</a:t>
                      </a:r>
                      <a:r>
                        <a:rPr lang="en-US" altLang="zh-TW" sz="1200" b="0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 counters</a:t>
                      </a:r>
                      <a:endParaRPr lang="zh-TW" altLang="en-US"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counters [</a:t>
                      </a:r>
                      <a:r>
                        <a:rPr lang="en-US" altLang="zh-TW" sz="11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config|event|reset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]</a:t>
                      </a:r>
                      <a:endParaRPr lang="zh-TW" altLang="en-US" sz="11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 no arguments displays </a:t>
                      </a:r>
                      <a:r>
                        <a:rPr lang="en-US" altLang="zh-TW" sz="1000" b="0" i="0" u="none" strike="noStrike" noProof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phy</a:t>
                      </a: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error counters and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generic broadcast counters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 'config' subcommand displays </a:t>
                      </a:r>
                      <a:r>
                        <a:rPr lang="en-US" altLang="zh-TW" sz="1000" b="0" i="0" u="none" strike="noStrike" noProof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phy</a:t>
                      </a: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event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configuration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 'event' subcommand displays </a:t>
                      </a:r>
                      <a:r>
                        <a:rPr lang="en-US" altLang="zh-TW" sz="1000" b="0" i="0" u="none" strike="noStrike" noProof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phy</a:t>
                      </a: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event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counters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 'reset' subcommand resets all </a:t>
                      </a:r>
                      <a:r>
                        <a:rPr lang="en-US" altLang="zh-TW" sz="1000" b="0" i="0" u="none" strike="noStrike" noProof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phy</a:t>
                      </a: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counters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656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4868582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86840C-4D16-7343-9875-23D7CBA615A9}"/>
              </a:ext>
            </a:extLst>
          </p:cNvPr>
          <p:cNvSpPr txBox="1">
            <a:spLocks/>
          </p:cNvSpPr>
          <p:nvPr/>
        </p:nvSpPr>
        <p:spPr>
          <a:xfrm>
            <a:off x="7536580" y="2683043"/>
            <a:ext cx="4174156" cy="299737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TW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Expand</a:t>
            </a:r>
          </a:p>
          <a:p>
            <a:pPr>
              <a:lnSpc>
                <a:spcPct val="100000"/>
              </a:lnSpc>
            </a:pPr>
            <a:r>
              <a:rPr lang="en-US" altLang="zh-TW" sz="4800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NAS </a:t>
            </a:r>
          </a:p>
          <a:p>
            <a:pPr>
              <a:lnSpc>
                <a:spcPct val="100000"/>
              </a:lnSpc>
            </a:pPr>
            <a:r>
              <a:rPr lang="en-US" altLang="zh-TW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</a:t>
            </a:r>
            <a:r>
              <a:rPr lang="zh-TW" altLang="en-US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torage space</a:t>
            </a:r>
            <a:endParaRPr lang="en-US" sz="4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122382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3A76FF0F-5E5B-48F4-980C-EF39F8C3AFE3}"/>
              </a:ext>
            </a:extLst>
          </p:cNvPr>
          <p:cNvSpPr/>
          <p:nvPr/>
        </p:nvSpPr>
        <p:spPr>
          <a:xfrm>
            <a:off x="8303643" y="2118216"/>
            <a:ext cx="2855964" cy="4255008"/>
          </a:xfrm>
          <a:prstGeom prst="rect">
            <a:avLst/>
          </a:prstGeom>
          <a:noFill/>
          <a:ln w="1651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3A76FF0F-5E5B-48F4-980C-EF39F8C3AFE3}"/>
              </a:ext>
            </a:extLst>
          </p:cNvPr>
          <p:cNvSpPr/>
          <p:nvPr/>
        </p:nvSpPr>
        <p:spPr>
          <a:xfrm>
            <a:off x="4103101" y="2118217"/>
            <a:ext cx="2855964" cy="4255008"/>
          </a:xfrm>
          <a:prstGeom prst="rect">
            <a:avLst/>
          </a:prstGeom>
          <a:noFill/>
          <a:ln w="1651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8691" y="3028464"/>
            <a:ext cx="4051508" cy="2532642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pic>
        <p:nvPicPr>
          <p:cNvPr id="12" name="圖片 11" descr="一張含有 文字, 電子用品 的圖片&#10;&#10;自動產生的描述">
            <a:extLst>
              <a:ext uri="{FF2B5EF4-FFF2-40B4-BE49-F238E27FC236}">
                <a16:creationId xmlns:a16="http://schemas.microsoft.com/office/drawing/2014/main" id="{49D6A6EE-8FCD-40A4-8467-56FE22F8DC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2263" y="2331881"/>
            <a:ext cx="3411630" cy="3334833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pic>
        <p:nvPicPr>
          <p:cNvPr id="24" name="圖片 23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26135" y="2243247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7325"/>
            <a:ext cx="10851999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dual-port</a:t>
            </a:r>
            <a:r>
              <a:rPr lang="en-US" altLang="zh-TW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/quad-port </a:t>
            </a:r>
            <a:br>
              <a:rPr lang="en-US" altLang="zh-TW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en-US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12Gb/s </a:t>
            </a:r>
            <a:r>
              <a:rPr lang="en-US" altLang="zh-TW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expansion cards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9FA486-925E-4543-BB7B-58342E743E3E}"/>
              </a:ext>
            </a:extLst>
          </p:cNvPr>
          <p:cNvSpPr txBox="1"/>
          <p:nvPr/>
        </p:nvSpPr>
        <p:spPr>
          <a:xfrm>
            <a:off x="8154838" y="5265650"/>
            <a:ext cx="330756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QXP-1620S-B3616W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800791" y="5018461"/>
            <a:ext cx="255267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Broadcom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®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 controller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3C403D-FB24-CA4E-8AC9-1A39C7FC3B8D}"/>
              </a:ext>
            </a:extLst>
          </p:cNvPr>
          <p:cNvSpPr txBox="1"/>
          <p:nvPr/>
        </p:nvSpPr>
        <p:spPr>
          <a:xfrm>
            <a:off x="8154838" y="5667645"/>
            <a:ext cx="330756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Gen3 x16</a:t>
            </a:r>
          </a:p>
        </p:txBody>
      </p:sp>
      <p:sp>
        <p:nvSpPr>
          <p:cNvPr id="44" name="TextBox 10">
            <a:extLst>
              <a:ext uri="{FF2B5EF4-FFF2-40B4-BE49-F238E27FC236}">
                <a16:creationId xmlns:a16="http://schemas.microsoft.com/office/drawing/2014/main" id="{69DE4AEA-6364-465B-970E-133BCF6C9BEB}"/>
              </a:ext>
            </a:extLst>
          </p:cNvPr>
          <p:cNvSpPr txBox="1"/>
          <p:nvPr/>
        </p:nvSpPr>
        <p:spPr>
          <a:xfrm>
            <a:off x="8684060" y="2355670"/>
            <a:ext cx="2255553" cy="1246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sz="28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Quad-port</a:t>
            </a:r>
            <a:r>
              <a:rPr lang="zh-TW" altLang="en-US" sz="28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sz="28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12Gb/s</a:t>
            </a:r>
            <a:endParaRPr lang="en-US" sz="28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endParaRPr lang="en-US" altLang="zh-CN" sz="2800" b="1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5593" y="2243248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32" name="TextBox 8">
            <a:extLst>
              <a:ext uri="{FF2B5EF4-FFF2-40B4-BE49-F238E27FC236}">
                <a16:creationId xmlns:a16="http://schemas.microsoft.com/office/drawing/2014/main" id="{7C9FA486-925E-4543-BB7B-58342E743E3E}"/>
              </a:ext>
            </a:extLst>
          </p:cNvPr>
          <p:cNvSpPr txBox="1"/>
          <p:nvPr/>
        </p:nvSpPr>
        <p:spPr>
          <a:xfrm>
            <a:off x="3954296" y="5265651"/>
            <a:ext cx="330756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QXP-820S-B3408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TextBox 24">
            <a:extLst>
              <a:ext uri="{FF2B5EF4-FFF2-40B4-BE49-F238E27FC236}">
                <a16:creationId xmlns:a16="http://schemas.microsoft.com/office/drawing/2014/main" id="{073C403D-FB24-CA4E-8AC9-1A39C7FC3B8D}"/>
              </a:ext>
            </a:extLst>
          </p:cNvPr>
          <p:cNvSpPr txBox="1"/>
          <p:nvPr/>
        </p:nvSpPr>
        <p:spPr>
          <a:xfrm>
            <a:off x="3954296" y="5667646"/>
            <a:ext cx="330756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Gen3 x8</a:t>
            </a: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69DE4AEA-6364-465B-970E-133BCF6C9BEB}"/>
              </a:ext>
            </a:extLst>
          </p:cNvPr>
          <p:cNvSpPr txBox="1"/>
          <p:nvPr/>
        </p:nvSpPr>
        <p:spPr>
          <a:xfrm>
            <a:off x="4392845" y="2355670"/>
            <a:ext cx="2276476" cy="7795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sz="28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Dual-port</a:t>
            </a:r>
            <a:r>
              <a:rPr lang="en-US" altLang="zh-CN" sz="28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sz="28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12Gb/s</a:t>
            </a:r>
            <a:endParaRPr lang="en-US" sz="28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endParaRPr lang="en-US" altLang="zh-CN" sz="2800" b="1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13" name="圖片 12" hidden="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3010754"/>
            <a:ext cx="1905000" cy="1905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6DBDD84-A1FF-44CB-A73D-B2A511E4B1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44" y="3317234"/>
            <a:ext cx="2990765" cy="145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72165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AEB5926-4A4D-6947-BA94-1EB89DDECB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06" y="1520208"/>
            <a:ext cx="2539679" cy="1587581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pic>
        <p:nvPicPr>
          <p:cNvPr id="9" name="圖片 8" descr="一張含有 文字, 電子用品 的圖片&#10;&#10;自動產生的描述">
            <a:extLst>
              <a:ext uri="{FF2B5EF4-FFF2-40B4-BE49-F238E27FC236}">
                <a16:creationId xmlns:a16="http://schemas.microsoft.com/office/drawing/2014/main" id="{80D87283-82EF-4917-8A3E-5B302702A7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5873" y="1059269"/>
            <a:ext cx="2150126" cy="2101726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9B2000C-8A88-4BC9-8378-506758A5C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Dual/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Quad-port 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SAS-3 12Gb/s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b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expansion card specfication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cs typeface="+mj-lt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93293" y="6503774"/>
            <a:ext cx="11205412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*SAS connector is a </a:t>
            </a:r>
            <a:r>
              <a:rPr lang="en-US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Wide-port</a:t>
            </a:r>
            <a:r>
              <a:rPr lang="en-US" altLang="zh-TW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, contain four </a:t>
            </a:r>
            <a:r>
              <a:rPr lang="en-US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</a:t>
            </a:r>
            <a:r>
              <a:rPr lang="en-US" altLang="zh-TW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signals</a:t>
            </a:r>
            <a:r>
              <a: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zh-TW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**Only </a:t>
            </a:r>
            <a:r>
              <a:rPr lang="en-US" altLang="zh-TW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been validated with passive cable, we offer different </a:t>
            </a:r>
            <a:r>
              <a:rPr lang="en-US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cable optional </a:t>
            </a:r>
            <a:r>
              <a:rPr lang="en-US" altLang="zh-TW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purchase</a:t>
            </a:r>
            <a:r>
              <a:rPr lang="en-US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selection of 0.5M/1M/2M/3M</a:t>
            </a:r>
            <a:endParaRPr lang="zh-TW" sz="110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aphicFrame>
        <p:nvGraphicFramePr>
          <p:cNvPr id="3" name="表格 2" hidden="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143526"/>
              </p:ext>
            </p:extLst>
          </p:nvPr>
        </p:nvGraphicFramePr>
        <p:xfrm>
          <a:off x="616017" y="8148053"/>
          <a:ext cx="11080182" cy="4640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8575">
                  <a:extLst>
                    <a:ext uri="{9D8B030D-6E8A-4147-A177-3AD203B41FA5}">
                      <a16:colId xmlns:a16="http://schemas.microsoft.com/office/drawing/2014/main" val="3666003966"/>
                    </a:ext>
                  </a:extLst>
                </a:gridCol>
                <a:gridCol w="4474051">
                  <a:extLst>
                    <a:ext uri="{9D8B030D-6E8A-4147-A177-3AD203B41FA5}">
                      <a16:colId xmlns:a16="http://schemas.microsoft.com/office/drawing/2014/main" val="4201898728"/>
                    </a:ext>
                  </a:extLst>
                </a:gridCol>
                <a:gridCol w="4827556">
                  <a:extLst>
                    <a:ext uri="{9D8B030D-6E8A-4147-A177-3AD203B41FA5}">
                      <a16:colId xmlns:a16="http://schemas.microsoft.com/office/drawing/2014/main" val="2524345180"/>
                    </a:ext>
                  </a:extLst>
                </a:gridCol>
              </a:tblGrid>
              <a:tr h="715024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2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SAS-12G2E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QXP-1620S-B3616W</a:t>
                      </a:r>
                      <a:endParaRPr lang="zh-TW" altLang="en-US" sz="24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5128864"/>
                  </a:ext>
                </a:extLst>
              </a:tr>
              <a:tr h="665775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SAS controller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Broadcom SAS3008</a:t>
                      </a:r>
                      <a:endParaRPr lang="en-US" altLang="zh-TW" baseline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Broadcom SAS3616W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Tri-mode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820491"/>
                  </a:ext>
                </a:extLst>
              </a:tr>
              <a:tr h="385727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Tri-mode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12Gb/s SAS, 6Gb/s SATA, and PCIe (NVMe)* up to 8.0 GT/s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96704"/>
                  </a:ext>
                </a:extLst>
              </a:tr>
              <a:tr h="385727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Ports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8 external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16 external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9413314"/>
                  </a:ext>
                </a:extLst>
              </a:tr>
              <a:tr h="385727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Connectors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Two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(x4) SFF-8644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Four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(x4) SFF-8644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7348498"/>
                  </a:ext>
                </a:extLst>
              </a:tr>
              <a:tr h="665775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Host Bus Type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PCIe Gen 3 x8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PCIe Gen 3 x16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2471303"/>
                  </a:ext>
                </a:extLst>
              </a:tr>
              <a:tr h="385727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Dimensions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129.65 x 68.9 mm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149.65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x 68.9 mm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351517"/>
                  </a:ext>
                </a:extLst>
              </a:tr>
              <a:tr h="385727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Warranty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1-Year Limited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255855"/>
                  </a:ext>
                </a:extLst>
              </a:tr>
              <a:tr h="665775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Cable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Support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CAB-SAS05M-8644, CAB-SAS10M-8644, CAB-SAS20M-8644, CAB-SAS30M-8644 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148146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EE8C579-AFA0-43A8-8EEC-5BFF17A33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38874"/>
              </p:ext>
            </p:extLst>
          </p:nvPr>
        </p:nvGraphicFramePr>
        <p:xfrm>
          <a:off x="888732" y="2897904"/>
          <a:ext cx="10414535" cy="35496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8465">
                  <a:extLst>
                    <a:ext uri="{9D8B030D-6E8A-4147-A177-3AD203B41FA5}">
                      <a16:colId xmlns:a16="http://schemas.microsoft.com/office/drawing/2014/main" val="510637732"/>
                    </a:ext>
                  </a:extLst>
                </a:gridCol>
                <a:gridCol w="4228035">
                  <a:extLst>
                    <a:ext uri="{9D8B030D-6E8A-4147-A177-3AD203B41FA5}">
                      <a16:colId xmlns:a16="http://schemas.microsoft.com/office/drawing/2014/main" val="183149185"/>
                    </a:ext>
                  </a:extLst>
                </a:gridCol>
                <a:gridCol w="4228035">
                  <a:extLst>
                    <a:ext uri="{9D8B030D-6E8A-4147-A177-3AD203B41FA5}">
                      <a16:colId xmlns:a16="http://schemas.microsoft.com/office/drawing/2014/main" val="1205505724"/>
                    </a:ext>
                  </a:extLst>
                </a:gridCol>
              </a:tblGrid>
              <a:tr h="466877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2400">
                          <a:solidFill>
                            <a:srgbClr val="FDCFAD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QXP-820S-B3408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solidFill>
                            <a:srgbClr val="FDCFAD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QXP-1620S-B3616W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3730999"/>
                  </a:ext>
                </a:extLst>
              </a:tr>
              <a:tr h="46687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SAS </a:t>
                      </a:r>
                      <a:r>
                        <a:rPr lang="zh-TW" sz="1800" b="1" i="0" u="none" strike="noStrike" noProof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Controller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Broadcom SAS3408</a:t>
                      </a:r>
                      <a:endParaRPr lang="en-US" altLang="zh-TW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Broadcom SAS3616W Tri-mode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254975"/>
                  </a:ext>
                </a:extLst>
              </a:tr>
              <a:tr h="46687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1" i="0" u="none" strike="noStrike" noProof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Drive interface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4902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12Gb/s SAS, 6Gb/s SATA up to 8.0 GT/s</a:t>
                      </a:r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423220"/>
                  </a:ext>
                </a:extLst>
              </a:tr>
              <a:tr h="40200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 SAS </a:t>
                      </a:r>
                      <a:r>
                        <a:rPr lang="en-US" altLang="zh-TW" sz="1800" b="1" i="0" u="none" strike="noStrike" noProof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bandwidth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 x external Mini-SAS HD</a:t>
                      </a:r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4 x external Mini-SAS HD</a:t>
                      </a:r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277423"/>
                  </a:ext>
                </a:extLst>
              </a:tr>
              <a:tr h="35999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800" b="1" i="0" u="none" strike="noStrike" noProof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Connector </a:t>
                      </a:r>
                      <a:r>
                        <a:rPr lang="en-US" altLang="zh-TW" sz="1800" b="1" i="0" u="none" strike="noStrike" noProof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i</a:t>
                      </a:r>
                      <a:r>
                        <a:rPr lang="zh-TW" sz="1800" b="1" i="0" u="none" strike="noStrike" noProof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nterface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SFF-8644</a:t>
                      </a:r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SFF-8644</a:t>
                      </a:r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931488"/>
                  </a:ext>
                </a:extLst>
              </a:tr>
              <a:tr h="46687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Host PCIe 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800" b="1" i="0" u="none" strike="noStrike" noProof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band-width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PCIe Gen 3 x8</a:t>
                      </a:r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PCIe Gen 3 x16</a:t>
                      </a:r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415311"/>
                  </a:ext>
                </a:extLst>
              </a:tr>
              <a:tr h="46687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1" i="0" u="none" strike="noStrike" noProof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Dimensions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129.65 x 68.9 mm; Low-profile</a:t>
                      </a:r>
                      <a:endParaRPr lang="zh-TW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149.65 x 68.9 mm; Low-profile</a:t>
                      </a:r>
                      <a:endParaRPr lang="zh-TW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558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7593777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D40A42C2-7FC6-4058-89EA-B11F66F05A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67362" y="3080981"/>
            <a:ext cx="4925633" cy="3078520"/>
          </a:xfrm>
          <a:prstGeom prst="rect">
            <a:avLst/>
          </a:prstGeom>
        </p:spPr>
      </p:pic>
      <p:pic>
        <p:nvPicPr>
          <p:cNvPr id="7" name="圖片 6" descr="一張含有 文字, 電子用品 的圖片&#10;&#10;自動產生的描述">
            <a:extLst>
              <a:ext uri="{FF2B5EF4-FFF2-40B4-BE49-F238E27FC236}">
                <a16:creationId xmlns:a16="http://schemas.microsoft.com/office/drawing/2014/main" id="{5A1D47DD-4CC8-4F9C-90E0-7AE3949D3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584" y="1564804"/>
            <a:ext cx="8008706" cy="5005441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DF17DE-8E07-624E-902C-29612B9625D0}"/>
              </a:ext>
            </a:extLst>
          </p:cNvPr>
          <p:cNvSpPr txBox="1"/>
          <p:nvPr/>
        </p:nvSpPr>
        <p:spPr>
          <a:xfrm>
            <a:off x="4154068" y="990076"/>
            <a:ext cx="413488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QXP-820S-B3408</a:t>
            </a:r>
            <a:endParaRPr lang="zh-TW" sz="20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" name="圖片 5" hidden="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1585" y="1925240"/>
            <a:ext cx="2029765" cy="4284570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E4DC80-69C5-D343-942D-D30E987B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226" y="130694"/>
            <a:ext cx="11397915" cy="1154060"/>
          </a:xfrm>
        </p:spPr>
        <p:txBody>
          <a:bodyPr>
            <a:normAutofit fontScale="90000"/>
          </a:bodyPr>
          <a:lstStyle/>
          <a:p>
            <a:r>
              <a:rPr lang="zh-CN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Low-profile design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for various </a:t>
            </a:r>
            <a:r>
              <a:rPr lang="zh-CN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NAS </a:t>
            </a:r>
            <a:r>
              <a:rPr lang="zh-CN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models</a:t>
            </a:r>
            <a:endParaRPr lang="en-US" altLang="zh-CN">
              <a:latin typeface="Arial" panose="020B0604020202020204" pitchFamily="34" charset="0"/>
              <a:ea typeface="微軟正黑體" panose="020B0604030504040204" pitchFamily="34" charset="-120"/>
              <a:cs typeface="+mj-lt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A84120-E871-9947-95F1-B915A82D3012}"/>
              </a:ext>
            </a:extLst>
          </p:cNvPr>
          <p:cNvSpPr txBox="1"/>
          <p:nvPr/>
        </p:nvSpPr>
        <p:spPr>
          <a:xfrm>
            <a:off x="793196" y="3661384"/>
            <a:ext cx="1599149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Additional brackets are included for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various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NAS 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models </a:t>
            </a:r>
            <a:endParaRPr lang="en-US" altLang="zh-CN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999DF1-764C-2B4B-B860-65DFC164685B}"/>
              </a:ext>
            </a:extLst>
          </p:cNvPr>
          <p:cNvSpPr txBox="1"/>
          <p:nvPr/>
        </p:nvSpPr>
        <p:spPr>
          <a:xfrm>
            <a:off x="7097701" y="2266438"/>
            <a:ext cx="140414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129.65 mm</a:t>
            </a:r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A6D1E3-607C-DB4E-9223-0C21AFA3A40B}"/>
              </a:ext>
            </a:extLst>
          </p:cNvPr>
          <p:cNvSpPr txBox="1"/>
          <p:nvPr/>
        </p:nvSpPr>
        <p:spPr>
          <a:xfrm>
            <a:off x="10494737" y="3959365"/>
            <a:ext cx="1399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68.9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mm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4A81B0-ABE0-BF48-AAA0-7D61911C58E1}"/>
              </a:ext>
            </a:extLst>
          </p:cNvPr>
          <p:cNvSpPr txBox="1"/>
          <p:nvPr/>
        </p:nvSpPr>
        <p:spPr>
          <a:xfrm>
            <a:off x="4489399" y="6010431"/>
            <a:ext cx="251760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Pre-installed</a:t>
            </a:r>
            <a:endParaRPr lang="en-US" altLang="zh-CN" sz="20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half-height bracket</a:t>
            </a:r>
            <a:endParaRPr lang="en-US" altLang="zh-CN" sz="20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BE1F68-9637-914D-9255-60DA72630759}"/>
              </a:ext>
            </a:extLst>
          </p:cNvPr>
          <p:cNvSpPr/>
          <p:nvPr/>
        </p:nvSpPr>
        <p:spPr>
          <a:xfrm>
            <a:off x="6856686" y="5870534"/>
            <a:ext cx="3839513" cy="70237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lnSpc>
                <a:spcPct val="114999"/>
              </a:lnSpc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Gen 3 x8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bandwidth (64Gbps)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lvl="0">
              <a:lnSpc>
                <a:spcPct val="114999"/>
              </a:lnSpc>
            </a:pP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BC9F6D6-F8CD-496F-A1C8-CBE694DBD799}"/>
              </a:ext>
            </a:extLst>
          </p:cNvPr>
          <p:cNvSpPr/>
          <p:nvPr/>
        </p:nvSpPr>
        <p:spPr>
          <a:xfrm>
            <a:off x="4600877" y="3052855"/>
            <a:ext cx="1231712" cy="2929450"/>
          </a:xfrm>
          <a:prstGeom prst="rect">
            <a:avLst/>
          </a:prstGeom>
          <a:noFill/>
          <a:ln w="762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7C04AAC-591B-4E9C-BDBE-D346C0479C5A}"/>
              </a:ext>
            </a:extLst>
          </p:cNvPr>
          <p:cNvSpPr/>
          <p:nvPr/>
        </p:nvSpPr>
        <p:spPr>
          <a:xfrm rot="5400000">
            <a:off x="7742129" y="4394338"/>
            <a:ext cx="618619" cy="2088871"/>
          </a:xfrm>
          <a:prstGeom prst="rect">
            <a:avLst/>
          </a:prstGeom>
          <a:noFill/>
          <a:ln w="762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D1862C2F-BF4A-4811-97DA-20F467FE4236}"/>
              </a:ext>
            </a:extLst>
          </p:cNvPr>
          <p:cNvCxnSpPr>
            <a:cxnSpLocks/>
          </p:cNvCxnSpPr>
          <p:nvPr/>
        </p:nvCxnSpPr>
        <p:spPr>
          <a:xfrm>
            <a:off x="5596467" y="2683895"/>
            <a:ext cx="4406612" cy="0"/>
          </a:xfrm>
          <a:prstGeom prst="straightConnector1">
            <a:avLst/>
          </a:prstGeom>
          <a:noFill/>
          <a:ln w="5715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D56C1582-80A3-4FC3-A98A-BF3282E04770}"/>
              </a:ext>
            </a:extLst>
          </p:cNvPr>
          <p:cNvCxnSpPr>
            <a:cxnSpLocks/>
          </p:cNvCxnSpPr>
          <p:nvPr/>
        </p:nvCxnSpPr>
        <p:spPr>
          <a:xfrm>
            <a:off x="10402513" y="3244424"/>
            <a:ext cx="0" cy="1799214"/>
          </a:xfrm>
          <a:prstGeom prst="straightConnector1">
            <a:avLst/>
          </a:prstGeom>
          <a:noFill/>
          <a:ln w="5715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547438878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969" y="1692852"/>
            <a:ext cx="7766843" cy="4855140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DF17DE-8E07-624E-902C-29612B9625D0}"/>
              </a:ext>
            </a:extLst>
          </p:cNvPr>
          <p:cNvSpPr txBox="1"/>
          <p:nvPr/>
        </p:nvSpPr>
        <p:spPr>
          <a:xfrm>
            <a:off x="4021782" y="999154"/>
            <a:ext cx="418942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QXP-1620S-B3616W</a:t>
            </a:r>
            <a:endParaRPr lang="en-US" sz="3200" b="1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E4DC80-69C5-D343-942D-D30E987B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45" y="175186"/>
            <a:ext cx="11929309" cy="911154"/>
          </a:xfrm>
        </p:spPr>
        <p:txBody>
          <a:bodyPr>
            <a:normAutofit fontScale="90000"/>
          </a:bodyPr>
          <a:lstStyle/>
          <a:p>
            <a:r>
              <a:rPr lang="zh-CN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Low-profile design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for various </a:t>
            </a:r>
            <a:r>
              <a:rPr lang="zh-CN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NAS </a:t>
            </a:r>
            <a:r>
              <a:rPr lang="zh-CN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models</a:t>
            </a:r>
            <a:endParaRPr lang="en-US" altLang="zh-CN">
              <a:latin typeface="Arial" panose="020B0604020202020204" pitchFamily="34" charset="0"/>
              <a:ea typeface="微軟正黑體" panose="020B0604030504040204" pitchFamily="34" charset="-120"/>
              <a:cs typeface="+mj-lt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A84120-E871-9947-95F1-B915A82D3012}"/>
              </a:ext>
            </a:extLst>
          </p:cNvPr>
          <p:cNvSpPr txBox="1"/>
          <p:nvPr/>
        </p:nvSpPr>
        <p:spPr>
          <a:xfrm>
            <a:off x="793798" y="3658757"/>
            <a:ext cx="1583642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Additional brackets are included for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various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NAS 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models </a:t>
            </a:r>
            <a:endParaRPr lang="en-US" altLang="zh-CN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999DF1-764C-2B4B-B860-65DFC164685B}"/>
              </a:ext>
            </a:extLst>
          </p:cNvPr>
          <p:cNvSpPr txBox="1"/>
          <p:nvPr/>
        </p:nvSpPr>
        <p:spPr>
          <a:xfrm>
            <a:off x="6760383" y="2145115"/>
            <a:ext cx="140414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149.65 mm</a:t>
            </a:r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A6D1E3-607C-DB4E-9223-0C21AFA3A40B}"/>
              </a:ext>
            </a:extLst>
          </p:cNvPr>
          <p:cNvSpPr txBox="1"/>
          <p:nvPr/>
        </p:nvSpPr>
        <p:spPr>
          <a:xfrm>
            <a:off x="10109837" y="3942555"/>
            <a:ext cx="1399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68.9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mm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4A81B0-ABE0-BF48-AAA0-7D61911C58E1}"/>
              </a:ext>
            </a:extLst>
          </p:cNvPr>
          <p:cNvSpPr txBox="1"/>
          <p:nvPr/>
        </p:nvSpPr>
        <p:spPr>
          <a:xfrm>
            <a:off x="4081592" y="5867822"/>
            <a:ext cx="240387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Pre-installed</a:t>
            </a:r>
            <a:endParaRPr lang="en-US" altLang="zh-CN" sz="20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half-height bracket</a:t>
            </a:r>
            <a:endParaRPr lang="en-US" altLang="zh-CN" sz="20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endParaRPr lang="zh-CN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BE1F68-9637-914D-9255-60DA72630759}"/>
              </a:ext>
            </a:extLst>
          </p:cNvPr>
          <p:cNvSpPr/>
          <p:nvPr/>
        </p:nvSpPr>
        <p:spPr>
          <a:xfrm>
            <a:off x="6482087" y="5858759"/>
            <a:ext cx="4160113" cy="383823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lnSpc>
                <a:spcPct val="114999"/>
              </a:lnSpc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Gen 3 x16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bandwidth (128Gbps)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72A073-F7A5-45CB-B900-819844875BC6}"/>
              </a:ext>
            </a:extLst>
          </p:cNvPr>
          <p:cNvSpPr/>
          <p:nvPr/>
        </p:nvSpPr>
        <p:spPr>
          <a:xfrm>
            <a:off x="4902449" y="2885044"/>
            <a:ext cx="674471" cy="2884046"/>
          </a:xfrm>
          <a:prstGeom prst="rect">
            <a:avLst/>
          </a:prstGeom>
          <a:noFill/>
          <a:ln w="762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233CA29-C917-4E00-B000-99A0B90FD685}"/>
              </a:ext>
            </a:extLst>
          </p:cNvPr>
          <p:cNvSpPr/>
          <p:nvPr/>
        </p:nvSpPr>
        <p:spPr>
          <a:xfrm rot="5400000">
            <a:off x="7634826" y="3873025"/>
            <a:ext cx="618619" cy="2959394"/>
          </a:xfrm>
          <a:prstGeom prst="rect">
            <a:avLst/>
          </a:prstGeom>
          <a:noFill/>
          <a:ln w="762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53925980-53B5-4CA6-8BE3-FB1A008E96E6}"/>
              </a:ext>
            </a:extLst>
          </p:cNvPr>
          <p:cNvCxnSpPr>
            <a:cxnSpLocks/>
          </p:cNvCxnSpPr>
          <p:nvPr/>
        </p:nvCxnSpPr>
        <p:spPr>
          <a:xfrm>
            <a:off x="5325533" y="2597844"/>
            <a:ext cx="4436534" cy="0"/>
          </a:xfrm>
          <a:prstGeom prst="straightConnector1">
            <a:avLst/>
          </a:prstGeom>
          <a:noFill/>
          <a:ln w="5715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A9D69841-6F55-4D6B-94A7-AFAD2C7BF93B}"/>
              </a:ext>
            </a:extLst>
          </p:cNvPr>
          <p:cNvCxnSpPr>
            <a:cxnSpLocks/>
          </p:cNvCxnSpPr>
          <p:nvPr/>
        </p:nvCxnSpPr>
        <p:spPr>
          <a:xfrm>
            <a:off x="9998812" y="3158373"/>
            <a:ext cx="0" cy="1799214"/>
          </a:xfrm>
          <a:prstGeom prst="straightConnector1">
            <a:avLst/>
          </a:prstGeom>
          <a:noFill/>
          <a:ln w="5715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719108353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871B70B-4FA8-4055-A176-710A71CE7C77}"/>
              </a:ext>
            </a:extLst>
          </p:cNvPr>
          <p:cNvSpPr/>
          <p:nvPr/>
        </p:nvSpPr>
        <p:spPr>
          <a:xfrm>
            <a:off x="533436" y="3429000"/>
            <a:ext cx="2108804" cy="2731168"/>
          </a:xfrm>
          <a:prstGeom prst="rect">
            <a:avLst/>
          </a:prstGeom>
          <a:noFill/>
          <a:ln w="1651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95790FE-05E2-4C3B-88ED-F2B80A3B1DBA}"/>
              </a:ext>
            </a:extLst>
          </p:cNvPr>
          <p:cNvSpPr/>
          <p:nvPr/>
        </p:nvSpPr>
        <p:spPr>
          <a:xfrm>
            <a:off x="3462910" y="3429000"/>
            <a:ext cx="2108804" cy="2731168"/>
          </a:xfrm>
          <a:prstGeom prst="rect">
            <a:avLst/>
          </a:prstGeom>
          <a:noFill/>
          <a:ln w="1651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CACB2A9-A390-46A7-B941-B2391B7F4C5F}"/>
              </a:ext>
            </a:extLst>
          </p:cNvPr>
          <p:cNvSpPr/>
          <p:nvPr/>
        </p:nvSpPr>
        <p:spPr>
          <a:xfrm>
            <a:off x="6591987" y="3429000"/>
            <a:ext cx="2108804" cy="2731168"/>
          </a:xfrm>
          <a:prstGeom prst="rect">
            <a:avLst/>
          </a:prstGeom>
          <a:noFill/>
          <a:ln w="1651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0D29DFC-5E53-4B3C-AFF8-30993194F10D}"/>
              </a:ext>
            </a:extLst>
          </p:cNvPr>
          <p:cNvSpPr/>
          <p:nvPr/>
        </p:nvSpPr>
        <p:spPr>
          <a:xfrm>
            <a:off x="9429680" y="3429000"/>
            <a:ext cx="2108804" cy="2731168"/>
          </a:xfrm>
          <a:prstGeom prst="rect">
            <a:avLst/>
          </a:prstGeom>
          <a:noFill/>
          <a:ln w="1651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8867" y="187325"/>
            <a:ext cx="8314266" cy="1325563"/>
          </a:xfrm>
        </p:spPr>
        <p:txBody>
          <a:bodyPr anchor="t"/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Compatible with 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REXP SAS JBOD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series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+mj-lt"/>
              <a:sym typeface="Arial" panose="020B0604020202020204" pitchFamily="34" charset="0"/>
            </a:endParaRPr>
          </a:p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49" name="群組 48"/>
          <p:cNvGrpSpPr/>
          <p:nvPr/>
        </p:nvGrpSpPr>
        <p:grpSpPr>
          <a:xfrm>
            <a:off x="290093" y="3619154"/>
            <a:ext cx="2663240" cy="2680388"/>
            <a:chOff x="549615" y="2596607"/>
            <a:chExt cx="2663240" cy="2680388"/>
          </a:xfrm>
          <a:effectLst>
            <a:outerShdw blurRad="228600" dist="76200" dir="8100000" algn="tr" rotWithShape="0">
              <a:prstClr val="black"/>
            </a:outerShdw>
          </a:effectLst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616" y="3612174"/>
              <a:ext cx="2663239" cy="1664821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615" y="2882075"/>
              <a:ext cx="2663239" cy="1664820"/>
            </a:xfrm>
            <a:prstGeom prst="rect">
              <a:avLst/>
            </a:prstGeom>
          </p:spPr>
        </p:pic>
        <p:sp>
          <p:nvSpPr>
            <p:cNvPr id="33" name="TextBox 21">
              <a:extLst>
                <a:ext uri="{FF2B5EF4-FFF2-40B4-BE49-F238E27FC236}">
                  <a16:creationId xmlns:a16="http://schemas.microsoft.com/office/drawing/2014/main" id="{A8D58684-B5C2-3B47-B107-B1E105C6DA9C}"/>
                </a:ext>
              </a:extLst>
            </p:cNvPr>
            <p:cNvSpPr txBox="1"/>
            <p:nvPr/>
          </p:nvSpPr>
          <p:spPr>
            <a:xfrm>
              <a:off x="860707" y="2596607"/>
              <a:ext cx="2041054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REXP-1210U-RP</a:t>
              </a:r>
              <a:endPara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8" name="群組 47"/>
          <p:cNvGrpSpPr/>
          <p:nvPr/>
        </p:nvGrpSpPr>
        <p:grpSpPr>
          <a:xfrm>
            <a:off x="3185692" y="3619154"/>
            <a:ext cx="2665510" cy="2691257"/>
            <a:chOff x="3445214" y="2596607"/>
            <a:chExt cx="2665510" cy="2691257"/>
          </a:xfrm>
          <a:effectLst>
            <a:outerShdw blurRad="228600" dist="76200" dir="8100000" algn="tr" rotWithShape="0">
              <a:prstClr val="black"/>
            </a:outerShdw>
          </a:effectLst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5215" y="3623044"/>
              <a:ext cx="2663239" cy="1664820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5214" y="2678165"/>
              <a:ext cx="2665510" cy="1666240"/>
            </a:xfrm>
            <a:prstGeom prst="rect">
              <a:avLst/>
            </a:prstGeom>
          </p:spPr>
        </p:pic>
        <p:sp>
          <p:nvSpPr>
            <p:cNvPr id="37" name="TextBox 21">
              <a:extLst>
                <a:ext uri="{FF2B5EF4-FFF2-40B4-BE49-F238E27FC236}">
                  <a16:creationId xmlns:a16="http://schemas.microsoft.com/office/drawing/2014/main" id="{A8D58684-B5C2-3B47-B107-B1E105C6DA9C}"/>
                </a:ext>
              </a:extLst>
            </p:cNvPr>
            <p:cNvSpPr txBox="1"/>
            <p:nvPr/>
          </p:nvSpPr>
          <p:spPr>
            <a:xfrm>
              <a:off x="3756307" y="2596607"/>
              <a:ext cx="2041054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REXP-1610U-RP</a:t>
              </a:r>
              <a:endPara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38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963226" y="2607975"/>
            <a:ext cx="461002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6Gb/s JBOD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enclosures</a:t>
            </a:r>
            <a:endParaRPr lang="zh-TW" sz="24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39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6908102" y="2609576"/>
            <a:ext cx="464009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</a:t>
            </a:r>
            <a:r>
              <a:rPr lang="en-US" sz="24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12Gb/s</a:t>
            </a:r>
            <a:r>
              <a:rPr lang="en-US" sz="24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JBOD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enclosures</a:t>
            </a:r>
          </a:p>
        </p:txBody>
      </p:sp>
      <p:grpSp>
        <p:nvGrpSpPr>
          <p:cNvPr id="47" name="群組 46"/>
          <p:cNvGrpSpPr/>
          <p:nvPr/>
        </p:nvGrpSpPr>
        <p:grpSpPr>
          <a:xfrm>
            <a:off x="6310761" y="3619154"/>
            <a:ext cx="2671256" cy="2680948"/>
            <a:chOff x="6500827" y="2596607"/>
            <a:chExt cx="2671256" cy="2680948"/>
          </a:xfrm>
          <a:effectLst>
            <a:outerShdw blurRad="228600" dist="76200" dir="8100000" algn="tr" rotWithShape="0">
              <a:prstClr val="black"/>
            </a:outerShdw>
          </a:effectLst>
        </p:grpSpPr>
        <p:pic>
          <p:nvPicPr>
            <p:cNvPr id="40" name="圖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6574" y="3611612"/>
              <a:ext cx="2665509" cy="1665943"/>
            </a:xfrm>
            <a:prstGeom prst="rect">
              <a:avLst/>
            </a:prstGeom>
          </p:spPr>
        </p:pic>
        <p:pic>
          <p:nvPicPr>
            <p:cNvPr id="41" name="圖片 4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0827" y="2882075"/>
              <a:ext cx="2671256" cy="1669535"/>
            </a:xfrm>
            <a:prstGeom prst="rect">
              <a:avLst/>
            </a:prstGeom>
          </p:spPr>
        </p:pic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A8D58684-B5C2-3B47-B107-B1E105C6DA9C}"/>
                </a:ext>
              </a:extLst>
            </p:cNvPr>
            <p:cNvSpPr txBox="1"/>
            <p:nvPr/>
          </p:nvSpPr>
          <p:spPr>
            <a:xfrm>
              <a:off x="6818339" y="2596607"/>
              <a:ext cx="2041054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REXP-1220U-RP</a:t>
              </a:r>
              <a:endPara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9169410" y="3619154"/>
            <a:ext cx="2657854" cy="2691257"/>
            <a:chOff x="9304163" y="2596607"/>
            <a:chExt cx="2657854" cy="2691257"/>
          </a:xfrm>
          <a:effectLst>
            <a:outerShdw blurRad="228600" dist="76200" dir="8100000" algn="tr" rotWithShape="0">
              <a:prstClr val="black"/>
            </a:outerShdw>
          </a:effectLst>
        </p:grpSpPr>
        <p:pic>
          <p:nvPicPr>
            <p:cNvPr id="43" name="圖片 4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4163" y="3626705"/>
              <a:ext cx="2657854" cy="1661159"/>
            </a:xfrm>
            <a:prstGeom prst="rect">
              <a:avLst/>
            </a:prstGeom>
          </p:spPr>
        </p:pic>
        <p:pic>
          <p:nvPicPr>
            <p:cNvPr id="44" name="圖片 4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4163" y="2678165"/>
              <a:ext cx="2657854" cy="1661159"/>
            </a:xfrm>
            <a:prstGeom prst="rect">
              <a:avLst/>
            </a:prstGeom>
          </p:spPr>
        </p:pic>
        <p:sp>
          <p:nvSpPr>
            <p:cNvPr id="45" name="TextBox 21">
              <a:extLst>
                <a:ext uri="{FF2B5EF4-FFF2-40B4-BE49-F238E27FC236}">
                  <a16:creationId xmlns:a16="http://schemas.microsoft.com/office/drawing/2014/main" id="{A8D58684-B5C2-3B47-B107-B1E105C6DA9C}"/>
                </a:ext>
              </a:extLst>
            </p:cNvPr>
            <p:cNvSpPr txBox="1"/>
            <p:nvPr/>
          </p:nvSpPr>
          <p:spPr>
            <a:xfrm>
              <a:off x="9601331" y="2596607"/>
              <a:ext cx="2041054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REXP-1620U-RP</a:t>
              </a:r>
              <a:endPara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C982FB59-5190-4A80-ADF9-A7840AD3C6D5}"/>
              </a:ext>
            </a:extLst>
          </p:cNvPr>
          <p:cNvCxnSpPr>
            <a:cxnSpLocks/>
          </p:cNvCxnSpPr>
          <p:nvPr/>
        </p:nvCxnSpPr>
        <p:spPr>
          <a:xfrm>
            <a:off x="6096000" y="3109745"/>
            <a:ext cx="0" cy="3418055"/>
          </a:xfrm>
          <a:prstGeom prst="line">
            <a:avLst/>
          </a:prstGeom>
          <a:ln w="38100">
            <a:solidFill>
              <a:srgbClr val="7F7F7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1">
            <a:extLst>
              <a:ext uri="{FF2B5EF4-FFF2-40B4-BE49-F238E27FC236}">
                <a16:creationId xmlns:a16="http://schemas.microsoft.com/office/drawing/2014/main" id="{1B976D6F-E45C-1B4C-918A-218DA1B6146E}"/>
              </a:ext>
            </a:extLst>
          </p:cNvPr>
          <p:cNvSpPr txBox="1"/>
          <p:nvPr/>
        </p:nvSpPr>
        <p:spPr>
          <a:xfrm>
            <a:off x="601186" y="1967031"/>
            <a:ext cx="1097563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NAS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supports connecting multiple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and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REXP SAS JBOD enclosures together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665398"/>
      </p:ext>
    </p:extLst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B57A602-7608-4484-BF5C-F64C1A5C3DB0}"/>
              </a:ext>
            </a:extLst>
          </p:cNvPr>
          <p:cNvSpPr/>
          <p:nvPr/>
        </p:nvSpPr>
        <p:spPr>
          <a:xfrm>
            <a:off x="457200" y="1978481"/>
            <a:ext cx="11324123" cy="10479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67" y="187325"/>
            <a:ext cx="7450666" cy="1325563"/>
          </a:xfrm>
        </p:spPr>
        <p:txBody>
          <a:bodyPr anchor="t"/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Comparing the 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SAS JBOD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generations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cs typeface="+mj-lt"/>
              <a:sym typeface="Arial" panose="020B0604020202020204" pitchFamily="34" charset="0"/>
            </a:endParaRPr>
          </a:p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B0B08A70-0E30-45D1-B058-C19D91D2D5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099332"/>
              </p:ext>
            </p:extLst>
          </p:nvPr>
        </p:nvGraphicFramePr>
        <p:xfrm>
          <a:off x="457200" y="2610228"/>
          <a:ext cx="11324123" cy="42406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7977">
                  <a:extLst>
                    <a:ext uri="{9D8B030D-6E8A-4147-A177-3AD203B41FA5}">
                      <a16:colId xmlns:a16="http://schemas.microsoft.com/office/drawing/2014/main" val="510637732"/>
                    </a:ext>
                  </a:extLst>
                </a:gridCol>
                <a:gridCol w="1647691">
                  <a:extLst>
                    <a:ext uri="{9D8B030D-6E8A-4147-A177-3AD203B41FA5}">
                      <a16:colId xmlns:a16="http://schemas.microsoft.com/office/drawing/2014/main" val="115645425"/>
                    </a:ext>
                  </a:extLst>
                </a:gridCol>
                <a:gridCol w="1647691">
                  <a:extLst>
                    <a:ext uri="{9D8B030D-6E8A-4147-A177-3AD203B41FA5}">
                      <a16:colId xmlns:a16="http://schemas.microsoft.com/office/drawing/2014/main" val="2710439547"/>
                    </a:ext>
                  </a:extLst>
                </a:gridCol>
                <a:gridCol w="1647691">
                  <a:extLst>
                    <a:ext uri="{9D8B030D-6E8A-4147-A177-3AD203B41FA5}">
                      <a16:colId xmlns:a16="http://schemas.microsoft.com/office/drawing/2014/main" val="3836231832"/>
                    </a:ext>
                  </a:extLst>
                </a:gridCol>
                <a:gridCol w="1647691">
                  <a:extLst>
                    <a:ext uri="{9D8B030D-6E8A-4147-A177-3AD203B41FA5}">
                      <a16:colId xmlns:a16="http://schemas.microsoft.com/office/drawing/2014/main" val="183149185"/>
                    </a:ext>
                  </a:extLst>
                </a:gridCol>
                <a:gridCol w="1647691">
                  <a:extLst>
                    <a:ext uri="{9D8B030D-6E8A-4147-A177-3AD203B41FA5}">
                      <a16:colId xmlns:a16="http://schemas.microsoft.com/office/drawing/2014/main" val="1205505724"/>
                    </a:ext>
                  </a:extLst>
                </a:gridCol>
                <a:gridCol w="1647691">
                  <a:extLst>
                    <a:ext uri="{9D8B030D-6E8A-4147-A177-3AD203B41FA5}">
                      <a16:colId xmlns:a16="http://schemas.microsoft.com/office/drawing/2014/main" val="1046767789"/>
                    </a:ext>
                  </a:extLst>
                </a:gridCol>
              </a:tblGrid>
              <a:tr h="411745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TL-R1620Sep-RP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REXP-1620U-RP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REXP-1610U-RP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TL-R1220Sep-RP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REXP-1220U-RP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REXP-1210U-RP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3730999"/>
                  </a:ext>
                </a:extLst>
              </a:tr>
              <a:tr h="45238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# of bays</a:t>
                      </a:r>
                      <a:endParaRPr lang="zh-TW" sz="16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12</a:t>
                      </a:r>
                      <a:endParaRPr lang="en-US" altLang="zh-TW" sz="14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254975"/>
                  </a:ext>
                </a:extLst>
              </a:tr>
              <a:tr h="84246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 i="0" u="none" strike="noStrike" noProof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Drive interface</a:t>
                      </a:r>
                      <a:endParaRPr lang="zh-TW" altLang="en-US" sz="14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2.5“/3.5” SAS 12Gbps, SAS/SATA 6Gbps</a:t>
                      </a:r>
                      <a:endParaRPr lang="zh-TW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2.5“/3.5” SAS 12Gbps, SAS/SATA 6Gbps</a:t>
                      </a:r>
                      <a:endParaRPr lang="zh-TW" altLang="zh-TW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2.5“/3.5” SATA 6Gbps</a:t>
                      </a:r>
                      <a:endParaRPr lang="zh-TW" altLang="zh-TW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2.5“/3.5” SAS 12Gbps, SAS/SATA 6Gbps</a:t>
                      </a:r>
                      <a:endParaRPr lang="zh-TW" altLang="zh-TW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2.5“/3.5” SAS 12Gbps, SAS/SATA 6Gbps</a:t>
                      </a:r>
                      <a:endParaRPr lang="zh-TW" altLang="zh-TW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2.5“/3.5” SATA 6Gbps</a:t>
                      </a:r>
                      <a:endParaRPr lang="zh-TW" altLang="zh-TW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818729"/>
                  </a:ext>
                </a:extLst>
              </a:tr>
              <a:tr h="7077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SAS </a:t>
                      </a:r>
                      <a:r>
                        <a:rPr lang="en-US" altLang="zh-TW" sz="1400" b="1" i="0" u="none" strike="noStrike" noProof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ports</a:t>
                      </a:r>
                      <a:endParaRPr lang="zh-TW" altLang="en-US" sz="14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4</a:t>
                      </a:r>
                      <a:r>
                        <a:rPr lang="en-US" sz="14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x SAS 12Gbps wide ports (Mini-SAS HD SFF-8644)</a:t>
                      </a:r>
                      <a:endParaRPr lang="zh-TW" altLang="en-US" sz="1400" b="0" i="0" u="none" strike="noStrike" noProof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3 x SAS 12Gbps wide ports (Mini-SAS HD SFF-8644)</a:t>
                      </a:r>
                      <a:endParaRPr lang="zh-TW" sz="1400" b="0" i="0" u="none" strike="noStrike" noProof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3 </a:t>
                      </a:r>
                      <a:r>
                        <a:rPr lang="en-US" sz="14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x SAS 6Gbps wide ports (Mini-SAS HD SFF-8644)</a:t>
                      </a:r>
                      <a:endParaRPr lang="zh-TW" sz="1400" b="0" i="0" u="none" strike="noStrike" noProof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4</a:t>
                      </a:r>
                      <a:r>
                        <a:rPr lang="en-US" sz="14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x SAS 12Gbps wide ports (Mini-SAS HD SFF-8644)</a:t>
                      </a:r>
                      <a:endParaRPr lang="zh-TW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3 x SAS 12Gbps wide ports (Mini-SAS HD SFF-8644)</a:t>
                      </a:r>
                      <a:endParaRPr lang="zh-TW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3 x SAS 6Gbps wide ports (Mini-SAS HD SFF-8644)</a:t>
                      </a:r>
                      <a:endParaRPr lang="zh-TW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277423"/>
                  </a:ext>
                </a:extLst>
              </a:tr>
              <a:tr h="56451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 i="0" u="none" strike="noStrike" noProof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Dimension </a:t>
                      </a:r>
                      <a:r>
                        <a:rPr lang="zh-TW" sz="1400" b="1" i="0" u="none" strike="noStrike" noProof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(HxWxD)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3RU, 131.3 x 482.2 x 425.3 mm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kern="1200" baseline="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3RU, 130 × 442.4 × 528.3 mm </a:t>
                      </a:r>
                      <a:endParaRPr lang="zh-TW" altLang="en-US" sz="1400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baseline="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3RU, 130 × 442.4 × 528.3 mm </a:t>
                      </a:r>
                      <a:endParaRPr lang="zh-TW" altLang="en-US" sz="1400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kern="1200" baseline="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2RU, 88.65 x 482.2 x 423.8 mm</a:t>
                      </a:r>
                      <a:endParaRPr lang="zh-TW" altLang="en-US" sz="1400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2RU, 88 x 439 x 520 mm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2RU, 88 x 439 x 520 mm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931488"/>
                  </a:ext>
                </a:extLst>
              </a:tr>
              <a:tr h="32436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 i="0" u="none" strike="noStrike" noProof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Key-lock tray</a:t>
                      </a:r>
                      <a:endParaRPr lang="zh-TW" altLang="en-US" sz="14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Key lock</a:t>
                      </a:r>
                      <a:endParaRPr lang="zh-TW" sz="1400" b="0" i="0" u="none" strike="noStrike" noProof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Click latch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Click latch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Key lock</a:t>
                      </a:r>
                      <a:endParaRPr lang="zh-TW" sz="1400" b="0" i="0" u="none" strike="noStrike" noProof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Click latch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Click latch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089546"/>
                  </a:ext>
                </a:extLst>
              </a:tr>
              <a:tr h="70023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 i="0" u="none" strike="noStrike" noProof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Optional </a:t>
                      </a:r>
                      <a:endParaRPr lang="en-US" sz="1400" b="1" i="0" u="none" strike="noStrike" noProof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altLang="zh-TW" sz="1400" b="1" i="0" u="none" strike="noStrike" noProof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rail kit</a:t>
                      </a:r>
                      <a:endParaRPr lang="zh-TW" sz="16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RAIL-B02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4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RAIL-A03-57</a:t>
                      </a:r>
                      <a:endParaRPr lang="zh-TW" sz="14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4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RAIL-A03-57</a:t>
                      </a:r>
                      <a:endParaRPr lang="zh-TW" altLang="zh-TW" sz="14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RAIL-B02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RAIL-A03-57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RAIL-A03-57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558596"/>
                  </a:ext>
                </a:extLst>
              </a:tr>
            </a:tbl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id="{B4A34835-52B1-488F-BC0B-ADFC809319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4245" y="2295294"/>
            <a:ext cx="1495948" cy="319028"/>
          </a:xfrm>
          <a:prstGeom prst="rect">
            <a:avLst/>
          </a:prstGeom>
          <a:effectLst>
            <a:outerShdw blurRad="38100" dist="38100" dir="5400000" sx="96000" sy="96000" algn="t" rotWithShape="0">
              <a:prstClr val="black"/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E5E38F5-A74C-4699-AF3E-CC578E2449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7089" y="2094023"/>
            <a:ext cx="1495948" cy="544439"/>
          </a:xfrm>
          <a:prstGeom prst="rect">
            <a:avLst/>
          </a:prstGeom>
          <a:effectLst>
            <a:outerShdw blurRad="38100" dist="38100" dir="5400000" sx="96000" sy="96000" algn="t" rotWithShape="0">
              <a:prstClr val="black"/>
            </a:outerShdw>
          </a:effec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171E32A-BF0E-4AD8-9055-4352AE8046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4226" y="2271154"/>
            <a:ext cx="1495948" cy="367308"/>
          </a:xfrm>
          <a:prstGeom prst="rect">
            <a:avLst/>
          </a:prstGeom>
          <a:effectLst>
            <a:outerShdw blurRad="38100" dist="38100" dir="5400000" sx="96000" sy="96000" algn="t" rotWithShape="0">
              <a:prstClr val="black"/>
            </a:outerShdw>
          </a:effectLst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58F2A305-943B-4ACD-9840-ABCEAF97A5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2422" y="2094023"/>
            <a:ext cx="1495948" cy="544439"/>
          </a:xfrm>
          <a:prstGeom prst="rect">
            <a:avLst/>
          </a:prstGeom>
          <a:effectLst>
            <a:outerShdw blurRad="38100" dist="38100" dir="5400000" sx="96000" sy="96000" algn="t" rotWithShape="0">
              <a:prstClr val="black"/>
            </a:outerShdw>
          </a:effectLst>
        </p:spPr>
      </p:pic>
      <p:pic>
        <p:nvPicPr>
          <p:cNvPr id="22" name="圖片 21" descr="一張含有 室內, 桌, 電腦, 監視器 的圖片&#10;&#10;自動產生的描述">
            <a:extLst>
              <a:ext uri="{FF2B5EF4-FFF2-40B4-BE49-F238E27FC236}">
                <a16:creationId xmlns:a16="http://schemas.microsoft.com/office/drawing/2014/main" id="{E05AC8C9-5217-4E5E-A886-C0A066C0C7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0478" y="2232873"/>
            <a:ext cx="1495948" cy="377355"/>
          </a:xfrm>
          <a:prstGeom prst="rect">
            <a:avLst/>
          </a:prstGeom>
          <a:effectLst>
            <a:outerShdw blurRad="38100" dist="38100" dir="5400000" sx="96000" sy="96000" algn="t" rotWithShape="0">
              <a:prstClr val="black"/>
            </a:outerShdw>
          </a:effectLst>
        </p:spPr>
      </p:pic>
      <p:pic>
        <p:nvPicPr>
          <p:cNvPr id="24" name="圖片 23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66371785-345E-491C-9F70-DACEE5EDD7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7755" y="2122256"/>
            <a:ext cx="1495948" cy="487972"/>
          </a:xfrm>
          <a:prstGeom prst="rect">
            <a:avLst/>
          </a:prstGeom>
          <a:effectLst>
            <a:outerShdw blurRad="38100" dist="38100" dir="5400000" sx="96000" sy="96000" algn="t" rotWithShape="0">
              <a:prstClr val="black"/>
            </a:outerShdw>
          </a:effectLst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D2904311-AE86-455C-944A-A037D4BE1E47}"/>
              </a:ext>
            </a:extLst>
          </p:cNvPr>
          <p:cNvGrpSpPr/>
          <p:nvPr/>
        </p:nvGrpSpPr>
        <p:grpSpPr>
          <a:xfrm>
            <a:off x="7252844" y="1832511"/>
            <a:ext cx="912408" cy="307777"/>
            <a:chOff x="10647274" y="1940862"/>
            <a:chExt cx="1107997" cy="373754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AFBCA5E-C000-41A3-A9BB-CB96788E4B37}"/>
                </a:ext>
              </a:extLst>
            </p:cNvPr>
            <p:cNvSpPr/>
            <p:nvPr/>
          </p:nvSpPr>
          <p:spPr>
            <a:xfrm>
              <a:off x="10647274" y="1946135"/>
              <a:ext cx="1107997" cy="368481"/>
            </a:xfrm>
            <a:prstGeom prst="rect">
              <a:avLst/>
            </a:prstGeom>
            <a:solidFill>
              <a:srgbClr val="FDCFAD"/>
            </a:solidFill>
            <a:ln>
              <a:noFill/>
            </a:ln>
            <a:effectLst>
              <a:outerShdw blurRad="76200" dist="76200" dir="8100000" algn="t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C660D22A-48C2-4C75-9BFD-38831B8918CA}"/>
                </a:ext>
              </a:extLst>
            </p:cNvPr>
            <p:cNvSpPr txBox="1"/>
            <p:nvPr/>
          </p:nvSpPr>
          <p:spPr>
            <a:xfrm>
              <a:off x="10647274" y="1940862"/>
              <a:ext cx="1107996" cy="3737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kumimoji="1" lang="zh-TW" altLang="en-US" sz="1400" b="1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New!</a:t>
              </a:r>
              <a:endParaRPr 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F137457C-7506-4E8E-BD6C-85E69A8C4922}"/>
              </a:ext>
            </a:extLst>
          </p:cNvPr>
          <p:cNvGrpSpPr/>
          <p:nvPr/>
        </p:nvGrpSpPr>
        <p:grpSpPr>
          <a:xfrm>
            <a:off x="2269525" y="1832511"/>
            <a:ext cx="912408" cy="307777"/>
            <a:chOff x="10647274" y="1940862"/>
            <a:chExt cx="1107997" cy="373754"/>
          </a:xfrm>
        </p:grpSpPr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B00B3F81-F403-4785-98B4-8931D44DEA1A}"/>
                </a:ext>
              </a:extLst>
            </p:cNvPr>
            <p:cNvSpPr/>
            <p:nvPr/>
          </p:nvSpPr>
          <p:spPr>
            <a:xfrm>
              <a:off x="10647274" y="1946135"/>
              <a:ext cx="1107997" cy="368481"/>
            </a:xfrm>
            <a:prstGeom prst="rect">
              <a:avLst/>
            </a:prstGeom>
            <a:solidFill>
              <a:srgbClr val="FDCFAD"/>
            </a:solidFill>
            <a:ln>
              <a:noFill/>
            </a:ln>
            <a:effectLst>
              <a:outerShdw blurRad="76200" dist="76200" dir="8100000" algn="t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E6441B78-7FB9-48F4-887C-ECC8D6E8EA9C}"/>
                </a:ext>
              </a:extLst>
            </p:cNvPr>
            <p:cNvSpPr txBox="1"/>
            <p:nvPr/>
          </p:nvSpPr>
          <p:spPr>
            <a:xfrm>
              <a:off x="10647274" y="1940862"/>
              <a:ext cx="1107996" cy="3737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kumimoji="1" lang="zh-TW" altLang="en-US" sz="1400" b="1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New!</a:t>
              </a:r>
              <a:endParaRPr 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2228748"/>
      </p:ext>
    </p:extLst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橢圓 6" hidden="1">
            <a:extLst>
              <a:ext uri="{FF2B5EF4-FFF2-40B4-BE49-F238E27FC236}">
                <a16:creationId xmlns:a16="http://schemas.microsoft.com/office/drawing/2014/main" id="{B22C88AA-AF51-44CD-83DB-3E01C54A2E62}"/>
              </a:ext>
            </a:extLst>
          </p:cNvPr>
          <p:cNvSpPr/>
          <p:nvPr/>
        </p:nvSpPr>
        <p:spPr>
          <a:xfrm>
            <a:off x="7997277" y="4588246"/>
            <a:ext cx="1554928" cy="1554928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" name="圖片 10" hidden="1">
            <a:extLst>
              <a:ext uri="{FF2B5EF4-FFF2-40B4-BE49-F238E27FC236}">
                <a16:creationId xmlns:a16="http://schemas.microsoft.com/office/drawing/2014/main" id="{7C95CA63-71AB-4A10-A29F-D59AD2975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855" y="5107120"/>
            <a:ext cx="1343269" cy="1143001"/>
          </a:xfrm>
          <a:prstGeom prst="rect">
            <a:avLst/>
          </a:prstGeom>
        </p:spPr>
      </p:pic>
      <p:pic>
        <p:nvPicPr>
          <p:cNvPr id="12" name="圖片 12" hidden="1">
            <a:extLst>
              <a:ext uri="{FF2B5EF4-FFF2-40B4-BE49-F238E27FC236}">
                <a16:creationId xmlns:a16="http://schemas.microsoft.com/office/drawing/2014/main" id="{338C6EF4-368F-404F-8475-D176A7F42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99" y="5087581"/>
            <a:ext cx="1382347" cy="1201615"/>
          </a:xfrm>
          <a:prstGeom prst="rect">
            <a:avLst/>
          </a:prstGeom>
        </p:spPr>
      </p:pic>
      <p:pic>
        <p:nvPicPr>
          <p:cNvPr id="16" name="圖片 16" hidden="1">
            <a:extLst>
              <a:ext uri="{FF2B5EF4-FFF2-40B4-BE49-F238E27FC236}">
                <a16:creationId xmlns:a16="http://schemas.microsoft.com/office/drawing/2014/main" id="{B85BC167-AD7C-4FFF-A2F4-26577943D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7529" y="5077811"/>
            <a:ext cx="1382347" cy="1182077"/>
          </a:xfrm>
          <a:prstGeom prst="rect">
            <a:avLst/>
          </a:prstGeom>
        </p:spPr>
      </p:pic>
      <p:pic>
        <p:nvPicPr>
          <p:cNvPr id="18" name="圖片 18" descr="一張含有 物件 的圖片&#10;&#10;描述是以高可信度產生" hidden="1">
            <a:extLst>
              <a:ext uri="{FF2B5EF4-FFF2-40B4-BE49-F238E27FC236}">
                <a16:creationId xmlns:a16="http://schemas.microsoft.com/office/drawing/2014/main" id="{29222EDD-2135-414B-BF86-745DD2431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4761" y="5087579"/>
            <a:ext cx="1431195" cy="120161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AAA79D0D-D87F-4F32-A9F8-D46A6A1CB826}"/>
              </a:ext>
            </a:extLst>
          </p:cNvPr>
          <p:cNvSpPr txBox="1"/>
          <p:nvPr/>
        </p:nvSpPr>
        <p:spPr>
          <a:xfrm>
            <a:off x="955899" y="1912775"/>
            <a:ext cx="10280201" cy="8509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TL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SAS JBOD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 can be monitored and managed in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the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Storage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&amp;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Snapshots manager.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Adva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nced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QTS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/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QuTS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hero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 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local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disk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 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management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 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features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are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supported.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BE77C37-05DB-4A9A-9A5E-F95700F2E524}"/>
              </a:ext>
            </a:extLst>
          </p:cNvPr>
          <p:cNvSpPr txBox="1"/>
          <p:nvPr/>
        </p:nvSpPr>
        <p:spPr>
          <a:xfrm>
            <a:off x="955898" y="2959742"/>
            <a:ext cx="4514554" cy="28713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3C0668"/>
              </a:buClr>
              <a:defRPr/>
            </a:pPr>
            <a:r>
              <a:rPr lang="zh-TW" altLang="en-US" sz="28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Enclosure &amp; QTS Disk related features</a:t>
            </a:r>
            <a:r>
              <a:rPr lang="en-US" altLang="zh-TW" sz="28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: 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S.M.A.R.T test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Seagate IHM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Disk Scan</a:t>
            </a: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Disk Erase 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Disk Performance Test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QTS 4.5.1/ QuTS hero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h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4.5.1 are required 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</a:b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for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NAS to support 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TL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 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JBOD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25DA844-4D36-084C-A98D-734987DD19F0}"/>
              </a:ext>
            </a:extLst>
          </p:cNvPr>
          <p:cNvSpPr/>
          <p:nvPr/>
        </p:nvSpPr>
        <p:spPr>
          <a:xfrm>
            <a:off x="955898" y="5914278"/>
            <a:ext cx="3757060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Compatib</a:t>
            </a:r>
            <a:r>
              <a:rPr lang="en-US" altLang="zh-TW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le</a:t>
            </a:r>
            <a:r>
              <a:rPr lang="zh-TW" altLang="en-US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NAS</a:t>
            </a:r>
            <a:r>
              <a:rPr lang="zh-TW" altLang="en-US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for</a:t>
            </a:r>
            <a:r>
              <a:rPr lang="zh-TW" altLang="en-US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TL</a:t>
            </a:r>
            <a:r>
              <a:rPr lang="zh-TW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SAS</a:t>
            </a:r>
            <a:r>
              <a:rPr lang="zh-TW" altLang="en-US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J</a:t>
            </a:r>
            <a:r>
              <a:rPr lang="zh-TW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BOD</a:t>
            </a:r>
            <a:endParaRPr lang="zh-TW" altLang="en-US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r>
              <a:rPr lang="zh-TW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US" altLang="zh-TW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zh-TW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//www.qnap.com/compatibility-expansion</a:t>
            </a:r>
            <a:endParaRPr lang="zh-TW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endParaRPr lang="zh-TW" altLang="en-US" sz="12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/>
              <a:sym typeface="Arial" panose="020B0604020202020204" pitchFamily="34" charset="0"/>
            </a:endParaRPr>
          </a:p>
        </p:txBody>
      </p:sp>
      <p:pic>
        <p:nvPicPr>
          <p:cNvPr id="8" name="圖片 8">
            <a:extLst>
              <a:ext uri="{FF2B5EF4-FFF2-40B4-BE49-F238E27FC236}">
                <a16:creationId xmlns:a16="http://schemas.microsoft.com/office/drawing/2014/main" id="{88160032-C6BD-4889-A44F-96BEEE2027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0452" y="3069808"/>
            <a:ext cx="6721548" cy="3412257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2866417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9C07D-3583-7C4A-AF19-E04A74100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62" y="220500"/>
            <a:ext cx="10760675" cy="1325563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full-duplex 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12Gb/s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Mini-SAS HD SFF-8644 for max 48Gb/s performance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cs typeface="+mj-lt"/>
              <a:sym typeface="Arial" panose="020B0604020202020204" pitchFamily="34" charset="0"/>
            </a:endParaRPr>
          </a:p>
        </p:txBody>
      </p:sp>
      <p:sp>
        <p:nvSpPr>
          <p:cNvPr id="48" name="矩形 47" hidden="1"/>
          <p:cNvSpPr/>
          <p:nvPr/>
        </p:nvSpPr>
        <p:spPr>
          <a:xfrm>
            <a:off x="6514183" y="2849219"/>
            <a:ext cx="3607905" cy="368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E519E25-6673-854E-BA78-217844AFCB2E}"/>
              </a:ext>
            </a:extLst>
          </p:cNvPr>
          <p:cNvSpPr/>
          <p:nvPr/>
        </p:nvSpPr>
        <p:spPr>
          <a:xfrm>
            <a:off x="1270492" y="1734540"/>
            <a:ext cx="3898406" cy="665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2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</a:t>
            </a:r>
            <a:r>
              <a:rPr lang="zh-TW" sz="2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ingle</a:t>
            </a:r>
            <a:r>
              <a:rPr lang="en-US" altLang="zh-TW" sz="2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-</a:t>
            </a:r>
            <a:r>
              <a:rPr lang="zh-TW" sz="2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cable</a:t>
            </a:r>
            <a:r>
              <a:rPr lang="en-US" altLang="zh-TW" sz="2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bandwidth</a:t>
            </a:r>
            <a:endParaRPr lang="zh-TW" sz="2200" b="1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graphicFrame>
        <p:nvGraphicFramePr>
          <p:cNvPr id="5" name="表格 6">
            <a:extLst>
              <a:ext uri="{FF2B5EF4-FFF2-40B4-BE49-F238E27FC236}">
                <a16:creationId xmlns:a16="http://schemas.microsoft.com/office/drawing/2014/main" id="{38BF0DB8-7D68-42C8-8F58-8029036E1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098935"/>
              </p:ext>
            </p:extLst>
          </p:nvPr>
        </p:nvGraphicFramePr>
        <p:xfrm>
          <a:off x="7660605" y="1809873"/>
          <a:ext cx="4360095" cy="4693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1743">
                  <a:extLst>
                    <a:ext uri="{9D8B030D-6E8A-4147-A177-3AD203B41FA5}">
                      <a16:colId xmlns:a16="http://schemas.microsoft.com/office/drawing/2014/main" val="410358904"/>
                    </a:ext>
                  </a:extLst>
                </a:gridCol>
                <a:gridCol w="1433389">
                  <a:extLst>
                    <a:ext uri="{9D8B030D-6E8A-4147-A177-3AD203B41FA5}">
                      <a16:colId xmlns:a16="http://schemas.microsoft.com/office/drawing/2014/main" val="4194407853"/>
                    </a:ext>
                  </a:extLst>
                </a:gridCol>
                <a:gridCol w="1824963">
                  <a:extLst>
                    <a:ext uri="{9D8B030D-6E8A-4147-A177-3AD203B41FA5}">
                      <a16:colId xmlns:a16="http://schemas.microsoft.com/office/drawing/2014/main" val="616108382"/>
                    </a:ext>
                  </a:extLst>
                </a:gridCol>
              </a:tblGrid>
              <a:tr h="54032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zh-TW" altLang="en-US" sz="1400">
                        <a:solidFill>
                          <a:srgbClr val="FEE14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2200" b="1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Cable</a:t>
                      </a:r>
                      <a:endParaRPr lang="en-US" altLang="zh-TW" sz="2200" b="1" i="0" u="none" strike="noStrike" noProof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QNAP </a:t>
                      </a:r>
                      <a:r>
                        <a:rPr lang="en-US" altLang="zh-TW" sz="2200" b="1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P/N</a:t>
                      </a:r>
                      <a:endParaRPr lang="zh-TW" sz="2200" b="1" i="0" u="none" strike="noStrike" noProof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06326"/>
                  </a:ext>
                </a:extLst>
              </a:tr>
              <a:tr h="107092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zh-TW" altLang="en-US" sz="8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SAS 12Gb/s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br>
                        <a:rPr lang="en-US" altLang="zh-TW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</a:b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SFF-8644 </a:t>
                      </a:r>
                      <a:br>
                        <a:rPr lang="en-US" altLang="zh-TW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</a:b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Mini-SAS HD </a:t>
                      </a:r>
                      <a:r>
                        <a:rPr lang="en-US" altLang="zh-TW" sz="11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</a:t>
                      </a:r>
                      <a:r>
                        <a:rPr lang="zh-TW" sz="11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ble</a:t>
                      </a:r>
                      <a:endParaRPr lang="zh-TW" altLang="en-US" sz="11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CAB-SAS05M-8644</a:t>
                      </a:r>
                      <a:endParaRPr lang="en-US" altLang="zh-TW" sz="1100" b="0" i="0" u="none" strike="noStrike" noProof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CAB-SAS10M-8644</a:t>
                      </a:r>
                      <a:endParaRPr lang="en-US" altLang="zh-TW" sz="1100" b="0" i="0" u="none" strike="noStrike" noProof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CAB-SAS20M-8644</a:t>
                      </a:r>
                      <a:endParaRPr lang="en-US" altLang="zh-TW" sz="1100" b="0" i="0" u="none" strike="noStrike" noProof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CAB-SAS30M-8644</a:t>
                      </a:r>
                      <a:endParaRPr lang="zh-TW" sz="20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300305"/>
                  </a:ext>
                </a:extLst>
              </a:tr>
              <a:tr h="107092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zh-TW" altLang="en-US" sz="8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SAS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/ SATA</a:t>
                      </a:r>
                      <a:r>
                        <a:rPr lang="zh-TW" altLang="en-US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6Gb/s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Mini-SAS SFF-8088</a:t>
                      </a:r>
                      <a:r>
                        <a:rPr lang="zh-TW" altLang="en-US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zh-TW" sz="11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cable</a:t>
                      </a:r>
                      <a:endParaRPr lang="zh-TW" altLang="en-US" sz="11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1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CAB-SAS05M-8088</a:t>
                      </a:r>
                      <a:endParaRPr lang="zh-TW" sz="1100" b="0" i="0" u="none" strike="noStrike" noProof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zh-TW" sz="11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CAB-SAS10M-8088</a:t>
                      </a:r>
                      <a:endParaRPr lang="en-US" altLang="zh-TW" sz="1100" b="0" i="0" u="none" strike="noStrike" noProof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CAB-SAS20M-8088</a:t>
                      </a:r>
                      <a:endParaRPr lang="zh-TW" sz="1100" b="0" i="0" u="none" strike="noStrike" noProof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zh-TW" sz="11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CAB-SAS30M-8088</a:t>
                      </a:r>
                      <a:endParaRPr lang="zh-TW" sz="20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351401"/>
                  </a:ext>
                </a:extLst>
              </a:tr>
              <a:tr h="940429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zh-TW" altLang="en-US" sz="8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USB 3.2 Gen 1 </a:t>
                      </a:r>
                      <a:br>
                        <a:rPr lang="en-US" altLang="zh-TW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</a:br>
                      <a:r>
                        <a:rPr lang="zh-TW" sz="11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cable</a:t>
                      </a:r>
                      <a:r>
                        <a:rPr lang="en-US" altLang="zh-TW" sz="11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zh-TW" altLang="en-US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(5Gb/s)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100" b="1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Type</a:t>
                      </a:r>
                      <a:r>
                        <a:rPr lang="en-US" altLang="zh-TW" sz="1100" b="1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zh-TW" altLang="en-US" sz="1100" b="1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A to C</a:t>
                      </a:r>
                      <a:r>
                        <a:rPr lang="en-US" altLang="zh-TW" sz="1100" b="1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: </a:t>
                      </a:r>
                      <a:endParaRPr lang="zh-TW" altLang="en-US" sz="1100" b="1" i="0" u="none" strike="noStrike" noProof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zh-TW" sz="11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CAB-U35G02MAC</a:t>
                      </a:r>
                    </a:p>
                    <a:p>
                      <a:pPr lvl="0">
                        <a:buNone/>
                      </a:pPr>
                      <a:r>
                        <a:rPr lang="zh-TW" sz="11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CAB-U35G10MAC</a:t>
                      </a:r>
                      <a:endParaRPr lang="zh-TW" sz="3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656004"/>
                  </a:ext>
                </a:extLst>
              </a:tr>
              <a:tr h="107092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zh-TW" altLang="en-US" sz="8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USB 3.2 Gen 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</a:t>
                      </a:r>
                      <a:br>
                        <a:rPr lang="en-US" altLang="zh-TW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</a:br>
                      <a:r>
                        <a:rPr lang="zh-TW" sz="11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cable</a:t>
                      </a:r>
                      <a:r>
                        <a:rPr lang="en-US" altLang="zh-TW" sz="11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zh-TW" altLang="en-US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(10Gb/s)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100" b="1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Type A to C: </a:t>
                      </a:r>
                      <a:endParaRPr lang="zh-TW" altLang="en-US" sz="1100" b="1" i="0" u="none" strike="noStrike" noProof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</a:t>
                      </a:r>
                      <a:r>
                        <a:rPr lang="zh-TW" sz="11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AB-U310G10MAC</a:t>
                      </a:r>
                      <a:endParaRPr lang="zh-TW" altLang="en-US" sz="1100" b="0" i="0" u="none" strike="noStrike" noProof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US" altLang="zh-TW" sz="1100" b="1" i="0" u="none" strike="noStrike" noProof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1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Type C to C: </a:t>
                      </a:r>
                      <a:endParaRPr lang="zh-TW" altLang="en-US" sz="3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</a:t>
                      </a:r>
                      <a:r>
                        <a:rPr lang="zh-TW" sz="11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AB-U310G10MCC</a:t>
                      </a:r>
                      <a:endParaRPr lang="zh-TW" sz="3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915951"/>
                  </a:ext>
                </a:extLst>
              </a:tr>
            </a:tbl>
          </a:graphicData>
        </a:graphic>
      </p:graphicFrame>
      <p:sp>
        <p:nvSpPr>
          <p:cNvPr id="57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257837" y="5399114"/>
            <a:ext cx="184526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SATA / eSATA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58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257837" y="3401390"/>
            <a:ext cx="184526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6Gb/s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9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257836" y="2689315"/>
            <a:ext cx="212069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2400" b="1">
                <a:solidFill>
                  <a:srgbClr val="FFCC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 sz="2400" b="1">
                <a:solidFill>
                  <a:srgbClr val="FFCC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rgbClr val="FFCC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12Gb/s</a:t>
            </a:r>
            <a:endParaRPr lang="zh-TW" altLang="en-US" sz="2400" b="1">
              <a:solidFill>
                <a:srgbClr val="FFCC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EFC284DC-AB07-46E5-A54B-39F4E1E1CC3A}"/>
              </a:ext>
            </a:extLst>
          </p:cNvPr>
          <p:cNvSpPr txBox="1"/>
          <p:nvPr/>
        </p:nvSpPr>
        <p:spPr>
          <a:xfrm>
            <a:off x="257837" y="4733206"/>
            <a:ext cx="184526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USB 3.2 Gen 2 </a:t>
            </a: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BFC5013E-BB5C-4BF7-8822-DAEB226BC019}"/>
              </a:ext>
            </a:extLst>
          </p:cNvPr>
          <p:cNvSpPr txBox="1"/>
          <p:nvPr/>
        </p:nvSpPr>
        <p:spPr>
          <a:xfrm>
            <a:off x="257837" y="6065021"/>
            <a:ext cx="184526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USB 3.2 Gen 1 </a:t>
            </a: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801F742F-8D0A-9B45-8126-9FB15408F8EF}"/>
              </a:ext>
            </a:extLst>
          </p:cNvPr>
          <p:cNvSpPr txBox="1"/>
          <p:nvPr/>
        </p:nvSpPr>
        <p:spPr>
          <a:xfrm>
            <a:off x="257836" y="4067298"/>
            <a:ext cx="207220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USB 3.2 Gen 2x2 </a:t>
            </a: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9EEF709F-2D2E-4CFE-964A-7FFBA78531C3}"/>
              </a:ext>
            </a:extLst>
          </p:cNvPr>
          <p:cNvGrpSpPr/>
          <p:nvPr/>
        </p:nvGrpSpPr>
        <p:grpSpPr>
          <a:xfrm>
            <a:off x="2285729" y="2419392"/>
            <a:ext cx="5522708" cy="4048362"/>
            <a:chOff x="2464578" y="2105623"/>
            <a:chExt cx="10061677" cy="4430600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C96AD419-C119-478A-B2DB-09628C01403A}"/>
                </a:ext>
              </a:extLst>
            </p:cNvPr>
            <p:cNvGrpSpPr/>
            <p:nvPr/>
          </p:nvGrpSpPr>
          <p:grpSpPr>
            <a:xfrm>
              <a:off x="2529359" y="2105623"/>
              <a:ext cx="7321738" cy="4387252"/>
              <a:chOff x="3048236" y="2105623"/>
              <a:chExt cx="7321738" cy="3551465"/>
            </a:xfrm>
          </p:grpSpPr>
          <p:cxnSp>
            <p:nvCxnSpPr>
              <p:cNvPr id="6" name="直線接點 5">
                <a:extLst>
                  <a:ext uri="{FF2B5EF4-FFF2-40B4-BE49-F238E27FC236}">
                    <a16:creationId xmlns:a16="http://schemas.microsoft.com/office/drawing/2014/main" id="{365C0D7B-1F4E-4603-A345-FED0DCE025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236" y="2105623"/>
                <a:ext cx="0" cy="3551465"/>
              </a:xfrm>
              <a:prstGeom prst="line">
                <a:avLst/>
              </a:prstGeom>
              <a:ln w="25400">
                <a:solidFill>
                  <a:srgbClr val="7F7F7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接點 14">
                <a:extLst>
                  <a:ext uri="{FF2B5EF4-FFF2-40B4-BE49-F238E27FC236}">
                    <a16:creationId xmlns:a16="http://schemas.microsoft.com/office/drawing/2014/main" id="{2D753A33-C8BF-449D-9BC2-985CCB3FE2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9105" y="2105623"/>
                <a:ext cx="0" cy="3551465"/>
              </a:xfrm>
              <a:prstGeom prst="line">
                <a:avLst/>
              </a:prstGeom>
              <a:ln w="25400">
                <a:solidFill>
                  <a:srgbClr val="7F7F7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接點 15">
                <a:extLst>
                  <a:ext uri="{FF2B5EF4-FFF2-40B4-BE49-F238E27FC236}">
                    <a16:creationId xmlns:a16="http://schemas.microsoft.com/office/drawing/2014/main" id="{D925714C-3253-4464-9F78-8A3B616F52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69974" y="2105623"/>
                <a:ext cx="0" cy="3551465"/>
              </a:xfrm>
              <a:prstGeom prst="line">
                <a:avLst/>
              </a:prstGeom>
              <a:ln w="25400">
                <a:solidFill>
                  <a:srgbClr val="7F7F7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矩形: 圓角 7"/>
            <p:cNvSpPr/>
            <p:nvPr/>
          </p:nvSpPr>
          <p:spPr>
            <a:xfrm>
              <a:off x="2464579" y="5349452"/>
              <a:ext cx="1206819" cy="389202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7" name="矩形: 圓角 46"/>
            <p:cNvSpPr/>
            <p:nvPr/>
          </p:nvSpPr>
          <p:spPr>
            <a:xfrm>
              <a:off x="2464579" y="3204284"/>
              <a:ext cx="3725650" cy="3680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5" name="矩形: 圓角 54"/>
            <p:cNvSpPr/>
            <p:nvPr/>
          </p:nvSpPr>
          <p:spPr>
            <a:xfrm>
              <a:off x="2464579" y="2489228"/>
              <a:ext cx="7386518" cy="3680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E146">
                    <a:alpha val="0"/>
                  </a:srgbClr>
                </a:gs>
                <a:gs pos="100000">
                  <a:srgbClr val="FFCC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9915892" y="2358935"/>
              <a:ext cx="2610363" cy="6015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-US" altLang="zh-TW" sz="2400" b="1">
                  <a:solidFill>
                    <a:srgbClr val="FFCC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48Gb/s</a:t>
              </a:r>
            </a:p>
          </p:txBody>
        </p:sp>
        <p:sp>
          <p:nvSpPr>
            <p:cNvPr id="3" name="矩形: 圓角 2">
              <a:extLst>
                <a:ext uri="{FF2B5EF4-FFF2-40B4-BE49-F238E27FC236}">
                  <a16:creationId xmlns:a16="http://schemas.microsoft.com/office/drawing/2014/main" id="{1729212E-870D-48A1-A7AD-43CA745721A8}"/>
                </a:ext>
              </a:extLst>
            </p:cNvPr>
            <p:cNvSpPr/>
            <p:nvPr/>
          </p:nvSpPr>
          <p:spPr>
            <a:xfrm>
              <a:off x="2464578" y="4634396"/>
              <a:ext cx="1856633" cy="368036"/>
            </a:xfrm>
            <a:prstGeom prst="roundRect">
              <a:avLst>
                <a:gd name="adj" fmla="val 50000"/>
              </a:avLst>
            </a:prstGeom>
            <a:gradFill>
              <a:gsLst>
                <a:gs pos="7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898D13E5-870B-48BB-BBE5-DC08FBF040BD}"/>
                </a:ext>
              </a:extLst>
            </p:cNvPr>
            <p:cNvSpPr/>
            <p:nvPr/>
          </p:nvSpPr>
          <p:spPr>
            <a:xfrm>
              <a:off x="6190229" y="3058599"/>
              <a:ext cx="2273070" cy="6658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24Gb/s </a:t>
              </a:r>
              <a:endPara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64E8AADF-8962-4F3A-BC2E-12F0B2BCC320}"/>
                </a:ext>
              </a:extLst>
            </p:cNvPr>
            <p:cNvSpPr/>
            <p:nvPr/>
          </p:nvSpPr>
          <p:spPr>
            <a:xfrm>
              <a:off x="4193985" y="4544934"/>
              <a:ext cx="2273070" cy="5303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10Gb/s </a:t>
              </a:r>
              <a:endPara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6ABCDBB6-CAB8-444D-B6CB-B7938F2E8E27}"/>
                </a:ext>
              </a:extLst>
            </p:cNvPr>
            <p:cNvSpPr/>
            <p:nvPr/>
          </p:nvSpPr>
          <p:spPr>
            <a:xfrm>
              <a:off x="3671398" y="5291151"/>
              <a:ext cx="1804236" cy="5119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6Gb/s </a:t>
              </a:r>
              <a:endPara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C67E1E88-E301-431F-BA69-F5840E9F8C0E}"/>
                </a:ext>
              </a:extLst>
            </p:cNvPr>
            <p:cNvSpPr/>
            <p:nvPr/>
          </p:nvSpPr>
          <p:spPr>
            <a:xfrm>
              <a:off x="2464579" y="6085673"/>
              <a:ext cx="1058651" cy="389202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81965CE9-77ED-4203-9C55-6149057B60C1}"/>
                </a:ext>
              </a:extLst>
            </p:cNvPr>
            <p:cNvSpPr/>
            <p:nvPr/>
          </p:nvSpPr>
          <p:spPr>
            <a:xfrm>
              <a:off x="3588009" y="6024323"/>
              <a:ext cx="1804237" cy="5119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5Gb/s</a:t>
              </a:r>
              <a:endPara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" name="矩形: 圓角 2">
              <a:extLst>
                <a:ext uri="{FF2B5EF4-FFF2-40B4-BE49-F238E27FC236}">
                  <a16:creationId xmlns:a16="http://schemas.microsoft.com/office/drawing/2014/main" id="{F2078CC4-2743-F949-B1AD-E3F86F0842E4}"/>
                </a:ext>
              </a:extLst>
            </p:cNvPr>
            <p:cNvSpPr/>
            <p:nvPr/>
          </p:nvSpPr>
          <p:spPr>
            <a:xfrm>
              <a:off x="2464579" y="3919340"/>
              <a:ext cx="3403135" cy="368036"/>
            </a:xfrm>
            <a:prstGeom prst="roundRect">
              <a:avLst>
                <a:gd name="adj" fmla="val 50000"/>
              </a:avLst>
            </a:prstGeom>
            <a:gradFill>
              <a:gsLst>
                <a:gs pos="7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B7D2D4F8-4561-7248-9B0F-C0C29858B7C8}"/>
                </a:ext>
              </a:extLst>
            </p:cNvPr>
            <p:cNvSpPr/>
            <p:nvPr/>
          </p:nvSpPr>
          <p:spPr>
            <a:xfrm>
              <a:off x="5865553" y="3850063"/>
              <a:ext cx="2273070" cy="5303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20Gb/s </a:t>
              </a:r>
              <a:endPara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B051F201-10CF-4A66-8C91-5F8BB531ECE9}"/>
                </a:ext>
              </a:extLst>
            </p:cNvPr>
            <p:cNvSpPr/>
            <p:nvPr/>
          </p:nvSpPr>
          <p:spPr>
            <a:xfrm>
              <a:off x="6988215" y="2331210"/>
              <a:ext cx="3085326" cy="6658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zh-TW" alt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4 x 12Gb/s</a:t>
              </a:r>
            </a:p>
          </p:txBody>
        </p:sp>
      </p:grpSp>
      <p:pic>
        <p:nvPicPr>
          <p:cNvPr id="7" name="圖片 9" descr="一張含有 纜線, 連接器, 選手, 遊戲 的圖片&#10;&#10;自動產生的描述">
            <a:extLst>
              <a:ext uri="{FF2B5EF4-FFF2-40B4-BE49-F238E27FC236}">
                <a16:creationId xmlns:a16="http://schemas.microsoft.com/office/drawing/2014/main" id="{46896940-D773-469B-9481-E18DA1FC34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136" y="2462732"/>
            <a:ext cx="934498" cy="800093"/>
          </a:xfrm>
          <a:prstGeom prst="rect">
            <a:avLst/>
          </a:prstGeom>
        </p:spPr>
      </p:pic>
      <p:pic>
        <p:nvPicPr>
          <p:cNvPr id="10" name="圖片 10" descr="一張含有 小, 光, 坐, 標誌 的圖片&#10;&#10;自動產生的描述">
            <a:extLst>
              <a:ext uri="{FF2B5EF4-FFF2-40B4-BE49-F238E27FC236}">
                <a16:creationId xmlns:a16="http://schemas.microsoft.com/office/drawing/2014/main" id="{8870C8D7-F68A-4ACC-BCB4-BC77C5BD8C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8468" y="3458438"/>
            <a:ext cx="1343454" cy="1007076"/>
          </a:xfrm>
          <a:prstGeom prst="rect">
            <a:avLst/>
          </a:prstGeom>
        </p:spPr>
      </p:pic>
      <p:pic>
        <p:nvPicPr>
          <p:cNvPr id="60" name="圖片 60">
            <a:extLst>
              <a:ext uri="{FF2B5EF4-FFF2-40B4-BE49-F238E27FC236}">
                <a16:creationId xmlns:a16="http://schemas.microsoft.com/office/drawing/2014/main" id="{7B8DC095-9370-4669-BAF5-7F4F1417FF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0352" y="5530423"/>
            <a:ext cx="942948" cy="939188"/>
          </a:xfrm>
          <a:prstGeom prst="rect">
            <a:avLst/>
          </a:prstGeom>
        </p:spPr>
      </p:pic>
      <p:pic>
        <p:nvPicPr>
          <p:cNvPr id="61" name="圖片 61" descr="一張含有 纜線 的圖片&#10;&#10;自動產生的描述">
            <a:extLst>
              <a:ext uri="{FF2B5EF4-FFF2-40B4-BE49-F238E27FC236}">
                <a16:creationId xmlns:a16="http://schemas.microsoft.com/office/drawing/2014/main" id="{A4508A04-1B14-4142-A9DF-2F36E5BCC9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454" y="4530958"/>
            <a:ext cx="866744" cy="872564"/>
          </a:xfrm>
          <a:prstGeom prst="rect">
            <a:avLst/>
          </a:prstGeom>
        </p:spPr>
      </p:pic>
      <p:sp>
        <p:nvSpPr>
          <p:cNvPr id="56" name="矩形 55">
            <a:extLst>
              <a:ext uri="{FF2B5EF4-FFF2-40B4-BE49-F238E27FC236}">
                <a16:creationId xmlns:a16="http://schemas.microsoft.com/office/drawing/2014/main" id="{9411BCB1-D8E4-47E0-99D7-50D357FCED91}"/>
              </a:ext>
            </a:extLst>
          </p:cNvPr>
          <p:cNvSpPr/>
          <p:nvPr/>
        </p:nvSpPr>
        <p:spPr>
          <a:xfrm>
            <a:off x="2715097" y="3280837"/>
            <a:ext cx="1693491" cy="608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 x 6Gb/s</a:t>
            </a:r>
          </a:p>
        </p:txBody>
      </p:sp>
    </p:spTree>
    <p:extLst>
      <p:ext uri="{BB962C8B-B14F-4D97-AF65-F5344CB8AC3E}">
        <p14:creationId xmlns:p14="http://schemas.microsoft.com/office/powerpoint/2010/main" val="2249211300"/>
      </p:ext>
    </p:extLst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群組 28">
            <a:extLst>
              <a:ext uri="{FF2B5EF4-FFF2-40B4-BE49-F238E27FC236}">
                <a16:creationId xmlns:a16="http://schemas.microsoft.com/office/drawing/2014/main" id="{09E74AEA-4B63-45E0-A0B4-409F2440ABD2}"/>
              </a:ext>
            </a:extLst>
          </p:cNvPr>
          <p:cNvGrpSpPr/>
          <p:nvPr/>
        </p:nvGrpSpPr>
        <p:grpSpPr>
          <a:xfrm>
            <a:off x="750466" y="3641824"/>
            <a:ext cx="3985113" cy="1865985"/>
            <a:chOff x="799893" y="2289806"/>
            <a:chExt cx="3985113" cy="1865985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AB079243-8764-44E2-9AD3-DC3C88008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93" y="2289806"/>
              <a:ext cx="1724153" cy="1865985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60BB1936-59E8-4E47-B1D1-4A6295E159DB}"/>
                </a:ext>
              </a:extLst>
            </p:cNvPr>
            <p:cNvSpPr/>
            <p:nvPr/>
          </p:nvSpPr>
          <p:spPr>
            <a:xfrm>
              <a:off x="2001872" y="2744152"/>
              <a:ext cx="278313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開啟儲存與快照總管 </a:t>
              </a:r>
              <a:r>
                <a:rPr lang="en-US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&gt;</a:t>
              </a: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b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</a:b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進入儲存 </a:t>
              </a:r>
              <a: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/ </a:t>
              </a: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快照 </a:t>
              </a:r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4FE8F670-FB10-45D4-8442-28422731ACB4}"/>
              </a:ext>
            </a:extLst>
          </p:cNvPr>
          <p:cNvGrpSpPr/>
          <p:nvPr/>
        </p:nvGrpSpPr>
        <p:grpSpPr>
          <a:xfrm>
            <a:off x="750466" y="4657217"/>
            <a:ext cx="3951450" cy="1865985"/>
            <a:chOff x="799893" y="3235924"/>
            <a:chExt cx="3951450" cy="1865985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09A6F5BC-900F-484D-847A-ADA8A45C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93" y="3235924"/>
              <a:ext cx="1724153" cy="1865985"/>
            </a:xfrm>
            <a:prstGeom prst="rect">
              <a:avLst/>
            </a:prstGeom>
          </p:spPr>
        </p:pic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5E2607C5-5022-4D98-A807-D24478F5A244}"/>
                </a:ext>
              </a:extLst>
            </p:cNvPr>
            <p:cNvSpPr/>
            <p:nvPr/>
          </p:nvSpPr>
          <p:spPr>
            <a:xfrm>
              <a:off x="2001872" y="3695207"/>
              <a:ext cx="274947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選擇建立 </a:t>
              </a:r>
              <a: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&gt;</a:t>
              </a:r>
            </a:p>
            <a:p>
              <a:pPr lvl="0"/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新儲存池或新磁碟區</a:t>
              </a:r>
            </a:p>
          </p:txBody>
        </p:sp>
      </p:grpSp>
      <p:pic>
        <p:nvPicPr>
          <p:cNvPr id="19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C1C9E8C-9686-4858-8B6B-CF97F4FE1BF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7234679" y="3183124"/>
            <a:ext cx="6242350" cy="33048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onnec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t up to 16 JBOD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to NAS</a:t>
            </a:r>
            <a:b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</a:b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For expanding storage pool capacity</a:t>
            </a:r>
            <a:endParaRPr lang="zh-CN" altLang="en-US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4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5C8B61F6-D410-4DC5-9BCF-C568574C63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499" y="2267144"/>
            <a:ext cx="6971501" cy="3589716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grpSp>
        <p:nvGrpSpPr>
          <p:cNvPr id="10" name="群組 9" hidden="1">
            <a:extLst>
              <a:ext uri="{FF2B5EF4-FFF2-40B4-BE49-F238E27FC236}">
                <a16:creationId xmlns:a16="http://schemas.microsoft.com/office/drawing/2014/main" id="{BBE28A28-8254-49E0-8FC2-619A9DFA01EA}"/>
              </a:ext>
            </a:extLst>
          </p:cNvPr>
          <p:cNvGrpSpPr/>
          <p:nvPr/>
        </p:nvGrpSpPr>
        <p:grpSpPr>
          <a:xfrm>
            <a:off x="-17470" y="7257610"/>
            <a:ext cx="4769245" cy="1757083"/>
            <a:chOff x="-17470" y="5191672"/>
            <a:chExt cx="4769245" cy="1757083"/>
          </a:xfrm>
        </p:grpSpPr>
        <p:sp>
          <p:nvSpPr>
            <p:cNvPr id="23" name="矩形 4">
              <a:extLst>
                <a:ext uri="{FF2B5EF4-FFF2-40B4-BE49-F238E27FC236}">
                  <a16:creationId xmlns:a16="http://schemas.microsoft.com/office/drawing/2014/main" id="{DAC6562F-B903-4043-80D5-6706A653248F}"/>
                </a:ext>
              </a:extLst>
            </p:cNvPr>
            <p:cNvSpPr/>
            <p:nvPr/>
          </p:nvSpPr>
          <p:spPr>
            <a:xfrm>
              <a:off x="-17470" y="5352657"/>
              <a:ext cx="4769245" cy="1528689"/>
            </a:xfrm>
            <a:prstGeom prst="rect">
              <a:avLst/>
            </a:prstGeom>
            <a:solidFill>
              <a:srgbClr val="00B0F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TW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1B03288-D70E-4321-965B-D59D70763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4921" y="5191672"/>
              <a:ext cx="1757083" cy="1757083"/>
            </a:xfrm>
            <a:prstGeom prst="rect">
              <a:avLst/>
            </a:prstGeom>
          </p:spPr>
        </p:pic>
      </p:grpSp>
      <p:grpSp>
        <p:nvGrpSpPr>
          <p:cNvPr id="8" name="群組 7" hidden="1">
            <a:extLst>
              <a:ext uri="{FF2B5EF4-FFF2-40B4-BE49-F238E27FC236}">
                <a16:creationId xmlns:a16="http://schemas.microsoft.com/office/drawing/2014/main" id="{4BED5B5B-1D0C-4EA5-9AF8-E8CA63BC42E9}"/>
              </a:ext>
            </a:extLst>
          </p:cNvPr>
          <p:cNvGrpSpPr/>
          <p:nvPr/>
        </p:nvGrpSpPr>
        <p:grpSpPr>
          <a:xfrm>
            <a:off x="7176706" y="7384977"/>
            <a:ext cx="4993362" cy="1555755"/>
            <a:chOff x="7176706" y="5319039"/>
            <a:chExt cx="4993362" cy="1555755"/>
          </a:xfrm>
        </p:grpSpPr>
        <p:sp>
          <p:nvSpPr>
            <p:cNvPr id="26" name="矩形 4">
              <a:extLst>
                <a:ext uri="{FF2B5EF4-FFF2-40B4-BE49-F238E27FC236}">
                  <a16:creationId xmlns:a16="http://schemas.microsoft.com/office/drawing/2014/main" id="{E024B750-03B6-4790-80FB-120E149A50A3}"/>
                </a:ext>
              </a:extLst>
            </p:cNvPr>
            <p:cNvSpPr/>
            <p:nvPr/>
          </p:nvSpPr>
          <p:spPr>
            <a:xfrm>
              <a:off x="7176706" y="5319039"/>
              <a:ext cx="4993362" cy="1528689"/>
            </a:xfrm>
            <a:prstGeom prst="rect">
              <a:avLst/>
            </a:prstGeom>
            <a:solidFill>
              <a:srgbClr val="7030A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TW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8" name="Picture 27" descr="一張含有 電子用品, 硬碟, 室內 的圖片&#10;&#10;描述是以非常高的可信度產生">
              <a:extLst>
                <a:ext uri="{FF2B5EF4-FFF2-40B4-BE49-F238E27FC236}">
                  <a16:creationId xmlns:a16="http://schemas.microsoft.com/office/drawing/2014/main" id="{EFEED0D6-5DAE-4136-9F7F-3F6DF1C9D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8556" y="5377689"/>
              <a:ext cx="1071283" cy="1071283"/>
            </a:xfrm>
            <a:prstGeom prst="rect">
              <a:avLst/>
            </a:prstGeom>
          </p:spPr>
        </p:pic>
        <p:pic>
          <p:nvPicPr>
            <p:cNvPr id="33" name="Picture 32" descr="一張含有 電子用品, 硬碟, 室內 的圖片&#10;&#10;描述是以非常高的可信度產生">
              <a:extLst>
                <a:ext uri="{FF2B5EF4-FFF2-40B4-BE49-F238E27FC236}">
                  <a16:creationId xmlns:a16="http://schemas.microsoft.com/office/drawing/2014/main" id="{75750BCF-2374-4F12-AD04-076A1425E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6379" y="5377689"/>
              <a:ext cx="1071283" cy="1071283"/>
            </a:xfrm>
            <a:prstGeom prst="rect">
              <a:avLst/>
            </a:prstGeom>
          </p:spPr>
        </p:pic>
        <p:pic>
          <p:nvPicPr>
            <p:cNvPr id="34" name="Picture 33" descr="一張含有 電子用品, 硬碟, 室內 的圖片&#10;&#10;描述是以非常高的可信度產生">
              <a:extLst>
                <a:ext uri="{FF2B5EF4-FFF2-40B4-BE49-F238E27FC236}">
                  <a16:creationId xmlns:a16="http://schemas.microsoft.com/office/drawing/2014/main" id="{BD74323B-18AA-4CA0-9D2B-4E184D333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6437" y="5803511"/>
              <a:ext cx="1071283" cy="1071283"/>
            </a:xfrm>
            <a:prstGeom prst="rect">
              <a:avLst/>
            </a:prstGeom>
          </p:spPr>
        </p:pic>
        <p:pic>
          <p:nvPicPr>
            <p:cNvPr id="35" name="Picture 34" descr="一張含有 電子用品, 硬碟, 室內 的圖片&#10;&#10;描述是以非常高的可信度產生">
              <a:extLst>
                <a:ext uri="{FF2B5EF4-FFF2-40B4-BE49-F238E27FC236}">
                  <a16:creationId xmlns:a16="http://schemas.microsoft.com/office/drawing/2014/main" id="{9A348F75-B3D0-4462-B6CA-C31E603C0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94262" y="5769895"/>
              <a:ext cx="1071283" cy="1071283"/>
            </a:xfrm>
            <a:prstGeom prst="rect">
              <a:avLst/>
            </a:prstGeom>
          </p:spPr>
        </p:pic>
      </p:grpSp>
      <p:sp>
        <p:nvSpPr>
          <p:cNvPr id="25" name="TextBox 3">
            <a:extLst>
              <a:ext uri="{FF2B5EF4-FFF2-40B4-BE49-F238E27FC236}">
                <a16:creationId xmlns:a16="http://schemas.microsoft.com/office/drawing/2014/main" id="{91B9BEAB-4ABE-45DC-AE1F-CB0A28AEC657}"/>
              </a:ext>
            </a:extLst>
          </p:cNvPr>
          <p:cNvSpPr txBox="1"/>
          <p:nvPr/>
        </p:nvSpPr>
        <p:spPr>
          <a:xfrm>
            <a:off x="801823" y="2616011"/>
            <a:ext cx="4066156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RAID &amp; Storage Pool</a:t>
            </a:r>
            <a:endParaRPr lang="zh-TW" altLang="en-US" sz="2800" b="1">
              <a:solidFill>
                <a:srgbClr val="FDCFAD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64057CF-8564-4868-BC26-787097DF5A48}"/>
              </a:ext>
            </a:extLst>
          </p:cNvPr>
          <p:cNvSpPr txBox="1"/>
          <p:nvPr/>
        </p:nvSpPr>
        <p:spPr>
          <a:xfrm>
            <a:off x="801822" y="3432563"/>
            <a:ext cx="3818507" cy="18553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defRPr>
                <a:solidFill>
                  <a:schemeClr val="bg1"/>
                </a:solidFill>
                <a:latin typeface="Arial"/>
                <a:ea typeface="微軟正黑體"/>
                <a:cs typeface="Arial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All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of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would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identified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by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Storage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&amp;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Snapshots, and then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config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ure as a RAID within a s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torage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pool.</a:t>
            </a:r>
          </a:p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6" name="圖片 35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A59BB903-822A-0849-AEAE-0E720B415C9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4947" y="5380879"/>
            <a:ext cx="4866298" cy="1528912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CBB157E5-6A25-9243-BBCA-8DCDE85A7F72}"/>
              </a:ext>
            </a:extLst>
          </p:cNvPr>
          <p:cNvSpPr/>
          <p:nvPr/>
        </p:nvSpPr>
        <p:spPr>
          <a:xfrm>
            <a:off x="798755" y="5183148"/>
            <a:ext cx="3757060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Note</a:t>
            </a:r>
            <a:r>
              <a:rPr lang="en-US" altLang="zh-TW" sz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</a:t>
            </a:r>
            <a:r>
              <a:rPr lang="zh-TW" altLang="en-US" sz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Maximum capacity of single folder is 1PB</a:t>
            </a:r>
            <a:endParaRPr lang="zh-TW" altLang="en-US" sz="120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704534"/>
      </p:ext>
    </p:extLst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CN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Easily create storage in QTS / QuTS hero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cs typeface="+mj-lt"/>
              <a:sym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DD14F32-6998-4423-997A-7C6CC67481C7}"/>
              </a:ext>
            </a:extLst>
          </p:cNvPr>
          <p:cNvGrpSpPr/>
          <p:nvPr/>
        </p:nvGrpSpPr>
        <p:grpSpPr>
          <a:xfrm>
            <a:off x="392121" y="2825343"/>
            <a:ext cx="4939826" cy="1865985"/>
            <a:chOff x="799893" y="2289806"/>
            <a:chExt cx="4939826" cy="1865985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D1FB4BEA-AD6B-4588-8561-E99E64EA2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80000"/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93" y="2289806"/>
              <a:ext cx="1724153" cy="1865985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C0209DF6-3E5F-4F3F-A505-B97BC096AFD0}"/>
                </a:ext>
              </a:extLst>
            </p:cNvPr>
            <p:cNvSpPr/>
            <p:nvPr/>
          </p:nvSpPr>
          <p:spPr>
            <a:xfrm>
              <a:off x="2001872" y="2657888"/>
              <a:ext cx="3737847" cy="1015663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zh-TW" altLang="en-US" sz="2000" b="1">
                  <a:solidFill>
                    <a:srgbClr val="FDCFA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[Storage &amp; Snapshot Manager] &gt; [Storage / Snapshots]</a:t>
              </a:r>
              <a:endParaRPr lang="en-US" altLang="zh-TW" sz="20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918514CD-47E6-43B2-AA1B-151C1BE09089}"/>
              </a:ext>
            </a:extLst>
          </p:cNvPr>
          <p:cNvGrpSpPr/>
          <p:nvPr/>
        </p:nvGrpSpPr>
        <p:grpSpPr>
          <a:xfrm>
            <a:off x="392121" y="3687736"/>
            <a:ext cx="3635149" cy="1865985"/>
            <a:chOff x="799893" y="3235924"/>
            <a:chExt cx="3635149" cy="1865985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6F7A8E78-CAC5-4074-8552-4B911A847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 amt="80000"/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93" y="3235924"/>
              <a:ext cx="1724153" cy="1865985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AA244F6-F252-40DA-9B41-31869A8478CD}"/>
                </a:ext>
              </a:extLst>
            </p:cNvPr>
            <p:cNvSpPr/>
            <p:nvPr/>
          </p:nvSpPr>
          <p:spPr>
            <a:xfrm>
              <a:off x="2001872" y="3782481"/>
              <a:ext cx="2433170" cy="707886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zh-TW" altLang="en-US" sz="2000" b="1">
                  <a:solidFill>
                    <a:srgbClr val="FDCFA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Create or Expand the [Storage Pool]</a:t>
              </a: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375C977D-2CB0-458F-9618-38695604F032}"/>
              </a:ext>
            </a:extLst>
          </p:cNvPr>
          <p:cNvGrpSpPr/>
          <p:nvPr/>
        </p:nvGrpSpPr>
        <p:grpSpPr>
          <a:xfrm>
            <a:off x="377186" y="4588236"/>
            <a:ext cx="4067698" cy="1865985"/>
            <a:chOff x="784958" y="4182042"/>
            <a:chExt cx="4067698" cy="1865985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BDB98F9F-5E28-4742-AE7E-71B686C2E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alphaModFix amt="80000"/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958" y="4182042"/>
              <a:ext cx="1724153" cy="1865985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EAD42045-77DB-4BAF-AC05-238C65696C9A}"/>
                </a:ext>
              </a:extLst>
            </p:cNvPr>
            <p:cNvSpPr/>
            <p:nvPr/>
          </p:nvSpPr>
          <p:spPr>
            <a:xfrm>
              <a:off x="2001872" y="4650395"/>
              <a:ext cx="2850784" cy="707886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zh-TW" altLang="en-US" sz="2000" b="1">
                  <a:solidFill>
                    <a:srgbClr val="FDCFA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Select TL JBOD and set up the RAID type</a:t>
              </a:r>
              <a:endParaRPr lang="en-US" altLang="zh-TW" sz="20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F8497455-1187-4194-9F12-275631B68157}"/>
              </a:ext>
            </a:extLst>
          </p:cNvPr>
          <p:cNvSpPr txBox="1"/>
          <p:nvPr/>
        </p:nvSpPr>
        <p:spPr>
          <a:xfrm>
            <a:off x="1260900" y="5990806"/>
            <a:ext cx="3274997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TL SAS JBOD allows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you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to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create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pool</a:t>
            </a:r>
            <a:r>
              <a:rPr 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across NAS and JBOD.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14216A4-D72E-4D26-98C4-3728F6B2A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5550" y="3515264"/>
            <a:ext cx="6646450" cy="3518775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13EA09E6-F21D-4932-AF90-DF094AC28D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876" y="6068781"/>
            <a:ext cx="326081" cy="286133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8733AD47-175E-44C3-B0BE-E748C9D7A062}"/>
              </a:ext>
            </a:extLst>
          </p:cNvPr>
          <p:cNvSpPr txBox="1"/>
          <p:nvPr/>
        </p:nvSpPr>
        <p:spPr>
          <a:xfrm>
            <a:off x="923876" y="1902899"/>
            <a:ext cx="10420350" cy="11351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Different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from 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the TR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USB RAID 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series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 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series 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is based on QNAP software RAID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supports all local RAID operations as well as 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ID m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igra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tion and RAI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pansion. 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R12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0S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ep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-RP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/TL-R1620Sep-RP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c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an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even b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configured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 RAID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50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/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60.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797846"/>
      </p:ext>
    </p:extLst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形 14" hidden="1">
            <a:extLst>
              <a:ext uri="{FF2B5EF4-FFF2-40B4-BE49-F238E27FC236}">
                <a16:creationId xmlns:a16="http://schemas.microsoft.com/office/drawing/2014/main" id="{1E1D69F4-3857-4626-8449-4BB9F5F69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>
            <a:off x="-30463" y="4437944"/>
            <a:ext cx="10951595" cy="154006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ECA8A1-A34A-F64A-B172-21702BE71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6157" y="3612505"/>
            <a:ext cx="4197643" cy="2623527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圖片 33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9E48CEC1-EA07-D142-9D4A-F811002843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343" y="3930008"/>
            <a:ext cx="3957908" cy="2474133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Flexibly expand NAS storage, </a:t>
            </a:r>
            <a:b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or use it to store backups</a:t>
            </a:r>
            <a:endParaRPr lang="zh-CN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內容版面配置區 1">
            <a:extLst>
              <a:ext uri="{FF2B5EF4-FFF2-40B4-BE49-F238E27FC236}">
                <a16:creationId xmlns:a16="http://schemas.microsoft.com/office/drawing/2014/main" id="{BDE3AA99-4E03-42AE-8055-93DB0F587125}"/>
              </a:ext>
            </a:extLst>
          </p:cNvPr>
          <p:cNvSpPr txBox="1">
            <a:spLocks/>
          </p:cNvSpPr>
          <p:nvPr/>
        </p:nvSpPr>
        <p:spPr>
          <a:xfrm>
            <a:off x="1429679" y="2019157"/>
            <a:ext cx="8959352" cy="12510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defRPr>
                <a:solidFill>
                  <a:schemeClr val="bg1"/>
                </a:solidFill>
                <a:latin typeface="Arial"/>
                <a:ea typeface="微軟正黑體"/>
                <a:cs typeface="Arial"/>
              </a:defRPr>
            </a:lvl1pPr>
          </a:lstStyle>
          <a:p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</a:t>
            </a:r>
            <a:r>
              <a:rPr 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 JBOD enclosure series can expand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NAS st</a:t>
            </a:r>
            <a:r>
              <a:rPr lang="en-US" altLang="zh-TW" sz="20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orag</a:t>
            </a:r>
            <a:r>
              <a:rPr 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</a:t>
            </a:r>
            <a:r>
              <a:rPr 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pacity.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</a:p>
          <a:p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The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enclosures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support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either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the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application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data storage </a:t>
            </a:r>
            <a:r>
              <a:rPr 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or th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endParaRPr lang="en-US" altLang="zh-TW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TW" sz="20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snapsh</a:t>
            </a:r>
            <a:r>
              <a:rPr 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ot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</a:t>
            </a:r>
            <a:r>
              <a:rPr lang="en-US" altLang="zh-TW" sz="20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torage</a:t>
            </a:r>
            <a:r>
              <a:rPr 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from v</a:t>
            </a:r>
            <a:r>
              <a:rPr lang="en-US" altLang="zh-TW" sz="20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olum</a:t>
            </a:r>
            <a:r>
              <a:rPr 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</a:t>
            </a:r>
            <a:r>
              <a:rPr 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and LUN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</a:t>
            </a:r>
            <a:r>
              <a:rPr 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. </a:t>
            </a:r>
            <a:endParaRPr lang="en-US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圓角矩形 28" hidden="1">
            <a:extLst>
              <a:ext uri="{FF2B5EF4-FFF2-40B4-BE49-F238E27FC236}">
                <a16:creationId xmlns:a16="http://schemas.microsoft.com/office/drawing/2014/main" id="{F5248310-C582-493F-BFCF-2E3D15D55BA1}"/>
              </a:ext>
            </a:extLst>
          </p:cNvPr>
          <p:cNvSpPr/>
          <p:nvPr/>
        </p:nvSpPr>
        <p:spPr>
          <a:xfrm>
            <a:off x="324326" y="3013091"/>
            <a:ext cx="5497689" cy="2848581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2EAAD0">
                    <a:alpha val="64000"/>
                  </a:srgbClr>
                </a:gs>
                <a:gs pos="67000">
                  <a:srgbClr val="2EAAD0"/>
                </a:gs>
                <a:gs pos="100000">
                  <a:srgbClr val="0070C0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 sz="1867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圓角矩形 28" hidden="1">
            <a:extLst>
              <a:ext uri="{FF2B5EF4-FFF2-40B4-BE49-F238E27FC236}">
                <a16:creationId xmlns:a16="http://schemas.microsoft.com/office/drawing/2014/main" id="{0917E44F-7D1D-43A1-B7DC-556260230DD8}"/>
              </a:ext>
            </a:extLst>
          </p:cNvPr>
          <p:cNvSpPr/>
          <p:nvPr/>
        </p:nvSpPr>
        <p:spPr>
          <a:xfrm>
            <a:off x="6054565" y="3032627"/>
            <a:ext cx="5820072" cy="2399199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4E8F00"/>
                </a:gs>
                <a:gs pos="67000">
                  <a:srgbClr val="4E8F00"/>
                </a:gs>
                <a:gs pos="100000">
                  <a:srgbClr val="3C6E10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 sz="1867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4" name="Shape 749" hidden="1">
            <a:extLst>
              <a:ext uri="{FF2B5EF4-FFF2-40B4-BE49-F238E27FC236}">
                <a16:creationId xmlns:a16="http://schemas.microsoft.com/office/drawing/2014/main" id="{F66AF92A-55D4-45CB-B040-EA649B8D601F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4619" y="4703687"/>
            <a:ext cx="1418793" cy="1056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2BD13FCC-B9EF-477B-AC20-CEB3B31AB49E}"/>
              </a:ext>
            </a:extLst>
          </p:cNvPr>
          <p:cNvGrpSpPr/>
          <p:nvPr/>
        </p:nvGrpSpPr>
        <p:grpSpPr>
          <a:xfrm>
            <a:off x="-2189366" y="351169"/>
            <a:ext cx="2869784" cy="992596"/>
            <a:chOff x="-2189366" y="351169"/>
            <a:chExt cx="2869784" cy="992596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7CF51A3F-920F-4372-9C90-6A4F96EBA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89366" y="351169"/>
              <a:ext cx="2869784" cy="992596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A2E0CE38-0F27-462C-A986-88594B6484D4}"/>
                </a:ext>
              </a:extLst>
            </p:cNvPr>
            <p:cNvSpPr/>
            <p:nvPr/>
          </p:nvSpPr>
          <p:spPr>
            <a:xfrm>
              <a:off x="-1865069" y="439112"/>
              <a:ext cx="2101857" cy="6667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733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應用情境</a:t>
              </a:r>
              <a:endParaRPr lang="zh-TW" altLang="en-US" sz="16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AA66358-79A8-A841-BD92-D7DEB21C715E}"/>
              </a:ext>
            </a:extLst>
          </p:cNvPr>
          <p:cNvSpPr/>
          <p:nvPr/>
        </p:nvSpPr>
        <p:spPr>
          <a:xfrm>
            <a:off x="8537759" y="5870379"/>
            <a:ext cx="15392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TS-h1683XU-RP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9" name="Shape 758" descr="ãSnapshot Iconãçåçæå°çµæ" hidden="1">
            <a:extLst>
              <a:ext uri="{FF2B5EF4-FFF2-40B4-BE49-F238E27FC236}">
                <a16:creationId xmlns:a16="http://schemas.microsoft.com/office/drawing/2014/main" id="{31C65B26-9723-40FB-B7B5-E0708AFBFABD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6103" y="5055064"/>
            <a:ext cx="979953" cy="8810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群組 5" hidden="1">
            <a:extLst>
              <a:ext uri="{FF2B5EF4-FFF2-40B4-BE49-F238E27FC236}">
                <a16:creationId xmlns:a16="http://schemas.microsoft.com/office/drawing/2014/main" id="{900DD8D4-A32B-4D23-984E-6A2DE4C3D0AB}"/>
              </a:ext>
            </a:extLst>
          </p:cNvPr>
          <p:cNvGrpSpPr/>
          <p:nvPr/>
        </p:nvGrpSpPr>
        <p:grpSpPr>
          <a:xfrm>
            <a:off x="10691662" y="3654437"/>
            <a:ext cx="774801" cy="1701678"/>
            <a:chOff x="10691662" y="3654437"/>
            <a:chExt cx="774801" cy="1701678"/>
          </a:xfrm>
        </p:grpSpPr>
        <p:pic>
          <p:nvPicPr>
            <p:cNvPr id="31" name="Shape 758" descr="ãSnapshot Iconãçåçæå°çµæ">
              <a:extLst>
                <a:ext uri="{FF2B5EF4-FFF2-40B4-BE49-F238E27FC236}">
                  <a16:creationId xmlns:a16="http://schemas.microsoft.com/office/drawing/2014/main" id="{95878FF6-5E87-4843-8804-A045F7F519F4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3261" y="3654437"/>
              <a:ext cx="765031" cy="685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Shape 758" descr="ãSnapshot Iconãçåçæå°çµæ">
              <a:extLst>
                <a:ext uri="{FF2B5EF4-FFF2-40B4-BE49-F238E27FC236}">
                  <a16:creationId xmlns:a16="http://schemas.microsoft.com/office/drawing/2014/main" id="{7D818247-3ED4-4F42-8584-0F69D35757B8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01432" y="4172207"/>
              <a:ext cx="765031" cy="685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Shape 758" descr="ãSnapshot Iconãçåçæå°çµæ">
              <a:extLst>
                <a:ext uri="{FF2B5EF4-FFF2-40B4-BE49-F238E27FC236}">
                  <a16:creationId xmlns:a16="http://schemas.microsoft.com/office/drawing/2014/main" id="{8FE79062-1F4A-43AD-AC1B-7CAEE835376F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1662" y="4670436"/>
              <a:ext cx="765031" cy="68567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圖片 9" hidden="1">
            <a:extLst>
              <a:ext uri="{FF2B5EF4-FFF2-40B4-BE49-F238E27FC236}">
                <a16:creationId xmlns:a16="http://schemas.microsoft.com/office/drawing/2014/main" id="{B410B6B8-438C-426C-A57B-D2694515926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5819" y="4625005"/>
            <a:ext cx="1160805" cy="1179467"/>
          </a:xfrm>
          <a:prstGeom prst="rect">
            <a:avLst/>
          </a:prstGeom>
        </p:spPr>
      </p:pic>
      <p:sp>
        <p:nvSpPr>
          <p:cNvPr id="27" name="Rectangle 3">
            <a:extLst>
              <a:ext uri="{FF2B5EF4-FFF2-40B4-BE49-F238E27FC236}">
                <a16:creationId xmlns:a16="http://schemas.microsoft.com/office/drawing/2014/main" id="{90B8FBEC-397B-4DD0-8075-3FCEFB971B1B}"/>
              </a:ext>
            </a:extLst>
          </p:cNvPr>
          <p:cNvSpPr/>
          <p:nvPr/>
        </p:nvSpPr>
        <p:spPr>
          <a:xfrm>
            <a:off x="498016" y="5275820"/>
            <a:ext cx="2195004" cy="9602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Be the Storage Expansion</a:t>
            </a: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00F87404-1E2C-4210-9423-D786CE713F04}"/>
              </a:ext>
            </a:extLst>
          </p:cNvPr>
          <p:cNvSpPr/>
          <p:nvPr/>
        </p:nvSpPr>
        <p:spPr>
          <a:xfrm>
            <a:off x="498016" y="4065040"/>
            <a:ext cx="2195004" cy="6973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Be the Snapshot Vault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0F5B9CA-737E-4865-AFB9-95711A93A3DF}"/>
              </a:ext>
            </a:extLst>
          </p:cNvPr>
          <p:cNvGrpSpPr/>
          <p:nvPr/>
        </p:nvGrpSpPr>
        <p:grpSpPr>
          <a:xfrm>
            <a:off x="10296795" y="4103399"/>
            <a:ext cx="707394" cy="707394"/>
            <a:chOff x="4682854" y="4923587"/>
            <a:chExt cx="707394" cy="707394"/>
          </a:xfrm>
          <a:solidFill>
            <a:srgbClr val="FEE146"/>
          </a:solidFill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95011733-FA99-4FFD-8086-1CCDC32007BE}"/>
                </a:ext>
              </a:extLst>
            </p:cNvPr>
            <p:cNvSpPr/>
            <p:nvPr/>
          </p:nvSpPr>
          <p:spPr>
            <a:xfrm>
              <a:off x="4682854" y="4923587"/>
              <a:ext cx="707394" cy="707394"/>
            </a:xfrm>
            <a:prstGeom prst="roundRect">
              <a:avLst>
                <a:gd name="adj" fmla="val 20258"/>
              </a:avLst>
            </a:prstGeom>
            <a:solidFill>
              <a:srgbClr val="FDCFAD"/>
            </a:solidFill>
            <a:ln>
              <a:noFill/>
            </a:ln>
            <a:effectLst>
              <a:outerShdw blurRad="114300" dist="101600" dir="8100000" algn="tr" rotWithShape="0">
                <a:prstClr val="black">
                  <a:alpha val="4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55E520F9-4FBF-440B-8E66-15B94C8BD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775090" y="5059889"/>
              <a:ext cx="522923" cy="434790"/>
            </a:xfrm>
            <a:prstGeom prst="rect">
              <a:avLst/>
            </a:prstGeom>
          </p:spPr>
        </p:pic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12AB5E67-522F-44F7-A4D9-29AA96DBB0AF}"/>
              </a:ext>
            </a:extLst>
          </p:cNvPr>
          <p:cNvGrpSpPr/>
          <p:nvPr/>
        </p:nvGrpSpPr>
        <p:grpSpPr>
          <a:xfrm>
            <a:off x="3144704" y="4103399"/>
            <a:ext cx="707394" cy="707394"/>
            <a:chOff x="4682854" y="4923587"/>
            <a:chExt cx="707394" cy="707394"/>
          </a:xfrm>
        </p:grpSpPr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40624682-EB3E-4983-B474-54033ACDC080}"/>
                </a:ext>
              </a:extLst>
            </p:cNvPr>
            <p:cNvSpPr/>
            <p:nvPr/>
          </p:nvSpPr>
          <p:spPr>
            <a:xfrm>
              <a:off x="4682854" y="4923587"/>
              <a:ext cx="707394" cy="707394"/>
            </a:xfrm>
            <a:prstGeom prst="roundRect">
              <a:avLst>
                <a:gd name="adj" fmla="val 20258"/>
              </a:avLst>
            </a:prstGeom>
            <a:solidFill>
              <a:srgbClr val="FDCFAD"/>
            </a:solidFill>
            <a:ln>
              <a:noFill/>
            </a:ln>
            <a:effectLst>
              <a:outerShdw blurRad="114300" dist="101600" dir="8100000" algn="tr" rotWithShape="0">
                <a:prstClr val="black">
                  <a:alpha val="4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498DD4FA-472A-4CBF-A71D-9911E8AB8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775090" y="5059889"/>
              <a:ext cx="522923" cy="434790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9029ECA-9EAF-984A-A8E1-8B18453519ED}"/>
              </a:ext>
            </a:extLst>
          </p:cNvPr>
          <p:cNvSpPr/>
          <p:nvPr/>
        </p:nvSpPr>
        <p:spPr>
          <a:xfrm>
            <a:off x="4631651" y="5883317"/>
            <a:ext cx="16273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TL-R1620Sep-RP</a:t>
            </a:r>
            <a:endParaRPr lang="en-US" sz="133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37" name="群組 2">
            <a:extLst>
              <a:ext uri="{FF2B5EF4-FFF2-40B4-BE49-F238E27FC236}">
                <a16:creationId xmlns:a16="http://schemas.microsoft.com/office/drawing/2014/main" id="{9C21107D-A819-457D-9B23-807F083FC630}"/>
              </a:ext>
            </a:extLst>
          </p:cNvPr>
          <p:cNvGrpSpPr/>
          <p:nvPr/>
        </p:nvGrpSpPr>
        <p:grpSpPr>
          <a:xfrm>
            <a:off x="3100015" y="5431826"/>
            <a:ext cx="1462481" cy="709577"/>
            <a:chOff x="3968042" y="4927336"/>
            <a:chExt cx="1320312" cy="640599"/>
          </a:xfrm>
        </p:grpSpPr>
        <p:pic>
          <p:nvPicPr>
            <p:cNvPr id="38" name="圖片 33">
              <a:extLst>
                <a:ext uri="{FF2B5EF4-FFF2-40B4-BE49-F238E27FC236}">
                  <a16:creationId xmlns:a16="http://schemas.microsoft.com/office/drawing/2014/main" id="{F861AFFF-3AEE-46F3-B429-DBA743671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3110" y="4927336"/>
              <a:ext cx="635244" cy="635244"/>
            </a:xfrm>
            <a:prstGeom prst="rect">
              <a:avLst/>
            </a:prstGeom>
            <a:effectLst>
              <a:outerShdw blurRad="114300" dist="101600" dir="8100000" algn="tr" rotWithShape="0">
                <a:prstClr val="black">
                  <a:alpha val="47000"/>
                </a:prstClr>
              </a:outerShdw>
            </a:effectLst>
          </p:spPr>
        </p:pic>
        <p:pic>
          <p:nvPicPr>
            <p:cNvPr id="42" name="圖片 35">
              <a:extLst>
                <a:ext uri="{FF2B5EF4-FFF2-40B4-BE49-F238E27FC236}">
                  <a16:creationId xmlns:a16="http://schemas.microsoft.com/office/drawing/2014/main" id="{F0AF14B7-6E94-4FC0-9E2A-66FF18E09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8042" y="4929307"/>
              <a:ext cx="635244" cy="638628"/>
            </a:xfrm>
            <a:prstGeom prst="rect">
              <a:avLst/>
            </a:prstGeom>
            <a:effectLst>
              <a:outerShdw blurRad="114300" dist="101600" dir="8100000" algn="tr" rotWithShape="0">
                <a:prstClr val="black">
                  <a:alpha val="47000"/>
                </a:prstClr>
              </a:outerShdw>
            </a:effectLst>
          </p:spPr>
        </p:pic>
      </p:grpSp>
      <p:sp>
        <p:nvSpPr>
          <p:cNvPr id="46" name="Rectangle 35" hidden="1">
            <a:extLst>
              <a:ext uri="{FF2B5EF4-FFF2-40B4-BE49-F238E27FC236}">
                <a16:creationId xmlns:a16="http://schemas.microsoft.com/office/drawing/2014/main" id="{94EAE746-B184-4026-A304-46AB79F83753}"/>
              </a:ext>
            </a:extLst>
          </p:cNvPr>
          <p:cNvSpPr/>
          <p:nvPr/>
        </p:nvSpPr>
        <p:spPr>
          <a:xfrm>
            <a:off x="7429946" y="4063117"/>
            <a:ext cx="13356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TS-h1683XU-RP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9AAC091-FC56-422F-8456-A145FD0DDFD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12250" y="4065040"/>
            <a:ext cx="963251" cy="329213"/>
          </a:xfrm>
          <a:prstGeom prst="rect">
            <a:avLst/>
          </a:prstGeom>
        </p:spPr>
      </p:pic>
      <p:sp>
        <p:nvSpPr>
          <p:cNvPr id="14" name="Google Shape;140;p25">
            <a:extLst>
              <a:ext uri="{FF2B5EF4-FFF2-40B4-BE49-F238E27FC236}">
                <a16:creationId xmlns:a16="http://schemas.microsoft.com/office/drawing/2014/main" id="{244EC4A4-DA91-4039-A11C-AA91F354BA11}"/>
              </a:ext>
            </a:extLst>
          </p:cNvPr>
          <p:cNvSpPr/>
          <p:nvPr/>
        </p:nvSpPr>
        <p:spPr>
          <a:xfrm>
            <a:off x="2476796" y="4170746"/>
            <a:ext cx="630573" cy="572700"/>
          </a:xfrm>
          <a:prstGeom prst="rightArrow">
            <a:avLst>
              <a:gd name="adj1" fmla="val 50000"/>
              <a:gd name="adj2" fmla="val 56811"/>
            </a:avLst>
          </a:prstGeom>
          <a:gradFill>
            <a:gsLst>
              <a:gs pos="81000">
                <a:schemeClr val="bg1"/>
              </a:gs>
              <a:gs pos="0">
                <a:srgbClr val="FDCFAD">
                  <a:alpha val="0"/>
                </a:srgbClr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52400" dist="127000" dir="8100000" algn="tr" rotWithShape="0">
              <a:prstClr val="black">
                <a:alpha val="61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8" name="Google Shape;140;p25">
            <a:extLst>
              <a:ext uri="{FF2B5EF4-FFF2-40B4-BE49-F238E27FC236}">
                <a16:creationId xmlns:a16="http://schemas.microsoft.com/office/drawing/2014/main" id="{DD644F2A-0D97-4E7F-8DFF-CF80C955F762}"/>
              </a:ext>
            </a:extLst>
          </p:cNvPr>
          <p:cNvSpPr/>
          <p:nvPr/>
        </p:nvSpPr>
        <p:spPr>
          <a:xfrm>
            <a:off x="2476796" y="5504947"/>
            <a:ext cx="630573" cy="572700"/>
          </a:xfrm>
          <a:prstGeom prst="rightArrow">
            <a:avLst>
              <a:gd name="adj1" fmla="val 50000"/>
              <a:gd name="adj2" fmla="val 56811"/>
            </a:avLst>
          </a:prstGeom>
          <a:gradFill>
            <a:gsLst>
              <a:gs pos="81000">
                <a:schemeClr val="bg1"/>
              </a:gs>
              <a:gs pos="0">
                <a:srgbClr val="FDCFAD">
                  <a:alpha val="0"/>
                </a:srgbClr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52400" dist="127000" dir="8100000" algn="tr" rotWithShape="0">
              <a:prstClr val="black">
                <a:alpha val="61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117928"/>
      </p:ext>
    </p:extLst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hidden="1">
            <a:extLst>
              <a:ext uri="{FF2B5EF4-FFF2-40B4-BE49-F238E27FC236}">
                <a16:creationId xmlns:a16="http://schemas.microsoft.com/office/drawing/2014/main" id="{E6C026F2-E087-1242-94AF-ACCF553520E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72952" y="4977299"/>
            <a:ext cx="4417995" cy="8898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1755" indent="107950" algn="r">
              <a:buNone/>
            </a:pPr>
            <a:r>
              <a:rPr lang="zh-CN" altLang="en-US" sz="44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</a:t>
            </a:r>
            <a:r>
              <a:rPr lang="en-US" altLang="zh-CN" sz="44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emo</a:t>
            </a:r>
            <a:endParaRPr lang="en-US" sz="2000">
              <a:solidFill>
                <a:srgbClr val="FEE14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789874"/>
      </p:ext>
    </p:extLst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86840C-4D16-7343-9875-23D7CBA615A9}"/>
              </a:ext>
            </a:extLst>
          </p:cNvPr>
          <p:cNvSpPr txBox="1">
            <a:spLocks/>
          </p:cNvSpPr>
          <p:nvPr/>
        </p:nvSpPr>
        <p:spPr>
          <a:xfrm>
            <a:off x="6841626" y="3250465"/>
            <a:ext cx="5350374" cy="823427"/>
          </a:xfrm>
          <a:prstGeom prst="rect">
            <a:avLst/>
          </a:prstGeom>
        </p:spPr>
        <p:txBody>
          <a:bodyPr lIns="91440" tIns="45720" rIns="91440" bIns="4572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Cabling </a:t>
            </a:r>
            <a:r>
              <a:rPr lang="en-US" altLang="zh-TW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</a:t>
            </a:r>
            <a:r>
              <a:rPr lang="zh-TW" altLang="en-US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uggestion</a:t>
            </a:r>
            <a:endParaRPr lang="en-US" sz="4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390392"/>
      </p:ext>
    </p:extLst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>
            <a:extLst>
              <a:ext uri="{FF2B5EF4-FFF2-40B4-BE49-F238E27FC236}">
                <a16:creationId xmlns:a16="http://schemas.microsoft.com/office/drawing/2014/main" id="{1CCC8B3B-3ADE-4AED-A1CD-ADD53B862903}"/>
              </a:ext>
            </a:extLst>
          </p:cNvPr>
          <p:cNvSpPr/>
          <p:nvPr/>
        </p:nvSpPr>
        <p:spPr>
          <a:xfrm>
            <a:off x="1013172" y="2583668"/>
            <a:ext cx="10165655" cy="3845372"/>
          </a:xfrm>
          <a:prstGeom prst="rect">
            <a:avLst/>
          </a:prstGeom>
          <a:solidFill>
            <a:schemeClr val="bg1"/>
          </a:solidFill>
          <a:ln w="762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b="100000"/>
              </a:path>
              <a:tileRect t="-100000" r="-100000"/>
            </a:gradFill>
          </a:ln>
          <a:effectLst>
            <a:outerShdw blurRad="101600" dist="1143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平行四邊形 29" hidden="1">
            <a:extLst>
              <a:ext uri="{FF2B5EF4-FFF2-40B4-BE49-F238E27FC236}">
                <a16:creationId xmlns:a16="http://schemas.microsoft.com/office/drawing/2014/main" id="{60A61FAB-8E25-44E7-8580-693014921082}"/>
              </a:ext>
            </a:extLst>
          </p:cNvPr>
          <p:cNvSpPr/>
          <p:nvPr/>
        </p:nvSpPr>
        <p:spPr>
          <a:xfrm>
            <a:off x="774138" y="1935743"/>
            <a:ext cx="2669947" cy="527828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" name="矩形 35" hidden="1">
            <a:extLst>
              <a:ext uri="{FF2B5EF4-FFF2-40B4-BE49-F238E27FC236}">
                <a16:creationId xmlns:a16="http://schemas.microsoft.com/office/drawing/2014/main" id="{74C1D802-FAD7-4B49-B03A-E51F784424E6}"/>
              </a:ext>
            </a:extLst>
          </p:cNvPr>
          <p:cNvSpPr/>
          <p:nvPr/>
        </p:nvSpPr>
        <p:spPr>
          <a:xfrm>
            <a:off x="1150919" y="3200601"/>
            <a:ext cx="9821881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D21C4-9FD8-6647-BF72-74CEC27BD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223" y="156492"/>
            <a:ext cx="11107553" cy="1366919"/>
          </a:xfrm>
        </p:spPr>
        <p:txBody>
          <a:bodyPr/>
          <a:lstStyle/>
          <a:p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Optional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QNAP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Mini-SAS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HD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 </a:t>
            </a:r>
            <a:b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</a:b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SAS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12Gb/s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 </a:t>
            </a:r>
            <a:r>
              <a:rPr lang="zh-CN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cables of different lengths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A36D70-06F6-204B-89F1-38A1144B575B}"/>
              </a:ext>
            </a:extLst>
          </p:cNvPr>
          <p:cNvSpPr txBox="1"/>
          <p:nvPr/>
        </p:nvSpPr>
        <p:spPr>
          <a:xfrm>
            <a:off x="1198570" y="4989323"/>
            <a:ext cx="247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CAB-SAS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05M</a:t>
            </a:r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-8644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1279455" y="5448501"/>
            <a:ext cx="245957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SFF 8644-8644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0.5 meter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SAS 12Gb/s</a:t>
            </a:r>
          </a:p>
        </p:txBody>
      </p:sp>
      <p:sp>
        <p:nvSpPr>
          <p:cNvPr id="46" name="TextBox 5">
            <a:extLst>
              <a:ext uri="{FF2B5EF4-FFF2-40B4-BE49-F238E27FC236}">
                <a16:creationId xmlns:a16="http://schemas.microsoft.com/office/drawing/2014/main" id="{C4288162-5A7D-42DA-BE4D-A7A81D248C93}"/>
              </a:ext>
            </a:extLst>
          </p:cNvPr>
          <p:cNvSpPr txBox="1"/>
          <p:nvPr/>
        </p:nvSpPr>
        <p:spPr>
          <a:xfrm>
            <a:off x="1410982" y="1855941"/>
            <a:ext cx="9418400" cy="553998"/>
          </a:xfrm>
          <a:prstGeom prst="rect">
            <a:avLst/>
          </a:prstGeom>
          <a:noFill/>
          <a:ln w="2540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3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Mini-SAS HD SFF-8644 to</a:t>
            </a:r>
            <a:r>
              <a:rPr lang="zh-TW" altLang="en-US" sz="3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3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8644 SAS 12Gb/s cable</a:t>
            </a:r>
            <a:endParaRPr lang="zh-TW" altLang="en-US" sz="3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C595D47-7EC9-4BB1-8DBA-56A9D7048680}"/>
              </a:ext>
            </a:extLst>
          </p:cNvPr>
          <p:cNvCxnSpPr>
            <a:cxnSpLocks/>
          </p:cNvCxnSpPr>
          <p:nvPr/>
        </p:nvCxnSpPr>
        <p:spPr>
          <a:xfrm>
            <a:off x="1279455" y="5375933"/>
            <a:ext cx="220897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4">
            <a:extLst>
              <a:ext uri="{FF2B5EF4-FFF2-40B4-BE49-F238E27FC236}">
                <a16:creationId xmlns:a16="http://schemas.microsoft.com/office/drawing/2014/main" id="{C3A36D70-06F6-204B-89F1-38A1144B575B}"/>
              </a:ext>
            </a:extLst>
          </p:cNvPr>
          <p:cNvSpPr txBox="1"/>
          <p:nvPr/>
        </p:nvSpPr>
        <p:spPr>
          <a:xfrm>
            <a:off x="3647686" y="4989323"/>
            <a:ext cx="247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CAB-SAS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10M</a:t>
            </a:r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-8644</a:t>
            </a:r>
          </a:p>
        </p:txBody>
      </p:sp>
      <p:sp>
        <p:nvSpPr>
          <p:cNvPr id="39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3728571" y="5448501"/>
            <a:ext cx="245957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SFF 8644-8644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sz="140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 meter</a:t>
            </a:r>
            <a:endParaRPr lang="en-US" sz="140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SAS 12Gb/s</a:t>
            </a: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2C595D47-7EC9-4BB1-8DBA-56A9D7048680}"/>
              </a:ext>
            </a:extLst>
          </p:cNvPr>
          <p:cNvCxnSpPr>
            <a:cxnSpLocks/>
          </p:cNvCxnSpPr>
          <p:nvPr/>
        </p:nvCxnSpPr>
        <p:spPr>
          <a:xfrm>
            <a:off x="3728571" y="5375933"/>
            <a:ext cx="220897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24">
            <a:extLst>
              <a:ext uri="{FF2B5EF4-FFF2-40B4-BE49-F238E27FC236}">
                <a16:creationId xmlns:a16="http://schemas.microsoft.com/office/drawing/2014/main" id="{C3A36D70-06F6-204B-89F1-38A1144B575B}"/>
              </a:ext>
            </a:extLst>
          </p:cNvPr>
          <p:cNvSpPr txBox="1"/>
          <p:nvPr/>
        </p:nvSpPr>
        <p:spPr>
          <a:xfrm>
            <a:off x="6039297" y="4989323"/>
            <a:ext cx="247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CAB-SAS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20M</a:t>
            </a:r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-8644</a:t>
            </a:r>
          </a:p>
        </p:txBody>
      </p:sp>
      <p:sp>
        <p:nvSpPr>
          <p:cNvPr id="45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6120182" y="5448501"/>
            <a:ext cx="245957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SFF 8644-8644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sz="140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</a:t>
            </a:r>
            <a:r>
              <a:rPr lang="en-US" altLang="zh-TW" sz="140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meters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SAS 12Gb/s</a:t>
            </a:r>
          </a:p>
        </p:txBody>
      </p: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2C595D47-7EC9-4BB1-8DBA-56A9D7048680}"/>
              </a:ext>
            </a:extLst>
          </p:cNvPr>
          <p:cNvCxnSpPr>
            <a:cxnSpLocks/>
          </p:cNvCxnSpPr>
          <p:nvPr/>
        </p:nvCxnSpPr>
        <p:spPr>
          <a:xfrm>
            <a:off x="6120182" y="5375933"/>
            <a:ext cx="220897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24">
            <a:extLst>
              <a:ext uri="{FF2B5EF4-FFF2-40B4-BE49-F238E27FC236}">
                <a16:creationId xmlns:a16="http://schemas.microsoft.com/office/drawing/2014/main" id="{C3A36D70-06F6-204B-89F1-38A1144B575B}"/>
              </a:ext>
            </a:extLst>
          </p:cNvPr>
          <p:cNvSpPr txBox="1"/>
          <p:nvPr/>
        </p:nvSpPr>
        <p:spPr>
          <a:xfrm>
            <a:off x="8523064" y="4989323"/>
            <a:ext cx="247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CAB-SAS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30M</a:t>
            </a:r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-8644</a:t>
            </a:r>
          </a:p>
        </p:txBody>
      </p:sp>
      <p:sp>
        <p:nvSpPr>
          <p:cNvPr id="52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8603949" y="5448501"/>
            <a:ext cx="245957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SFF 8644-8644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sz="140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3</a:t>
            </a:r>
            <a:r>
              <a:rPr lang="en-US" altLang="zh-TW" sz="140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meters</a:t>
            </a:r>
            <a:endParaRPr lang="en-US" altLang="zh-TW" sz="140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SAS 12Gb/s</a:t>
            </a:r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2C595D47-7EC9-4BB1-8DBA-56A9D7048680}"/>
              </a:ext>
            </a:extLst>
          </p:cNvPr>
          <p:cNvCxnSpPr>
            <a:cxnSpLocks/>
          </p:cNvCxnSpPr>
          <p:nvPr/>
        </p:nvCxnSpPr>
        <p:spPr>
          <a:xfrm>
            <a:off x="8603949" y="5375933"/>
            <a:ext cx="220897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457" y="2935584"/>
            <a:ext cx="2287562" cy="175932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029" y="2899356"/>
            <a:ext cx="2080157" cy="183623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645" y="3151455"/>
            <a:ext cx="2556763" cy="1917572"/>
          </a:xfrm>
          <a:prstGeom prst="rect">
            <a:avLst/>
          </a:prstGeom>
        </p:spPr>
      </p:pic>
      <p:pic>
        <p:nvPicPr>
          <p:cNvPr id="54" name="圖片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152" y="3071751"/>
            <a:ext cx="2556763" cy="191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05425"/>
      </p:ext>
    </p:extLst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34" y="187325"/>
            <a:ext cx="11953622" cy="1325563"/>
          </a:xfrm>
        </p:spPr>
        <p:txBody>
          <a:bodyPr>
            <a:normAutofit/>
          </a:bodyPr>
          <a:lstStyle/>
          <a:p>
            <a:r>
              <a:rPr lang="zh-TW" sz="3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 </a:t>
            </a:r>
            <a:r>
              <a:rPr lang="en-US" sz="3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</a:t>
            </a:r>
            <a:r>
              <a:rPr lang="zh-TW" sz="3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JBOD</a:t>
            </a:r>
            <a:r>
              <a:rPr lang="en-US" sz="3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3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with 2 wide-port </a:t>
            </a:r>
            <a:r>
              <a:rPr lang="zh-TW" sz="3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SAS-12G2E expansion cabling suggestion for mult</a:t>
            </a:r>
            <a:r>
              <a:rPr lang="en-US" altLang="zh-TW" sz="3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i-p</a:t>
            </a:r>
            <a:r>
              <a:rPr lang="zh-TW" sz="3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ath &amp; aggregation</a:t>
            </a:r>
            <a:endParaRPr lang="zh-TW" sz="3600">
              <a:latin typeface="Arial" panose="020B0604020202020204" pitchFamily="34" charset="0"/>
              <a:ea typeface="微軟正黑體" panose="020B0604030504040204" pitchFamily="34" charset="-120"/>
              <a:cs typeface="+mj-lt"/>
              <a:sym typeface="Arial" panose="020B0604020202020204" pitchFamily="34" charset="0"/>
            </a:endParaRPr>
          </a:p>
        </p:txBody>
      </p:sp>
      <p:sp>
        <p:nvSpPr>
          <p:cNvPr id="252" name="TextBox 21">
            <a:extLst>
              <a:ext uri="{FF2B5EF4-FFF2-40B4-BE49-F238E27FC236}">
                <a16:creationId xmlns:a16="http://schemas.microsoft.com/office/drawing/2014/main" id="{60B849E0-DC3D-4436-A641-3157C963C18B}"/>
              </a:ext>
            </a:extLst>
          </p:cNvPr>
          <p:cNvSpPr txBox="1"/>
          <p:nvPr/>
        </p:nvSpPr>
        <p:spPr>
          <a:xfrm>
            <a:off x="1032026" y="1769906"/>
            <a:ext cx="279718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sz="24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X Multi-path</a:t>
            </a:r>
            <a:endParaRPr lang="zh-TW" sz="24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zh-TW" sz="24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X Aggregation</a:t>
            </a:r>
            <a:endParaRPr lang="zh-TW" sz="24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328" name="TextBox 21">
            <a:extLst>
              <a:ext uri="{FF2B5EF4-FFF2-40B4-BE49-F238E27FC236}">
                <a16:creationId xmlns:a16="http://schemas.microsoft.com/office/drawing/2014/main" id="{F22B8AE8-7AC5-4979-823D-F834BAC9223B}"/>
              </a:ext>
            </a:extLst>
          </p:cNvPr>
          <p:cNvSpPr txBox="1"/>
          <p:nvPr/>
        </p:nvSpPr>
        <p:spPr>
          <a:xfrm>
            <a:off x="3829210" y="1769906"/>
            <a:ext cx="226678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sz="24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X Multi-path</a:t>
            </a:r>
            <a:endParaRPr lang="zh-TW" sz="24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zh-TW" sz="24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V</a:t>
            </a:r>
            <a:r>
              <a:rPr lang="zh-TW" sz="24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Aggregation</a:t>
            </a:r>
            <a:endParaRPr lang="zh-TW" sz="24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451" name="TextBox 21">
            <a:extLst>
              <a:ext uri="{FF2B5EF4-FFF2-40B4-BE49-F238E27FC236}">
                <a16:creationId xmlns:a16="http://schemas.microsoft.com/office/drawing/2014/main" id="{C46E5A82-928C-4755-92A4-CD25422D42A3}"/>
              </a:ext>
            </a:extLst>
          </p:cNvPr>
          <p:cNvSpPr txBox="1"/>
          <p:nvPr/>
        </p:nvSpPr>
        <p:spPr>
          <a:xfrm>
            <a:off x="6164503" y="1769906"/>
            <a:ext cx="278715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sz="24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V</a:t>
            </a:r>
            <a:r>
              <a:rPr lang="zh-TW" sz="24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Multi-path</a:t>
            </a:r>
            <a:endParaRPr lang="zh-TW" sz="24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zh-TW" sz="24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V</a:t>
            </a:r>
            <a:r>
              <a:rPr lang="zh-TW" sz="24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Aggregation</a:t>
            </a:r>
            <a:endParaRPr lang="zh-TW" sz="24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452" name="TextBox 21">
            <a:extLst>
              <a:ext uri="{FF2B5EF4-FFF2-40B4-BE49-F238E27FC236}">
                <a16:creationId xmlns:a16="http://schemas.microsoft.com/office/drawing/2014/main" id="{60BBBF76-CF1B-43A9-A71C-E14ADA9D4927}"/>
              </a:ext>
            </a:extLst>
          </p:cNvPr>
          <p:cNvSpPr txBox="1"/>
          <p:nvPr/>
        </p:nvSpPr>
        <p:spPr>
          <a:xfrm>
            <a:off x="9230168" y="1769906"/>
            <a:ext cx="23751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sz="24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V</a:t>
            </a:r>
            <a:r>
              <a:rPr lang="zh-TW" sz="24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Multi-path</a:t>
            </a:r>
            <a:endParaRPr lang="zh-TW" sz="24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zh-TW" sz="24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V</a:t>
            </a:r>
            <a:r>
              <a:rPr lang="zh-TW" sz="24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Aggregation</a:t>
            </a:r>
            <a:endParaRPr lang="zh-TW" sz="24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cxnSp>
        <p:nvCxnSpPr>
          <p:cNvPr id="310" name="直線接點 309">
            <a:extLst>
              <a:ext uri="{FF2B5EF4-FFF2-40B4-BE49-F238E27FC236}">
                <a16:creationId xmlns:a16="http://schemas.microsoft.com/office/drawing/2014/main" id="{6FF79209-5B7E-4CF9-8910-09B51485DB58}"/>
              </a:ext>
            </a:extLst>
          </p:cNvPr>
          <p:cNvCxnSpPr>
            <a:cxnSpLocks/>
          </p:cNvCxnSpPr>
          <p:nvPr/>
        </p:nvCxnSpPr>
        <p:spPr>
          <a:xfrm>
            <a:off x="6164503" y="2801971"/>
            <a:ext cx="0" cy="3636484"/>
          </a:xfrm>
          <a:prstGeom prst="line">
            <a:avLst/>
          </a:prstGeom>
          <a:ln w="38100">
            <a:solidFill>
              <a:srgbClr val="7F7F7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直線接點 310">
            <a:extLst>
              <a:ext uri="{FF2B5EF4-FFF2-40B4-BE49-F238E27FC236}">
                <a16:creationId xmlns:a16="http://schemas.microsoft.com/office/drawing/2014/main" id="{7CE8B32B-E10F-4AF9-B658-A6B61D31182E}"/>
              </a:ext>
            </a:extLst>
          </p:cNvPr>
          <p:cNvCxnSpPr>
            <a:cxnSpLocks/>
          </p:cNvCxnSpPr>
          <p:nvPr/>
        </p:nvCxnSpPr>
        <p:spPr>
          <a:xfrm>
            <a:off x="3937770" y="2801971"/>
            <a:ext cx="0" cy="3636484"/>
          </a:xfrm>
          <a:prstGeom prst="line">
            <a:avLst/>
          </a:prstGeom>
          <a:ln w="38100">
            <a:solidFill>
              <a:srgbClr val="7F7F7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直線接點 311">
            <a:extLst>
              <a:ext uri="{FF2B5EF4-FFF2-40B4-BE49-F238E27FC236}">
                <a16:creationId xmlns:a16="http://schemas.microsoft.com/office/drawing/2014/main" id="{858F06BB-303A-407E-B448-A1538285C562}"/>
              </a:ext>
            </a:extLst>
          </p:cNvPr>
          <p:cNvCxnSpPr>
            <a:cxnSpLocks/>
          </p:cNvCxnSpPr>
          <p:nvPr/>
        </p:nvCxnSpPr>
        <p:spPr>
          <a:xfrm>
            <a:off x="8399642" y="2801971"/>
            <a:ext cx="0" cy="3636484"/>
          </a:xfrm>
          <a:prstGeom prst="line">
            <a:avLst/>
          </a:prstGeom>
          <a:ln w="38100">
            <a:solidFill>
              <a:srgbClr val="7F7F7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A684D4E4-691D-4307-AFB2-F860039E3D87}"/>
              </a:ext>
            </a:extLst>
          </p:cNvPr>
          <p:cNvGrpSpPr/>
          <p:nvPr/>
        </p:nvGrpSpPr>
        <p:grpSpPr>
          <a:xfrm>
            <a:off x="435601" y="3697193"/>
            <a:ext cx="1499670" cy="633797"/>
            <a:chOff x="2388031" y="7253789"/>
            <a:chExt cx="1499670" cy="633797"/>
          </a:xfrm>
        </p:grpSpPr>
        <p:sp>
          <p:nvSpPr>
            <p:cNvPr id="314" name="矩形: 圓角 313">
              <a:extLst>
                <a:ext uri="{FF2B5EF4-FFF2-40B4-BE49-F238E27FC236}">
                  <a16:creationId xmlns:a16="http://schemas.microsoft.com/office/drawing/2014/main" id="{EA789402-C3B5-4FC4-BCD5-DC0136CFAE6D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598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15" name="文字方塊 314">
              <a:extLst>
                <a:ext uri="{FF2B5EF4-FFF2-40B4-BE49-F238E27FC236}">
                  <a16:creationId xmlns:a16="http://schemas.microsoft.com/office/drawing/2014/main" id="{141C5A05-170D-4386-92FD-CF0A51ACE0CC}"/>
                </a:ext>
              </a:extLst>
            </p:cNvPr>
            <p:cNvSpPr txBox="1"/>
            <p:nvPr/>
          </p:nvSpPr>
          <p:spPr>
            <a:xfrm>
              <a:off x="2462040" y="727629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1147885C-4346-4AB1-9E38-29D21799EC3A}"/>
                </a:ext>
              </a:extLst>
            </p:cNvPr>
            <p:cNvGrpSpPr/>
            <p:nvPr/>
          </p:nvGrpSpPr>
          <p:grpSpPr>
            <a:xfrm>
              <a:off x="2655181" y="7606606"/>
              <a:ext cx="959697" cy="212084"/>
              <a:chOff x="2655181" y="7581206"/>
              <a:chExt cx="959697" cy="212084"/>
            </a:xfrm>
          </p:grpSpPr>
          <p:sp>
            <p:nvSpPr>
              <p:cNvPr id="316" name="矩形 315">
                <a:extLst>
                  <a:ext uri="{FF2B5EF4-FFF2-40B4-BE49-F238E27FC236}">
                    <a16:creationId xmlns:a16="http://schemas.microsoft.com/office/drawing/2014/main" id="{648D44AB-F16A-48A4-AAF1-8FA44D998F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7" name="矩形 316">
                <a:extLst>
                  <a:ext uri="{FF2B5EF4-FFF2-40B4-BE49-F238E27FC236}">
                    <a16:creationId xmlns:a16="http://schemas.microsoft.com/office/drawing/2014/main" id="{546F142B-A5AE-4684-B038-5DD1BDEB87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8" name="矩形 317">
                <a:extLst>
                  <a:ext uri="{FF2B5EF4-FFF2-40B4-BE49-F238E27FC236}">
                    <a16:creationId xmlns:a16="http://schemas.microsoft.com/office/drawing/2014/main" id="{CFE0224C-5CA2-4BA6-82C4-3E15D91204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9" name="矩形 318">
                <a:extLst>
                  <a:ext uri="{FF2B5EF4-FFF2-40B4-BE49-F238E27FC236}">
                    <a16:creationId xmlns:a16="http://schemas.microsoft.com/office/drawing/2014/main" id="{1CBC9003-D631-4202-BA3A-BF956B0703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20" name="群組 319">
            <a:extLst>
              <a:ext uri="{FF2B5EF4-FFF2-40B4-BE49-F238E27FC236}">
                <a16:creationId xmlns:a16="http://schemas.microsoft.com/office/drawing/2014/main" id="{1C2C3454-E5A9-4025-855B-3922AEF45D66}"/>
              </a:ext>
            </a:extLst>
          </p:cNvPr>
          <p:cNvGrpSpPr/>
          <p:nvPr/>
        </p:nvGrpSpPr>
        <p:grpSpPr>
          <a:xfrm>
            <a:off x="1319845" y="2801971"/>
            <a:ext cx="1499670" cy="633797"/>
            <a:chOff x="2388031" y="7253789"/>
            <a:chExt cx="1499670" cy="633797"/>
          </a:xfrm>
          <a:solidFill>
            <a:srgbClr val="D4A46A"/>
          </a:solidFill>
        </p:grpSpPr>
        <p:sp>
          <p:nvSpPr>
            <p:cNvPr id="321" name="矩形: 圓角 320">
              <a:extLst>
                <a:ext uri="{FF2B5EF4-FFF2-40B4-BE49-F238E27FC236}">
                  <a16:creationId xmlns:a16="http://schemas.microsoft.com/office/drawing/2014/main" id="{95C6F720-E179-496C-ABED-645EEA1F822B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8652"/>
              </a:avLst>
            </a:prstGeom>
            <a:grp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22" name="文字方塊 321">
              <a:extLst>
                <a:ext uri="{FF2B5EF4-FFF2-40B4-BE49-F238E27FC236}">
                  <a16:creationId xmlns:a16="http://schemas.microsoft.com/office/drawing/2014/main" id="{7C18C9CE-8FEA-410E-851C-982C25FCB4F4}"/>
                </a:ext>
              </a:extLst>
            </p:cNvPr>
            <p:cNvSpPr txBox="1"/>
            <p:nvPr/>
          </p:nvSpPr>
          <p:spPr>
            <a:xfrm>
              <a:off x="2655204" y="7276291"/>
              <a:ext cx="965329" cy="307777"/>
            </a:xfrm>
            <a:prstGeom prst="rect">
              <a:avLst/>
            </a:prstGeom>
            <a:grp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 </a:t>
              </a: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HBA</a:t>
              </a:r>
            </a:p>
          </p:txBody>
        </p:sp>
        <p:grpSp>
          <p:nvGrpSpPr>
            <p:cNvPr id="323" name="群組 322">
              <a:extLst>
                <a:ext uri="{FF2B5EF4-FFF2-40B4-BE49-F238E27FC236}">
                  <a16:creationId xmlns:a16="http://schemas.microsoft.com/office/drawing/2014/main" id="{A60D39E3-4EE0-403C-AF70-440DF8390553}"/>
                </a:ext>
              </a:extLst>
            </p:cNvPr>
            <p:cNvGrpSpPr/>
            <p:nvPr/>
          </p:nvGrpSpPr>
          <p:grpSpPr>
            <a:xfrm>
              <a:off x="2894632" y="7606606"/>
              <a:ext cx="480794" cy="212084"/>
              <a:chOff x="2894632" y="7581206"/>
              <a:chExt cx="480794" cy="212084"/>
            </a:xfrm>
            <a:grpFill/>
          </p:grpSpPr>
          <p:sp>
            <p:nvSpPr>
              <p:cNvPr id="325" name="矩形 324">
                <a:extLst>
                  <a:ext uri="{FF2B5EF4-FFF2-40B4-BE49-F238E27FC236}">
                    <a16:creationId xmlns:a16="http://schemas.microsoft.com/office/drawing/2014/main" id="{A044FB4F-8529-44DA-9E2B-31177103AF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6" name="矩形 325">
                <a:extLst>
                  <a:ext uri="{FF2B5EF4-FFF2-40B4-BE49-F238E27FC236}">
                    <a16:creationId xmlns:a16="http://schemas.microsoft.com/office/drawing/2014/main" id="{DD92FB62-5AE5-404E-B881-A139035A6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54" name="群組 353">
            <a:extLst>
              <a:ext uri="{FF2B5EF4-FFF2-40B4-BE49-F238E27FC236}">
                <a16:creationId xmlns:a16="http://schemas.microsoft.com/office/drawing/2014/main" id="{6A17039E-B2FC-4ED8-8AD5-0CEE4D114BCE}"/>
              </a:ext>
            </a:extLst>
          </p:cNvPr>
          <p:cNvGrpSpPr/>
          <p:nvPr/>
        </p:nvGrpSpPr>
        <p:grpSpPr>
          <a:xfrm>
            <a:off x="435601" y="4399681"/>
            <a:ext cx="1499670" cy="633797"/>
            <a:chOff x="2388031" y="7253789"/>
            <a:chExt cx="1499670" cy="633797"/>
          </a:xfrm>
        </p:grpSpPr>
        <p:sp>
          <p:nvSpPr>
            <p:cNvPr id="355" name="矩形: 圓角 354">
              <a:extLst>
                <a:ext uri="{FF2B5EF4-FFF2-40B4-BE49-F238E27FC236}">
                  <a16:creationId xmlns:a16="http://schemas.microsoft.com/office/drawing/2014/main" id="{B8A04BD8-3164-41AD-91B4-8268362FE542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598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56" name="文字方塊 355">
              <a:extLst>
                <a:ext uri="{FF2B5EF4-FFF2-40B4-BE49-F238E27FC236}">
                  <a16:creationId xmlns:a16="http://schemas.microsoft.com/office/drawing/2014/main" id="{92B034F7-FD69-4018-9ECD-5C33A1D4034E}"/>
                </a:ext>
              </a:extLst>
            </p:cNvPr>
            <p:cNvSpPr txBox="1"/>
            <p:nvPr/>
          </p:nvSpPr>
          <p:spPr>
            <a:xfrm>
              <a:off x="2462040" y="727629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57" name="群組 356">
              <a:extLst>
                <a:ext uri="{FF2B5EF4-FFF2-40B4-BE49-F238E27FC236}">
                  <a16:creationId xmlns:a16="http://schemas.microsoft.com/office/drawing/2014/main" id="{4DFBA0E2-16E5-4C66-ACB8-814F8B0E78FF}"/>
                </a:ext>
              </a:extLst>
            </p:cNvPr>
            <p:cNvGrpSpPr/>
            <p:nvPr/>
          </p:nvGrpSpPr>
          <p:grpSpPr>
            <a:xfrm>
              <a:off x="2655181" y="7606606"/>
              <a:ext cx="959697" cy="212084"/>
              <a:chOff x="2655181" y="7581206"/>
              <a:chExt cx="959697" cy="212084"/>
            </a:xfrm>
          </p:grpSpPr>
          <p:sp>
            <p:nvSpPr>
              <p:cNvPr id="358" name="矩形 357">
                <a:extLst>
                  <a:ext uri="{FF2B5EF4-FFF2-40B4-BE49-F238E27FC236}">
                    <a16:creationId xmlns:a16="http://schemas.microsoft.com/office/drawing/2014/main" id="{DADB78C3-61BD-4215-B84B-1792500125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9" name="矩形 358">
                <a:extLst>
                  <a:ext uri="{FF2B5EF4-FFF2-40B4-BE49-F238E27FC236}">
                    <a16:creationId xmlns:a16="http://schemas.microsoft.com/office/drawing/2014/main" id="{B3ED4CA1-4636-429F-B7E9-3D4F31A82B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0" name="矩形 359">
                <a:extLst>
                  <a:ext uri="{FF2B5EF4-FFF2-40B4-BE49-F238E27FC236}">
                    <a16:creationId xmlns:a16="http://schemas.microsoft.com/office/drawing/2014/main" id="{A55AFED1-2931-4C55-BD7C-0F23D5446C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1" name="矩形 360">
                <a:extLst>
                  <a:ext uri="{FF2B5EF4-FFF2-40B4-BE49-F238E27FC236}">
                    <a16:creationId xmlns:a16="http://schemas.microsoft.com/office/drawing/2014/main" id="{8EA341A1-59F3-40AF-B913-ABC39B2591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3E424A08-BE58-4EA0-932A-556F551556EE}"/>
              </a:ext>
            </a:extLst>
          </p:cNvPr>
          <p:cNvGrpSpPr/>
          <p:nvPr/>
        </p:nvGrpSpPr>
        <p:grpSpPr>
          <a:xfrm>
            <a:off x="435601" y="5804657"/>
            <a:ext cx="1499670" cy="633797"/>
            <a:chOff x="435601" y="5804657"/>
            <a:chExt cx="1499670" cy="633797"/>
          </a:xfrm>
        </p:grpSpPr>
        <p:sp>
          <p:nvSpPr>
            <p:cNvPr id="371" name="矩形: 圓角 370">
              <a:extLst>
                <a:ext uri="{FF2B5EF4-FFF2-40B4-BE49-F238E27FC236}">
                  <a16:creationId xmlns:a16="http://schemas.microsoft.com/office/drawing/2014/main" id="{708F8EB0-8609-49A3-9E4C-A5C9BD113DDB}"/>
                </a:ext>
              </a:extLst>
            </p:cNvPr>
            <p:cNvSpPr/>
            <p:nvPr/>
          </p:nvSpPr>
          <p:spPr>
            <a:xfrm>
              <a:off x="435601" y="5804657"/>
              <a:ext cx="1499670" cy="633797"/>
            </a:xfrm>
            <a:prstGeom prst="roundRect">
              <a:avLst>
                <a:gd name="adj" fmla="val 998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2" name="文字方塊 371">
              <a:extLst>
                <a:ext uri="{FF2B5EF4-FFF2-40B4-BE49-F238E27FC236}">
                  <a16:creationId xmlns:a16="http://schemas.microsoft.com/office/drawing/2014/main" id="{39C1DFCB-06F5-4363-986D-56FFBE207F6E}"/>
                </a:ext>
              </a:extLst>
            </p:cNvPr>
            <p:cNvSpPr txBox="1"/>
            <p:nvPr/>
          </p:nvSpPr>
          <p:spPr>
            <a:xfrm>
              <a:off x="509610" y="5827159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73" name="群組 372">
              <a:extLst>
                <a:ext uri="{FF2B5EF4-FFF2-40B4-BE49-F238E27FC236}">
                  <a16:creationId xmlns:a16="http://schemas.microsoft.com/office/drawing/2014/main" id="{2C4DA62F-8BD8-403C-8F6B-203DAAE7F479}"/>
                </a:ext>
              </a:extLst>
            </p:cNvPr>
            <p:cNvGrpSpPr/>
            <p:nvPr/>
          </p:nvGrpSpPr>
          <p:grpSpPr>
            <a:xfrm>
              <a:off x="702751" y="6157474"/>
              <a:ext cx="959697" cy="212084"/>
              <a:chOff x="2655181" y="7581206"/>
              <a:chExt cx="959697" cy="212084"/>
            </a:xfrm>
          </p:grpSpPr>
          <p:sp>
            <p:nvSpPr>
              <p:cNvPr id="374" name="矩形 373">
                <a:extLst>
                  <a:ext uri="{FF2B5EF4-FFF2-40B4-BE49-F238E27FC236}">
                    <a16:creationId xmlns:a16="http://schemas.microsoft.com/office/drawing/2014/main" id="{49489994-3213-4B9E-AA16-FBC60220CA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5" name="矩形 374">
                <a:extLst>
                  <a:ext uri="{FF2B5EF4-FFF2-40B4-BE49-F238E27FC236}">
                    <a16:creationId xmlns:a16="http://schemas.microsoft.com/office/drawing/2014/main" id="{96AF2627-BD98-4361-8E8A-D5DF954B17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6" name="矩形 375">
                <a:extLst>
                  <a:ext uri="{FF2B5EF4-FFF2-40B4-BE49-F238E27FC236}">
                    <a16:creationId xmlns:a16="http://schemas.microsoft.com/office/drawing/2014/main" id="{B91D2E97-C93F-4513-8B07-850F990F9D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7" name="矩形 376">
                <a:extLst>
                  <a:ext uri="{FF2B5EF4-FFF2-40B4-BE49-F238E27FC236}">
                    <a16:creationId xmlns:a16="http://schemas.microsoft.com/office/drawing/2014/main" id="{08D29251-8CE2-4B93-BE0B-0575B68F40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4" name="群組 103">
            <a:extLst>
              <a:ext uri="{FF2B5EF4-FFF2-40B4-BE49-F238E27FC236}">
                <a16:creationId xmlns:a16="http://schemas.microsoft.com/office/drawing/2014/main" id="{6069F24A-62F4-431E-9F22-53DB14BC5485}"/>
              </a:ext>
            </a:extLst>
          </p:cNvPr>
          <p:cNvGrpSpPr/>
          <p:nvPr/>
        </p:nvGrpSpPr>
        <p:grpSpPr>
          <a:xfrm>
            <a:off x="2117001" y="3697193"/>
            <a:ext cx="1499670" cy="633797"/>
            <a:chOff x="2117001" y="3697193"/>
            <a:chExt cx="1499670" cy="633797"/>
          </a:xfrm>
        </p:grpSpPr>
        <p:sp>
          <p:nvSpPr>
            <p:cNvPr id="379" name="矩形: 圓角 378">
              <a:extLst>
                <a:ext uri="{FF2B5EF4-FFF2-40B4-BE49-F238E27FC236}">
                  <a16:creationId xmlns:a16="http://schemas.microsoft.com/office/drawing/2014/main" id="{8F3E0DCC-66A1-4435-824B-C63B0F7D44CC}"/>
                </a:ext>
              </a:extLst>
            </p:cNvPr>
            <p:cNvSpPr/>
            <p:nvPr/>
          </p:nvSpPr>
          <p:spPr>
            <a:xfrm>
              <a:off x="2117001" y="3697193"/>
              <a:ext cx="1499670" cy="633797"/>
            </a:xfrm>
            <a:prstGeom prst="roundRect">
              <a:avLst>
                <a:gd name="adj" fmla="val 664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53" name="文字方塊 452">
              <a:extLst>
                <a:ext uri="{FF2B5EF4-FFF2-40B4-BE49-F238E27FC236}">
                  <a16:creationId xmlns:a16="http://schemas.microsoft.com/office/drawing/2014/main" id="{DC7B9C1A-911F-4582-BF20-3BB5D74AF28C}"/>
                </a:ext>
              </a:extLst>
            </p:cNvPr>
            <p:cNvSpPr txBox="1"/>
            <p:nvPr/>
          </p:nvSpPr>
          <p:spPr>
            <a:xfrm>
              <a:off x="2191010" y="3719695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#5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54" name="群組 453">
              <a:extLst>
                <a:ext uri="{FF2B5EF4-FFF2-40B4-BE49-F238E27FC236}">
                  <a16:creationId xmlns:a16="http://schemas.microsoft.com/office/drawing/2014/main" id="{B8A0DA9F-3F1C-4543-877B-4168FDA19425}"/>
                </a:ext>
              </a:extLst>
            </p:cNvPr>
            <p:cNvGrpSpPr/>
            <p:nvPr/>
          </p:nvGrpSpPr>
          <p:grpSpPr>
            <a:xfrm>
              <a:off x="2384151" y="4050010"/>
              <a:ext cx="959697" cy="212084"/>
              <a:chOff x="2655181" y="7581206"/>
              <a:chExt cx="959697" cy="212084"/>
            </a:xfrm>
          </p:grpSpPr>
          <p:sp>
            <p:nvSpPr>
              <p:cNvPr id="455" name="矩形 454">
                <a:extLst>
                  <a:ext uri="{FF2B5EF4-FFF2-40B4-BE49-F238E27FC236}">
                    <a16:creationId xmlns:a16="http://schemas.microsoft.com/office/drawing/2014/main" id="{24166347-BA29-4925-8555-14CF7CD9A6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6" name="矩形 455">
                <a:extLst>
                  <a:ext uri="{FF2B5EF4-FFF2-40B4-BE49-F238E27FC236}">
                    <a16:creationId xmlns:a16="http://schemas.microsoft.com/office/drawing/2014/main" id="{FBC03AE5-F2C1-4F49-84A8-90B8F83A61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7" name="矩形 456">
                <a:extLst>
                  <a:ext uri="{FF2B5EF4-FFF2-40B4-BE49-F238E27FC236}">
                    <a16:creationId xmlns:a16="http://schemas.microsoft.com/office/drawing/2014/main" id="{7ED57812-C477-4661-BFAA-AEEA120B5A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8" name="矩形 457">
                <a:extLst>
                  <a:ext uri="{FF2B5EF4-FFF2-40B4-BE49-F238E27FC236}">
                    <a16:creationId xmlns:a16="http://schemas.microsoft.com/office/drawing/2014/main" id="{C7475D75-8136-4310-8638-D988A5CF69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6F5DFAAF-3EFF-42F6-B185-3ED30B8BC38E}"/>
              </a:ext>
            </a:extLst>
          </p:cNvPr>
          <p:cNvGrpSpPr/>
          <p:nvPr/>
        </p:nvGrpSpPr>
        <p:grpSpPr>
          <a:xfrm>
            <a:off x="2117001" y="4399681"/>
            <a:ext cx="1499670" cy="633797"/>
            <a:chOff x="2117001" y="4399681"/>
            <a:chExt cx="1499670" cy="633797"/>
          </a:xfrm>
        </p:grpSpPr>
        <p:sp>
          <p:nvSpPr>
            <p:cNvPr id="460" name="矩形: 圓角 459">
              <a:extLst>
                <a:ext uri="{FF2B5EF4-FFF2-40B4-BE49-F238E27FC236}">
                  <a16:creationId xmlns:a16="http://schemas.microsoft.com/office/drawing/2014/main" id="{B08F11E5-D853-41A2-A0D1-DE5912E395A6}"/>
                </a:ext>
              </a:extLst>
            </p:cNvPr>
            <p:cNvSpPr/>
            <p:nvPr/>
          </p:nvSpPr>
          <p:spPr>
            <a:xfrm>
              <a:off x="2117001" y="4399681"/>
              <a:ext cx="1499670" cy="633797"/>
            </a:xfrm>
            <a:prstGeom prst="roundRect">
              <a:avLst>
                <a:gd name="adj" fmla="val 8652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1" name="文字方塊 460">
              <a:extLst>
                <a:ext uri="{FF2B5EF4-FFF2-40B4-BE49-F238E27FC236}">
                  <a16:creationId xmlns:a16="http://schemas.microsoft.com/office/drawing/2014/main" id="{A23B51EA-0002-4AE1-A02B-E2D8DB2A2192}"/>
                </a:ext>
              </a:extLst>
            </p:cNvPr>
            <p:cNvSpPr txBox="1"/>
            <p:nvPr/>
          </p:nvSpPr>
          <p:spPr>
            <a:xfrm>
              <a:off x="2191010" y="4422183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#6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62" name="群組 461">
              <a:extLst>
                <a:ext uri="{FF2B5EF4-FFF2-40B4-BE49-F238E27FC236}">
                  <a16:creationId xmlns:a16="http://schemas.microsoft.com/office/drawing/2014/main" id="{BB960193-DDA7-4717-9AA7-FA5D10C9FCCD}"/>
                </a:ext>
              </a:extLst>
            </p:cNvPr>
            <p:cNvGrpSpPr/>
            <p:nvPr/>
          </p:nvGrpSpPr>
          <p:grpSpPr>
            <a:xfrm>
              <a:off x="2384151" y="4752498"/>
              <a:ext cx="959697" cy="212084"/>
              <a:chOff x="2655181" y="7581206"/>
              <a:chExt cx="959697" cy="212084"/>
            </a:xfrm>
          </p:grpSpPr>
          <p:sp>
            <p:nvSpPr>
              <p:cNvPr id="463" name="矩形 462">
                <a:extLst>
                  <a:ext uri="{FF2B5EF4-FFF2-40B4-BE49-F238E27FC236}">
                    <a16:creationId xmlns:a16="http://schemas.microsoft.com/office/drawing/2014/main" id="{4E6317E9-D79C-441D-8204-7063C0136D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4" name="矩形 463">
                <a:extLst>
                  <a:ext uri="{FF2B5EF4-FFF2-40B4-BE49-F238E27FC236}">
                    <a16:creationId xmlns:a16="http://schemas.microsoft.com/office/drawing/2014/main" id="{1126C2F0-FCE5-4821-8EAE-5BEE022B1D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5" name="矩形 464">
                <a:extLst>
                  <a:ext uri="{FF2B5EF4-FFF2-40B4-BE49-F238E27FC236}">
                    <a16:creationId xmlns:a16="http://schemas.microsoft.com/office/drawing/2014/main" id="{5B443CA9-E5D4-4C9E-9903-05DEF3DA21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6" name="矩形 465">
                <a:extLst>
                  <a:ext uri="{FF2B5EF4-FFF2-40B4-BE49-F238E27FC236}">
                    <a16:creationId xmlns:a16="http://schemas.microsoft.com/office/drawing/2014/main" id="{996073D0-A11F-4301-B0CF-21ACEA999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E399A2D4-DF85-404C-A7DD-3A178CF83E11}"/>
              </a:ext>
            </a:extLst>
          </p:cNvPr>
          <p:cNvGrpSpPr/>
          <p:nvPr/>
        </p:nvGrpSpPr>
        <p:grpSpPr>
          <a:xfrm>
            <a:off x="2117001" y="5102169"/>
            <a:ext cx="1499670" cy="633797"/>
            <a:chOff x="2117001" y="5102169"/>
            <a:chExt cx="1499670" cy="633797"/>
          </a:xfrm>
        </p:grpSpPr>
        <p:sp>
          <p:nvSpPr>
            <p:cNvPr id="468" name="矩形: 圓角 467">
              <a:extLst>
                <a:ext uri="{FF2B5EF4-FFF2-40B4-BE49-F238E27FC236}">
                  <a16:creationId xmlns:a16="http://schemas.microsoft.com/office/drawing/2014/main" id="{D5B6364D-96E3-42D9-B278-270A84EE6BAC}"/>
                </a:ext>
              </a:extLst>
            </p:cNvPr>
            <p:cNvSpPr/>
            <p:nvPr/>
          </p:nvSpPr>
          <p:spPr>
            <a:xfrm>
              <a:off x="2117001" y="5102169"/>
              <a:ext cx="1499670" cy="633797"/>
            </a:xfrm>
            <a:prstGeom prst="roundRect">
              <a:avLst>
                <a:gd name="adj" fmla="val 7984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9" name="文字方塊 468">
              <a:extLst>
                <a:ext uri="{FF2B5EF4-FFF2-40B4-BE49-F238E27FC236}">
                  <a16:creationId xmlns:a16="http://schemas.microsoft.com/office/drawing/2014/main" id="{71ED067A-779E-43AE-AF94-33744A4930E5}"/>
                </a:ext>
              </a:extLst>
            </p:cNvPr>
            <p:cNvSpPr txBox="1"/>
            <p:nvPr/>
          </p:nvSpPr>
          <p:spPr>
            <a:xfrm>
              <a:off x="2191010" y="512467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#7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70" name="群組 469">
              <a:extLst>
                <a:ext uri="{FF2B5EF4-FFF2-40B4-BE49-F238E27FC236}">
                  <a16:creationId xmlns:a16="http://schemas.microsoft.com/office/drawing/2014/main" id="{BA2E626B-FC72-4362-9247-EC906B7099E4}"/>
                </a:ext>
              </a:extLst>
            </p:cNvPr>
            <p:cNvGrpSpPr/>
            <p:nvPr/>
          </p:nvGrpSpPr>
          <p:grpSpPr>
            <a:xfrm>
              <a:off x="2384151" y="5454986"/>
              <a:ext cx="959697" cy="212084"/>
              <a:chOff x="2655181" y="7581206"/>
              <a:chExt cx="959697" cy="212084"/>
            </a:xfrm>
          </p:grpSpPr>
          <p:sp>
            <p:nvSpPr>
              <p:cNvPr id="471" name="矩形 470">
                <a:extLst>
                  <a:ext uri="{FF2B5EF4-FFF2-40B4-BE49-F238E27FC236}">
                    <a16:creationId xmlns:a16="http://schemas.microsoft.com/office/drawing/2014/main" id="{4FBD4217-0842-4E91-B23F-0F777B7859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2" name="矩形 471">
                <a:extLst>
                  <a:ext uri="{FF2B5EF4-FFF2-40B4-BE49-F238E27FC236}">
                    <a16:creationId xmlns:a16="http://schemas.microsoft.com/office/drawing/2014/main" id="{CDCA91FD-30D2-41FB-BE30-84492DA9A7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3" name="矩形 472">
                <a:extLst>
                  <a:ext uri="{FF2B5EF4-FFF2-40B4-BE49-F238E27FC236}">
                    <a16:creationId xmlns:a16="http://schemas.microsoft.com/office/drawing/2014/main" id="{D05D3D9C-A2F1-4310-A628-F8A3C76F98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4" name="矩形 473">
                <a:extLst>
                  <a:ext uri="{FF2B5EF4-FFF2-40B4-BE49-F238E27FC236}">
                    <a16:creationId xmlns:a16="http://schemas.microsoft.com/office/drawing/2014/main" id="{E9C269C3-CEDB-400F-99EB-3F10660471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1" name="群組 100">
            <a:extLst>
              <a:ext uri="{FF2B5EF4-FFF2-40B4-BE49-F238E27FC236}">
                <a16:creationId xmlns:a16="http://schemas.microsoft.com/office/drawing/2014/main" id="{E7FA4DB4-84F4-4B36-915F-5A288302FCD5}"/>
              </a:ext>
            </a:extLst>
          </p:cNvPr>
          <p:cNvGrpSpPr/>
          <p:nvPr/>
        </p:nvGrpSpPr>
        <p:grpSpPr>
          <a:xfrm>
            <a:off x="2117001" y="5804657"/>
            <a:ext cx="1499670" cy="633797"/>
            <a:chOff x="2117001" y="5804657"/>
            <a:chExt cx="1499670" cy="633797"/>
          </a:xfrm>
        </p:grpSpPr>
        <p:sp>
          <p:nvSpPr>
            <p:cNvPr id="476" name="矩形: 圓角 475">
              <a:extLst>
                <a:ext uri="{FF2B5EF4-FFF2-40B4-BE49-F238E27FC236}">
                  <a16:creationId xmlns:a16="http://schemas.microsoft.com/office/drawing/2014/main" id="{A3F748DD-807F-4A91-8AD3-A79D5D29239F}"/>
                </a:ext>
              </a:extLst>
            </p:cNvPr>
            <p:cNvSpPr/>
            <p:nvPr/>
          </p:nvSpPr>
          <p:spPr>
            <a:xfrm>
              <a:off x="2117001" y="5804657"/>
              <a:ext cx="1499670" cy="633797"/>
            </a:xfrm>
            <a:prstGeom prst="roundRect">
              <a:avLst>
                <a:gd name="adj" fmla="val 689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77" name="文字方塊 476">
              <a:extLst>
                <a:ext uri="{FF2B5EF4-FFF2-40B4-BE49-F238E27FC236}">
                  <a16:creationId xmlns:a16="http://schemas.microsoft.com/office/drawing/2014/main" id="{09503D02-8E8D-4933-B99E-9288C2B0C97F}"/>
                </a:ext>
              </a:extLst>
            </p:cNvPr>
            <p:cNvSpPr txBox="1"/>
            <p:nvPr/>
          </p:nvSpPr>
          <p:spPr>
            <a:xfrm>
              <a:off x="2191010" y="5827159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#8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78" name="群組 477">
              <a:extLst>
                <a:ext uri="{FF2B5EF4-FFF2-40B4-BE49-F238E27FC236}">
                  <a16:creationId xmlns:a16="http://schemas.microsoft.com/office/drawing/2014/main" id="{3AC9759F-85B9-4630-8EDD-C84BEF2194D5}"/>
                </a:ext>
              </a:extLst>
            </p:cNvPr>
            <p:cNvGrpSpPr/>
            <p:nvPr/>
          </p:nvGrpSpPr>
          <p:grpSpPr>
            <a:xfrm>
              <a:off x="2384151" y="6157474"/>
              <a:ext cx="959697" cy="212084"/>
              <a:chOff x="2655181" y="7581206"/>
              <a:chExt cx="959697" cy="212084"/>
            </a:xfrm>
          </p:grpSpPr>
          <p:sp>
            <p:nvSpPr>
              <p:cNvPr id="479" name="矩形 478">
                <a:extLst>
                  <a:ext uri="{FF2B5EF4-FFF2-40B4-BE49-F238E27FC236}">
                    <a16:creationId xmlns:a16="http://schemas.microsoft.com/office/drawing/2014/main" id="{7388D958-B431-49E9-92EA-FC7171308D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0" name="矩形 479">
                <a:extLst>
                  <a:ext uri="{FF2B5EF4-FFF2-40B4-BE49-F238E27FC236}">
                    <a16:creationId xmlns:a16="http://schemas.microsoft.com/office/drawing/2014/main" id="{03DC7F2E-9A2E-4FCC-81DE-C11E9662D2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1" name="矩形 480">
                <a:extLst>
                  <a:ext uri="{FF2B5EF4-FFF2-40B4-BE49-F238E27FC236}">
                    <a16:creationId xmlns:a16="http://schemas.microsoft.com/office/drawing/2014/main" id="{608B9F42-E415-4948-B2CE-7F0FA3EF0B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2" name="矩形 481">
                <a:extLst>
                  <a:ext uri="{FF2B5EF4-FFF2-40B4-BE49-F238E27FC236}">
                    <a16:creationId xmlns:a16="http://schemas.microsoft.com/office/drawing/2014/main" id="{1203EE25-21B2-4013-AFA3-BB83632963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0" name="群組 109">
            <a:extLst>
              <a:ext uri="{FF2B5EF4-FFF2-40B4-BE49-F238E27FC236}">
                <a16:creationId xmlns:a16="http://schemas.microsoft.com/office/drawing/2014/main" id="{1FA02178-4443-497F-A6ED-29E3215AC06F}"/>
              </a:ext>
            </a:extLst>
          </p:cNvPr>
          <p:cNvGrpSpPr/>
          <p:nvPr/>
        </p:nvGrpSpPr>
        <p:grpSpPr>
          <a:xfrm>
            <a:off x="4318152" y="3697193"/>
            <a:ext cx="1499670" cy="633797"/>
            <a:chOff x="4318152" y="3697193"/>
            <a:chExt cx="1499670" cy="633797"/>
          </a:xfrm>
        </p:grpSpPr>
        <p:sp>
          <p:nvSpPr>
            <p:cNvPr id="484" name="矩形: 圓角 483">
              <a:extLst>
                <a:ext uri="{FF2B5EF4-FFF2-40B4-BE49-F238E27FC236}">
                  <a16:creationId xmlns:a16="http://schemas.microsoft.com/office/drawing/2014/main" id="{72394998-841A-49FF-B988-1823E9CCB5BD}"/>
                </a:ext>
              </a:extLst>
            </p:cNvPr>
            <p:cNvSpPr/>
            <p:nvPr/>
          </p:nvSpPr>
          <p:spPr>
            <a:xfrm>
              <a:off x="4318152" y="3697193"/>
              <a:ext cx="1499670" cy="633797"/>
            </a:xfrm>
            <a:prstGeom prst="roundRect">
              <a:avLst>
                <a:gd name="adj" fmla="val 664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85" name="文字方塊 484">
              <a:extLst>
                <a:ext uri="{FF2B5EF4-FFF2-40B4-BE49-F238E27FC236}">
                  <a16:creationId xmlns:a16="http://schemas.microsoft.com/office/drawing/2014/main" id="{1FBF3B99-97A6-4126-875F-46AC12F5BDFC}"/>
                </a:ext>
              </a:extLst>
            </p:cNvPr>
            <p:cNvSpPr txBox="1"/>
            <p:nvPr/>
          </p:nvSpPr>
          <p:spPr>
            <a:xfrm>
              <a:off x="4392161" y="3719695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86" name="群組 485">
              <a:extLst>
                <a:ext uri="{FF2B5EF4-FFF2-40B4-BE49-F238E27FC236}">
                  <a16:creationId xmlns:a16="http://schemas.microsoft.com/office/drawing/2014/main" id="{24813414-FD3D-4A3E-A5C0-97B6EAED143D}"/>
                </a:ext>
              </a:extLst>
            </p:cNvPr>
            <p:cNvGrpSpPr/>
            <p:nvPr/>
          </p:nvGrpSpPr>
          <p:grpSpPr>
            <a:xfrm>
              <a:off x="4585302" y="4050010"/>
              <a:ext cx="959697" cy="212084"/>
              <a:chOff x="2655181" y="7581206"/>
              <a:chExt cx="959697" cy="212084"/>
            </a:xfrm>
          </p:grpSpPr>
          <p:sp>
            <p:nvSpPr>
              <p:cNvPr id="487" name="矩形 486">
                <a:extLst>
                  <a:ext uri="{FF2B5EF4-FFF2-40B4-BE49-F238E27FC236}">
                    <a16:creationId xmlns:a16="http://schemas.microsoft.com/office/drawing/2014/main" id="{FDD13D80-583E-4AC5-B167-403D97747E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8" name="矩形 487">
                <a:extLst>
                  <a:ext uri="{FF2B5EF4-FFF2-40B4-BE49-F238E27FC236}">
                    <a16:creationId xmlns:a16="http://schemas.microsoft.com/office/drawing/2014/main" id="{71B4CD93-6073-4F00-A8B6-D301451017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9" name="矩形 488">
                <a:extLst>
                  <a:ext uri="{FF2B5EF4-FFF2-40B4-BE49-F238E27FC236}">
                    <a16:creationId xmlns:a16="http://schemas.microsoft.com/office/drawing/2014/main" id="{7BECBB85-B198-45A1-9BD5-06C28B7FCE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0" name="矩形 489">
                <a:extLst>
                  <a:ext uri="{FF2B5EF4-FFF2-40B4-BE49-F238E27FC236}">
                    <a16:creationId xmlns:a16="http://schemas.microsoft.com/office/drawing/2014/main" id="{848C761D-FA45-444E-87F1-887EE3AF27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9" name="群組 108">
            <a:extLst>
              <a:ext uri="{FF2B5EF4-FFF2-40B4-BE49-F238E27FC236}">
                <a16:creationId xmlns:a16="http://schemas.microsoft.com/office/drawing/2014/main" id="{4FA9D0A6-E02C-429E-AD1D-470BF51321B4}"/>
              </a:ext>
            </a:extLst>
          </p:cNvPr>
          <p:cNvGrpSpPr/>
          <p:nvPr/>
        </p:nvGrpSpPr>
        <p:grpSpPr>
          <a:xfrm>
            <a:off x="4318152" y="4399681"/>
            <a:ext cx="1499670" cy="633797"/>
            <a:chOff x="4318152" y="4399681"/>
            <a:chExt cx="1499670" cy="633797"/>
          </a:xfrm>
        </p:grpSpPr>
        <p:sp>
          <p:nvSpPr>
            <p:cNvPr id="492" name="矩形: 圓角 491">
              <a:extLst>
                <a:ext uri="{FF2B5EF4-FFF2-40B4-BE49-F238E27FC236}">
                  <a16:creationId xmlns:a16="http://schemas.microsoft.com/office/drawing/2014/main" id="{010B6909-E616-40AE-BF55-B4388601A635}"/>
                </a:ext>
              </a:extLst>
            </p:cNvPr>
            <p:cNvSpPr/>
            <p:nvPr/>
          </p:nvSpPr>
          <p:spPr>
            <a:xfrm>
              <a:off x="4318152" y="4399681"/>
              <a:ext cx="1499670" cy="633797"/>
            </a:xfrm>
            <a:prstGeom prst="roundRect">
              <a:avLst>
                <a:gd name="adj" fmla="val 714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93" name="文字方塊 492">
              <a:extLst>
                <a:ext uri="{FF2B5EF4-FFF2-40B4-BE49-F238E27FC236}">
                  <a16:creationId xmlns:a16="http://schemas.microsoft.com/office/drawing/2014/main" id="{A4FEEFED-DF1A-4F11-855F-377FD532D4E4}"/>
                </a:ext>
              </a:extLst>
            </p:cNvPr>
            <p:cNvSpPr txBox="1"/>
            <p:nvPr/>
          </p:nvSpPr>
          <p:spPr>
            <a:xfrm>
              <a:off x="4392161" y="4422183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94" name="群組 493">
              <a:extLst>
                <a:ext uri="{FF2B5EF4-FFF2-40B4-BE49-F238E27FC236}">
                  <a16:creationId xmlns:a16="http://schemas.microsoft.com/office/drawing/2014/main" id="{D43F301A-65CC-4A33-B41C-FDED425C3994}"/>
                </a:ext>
              </a:extLst>
            </p:cNvPr>
            <p:cNvGrpSpPr/>
            <p:nvPr/>
          </p:nvGrpSpPr>
          <p:grpSpPr>
            <a:xfrm>
              <a:off x="4585302" y="4752498"/>
              <a:ext cx="959697" cy="212084"/>
              <a:chOff x="2655181" y="7581206"/>
              <a:chExt cx="959697" cy="212084"/>
            </a:xfrm>
          </p:grpSpPr>
          <p:sp>
            <p:nvSpPr>
              <p:cNvPr id="495" name="矩形 494">
                <a:extLst>
                  <a:ext uri="{FF2B5EF4-FFF2-40B4-BE49-F238E27FC236}">
                    <a16:creationId xmlns:a16="http://schemas.microsoft.com/office/drawing/2014/main" id="{F1A4B22C-87AB-41FA-A8CA-3FF0A6FE63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6" name="矩形 495">
                <a:extLst>
                  <a:ext uri="{FF2B5EF4-FFF2-40B4-BE49-F238E27FC236}">
                    <a16:creationId xmlns:a16="http://schemas.microsoft.com/office/drawing/2014/main" id="{015E1016-1EA7-4013-9E67-C1E4B9ED3F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7" name="矩形 496">
                <a:extLst>
                  <a:ext uri="{FF2B5EF4-FFF2-40B4-BE49-F238E27FC236}">
                    <a16:creationId xmlns:a16="http://schemas.microsoft.com/office/drawing/2014/main" id="{F926D6EA-DE27-4412-9861-D14E04607B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8" name="矩形 497">
                <a:extLst>
                  <a:ext uri="{FF2B5EF4-FFF2-40B4-BE49-F238E27FC236}">
                    <a16:creationId xmlns:a16="http://schemas.microsoft.com/office/drawing/2014/main" id="{622B8938-AA25-4752-AD6F-BE6A19D9D0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8" name="群組 107">
            <a:extLst>
              <a:ext uri="{FF2B5EF4-FFF2-40B4-BE49-F238E27FC236}">
                <a16:creationId xmlns:a16="http://schemas.microsoft.com/office/drawing/2014/main" id="{2721A783-B383-445F-A239-20418B3D9423}"/>
              </a:ext>
            </a:extLst>
          </p:cNvPr>
          <p:cNvGrpSpPr/>
          <p:nvPr/>
        </p:nvGrpSpPr>
        <p:grpSpPr>
          <a:xfrm>
            <a:off x="4318152" y="5102169"/>
            <a:ext cx="1499670" cy="633797"/>
            <a:chOff x="4318152" y="5102169"/>
            <a:chExt cx="1499670" cy="633797"/>
          </a:xfrm>
        </p:grpSpPr>
        <p:sp>
          <p:nvSpPr>
            <p:cNvPr id="500" name="矩形: 圓角 499">
              <a:extLst>
                <a:ext uri="{FF2B5EF4-FFF2-40B4-BE49-F238E27FC236}">
                  <a16:creationId xmlns:a16="http://schemas.microsoft.com/office/drawing/2014/main" id="{73B2ECE5-8B7C-4C8B-A876-E6B7A8F6D8ED}"/>
                </a:ext>
              </a:extLst>
            </p:cNvPr>
            <p:cNvSpPr/>
            <p:nvPr/>
          </p:nvSpPr>
          <p:spPr>
            <a:xfrm>
              <a:off x="4318152" y="5102169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01" name="文字方塊 500">
              <a:extLst>
                <a:ext uri="{FF2B5EF4-FFF2-40B4-BE49-F238E27FC236}">
                  <a16:creationId xmlns:a16="http://schemas.microsoft.com/office/drawing/2014/main" id="{F199C70F-F40C-4C96-B116-278066BBA9F6}"/>
                </a:ext>
              </a:extLst>
            </p:cNvPr>
            <p:cNvSpPr txBox="1"/>
            <p:nvPr/>
          </p:nvSpPr>
          <p:spPr>
            <a:xfrm>
              <a:off x="4392161" y="512467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#3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02" name="群組 501">
              <a:extLst>
                <a:ext uri="{FF2B5EF4-FFF2-40B4-BE49-F238E27FC236}">
                  <a16:creationId xmlns:a16="http://schemas.microsoft.com/office/drawing/2014/main" id="{0EF4ED82-3A90-4705-B13A-B929548E275E}"/>
                </a:ext>
              </a:extLst>
            </p:cNvPr>
            <p:cNvGrpSpPr/>
            <p:nvPr/>
          </p:nvGrpSpPr>
          <p:grpSpPr>
            <a:xfrm>
              <a:off x="4585302" y="5454986"/>
              <a:ext cx="959697" cy="212084"/>
              <a:chOff x="2655181" y="7581206"/>
              <a:chExt cx="959697" cy="212084"/>
            </a:xfrm>
          </p:grpSpPr>
          <p:sp>
            <p:nvSpPr>
              <p:cNvPr id="503" name="矩形 502">
                <a:extLst>
                  <a:ext uri="{FF2B5EF4-FFF2-40B4-BE49-F238E27FC236}">
                    <a16:creationId xmlns:a16="http://schemas.microsoft.com/office/drawing/2014/main" id="{FAA79B2C-2ACE-4F36-BE30-40B3AEE6C5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4" name="矩形 503">
                <a:extLst>
                  <a:ext uri="{FF2B5EF4-FFF2-40B4-BE49-F238E27FC236}">
                    <a16:creationId xmlns:a16="http://schemas.microsoft.com/office/drawing/2014/main" id="{9B93F9C2-60E5-45F5-BC0B-1E66C4322A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5" name="矩形 504">
                <a:extLst>
                  <a:ext uri="{FF2B5EF4-FFF2-40B4-BE49-F238E27FC236}">
                    <a16:creationId xmlns:a16="http://schemas.microsoft.com/office/drawing/2014/main" id="{62C6F104-32AC-4232-B8B3-115BB918BD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6" name="矩形 505">
                <a:extLst>
                  <a:ext uri="{FF2B5EF4-FFF2-40B4-BE49-F238E27FC236}">
                    <a16:creationId xmlns:a16="http://schemas.microsoft.com/office/drawing/2014/main" id="{C0B7EB82-D584-40C1-B313-763B28B020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7" name="群組 106">
            <a:extLst>
              <a:ext uri="{FF2B5EF4-FFF2-40B4-BE49-F238E27FC236}">
                <a16:creationId xmlns:a16="http://schemas.microsoft.com/office/drawing/2014/main" id="{A275DC51-BF44-4D30-ABD8-3F281328ACDF}"/>
              </a:ext>
            </a:extLst>
          </p:cNvPr>
          <p:cNvGrpSpPr/>
          <p:nvPr/>
        </p:nvGrpSpPr>
        <p:grpSpPr>
          <a:xfrm>
            <a:off x="4318152" y="5804657"/>
            <a:ext cx="1499670" cy="633797"/>
            <a:chOff x="4318152" y="5804657"/>
            <a:chExt cx="1499670" cy="633797"/>
          </a:xfrm>
        </p:grpSpPr>
        <p:sp>
          <p:nvSpPr>
            <p:cNvPr id="508" name="矩形: 圓角 507">
              <a:extLst>
                <a:ext uri="{FF2B5EF4-FFF2-40B4-BE49-F238E27FC236}">
                  <a16:creationId xmlns:a16="http://schemas.microsoft.com/office/drawing/2014/main" id="{39288F00-0229-4797-B3E3-F3DBD18D6C4F}"/>
                </a:ext>
              </a:extLst>
            </p:cNvPr>
            <p:cNvSpPr/>
            <p:nvPr/>
          </p:nvSpPr>
          <p:spPr>
            <a:xfrm>
              <a:off x="4318152" y="5804657"/>
              <a:ext cx="1499670" cy="633797"/>
            </a:xfrm>
            <a:prstGeom prst="roundRect">
              <a:avLst>
                <a:gd name="adj" fmla="val 8151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09" name="文字方塊 508">
              <a:extLst>
                <a:ext uri="{FF2B5EF4-FFF2-40B4-BE49-F238E27FC236}">
                  <a16:creationId xmlns:a16="http://schemas.microsoft.com/office/drawing/2014/main" id="{972279B4-0ACA-4406-B1D6-8B299FECB9E1}"/>
                </a:ext>
              </a:extLst>
            </p:cNvPr>
            <p:cNvSpPr txBox="1"/>
            <p:nvPr/>
          </p:nvSpPr>
          <p:spPr>
            <a:xfrm>
              <a:off x="4392161" y="5827159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10" name="群組 509">
              <a:extLst>
                <a:ext uri="{FF2B5EF4-FFF2-40B4-BE49-F238E27FC236}">
                  <a16:creationId xmlns:a16="http://schemas.microsoft.com/office/drawing/2014/main" id="{69F3A3A3-88EE-48F8-AFBD-366997CBE34F}"/>
                </a:ext>
              </a:extLst>
            </p:cNvPr>
            <p:cNvGrpSpPr/>
            <p:nvPr/>
          </p:nvGrpSpPr>
          <p:grpSpPr>
            <a:xfrm>
              <a:off x="4585302" y="6157474"/>
              <a:ext cx="959697" cy="212084"/>
              <a:chOff x="2655181" y="7581206"/>
              <a:chExt cx="959697" cy="212084"/>
            </a:xfrm>
          </p:grpSpPr>
          <p:sp>
            <p:nvSpPr>
              <p:cNvPr id="511" name="矩形 510">
                <a:extLst>
                  <a:ext uri="{FF2B5EF4-FFF2-40B4-BE49-F238E27FC236}">
                    <a16:creationId xmlns:a16="http://schemas.microsoft.com/office/drawing/2014/main" id="{A4DC229B-A274-4214-9080-9235004270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2" name="矩形 511">
                <a:extLst>
                  <a:ext uri="{FF2B5EF4-FFF2-40B4-BE49-F238E27FC236}">
                    <a16:creationId xmlns:a16="http://schemas.microsoft.com/office/drawing/2014/main" id="{2E159966-A7DB-4590-B812-D50B1D13D3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3" name="矩形 512">
                <a:extLst>
                  <a:ext uri="{FF2B5EF4-FFF2-40B4-BE49-F238E27FC236}">
                    <a16:creationId xmlns:a16="http://schemas.microsoft.com/office/drawing/2014/main" id="{C856A7FB-3E9A-429C-8E52-1FAC46EB8C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4" name="矩形 513">
                <a:extLst>
                  <a:ext uri="{FF2B5EF4-FFF2-40B4-BE49-F238E27FC236}">
                    <a16:creationId xmlns:a16="http://schemas.microsoft.com/office/drawing/2014/main" id="{5DD20012-219A-4976-A355-0BFAEF3C7B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1" name="群組 110">
            <a:extLst>
              <a:ext uri="{FF2B5EF4-FFF2-40B4-BE49-F238E27FC236}">
                <a16:creationId xmlns:a16="http://schemas.microsoft.com/office/drawing/2014/main" id="{8BE5BB5D-F25A-4296-81BC-5966A38698C6}"/>
              </a:ext>
            </a:extLst>
          </p:cNvPr>
          <p:cNvGrpSpPr/>
          <p:nvPr/>
        </p:nvGrpSpPr>
        <p:grpSpPr>
          <a:xfrm>
            <a:off x="6469999" y="3697193"/>
            <a:ext cx="1499670" cy="633797"/>
            <a:chOff x="6469999" y="3697193"/>
            <a:chExt cx="1499670" cy="633797"/>
          </a:xfrm>
        </p:grpSpPr>
        <p:sp>
          <p:nvSpPr>
            <p:cNvPr id="516" name="矩形: 圓角 515">
              <a:extLst>
                <a:ext uri="{FF2B5EF4-FFF2-40B4-BE49-F238E27FC236}">
                  <a16:creationId xmlns:a16="http://schemas.microsoft.com/office/drawing/2014/main" id="{87136B34-99AA-4180-AE91-591264D49186}"/>
                </a:ext>
              </a:extLst>
            </p:cNvPr>
            <p:cNvSpPr/>
            <p:nvPr/>
          </p:nvSpPr>
          <p:spPr>
            <a:xfrm>
              <a:off x="6469999" y="3697193"/>
              <a:ext cx="1499670" cy="633797"/>
            </a:xfrm>
            <a:prstGeom prst="roundRect">
              <a:avLst>
                <a:gd name="adj" fmla="val 714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17" name="文字方塊 516">
              <a:extLst>
                <a:ext uri="{FF2B5EF4-FFF2-40B4-BE49-F238E27FC236}">
                  <a16:creationId xmlns:a16="http://schemas.microsoft.com/office/drawing/2014/main" id="{8DE49D2A-F850-4EE2-A9F7-F4F4691DBE58}"/>
                </a:ext>
              </a:extLst>
            </p:cNvPr>
            <p:cNvSpPr txBox="1"/>
            <p:nvPr/>
          </p:nvSpPr>
          <p:spPr>
            <a:xfrm>
              <a:off x="6544008" y="3719695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18" name="群組 517">
              <a:extLst>
                <a:ext uri="{FF2B5EF4-FFF2-40B4-BE49-F238E27FC236}">
                  <a16:creationId xmlns:a16="http://schemas.microsoft.com/office/drawing/2014/main" id="{3D68463D-17AB-4D43-B065-F3C68ECF872C}"/>
                </a:ext>
              </a:extLst>
            </p:cNvPr>
            <p:cNvGrpSpPr/>
            <p:nvPr/>
          </p:nvGrpSpPr>
          <p:grpSpPr>
            <a:xfrm>
              <a:off x="6737149" y="4050010"/>
              <a:ext cx="959697" cy="212084"/>
              <a:chOff x="2655181" y="7581206"/>
              <a:chExt cx="959697" cy="212084"/>
            </a:xfrm>
          </p:grpSpPr>
          <p:sp>
            <p:nvSpPr>
              <p:cNvPr id="519" name="矩形 518">
                <a:extLst>
                  <a:ext uri="{FF2B5EF4-FFF2-40B4-BE49-F238E27FC236}">
                    <a16:creationId xmlns:a16="http://schemas.microsoft.com/office/drawing/2014/main" id="{0D2ED645-A02B-4A52-9B1D-3FE0E3894B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0" name="矩形 519">
                <a:extLst>
                  <a:ext uri="{FF2B5EF4-FFF2-40B4-BE49-F238E27FC236}">
                    <a16:creationId xmlns:a16="http://schemas.microsoft.com/office/drawing/2014/main" id="{5287D761-826A-470F-BD94-1D064D7152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1" name="矩形 520">
                <a:extLst>
                  <a:ext uri="{FF2B5EF4-FFF2-40B4-BE49-F238E27FC236}">
                    <a16:creationId xmlns:a16="http://schemas.microsoft.com/office/drawing/2014/main" id="{0D66205B-1E31-4F8D-A759-CF195E1C09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2" name="矩形 521">
                <a:extLst>
                  <a:ext uri="{FF2B5EF4-FFF2-40B4-BE49-F238E27FC236}">
                    <a16:creationId xmlns:a16="http://schemas.microsoft.com/office/drawing/2014/main" id="{DFD2FFAB-FF1E-4CB5-8AB6-2061DFA8CB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3" name="群組 112">
            <a:extLst>
              <a:ext uri="{FF2B5EF4-FFF2-40B4-BE49-F238E27FC236}">
                <a16:creationId xmlns:a16="http://schemas.microsoft.com/office/drawing/2014/main" id="{290FC3BD-A412-4767-8C0E-3DBA8A115B18}"/>
              </a:ext>
            </a:extLst>
          </p:cNvPr>
          <p:cNvGrpSpPr/>
          <p:nvPr/>
        </p:nvGrpSpPr>
        <p:grpSpPr>
          <a:xfrm>
            <a:off x="6469999" y="5102169"/>
            <a:ext cx="1499670" cy="633797"/>
            <a:chOff x="6469999" y="5102169"/>
            <a:chExt cx="1499670" cy="633797"/>
          </a:xfrm>
        </p:grpSpPr>
        <p:sp>
          <p:nvSpPr>
            <p:cNvPr id="532" name="矩形: 圓角 531">
              <a:extLst>
                <a:ext uri="{FF2B5EF4-FFF2-40B4-BE49-F238E27FC236}">
                  <a16:creationId xmlns:a16="http://schemas.microsoft.com/office/drawing/2014/main" id="{C6BEE692-D5AA-45B3-8BBC-A6BB018DA944}"/>
                </a:ext>
              </a:extLst>
            </p:cNvPr>
            <p:cNvSpPr/>
            <p:nvPr/>
          </p:nvSpPr>
          <p:spPr>
            <a:xfrm>
              <a:off x="6469999" y="5102169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33" name="文字方塊 532">
              <a:extLst>
                <a:ext uri="{FF2B5EF4-FFF2-40B4-BE49-F238E27FC236}">
                  <a16:creationId xmlns:a16="http://schemas.microsoft.com/office/drawing/2014/main" id="{3E18971A-D308-4750-AD57-B338562F4382}"/>
                </a:ext>
              </a:extLst>
            </p:cNvPr>
            <p:cNvSpPr txBox="1"/>
            <p:nvPr/>
          </p:nvSpPr>
          <p:spPr>
            <a:xfrm>
              <a:off x="6544008" y="512467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#3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34" name="群組 533">
              <a:extLst>
                <a:ext uri="{FF2B5EF4-FFF2-40B4-BE49-F238E27FC236}">
                  <a16:creationId xmlns:a16="http://schemas.microsoft.com/office/drawing/2014/main" id="{C665B327-682D-456D-ACCF-32BC0360F9F3}"/>
                </a:ext>
              </a:extLst>
            </p:cNvPr>
            <p:cNvGrpSpPr/>
            <p:nvPr/>
          </p:nvGrpSpPr>
          <p:grpSpPr>
            <a:xfrm>
              <a:off x="6737149" y="5454986"/>
              <a:ext cx="959697" cy="212084"/>
              <a:chOff x="2655181" y="7581206"/>
              <a:chExt cx="959697" cy="212084"/>
            </a:xfrm>
          </p:grpSpPr>
          <p:sp>
            <p:nvSpPr>
              <p:cNvPr id="535" name="矩形 534">
                <a:extLst>
                  <a:ext uri="{FF2B5EF4-FFF2-40B4-BE49-F238E27FC236}">
                    <a16:creationId xmlns:a16="http://schemas.microsoft.com/office/drawing/2014/main" id="{7A032DD6-A019-458C-A1D9-9A5B627CB5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6" name="矩形 535">
                <a:extLst>
                  <a:ext uri="{FF2B5EF4-FFF2-40B4-BE49-F238E27FC236}">
                    <a16:creationId xmlns:a16="http://schemas.microsoft.com/office/drawing/2014/main" id="{78BD6599-4C4C-400F-A8FD-FC0DC75E5D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7" name="矩形 536">
                <a:extLst>
                  <a:ext uri="{FF2B5EF4-FFF2-40B4-BE49-F238E27FC236}">
                    <a16:creationId xmlns:a16="http://schemas.microsoft.com/office/drawing/2014/main" id="{F4DA3ED5-8F7F-4EF5-9759-D0D60C2908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8" name="矩形 537">
                <a:extLst>
                  <a:ext uri="{FF2B5EF4-FFF2-40B4-BE49-F238E27FC236}">
                    <a16:creationId xmlns:a16="http://schemas.microsoft.com/office/drawing/2014/main" id="{322A1910-FCF0-49BF-BE14-261C20BEFD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5" name="群組 114">
            <a:extLst>
              <a:ext uri="{FF2B5EF4-FFF2-40B4-BE49-F238E27FC236}">
                <a16:creationId xmlns:a16="http://schemas.microsoft.com/office/drawing/2014/main" id="{144C619D-C2A8-4648-964E-C4EA30F43F08}"/>
              </a:ext>
            </a:extLst>
          </p:cNvPr>
          <p:cNvGrpSpPr/>
          <p:nvPr/>
        </p:nvGrpSpPr>
        <p:grpSpPr>
          <a:xfrm>
            <a:off x="9505380" y="3697193"/>
            <a:ext cx="1499670" cy="633797"/>
            <a:chOff x="9505380" y="3697193"/>
            <a:chExt cx="1499670" cy="633797"/>
          </a:xfrm>
        </p:grpSpPr>
        <p:sp>
          <p:nvSpPr>
            <p:cNvPr id="548" name="矩形: 圓角 547">
              <a:extLst>
                <a:ext uri="{FF2B5EF4-FFF2-40B4-BE49-F238E27FC236}">
                  <a16:creationId xmlns:a16="http://schemas.microsoft.com/office/drawing/2014/main" id="{5BDE406D-0F6E-4D1D-B7F0-3B315EA924D6}"/>
                </a:ext>
              </a:extLst>
            </p:cNvPr>
            <p:cNvSpPr/>
            <p:nvPr/>
          </p:nvSpPr>
          <p:spPr>
            <a:xfrm>
              <a:off x="9505380" y="3697193"/>
              <a:ext cx="1499670" cy="633797"/>
            </a:xfrm>
            <a:prstGeom prst="roundRect">
              <a:avLst>
                <a:gd name="adj" fmla="val 8652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49" name="文字方塊 548">
              <a:extLst>
                <a:ext uri="{FF2B5EF4-FFF2-40B4-BE49-F238E27FC236}">
                  <a16:creationId xmlns:a16="http://schemas.microsoft.com/office/drawing/2014/main" id="{418ABCC2-5DA6-4CD7-AD02-C7066B4FA338}"/>
                </a:ext>
              </a:extLst>
            </p:cNvPr>
            <p:cNvSpPr txBox="1"/>
            <p:nvPr/>
          </p:nvSpPr>
          <p:spPr>
            <a:xfrm>
              <a:off x="9579389" y="3719695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50" name="群組 549">
              <a:extLst>
                <a:ext uri="{FF2B5EF4-FFF2-40B4-BE49-F238E27FC236}">
                  <a16:creationId xmlns:a16="http://schemas.microsoft.com/office/drawing/2014/main" id="{BA3E1FEF-77C0-46CE-A3F2-9012696A74B1}"/>
                </a:ext>
              </a:extLst>
            </p:cNvPr>
            <p:cNvGrpSpPr/>
            <p:nvPr/>
          </p:nvGrpSpPr>
          <p:grpSpPr>
            <a:xfrm>
              <a:off x="9772530" y="4050010"/>
              <a:ext cx="959697" cy="212084"/>
              <a:chOff x="2655181" y="7581206"/>
              <a:chExt cx="959697" cy="212084"/>
            </a:xfrm>
          </p:grpSpPr>
          <p:sp>
            <p:nvSpPr>
              <p:cNvPr id="551" name="矩形 550">
                <a:extLst>
                  <a:ext uri="{FF2B5EF4-FFF2-40B4-BE49-F238E27FC236}">
                    <a16:creationId xmlns:a16="http://schemas.microsoft.com/office/drawing/2014/main" id="{1A9F5F4E-CD74-4D5F-A2D6-E763BF3146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2" name="矩形 551">
                <a:extLst>
                  <a:ext uri="{FF2B5EF4-FFF2-40B4-BE49-F238E27FC236}">
                    <a16:creationId xmlns:a16="http://schemas.microsoft.com/office/drawing/2014/main" id="{0E25EA59-620E-4C4E-8F93-FB31B2024B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3" name="矩形 552">
                <a:extLst>
                  <a:ext uri="{FF2B5EF4-FFF2-40B4-BE49-F238E27FC236}">
                    <a16:creationId xmlns:a16="http://schemas.microsoft.com/office/drawing/2014/main" id="{0DA3AD14-F54D-4B6A-8550-F6710A61F4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4" name="矩形 553">
                <a:extLst>
                  <a:ext uri="{FF2B5EF4-FFF2-40B4-BE49-F238E27FC236}">
                    <a16:creationId xmlns:a16="http://schemas.microsoft.com/office/drawing/2014/main" id="{9BA00932-D96D-40A2-9C8A-71BBA4D99F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7" name="群組 116">
            <a:extLst>
              <a:ext uri="{FF2B5EF4-FFF2-40B4-BE49-F238E27FC236}">
                <a16:creationId xmlns:a16="http://schemas.microsoft.com/office/drawing/2014/main" id="{3C6AAB67-E938-4509-B29D-190C3E24541A}"/>
              </a:ext>
            </a:extLst>
          </p:cNvPr>
          <p:cNvGrpSpPr/>
          <p:nvPr/>
        </p:nvGrpSpPr>
        <p:grpSpPr>
          <a:xfrm>
            <a:off x="9505380" y="5102169"/>
            <a:ext cx="1499670" cy="633797"/>
            <a:chOff x="9505380" y="5102169"/>
            <a:chExt cx="1499670" cy="633797"/>
          </a:xfrm>
        </p:grpSpPr>
        <p:sp>
          <p:nvSpPr>
            <p:cNvPr id="564" name="矩形: 圓角 563">
              <a:extLst>
                <a:ext uri="{FF2B5EF4-FFF2-40B4-BE49-F238E27FC236}">
                  <a16:creationId xmlns:a16="http://schemas.microsoft.com/office/drawing/2014/main" id="{32E9AC6A-9C44-4FFC-BDE2-F2ADB68F3737}"/>
                </a:ext>
              </a:extLst>
            </p:cNvPr>
            <p:cNvSpPr/>
            <p:nvPr/>
          </p:nvSpPr>
          <p:spPr>
            <a:xfrm>
              <a:off x="9505380" y="5102169"/>
              <a:ext cx="1499670" cy="633797"/>
            </a:xfrm>
            <a:prstGeom prst="roundRect">
              <a:avLst>
                <a:gd name="adj" fmla="val 714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65" name="文字方塊 564">
              <a:extLst>
                <a:ext uri="{FF2B5EF4-FFF2-40B4-BE49-F238E27FC236}">
                  <a16:creationId xmlns:a16="http://schemas.microsoft.com/office/drawing/2014/main" id="{7E41D439-95C4-472C-9214-8E9757575012}"/>
                </a:ext>
              </a:extLst>
            </p:cNvPr>
            <p:cNvSpPr txBox="1"/>
            <p:nvPr/>
          </p:nvSpPr>
          <p:spPr>
            <a:xfrm>
              <a:off x="9579389" y="512467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#3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66" name="群組 565">
              <a:extLst>
                <a:ext uri="{FF2B5EF4-FFF2-40B4-BE49-F238E27FC236}">
                  <a16:creationId xmlns:a16="http://schemas.microsoft.com/office/drawing/2014/main" id="{15C3D9B8-5608-49A9-BD2E-3BDE5DB28254}"/>
                </a:ext>
              </a:extLst>
            </p:cNvPr>
            <p:cNvGrpSpPr/>
            <p:nvPr/>
          </p:nvGrpSpPr>
          <p:grpSpPr>
            <a:xfrm>
              <a:off x="9772530" y="5454986"/>
              <a:ext cx="959697" cy="212084"/>
              <a:chOff x="2655181" y="7581206"/>
              <a:chExt cx="959697" cy="212084"/>
            </a:xfrm>
          </p:grpSpPr>
          <p:sp>
            <p:nvSpPr>
              <p:cNvPr id="567" name="矩形 566">
                <a:extLst>
                  <a:ext uri="{FF2B5EF4-FFF2-40B4-BE49-F238E27FC236}">
                    <a16:creationId xmlns:a16="http://schemas.microsoft.com/office/drawing/2014/main" id="{6ADAC473-0011-4F19-80E0-0A07905F66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8" name="矩形 567">
                <a:extLst>
                  <a:ext uri="{FF2B5EF4-FFF2-40B4-BE49-F238E27FC236}">
                    <a16:creationId xmlns:a16="http://schemas.microsoft.com/office/drawing/2014/main" id="{30E2B185-D311-4EBD-BE0A-89970769DF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9" name="矩形 568">
                <a:extLst>
                  <a:ext uri="{FF2B5EF4-FFF2-40B4-BE49-F238E27FC236}">
                    <a16:creationId xmlns:a16="http://schemas.microsoft.com/office/drawing/2014/main" id="{0CB17C18-6AE3-4473-85AB-3C336F4881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0" name="矩形 569">
                <a:extLst>
                  <a:ext uri="{FF2B5EF4-FFF2-40B4-BE49-F238E27FC236}">
                    <a16:creationId xmlns:a16="http://schemas.microsoft.com/office/drawing/2014/main" id="{780A35EE-AD69-4D03-9B62-C650B115FC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579" name="群組 578">
            <a:extLst>
              <a:ext uri="{FF2B5EF4-FFF2-40B4-BE49-F238E27FC236}">
                <a16:creationId xmlns:a16="http://schemas.microsoft.com/office/drawing/2014/main" id="{7FED52E1-8AAA-41A7-82BF-8F9EC6E04202}"/>
              </a:ext>
            </a:extLst>
          </p:cNvPr>
          <p:cNvGrpSpPr/>
          <p:nvPr/>
        </p:nvGrpSpPr>
        <p:grpSpPr>
          <a:xfrm>
            <a:off x="4301302" y="2801971"/>
            <a:ext cx="1499670" cy="633797"/>
            <a:chOff x="2388031" y="7253789"/>
            <a:chExt cx="1499670" cy="633797"/>
          </a:xfrm>
          <a:solidFill>
            <a:srgbClr val="D4A46A"/>
          </a:solidFill>
        </p:grpSpPr>
        <p:sp>
          <p:nvSpPr>
            <p:cNvPr id="580" name="矩形: 圓角 579">
              <a:extLst>
                <a:ext uri="{FF2B5EF4-FFF2-40B4-BE49-F238E27FC236}">
                  <a16:creationId xmlns:a16="http://schemas.microsoft.com/office/drawing/2014/main" id="{02A145FB-ACB6-4A09-8139-37BA7B176106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6648"/>
              </a:avLst>
            </a:prstGeom>
            <a:grp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81" name="文字方塊 580">
              <a:extLst>
                <a:ext uri="{FF2B5EF4-FFF2-40B4-BE49-F238E27FC236}">
                  <a16:creationId xmlns:a16="http://schemas.microsoft.com/office/drawing/2014/main" id="{8E3C9B69-B188-41D2-9C15-3493F5B4C4AE}"/>
                </a:ext>
              </a:extLst>
            </p:cNvPr>
            <p:cNvSpPr txBox="1"/>
            <p:nvPr/>
          </p:nvSpPr>
          <p:spPr>
            <a:xfrm>
              <a:off x="2655202" y="7276291"/>
              <a:ext cx="965328" cy="307777"/>
            </a:xfrm>
            <a:prstGeom prst="rect">
              <a:avLst/>
            </a:prstGeom>
            <a:grp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 </a:t>
              </a: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HBA</a:t>
              </a:r>
            </a:p>
          </p:txBody>
        </p:sp>
        <p:grpSp>
          <p:nvGrpSpPr>
            <p:cNvPr id="582" name="群組 581">
              <a:extLst>
                <a:ext uri="{FF2B5EF4-FFF2-40B4-BE49-F238E27FC236}">
                  <a16:creationId xmlns:a16="http://schemas.microsoft.com/office/drawing/2014/main" id="{93CC3C37-7183-4531-AE93-FBF07C6A3934}"/>
                </a:ext>
              </a:extLst>
            </p:cNvPr>
            <p:cNvGrpSpPr/>
            <p:nvPr/>
          </p:nvGrpSpPr>
          <p:grpSpPr>
            <a:xfrm>
              <a:off x="2894632" y="7606606"/>
              <a:ext cx="480794" cy="212084"/>
              <a:chOff x="2894632" y="7581206"/>
              <a:chExt cx="480794" cy="212084"/>
            </a:xfrm>
            <a:grpFill/>
          </p:grpSpPr>
          <p:sp>
            <p:nvSpPr>
              <p:cNvPr id="583" name="矩形 582">
                <a:extLst>
                  <a:ext uri="{FF2B5EF4-FFF2-40B4-BE49-F238E27FC236}">
                    <a16:creationId xmlns:a16="http://schemas.microsoft.com/office/drawing/2014/main" id="{07FC746A-EF23-4104-9A0F-A7FAF8DC23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4" name="矩形 583">
                <a:extLst>
                  <a:ext uri="{FF2B5EF4-FFF2-40B4-BE49-F238E27FC236}">
                    <a16:creationId xmlns:a16="http://schemas.microsoft.com/office/drawing/2014/main" id="{6DEC09CF-0AB9-46B8-8A6F-B423CBAD2D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585" name="群組 584">
            <a:extLst>
              <a:ext uri="{FF2B5EF4-FFF2-40B4-BE49-F238E27FC236}">
                <a16:creationId xmlns:a16="http://schemas.microsoft.com/office/drawing/2014/main" id="{196911C0-CEE6-47B7-9F73-4D8C916A52A5}"/>
              </a:ext>
            </a:extLst>
          </p:cNvPr>
          <p:cNvGrpSpPr/>
          <p:nvPr/>
        </p:nvGrpSpPr>
        <p:grpSpPr>
          <a:xfrm>
            <a:off x="6469999" y="2801971"/>
            <a:ext cx="1499670" cy="633797"/>
            <a:chOff x="2388031" y="7253789"/>
            <a:chExt cx="1499670" cy="633797"/>
          </a:xfrm>
          <a:solidFill>
            <a:srgbClr val="D4A46A"/>
          </a:solidFill>
        </p:grpSpPr>
        <p:sp>
          <p:nvSpPr>
            <p:cNvPr id="586" name="矩形: 圓角 585">
              <a:extLst>
                <a:ext uri="{FF2B5EF4-FFF2-40B4-BE49-F238E27FC236}">
                  <a16:creationId xmlns:a16="http://schemas.microsoft.com/office/drawing/2014/main" id="{F5483840-3B62-4FF6-8147-35A955B7A7A3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4644"/>
              </a:avLst>
            </a:prstGeom>
            <a:grp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87" name="文字方塊 586">
              <a:extLst>
                <a:ext uri="{FF2B5EF4-FFF2-40B4-BE49-F238E27FC236}">
                  <a16:creationId xmlns:a16="http://schemas.microsoft.com/office/drawing/2014/main" id="{1FF78A4C-6C17-4CE2-A802-8AD7600CE4DB}"/>
                </a:ext>
              </a:extLst>
            </p:cNvPr>
            <p:cNvSpPr txBox="1"/>
            <p:nvPr/>
          </p:nvSpPr>
          <p:spPr>
            <a:xfrm>
              <a:off x="2655202" y="7276291"/>
              <a:ext cx="965328" cy="307777"/>
            </a:xfrm>
            <a:prstGeom prst="rect">
              <a:avLst/>
            </a:prstGeom>
            <a:grp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 </a:t>
              </a: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HBA</a:t>
              </a:r>
            </a:p>
          </p:txBody>
        </p:sp>
        <p:grpSp>
          <p:nvGrpSpPr>
            <p:cNvPr id="588" name="群組 587">
              <a:extLst>
                <a:ext uri="{FF2B5EF4-FFF2-40B4-BE49-F238E27FC236}">
                  <a16:creationId xmlns:a16="http://schemas.microsoft.com/office/drawing/2014/main" id="{5AAE220F-E754-4643-923E-04D812A4374F}"/>
                </a:ext>
              </a:extLst>
            </p:cNvPr>
            <p:cNvGrpSpPr/>
            <p:nvPr/>
          </p:nvGrpSpPr>
          <p:grpSpPr>
            <a:xfrm>
              <a:off x="2894632" y="7606606"/>
              <a:ext cx="480794" cy="212084"/>
              <a:chOff x="2894632" y="7581206"/>
              <a:chExt cx="480794" cy="212084"/>
            </a:xfrm>
            <a:grpFill/>
          </p:grpSpPr>
          <p:sp>
            <p:nvSpPr>
              <p:cNvPr id="589" name="矩形 588">
                <a:extLst>
                  <a:ext uri="{FF2B5EF4-FFF2-40B4-BE49-F238E27FC236}">
                    <a16:creationId xmlns:a16="http://schemas.microsoft.com/office/drawing/2014/main" id="{F99EF507-D8CE-4AF1-9DFC-181EA5465D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0" name="矩形 589">
                <a:extLst>
                  <a:ext uri="{FF2B5EF4-FFF2-40B4-BE49-F238E27FC236}">
                    <a16:creationId xmlns:a16="http://schemas.microsoft.com/office/drawing/2014/main" id="{A285CE0F-4D45-4B39-B4D9-BFB6158D79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591" name="群組 590">
            <a:extLst>
              <a:ext uri="{FF2B5EF4-FFF2-40B4-BE49-F238E27FC236}">
                <a16:creationId xmlns:a16="http://schemas.microsoft.com/office/drawing/2014/main" id="{7AB30E93-C7B2-43BC-9C35-9D1A5A61130E}"/>
              </a:ext>
            </a:extLst>
          </p:cNvPr>
          <p:cNvGrpSpPr/>
          <p:nvPr/>
        </p:nvGrpSpPr>
        <p:grpSpPr>
          <a:xfrm>
            <a:off x="8690444" y="2801971"/>
            <a:ext cx="1499670" cy="633797"/>
            <a:chOff x="2388031" y="7253789"/>
            <a:chExt cx="1499670" cy="633797"/>
          </a:xfrm>
          <a:solidFill>
            <a:srgbClr val="D4A46A"/>
          </a:solidFill>
        </p:grpSpPr>
        <p:sp>
          <p:nvSpPr>
            <p:cNvPr id="592" name="矩形: 圓角 591">
              <a:extLst>
                <a:ext uri="{FF2B5EF4-FFF2-40B4-BE49-F238E27FC236}">
                  <a16:creationId xmlns:a16="http://schemas.microsoft.com/office/drawing/2014/main" id="{36F44328-9E3C-4DBC-B44E-DEF2BD2E50FF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4895"/>
              </a:avLst>
            </a:prstGeom>
            <a:grp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93" name="文字方塊 592">
              <a:extLst>
                <a:ext uri="{FF2B5EF4-FFF2-40B4-BE49-F238E27FC236}">
                  <a16:creationId xmlns:a16="http://schemas.microsoft.com/office/drawing/2014/main" id="{30E71DF6-5CB3-46B2-893A-2B714765DA6D}"/>
                </a:ext>
              </a:extLst>
            </p:cNvPr>
            <p:cNvSpPr txBox="1"/>
            <p:nvPr/>
          </p:nvSpPr>
          <p:spPr>
            <a:xfrm>
              <a:off x="2655202" y="7276291"/>
              <a:ext cx="965328" cy="307777"/>
            </a:xfrm>
            <a:prstGeom prst="rect">
              <a:avLst/>
            </a:prstGeom>
            <a:grp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 </a:t>
              </a: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HBA</a:t>
              </a:r>
            </a:p>
          </p:txBody>
        </p:sp>
        <p:grpSp>
          <p:nvGrpSpPr>
            <p:cNvPr id="594" name="群組 593">
              <a:extLst>
                <a:ext uri="{FF2B5EF4-FFF2-40B4-BE49-F238E27FC236}">
                  <a16:creationId xmlns:a16="http://schemas.microsoft.com/office/drawing/2014/main" id="{E9E65EE2-021C-46B5-9D16-3F573F28009E}"/>
                </a:ext>
              </a:extLst>
            </p:cNvPr>
            <p:cNvGrpSpPr/>
            <p:nvPr/>
          </p:nvGrpSpPr>
          <p:grpSpPr>
            <a:xfrm>
              <a:off x="2894632" y="7606606"/>
              <a:ext cx="480794" cy="212084"/>
              <a:chOff x="2894632" y="7581206"/>
              <a:chExt cx="480794" cy="212084"/>
            </a:xfrm>
            <a:grpFill/>
          </p:grpSpPr>
          <p:sp>
            <p:nvSpPr>
              <p:cNvPr id="595" name="矩形 594">
                <a:extLst>
                  <a:ext uri="{FF2B5EF4-FFF2-40B4-BE49-F238E27FC236}">
                    <a16:creationId xmlns:a16="http://schemas.microsoft.com/office/drawing/2014/main" id="{AEE7943E-477D-4282-B503-CEB57723B7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6" name="矩形 595">
                <a:extLst>
                  <a:ext uri="{FF2B5EF4-FFF2-40B4-BE49-F238E27FC236}">
                    <a16:creationId xmlns:a16="http://schemas.microsoft.com/office/drawing/2014/main" id="{90750B11-03CD-41DF-870C-98BE74C121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23" name="接點: 肘形 22">
            <a:extLst>
              <a:ext uri="{FF2B5EF4-FFF2-40B4-BE49-F238E27FC236}">
                <a16:creationId xmlns:a16="http://schemas.microsoft.com/office/drawing/2014/main" id="{5F5E4540-C2B2-4A2F-92CF-8790338B6824}"/>
              </a:ext>
            </a:extLst>
          </p:cNvPr>
          <p:cNvCxnSpPr>
            <a:cxnSpLocks/>
          </p:cNvCxnSpPr>
          <p:nvPr/>
        </p:nvCxnSpPr>
        <p:spPr>
          <a:xfrm rot="5400000">
            <a:off x="1043702" y="3146594"/>
            <a:ext cx="683138" cy="1123695"/>
          </a:xfrm>
          <a:prstGeom prst="bentConnector3">
            <a:avLst>
              <a:gd name="adj1" fmla="val 29550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97" name="接點: 肘形 596">
            <a:extLst>
              <a:ext uri="{FF2B5EF4-FFF2-40B4-BE49-F238E27FC236}">
                <a16:creationId xmlns:a16="http://schemas.microsoft.com/office/drawing/2014/main" id="{5512CE71-8DBA-4814-97B7-DC98F7EAB88B}"/>
              </a:ext>
            </a:extLst>
          </p:cNvPr>
          <p:cNvCxnSpPr>
            <a:cxnSpLocks/>
          </p:cNvCxnSpPr>
          <p:nvPr/>
        </p:nvCxnSpPr>
        <p:spPr>
          <a:xfrm rot="16200000" flipH="1">
            <a:off x="2013992" y="3559179"/>
            <a:ext cx="683136" cy="298526"/>
          </a:xfrm>
          <a:prstGeom prst="bentConnector3">
            <a:avLst>
              <a:gd name="adj1" fmla="val 31409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98" name="接點: 肘形 597">
            <a:extLst>
              <a:ext uri="{FF2B5EF4-FFF2-40B4-BE49-F238E27FC236}">
                <a16:creationId xmlns:a16="http://schemas.microsoft.com/office/drawing/2014/main" id="{CDEB45C7-7989-4953-806A-72DB4A4E86C7}"/>
              </a:ext>
            </a:extLst>
          </p:cNvPr>
          <p:cNvCxnSpPr>
            <a:cxnSpLocks/>
          </p:cNvCxnSpPr>
          <p:nvPr/>
        </p:nvCxnSpPr>
        <p:spPr>
          <a:xfrm flipH="1">
            <a:off x="818336" y="4262093"/>
            <a:ext cx="483990" cy="48666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06" name="群組 105">
            <a:extLst>
              <a:ext uri="{FF2B5EF4-FFF2-40B4-BE49-F238E27FC236}">
                <a16:creationId xmlns:a16="http://schemas.microsoft.com/office/drawing/2014/main" id="{87D8C064-1DCA-4ADA-8B01-72934FA9CD94}"/>
              </a:ext>
            </a:extLst>
          </p:cNvPr>
          <p:cNvGrpSpPr/>
          <p:nvPr/>
        </p:nvGrpSpPr>
        <p:grpSpPr>
          <a:xfrm>
            <a:off x="435601" y="4968321"/>
            <a:ext cx="1499670" cy="767645"/>
            <a:chOff x="435601" y="4968321"/>
            <a:chExt cx="1499670" cy="767645"/>
          </a:xfrm>
        </p:grpSpPr>
        <p:sp>
          <p:nvSpPr>
            <p:cNvPr id="363" name="矩形: 圓角 362">
              <a:extLst>
                <a:ext uri="{FF2B5EF4-FFF2-40B4-BE49-F238E27FC236}">
                  <a16:creationId xmlns:a16="http://schemas.microsoft.com/office/drawing/2014/main" id="{416E2F6A-0C7C-4095-B4CA-748A3B6CAFF7}"/>
                </a:ext>
              </a:extLst>
            </p:cNvPr>
            <p:cNvSpPr/>
            <p:nvPr/>
          </p:nvSpPr>
          <p:spPr>
            <a:xfrm>
              <a:off x="435601" y="5102169"/>
              <a:ext cx="1499670" cy="633797"/>
            </a:xfrm>
            <a:prstGeom prst="roundRect">
              <a:avLst>
                <a:gd name="adj" fmla="val 8652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4" name="文字方塊 363">
              <a:extLst>
                <a:ext uri="{FF2B5EF4-FFF2-40B4-BE49-F238E27FC236}">
                  <a16:creationId xmlns:a16="http://schemas.microsoft.com/office/drawing/2014/main" id="{4A2E1289-BD91-4223-9964-91A3A83135B3}"/>
                </a:ext>
              </a:extLst>
            </p:cNvPr>
            <p:cNvSpPr txBox="1"/>
            <p:nvPr/>
          </p:nvSpPr>
          <p:spPr>
            <a:xfrm>
              <a:off x="509610" y="512467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#3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65" name="群組 364">
              <a:extLst>
                <a:ext uri="{FF2B5EF4-FFF2-40B4-BE49-F238E27FC236}">
                  <a16:creationId xmlns:a16="http://schemas.microsoft.com/office/drawing/2014/main" id="{873486ED-C964-4638-8E38-AB3205380C7C}"/>
                </a:ext>
              </a:extLst>
            </p:cNvPr>
            <p:cNvGrpSpPr/>
            <p:nvPr/>
          </p:nvGrpSpPr>
          <p:grpSpPr>
            <a:xfrm>
              <a:off x="702751" y="5454986"/>
              <a:ext cx="959697" cy="212084"/>
              <a:chOff x="2655181" y="7581206"/>
              <a:chExt cx="959697" cy="212084"/>
            </a:xfrm>
          </p:grpSpPr>
          <p:sp>
            <p:nvSpPr>
              <p:cNvPr id="366" name="矩形 365">
                <a:extLst>
                  <a:ext uri="{FF2B5EF4-FFF2-40B4-BE49-F238E27FC236}">
                    <a16:creationId xmlns:a16="http://schemas.microsoft.com/office/drawing/2014/main" id="{758F5D48-011F-4AAC-9C62-A60185A20D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7" name="矩形 366">
                <a:extLst>
                  <a:ext uri="{FF2B5EF4-FFF2-40B4-BE49-F238E27FC236}">
                    <a16:creationId xmlns:a16="http://schemas.microsoft.com/office/drawing/2014/main" id="{44B6F572-B3DE-4C17-9D40-304E714281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8" name="矩形 367">
                <a:extLst>
                  <a:ext uri="{FF2B5EF4-FFF2-40B4-BE49-F238E27FC236}">
                    <a16:creationId xmlns:a16="http://schemas.microsoft.com/office/drawing/2014/main" id="{1CDD61D4-7346-4E68-9ED5-1A0A3FB815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9" name="矩形 368">
                <a:extLst>
                  <a:ext uri="{FF2B5EF4-FFF2-40B4-BE49-F238E27FC236}">
                    <a16:creationId xmlns:a16="http://schemas.microsoft.com/office/drawing/2014/main" id="{6BF3A75F-71C7-41D6-BED3-6EC143FB81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599" name="接點: 肘形 598">
              <a:extLst>
                <a:ext uri="{FF2B5EF4-FFF2-40B4-BE49-F238E27FC236}">
                  <a16:creationId xmlns:a16="http://schemas.microsoft.com/office/drawing/2014/main" id="{73B25A09-84F8-4B95-8CDA-6111AD4796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8336" y="4968321"/>
              <a:ext cx="483990" cy="486665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600" name="接點: 肘形 599">
            <a:extLst>
              <a:ext uri="{FF2B5EF4-FFF2-40B4-BE49-F238E27FC236}">
                <a16:creationId xmlns:a16="http://schemas.microsoft.com/office/drawing/2014/main" id="{1F6606E0-BAF7-4F49-84DF-904E8171F8F5}"/>
              </a:ext>
            </a:extLst>
          </p:cNvPr>
          <p:cNvCxnSpPr>
            <a:cxnSpLocks/>
          </p:cNvCxnSpPr>
          <p:nvPr/>
        </p:nvCxnSpPr>
        <p:spPr>
          <a:xfrm flipH="1">
            <a:off x="818336" y="5674549"/>
            <a:ext cx="483990" cy="48666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1" name="接點: 肘形 600">
            <a:extLst>
              <a:ext uri="{FF2B5EF4-FFF2-40B4-BE49-F238E27FC236}">
                <a16:creationId xmlns:a16="http://schemas.microsoft.com/office/drawing/2014/main" id="{EF58087E-4E92-46FD-A3FA-2B42D17AF009}"/>
              </a:ext>
            </a:extLst>
          </p:cNvPr>
          <p:cNvCxnSpPr>
            <a:cxnSpLocks/>
          </p:cNvCxnSpPr>
          <p:nvPr/>
        </p:nvCxnSpPr>
        <p:spPr>
          <a:xfrm flipH="1">
            <a:off x="2504823" y="4262094"/>
            <a:ext cx="483990" cy="48666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2" name="接點: 肘形 601">
            <a:extLst>
              <a:ext uri="{FF2B5EF4-FFF2-40B4-BE49-F238E27FC236}">
                <a16:creationId xmlns:a16="http://schemas.microsoft.com/office/drawing/2014/main" id="{B38BA515-EF2A-4D15-AD6E-F5DCE43BC188}"/>
              </a:ext>
            </a:extLst>
          </p:cNvPr>
          <p:cNvCxnSpPr>
            <a:cxnSpLocks/>
          </p:cNvCxnSpPr>
          <p:nvPr/>
        </p:nvCxnSpPr>
        <p:spPr>
          <a:xfrm flipH="1">
            <a:off x="2504823" y="4968322"/>
            <a:ext cx="483990" cy="48666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3" name="接點: 肘形 602">
            <a:extLst>
              <a:ext uri="{FF2B5EF4-FFF2-40B4-BE49-F238E27FC236}">
                <a16:creationId xmlns:a16="http://schemas.microsoft.com/office/drawing/2014/main" id="{41C995A7-3C54-42B0-96A1-253ACFAB3F28}"/>
              </a:ext>
            </a:extLst>
          </p:cNvPr>
          <p:cNvCxnSpPr>
            <a:cxnSpLocks/>
          </p:cNvCxnSpPr>
          <p:nvPr/>
        </p:nvCxnSpPr>
        <p:spPr>
          <a:xfrm flipH="1">
            <a:off x="2504823" y="5674550"/>
            <a:ext cx="483990" cy="48666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4" name="接點: 肘形 603">
            <a:extLst>
              <a:ext uri="{FF2B5EF4-FFF2-40B4-BE49-F238E27FC236}">
                <a16:creationId xmlns:a16="http://schemas.microsoft.com/office/drawing/2014/main" id="{AEA7E664-34FD-4651-BDFA-F54E2B6FFE1E}"/>
              </a:ext>
            </a:extLst>
          </p:cNvPr>
          <p:cNvCxnSpPr>
            <a:cxnSpLocks/>
          </p:cNvCxnSpPr>
          <p:nvPr/>
        </p:nvCxnSpPr>
        <p:spPr>
          <a:xfrm flipH="1">
            <a:off x="4705975" y="3366874"/>
            <a:ext cx="202648" cy="6831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5" name="接點: 肘形 604">
            <a:extLst>
              <a:ext uri="{FF2B5EF4-FFF2-40B4-BE49-F238E27FC236}">
                <a16:creationId xmlns:a16="http://schemas.microsoft.com/office/drawing/2014/main" id="{E0CB526B-6B5D-430A-A075-9FBD65A07C64}"/>
              </a:ext>
            </a:extLst>
          </p:cNvPr>
          <p:cNvCxnSpPr>
            <a:cxnSpLocks/>
          </p:cNvCxnSpPr>
          <p:nvPr/>
        </p:nvCxnSpPr>
        <p:spPr>
          <a:xfrm flipH="1">
            <a:off x="4965376" y="3366875"/>
            <a:ext cx="202648" cy="6831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6" name="接點: 肘形 605">
            <a:extLst>
              <a:ext uri="{FF2B5EF4-FFF2-40B4-BE49-F238E27FC236}">
                <a16:creationId xmlns:a16="http://schemas.microsoft.com/office/drawing/2014/main" id="{F3FBDE7E-60F4-4CC4-9244-E2C1E8123CAD}"/>
              </a:ext>
            </a:extLst>
          </p:cNvPr>
          <p:cNvCxnSpPr>
            <a:cxnSpLocks/>
          </p:cNvCxnSpPr>
          <p:nvPr/>
        </p:nvCxnSpPr>
        <p:spPr>
          <a:xfrm flipH="1">
            <a:off x="4705974" y="4262094"/>
            <a:ext cx="478902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7" name="接點: 肘形 606">
            <a:extLst>
              <a:ext uri="{FF2B5EF4-FFF2-40B4-BE49-F238E27FC236}">
                <a16:creationId xmlns:a16="http://schemas.microsoft.com/office/drawing/2014/main" id="{E85A31D5-566C-43C9-8A33-CD9A9B87FC23}"/>
              </a:ext>
            </a:extLst>
          </p:cNvPr>
          <p:cNvCxnSpPr>
            <a:cxnSpLocks/>
          </p:cNvCxnSpPr>
          <p:nvPr/>
        </p:nvCxnSpPr>
        <p:spPr>
          <a:xfrm flipH="1">
            <a:off x="4945426" y="4262095"/>
            <a:ext cx="478903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8" name="接點: 肘形 607">
            <a:extLst>
              <a:ext uri="{FF2B5EF4-FFF2-40B4-BE49-F238E27FC236}">
                <a16:creationId xmlns:a16="http://schemas.microsoft.com/office/drawing/2014/main" id="{B0D0DB8E-3560-409C-83FE-86271A3C492A}"/>
              </a:ext>
            </a:extLst>
          </p:cNvPr>
          <p:cNvCxnSpPr>
            <a:cxnSpLocks/>
          </p:cNvCxnSpPr>
          <p:nvPr/>
        </p:nvCxnSpPr>
        <p:spPr>
          <a:xfrm flipH="1">
            <a:off x="4705974" y="4964584"/>
            <a:ext cx="478902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9" name="接點: 肘形 608">
            <a:extLst>
              <a:ext uri="{FF2B5EF4-FFF2-40B4-BE49-F238E27FC236}">
                <a16:creationId xmlns:a16="http://schemas.microsoft.com/office/drawing/2014/main" id="{8045520D-96FE-4A09-A93C-FFDB9D6A301B}"/>
              </a:ext>
            </a:extLst>
          </p:cNvPr>
          <p:cNvCxnSpPr>
            <a:cxnSpLocks/>
          </p:cNvCxnSpPr>
          <p:nvPr/>
        </p:nvCxnSpPr>
        <p:spPr>
          <a:xfrm flipH="1">
            <a:off x="4945426" y="4964585"/>
            <a:ext cx="478903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0" name="接點: 肘形 609">
            <a:extLst>
              <a:ext uri="{FF2B5EF4-FFF2-40B4-BE49-F238E27FC236}">
                <a16:creationId xmlns:a16="http://schemas.microsoft.com/office/drawing/2014/main" id="{98E12EB4-0860-4ED0-B9EB-EF075101FB5D}"/>
              </a:ext>
            </a:extLst>
          </p:cNvPr>
          <p:cNvCxnSpPr>
            <a:cxnSpLocks/>
          </p:cNvCxnSpPr>
          <p:nvPr/>
        </p:nvCxnSpPr>
        <p:spPr>
          <a:xfrm flipH="1">
            <a:off x="4705974" y="5667074"/>
            <a:ext cx="478902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1" name="接點: 肘形 610">
            <a:extLst>
              <a:ext uri="{FF2B5EF4-FFF2-40B4-BE49-F238E27FC236}">
                <a16:creationId xmlns:a16="http://schemas.microsoft.com/office/drawing/2014/main" id="{213B01CC-DC47-45E3-943C-34F9CA2AB5C6}"/>
              </a:ext>
            </a:extLst>
          </p:cNvPr>
          <p:cNvCxnSpPr>
            <a:cxnSpLocks/>
          </p:cNvCxnSpPr>
          <p:nvPr/>
        </p:nvCxnSpPr>
        <p:spPr>
          <a:xfrm flipH="1">
            <a:off x="4945426" y="5667075"/>
            <a:ext cx="478903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2" name="接點: 肘形 611">
            <a:extLst>
              <a:ext uri="{FF2B5EF4-FFF2-40B4-BE49-F238E27FC236}">
                <a16:creationId xmlns:a16="http://schemas.microsoft.com/office/drawing/2014/main" id="{450A1383-0495-467E-9C5E-97111DA8CFA8}"/>
              </a:ext>
            </a:extLst>
          </p:cNvPr>
          <p:cNvCxnSpPr>
            <a:cxnSpLocks/>
          </p:cNvCxnSpPr>
          <p:nvPr/>
        </p:nvCxnSpPr>
        <p:spPr>
          <a:xfrm rot="5400000">
            <a:off x="6649262" y="3607119"/>
            <a:ext cx="683135" cy="202648"/>
          </a:xfrm>
          <a:prstGeom prst="bentConnector3">
            <a:avLst>
              <a:gd name="adj1" fmla="val 34198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12" name="群組 111">
            <a:extLst>
              <a:ext uri="{FF2B5EF4-FFF2-40B4-BE49-F238E27FC236}">
                <a16:creationId xmlns:a16="http://schemas.microsoft.com/office/drawing/2014/main" id="{E20C826F-EF2E-49A6-BF15-7B303C60AC0E}"/>
              </a:ext>
            </a:extLst>
          </p:cNvPr>
          <p:cNvGrpSpPr/>
          <p:nvPr/>
        </p:nvGrpSpPr>
        <p:grpSpPr>
          <a:xfrm>
            <a:off x="6469999" y="4262095"/>
            <a:ext cx="1499670" cy="771383"/>
            <a:chOff x="6469999" y="4262095"/>
            <a:chExt cx="1499670" cy="771383"/>
          </a:xfrm>
        </p:grpSpPr>
        <p:sp>
          <p:nvSpPr>
            <p:cNvPr id="524" name="矩形: 圓角 523">
              <a:extLst>
                <a:ext uri="{FF2B5EF4-FFF2-40B4-BE49-F238E27FC236}">
                  <a16:creationId xmlns:a16="http://schemas.microsoft.com/office/drawing/2014/main" id="{A3750A1C-1CA7-4CBB-AA0E-FA539295C95E}"/>
                </a:ext>
              </a:extLst>
            </p:cNvPr>
            <p:cNvSpPr/>
            <p:nvPr/>
          </p:nvSpPr>
          <p:spPr>
            <a:xfrm>
              <a:off x="6469999" y="4399681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25" name="文字方塊 524">
              <a:extLst>
                <a:ext uri="{FF2B5EF4-FFF2-40B4-BE49-F238E27FC236}">
                  <a16:creationId xmlns:a16="http://schemas.microsoft.com/office/drawing/2014/main" id="{E4E39AFA-6CEA-4824-849A-F57F05017DCD}"/>
                </a:ext>
              </a:extLst>
            </p:cNvPr>
            <p:cNvSpPr txBox="1"/>
            <p:nvPr/>
          </p:nvSpPr>
          <p:spPr>
            <a:xfrm>
              <a:off x="6544008" y="4422183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26" name="群組 525">
              <a:extLst>
                <a:ext uri="{FF2B5EF4-FFF2-40B4-BE49-F238E27FC236}">
                  <a16:creationId xmlns:a16="http://schemas.microsoft.com/office/drawing/2014/main" id="{ABD89DD0-8531-40E8-AC62-F615332A5401}"/>
                </a:ext>
              </a:extLst>
            </p:cNvPr>
            <p:cNvGrpSpPr/>
            <p:nvPr/>
          </p:nvGrpSpPr>
          <p:grpSpPr>
            <a:xfrm>
              <a:off x="6737149" y="4752498"/>
              <a:ext cx="959697" cy="212084"/>
              <a:chOff x="2655181" y="7581206"/>
              <a:chExt cx="959697" cy="212084"/>
            </a:xfrm>
          </p:grpSpPr>
          <p:sp>
            <p:nvSpPr>
              <p:cNvPr id="527" name="矩形 526">
                <a:extLst>
                  <a:ext uri="{FF2B5EF4-FFF2-40B4-BE49-F238E27FC236}">
                    <a16:creationId xmlns:a16="http://schemas.microsoft.com/office/drawing/2014/main" id="{6F19AEC6-EEF6-4A15-8D87-8FBD3C2546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8" name="矩形 527">
                <a:extLst>
                  <a:ext uri="{FF2B5EF4-FFF2-40B4-BE49-F238E27FC236}">
                    <a16:creationId xmlns:a16="http://schemas.microsoft.com/office/drawing/2014/main" id="{D833ECD5-E80E-4980-8C34-9292B1DD59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9" name="矩形 528">
                <a:extLst>
                  <a:ext uri="{FF2B5EF4-FFF2-40B4-BE49-F238E27FC236}">
                    <a16:creationId xmlns:a16="http://schemas.microsoft.com/office/drawing/2014/main" id="{230EE266-6FBF-4B21-9D71-291E477FED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0" name="矩形 529">
                <a:extLst>
                  <a:ext uri="{FF2B5EF4-FFF2-40B4-BE49-F238E27FC236}">
                    <a16:creationId xmlns:a16="http://schemas.microsoft.com/office/drawing/2014/main" id="{CE4303BA-5FD4-4C62-A804-25058D5ECB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614" name="接點: 肘形 613">
              <a:extLst>
                <a:ext uri="{FF2B5EF4-FFF2-40B4-BE49-F238E27FC236}">
                  <a16:creationId xmlns:a16="http://schemas.microsoft.com/office/drawing/2014/main" id="{C0297FC6-262B-46D0-A492-F2CD107C39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2702" y="4262095"/>
              <a:ext cx="478902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5" name="接點: 肘形 614">
              <a:extLst>
                <a:ext uri="{FF2B5EF4-FFF2-40B4-BE49-F238E27FC236}">
                  <a16:creationId xmlns:a16="http://schemas.microsoft.com/office/drawing/2014/main" id="{29AA3317-0598-441B-BA2C-CE5B96BBBC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2154" y="4262096"/>
              <a:ext cx="478903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616" name="接點: 肘形 615">
            <a:extLst>
              <a:ext uri="{FF2B5EF4-FFF2-40B4-BE49-F238E27FC236}">
                <a16:creationId xmlns:a16="http://schemas.microsoft.com/office/drawing/2014/main" id="{96F4C689-C31F-4F0C-8201-CE24D0842BEF}"/>
              </a:ext>
            </a:extLst>
          </p:cNvPr>
          <p:cNvCxnSpPr>
            <a:cxnSpLocks/>
          </p:cNvCxnSpPr>
          <p:nvPr/>
        </p:nvCxnSpPr>
        <p:spPr>
          <a:xfrm flipH="1">
            <a:off x="6852702" y="4964585"/>
            <a:ext cx="478902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7" name="接點: 肘形 616">
            <a:extLst>
              <a:ext uri="{FF2B5EF4-FFF2-40B4-BE49-F238E27FC236}">
                <a16:creationId xmlns:a16="http://schemas.microsoft.com/office/drawing/2014/main" id="{9692E5FF-E293-42B2-AFDB-41A612395769}"/>
              </a:ext>
            </a:extLst>
          </p:cNvPr>
          <p:cNvCxnSpPr>
            <a:cxnSpLocks/>
          </p:cNvCxnSpPr>
          <p:nvPr/>
        </p:nvCxnSpPr>
        <p:spPr>
          <a:xfrm flipH="1">
            <a:off x="7092154" y="4964586"/>
            <a:ext cx="478903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14" name="群組 113">
            <a:extLst>
              <a:ext uri="{FF2B5EF4-FFF2-40B4-BE49-F238E27FC236}">
                <a16:creationId xmlns:a16="http://schemas.microsoft.com/office/drawing/2014/main" id="{06C64901-8666-4367-88F2-028BCE18FB77}"/>
              </a:ext>
            </a:extLst>
          </p:cNvPr>
          <p:cNvGrpSpPr/>
          <p:nvPr/>
        </p:nvGrpSpPr>
        <p:grpSpPr>
          <a:xfrm>
            <a:off x="6469999" y="5667075"/>
            <a:ext cx="1499670" cy="771379"/>
            <a:chOff x="6469999" y="5667075"/>
            <a:chExt cx="1499670" cy="771379"/>
          </a:xfrm>
        </p:grpSpPr>
        <p:sp>
          <p:nvSpPr>
            <p:cNvPr id="540" name="矩形: 圓角 539">
              <a:extLst>
                <a:ext uri="{FF2B5EF4-FFF2-40B4-BE49-F238E27FC236}">
                  <a16:creationId xmlns:a16="http://schemas.microsoft.com/office/drawing/2014/main" id="{6867DA1A-FA5A-4BBF-89DC-ABFF01081604}"/>
                </a:ext>
              </a:extLst>
            </p:cNvPr>
            <p:cNvSpPr/>
            <p:nvPr/>
          </p:nvSpPr>
          <p:spPr>
            <a:xfrm>
              <a:off x="6469999" y="5804657"/>
              <a:ext cx="1499670" cy="633797"/>
            </a:xfrm>
            <a:prstGeom prst="roundRect">
              <a:avLst>
                <a:gd name="adj" fmla="val 714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41" name="文字方塊 540">
              <a:extLst>
                <a:ext uri="{FF2B5EF4-FFF2-40B4-BE49-F238E27FC236}">
                  <a16:creationId xmlns:a16="http://schemas.microsoft.com/office/drawing/2014/main" id="{8B58D9E8-D656-44C5-90FD-5D469F64D4E0}"/>
                </a:ext>
              </a:extLst>
            </p:cNvPr>
            <p:cNvSpPr txBox="1"/>
            <p:nvPr/>
          </p:nvSpPr>
          <p:spPr>
            <a:xfrm>
              <a:off x="6544008" y="5827159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42" name="群組 541">
              <a:extLst>
                <a:ext uri="{FF2B5EF4-FFF2-40B4-BE49-F238E27FC236}">
                  <a16:creationId xmlns:a16="http://schemas.microsoft.com/office/drawing/2014/main" id="{4FE55C7E-D258-4E0D-9CB0-FD58E5A772FE}"/>
                </a:ext>
              </a:extLst>
            </p:cNvPr>
            <p:cNvGrpSpPr/>
            <p:nvPr/>
          </p:nvGrpSpPr>
          <p:grpSpPr>
            <a:xfrm>
              <a:off x="6737149" y="6157474"/>
              <a:ext cx="959697" cy="212084"/>
              <a:chOff x="2655181" y="7581206"/>
              <a:chExt cx="959697" cy="212084"/>
            </a:xfrm>
          </p:grpSpPr>
          <p:sp>
            <p:nvSpPr>
              <p:cNvPr id="543" name="矩形 542">
                <a:extLst>
                  <a:ext uri="{FF2B5EF4-FFF2-40B4-BE49-F238E27FC236}">
                    <a16:creationId xmlns:a16="http://schemas.microsoft.com/office/drawing/2014/main" id="{E7FCB34B-C782-4FA2-8EF7-2020439A0B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4" name="矩形 543">
                <a:extLst>
                  <a:ext uri="{FF2B5EF4-FFF2-40B4-BE49-F238E27FC236}">
                    <a16:creationId xmlns:a16="http://schemas.microsoft.com/office/drawing/2014/main" id="{735B98F0-8310-484B-956E-01B012360F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5" name="矩形 544">
                <a:extLst>
                  <a:ext uri="{FF2B5EF4-FFF2-40B4-BE49-F238E27FC236}">
                    <a16:creationId xmlns:a16="http://schemas.microsoft.com/office/drawing/2014/main" id="{18C5E2B9-D809-44F5-B982-8B2D3094AE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6" name="矩形 545">
                <a:extLst>
                  <a:ext uri="{FF2B5EF4-FFF2-40B4-BE49-F238E27FC236}">
                    <a16:creationId xmlns:a16="http://schemas.microsoft.com/office/drawing/2014/main" id="{3727F6F3-E912-4DFF-8994-6E557A9E21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618" name="接點: 肘形 617">
              <a:extLst>
                <a:ext uri="{FF2B5EF4-FFF2-40B4-BE49-F238E27FC236}">
                  <a16:creationId xmlns:a16="http://schemas.microsoft.com/office/drawing/2014/main" id="{82586145-AA5B-406D-965A-5803F3E498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2702" y="5667075"/>
              <a:ext cx="478902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9" name="接點: 肘形 618">
              <a:extLst>
                <a:ext uri="{FF2B5EF4-FFF2-40B4-BE49-F238E27FC236}">
                  <a16:creationId xmlns:a16="http://schemas.microsoft.com/office/drawing/2014/main" id="{0446A536-2519-4BC1-AB3E-94BBE86F9B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2154" y="5667076"/>
              <a:ext cx="478903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620" name="接點: 肘形 619">
            <a:extLst>
              <a:ext uri="{FF2B5EF4-FFF2-40B4-BE49-F238E27FC236}">
                <a16:creationId xmlns:a16="http://schemas.microsoft.com/office/drawing/2014/main" id="{5E6E200C-6FF2-4CDB-A1C9-C24AADED2DAA}"/>
              </a:ext>
            </a:extLst>
          </p:cNvPr>
          <p:cNvCxnSpPr>
            <a:cxnSpLocks/>
          </p:cNvCxnSpPr>
          <p:nvPr/>
        </p:nvCxnSpPr>
        <p:spPr>
          <a:xfrm>
            <a:off x="9317716" y="3366872"/>
            <a:ext cx="592941" cy="683138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621" name="群組 620">
            <a:extLst>
              <a:ext uri="{FF2B5EF4-FFF2-40B4-BE49-F238E27FC236}">
                <a16:creationId xmlns:a16="http://schemas.microsoft.com/office/drawing/2014/main" id="{F2AF71EE-DA88-40B0-B881-0CC2894D6A66}"/>
              </a:ext>
            </a:extLst>
          </p:cNvPr>
          <p:cNvGrpSpPr/>
          <p:nvPr/>
        </p:nvGrpSpPr>
        <p:grpSpPr>
          <a:xfrm>
            <a:off x="10383728" y="2801971"/>
            <a:ext cx="1499670" cy="633797"/>
            <a:chOff x="2388031" y="7253789"/>
            <a:chExt cx="1499670" cy="633797"/>
          </a:xfrm>
          <a:solidFill>
            <a:srgbClr val="D4A46A"/>
          </a:solidFill>
        </p:grpSpPr>
        <p:sp>
          <p:nvSpPr>
            <p:cNvPr id="622" name="矩形: 圓角 621">
              <a:extLst>
                <a:ext uri="{FF2B5EF4-FFF2-40B4-BE49-F238E27FC236}">
                  <a16:creationId xmlns:a16="http://schemas.microsoft.com/office/drawing/2014/main" id="{9D9AD0CF-1EF8-4D00-8D48-FA9C6B8DBBF4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4644"/>
              </a:avLst>
            </a:prstGeom>
            <a:grp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23" name="文字方塊 622">
              <a:extLst>
                <a:ext uri="{FF2B5EF4-FFF2-40B4-BE49-F238E27FC236}">
                  <a16:creationId xmlns:a16="http://schemas.microsoft.com/office/drawing/2014/main" id="{791D228A-B4D9-45A7-8FEC-C593350CB8E7}"/>
                </a:ext>
              </a:extLst>
            </p:cNvPr>
            <p:cNvSpPr txBox="1"/>
            <p:nvPr/>
          </p:nvSpPr>
          <p:spPr>
            <a:xfrm>
              <a:off x="2655202" y="7276291"/>
              <a:ext cx="965328" cy="307777"/>
            </a:xfrm>
            <a:prstGeom prst="rect">
              <a:avLst/>
            </a:prstGeom>
            <a:grp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 </a:t>
              </a: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HBA</a:t>
              </a:r>
            </a:p>
          </p:txBody>
        </p:sp>
        <p:grpSp>
          <p:nvGrpSpPr>
            <p:cNvPr id="624" name="群組 623">
              <a:extLst>
                <a:ext uri="{FF2B5EF4-FFF2-40B4-BE49-F238E27FC236}">
                  <a16:creationId xmlns:a16="http://schemas.microsoft.com/office/drawing/2014/main" id="{A3DF5CD1-F8BA-44D6-8A6F-505D7CA9FA24}"/>
                </a:ext>
              </a:extLst>
            </p:cNvPr>
            <p:cNvGrpSpPr/>
            <p:nvPr/>
          </p:nvGrpSpPr>
          <p:grpSpPr>
            <a:xfrm>
              <a:off x="2894632" y="7606606"/>
              <a:ext cx="480794" cy="212084"/>
              <a:chOff x="2894632" y="7581206"/>
              <a:chExt cx="480794" cy="212084"/>
            </a:xfrm>
            <a:grpFill/>
          </p:grpSpPr>
          <p:sp>
            <p:nvSpPr>
              <p:cNvPr id="625" name="矩形 624">
                <a:extLst>
                  <a:ext uri="{FF2B5EF4-FFF2-40B4-BE49-F238E27FC236}">
                    <a16:creationId xmlns:a16="http://schemas.microsoft.com/office/drawing/2014/main" id="{B4B6CBCC-0DA5-4340-8B7F-13EF57C0D8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6" name="矩形 625">
                <a:extLst>
                  <a:ext uri="{FF2B5EF4-FFF2-40B4-BE49-F238E27FC236}">
                    <a16:creationId xmlns:a16="http://schemas.microsoft.com/office/drawing/2014/main" id="{50288171-3EAF-423D-A3AD-BCBBA91EA8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627" name="接點: 肘形 626">
            <a:extLst>
              <a:ext uri="{FF2B5EF4-FFF2-40B4-BE49-F238E27FC236}">
                <a16:creationId xmlns:a16="http://schemas.microsoft.com/office/drawing/2014/main" id="{D13F4ABF-0553-447E-A97F-54106D5AABE7}"/>
              </a:ext>
            </a:extLst>
          </p:cNvPr>
          <p:cNvCxnSpPr>
            <a:cxnSpLocks/>
          </p:cNvCxnSpPr>
          <p:nvPr/>
        </p:nvCxnSpPr>
        <p:spPr>
          <a:xfrm>
            <a:off x="9551336" y="3366873"/>
            <a:ext cx="592941" cy="683138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16" name="群組 115">
            <a:extLst>
              <a:ext uri="{FF2B5EF4-FFF2-40B4-BE49-F238E27FC236}">
                <a16:creationId xmlns:a16="http://schemas.microsoft.com/office/drawing/2014/main" id="{0E94FF34-EAF2-4577-9DF5-A60CA71E85B5}"/>
              </a:ext>
            </a:extLst>
          </p:cNvPr>
          <p:cNvGrpSpPr/>
          <p:nvPr/>
        </p:nvGrpSpPr>
        <p:grpSpPr>
          <a:xfrm>
            <a:off x="9505380" y="4262096"/>
            <a:ext cx="1499670" cy="771382"/>
            <a:chOff x="9505380" y="4262096"/>
            <a:chExt cx="1499670" cy="771382"/>
          </a:xfrm>
        </p:grpSpPr>
        <p:sp>
          <p:nvSpPr>
            <p:cNvPr id="556" name="矩形: 圓角 555">
              <a:extLst>
                <a:ext uri="{FF2B5EF4-FFF2-40B4-BE49-F238E27FC236}">
                  <a16:creationId xmlns:a16="http://schemas.microsoft.com/office/drawing/2014/main" id="{309B1F7D-CA0A-4348-A8EF-CE6C6EA14DAB}"/>
                </a:ext>
              </a:extLst>
            </p:cNvPr>
            <p:cNvSpPr/>
            <p:nvPr/>
          </p:nvSpPr>
          <p:spPr>
            <a:xfrm>
              <a:off x="9505380" y="4399681"/>
              <a:ext cx="1499670" cy="633797"/>
            </a:xfrm>
            <a:prstGeom prst="roundRect">
              <a:avLst>
                <a:gd name="adj" fmla="val 8652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57" name="文字方塊 556">
              <a:extLst>
                <a:ext uri="{FF2B5EF4-FFF2-40B4-BE49-F238E27FC236}">
                  <a16:creationId xmlns:a16="http://schemas.microsoft.com/office/drawing/2014/main" id="{EFB57D63-9D50-441E-A597-079501577445}"/>
                </a:ext>
              </a:extLst>
            </p:cNvPr>
            <p:cNvSpPr txBox="1"/>
            <p:nvPr/>
          </p:nvSpPr>
          <p:spPr>
            <a:xfrm>
              <a:off x="9579389" y="4422183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58" name="群組 557">
              <a:extLst>
                <a:ext uri="{FF2B5EF4-FFF2-40B4-BE49-F238E27FC236}">
                  <a16:creationId xmlns:a16="http://schemas.microsoft.com/office/drawing/2014/main" id="{903BA2D9-55C7-49EE-99D9-F7968B315AB5}"/>
                </a:ext>
              </a:extLst>
            </p:cNvPr>
            <p:cNvGrpSpPr/>
            <p:nvPr/>
          </p:nvGrpSpPr>
          <p:grpSpPr>
            <a:xfrm>
              <a:off x="9772530" y="4752498"/>
              <a:ext cx="959697" cy="212084"/>
              <a:chOff x="2655181" y="7581206"/>
              <a:chExt cx="959697" cy="212084"/>
            </a:xfrm>
          </p:grpSpPr>
          <p:sp>
            <p:nvSpPr>
              <p:cNvPr id="559" name="矩形 558">
                <a:extLst>
                  <a:ext uri="{FF2B5EF4-FFF2-40B4-BE49-F238E27FC236}">
                    <a16:creationId xmlns:a16="http://schemas.microsoft.com/office/drawing/2014/main" id="{092FB746-2607-4187-82E7-A8A5F31768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0" name="矩形 559">
                <a:extLst>
                  <a:ext uri="{FF2B5EF4-FFF2-40B4-BE49-F238E27FC236}">
                    <a16:creationId xmlns:a16="http://schemas.microsoft.com/office/drawing/2014/main" id="{CD8DA583-D171-4B6C-A51F-9D9819DF8D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1" name="矩形 560">
                <a:extLst>
                  <a:ext uri="{FF2B5EF4-FFF2-40B4-BE49-F238E27FC236}">
                    <a16:creationId xmlns:a16="http://schemas.microsoft.com/office/drawing/2014/main" id="{6AA7A8DB-1664-4A47-93C6-4B9267B677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2" name="矩形 561">
                <a:extLst>
                  <a:ext uri="{FF2B5EF4-FFF2-40B4-BE49-F238E27FC236}">
                    <a16:creationId xmlns:a16="http://schemas.microsoft.com/office/drawing/2014/main" id="{36502A25-EEB9-4C7A-B765-94D8ABF76A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629" name="接點: 肘形 628">
              <a:extLst>
                <a:ext uri="{FF2B5EF4-FFF2-40B4-BE49-F238E27FC236}">
                  <a16:creationId xmlns:a16="http://schemas.microsoft.com/office/drawing/2014/main" id="{DC305B1C-E4A7-429C-A2FA-4EFA5020A8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826" y="4262096"/>
              <a:ext cx="478902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30" name="接點: 肘形 629">
              <a:extLst>
                <a:ext uri="{FF2B5EF4-FFF2-40B4-BE49-F238E27FC236}">
                  <a16:creationId xmlns:a16="http://schemas.microsoft.com/office/drawing/2014/main" id="{F504DBEA-5204-47C6-A2FF-B6FAAD8824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44278" y="4262097"/>
              <a:ext cx="478903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631" name="接點: 肘形 630">
            <a:extLst>
              <a:ext uri="{FF2B5EF4-FFF2-40B4-BE49-F238E27FC236}">
                <a16:creationId xmlns:a16="http://schemas.microsoft.com/office/drawing/2014/main" id="{D33C0C4C-9B2B-470A-B4AF-37ABF982C635}"/>
              </a:ext>
            </a:extLst>
          </p:cNvPr>
          <p:cNvCxnSpPr>
            <a:cxnSpLocks/>
          </p:cNvCxnSpPr>
          <p:nvPr/>
        </p:nvCxnSpPr>
        <p:spPr>
          <a:xfrm flipH="1">
            <a:off x="9904826" y="4953313"/>
            <a:ext cx="478902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32" name="接點: 肘形 631">
            <a:extLst>
              <a:ext uri="{FF2B5EF4-FFF2-40B4-BE49-F238E27FC236}">
                <a16:creationId xmlns:a16="http://schemas.microsoft.com/office/drawing/2014/main" id="{09FDC8FF-A66B-4136-8C41-B186174A8508}"/>
              </a:ext>
            </a:extLst>
          </p:cNvPr>
          <p:cNvCxnSpPr>
            <a:cxnSpLocks/>
          </p:cNvCxnSpPr>
          <p:nvPr/>
        </p:nvCxnSpPr>
        <p:spPr>
          <a:xfrm flipH="1">
            <a:off x="10144278" y="4953314"/>
            <a:ext cx="478903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18" name="群組 117">
            <a:extLst>
              <a:ext uri="{FF2B5EF4-FFF2-40B4-BE49-F238E27FC236}">
                <a16:creationId xmlns:a16="http://schemas.microsoft.com/office/drawing/2014/main" id="{8507CB7D-B2F2-436A-8BA3-BB982A2E70A5}"/>
              </a:ext>
            </a:extLst>
          </p:cNvPr>
          <p:cNvGrpSpPr/>
          <p:nvPr/>
        </p:nvGrpSpPr>
        <p:grpSpPr>
          <a:xfrm>
            <a:off x="9505380" y="5667070"/>
            <a:ext cx="1499670" cy="771384"/>
            <a:chOff x="9505380" y="5667070"/>
            <a:chExt cx="1499670" cy="771384"/>
          </a:xfrm>
        </p:grpSpPr>
        <p:sp>
          <p:nvSpPr>
            <p:cNvPr id="572" name="矩形: 圓角 571">
              <a:extLst>
                <a:ext uri="{FF2B5EF4-FFF2-40B4-BE49-F238E27FC236}">
                  <a16:creationId xmlns:a16="http://schemas.microsoft.com/office/drawing/2014/main" id="{C33711DB-AEFA-4FEE-9A28-8E1D9E290A99}"/>
                </a:ext>
              </a:extLst>
            </p:cNvPr>
            <p:cNvSpPr/>
            <p:nvPr/>
          </p:nvSpPr>
          <p:spPr>
            <a:xfrm>
              <a:off x="9505380" y="5804657"/>
              <a:ext cx="1499670" cy="633797"/>
            </a:xfrm>
            <a:prstGeom prst="roundRect">
              <a:avLst>
                <a:gd name="adj" fmla="val 664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73" name="文字方塊 572">
              <a:extLst>
                <a:ext uri="{FF2B5EF4-FFF2-40B4-BE49-F238E27FC236}">
                  <a16:creationId xmlns:a16="http://schemas.microsoft.com/office/drawing/2014/main" id="{438166B0-AFEF-4B46-88F9-7E17EF2780E1}"/>
                </a:ext>
              </a:extLst>
            </p:cNvPr>
            <p:cNvSpPr txBox="1"/>
            <p:nvPr/>
          </p:nvSpPr>
          <p:spPr>
            <a:xfrm>
              <a:off x="9579389" y="5827159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74" name="群組 573">
              <a:extLst>
                <a:ext uri="{FF2B5EF4-FFF2-40B4-BE49-F238E27FC236}">
                  <a16:creationId xmlns:a16="http://schemas.microsoft.com/office/drawing/2014/main" id="{D3BD3F97-CD57-4B75-B380-0352BB74FBD1}"/>
                </a:ext>
              </a:extLst>
            </p:cNvPr>
            <p:cNvGrpSpPr/>
            <p:nvPr/>
          </p:nvGrpSpPr>
          <p:grpSpPr>
            <a:xfrm>
              <a:off x="9772530" y="6157474"/>
              <a:ext cx="959697" cy="212084"/>
              <a:chOff x="2655181" y="7581206"/>
              <a:chExt cx="959697" cy="212084"/>
            </a:xfrm>
          </p:grpSpPr>
          <p:sp>
            <p:nvSpPr>
              <p:cNvPr id="575" name="矩形 574">
                <a:extLst>
                  <a:ext uri="{FF2B5EF4-FFF2-40B4-BE49-F238E27FC236}">
                    <a16:creationId xmlns:a16="http://schemas.microsoft.com/office/drawing/2014/main" id="{244871EC-AEC9-44C2-A1E0-CD9066DFC7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6" name="矩形 575">
                <a:extLst>
                  <a:ext uri="{FF2B5EF4-FFF2-40B4-BE49-F238E27FC236}">
                    <a16:creationId xmlns:a16="http://schemas.microsoft.com/office/drawing/2014/main" id="{9F89986D-67A7-44B5-B8AE-01E37939B0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7" name="矩形 576">
                <a:extLst>
                  <a:ext uri="{FF2B5EF4-FFF2-40B4-BE49-F238E27FC236}">
                    <a16:creationId xmlns:a16="http://schemas.microsoft.com/office/drawing/2014/main" id="{7DF23AB3-1C3D-41D1-AC28-85F63C0875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8" name="矩形 577">
                <a:extLst>
                  <a:ext uri="{FF2B5EF4-FFF2-40B4-BE49-F238E27FC236}">
                    <a16:creationId xmlns:a16="http://schemas.microsoft.com/office/drawing/2014/main" id="{A530EF05-249E-4EE2-9FBC-AF634FF16C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633" name="接點: 肘形 632">
              <a:extLst>
                <a:ext uri="{FF2B5EF4-FFF2-40B4-BE49-F238E27FC236}">
                  <a16:creationId xmlns:a16="http://schemas.microsoft.com/office/drawing/2014/main" id="{5262505E-5D23-4526-8D90-BA3DEB6FCF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826" y="5667070"/>
              <a:ext cx="478902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34" name="接點: 肘形 633">
              <a:extLst>
                <a:ext uri="{FF2B5EF4-FFF2-40B4-BE49-F238E27FC236}">
                  <a16:creationId xmlns:a16="http://schemas.microsoft.com/office/drawing/2014/main" id="{2B1B0C9E-389D-48AA-8531-D8AE20AD9A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44278" y="5667071"/>
              <a:ext cx="478903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635" name="接點: 肘形 634">
            <a:extLst>
              <a:ext uri="{FF2B5EF4-FFF2-40B4-BE49-F238E27FC236}">
                <a16:creationId xmlns:a16="http://schemas.microsoft.com/office/drawing/2014/main" id="{96899F35-0ECD-456E-AB34-75371201F810}"/>
              </a:ext>
            </a:extLst>
          </p:cNvPr>
          <p:cNvCxnSpPr>
            <a:cxnSpLocks/>
          </p:cNvCxnSpPr>
          <p:nvPr/>
        </p:nvCxnSpPr>
        <p:spPr>
          <a:xfrm rot="5400000">
            <a:off x="9309935" y="4429041"/>
            <a:ext cx="3002686" cy="878348"/>
          </a:xfrm>
          <a:prstGeom prst="bentConnector3">
            <a:avLst>
              <a:gd name="adj1" fmla="val 110151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3" name="接點: 肘形 612">
            <a:extLst>
              <a:ext uri="{FF2B5EF4-FFF2-40B4-BE49-F238E27FC236}">
                <a16:creationId xmlns:a16="http://schemas.microsoft.com/office/drawing/2014/main" id="{F4BEACB4-88C0-4B90-A662-BFC6B7AB11AE}"/>
              </a:ext>
            </a:extLst>
          </p:cNvPr>
          <p:cNvCxnSpPr>
            <a:cxnSpLocks/>
          </p:cNvCxnSpPr>
          <p:nvPr/>
        </p:nvCxnSpPr>
        <p:spPr>
          <a:xfrm rot="5400000">
            <a:off x="5841730" y="4868215"/>
            <a:ext cx="2996336" cy="6350"/>
          </a:xfrm>
          <a:prstGeom prst="bentConnector5">
            <a:avLst>
              <a:gd name="adj1" fmla="val 6902"/>
              <a:gd name="adj2" fmla="val -11000331"/>
              <a:gd name="adj3" fmla="val 105651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28" name="接點: 肘形 627">
            <a:extLst>
              <a:ext uri="{FF2B5EF4-FFF2-40B4-BE49-F238E27FC236}">
                <a16:creationId xmlns:a16="http://schemas.microsoft.com/office/drawing/2014/main" id="{1CD1AA1D-4CD5-425E-8CA3-59929E7488C3}"/>
              </a:ext>
            </a:extLst>
          </p:cNvPr>
          <p:cNvCxnSpPr>
            <a:cxnSpLocks/>
          </p:cNvCxnSpPr>
          <p:nvPr/>
        </p:nvCxnSpPr>
        <p:spPr>
          <a:xfrm rot="5400000">
            <a:off x="9309936" y="4668493"/>
            <a:ext cx="3002686" cy="399445"/>
          </a:xfrm>
          <a:prstGeom prst="bentConnector3">
            <a:avLst>
              <a:gd name="adj1" fmla="val 106203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3" name="橢圓 122">
            <a:extLst>
              <a:ext uri="{FF2B5EF4-FFF2-40B4-BE49-F238E27FC236}">
                <a16:creationId xmlns:a16="http://schemas.microsoft.com/office/drawing/2014/main" id="{B1076229-3CC8-49AF-9B43-288011051DA9}"/>
              </a:ext>
            </a:extLst>
          </p:cNvPr>
          <p:cNvSpPr/>
          <p:nvPr/>
        </p:nvSpPr>
        <p:spPr>
          <a:xfrm>
            <a:off x="4590089" y="3485111"/>
            <a:ext cx="774166" cy="270361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6" name="橢圓 635">
            <a:extLst>
              <a:ext uri="{FF2B5EF4-FFF2-40B4-BE49-F238E27FC236}">
                <a16:creationId xmlns:a16="http://schemas.microsoft.com/office/drawing/2014/main" id="{CE450B22-E4A5-413F-A86C-AAE74630A3F1}"/>
              </a:ext>
            </a:extLst>
          </p:cNvPr>
          <p:cNvSpPr/>
          <p:nvPr/>
        </p:nvSpPr>
        <p:spPr>
          <a:xfrm rot="18408334">
            <a:off x="4960083" y="4284732"/>
            <a:ext cx="222260" cy="529576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7" name="橢圓 636">
            <a:extLst>
              <a:ext uri="{FF2B5EF4-FFF2-40B4-BE49-F238E27FC236}">
                <a16:creationId xmlns:a16="http://schemas.microsoft.com/office/drawing/2014/main" id="{C517CA91-64DE-4FEF-AE9C-8C7C984D36CC}"/>
              </a:ext>
            </a:extLst>
          </p:cNvPr>
          <p:cNvSpPr/>
          <p:nvPr/>
        </p:nvSpPr>
        <p:spPr>
          <a:xfrm rot="18658972">
            <a:off x="4956652" y="4927230"/>
            <a:ext cx="228066" cy="529576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8" name="橢圓 637">
            <a:extLst>
              <a:ext uri="{FF2B5EF4-FFF2-40B4-BE49-F238E27FC236}">
                <a16:creationId xmlns:a16="http://schemas.microsoft.com/office/drawing/2014/main" id="{3DF90D02-867C-4EE6-A54E-A91120E4A89F}"/>
              </a:ext>
            </a:extLst>
          </p:cNvPr>
          <p:cNvSpPr/>
          <p:nvPr/>
        </p:nvSpPr>
        <p:spPr>
          <a:xfrm rot="18845048">
            <a:off x="4973405" y="5671425"/>
            <a:ext cx="236460" cy="529576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9" name="橢圓 638">
            <a:extLst>
              <a:ext uri="{FF2B5EF4-FFF2-40B4-BE49-F238E27FC236}">
                <a16:creationId xmlns:a16="http://schemas.microsoft.com/office/drawing/2014/main" id="{D166FCB9-53E5-4CB4-9FBC-AE3B5D69FF83}"/>
              </a:ext>
            </a:extLst>
          </p:cNvPr>
          <p:cNvSpPr/>
          <p:nvPr/>
        </p:nvSpPr>
        <p:spPr>
          <a:xfrm rot="18399578">
            <a:off x="7095911" y="4250066"/>
            <a:ext cx="211110" cy="529576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0" name="橢圓 639">
            <a:extLst>
              <a:ext uri="{FF2B5EF4-FFF2-40B4-BE49-F238E27FC236}">
                <a16:creationId xmlns:a16="http://schemas.microsoft.com/office/drawing/2014/main" id="{8B3DC7AA-F5B4-461F-93F7-91EB2F1F20C7}"/>
              </a:ext>
            </a:extLst>
          </p:cNvPr>
          <p:cNvSpPr/>
          <p:nvPr/>
        </p:nvSpPr>
        <p:spPr>
          <a:xfrm rot="18399578">
            <a:off x="7127451" y="4972047"/>
            <a:ext cx="211110" cy="529576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1" name="橢圓 640">
            <a:extLst>
              <a:ext uri="{FF2B5EF4-FFF2-40B4-BE49-F238E27FC236}">
                <a16:creationId xmlns:a16="http://schemas.microsoft.com/office/drawing/2014/main" id="{AC518C20-8800-416A-A2A5-089405F24830}"/>
              </a:ext>
            </a:extLst>
          </p:cNvPr>
          <p:cNvSpPr/>
          <p:nvPr/>
        </p:nvSpPr>
        <p:spPr>
          <a:xfrm rot="18399578">
            <a:off x="7127451" y="5674575"/>
            <a:ext cx="211110" cy="529576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2" name="橢圓 641">
            <a:extLst>
              <a:ext uri="{FF2B5EF4-FFF2-40B4-BE49-F238E27FC236}">
                <a16:creationId xmlns:a16="http://schemas.microsoft.com/office/drawing/2014/main" id="{ADB0A366-A1DF-4A7F-B6D4-C941E47EECD1}"/>
              </a:ext>
            </a:extLst>
          </p:cNvPr>
          <p:cNvSpPr/>
          <p:nvPr/>
        </p:nvSpPr>
        <p:spPr>
          <a:xfrm rot="18600363">
            <a:off x="10173758" y="4232914"/>
            <a:ext cx="186330" cy="529576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3" name="橢圓 642">
            <a:extLst>
              <a:ext uri="{FF2B5EF4-FFF2-40B4-BE49-F238E27FC236}">
                <a16:creationId xmlns:a16="http://schemas.microsoft.com/office/drawing/2014/main" id="{D3A8CEE0-28A4-4EF4-A4AA-263488BDAC37}"/>
              </a:ext>
            </a:extLst>
          </p:cNvPr>
          <p:cNvSpPr/>
          <p:nvPr/>
        </p:nvSpPr>
        <p:spPr>
          <a:xfrm rot="18600363">
            <a:off x="10205298" y="4954895"/>
            <a:ext cx="186330" cy="529576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4" name="橢圓 643">
            <a:extLst>
              <a:ext uri="{FF2B5EF4-FFF2-40B4-BE49-F238E27FC236}">
                <a16:creationId xmlns:a16="http://schemas.microsoft.com/office/drawing/2014/main" id="{8B3A0E94-034B-4567-B345-298055FEDAB4}"/>
              </a:ext>
            </a:extLst>
          </p:cNvPr>
          <p:cNvSpPr/>
          <p:nvPr/>
        </p:nvSpPr>
        <p:spPr>
          <a:xfrm rot="18600363">
            <a:off x="10205298" y="5657423"/>
            <a:ext cx="186330" cy="529576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5" name="橢圓 644">
            <a:extLst>
              <a:ext uri="{FF2B5EF4-FFF2-40B4-BE49-F238E27FC236}">
                <a16:creationId xmlns:a16="http://schemas.microsoft.com/office/drawing/2014/main" id="{1CAD62FA-8C04-45F8-AF4F-5339CE6B7CAB}"/>
              </a:ext>
            </a:extLst>
          </p:cNvPr>
          <p:cNvSpPr/>
          <p:nvPr/>
        </p:nvSpPr>
        <p:spPr>
          <a:xfrm>
            <a:off x="9271191" y="3485111"/>
            <a:ext cx="774166" cy="270361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6" name="橢圓 645">
            <a:extLst>
              <a:ext uri="{FF2B5EF4-FFF2-40B4-BE49-F238E27FC236}">
                <a16:creationId xmlns:a16="http://schemas.microsoft.com/office/drawing/2014/main" id="{B8E60226-9D7C-4EA8-9C6A-B3872A75CECE}"/>
              </a:ext>
            </a:extLst>
          </p:cNvPr>
          <p:cNvSpPr/>
          <p:nvPr/>
        </p:nvSpPr>
        <p:spPr>
          <a:xfrm>
            <a:off x="10732807" y="3485111"/>
            <a:ext cx="774166" cy="270361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7" name="TextBox 21">
            <a:extLst>
              <a:ext uri="{FF2B5EF4-FFF2-40B4-BE49-F238E27FC236}">
                <a16:creationId xmlns:a16="http://schemas.microsoft.com/office/drawing/2014/main" id="{197390FC-0D24-F448-AF7C-DFE265E67E9C}"/>
              </a:ext>
            </a:extLst>
          </p:cNvPr>
          <p:cNvSpPr txBox="1"/>
          <p:nvPr/>
        </p:nvSpPr>
        <p:spPr>
          <a:xfrm>
            <a:off x="99833" y="6530883"/>
            <a:ext cx="427501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*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QTS/QuTS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hero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only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support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4-layers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v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ertica</a:t>
            </a:r>
            <a:r>
              <a:rPr lang="zh-TW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lly</a:t>
            </a:r>
            <a:endParaRPr lang="zh-TW" sz="120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4EA130BB-8AE7-4335-A765-D3F31B8B3E0E}"/>
              </a:ext>
            </a:extLst>
          </p:cNvPr>
          <p:cNvSpPr txBox="1"/>
          <p:nvPr/>
        </p:nvSpPr>
        <p:spPr>
          <a:xfrm>
            <a:off x="2793961" y="6544087"/>
            <a:ext cx="7885447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Maximum number of JBOD a single unit can support depends on OS</a:t>
            </a:r>
          </a:p>
        </p:txBody>
      </p:sp>
    </p:spTree>
    <p:extLst>
      <p:ext uri="{BB962C8B-B14F-4D97-AF65-F5344CB8AC3E}">
        <p14:creationId xmlns:p14="http://schemas.microsoft.com/office/powerpoint/2010/main" val="4078723609"/>
      </p:ext>
    </p:extLst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35" y="372783"/>
            <a:ext cx="11598865" cy="1325563"/>
          </a:xfrm>
        </p:spPr>
        <p:txBody>
          <a:bodyPr>
            <a:normAutofit fontScale="90000"/>
          </a:bodyPr>
          <a:lstStyle/>
          <a:p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With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a 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QXP-1620S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or two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SAS-12G2E,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b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connec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to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16 JBODs for 4.6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PB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raw capacity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+mj-lt"/>
              <a:sym typeface="Arial" panose="020B0604020202020204" pitchFamily="34" charset="0"/>
            </a:endParaRPr>
          </a:p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37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8988167" y="3474525"/>
            <a:ext cx="2983253" cy="18553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QNAP NAS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can connect up to </a:t>
            </a:r>
            <a:r>
              <a:rPr lang="en-US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16</a:t>
            </a:r>
            <a:r>
              <a:rPr lang="en-US" altLang="zh-TW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JBODs</a:t>
            </a:r>
            <a:r>
              <a:rPr lang="en-US" altLang="zh-TW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with a QXP-1620S-B3616W or two SAS-12G2E for maximum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4.6 PB</a:t>
            </a:r>
            <a:r>
              <a:rPr lang="en-US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of raw capacity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138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8987633" y="5308706"/>
            <a:ext cx="2983787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sz="11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*r</a:t>
            </a:r>
            <a:r>
              <a:rPr lang="zh-TW" sz="1100">
                <a:solidFill>
                  <a:srgbClr val="F3F3F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aw capacity is </a:t>
            </a:r>
            <a:r>
              <a:rPr lang="en-US" altLang="zh-TW" sz="1100">
                <a:solidFill>
                  <a:srgbClr val="F3F3F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calculated with</a:t>
            </a:r>
            <a:r>
              <a:rPr lang="en-US" altLang="zh-TW" sz="11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18TB x 16</a:t>
            </a:r>
            <a:r>
              <a:rPr lang="zh-TW" sz="11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JBOD </a:t>
            </a:r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x 16bay = 4.6PB</a:t>
            </a:r>
            <a:endParaRPr lang="zh-TW" sz="11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252" name="TextBox 21">
            <a:extLst>
              <a:ext uri="{FF2B5EF4-FFF2-40B4-BE49-F238E27FC236}">
                <a16:creationId xmlns:a16="http://schemas.microsoft.com/office/drawing/2014/main" id="{60B849E0-DC3D-4436-A641-3157C963C18B}"/>
              </a:ext>
            </a:extLst>
          </p:cNvPr>
          <p:cNvSpPr txBox="1"/>
          <p:nvPr/>
        </p:nvSpPr>
        <p:spPr>
          <a:xfrm>
            <a:off x="8987634" y="2474542"/>
            <a:ext cx="347481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sz="2400" b="1">
                <a:solidFill>
                  <a:schemeClr val="bg1">
                    <a:lumMod val="75000"/>
                  </a:schemeClr>
                </a:solidFill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X Multi-path</a:t>
            </a:r>
            <a:endParaRPr lang="zh-TW" sz="2400"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zh-TW" sz="2400" b="1">
                <a:solidFill>
                  <a:schemeClr val="bg1">
                    <a:lumMod val="75000"/>
                  </a:schemeClr>
                </a:solidFill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X Aggregation</a:t>
            </a:r>
            <a:endParaRPr lang="zh-TW" sz="2400"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grpSp>
        <p:nvGrpSpPr>
          <p:cNvPr id="413" name="群組 412">
            <a:extLst>
              <a:ext uri="{FF2B5EF4-FFF2-40B4-BE49-F238E27FC236}">
                <a16:creationId xmlns:a16="http://schemas.microsoft.com/office/drawing/2014/main" id="{2C8C6D0F-234C-4831-BEF2-02A43191869A}"/>
              </a:ext>
            </a:extLst>
          </p:cNvPr>
          <p:cNvGrpSpPr/>
          <p:nvPr/>
        </p:nvGrpSpPr>
        <p:grpSpPr>
          <a:xfrm>
            <a:off x="1030580" y="1945492"/>
            <a:ext cx="7624820" cy="4400419"/>
            <a:chOff x="1675711" y="2048865"/>
            <a:chExt cx="6543051" cy="3776112"/>
          </a:xfrm>
        </p:grpSpPr>
        <p:grpSp>
          <p:nvGrpSpPr>
            <p:cNvPr id="408" name="群組 407">
              <a:extLst>
                <a:ext uri="{FF2B5EF4-FFF2-40B4-BE49-F238E27FC236}">
                  <a16:creationId xmlns:a16="http://schemas.microsoft.com/office/drawing/2014/main" id="{C0F3A8BD-A07D-4362-9ABE-CBFD434AFAEF}"/>
                </a:ext>
              </a:extLst>
            </p:cNvPr>
            <p:cNvGrpSpPr/>
            <p:nvPr/>
          </p:nvGrpSpPr>
          <p:grpSpPr>
            <a:xfrm>
              <a:off x="1675711" y="3083716"/>
              <a:ext cx="1499670" cy="633797"/>
              <a:chOff x="1675711" y="3083716"/>
              <a:chExt cx="1499670" cy="633797"/>
            </a:xfrm>
          </p:grpSpPr>
          <p:sp>
            <p:nvSpPr>
              <p:cNvPr id="254" name="矩形: 圓角 253">
                <a:extLst>
                  <a:ext uri="{FF2B5EF4-FFF2-40B4-BE49-F238E27FC236}">
                    <a16:creationId xmlns:a16="http://schemas.microsoft.com/office/drawing/2014/main" id="{79F35728-ADA1-4C55-8847-8F427E315E2D}"/>
                  </a:ext>
                </a:extLst>
              </p:cNvPr>
              <p:cNvSpPr/>
              <p:nvPr/>
            </p:nvSpPr>
            <p:spPr>
              <a:xfrm>
                <a:off x="1675711" y="3083716"/>
                <a:ext cx="1499670" cy="633797"/>
              </a:xfrm>
              <a:prstGeom prst="roundRect">
                <a:avLst>
                  <a:gd name="adj" fmla="val 765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" name="文字方塊 254">
                <a:extLst>
                  <a:ext uri="{FF2B5EF4-FFF2-40B4-BE49-F238E27FC236}">
                    <a16:creationId xmlns:a16="http://schemas.microsoft.com/office/drawing/2014/main" id="{6A8473D9-D733-433F-8F59-AE04DCFC5C21}"/>
                  </a:ext>
                </a:extLst>
              </p:cNvPr>
              <p:cNvSpPr txBox="1"/>
              <p:nvPr/>
            </p:nvSpPr>
            <p:spPr>
              <a:xfrm>
                <a:off x="1857983" y="3106218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256" name="群組 255">
                <a:extLst>
                  <a:ext uri="{FF2B5EF4-FFF2-40B4-BE49-F238E27FC236}">
                    <a16:creationId xmlns:a16="http://schemas.microsoft.com/office/drawing/2014/main" id="{8F1673B9-ABAE-4996-8286-3AB2FA754B7F}"/>
                  </a:ext>
                </a:extLst>
              </p:cNvPr>
              <p:cNvGrpSpPr/>
              <p:nvPr/>
            </p:nvGrpSpPr>
            <p:grpSpPr>
              <a:xfrm>
                <a:off x="1942861" y="3436533"/>
                <a:ext cx="959697" cy="212084"/>
                <a:chOff x="2655181" y="7581206"/>
                <a:chExt cx="959697" cy="212084"/>
              </a:xfrm>
            </p:grpSpPr>
            <p:sp>
              <p:nvSpPr>
                <p:cNvPr id="257" name="矩形 256">
                  <a:extLst>
                    <a:ext uri="{FF2B5EF4-FFF2-40B4-BE49-F238E27FC236}">
                      <a16:creationId xmlns:a16="http://schemas.microsoft.com/office/drawing/2014/main" id="{46C6B8A6-519C-45F5-9389-CE4D36F124B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8" name="矩形 257">
                  <a:extLst>
                    <a:ext uri="{FF2B5EF4-FFF2-40B4-BE49-F238E27FC236}">
                      <a16:creationId xmlns:a16="http://schemas.microsoft.com/office/drawing/2014/main" id="{B099A21B-CC08-4BF7-8117-A867AF0D7DD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9" name="矩形 258">
                  <a:extLst>
                    <a:ext uri="{FF2B5EF4-FFF2-40B4-BE49-F238E27FC236}">
                      <a16:creationId xmlns:a16="http://schemas.microsoft.com/office/drawing/2014/main" id="{B51084FC-A846-49EA-A046-7174EEE391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0" name="矩形 259">
                  <a:extLst>
                    <a:ext uri="{FF2B5EF4-FFF2-40B4-BE49-F238E27FC236}">
                      <a16:creationId xmlns:a16="http://schemas.microsoft.com/office/drawing/2014/main" id="{29F528FC-C5B9-4FE2-AB78-991F55D1B9D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61" name="群組 260">
              <a:extLst>
                <a:ext uri="{FF2B5EF4-FFF2-40B4-BE49-F238E27FC236}">
                  <a16:creationId xmlns:a16="http://schemas.microsoft.com/office/drawing/2014/main" id="{1A1C30AE-3EC7-48C0-A787-080AC20EEE20}"/>
                </a:ext>
              </a:extLst>
            </p:cNvPr>
            <p:cNvGrpSpPr/>
            <p:nvPr/>
          </p:nvGrpSpPr>
          <p:grpSpPr>
            <a:xfrm>
              <a:off x="3913654" y="2048865"/>
              <a:ext cx="2051190" cy="773426"/>
              <a:chOff x="2100729" y="7114160"/>
              <a:chExt cx="2051190" cy="773426"/>
            </a:xfrm>
          </p:grpSpPr>
          <p:sp>
            <p:nvSpPr>
              <p:cNvPr id="262" name="矩形: 圓角 261">
                <a:extLst>
                  <a:ext uri="{FF2B5EF4-FFF2-40B4-BE49-F238E27FC236}">
                    <a16:creationId xmlns:a16="http://schemas.microsoft.com/office/drawing/2014/main" id="{B02F6294-BD5A-4D57-A487-80A22EA73B40}"/>
                  </a:ext>
                </a:extLst>
              </p:cNvPr>
              <p:cNvSpPr/>
              <p:nvPr/>
            </p:nvSpPr>
            <p:spPr>
              <a:xfrm>
                <a:off x="2100729" y="7114160"/>
                <a:ext cx="2051190" cy="773426"/>
              </a:xfrm>
              <a:prstGeom prst="roundRect">
                <a:avLst>
                  <a:gd name="adj" fmla="val 6648"/>
                </a:avLst>
              </a:prstGeom>
              <a:solidFill>
                <a:srgbClr val="D4A46A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" name="文字方塊 262">
                <a:extLst>
                  <a:ext uri="{FF2B5EF4-FFF2-40B4-BE49-F238E27FC236}">
                    <a16:creationId xmlns:a16="http://schemas.microsoft.com/office/drawing/2014/main" id="{E63F3F03-A4A7-4FED-8BA5-9D052C4E6B6F}"/>
                  </a:ext>
                </a:extLst>
              </p:cNvPr>
              <p:cNvSpPr txBox="1"/>
              <p:nvPr/>
            </p:nvSpPr>
            <p:spPr>
              <a:xfrm>
                <a:off x="2171458" y="7145207"/>
                <a:ext cx="1929043" cy="63386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1 x </a:t>
                </a:r>
                <a:r>
                  <a:rPr 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QXP-1620S </a:t>
                </a:r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or</a:t>
                </a:r>
                <a:r>
                  <a:rPr 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 2 x SAS-12G2E </a:t>
                </a:r>
                <a:endParaRPr lang="zh-TW" altLang="en-US" sz="1400">
                  <a:latin typeface="Arial" panose="020B0604020202020204" pitchFamily="34" charset="0"/>
                  <a:ea typeface="微軟正黑體" panose="020B0604030504040204" pitchFamily="34" charset="-120"/>
                  <a:cs typeface="+mn-lt"/>
                  <a:sym typeface="Arial" panose="020B0604020202020204" pitchFamily="34" charset="0"/>
                </a:endParaRPr>
              </a:p>
              <a:p>
                <a:pPr algn="ctr"/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264" name="群組 263">
                <a:extLst>
                  <a:ext uri="{FF2B5EF4-FFF2-40B4-BE49-F238E27FC236}">
                    <a16:creationId xmlns:a16="http://schemas.microsoft.com/office/drawing/2014/main" id="{9521CFB0-9771-4EB9-8967-D2BB52A1DBDB}"/>
                  </a:ext>
                </a:extLst>
              </p:cNvPr>
              <p:cNvGrpSpPr/>
              <p:nvPr/>
            </p:nvGrpSpPr>
            <p:grpSpPr>
              <a:xfrm>
                <a:off x="2653017" y="7606606"/>
                <a:ext cx="965332" cy="212084"/>
                <a:chOff x="2653017" y="7581206"/>
                <a:chExt cx="965332" cy="212084"/>
              </a:xfrm>
            </p:grpSpPr>
            <p:sp>
              <p:nvSpPr>
                <p:cNvPr id="265" name="矩形 264">
                  <a:extLst>
                    <a:ext uri="{FF2B5EF4-FFF2-40B4-BE49-F238E27FC236}">
                      <a16:creationId xmlns:a16="http://schemas.microsoft.com/office/drawing/2014/main" id="{8464C497-CE30-4686-A345-D18B8B5626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2468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6" name="矩形 265">
                  <a:extLst>
                    <a:ext uri="{FF2B5EF4-FFF2-40B4-BE49-F238E27FC236}">
                      <a16:creationId xmlns:a16="http://schemas.microsoft.com/office/drawing/2014/main" id="{66F6C4B9-368B-4F4C-95D5-192B8A166B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3017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5" name="矩形 394">
                  <a:extLst>
                    <a:ext uri="{FF2B5EF4-FFF2-40B4-BE49-F238E27FC236}">
                      <a16:creationId xmlns:a16="http://schemas.microsoft.com/office/drawing/2014/main" id="{D712642F-2E9A-4E1C-B102-ED1E189F65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566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6" name="矩形 395">
                  <a:extLst>
                    <a:ext uri="{FF2B5EF4-FFF2-40B4-BE49-F238E27FC236}">
                      <a16:creationId xmlns:a16="http://schemas.microsoft.com/office/drawing/2014/main" id="{6F4D5558-ADEF-426E-A849-F44729B6007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7006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10" name="群組 409">
              <a:extLst>
                <a:ext uri="{FF2B5EF4-FFF2-40B4-BE49-F238E27FC236}">
                  <a16:creationId xmlns:a16="http://schemas.microsoft.com/office/drawing/2014/main" id="{47B345C4-2052-4FF5-A5CB-7C7A29A227BB}"/>
                </a:ext>
              </a:extLst>
            </p:cNvPr>
            <p:cNvGrpSpPr/>
            <p:nvPr/>
          </p:nvGrpSpPr>
          <p:grpSpPr>
            <a:xfrm>
              <a:off x="1675711" y="3786204"/>
              <a:ext cx="1499670" cy="633797"/>
              <a:chOff x="1675711" y="3786204"/>
              <a:chExt cx="1499670" cy="633797"/>
            </a:xfrm>
          </p:grpSpPr>
          <p:sp>
            <p:nvSpPr>
              <p:cNvPr id="268" name="矩形: 圓角 267">
                <a:extLst>
                  <a:ext uri="{FF2B5EF4-FFF2-40B4-BE49-F238E27FC236}">
                    <a16:creationId xmlns:a16="http://schemas.microsoft.com/office/drawing/2014/main" id="{80E004CC-614C-4A9E-BD55-F82725E40215}"/>
                  </a:ext>
                </a:extLst>
              </p:cNvPr>
              <p:cNvSpPr/>
              <p:nvPr/>
            </p:nvSpPr>
            <p:spPr>
              <a:xfrm>
                <a:off x="1675711" y="3786204"/>
                <a:ext cx="1499670" cy="633797"/>
              </a:xfrm>
              <a:prstGeom prst="roundRect">
                <a:avLst>
                  <a:gd name="adj" fmla="val 765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" name="文字方塊 268">
                <a:extLst>
                  <a:ext uri="{FF2B5EF4-FFF2-40B4-BE49-F238E27FC236}">
                    <a16:creationId xmlns:a16="http://schemas.microsoft.com/office/drawing/2014/main" id="{B9CA7AED-DAC8-44EC-ADAC-A1877C6DA569}"/>
                  </a:ext>
                </a:extLst>
              </p:cNvPr>
              <p:cNvSpPr txBox="1"/>
              <p:nvPr/>
            </p:nvSpPr>
            <p:spPr>
              <a:xfrm>
                <a:off x="1857983" y="3808706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#2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270" name="群組 269">
                <a:extLst>
                  <a:ext uri="{FF2B5EF4-FFF2-40B4-BE49-F238E27FC236}">
                    <a16:creationId xmlns:a16="http://schemas.microsoft.com/office/drawing/2014/main" id="{9C1A737C-3E56-4982-90EB-18FE3AA96AE5}"/>
                  </a:ext>
                </a:extLst>
              </p:cNvPr>
              <p:cNvGrpSpPr/>
              <p:nvPr/>
            </p:nvGrpSpPr>
            <p:grpSpPr>
              <a:xfrm>
                <a:off x="1942861" y="4139021"/>
                <a:ext cx="959697" cy="212084"/>
                <a:chOff x="2655181" y="7581206"/>
                <a:chExt cx="959697" cy="212084"/>
              </a:xfrm>
            </p:grpSpPr>
            <p:sp>
              <p:nvSpPr>
                <p:cNvPr id="271" name="矩形 270">
                  <a:extLst>
                    <a:ext uri="{FF2B5EF4-FFF2-40B4-BE49-F238E27FC236}">
                      <a16:creationId xmlns:a16="http://schemas.microsoft.com/office/drawing/2014/main" id="{B3DC3D85-74B7-4200-8314-14067B674D9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2" name="矩形 271">
                  <a:extLst>
                    <a:ext uri="{FF2B5EF4-FFF2-40B4-BE49-F238E27FC236}">
                      <a16:creationId xmlns:a16="http://schemas.microsoft.com/office/drawing/2014/main" id="{0D8EA342-4DD6-4495-BA4F-EF2534650A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3" name="矩形 272">
                  <a:extLst>
                    <a:ext uri="{FF2B5EF4-FFF2-40B4-BE49-F238E27FC236}">
                      <a16:creationId xmlns:a16="http://schemas.microsoft.com/office/drawing/2014/main" id="{219D5EEE-25E7-4C0C-B935-0DA052CAD3B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4" name="矩形 273">
                  <a:extLst>
                    <a:ext uri="{FF2B5EF4-FFF2-40B4-BE49-F238E27FC236}">
                      <a16:creationId xmlns:a16="http://schemas.microsoft.com/office/drawing/2014/main" id="{E70EC5C3-0DA5-4A86-A805-AF8B2FC81FA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11" name="群組 410">
              <a:extLst>
                <a:ext uri="{FF2B5EF4-FFF2-40B4-BE49-F238E27FC236}">
                  <a16:creationId xmlns:a16="http://schemas.microsoft.com/office/drawing/2014/main" id="{843DF3D6-B5C8-43CF-B1B4-050E2328F3ED}"/>
                </a:ext>
              </a:extLst>
            </p:cNvPr>
            <p:cNvGrpSpPr/>
            <p:nvPr/>
          </p:nvGrpSpPr>
          <p:grpSpPr>
            <a:xfrm>
              <a:off x="1675711" y="4488692"/>
              <a:ext cx="1499670" cy="633797"/>
              <a:chOff x="1675711" y="4488692"/>
              <a:chExt cx="1499670" cy="633797"/>
            </a:xfrm>
          </p:grpSpPr>
          <p:sp>
            <p:nvSpPr>
              <p:cNvPr id="276" name="矩形: 圓角 275">
                <a:extLst>
                  <a:ext uri="{FF2B5EF4-FFF2-40B4-BE49-F238E27FC236}">
                    <a16:creationId xmlns:a16="http://schemas.microsoft.com/office/drawing/2014/main" id="{0B016D51-9798-4114-B1A4-53709E908A60}"/>
                  </a:ext>
                </a:extLst>
              </p:cNvPr>
              <p:cNvSpPr/>
              <p:nvPr/>
            </p:nvSpPr>
            <p:spPr>
              <a:xfrm>
                <a:off x="1675711" y="4488692"/>
                <a:ext cx="1499670" cy="633797"/>
              </a:xfrm>
              <a:prstGeom prst="roundRect">
                <a:avLst>
                  <a:gd name="adj" fmla="val 765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" name="文字方塊 276">
                <a:extLst>
                  <a:ext uri="{FF2B5EF4-FFF2-40B4-BE49-F238E27FC236}">
                    <a16:creationId xmlns:a16="http://schemas.microsoft.com/office/drawing/2014/main" id="{591C4CE1-3583-47AA-9780-934008CB4D7C}"/>
                  </a:ext>
                </a:extLst>
              </p:cNvPr>
              <p:cNvSpPr txBox="1"/>
              <p:nvPr/>
            </p:nvSpPr>
            <p:spPr>
              <a:xfrm>
                <a:off x="1857983" y="4511194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#3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278" name="群組 277">
                <a:extLst>
                  <a:ext uri="{FF2B5EF4-FFF2-40B4-BE49-F238E27FC236}">
                    <a16:creationId xmlns:a16="http://schemas.microsoft.com/office/drawing/2014/main" id="{054136C5-D7D3-4380-836E-D5052C587E48}"/>
                  </a:ext>
                </a:extLst>
              </p:cNvPr>
              <p:cNvGrpSpPr/>
              <p:nvPr/>
            </p:nvGrpSpPr>
            <p:grpSpPr>
              <a:xfrm>
                <a:off x="1942861" y="4841509"/>
                <a:ext cx="959697" cy="212084"/>
                <a:chOff x="2655181" y="7581206"/>
                <a:chExt cx="959697" cy="212084"/>
              </a:xfrm>
            </p:grpSpPr>
            <p:sp>
              <p:nvSpPr>
                <p:cNvPr id="279" name="矩形 278">
                  <a:extLst>
                    <a:ext uri="{FF2B5EF4-FFF2-40B4-BE49-F238E27FC236}">
                      <a16:creationId xmlns:a16="http://schemas.microsoft.com/office/drawing/2014/main" id="{60836AC2-C916-4E82-BCE7-7811AEAD3F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0" name="矩形 279">
                  <a:extLst>
                    <a:ext uri="{FF2B5EF4-FFF2-40B4-BE49-F238E27FC236}">
                      <a16:creationId xmlns:a16="http://schemas.microsoft.com/office/drawing/2014/main" id="{A98018B7-12CA-4A12-917D-BA342FA0CC4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1" name="矩形 280">
                  <a:extLst>
                    <a:ext uri="{FF2B5EF4-FFF2-40B4-BE49-F238E27FC236}">
                      <a16:creationId xmlns:a16="http://schemas.microsoft.com/office/drawing/2014/main" id="{4C6DD599-7CD0-469F-9683-8E5209DDC34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2" name="矩形 281">
                  <a:extLst>
                    <a:ext uri="{FF2B5EF4-FFF2-40B4-BE49-F238E27FC236}">
                      <a16:creationId xmlns:a16="http://schemas.microsoft.com/office/drawing/2014/main" id="{1F0D0CE0-277E-414D-8179-B69C4881F87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12" name="群組 411">
              <a:extLst>
                <a:ext uri="{FF2B5EF4-FFF2-40B4-BE49-F238E27FC236}">
                  <a16:creationId xmlns:a16="http://schemas.microsoft.com/office/drawing/2014/main" id="{1141EEF6-AEEF-405B-973D-3FDB510C3A39}"/>
                </a:ext>
              </a:extLst>
            </p:cNvPr>
            <p:cNvGrpSpPr/>
            <p:nvPr/>
          </p:nvGrpSpPr>
          <p:grpSpPr>
            <a:xfrm>
              <a:off x="1675711" y="5191180"/>
              <a:ext cx="1499670" cy="633797"/>
              <a:chOff x="1675711" y="5191180"/>
              <a:chExt cx="1499670" cy="633797"/>
            </a:xfrm>
          </p:grpSpPr>
          <p:sp>
            <p:nvSpPr>
              <p:cNvPr id="284" name="矩形: 圓角 283">
                <a:extLst>
                  <a:ext uri="{FF2B5EF4-FFF2-40B4-BE49-F238E27FC236}">
                    <a16:creationId xmlns:a16="http://schemas.microsoft.com/office/drawing/2014/main" id="{D39FDB53-3632-4D61-8CE8-1FABBAE8B17E}"/>
                  </a:ext>
                </a:extLst>
              </p:cNvPr>
              <p:cNvSpPr/>
              <p:nvPr/>
            </p:nvSpPr>
            <p:spPr>
              <a:xfrm>
                <a:off x="1675711" y="5191180"/>
                <a:ext cx="1499670" cy="633797"/>
              </a:xfrm>
              <a:prstGeom prst="roundRect">
                <a:avLst>
                  <a:gd name="adj" fmla="val 7316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5" name="文字方塊 284">
                <a:extLst>
                  <a:ext uri="{FF2B5EF4-FFF2-40B4-BE49-F238E27FC236}">
                    <a16:creationId xmlns:a16="http://schemas.microsoft.com/office/drawing/2014/main" id="{5F33D11F-4AC3-495A-9D4D-CBE8B1F4D4CF}"/>
                  </a:ext>
                </a:extLst>
              </p:cNvPr>
              <p:cNvSpPr txBox="1"/>
              <p:nvPr/>
            </p:nvSpPr>
            <p:spPr>
              <a:xfrm>
                <a:off x="1857983" y="5213682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#4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286" name="群組 285">
                <a:extLst>
                  <a:ext uri="{FF2B5EF4-FFF2-40B4-BE49-F238E27FC236}">
                    <a16:creationId xmlns:a16="http://schemas.microsoft.com/office/drawing/2014/main" id="{3D56A4E8-DADD-4F8D-93CD-A760EF8A4221}"/>
                  </a:ext>
                </a:extLst>
              </p:cNvPr>
              <p:cNvGrpSpPr/>
              <p:nvPr/>
            </p:nvGrpSpPr>
            <p:grpSpPr>
              <a:xfrm>
                <a:off x="1942861" y="5543997"/>
                <a:ext cx="959697" cy="212084"/>
                <a:chOff x="2655181" y="7581206"/>
                <a:chExt cx="959697" cy="212084"/>
              </a:xfrm>
            </p:grpSpPr>
            <p:sp>
              <p:nvSpPr>
                <p:cNvPr id="287" name="矩形 286">
                  <a:extLst>
                    <a:ext uri="{FF2B5EF4-FFF2-40B4-BE49-F238E27FC236}">
                      <a16:creationId xmlns:a16="http://schemas.microsoft.com/office/drawing/2014/main" id="{A12F8F01-FCF9-4D1F-808F-060F5FB640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8" name="矩形 287">
                  <a:extLst>
                    <a:ext uri="{FF2B5EF4-FFF2-40B4-BE49-F238E27FC236}">
                      <a16:creationId xmlns:a16="http://schemas.microsoft.com/office/drawing/2014/main" id="{519216FB-FA22-40D5-9377-DBC66E763C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9" name="矩形 288">
                  <a:extLst>
                    <a:ext uri="{FF2B5EF4-FFF2-40B4-BE49-F238E27FC236}">
                      <a16:creationId xmlns:a16="http://schemas.microsoft.com/office/drawing/2014/main" id="{6EA66C78-4508-4970-8519-9D84EE2396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0" name="矩形 289">
                  <a:extLst>
                    <a:ext uri="{FF2B5EF4-FFF2-40B4-BE49-F238E27FC236}">
                      <a16:creationId xmlns:a16="http://schemas.microsoft.com/office/drawing/2014/main" id="{45DF837E-0A4A-482A-A9E1-610C44102E0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82" name="群組 81">
              <a:extLst>
                <a:ext uri="{FF2B5EF4-FFF2-40B4-BE49-F238E27FC236}">
                  <a16:creationId xmlns:a16="http://schemas.microsoft.com/office/drawing/2014/main" id="{C0C3BF63-1B16-4ADD-AB6D-89692D1A20CF}"/>
                </a:ext>
              </a:extLst>
            </p:cNvPr>
            <p:cNvGrpSpPr/>
            <p:nvPr/>
          </p:nvGrpSpPr>
          <p:grpSpPr>
            <a:xfrm>
              <a:off x="3357111" y="3083716"/>
              <a:ext cx="1499670" cy="633797"/>
              <a:chOff x="3357111" y="3083716"/>
              <a:chExt cx="1499670" cy="633797"/>
            </a:xfrm>
          </p:grpSpPr>
          <p:sp>
            <p:nvSpPr>
              <p:cNvPr id="292" name="矩形: 圓角 291">
                <a:extLst>
                  <a:ext uri="{FF2B5EF4-FFF2-40B4-BE49-F238E27FC236}">
                    <a16:creationId xmlns:a16="http://schemas.microsoft.com/office/drawing/2014/main" id="{678C7E2F-4A5E-4EAA-9AEB-7B5E10069E28}"/>
                  </a:ext>
                </a:extLst>
              </p:cNvPr>
              <p:cNvSpPr/>
              <p:nvPr/>
            </p:nvSpPr>
            <p:spPr>
              <a:xfrm>
                <a:off x="3357111" y="3083716"/>
                <a:ext cx="1499670" cy="633797"/>
              </a:xfrm>
              <a:prstGeom prst="roundRect">
                <a:avLst>
                  <a:gd name="adj" fmla="val 6648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3" name="文字方塊 292">
                <a:extLst>
                  <a:ext uri="{FF2B5EF4-FFF2-40B4-BE49-F238E27FC236}">
                    <a16:creationId xmlns:a16="http://schemas.microsoft.com/office/drawing/2014/main" id="{ACD1CF24-9702-4509-BDFF-D1DE0D6A038B}"/>
                  </a:ext>
                </a:extLst>
              </p:cNvPr>
              <p:cNvSpPr txBox="1"/>
              <p:nvPr/>
            </p:nvSpPr>
            <p:spPr>
              <a:xfrm>
                <a:off x="3539383" y="3106218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#5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294" name="群組 293">
                <a:extLst>
                  <a:ext uri="{FF2B5EF4-FFF2-40B4-BE49-F238E27FC236}">
                    <a16:creationId xmlns:a16="http://schemas.microsoft.com/office/drawing/2014/main" id="{9787948D-DCC7-4965-9ADE-C95E056774D6}"/>
                  </a:ext>
                </a:extLst>
              </p:cNvPr>
              <p:cNvGrpSpPr/>
              <p:nvPr/>
            </p:nvGrpSpPr>
            <p:grpSpPr>
              <a:xfrm>
                <a:off x="3624261" y="3436533"/>
                <a:ext cx="959697" cy="212084"/>
                <a:chOff x="2655181" y="7581206"/>
                <a:chExt cx="959697" cy="212084"/>
              </a:xfrm>
            </p:grpSpPr>
            <p:sp>
              <p:nvSpPr>
                <p:cNvPr id="295" name="矩形 294">
                  <a:extLst>
                    <a:ext uri="{FF2B5EF4-FFF2-40B4-BE49-F238E27FC236}">
                      <a16:creationId xmlns:a16="http://schemas.microsoft.com/office/drawing/2014/main" id="{4F47616B-A384-4C9E-8502-C95960447DD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6" name="矩形 295">
                  <a:extLst>
                    <a:ext uri="{FF2B5EF4-FFF2-40B4-BE49-F238E27FC236}">
                      <a16:creationId xmlns:a16="http://schemas.microsoft.com/office/drawing/2014/main" id="{ACACCCBB-DC31-447A-A86F-BF00617667D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7" name="矩形 296">
                  <a:extLst>
                    <a:ext uri="{FF2B5EF4-FFF2-40B4-BE49-F238E27FC236}">
                      <a16:creationId xmlns:a16="http://schemas.microsoft.com/office/drawing/2014/main" id="{DF4CF258-5257-4366-8DD3-B4D22DADE2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8" name="矩形 297">
                  <a:extLst>
                    <a:ext uri="{FF2B5EF4-FFF2-40B4-BE49-F238E27FC236}">
                      <a16:creationId xmlns:a16="http://schemas.microsoft.com/office/drawing/2014/main" id="{109F26E3-2675-4C94-86AD-D0B4AF301C4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81" name="群組 80">
              <a:extLst>
                <a:ext uri="{FF2B5EF4-FFF2-40B4-BE49-F238E27FC236}">
                  <a16:creationId xmlns:a16="http://schemas.microsoft.com/office/drawing/2014/main" id="{B6A4DD6A-42D1-42CD-98F1-8D879356A031}"/>
                </a:ext>
              </a:extLst>
            </p:cNvPr>
            <p:cNvGrpSpPr/>
            <p:nvPr/>
          </p:nvGrpSpPr>
          <p:grpSpPr>
            <a:xfrm>
              <a:off x="3357111" y="3786204"/>
              <a:ext cx="1499670" cy="633797"/>
              <a:chOff x="3357111" y="3786204"/>
              <a:chExt cx="1499670" cy="633797"/>
            </a:xfrm>
          </p:grpSpPr>
          <p:sp>
            <p:nvSpPr>
              <p:cNvPr id="300" name="矩形: 圓角 299">
                <a:extLst>
                  <a:ext uri="{FF2B5EF4-FFF2-40B4-BE49-F238E27FC236}">
                    <a16:creationId xmlns:a16="http://schemas.microsoft.com/office/drawing/2014/main" id="{9BCAAA62-CBAA-4DFA-A3C4-253F24D738DB}"/>
                  </a:ext>
                </a:extLst>
              </p:cNvPr>
              <p:cNvSpPr/>
              <p:nvPr/>
            </p:nvSpPr>
            <p:spPr>
              <a:xfrm>
                <a:off x="3357111" y="3786204"/>
                <a:ext cx="1499670" cy="633797"/>
              </a:xfrm>
              <a:prstGeom prst="roundRect">
                <a:avLst>
                  <a:gd name="adj" fmla="val 6648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1" name="文字方塊 300">
                <a:extLst>
                  <a:ext uri="{FF2B5EF4-FFF2-40B4-BE49-F238E27FC236}">
                    <a16:creationId xmlns:a16="http://schemas.microsoft.com/office/drawing/2014/main" id="{1839CDE2-D8F6-4759-8841-40A917063791}"/>
                  </a:ext>
                </a:extLst>
              </p:cNvPr>
              <p:cNvSpPr txBox="1"/>
              <p:nvPr/>
            </p:nvSpPr>
            <p:spPr>
              <a:xfrm>
                <a:off x="3539383" y="3808706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#6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02" name="群組 301">
                <a:extLst>
                  <a:ext uri="{FF2B5EF4-FFF2-40B4-BE49-F238E27FC236}">
                    <a16:creationId xmlns:a16="http://schemas.microsoft.com/office/drawing/2014/main" id="{6706ED69-6B31-4DD1-A79F-861306CF612A}"/>
                  </a:ext>
                </a:extLst>
              </p:cNvPr>
              <p:cNvGrpSpPr/>
              <p:nvPr/>
            </p:nvGrpSpPr>
            <p:grpSpPr>
              <a:xfrm>
                <a:off x="3624261" y="4139021"/>
                <a:ext cx="959697" cy="212084"/>
                <a:chOff x="2655181" y="7581206"/>
                <a:chExt cx="959697" cy="212084"/>
              </a:xfrm>
            </p:grpSpPr>
            <p:sp>
              <p:nvSpPr>
                <p:cNvPr id="303" name="矩形 302">
                  <a:extLst>
                    <a:ext uri="{FF2B5EF4-FFF2-40B4-BE49-F238E27FC236}">
                      <a16:creationId xmlns:a16="http://schemas.microsoft.com/office/drawing/2014/main" id="{A373D594-E526-4088-815B-FB5F4A0BB6D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4" name="矩形 303">
                  <a:extLst>
                    <a:ext uri="{FF2B5EF4-FFF2-40B4-BE49-F238E27FC236}">
                      <a16:creationId xmlns:a16="http://schemas.microsoft.com/office/drawing/2014/main" id="{F7D8FA07-9F97-40FB-A7FB-C2C13B796D1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5" name="矩形 304">
                  <a:extLst>
                    <a:ext uri="{FF2B5EF4-FFF2-40B4-BE49-F238E27FC236}">
                      <a16:creationId xmlns:a16="http://schemas.microsoft.com/office/drawing/2014/main" id="{EC5F28D7-D1FB-4AB2-9AA8-B18F382727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6" name="矩形 305">
                  <a:extLst>
                    <a:ext uri="{FF2B5EF4-FFF2-40B4-BE49-F238E27FC236}">
                      <a16:creationId xmlns:a16="http://schemas.microsoft.com/office/drawing/2014/main" id="{4887D1FB-E204-4AAE-A56B-E469DD7E60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80" name="群組 79">
              <a:extLst>
                <a:ext uri="{FF2B5EF4-FFF2-40B4-BE49-F238E27FC236}">
                  <a16:creationId xmlns:a16="http://schemas.microsoft.com/office/drawing/2014/main" id="{7F6D2441-2F8D-4699-9B38-0381F6B22B43}"/>
                </a:ext>
              </a:extLst>
            </p:cNvPr>
            <p:cNvGrpSpPr/>
            <p:nvPr/>
          </p:nvGrpSpPr>
          <p:grpSpPr>
            <a:xfrm>
              <a:off x="3357111" y="4488692"/>
              <a:ext cx="1499670" cy="633797"/>
              <a:chOff x="3357111" y="4488692"/>
              <a:chExt cx="1499670" cy="633797"/>
            </a:xfrm>
          </p:grpSpPr>
          <p:sp>
            <p:nvSpPr>
              <p:cNvPr id="308" name="矩形: 圓角 307">
                <a:extLst>
                  <a:ext uri="{FF2B5EF4-FFF2-40B4-BE49-F238E27FC236}">
                    <a16:creationId xmlns:a16="http://schemas.microsoft.com/office/drawing/2014/main" id="{CBD4CE73-742D-4A0B-9CAF-F087C04B6E3A}"/>
                  </a:ext>
                </a:extLst>
              </p:cNvPr>
              <p:cNvSpPr/>
              <p:nvPr/>
            </p:nvSpPr>
            <p:spPr>
              <a:xfrm>
                <a:off x="3357111" y="4488692"/>
                <a:ext cx="1499670" cy="633797"/>
              </a:xfrm>
              <a:prstGeom prst="roundRect">
                <a:avLst>
                  <a:gd name="adj" fmla="val 7149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9" name="文字方塊 308">
                <a:extLst>
                  <a:ext uri="{FF2B5EF4-FFF2-40B4-BE49-F238E27FC236}">
                    <a16:creationId xmlns:a16="http://schemas.microsoft.com/office/drawing/2014/main" id="{BAA14273-A9E4-42D9-8677-E73C4C612A8C}"/>
                  </a:ext>
                </a:extLst>
              </p:cNvPr>
              <p:cNvSpPr txBox="1"/>
              <p:nvPr/>
            </p:nvSpPr>
            <p:spPr>
              <a:xfrm>
                <a:off x="3539383" y="4511194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#7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10" name="群組 309">
                <a:extLst>
                  <a:ext uri="{FF2B5EF4-FFF2-40B4-BE49-F238E27FC236}">
                    <a16:creationId xmlns:a16="http://schemas.microsoft.com/office/drawing/2014/main" id="{E402AB02-D88C-4949-9025-7116655899B9}"/>
                  </a:ext>
                </a:extLst>
              </p:cNvPr>
              <p:cNvGrpSpPr/>
              <p:nvPr/>
            </p:nvGrpSpPr>
            <p:grpSpPr>
              <a:xfrm>
                <a:off x="3624261" y="4841509"/>
                <a:ext cx="959697" cy="212084"/>
                <a:chOff x="2655181" y="7581206"/>
                <a:chExt cx="959697" cy="212084"/>
              </a:xfrm>
            </p:grpSpPr>
            <p:sp>
              <p:nvSpPr>
                <p:cNvPr id="311" name="矩形 310">
                  <a:extLst>
                    <a:ext uri="{FF2B5EF4-FFF2-40B4-BE49-F238E27FC236}">
                      <a16:creationId xmlns:a16="http://schemas.microsoft.com/office/drawing/2014/main" id="{55BEEB29-5A92-4653-AB60-A44C3EEFE13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2" name="矩形 311">
                  <a:extLst>
                    <a:ext uri="{FF2B5EF4-FFF2-40B4-BE49-F238E27FC236}">
                      <a16:creationId xmlns:a16="http://schemas.microsoft.com/office/drawing/2014/main" id="{8BE3447A-AB6B-427B-B1A6-CB6FC00019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3" name="矩形 312">
                  <a:extLst>
                    <a:ext uri="{FF2B5EF4-FFF2-40B4-BE49-F238E27FC236}">
                      <a16:creationId xmlns:a16="http://schemas.microsoft.com/office/drawing/2014/main" id="{E44F1012-A255-4904-A43E-FEB41659AAD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4" name="矩形 313">
                  <a:extLst>
                    <a:ext uri="{FF2B5EF4-FFF2-40B4-BE49-F238E27FC236}">
                      <a16:creationId xmlns:a16="http://schemas.microsoft.com/office/drawing/2014/main" id="{F12F3CCB-A673-4F65-812F-559201DCC3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9" name="群組 78">
              <a:extLst>
                <a:ext uri="{FF2B5EF4-FFF2-40B4-BE49-F238E27FC236}">
                  <a16:creationId xmlns:a16="http://schemas.microsoft.com/office/drawing/2014/main" id="{1F5D3186-F32A-4A0B-B3D0-AE33B3D15580}"/>
                </a:ext>
              </a:extLst>
            </p:cNvPr>
            <p:cNvGrpSpPr/>
            <p:nvPr/>
          </p:nvGrpSpPr>
          <p:grpSpPr>
            <a:xfrm>
              <a:off x="3357111" y="5191180"/>
              <a:ext cx="1499670" cy="633797"/>
              <a:chOff x="3357111" y="5191180"/>
              <a:chExt cx="1499670" cy="633797"/>
            </a:xfrm>
          </p:grpSpPr>
          <p:sp>
            <p:nvSpPr>
              <p:cNvPr id="316" name="矩形: 圓角 315">
                <a:extLst>
                  <a:ext uri="{FF2B5EF4-FFF2-40B4-BE49-F238E27FC236}">
                    <a16:creationId xmlns:a16="http://schemas.microsoft.com/office/drawing/2014/main" id="{01385509-D9EF-4DBA-A0C6-7002E8D52DA9}"/>
                  </a:ext>
                </a:extLst>
              </p:cNvPr>
              <p:cNvSpPr/>
              <p:nvPr/>
            </p:nvSpPr>
            <p:spPr>
              <a:xfrm>
                <a:off x="3357111" y="5191180"/>
                <a:ext cx="1499670" cy="633797"/>
              </a:xfrm>
              <a:prstGeom prst="roundRect">
                <a:avLst>
                  <a:gd name="adj" fmla="val 6898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7" name="文字方塊 316">
                <a:extLst>
                  <a:ext uri="{FF2B5EF4-FFF2-40B4-BE49-F238E27FC236}">
                    <a16:creationId xmlns:a16="http://schemas.microsoft.com/office/drawing/2014/main" id="{1BBE8FBD-2B05-4CBB-9226-447C8FABABB4}"/>
                  </a:ext>
                </a:extLst>
              </p:cNvPr>
              <p:cNvSpPr txBox="1"/>
              <p:nvPr/>
            </p:nvSpPr>
            <p:spPr>
              <a:xfrm>
                <a:off x="3539383" y="5213682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#8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18" name="群組 317">
                <a:extLst>
                  <a:ext uri="{FF2B5EF4-FFF2-40B4-BE49-F238E27FC236}">
                    <a16:creationId xmlns:a16="http://schemas.microsoft.com/office/drawing/2014/main" id="{8C90C54C-962E-43A9-9B60-9BDAFF4AAA09}"/>
                  </a:ext>
                </a:extLst>
              </p:cNvPr>
              <p:cNvGrpSpPr/>
              <p:nvPr/>
            </p:nvGrpSpPr>
            <p:grpSpPr>
              <a:xfrm>
                <a:off x="3624261" y="5543997"/>
                <a:ext cx="959697" cy="212084"/>
                <a:chOff x="2655181" y="7581206"/>
                <a:chExt cx="959697" cy="212084"/>
              </a:xfrm>
            </p:grpSpPr>
            <p:sp>
              <p:nvSpPr>
                <p:cNvPr id="319" name="矩形 318">
                  <a:extLst>
                    <a:ext uri="{FF2B5EF4-FFF2-40B4-BE49-F238E27FC236}">
                      <a16:creationId xmlns:a16="http://schemas.microsoft.com/office/drawing/2014/main" id="{5077B0EE-60C7-4CAF-AA67-CBB737960B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0" name="矩形 319">
                  <a:extLst>
                    <a:ext uri="{FF2B5EF4-FFF2-40B4-BE49-F238E27FC236}">
                      <a16:creationId xmlns:a16="http://schemas.microsoft.com/office/drawing/2014/main" id="{A2BFCBD0-1925-4448-A175-C5EA1F8FA86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1" name="矩形 320">
                  <a:extLst>
                    <a:ext uri="{FF2B5EF4-FFF2-40B4-BE49-F238E27FC236}">
                      <a16:creationId xmlns:a16="http://schemas.microsoft.com/office/drawing/2014/main" id="{1B4C8300-C97B-43F2-8596-58DDC03F34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2" name="矩形 321">
                  <a:extLst>
                    <a:ext uri="{FF2B5EF4-FFF2-40B4-BE49-F238E27FC236}">
                      <a16:creationId xmlns:a16="http://schemas.microsoft.com/office/drawing/2014/main" id="{1B20C649-4D2F-4753-8C65-20ED44CDFF0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323" name="接點: 肘形 322">
              <a:extLst>
                <a:ext uri="{FF2B5EF4-FFF2-40B4-BE49-F238E27FC236}">
                  <a16:creationId xmlns:a16="http://schemas.microsoft.com/office/drawing/2014/main" id="{0008AD07-0FDC-400B-8A1E-F6A91C01FA25}"/>
                </a:ext>
              </a:extLst>
            </p:cNvPr>
            <p:cNvCxnSpPr>
              <a:cxnSpLocks/>
              <a:stCxn id="266" idx="2"/>
              <a:endCxn id="257" idx="0"/>
            </p:cNvCxnSpPr>
            <p:nvPr/>
          </p:nvCxnSpPr>
          <p:spPr>
            <a:xfrm rot="5400000">
              <a:off x="2983505" y="1833424"/>
              <a:ext cx="683138" cy="2523081"/>
            </a:xfrm>
            <a:prstGeom prst="bentConnector3">
              <a:avLst>
                <a:gd name="adj1" fmla="val 38102"/>
              </a:avLst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4" name="接點: 肘形 323">
              <a:extLst>
                <a:ext uri="{FF2B5EF4-FFF2-40B4-BE49-F238E27FC236}">
                  <a16:creationId xmlns:a16="http://schemas.microsoft.com/office/drawing/2014/main" id="{2DAB1AA8-D029-4F8B-9AE0-7EEC7F18D741}"/>
                </a:ext>
              </a:extLst>
            </p:cNvPr>
            <p:cNvCxnSpPr>
              <a:cxnSpLocks/>
              <a:stCxn id="265" idx="2"/>
              <a:endCxn id="295" idx="0"/>
            </p:cNvCxnSpPr>
            <p:nvPr/>
          </p:nvCxnSpPr>
          <p:spPr>
            <a:xfrm rot="5400000">
              <a:off x="3943930" y="2554398"/>
              <a:ext cx="683138" cy="1081132"/>
            </a:xfrm>
            <a:prstGeom prst="bentConnector3">
              <a:avLst>
                <a:gd name="adj1" fmla="val 51487"/>
              </a:avLst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5" name="接點: 肘形 324">
              <a:extLst>
                <a:ext uri="{FF2B5EF4-FFF2-40B4-BE49-F238E27FC236}">
                  <a16:creationId xmlns:a16="http://schemas.microsoft.com/office/drawing/2014/main" id="{37D1BB13-F863-49B0-B684-E439B0DF5EA1}"/>
                </a:ext>
              </a:extLst>
            </p:cNvPr>
            <p:cNvCxnSpPr>
              <a:cxnSpLocks/>
              <a:stCxn id="260" idx="2"/>
              <a:endCxn id="271" idx="0"/>
            </p:cNvCxnSpPr>
            <p:nvPr/>
          </p:nvCxnSpPr>
          <p:spPr>
            <a:xfrm flipH="1">
              <a:off x="2063533" y="3648617"/>
              <a:ext cx="718354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6" name="接點: 肘形 325">
              <a:extLst>
                <a:ext uri="{FF2B5EF4-FFF2-40B4-BE49-F238E27FC236}">
                  <a16:creationId xmlns:a16="http://schemas.microsoft.com/office/drawing/2014/main" id="{D0F35BB2-CECD-4BA0-9D41-CF31A07D7DE1}"/>
                </a:ext>
              </a:extLst>
            </p:cNvPr>
            <p:cNvCxnSpPr>
              <a:cxnSpLocks/>
              <a:stCxn id="274" idx="2"/>
              <a:endCxn id="279" idx="0"/>
            </p:cNvCxnSpPr>
            <p:nvPr/>
          </p:nvCxnSpPr>
          <p:spPr>
            <a:xfrm flipH="1">
              <a:off x="2063533" y="4351105"/>
              <a:ext cx="718354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7" name="接點: 肘形 326">
              <a:extLst>
                <a:ext uri="{FF2B5EF4-FFF2-40B4-BE49-F238E27FC236}">
                  <a16:creationId xmlns:a16="http://schemas.microsoft.com/office/drawing/2014/main" id="{283AD02D-CE0C-4563-B5EC-32E318E330D0}"/>
                </a:ext>
              </a:extLst>
            </p:cNvPr>
            <p:cNvCxnSpPr>
              <a:cxnSpLocks/>
              <a:stCxn id="282" idx="2"/>
              <a:endCxn id="287" idx="0"/>
            </p:cNvCxnSpPr>
            <p:nvPr/>
          </p:nvCxnSpPr>
          <p:spPr>
            <a:xfrm flipH="1">
              <a:off x="2063533" y="5053593"/>
              <a:ext cx="718354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73" name="群組 72">
              <a:extLst>
                <a:ext uri="{FF2B5EF4-FFF2-40B4-BE49-F238E27FC236}">
                  <a16:creationId xmlns:a16="http://schemas.microsoft.com/office/drawing/2014/main" id="{FC668181-3351-412D-BCC6-8782D536FE5F}"/>
                </a:ext>
              </a:extLst>
            </p:cNvPr>
            <p:cNvGrpSpPr/>
            <p:nvPr/>
          </p:nvGrpSpPr>
          <p:grpSpPr>
            <a:xfrm>
              <a:off x="5045729" y="3083716"/>
              <a:ext cx="1499670" cy="633797"/>
              <a:chOff x="5045729" y="3083716"/>
              <a:chExt cx="1499670" cy="633797"/>
            </a:xfrm>
          </p:grpSpPr>
          <p:sp>
            <p:nvSpPr>
              <p:cNvPr id="332" name="矩形: 圓角 331">
                <a:extLst>
                  <a:ext uri="{FF2B5EF4-FFF2-40B4-BE49-F238E27FC236}">
                    <a16:creationId xmlns:a16="http://schemas.microsoft.com/office/drawing/2014/main" id="{523D3E82-D1A8-4CF2-BE3A-B1F732CE1CC3}"/>
                  </a:ext>
                </a:extLst>
              </p:cNvPr>
              <p:cNvSpPr/>
              <p:nvPr/>
            </p:nvSpPr>
            <p:spPr>
              <a:xfrm>
                <a:off x="5045729" y="3083716"/>
                <a:ext cx="1499670" cy="633797"/>
              </a:xfrm>
              <a:prstGeom prst="roundRect">
                <a:avLst>
                  <a:gd name="adj" fmla="val 6899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3" name="文字方塊 332">
                <a:extLst>
                  <a:ext uri="{FF2B5EF4-FFF2-40B4-BE49-F238E27FC236}">
                    <a16:creationId xmlns:a16="http://schemas.microsoft.com/office/drawing/2014/main" id="{7C7872B6-E625-4817-8544-5C57D4AC334A}"/>
                  </a:ext>
                </a:extLst>
              </p:cNvPr>
              <p:cNvSpPr txBox="1"/>
              <p:nvPr/>
            </p:nvSpPr>
            <p:spPr>
              <a:xfrm>
                <a:off x="5228001" y="3106218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#9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34" name="群組 333">
                <a:extLst>
                  <a:ext uri="{FF2B5EF4-FFF2-40B4-BE49-F238E27FC236}">
                    <a16:creationId xmlns:a16="http://schemas.microsoft.com/office/drawing/2014/main" id="{FAAF7E15-AD2B-4BD3-B8D1-6EBA4BEEFA8E}"/>
                  </a:ext>
                </a:extLst>
              </p:cNvPr>
              <p:cNvGrpSpPr/>
              <p:nvPr/>
            </p:nvGrpSpPr>
            <p:grpSpPr>
              <a:xfrm>
                <a:off x="5312879" y="3436533"/>
                <a:ext cx="959697" cy="212084"/>
                <a:chOff x="2655181" y="7581206"/>
                <a:chExt cx="959697" cy="212084"/>
              </a:xfrm>
            </p:grpSpPr>
            <p:sp>
              <p:nvSpPr>
                <p:cNvPr id="335" name="矩形 334">
                  <a:extLst>
                    <a:ext uri="{FF2B5EF4-FFF2-40B4-BE49-F238E27FC236}">
                      <a16:creationId xmlns:a16="http://schemas.microsoft.com/office/drawing/2014/main" id="{F8EFE103-C975-4BDB-B692-997EA74ED98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36" name="矩形 335">
                  <a:extLst>
                    <a:ext uri="{FF2B5EF4-FFF2-40B4-BE49-F238E27FC236}">
                      <a16:creationId xmlns:a16="http://schemas.microsoft.com/office/drawing/2014/main" id="{2C7CE913-5266-43D1-B91E-335B20FAE4F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37" name="矩形 336">
                  <a:extLst>
                    <a:ext uri="{FF2B5EF4-FFF2-40B4-BE49-F238E27FC236}">
                      <a16:creationId xmlns:a16="http://schemas.microsoft.com/office/drawing/2014/main" id="{038FDD9C-B5C2-404B-AF72-62383DCF34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38" name="矩形 337">
                  <a:extLst>
                    <a:ext uri="{FF2B5EF4-FFF2-40B4-BE49-F238E27FC236}">
                      <a16:creationId xmlns:a16="http://schemas.microsoft.com/office/drawing/2014/main" id="{E19B4405-6EEC-4FCA-9B91-2C8BECDE39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6" name="群組 75">
              <a:extLst>
                <a:ext uri="{FF2B5EF4-FFF2-40B4-BE49-F238E27FC236}">
                  <a16:creationId xmlns:a16="http://schemas.microsoft.com/office/drawing/2014/main" id="{1134442D-094B-4A3E-9127-7ED54A2C992D}"/>
                </a:ext>
              </a:extLst>
            </p:cNvPr>
            <p:cNvGrpSpPr/>
            <p:nvPr/>
          </p:nvGrpSpPr>
          <p:grpSpPr>
            <a:xfrm>
              <a:off x="5045729" y="3786204"/>
              <a:ext cx="1499670" cy="633797"/>
              <a:chOff x="5045729" y="3786204"/>
              <a:chExt cx="1499670" cy="633797"/>
            </a:xfrm>
          </p:grpSpPr>
          <p:sp>
            <p:nvSpPr>
              <p:cNvPr id="340" name="矩形: 圓角 339">
                <a:extLst>
                  <a:ext uri="{FF2B5EF4-FFF2-40B4-BE49-F238E27FC236}">
                    <a16:creationId xmlns:a16="http://schemas.microsoft.com/office/drawing/2014/main" id="{33F2362E-4A6D-402D-B91A-15CE7298AB20}"/>
                  </a:ext>
                </a:extLst>
              </p:cNvPr>
              <p:cNvSpPr/>
              <p:nvPr/>
            </p:nvSpPr>
            <p:spPr>
              <a:xfrm>
                <a:off x="5045729" y="3786204"/>
                <a:ext cx="1499670" cy="633797"/>
              </a:xfrm>
              <a:prstGeom prst="roundRect">
                <a:avLst>
                  <a:gd name="adj" fmla="val 765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1" name="文字方塊 340">
                <a:extLst>
                  <a:ext uri="{FF2B5EF4-FFF2-40B4-BE49-F238E27FC236}">
                    <a16:creationId xmlns:a16="http://schemas.microsoft.com/office/drawing/2014/main" id="{A8CFDD49-061F-4342-8899-02F7BBE7A26E}"/>
                  </a:ext>
                </a:extLst>
              </p:cNvPr>
              <p:cNvSpPr txBox="1"/>
              <p:nvPr/>
            </p:nvSpPr>
            <p:spPr>
              <a:xfrm>
                <a:off x="5185357" y="3808706"/>
                <a:ext cx="1220412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#10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42" name="群組 341">
                <a:extLst>
                  <a:ext uri="{FF2B5EF4-FFF2-40B4-BE49-F238E27FC236}">
                    <a16:creationId xmlns:a16="http://schemas.microsoft.com/office/drawing/2014/main" id="{A2BA1FD2-3EF2-4B14-B4A6-ACDFD9305B51}"/>
                  </a:ext>
                </a:extLst>
              </p:cNvPr>
              <p:cNvGrpSpPr/>
              <p:nvPr/>
            </p:nvGrpSpPr>
            <p:grpSpPr>
              <a:xfrm>
                <a:off x="5312879" y="4139021"/>
                <a:ext cx="959697" cy="212084"/>
                <a:chOff x="2655181" y="7581206"/>
                <a:chExt cx="959697" cy="212084"/>
              </a:xfrm>
            </p:grpSpPr>
            <p:sp>
              <p:nvSpPr>
                <p:cNvPr id="343" name="矩形 342">
                  <a:extLst>
                    <a:ext uri="{FF2B5EF4-FFF2-40B4-BE49-F238E27FC236}">
                      <a16:creationId xmlns:a16="http://schemas.microsoft.com/office/drawing/2014/main" id="{0C476C95-44AC-4935-A48A-184AF4A9C1C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4" name="矩形 343">
                  <a:extLst>
                    <a:ext uri="{FF2B5EF4-FFF2-40B4-BE49-F238E27FC236}">
                      <a16:creationId xmlns:a16="http://schemas.microsoft.com/office/drawing/2014/main" id="{1E1CE920-F93F-492A-A6A7-8620F041A6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5" name="矩形 344">
                  <a:extLst>
                    <a:ext uri="{FF2B5EF4-FFF2-40B4-BE49-F238E27FC236}">
                      <a16:creationId xmlns:a16="http://schemas.microsoft.com/office/drawing/2014/main" id="{0B5282D0-8C8A-45F4-81E0-E573048D33D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6" name="矩形 345">
                  <a:extLst>
                    <a:ext uri="{FF2B5EF4-FFF2-40B4-BE49-F238E27FC236}">
                      <a16:creationId xmlns:a16="http://schemas.microsoft.com/office/drawing/2014/main" id="{A6DB5E97-DDBF-4292-8020-76EF1F9A0E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7" name="群組 76">
              <a:extLst>
                <a:ext uri="{FF2B5EF4-FFF2-40B4-BE49-F238E27FC236}">
                  <a16:creationId xmlns:a16="http://schemas.microsoft.com/office/drawing/2014/main" id="{416655CA-E96B-418A-B46B-D622A9C53B0C}"/>
                </a:ext>
              </a:extLst>
            </p:cNvPr>
            <p:cNvGrpSpPr/>
            <p:nvPr/>
          </p:nvGrpSpPr>
          <p:grpSpPr>
            <a:xfrm>
              <a:off x="5045729" y="4488692"/>
              <a:ext cx="1499670" cy="633797"/>
              <a:chOff x="5045729" y="4488692"/>
              <a:chExt cx="1499670" cy="633797"/>
            </a:xfrm>
          </p:grpSpPr>
          <p:sp>
            <p:nvSpPr>
              <p:cNvPr id="348" name="矩形: 圓角 347">
                <a:extLst>
                  <a:ext uri="{FF2B5EF4-FFF2-40B4-BE49-F238E27FC236}">
                    <a16:creationId xmlns:a16="http://schemas.microsoft.com/office/drawing/2014/main" id="{86594680-7D53-47B6-A352-82A43C515093}"/>
                  </a:ext>
                </a:extLst>
              </p:cNvPr>
              <p:cNvSpPr/>
              <p:nvPr/>
            </p:nvSpPr>
            <p:spPr>
              <a:xfrm>
                <a:off x="5045729" y="4488692"/>
                <a:ext cx="1499670" cy="633797"/>
              </a:xfrm>
              <a:prstGeom prst="roundRect">
                <a:avLst>
                  <a:gd name="adj" fmla="val 7316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9" name="文字方塊 348">
                <a:extLst>
                  <a:ext uri="{FF2B5EF4-FFF2-40B4-BE49-F238E27FC236}">
                    <a16:creationId xmlns:a16="http://schemas.microsoft.com/office/drawing/2014/main" id="{C305FCE0-E047-42D3-94A7-75D513B1A5EA}"/>
                  </a:ext>
                </a:extLst>
              </p:cNvPr>
              <p:cNvSpPr txBox="1"/>
              <p:nvPr/>
            </p:nvSpPr>
            <p:spPr>
              <a:xfrm>
                <a:off x="5191081" y="4511194"/>
                <a:ext cx="1208967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#11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50" name="群組 349">
                <a:extLst>
                  <a:ext uri="{FF2B5EF4-FFF2-40B4-BE49-F238E27FC236}">
                    <a16:creationId xmlns:a16="http://schemas.microsoft.com/office/drawing/2014/main" id="{75AF09E7-74C4-44F6-9927-FB2784F31B1F}"/>
                  </a:ext>
                </a:extLst>
              </p:cNvPr>
              <p:cNvGrpSpPr/>
              <p:nvPr/>
            </p:nvGrpSpPr>
            <p:grpSpPr>
              <a:xfrm>
                <a:off x="5312879" y="4841509"/>
                <a:ext cx="959697" cy="212084"/>
                <a:chOff x="2655181" y="7581206"/>
                <a:chExt cx="959697" cy="212084"/>
              </a:xfrm>
            </p:grpSpPr>
            <p:sp>
              <p:nvSpPr>
                <p:cNvPr id="351" name="矩形 350">
                  <a:extLst>
                    <a:ext uri="{FF2B5EF4-FFF2-40B4-BE49-F238E27FC236}">
                      <a16:creationId xmlns:a16="http://schemas.microsoft.com/office/drawing/2014/main" id="{6B4D8F76-35DD-4CDD-9ED4-BF3CAFDD0B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2" name="矩形 351">
                  <a:extLst>
                    <a:ext uri="{FF2B5EF4-FFF2-40B4-BE49-F238E27FC236}">
                      <a16:creationId xmlns:a16="http://schemas.microsoft.com/office/drawing/2014/main" id="{3B9C4CB4-FC25-4990-B0B6-63BFDA0300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3" name="矩形 352">
                  <a:extLst>
                    <a:ext uri="{FF2B5EF4-FFF2-40B4-BE49-F238E27FC236}">
                      <a16:creationId xmlns:a16="http://schemas.microsoft.com/office/drawing/2014/main" id="{BF182B7D-D5FA-465B-A505-EE86A471EE5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4" name="矩形 353">
                  <a:extLst>
                    <a:ext uri="{FF2B5EF4-FFF2-40B4-BE49-F238E27FC236}">
                      <a16:creationId xmlns:a16="http://schemas.microsoft.com/office/drawing/2014/main" id="{7521EE3C-2BD5-4E18-9C2A-CBC2983E35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8" name="群組 77">
              <a:extLst>
                <a:ext uri="{FF2B5EF4-FFF2-40B4-BE49-F238E27FC236}">
                  <a16:creationId xmlns:a16="http://schemas.microsoft.com/office/drawing/2014/main" id="{31CF4106-D00D-401C-97AC-9468C798B6F0}"/>
                </a:ext>
              </a:extLst>
            </p:cNvPr>
            <p:cNvGrpSpPr/>
            <p:nvPr/>
          </p:nvGrpSpPr>
          <p:grpSpPr>
            <a:xfrm>
              <a:off x="5045729" y="5191180"/>
              <a:ext cx="1499670" cy="633797"/>
              <a:chOff x="5045729" y="5191180"/>
              <a:chExt cx="1499670" cy="633797"/>
            </a:xfrm>
          </p:grpSpPr>
          <p:sp>
            <p:nvSpPr>
              <p:cNvPr id="356" name="矩形: 圓角 355">
                <a:extLst>
                  <a:ext uri="{FF2B5EF4-FFF2-40B4-BE49-F238E27FC236}">
                    <a16:creationId xmlns:a16="http://schemas.microsoft.com/office/drawing/2014/main" id="{058BD6A8-9128-48A7-A67D-91301BA806B9}"/>
                  </a:ext>
                </a:extLst>
              </p:cNvPr>
              <p:cNvSpPr/>
              <p:nvPr/>
            </p:nvSpPr>
            <p:spPr>
              <a:xfrm>
                <a:off x="5045729" y="5191180"/>
                <a:ext cx="1499670" cy="633797"/>
              </a:xfrm>
              <a:prstGeom prst="roundRect">
                <a:avLst>
                  <a:gd name="adj" fmla="val 7316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7" name="文字方塊 356">
                <a:extLst>
                  <a:ext uri="{FF2B5EF4-FFF2-40B4-BE49-F238E27FC236}">
                    <a16:creationId xmlns:a16="http://schemas.microsoft.com/office/drawing/2014/main" id="{AA65BEC6-5B3A-4C78-87B6-A7AEA2CD3634}"/>
                  </a:ext>
                </a:extLst>
              </p:cNvPr>
              <p:cNvSpPr txBox="1"/>
              <p:nvPr/>
            </p:nvSpPr>
            <p:spPr>
              <a:xfrm>
                <a:off x="5185357" y="5213682"/>
                <a:ext cx="1220412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#12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58" name="群組 357">
                <a:extLst>
                  <a:ext uri="{FF2B5EF4-FFF2-40B4-BE49-F238E27FC236}">
                    <a16:creationId xmlns:a16="http://schemas.microsoft.com/office/drawing/2014/main" id="{71F39C15-C970-41E6-BDA3-1B10464CC9BA}"/>
                  </a:ext>
                </a:extLst>
              </p:cNvPr>
              <p:cNvGrpSpPr/>
              <p:nvPr/>
            </p:nvGrpSpPr>
            <p:grpSpPr>
              <a:xfrm>
                <a:off x="5312879" y="5543997"/>
                <a:ext cx="959697" cy="212084"/>
                <a:chOff x="2655181" y="7581206"/>
                <a:chExt cx="959697" cy="212084"/>
              </a:xfrm>
            </p:grpSpPr>
            <p:sp>
              <p:nvSpPr>
                <p:cNvPr id="359" name="矩形 358">
                  <a:extLst>
                    <a:ext uri="{FF2B5EF4-FFF2-40B4-BE49-F238E27FC236}">
                      <a16:creationId xmlns:a16="http://schemas.microsoft.com/office/drawing/2014/main" id="{AF4F366A-D6B5-498E-896C-48FDC875450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0" name="矩形 359">
                  <a:extLst>
                    <a:ext uri="{FF2B5EF4-FFF2-40B4-BE49-F238E27FC236}">
                      <a16:creationId xmlns:a16="http://schemas.microsoft.com/office/drawing/2014/main" id="{96E089A2-D2C5-4A57-A807-1C2AE35C6C3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1" name="矩形 360">
                  <a:extLst>
                    <a:ext uri="{FF2B5EF4-FFF2-40B4-BE49-F238E27FC236}">
                      <a16:creationId xmlns:a16="http://schemas.microsoft.com/office/drawing/2014/main" id="{5718EEEA-85D3-4019-A252-17032602B8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2" name="矩形 361">
                  <a:extLst>
                    <a:ext uri="{FF2B5EF4-FFF2-40B4-BE49-F238E27FC236}">
                      <a16:creationId xmlns:a16="http://schemas.microsoft.com/office/drawing/2014/main" id="{CA309E3A-495C-4AD4-827E-FE28F91E06C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2" name="群組 71">
              <a:extLst>
                <a:ext uri="{FF2B5EF4-FFF2-40B4-BE49-F238E27FC236}">
                  <a16:creationId xmlns:a16="http://schemas.microsoft.com/office/drawing/2014/main" id="{90478720-3BC3-4E0F-9CF5-4F857AB5D471}"/>
                </a:ext>
              </a:extLst>
            </p:cNvPr>
            <p:cNvGrpSpPr/>
            <p:nvPr/>
          </p:nvGrpSpPr>
          <p:grpSpPr>
            <a:xfrm>
              <a:off x="6719092" y="3083716"/>
              <a:ext cx="1499670" cy="633797"/>
              <a:chOff x="6719092" y="3083716"/>
              <a:chExt cx="1499670" cy="633797"/>
            </a:xfrm>
          </p:grpSpPr>
          <p:sp>
            <p:nvSpPr>
              <p:cNvPr id="364" name="矩形: 圓角 363">
                <a:extLst>
                  <a:ext uri="{FF2B5EF4-FFF2-40B4-BE49-F238E27FC236}">
                    <a16:creationId xmlns:a16="http://schemas.microsoft.com/office/drawing/2014/main" id="{6AA37911-DDA0-49DC-9691-9FD41D20CC46}"/>
                  </a:ext>
                </a:extLst>
              </p:cNvPr>
              <p:cNvSpPr/>
              <p:nvPr/>
            </p:nvSpPr>
            <p:spPr>
              <a:xfrm>
                <a:off x="6719092" y="3083716"/>
                <a:ext cx="1499670" cy="633797"/>
              </a:xfrm>
              <a:prstGeom prst="roundRect">
                <a:avLst>
                  <a:gd name="adj" fmla="val 7316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5" name="文字方塊 364">
                <a:extLst>
                  <a:ext uri="{FF2B5EF4-FFF2-40B4-BE49-F238E27FC236}">
                    <a16:creationId xmlns:a16="http://schemas.microsoft.com/office/drawing/2014/main" id="{C42E2EE6-045B-4921-B473-731323E863B8}"/>
                  </a:ext>
                </a:extLst>
              </p:cNvPr>
              <p:cNvSpPr txBox="1"/>
              <p:nvPr/>
            </p:nvSpPr>
            <p:spPr>
              <a:xfrm>
                <a:off x="6858720" y="3106218"/>
                <a:ext cx="1220412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#13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66" name="群組 365">
                <a:extLst>
                  <a:ext uri="{FF2B5EF4-FFF2-40B4-BE49-F238E27FC236}">
                    <a16:creationId xmlns:a16="http://schemas.microsoft.com/office/drawing/2014/main" id="{D5773119-0994-4E97-BD3B-0A93965701CB}"/>
                  </a:ext>
                </a:extLst>
              </p:cNvPr>
              <p:cNvGrpSpPr/>
              <p:nvPr/>
            </p:nvGrpSpPr>
            <p:grpSpPr>
              <a:xfrm>
                <a:off x="6986242" y="3436533"/>
                <a:ext cx="959697" cy="212084"/>
                <a:chOff x="2655181" y="7581206"/>
                <a:chExt cx="959697" cy="212084"/>
              </a:xfrm>
            </p:grpSpPr>
            <p:sp>
              <p:nvSpPr>
                <p:cNvPr id="367" name="矩形 366">
                  <a:extLst>
                    <a:ext uri="{FF2B5EF4-FFF2-40B4-BE49-F238E27FC236}">
                      <a16:creationId xmlns:a16="http://schemas.microsoft.com/office/drawing/2014/main" id="{A270FF0C-E5C4-4780-8888-764F6408026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8" name="矩形 367">
                  <a:extLst>
                    <a:ext uri="{FF2B5EF4-FFF2-40B4-BE49-F238E27FC236}">
                      <a16:creationId xmlns:a16="http://schemas.microsoft.com/office/drawing/2014/main" id="{95778899-8864-4DA7-A3C2-4EBA64BD84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9" name="矩形 368">
                  <a:extLst>
                    <a:ext uri="{FF2B5EF4-FFF2-40B4-BE49-F238E27FC236}">
                      <a16:creationId xmlns:a16="http://schemas.microsoft.com/office/drawing/2014/main" id="{1598ED1E-1A85-4F54-9579-FF3751B4C7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0" name="矩形 369">
                  <a:extLst>
                    <a:ext uri="{FF2B5EF4-FFF2-40B4-BE49-F238E27FC236}">
                      <a16:creationId xmlns:a16="http://schemas.microsoft.com/office/drawing/2014/main" id="{48E4B6C5-0EEE-4C65-81F0-08DD61DD3C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1" name="群組 70">
              <a:extLst>
                <a:ext uri="{FF2B5EF4-FFF2-40B4-BE49-F238E27FC236}">
                  <a16:creationId xmlns:a16="http://schemas.microsoft.com/office/drawing/2014/main" id="{98521BFF-8850-41BD-845F-B659913FD9B1}"/>
                </a:ext>
              </a:extLst>
            </p:cNvPr>
            <p:cNvGrpSpPr/>
            <p:nvPr/>
          </p:nvGrpSpPr>
          <p:grpSpPr>
            <a:xfrm>
              <a:off x="6719092" y="3786204"/>
              <a:ext cx="1499670" cy="633797"/>
              <a:chOff x="6719092" y="3786204"/>
              <a:chExt cx="1499670" cy="633797"/>
            </a:xfrm>
          </p:grpSpPr>
          <p:sp>
            <p:nvSpPr>
              <p:cNvPr id="372" name="矩形: 圓角 371">
                <a:extLst>
                  <a:ext uri="{FF2B5EF4-FFF2-40B4-BE49-F238E27FC236}">
                    <a16:creationId xmlns:a16="http://schemas.microsoft.com/office/drawing/2014/main" id="{96683578-5DF4-4129-81D7-F3C0C019FA36}"/>
                  </a:ext>
                </a:extLst>
              </p:cNvPr>
              <p:cNvSpPr/>
              <p:nvPr/>
            </p:nvSpPr>
            <p:spPr>
              <a:xfrm>
                <a:off x="6719092" y="3786204"/>
                <a:ext cx="1499670" cy="633797"/>
              </a:xfrm>
              <a:prstGeom prst="roundRect">
                <a:avLst>
                  <a:gd name="adj" fmla="val 7984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3" name="文字方塊 372">
                <a:extLst>
                  <a:ext uri="{FF2B5EF4-FFF2-40B4-BE49-F238E27FC236}">
                    <a16:creationId xmlns:a16="http://schemas.microsoft.com/office/drawing/2014/main" id="{9B59B9A7-8AA2-4641-8B75-F8D85826FFE3}"/>
                  </a:ext>
                </a:extLst>
              </p:cNvPr>
              <p:cNvSpPr txBox="1"/>
              <p:nvPr/>
            </p:nvSpPr>
            <p:spPr>
              <a:xfrm>
                <a:off x="6858720" y="3808706"/>
                <a:ext cx="1220412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#14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74" name="群組 373">
                <a:extLst>
                  <a:ext uri="{FF2B5EF4-FFF2-40B4-BE49-F238E27FC236}">
                    <a16:creationId xmlns:a16="http://schemas.microsoft.com/office/drawing/2014/main" id="{5A246526-6753-4808-85AB-B62E84659F00}"/>
                  </a:ext>
                </a:extLst>
              </p:cNvPr>
              <p:cNvGrpSpPr/>
              <p:nvPr/>
            </p:nvGrpSpPr>
            <p:grpSpPr>
              <a:xfrm>
                <a:off x="6986242" y="4139021"/>
                <a:ext cx="959697" cy="212084"/>
                <a:chOff x="2655181" y="7581206"/>
                <a:chExt cx="959697" cy="212084"/>
              </a:xfrm>
            </p:grpSpPr>
            <p:sp>
              <p:nvSpPr>
                <p:cNvPr id="375" name="矩形 374">
                  <a:extLst>
                    <a:ext uri="{FF2B5EF4-FFF2-40B4-BE49-F238E27FC236}">
                      <a16:creationId xmlns:a16="http://schemas.microsoft.com/office/drawing/2014/main" id="{EFB43175-116D-4BF0-9FF2-F18FE7B3E8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6" name="矩形 375">
                  <a:extLst>
                    <a:ext uri="{FF2B5EF4-FFF2-40B4-BE49-F238E27FC236}">
                      <a16:creationId xmlns:a16="http://schemas.microsoft.com/office/drawing/2014/main" id="{4983EA94-D930-4EE2-927C-45E9947974D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7" name="矩形 376">
                  <a:extLst>
                    <a:ext uri="{FF2B5EF4-FFF2-40B4-BE49-F238E27FC236}">
                      <a16:creationId xmlns:a16="http://schemas.microsoft.com/office/drawing/2014/main" id="{EDE82F29-4F3D-4ADC-81BD-26E10E76B29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8" name="矩形 377">
                  <a:extLst>
                    <a:ext uri="{FF2B5EF4-FFF2-40B4-BE49-F238E27FC236}">
                      <a16:creationId xmlns:a16="http://schemas.microsoft.com/office/drawing/2014/main" id="{ACA95B67-B293-4E89-AAF4-E18B69EC8B5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0" name="群組 69">
              <a:extLst>
                <a:ext uri="{FF2B5EF4-FFF2-40B4-BE49-F238E27FC236}">
                  <a16:creationId xmlns:a16="http://schemas.microsoft.com/office/drawing/2014/main" id="{E31E9979-7490-48D0-827B-CA04AB2F6540}"/>
                </a:ext>
              </a:extLst>
            </p:cNvPr>
            <p:cNvGrpSpPr/>
            <p:nvPr/>
          </p:nvGrpSpPr>
          <p:grpSpPr>
            <a:xfrm>
              <a:off x="6719092" y="4488692"/>
              <a:ext cx="1499670" cy="633797"/>
              <a:chOff x="6719092" y="4488692"/>
              <a:chExt cx="1499670" cy="633797"/>
            </a:xfrm>
          </p:grpSpPr>
          <p:sp>
            <p:nvSpPr>
              <p:cNvPr id="380" name="矩形: 圓角 379">
                <a:extLst>
                  <a:ext uri="{FF2B5EF4-FFF2-40B4-BE49-F238E27FC236}">
                    <a16:creationId xmlns:a16="http://schemas.microsoft.com/office/drawing/2014/main" id="{7C955454-C53F-4D3A-9E13-005C3C190275}"/>
                  </a:ext>
                </a:extLst>
              </p:cNvPr>
              <p:cNvSpPr/>
              <p:nvPr/>
            </p:nvSpPr>
            <p:spPr>
              <a:xfrm>
                <a:off x="6719092" y="4488692"/>
                <a:ext cx="1499670" cy="633797"/>
              </a:xfrm>
              <a:prstGeom prst="roundRect">
                <a:avLst>
                  <a:gd name="adj" fmla="val 765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1" name="文字方塊 380">
                <a:extLst>
                  <a:ext uri="{FF2B5EF4-FFF2-40B4-BE49-F238E27FC236}">
                    <a16:creationId xmlns:a16="http://schemas.microsoft.com/office/drawing/2014/main" id="{2B29DB94-5643-4E17-B7AA-1C0E2CC158A1}"/>
                  </a:ext>
                </a:extLst>
              </p:cNvPr>
              <p:cNvSpPr txBox="1"/>
              <p:nvPr/>
            </p:nvSpPr>
            <p:spPr>
              <a:xfrm>
                <a:off x="6858720" y="4511194"/>
                <a:ext cx="1220412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#15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82" name="群組 381">
                <a:extLst>
                  <a:ext uri="{FF2B5EF4-FFF2-40B4-BE49-F238E27FC236}">
                    <a16:creationId xmlns:a16="http://schemas.microsoft.com/office/drawing/2014/main" id="{1AE4173A-144A-4E26-8EC0-4330934E77AE}"/>
                  </a:ext>
                </a:extLst>
              </p:cNvPr>
              <p:cNvGrpSpPr/>
              <p:nvPr/>
            </p:nvGrpSpPr>
            <p:grpSpPr>
              <a:xfrm>
                <a:off x="6986242" y="4841509"/>
                <a:ext cx="959697" cy="212084"/>
                <a:chOff x="2655181" y="7581206"/>
                <a:chExt cx="959697" cy="212084"/>
              </a:xfrm>
            </p:grpSpPr>
            <p:sp>
              <p:nvSpPr>
                <p:cNvPr id="383" name="矩形 382">
                  <a:extLst>
                    <a:ext uri="{FF2B5EF4-FFF2-40B4-BE49-F238E27FC236}">
                      <a16:creationId xmlns:a16="http://schemas.microsoft.com/office/drawing/2014/main" id="{C345C66E-724F-4B43-82E0-4F9FE90CDE3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4" name="矩形 383">
                  <a:extLst>
                    <a:ext uri="{FF2B5EF4-FFF2-40B4-BE49-F238E27FC236}">
                      <a16:creationId xmlns:a16="http://schemas.microsoft.com/office/drawing/2014/main" id="{F150B57C-0BD1-4D65-B400-4D8055699B2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5" name="矩形 384">
                  <a:extLst>
                    <a:ext uri="{FF2B5EF4-FFF2-40B4-BE49-F238E27FC236}">
                      <a16:creationId xmlns:a16="http://schemas.microsoft.com/office/drawing/2014/main" id="{76B5B901-C6ED-40B4-9D24-FC9D6AB431A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6" name="矩形 385">
                  <a:extLst>
                    <a:ext uri="{FF2B5EF4-FFF2-40B4-BE49-F238E27FC236}">
                      <a16:creationId xmlns:a16="http://schemas.microsoft.com/office/drawing/2014/main" id="{CD03D140-50B3-4213-B17F-F94F3AE694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69" name="群組 68">
              <a:extLst>
                <a:ext uri="{FF2B5EF4-FFF2-40B4-BE49-F238E27FC236}">
                  <a16:creationId xmlns:a16="http://schemas.microsoft.com/office/drawing/2014/main" id="{B51FFF11-17E5-4A4D-B021-88F29FD728F7}"/>
                </a:ext>
              </a:extLst>
            </p:cNvPr>
            <p:cNvGrpSpPr/>
            <p:nvPr/>
          </p:nvGrpSpPr>
          <p:grpSpPr>
            <a:xfrm>
              <a:off x="6719092" y="5191180"/>
              <a:ext cx="1499670" cy="633797"/>
              <a:chOff x="6719092" y="5191180"/>
              <a:chExt cx="1499670" cy="633797"/>
            </a:xfrm>
          </p:grpSpPr>
          <p:sp>
            <p:nvSpPr>
              <p:cNvPr id="388" name="矩形: 圓角 387">
                <a:extLst>
                  <a:ext uri="{FF2B5EF4-FFF2-40B4-BE49-F238E27FC236}">
                    <a16:creationId xmlns:a16="http://schemas.microsoft.com/office/drawing/2014/main" id="{7AAF5488-A39D-497B-A159-AA6F35FD7507}"/>
                  </a:ext>
                </a:extLst>
              </p:cNvPr>
              <p:cNvSpPr/>
              <p:nvPr/>
            </p:nvSpPr>
            <p:spPr>
              <a:xfrm>
                <a:off x="6719092" y="5191180"/>
                <a:ext cx="1499670" cy="633797"/>
              </a:xfrm>
              <a:prstGeom prst="roundRect">
                <a:avLst>
                  <a:gd name="adj" fmla="val 8318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9" name="文字方塊 388">
                <a:extLst>
                  <a:ext uri="{FF2B5EF4-FFF2-40B4-BE49-F238E27FC236}">
                    <a16:creationId xmlns:a16="http://schemas.microsoft.com/office/drawing/2014/main" id="{D47E2A2E-362E-4245-B21F-341DEF6C02BC}"/>
                  </a:ext>
                </a:extLst>
              </p:cNvPr>
              <p:cNvSpPr txBox="1"/>
              <p:nvPr/>
            </p:nvSpPr>
            <p:spPr>
              <a:xfrm>
                <a:off x="6858720" y="5213682"/>
                <a:ext cx="1220412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#16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90" name="群組 389">
                <a:extLst>
                  <a:ext uri="{FF2B5EF4-FFF2-40B4-BE49-F238E27FC236}">
                    <a16:creationId xmlns:a16="http://schemas.microsoft.com/office/drawing/2014/main" id="{C79B718F-BF1D-4EFB-A6DA-E295FD08394D}"/>
                  </a:ext>
                </a:extLst>
              </p:cNvPr>
              <p:cNvGrpSpPr/>
              <p:nvPr/>
            </p:nvGrpSpPr>
            <p:grpSpPr>
              <a:xfrm>
                <a:off x="6986242" y="5543997"/>
                <a:ext cx="959697" cy="212084"/>
                <a:chOff x="2655181" y="7581206"/>
                <a:chExt cx="959697" cy="212084"/>
              </a:xfrm>
            </p:grpSpPr>
            <p:sp>
              <p:nvSpPr>
                <p:cNvPr id="391" name="矩形 390">
                  <a:extLst>
                    <a:ext uri="{FF2B5EF4-FFF2-40B4-BE49-F238E27FC236}">
                      <a16:creationId xmlns:a16="http://schemas.microsoft.com/office/drawing/2014/main" id="{16C66A51-E499-4EE4-ACBC-DD1DF4DAE1A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2" name="矩形 391">
                  <a:extLst>
                    <a:ext uri="{FF2B5EF4-FFF2-40B4-BE49-F238E27FC236}">
                      <a16:creationId xmlns:a16="http://schemas.microsoft.com/office/drawing/2014/main" id="{3D77739E-C272-40AE-8929-9E9A2CF3B0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3" name="矩形 392">
                  <a:extLst>
                    <a:ext uri="{FF2B5EF4-FFF2-40B4-BE49-F238E27FC236}">
                      <a16:creationId xmlns:a16="http://schemas.microsoft.com/office/drawing/2014/main" id="{2AB86A6C-D481-4E78-844B-44E6C7274EB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4" name="矩形 393">
                  <a:extLst>
                    <a:ext uri="{FF2B5EF4-FFF2-40B4-BE49-F238E27FC236}">
                      <a16:creationId xmlns:a16="http://schemas.microsoft.com/office/drawing/2014/main" id="{5567EA76-7CD0-4F6A-8FD5-D7DCC14032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397" name="接點: 肘形 396">
              <a:extLst>
                <a:ext uri="{FF2B5EF4-FFF2-40B4-BE49-F238E27FC236}">
                  <a16:creationId xmlns:a16="http://schemas.microsoft.com/office/drawing/2014/main" id="{BB288F82-5C14-4BF7-8E46-73A5B9204FBE}"/>
                </a:ext>
              </a:extLst>
            </p:cNvPr>
            <p:cNvCxnSpPr>
              <a:cxnSpLocks/>
              <a:stCxn id="395" idx="2"/>
              <a:endCxn id="335" idx="0"/>
            </p:cNvCxnSpPr>
            <p:nvPr/>
          </p:nvCxnSpPr>
          <p:spPr>
            <a:xfrm rot="16200000" flipH="1">
              <a:off x="4909836" y="2912818"/>
              <a:ext cx="683138" cy="364291"/>
            </a:xfrm>
            <a:prstGeom prst="bentConnector3">
              <a:avLst>
                <a:gd name="adj1" fmla="val 50311"/>
              </a:avLst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8" name="接點: 肘形 397">
              <a:extLst>
                <a:ext uri="{FF2B5EF4-FFF2-40B4-BE49-F238E27FC236}">
                  <a16:creationId xmlns:a16="http://schemas.microsoft.com/office/drawing/2014/main" id="{AD253842-F208-4C92-9F5D-4C7C644DA2A7}"/>
                </a:ext>
              </a:extLst>
            </p:cNvPr>
            <p:cNvCxnSpPr>
              <a:cxnSpLocks/>
              <a:stCxn id="396" idx="2"/>
              <a:endCxn id="367" idx="0"/>
            </p:cNvCxnSpPr>
            <p:nvPr/>
          </p:nvCxnSpPr>
          <p:spPr>
            <a:xfrm rot="16200000" flipH="1">
              <a:off x="5867189" y="2196808"/>
              <a:ext cx="683138" cy="1796311"/>
            </a:xfrm>
            <a:prstGeom prst="bentConnector3">
              <a:avLst>
                <a:gd name="adj1" fmla="val 36614"/>
              </a:avLst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9" name="接點: 肘形 398">
              <a:extLst>
                <a:ext uri="{FF2B5EF4-FFF2-40B4-BE49-F238E27FC236}">
                  <a16:creationId xmlns:a16="http://schemas.microsoft.com/office/drawing/2014/main" id="{AD2C66C5-CD91-4A7A-A314-C4AD213AAB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5879" y="3648617"/>
              <a:ext cx="718354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0" name="接點: 肘形 399">
              <a:extLst>
                <a:ext uri="{FF2B5EF4-FFF2-40B4-BE49-F238E27FC236}">
                  <a16:creationId xmlns:a16="http://schemas.microsoft.com/office/drawing/2014/main" id="{B1AD1892-2126-4FD1-89D4-B5214D843D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5879" y="4351105"/>
              <a:ext cx="718354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1" name="接點: 肘形 400">
              <a:extLst>
                <a:ext uri="{FF2B5EF4-FFF2-40B4-BE49-F238E27FC236}">
                  <a16:creationId xmlns:a16="http://schemas.microsoft.com/office/drawing/2014/main" id="{8FB0EF28-3B1A-47F7-B556-BE81AF45B8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5879" y="5053593"/>
              <a:ext cx="718354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2" name="接點: 肘形 401">
              <a:extLst>
                <a:ext uri="{FF2B5EF4-FFF2-40B4-BE49-F238E27FC236}">
                  <a16:creationId xmlns:a16="http://schemas.microsoft.com/office/drawing/2014/main" id="{B53FAE8A-E63E-4A1C-9026-8A52BEC80D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4523" y="3648617"/>
              <a:ext cx="718354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3" name="接點: 肘形 402">
              <a:extLst>
                <a:ext uri="{FF2B5EF4-FFF2-40B4-BE49-F238E27FC236}">
                  <a16:creationId xmlns:a16="http://schemas.microsoft.com/office/drawing/2014/main" id="{3A6D2A58-16AE-4830-9D40-764AC3E5EE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4523" y="4351105"/>
              <a:ext cx="718354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4" name="接點: 肘形 403">
              <a:extLst>
                <a:ext uri="{FF2B5EF4-FFF2-40B4-BE49-F238E27FC236}">
                  <a16:creationId xmlns:a16="http://schemas.microsoft.com/office/drawing/2014/main" id="{614E1529-B5F8-4E49-825A-20E1A67FD6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4523" y="5053593"/>
              <a:ext cx="718354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5" name="接點: 肘形 404">
              <a:extLst>
                <a:ext uri="{FF2B5EF4-FFF2-40B4-BE49-F238E27FC236}">
                  <a16:creationId xmlns:a16="http://schemas.microsoft.com/office/drawing/2014/main" id="{88A94E1B-0B94-4473-B248-FF2F4C52BA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08556" y="3648617"/>
              <a:ext cx="718354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6" name="接點: 肘形 405">
              <a:extLst>
                <a:ext uri="{FF2B5EF4-FFF2-40B4-BE49-F238E27FC236}">
                  <a16:creationId xmlns:a16="http://schemas.microsoft.com/office/drawing/2014/main" id="{11CC48EC-E53A-4E5D-9862-721DCFF979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08556" y="4351105"/>
              <a:ext cx="718354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7" name="接點: 肘形 406">
              <a:extLst>
                <a:ext uri="{FF2B5EF4-FFF2-40B4-BE49-F238E27FC236}">
                  <a16:creationId xmlns:a16="http://schemas.microsoft.com/office/drawing/2014/main" id="{AB3AF1AB-2B92-4131-9E93-0478AC0155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08556" y="5053593"/>
              <a:ext cx="718354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60" name="TextBox 21">
            <a:extLst>
              <a:ext uri="{FF2B5EF4-FFF2-40B4-BE49-F238E27FC236}">
                <a16:creationId xmlns:a16="http://schemas.microsoft.com/office/drawing/2014/main" id="{5A4513E6-5A97-2948-936B-C2723D156393}"/>
              </a:ext>
            </a:extLst>
          </p:cNvPr>
          <p:cNvSpPr txBox="1"/>
          <p:nvPr/>
        </p:nvSpPr>
        <p:spPr>
          <a:xfrm>
            <a:off x="241988" y="6485217"/>
            <a:ext cx="449559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*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QTS/QuTS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hero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only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support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maximum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4-layer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v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rtical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ly.</a:t>
            </a:r>
            <a:endParaRPr 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15B62CDC-FD34-4484-9A23-EFAF46A44D6B}"/>
              </a:ext>
            </a:extLst>
          </p:cNvPr>
          <p:cNvSpPr txBox="1"/>
          <p:nvPr/>
        </p:nvSpPr>
        <p:spPr>
          <a:xfrm>
            <a:off x="3301770" y="6517760"/>
            <a:ext cx="762827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Maximum number of JBOD a single unit can support depends on OS</a:t>
            </a:r>
          </a:p>
        </p:txBody>
      </p:sp>
    </p:spTree>
    <p:extLst>
      <p:ext uri="{BB962C8B-B14F-4D97-AF65-F5344CB8AC3E}">
        <p14:creationId xmlns:p14="http://schemas.microsoft.com/office/powerpoint/2010/main" val="1086970235"/>
      </p:ext>
    </p:extLst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963" y="187325"/>
            <a:ext cx="10908074" cy="1325563"/>
          </a:xfrm>
        </p:spPr>
        <p:txBody>
          <a:bodyPr>
            <a:normAutofit fontScale="90000"/>
          </a:bodyPr>
          <a:lstStyle/>
          <a:p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JBOD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with QNAP SAS HBA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zh-TW" sz="3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expansion cabling suggestion for multi-path</a:t>
            </a:r>
            <a:r>
              <a:rPr lang="en-US" altLang="zh-TW" sz="3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sz="3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&amp;</a:t>
            </a:r>
            <a:r>
              <a:rPr lang="en-US" altLang="zh-TW" sz="3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sz="3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aggregation</a:t>
            </a:r>
            <a:endParaRPr lang="zh-TW" sz="3600">
              <a:latin typeface="Arial" panose="020B0604020202020204" pitchFamily="34" charset="0"/>
              <a:ea typeface="微軟正黑體" panose="020B0604030504040204" pitchFamily="34" charset="-120"/>
              <a:cs typeface="+mj-lt"/>
              <a:sym typeface="Arial" panose="020B0604020202020204" pitchFamily="34" charset="0"/>
            </a:endParaRPr>
          </a:p>
        </p:txBody>
      </p:sp>
      <p:sp>
        <p:nvSpPr>
          <p:cNvPr id="3" name="文字方塊 2" hidden="1">
            <a:extLst>
              <a:ext uri="{FF2B5EF4-FFF2-40B4-BE49-F238E27FC236}">
                <a16:creationId xmlns:a16="http://schemas.microsoft.com/office/drawing/2014/main" id="{FDD1C27A-A8CD-4142-86FA-86641789E2AC}"/>
              </a:ext>
            </a:extLst>
          </p:cNvPr>
          <p:cNvSpPr txBox="1"/>
          <p:nvPr/>
        </p:nvSpPr>
        <p:spPr>
          <a:xfrm>
            <a:off x="2973652" y="7026647"/>
            <a:ext cx="652312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請幫忙畫成一串4台</a:t>
            </a:r>
            <a:r>
              <a:rPr lang="en-US" altLang="zh-TW" sz="280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, </a:t>
            </a:r>
            <a:r>
              <a:rPr lang="zh-TW" altLang="en-US" sz="280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4x4 = 16台JBOD</a:t>
            </a:r>
          </a:p>
        </p:txBody>
      </p:sp>
      <p:sp>
        <p:nvSpPr>
          <p:cNvPr id="252" name="TextBox 21">
            <a:extLst>
              <a:ext uri="{FF2B5EF4-FFF2-40B4-BE49-F238E27FC236}">
                <a16:creationId xmlns:a16="http://schemas.microsoft.com/office/drawing/2014/main" id="{60B849E0-DC3D-4436-A641-3157C963C18B}"/>
              </a:ext>
            </a:extLst>
          </p:cNvPr>
          <p:cNvSpPr txBox="1"/>
          <p:nvPr/>
        </p:nvSpPr>
        <p:spPr>
          <a:xfrm>
            <a:off x="2613700" y="1758045"/>
            <a:ext cx="277449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sz="2400" b="1">
                <a:solidFill>
                  <a:srgbClr val="FDCFAD"/>
                </a:solidFill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V</a:t>
            </a:r>
            <a:r>
              <a:rPr lang="zh-TW" sz="2400" b="1">
                <a:solidFill>
                  <a:srgbClr val="FEE146"/>
                </a:solidFill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sz="2400" b="1">
                <a:solidFill>
                  <a:schemeClr val="bg1"/>
                </a:solidFill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Multi-Path</a:t>
            </a:r>
            <a:endParaRPr lang="zh-TW" sz="2400"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zh-TW" sz="2400" b="1">
                <a:solidFill>
                  <a:srgbClr val="FDCFAD"/>
                </a:solidFill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V</a:t>
            </a:r>
            <a:r>
              <a:rPr lang="zh-TW" sz="2400" b="1">
                <a:solidFill>
                  <a:srgbClr val="FEE146"/>
                </a:solidFill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sz="2400" b="1">
                <a:solidFill>
                  <a:schemeClr val="bg1"/>
                </a:solidFill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Aggregation</a:t>
            </a:r>
            <a:endParaRPr lang="zh-TW" sz="2400"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grpSp>
        <p:nvGrpSpPr>
          <p:cNvPr id="314" name="群組 313">
            <a:extLst>
              <a:ext uri="{FF2B5EF4-FFF2-40B4-BE49-F238E27FC236}">
                <a16:creationId xmlns:a16="http://schemas.microsoft.com/office/drawing/2014/main" id="{ED99E63B-8933-4C62-97D8-5EAB521795D9}"/>
              </a:ext>
            </a:extLst>
          </p:cNvPr>
          <p:cNvGrpSpPr/>
          <p:nvPr/>
        </p:nvGrpSpPr>
        <p:grpSpPr>
          <a:xfrm>
            <a:off x="135660" y="3654446"/>
            <a:ext cx="1529730" cy="646501"/>
            <a:chOff x="1675711" y="3083716"/>
            <a:chExt cx="1499670" cy="633797"/>
          </a:xfrm>
        </p:grpSpPr>
        <p:sp>
          <p:nvSpPr>
            <p:cNvPr id="459" name="矩形: 圓角 458">
              <a:extLst>
                <a:ext uri="{FF2B5EF4-FFF2-40B4-BE49-F238E27FC236}">
                  <a16:creationId xmlns:a16="http://schemas.microsoft.com/office/drawing/2014/main" id="{F038851E-B762-43B6-A0BE-003D8B2A9F41}"/>
                </a:ext>
              </a:extLst>
            </p:cNvPr>
            <p:cNvSpPr/>
            <p:nvPr/>
          </p:nvSpPr>
          <p:spPr>
            <a:xfrm>
              <a:off x="1675711" y="3083716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0" name="文字方塊 459">
              <a:extLst>
                <a:ext uri="{FF2B5EF4-FFF2-40B4-BE49-F238E27FC236}">
                  <a16:creationId xmlns:a16="http://schemas.microsoft.com/office/drawing/2014/main" id="{91C4BF7B-2F67-4A72-8C13-BFAE44538F50}"/>
                </a:ext>
              </a:extLst>
            </p:cNvPr>
            <p:cNvSpPr txBox="1"/>
            <p:nvPr/>
          </p:nvSpPr>
          <p:spPr>
            <a:xfrm>
              <a:off x="1777143" y="3106218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61" name="群組 460">
              <a:extLst>
                <a:ext uri="{FF2B5EF4-FFF2-40B4-BE49-F238E27FC236}">
                  <a16:creationId xmlns:a16="http://schemas.microsoft.com/office/drawing/2014/main" id="{C55FBC63-E49A-484D-89F6-B134AEC4F8DF}"/>
                </a:ext>
              </a:extLst>
            </p:cNvPr>
            <p:cNvGrpSpPr/>
            <p:nvPr/>
          </p:nvGrpSpPr>
          <p:grpSpPr>
            <a:xfrm>
              <a:off x="1942861" y="3436533"/>
              <a:ext cx="959697" cy="212084"/>
              <a:chOff x="2655181" y="7581206"/>
              <a:chExt cx="959697" cy="212084"/>
            </a:xfrm>
          </p:grpSpPr>
          <p:sp>
            <p:nvSpPr>
              <p:cNvPr id="462" name="矩形 461">
                <a:extLst>
                  <a:ext uri="{FF2B5EF4-FFF2-40B4-BE49-F238E27FC236}">
                    <a16:creationId xmlns:a16="http://schemas.microsoft.com/office/drawing/2014/main" id="{8360FC6F-6C01-4DBD-AA30-45215D1529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3" name="矩形 462">
                <a:extLst>
                  <a:ext uri="{FF2B5EF4-FFF2-40B4-BE49-F238E27FC236}">
                    <a16:creationId xmlns:a16="http://schemas.microsoft.com/office/drawing/2014/main" id="{E3593E87-D743-48FD-BB11-C8281EF047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4" name="矩形 463">
                <a:extLst>
                  <a:ext uri="{FF2B5EF4-FFF2-40B4-BE49-F238E27FC236}">
                    <a16:creationId xmlns:a16="http://schemas.microsoft.com/office/drawing/2014/main" id="{890EF153-501B-4BB4-BFE3-A4E85D8874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5" name="矩形 464">
                <a:extLst>
                  <a:ext uri="{FF2B5EF4-FFF2-40B4-BE49-F238E27FC236}">
                    <a16:creationId xmlns:a16="http://schemas.microsoft.com/office/drawing/2014/main" id="{9F540898-FE5D-4C74-840C-B4D3ADAA33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15" name="群組 314">
            <a:extLst>
              <a:ext uri="{FF2B5EF4-FFF2-40B4-BE49-F238E27FC236}">
                <a16:creationId xmlns:a16="http://schemas.microsoft.com/office/drawing/2014/main" id="{51095528-039D-48F7-9BF9-04E15A6F0CB5}"/>
              </a:ext>
            </a:extLst>
          </p:cNvPr>
          <p:cNvGrpSpPr/>
          <p:nvPr/>
        </p:nvGrpSpPr>
        <p:grpSpPr>
          <a:xfrm>
            <a:off x="1850764" y="2741279"/>
            <a:ext cx="3252188" cy="646501"/>
            <a:chOff x="1544187" y="7253789"/>
            <a:chExt cx="3188284" cy="633797"/>
          </a:xfrm>
        </p:grpSpPr>
        <p:sp>
          <p:nvSpPr>
            <p:cNvPr id="452" name="矩形: 圓角 451">
              <a:extLst>
                <a:ext uri="{FF2B5EF4-FFF2-40B4-BE49-F238E27FC236}">
                  <a16:creationId xmlns:a16="http://schemas.microsoft.com/office/drawing/2014/main" id="{F1A85C06-D2CF-4535-8B59-44659CC49EC0}"/>
                </a:ext>
              </a:extLst>
            </p:cNvPr>
            <p:cNvSpPr/>
            <p:nvPr/>
          </p:nvSpPr>
          <p:spPr>
            <a:xfrm>
              <a:off x="1544187" y="7253789"/>
              <a:ext cx="3188284" cy="633797"/>
            </a:xfrm>
            <a:prstGeom prst="roundRect">
              <a:avLst>
                <a:gd name="adj" fmla="val 6648"/>
              </a:avLst>
            </a:prstGeom>
            <a:solidFill>
              <a:srgbClr val="D4A46A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53" name="文字方塊 452">
              <a:extLst>
                <a:ext uri="{FF2B5EF4-FFF2-40B4-BE49-F238E27FC236}">
                  <a16:creationId xmlns:a16="http://schemas.microsoft.com/office/drawing/2014/main" id="{747F65F1-9207-41EF-BFDB-C4D0B776AD3B}"/>
                </a:ext>
              </a:extLst>
            </p:cNvPr>
            <p:cNvSpPr txBox="1"/>
            <p:nvPr/>
          </p:nvSpPr>
          <p:spPr>
            <a:xfrm>
              <a:off x="2664688" y="7276291"/>
              <a:ext cx="946361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HBA</a:t>
              </a:r>
            </a:p>
          </p:txBody>
        </p:sp>
        <p:grpSp>
          <p:nvGrpSpPr>
            <p:cNvPr id="454" name="群組 453">
              <a:extLst>
                <a:ext uri="{FF2B5EF4-FFF2-40B4-BE49-F238E27FC236}">
                  <a16:creationId xmlns:a16="http://schemas.microsoft.com/office/drawing/2014/main" id="{D06918A0-A8F4-48FD-8F79-4887DD623C5A}"/>
                </a:ext>
              </a:extLst>
            </p:cNvPr>
            <p:cNvGrpSpPr/>
            <p:nvPr/>
          </p:nvGrpSpPr>
          <p:grpSpPr>
            <a:xfrm>
              <a:off x="2653017" y="7606606"/>
              <a:ext cx="965332" cy="212084"/>
              <a:chOff x="2653017" y="7581206"/>
              <a:chExt cx="965332" cy="212084"/>
            </a:xfrm>
          </p:grpSpPr>
          <p:sp>
            <p:nvSpPr>
              <p:cNvPr id="455" name="矩形 454">
                <a:extLst>
                  <a:ext uri="{FF2B5EF4-FFF2-40B4-BE49-F238E27FC236}">
                    <a16:creationId xmlns:a16="http://schemas.microsoft.com/office/drawing/2014/main" id="{34C2FBDC-71CD-421C-8920-76B75F83F4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2468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6" name="矩形 455">
                <a:extLst>
                  <a:ext uri="{FF2B5EF4-FFF2-40B4-BE49-F238E27FC236}">
                    <a16:creationId xmlns:a16="http://schemas.microsoft.com/office/drawing/2014/main" id="{40DD0A04-8C1D-42E1-9309-AF52F20C94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3017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7" name="矩形 456">
                <a:extLst>
                  <a:ext uri="{FF2B5EF4-FFF2-40B4-BE49-F238E27FC236}">
                    <a16:creationId xmlns:a16="http://schemas.microsoft.com/office/drawing/2014/main" id="{0EDEBF4B-B267-48DB-98D7-2BF2EEBEC6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566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8" name="矩形 457">
                <a:extLst>
                  <a:ext uri="{FF2B5EF4-FFF2-40B4-BE49-F238E27FC236}">
                    <a16:creationId xmlns:a16="http://schemas.microsoft.com/office/drawing/2014/main" id="{6647FC62-B979-48D6-8351-0286A326F7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7006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16" name="群組 315">
            <a:extLst>
              <a:ext uri="{FF2B5EF4-FFF2-40B4-BE49-F238E27FC236}">
                <a16:creationId xmlns:a16="http://schemas.microsoft.com/office/drawing/2014/main" id="{78D7C3DB-FFAD-4E8D-A7C8-7B78F7EE9F6A}"/>
              </a:ext>
            </a:extLst>
          </p:cNvPr>
          <p:cNvGrpSpPr/>
          <p:nvPr/>
        </p:nvGrpSpPr>
        <p:grpSpPr>
          <a:xfrm>
            <a:off x="135660" y="4371015"/>
            <a:ext cx="1529730" cy="646501"/>
            <a:chOff x="1675711" y="3786204"/>
            <a:chExt cx="1499670" cy="633797"/>
          </a:xfrm>
        </p:grpSpPr>
        <p:sp>
          <p:nvSpPr>
            <p:cNvPr id="445" name="矩形: 圓角 444">
              <a:extLst>
                <a:ext uri="{FF2B5EF4-FFF2-40B4-BE49-F238E27FC236}">
                  <a16:creationId xmlns:a16="http://schemas.microsoft.com/office/drawing/2014/main" id="{26BE0B7A-BC24-49BD-9843-2055A6D0C95A}"/>
                </a:ext>
              </a:extLst>
            </p:cNvPr>
            <p:cNvSpPr/>
            <p:nvPr/>
          </p:nvSpPr>
          <p:spPr>
            <a:xfrm>
              <a:off x="1675711" y="3786204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46" name="文字方塊 445">
              <a:extLst>
                <a:ext uri="{FF2B5EF4-FFF2-40B4-BE49-F238E27FC236}">
                  <a16:creationId xmlns:a16="http://schemas.microsoft.com/office/drawing/2014/main" id="{0D67ED3D-A3FD-429F-9609-D32CBECC4523}"/>
                </a:ext>
              </a:extLst>
            </p:cNvPr>
            <p:cNvSpPr txBox="1"/>
            <p:nvPr/>
          </p:nvSpPr>
          <p:spPr>
            <a:xfrm>
              <a:off x="1777143" y="3808706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47" name="群組 446">
              <a:extLst>
                <a:ext uri="{FF2B5EF4-FFF2-40B4-BE49-F238E27FC236}">
                  <a16:creationId xmlns:a16="http://schemas.microsoft.com/office/drawing/2014/main" id="{46EDFEFB-A0D3-4C02-B6DB-33033187FC7C}"/>
                </a:ext>
              </a:extLst>
            </p:cNvPr>
            <p:cNvGrpSpPr/>
            <p:nvPr/>
          </p:nvGrpSpPr>
          <p:grpSpPr>
            <a:xfrm>
              <a:off x="1942861" y="4139021"/>
              <a:ext cx="959697" cy="212084"/>
              <a:chOff x="2655181" y="7581206"/>
              <a:chExt cx="959697" cy="212084"/>
            </a:xfrm>
          </p:grpSpPr>
          <p:sp>
            <p:nvSpPr>
              <p:cNvPr id="448" name="矩形 447">
                <a:extLst>
                  <a:ext uri="{FF2B5EF4-FFF2-40B4-BE49-F238E27FC236}">
                    <a16:creationId xmlns:a16="http://schemas.microsoft.com/office/drawing/2014/main" id="{34F2B038-F94A-4819-9DAD-4336A3B93A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9" name="矩形 448">
                <a:extLst>
                  <a:ext uri="{FF2B5EF4-FFF2-40B4-BE49-F238E27FC236}">
                    <a16:creationId xmlns:a16="http://schemas.microsoft.com/office/drawing/2014/main" id="{F4D20D46-B25A-4551-BE9C-2F62BE1C20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0" name="矩形 449">
                <a:extLst>
                  <a:ext uri="{FF2B5EF4-FFF2-40B4-BE49-F238E27FC236}">
                    <a16:creationId xmlns:a16="http://schemas.microsoft.com/office/drawing/2014/main" id="{0A718269-D561-4F64-9F90-B74A054A83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1" name="矩形 450">
                <a:extLst>
                  <a:ext uri="{FF2B5EF4-FFF2-40B4-BE49-F238E27FC236}">
                    <a16:creationId xmlns:a16="http://schemas.microsoft.com/office/drawing/2014/main" id="{40A83DA3-98EE-4D1C-BF55-FE62410355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17" name="群組 316">
            <a:extLst>
              <a:ext uri="{FF2B5EF4-FFF2-40B4-BE49-F238E27FC236}">
                <a16:creationId xmlns:a16="http://schemas.microsoft.com/office/drawing/2014/main" id="{BB8A2413-09E8-4F0C-950F-4BBB50EBA3A3}"/>
              </a:ext>
            </a:extLst>
          </p:cNvPr>
          <p:cNvGrpSpPr/>
          <p:nvPr/>
        </p:nvGrpSpPr>
        <p:grpSpPr>
          <a:xfrm>
            <a:off x="135660" y="5087585"/>
            <a:ext cx="1529730" cy="646501"/>
            <a:chOff x="1675711" y="4488692"/>
            <a:chExt cx="1499670" cy="633797"/>
          </a:xfrm>
        </p:grpSpPr>
        <p:sp>
          <p:nvSpPr>
            <p:cNvPr id="438" name="矩形: 圓角 437">
              <a:extLst>
                <a:ext uri="{FF2B5EF4-FFF2-40B4-BE49-F238E27FC236}">
                  <a16:creationId xmlns:a16="http://schemas.microsoft.com/office/drawing/2014/main" id="{1DFAB997-9CE8-4D45-A884-DD97E93ECA13}"/>
                </a:ext>
              </a:extLst>
            </p:cNvPr>
            <p:cNvSpPr/>
            <p:nvPr/>
          </p:nvSpPr>
          <p:spPr>
            <a:xfrm>
              <a:off x="1675711" y="4488692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39" name="文字方塊 438">
              <a:extLst>
                <a:ext uri="{FF2B5EF4-FFF2-40B4-BE49-F238E27FC236}">
                  <a16:creationId xmlns:a16="http://schemas.microsoft.com/office/drawing/2014/main" id="{BBEA3EF2-578E-43BF-8AB4-1BA9501CAFD4}"/>
                </a:ext>
              </a:extLst>
            </p:cNvPr>
            <p:cNvSpPr txBox="1"/>
            <p:nvPr/>
          </p:nvSpPr>
          <p:spPr>
            <a:xfrm>
              <a:off x="1777143" y="4511194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#3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40" name="群組 439">
              <a:extLst>
                <a:ext uri="{FF2B5EF4-FFF2-40B4-BE49-F238E27FC236}">
                  <a16:creationId xmlns:a16="http://schemas.microsoft.com/office/drawing/2014/main" id="{E100657E-D161-405D-BE59-C65FE6A72F3D}"/>
                </a:ext>
              </a:extLst>
            </p:cNvPr>
            <p:cNvGrpSpPr/>
            <p:nvPr/>
          </p:nvGrpSpPr>
          <p:grpSpPr>
            <a:xfrm>
              <a:off x="1942861" y="4841509"/>
              <a:ext cx="959697" cy="212084"/>
              <a:chOff x="2655181" y="7581206"/>
              <a:chExt cx="959697" cy="212084"/>
            </a:xfrm>
          </p:grpSpPr>
          <p:sp>
            <p:nvSpPr>
              <p:cNvPr id="441" name="矩形 440">
                <a:extLst>
                  <a:ext uri="{FF2B5EF4-FFF2-40B4-BE49-F238E27FC236}">
                    <a16:creationId xmlns:a16="http://schemas.microsoft.com/office/drawing/2014/main" id="{A2D7F2F6-4030-4C23-9411-89CDFD01EC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2" name="矩形 441">
                <a:extLst>
                  <a:ext uri="{FF2B5EF4-FFF2-40B4-BE49-F238E27FC236}">
                    <a16:creationId xmlns:a16="http://schemas.microsoft.com/office/drawing/2014/main" id="{A1689DF2-24AE-49CC-99DF-4AA8F331CE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3" name="矩形 442">
                <a:extLst>
                  <a:ext uri="{FF2B5EF4-FFF2-40B4-BE49-F238E27FC236}">
                    <a16:creationId xmlns:a16="http://schemas.microsoft.com/office/drawing/2014/main" id="{EAEA35AD-A002-4A3B-927B-0A826028C1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4" name="矩形 443">
                <a:extLst>
                  <a:ext uri="{FF2B5EF4-FFF2-40B4-BE49-F238E27FC236}">
                    <a16:creationId xmlns:a16="http://schemas.microsoft.com/office/drawing/2014/main" id="{5EA84568-842F-4AF0-9774-95F51E9754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18" name="群組 317">
            <a:extLst>
              <a:ext uri="{FF2B5EF4-FFF2-40B4-BE49-F238E27FC236}">
                <a16:creationId xmlns:a16="http://schemas.microsoft.com/office/drawing/2014/main" id="{19A3D6C0-109C-44E3-9386-BDBE7822EDDD}"/>
              </a:ext>
            </a:extLst>
          </p:cNvPr>
          <p:cNvGrpSpPr/>
          <p:nvPr/>
        </p:nvGrpSpPr>
        <p:grpSpPr>
          <a:xfrm>
            <a:off x="135660" y="5804154"/>
            <a:ext cx="1529730" cy="646501"/>
            <a:chOff x="1675711" y="5191180"/>
            <a:chExt cx="1499670" cy="633797"/>
          </a:xfrm>
        </p:grpSpPr>
        <p:sp>
          <p:nvSpPr>
            <p:cNvPr id="431" name="矩形: 圓角 430">
              <a:extLst>
                <a:ext uri="{FF2B5EF4-FFF2-40B4-BE49-F238E27FC236}">
                  <a16:creationId xmlns:a16="http://schemas.microsoft.com/office/drawing/2014/main" id="{7427A097-B84A-4D4D-AE6A-FF2B51EF841B}"/>
                </a:ext>
              </a:extLst>
            </p:cNvPr>
            <p:cNvSpPr/>
            <p:nvPr/>
          </p:nvSpPr>
          <p:spPr>
            <a:xfrm>
              <a:off x="1675711" y="5191180"/>
              <a:ext cx="1499670" cy="633797"/>
            </a:xfrm>
            <a:prstGeom prst="roundRect">
              <a:avLst>
                <a:gd name="adj" fmla="val 731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32" name="文字方塊 431">
              <a:extLst>
                <a:ext uri="{FF2B5EF4-FFF2-40B4-BE49-F238E27FC236}">
                  <a16:creationId xmlns:a16="http://schemas.microsoft.com/office/drawing/2014/main" id="{B1076827-503E-45DA-AC72-2E601FE22BC9}"/>
                </a:ext>
              </a:extLst>
            </p:cNvPr>
            <p:cNvSpPr txBox="1"/>
            <p:nvPr/>
          </p:nvSpPr>
          <p:spPr>
            <a:xfrm>
              <a:off x="1777143" y="5213682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33" name="群組 432">
              <a:extLst>
                <a:ext uri="{FF2B5EF4-FFF2-40B4-BE49-F238E27FC236}">
                  <a16:creationId xmlns:a16="http://schemas.microsoft.com/office/drawing/2014/main" id="{550BE9C8-5C11-4ABB-9ACA-3D5217009298}"/>
                </a:ext>
              </a:extLst>
            </p:cNvPr>
            <p:cNvGrpSpPr/>
            <p:nvPr/>
          </p:nvGrpSpPr>
          <p:grpSpPr>
            <a:xfrm>
              <a:off x="1942861" y="5543997"/>
              <a:ext cx="959697" cy="212084"/>
              <a:chOff x="2655181" y="7581206"/>
              <a:chExt cx="959697" cy="212084"/>
            </a:xfrm>
          </p:grpSpPr>
          <p:sp>
            <p:nvSpPr>
              <p:cNvPr id="434" name="矩形 433">
                <a:extLst>
                  <a:ext uri="{FF2B5EF4-FFF2-40B4-BE49-F238E27FC236}">
                    <a16:creationId xmlns:a16="http://schemas.microsoft.com/office/drawing/2014/main" id="{C560F4AC-3B13-4EB6-B822-DA9DC574C3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5" name="矩形 434">
                <a:extLst>
                  <a:ext uri="{FF2B5EF4-FFF2-40B4-BE49-F238E27FC236}">
                    <a16:creationId xmlns:a16="http://schemas.microsoft.com/office/drawing/2014/main" id="{FFC5CAA6-69D3-482C-8329-B6327F4FC1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6" name="矩形 435">
                <a:extLst>
                  <a:ext uri="{FF2B5EF4-FFF2-40B4-BE49-F238E27FC236}">
                    <a16:creationId xmlns:a16="http://schemas.microsoft.com/office/drawing/2014/main" id="{3CD12D92-9C15-4977-BA11-12F7F0E077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7" name="矩形 436">
                <a:extLst>
                  <a:ext uri="{FF2B5EF4-FFF2-40B4-BE49-F238E27FC236}">
                    <a16:creationId xmlns:a16="http://schemas.microsoft.com/office/drawing/2014/main" id="{59D5E639-D4BD-46E6-9F6E-AF884A6152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19" name="群組 318">
            <a:extLst>
              <a:ext uri="{FF2B5EF4-FFF2-40B4-BE49-F238E27FC236}">
                <a16:creationId xmlns:a16="http://schemas.microsoft.com/office/drawing/2014/main" id="{F0EB704A-B29F-4B12-BCB6-05A3D27AEB36}"/>
              </a:ext>
            </a:extLst>
          </p:cNvPr>
          <p:cNvGrpSpPr/>
          <p:nvPr/>
        </p:nvGrpSpPr>
        <p:grpSpPr>
          <a:xfrm>
            <a:off x="1850763" y="3654446"/>
            <a:ext cx="1529730" cy="646501"/>
            <a:chOff x="3357111" y="3083716"/>
            <a:chExt cx="1499670" cy="633797"/>
          </a:xfrm>
        </p:grpSpPr>
        <p:sp>
          <p:nvSpPr>
            <p:cNvPr id="424" name="矩形: 圓角 423">
              <a:extLst>
                <a:ext uri="{FF2B5EF4-FFF2-40B4-BE49-F238E27FC236}">
                  <a16:creationId xmlns:a16="http://schemas.microsoft.com/office/drawing/2014/main" id="{1B184417-C5A2-4BF4-AD21-5BF693CA2967}"/>
                </a:ext>
              </a:extLst>
            </p:cNvPr>
            <p:cNvSpPr/>
            <p:nvPr/>
          </p:nvSpPr>
          <p:spPr>
            <a:xfrm>
              <a:off x="3357111" y="3083716"/>
              <a:ext cx="1499670" cy="633797"/>
            </a:xfrm>
            <a:prstGeom prst="roundRect">
              <a:avLst>
                <a:gd name="adj" fmla="val 664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25" name="文字方塊 424">
              <a:extLst>
                <a:ext uri="{FF2B5EF4-FFF2-40B4-BE49-F238E27FC236}">
                  <a16:creationId xmlns:a16="http://schemas.microsoft.com/office/drawing/2014/main" id="{ADED3F4C-2342-4604-B674-BE92F7E3F5B8}"/>
                </a:ext>
              </a:extLst>
            </p:cNvPr>
            <p:cNvSpPr txBox="1"/>
            <p:nvPr/>
          </p:nvSpPr>
          <p:spPr>
            <a:xfrm>
              <a:off x="3458543" y="3106218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#5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26" name="群組 425">
              <a:extLst>
                <a:ext uri="{FF2B5EF4-FFF2-40B4-BE49-F238E27FC236}">
                  <a16:creationId xmlns:a16="http://schemas.microsoft.com/office/drawing/2014/main" id="{9D280348-A236-4780-BBA8-FE3FA117C4B7}"/>
                </a:ext>
              </a:extLst>
            </p:cNvPr>
            <p:cNvGrpSpPr/>
            <p:nvPr/>
          </p:nvGrpSpPr>
          <p:grpSpPr>
            <a:xfrm>
              <a:off x="3624261" y="3436533"/>
              <a:ext cx="959697" cy="212084"/>
              <a:chOff x="2655181" y="7581206"/>
              <a:chExt cx="959697" cy="212084"/>
            </a:xfrm>
          </p:grpSpPr>
          <p:sp>
            <p:nvSpPr>
              <p:cNvPr id="427" name="矩形 426">
                <a:extLst>
                  <a:ext uri="{FF2B5EF4-FFF2-40B4-BE49-F238E27FC236}">
                    <a16:creationId xmlns:a16="http://schemas.microsoft.com/office/drawing/2014/main" id="{5B7D7B7E-1C8E-457E-AA63-AD223012F3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8" name="矩形 427">
                <a:extLst>
                  <a:ext uri="{FF2B5EF4-FFF2-40B4-BE49-F238E27FC236}">
                    <a16:creationId xmlns:a16="http://schemas.microsoft.com/office/drawing/2014/main" id="{92F017B4-5A51-42BB-9EE1-4D41578DA3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9" name="矩形 428">
                <a:extLst>
                  <a:ext uri="{FF2B5EF4-FFF2-40B4-BE49-F238E27FC236}">
                    <a16:creationId xmlns:a16="http://schemas.microsoft.com/office/drawing/2014/main" id="{D778923D-1AC6-4F91-B20E-42982A3246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0" name="矩形 429">
                <a:extLst>
                  <a:ext uri="{FF2B5EF4-FFF2-40B4-BE49-F238E27FC236}">
                    <a16:creationId xmlns:a16="http://schemas.microsoft.com/office/drawing/2014/main" id="{262EA34B-ED17-4F3A-8499-71C9EAC18B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20" name="群組 319">
            <a:extLst>
              <a:ext uri="{FF2B5EF4-FFF2-40B4-BE49-F238E27FC236}">
                <a16:creationId xmlns:a16="http://schemas.microsoft.com/office/drawing/2014/main" id="{AD42BE17-DD25-4687-A8FB-86D0A7464DFC}"/>
              </a:ext>
            </a:extLst>
          </p:cNvPr>
          <p:cNvGrpSpPr/>
          <p:nvPr/>
        </p:nvGrpSpPr>
        <p:grpSpPr>
          <a:xfrm>
            <a:off x="1850763" y="4371015"/>
            <a:ext cx="1529730" cy="646501"/>
            <a:chOff x="3357111" y="3786204"/>
            <a:chExt cx="1499670" cy="633797"/>
          </a:xfrm>
        </p:grpSpPr>
        <p:sp>
          <p:nvSpPr>
            <p:cNvPr id="417" name="矩形: 圓角 416">
              <a:extLst>
                <a:ext uri="{FF2B5EF4-FFF2-40B4-BE49-F238E27FC236}">
                  <a16:creationId xmlns:a16="http://schemas.microsoft.com/office/drawing/2014/main" id="{6380F5F6-6363-4D34-9EF4-D2E099A0FB06}"/>
                </a:ext>
              </a:extLst>
            </p:cNvPr>
            <p:cNvSpPr/>
            <p:nvPr/>
          </p:nvSpPr>
          <p:spPr>
            <a:xfrm>
              <a:off x="3357111" y="3786204"/>
              <a:ext cx="1499670" cy="633797"/>
            </a:xfrm>
            <a:prstGeom prst="roundRect">
              <a:avLst>
                <a:gd name="adj" fmla="val 664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18" name="文字方塊 417">
              <a:extLst>
                <a:ext uri="{FF2B5EF4-FFF2-40B4-BE49-F238E27FC236}">
                  <a16:creationId xmlns:a16="http://schemas.microsoft.com/office/drawing/2014/main" id="{4C9850DE-8688-4C6A-BDDC-357823F13A7E}"/>
                </a:ext>
              </a:extLst>
            </p:cNvPr>
            <p:cNvSpPr txBox="1"/>
            <p:nvPr/>
          </p:nvSpPr>
          <p:spPr>
            <a:xfrm>
              <a:off x="3458543" y="3808706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#6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19" name="群組 418">
              <a:extLst>
                <a:ext uri="{FF2B5EF4-FFF2-40B4-BE49-F238E27FC236}">
                  <a16:creationId xmlns:a16="http://schemas.microsoft.com/office/drawing/2014/main" id="{CE3D1A9E-A135-45C5-8E78-9225FAB27909}"/>
                </a:ext>
              </a:extLst>
            </p:cNvPr>
            <p:cNvGrpSpPr/>
            <p:nvPr/>
          </p:nvGrpSpPr>
          <p:grpSpPr>
            <a:xfrm>
              <a:off x="3624261" y="4139021"/>
              <a:ext cx="959697" cy="212084"/>
              <a:chOff x="2655181" y="7581206"/>
              <a:chExt cx="959697" cy="212084"/>
            </a:xfrm>
          </p:grpSpPr>
          <p:sp>
            <p:nvSpPr>
              <p:cNvPr id="420" name="矩形 419">
                <a:extLst>
                  <a:ext uri="{FF2B5EF4-FFF2-40B4-BE49-F238E27FC236}">
                    <a16:creationId xmlns:a16="http://schemas.microsoft.com/office/drawing/2014/main" id="{F7288DC2-642C-4D03-9FA3-D42BDABD08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1" name="矩形 420">
                <a:extLst>
                  <a:ext uri="{FF2B5EF4-FFF2-40B4-BE49-F238E27FC236}">
                    <a16:creationId xmlns:a16="http://schemas.microsoft.com/office/drawing/2014/main" id="{EA41DA2B-A6D0-4FBC-B188-41868A7591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2" name="矩形 421">
                <a:extLst>
                  <a:ext uri="{FF2B5EF4-FFF2-40B4-BE49-F238E27FC236}">
                    <a16:creationId xmlns:a16="http://schemas.microsoft.com/office/drawing/2014/main" id="{B3FCAD38-DE40-420E-A7DC-BE3E0DD5E7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3" name="矩形 422">
                <a:extLst>
                  <a:ext uri="{FF2B5EF4-FFF2-40B4-BE49-F238E27FC236}">
                    <a16:creationId xmlns:a16="http://schemas.microsoft.com/office/drawing/2014/main" id="{281C5619-FC39-4042-BD3C-0730A3B430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21" name="群組 320">
            <a:extLst>
              <a:ext uri="{FF2B5EF4-FFF2-40B4-BE49-F238E27FC236}">
                <a16:creationId xmlns:a16="http://schemas.microsoft.com/office/drawing/2014/main" id="{24FAA4C8-B0CD-4508-A0BE-A3D3E1168FC0}"/>
              </a:ext>
            </a:extLst>
          </p:cNvPr>
          <p:cNvGrpSpPr/>
          <p:nvPr/>
        </p:nvGrpSpPr>
        <p:grpSpPr>
          <a:xfrm>
            <a:off x="1850763" y="5087585"/>
            <a:ext cx="1529730" cy="646501"/>
            <a:chOff x="3357111" y="4488692"/>
            <a:chExt cx="1499670" cy="633797"/>
          </a:xfrm>
        </p:grpSpPr>
        <p:sp>
          <p:nvSpPr>
            <p:cNvPr id="410" name="矩形: 圓角 409">
              <a:extLst>
                <a:ext uri="{FF2B5EF4-FFF2-40B4-BE49-F238E27FC236}">
                  <a16:creationId xmlns:a16="http://schemas.microsoft.com/office/drawing/2014/main" id="{77C76E6B-3EBB-4D27-B35E-488EF38E9506}"/>
                </a:ext>
              </a:extLst>
            </p:cNvPr>
            <p:cNvSpPr/>
            <p:nvPr/>
          </p:nvSpPr>
          <p:spPr>
            <a:xfrm>
              <a:off x="3357111" y="4488692"/>
              <a:ext cx="1499670" cy="633797"/>
            </a:xfrm>
            <a:prstGeom prst="roundRect">
              <a:avLst>
                <a:gd name="adj" fmla="val 714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11" name="文字方塊 410">
              <a:extLst>
                <a:ext uri="{FF2B5EF4-FFF2-40B4-BE49-F238E27FC236}">
                  <a16:creationId xmlns:a16="http://schemas.microsoft.com/office/drawing/2014/main" id="{FA6681C6-9B5F-45D1-B55B-2F829F1C4FE5}"/>
                </a:ext>
              </a:extLst>
            </p:cNvPr>
            <p:cNvSpPr txBox="1"/>
            <p:nvPr/>
          </p:nvSpPr>
          <p:spPr>
            <a:xfrm>
              <a:off x="3458543" y="4511194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#7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12" name="群組 411">
              <a:extLst>
                <a:ext uri="{FF2B5EF4-FFF2-40B4-BE49-F238E27FC236}">
                  <a16:creationId xmlns:a16="http://schemas.microsoft.com/office/drawing/2014/main" id="{962B035F-0101-47D6-AAD3-9B41FDFE2F04}"/>
                </a:ext>
              </a:extLst>
            </p:cNvPr>
            <p:cNvGrpSpPr/>
            <p:nvPr/>
          </p:nvGrpSpPr>
          <p:grpSpPr>
            <a:xfrm>
              <a:off x="3624261" y="4841509"/>
              <a:ext cx="959697" cy="212084"/>
              <a:chOff x="2655181" y="7581206"/>
              <a:chExt cx="959697" cy="212084"/>
            </a:xfrm>
          </p:grpSpPr>
          <p:sp>
            <p:nvSpPr>
              <p:cNvPr id="413" name="矩形 412">
                <a:extLst>
                  <a:ext uri="{FF2B5EF4-FFF2-40B4-BE49-F238E27FC236}">
                    <a16:creationId xmlns:a16="http://schemas.microsoft.com/office/drawing/2014/main" id="{5B32DA09-7A0B-44D2-8BB2-3A40EB5F74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4" name="矩形 413">
                <a:extLst>
                  <a:ext uri="{FF2B5EF4-FFF2-40B4-BE49-F238E27FC236}">
                    <a16:creationId xmlns:a16="http://schemas.microsoft.com/office/drawing/2014/main" id="{C7544030-972C-47E6-BE41-4C0DA76906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5" name="矩形 414">
                <a:extLst>
                  <a:ext uri="{FF2B5EF4-FFF2-40B4-BE49-F238E27FC236}">
                    <a16:creationId xmlns:a16="http://schemas.microsoft.com/office/drawing/2014/main" id="{2A84D03A-2231-401F-9E82-38207A788B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6" name="矩形 415">
                <a:extLst>
                  <a:ext uri="{FF2B5EF4-FFF2-40B4-BE49-F238E27FC236}">
                    <a16:creationId xmlns:a16="http://schemas.microsoft.com/office/drawing/2014/main" id="{5020876A-534F-4172-B202-A94DE59971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22" name="群組 321">
            <a:extLst>
              <a:ext uri="{FF2B5EF4-FFF2-40B4-BE49-F238E27FC236}">
                <a16:creationId xmlns:a16="http://schemas.microsoft.com/office/drawing/2014/main" id="{F1A46649-3965-471C-AD14-6817E6953396}"/>
              </a:ext>
            </a:extLst>
          </p:cNvPr>
          <p:cNvGrpSpPr/>
          <p:nvPr/>
        </p:nvGrpSpPr>
        <p:grpSpPr>
          <a:xfrm>
            <a:off x="1850763" y="5804154"/>
            <a:ext cx="1529730" cy="646501"/>
            <a:chOff x="3357111" y="5191180"/>
            <a:chExt cx="1499670" cy="633797"/>
          </a:xfrm>
        </p:grpSpPr>
        <p:sp>
          <p:nvSpPr>
            <p:cNvPr id="403" name="矩形: 圓角 402">
              <a:extLst>
                <a:ext uri="{FF2B5EF4-FFF2-40B4-BE49-F238E27FC236}">
                  <a16:creationId xmlns:a16="http://schemas.microsoft.com/office/drawing/2014/main" id="{5AA35699-DDB1-4C6E-9564-B232A3E88E14}"/>
                </a:ext>
              </a:extLst>
            </p:cNvPr>
            <p:cNvSpPr/>
            <p:nvPr/>
          </p:nvSpPr>
          <p:spPr>
            <a:xfrm>
              <a:off x="3357111" y="5191180"/>
              <a:ext cx="1499670" cy="633797"/>
            </a:xfrm>
            <a:prstGeom prst="roundRect">
              <a:avLst>
                <a:gd name="adj" fmla="val 689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04" name="文字方塊 403">
              <a:extLst>
                <a:ext uri="{FF2B5EF4-FFF2-40B4-BE49-F238E27FC236}">
                  <a16:creationId xmlns:a16="http://schemas.microsoft.com/office/drawing/2014/main" id="{14299ACE-3C20-4B30-B5E4-72F46C3000A0}"/>
                </a:ext>
              </a:extLst>
            </p:cNvPr>
            <p:cNvSpPr txBox="1"/>
            <p:nvPr/>
          </p:nvSpPr>
          <p:spPr>
            <a:xfrm>
              <a:off x="3458543" y="5213682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#8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05" name="群組 404">
              <a:extLst>
                <a:ext uri="{FF2B5EF4-FFF2-40B4-BE49-F238E27FC236}">
                  <a16:creationId xmlns:a16="http://schemas.microsoft.com/office/drawing/2014/main" id="{628F518A-560B-4CC4-AAAD-B259C00A45EB}"/>
                </a:ext>
              </a:extLst>
            </p:cNvPr>
            <p:cNvGrpSpPr/>
            <p:nvPr/>
          </p:nvGrpSpPr>
          <p:grpSpPr>
            <a:xfrm>
              <a:off x="3624261" y="5543997"/>
              <a:ext cx="959697" cy="212084"/>
              <a:chOff x="2655181" y="7581206"/>
              <a:chExt cx="959697" cy="212084"/>
            </a:xfrm>
          </p:grpSpPr>
          <p:sp>
            <p:nvSpPr>
              <p:cNvPr id="406" name="矩形 405">
                <a:extLst>
                  <a:ext uri="{FF2B5EF4-FFF2-40B4-BE49-F238E27FC236}">
                    <a16:creationId xmlns:a16="http://schemas.microsoft.com/office/drawing/2014/main" id="{EA98FE88-928F-4DF5-AEA0-B87D06EB8E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7" name="矩形 406">
                <a:extLst>
                  <a:ext uri="{FF2B5EF4-FFF2-40B4-BE49-F238E27FC236}">
                    <a16:creationId xmlns:a16="http://schemas.microsoft.com/office/drawing/2014/main" id="{722BC70E-6149-4674-857B-32532BBA83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8" name="矩形 407">
                <a:extLst>
                  <a:ext uri="{FF2B5EF4-FFF2-40B4-BE49-F238E27FC236}">
                    <a16:creationId xmlns:a16="http://schemas.microsoft.com/office/drawing/2014/main" id="{867524ED-73E4-4904-9C9F-894685EF55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9" name="矩形 408">
                <a:extLst>
                  <a:ext uri="{FF2B5EF4-FFF2-40B4-BE49-F238E27FC236}">
                    <a16:creationId xmlns:a16="http://schemas.microsoft.com/office/drawing/2014/main" id="{1FEF713D-2EA5-4EBF-A4D4-B3CF1CD507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323" name="接點: 肘形 322">
            <a:extLst>
              <a:ext uri="{FF2B5EF4-FFF2-40B4-BE49-F238E27FC236}">
                <a16:creationId xmlns:a16="http://schemas.microsoft.com/office/drawing/2014/main" id="{0A474380-E47D-4EFE-ABCF-8CA44243AB40}"/>
              </a:ext>
            </a:extLst>
          </p:cNvPr>
          <p:cNvCxnSpPr>
            <a:cxnSpLocks/>
          </p:cNvCxnSpPr>
          <p:nvPr/>
        </p:nvCxnSpPr>
        <p:spPr>
          <a:xfrm rot="5400000">
            <a:off x="1469668" y="2379092"/>
            <a:ext cx="696831" cy="2573655"/>
          </a:xfrm>
          <a:prstGeom prst="bentConnector3">
            <a:avLst>
              <a:gd name="adj1" fmla="val 38102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5" name="接點: 肘形 324">
            <a:extLst>
              <a:ext uri="{FF2B5EF4-FFF2-40B4-BE49-F238E27FC236}">
                <a16:creationId xmlns:a16="http://schemas.microsoft.com/office/drawing/2014/main" id="{69FB93FF-C6B2-4D25-A35C-0B0DEFAC25B9}"/>
              </a:ext>
            </a:extLst>
          </p:cNvPr>
          <p:cNvCxnSpPr>
            <a:cxnSpLocks/>
          </p:cNvCxnSpPr>
          <p:nvPr/>
        </p:nvCxnSpPr>
        <p:spPr>
          <a:xfrm flipH="1">
            <a:off x="531257" y="4230671"/>
            <a:ext cx="466140" cy="500233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28" name="群組 327">
            <a:extLst>
              <a:ext uri="{FF2B5EF4-FFF2-40B4-BE49-F238E27FC236}">
                <a16:creationId xmlns:a16="http://schemas.microsoft.com/office/drawing/2014/main" id="{A9929511-E211-4E8D-9DB0-B33DE828BBC7}"/>
              </a:ext>
            </a:extLst>
          </p:cNvPr>
          <p:cNvGrpSpPr/>
          <p:nvPr/>
        </p:nvGrpSpPr>
        <p:grpSpPr>
          <a:xfrm>
            <a:off x="3573229" y="3654446"/>
            <a:ext cx="1529730" cy="646501"/>
            <a:chOff x="5045729" y="3083716"/>
            <a:chExt cx="1499670" cy="633797"/>
          </a:xfrm>
        </p:grpSpPr>
        <p:sp>
          <p:nvSpPr>
            <p:cNvPr id="396" name="矩形: 圓角 395">
              <a:extLst>
                <a:ext uri="{FF2B5EF4-FFF2-40B4-BE49-F238E27FC236}">
                  <a16:creationId xmlns:a16="http://schemas.microsoft.com/office/drawing/2014/main" id="{F101B603-91DE-41D8-BCBE-A764679A3FBE}"/>
                </a:ext>
              </a:extLst>
            </p:cNvPr>
            <p:cNvSpPr/>
            <p:nvPr/>
          </p:nvSpPr>
          <p:spPr>
            <a:xfrm>
              <a:off x="5045729" y="3083716"/>
              <a:ext cx="1499670" cy="633797"/>
            </a:xfrm>
            <a:prstGeom prst="roundRect">
              <a:avLst>
                <a:gd name="adj" fmla="val 689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97" name="文字方塊 396">
              <a:extLst>
                <a:ext uri="{FF2B5EF4-FFF2-40B4-BE49-F238E27FC236}">
                  <a16:creationId xmlns:a16="http://schemas.microsoft.com/office/drawing/2014/main" id="{1A00F155-8535-4498-8138-751EB9C532BE}"/>
                </a:ext>
              </a:extLst>
            </p:cNvPr>
            <p:cNvSpPr txBox="1"/>
            <p:nvPr/>
          </p:nvSpPr>
          <p:spPr>
            <a:xfrm>
              <a:off x="5147161" y="3106218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#9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98" name="群組 397">
              <a:extLst>
                <a:ext uri="{FF2B5EF4-FFF2-40B4-BE49-F238E27FC236}">
                  <a16:creationId xmlns:a16="http://schemas.microsoft.com/office/drawing/2014/main" id="{B2855053-FE69-4475-87AC-C9B47AC762DC}"/>
                </a:ext>
              </a:extLst>
            </p:cNvPr>
            <p:cNvGrpSpPr/>
            <p:nvPr/>
          </p:nvGrpSpPr>
          <p:grpSpPr>
            <a:xfrm>
              <a:off x="5312879" y="3436533"/>
              <a:ext cx="959697" cy="212084"/>
              <a:chOff x="2655181" y="7581206"/>
              <a:chExt cx="959697" cy="212084"/>
            </a:xfrm>
          </p:grpSpPr>
          <p:sp>
            <p:nvSpPr>
              <p:cNvPr id="399" name="矩形 398">
                <a:extLst>
                  <a:ext uri="{FF2B5EF4-FFF2-40B4-BE49-F238E27FC236}">
                    <a16:creationId xmlns:a16="http://schemas.microsoft.com/office/drawing/2014/main" id="{A7822612-B840-465D-9875-087EA1E77B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0" name="矩形 399">
                <a:extLst>
                  <a:ext uri="{FF2B5EF4-FFF2-40B4-BE49-F238E27FC236}">
                    <a16:creationId xmlns:a16="http://schemas.microsoft.com/office/drawing/2014/main" id="{99405EF0-CE74-4E01-B2C1-B5A706CDF0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1" name="矩形 400">
                <a:extLst>
                  <a:ext uri="{FF2B5EF4-FFF2-40B4-BE49-F238E27FC236}">
                    <a16:creationId xmlns:a16="http://schemas.microsoft.com/office/drawing/2014/main" id="{5874DEF4-85F2-430D-8408-3773430443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2" name="矩形 401">
                <a:extLst>
                  <a:ext uri="{FF2B5EF4-FFF2-40B4-BE49-F238E27FC236}">
                    <a16:creationId xmlns:a16="http://schemas.microsoft.com/office/drawing/2014/main" id="{8C189FCB-B61B-47D9-944E-5540C12725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29" name="群組 328">
            <a:extLst>
              <a:ext uri="{FF2B5EF4-FFF2-40B4-BE49-F238E27FC236}">
                <a16:creationId xmlns:a16="http://schemas.microsoft.com/office/drawing/2014/main" id="{ADB95413-A356-4928-AFD8-DABEE415DD14}"/>
              </a:ext>
            </a:extLst>
          </p:cNvPr>
          <p:cNvGrpSpPr/>
          <p:nvPr/>
        </p:nvGrpSpPr>
        <p:grpSpPr>
          <a:xfrm>
            <a:off x="3573229" y="4371015"/>
            <a:ext cx="1529730" cy="646501"/>
            <a:chOff x="5045729" y="3786204"/>
            <a:chExt cx="1499670" cy="633797"/>
          </a:xfrm>
        </p:grpSpPr>
        <p:sp>
          <p:nvSpPr>
            <p:cNvPr id="389" name="矩形: 圓角 388">
              <a:extLst>
                <a:ext uri="{FF2B5EF4-FFF2-40B4-BE49-F238E27FC236}">
                  <a16:creationId xmlns:a16="http://schemas.microsoft.com/office/drawing/2014/main" id="{B74B390A-C6B2-455A-822D-80572CB37E2C}"/>
                </a:ext>
              </a:extLst>
            </p:cNvPr>
            <p:cNvSpPr/>
            <p:nvPr/>
          </p:nvSpPr>
          <p:spPr>
            <a:xfrm>
              <a:off x="5045729" y="3786204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90" name="文字方塊 389">
              <a:extLst>
                <a:ext uri="{FF2B5EF4-FFF2-40B4-BE49-F238E27FC236}">
                  <a16:creationId xmlns:a16="http://schemas.microsoft.com/office/drawing/2014/main" id="{CD7E3100-A6AF-412F-8DA6-544085BC5C4A}"/>
                </a:ext>
              </a:extLst>
            </p:cNvPr>
            <p:cNvSpPr txBox="1"/>
            <p:nvPr/>
          </p:nvSpPr>
          <p:spPr>
            <a:xfrm>
              <a:off x="5084472" y="3808706"/>
              <a:ext cx="1422184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#10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91" name="群組 390">
              <a:extLst>
                <a:ext uri="{FF2B5EF4-FFF2-40B4-BE49-F238E27FC236}">
                  <a16:creationId xmlns:a16="http://schemas.microsoft.com/office/drawing/2014/main" id="{B6E2E0DF-4671-4440-8AF3-D4E6E2C4CFD4}"/>
                </a:ext>
              </a:extLst>
            </p:cNvPr>
            <p:cNvGrpSpPr/>
            <p:nvPr/>
          </p:nvGrpSpPr>
          <p:grpSpPr>
            <a:xfrm>
              <a:off x="5312879" y="4139021"/>
              <a:ext cx="959697" cy="212084"/>
              <a:chOff x="2655181" y="7581206"/>
              <a:chExt cx="959697" cy="212084"/>
            </a:xfrm>
          </p:grpSpPr>
          <p:sp>
            <p:nvSpPr>
              <p:cNvPr id="392" name="矩形 391">
                <a:extLst>
                  <a:ext uri="{FF2B5EF4-FFF2-40B4-BE49-F238E27FC236}">
                    <a16:creationId xmlns:a16="http://schemas.microsoft.com/office/drawing/2014/main" id="{FE9C1785-D4F5-4E62-93E5-549AAA3F33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3" name="矩形 392">
                <a:extLst>
                  <a:ext uri="{FF2B5EF4-FFF2-40B4-BE49-F238E27FC236}">
                    <a16:creationId xmlns:a16="http://schemas.microsoft.com/office/drawing/2014/main" id="{D5DBF998-5976-431B-9BB1-71F9801A18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4" name="矩形 393">
                <a:extLst>
                  <a:ext uri="{FF2B5EF4-FFF2-40B4-BE49-F238E27FC236}">
                    <a16:creationId xmlns:a16="http://schemas.microsoft.com/office/drawing/2014/main" id="{C3454ADC-16FD-44A1-9AF6-A5449916F7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5" name="矩形 394">
                <a:extLst>
                  <a:ext uri="{FF2B5EF4-FFF2-40B4-BE49-F238E27FC236}">
                    <a16:creationId xmlns:a16="http://schemas.microsoft.com/office/drawing/2014/main" id="{1C0CA3F3-C15E-44BF-B5A6-D837585802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0" name="群組 329">
            <a:extLst>
              <a:ext uri="{FF2B5EF4-FFF2-40B4-BE49-F238E27FC236}">
                <a16:creationId xmlns:a16="http://schemas.microsoft.com/office/drawing/2014/main" id="{39C368AA-ADD6-43ED-9645-1FB19DF29A1E}"/>
              </a:ext>
            </a:extLst>
          </p:cNvPr>
          <p:cNvGrpSpPr/>
          <p:nvPr/>
        </p:nvGrpSpPr>
        <p:grpSpPr>
          <a:xfrm>
            <a:off x="3573229" y="5087585"/>
            <a:ext cx="1529730" cy="646501"/>
            <a:chOff x="5045729" y="4488692"/>
            <a:chExt cx="1499670" cy="633797"/>
          </a:xfrm>
        </p:grpSpPr>
        <p:sp>
          <p:nvSpPr>
            <p:cNvPr id="382" name="矩形: 圓角 381">
              <a:extLst>
                <a:ext uri="{FF2B5EF4-FFF2-40B4-BE49-F238E27FC236}">
                  <a16:creationId xmlns:a16="http://schemas.microsoft.com/office/drawing/2014/main" id="{F9BEFCE7-4AD2-4FE5-86F9-732E790E2AF6}"/>
                </a:ext>
              </a:extLst>
            </p:cNvPr>
            <p:cNvSpPr/>
            <p:nvPr/>
          </p:nvSpPr>
          <p:spPr>
            <a:xfrm>
              <a:off x="5045729" y="4488692"/>
              <a:ext cx="1499670" cy="633797"/>
            </a:xfrm>
            <a:prstGeom prst="roundRect">
              <a:avLst>
                <a:gd name="adj" fmla="val 731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3" name="文字方塊 382">
              <a:extLst>
                <a:ext uri="{FF2B5EF4-FFF2-40B4-BE49-F238E27FC236}">
                  <a16:creationId xmlns:a16="http://schemas.microsoft.com/office/drawing/2014/main" id="{EBA35F7E-B47F-4267-A581-D43EB48FD154}"/>
                </a:ext>
              </a:extLst>
            </p:cNvPr>
            <p:cNvSpPr txBox="1"/>
            <p:nvPr/>
          </p:nvSpPr>
          <p:spPr>
            <a:xfrm>
              <a:off x="5091141" y="4511194"/>
              <a:ext cx="1408847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84" name="群組 383">
              <a:extLst>
                <a:ext uri="{FF2B5EF4-FFF2-40B4-BE49-F238E27FC236}">
                  <a16:creationId xmlns:a16="http://schemas.microsoft.com/office/drawing/2014/main" id="{2E7ED535-E816-4DDE-B0F3-420C84C9D999}"/>
                </a:ext>
              </a:extLst>
            </p:cNvPr>
            <p:cNvGrpSpPr/>
            <p:nvPr/>
          </p:nvGrpSpPr>
          <p:grpSpPr>
            <a:xfrm>
              <a:off x="5312879" y="4841509"/>
              <a:ext cx="959697" cy="212084"/>
              <a:chOff x="2655181" y="7581206"/>
              <a:chExt cx="959697" cy="212084"/>
            </a:xfrm>
          </p:grpSpPr>
          <p:sp>
            <p:nvSpPr>
              <p:cNvPr id="385" name="矩形 384">
                <a:extLst>
                  <a:ext uri="{FF2B5EF4-FFF2-40B4-BE49-F238E27FC236}">
                    <a16:creationId xmlns:a16="http://schemas.microsoft.com/office/drawing/2014/main" id="{64D977EF-8F61-4E25-B03F-C4BB57C664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6" name="矩形 385">
                <a:extLst>
                  <a:ext uri="{FF2B5EF4-FFF2-40B4-BE49-F238E27FC236}">
                    <a16:creationId xmlns:a16="http://schemas.microsoft.com/office/drawing/2014/main" id="{832355D8-95E9-43ED-8E26-863D282E29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7" name="矩形 386">
                <a:extLst>
                  <a:ext uri="{FF2B5EF4-FFF2-40B4-BE49-F238E27FC236}">
                    <a16:creationId xmlns:a16="http://schemas.microsoft.com/office/drawing/2014/main" id="{7B1FFCD4-58E6-47DB-8492-A4E456FBD0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8" name="矩形 387">
                <a:extLst>
                  <a:ext uri="{FF2B5EF4-FFF2-40B4-BE49-F238E27FC236}">
                    <a16:creationId xmlns:a16="http://schemas.microsoft.com/office/drawing/2014/main" id="{F3EAC4BB-8516-4DC1-AFFD-9D5B50E833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1" name="群組 330">
            <a:extLst>
              <a:ext uri="{FF2B5EF4-FFF2-40B4-BE49-F238E27FC236}">
                <a16:creationId xmlns:a16="http://schemas.microsoft.com/office/drawing/2014/main" id="{8C760F01-455B-40F2-A788-AA8A27993AFB}"/>
              </a:ext>
            </a:extLst>
          </p:cNvPr>
          <p:cNvGrpSpPr/>
          <p:nvPr/>
        </p:nvGrpSpPr>
        <p:grpSpPr>
          <a:xfrm>
            <a:off x="3573229" y="5804154"/>
            <a:ext cx="1529730" cy="646501"/>
            <a:chOff x="5045729" y="5191180"/>
            <a:chExt cx="1499670" cy="633797"/>
          </a:xfrm>
        </p:grpSpPr>
        <p:sp>
          <p:nvSpPr>
            <p:cNvPr id="375" name="矩形: 圓角 374">
              <a:extLst>
                <a:ext uri="{FF2B5EF4-FFF2-40B4-BE49-F238E27FC236}">
                  <a16:creationId xmlns:a16="http://schemas.microsoft.com/office/drawing/2014/main" id="{F0539B55-D7C0-41D7-9982-D22312083145}"/>
                </a:ext>
              </a:extLst>
            </p:cNvPr>
            <p:cNvSpPr/>
            <p:nvPr/>
          </p:nvSpPr>
          <p:spPr>
            <a:xfrm>
              <a:off x="5045729" y="5191180"/>
              <a:ext cx="1499670" cy="633797"/>
            </a:xfrm>
            <a:prstGeom prst="roundRect">
              <a:avLst>
                <a:gd name="adj" fmla="val 731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6" name="文字方塊 375">
              <a:extLst>
                <a:ext uri="{FF2B5EF4-FFF2-40B4-BE49-F238E27FC236}">
                  <a16:creationId xmlns:a16="http://schemas.microsoft.com/office/drawing/2014/main" id="{19B956F6-9CE8-40A7-9D6C-CAF7134A08C5}"/>
                </a:ext>
              </a:extLst>
            </p:cNvPr>
            <p:cNvSpPr txBox="1"/>
            <p:nvPr/>
          </p:nvSpPr>
          <p:spPr>
            <a:xfrm>
              <a:off x="5084472" y="5213682"/>
              <a:ext cx="1422184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77" name="群組 376">
              <a:extLst>
                <a:ext uri="{FF2B5EF4-FFF2-40B4-BE49-F238E27FC236}">
                  <a16:creationId xmlns:a16="http://schemas.microsoft.com/office/drawing/2014/main" id="{317C90AD-E3D5-4069-AE4C-1DF25EFFB939}"/>
                </a:ext>
              </a:extLst>
            </p:cNvPr>
            <p:cNvGrpSpPr/>
            <p:nvPr/>
          </p:nvGrpSpPr>
          <p:grpSpPr>
            <a:xfrm>
              <a:off x="5312879" y="5543997"/>
              <a:ext cx="959697" cy="212084"/>
              <a:chOff x="2655181" y="7581206"/>
              <a:chExt cx="959697" cy="212084"/>
            </a:xfrm>
          </p:grpSpPr>
          <p:sp>
            <p:nvSpPr>
              <p:cNvPr id="378" name="矩形 377">
                <a:extLst>
                  <a:ext uri="{FF2B5EF4-FFF2-40B4-BE49-F238E27FC236}">
                    <a16:creationId xmlns:a16="http://schemas.microsoft.com/office/drawing/2014/main" id="{B9D99F76-EB1E-4520-9119-C67DAC166F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9" name="矩形 378">
                <a:extLst>
                  <a:ext uri="{FF2B5EF4-FFF2-40B4-BE49-F238E27FC236}">
                    <a16:creationId xmlns:a16="http://schemas.microsoft.com/office/drawing/2014/main" id="{8941F2FD-D2FD-466C-ADC8-7D86D61865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0" name="矩形 379">
                <a:extLst>
                  <a:ext uri="{FF2B5EF4-FFF2-40B4-BE49-F238E27FC236}">
                    <a16:creationId xmlns:a16="http://schemas.microsoft.com/office/drawing/2014/main" id="{00E12A48-8F58-49DE-A8BE-8C0408C401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1" name="矩形 380">
                <a:extLst>
                  <a:ext uri="{FF2B5EF4-FFF2-40B4-BE49-F238E27FC236}">
                    <a16:creationId xmlns:a16="http://schemas.microsoft.com/office/drawing/2014/main" id="{6216A79C-104D-459D-A326-662475B167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2" name="群組 331">
            <a:extLst>
              <a:ext uri="{FF2B5EF4-FFF2-40B4-BE49-F238E27FC236}">
                <a16:creationId xmlns:a16="http://schemas.microsoft.com/office/drawing/2014/main" id="{9C8A33E2-B96A-4144-965B-0D9E76CC9137}"/>
              </a:ext>
            </a:extLst>
          </p:cNvPr>
          <p:cNvGrpSpPr/>
          <p:nvPr/>
        </p:nvGrpSpPr>
        <p:grpSpPr>
          <a:xfrm>
            <a:off x="5280134" y="3654446"/>
            <a:ext cx="1529730" cy="646501"/>
            <a:chOff x="6719092" y="3083716"/>
            <a:chExt cx="1499670" cy="633797"/>
          </a:xfrm>
        </p:grpSpPr>
        <p:sp>
          <p:nvSpPr>
            <p:cNvPr id="368" name="矩形: 圓角 367">
              <a:extLst>
                <a:ext uri="{FF2B5EF4-FFF2-40B4-BE49-F238E27FC236}">
                  <a16:creationId xmlns:a16="http://schemas.microsoft.com/office/drawing/2014/main" id="{D005D863-98CB-4E87-AD82-3ED99C54BEDE}"/>
                </a:ext>
              </a:extLst>
            </p:cNvPr>
            <p:cNvSpPr/>
            <p:nvPr/>
          </p:nvSpPr>
          <p:spPr>
            <a:xfrm>
              <a:off x="6719092" y="3083716"/>
              <a:ext cx="1499670" cy="633797"/>
            </a:xfrm>
            <a:prstGeom prst="roundRect">
              <a:avLst>
                <a:gd name="adj" fmla="val 731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9" name="文字方塊 368">
              <a:extLst>
                <a:ext uri="{FF2B5EF4-FFF2-40B4-BE49-F238E27FC236}">
                  <a16:creationId xmlns:a16="http://schemas.microsoft.com/office/drawing/2014/main" id="{0BE52F83-AB16-4296-BF95-A2C94B931C9D}"/>
                </a:ext>
              </a:extLst>
            </p:cNvPr>
            <p:cNvSpPr txBox="1"/>
            <p:nvPr/>
          </p:nvSpPr>
          <p:spPr>
            <a:xfrm>
              <a:off x="6757835" y="3106218"/>
              <a:ext cx="1422184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#13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70" name="群組 369">
              <a:extLst>
                <a:ext uri="{FF2B5EF4-FFF2-40B4-BE49-F238E27FC236}">
                  <a16:creationId xmlns:a16="http://schemas.microsoft.com/office/drawing/2014/main" id="{308B0897-86B5-4FAB-8645-A2F782739B24}"/>
                </a:ext>
              </a:extLst>
            </p:cNvPr>
            <p:cNvGrpSpPr/>
            <p:nvPr/>
          </p:nvGrpSpPr>
          <p:grpSpPr>
            <a:xfrm>
              <a:off x="6986242" y="3436533"/>
              <a:ext cx="959697" cy="212084"/>
              <a:chOff x="2655181" y="7581206"/>
              <a:chExt cx="959697" cy="212084"/>
            </a:xfrm>
          </p:grpSpPr>
          <p:sp>
            <p:nvSpPr>
              <p:cNvPr id="371" name="矩形 370">
                <a:extLst>
                  <a:ext uri="{FF2B5EF4-FFF2-40B4-BE49-F238E27FC236}">
                    <a16:creationId xmlns:a16="http://schemas.microsoft.com/office/drawing/2014/main" id="{A758888C-17F6-47B7-9611-5CD41DD883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2" name="矩形 371">
                <a:extLst>
                  <a:ext uri="{FF2B5EF4-FFF2-40B4-BE49-F238E27FC236}">
                    <a16:creationId xmlns:a16="http://schemas.microsoft.com/office/drawing/2014/main" id="{6FEAD100-220F-4170-A182-BD25E45788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3" name="矩形 372">
                <a:extLst>
                  <a:ext uri="{FF2B5EF4-FFF2-40B4-BE49-F238E27FC236}">
                    <a16:creationId xmlns:a16="http://schemas.microsoft.com/office/drawing/2014/main" id="{8C1B05ED-8AD5-4B46-B3D2-B755490A8D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4" name="矩形 373">
                <a:extLst>
                  <a:ext uri="{FF2B5EF4-FFF2-40B4-BE49-F238E27FC236}">
                    <a16:creationId xmlns:a16="http://schemas.microsoft.com/office/drawing/2014/main" id="{14DDC054-B1B0-4017-AA87-B209BDA25C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3" name="群組 332">
            <a:extLst>
              <a:ext uri="{FF2B5EF4-FFF2-40B4-BE49-F238E27FC236}">
                <a16:creationId xmlns:a16="http://schemas.microsoft.com/office/drawing/2014/main" id="{63ED8D9E-4B4A-47E1-8395-D6CE74960DD4}"/>
              </a:ext>
            </a:extLst>
          </p:cNvPr>
          <p:cNvGrpSpPr/>
          <p:nvPr/>
        </p:nvGrpSpPr>
        <p:grpSpPr>
          <a:xfrm>
            <a:off x="5280134" y="4371015"/>
            <a:ext cx="1529730" cy="646501"/>
            <a:chOff x="6719092" y="3786204"/>
            <a:chExt cx="1499670" cy="633797"/>
          </a:xfrm>
        </p:grpSpPr>
        <p:sp>
          <p:nvSpPr>
            <p:cNvPr id="361" name="矩形: 圓角 360">
              <a:extLst>
                <a:ext uri="{FF2B5EF4-FFF2-40B4-BE49-F238E27FC236}">
                  <a16:creationId xmlns:a16="http://schemas.microsoft.com/office/drawing/2014/main" id="{47B81C43-7A04-4BB5-84C6-A5433EBEB7AA}"/>
                </a:ext>
              </a:extLst>
            </p:cNvPr>
            <p:cNvSpPr/>
            <p:nvPr/>
          </p:nvSpPr>
          <p:spPr>
            <a:xfrm>
              <a:off x="6719092" y="3786204"/>
              <a:ext cx="1499670" cy="633797"/>
            </a:xfrm>
            <a:prstGeom prst="roundRect">
              <a:avLst>
                <a:gd name="adj" fmla="val 7984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2" name="文字方塊 361">
              <a:extLst>
                <a:ext uri="{FF2B5EF4-FFF2-40B4-BE49-F238E27FC236}">
                  <a16:creationId xmlns:a16="http://schemas.microsoft.com/office/drawing/2014/main" id="{FE22F7E1-9E43-43DB-9BA4-D0BC120364C2}"/>
                </a:ext>
              </a:extLst>
            </p:cNvPr>
            <p:cNvSpPr txBox="1"/>
            <p:nvPr/>
          </p:nvSpPr>
          <p:spPr>
            <a:xfrm>
              <a:off x="6757835" y="3808706"/>
              <a:ext cx="1422184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63" name="群組 362">
              <a:extLst>
                <a:ext uri="{FF2B5EF4-FFF2-40B4-BE49-F238E27FC236}">
                  <a16:creationId xmlns:a16="http://schemas.microsoft.com/office/drawing/2014/main" id="{2C6425E7-312F-4486-9EDC-3D25C2664058}"/>
                </a:ext>
              </a:extLst>
            </p:cNvPr>
            <p:cNvGrpSpPr/>
            <p:nvPr/>
          </p:nvGrpSpPr>
          <p:grpSpPr>
            <a:xfrm>
              <a:off x="6986242" y="4139021"/>
              <a:ext cx="959697" cy="212084"/>
              <a:chOff x="2655181" y="7581206"/>
              <a:chExt cx="959697" cy="212084"/>
            </a:xfrm>
          </p:grpSpPr>
          <p:sp>
            <p:nvSpPr>
              <p:cNvPr id="364" name="矩形 363">
                <a:extLst>
                  <a:ext uri="{FF2B5EF4-FFF2-40B4-BE49-F238E27FC236}">
                    <a16:creationId xmlns:a16="http://schemas.microsoft.com/office/drawing/2014/main" id="{E53BA0A0-3C94-4BE2-BD45-A7A04D6FD2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5" name="矩形 364">
                <a:extLst>
                  <a:ext uri="{FF2B5EF4-FFF2-40B4-BE49-F238E27FC236}">
                    <a16:creationId xmlns:a16="http://schemas.microsoft.com/office/drawing/2014/main" id="{2E95F110-81AD-49C8-A7B8-4FA1367FC4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6" name="矩形 365">
                <a:extLst>
                  <a:ext uri="{FF2B5EF4-FFF2-40B4-BE49-F238E27FC236}">
                    <a16:creationId xmlns:a16="http://schemas.microsoft.com/office/drawing/2014/main" id="{EF7B4264-D7A7-4E11-BEF8-06FB71D90B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7" name="矩形 366">
                <a:extLst>
                  <a:ext uri="{FF2B5EF4-FFF2-40B4-BE49-F238E27FC236}">
                    <a16:creationId xmlns:a16="http://schemas.microsoft.com/office/drawing/2014/main" id="{0BFA856C-03F5-4899-AACC-FE6414027F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4" name="群組 333">
            <a:extLst>
              <a:ext uri="{FF2B5EF4-FFF2-40B4-BE49-F238E27FC236}">
                <a16:creationId xmlns:a16="http://schemas.microsoft.com/office/drawing/2014/main" id="{57AB773C-42BC-48B1-A60C-485CA00D855A}"/>
              </a:ext>
            </a:extLst>
          </p:cNvPr>
          <p:cNvGrpSpPr/>
          <p:nvPr/>
        </p:nvGrpSpPr>
        <p:grpSpPr>
          <a:xfrm>
            <a:off x="5280134" y="5087585"/>
            <a:ext cx="1529730" cy="646501"/>
            <a:chOff x="6719092" y="4488692"/>
            <a:chExt cx="1499670" cy="633797"/>
          </a:xfrm>
        </p:grpSpPr>
        <p:sp>
          <p:nvSpPr>
            <p:cNvPr id="354" name="矩形: 圓角 353">
              <a:extLst>
                <a:ext uri="{FF2B5EF4-FFF2-40B4-BE49-F238E27FC236}">
                  <a16:creationId xmlns:a16="http://schemas.microsoft.com/office/drawing/2014/main" id="{4008F42C-33FD-46A4-BBDE-7B99AB294AFD}"/>
                </a:ext>
              </a:extLst>
            </p:cNvPr>
            <p:cNvSpPr/>
            <p:nvPr/>
          </p:nvSpPr>
          <p:spPr>
            <a:xfrm>
              <a:off x="6719092" y="4488692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55" name="文字方塊 354">
              <a:extLst>
                <a:ext uri="{FF2B5EF4-FFF2-40B4-BE49-F238E27FC236}">
                  <a16:creationId xmlns:a16="http://schemas.microsoft.com/office/drawing/2014/main" id="{4F77F37D-53B2-49ED-85B8-77C3DAFF8A5C}"/>
                </a:ext>
              </a:extLst>
            </p:cNvPr>
            <p:cNvSpPr txBox="1"/>
            <p:nvPr/>
          </p:nvSpPr>
          <p:spPr>
            <a:xfrm>
              <a:off x="6757835" y="4511194"/>
              <a:ext cx="1422184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#15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56" name="群組 355">
              <a:extLst>
                <a:ext uri="{FF2B5EF4-FFF2-40B4-BE49-F238E27FC236}">
                  <a16:creationId xmlns:a16="http://schemas.microsoft.com/office/drawing/2014/main" id="{3766ED42-BFE5-4A66-886F-F0F05FE1B262}"/>
                </a:ext>
              </a:extLst>
            </p:cNvPr>
            <p:cNvGrpSpPr/>
            <p:nvPr/>
          </p:nvGrpSpPr>
          <p:grpSpPr>
            <a:xfrm>
              <a:off x="6986242" y="4841509"/>
              <a:ext cx="959697" cy="212084"/>
              <a:chOff x="2655181" y="7581206"/>
              <a:chExt cx="959697" cy="212084"/>
            </a:xfrm>
          </p:grpSpPr>
          <p:sp>
            <p:nvSpPr>
              <p:cNvPr id="357" name="矩形 356">
                <a:extLst>
                  <a:ext uri="{FF2B5EF4-FFF2-40B4-BE49-F238E27FC236}">
                    <a16:creationId xmlns:a16="http://schemas.microsoft.com/office/drawing/2014/main" id="{E46518E2-6A51-4836-8661-782802766E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8" name="矩形 357">
                <a:extLst>
                  <a:ext uri="{FF2B5EF4-FFF2-40B4-BE49-F238E27FC236}">
                    <a16:creationId xmlns:a16="http://schemas.microsoft.com/office/drawing/2014/main" id="{43C43C39-CDAC-45CE-97B8-E4B7F439A2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9" name="矩形 358">
                <a:extLst>
                  <a:ext uri="{FF2B5EF4-FFF2-40B4-BE49-F238E27FC236}">
                    <a16:creationId xmlns:a16="http://schemas.microsoft.com/office/drawing/2014/main" id="{5AD4EE02-F2ED-4707-BF7E-D6752BC1DF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0" name="矩形 359">
                <a:extLst>
                  <a:ext uri="{FF2B5EF4-FFF2-40B4-BE49-F238E27FC236}">
                    <a16:creationId xmlns:a16="http://schemas.microsoft.com/office/drawing/2014/main" id="{5AD06A07-31FD-4F40-94FA-03829C498C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5" name="群組 334">
            <a:extLst>
              <a:ext uri="{FF2B5EF4-FFF2-40B4-BE49-F238E27FC236}">
                <a16:creationId xmlns:a16="http://schemas.microsoft.com/office/drawing/2014/main" id="{7038DA84-DFCB-4BB9-AC97-0FCCC8F91492}"/>
              </a:ext>
            </a:extLst>
          </p:cNvPr>
          <p:cNvGrpSpPr/>
          <p:nvPr/>
        </p:nvGrpSpPr>
        <p:grpSpPr>
          <a:xfrm>
            <a:off x="5280134" y="5804154"/>
            <a:ext cx="1529730" cy="646501"/>
            <a:chOff x="6719092" y="5191180"/>
            <a:chExt cx="1499670" cy="633797"/>
          </a:xfrm>
        </p:grpSpPr>
        <p:sp>
          <p:nvSpPr>
            <p:cNvPr id="347" name="矩形: 圓角 346">
              <a:extLst>
                <a:ext uri="{FF2B5EF4-FFF2-40B4-BE49-F238E27FC236}">
                  <a16:creationId xmlns:a16="http://schemas.microsoft.com/office/drawing/2014/main" id="{784E6059-5146-490C-9791-3160E2994116}"/>
                </a:ext>
              </a:extLst>
            </p:cNvPr>
            <p:cNvSpPr/>
            <p:nvPr/>
          </p:nvSpPr>
          <p:spPr>
            <a:xfrm>
              <a:off x="6719092" y="5191180"/>
              <a:ext cx="1499670" cy="633797"/>
            </a:xfrm>
            <a:prstGeom prst="roundRect">
              <a:avLst>
                <a:gd name="adj" fmla="val 831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8" name="文字方塊 347">
              <a:extLst>
                <a:ext uri="{FF2B5EF4-FFF2-40B4-BE49-F238E27FC236}">
                  <a16:creationId xmlns:a16="http://schemas.microsoft.com/office/drawing/2014/main" id="{32532578-67A8-4981-BE46-5B58D96BA0FF}"/>
                </a:ext>
              </a:extLst>
            </p:cNvPr>
            <p:cNvSpPr txBox="1"/>
            <p:nvPr/>
          </p:nvSpPr>
          <p:spPr>
            <a:xfrm>
              <a:off x="6757835" y="5213682"/>
              <a:ext cx="1422184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#16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49" name="群組 348">
              <a:extLst>
                <a:ext uri="{FF2B5EF4-FFF2-40B4-BE49-F238E27FC236}">
                  <a16:creationId xmlns:a16="http://schemas.microsoft.com/office/drawing/2014/main" id="{C3AC0CC5-1FE4-4ADE-B858-5608B95E7D72}"/>
                </a:ext>
              </a:extLst>
            </p:cNvPr>
            <p:cNvGrpSpPr/>
            <p:nvPr/>
          </p:nvGrpSpPr>
          <p:grpSpPr>
            <a:xfrm>
              <a:off x="6986242" y="5543997"/>
              <a:ext cx="959697" cy="212084"/>
              <a:chOff x="2655181" y="7581206"/>
              <a:chExt cx="959697" cy="212084"/>
            </a:xfrm>
          </p:grpSpPr>
          <p:sp>
            <p:nvSpPr>
              <p:cNvPr id="350" name="矩形 349">
                <a:extLst>
                  <a:ext uri="{FF2B5EF4-FFF2-40B4-BE49-F238E27FC236}">
                    <a16:creationId xmlns:a16="http://schemas.microsoft.com/office/drawing/2014/main" id="{F8DDDDBE-7E03-4879-9376-85105C852D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1" name="矩形 350">
                <a:extLst>
                  <a:ext uri="{FF2B5EF4-FFF2-40B4-BE49-F238E27FC236}">
                    <a16:creationId xmlns:a16="http://schemas.microsoft.com/office/drawing/2014/main" id="{17D8E7AE-60C2-44DA-B36E-66FF555F01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2" name="矩形 351">
                <a:extLst>
                  <a:ext uri="{FF2B5EF4-FFF2-40B4-BE49-F238E27FC236}">
                    <a16:creationId xmlns:a16="http://schemas.microsoft.com/office/drawing/2014/main" id="{6C3CF80A-DECE-49E3-9782-18744211BE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3" name="矩形 352">
                <a:extLst>
                  <a:ext uri="{FF2B5EF4-FFF2-40B4-BE49-F238E27FC236}">
                    <a16:creationId xmlns:a16="http://schemas.microsoft.com/office/drawing/2014/main" id="{2FE09D9A-1D0D-4391-BFBA-5390D6CE40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336" name="接點: 肘形 335">
            <a:extLst>
              <a:ext uri="{FF2B5EF4-FFF2-40B4-BE49-F238E27FC236}">
                <a16:creationId xmlns:a16="http://schemas.microsoft.com/office/drawing/2014/main" id="{57A91163-098F-4937-8C05-CE90A9C0F6E1}"/>
              </a:ext>
            </a:extLst>
          </p:cNvPr>
          <p:cNvCxnSpPr>
            <a:cxnSpLocks/>
          </p:cNvCxnSpPr>
          <p:nvPr/>
        </p:nvCxnSpPr>
        <p:spPr>
          <a:xfrm rot="5400000">
            <a:off x="1756734" y="4539882"/>
            <a:ext cx="3062875" cy="618117"/>
          </a:xfrm>
          <a:prstGeom prst="bentConnector3">
            <a:avLst>
              <a:gd name="adj1" fmla="val 107464"/>
            </a:avLst>
          </a:prstGeom>
          <a:noFill/>
          <a:ln w="38100">
            <a:gradFill flip="none" rotWithShape="1">
              <a:gsLst>
                <a:gs pos="8000">
                  <a:schemeClr val="bg1">
                    <a:lumMod val="95000"/>
                  </a:schemeClr>
                </a:gs>
                <a:gs pos="65000">
                  <a:schemeClr val="tx1">
                    <a:lumMod val="65000"/>
                    <a:lumOff val="35000"/>
                  </a:schemeClr>
                </a:gs>
                <a:gs pos="39000">
                  <a:schemeClr val="bg1"/>
                </a:gs>
                <a:gs pos="52000">
                  <a:schemeClr val="bg1">
                    <a:lumMod val="65000"/>
                  </a:schemeClr>
                </a:gs>
                <a:gs pos="93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37" name="接點: 肘形 336">
            <a:extLst>
              <a:ext uri="{FF2B5EF4-FFF2-40B4-BE49-F238E27FC236}">
                <a16:creationId xmlns:a16="http://schemas.microsoft.com/office/drawing/2014/main" id="{E20038E6-388E-4348-B0C6-3B415E94EC0E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11155" y="2749760"/>
            <a:ext cx="696831" cy="1832317"/>
          </a:xfrm>
          <a:prstGeom prst="bentConnector3">
            <a:avLst>
              <a:gd name="adj1" fmla="val 36614"/>
            </a:avLst>
          </a:prstGeom>
          <a:noFill/>
          <a:ln w="38100">
            <a:gradFill flip="none" rotWithShape="1">
              <a:gsLst>
                <a:gs pos="8000">
                  <a:schemeClr val="bg1">
                    <a:lumMod val="95000"/>
                  </a:schemeClr>
                </a:gs>
                <a:gs pos="65000">
                  <a:schemeClr val="tx1">
                    <a:lumMod val="65000"/>
                    <a:lumOff val="35000"/>
                  </a:schemeClr>
                </a:gs>
                <a:gs pos="39000">
                  <a:schemeClr val="bg1"/>
                </a:gs>
                <a:gs pos="52000">
                  <a:schemeClr val="bg1">
                    <a:lumMod val="65000"/>
                  </a:schemeClr>
                </a:gs>
                <a:gs pos="93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7" name="接點: 肘形 466">
            <a:extLst>
              <a:ext uri="{FF2B5EF4-FFF2-40B4-BE49-F238E27FC236}">
                <a16:creationId xmlns:a16="http://schemas.microsoft.com/office/drawing/2014/main" id="{A7312BAF-F7B9-4328-95B4-D2D8C551DA9A}"/>
              </a:ext>
            </a:extLst>
          </p:cNvPr>
          <p:cNvCxnSpPr>
            <a:cxnSpLocks/>
          </p:cNvCxnSpPr>
          <p:nvPr/>
        </p:nvCxnSpPr>
        <p:spPr>
          <a:xfrm flipH="1">
            <a:off x="775507" y="4230669"/>
            <a:ext cx="488502" cy="5002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4" name="群組 3">
            <a:extLst>
              <a:ext uri="{FF2B5EF4-FFF2-40B4-BE49-F238E27FC236}">
                <a16:creationId xmlns:a16="http://schemas.microsoft.com/office/drawing/2014/main" id="{069A1196-31EB-43E9-8611-4EABDB88431C}"/>
              </a:ext>
            </a:extLst>
          </p:cNvPr>
          <p:cNvGrpSpPr/>
          <p:nvPr/>
        </p:nvGrpSpPr>
        <p:grpSpPr>
          <a:xfrm>
            <a:off x="7285567" y="3698221"/>
            <a:ext cx="1499670" cy="633797"/>
            <a:chOff x="2388031" y="7253789"/>
            <a:chExt cx="1499670" cy="633797"/>
          </a:xfrm>
        </p:grpSpPr>
        <p:sp>
          <p:nvSpPr>
            <p:cNvPr id="159" name="矩形: 圓角 158">
              <a:extLst>
                <a:ext uri="{FF2B5EF4-FFF2-40B4-BE49-F238E27FC236}">
                  <a16:creationId xmlns:a16="http://schemas.microsoft.com/office/drawing/2014/main" id="{39137A9F-7475-4B9B-9BC1-230D9805DD23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598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60" name="文字方塊 159">
              <a:extLst>
                <a:ext uri="{FF2B5EF4-FFF2-40B4-BE49-F238E27FC236}">
                  <a16:creationId xmlns:a16="http://schemas.microsoft.com/office/drawing/2014/main" id="{A5B62EE3-BA29-4248-9EA1-FE30F2DD3855}"/>
                </a:ext>
              </a:extLst>
            </p:cNvPr>
            <p:cNvSpPr txBox="1"/>
            <p:nvPr/>
          </p:nvSpPr>
          <p:spPr>
            <a:xfrm>
              <a:off x="2462040" y="727629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161" name="群組 160">
              <a:extLst>
                <a:ext uri="{FF2B5EF4-FFF2-40B4-BE49-F238E27FC236}">
                  <a16:creationId xmlns:a16="http://schemas.microsoft.com/office/drawing/2014/main" id="{7559012E-84D2-4A5D-A51A-2C324CDD9899}"/>
                </a:ext>
              </a:extLst>
            </p:cNvPr>
            <p:cNvGrpSpPr/>
            <p:nvPr/>
          </p:nvGrpSpPr>
          <p:grpSpPr>
            <a:xfrm>
              <a:off x="2655181" y="7606606"/>
              <a:ext cx="959697" cy="212084"/>
              <a:chOff x="2655181" y="7581206"/>
              <a:chExt cx="959697" cy="212084"/>
            </a:xfrm>
          </p:grpSpPr>
          <p:sp>
            <p:nvSpPr>
              <p:cNvPr id="162" name="矩形 161">
                <a:extLst>
                  <a:ext uri="{FF2B5EF4-FFF2-40B4-BE49-F238E27FC236}">
                    <a16:creationId xmlns:a16="http://schemas.microsoft.com/office/drawing/2014/main" id="{52CEED57-EDF0-4391-8AAB-830DC1A29A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3" name="矩形 162">
                <a:extLst>
                  <a:ext uri="{FF2B5EF4-FFF2-40B4-BE49-F238E27FC236}">
                    <a16:creationId xmlns:a16="http://schemas.microsoft.com/office/drawing/2014/main" id="{98F884E5-49B7-4720-8F88-B478CD0833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4" name="矩形 163">
                <a:extLst>
                  <a:ext uri="{FF2B5EF4-FFF2-40B4-BE49-F238E27FC236}">
                    <a16:creationId xmlns:a16="http://schemas.microsoft.com/office/drawing/2014/main" id="{81EC4D06-3C0A-4C80-BE65-89857CB27A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5" name="矩形 164">
                <a:extLst>
                  <a:ext uri="{FF2B5EF4-FFF2-40B4-BE49-F238E27FC236}">
                    <a16:creationId xmlns:a16="http://schemas.microsoft.com/office/drawing/2014/main" id="{A19C3950-7C63-4A9A-8E74-FF746D0203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749F1824-9FDC-4028-B2A4-622AD7EC26BB}"/>
              </a:ext>
            </a:extLst>
          </p:cNvPr>
          <p:cNvGrpSpPr/>
          <p:nvPr/>
        </p:nvGrpSpPr>
        <p:grpSpPr>
          <a:xfrm>
            <a:off x="7285567" y="4400709"/>
            <a:ext cx="1499670" cy="633797"/>
            <a:chOff x="2388031" y="7253789"/>
            <a:chExt cx="1499670" cy="633797"/>
          </a:xfrm>
        </p:grpSpPr>
        <p:sp>
          <p:nvSpPr>
            <p:cNvPr id="175" name="矩形: 圓角 174">
              <a:extLst>
                <a:ext uri="{FF2B5EF4-FFF2-40B4-BE49-F238E27FC236}">
                  <a16:creationId xmlns:a16="http://schemas.microsoft.com/office/drawing/2014/main" id="{5A997AB7-75A0-4017-8FA8-96B175955962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598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76" name="文字方塊 175">
              <a:extLst>
                <a:ext uri="{FF2B5EF4-FFF2-40B4-BE49-F238E27FC236}">
                  <a16:creationId xmlns:a16="http://schemas.microsoft.com/office/drawing/2014/main" id="{2B2558E4-4A60-4F84-A0F9-6829BA73BC66}"/>
                </a:ext>
              </a:extLst>
            </p:cNvPr>
            <p:cNvSpPr txBox="1"/>
            <p:nvPr/>
          </p:nvSpPr>
          <p:spPr>
            <a:xfrm>
              <a:off x="2462040" y="727629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177" name="群組 176">
              <a:extLst>
                <a:ext uri="{FF2B5EF4-FFF2-40B4-BE49-F238E27FC236}">
                  <a16:creationId xmlns:a16="http://schemas.microsoft.com/office/drawing/2014/main" id="{A8C66A8E-BBC2-416C-9BC4-D7ABE4D022DA}"/>
                </a:ext>
              </a:extLst>
            </p:cNvPr>
            <p:cNvGrpSpPr/>
            <p:nvPr/>
          </p:nvGrpSpPr>
          <p:grpSpPr>
            <a:xfrm>
              <a:off x="2655181" y="7606606"/>
              <a:ext cx="959697" cy="212084"/>
              <a:chOff x="2655181" y="7581206"/>
              <a:chExt cx="959697" cy="212084"/>
            </a:xfrm>
          </p:grpSpPr>
          <p:sp>
            <p:nvSpPr>
              <p:cNvPr id="178" name="矩形 177">
                <a:extLst>
                  <a:ext uri="{FF2B5EF4-FFF2-40B4-BE49-F238E27FC236}">
                    <a16:creationId xmlns:a16="http://schemas.microsoft.com/office/drawing/2014/main" id="{15346FB5-9943-49C5-BAB8-1042209D70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" name="矩形 178">
                <a:extLst>
                  <a:ext uri="{FF2B5EF4-FFF2-40B4-BE49-F238E27FC236}">
                    <a16:creationId xmlns:a16="http://schemas.microsoft.com/office/drawing/2014/main" id="{8F46137E-08E2-41FB-8734-F25F36B5DB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" name="矩形 179">
                <a:extLst>
                  <a:ext uri="{FF2B5EF4-FFF2-40B4-BE49-F238E27FC236}">
                    <a16:creationId xmlns:a16="http://schemas.microsoft.com/office/drawing/2014/main" id="{0BED09E0-F571-4919-ADAB-AA98C9811B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" name="矩形 180">
                <a:extLst>
                  <a:ext uri="{FF2B5EF4-FFF2-40B4-BE49-F238E27FC236}">
                    <a16:creationId xmlns:a16="http://schemas.microsoft.com/office/drawing/2014/main" id="{A9A1328E-02C2-4CD1-B8D6-FED64813F1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7F4B8583-C07D-4C74-B952-0BEBB4B2471D}"/>
              </a:ext>
            </a:extLst>
          </p:cNvPr>
          <p:cNvGrpSpPr/>
          <p:nvPr/>
        </p:nvGrpSpPr>
        <p:grpSpPr>
          <a:xfrm>
            <a:off x="7285567" y="5805685"/>
            <a:ext cx="1499670" cy="633797"/>
            <a:chOff x="435601" y="5804657"/>
            <a:chExt cx="1499670" cy="633797"/>
          </a:xfrm>
        </p:grpSpPr>
        <p:sp>
          <p:nvSpPr>
            <p:cNvPr id="184" name="矩形: 圓角 183">
              <a:extLst>
                <a:ext uri="{FF2B5EF4-FFF2-40B4-BE49-F238E27FC236}">
                  <a16:creationId xmlns:a16="http://schemas.microsoft.com/office/drawing/2014/main" id="{BC204C66-EA54-44A6-BFBA-F68404EBD590}"/>
                </a:ext>
              </a:extLst>
            </p:cNvPr>
            <p:cNvSpPr/>
            <p:nvPr/>
          </p:nvSpPr>
          <p:spPr>
            <a:xfrm>
              <a:off x="435601" y="5804657"/>
              <a:ext cx="1499670" cy="633797"/>
            </a:xfrm>
            <a:prstGeom prst="roundRect">
              <a:avLst>
                <a:gd name="adj" fmla="val 998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85" name="文字方塊 184">
              <a:extLst>
                <a:ext uri="{FF2B5EF4-FFF2-40B4-BE49-F238E27FC236}">
                  <a16:creationId xmlns:a16="http://schemas.microsoft.com/office/drawing/2014/main" id="{51AD16D4-AECB-4BD2-A9E1-20FF7A9D22FB}"/>
                </a:ext>
              </a:extLst>
            </p:cNvPr>
            <p:cNvSpPr txBox="1"/>
            <p:nvPr/>
          </p:nvSpPr>
          <p:spPr>
            <a:xfrm>
              <a:off x="509610" y="5827159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186" name="群組 185">
              <a:extLst>
                <a:ext uri="{FF2B5EF4-FFF2-40B4-BE49-F238E27FC236}">
                  <a16:creationId xmlns:a16="http://schemas.microsoft.com/office/drawing/2014/main" id="{C305CE4F-9623-40F0-98B5-9CD5DDE1FDD4}"/>
                </a:ext>
              </a:extLst>
            </p:cNvPr>
            <p:cNvGrpSpPr/>
            <p:nvPr/>
          </p:nvGrpSpPr>
          <p:grpSpPr>
            <a:xfrm>
              <a:off x="702751" y="6157474"/>
              <a:ext cx="959697" cy="212084"/>
              <a:chOff x="2655181" y="7581206"/>
              <a:chExt cx="959697" cy="212084"/>
            </a:xfrm>
          </p:grpSpPr>
          <p:sp>
            <p:nvSpPr>
              <p:cNvPr id="187" name="矩形 186">
                <a:extLst>
                  <a:ext uri="{FF2B5EF4-FFF2-40B4-BE49-F238E27FC236}">
                    <a16:creationId xmlns:a16="http://schemas.microsoft.com/office/drawing/2014/main" id="{B425982E-BB76-43EB-A426-F027F14B3D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" name="矩形 187">
                <a:extLst>
                  <a:ext uri="{FF2B5EF4-FFF2-40B4-BE49-F238E27FC236}">
                    <a16:creationId xmlns:a16="http://schemas.microsoft.com/office/drawing/2014/main" id="{42820F62-9FC3-499E-A0D9-DAE214BA02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" name="矩形 188">
                <a:extLst>
                  <a:ext uri="{FF2B5EF4-FFF2-40B4-BE49-F238E27FC236}">
                    <a16:creationId xmlns:a16="http://schemas.microsoft.com/office/drawing/2014/main" id="{E057814A-275D-4622-A67B-06120C63DD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" name="矩形 189">
                <a:extLst>
                  <a:ext uri="{FF2B5EF4-FFF2-40B4-BE49-F238E27FC236}">
                    <a16:creationId xmlns:a16="http://schemas.microsoft.com/office/drawing/2014/main" id="{81D9926E-7616-4CE7-BF0E-B4B9C8B8BC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35" name="矩形: 圓角 234">
            <a:extLst>
              <a:ext uri="{FF2B5EF4-FFF2-40B4-BE49-F238E27FC236}">
                <a16:creationId xmlns:a16="http://schemas.microsoft.com/office/drawing/2014/main" id="{1CD9F209-89AA-4E22-AAB6-69B70EC4F99D}"/>
              </a:ext>
            </a:extLst>
          </p:cNvPr>
          <p:cNvSpPr/>
          <p:nvPr/>
        </p:nvSpPr>
        <p:spPr>
          <a:xfrm>
            <a:off x="7285567" y="5103197"/>
            <a:ext cx="1499670" cy="633797"/>
          </a:xfrm>
          <a:prstGeom prst="roundRect">
            <a:avLst>
              <a:gd name="adj" fmla="val 8652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6" name="文字方塊 235">
            <a:extLst>
              <a:ext uri="{FF2B5EF4-FFF2-40B4-BE49-F238E27FC236}">
                <a16:creationId xmlns:a16="http://schemas.microsoft.com/office/drawing/2014/main" id="{3F604BCA-33CA-4DE4-B1BC-0FD93DCF9E35}"/>
              </a:ext>
            </a:extLst>
          </p:cNvPr>
          <p:cNvSpPr txBox="1"/>
          <p:nvPr/>
        </p:nvSpPr>
        <p:spPr>
          <a:xfrm>
            <a:off x="7359576" y="5125699"/>
            <a:ext cx="1351652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JBOD #3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237" name="群組 236">
            <a:extLst>
              <a:ext uri="{FF2B5EF4-FFF2-40B4-BE49-F238E27FC236}">
                <a16:creationId xmlns:a16="http://schemas.microsoft.com/office/drawing/2014/main" id="{9CAA5DFA-6F95-45D2-844A-BEBEC7482659}"/>
              </a:ext>
            </a:extLst>
          </p:cNvPr>
          <p:cNvGrpSpPr/>
          <p:nvPr/>
        </p:nvGrpSpPr>
        <p:grpSpPr>
          <a:xfrm>
            <a:off x="7552717" y="5456014"/>
            <a:ext cx="959697" cy="212084"/>
            <a:chOff x="2655181" y="7581206"/>
            <a:chExt cx="959697" cy="212084"/>
          </a:xfrm>
        </p:grpSpPr>
        <p:sp>
          <p:nvSpPr>
            <p:cNvPr id="239" name="矩形 238">
              <a:extLst>
                <a:ext uri="{FF2B5EF4-FFF2-40B4-BE49-F238E27FC236}">
                  <a16:creationId xmlns:a16="http://schemas.microsoft.com/office/drawing/2014/main" id="{B20931B1-B2D9-431E-958E-534343BE81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5181" y="7581206"/>
              <a:ext cx="241343" cy="21208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0" name="矩形 239">
              <a:extLst>
                <a:ext uri="{FF2B5EF4-FFF2-40B4-BE49-F238E27FC236}">
                  <a16:creationId xmlns:a16="http://schemas.microsoft.com/office/drawing/2014/main" id="{70C5DC9D-2F39-4D2C-90A6-38695BB4B1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34083" y="7581206"/>
              <a:ext cx="241343" cy="21208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1" name="矩形 240">
              <a:extLst>
                <a:ext uri="{FF2B5EF4-FFF2-40B4-BE49-F238E27FC236}">
                  <a16:creationId xmlns:a16="http://schemas.microsoft.com/office/drawing/2014/main" id="{DD9A7CDD-DE49-4911-9729-DAFBDA0951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94632" y="7581206"/>
              <a:ext cx="241343" cy="21208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2" name="矩形 241">
              <a:extLst>
                <a:ext uri="{FF2B5EF4-FFF2-40B4-BE49-F238E27FC236}">
                  <a16:creationId xmlns:a16="http://schemas.microsoft.com/office/drawing/2014/main" id="{B606C3C5-E724-428B-B9CD-3129EE61C5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73535" y="7581206"/>
              <a:ext cx="241343" cy="21208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58" name="TextBox 21">
            <a:extLst>
              <a:ext uri="{FF2B5EF4-FFF2-40B4-BE49-F238E27FC236}">
                <a16:creationId xmlns:a16="http://schemas.microsoft.com/office/drawing/2014/main" id="{8C31D0FF-9C97-453B-8160-A0D4B7713108}"/>
              </a:ext>
            </a:extLst>
          </p:cNvPr>
          <p:cNvSpPr txBox="1"/>
          <p:nvPr/>
        </p:nvSpPr>
        <p:spPr>
          <a:xfrm>
            <a:off x="7090200" y="1758045"/>
            <a:ext cx="240351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sz="2400" b="1">
                <a:solidFill>
                  <a:srgbClr val="FDCFAD"/>
                </a:solidFill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V</a:t>
            </a:r>
            <a:r>
              <a:rPr lang="zh-TW" sz="2400" b="1">
                <a:solidFill>
                  <a:srgbClr val="FEE146"/>
                </a:solidFill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sz="2400" b="1">
                <a:solidFill>
                  <a:schemeClr val="bg1"/>
                </a:solidFill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Multi-Path</a:t>
            </a:r>
            <a:endParaRPr lang="zh-TW" sz="2400"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zh-TW" sz="2400" b="1">
                <a:solidFill>
                  <a:srgbClr val="FDCFAD"/>
                </a:solidFill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V </a:t>
            </a:r>
            <a:r>
              <a:rPr lang="zh-TW" sz="2400" b="1">
                <a:solidFill>
                  <a:schemeClr val="bg1"/>
                </a:solidFill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Aggregation</a:t>
            </a:r>
            <a:endParaRPr lang="zh-TW" sz="2400"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cxnSp>
        <p:nvCxnSpPr>
          <p:cNvPr id="473" name="接點: 肘形 472">
            <a:extLst>
              <a:ext uri="{FF2B5EF4-FFF2-40B4-BE49-F238E27FC236}">
                <a16:creationId xmlns:a16="http://schemas.microsoft.com/office/drawing/2014/main" id="{0CFAA490-ECD9-4DBD-B156-4A881071A39F}"/>
              </a:ext>
            </a:extLst>
          </p:cNvPr>
          <p:cNvCxnSpPr>
            <a:cxnSpLocks/>
          </p:cNvCxnSpPr>
          <p:nvPr/>
        </p:nvCxnSpPr>
        <p:spPr>
          <a:xfrm flipH="1">
            <a:off x="531257" y="4946843"/>
            <a:ext cx="466140" cy="500233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4" name="接點: 肘形 473">
            <a:extLst>
              <a:ext uri="{FF2B5EF4-FFF2-40B4-BE49-F238E27FC236}">
                <a16:creationId xmlns:a16="http://schemas.microsoft.com/office/drawing/2014/main" id="{7F3790FB-D9FB-447E-A824-90A439CFCFD0}"/>
              </a:ext>
            </a:extLst>
          </p:cNvPr>
          <p:cNvCxnSpPr>
            <a:cxnSpLocks/>
          </p:cNvCxnSpPr>
          <p:nvPr/>
        </p:nvCxnSpPr>
        <p:spPr>
          <a:xfrm flipH="1">
            <a:off x="775508" y="4946840"/>
            <a:ext cx="488502" cy="5002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5" name="接點: 肘形 474">
            <a:extLst>
              <a:ext uri="{FF2B5EF4-FFF2-40B4-BE49-F238E27FC236}">
                <a16:creationId xmlns:a16="http://schemas.microsoft.com/office/drawing/2014/main" id="{2561CB36-7BDE-4BF1-90CF-C6E693A762A5}"/>
              </a:ext>
            </a:extLst>
          </p:cNvPr>
          <p:cNvCxnSpPr>
            <a:cxnSpLocks/>
          </p:cNvCxnSpPr>
          <p:nvPr/>
        </p:nvCxnSpPr>
        <p:spPr>
          <a:xfrm flipH="1">
            <a:off x="531257" y="5652315"/>
            <a:ext cx="466140" cy="500233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6" name="接點: 肘形 475">
            <a:extLst>
              <a:ext uri="{FF2B5EF4-FFF2-40B4-BE49-F238E27FC236}">
                <a16:creationId xmlns:a16="http://schemas.microsoft.com/office/drawing/2014/main" id="{556B2E54-4373-4F44-9D96-4D21A07F1468}"/>
              </a:ext>
            </a:extLst>
          </p:cNvPr>
          <p:cNvCxnSpPr>
            <a:cxnSpLocks/>
          </p:cNvCxnSpPr>
          <p:nvPr/>
        </p:nvCxnSpPr>
        <p:spPr>
          <a:xfrm flipH="1">
            <a:off x="775508" y="5652313"/>
            <a:ext cx="488502" cy="5002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8" name="接點: 肘形 477">
            <a:extLst>
              <a:ext uri="{FF2B5EF4-FFF2-40B4-BE49-F238E27FC236}">
                <a16:creationId xmlns:a16="http://schemas.microsoft.com/office/drawing/2014/main" id="{7D65F29F-4E0C-43F5-AEBF-66C30921A1C8}"/>
              </a:ext>
            </a:extLst>
          </p:cNvPr>
          <p:cNvCxnSpPr>
            <a:cxnSpLocks/>
          </p:cNvCxnSpPr>
          <p:nvPr/>
        </p:nvCxnSpPr>
        <p:spPr>
          <a:xfrm flipH="1">
            <a:off x="2262988" y="4230671"/>
            <a:ext cx="466140" cy="500233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9" name="接點: 肘形 478">
            <a:extLst>
              <a:ext uri="{FF2B5EF4-FFF2-40B4-BE49-F238E27FC236}">
                <a16:creationId xmlns:a16="http://schemas.microsoft.com/office/drawing/2014/main" id="{C188325A-CAE3-48CE-B46B-38DABE5F7A52}"/>
              </a:ext>
            </a:extLst>
          </p:cNvPr>
          <p:cNvCxnSpPr>
            <a:cxnSpLocks/>
          </p:cNvCxnSpPr>
          <p:nvPr/>
        </p:nvCxnSpPr>
        <p:spPr>
          <a:xfrm flipH="1">
            <a:off x="2507239" y="4230669"/>
            <a:ext cx="488502" cy="5002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0" name="接點: 肘形 479">
            <a:extLst>
              <a:ext uri="{FF2B5EF4-FFF2-40B4-BE49-F238E27FC236}">
                <a16:creationId xmlns:a16="http://schemas.microsoft.com/office/drawing/2014/main" id="{8904D69A-5432-44C9-AFF7-7819C2DF5CFF}"/>
              </a:ext>
            </a:extLst>
          </p:cNvPr>
          <p:cNvCxnSpPr>
            <a:cxnSpLocks/>
          </p:cNvCxnSpPr>
          <p:nvPr/>
        </p:nvCxnSpPr>
        <p:spPr>
          <a:xfrm flipH="1">
            <a:off x="2262988" y="4938322"/>
            <a:ext cx="466140" cy="500233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1" name="接點: 肘形 480">
            <a:extLst>
              <a:ext uri="{FF2B5EF4-FFF2-40B4-BE49-F238E27FC236}">
                <a16:creationId xmlns:a16="http://schemas.microsoft.com/office/drawing/2014/main" id="{C7796524-D054-49A8-957B-001EA5D2FCB5}"/>
              </a:ext>
            </a:extLst>
          </p:cNvPr>
          <p:cNvCxnSpPr>
            <a:cxnSpLocks/>
          </p:cNvCxnSpPr>
          <p:nvPr/>
        </p:nvCxnSpPr>
        <p:spPr>
          <a:xfrm flipH="1">
            <a:off x="2507239" y="4938319"/>
            <a:ext cx="488502" cy="5002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2" name="接點: 肘形 481">
            <a:extLst>
              <a:ext uri="{FF2B5EF4-FFF2-40B4-BE49-F238E27FC236}">
                <a16:creationId xmlns:a16="http://schemas.microsoft.com/office/drawing/2014/main" id="{C07FAB8F-9472-462A-82C9-D3290C724CD3}"/>
              </a:ext>
            </a:extLst>
          </p:cNvPr>
          <p:cNvCxnSpPr>
            <a:cxnSpLocks/>
          </p:cNvCxnSpPr>
          <p:nvPr/>
        </p:nvCxnSpPr>
        <p:spPr>
          <a:xfrm flipH="1">
            <a:off x="2262988" y="5649445"/>
            <a:ext cx="466140" cy="500233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3" name="接點: 肘形 482">
            <a:extLst>
              <a:ext uri="{FF2B5EF4-FFF2-40B4-BE49-F238E27FC236}">
                <a16:creationId xmlns:a16="http://schemas.microsoft.com/office/drawing/2014/main" id="{BDEFD224-D1CA-4C22-B308-3E751AABB129}"/>
              </a:ext>
            </a:extLst>
          </p:cNvPr>
          <p:cNvCxnSpPr>
            <a:cxnSpLocks/>
          </p:cNvCxnSpPr>
          <p:nvPr/>
        </p:nvCxnSpPr>
        <p:spPr>
          <a:xfrm flipH="1">
            <a:off x="2507239" y="5649443"/>
            <a:ext cx="488502" cy="5002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4" name="接點: 肘形 323">
            <a:extLst>
              <a:ext uri="{FF2B5EF4-FFF2-40B4-BE49-F238E27FC236}">
                <a16:creationId xmlns:a16="http://schemas.microsoft.com/office/drawing/2014/main" id="{B07D1146-8690-425A-A8E8-30785DC860D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371806" y="4294857"/>
            <a:ext cx="3062875" cy="1108167"/>
          </a:xfrm>
          <a:prstGeom prst="bentConnector3">
            <a:avLst>
              <a:gd name="adj1" fmla="val 107464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1" name="接點: 肘形 490">
            <a:extLst>
              <a:ext uri="{FF2B5EF4-FFF2-40B4-BE49-F238E27FC236}">
                <a16:creationId xmlns:a16="http://schemas.microsoft.com/office/drawing/2014/main" id="{F149A025-36CA-4EA8-B746-541C2B3257ED}"/>
              </a:ext>
            </a:extLst>
          </p:cNvPr>
          <p:cNvCxnSpPr>
            <a:cxnSpLocks/>
          </p:cNvCxnSpPr>
          <p:nvPr/>
        </p:nvCxnSpPr>
        <p:spPr>
          <a:xfrm flipH="1">
            <a:off x="3997080" y="4230672"/>
            <a:ext cx="466140" cy="500233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chemeClr val="bg1">
                    <a:lumMod val="95000"/>
                  </a:schemeClr>
                </a:gs>
                <a:gs pos="65000">
                  <a:schemeClr val="tx1">
                    <a:lumMod val="65000"/>
                    <a:lumOff val="35000"/>
                  </a:schemeClr>
                </a:gs>
                <a:gs pos="39000">
                  <a:schemeClr val="bg1"/>
                </a:gs>
                <a:gs pos="52000">
                  <a:schemeClr val="bg1">
                    <a:lumMod val="65000"/>
                  </a:schemeClr>
                </a:gs>
                <a:gs pos="93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2" name="接點: 肘形 491">
            <a:extLst>
              <a:ext uri="{FF2B5EF4-FFF2-40B4-BE49-F238E27FC236}">
                <a16:creationId xmlns:a16="http://schemas.microsoft.com/office/drawing/2014/main" id="{70218E59-6B2D-4944-B914-2895103D378D}"/>
              </a:ext>
            </a:extLst>
          </p:cNvPr>
          <p:cNvCxnSpPr>
            <a:cxnSpLocks/>
          </p:cNvCxnSpPr>
          <p:nvPr/>
        </p:nvCxnSpPr>
        <p:spPr>
          <a:xfrm flipH="1">
            <a:off x="4241331" y="4230671"/>
            <a:ext cx="488502" cy="5002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chemeClr val="bg1">
                    <a:lumMod val="95000"/>
                  </a:schemeClr>
                </a:gs>
                <a:gs pos="65000">
                  <a:schemeClr val="tx1">
                    <a:lumMod val="65000"/>
                    <a:lumOff val="35000"/>
                  </a:schemeClr>
                </a:gs>
                <a:gs pos="39000">
                  <a:schemeClr val="bg1"/>
                </a:gs>
                <a:gs pos="52000">
                  <a:schemeClr val="bg1">
                    <a:lumMod val="65000"/>
                  </a:schemeClr>
                </a:gs>
                <a:gs pos="93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3" name="接點: 肘形 492">
            <a:extLst>
              <a:ext uri="{FF2B5EF4-FFF2-40B4-BE49-F238E27FC236}">
                <a16:creationId xmlns:a16="http://schemas.microsoft.com/office/drawing/2014/main" id="{27C6F1CD-4A35-4239-972A-7A45A74A8B67}"/>
              </a:ext>
            </a:extLst>
          </p:cNvPr>
          <p:cNvCxnSpPr>
            <a:cxnSpLocks/>
          </p:cNvCxnSpPr>
          <p:nvPr/>
        </p:nvCxnSpPr>
        <p:spPr>
          <a:xfrm flipH="1">
            <a:off x="3997080" y="4946845"/>
            <a:ext cx="466140" cy="500233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chemeClr val="bg1">
                    <a:lumMod val="95000"/>
                  </a:schemeClr>
                </a:gs>
                <a:gs pos="65000">
                  <a:schemeClr val="tx1">
                    <a:lumMod val="65000"/>
                    <a:lumOff val="35000"/>
                  </a:schemeClr>
                </a:gs>
                <a:gs pos="39000">
                  <a:schemeClr val="bg1"/>
                </a:gs>
                <a:gs pos="52000">
                  <a:schemeClr val="bg1">
                    <a:lumMod val="65000"/>
                  </a:schemeClr>
                </a:gs>
                <a:gs pos="93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4" name="接點: 肘形 493">
            <a:extLst>
              <a:ext uri="{FF2B5EF4-FFF2-40B4-BE49-F238E27FC236}">
                <a16:creationId xmlns:a16="http://schemas.microsoft.com/office/drawing/2014/main" id="{38A9E28B-D47E-4368-A0B1-F8FB792EB902}"/>
              </a:ext>
            </a:extLst>
          </p:cNvPr>
          <p:cNvCxnSpPr>
            <a:cxnSpLocks/>
          </p:cNvCxnSpPr>
          <p:nvPr/>
        </p:nvCxnSpPr>
        <p:spPr>
          <a:xfrm flipH="1">
            <a:off x="4241331" y="4946843"/>
            <a:ext cx="488502" cy="5002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chemeClr val="bg1">
                    <a:lumMod val="95000"/>
                  </a:schemeClr>
                </a:gs>
                <a:gs pos="65000">
                  <a:schemeClr val="tx1">
                    <a:lumMod val="65000"/>
                    <a:lumOff val="35000"/>
                  </a:schemeClr>
                </a:gs>
                <a:gs pos="39000">
                  <a:schemeClr val="bg1"/>
                </a:gs>
                <a:gs pos="52000">
                  <a:schemeClr val="bg1">
                    <a:lumMod val="65000"/>
                  </a:schemeClr>
                </a:gs>
                <a:gs pos="93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5" name="接點: 肘形 494">
            <a:extLst>
              <a:ext uri="{FF2B5EF4-FFF2-40B4-BE49-F238E27FC236}">
                <a16:creationId xmlns:a16="http://schemas.microsoft.com/office/drawing/2014/main" id="{0890C0D3-6E28-4FCD-9133-4C1F36D5826C}"/>
              </a:ext>
            </a:extLst>
          </p:cNvPr>
          <p:cNvCxnSpPr>
            <a:cxnSpLocks/>
          </p:cNvCxnSpPr>
          <p:nvPr/>
        </p:nvCxnSpPr>
        <p:spPr>
          <a:xfrm flipH="1">
            <a:off x="3997080" y="5652316"/>
            <a:ext cx="466140" cy="500233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chemeClr val="bg1">
                    <a:lumMod val="95000"/>
                  </a:schemeClr>
                </a:gs>
                <a:gs pos="65000">
                  <a:schemeClr val="tx1">
                    <a:lumMod val="65000"/>
                    <a:lumOff val="35000"/>
                  </a:schemeClr>
                </a:gs>
                <a:gs pos="39000">
                  <a:schemeClr val="bg1"/>
                </a:gs>
                <a:gs pos="52000">
                  <a:schemeClr val="bg1">
                    <a:lumMod val="65000"/>
                  </a:schemeClr>
                </a:gs>
                <a:gs pos="93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6" name="接點: 肘形 495">
            <a:extLst>
              <a:ext uri="{FF2B5EF4-FFF2-40B4-BE49-F238E27FC236}">
                <a16:creationId xmlns:a16="http://schemas.microsoft.com/office/drawing/2014/main" id="{62C550B1-185B-436D-A716-E3789C237DF7}"/>
              </a:ext>
            </a:extLst>
          </p:cNvPr>
          <p:cNvCxnSpPr>
            <a:cxnSpLocks/>
          </p:cNvCxnSpPr>
          <p:nvPr/>
        </p:nvCxnSpPr>
        <p:spPr>
          <a:xfrm flipH="1">
            <a:off x="4241331" y="5652315"/>
            <a:ext cx="488502" cy="5002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chemeClr val="bg1">
                    <a:lumMod val="95000"/>
                  </a:schemeClr>
                </a:gs>
                <a:gs pos="65000">
                  <a:schemeClr val="tx1">
                    <a:lumMod val="65000"/>
                    <a:lumOff val="35000"/>
                  </a:schemeClr>
                </a:gs>
                <a:gs pos="39000">
                  <a:schemeClr val="bg1"/>
                </a:gs>
                <a:gs pos="52000">
                  <a:schemeClr val="bg1">
                    <a:lumMod val="65000"/>
                  </a:schemeClr>
                </a:gs>
                <a:gs pos="93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7" name="接點: 肘形 496">
            <a:extLst>
              <a:ext uri="{FF2B5EF4-FFF2-40B4-BE49-F238E27FC236}">
                <a16:creationId xmlns:a16="http://schemas.microsoft.com/office/drawing/2014/main" id="{D86B5B2B-0992-4D9A-975F-CC6E93F3987E}"/>
              </a:ext>
            </a:extLst>
          </p:cNvPr>
          <p:cNvCxnSpPr>
            <a:cxnSpLocks/>
          </p:cNvCxnSpPr>
          <p:nvPr/>
        </p:nvCxnSpPr>
        <p:spPr>
          <a:xfrm flipH="1">
            <a:off x="5693052" y="4230674"/>
            <a:ext cx="466140" cy="500233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chemeClr val="bg1">
                    <a:lumMod val="95000"/>
                  </a:schemeClr>
                </a:gs>
                <a:gs pos="65000">
                  <a:schemeClr val="tx1">
                    <a:lumMod val="65000"/>
                    <a:lumOff val="35000"/>
                  </a:schemeClr>
                </a:gs>
                <a:gs pos="39000">
                  <a:schemeClr val="bg1"/>
                </a:gs>
                <a:gs pos="52000">
                  <a:schemeClr val="bg1">
                    <a:lumMod val="65000"/>
                  </a:schemeClr>
                </a:gs>
                <a:gs pos="93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8" name="接點: 肘形 497">
            <a:extLst>
              <a:ext uri="{FF2B5EF4-FFF2-40B4-BE49-F238E27FC236}">
                <a16:creationId xmlns:a16="http://schemas.microsoft.com/office/drawing/2014/main" id="{6BD293D5-2A70-4305-BA0A-6E2E640CF8FA}"/>
              </a:ext>
            </a:extLst>
          </p:cNvPr>
          <p:cNvCxnSpPr>
            <a:cxnSpLocks/>
          </p:cNvCxnSpPr>
          <p:nvPr/>
        </p:nvCxnSpPr>
        <p:spPr>
          <a:xfrm flipH="1">
            <a:off x="5937303" y="4230671"/>
            <a:ext cx="488502" cy="5002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chemeClr val="bg1">
                    <a:lumMod val="95000"/>
                  </a:schemeClr>
                </a:gs>
                <a:gs pos="65000">
                  <a:schemeClr val="tx1">
                    <a:lumMod val="65000"/>
                    <a:lumOff val="35000"/>
                  </a:schemeClr>
                </a:gs>
                <a:gs pos="39000">
                  <a:schemeClr val="bg1"/>
                </a:gs>
                <a:gs pos="52000">
                  <a:schemeClr val="bg1">
                    <a:lumMod val="65000"/>
                  </a:schemeClr>
                </a:gs>
                <a:gs pos="93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9" name="接點: 肘形 498">
            <a:extLst>
              <a:ext uri="{FF2B5EF4-FFF2-40B4-BE49-F238E27FC236}">
                <a16:creationId xmlns:a16="http://schemas.microsoft.com/office/drawing/2014/main" id="{A179CED1-E821-4F53-986E-AC322A078744}"/>
              </a:ext>
            </a:extLst>
          </p:cNvPr>
          <p:cNvCxnSpPr>
            <a:cxnSpLocks/>
          </p:cNvCxnSpPr>
          <p:nvPr/>
        </p:nvCxnSpPr>
        <p:spPr>
          <a:xfrm flipH="1">
            <a:off x="5693052" y="4946845"/>
            <a:ext cx="466140" cy="500233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chemeClr val="bg1">
                    <a:lumMod val="95000"/>
                  </a:schemeClr>
                </a:gs>
                <a:gs pos="65000">
                  <a:schemeClr val="tx1">
                    <a:lumMod val="65000"/>
                    <a:lumOff val="35000"/>
                  </a:schemeClr>
                </a:gs>
                <a:gs pos="39000">
                  <a:schemeClr val="bg1"/>
                </a:gs>
                <a:gs pos="52000">
                  <a:schemeClr val="bg1">
                    <a:lumMod val="65000"/>
                  </a:schemeClr>
                </a:gs>
                <a:gs pos="93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00" name="接點: 肘形 499">
            <a:extLst>
              <a:ext uri="{FF2B5EF4-FFF2-40B4-BE49-F238E27FC236}">
                <a16:creationId xmlns:a16="http://schemas.microsoft.com/office/drawing/2014/main" id="{57B7AC25-646B-4ED0-9C09-0DF5CC0B1509}"/>
              </a:ext>
            </a:extLst>
          </p:cNvPr>
          <p:cNvCxnSpPr>
            <a:cxnSpLocks/>
          </p:cNvCxnSpPr>
          <p:nvPr/>
        </p:nvCxnSpPr>
        <p:spPr>
          <a:xfrm flipH="1">
            <a:off x="5937303" y="4946843"/>
            <a:ext cx="488502" cy="5002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chemeClr val="bg1">
                    <a:lumMod val="95000"/>
                  </a:schemeClr>
                </a:gs>
                <a:gs pos="65000">
                  <a:schemeClr val="tx1">
                    <a:lumMod val="65000"/>
                    <a:lumOff val="35000"/>
                  </a:schemeClr>
                </a:gs>
                <a:gs pos="39000">
                  <a:schemeClr val="bg1"/>
                </a:gs>
                <a:gs pos="52000">
                  <a:schemeClr val="bg1">
                    <a:lumMod val="65000"/>
                  </a:schemeClr>
                </a:gs>
                <a:gs pos="93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01" name="接點: 肘形 500">
            <a:extLst>
              <a:ext uri="{FF2B5EF4-FFF2-40B4-BE49-F238E27FC236}">
                <a16:creationId xmlns:a16="http://schemas.microsoft.com/office/drawing/2014/main" id="{5CC849F2-F0BA-4C1F-9869-DF25050CF0A3}"/>
              </a:ext>
            </a:extLst>
          </p:cNvPr>
          <p:cNvCxnSpPr>
            <a:cxnSpLocks/>
          </p:cNvCxnSpPr>
          <p:nvPr/>
        </p:nvCxnSpPr>
        <p:spPr>
          <a:xfrm flipH="1">
            <a:off x="5693052" y="5652318"/>
            <a:ext cx="466140" cy="500233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chemeClr val="bg1">
                    <a:lumMod val="95000"/>
                  </a:schemeClr>
                </a:gs>
                <a:gs pos="65000">
                  <a:schemeClr val="tx1">
                    <a:lumMod val="65000"/>
                    <a:lumOff val="35000"/>
                  </a:schemeClr>
                </a:gs>
                <a:gs pos="39000">
                  <a:schemeClr val="bg1"/>
                </a:gs>
                <a:gs pos="52000">
                  <a:schemeClr val="bg1">
                    <a:lumMod val="65000"/>
                  </a:schemeClr>
                </a:gs>
                <a:gs pos="93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02" name="接點: 肘形 501">
            <a:extLst>
              <a:ext uri="{FF2B5EF4-FFF2-40B4-BE49-F238E27FC236}">
                <a16:creationId xmlns:a16="http://schemas.microsoft.com/office/drawing/2014/main" id="{DCBD5C62-FC3E-4FD8-A5C9-3BA66BBBC39D}"/>
              </a:ext>
            </a:extLst>
          </p:cNvPr>
          <p:cNvCxnSpPr>
            <a:cxnSpLocks/>
          </p:cNvCxnSpPr>
          <p:nvPr/>
        </p:nvCxnSpPr>
        <p:spPr>
          <a:xfrm flipH="1">
            <a:off x="5937303" y="5652316"/>
            <a:ext cx="488502" cy="5002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chemeClr val="bg1">
                    <a:lumMod val="95000"/>
                  </a:schemeClr>
                </a:gs>
                <a:gs pos="65000">
                  <a:schemeClr val="tx1">
                    <a:lumMod val="65000"/>
                    <a:lumOff val="35000"/>
                  </a:schemeClr>
                </a:gs>
                <a:gs pos="39000">
                  <a:schemeClr val="bg1"/>
                </a:gs>
                <a:gs pos="52000">
                  <a:schemeClr val="bg1">
                    <a:lumMod val="65000"/>
                  </a:schemeClr>
                </a:gs>
                <a:gs pos="93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505" name="群組 504">
            <a:extLst>
              <a:ext uri="{FF2B5EF4-FFF2-40B4-BE49-F238E27FC236}">
                <a16:creationId xmlns:a16="http://schemas.microsoft.com/office/drawing/2014/main" id="{0256F006-B38A-4C31-AAED-C821131DF3BF}"/>
              </a:ext>
            </a:extLst>
          </p:cNvPr>
          <p:cNvGrpSpPr/>
          <p:nvPr/>
        </p:nvGrpSpPr>
        <p:grpSpPr>
          <a:xfrm>
            <a:off x="7176515" y="2720100"/>
            <a:ext cx="1747669" cy="769033"/>
            <a:chOff x="2310589" y="7133665"/>
            <a:chExt cx="1713325" cy="753921"/>
          </a:xfrm>
        </p:grpSpPr>
        <p:sp>
          <p:nvSpPr>
            <p:cNvPr id="506" name="矩形: 圓角 505">
              <a:extLst>
                <a:ext uri="{FF2B5EF4-FFF2-40B4-BE49-F238E27FC236}">
                  <a16:creationId xmlns:a16="http://schemas.microsoft.com/office/drawing/2014/main" id="{66224BE5-20AD-40DB-A300-D03283268E32}"/>
                </a:ext>
              </a:extLst>
            </p:cNvPr>
            <p:cNvSpPr/>
            <p:nvPr/>
          </p:nvSpPr>
          <p:spPr>
            <a:xfrm>
              <a:off x="2388031" y="7133665"/>
              <a:ext cx="1569654" cy="753921"/>
            </a:xfrm>
            <a:prstGeom prst="roundRect">
              <a:avLst>
                <a:gd name="adj" fmla="val 6648"/>
              </a:avLst>
            </a:prstGeom>
            <a:solidFill>
              <a:srgbClr val="D4A46A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07" name="文字方塊 506">
              <a:extLst>
                <a:ext uri="{FF2B5EF4-FFF2-40B4-BE49-F238E27FC236}">
                  <a16:creationId xmlns:a16="http://schemas.microsoft.com/office/drawing/2014/main" id="{34BE2429-AA3B-4374-9F9B-8ED34691C33C}"/>
                </a:ext>
              </a:extLst>
            </p:cNvPr>
            <p:cNvSpPr txBox="1"/>
            <p:nvPr/>
          </p:nvSpPr>
          <p:spPr>
            <a:xfrm>
              <a:off x="2310589" y="7200919"/>
              <a:ext cx="1713325" cy="3017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HBA</a:t>
              </a:r>
            </a:p>
          </p:txBody>
        </p:sp>
        <p:grpSp>
          <p:nvGrpSpPr>
            <p:cNvPr id="508" name="群組 507">
              <a:extLst>
                <a:ext uri="{FF2B5EF4-FFF2-40B4-BE49-F238E27FC236}">
                  <a16:creationId xmlns:a16="http://schemas.microsoft.com/office/drawing/2014/main" id="{F31D09E0-F1BD-4F6A-AA7C-40618166F003}"/>
                </a:ext>
              </a:extLst>
            </p:cNvPr>
            <p:cNvGrpSpPr/>
            <p:nvPr/>
          </p:nvGrpSpPr>
          <p:grpSpPr>
            <a:xfrm>
              <a:off x="2653017" y="7606606"/>
              <a:ext cx="965332" cy="212084"/>
              <a:chOff x="2653017" y="7581206"/>
              <a:chExt cx="965332" cy="212084"/>
            </a:xfrm>
          </p:grpSpPr>
          <p:sp>
            <p:nvSpPr>
              <p:cNvPr id="509" name="矩形 508">
                <a:extLst>
                  <a:ext uri="{FF2B5EF4-FFF2-40B4-BE49-F238E27FC236}">
                    <a16:creationId xmlns:a16="http://schemas.microsoft.com/office/drawing/2014/main" id="{C5FF742C-4D1A-482D-B763-2ADB265C82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2468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0" name="矩形 509">
                <a:extLst>
                  <a:ext uri="{FF2B5EF4-FFF2-40B4-BE49-F238E27FC236}">
                    <a16:creationId xmlns:a16="http://schemas.microsoft.com/office/drawing/2014/main" id="{8F4C80AD-602E-415E-B553-99F868D734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3017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1" name="矩形 510">
                <a:extLst>
                  <a:ext uri="{FF2B5EF4-FFF2-40B4-BE49-F238E27FC236}">
                    <a16:creationId xmlns:a16="http://schemas.microsoft.com/office/drawing/2014/main" id="{FF887DA1-3526-4DDE-BF41-4F126EFBDC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566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2" name="矩形 511">
                <a:extLst>
                  <a:ext uri="{FF2B5EF4-FFF2-40B4-BE49-F238E27FC236}">
                    <a16:creationId xmlns:a16="http://schemas.microsoft.com/office/drawing/2014/main" id="{3BB2BE94-8A01-4785-9C95-2949D5E2A8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7006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238" name="接點: 肘形 237">
            <a:extLst>
              <a:ext uri="{FF2B5EF4-FFF2-40B4-BE49-F238E27FC236}">
                <a16:creationId xmlns:a16="http://schemas.microsoft.com/office/drawing/2014/main" id="{6E814135-76AA-47E9-8E2B-AE87269A5F24}"/>
              </a:ext>
            </a:extLst>
          </p:cNvPr>
          <p:cNvCxnSpPr>
            <a:cxnSpLocks/>
            <a:endCxn id="162" idx="0"/>
          </p:cNvCxnSpPr>
          <p:nvPr/>
        </p:nvCxnSpPr>
        <p:spPr>
          <a:xfrm>
            <a:off x="7648895" y="3418853"/>
            <a:ext cx="24494" cy="63218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5" name="接點: 肘形 514">
            <a:extLst>
              <a:ext uri="{FF2B5EF4-FFF2-40B4-BE49-F238E27FC236}">
                <a16:creationId xmlns:a16="http://schemas.microsoft.com/office/drawing/2014/main" id="{F4AD18FE-76A7-4EF7-B674-2161CC11F679}"/>
              </a:ext>
            </a:extLst>
          </p:cNvPr>
          <p:cNvCxnSpPr>
            <a:cxnSpLocks/>
          </p:cNvCxnSpPr>
          <p:nvPr/>
        </p:nvCxnSpPr>
        <p:spPr>
          <a:xfrm>
            <a:off x="7912840" y="3418853"/>
            <a:ext cx="24494" cy="63218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6" name="接點: 肘形 515">
            <a:extLst>
              <a:ext uri="{FF2B5EF4-FFF2-40B4-BE49-F238E27FC236}">
                <a16:creationId xmlns:a16="http://schemas.microsoft.com/office/drawing/2014/main" id="{D01733D6-D917-4FF1-887E-B6F61B501A01}"/>
              </a:ext>
            </a:extLst>
          </p:cNvPr>
          <p:cNvCxnSpPr>
            <a:cxnSpLocks/>
          </p:cNvCxnSpPr>
          <p:nvPr/>
        </p:nvCxnSpPr>
        <p:spPr>
          <a:xfrm rot="16200000" flipH="1">
            <a:off x="6903970" y="4656099"/>
            <a:ext cx="2845691" cy="371198"/>
          </a:xfrm>
          <a:prstGeom prst="bentConnector4">
            <a:avLst>
              <a:gd name="adj1" fmla="val 6250"/>
              <a:gd name="adj2" fmla="val 201174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7" name="接點: 肘形 516">
            <a:extLst>
              <a:ext uri="{FF2B5EF4-FFF2-40B4-BE49-F238E27FC236}">
                <a16:creationId xmlns:a16="http://schemas.microsoft.com/office/drawing/2014/main" id="{530CA0CD-4C52-494F-BDAE-6CE797514C5E}"/>
              </a:ext>
            </a:extLst>
          </p:cNvPr>
          <p:cNvCxnSpPr>
            <a:cxnSpLocks/>
          </p:cNvCxnSpPr>
          <p:nvPr/>
        </p:nvCxnSpPr>
        <p:spPr>
          <a:xfrm flipH="1">
            <a:off x="8152291" y="3310686"/>
            <a:ext cx="358195" cy="3059900"/>
          </a:xfrm>
          <a:prstGeom prst="bentConnector4">
            <a:avLst>
              <a:gd name="adj1" fmla="val -156004"/>
              <a:gd name="adj2" fmla="val 109131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24" name="接點: 肘形 523">
            <a:extLst>
              <a:ext uri="{FF2B5EF4-FFF2-40B4-BE49-F238E27FC236}">
                <a16:creationId xmlns:a16="http://schemas.microsoft.com/office/drawing/2014/main" id="{D42958AE-52F0-4AE6-980B-2C87E6D372A8}"/>
              </a:ext>
            </a:extLst>
          </p:cNvPr>
          <p:cNvCxnSpPr>
            <a:cxnSpLocks/>
          </p:cNvCxnSpPr>
          <p:nvPr/>
        </p:nvCxnSpPr>
        <p:spPr>
          <a:xfrm flipH="1">
            <a:off x="7673389" y="4263122"/>
            <a:ext cx="478902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27" name="接點: 肘形 526">
            <a:extLst>
              <a:ext uri="{FF2B5EF4-FFF2-40B4-BE49-F238E27FC236}">
                <a16:creationId xmlns:a16="http://schemas.microsoft.com/office/drawing/2014/main" id="{37C89EF0-B94B-4137-A340-98E8E77D28B0}"/>
              </a:ext>
            </a:extLst>
          </p:cNvPr>
          <p:cNvCxnSpPr>
            <a:cxnSpLocks/>
          </p:cNvCxnSpPr>
          <p:nvPr/>
        </p:nvCxnSpPr>
        <p:spPr>
          <a:xfrm flipH="1">
            <a:off x="7912840" y="4263122"/>
            <a:ext cx="478903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1" name="直線接點 540">
            <a:extLst>
              <a:ext uri="{FF2B5EF4-FFF2-40B4-BE49-F238E27FC236}">
                <a16:creationId xmlns:a16="http://schemas.microsoft.com/office/drawing/2014/main" id="{C5B30614-B5E1-4210-A8FA-54A49FF01CD8}"/>
              </a:ext>
            </a:extLst>
          </p:cNvPr>
          <p:cNvCxnSpPr>
            <a:cxnSpLocks/>
          </p:cNvCxnSpPr>
          <p:nvPr/>
        </p:nvCxnSpPr>
        <p:spPr>
          <a:xfrm>
            <a:off x="6960238" y="2989656"/>
            <a:ext cx="0" cy="3636484"/>
          </a:xfrm>
          <a:prstGeom prst="line">
            <a:avLst/>
          </a:prstGeom>
          <a:ln w="38100">
            <a:solidFill>
              <a:srgbClr val="7F7F7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7" name="橢圓 546">
            <a:extLst>
              <a:ext uri="{FF2B5EF4-FFF2-40B4-BE49-F238E27FC236}">
                <a16:creationId xmlns:a16="http://schemas.microsoft.com/office/drawing/2014/main" id="{4C43FD70-321F-4477-99B0-7C14CAFA3CB2}"/>
              </a:ext>
            </a:extLst>
          </p:cNvPr>
          <p:cNvSpPr/>
          <p:nvPr/>
        </p:nvSpPr>
        <p:spPr>
          <a:xfrm rot="17474940">
            <a:off x="803106" y="4245517"/>
            <a:ext cx="206422" cy="487004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49" name="橢圓 548">
            <a:extLst>
              <a:ext uri="{FF2B5EF4-FFF2-40B4-BE49-F238E27FC236}">
                <a16:creationId xmlns:a16="http://schemas.microsoft.com/office/drawing/2014/main" id="{43130950-40A4-43D8-AED6-D7DE1A484508}"/>
              </a:ext>
            </a:extLst>
          </p:cNvPr>
          <p:cNvSpPr/>
          <p:nvPr/>
        </p:nvSpPr>
        <p:spPr>
          <a:xfrm rot="17474940">
            <a:off x="834646" y="4967498"/>
            <a:ext cx="206422" cy="487004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1" name="橢圓 550">
            <a:extLst>
              <a:ext uri="{FF2B5EF4-FFF2-40B4-BE49-F238E27FC236}">
                <a16:creationId xmlns:a16="http://schemas.microsoft.com/office/drawing/2014/main" id="{99A86F34-077C-40E1-AC76-CB6D6BEA6DBF}"/>
              </a:ext>
            </a:extLst>
          </p:cNvPr>
          <p:cNvSpPr/>
          <p:nvPr/>
        </p:nvSpPr>
        <p:spPr>
          <a:xfrm rot="17474940">
            <a:off x="834646" y="5670026"/>
            <a:ext cx="206422" cy="487004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2" name="橢圓 551">
            <a:extLst>
              <a:ext uri="{FF2B5EF4-FFF2-40B4-BE49-F238E27FC236}">
                <a16:creationId xmlns:a16="http://schemas.microsoft.com/office/drawing/2014/main" id="{404ACDB9-4E9A-4D12-9902-3298B7A695CD}"/>
              </a:ext>
            </a:extLst>
          </p:cNvPr>
          <p:cNvSpPr/>
          <p:nvPr/>
        </p:nvSpPr>
        <p:spPr>
          <a:xfrm rot="17474940">
            <a:off x="2555072" y="4245517"/>
            <a:ext cx="206422" cy="487004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3" name="橢圓 552">
            <a:extLst>
              <a:ext uri="{FF2B5EF4-FFF2-40B4-BE49-F238E27FC236}">
                <a16:creationId xmlns:a16="http://schemas.microsoft.com/office/drawing/2014/main" id="{6AC90C9F-DD1A-46F2-BF9C-C18B035F3365}"/>
              </a:ext>
            </a:extLst>
          </p:cNvPr>
          <p:cNvSpPr/>
          <p:nvPr/>
        </p:nvSpPr>
        <p:spPr>
          <a:xfrm rot="17474940">
            <a:off x="2555072" y="4967498"/>
            <a:ext cx="206422" cy="487004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4" name="橢圓 553">
            <a:extLst>
              <a:ext uri="{FF2B5EF4-FFF2-40B4-BE49-F238E27FC236}">
                <a16:creationId xmlns:a16="http://schemas.microsoft.com/office/drawing/2014/main" id="{166846AF-2754-42F4-BA86-1B330E9A66B1}"/>
              </a:ext>
            </a:extLst>
          </p:cNvPr>
          <p:cNvSpPr/>
          <p:nvPr/>
        </p:nvSpPr>
        <p:spPr>
          <a:xfrm rot="17474940">
            <a:off x="2555072" y="5670026"/>
            <a:ext cx="206422" cy="487004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5" name="橢圓 554">
            <a:extLst>
              <a:ext uri="{FF2B5EF4-FFF2-40B4-BE49-F238E27FC236}">
                <a16:creationId xmlns:a16="http://schemas.microsoft.com/office/drawing/2014/main" id="{AA952EDC-E1AE-49F7-A9FB-36278ABE3769}"/>
              </a:ext>
            </a:extLst>
          </p:cNvPr>
          <p:cNvSpPr/>
          <p:nvPr/>
        </p:nvSpPr>
        <p:spPr>
          <a:xfrm rot="17474940">
            <a:off x="4288514" y="4245517"/>
            <a:ext cx="206422" cy="487004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chemeClr val="bg1">
                    <a:lumMod val="95000"/>
                  </a:schemeClr>
                </a:gs>
                <a:gs pos="65000">
                  <a:schemeClr val="tx1">
                    <a:lumMod val="65000"/>
                    <a:lumOff val="35000"/>
                  </a:schemeClr>
                </a:gs>
                <a:gs pos="39000">
                  <a:schemeClr val="bg1"/>
                </a:gs>
                <a:gs pos="52000">
                  <a:schemeClr val="bg1">
                    <a:lumMod val="65000"/>
                  </a:schemeClr>
                </a:gs>
                <a:gs pos="93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6" name="橢圓 555">
            <a:extLst>
              <a:ext uri="{FF2B5EF4-FFF2-40B4-BE49-F238E27FC236}">
                <a16:creationId xmlns:a16="http://schemas.microsoft.com/office/drawing/2014/main" id="{FB142232-4B84-4F55-9D53-E6D75CB64823}"/>
              </a:ext>
            </a:extLst>
          </p:cNvPr>
          <p:cNvSpPr/>
          <p:nvPr/>
        </p:nvSpPr>
        <p:spPr>
          <a:xfrm rot="17474940">
            <a:off x="4320054" y="4967498"/>
            <a:ext cx="206422" cy="487004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chemeClr val="bg1">
                    <a:lumMod val="95000"/>
                  </a:schemeClr>
                </a:gs>
                <a:gs pos="65000">
                  <a:schemeClr val="tx1">
                    <a:lumMod val="65000"/>
                    <a:lumOff val="35000"/>
                  </a:schemeClr>
                </a:gs>
                <a:gs pos="39000">
                  <a:schemeClr val="bg1"/>
                </a:gs>
                <a:gs pos="52000">
                  <a:schemeClr val="bg1">
                    <a:lumMod val="65000"/>
                  </a:schemeClr>
                </a:gs>
                <a:gs pos="93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7" name="橢圓 556">
            <a:extLst>
              <a:ext uri="{FF2B5EF4-FFF2-40B4-BE49-F238E27FC236}">
                <a16:creationId xmlns:a16="http://schemas.microsoft.com/office/drawing/2014/main" id="{0154E9AB-3143-49CA-9D99-A44F83E97155}"/>
              </a:ext>
            </a:extLst>
          </p:cNvPr>
          <p:cNvSpPr/>
          <p:nvPr/>
        </p:nvSpPr>
        <p:spPr>
          <a:xfrm rot="17474940">
            <a:off x="4320054" y="5670026"/>
            <a:ext cx="206422" cy="487004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chemeClr val="bg1">
                    <a:lumMod val="95000"/>
                  </a:schemeClr>
                </a:gs>
                <a:gs pos="65000">
                  <a:schemeClr val="tx1">
                    <a:lumMod val="65000"/>
                    <a:lumOff val="35000"/>
                  </a:schemeClr>
                </a:gs>
                <a:gs pos="39000">
                  <a:schemeClr val="bg1"/>
                </a:gs>
                <a:gs pos="52000">
                  <a:schemeClr val="bg1">
                    <a:lumMod val="65000"/>
                  </a:schemeClr>
                </a:gs>
                <a:gs pos="93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8" name="橢圓 557">
            <a:extLst>
              <a:ext uri="{FF2B5EF4-FFF2-40B4-BE49-F238E27FC236}">
                <a16:creationId xmlns:a16="http://schemas.microsoft.com/office/drawing/2014/main" id="{292D591A-A8B4-4ED3-A464-56173D4BBC9F}"/>
              </a:ext>
            </a:extLst>
          </p:cNvPr>
          <p:cNvSpPr/>
          <p:nvPr/>
        </p:nvSpPr>
        <p:spPr>
          <a:xfrm rot="17474940">
            <a:off x="5987204" y="4231637"/>
            <a:ext cx="206422" cy="502146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chemeClr val="bg1">
                    <a:lumMod val="95000"/>
                  </a:schemeClr>
                </a:gs>
                <a:gs pos="65000">
                  <a:schemeClr val="tx1">
                    <a:lumMod val="65000"/>
                    <a:lumOff val="35000"/>
                  </a:schemeClr>
                </a:gs>
                <a:gs pos="39000">
                  <a:schemeClr val="bg1"/>
                </a:gs>
                <a:gs pos="52000">
                  <a:schemeClr val="bg1">
                    <a:lumMod val="65000"/>
                  </a:schemeClr>
                </a:gs>
                <a:gs pos="93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9" name="橢圓 558">
            <a:extLst>
              <a:ext uri="{FF2B5EF4-FFF2-40B4-BE49-F238E27FC236}">
                <a16:creationId xmlns:a16="http://schemas.microsoft.com/office/drawing/2014/main" id="{67A03EDD-F9CE-4198-91BC-84C7A37F6439}"/>
              </a:ext>
            </a:extLst>
          </p:cNvPr>
          <p:cNvSpPr/>
          <p:nvPr/>
        </p:nvSpPr>
        <p:spPr>
          <a:xfrm rot="17474940">
            <a:off x="5987204" y="4953618"/>
            <a:ext cx="206422" cy="502146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chemeClr val="bg1">
                    <a:lumMod val="95000"/>
                  </a:schemeClr>
                </a:gs>
                <a:gs pos="65000">
                  <a:schemeClr val="tx1">
                    <a:lumMod val="65000"/>
                    <a:lumOff val="35000"/>
                  </a:schemeClr>
                </a:gs>
                <a:gs pos="39000">
                  <a:schemeClr val="bg1"/>
                </a:gs>
                <a:gs pos="52000">
                  <a:schemeClr val="bg1">
                    <a:lumMod val="65000"/>
                  </a:schemeClr>
                </a:gs>
                <a:gs pos="93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60" name="橢圓 559">
            <a:extLst>
              <a:ext uri="{FF2B5EF4-FFF2-40B4-BE49-F238E27FC236}">
                <a16:creationId xmlns:a16="http://schemas.microsoft.com/office/drawing/2014/main" id="{1559B8AA-AC28-4273-8711-2E49CA3B5A66}"/>
              </a:ext>
            </a:extLst>
          </p:cNvPr>
          <p:cNvSpPr/>
          <p:nvPr/>
        </p:nvSpPr>
        <p:spPr>
          <a:xfrm rot="17474940">
            <a:off x="5987204" y="5656146"/>
            <a:ext cx="206422" cy="502146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chemeClr val="bg1">
                    <a:lumMod val="95000"/>
                  </a:schemeClr>
                </a:gs>
                <a:gs pos="65000">
                  <a:schemeClr val="tx1">
                    <a:lumMod val="65000"/>
                    <a:lumOff val="35000"/>
                  </a:schemeClr>
                </a:gs>
                <a:gs pos="39000">
                  <a:schemeClr val="bg1"/>
                </a:gs>
                <a:gs pos="52000">
                  <a:schemeClr val="bg1">
                    <a:lumMod val="65000"/>
                  </a:schemeClr>
                </a:gs>
                <a:gs pos="93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561" name="接點: 肘形 560">
            <a:extLst>
              <a:ext uri="{FF2B5EF4-FFF2-40B4-BE49-F238E27FC236}">
                <a16:creationId xmlns:a16="http://schemas.microsoft.com/office/drawing/2014/main" id="{73DF02D8-A70A-4A5C-BAB5-72A35DECD50B}"/>
              </a:ext>
            </a:extLst>
          </p:cNvPr>
          <p:cNvCxnSpPr>
            <a:cxnSpLocks/>
          </p:cNvCxnSpPr>
          <p:nvPr/>
        </p:nvCxnSpPr>
        <p:spPr>
          <a:xfrm flipH="1">
            <a:off x="7673389" y="4954341"/>
            <a:ext cx="478902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62" name="接點: 肘形 561">
            <a:extLst>
              <a:ext uri="{FF2B5EF4-FFF2-40B4-BE49-F238E27FC236}">
                <a16:creationId xmlns:a16="http://schemas.microsoft.com/office/drawing/2014/main" id="{D2E7E504-3A0D-4210-9E8F-20106FD068E1}"/>
              </a:ext>
            </a:extLst>
          </p:cNvPr>
          <p:cNvCxnSpPr>
            <a:cxnSpLocks/>
          </p:cNvCxnSpPr>
          <p:nvPr/>
        </p:nvCxnSpPr>
        <p:spPr>
          <a:xfrm flipH="1">
            <a:off x="7912841" y="4954342"/>
            <a:ext cx="478903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63" name="接點: 肘形 562">
            <a:extLst>
              <a:ext uri="{FF2B5EF4-FFF2-40B4-BE49-F238E27FC236}">
                <a16:creationId xmlns:a16="http://schemas.microsoft.com/office/drawing/2014/main" id="{DA4B467A-10CB-4B81-A9F7-0FC189146B0E}"/>
              </a:ext>
            </a:extLst>
          </p:cNvPr>
          <p:cNvCxnSpPr>
            <a:cxnSpLocks/>
          </p:cNvCxnSpPr>
          <p:nvPr/>
        </p:nvCxnSpPr>
        <p:spPr>
          <a:xfrm flipH="1">
            <a:off x="7673389" y="5640614"/>
            <a:ext cx="478902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64" name="接點: 肘形 563">
            <a:extLst>
              <a:ext uri="{FF2B5EF4-FFF2-40B4-BE49-F238E27FC236}">
                <a16:creationId xmlns:a16="http://schemas.microsoft.com/office/drawing/2014/main" id="{748DBCA5-23A2-453F-8103-B3E8C0825F2A}"/>
              </a:ext>
            </a:extLst>
          </p:cNvPr>
          <p:cNvCxnSpPr>
            <a:cxnSpLocks/>
          </p:cNvCxnSpPr>
          <p:nvPr/>
        </p:nvCxnSpPr>
        <p:spPr>
          <a:xfrm flipH="1">
            <a:off x="7912841" y="5640615"/>
            <a:ext cx="478903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65" name="橢圓 564">
            <a:extLst>
              <a:ext uri="{FF2B5EF4-FFF2-40B4-BE49-F238E27FC236}">
                <a16:creationId xmlns:a16="http://schemas.microsoft.com/office/drawing/2014/main" id="{286ED404-11D8-4EBB-96C7-21C062DC9BCC}"/>
              </a:ext>
            </a:extLst>
          </p:cNvPr>
          <p:cNvSpPr/>
          <p:nvPr/>
        </p:nvSpPr>
        <p:spPr>
          <a:xfrm rot="17705171">
            <a:off x="7946996" y="4292523"/>
            <a:ext cx="206708" cy="405588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66" name="橢圓 565">
            <a:extLst>
              <a:ext uri="{FF2B5EF4-FFF2-40B4-BE49-F238E27FC236}">
                <a16:creationId xmlns:a16="http://schemas.microsoft.com/office/drawing/2014/main" id="{C24C27ED-0F12-4B54-9868-7A61C5174C1A}"/>
              </a:ext>
            </a:extLst>
          </p:cNvPr>
          <p:cNvSpPr/>
          <p:nvPr/>
        </p:nvSpPr>
        <p:spPr>
          <a:xfrm rot="17705171">
            <a:off x="7946996" y="5014504"/>
            <a:ext cx="206708" cy="405588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67" name="橢圓 566">
            <a:extLst>
              <a:ext uri="{FF2B5EF4-FFF2-40B4-BE49-F238E27FC236}">
                <a16:creationId xmlns:a16="http://schemas.microsoft.com/office/drawing/2014/main" id="{0CD2C138-D054-4B81-AA3B-EC870F10DF84}"/>
              </a:ext>
            </a:extLst>
          </p:cNvPr>
          <p:cNvSpPr/>
          <p:nvPr/>
        </p:nvSpPr>
        <p:spPr>
          <a:xfrm rot="17705171">
            <a:off x="7946996" y="5717032"/>
            <a:ext cx="206708" cy="405588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9CAA6A2B-2541-42AC-8932-680BB103393C}"/>
              </a:ext>
            </a:extLst>
          </p:cNvPr>
          <p:cNvGrpSpPr/>
          <p:nvPr/>
        </p:nvGrpSpPr>
        <p:grpSpPr>
          <a:xfrm>
            <a:off x="10127114" y="3713235"/>
            <a:ext cx="1499670" cy="633797"/>
            <a:chOff x="2388031" y="7253789"/>
            <a:chExt cx="1499670" cy="633797"/>
          </a:xfrm>
        </p:grpSpPr>
        <p:sp>
          <p:nvSpPr>
            <p:cNvPr id="244" name="矩形: 圓角 243">
              <a:extLst>
                <a:ext uri="{FF2B5EF4-FFF2-40B4-BE49-F238E27FC236}">
                  <a16:creationId xmlns:a16="http://schemas.microsoft.com/office/drawing/2014/main" id="{B41049C7-0697-4051-91E6-59A763FE847D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598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5" name="文字方塊 244">
              <a:extLst>
                <a:ext uri="{FF2B5EF4-FFF2-40B4-BE49-F238E27FC236}">
                  <a16:creationId xmlns:a16="http://schemas.microsoft.com/office/drawing/2014/main" id="{05729AF7-310C-45DF-AD16-20F52D1A5AE7}"/>
                </a:ext>
              </a:extLst>
            </p:cNvPr>
            <p:cNvSpPr txBox="1"/>
            <p:nvPr/>
          </p:nvSpPr>
          <p:spPr>
            <a:xfrm>
              <a:off x="2462040" y="727629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246" name="群組 245">
              <a:extLst>
                <a:ext uri="{FF2B5EF4-FFF2-40B4-BE49-F238E27FC236}">
                  <a16:creationId xmlns:a16="http://schemas.microsoft.com/office/drawing/2014/main" id="{3EC99702-C235-4C3F-A8DD-A39022434D2F}"/>
                </a:ext>
              </a:extLst>
            </p:cNvPr>
            <p:cNvGrpSpPr/>
            <p:nvPr/>
          </p:nvGrpSpPr>
          <p:grpSpPr>
            <a:xfrm>
              <a:off x="2655181" y="7606606"/>
              <a:ext cx="959697" cy="212084"/>
              <a:chOff x="2655181" y="7581206"/>
              <a:chExt cx="959697" cy="212084"/>
            </a:xfrm>
          </p:grpSpPr>
          <p:sp>
            <p:nvSpPr>
              <p:cNvPr id="247" name="矩形 246">
                <a:extLst>
                  <a:ext uri="{FF2B5EF4-FFF2-40B4-BE49-F238E27FC236}">
                    <a16:creationId xmlns:a16="http://schemas.microsoft.com/office/drawing/2014/main" id="{FDDCB6A9-7639-4645-BE04-C35F053E1F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8" name="矩形 247">
                <a:extLst>
                  <a:ext uri="{FF2B5EF4-FFF2-40B4-BE49-F238E27FC236}">
                    <a16:creationId xmlns:a16="http://schemas.microsoft.com/office/drawing/2014/main" id="{111CFABD-78D3-4CF4-94B1-D1989EE546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9" name="矩形 248">
                <a:extLst>
                  <a:ext uri="{FF2B5EF4-FFF2-40B4-BE49-F238E27FC236}">
                    <a16:creationId xmlns:a16="http://schemas.microsoft.com/office/drawing/2014/main" id="{DF995C70-C0CF-4EFC-9202-6E209F647B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" name="矩形 249">
                <a:extLst>
                  <a:ext uri="{FF2B5EF4-FFF2-40B4-BE49-F238E27FC236}">
                    <a16:creationId xmlns:a16="http://schemas.microsoft.com/office/drawing/2014/main" id="{03BBBE83-1863-4272-8200-AFEC8D8687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6" name="TextBox 21">
            <a:extLst>
              <a:ext uri="{FF2B5EF4-FFF2-40B4-BE49-F238E27FC236}">
                <a16:creationId xmlns:a16="http://schemas.microsoft.com/office/drawing/2014/main" id="{298739FB-43C0-4159-B83E-BC96D5605DDB}"/>
              </a:ext>
            </a:extLst>
          </p:cNvPr>
          <p:cNvSpPr txBox="1"/>
          <p:nvPr/>
        </p:nvSpPr>
        <p:spPr>
          <a:xfrm>
            <a:off x="9761769" y="1758045"/>
            <a:ext cx="226025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sz="2400" b="1">
                <a:solidFill>
                  <a:srgbClr val="FDCFAD"/>
                </a:solidFill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V</a:t>
            </a:r>
            <a:r>
              <a:rPr lang="zh-TW" sz="2400" b="1">
                <a:solidFill>
                  <a:srgbClr val="FEE146"/>
                </a:solidFill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sz="2400" b="1">
                <a:solidFill>
                  <a:schemeClr val="bg1"/>
                </a:solidFill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Multi-Path</a:t>
            </a:r>
            <a:endParaRPr lang="zh-TW" sz="2400"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zh-TW" sz="2400" b="1">
                <a:solidFill>
                  <a:srgbClr val="FDCFAD"/>
                </a:solidFill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V</a:t>
            </a:r>
            <a:r>
              <a:rPr lang="zh-TW" sz="2400" b="1">
                <a:solidFill>
                  <a:srgbClr val="FEE146"/>
                </a:solidFill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sz="2400" b="1">
                <a:solidFill>
                  <a:schemeClr val="bg1"/>
                </a:solidFill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Aggregation</a:t>
            </a:r>
            <a:endParaRPr lang="zh-TW" sz="2400"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C682C695-0EA6-4282-8A08-08DFDF392179}"/>
              </a:ext>
            </a:extLst>
          </p:cNvPr>
          <p:cNvGrpSpPr/>
          <p:nvPr/>
        </p:nvGrpSpPr>
        <p:grpSpPr>
          <a:xfrm>
            <a:off x="10018062" y="2735114"/>
            <a:ext cx="1747669" cy="769033"/>
            <a:chOff x="2310589" y="7133665"/>
            <a:chExt cx="1713325" cy="753921"/>
          </a:xfrm>
        </p:grpSpPr>
        <p:sp>
          <p:nvSpPr>
            <p:cNvPr id="254" name="矩形: 圓角 253">
              <a:extLst>
                <a:ext uri="{FF2B5EF4-FFF2-40B4-BE49-F238E27FC236}">
                  <a16:creationId xmlns:a16="http://schemas.microsoft.com/office/drawing/2014/main" id="{8CE7BFF0-B0F8-4357-BED1-48D57B331A66}"/>
                </a:ext>
              </a:extLst>
            </p:cNvPr>
            <p:cNvSpPr/>
            <p:nvPr/>
          </p:nvSpPr>
          <p:spPr>
            <a:xfrm>
              <a:off x="2388031" y="7133665"/>
              <a:ext cx="1569654" cy="753921"/>
            </a:xfrm>
            <a:prstGeom prst="roundRect">
              <a:avLst>
                <a:gd name="adj" fmla="val 6648"/>
              </a:avLst>
            </a:prstGeom>
            <a:solidFill>
              <a:srgbClr val="D4A46A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5" name="文字方塊 254">
              <a:extLst>
                <a:ext uri="{FF2B5EF4-FFF2-40B4-BE49-F238E27FC236}">
                  <a16:creationId xmlns:a16="http://schemas.microsoft.com/office/drawing/2014/main" id="{AC26CD00-553E-422F-AB62-AE094F2AAE2A}"/>
                </a:ext>
              </a:extLst>
            </p:cNvPr>
            <p:cNvSpPr txBox="1"/>
            <p:nvPr/>
          </p:nvSpPr>
          <p:spPr>
            <a:xfrm>
              <a:off x="2310589" y="7213186"/>
              <a:ext cx="1713325" cy="3017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HBA</a:t>
              </a:r>
            </a:p>
          </p:txBody>
        </p:sp>
        <p:grpSp>
          <p:nvGrpSpPr>
            <p:cNvPr id="256" name="群組 255">
              <a:extLst>
                <a:ext uri="{FF2B5EF4-FFF2-40B4-BE49-F238E27FC236}">
                  <a16:creationId xmlns:a16="http://schemas.microsoft.com/office/drawing/2014/main" id="{30BFCF4D-C32D-4D54-99DA-9740A5BA144C}"/>
                </a:ext>
              </a:extLst>
            </p:cNvPr>
            <p:cNvGrpSpPr/>
            <p:nvPr/>
          </p:nvGrpSpPr>
          <p:grpSpPr>
            <a:xfrm>
              <a:off x="2653017" y="7606606"/>
              <a:ext cx="965332" cy="212084"/>
              <a:chOff x="2653017" y="7581206"/>
              <a:chExt cx="965332" cy="212084"/>
            </a:xfrm>
          </p:grpSpPr>
          <p:sp>
            <p:nvSpPr>
              <p:cNvPr id="257" name="矩形 256">
                <a:extLst>
                  <a:ext uri="{FF2B5EF4-FFF2-40B4-BE49-F238E27FC236}">
                    <a16:creationId xmlns:a16="http://schemas.microsoft.com/office/drawing/2014/main" id="{F336405A-04AD-40A5-B6FA-09C12AA98B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2468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" name="矩形 258">
                <a:extLst>
                  <a:ext uri="{FF2B5EF4-FFF2-40B4-BE49-F238E27FC236}">
                    <a16:creationId xmlns:a16="http://schemas.microsoft.com/office/drawing/2014/main" id="{0940161B-B085-48D6-957A-A0F646E9F4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3017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" name="矩形 259">
                <a:extLst>
                  <a:ext uri="{FF2B5EF4-FFF2-40B4-BE49-F238E27FC236}">
                    <a16:creationId xmlns:a16="http://schemas.microsoft.com/office/drawing/2014/main" id="{E1497699-117D-4DE2-9888-DE19346EAF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566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" name="矩形 260">
                <a:extLst>
                  <a:ext uri="{FF2B5EF4-FFF2-40B4-BE49-F238E27FC236}">
                    <a16:creationId xmlns:a16="http://schemas.microsoft.com/office/drawing/2014/main" id="{200CB53D-3FBC-4DC7-94F2-25B96DE2D5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7006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10" name="接點: 肘形 237">
            <a:extLst>
              <a:ext uri="{FF2B5EF4-FFF2-40B4-BE49-F238E27FC236}">
                <a16:creationId xmlns:a16="http://schemas.microsoft.com/office/drawing/2014/main" id="{AF446C45-DC42-43D7-BB5E-64D68BA7093D}"/>
              </a:ext>
            </a:extLst>
          </p:cNvPr>
          <p:cNvCxnSpPr>
            <a:cxnSpLocks/>
            <a:endCxn id="247" idx="0"/>
          </p:cNvCxnSpPr>
          <p:nvPr/>
        </p:nvCxnSpPr>
        <p:spPr>
          <a:xfrm>
            <a:off x="10490445" y="3433871"/>
            <a:ext cx="24491" cy="632181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" name="接點: 肘形 514">
            <a:extLst>
              <a:ext uri="{FF2B5EF4-FFF2-40B4-BE49-F238E27FC236}">
                <a16:creationId xmlns:a16="http://schemas.microsoft.com/office/drawing/2014/main" id="{60B1577E-2F28-4477-B3F8-C6757EE0BC22}"/>
              </a:ext>
            </a:extLst>
          </p:cNvPr>
          <p:cNvCxnSpPr>
            <a:cxnSpLocks/>
            <a:endCxn id="249" idx="0"/>
          </p:cNvCxnSpPr>
          <p:nvPr/>
        </p:nvCxnSpPr>
        <p:spPr>
          <a:xfrm>
            <a:off x="10734696" y="3433871"/>
            <a:ext cx="19691" cy="632181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接點: 肘形 237">
            <a:extLst>
              <a:ext uri="{FF2B5EF4-FFF2-40B4-BE49-F238E27FC236}">
                <a16:creationId xmlns:a16="http://schemas.microsoft.com/office/drawing/2014/main" id="{3328F33E-6319-45DF-8913-CF9B80B0F957}"/>
              </a:ext>
            </a:extLst>
          </p:cNvPr>
          <p:cNvCxnSpPr>
            <a:cxnSpLocks/>
            <a:endCxn id="248" idx="0"/>
          </p:cNvCxnSpPr>
          <p:nvPr/>
        </p:nvCxnSpPr>
        <p:spPr>
          <a:xfrm>
            <a:off x="10982766" y="3433871"/>
            <a:ext cx="11072" cy="632181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" name="接點: 肘形 514">
            <a:extLst>
              <a:ext uri="{FF2B5EF4-FFF2-40B4-BE49-F238E27FC236}">
                <a16:creationId xmlns:a16="http://schemas.microsoft.com/office/drawing/2014/main" id="{DB12437C-A6AF-461C-9004-A10D4B3D7A1F}"/>
              </a:ext>
            </a:extLst>
          </p:cNvPr>
          <p:cNvCxnSpPr>
            <a:cxnSpLocks/>
            <a:endCxn id="250" idx="0"/>
          </p:cNvCxnSpPr>
          <p:nvPr/>
        </p:nvCxnSpPr>
        <p:spPr>
          <a:xfrm>
            <a:off x="11233290" y="3418852"/>
            <a:ext cx="0" cy="647200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6" name="直線接點 265">
            <a:extLst>
              <a:ext uri="{FF2B5EF4-FFF2-40B4-BE49-F238E27FC236}">
                <a16:creationId xmlns:a16="http://schemas.microsoft.com/office/drawing/2014/main" id="{AE1BFF0E-2CB1-4C59-B2B1-60977B71EFF0}"/>
              </a:ext>
            </a:extLst>
          </p:cNvPr>
          <p:cNvCxnSpPr>
            <a:cxnSpLocks/>
          </p:cNvCxnSpPr>
          <p:nvPr/>
        </p:nvCxnSpPr>
        <p:spPr>
          <a:xfrm>
            <a:off x="9666651" y="2989656"/>
            <a:ext cx="0" cy="3636484"/>
          </a:xfrm>
          <a:prstGeom prst="line">
            <a:avLst/>
          </a:prstGeom>
          <a:ln w="38100">
            <a:solidFill>
              <a:srgbClr val="7F7F7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TextBox 21">
            <a:extLst>
              <a:ext uri="{FF2B5EF4-FFF2-40B4-BE49-F238E27FC236}">
                <a16:creationId xmlns:a16="http://schemas.microsoft.com/office/drawing/2014/main" id="{AF9BBCD5-B94B-414E-A33D-6E9898F92E70}"/>
              </a:ext>
            </a:extLst>
          </p:cNvPr>
          <p:cNvSpPr txBox="1"/>
          <p:nvPr/>
        </p:nvSpPr>
        <p:spPr>
          <a:xfrm>
            <a:off x="9894350" y="4415030"/>
            <a:ext cx="2058525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sz="20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Maxium Band-width</a:t>
            </a:r>
            <a:endParaRPr lang="en-US" altLang="zh-TW" sz="2000">
              <a:solidFill>
                <a:srgbClr val="FDCFAD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algn="ctr"/>
            <a:r>
              <a:rPr lang="zh-TW" sz="20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 x 48Gb/s</a:t>
            </a:r>
            <a:endParaRPr lang="en-US" sz="2000">
              <a:solidFill>
                <a:srgbClr val="FDCFAD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algn="ctr"/>
            <a:r>
              <a:rPr lang="zh-TW" sz="20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=192Gb/s</a:t>
            </a:r>
            <a:endParaRPr lang="en-US" sz="2000">
              <a:solidFill>
                <a:srgbClr val="FDCFAD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263" name="TextBox 21">
            <a:extLst>
              <a:ext uri="{FF2B5EF4-FFF2-40B4-BE49-F238E27FC236}">
                <a16:creationId xmlns:a16="http://schemas.microsoft.com/office/drawing/2014/main" id="{3458CBDC-E195-564A-8C52-3F600EC400D5}"/>
              </a:ext>
            </a:extLst>
          </p:cNvPr>
          <p:cNvSpPr txBox="1"/>
          <p:nvPr/>
        </p:nvSpPr>
        <p:spPr>
          <a:xfrm>
            <a:off x="9863263" y="5712513"/>
            <a:ext cx="205614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Maximum number of JBOD a single unit can support depends on OS</a:t>
            </a:r>
          </a:p>
        </p:txBody>
      </p:sp>
      <p:sp>
        <p:nvSpPr>
          <p:cNvPr id="14" name="TextBox 21">
            <a:extLst>
              <a:ext uri="{FF2B5EF4-FFF2-40B4-BE49-F238E27FC236}">
                <a16:creationId xmlns:a16="http://schemas.microsoft.com/office/drawing/2014/main" id="{184D3635-8E8C-46CF-89A9-577E66A31107}"/>
              </a:ext>
            </a:extLst>
          </p:cNvPr>
          <p:cNvSpPr txBox="1"/>
          <p:nvPr/>
        </p:nvSpPr>
        <p:spPr>
          <a:xfrm>
            <a:off x="1387099" y="6582790"/>
            <a:ext cx="449559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*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QTS/QuTS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hero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only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support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maximum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4-layer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v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rtical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ly.</a:t>
            </a:r>
            <a:endParaRPr 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775632"/>
      </p:ext>
    </p:extLst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 idx="4294967295"/>
          </p:nvPr>
        </p:nvSpPr>
        <p:spPr>
          <a:xfrm>
            <a:off x="6423154" y="533091"/>
            <a:ext cx="5313146" cy="14380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5-year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standard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warranty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include</a:t>
            </a:r>
            <a:r>
              <a:rPr 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d!</a:t>
            </a:r>
            <a:endParaRPr 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1" name="文本框 10">
            <a:extLst>
              <a:ext uri="{FF2B5EF4-FFF2-40B4-BE49-F238E27FC236}">
                <a16:creationId xmlns:a16="http://schemas.microsoft.com/office/drawing/2014/main" id="{CD017570-F69E-1241-B9E9-3E7383EBA56A}"/>
              </a:ext>
            </a:extLst>
          </p:cNvPr>
          <p:cNvSpPr txBox="1"/>
          <p:nvPr/>
        </p:nvSpPr>
        <p:spPr>
          <a:xfrm>
            <a:off x="8560934" y="2138363"/>
            <a:ext cx="3336862" cy="478541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24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5-Year Standard Warranty</a:t>
            </a:r>
          </a:p>
          <a:p>
            <a:pPr marL="285750" indent="-285750">
              <a:spcBef>
                <a:spcPts val="600"/>
              </a:spcBef>
              <a:buClr>
                <a:srgbClr val="FDCFAD"/>
              </a:buClr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TL-R1220Sep-RP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&amp; 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TL-R1620Sep-RP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include 5-Year Standard warranty.</a:t>
            </a:r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FDCFAD"/>
              </a:buClr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Warranty service that comes in effect at the time of purchase.</a:t>
            </a:r>
          </a:p>
          <a:p>
            <a:pPr marL="285750" indent="-285750">
              <a:spcBef>
                <a:spcPts val="600"/>
              </a:spcBef>
              <a:buClr>
                <a:srgbClr val="FDCFAD"/>
              </a:buClr>
              <a:buFont typeface="Arial" panose="020B0604020202020204" pitchFamily="34" charset="0"/>
              <a:buChar char="•"/>
            </a:pPr>
            <a:r>
              <a:rPr lang="zh-CN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Free</a:t>
            </a:r>
            <a:r>
              <a:rPr 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repair and part replacement for products under normal use during warranty period. (Spare parts and consumables are excluded)</a:t>
            </a:r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rgbClr val="FDCFAD"/>
              </a:buClr>
              <a:buFont typeface="Arial" panose="020B0604020202020204" pitchFamily="34" charset="0"/>
              <a:buChar char="•"/>
            </a:pPr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4F8A74C-9335-4505-828C-BA91BE8C2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154" y="1971167"/>
            <a:ext cx="2137780" cy="2143164"/>
          </a:xfrm>
          <a:prstGeom prst="rect">
            <a:avLst/>
          </a:prstGeom>
        </p:spPr>
      </p:pic>
      <p:pic>
        <p:nvPicPr>
          <p:cNvPr id="2" name="圖片 1" descr="一張含有 室內, 桌, 電腦, 監視器 的圖片&#10;&#10;自動產生的描述" hidden="1">
            <a:extLst>
              <a:ext uri="{FF2B5EF4-FFF2-40B4-BE49-F238E27FC236}">
                <a16:creationId xmlns:a16="http://schemas.microsoft.com/office/drawing/2014/main" id="{E07F6B40-5B7E-42F7-9117-0C6BEDD895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832" y="7033765"/>
            <a:ext cx="3551302" cy="2219958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pic>
        <p:nvPicPr>
          <p:cNvPr id="3" name="圖片 2" descr="一張含有 室內, 桌, 監視器, 電腦 的圖片&#10;&#10;自動產生的描述" hidden="1">
            <a:extLst>
              <a:ext uri="{FF2B5EF4-FFF2-40B4-BE49-F238E27FC236}">
                <a16:creationId xmlns:a16="http://schemas.microsoft.com/office/drawing/2014/main" id="{02024993-5913-4226-BCA9-95C87824C3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893" y="7037753"/>
            <a:ext cx="3551302" cy="2219958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5747461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04F7F-5305-F44A-9C6B-8D0BAB1A5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High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er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eliability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, faster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erformance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, and better availability 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f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or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drives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+mj-lt"/>
              <a:sym typeface="Arial" panose="020B0604020202020204" pitchFamily="34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574481"/>
              </p:ext>
            </p:extLst>
          </p:nvPr>
        </p:nvGraphicFramePr>
        <p:xfrm>
          <a:off x="742367" y="2004164"/>
          <a:ext cx="10707267" cy="44988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843">
                  <a:extLst>
                    <a:ext uri="{9D8B030D-6E8A-4147-A177-3AD203B41FA5}">
                      <a16:colId xmlns:a16="http://schemas.microsoft.com/office/drawing/2014/main" val="510637732"/>
                    </a:ext>
                  </a:extLst>
                </a:gridCol>
                <a:gridCol w="2256356">
                  <a:extLst>
                    <a:ext uri="{9D8B030D-6E8A-4147-A177-3AD203B41FA5}">
                      <a16:colId xmlns:a16="http://schemas.microsoft.com/office/drawing/2014/main" val="1887938915"/>
                    </a:ext>
                  </a:extLst>
                </a:gridCol>
                <a:gridCol w="2256356">
                  <a:extLst>
                    <a:ext uri="{9D8B030D-6E8A-4147-A177-3AD203B41FA5}">
                      <a16:colId xmlns:a16="http://schemas.microsoft.com/office/drawing/2014/main" val="183149185"/>
                    </a:ext>
                  </a:extLst>
                </a:gridCol>
                <a:gridCol w="2256356">
                  <a:extLst>
                    <a:ext uri="{9D8B030D-6E8A-4147-A177-3AD203B41FA5}">
                      <a16:colId xmlns:a16="http://schemas.microsoft.com/office/drawing/2014/main" val="1248060341"/>
                    </a:ext>
                  </a:extLst>
                </a:gridCol>
                <a:gridCol w="2256356">
                  <a:extLst>
                    <a:ext uri="{9D8B030D-6E8A-4147-A177-3AD203B41FA5}">
                      <a16:colId xmlns:a16="http://schemas.microsoft.com/office/drawing/2014/main" val="1205505724"/>
                    </a:ext>
                  </a:extLst>
                </a:gridCol>
              </a:tblGrid>
              <a:tr h="507557">
                <a:tc>
                  <a:txBody>
                    <a:bodyPr/>
                    <a:lstStyle/>
                    <a:p>
                      <a:pPr algn="ctr"/>
                      <a:endParaRPr lang="zh-TW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2400">
                          <a:solidFill>
                            <a:srgbClr val="FDCFAD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SAS SSD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solidFill>
                            <a:srgbClr val="FDCFAD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SAS HDD</a:t>
                      </a:r>
                      <a:endParaRPr lang="zh-TW" altLang="en-US" sz="2400">
                        <a:solidFill>
                          <a:srgbClr val="FDCFAD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2400">
                          <a:solidFill>
                            <a:srgbClr val="FDCFAD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SATA SSD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solidFill>
                            <a:srgbClr val="FDCFAD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SATA HDD</a:t>
                      </a:r>
                      <a:endParaRPr lang="zh-TW" altLang="en-US" sz="2400">
                        <a:solidFill>
                          <a:srgbClr val="FDCFAD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3730999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Price per TB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$$$$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$$$</a:t>
                      </a:r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$$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$</a:t>
                      </a:r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384412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RPM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---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Up to </a:t>
                      </a: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15, 000</a:t>
                      </a:r>
                      <a:endParaRPr lang="zh-TW" sz="1800" b="0" i="0" u="none" strike="noStrike" noProof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---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Up to</a:t>
                      </a:r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 7, 200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890196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Capacity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Up to</a:t>
                      </a:r>
                      <a:r>
                        <a:rPr lang="en-US" altLang="zh-TW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 15.36 TB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Up to</a:t>
                      </a:r>
                      <a:r>
                        <a:rPr lang="zh-TW" altLang="en-US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 </a:t>
                      </a: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18 TB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Up to</a:t>
                      </a:r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 4 TB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Up to</a:t>
                      </a:r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 18 TB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801682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MTBF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2.5 M </a:t>
                      </a: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hours</a:t>
                      </a:r>
                      <a:endParaRPr lang="en-US" sz="1800" b="0" i="0" u="none" strike="noStrike" noProof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2.5 M </a:t>
                      </a:r>
                      <a:r>
                        <a:rPr lang="en-US" altLang="zh-TW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hours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 M </a:t>
                      </a: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hours</a:t>
                      </a:r>
                      <a:endParaRPr lang="en-US" altLang="zh-TW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1.2 M </a:t>
                      </a: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hours</a:t>
                      </a:r>
                      <a:endParaRPr lang="en-US" altLang="zh-TW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254975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1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Workload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Process-intensive</a:t>
                      </a:r>
                      <a:endParaRPr lang="en-US" altLang="zh-TW" sz="1800" b="0" i="0" u="none" strike="noStrike" noProof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Process-intensive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Light to normal</a:t>
                      </a:r>
                      <a:endParaRPr lang="zh-TW" sz="1800" b="0" i="0" u="none" strike="noStrike" noProof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Light to normal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423220"/>
                  </a:ext>
                </a:extLst>
              </a:tr>
              <a:tr h="43841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Speed</a:t>
                      </a:r>
                      <a:endParaRPr lang="zh-TW" altLang="en-US" sz="1800" b="1" i="0" u="none" strike="noStrike" noProof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aseline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12 Gb/s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12 Gb/s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6 Gb/s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6 Gb/s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277423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Latency</a:t>
                      </a:r>
                      <a:endParaRPr lang="zh-TW" altLang="en-US" sz="1800" b="1" i="0" u="none" strike="noStrike" noProof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Lowest</a:t>
                      </a:r>
                      <a:endParaRPr lang="zh-TW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Lower</a:t>
                      </a:r>
                      <a:endParaRPr lang="en-US" altLang="zh-CN" sz="1800" b="0" i="0" u="none" strike="noStrike" noProof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Lower</a:t>
                      </a:r>
                      <a:endParaRPr lang="en-US" altLang="zh-CN" sz="1800" b="0" i="0" u="none" strike="noStrike" noProof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Higher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931488"/>
                  </a:ext>
                </a:extLst>
              </a:tr>
              <a:tr h="507556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en-US" sz="1800" b="1" i="0" u="none" strike="noStrike" kern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Dual-port</a:t>
                      </a:r>
                      <a:endParaRPr lang="zh-TW" altLang="en-US" sz="1800" b="1" i="0" u="none" strike="noStrike" kern="1200" noProof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zh-CN" altLang="en-US" sz="1800" b="1" i="0" u="none" strike="noStrike" kern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Supported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zh-CN" altLang="en-US" sz="1800" b="1" i="0" u="none" strike="noStrike" kern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Supported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zh-CN" altLang="en-US" sz="1800" b="1" i="0" u="none" strike="noStrike" kern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zh-TW" altLang="en-US" sz="1800" b="1" i="0" u="none" strike="noStrike" kern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18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6825642"/>
      </p:ext>
    </p:extLst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443199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3A76FF0F-5E5B-48F4-980C-EF39F8C3AFE3}"/>
              </a:ext>
            </a:extLst>
          </p:cNvPr>
          <p:cNvSpPr/>
          <p:nvPr/>
        </p:nvSpPr>
        <p:spPr>
          <a:xfrm>
            <a:off x="8303643" y="2488400"/>
            <a:ext cx="2855964" cy="3546576"/>
          </a:xfrm>
          <a:prstGeom prst="rect">
            <a:avLst/>
          </a:prstGeom>
          <a:noFill/>
          <a:ln w="1651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>
            <a:outerShdw blurRad="101600" dist="1143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31" y="149528"/>
            <a:ext cx="10779071" cy="1458943"/>
          </a:xfrm>
        </p:spPr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New 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g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eneration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of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12-bay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&amp; 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16-bay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12Gb/s JBOD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Storage expansion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+mj-lt"/>
              <a:sym typeface="Arial" panose="020B0604020202020204" pitchFamily="34" charset="0"/>
            </a:endParaRPr>
          </a:p>
        </p:txBody>
      </p:sp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5593" y="2243248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3A76FF0F-5E5B-48F4-980C-EF39F8C3AFE3}"/>
              </a:ext>
            </a:extLst>
          </p:cNvPr>
          <p:cNvSpPr/>
          <p:nvPr/>
        </p:nvSpPr>
        <p:spPr>
          <a:xfrm>
            <a:off x="4367457" y="2488401"/>
            <a:ext cx="2855964" cy="3546576"/>
          </a:xfrm>
          <a:prstGeom prst="rect">
            <a:avLst/>
          </a:prstGeom>
          <a:noFill/>
          <a:ln w="1651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>
            <a:outerShdw blurRad="101600" dist="1143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片 3" descr="一張含有 室內, 桌, 電腦, 監視器 的圖片&#10;&#10;自動產生的描述">
            <a:extLst>
              <a:ext uri="{FF2B5EF4-FFF2-40B4-BE49-F238E27FC236}">
                <a16:creationId xmlns:a16="http://schemas.microsoft.com/office/drawing/2014/main" id="{81038BA5-890D-4F24-B7E1-88AFBC4660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522" y="3055632"/>
            <a:ext cx="3551302" cy="2219958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pic>
        <p:nvPicPr>
          <p:cNvPr id="7" name="圖片 6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F8F08FD2-4313-4B63-BFE5-9FB9EA426D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973" y="3096208"/>
            <a:ext cx="3551302" cy="2219958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9FA486-925E-4543-BB7B-58342E743E3E}"/>
              </a:ext>
            </a:extLst>
          </p:cNvPr>
          <p:cNvSpPr txBox="1"/>
          <p:nvPr/>
        </p:nvSpPr>
        <p:spPr>
          <a:xfrm>
            <a:off x="8154838" y="5008250"/>
            <a:ext cx="330756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TL-R1620Sep-RP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581744" y="4711981"/>
            <a:ext cx="299076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zh-TW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Built with</a:t>
            </a:r>
            <a:r>
              <a:rPr lang="en-US" altLang="zh-TW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a </a:t>
            </a:r>
            <a:r>
              <a:rPr lang="en-US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Broadcom®</a:t>
            </a:r>
            <a:endParaRPr lang="en-US" baseline="30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algn="ctr"/>
            <a:r>
              <a:rPr lang="en-US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expander</a:t>
            </a:r>
            <a:r>
              <a:rPr lang="en-US" altLang="zh-TW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, c</a:t>
            </a:r>
            <a:r>
              <a:rPr lang="zh-TW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ap</a:t>
            </a:r>
            <a:r>
              <a:rPr lang="en-US" altLang="zh-TW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</a:t>
            </a:r>
            <a:r>
              <a:rPr lang="zh-TW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ble </a:t>
            </a:r>
            <a:r>
              <a:rPr lang="en-US" altLang="zh-TW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of</a:t>
            </a:r>
            <a:r>
              <a:rPr lang="zh-TW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connecting many drives with </a:t>
            </a:r>
            <a:r>
              <a:rPr lang="en-US" altLang="zh-TW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 </a:t>
            </a:r>
            <a:r>
              <a:rPr lang="zh-TW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single SAS</a:t>
            </a:r>
            <a:r>
              <a:rPr lang="zh-TW" altLang="en-US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cable</a:t>
            </a:r>
            <a:r>
              <a:rPr lang="en-US" altLang="zh-TW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and SAS JBOD enclosures</a:t>
            </a:r>
            <a:r>
              <a:rPr lang="zh-TW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to expand the </a:t>
            </a:r>
            <a:r>
              <a:rPr lang="en-US" altLang="zh-TW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NAS </a:t>
            </a:r>
            <a:r>
              <a:rPr lang="zh-TW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storage space.</a:t>
            </a:r>
            <a:endParaRPr lang="zh-TW" baseline="30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algn="ctr"/>
            <a:endParaRPr lang="en-US" altLang="zh-TW" baseline="30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4" name="TextBox 10">
            <a:extLst>
              <a:ext uri="{FF2B5EF4-FFF2-40B4-BE49-F238E27FC236}">
                <a16:creationId xmlns:a16="http://schemas.microsoft.com/office/drawing/2014/main" id="{69DE4AEA-6364-465B-970E-133BCF6C9BEB}"/>
              </a:ext>
            </a:extLst>
          </p:cNvPr>
          <p:cNvSpPr txBox="1"/>
          <p:nvPr/>
        </p:nvSpPr>
        <p:spPr>
          <a:xfrm>
            <a:off x="8976305" y="2858584"/>
            <a:ext cx="1510639" cy="441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</a:t>
            </a:r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6 Bay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7C9FA486-925E-4543-BB7B-58342E743E3E}"/>
              </a:ext>
            </a:extLst>
          </p:cNvPr>
          <p:cNvSpPr txBox="1"/>
          <p:nvPr/>
        </p:nvSpPr>
        <p:spPr>
          <a:xfrm>
            <a:off x="4218652" y="5008251"/>
            <a:ext cx="330756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TL-R1220Sep-RP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69DE4AEA-6364-465B-970E-133BCF6C9BEB}"/>
              </a:ext>
            </a:extLst>
          </p:cNvPr>
          <p:cNvSpPr txBox="1"/>
          <p:nvPr/>
        </p:nvSpPr>
        <p:spPr>
          <a:xfrm>
            <a:off x="5040119" y="2858585"/>
            <a:ext cx="1510639" cy="441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12 Bay</a:t>
            </a:r>
            <a:endParaRPr lang="en-US" sz="3200" b="1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13" name="圖片 12" hidden="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3010754"/>
            <a:ext cx="1905000" cy="1905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6DBDD84-A1FF-44CB-A73D-B2A511E4B1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44" y="3010754"/>
            <a:ext cx="2990765" cy="145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53224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橢圓 34">
            <a:extLst>
              <a:ext uri="{FF2B5EF4-FFF2-40B4-BE49-F238E27FC236}">
                <a16:creationId xmlns:a16="http://schemas.microsoft.com/office/drawing/2014/main" id="{7978F5FA-2279-4836-B8BA-5EB8B4EFB54B}"/>
              </a:ext>
            </a:extLst>
          </p:cNvPr>
          <p:cNvSpPr/>
          <p:nvPr/>
        </p:nvSpPr>
        <p:spPr>
          <a:xfrm>
            <a:off x="4884298" y="5040829"/>
            <a:ext cx="1159933" cy="1159933"/>
          </a:xfrm>
          <a:prstGeom prst="ellipse">
            <a:avLst/>
          </a:prstGeom>
          <a:solidFill>
            <a:srgbClr val="FDC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14CD57C1-3CCF-4256-AD74-5F0249ED58E8}"/>
              </a:ext>
            </a:extLst>
          </p:cNvPr>
          <p:cNvSpPr/>
          <p:nvPr/>
        </p:nvSpPr>
        <p:spPr>
          <a:xfrm>
            <a:off x="6857999" y="5085499"/>
            <a:ext cx="1159933" cy="1159933"/>
          </a:xfrm>
          <a:prstGeom prst="ellipse">
            <a:avLst/>
          </a:prstGeom>
          <a:solidFill>
            <a:srgbClr val="FDC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4" name="圖片 23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26135" y="2243247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TL-R1220Sep-RP/ TL-R1620Sep-RP 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JBOD f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ront view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+mj-lt"/>
              <a:sym typeface="Arial" panose="020B0604020202020204" pitchFamily="34" charset="0"/>
            </a:endParaRPr>
          </a:p>
        </p:txBody>
      </p:sp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5593" y="2243248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3" name="圖片 12" hidden="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3010754"/>
            <a:ext cx="1905000" cy="1905000"/>
          </a:xfrm>
          <a:prstGeom prst="rect">
            <a:avLst/>
          </a:prstGeom>
        </p:spPr>
      </p:pic>
      <p:pic>
        <p:nvPicPr>
          <p:cNvPr id="6" name="圖片 5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C7426FAD-AB84-4868-988F-64033D27FF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3585" y="2581310"/>
            <a:ext cx="7398586" cy="2277672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pic>
        <p:nvPicPr>
          <p:cNvPr id="8" name="圖片 7" descr="一張含有 室內, 桌, 電腦, 監視器 的圖片&#10;&#10;自動產生的描述">
            <a:extLst>
              <a:ext uri="{FF2B5EF4-FFF2-40B4-BE49-F238E27FC236}">
                <a16:creationId xmlns:a16="http://schemas.microsoft.com/office/drawing/2014/main" id="{2A06D3C5-6837-422D-AF20-16B38C420C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3130" y="5380265"/>
            <a:ext cx="3107041" cy="910115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95651E3-B513-4921-9FA8-88E4335127CC}"/>
              </a:ext>
            </a:extLst>
          </p:cNvPr>
          <p:cNvSpPr txBox="1"/>
          <p:nvPr/>
        </p:nvSpPr>
        <p:spPr>
          <a:xfrm>
            <a:off x="9658651" y="2156132"/>
            <a:ext cx="17078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Power Button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8309C4F-A09F-4FD4-AC1A-0C5677F408C7}"/>
              </a:ext>
            </a:extLst>
          </p:cNvPr>
          <p:cNvSpPr txBox="1"/>
          <p:nvPr/>
        </p:nvSpPr>
        <p:spPr>
          <a:xfrm>
            <a:off x="9668677" y="2710897"/>
            <a:ext cx="14819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Status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4219AB8-AD43-405F-AA10-69946B0AEA8F}"/>
              </a:ext>
            </a:extLst>
          </p:cNvPr>
          <p:cNvSpPr txBox="1"/>
          <p:nvPr/>
        </p:nvSpPr>
        <p:spPr>
          <a:xfrm>
            <a:off x="9668676" y="3677018"/>
            <a:ext cx="201009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Fan Error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C31478E-8C5D-4FF5-8E49-C9AEC50F0A16}"/>
              </a:ext>
            </a:extLst>
          </p:cNvPr>
          <p:cNvSpPr txBox="1"/>
          <p:nvPr/>
        </p:nvSpPr>
        <p:spPr>
          <a:xfrm>
            <a:off x="9668677" y="4392414"/>
            <a:ext cx="25242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Metal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trays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w/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lock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888B832-D137-42EF-B193-82F6588E61D7}"/>
              </a:ext>
            </a:extLst>
          </p:cNvPr>
          <p:cNvSpPr txBox="1"/>
          <p:nvPr/>
        </p:nvSpPr>
        <p:spPr>
          <a:xfrm>
            <a:off x="9668677" y="4807884"/>
            <a:ext cx="18058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Drive status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cxnSp>
        <p:nvCxnSpPr>
          <p:cNvPr id="19" name="接點: 肘形 18">
            <a:extLst>
              <a:ext uri="{FF2B5EF4-FFF2-40B4-BE49-F238E27FC236}">
                <a16:creationId xmlns:a16="http://schemas.microsoft.com/office/drawing/2014/main" id="{26967E1C-2653-4E3E-B15E-542A0DE2D22D}"/>
              </a:ext>
            </a:extLst>
          </p:cNvPr>
          <p:cNvCxnSpPr>
            <a:cxnSpLocks/>
            <a:stCxn id="14" idx="1"/>
          </p:cNvCxnSpPr>
          <p:nvPr/>
        </p:nvCxnSpPr>
        <p:spPr>
          <a:xfrm rot="10800000">
            <a:off x="6447367" y="4670382"/>
            <a:ext cx="3221310" cy="322169"/>
          </a:xfrm>
          <a:prstGeom prst="bentConnector3">
            <a:avLst>
              <a:gd name="adj1" fmla="val 99938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接點: 肘形 19">
            <a:extLst>
              <a:ext uri="{FF2B5EF4-FFF2-40B4-BE49-F238E27FC236}">
                <a16:creationId xmlns:a16="http://schemas.microsoft.com/office/drawing/2014/main" id="{C9C4F04A-B8D1-48AC-ACD5-1748CC58AAFB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904569" y="4577080"/>
            <a:ext cx="2764108" cy="2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6" name="手繪多邊形: 圖案 35">
            <a:extLst>
              <a:ext uri="{FF2B5EF4-FFF2-40B4-BE49-F238E27FC236}">
                <a16:creationId xmlns:a16="http://schemas.microsoft.com/office/drawing/2014/main" id="{0C51B716-692D-4D70-ADF6-BA3A558D725A}"/>
              </a:ext>
            </a:extLst>
          </p:cNvPr>
          <p:cNvSpPr/>
          <p:nvPr/>
        </p:nvSpPr>
        <p:spPr>
          <a:xfrm>
            <a:off x="8194040" y="2156132"/>
            <a:ext cx="473711" cy="1913892"/>
          </a:xfrm>
          <a:custGeom>
            <a:avLst/>
            <a:gdLst>
              <a:gd name="connsiteX0" fmla="*/ 650240 w 650240"/>
              <a:gd name="connsiteY0" fmla="*/ 0 h 2143760"/>
              <a:gd name="connsiteX1" fmla="*/ 0 w 650240"/>
              <a:gd name="connsiteY1" fmla="*/ 1371600 h 2143760"/>
              <a:gd name="connsiteX2" fmla="*/ 15240 w 650240"/>
              <a:gd name="connsiteY2" fmla="*/ 1813560 h 2143760"/>
              <a:gd name="connsiteX3" fmla="*/ 584200 w 650240"/>
              <a:gd name="connsiteY3" fmla="*/ 2143760 h 2143760"/>
              <a:gd name="connsiteX4" fmla="*/ 650240 w 650240"/>
              <a:gd name="connsiteY4" fmla="*/ 0 h 2143760"/>
              <a:gd name="connsiteX0" fmla="*/ 360680 w 584200"/>
              <a:gd name="connsiteY0" fmla="*/ 0 h 1894840"/>
              <a:gd name="connsiteX1" fmla="*/ 0 w 584200"/>
              <a:gd name="connsiteY1" fmla="*/ 1122680 h 1894840"/>
              <a:gd name="connsiteX2" fmla="*/ 15240 w 584200"/>
              <a:gd name="connsiteY2" fmla="*/ 1564640 h 1894840"/>
              <a:gd name="connsiteX3" fmla="*/ 584200 w 584200"/>
              <a:gd name="connsiteY3" fmla="*/ 1894840 h 1894840"/>
              <a:gd name="connsiteX4" fmla="*/ 360680 w 584200"/>
              <a:gd name="connsiteY4" fmla="*/ 0 h 1894840"/>
              <a:gd name="connsiteX0" fmla="*/ 360680 w 391584"/>
              <a:gd name="connsiteY0" fmla="*/ 0 h 1727624"/>
              <a:gd name="connsiteX1" fmla="*/ 0 w 391584"/>
              <a:gd name="connsiteY1" fmla="*/ 1122680 h 1727624"/>
              <a:gd name="connsiteX2" fmla="*/ 15240 w 391584"/>
              <a:gd name="connsiteY2" fmla="*/ 1564640 h 1727624"/>
              <a:gd name="connsiteX3" fmla="*/ 391584 w 391584"/>
              <a:gd name="connsiteY3" fmla="*/ 1727624 h 1727624"/>
              <a:gd name="connsiteX4" fmla="*/ 360680 w 391584"/>
              <a:gd name="connsiteY4" fmla="*/ 0 h 1727624"/>
              <a:gd name="connsiteX0" fmla="*/ 360680 w 416984"/>
              <a:gd name="connsiteY0" fmla="*/ 0 h 1784774"/>
              <a:gd name="connsiteX1" fmla="*/ 0 w 416984"/>
              <a:gd name="connsiteY1" fmla="*/ 1122680 h 1784774"/>
              <a:gd name="connsiteX2" fmla="*/ 15240 w 416984"/>
              <a:gd name="connsiteY2" fmla="*/ 1564640 h 1784774"/>
              <a:gd name="connsiteX3" fmla="*/ 416984 w 416984"/>
              <a:gd name="connsiteY3" fmla="*/ 1784774 h 1784774"/>
              <a:gd name="connsiteX4" fmla="*/ 360680 w 416984"/>
              <a:gd name="connsiteY4" fmla="*/ 0 h 1784774"/>
              <a:gd name="connsiteX0" fmla="*/ 360680 w 416984"/>
              <a:gd name="connsiteY0" fmla="*/ 0 h 1797474"/>
              <a:gd name="connsiteX1" fmla="*/ 0 w 416984"/>
              <a:gd name="connsiteY1" fmla="*/ 1135380 h 1797474"/>
              <a:gd name="connsiteX2" fmla="*/ 15240 w 416984"/>
              <a:gd name="connsiteY2" fmla="*/ 1577340 h 1797474"/>
              <a:gd name="connsiteX3" fmla="*/ 416984 w 416984"/>
              <a:gd name="connsiteY3" fmla="*/ 1797474 h 1797474"/>
              <a:gd name="connsiteX4" fmla="*/ 360680 w 416984"/>
              <a:gd name="connsiteY4" fmla="*/ 0 h 1797474"/>
              <a:gd name="connsiteX0" fmla="*/ 360680 w 360680"/>
              <a:gd name="connsiteY0" fmla="*/ 0 h 1740324"/>
              <a:gd name="connsiteX1" fmla="*/ 0 w 360680"/>
              <a:gd name="connsiteY1" fmla="*/ 1135380 h 1740324"/>
              <a:gd name="connsiteX2" fmla="*/ 15240 w 360680"/>
              <a:gd name="connsiteY2" fmla="*/ 1577340 h 1740324"/>
              <a:gd name="connsiteX3" fmla="*/ 332318 w 360680"/>
              <a:gd name="connsiteY3" fmla="*/ 1740324 h 1740324"/>
              <a:gd name="connsiteX4" fmla="*/ 360680 w 360680"/>
              <a:gd name="connsiteY4" fmla="*/ 0 h 1740324"/>
              <a:gd name="connsiteX0" fmla="*/ 360680 w 383118"/>
              <a:gd name="connsiteY0" fmla="*/ 0 h 1772074"/>
              <a:gd name="connsiteX1" fmla="*/ 0 w 383118"/>
              <a:gd name="connsiteY1" fmla="*/ 1135380 h 1772074"/>
              <a:gd name="connsiteX2" fmla="*/ 15240 w 383118"/>
              <a:gd name="connsiteY2" fmla="*/ 1577340 h 1772074"/>
              <a:gd name="connsiteX3" fmla="*/ 383118 w 383118"/>
              <a:gd name="connsiteY3" fmla="*/ 1772074 h 1772074"/>
              <a:gd name="connsiteX4" fmla="*/ 360680 w 383118"/>
              <a:gd name="connsiteY4" fmla="*/ 0 h 1772074"/>
              <a:gd name="connsiteX0" fmla="*/ 345440 w 367878"/>
              <a:gd name="connsiteY0" fmla="*/ 0 h 1772074"/>
              <a:gd name="connsiteX1" fmla="*/ 5927 w 367878"/>
              <a:gd name="connsiteY1" fmla="*/ 1145963 h 1772074"/>
              <a:gd name="connsiteX2" fmla="*/ 0 w 367878"/>
              <a:gd name="connsiteY2" fmla="*/ 1577340 h 1772074"/>
              <a:gd name="connsiteX3" fmla="*/ 367878 w 367878"/>
              <a:gd name="connsiteY3" fmla="*/ 1772074 h 1772074"/>
              <a:gd name="connsiteX4" fmla="*/ 345440 w 367878"/>
              <a:gd name="connsiteY4" fmla="*/ 0 h 1772074"/>
              <a:gd name="connsiteX0" fmla="*/ 358140 w 367878"/>
              <a:gd name="connsiteY0" fmla="*/ 0 h 1820758"/>
              <a:gd name="connsiteX1" fmla="*/ 5927 w 367878"/>
              <a:gd name="connsiteY1" fmla="*/ 1194647 h 1820758"/>
              <a:gd name="connsiteX2" fmla="*/ 0 w 367878"/>
              <a:gd name="connsiteY2" fmla="*/ 1626024 h 1820758"/>
              <a:gd name="connsiteX3" fmla="*/ 367878 w 367878"/>
              <a:gd name="connsiteY3" fmla="*/ 1820758 h 1820758"/>
              <a:gd name="connsiteX4" fmla="*/ 358140 w 367878"/>
              <a:gd name="connsiteY4" fmla="*/ 0 h 1820758"/>
              <a:gd name="connsiteX0" fmla="*/ 358140 w 473711"/>
              <a:gd name="connsiteY0" fmla="*/ 0 h 1913892"/>
              <a:gd name="connsiteX1" fmla="*/ 5927 w 473711"/>
              <a:gd name="connsiteY1" fmla="*/ 1194647 h 1913892"/>
              <a:gd name="connsiteX2" fmla="*/ 0 w 473711"/>
              <a:gd name="connsiteY2" fmla="*/ 1626024 h 1913892"/>
              <a:gd name="connsiteX3" fmla="*/ 473711 w 473711"/>
              <a:gd name="connsiteY3" fmla="*/ 1913892 h 1913892"/>
              <a:gd name="connsiteX4" fmla="*/ 358140 w 473711"/>
              <a:gd name="connsiteY4" fmla="*/ 0 h 191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711" h="1913892">
                <a:moveTo>
                  <a:pt x="358140" y="0"/>
                </a:moveTo>
                <a:lnTo>
                  <a:pt x="5927" y="1194647"/>
                </a:lnTo>
                <a:cubicBezTo>
                  <a:pt x="3951" y="1338439"/>
                  <a:pt x="1976" y="1482232"/>
                  <a:pt x="0" y="1626024"/>
                </a:cubicBezTo>
                <a:lnTo>
                  <a:pt x="473711" y="1913892"/>
                </a:lnTo>
                <a:lnTo>
                  <a:pt x="358140" y="0"/>
                </a:lnTo>
                <a:close/>
              </a:path>
            </a:pathLst>
          </a:custGeom>
          <a:gradFill>
            <a:gsLst>
              <a:gs pos="13000">
                <a:srgbClr val="FDCFAD">
                  <a:alpha val="0"/>
                </a:srgbClr>
              </a:gs>
              <a:gs pos="79000">
                <a:srgbClr val="FDCFA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2" name="圖片 21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B62F4B57-934F-4B6F-AA42-D3CB031109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8698" y="1963153"/>
            <a:ext cx="823374" cy="2174252"/>
          </a:xfrm>
          <a:prstGeom prst="roundRect">
            <a:avLst>
              <a:gd name="adj" fmla="val 47516"/>
            </a:avLst>
          </a:prstGeom>
          <a:effectLst>
            <a:glow rad="330200">
              <a:srgbClr val="FEE146">
                <a:alpha val="11000"/>
              </a:srgbClr>
            </a:glow>
          </a:effectLst>
        </p:spPr>
      </p:pic>
      <p:sp>
        <p:nvSpPr>
          <p:cNvPr id="25" name="TextBox 8">
            <a:extLst>
              <a:ext uri="{FF2B5EF4-FFF2-40B4-BE49-F238E27FC236}">
                <a16:creationId xmlns:a16="http://schemas.microsoft.com/office/drawing/2014/main" id="{2395D622-B6E3-4EEC-B26C-BA882CD5F21F}"/>
              </a:ext>
            </a:extLst>
          </p:cNvPr>
          <p:cNvSpPr txBox="1"/>
          <p:nvPr/>
        </p:nvSpPr>
        <p:spPr>
          <a:xfrm>
            <a:off x="1313130" y="4815924"/>
            <a:ext cx="172712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TL-R1620Sep-RP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1BFCDDD3-B9F0-434C-AD3D-09949BE43F20}"/>
              </a:ext>
            </a:extLst>
          </p:cNvPr>
          <p:cNvSpPr txBox="1"/>
          <p:nvPr/>
        </p:nvSpPr>
        <p:spPr>
          <a:xfrm>
            <a:off x="1313130" y="6225876"/>
            <a:ext cx="172712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TL-R1220Sep-RP</a:t>
            </a:r>
            <a:endParaRPr 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00528FE-8C93-46AA-BB7E-DF84A1FC601F}"/>
              </a:ext>
            </a:extLst>
          </p:cNvPr>
          <p:cNvSpPr txBox="1"/>
          <p:nvPr/>
        </p:nvSpPr>
        <p:spPr>
          <a:xfrm>
            <a:off x="9668677" y="3248653"/>
            <a:ext cx="19226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Connection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C3F24ACB-B73E-4655-AAA4-E23B0A41B16C}"/>
              </a:ext>
            </a:extLst>
          </p:cNvPr>
          <p:cNvCxnSpPr>
            <a:cxnSpLocks/>
            <a:stCxn id="9" idx="1"/>
          </p:cNvCxnSpPr>
          <p:nvPr/>
        </p:nvCxnSpPr>
        <p:spPr>
          <a:xfrm rot="10800000" flipV="1">
            <a:off x="9029701" y="2895563"/>
            <a:ext cx="638976" cy="209680"/>
          </a:xfrm>
          <a:prstGeom prst="bentConnector3">
            <a:avLst>
              <a:gd name="adj1" fmla="val 50000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D383390A-DC53-4323-B4EF-F6026E37069A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9029703" y="3421147"/>
            <a:ext cx="638974" cy="12172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接點: 肘形 17">
            <a:extLst>
              <a:ext uri="{FF2B5EF4-FFF2-40B4-BE49-F238E27FC236}">
                <a16:creationId xmlns:a16="http://schemas.microsoft.com/office/drawing/2014/main" id="{5287027E-B31F-4FC6-89F3-23323498E0C5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>
            <a:off x="9029704" y="3752632"/>
            <a:ext cx="638972" cy="109053"/>
          </a:xfrm>
          <a:prstGeom prst="bentConnector3">
            <a:avLst>
              <a:gd name="adj1" fmla="val 50000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66" name="圖片 65">
            <a:extLst>
              <a:ext uri="{FF2B5EF4-FFF2-40B4-BE49-F238E27FC236}">
                <a16:creationId xmlns:a16="http://schemas.microsoft.com/office/drawing/2014/main" id="{6D72120C-FFAF-4A2F-8F36-6B23C4FF05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129" y="4932594"/>
            <a:ext cx="1374107" cy="1277853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sp>
        <p:nvSpPr>
          <p:cNvPr id="26" name="TextBox 8">
            <a:extLst>
              <a:ext uri="{FF2B5EF4-FFF2-40B4-BE49-F238E27FC236}">
                <a16:creationId xmlns:a16="http://schemas.microsoft.com/office/drawing/2014/main" id="{EA1E052F-F20B-449C-A5E1-025671B9E0F8}"/>
              </a:ext>
            </a:extLst>
          </p:cNvPr>
          <p:cNvSpPr txBox="1"/>
          <p:nvPr/>
        </p:nvSpPr>
        <p:spPr>
          <a:xfrm>
            <a:off x="4502809" y="6190993"/>
            <a:ext cx="170256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2 keys included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pic>
        <p:nvPicPr>
          <p:cNvPr id="7" name="圖片 6" descr="一張含有 杯子, 纜線, 桌, 坐 的圖片&#10;&#10;自動產生的描述">
            <a:extLst>
              <a:ext uri="{FF2B5EF4-FFF2-40B4-BE49-F238E27FC236}">
                <a16:creationId xmlns:a16="http://schemas.microsoft.com/office/drawing/2014/main" id="{E2D5573F-813E-41BA-A3B6-E26CCA204C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691" y="5037724"/>
            <a:ext cx="1789387" cy="1342040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sp>
        <p:nvSpPr>
          <p:cNvPr id="29" name="TextBox 8">
            <a:extLst>
              <a:ext uri="{FF2B5EF4-FFF2-40B4-BE49-F238E27FC236}">
                <a16:creationId xmlns:a16="http://schemas.microsoft.com/office/drawing/2014/main" id="{179AB8AC-1973-4DF2-BF40-F58AFB851674}"/>
              </a:ext>
            </a:extLst>
          </p:cNvPr>
          <p:cNvSpPr txBox="1"/>
          <p:nvPr/>
        </p:nvSpPr>
        <p:spPr>
          <a:xfrm>
            <a:off x="6430169" y="6210447"/>
            <a:ext cx="1974718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 0.5-</a:t>
            </a:r>
            <a:r>
              <a:rPr 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meter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M</a:t>
            </a:r>
            <a:r>
              <a:rPr 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ini-SAS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HD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cable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included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algn="ctr"/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pic>
        <p:nvPicPr>
          <p:cNvPr id="23" name="圖形 22">
            <a:extLst>
              <a:ext uri="{FF2B5EF4-FFF2-40B4-BE49-F238E27FC236}">
                <a16:creationId xmlns:a16="http://schemas.microsoft.com/office/drawing/2014/main" id="{FC1BAF79-62DA-4379-8581-DF6F0181456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08749" y="5296859"/>
            <a:ext cx="849336" cy="797022"/>
          </a:xfrm>
          <a:prstGeom prst="rect">
            <a:avLst/>
          </a:prstGeom>
        </p:spPr>
      </p:pic>
      <p:sp>
        <p:nvSpPr>
          <p:cNvPr id="33" name="TextBox 8">
            <a:extLst>
              <a:ext uri="{FF2B5EF4-FFF2-40B4-BE49-F238E27FC236}">
                <a16:creationId xmlns:a16="http://schemas.microsoft.com/office/drawing/2014/main" id="{E2CC2AF2-3C6E-BF48-8AE2-138759B8FC31}"/>
              </a:ext>
            </a:extLst>
          </p:cNvPr>
          <p:cNvSpPr txBox="1"/>
          <p:nvPr/>
        </p:nvSpPr>
        <p:spPr>
          <a:xfrm>
            <a:off x="9642205" y="5471086"/>
            <a:ext cx="183230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Bulit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-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in warning buzzer</a:t>
            </a:r>
          </a:p>
        </p:txBody>
      </p:sp>
      <p:cxnSp>
        <p:nvCxnSpPr>
          <p:cNvPr id="32" name="接點: 肘形 3">
            <a:extLst>
              <a:ext uri="{FF2B5EF4-FFF2-40B4-BE49-F238E27FC236}">
                <a16:creationId xmlns:a16="http://schemas.microsoft.com/office/drawing/2014/main" id="{0F0B9D10-6C1F-4A7B-A5CE-BD74ACE90EAC}"/>
              </a:ext>
            </a:extLst>
          </p:cNvPr>
          <p:cNvCxnSpPr>
            <a:cxnSpLocks/>
          </p:cNvCxnSpPr>
          <p:nvPr/>
        </p:nvCxnSpPr>
        <p:spPr>
          <a:xfrm flipH="1">
            <a:off x="9133417" y="2333121"/>
            <a:ext cx="535260" cy="0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50615528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2D3816CE-BEAA-43DC-9916-95132CE1C1AA}"/>
              </a:ext>
            </a:extLst>
          </p:cNvPr>
          <p:cNvSpPr/>
          <p:nvPr/>
        </p:nvSpPr>
        <p:spPr>
          <a:xfrm>
            <a:off x="3851228" y="2916127"/>
            <a:ext cx="4552800" cy="3265815"/>
          </a:xfrm>
          <a:prstGeom prst="rect">
            <a:avLst/>
          </a:prstGeom>
          <a:solidFill>
            <a:schemeClr val="bg1"/>
          </a:solidFill>
          <a:ln w="762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>
            <a:outerShdw blurRad="101600" dist="1143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FF690A7-4532-4554-9A07-CD0178E8C335}"/>
              </a:ext>
            </a:extLst>
          </p:cNvPr>
          <p:cNvSpPr/>
          <p:nvPr/>
        </p:nvSpPr>
        <p:spPr>
          <a:xfrm>
            <a:off x="8649171" y="2916127"/>
            <a:ext cx="3192207" cy="3265815"/>
          </a:xfrm>
          <a:prstGeom prst="rect">
            <a:avLst/>
          </a:prstGeom>
          <a:solidFill>
            <a:schemeClr val="bg1"/>
          </a:solidFill>
          <a:ln w="762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>
            <a:outerShdw blurRad="101600" dist="1143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7FDBA42-9DE3-8E49-88F2-41C570CDD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831" y="225140"/>
            <a:ext cx="10353766" cy="1325563"/>
          </a:xfrm>
        </p:spPr>
        <p:txBody>
          <a:bodyPr>
            <a:normAutofit/>
          </a:bodyPr>
          <a:lstStyle/>
          <a:p>
            <a:r>
              <a:rPr kumimoji="1" 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Support </a:t>
            </a:r>
            <a:r>
              <a:rPr kumimoji="1"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3.5</a:t>
            </a:r>
            <a:r>
              <a:rPr kumimoji="1" 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-inch and</a:t>
            </a:r>
            <a: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2.5-inch</a:t>
            </a:r>
            <a:r>
              <a:rPr kumimoji="1"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 &amp; SATA HDD/ SSD</a:t>
            </a:r>
            <a:endParaRPr kumimoji="1" lang="zh-TW">
              <a:latin typeface="Arial" panose="020B0604020202020204" pitchFamily="34" charset="0"/>
              <a:ea typeface="微軟正黑體" panose="020B0604030504040204" pitchFamily="34" charset="-120"/>
              <a:cs typeface="+mj-lt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C10FEF9-35ED-4FA5-B45A-6CEFC3A3EEC4}"/>
              </a:ext>
            </a:extLst>
          </p:cNvPr>
          <p:cNvSpPr/>
          <p:nvPr/>
        </p:nvSpPr>
        <p:spPr>
          <a:xfrm>
            <a:off x="444500" y="2916127"/>
            <a:ext cx="3192207" cy="3265815"/>
          </a:xfrm>
          <a:prstGeom prst="rect">
            <a:avLst/>
          </a:prstGeom>
          <a:solidFill>
            <a:schemeClr val="bg1"/>
          </a:solidFill>
          <a:ln w="762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>
            <a:outerShdw blurRad="101600" dist="1143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2ABF1E6C-E62C-49D3-AC88-806CFBA44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2364" y="3838797"/>
            <a:ext cx="1852850" cy="1917110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19097D8A-7B5A-4E88-8E83-10B2798D2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86446" y="3824044"/>
            <a:ext cx="2002704" cy="193118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A1491BF-F14C-4277-B32A-1CA66EE8E050}"/>
              </a:ext>
            </a:extLst>
          </p:cNvPr>
          <p:cNvSpPr/>
          <p:nvPr/>
        </p:nvSpPr>
        <p:spPr>
          <a:xfrm>
            <a:off x="6291054" y="3140531"/>
            <a:ext cx="1653377" cy="229875"/>
          </a:xfrm>
          <a:prstGeom prst="rect">
            <a:avLst/>
          </a:prstGeom>
          <a:solidFill>
            <a:srgbClr val="D4A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2.5-inch HDD/ SSD</a:t>
            </a:r>
            <a:endParaRPr lang="zh-TW" altLang="en-US" sz="12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F98FC18-2EFF-4798-9AEA-F0DFAF79BB65}"/>
              </a:ext>
            </a:extLst>
          </p:cNvPr>
          <p:cNvSpPr/>
          <p:nvPr/>
        </p:nvSpPr>
        <p:spPr>
          <a:xfrm>
            <a:off x="4329994" y="3140531"/>
            <a:ext cx="1230429" cy="229875"/>
          </a:xfrm>
          <a:prstGeom prst="rect">
            <a:avLst/>
          </a:prstGeom>
          <a:solidFill>
            <a:srgbClr val="D4A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3.5-inch HDD</a:t>
            </a:r>
            <a:endParaRPr lang="zh-TW" altLang="en-US" sz="12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B28C6B6A-5320-44A0-98B9-64ECB8F231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2537" t="27081" r="48872" b="17249"/>
          <a:stretch/>
        </p:blipFill>
        <p:spPr>
          <a:xfrm>
            <a:off x="590421" y="3487595"/>
            <a:ext cx="2876411" cy="2482483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956F5739-A8F4-42AB-BE67-BE959D3A65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2368" t="24880" r="52815" b="16913"/>
          <a:stretch/>
        </p:blipFill>
        <p:spPr>
          <a:xfrm>
            <a:off x="8815271" y="3487595"/>
            <a:ext cx="2762451" cy="2503985"/>
          </a:xfrm>
          <a:prstGeom prst="rect">
            <a:avLst/>
          </a:prstGeom>
        </p:spPr>
      </p:pic>
      <p:sp>
        <p:nvSpPr>
          <p:cNvPr id="18" name="文字方塊 32">
            <a:extLst>
              <a:ext uri="{FF2B5EF4-FFF2-40B4-BE49-F238E27FC236}">
                <a16:creationId xmlns:a16="http://schemas.microsoft.com/office/drawing/2014/main" id="{7A4AA1E5-47FD-402A-A084-B5F72F00EB7A}"/>
              </a:ext>
            </a:extLst>
          </p:cNvPr>
          <p:cNvSpPr txBox="1"/>
          <p:nvPr/>
        </p:nvSpPr>
        <p:spPr>
          <a:xfrm>
            <a:off x="999231" y="2202546"/>
            <a:ext cx="206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STEP</a:t>
            </a:r>
            <a:r>
              <a:rPr lang="zh-TW" altLang="en-US" sz="28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8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lang="zh-TW" altLang="en-US" sz="2800" b="1">
              <a:solidFill>
                <a:srgbClr val="FDCFA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文字方塊 38">
            <a:extLst>
              <a:ext uri="{FF2B5EF4-FFF2-40B4-BE49-F238E27FC236}">
                <a16:creationId xmlns:a16="http://schemas.microsoft.com/office/drawing/2014/main" id="{9364B37C-E6A6-4663-96DC-9031DA202533}"/>
              </a:ext>
            </a:extLst>
          </p:cNvPr>
          <p:cNvSpPr txBox="1"/>
          <p:nvPr/>
        </p:nvSpPr>
        <p:spPr>
          <a:xfrm>
            <a:off x="4978789" y="2202546"/>
            <a:ext cx="206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STEP</a:t>
            </a:r>
            <a:r>
              <a:rPr lang="zh-TW" altLang="en-US" sz="28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8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lang="zh-TW" altLang="en-US" sz="2800" b="1">
              <a:solidFill>
                <a:srgbClr val="FDCFA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文字方塊 51">
            <a:extLst>
              <a:ext uri="{FF2B5EF4-FFF2-40B4-BE49-F238E27FC236}">
                <a16:creationId xmlns:a16="http://schemas.microsoft.com/office/drawing/2014/main" id="{A0E47757-6040-4C73-9B02-6BFC57825E45}"/>
              </a:ext>
            </a:extLst>
          </p:cNvPr>
          <p:cNvSpPr txBox="1"/>
          <p:nvPr/>
        </p:nvSpPr>
        <p:spPr>
          <a:xfrm>
            <a:off x="9212952" y="2202545"/>
            <a:ext cx="206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STEP</a:t>
            </a:r>
            <a:r>
              <a:rPr lang="zh-TW" altLang="en-US" sz="28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8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03</a:t>
            </a:r>
            <a:endParaRPr lang="zh-TW" altLang="en-US" sz="2800" b="1">
              <a:solidFill>
                <a:srgbClr val="FDCFA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156380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圖形 39" hidden="1">
            <a:extLst>
              <a:ext uri="{FF2B5EF4-FFF2-40B4-BE49-F238E27FC236}">
                <a16:creationId xmlns:a16="http://schemas.microsoft.com/office/drawing/2014/main" id="{9214CE81-F16F-447E-92C5-206951CBA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3206130" y="4437944"/>
            <a:ext cx="10951595" cy="1540068"/>
          </a:xfrm>
          <a:prstGeom prst="rect">
            <a:avLst/>
          </a:prstGeom>
        </p:spPr>
      </p:pic>
      <p:pic>
        <p:nvPicPr>
          <p:cNvPr id="24" name="圖片 23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26135" y="2243247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881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TL-R1220Sep-RP/ TL-R1620Sep-RP 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JBOD rear view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cs typeface="+mj-lt"/>
              <a:sym typeface="Arial" panose="020B0604020202020204" pitchFamily="34" charset="0"/>
            </a:endParaRPr>
          </a:p>
        </p:txBody>
      </p:sp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5593" y="2243248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3" name="圖片 12" hidden="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3010754"/>
            <a:ext cx="1905000" cy="1905000"/>
          </a:xfrm>
          <a:prstGeom prst="rect">
            <a:avLst/>
          </a:prstGeom>
        </p:spPr>
      </p:pic>
      <p:pic>
        <p:nvPicPr>
          <p:cNvPr id="4" name="圖片 3" descr="一張含有 立體, 烤箱 的圖片&#10;&#10;自動產生的描述">
            <a:extLst>
              <a:ext uri="{FF2B5EF4-FFF2-40B4-BE49-F238E27FC236}">
                <a16:creationId xmlns:a16="http://schemas.microsoft.com/office/drawing/2014/main" id="{D168E17A-0DDE-47B3-9703-FF9E8F1068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1179009"/>
            <a:ext cx="7135528" cy="4460498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A596C44-59CB-4281-8560-A9D68FB030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751" y="4721848"/>
            <a:ext cx="3080168" cy="1925447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4767723-21E7-4DD1-B39B-36B1CA548F3A}"/>
              </a:ext>
            </a:extLst>
          </p:cNvPr>
          <p:cNvSpPr txBox="1"/>
          <p:nvPr/>
        </p:nvSpPr>
        <p:spPr>
          <a:xfrm>
            <a:off x="8843621" y="3048511"/>
            <a:ext cx="309500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>
                <a:solidFill>
                  <a:schemeClr val="bg1"/>
                </a:solidFill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R</a:t>
            </a:r>
            <a:r>
              <a:rPr lang="en-US" altLang="zh-TW">
                <a:solidFill>
                  <a:schemeClr val="bg1"/>
                </a:solidFill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edundant power supplies</a:t>
            </a:r>
            <a:endParaRPr lang="zh-TW" altLang="en-US"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en-US">
                <a:solidFill>
                  <a:schemeClr val="bg1"/>
                </a:solidFill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TL-R1620Sep-RP: 2 x 550W</a:t>
            </a:r>
          </a:p>
          <a:p>
            <a:r>
              <a:rPr lang="en-US">
                <a:solidFill>
                  <a:schemeClr val="bg1"/>
                </a:solidFill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TL-R1220Sep-RP: 2 x 300W</a:t>
            </a:r>
            <a:endParaRPr lang="zh-TW">
              <a:solidFill>
                <a:schemeClr val="bg1"/>
              </a:solidFill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90A9838-44E6-4BEC-946F-6168789BB362}"/>
              </a:ext>
            </a:extLst>
          </p:cNvPr>
          <p:cNvSpPr txBox="1"/>
          <p:nvPr/>
        </p:nvSpPr>
        <p:spPr>
          <a:xfrm>
            <a:off x="8843621" y="1776928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8cm</a:t>
            </a:r>
            <a:r>
              <a:rPr lang="zh-TW">
                <a:solidFill>
                  <a:schemeClr val="bg1"/>
                </a:solidFill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>
                <a:solidFill>
                  <a:schemeClr val="bg1"/>
                </a:solidFill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Smart</a:t>
            </a:r>
            <a:r>
              <a:rPr lang="en-US" altLang="zh-TW">
                <a:solidFill>
                  <a:schemeClr val="bg1"/>
                </a:solidFill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Fan</a:t>
            </a:r>
            <a:endParaRPr lang="en-US">
              <a:solidFill>
                <a:schemeClr val="bg1"/>
              </a:solidFill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en-US">
                <a:solidFill>
                  <a:schemeClr val="bg1"/>
                </a:solidFill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TL-R1620Sep-RP: 3</a:t>
            </a:r>
          </a:p>
          <a:p>
            <a:r>
              <a:rPr lang="en-US">
                <a:solidFill>
                  <a:schemeClr val="bg1"/>
                </a:solidFill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TL-R1220Sep-RP: 2</a:t>
            </a:r>
            <a:endParaRPr lang="zh-TW">
              <a:solidFill>
                <a:schemeClr val="bg1"/>
              </a:solidFill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BEFFD6F-DE41-4180-AE1D-637947278871}"/>
              </a:ext>
            </a:extLst>
          </p:cNvPr>
          <p:cNvSpPr txBox="1"/>
          <p:nvPr/>
        </p:nvSpPr>
        <p:spPr>
          <a:xfrm>
            <a:off x="8843621" y="4526003"/>
            <a:ext cx="303396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4 x Mini-SAS HD </a:t>
            </a:r>
            <a:endParaRPr lang="en-US"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en-US">
                <a:solidFill>
                  <a:schemeClr val="bg1"/>
                </a:solidFill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SFF-8644 SAS Wide-port</a:t>
            </a:r>
            <a:endParaRPr lang="en-US"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684F1F8-4C57-4453-AA79-2C4AA181E550}"/>
              </a:ext>
            </a:extLst>
          </p:cNvPr>
          <p:cNvSpPr txBox="1"/>
          <p:nvPr/>
        </p:nvSpPr>
        <p:spPr>
          <a:xfrm>
            <a:off x="8843621" y="5645245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JBOD address indicator</a:t>
            </a:r>
            <a:endParaRPr lang="en-US"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en-US">
                <a:solidFill>
                  <a:schemeClr val="bg1"/>
                </a:solidFill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(1~9, a~g*)</a:t>
            </a:r>
          </a:p>
          <a:p>
            <a:endParaRPr lang="zh-TW" altLang="en-US"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cxnSp>
        <p:nvCxnSpPr>
          <p:cNvPr id="5" name="接點: 肘形 4">
            <a:extLst>
              <a:ext uri="{FF2B5EF4-FFF2-40B4-BE49-F238E27FC236}">
                <a16:creationId xmlns:a16="http://schemas.microsoft.com/office/drawing/2014/main" id="{8CFF3DDA-2672-4635-8861-2F6330ACB05F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7653129" y="3510176"/>
            <a:ext cx="1190492" cy="2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接點: 肘形 14">
            <a:extLst>
              <a:ext uri="{FF2B5EF4-FFF2-40B4-BE49-F238E27FC236}">
                <a16:creationId xmlns:a16="http://schemas.microsoft.com/office/drawing/2014/main" id="{BD9A5138-51AD-4478-ACED-3561E0A413B3}"/>
              </a:ext>
            </a:extLst>
          </p:cNvPr>
          <p:cNvCxnSpPr>
            <a:cxnSpLocks/>
            <a:stCxn id="10" idx="1"/>
          </p:cNvCxnSpPr>
          <p:nvPr/>
        </p:nvCxnSpPr>
        <p:spPr>
          <a:xfrm rot="10800000" flipV="1">
            <a:off x="4530197" y="2238593"/>
            <a:ext cx="4313424" cy="984464"/>
          </a:xfrm>
          <a:prstGeom prst="bentConnector3">
            <a:avLst>
              <a:gd name="adj1" fmla="val 100487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41A0A7D3-310A-4D2D-B6A8-B62B31B22BC5}"/>
              </a:ext>
            </a:extLst>
          </p:cNvPr>
          <p:cNvSpPr/>
          <p:nvPr/>
        </p:nvSpPr>
        <p:spPr>
          <a:xfrm>
            <a:off x="4161865" y="4251808"/>
            <a:ext cx="996461" cy="349094"/>
          </a:xfrm>
          <a:prstGeom prst="rect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r="100000" b="100000"/>
              </a:path>
              <a:tileRect l="-100000" t="-100000"/>
            </a:gra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CB834F39-CC65-4633-9668-42775A4BF6E0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>
            <a:off x="4701197" y="4602071"/>
            <a:ext cx="4142424" cy="247098"/>
          </a:xfrm>
          <a:prstGeom prst="bentConnector3">
            <a:avLst>
              <a:gd name="adj1" fmla="val 99957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E38DF871-4347-44FB-A3AA-D93257DC385A}"/>
              </a:ext>
            </a:extLst>
          </p:cNvPr>
          <p:cNvCxnSpPr>
            <a:cxnSpLocks/>
            <a:stCxn id="12" idx="1"/>
          </p:cNvCxnSpPr>
          <p:nvPr/>
        </p:nvCxnSpPr>
        <p:spPr>
          <a:xfrm rot="10800000">
            <a:off x="4294593" y="4642400"/>
            <a:ext cx="4549028" cy="1464511"/>
          </a:xfrm>
          <a:prstGeom prst="bentConnector3">
            <a:avLst>
              <a:gd name="adj1" fmla="val 99988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6" name="TextBox 8">
            <a:extLst>
              <a:ext uri="{FF2B5EF4-FFF2-40B4-BE49-F238E27FC236}">
                <a16:creationId xmlns:a16="http://schemas.microsoft.com/office/drawing/2014/main" id="{A7011D0B-4FF0-4050-B8CE-B753FD57FAE3}"/>
              </a:ext>
            </a:extLst>
          </p:cNvPr>
          <p:cNvSpPr txBox="1"/>
          <p:nvPr/>
        </p:nvSpPr>
        <p:spPr>
          <a:xfrm>
            <a:off x="1082040" y="4678473"/>
            <a:ext cx="167541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TL-R1620Sep-RP</a:t>
            </a:r>
            <a:endParaRPr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24F859D7-3C80-43FD-BE62-9A626C6E5216}"/>
              </a:ext>
            </a:extLst>
          </p:cNvPr>
          <p:cNvSpPr txBox="1"/>
          <p:nvPr/>
        </p:nvSpPr>
        <p:spPr>
          <a:xfrm>
            <a:off x="1082040" y="6108034"/>
            <a:ext cx="168507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TL-R1220Sep-RP</a:t>
            </a:r>
            <a:endParaRPr lang="zh-TW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1ED1BA2-9A9C-442D-8B0A-153FE680265F}"/>
              </a:ext>
            </a:extLst>
          </p:cNvPr>
          <p:cNvSpPr txBox="1"/>
          <p:nvPr/>
        </p:nvSpPr>
        <p:spPr>
          <a:xfrm>
            <a:off x="1121934" y="6339518"/>
            <a:ext cx="329471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W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D 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(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88.65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482.2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423.8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)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72B7F03-80DB-438D-B9C6-D71DC3025437}"/>
              </a:ext>
            </a:extLst>
          </p:cNvPr>
          <p:cNvSpPr txBox="1"/>
          <p:nvPr/>
        </p:nvSpPr>
        <p:spPr>
          <a:xfrm>
            <a:off x="1121935" y="4895825"/>
            <a:ext cx="252931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W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D 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(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131.3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482.2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425.3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)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A780697-6614-432C-B498-6D69AFF0C7B8}"/>
              </a:ext>
            </a:extLst>
          </p:cNvPr>
          <p:cNvSpPr txBox="1"/>
          <p:nvPr/>
        </p:nvSpPr>
        <p:spPr>
          <a:xfrm>
            <a:off x="8856473" y="5151516"/>
            <a:ext cx="329471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chemeClr val="bg1"/>
                </a:solidFill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4 x 48Gb/s = 192Gb/s</a:t>
            </a:r>
            <a:endParaRPr lang="pl-PL" altLang="zh-TW" b="1">
              <a:solidFill>
                <a:schemeClr val="bg1"/>
              </a:solidFill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57A5FB5-33B6-F44C-9E0E-1D1477A705FE}"/>
              </a:ext>
            </a:extLst>
          </p:cNvPr>
          <p:cNvSpPr txBox="1"/>
          <p:nvPr/>
        </p:nvSpPr>
        <p:spPr>
          <a:xfrm>
            <a:off x="5034727" y="6176454"/>
            <a:ext cx="319081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*QTS 4.5.2 / QuTS hero h4.5.2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will support displaying the a to g addresses.</a:t>
            </a:r>
            <a:endParaRPr lang="zh-TW" sz="12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248980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形 11" hidden="1">
            <a:extLst>
              <a:ext uri="{FF2B5EF4-FFF2-40B4-BE49-F238E27FC236}">
                <a16:creationId xmlns:a16="http://schemas.microsoft.com/office/drawing/2014/main" id="{089B4111-2469-49FC-9FBB-944F76224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6292792" y="7224968"/>
            <a:ext cx="10951595" cy="1540068"/>
          </a:xfrm>
          <a:prstGeom prst="rect">
            <a:avLst/>
          </a:prstGeom>
        </p:spPr>
      </p:pic>
      <p:pic>
        <p:nvPicPr>
          <p:cNvPr id="24" name="圖片 23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26135" y="2243247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Up to 192Gbps with 4 Mini-SAS HD ports for intensive workloads in business </a:t>
            </a:r>
            <a:r>
              <a:rPr lang="en-US" sz="40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storage</a:t>
            </a:r>
            <a:endParaRPr lang="zh-TW" altLang="en-US" sz="4000">
              <a:latin typeface="Arial" panose="020B0604020202020204" pitchFamily="34" charset="0"/>
              <a:ea typeface="微軟正黑體" panose="020B0604030504040204" pitchFamily="34" charset="-120"/>
              <a:cs typeface="+mj-lt"/>
              <a:sym typeface="Arial" panose="020B0604020202020204" pitchFamily="34" charset="0"/>
            </a:endParaRPr>
          </a:p>
        </p:txBody>
      </p:sp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5593" y="2243248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3" name="圖片 12" hidden="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3010754"/>
            <a:ext cx="1905000" cy="1905000"/>
          </a:xfrm>
          <a:prstGeom prst="rect">
            <a:avLst/>
          </a:prstGeom>
        </p:spPr>
      </p:pic>
      <p:sp>
        <p:nvSpPr>
          <p:cNvPr id="3" name="文字方塊 2" hidden="1">
            <a:extLst>
              <a:ext uri="{FF2B5EF4-FFF2-40B4-BE49-F238E27FC236}">
                <a16:creationId xmlns:a16="http://schemas.microsoft.com/office/drawing/2014/main" id="{0CA225AC-A511-48BE-8A78-142D8BE744A6}"/>
              </a:ext>
            </a:extLst>
          </p:cNvPr>
          <p:cNvSpPr txBox="1"/>
          <p:nvPr/>
        </p:nvSpPr>
        <p:spPr>
          <a:xfrm>
            <a:off x="1082506" y="2519204"/>
            <a:ext cx="5087288" cy="36521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TL-R1220S-RP/TL-R1620Sep-RP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搭載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28nm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低工耗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SAS35x28R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Expander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控制器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可安裝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顆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12/ 6Gbps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SAS/SATA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或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SSD,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其具備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個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GB/s SAS 3.0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(x4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Lane)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SFF-8644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寬連接埠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(Wide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Port)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主機安裝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擴充卡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可透過雙埠頻寬聚合與鏈狀串接多台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TL-R1220S-RP,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讓所有串接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皆達到最高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96Gbps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連線頻寬。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8235BF56-790E-4B7B-AEBC-AF89F783587B}"/>
              </a:ext>
            </a:extLst>
          </p:cNvPr>
          <p:cNvGrpSpPr/>
          <p:nvPr/>
        </p:nvGrpSpPr>
        <p:grpSpPr>
          <a:xfrm>
            <a:off x="7118293" y="1962884"/>
            <a:ext cx="4369595" cy="4895115"/>
            <a:chOff x="7153092" y="1962885"/>
            <a:chExt cx="3989014" cy="4468762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27881CB-31A2-4FBE-9248-3CEB6344BAF7}"/>
                </a:ext>
              </a:extLst>
            </p:cNvPr>
            <p:cNvSpPr/>
            <p:nvPr/>
          </p:nvSpPr>
          <p:spPr>
            <a:xfrm>
              <a:off x="7153092" y="1962885"/>
              <a:ext cx="3989014" cy="4468762"/>
            </a:xfrm>
            <a:prstGeom prst="rect">
              <a:avLst/>
            </a:prstGeom>
            <a:solidFill>
              <a:srgbClr val="F3F3F3"/>
            </a:solidFill>
            <a:effectLst>
              <a:outerShdw blurRad="330200" dist="317500" dir="8100000" algn="t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2EBBE2DC-C9B0-4665-B767-AE27EBB32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85704" y="1962886"/>
              <a:ext cx="3923790" cy="4468761"/>
            </a:xfrm>
            <a:prstGeom prst="rect">
              <a:avLst/>
            </a:prstGeom>
          </p:spPr>
        </p:pic>
      </p:grpSp>
      <p:sp>
        <p:nvSpPr>
          <p:cNvPr id="17" name="文字方塊 16" hidden="1">
            <a:extLst>
              <a:ext uri="{FF2B5EF4-FFF2-40B4-BE49-F238E27FC236}">
                <a16:creationId xmlns:a16="http://schemas.microsoft.com/office/drawing/2014/main" id="{5611131F-1CA7-469C-94A5-DB5C9F413AE5}"/>
              </a:ext>
            </a:extLst>
          </p:cNvPr>
          <p:cNvSpPr txBox="1"/>
          <p:nvPr/>
        </p:nvSpPr>
        <p:spPr>
          <a:xfrm>
            <a:off x="1082506" y="6994952"/>
            <a:ext cx="5087288" cy="36521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TL-R1220S-RP/TL-R1620Sep-RP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搭載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28nm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低工耗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SAS35x28R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Expander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控制器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可安裝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顆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12/ 6Gbps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SAS/SATA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或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SSD,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其具備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個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GB/s SAS 3.0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(x4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Lane)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SFF-8644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寬連接埠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(Wide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Port)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主機安裝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擴充卡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可透過雙埠頻寬聚合與鏈狀串接多台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TL-R1220S-RP,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讓所有串接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皆達到最高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96Gbps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連線頻寬。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AB89E00-2901-41E9-8E60-2815C353A752}"/>
              </a:ext>
            </a:extLst>
          </p:cNvPr>
          <p:cNvSpPr txBox="1"/>
          <p:nvPr/>
        </p:nvSpPr>
        <p:spPr>
          <a:xfrm>
            <a:off x="850125" y="2862608"/>
            <a:ext cx="6031977" cy="4153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Low power</a:t>
            </a:r>
            <a:r>
              <a:rPr 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sz="1800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Broadcom</a:t>
            </a:r>
            <a:r>
              <a:rPr 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SAS35x28R</a:t>
            </a:r>
            <a:r>
              <a:rPr 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sz="1800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sz="1800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sz="1800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Expander</a:t>
            </a:r>
            <a:r>
              <a:rPr lang="zh-TW" sz="1800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IC</a:t>
            </a:r>
            <a:endParaRPr lang="zh-TW" sz="1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5ED8CAF-DFE6-4916-B6C0-A50A05C1DE8A}"/>
              </a:ext>
            </a:extLst>
          </p:cNvPr>
          <p:cNvSpPr txBox="1"/>
          <p:nvPr/>
        </p:nvSpPr>
        <p:spPr>
          <a:xfrm>
            <a:off x="850125" y="3322098"/>
            <a:ext cx="6204604" cy="4149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pPr marL="342900" indent="-342900">
              <a:buClr>
                <a:schemeClr val="bg1"/>
              </a:buClr>
              <a:buFont typeface="Arial,Sans-Serif" panose="020B0604020202020204" pitchFamily="34" charset="0"/>
              <a:buChar char="•"/>
            </a:pPr>
            <a:r>
              <a:rPr lang="en-US" sz="1800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 </a:t>
            </a:r>
            <a:r>
              <a:rPr lang="en-US" altLang="zh-TW" sz="1800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or </a:t>
            </a:r>
            <a:r>
              <a:rPr lang="en-US" sz="1800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</a:t>
            </a:r>
            <a:r>
              <a:rPr lang="zh-TW" sz="1800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x </a:t>
            </a:r>
            <a:r>
              <a:rPr 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12/ 6Gbps SAS/ SATA HDD </a:t>
            </a:r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or</a:t>
            </a:r>
            <a:r>
              <a:rPr 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</a:t>
            </a:r>
            <a:endParaRPr lang="zh-TW" sz="1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3BEAE01-6B26-45B5-ABB8-5B7497F4B2D3}"/>
              </a:ext>
            </a:extLst>
          </p:cNvPr>
          <p:cNvSpPr txBox="1"/>
          <p:nvPr/>
        </p:nvSpPr>
        <p:spPr>
          <a:xfrm>
            <a:off x="850126" y="3737468"/>
            <a:ext cx="5818808" cy="11355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pPr marL="342900" indent="-342900">
              <a:buClr>
                <a:schemeClr val="bg1"/>
              </a:buClr>
              <a:buFont typeface="Arial,Sans-Serif" panose="020B0604020202020204" pitchFamily="34" charset="0"/>
              <a:buChar char="•"/>
            </a:pPr>
            <a:r>
              <a:rPr lang="en-US" sz="1800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</a:t>
            </a:r>
            <a:r>
              <a:rPr 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x</a:t>
            </a:r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 Gb/s SAS 3.0 (x4 Lane) SFF-8644 SAS </a:t>
            </a:r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wide ports, each</a:t>
            </a:r>
            <a:r>
              <a:rPr 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port </a:t>
            </a:r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maximum </a:t>
            </a:r>
            <a:r>
              <a:rPr 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48Gb/s, totaling </a:t>
            </a:r>
            <a:r>
              <a:rPr lang="en-US" sz="18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192Gbps</a:t>
            </a:r>
            <a:endParaRPr lang="zh-TW" altLang="en-US" sz="1800">
              <a:solidFill>
                <a:srgbClr val="FDCFAD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0F79260-809F-4CE9-954C-BD05B587DCA4}"/>
              </a:ext>
            </a:extLst>
          </p:cNvPr>
          <p:cNvSpPr txBox="1"/>
          <p:nvPr/>
        </p:nvSpPr>
        <p:spPr>
          <a:xfrm>
            <a:off x="573960" y="5092224"/>
            <a:ext cx="6204603" cy="12514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nstall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 or more SAS expansion PCIe cards in the NAS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and 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aggregate two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ports for connecting 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multiple TL SAS JBOD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units with up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to 96Gbps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.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2A1AB20-DDC0-4760-9342-9ACF3BF2057A}"/>
              </a:ext>
            </a:extLst>
          </p:cNvPr>
          <p:cNvSpPr txBox="1"/>
          <p:nvPr/>
        </p:nvSpPr>
        <p:spPr>
          <a:xfrm>
            <a:off x="573962" y="2276414"/>
            <a:ext cx="5173211" cy="5224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r>
              <a:rPr lang="en-US" altLang="zh-TW" sz="24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TL-R1220S-RP/ TL-R1620Sep-RP</a:t>
            </a:r>
            <a:endParaRPr lang="zh-TW" altLang="en-US" sz="2400" b="1">
              <a:solidFill>
                <a:srgbClr val="FDCFAD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32571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3605</Words>
  <Application>Microsoft Office PowerPoint</Application>
  <PresentationFormat>寬螢幕</PresentationFormat>
  <Paragraphs>598</Paragraphs>
  <Slides>40</Slides>
  <Notes>26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45" baseType="lpstr">
      <vt:lpstr>Arial,Sans-Serif</vt:lpstr>
      <vt:lpstr>Arial</vt:lpstr>
      <vt:lpstr>Calibri</vt:lpstr>
      <vt:lpstr>Wingdings</vt:lpstr>
      <vt:lpstr>Office 佈景主題</vt:lpstr>
      <vt:lpstr>PowerPoint 簡報</vt:lpstr>
      <vt:lpstr>PowerPoint 簡報</vt:lpstr>
      <vt:lpstr>SAS full-duplex 12Gb/s Mini-SAS HD SFF-8644 for max 48Gb/s performance</vt:lpstr>
      <vt:lpstr>Higher reliability, faster performance, and better availability for SAS drives</vt:lpstr>
      <vt:lpstr>New generation of 12-bay &amp; 16-bay SAS 12Gb/s JBOD Storage expansion</vt:lpstr>
      <vt:lpstr>TL-R1220Sep-RP/ TL-R1620Sep-RP  SAS JBOD front view</vt:lpstr>
      <vt:lpstr>Support 3.5-inch and 2.5-inch SAS &amp; SATA HDD/ SSD</vt:lpstr>
      <vt:lpstr>TL-R1220Sep-RP/ TL-R1620Sep-RP  SAS JBOD rear view</vt:lpstr>
      <vt:lpstr>Up to 192Gbps with 4 Mini-SAS HD ports for intensive workloads in business storage</vt:lpstr>
      <vt:lpstr>SAS DataBolt™ bandwidth optimizer technology aggregates bandwidth to provide 12Gb/s SAS performance to 6Gbs SSD/HDD</vt:lpstr>
      <vt:lpstr>MiniSAS HD cable 48Gb/s connection,  NAS support up to 16 SAS JBOD</vt:lpstr>
      <vt:lpstr>PowerPoint 簡報</vt:lpstr>
      <vt:lpstr>Install Broadcom SAS HBA or SAS RAID card on Windows Server </vt:lpstr>
      <vt:lpstr>Windows Server paired with QNAP JBOD Manager  Widely support Broadcom SAS expansion card and QNAP TL JBOD </vt:lpstr>
      <vt:lpstr>Windows Server monitoring management tool:  QNAP JBOD Manager</vt:lpstr>
      <vt:lpstr>QNAP JBOD Manager support Drive-bay zoning setting -  allows single JBOD to serve multiple servers</vt:lpstr>
      <vt:lpstr>QNAP JBOD Manager Disk Information</vt:lpstr>
      <vt:lpstr>QNAP JBOD Manager View Topology</vt:lpstr>
      <vt:lpstr>Support VMware datastore Significantly expand capacity</vt:lpstr>
      <vt:lpstr>PowerPoint 簡報</vt:lpstr>
      <vt:lpstr> Command Line Interface</vt:lpstr>
      <vt:lpstr>PowerPoint 簡報</vt:lpstr>
      <vt:lpstr>QNAP dual-port/quad-port  SAS 12Gb/s expansion cards</vt:lpstr>
      <vt:lpstr>Dual/Quad-port SAS-3 12Gb/s  expansion card specfications</vt:lpstr>
      <vt:lpstr>Low-profile design for various QNAP NAS models</vt:lpstr>
      <vt:lpstr>Low-profile design for various QNAP NAS models</vt:lpstr>
      <vt:lpstr>Compatible with QNAP REXP SAS JBOD series </vt:lpstr>
      <vt:lpstr>Comparing the QNAP SAS JBOD generations </vt:lpstr>
      <vt:lpstr>QTS 4.5.1/ QuTS hero h4.5.1 are required  for NAS to support TL SAS JBOD</vt:lpstr>
      <vt:lpstr>Connect up to 16 JBOD to NAS For expanding storage pool capacity</vt:lpstr>
      <vt:lpstr>Easily create storage in QTS / QuTS hero</vt:lpstr>
      <vt:lpstr>Flexibly expand NAS storage,  or use it to store backups</vt:lpstr>
      <vt:lpstr>PowerPoint 簡報</vt:lpstr>
      <vt:lpstr>PowerPoint 簡報</vt:lpstr>
      <vt:lpstr>Optional QNAP Mini-SAS HD  SAS 12Gb/s cables of different lengths</vt:lpstr>
      <vt:lpstr>TL SAS JBOD with 2 wide-port SAS-12G2E expansion cabling suggestion for multi-path &amp; aggregation</vt:lpstr>
      <vt:lpstr>With a QXP-1620S or two SAS-12G2E,  connect up to 16 JBODs for 4.6 PB raw capacity </vt:lpstr>
      <vt:lpstr>TL SAS JBOD with QNAP SAS HBA  expansion cabling suggestion for multi-path &amp; aggregation</vt:lpstr>
      <vt:lpstr>5-year standard warranty included!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QNAP_JASON HSU</dc:creator>
  <cp:lastModifiedBy>QNAP_Lucas Lin</cp:lastModifiedBy>
  <cp:revision>1</cp:revision>
  <dcterms:created xsi:type="dcterms:W3CDTF">2020-10-07T09:31:50Z</dcterms:created>
  <dcterms:modified xsi:type="dcterms:W3CDTF">2021-01-12T06:52:36Z</dcterms:modified>
</cp:coreProperties>
</file>