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3577" r:id="rId3"/>
    <p:sldId id="534" r:id="rId4"/>
    <p:sldId id="3578" r:id="rId5"/>
    <p:sldId id="460" r:id="rId6"/>
    <p:sldId id="3579" r:id="rId7"/>
    <p:sldId id="1453" r:id="rId8"/>
    <p:sldId id="3575" r:id="rId9"/>
    <p:sldId id="1469" r:id="rId10"/>
    <p:sldId id="3573" r:id="rId11"/>
    <p:sldId id="1470" r:id="rId12"/>
    <p:sldId id="1436" r:id="rId13"/>
    <p:sldId id="1471" r:id="rId14"/>
    <p:sldId id="1472" r:id="rId15"/>
    <p:sldId id="1473" r:id="rId16"/>
    <p:sldId id="3586" r:id="rId17"/>
    <p:sldId id="3587" r:id="rId18"/>
    <p:sldId id="3588" r:id="rId19"/>
    <p:sldId id="3589" r:id="rId20"/>
    <p:sldId id="3590" r:id="rId21"/>
    <p:sldId id="3593" r:id="rId22"/>
    <p:sldId id="3592" r:id="rId23"/>
    <p:sldId id="3591" r:id="rId24"/>
    <p:sldId id="3594" r:id="rId25"/>
    <p:sldId id="3580" r:id="rId26"/>
    <p:sldId id="1449" r:id="rId27"/>
    <p:sldId id="1477" r:id="rId28"/>
    <p:sldId id="1456" r:id="rId29"/>
    <p:sldId id="1444" r:id="rId30"/>
    <p:sldId id="1418" r:id="rId31"/>
    <p:sldId id="1438" r:id="rId32"/>
    <p:sldId id="537" r:id="rId33"/>
    <p:sldId id="1457" r:id="rId34"/>
    <p:sldId id="539" r:id="rId35"/>
    <p:sldId id="560" r:id="rId36"/>
    <p:sldId id="1445" r:id="rId37"/>
    <p:sldId id="1422" r:id="rId38"/>
    <p:sldId id="1458" r:id="rId39"/>
    <p:sldId id="1421" r:id="rId40"/>
    <p:sldId id="1479" r:id="rId41"/>
    <p:sldId id="1459" r:id="rId42"/>
    <p:sldId id="1419" r:id="rId43"/>
    <p:sldId id="3581" r:id="rId44"/>
    <p:sldId id="3582" r:id="rId45"/>
    <p:sldId id="3584" r:id="rId46"/>
    <p:sldId id="3583" r:id="rId47"/>
    <p:sldId id="3585" r:id="rId48"/>
    <p:sldId id="1460" r:id="rId49"/>
    <p:sldId id="3574" r:id="rId50"/>
    <p:sldId id="1420" r:id="rId51"/>
    <p:sldId id="1461" r:id="rId52"/>
    <p:sldId id="509" r:id="rId53"/>
    <p:sldId id="1452" r:id="rId54"/>
    <p:sldId id="511" r:id="rId55"/>
    <p:sldId id="1332" r:id="rId56"/>
    <p:sldId id="260" r:id="rId57"/>
    <p:sldId id="257" r:id="rId5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6F0D05"/>
    <a:srgbClr val="F0540E"/>
    <a:srgbClr val="F9796F"/>
    <a:srgbClr val="DFDFDF"/>
    <a:srgbClr val="FFE89F"/>
    <a:srgbClr val="0F12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27A304-C95A-493F-B8A7-F2742FE5FC79}" v="1262" dt="2020-11-17T06:35:22.697"/>
    <p1510:client id="{1ED28ADA-53F3-84B8-BC85-98B75BA1C2B0}" v="26" dt="2020-11-16T06:46:26.850"/>
    <p1510:client id="{389670CA-D6FD-BC92-731F-C00E8F2214B8}" v="46" dt="2020-11-16T06:37:13.460"/>
    <p1510:client id="{39307BA7-E615-5B2C-175C-D0A1330A8345}" v="21" dt="2020-11-16T08:48:02.928"/>
    <p1510:client id="{7C80E9D3-759B-6D4A-B875-407B8DB8A29C}" v="2" dt="2020-11-16T11:39:53.927"/>
    <p1510:client id="{8F589770-710E-0018-3123-2D121A550186}" v="27" dt="2020-11-17T02:13:20.647"/>
    <p1510:client id="{9D0BF161-BE14-4C7A-B7C5-275CDFAA9ADB}" v="1" dt="2020-11-17T02:54:22.648"/>
    <p1510:client id="{B4F6CBD6-CBC8-AB64-19AC-DF376549457F}" v="160" dt="2020-11-17T04:05:11.256"/>
    <p1510:client id="{CBB1D95E-BDA0-5741-8604-C6DF839A2697}" v="367" dt="2020-11-17T06:01:58.831"/>
    <p1510:client id="{F170C408-15FC-141D-F68E-BE31641D3827}" v="168" dt="2020-11-16T11:22:51.1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AE008880-FD93-4F26-BE72-5ADE51E72C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89C94E8-6EE3-41E0-9089-2C91B19D6F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80E9D-3710-47EC-91C0-C7650C22A282}" type="datetimeFigureOut">
              <a:rPr lang="zh-TW" altLang="en-US" smtClean="0"/>
              <a:t>2020/11/17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26B6CE2-2EC1-4DA9-A5CE-F9D3D087EB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CE16ED-356F-4511-B777-DA21653853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45129-01FB-47E9-A6C0-3A224A6354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8524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E67C8-3EFE-A34D-BC7B-A76200B942EF}" type="datetimeFigureOut">
              <a:rPr kumimoji="1" lang="zh-TW" altLang="en-US" smtClean="0"/>
              <a:t>2020/11/17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FFF29-39D0-8E47-9369-0EB334694CF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19256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7572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y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331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y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4784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y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466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y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623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y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7585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y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57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y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7343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y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4695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y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0672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2945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036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3227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255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1571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>
                <a:ea typeface="新細明體"/>
              </a:rPr>
              <a:t>設計一台全快閃除了效能跟使用方式外</a:t>
            </a:r>
            <a:endParaRPr kumimoji="1" lang="en-US" altLang="zh-TW">
              <a:ea typeface="新細明體"/>
            </a:endParaRPr>
          </a:p>
          <a:p>
            <a:r>
              <a:rPr lang="en-US" altLang="zh-TW">
                <a:ea typeface="新細明體"/>
                <a:cs typeface="Calibri"/>
                <a:sym typeface="Wingdings" pitchFamily="2" charset="2"/>
              </a:rPr>
              <a:t>考量的重點還有使用壽命</a:t>
            </a:r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8857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366115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15573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78624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3456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13293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9617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6261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09041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93898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1706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50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611615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74913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QNAP </a:t>
            </a:r>
            <a:r>
              <a:rPr lang="zh-CN" altLang="en-US"/>
              <a:t>雙埠</a:t>
            </a:r>
            <a:r>
              <a:rPr lang="en-US" altLang="zh-CN"/>
              <a:t>25GbE </a:t>
            </a:r>
            <a:r>
              <a:rPr lang="zh-CN" altLang="en-US"/>
              <a:t>擴充卡</a:t>
            </a:r>
            <a:endParaRPr lang="en-US" altLang="zh-CN"/>
          </a:p>
          <a:p>
            <a:r>
              <a:rPr lang="en-US" altLang="zh-CN"/>
              <a:t>QNAP Dual ports 25GbE NIC</a:t>
            </a:r>
          </a:p>
          <a:p>
            <a:endParaRPr lang="en-US" altLang="zh-TW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採用</a:t>
            </a:r>
            <a:r>
              <a:rPr lang="en-US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Mellanox </a:t>
            </a:r>
            <a:r>
              <a:rPr lang="en-US" err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ConnectX</a:t>
            </a:r>
            <a:r>
              <a:rPr lang="en-US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®-4 Lx </a:t>
            </a:r>
            <a:r>
              <a:rPr lang="zh-TW" alt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網路晶片</a:t>
            </a:r>
            <a:endParaRPr lang="en-US" altLang="zh-TW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Mellanox </a:t>
            </a:r>
            <a:r>
              <a:rPr lang="en-US" err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ConnectX</a:t>
            </a:r>
            <a:r>
              <a:rPr lang="en-US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®-4 Lx ethernet chip</a:t>
            </a:r>
          </a:p>
          <a:p>
            <a:r>
              <a:rPr lang="en-US" altLang="zh-TW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SFP28 ports </a:t>
            </a:r>
          </a:p>
          <a:p>
            <a:r>
              <a:rPr lang="en-US" altLang="zh-TW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Supports 25GbE/10GbE </a:t>
            </a:r>
          </a:p>
          <a:p>
            <a:r>
              <a:rPr lang="en-US" altLang="zh-TW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Supports </a:t>
            </a:r>
            <a:r>
              <a:rPr lang="en-US" altLang="zh-TW" err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iSER</a:t>
            </a:r>
            <a:r>
              <a:rPr lang="en-US" altLang="zh-TW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-US" altLang="zh-TW" err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RoCE</a:t>
            </a:r>
            <a:r>
              <a:rPr lang="en-US" altLang="zh-TW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hardware offload</a:t>
            </a:r>
          </a:p>
          <a:p>
            <a:endParaRPr lang="en-US" altLang="zh-TW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需搭配</a:t>
            </a:r>
            <a:r>
              <a:rPr lang="en-US" altLang="zh-TW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SFP28 25/10GbE</a:t>
            </a:r>
            <a:r>
              <a:rPr lang="zh-TW" alt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網路線</a:t>
            </a:r>
            <a:endParaRPr lang="en-US" altLang="zh-TW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Compatible cable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SFP28 25/10GbE DAC cable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 </a:t>
            </a:r>
            <a:r>
              <a:rPr lang="zh-CN" alt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一月上市</a:t>
            </a:r>
            <a:endParaRPr lang="en-US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Soon to market on January/2019</a:t>
            </a:r>
          </a:p>
          <a:p>
            <a:endParaRPr lang="en-US" altLang="zh-TW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晶片散熱模組</a:t>
            </a:r>
            <a:endParaRPr lang="en-US" altLang="zh-TW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Cooling system </a:t>
            </a:r>
          </a:p>
          <a:p>
            <a:endParaRPr lang="en-US" altLang="zh-TW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6795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8355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6084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1941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5108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4956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>
                <a:solidFill>
                  <a:srgbClr val="372AB4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AOC = Active Optical Cable</a:t>
            </a:r>
            <a:endParaRPr lang="en-US" altLang="zh-TW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0587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以現階段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4094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0986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y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10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jpe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726C7B-4EB9-4A48-9689-615894C57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BEE6BD4-DE85-4AAE-9221-1C2E810B86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10A419D-113C-4E6D-AB1B-62196CF9F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87115-881F-43BC-9CFF-0FF2A0A0069F}" type="datetimeFigureOut">
              <a:rPr lang="zh-TW" altLang="en-US" smtClean="0"/>
              <a:t>2020/11/17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1422095-A5CD-4C1C-BBDF-E8E45A138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79D7BD-79A8-4D3E-B8F2-ED247335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F656-4DE9-42D2-9F69-FD03314AD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4908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1FF9A87-9D92-4A84-A3A0-5489F5F98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9091"/>
          <a:stretch/>
        </p:blipFill>
        <p:spPr>
          <a:xfrm>
            <a:off x="0" y="0"/>
            <a:ext cx="121896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2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1FF9A87-9D92-4A84-A3A0-5489F5F988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96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98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6B3C744-E45F-4FBE-B8DB-E747D9D85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F574BD79-BFD7-4EE3-B2A1-7FFB118ED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9847" y="171450"/>
            <a:ext cx="792305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89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6B3C744-E45F-4FBE-B8DB-E747D9D85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F574BD79-BFD7-4EE3-B2A1-7FFB118ED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9847" y="171450"/>
            <a:ext cx="792305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7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6B3C744-E45F-4FBE-B8DB-E747D9D85D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0" t="18394" r="11685" b="3349"/>
          <a:stretch/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F574BD79-BFD7-4EE3-B2A1-7FFB118ED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9847" y="171450"/>
            <a:ext cx="792305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68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6B3C744-E45F-4FBE-B8DB-E747D9D85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/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F574BD79-BFD7-4EE3-B2A1-7FFB118ED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9847" y="171450"/>
            <a:ext cx="792305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F5D576-2AFD-4995-81C6-7CA507A9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29EE962-7225-4DBB-8236-D12B366D2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375888-BE8B-41CE-A59F-444BAB21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87115-881F-43BC-9CFF-0FF2A0A0069F}" type="datetimeFigureOut">
              <a:rPr lang="zh-TW" altLang="en-US" smtClean="0"/>
              <a:t>2020/11/17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0302C40-FF1E-42DE-A82B-2AB8C10D5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821D86-613A-44D6-9774-35583005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F656-4DE9-42D2-9F69-FD03314AD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8268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F109D2-0FDE-4273-BE34-AC0F6019A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D9BF8F-7105-4F92-8B07-C2803302D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03DB482-3F82-4C29-AFBD-1053A1959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0D617C2-3ACC-4878-8960-9E45C0DBA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87115-881F-43BC-9CFF-0FF2A0A0069F}" type="datetimeFigureOut">
              <a:rPr lang="zh-TW" altLang="en-US" smtClean="0"/>
              <a:t>2020/11/17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393D446-946C-41A3-83D7-DF5B7F86E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249549C-9B62-4AAD-9E3B-5E22A3AE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F656-4DE9-42D2-9F69-FD03314AD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366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791B94-26E6-4C5E-901E-6E0734FB1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D8D272-EA50-4501-A0C0-3B73C85E6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63DB80A-D801-4728-873E-C0A9CE5CB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C1CA4A4-BB7E-436B-B4A9-58E338501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3D670E5-26CE-480A-A264-70631BB4C6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4DAE78D-46B3-41D2-A836-A5563D770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87115-881F-43BC-9CFF-0FF2A0A0069F}" type="datetimeFigureOut">
              <a:rPr lang="zh-TW" altLang="en-US" smtClean="0"/>
              <a:t>2020/11/17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C4B572E-29A5-48CB-9620-AC429CA1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591AEFF-E9FF-49DA-95EC-633C27241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F656-4DE9-42D2-9F69-FD03314AD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325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561195-8CAA-4216-B09D-79A1B8EE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C827BF6-1819-40B5-BE25-7C8D5FCAD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87115-881F-43BC-9CFF-0FF2A0A0069F}" type="datetimeFigureOut">
              <a:rPr lang="zh-TW" altLang="en-US" smtClean="0"/>
              <a:t>2020/11/17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59F3343-44FE-4730-9D53-13620F516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094BD9A-CC00-41D7-A249-9923D4DD8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F656-4DE9-42D2-9F69-FD03314AD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0679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火車, 小, 坐, 跑道 的圖片&#10;&#10;自動產生的描述">
            <a:extLst>
              <a:ext uri="{FF2B5EF4-FFF2-40B4-BE49-F238E27FC236}">
                <a16:creationId xmlns:a16="http://schemas.microsoft.com/office/drawing/2014/main" id="{7CF25A57-E3DA-4B3E-B458-5FDBB4CEB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A1419EE-7326-4A1A-9E48-2E328BC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1"/>
            <a:ext cx="11082129" cy="1690688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83218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A83CC57-0413-4B0F-B041-22FF996CE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87115-881F-43BC-9CFF-0FF2A0A0069F}" type="datetimeFigureOut">
              <a:rPr lang="zh-TW" altLang="en-US" smtClean="0"/>
              <a:t>2020/11/17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53BA7FA-C73E-4531-8E17-8367B568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400B9E4-82D0-411D-B687-E01C49748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F656-4DE9-42D2-9F69-FD03314AD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27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3278E5-6E05-4274-ADFD-10B7E5839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B57E30-0EA3-42E2-8EB4-2B93DD298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BA1B8B5-C6BF-45F2-9E6A-4B991BFFE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6F421A1-ABE5-4BF0-B686-0D8ECE107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87115-881F-43BC-9CFF-0FF2A0A0069F}" type="datetimeFigureOut">
              <a:rPr lang="zh-TW" altLang="en-US" smtClean="0"/>
              <a:t>2020/11/17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A7F4C14-85C6-4534-85EE-5E335C768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BD08C58-59D1-4200-9469-6A38EA81D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F656-4DE9-42D2-9F69-FD03314AD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7353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B7ABA9-F58F-4FD1-AC58-16CF8C8B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208EE9F-4EDE-4030-B1A4-E70626442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99C0DF8-938E-494B-A442-3D30E403E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8CB1F98-B23C-4400-981A-E5198FB1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87115-881F-43BC-9CFF-0FF2A0A0069F}" type="datetimeFigureOut">
              <a:rPr lang="zh-TW" altLang="en-US" smtClean="0"/>
              <a:t>2020/11/17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6023DFB-A82A-48DB-B93F-8B9ECF8DE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9C5AC0A-073E-4AED-BCA5-55A9D6D63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F656-4DE9-42D2-9F69-FD03314AD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51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82B8EF-3678-4066-AD48-A705ACF5E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12FFE04-B421-4D0C-B64C-A77FE0822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4F9E213-0543-4980-A4DD-D1B8D361F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87115-881F-43BC-9CFF-0FF2A0A0069F}" type="datetimeFigureOut">
              <a:rPr lang="zh-TW" altLang="en-US" smtClean="0"/>
              <a:t>2020/11/17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E3BC71-3614-4BC3-902F-E6D1C5D0F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8E92EB7-1D45-4E5F-A2C8-9D41BBBEF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F656-4DE9-42D2-9F69-FD03314AD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918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33E6820-596D-4B14-BA2D-C2DFDAB317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B3BC3A6-C326-43CA-95FB-BBD2995E3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FD6FF92-4F15-4F11-9CAE-BF45408F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87115-881F-43BC-9CFF-0FF2A0A0069F}" type="datetimeFigureOut">
              <a:rPr lang="zh-TW" altLang="en-US" smtClean="0"/>
              <a:t>2020/11/17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D09F9D-D380-4F3D-84E1-2DBD9C8FE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4D8B1F-EA4D-4505-8711-1AD1F2966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3F656-4DE9-42D2-9F69-FD03314AD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4467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33A14-886C-4F9F-BC19-E4FC929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2" y="1"/>
            <a:ext cx="12189037" cy="685799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0A51D8C-B55D-4469-90AB-1AF32ADABB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0"/>
            <a:ext cx="12189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57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33A14-886C-4F9F-BC19-E4FC929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2" y="168"/>
            <a:ext cx="12189037" cy="68576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F196F8-68D1-420D-9B94-A158CE35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7" y="33866"/>
            <a:ext cx="11910803" cy="15282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55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717C4-D855-4EF0-A7C8-C2BC0D1B6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1" y="1333501"/>
            <a:ext cx="10248900" cy="2171700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FD89F-BA22-4E19-9C17-F74513996C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401" y="4114801"/>
            <a:ext cx="10248900" cy="419100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Presenter’s Name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9177672-FE98-4C04-A9DD-C93F82BF6E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286" y="452847"/>
            <a:ext cx="3222175" cy="436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4318E6-7F44-4356-B14B-13BA748AC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"/>
          <a:stretch/>
        </p:blipFill>
        <p:spPr>
          <a:xfrm rot="10800000">
            <a:off x="0" y="-1"/>
            <a:ext cx="281885" cy="6858001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0739740-E1B8-41F0-85F7-919F06D28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4533900"/>
            <a:ext cx="10248901" cy="5334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Presenter’s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54B0E95-1AD7-406D-9E12-D453373296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3401" y="5067300"/>
            <a:ext cx="10248900" cy="4619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34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08">
          <p15:clr>
            <a:srgbClr val="FBAE40"/>
          </p15:clr>
        </p15:guide>
        <p15:guide id="2" pos="3840">
          <p15:clr>
            <a:srgbClr val="FBAE40"/>
          </p15:clr>
        </p15:guide>
        <p15:guide id="3" pos="6792">
          <p15:clr>
            <a:srgbClr val="FBAE40"/>
          </p15:clr>
        </p15:guide>
        <p15:guide id="4" orient="horz" pos="2592">
          <p15:clr>
            <a:srgbClr val="FBAE40"/>
          </p15:clr>
        </p15:guide>
        <p15:guide id="5" orient="horz" pos="2856">
          <p15:clr>
            <a:srgbClr val="FBAE40"/>
          </p15:clr>
        </p15:guide>
        <p15:guide id="6" orient="horz" pos="319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31551-C0A0-4E87-92CF-F361AB9BA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1000"/>
            <a:ext cx="11201400" cy="5710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6A6BEE-FF3B-47E3-B20E-4F97A56E66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240" y="762001"/>
            <a:ext cx="11201560" cy="5715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buNone/>
              <a:defRPr sz="22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002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31551-C0A0-4E87-92CF-F361AB9BA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1000"/>
            <a:ext cx="11201400" cy="5710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F12E5-B09E-4DD7-A194-E9095F7C4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6A6BEE-FF3B-47E3-B20E-4F97A56E66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400" y="762001"/>
            <a:ext cx="11201560" cy="5715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buNone/>
              <a:defRPr sz="22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07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火車, 小, 坐, 跑道 的圖片&#10;&#10;自動產生的描述">
            <a:extLst>
              <a:ext uri="{FF2B5EF4-FFF2-40B4-BE49-F238E27FC236}">
                <a16:creationId xmlns:a16="http://schemas.microsoft.com/office/drawing/2014/main" id="{7CF25A57-E3DA-4B3E-B458-5FDBB4CEB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B2E226DC-C4BE-4D4C-8CF7-3916FD81302B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14113" y="5257147"/>
            <a:ext cx="0" cy="1261640"/>
          </a:xfrm>
          <a:prstGeom prst="line">
            <a:avLst/>
          </a:prstGeom>
          <a:ln>
            <a:gradFill>
              <a:gsLst>
                <a:gs pos="23000">
                  <a:srgbClr val="0D0D0D"/>
                </a:gs>
                <a:gs pos="0">
                  <a:schemeClr val="tx1">
                    <a:lumMod val="95000"/>
                    <a:lumOff val="5000"/>
                    <a:alpha val="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A1A2B28A-E082-43D7-B20B-8EC0D1FAF2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643269" y="5257147"/>
            <a:ext cx="0" cy="1261640"/>
          </a:xfrm>
          <a:prstGeom prst="line">
            <a:avLst/>
          </a:prstGeom>
          <a:ln>
            <a:gradFill>
              <a:gsLst>
                <a:gs pos="23000">
                  <a:srgbClr val="0D0D0D"/>
                </a:gs>
                <a:gs pos="0">
                  <a:schemeClr val="tx1">
                    <a:lumMod val="95000"/>
                    <a:lumOff val="5000"/>
                    <a:alpha val="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7531063E-9947-48B1-911D-FE74C9C39BE6}"/>
              </a:ext>
            </a:extLst>
          </p:cNvPr>
          <p:cNvCxnSpPr/>
          <p:nvPr userDrawn="1"/>
        </p:nvCxnSpPr>
        <p:spPr>
          <a:xfrm>
            <a:off x="815008" y="3809657"/>
            <a:ext cx="1013792" cy="0"/>
          </a:xfrm>
          <a:prstGeom prst="line">
            <a:avLst/>
          </a:prstGeom>
          <a:ln>
            <a:gradFill>
              <a:gsLst>
                <a:gs pos="23000">
                  <a:srgbClr val="0D0D0D"/>
                </a:gs>
                <a:gs pos="0">
                  <a:schemeClr val="tx1">
                    <a:lumMod val="95000"/>
                    <a:lumOff val="5000"/>
                    <a:alpha val="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A0451FA-0ABA-44A9-861B-8F1EE3CC5A89}"/>
              </a:ext>
            </a:extLst>
          </p:cNvPr>
          <p:cNvCxnSpPr/>
          <p:nvPr userDrawn="1"/>
        </p:nvCxnSpPr>
        <p:spPr>
          <a:xfrm>
            <a:off x="815008" y="5499000"/>
            <a:ext cx="1013792" cy="0"/>
          </a:xfrm>
          <a:prstGeom prst="line">
            <a:avLst/>
          </a:prstGeom>
          <a:ln>
            <a:gradFill>
              <a:gsLst>
                <a:gs pos="23000">
                  <a:srgbClr val="0D0D0D"/>
                </a:gs>
                <a:gs pos="0">
                  <a:schemeClr val="tx1">
                    <a:lumMod val="95000"/>
                    <a:lumOff val="5000"/>
                    <a:alpha val="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56452F1-1D78-4AF1-99E4-D8ABE46838FA}"/>
              </a:ext>
            </a:extLst>
          </p:cNvPr>
          <p:cNvCxnSpPr/>
          <p:nvPr userDrawn="1"/>
        </p:nvCxnSpPr>
        <p:spPr>
          <a:xfrm>
            <a:off x="1321904" y="3043062"/>
            <a:ext cx="1013792" cy="0"/>
          </a:xfrm>
          <a:prstGeom prst="line">
            <a:avLst/>
          </a:prstGeom>
          <a:ln>
            <a:gradFill>
              <a:gsLst>
                <a:gs pos="23000">
                  <a:srgbClr val="0D0D0D"/>
                </a:gs>
                <a:gs pos="0">
                  <a:schemeClr val="tx1">
                    <a:lumMod val="95000"/>
                    <a:lumOff val="5000"/>
                    <a:alpha val="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5A1419EE-7326-4A1A-9E48-2E328BC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1"/>
            <a:ext cx="11082129" cy="1690688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3" name="圖片 2" descr="一張含有 電腦, 立體 的圖片&#10;&#10;自動產生的描述">
            <a:extLst>
              <a:ext uri="{FF2B5EF4-FFF2-40B4-BE49-F238E27FC236}">
                <a16:creationId xmlns:a16="http://schemas.microsoft.com/office/drawing/2014/main" id="{6B190491-1910-447F-9F65-607331E1F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38" y="3023184"/>
            <a:ext cx="8795500" cy="2502320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4343D45-6DA6-472D-85FA-0F5E054B7615}"/>
              </a:ext>
            </a:extLst>
          </p:cNvPr>
          <p:cNvCxnSpPr>
            <a:cxnSpLocks/>
          </p:cNvCxnSpPr>
          <p:nvPr userDrawn="1"/>
        </p:nvCxnSpPr>
        <p:spPr>
          <a:xfrm>
            <a:off x="1643269" y="6290913"/>
            <a:ext cx="8570844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FEF8138A-03E7-4626-9B89-43415E8ADD9B}"/>
              </a:ext>
            </a:extLst>
          </p:cNvPr>
          <p:cNvCxnSpPr>
            <a:cxnSpLocks/>
          </p:cNvCxnSpPr>
          <p:nvPr userDrawn="1"/>
        </p:nvCxnSpPr>
        <p:spPr>
          <a:xfrm>
            <a:off x="1200216" y="3804047"/>
            <a:ext cx="0" cy="169495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BD33C2DF-6D9D-44FA-ABB9-9E286CED6A8B}"/>
              </a:ext>
            </a:extLst>
          </p:cNvPr>
          <p:cNvCxnSpPr>
            <a:cxnSpLocks/>
          </p:cNvCxnSpPr>
          <p:nvPr userDrawn="1"/>
        </p:nvCxnSpPr>
        <p:spPr>
          <a:xfrm flipV="1">
            <a:off x="1200216" y="3062941"/>
            <a:ext cx="739197" cy="74110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193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33A14-886C-4F9F-BC19-E4FC929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3" y="1690"/>
            <a:ext cx="12189035" cy="685461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F196F8-68D1-420D-9B94-A158CE35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6" y="33866"/>
            <a:ext cx="11948903" cy="15282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91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33A14-886C-4F9F-BC19-E4FC929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2" y="262"/>
            <a:ext cx="12188693" cy="685747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F196F8-68D1-420D-9B94-A158CE35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6" y="33866"/>
            <a:ext cx="11948903" cy="15282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06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B3BBD45-A6BB-4188-92E6-949E03EE42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2" y="168"/>
            <a:ext cx="12189037" cy="68576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F196F8-68D1-420D-9B94-A158CE35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6" y="33866"/>
            <a:ext cx="11948903" cy="15282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82EE623-E5DE-424D-8F5A-C7744368F8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8435" y="1739579"/>
            <a:ext cx="5085933" cy="4940940"/>
          </a:xfrm>
          <a:prstGeom prst="rect">
            <a:avLst/>
          </a:prstGeom>
          <a:effectLst>
            <a:outerShdw blurRad="203200" dist="304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10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33A14-886C-4F9F-BC19-E4FC929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" y="262"/>
            <a:ext cx="12188693" cy="685747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F196F8-68D1-420D-9B94-A158CE35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6" y="33866"/>
            <a:ext cx="11948903" cy="15282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1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33A14-886C-4F9F-BC19-E4FC929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2" y="262"/>
            <a:ext cx="12188693" cy="685747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F196F8-68D1-420D-9B94-A158CE35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6" y="33866"/>
            <a:ext cx="11948903" cy="15282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08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火車, 小, 坐, 跑道 的圖片&#10;&#10;自動產生的描述">
            <a:extLst>
              <a:ext uri="{FF2B5EF4-FFF2-40B4-BE49-F238E27FC236}">
                <a16:creationId xmlns:a16="http://schemas.microsoft.com/office/drawing/2014/main" id="{7CF25A57-E3DA-4B3E-B458-5FDBB4CEB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C8211071-F94E-48EF-94D8-67A9DD2BFFAD}"/>
              </a:ext>
            </a:extLst>
          </p:cNvPr>
          <p:cNvSpPr/>
          <p:nvPr userDrawn="1"/>
        </p:nvSpPr>
        <p:spPr>
          <a:xfrm rot="10800000">
            <a:off x="968718" y="2249225"/>
            <a:ext cx="6301211" cy="4868092"/>
          </a:xfrm>
          <a:prstGeom prst="roundRect">
            <a:avLst>
              <a:gd name="adj" fmla="val 6713"/>
            </a:avLst>
          </a:prstGeom>
          <a:gradFill>
            <a:gsLst>
              <a:gs pos="0">
                <a:schemeClr val="tx1">
                  <a:lumMod val="85000"/>
                  <a:lumOff val="15000"/>
                  <a:alpha val="43000"/>
                </a:schemeClr>
              </a:gs>
              <a:gs pos="79000">
                <a:schemeClr val="bg2">
                  <a:lumMod val="10000"/>
                  <a:alpha val="13000"/>
                </a:schemeClr>
              </a:gs>
            </a:gsLst>
            <a:lin ang="5400000" scaled="0"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A1419EE-7326-4A1A-9E48-2E328BC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1"/>
            <a:ext cx="11082129" cy="1690688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1CF0CA3-9E8D-4161-93CE-3DE3C4ED1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-4708" r="-1356" b="27404"/>
          <a:stretch/>
        </p:blipFill>
        <p:spPr>
          <a:xfrm>
            <a:off x="1258428" y="1950006"/>
            <a:ext cx="6011501" cy="491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37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CF25A57-E3DA-4B3E-B458-5FDBB4CEB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A1419EE-7326-4A1A-9E48-2E328BC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1"/>
            <a:ext cx="11082129" cy="1690688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5819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CF25A57-E3DA-4B3E-B458-5FDBB4CEB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1" y="1904"/>
            <a:ext cx="12189038" cy="685419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A1419EE-7326-4A1A-9E48-2E328BC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1"/>
            <a:ext cx="11082129" cy="1690688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3377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CF25A57-E3DA-4B3E-B458-5FDBB4CEB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1" y="167"/>
            <a:ext cx="12189038" cy="685766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A1419EE-7326-4A1A-9E48-2E328BC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1"/>
            <a:ext cx="11082129" cy="1690688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4850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CF25A57-E3DA-4B3E-B458-5FDBB4CEB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A1419EE-7326-4A1A-9E48-2E328BC3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1"/>
            <a:ext cx="11082129" cy="1690688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600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331A27D-A185-4E74-B6A2-CEF115F19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4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40EE0EB-A7CF-471B-9C8D-22C5658A8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AC45487-F2CD-4554-A6C2-886EDAABA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1EDD94-A03C-4EA0-B51C-393E065D0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87115-881F-43BC-9CFF-0FF2A0A0069F}" type="datetimeFigureOut">
              <a:rPr lang="zh-TW" altLang="en-US" smtClean="0"/>
              <a:t>2020/11/17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ED9649-5A6A-4D05-81DE-F2F82FF4A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5A476AB-02A2-49B5-9689-B649AF122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3F656-4DE9-42D2-9F69-FD03314ADE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201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  <p:sldLayoutId id="2147483682" r:id="rId4"/>
    <p:sldLayoutId id="2147483680" r:id="rId5"/>
    <p:sldLayoutId id="2147483681" r:id="rId6"/>
    <p:sldLayoutId id="2147483679" r:id="rId7"/>
    <p:sldLayoutId id="2147483660" r:id="rId8"/>
    <p:sldLayoutId id="2147483661" r:id="rId9"/>
    <p:sldLayoutId id="2147483678" r:id="rId10"/>
    <p:sldLayoutId id="2147483662" r:id="rId11"/>
    <p:sldLayoutId id="2147483663" r:id="rId12"/>
    <p:sldLayoutId id="2147483664" r:id="rId13"/>
    <p:sldLayoutId id="2147483677" r:id="rId14"/>
    <p:sldLayoutId id="2147483665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  <p:sldLayoutId id="2147483666" r:id="rId25"/>
    <p:sldLayoutId id="2147483667" r:id="rId26"/>
    <p:sldLayoutId id="2147483668" r:id="rId27"/>
    <p:sldLayoutId id="2147483669" r:id="rId28"/>
    <p:sldLayoutId id="2147483670" r:id="rId29"/>
    <p:sldLayoutId id="2147483672" r:id="rId30"/>
    <p:sldLayoutId id="2147483673" r:id="rId31"/>
    <p:sldLayoutId id="2147483674" r:id="rId32"/>
    <p:sldLayoutId id="2147483675" r:id="rId33"/>
    <p:sldLayoutId id="2147483676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hyperlink" Target="https://www.newegg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amazon.com/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3" Type="http://schemas.openxmlformats.org/officeDocument/2006/relationships/image" Target="../media/image41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Relationship Id="rId14" Type="http://schemas.openxmlformats.org/officeDocument/2006/relationships/image" Target="../media/image79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image" Target="../media/image83.tiff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sv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06.svg"/><Relationship Id="rId5" Type="http://schemas.openxmlformats.org/officeDocument/2006/relationships/image" Target="../media/image101.png"/><Relationship Id="rId15" Type="http://schemas.openxmlformats.org/officeDocument/2006/relationships/image" Target="../media/image110.svg"/><Relationship Id="rId10" Type="http://schemas.openxmlformats.org/officeDocument/2006/relationships/image" Target="../media/image105.png"/><Relationship Id="rId4" Type="http://schemas.openxmlformats.org/officeDocument/2006/relationships/image" Target="../media/image100.png"/><Relationship Id="rId9" Type="http://schemas.openxmlformats.org/officeDocument/2006/relationships/image" Target="../media/image104.svg"/><Relationship Id="rId1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1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svg"/><Relationship Id="rId7" Type="http://schemas.openxmlformats.org/officeDocument/2006/relationships/image" Target="../media/image123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Relationship Id="rId9" Type="http://schemas.openxmlformats.org/officeDocument/2006/relationships/image" Target="../media/image125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2.png"/><Relationship Id="rId3" Type="http://schemas.openxmlformats.org/officeDocument/2006/relationships/image" Target="../media/image126.png"/><Relationship Id="rId7" Type="http://schemas.openxmlformats.org/officeDocument/2006/relationships/image" Target="../media/image36.png"/><Relationship Id="rId12" Type="http://schemas.openxmlformats.org/officeDocument/2006/relationships/image" Target="../media/image131.png"/><Relationship Id="rId17" Type="http://schemas.openxmlformats.org/officeDocument/2006/relationships/image" Target="../media/image136.sv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svg"/><Relationship Id="rId11" Type="http://schemas.openxmlformats.org/officeDocument/2006/relationships/image" Target="../media/image130.png"/><Relationship Id="rId5" Type="http://schemas.openxmlformats.org/officeDocument/2006/relationships/image" Target="../media/image70.png"/><Relationship Id="rId15" Type="http://schemas.openxmlformats.org/officeDocument/2006/relationships/image" Target="../media/image134.png"/><Relationship Id="rId10" Type="http://schemas.microsoft.com/office/2007/relationships/hdphoto" Target="../media/hdphoto2.wdp"/><Relationship Id="rId4" Type="http://schemas.openxmlformats.org/officeDocument/2006/relationships/image" Target="../media/image127.svg"/><Relationship Id="rId9" Type="http://schemas.openxmlformats.org/officeDocument/2006/relationships/image" Target="../media/image129.png"/><Relationship Id="rId14" Type="http://schemas.openxmlformats.org/officeDocument/2006/relationships/image" Target="../media/image13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7.png"/><Relationship Id="rId3" Type="http://schemas.openxmlformats.org/officeDocument/2006/relationships/image" Target="../media/image138.svg"/><Relationship Id="rId7" Type="http://schemas.openxmlformats.org/officeDocument/2006/relationships/image" Target="../media/image142.svg"/><Relationship Id="rId12" Type="http://schemas.openxmlformats.org/officeDocument/2006/relationships/image" Target="../media/image5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1.png"/><Relationship Id="rId11" Type="http://schemas.openxmlformats.org/officeDocument/2006/relationships/image" Target="../media/image146.svg"/><Relationship Id="rId5" Type="http://schemas.openxmlformats.org/officeDocument/2006/relationships/image" Target="../media/image140.sv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svg"/><Relationship Id="rId3" Type="http://schemas.openxmlformats.org/officeDocument/2006/relationships/image" Target="../media/image149.png"/><Relationship Id="rId7" Type="http://schemas.openxmlformats.org/officeDocument/2006/relationships/image" Target="../media/image153.svg"/><Relationship Id="rId12" Type="http://schemas.openxmlformats.org/officeDocument/2006/relationships/image" Target="../media/image158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2.png"/><Relationship Id="rId11" Type="http://schemas.openxmlformats.org/officeDocument/2006/relationships/image" Target="../media/image157.svg"/><Relationship Id="rId5" Type="http://schemas.openxmlformats.org/officeDocument/2006/relationships/image" Target="../media/image151.sv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svg"/><Relationship Id="rId14" Type="http://schemas.openxmlformats.org/officeDocument/2006/relationships/image" Target="../media/image1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svg"/><Relationship Id="rId3" Type="http://schemas.openxmlformats.org/officeDocument/2006/relationships/image" Target="../media/image55.png"/><Relationship Id="rId7" Type="http://schemas.openxmlformats.org/officeDocument/2006/relationships/image" Target="../media/image166.png"/><Relationship Id="rId12" Type="http://schemas.openxmlformats.org/officeDocument/2006/relationships/image" Target="../media/image171.sv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5.jpeg"/><Relationship Id="rId11" Type="http://schemas.openxmlformats.org/officeDocument/2006/relationships/image" Target="../media/image170.png"/><Relationship Id="rId5" Type="http://schemas.openxmlformats.org/officeDocument/2006/relationships/image" Target="../media/image164.svg"/><Relationship Id="rId10" Type="http://schemas.openxmlformats.org/officeDocument/2006/relationships/image" Target="../media/image169.sv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5.png"/><Relationship Id="rId5" Type="http://schemas.openxmlformats.org/officeDocument/2006/relationships/image" Target="../media/image174.svg"/><Relationship Id="rId4" Type="http://schemas.openxmlformats.org/officeDocument/2006/relationships/image" Target="../media/image17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79.png"/><Relationship Id="rId2" Type="http://schemas.openxmlformats.org/officeDocument/2006/relationships/image" Target="../media/image17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microsoft.com/office/2007/relationships/hdphoto" Target="../media/hdphoto3.wdp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8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svg"/><Relationship Id="rId9" Type="http://schemas.openxmlformats.org/officeDocument/2006/relationships/image" Target="../media/image18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image" Target="../media/image189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microsoft.com/office/2007/relationships/hdphoto" Target="../media/hdphoto4.wdp"/><Relationship Id="rId4" Type="http://schemas.openxmlformats.org/officeDocument/2006/relationships/image" Target="../media/image18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svg"/><Relationship Id="rId3" Type="http://schemas.openxmlformats.org/officeDocument/2006/relationships/image" Target="../media/image190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microsoft.com/office/2007/relationships/hdphoto" Target="../media/hdphoto5.wdp"/><Relationship Id="rId4" Type="http://schemas.openxmlformats.org/officeDocument/2006/relationships/image" Target="../media/image19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90.png"/><Relationship Id="rId7" Type="http://schemas.microsoft.com/office/2007/relationships/hdphoto" Target="../media/hdphoto5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89.svg"/><Relationship Id="rId4" Type="http://schemas.openxmlformats.org/officeDocument/2006/relationships/image" Target="../media/image18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95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7.svg"/><Relationship Id="rId7" Type="http://schemas.openxmlformats.org/officeDocument/2006/relationships/image" Target="../media/image198.svg"/><Relationship Id="rId12" Type="http://schemas.openxmlformats.org/officeDocument/2006/relationships/image" Target="../media/image3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11" Type="http://schemas.openxmlformats.org/officeDocument/2006/relationships/image" Target="../media/image202.svg"/><Relationship Id="rId5" Type="http://schemas.openxmlformats.org/officeDocument/2006/relationships/image" Target="../media/image29.svg"/><Relationship Id="rId10" Type="http://schemas.openxmlformats.org/officeDocument/2006/relationships/image" Target="../media/image201.png"/><Relationship Id="rId4" Type="http://schemas.openxmlformats.org/officeDocument/2006/relationships/image" Target="../media/image28.png"/><Relationship Id="rId9" Type="http://schemas.openxmlformats.org/officeDocument/2006/relationships/image" Target="../media/image200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sv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21ECF19-2734-4286-8C97-6B92F906A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0"/>
            <a:ext cx="12191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91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4CCB59-7E27-8B4E-B58D-8EF0FF13B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2.5</a:t>
            </a:r>
            <a:r>
              <a:rPr kumimoji="1" lang="zh-TW" altLang="en-US"/>
              <a:t>吋</a:t>
            </a:r>
            <a:r>
              <a:rPr kumimoji="1" lang="en-US" altLang="zh-TW"/>
              <a:t> SATA SSD/HDD </a:t>
            </a:r>
            <a:r>
              <a:rPr kumimoji="1" lang="zh-TW" altLang="en-US"/>
              <a:t>安裝步驟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46FE07C-5367-3645-8C6F-944CF822C27E}"/>
              </a:ext>
            </a:extLst>
          </p:cNvPr>
          <p:cNvSpPr/>
          <p:nvPr/>
        </p:nvSpPr>
        <p:spPr>
          <a:xfrm>
            <a:off x="801704" y="2268381"/>
            <a:ext cx="2348385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133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CN" altLang="en-US" sz="2133">
                <a:latin typeface="微軟正黑體" panose="020B0604030504040204" pitchFamily="34" charset="-120"/>
                <a:ea typeface="微軟正黑體" panose="020B0604030504040204" pitchFamily="34" charset="-120"/>
              </a:rPr>
              <a:t>拔出</a:t>
            </a:r>
            <a:r>
              <a:rPr lang="en-US" altLang="zh-CN" sz="2133">
                <a:latin typeface="微軟正黑體" panose="020B0604030504040204" pitchFamily="34" charset="-120"/>
                <a:ea typeface="微軟正黑體" panose="020B0604030504040204" pitchFamily="34" charset="-120"/>
              </a:rPr>
              <a:t> SSD </a:t>
            </a:r>
            <a:r>
              <a:rPr lang="zh-CN" altLang="en-US" sz="2133">
                <a:latin typeface="微軟正黑體" panose="020B0604030504040204" pitchFamily="34" charset="-120"/>
                <a:ea typeface="微軟正黑體" panose="020B0604030504040204" pitchFamily="34" charset="-120"/>
              </a:rPr>
              <a:t>托盤</a:t>
            </a:r>
            <a:endParaRPr lang="en-US" altLang="zh-CN" sz="213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632F84D-C672-E446-A8BF-34B60C8FDBDA}"/>
              </a:ext>
            </a:extLst>
          </p:cNvPr>
          <p:cNvSpPr/>
          <p:nvPr/>
        </p:nvSpPr>
        <p:spPr>
          <a:xfrm>
            <a:off x="4317704" y="2268381"/>
            <a:ext cx="3330005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133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CN" altLang="en-US" sz="2133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使用螺絲起子安裝螺絲</a:t>
            </a:r>
            <a:endParaRPr lang="en-US" altLang="zh-CN" sz="213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A1EDB63-7B67-5A43-9CE5-31154F542853}"/>
              </a:ext>
            </a:extLst>
          </p:cNvPr>
          <p:cNvSpPr/>
          <p:nvPr/>
        </p:nvSpPr>
        <p:spPr>
          <a:xfrm>
            <a:off x="7910091" y="2268381"/>
            <a:ext cx="2821847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133"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CN" altLang="en-US" sz="2133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</a:t>
            </a:r>
            <a:r>
              <a:rPr lang="en-US" altLang="zh-CN" sz="2133">
                <a:latin typeface="微軟正黑體" panose="020B0604030504040204" pitchFamily="34" charset="-120"/>
                <a:ea typeface="微軟正黑體" panose="020B0604030504040204" pitchFamily="34" charset="-120"/>
              </a:rPr>
              <a:t> SSD </a:t>
            </a:r>
            <a:r>
              <a:rPr lang="zh-CN" altLang="en-US" sz="2133">
                <a:latin typeface="微軟正黑體" panose="020B0604030504040204" pitchFamily="34" charset="-120"/>
                <a:ea typeface="微軟正黑體" panose="020B0604030504040204" pitchFamily="34" charset="-120"/>
              </a:rPr>
              <a:t>托盤</a:t>
            </a:r>
            <a:endParaRPr lang="en-US" altLang="zh-CN" sz="213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28BDF259-9D97-496A-8442-02670F19D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704" y="2688945"/>
            <a:ext cx="12169142" cy="324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57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08541B6-EA81-4977-92AD-68104AF89D16}"/>
              </a:ext>
            </a:extLst>
          </p:cNvPr>
          <p:cNvSpPr/>
          <p:nvPr/>
        </p:nvSpPr>
        <p:spPr>
          <a:xfrm rot="10800000">
            <a:off x="586409" y="1548706"/>
            <a:ext cx="4531517" cy="1079163"/>
          </a:xfrm>
          <a:prstGeom prst="roundRect">
            <a:avLst>
              <a:gd name="adj" fmla="val 7082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6F299D69-1723-4660-B893-238393741098}"/>
              </a:ext>
            </a:extLst>
          </p:cNvPr>
          <p:cNvCxnSpPr>
            <a:cxnSpLocks/>
          </p:cNvCxnSpPr>
          <p:nvPr/>
        </p:nvCxnSpPr>
        <p:spPr>
          <a:xfrm flipV="1">
            <a:off x="4014998" y="3351317"/>
            <a:ext cx="0" cy="614996"/>
          </a:xfrm>
          <a:prstGeom prst="line">
            <a:avLst/>
          </a:prstGeom>
          <a:ln w="22225"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891CA8DD-72C7-2343-B6B1-464A3C245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TS-h3088XU-RP NAS </a:t>
            </a:r>
            <a:r>
              <a:rPr lang="zh-TW" altLang="en-US">
                <a:latin typeface="微軟正黑體"/>
                <a:ea typeface="微軟正黑體"/>
              </a:rPr>
              <a:t>後方配置</a:t>
            </a:r>
            <a:endParaRPr kumimoji="1" lang="zh-TW" altLang="en-US"/>
          </a:p>
        </p:txBody>
      </p:sp>
      <p:sp>
        <p:nvSpPr>
          <p:cNvPr id="6" name="矩形: 圓角 22">
            <a:extLst>
              <a:ext uri="{FF2B5EF4-FFF2-40B4-BE49-F238E27FC236}">
                <a16:creationId xmlns:a16="http://schemas.microsoft.com/office/drawing/2014/main" id="{3A97B80A-D264-48D6-A2C0-9156340B1C57}"/>
              </a:ext>
            </a:extLst>
          </p:cNvPr>
          <p:cNvSpPr/>
          <p:nvPr/>
        </p:nvSpPr>
        <p:spPr>
          <a:xfrm>
            <a:off x="3048469" y="2996782"/>
            <a:ext cx="1290676" cy="354535"/>
          </a:xfrm>
          <a:prstGeom prst="roundRect">
            <a:avLst>
              <a:gd name="adj" fmla="val 8074"/>
            </a:avLst>
          </a:prstGeom>
          <a:gradFill>
            <a:gsLst>
              <a:gs pos="1000">
                <a:srgbClr val="374557"/>
              </a:gs>
              <a:gs pos="4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2 x 25GbE </a:t>
            </a:r>
            <a:r>
              <a:rPr kumimoji="1"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埠 </a:t>
            </a:r>
            <a:endParaRPr lang="en-US" altLang="zh-TW" sz="12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cxnSp>
        <p:nvCxnSpPr>
          <p:cNvPr id="91" name="接點: 肘形 90">
            <a:extLst>
              <a:ext uri="{FF2B5EF4-FFF2-40B4-BE49-F238E27FC236}">
                <a16:creationId xmlns:a16="http://schemas.microsoft.com/office/drawing/2014/main" id="{6A23A3ED-D97C-4154-B259-3E0B110879A5}"/>
              </a:ext>
            </a:extLst>
          </p:cNvPr>
          <p:cNvCxnSpPr>
            <a:cxnSpLocks/>
          </p:cNvCxnSpPr>
          <p:nvPr/>
        </p:nvCxnSpPr>
        <p:spPr>
          <a:xfrm rot="5400000">
            <a:off x="4698429" y="3616503"/>
            <a:ext cx="2650289" cy="1"/>
          </a:xfrm>
          <a:prstGeom prst="bentConnector3">
            <a:avLst>
              <a:gd name="adj1" fmla="val 50000"/>
            </a:avLst>
          </a:prstGeom>
          <a:ln w="22225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接點: 肘形 96">
            <a:extLst>
              <a:ext uri="{FF2B5EF4-FFF2-40B4-BE49-F238E27FC236}">
                <a16:creationId xmlns:a16="http://schemas.microsoft.com/office/drawing/2014/main" id="{87D76CF3-BE9E-4D1D-A997-59B05042D4B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847723" y="5403412"/>
            <a:ext cx="597530" cy="506994"/>
          </a:xfrm>
          <a:prstGeom prst="bentConnector3">
            <a:avLst>
              <a:gd name="adj1" fmla="val 0"/>
            </a:avLst>
          </a:prstGeom>
          <a:ln w="22225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矩形: 圓角 22">
            <a:extLst>
              <a:ext uri="{FF2B5EF4-FFF2-40B4-BE49-F238E27FC236}">
                <a16:creationId xmlns:a16="http://schemas.microsoft.com/office/drawing/2014/main" id="{D68649B0-A645-45F9-B1DA-5DF22D8A3B67}"/>
              </a:ext>
            </a:extLst>
          </p:cNvPr>
          <p:cNvSpPr/>
          <p:nvPr/>
        </p:nvSpPr>
        <p:spPr>
          <a:xfrm>
            <a:off x="5538680" y="2083102"/>
            <a:ext cx="984102" cy="321080"/>
          </a:xfrm>
          <a:prstGeom prst="roundRect">
            <a:avLst>
              <a:gd name="adj" fmla="val 8074"/>
            </a:avLst>
          </a:prstGeom>
          <a:gradFill>
            <a:gsLst>
              <a:gs pos="1000">
                <a:srgbClr val="374557"/>
              </a:gs>
              <a:gs pos="4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4 x 2.5GbE</a:t>
            </a:r>
            <a:endParaRPr kumimoji="1"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8" name="矩形: 圓角 22">
            <a:extLst>
              <a:ext uri="{FF2B5EF4-FFF2-40B4-BE49-F238E27FC236}">
                <a16:creationId xmlns:a16="http://schemas.microsoft.com/office/drawing/2014/main" id="{899DF11B-8599-4E0F-9B93-2F4EAE0B89B1}"/>
              </a:ext>
            </a:extLst>
          </p:cNvPr>
          <p:cNvSpPr/>
          <p:nvPr/>
        </p:nvSpPr>
        <p:spPr>
          <a:xfrm>
            <a:off x="2994885" y="3794309"/>
            <a:ext cx="420434" cy="277602"/>
          </a:xfrm>
          <a:prstGeom prst="roundRect">
            <a:avLst>
              <a:gd name="adj" fmla="val 11214"/>
            </a:avLst>
          </a:prstGeom>
          <a:gradFill>
            <a:gsLst>
              <a:gs pos="1000">
                <a:srgbClr val="374557"/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1050" b="1">
                <a:solidFill>
                  <a:schemeClr val="bg1"/>
                </a:solidFill>
                <a:latin typeface="微軟正黑體"/>
                <a:ea typeface="微軟正黑體"/>
              </a:rPr>
              <a:t>Slot 3</a:t>
            </a:r>
            <a:endParaRPr lang="zh-TW" altLang="en-US">
              <a:solidFill>
                <a:schemeClr val="bg1"/>
              </a:solidFill>
            </a:endParaRPr>
          </a:p>
        </p:txBody>
      </p:sp>
      <p:cxnSp>
        <p:nvCxnSpPr>
          <p:cNvPr id="119" name="接點: 肘形 118">
            <a:extLst>
              <a:ext uri="{FF2B5EF4-FFF2-40B4-BE49-F238E27FC236}">
                <a16:creationId xmlns:a16="http://schemas.microsoft.com/office/drawing/2014/main" id="{63250FB5-4A21-407C-9837-704ECE04B269}"/>
              </a:ext>
            </a:extLst>
          </p:cNvPr>
          <p:cNvCxnSpPr>
            <a:cxnSpLocks/>
          </p:cNvCxnSpPr>
          <p:nvPr/>
        </p:nvCxnSpPr>
        <p:spPr>
          <a:xfrm rot="10800000" flipV="1">
            <a:off x="6771254" y="2911840"/>
            <a:ext cx="652270" cy="2191504"/>
          </a:xfrm>
          <a:prstGeom prst="bentConnector2">
            <a:avLst/>
          </a:prstGeom>
          <a:ln w="22225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圓角 22">
            <a:extLst>
              <a:ext uri="{FF2B5EF4-FFF2-40B4-BE49-F238E27FC236}">
                <a16:creationId xmlns:a16="http://schemas.microsoft.com/office/drawing/2014/main" id="{D44419D0-374D-4C3A-88B2-EEE0E0FDF492}"/>
              </a:ext>
            </a:extLst>
          </p:cNvPr>
          <p:cNvSpPr/>
          <p:nvPr/>
        </p:nvSpPr>
        <p:spPr>
          <a:xfrm>
            <a:off x="7423524" y="2760941"/>
            <a:ext cx="901987" cy="321080"/>
          </a:xfrm>
          <a:prstGeom prst="roundRect">
            <a:avLst>
              <a:gd name="adj" fmla="val 8074"/>
            </a:avLst>
          </a:prstGeom>
          <a:gradFill>
            <a:gsLst>
              <a:gs pos="1000">
                <a:srgbClr val="374557"/>
              </a:gs>
              <a:gs pos="4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 port</a:t>
            </a:r>
          </a:p>
        </p:txBody>
      </p:sp>
      <p:cxnSp>
        <p:nvCxnSpPr>
          <p:cNvPr id="127" name="接點: 肘形 126">
            <a:extLst>
              <a:ext uri="{FF2B5EF4-FFF2-40B4-BE49-F238E27FC236}">
                <a16:creationId xmlns:a16="http://schemas.microsoft.com/office/drawing/2014/main" id="{44755A00-9678-40AE-BD8C-3B7563C834D0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53287" y="3341676"/>
            <a:ext cx="470239" cy="1765744"/>
          </a:xfrm>
          <a:prstGeom prst="bentConnector2">
            <a:avLst/>
          </a:prstGeom>
          <a:ln w="22225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矩形: 圓角 22">
            <a:extLst>
              <a:ext uri="{FF2B5EF4-FFF2-40B4-BE49-F238E27FC236}">
                <a16:creationId xmlns:a16="http://schemas.microsoft.com/office/drawing/2014/main" id="{A64B9D0B-F3EF-4C82-BB39-E7E288A1828B}"/>
              </a:ext>
            </a:extLst>
          </p:cNvPr>
          <p:cNvSpPr/>
          <p:nvPr/>
        </p:nvSpPr>
        <p:spPr>
          <a:xfrm>
            <a:off x="7423525" y="3190777"/>
            <a:ext cx="1331176" cy="321080"/>
          </a:xfrm>
          <a:prstGeom prst="roundRect">
            <a:avLst>
              <a:gd name="adj" fmla="val 8074"/>
            </a:avLst>
          </a:prstGeom>
          <a:gradFill>
            <a:gsLst>
              <a:gs pos="1000">
                <a:srgbClr val="374557"/>
              </a:gs>
              <a:gs pos="4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Reset button</a:t>
            </a:r>
          </a:p>
        </p:txBody>
      </p:sp>
      <p:cxnSp>
        <p:nvCxnSpPr>
          <p:cNvPr id="140" name="直線接點 139">
            <a:extLst>
              <a:ext uri="{FF2B5EF4-FFF2-40B4-BE49-F238E27FC236}">
                <a16:creationId xmlns:a16="http://schemas.microsoft.com/office/drawing/2014/main" id="{4EAA922A-BD5D-4907-A643-61386A7E00F6}"/>
              </a:ext>
            </a:extLst>
          </p:cNvPr>
          <p:cNvCxnSpPr>
            <a:cxnSpLocks/>
          </p:cNvCxnSpPr>
          <p:nvPr/>
        </p:nvCxnSpPr>
        <p:spPr>
          <a:xfrm>
            <a:off x="9481781" y="4668116"/>
            <a:ext cx="1146987" cy="0"/>
          </a:xfrm>
          <a:prstGeom prst="line">
            <a:avLst/>
          </a:prstGeom>
          <a:ln w="22225"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矩形: 圓角 22">
            <a:extLst>
              <a:ext uri="{FF2B5EF4-FFF2-40B4-BE49-F238E27FC236}">
                <a16:creationId xmlns:a16="http://schemas.microsoft.com/office/drawing/2014/main" id="{98FA8353-DD4C-4492-ABC9-50B4F6528293}"/>
              </a:ext>
            </a:extLst>
          </p:cNvPr>
          <p:cNvSpPr/>
          <p:nvPr/>
        </p:nvSpPr>
        <p:spPr>
          <a:xfrm>
            <a:off x="10438732" y="4516235"/>
            <a:ext cx="1163959" cy="312421"/>
          </a:xfrm>
          <a:prstGeom prst="roundRect">
            <a:avLst>
              <a:gd name="adj" fmla="val 8074"/>
            </a:avLst>
          </a:prstGeom>
          <a:gradFill>
            <a:gsLst>
              <a:gs pos="1000">
                <a:srgbClr val="374557"/>
              </a:gs>
              <a:gs pos="4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2 x 550W PSU</a:t>
            </a:r>
          </a:p>
        </p:txBody>
      </p:sp>
      <p:sp>
        <p:nvSpPr>
          <p:cNvPr id="146" name="矩形: 圓角 22">
            <a:extLst>
              <a:ext uri="{FF2B5EF4-FFF2-40B4-BE49-F238E27FC236}">
                <a16:creationId xmlns:a16="http://schemas.microsoft.com/office/drawing/2014/main" id="{C52BCCDD-B686-4E93-94EE-F394DC76FD4A}"/>
              </a:ext>
            </a:extLst>
          </p:cNvPr>
          <p:cNvSpPr/>
          <p:nvPr/>
        </p:nvSpPr>
        <p:spPr>
          <a:xfrm>
            <a:off x="3775634" y="5748999"/>
            <a:ext cx="1120731" cy="329739"/>
          </a:xfrm>
          <a:prstGeom prst="roundRect">
            <a:avLst>
              <a:gd name="adj" fmla="val 8074"/>
            </a:avLst>
          </a:prstGeom>
          <a:gradFill>
            <a:gsLst>
              <a:gs pos="1000">
                <a:srgbClr val="374557"/>
              </a:gs>
              <a:gs pos="4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HDMI 4K 1.4b</a:t>
            </a:r>
            <a:endParaRPr kumimoji="1"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8" name="矩形: 圓角 22">
            <a:extLst>
              <a:ext uri="{FF2B5EF4-FFF2-40B4-BE49-F238E27FC236}">
                <a16:creationId xmlns:a16="http://schemas.microsoft.com/office/drawing/2014/main" id="{E2318C14-BD79-4800-93B5-C058A99D2D05}"/>
              </a:ext>
            </a:extLst>
          </p:cNvPr>
          <p:cNvSpPr/>
          <p:nvPr/>
        </p:nvSpPr>
        <p:spPr>
          <a:xfrm>
            <a:off x="5655407" y="5580421"/>
            <a:ext cx="2083806" cy="502280"/>
          </a:xfrm>
          <a:prstGeom prst="roundRect">
            <a:avLst>
              <a:gd name="adj" fmla="val 8074"/>
            </a:avLst>
          </a:prstGeom>
          <a:gradFill>
            <a:gsLst>
              <a:gs pos="1000">
                <a:srgbClr val="374557"/>
              </a:gs>
              <a:gs pos="4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2 x USB 3.2 Gen2 Type-A</a:t>
            </a:r>
          </a:p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2 x USB 3.2 Gen2 Type-C</a:t>
            </a:r>
          </a:p>
        </p:txBody>
      </p:sp>
      <p:cxnSp>
        <p:nvCxnSpPr>
          <p:cNvPr id="149" name="接點: 肘形 148">
            <a:extLst>
              <a:ext uri="{FF2B5EF4-FFF2-40B4-BE49-F238E27FC236}">
                <a16:creationId xmlns:a16="http://schemas.microsoft.com/office/drawing/2014/main" id="{F19221CA-143F-4C11-8AB5-D9100F5B5D55}"/>
              </a:ext>
            </a:extLst>
          </p:cNvPr>
          <p:cNvCxnSpPr>
            <a:cxnSpLocks/>
            <a:stCxn id="148" idx="0"/>
          </p:cNvCxnSpPr>
          <p:nvPr/>
        </p:nvCxnSpPr>
        <p:spPr>
          <a:xfrm rot="16200000" flipV="1">
            <a:off x="5713816" y="4596927"/>
            <a:ext cx="259654" cy="1707334"/>
          </a:xfrm>
          <a:prstGeom prst="bentConnector2">
            <a:avLst/>
          </a:prstGeom>
          <a:ln w="22225"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矩形: 圓角 22">
            <a:extLst>
              <a:ext uri="{FF2B5EF4-FFF2-40B4-BE49-F238E27FC236}">
                <a16:creationId xmlns:a16="http://schemas.microsoft.com/office/drawing/2014/main" id="{34928662-4725-4A78-B394-FA72C5BC027C}"/>
              </a:ext>
            </a:extLst>
          </p:cNvPr>
          <p:cNvSpPr/>
          <p:nvPr/>
        </p:nvSpPr>
        <p:spPr>
          <a:xfrm>
            <a:off x="3391825" y="4376102"/>
            <a:ext cx="420434" cy="277602"/>
          </a:xfrm>
          <a:prstGeom prst="roundRect">
            <a:avLst>
              <a:gd name="adj" fmla="val 11214"/>
            </a:avLst>
          </a:prstGeom>
          <a:gradFill>
            <a:gsLst>
              <a:gs pos="1000">
                <a:srgbClr val="374557"/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1050" b="1">
                <a:solidFill>
                  <a:schemeClr val="bg1"/>
                </a:solidFill>
                <a:latin typeface="微軟正黑體"/>
                <a:ea typeface="微軟正黑體"/>
              </a:rPr>
              <a:t>Slot 2</a:t>
            </a:r>
          </a:p>
        </p:txBody>
      </p:sp>
      <p:sp>
        <p:nvSpPr>
          <p:cNvPr id="154" name="矩形: 圓角 22">
            <a:extLst>
              <a:ext uri="{FF2B5EF4-FFF2-40B4-BE49-F238E27FC236}">
                <a16:creationId xmlns:a16="http://schemas.microsoft.com/office/drawing/2014/main" id="{988AB1C0-FEB2-4428-95AE-CF17153A0803}"/>
              </a:ext>
            </a:extLst>
          </p:cNvPr>
          <p:cNvSpPr/>
          <p:nvPr/>
        </p:nvSpPr>
        <p:spPr>
          <a:xfrm>
            <a:off x="3775634" y="3794309"/>
            <a:ext cx="420434" cy="277602"/>
          </a:xfrm>
          <a:prstGeom prst="roundRect">
            <a:avLst>
              <a:gd name="adj" fmla="val 11214"/>
            </a:avLst>
          </a:prstGeom>
          <a:gradFill>
            <a:gsLst>
              <a:gs pos="1000">
                <a:srgbClr val="374557"/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1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Slot 1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4ACF6A71-F77A-F74C-8180-F7948F2F8033}"/>
              </a:ext>
            </a:extLst>
          </p:cNvPr>
          <p:cNvSpPr/>
          <p:nvPr/>
        </p:nvSpPr>
        <p:spPr>
          <a:xfrm>
            <a:off x="644670" y="1690071"/>
            <a:ext cx="4423769" cy="7540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400" b="1">
                <a:latin typeface="微軟正黑體"/>
                <a:ea typeface="微軟正黑體"/>
              </a:rPr>
              <a:t>3 </a:t>
            </a:r>
            <a:r>
              <a:rPr lang="zh-TW" altLang="en-US" sz="1400" b="1">
                <a:latin typeface="微軟正黑體"/>
                <a:ea typeface="微軟正黑體"/>
              </a:rPr>
              <a:t>個</a:t>
            </a:r>
            <a:r>
              <a:rPr lang="en-US" altLang="zh-TW" sz="1400" b="1">
                <a:latin typeface="微軟正黑體"/>
                <a:ea typeface="微軟正黑體"/>
              </a:rPr>
              <a:t> PCIe Gen3 </a:t>
            </a:r>
            <a:r>
              <a:rPr lang="zh-TW" altLang="en-US" sz="1400" b="1">
                <a:latin typeface="微軟正黑體"/>
                <a:ea typeface="微軟正黑體"/>
              </a:rPr>
              <a:t>插槽</a:t>
            </a:r>
            <a:endParaRPr lang="en-US" altLang="zh-TW" sz="1400" b="1">
              <a:latin typeface="微軟正黑體"/>
              <a:ea typeface="微軟正黑體"/>
            </a:endParaRPr>
          </a:p>
          <a:p>
            <a:pPr marL="85725" indent="-85725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en-US" sz="1200">
                <a:latin typeface="微軟正黑體"/>
                <a:ea typeface="微軟正黑體"/>
                <a:cs typeface="Calibri"/>
              </a:rPr>
              <a:t>Slot 1</a:t>
            </a:r>
            <a:r>
              <a:rPr lang="zh-TW" altLang="en-US" sz="1200">
                <a:latin typeface="微軟正黑體"/>
                <a:ea typeface="微軟正黑體"/>
                <a:cs typeface="Calibri"/>
              </a:rPr>
              <a:t> </a:t>
            </a:r>
            <a:r>
              <a:rPr lang="en-US" sz="1200">
                <a:latin typeface="微軟正黑體"/>
                <a:ea typeface="微軟正黑體"/>
                <a:cs typeface="Calibri"/>
              </a:rPr>
              <a:t>: Gen3 x8 </a:t>
            </a:r>
            <a:br>
              <a:rPr lang="en-US" sz="1200">
                <a:latin typeface="微軟正黑體"/>
                <a:ea typeface="微軟正黑體"/>
                <a:cs typeface="Calibri"/>
              </a:rPr>
            </a:br>
            <a:r>
              <a:rPr lang="en-US" sz="1200">
                <a:latin typeface="微軟正黑體"/>
                <a:ea typeface="微軟正黑體"/>
                <a:cs typeface="Calibri"/>
              </a:rPr>
              <a:t>(若 slot 2 </a:t>
            </a:r>
            <a:r>
              <a:rPr lang="en-US" sz="1200" err="1">
                <a:latin typeface="微軟正黑體"/>
                <a:ea typeface="微軟正黑體"/>
                <a:cs typeface="Calibri"/>
              </a:rPr>
              <a:t>被佔用時，則為</a:t>
            </a:r>
            <a:r>
              <a:rPr lang="en-US" sz="1200">
                <a:latin typeface="微軟正黑體"/>
                <a:ea typeface="微軟正黑體"/>
                <a:cs typeface="Calibri"/>
              </a:rPr>
              <a:t> Gen3 x4)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6317548-0D75-44BC-99A3-3786749D5BCA}"/>
              </a:ext>
            </a:extLst>
          </p:cNvPr>
          <p:cNvSpPr/>
          <p:nvPr/>
        </p:nvSpPr>
        <p:spPr>
          <a:xfrm>
            <a:off x="3521986" y="1894167"/>
            <a:ext cx="1707334" cy="5386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85725" indent="-85725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en-US" sz="1200">
                <a:latin typeface="微軟正黑體"/>
                <a:ea typeface="微軟正黑體"/>
                <a:cs typeface="Calibri"/>
              </a:rPr>
              <a:t>Slot 2</a:t>
            </a:r>
            <a:r>
              <a:rPr lang="zh-TW" altLang="en-US" sz="1200">
                <a:latin typeface="微軟正黑體"/>
                <a:ea typeface="微軟正黑體"/>
                <a:cs typeface="Calibri"/>
              </a:rPr>
              <a:t> </a:t>
            </a:r>
            <a:r>
              <a:rPr lang="en-US" sz="1200">
                <a:latin typeface="微軟正黑體"/>
                <a:ea typeface="微軟正黑體"/>
                <a:cs typeface="Calibri"/>
              </a:rPr>
              <a:t>: Gen3 x4</a:t>
            </a:r>
          </a:p>
          <a:p>
            <a:pPr marL="85725" indent="-85725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en-US" sz="1200">
                <a:latin typeface="微軟正黑體"/>
                <a:ea typeface="微軟正黑體"/>
                <a:cs typeface="Calibri"/>
              </a:rPr>
              <a:t>Slot 3</a:t>
            </a:r>
            <a:r>
              <a:rPr lang="zh-TW" altLang="en-US" sz="1200">
                <a:latin typeface="微軟正黑體"/>
                <a:ea typeface="微軟正黑體"/>
                <a:cs typeface="Calibri"/>
              </a:rPr>
              <a:t> </a:t>
            </a:r>
            <a:r>
              <a:rPr lang="en-US" sz="1200">
                <a:latin typeface="微軟正黑體"/>
                <a:ea typeface="微軟正黑體"/>
                <a:cs typeface="Calibri"/>
              </a:rPr>
              <a:t>: Gen3 x4</a:t>
            </a:r>
            <a:endParaRPr lang="en-US" sz="1200">
              <a:latin typeface="Calibri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67E84E6-3353-4CC2-88A0-8AC354A2EB80}"/>
              </a:ext>
            </a:extLst>
          </p:cNvPr>
          <p:cNvSpPr txBox="1"/>
          <p:nvPr/>
        </p:nvSpPr>
        <p:spPr>
          <a:xfrm>
            <a:off x="287043" y="4538922"/>
            <a:ext cx="1200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88.3 mm</a:t>
            </a:r>
          </a:p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高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161B59F-BE69-4BA3-8C3E-0FAD6BA183A1}"/>
              </a:ext>
            </a:extLst>
          </p:cNvPr>
          <p:cNvSpPr txBox="1"/>
          <p:nvPr/>
        </p:nvSpPr>
        <p:spPr>
          <a:xfrm>
            <a:off x="5072467" y="6281770"/>
            <a:ext cx="1880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481.07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mm (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寬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)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F88F0DB-1790-4B18-B1DD-869A47E919B9}"/>
              </a:ext>
            </a:extLst>
          </p:cNvPr>
          <p:cNvSpPr txBox="1"/>
          <p:nvPr/>
        </p:nvSpPr>
        <p:spPr>
          <a:xfrm>
            <a:off x="450620" y="3190777"/>
            <a:ext cx="1200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515.02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mm</a:t>
            </a:r>
          </a:p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深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8776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237BA9-C46C-064E-B641-CDD06003C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適用中大型企業應用的高規硬體配置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CC2BF0D-B950-1048-9022-0C2530AEC7E5}"/>
              </a:ext>
            </a:extLst>
          </p:cNvPr>
          <p:cNvSpPr/>
          <p:nvPr/>
        </p:nvSpPr>
        <p:spPr>
          <a:xfrm>
            <a:off x="5134863" y="2711087"/>
            <a:ext cx="827784" cy="15286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63DB50EF-E1A7-4078-A161-DAC1D3B1E500}"/>
              </a:ext>
            </a:extLst>
          </p:cNvPr>
          <p:cNvCxnSpPr>
            <a:cxnSpLocks/>
          </p:cNvCxnSpPr>
          <p:nvPr/>
        </p:nvCxnSpPr>
        <p:spPr>
          <a:xfrm>
            <a:off x="5962647" y="3012877"/>
            <a:ext cx="182500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C4984951-A7DD-41EA-B69F-3BD036DB6710}"/>
              </a:ext>
            </a:extLst>
          </p:cNvPr>
          <p:cNvSpPr/>
          <p:nvPr/>
        </p:nvSpPr>
        <p:spPr>
          <a:xfrm>
            <a:off x="4005943" y="4015379"/>
            <a:ext cx="1029696" cy="11344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9F0C4842-6043-42E3-8698-DA37F6F08226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035639" y="4582621"/>
            <a:ext cx="2850071" cy="1940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67E75FCF-91F2-4565-ADA5-508442972695}"/>
              </a:ext>
            </a:extLst>
          </p:cNvPr>
          <p:cNvSpPr/>
          <p:nvPr/>
        </p:nvSpPr>
        <p:spPr>
          <a:xfrm>
            <a:off x="3555264" y="3589176"/>
            <a:ext cx="389134" cy="170404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04BBCA04-13E1-4EF1-8E46-066136CF592C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3749831" y="2170090"/>
            <a:ext cx="0" cy="141908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69DAB298-FC2B-4C8E-9006-CB14A70F38C8}"/>
              </a:ext>
            </a:extLst>
          </p:cNvPr>
          <p:cNvSpPr/>
          <p:nvPr/>
        </p:nvSpPr>
        <p:spPr>
          <a:xfrm>
            <a:off x="1491833" y="1891546"/>
            <a:ext cx="5028220" cy="354535"/>
          </a:xfrm>
          <a:prstGeom prst="roundRect">
            <a:avLst>
              <a:gd name="adj" fmla="val 8074"/>
            </a:avLst>
          </a:prstGeom>
          <a:gradFill>
            <a:gsLst>
              <a:gs pos="1000">
                <a:srgbClr val="374557"/>
              </a:gs>
              <a:gs pos="4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80975"/>
            <a:r>
              <a:rPr lang="en-US" altLang="zh-TW" sz="1600" b="1">
                <a:latin typeface="微軟正黑體"/>
                <a:ea typeface="微軟正黑體"/>
              </a:rPr>
              <a:t>4 </a:t>
            </a:r>
            <a:r>
              <a:rPr lang="zh-TW" altLang="en-US" sz="1600" b="1">
                <a:latin typeface="微軟正黑體"/>
                <a:ea typeface="微軟正黑體"/>
              </a:rPr>
              <a:t>個</a:t>
            </a:r>
            <a:r>
              <a:rPr lang="en-US" altLang="zh-TW" sz="1600" b="1">
                <a:latin typeface="微軟正黑體"/>
                <a:ea typeface="微軟正黑體"/>
              </a:rPr>
              <a:t> DDR4 UDIMM ECC </a:t>
            </a:r>
            <a:r>
              <a:rPr lang="zh-TW" altLang="en-US" sz="1600" b="1">
                <a:latin typeface="微軟正黑體"/>
                <a:ea typeface="微軟正黑體"/>
              </a:rPr>
              <a:t>插槽，最高支援至</a:t>
            </a:r>
            <a:r>
              <a:rPr lang="en-US" altLang="zh-TW" sz="1600" b="1">
                <a:latin typeface="微軟正黑體"/>
                <a:ea typeface="微軟正黑體"/>
              </a:rPr>
              <a:t> 128GB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6BB2C9A6-131C-4797-8616-74939D7CC439}"/>
              </a:ext>
            </a:extLst>
          </p:cNvPr>
          <p:cNvSpPr/>
          <p:nvPr/>
        </p:nvSpPr>
        <p:spPr>
          <a:xfrm>
            <a:off x="7218121" y="2337688"/>
            <a:ext cx="3967637" cy="1259861"/>
          </a:xfrm>
          <a:prstGeom prst="roundRect">
            <a:avLst>
              <a:gd name="adj" fmla="val 8074"/>
            </a:avLst>
          </a:prstGeom>
          <a:gradFill>
            <a:gsLst>
              <a:gs pos="1000">
                <a:srgbClr val="374557"/>
              </a:gs>
              <a:gs pos="4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66700" indent="-179388">
              <a:spcBef>
                <a:spcPts val="600"/>
              </a:spcBef>
            </a:pPr>
            <a:r>
              <a:rPr lang="en-US" altLang="zh-TW" sz="1600" b="1">
                <a:latin typeface="微軟正黑體"/>
                <a:ea typeface="微軟正黑體"/>
              </a:rPr>
              <a:t>3 </a:t>
            </a:r>
            <a:r>
              <a:rPr lang="zh-TW" altLang="en-US" sz="1600" b="1">
                <a:latin typeface="微軟正黑體"/>
                <a:ea typeface="微軟正黑體"/>
              </a:rPr>
              <a:t>個</a:t>
            </a:r>
            <a:r>
              <a:rPr lang="en-US" altLang="zh-TW" sz="1600" b="1">
                <a:latin typeface="微軟正黑體"/>
                <a:ea typeface="微軟正黑體"/>
              </a:rPr>
              <a:t> PCIe Gen3 </a:t>
            </a:r>
            <a:r>
              <a:rPr lang="zh-TW" altLang="en-US" sz="1600" b="1">
                <a:latin typeface="微軟正黑體"/>
                <a:ea typeface="微軟正黑體"/>
              </a:rPr>
              <a:t>插槽</a:t>
            </a:r>
            <a:endParaRPr lang="en-US" altLang="zh-TW" sz="1600" b="1">
              <a:latin typeface="微軟正黑體"/>
              <a:ea typeface="微軟正黑體"/>
            </a:endParaRPr>
          </a:p>
          <a:p>
            <a:pPr marL="180975" indent="-936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>
                <a:latin typeface="微軟正黑體"/>
                <a:ea typeface="微軟正黑體"/>
                <a:cs typeface="Calibri"/>
              </a:rPr>
              <a:t>Slot 1: Gen3 x8 (若 slot 2 </a:t>
            </a:r>
            <a:r>
              <a:rPr lang="en-US" altLang="zh-TW" sz="1200" err="1">
                <a:latin typeface="微軟正黑體"/>
                <a:ea typeface="微軟正黑體"/>
                <a:cs typeface="Calibri"/>
              </a:rPr>
              <a:t>被佔用時，則為</a:t>
            </a:r>
            <a:r>
              <a:rPr lang="en-US" altLang="zh-TW" sz="1200">
                <a:latin typeface="微軟正黑體"/>
                <a:ea typeface="微軟正黑體"/>
                <a:cs typeface="Calibri"/>
              </a:rPr>
              <a:t> Gen3 x4)</a:t>
            </a:r>
          </a:p>
          <a:p>
            <a:pPr marL="180975" indent="-936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>
                <a:latin typeface="微軟正黑體"/>
                <a:ea typeface="微軟正黑體"/>
                <a:cs typeface="Calibri"/>
              </a:rPr>
              <a:t>Slot 2: Gen3 x4</a:t>
            </a:r>
          </a:p>
          <a:p>
            <a:pPr marL="180975" indent="-936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>
                <a:latin typeface="微軟正黑體"/>
                <a:ea typeface="微軟正黑體"/>
                <a:cs typeface="Calibri"/>
              </a:rPr>
              <a:t>Slot 3: Gen3 x4</a:t>
            </a:r>
            <a:endParaRPr lang="en-US" altLang="zh-TW" sz="1200">
              <a:latin typeface="Calibri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DFD05F8C-A0AE-416A-B608-E21EC5D80D75}"/>
              </a:ext>
            </a:extLst>
          </p:cNvPr>
          <p:cNvSpPr/>
          <p:nvPr/>
        </p:nvSpPr>
        <p:spPr>
          <a:xfrm>
            <a:off x="7218121" y="3924277"/>
            <a:ext cx="3967637" cy="1594543"/>
          </a:xfrm>
          <a:prstGeom prst="roundRect">
            <a:avLst>
              <a:gd name="adj" fmla="val 8074"/>
            </a:avLst>
          </a:prstGeom>
          <a:gradFill>
            <a:gsLst>
              <a:gs pos="1000">
                <a:srgbClr val="374557"/>
              </a:gs>
              <a:gs pos="4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66700" indent="-179388">
              <a:spcBef>
                <a:spcPts val="600"/>
              </a:spcBef>
            </a:pPr>
            <a:r>
              <a:rPr lang="en-US" altLang="zh-TW" sz="1600" b="1">
                <a:latin typeface="微軟正黑體"/>
                <a:ea typeface="微軟正黑體"/>
              </a:rPr>
              <a:t>Intel Xeon W </a:t>
            </a:r>
            <a:r>
              <a:rPr lang="zh-TW" altLang="en-US" sz="1600" b="1">
                <a:latin typeface="微軟正黑體"/>
                <a:ea typeface="微軟正黑體"/>
              </a:rPr>
              <a:t>六核與八核處理器</a:t>
            </a:r>
          </a:p>
          <a:p>
            <a:pPr marL="180975" indent="-936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>
                <a:latin typeface="微軟正黑體"/>
                <a:ea typeface="微軟正黑體"/>
              </a:rPr>
              <a:t>Xeon® W-1250 6 </a:t>
            </a:r>
            <a:r>
              <a:rPr lang="zh-TW" altLang="en-US" sz="1200">
                <a:latin typeface="微軟正黑體"/>
                <a:ea typeface="微軟正黑體"/>
              </a:rPr>
              <a:t>核心 </a:t>
            </a:r>
            <a:r>
              <a:rPr lang="en-US" altLang="zh-TW" sz="1200">
                <a:latin typeface="微軟正黑體"/>
                <a:ea typeface="微軟正黑體"/>
              </a:rPr>
              <a:t>/ 12 </a:t>
            </a:r>
            <a:r>
              <a:rPr lang="zh-TW" altLang="en-US" sz="1200">
                <a:latin typeface="微軟正黑體"/>
                <a:ea typeface="微軟正黑體"/>
              </a:rPr>
              <a:t>執行緒 </a:t>
            </a:r>
            <a:br>
              <a:rPr lang="en-US" altLang="zh-TW" sz="1200">
                <a:latin typeface="微軟正黑體"/>
                <a:ea typeface="微軟正黑體"/>
              </a:rPr>
            </a:br>
            <a:r>
              <a:rPr lang="en-US" altLang="zh-TW" sz="1200">
                <a:latin typeface="微軟正黑體"/>
                <a:ea typeface="微軟正黑體"/>
              </a:rPr>
              <a:t>3.3 GHz </a:t>
            </a:r>
            <a:r>
              <a:rPr lang="zh-TW" altLang="en-US" sz="1200">
                <a:latin typeface="微軟正黑體"/>
                <a:ea typeface="微軟正黑體"/>
              </a:rPr>
              <a:t>處理器 </a:t>
            </a:r>
            <a:r>
              <a:rPr lang="en-US" altLang="zh-TW" sz="1200">
                <a:latin typeface="微軟正黑體"/>
                <a:ea typeface="微軟正黑體"/>
              </a:rPr>
              <a:t>(</a:t>
            </a:r>
            <a:r>
              <a:rPr lang="zh-TW" altLang="en-US" sz="1200">
                <a:latin typeface="微軟正黑體"/>
                <a:ea typeface="微軟正黑體"/>
              </a:rPr>
              <a:t>最高超頻至 </a:t>
            </a:r>
            <a:r>
              <a:rPr lang="en-US" altLang="zh-TW" sz="1200">
                <a:latin typeface="微軟正黑體"/>
                <a:ea typeface="微軟正黑體"/>
              </a:rPr>
              <a:t>4.7 GHz)</a:t>
            </a:r>
          </a:p>
          <a:p>
            <a:pPr marL="180975" indent="-936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200">
                <a:latin typeface="微軟正黑體"/>
                <a:ea typeface="微軟正黑體"/>
              </a:rPr>
              <a:t>Xeon® W-1270 8 </a:t>
            </a:r>
            <a:r>
              <a:rPr lang="zh-TW" altLang="en-US" sz="1200">
                <a:latin typeface="微軟正黑體"/>
                <a:ea typeface="微軟正黑體"/>
              </a:rPr>
              <a:t>核心 </a:t>
            </a:r>
            <a:r>
              <a:rPr lang="en-US" altLang="zh-TW" sz="1200">
                <a:latin typeface="微軟正黑體"/>
                <a:ea typeface="微軟正黑體"/>
              </a:rPr>
              <a:t>/ 16 </a:t>
            </a:r>
            <a:r>
              <a:rPr lang="zh-TW" altLang="en-US" sz="1200">
                <a:latin typeface="微軟正黑體"/>
                <a:ea typeface="微軟正黑體"/>
              </a:rPr>
              <a:t>執行緒 </a:t>
            </a:r>
            <a:br>
              <a:rPr lang="en-US" altLang="zh-TW" sz="1200">
                <a:latin typeface="微軟正黑體"/>
                <a:ea typeface="微軟正黑體"/>
              </a:rPr>
            </a:br>
            <a:r>
              <a:rPr lang="en-US" altLang="zh-TW" sz="1200">
                <a:latin typeface="微軟正黑體"/>
                <a:ea typeface="微軟正黑體"/>
              </a:rPr>
              <a:t>3.4 GHz </a:t>
            </a:r>
            <a:r>
              <a:rPr lang="zh-TW" altLang="en-US" sz="1200">
                <a:latin typeface="微軟正黑體"/>
                <a:ea typeface="微軟正黑體"/>
              </a:rPr>
              <a:t>處理器 </a:t>
            </a:r>
            <a:r>
              <a:rPr lang="en-US" altLang="zh-TW" sz="1200">
                <a:latin typeface="微軟正黑體"/>
                <a:ea typeface="微軟正黑體"/>
              </a:rPr>
              <a:t>(</a:t>
            </a:r>
            <a:r>
              <a:rPr lang="zh-TW" altLang="en-US" sz="1200">
                <a:latin typeface="微軟正黑體"/>
                <a:ea typeface="微軟正黑體"/>
              </a:rPr>
              <a:t>最高超頻至 </a:t>
            </a:r>
            <a:r>
              <a:rPr lang="en-US" altLang="zh-TW" sz="1200">
                <a:latin typeface="微軟正黑體"/>
                <a:ea typeface="微軟正黑體"/>
              </a:rPr>
              <a:t>5.0 GHz)</a:t>
            </a:r>
          </a:p>
        </p:txBody>
      </p:sp>
      <p:sp>
        <p:nvSpPr>
          <p:cNvPr id="12" name="矩形: 圓角 22">
            <a:extLst>
              <a:ext uri="{FF2B5EF4-FFF2-40B4-BE49-F238E27FC236}">
                <a16:creationId xmlns:a16="http://schemas.microsoft.com/office/drawing/2014/main" id="{DEC980BD-7AD7-2948-9906-C7B5393BE418}"/>
              </a:ext>
            </a:extLst>
          </p:cNvPr>
          <p:cNvSpPr/>
          <p:nvPr/>
        </p:nvSpPr>
        <p:spPr>
          <a:xfrm>
            <a:off x="4864453" y="2368224"/>
            <a:ext cx="420434" cy="277602"/>
          </a:xfrm>
          <a:prstGeom prst="roundRect">
            <a:avLst>
              <a:gd name="adj" fmla="val 11214"/>
            </a:avLst>
          </a:prstGeom>
          <a:gradFill>
            <a:gsLst>
              <a:gs pos="1000">
                <a:srgbClr val="374557"/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1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Slot 1</a:t>
            </a:r>
          </a:p>
        </p:txBody>
      </p:sp>
      <p:sp>
        <p:nvSpPr>
          <p:cNvPr id="13" name="矩形: 圓角 22">
            <a:extLst>
              <a:ext uri="{FF2B5EF4-FFF2-40B4-BE49-F238E27FC236}">
                <a16:creationId xmlns:a16="http://schemas.microsoft.com/office/drawing/2014/main" id="{049055BD-370E-9147-9C06-F66C8A01C734}"/>
              </a:ext>
            </a:extLst>
          </p:cNvPr>
          <p:cNvSpPr/>
          <p:nvPr/>
        </p:nvSpPr>
        <p:spPr>
          <a:xfrm>
            <a:off x="5324027" y="2368224"/>
            <a:ext cx="420434" cy="277602"/>
          </a:xfrm>
          <a:prstGeom prst="roundRect">
            <a:avLst>
              <a:gd name="adj" fmla="val 11214"/>
            </a:avLst>
          </a:prstGeom>
          <a:gradFill>
            <a:gsLst>
              <a:gs pos="1000">
                <a:srgbClr val="374557"/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1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Slot 2</a:t>
            </a:r>
          </a:p>
        </p:txBody>
      </p:sp>
      <p:sp>
        <p:nvSpPr>
          <p:cNvPr id="14" name="矩形: 圓角 22">
            <a:extLst>
              <a:ext uri="{FF2B5EF4-FFF2-40B4-BE49-F238E27FC236}">
                <a16:creationId xmlns:a16="http://schemas.microsoft.com/office/drawing/2014/main" id="{A94E2501-EED9-4F48-9AAF-961795A203A0}"/>
              </a:ext>
            </a:extLst>
          </p:cNvPr>
          <p:cNvSpPr/>
          <p:nvPr/>
        </p:nvSpPr>
        <p:spPr>
          <a:xfrm>
            <a:off x="5788150" y="2373022"/>
            <a:ext cx="420434" cy="277602"/>
          </a:xfrm>
          <a:prstGeom prst="roundRect">
            <a:avLst>
              <a:gd name="adj" fmla="val 11214"/>
            </a:avLst>
          </a:prstGeom>
          <a:gradFill>
            <a:gsLst>
              <a:gs pos="1000">
                <a:srgbClr val="374557"/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1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Slot 3</a:t>
            </a:r>
          </a:p>
        </p:txBody>
      </p:sp>
    </p:spTree>
    <p:extLst>
      <p:ext uri="{BB962C8B-B14F-4D97-AF65-F5344CB8AC3E}">
        <p14:creationId xmlns:p14="http://schemas.microsoft.com/office/powerpoint/2010/main" val="1009873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53C7AE3F-9FFD-413E-B290-89221FFFE3AC}"/>
              </a:ext>
            </a:extLst>
          </p:cNvPr>
          <p:cNvSpPr/>
          <p:nvPr/>
        </p:nvSpPr>
        <p:spPr>
          <a:xfrm>
            <a:off x="419658" y="1863345"/>
            <a:ext cx="3858734" cy="4722390"/>
          </a:xfrm>
          <a:prstGeom prst="roundRect">
            <a:avLst>
              <a:gd name="adj" fmla="val 1947"/>
            </a:avLst>
          </a:prstGeom>
          <a:gradFill>
            <a:gsLst>
              <a:gs pos="0">
                <a:schemeClr val="tx1"/>
              </a:gs>
              <a:gs pos="75200">
                <a:schemeClr val="tx1">
                  <a:alpha val="77000"/>
                </a:schemeClr>
              </a:gs>
              <a:gs pos="100000">
                <a:schemeClr val="tx1"/>
              </a:gs>
            </a:gsLst>
            <a:lin ang="5400000" scaled="0"/>
          </a:gradFill>
          <a:ln w="9525">
            <a:gradFill>
              <a:gsLst>
                <a:gs pos="100000">
                  <a:srgbClr val="FF0000"/>
                </a:gs>
                <a:gs pos="54100">
                  <a:schemeClr val="tx2">
                    <a:lumMod val="75000"/>
                  </a:schemeClr>
                </a:gs>
                <a:gs pos="8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490D4D61-DBFB-4B01-BBAF-327C78038858}"/>
              </a:ext>
            </a:extLst>
          </p:cNvPr>
          <p:cNvSpPr/>
          <p:nvPr/>
        </p:nvSpPr>
        <p:spPr>
          <a:xfrm rot="10800000">
            <a:off x="895215" y="2045182"/>
            <a:ext cx="3011766" cy="545705"/>
          </a:xfrm>
          <a:prstGeom prst="roundRect">
            <a:avLst>
              <a:gd name="adj" fmla="val 7082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C18C9A5-904C-6141-96E5-233C4A5C9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實際嚴苛的測試環境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991BDC6-1972-4545-AB31-0927E984D5D7}"/>
              </a:ext>
            </a:extLst>
          </p:cNvPr>
          <p:cNvSpPr txBox="1"/>
          <p:nvPr/>
        </p:nvSpPr>
        <p:spPr>
          <a:xfrm>
            <a:off x="8400172" y="1769864"/>
            <a:ext cx="3794064" cy="12781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>
                <a:latin typeface="微軟正黑體"/>
                <a:ea typeface="微軟正黑體"/>
              </a:rPr>
              <a:t>2 </a:t>
            </a:r>
            <a:r>
              <a:rPr lang="zh-TW" altLang="en-US" sz="2000" b="1">
                <a:latin typeface="微軟正黑體"/>
                <a:ea typeface="微軟正黑體"/>
              </a:rPr>
              <a:t>個</a:t>
            </a:r>
            <a:r>
              <a:rPr lang="en-US" altLang="zh-TW" sz="2000" b="1">
                <a:latin typeface="微軟正黑體"/>
                <a:ea typeface="微軟正黑體"/>
              </a:rPr>
              <a:t>Client PC</a:t>
            </a:r>
            <a:r>
              <a:rPr lang="zh-TW" altLang="en-US" sz="2000" b="1">
                <a:latin typeface="微軟正黑體"/>
                <a:ea typeface="微軟正黑體"/>
              </a:rPr>
              <a:t>連線同時讀寫</a:t>
            </a:r>
            <a:br>
              <a:rPr lang="en-US" altLang="zh-TW" sz="185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600">
                <a:latin typeface="微軟正黑體"/>
                <a:ea typeface="微軟正黑體"/>
              </a:rPr>
              <a:t>(1) </a:t>
            </a:r>
            <a:r>
              <a:rPr lang="en-US" altLang="zh-TW" sz="1600" err="1">
                <a:latin typeface="微軟正黑體"/>
                <a:ea typeface="微軟正黑體"/>
              </a:rPr>
              <a:t>每個Client端以</a:t>
            </a:r>
            <a:r>
              <a:rPr lang="en-US" altLang="zh-TW" sz="1600">
                <a:latin typeface="微軟正黑體"/>
                <a:ea typeface="微軟正黑體"/>
              </a:rPr>
              <a:t> 8 GB </a:t>
            </a:r>
            <a:r>
              <a:rPr lang="en-US" sz="1600" err="1">
                <a:latin typeface="微軟正黑體"/>
                <a:ea typeface="微軟正黑體"/>
              </a:rPr>
              <a:t>測試檔案</a:t>
            </a:r>
            <a:r>
              <a:rPr lang="en-US" sz="1600">
                <a:latin typeface="微軟正黑體"/>
                <a:ea typeface="微軟正黑體"/>
                <a:cs typeface="Calibri"/>
              </a:rPr>
              <a:t> </a:t>
            </a:r>
            <a:r>
              <a:rPr lang="en-US" altLang="zh-TW" sz="1600">
                <a:latin typeface="微軟正黑體"/>
                <a:ea typeface="微軟正黑體"/>
                <a:cs typeface="Calibri"/>
              </a:rPr>
              <a:t>= 16GB NAS </a:t>
            </a:r>
            <a:r>
              <a:rPr lang="en-US" altLang="zh-TW" sz="1600" err="1">
                <a:latin typeface="微軟正黑體"/>
                <a:ea typeface="微軟正黑體"/>
                <a:cs typeface="Calibri"/>
              </a:rPr>
              <a:t>總讀寫量</a:t>
            </a:r>
            <a:endParaRPr lang="zh-TW" altLang="en-US" sz="1600">
              <a:latin typeface="微軟正黑體"/>
              <a:ea typeface="微軟正黑體"/>
              <a:cs typeface="Calibri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94340B4-BD18-4ED4-9B70-1DB4065F4A90}"/>
              </a:ext>
            </a:extLst>
          </p:cNvPr>
          <p:cNvSpPr/>
          <p:nvPr/>
        </p:nvSpPr>
        <p:spPr>
          <a:xfrm>
            <a:off x="4528348" y="5369150"/>
            <a:ext cx="2787835" cy="25654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1067">
                <a:latin typeface="微軟正黑體" panose="020B0604030504040204" pitchFamily="34" charset="-120"/>
                <a:ea typeface="微軟正黑體" panose="020B0604030504040204" pitchFamily="34" charset="-120"/>
              </a:rPr>
              <a:t>Random I/O 測試 4K block size LUN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D53F5BE2-3AC4-41FD-B346-5B728E56BA8C}"/>
              </a:ext>
            </a:extLst>
          </p:cNvPr>
          <p:cNvSpPr/>
          <p:nvPr/>
        </p:nvSpPr>
        <p:spPr>
          <a:xfrm>
            <a:off x="4516797" y="5587855"/>
            <a:ext cx="2787835" cy="25654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1067">
                <a:latin typeface="微軟正黑體" panose="020B0604030504040204" pitchFamily="34" charset="-120"/>
                <a:ea typeface="微軟正黑體" panose="020B0604030504040204" pitchFamily="34" charset="-120"/>
              </a:rPr>
              <a:t>Sequential I/O 測試 128K block size LUN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AF0473F6-4109-4F2D-9E0B-C7ABACEE59A7}"/>
              </a:ext>
            </a:extLst>
          </p:cNvPr>
          <p:cNvSpPr txBox="1"/>
          <p:nvPr/>
        </p:nvSpPr>
        <p:spPr>
          <a:xfrm>
            <a:off x="8356857" y="4237775"/>
            <a:ext cx="3641922" cy="816506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>
                <a:latin typeface="微軟正黑體"/>
                <a:ea typeface="微軟正黑體"/>
              </a:rPr>
              <a:t>(2) </a:t>
            </a:r>
            <a:r>
              <a:rPr lang="en-US" altLang="zh-TW" sz="1600" err="1">
                <a:latin typeface="微軟正黑體"/>
                <a:ea typeface="微軟正黑體"/>
                <a:cs typeface="Calibri"/>
              </a:rPr>
              <a:t>每</a:t>
            </a:r>
            <a:r>
              <a:rPr lang="zh-TW" altLang="en-US" sz="1600">
                <a:latin typeface="微軟正黑體"/>
                <a:ea typeface="微軟正黑體"/>
                <a:cs typeface="Calibri"/>
              </a:rPr>
              <a:t>個</a:t>
            </a:r>
            <a:r>
              <a:rPr lang="en-US" altLang="zh-TW" sz="1600" err="1">
                <a:latin typeface="微軟正黑體"/>
                <a:ea typeface="微軟正黑體"/>
                <a:cs typeface="Calibri"/>
              </a:rPr>
              <a:t>client端以</a:t>
            </a:r>
            <a:r>
              <a:rPr lang="en-US" altLang="zh-TW" sz="1600">
                <a:latin typeface="微軟正黑體"/>
                <a:ea typeface="微軟正黑體"/>
                <a:cs typeface="Calibri"/>
              </a:rPr>
              <a:t> 256</a:t>
            </a:r>
            <a:r>
              <a:rPr lang="zh-TW" altLang="en-US" sz="1600">
                <a:latin typeface="微軟正黑體"/>
                <a:ea typeface="微軟正黑體"/>
                <a:cs typeface="Calibri"/>
              </a:rPr>
              <a:t>GB </a:t>
            </a:r>
            <a:r>
              <a:rPr lang="en-US" altLang="zh-TW" sz="1600" err="1">
                <a:latin typeface="微軟正黑體"/>
                <a:ea typeface="微軟正黑體"/>
                <a:cs typeface="Calibri"/>
              </a:rPr>
              <a:t>測試檔案</a:t>
            </a:r>
            <a:r>
              <a:rPr lang="en-US" altLang="zh-TW" sz="1600">
                <a:latin typeface="微軟正黑體"/>
                <a:ea typeface="微軟正黑體"/>
                <a:cs typeface="Calibri"/>
              </a:rPr>
              <a:t> =</a:t>
            </a:r>
            <a:r>
              <a:rPr lang="zh-TW" altLang="en-US" sz="1600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TW" sz="1600">
                <a:latin typeface="微軟正黑體"/>
                <a:ea typeface="微軟正黑體"/>
                <a:cs typeface="Calibri"/>
              </a:rPr>
              <a:t>512 GB</a:t>
            </a:r>
            <a:r>
              <a:rPr lang="zh-TW" altLang="en-US" sz="1600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TW" sz="1600">
                <a:latin typeface="微軟正黑體"/>
                <a:ea typeface="微軟正黑體"/>
                <a:cs typeface="Calibri"/>
              </a:rPr>
              <a:t>NAS </a:t>
            </a:r>
            <a:r>
              <a:rPr lang="zh-TW" altLang="en-US" sz="1600">
                <a:latin typeface="微軟正黑體"/>
                <a:ea typeface="微軟正黑體"/>
                <a:cs typeface="Calibri"/>
              </a:rPr>
              <a:t>總讀寫量</a:t>
            </a:r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900355E9-2E1C-43B7-8E1C-6AA38F93FADD}"/>
              </a:ext>
            </a:extLst>
          </p:cNvPr>
          <p:cNvGrpSpPr/>
          <p:nvPr/>
        </p:nvGrpSpPr>
        <p:grpSpPr>
          <a:xfrm>
            <a:off x="8968571" y="3283855"/>
            <a:ext cx="733628" cy="876360"/>
            <a:chOff x="5460698" y="2400243"/>
            <a:chExt cx="582274" cy="695560"/>
          </a:xfrm>
        </p:grpSpPr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C7CEE04A-8117-4251-98EB-FC9C1DCD0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60698" y="2400243"/>
              <a:ext cx="582274" cy="425662"/>
            </a:xfrm>
            <a:prstGeom prst="rect">
              <a:avLst/>
            </a:prstGeom>
          </p:spPr>
        </p:pic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CA5993E7-7A53-4A08-BE1C-5B4F488828C1}"/>
                </a:ext>
              </a:extLst>
            </p:cNvPr>
            <p:cNvSpPr txBox="1"/>
            <p:nvPr/>
          </p:nvSpPr>
          <p:spPr>
            <a:xfrm>
              <a:off x="5478373" y="2835289"/>
              <a:ext cx="519925" cy="26051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333">
                  <a:ea typeface="新細明體"/>
                </a:rPr>
                <a:t>8 </a:t>
              </a:r>
              <a:r>
                <a:rPr lang="zh-TW" altLang="en-US" sz="1333">
                  <a:ea typeface="新細明體"/>
                </a:rPr>
                <a:t>GB</a:t>
              </a:r>
            </a:p>
          </p:txBody>
        </p:sp>
      </p:grp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00B79484-6520-43A4-8A43-8C35338CBF40}"/>
              </a:ext>
            </a:extLst>
          </p:cNvPr>
          <p:cNvGrpSpPr/>
          <p:nvPr/>
        </p:nvGrpSpPr>
        <p:grpSpPr>
          <a:xfrm>
            <a:off x="10186945" y="3283854"/>
            <a:ext cx="733628" cy="883283"/>
            <a:chOff x="5460698" y="2400243"/>
            <a:chExt cx="582274" cy="701055"/>
          </a:xfrm>
        </p:grpSpPr>
        <p:pic>
          <p:nvPicPr>
            <p:cNvPr id="77" name="圖形 76">
              <a:extLst>
                <a:ext uri="{FF2B5EF4-FFF2-40B4-BE49-F238E27FC236}">
                  <a16:creationId xmlns:a16="http://schemas.microsoft.com/office/drawing/2014/main" id="{71F6E4A7-6ED9-461E-AE3F-B4263D31C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60698" y="2400243"/>
              <a:ext cx="582274" cy="425662"/>
            </a:xfrm>
            <a:prstGeom prst="rect">
              <a:avLst/>
            </a:prstGeom>
          </p:spPr>
        </p:pic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AED945DB-A143-4AD5-A203-EDD827E6252C}"/>
                </a:ext>
              </a:extLst>
            </p:cNvPr>
            <p:cNvSpPr txBox="1"/>
            <p:nvPr/>
          </p:nvSpPr>
          <p:spPr>
            <a:xfrm>
              <a:off x="5497515" y="2840784"/>
              <a:ext cx="519925" cy="26051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333">
                  <a:ea typeface="新細明體"/>
                </a:rPr>
                <a:t>8 </a:t>
              </a:r>
              <a:r>
                <a:rPr lang="zh-TW" altLang="en-US" sz="1333">
                  <a:ea typeface="新細明體"/>
                </a:rPr>
                <a:t>GB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266D8DD4-6FF2-48DA-AD76-726F4F7E6AA8}"/>
              </a:ext>
            </a:extLst>
          </p:cNvPr>
          <p:cNvGrpSpPr/>
          <p:nvPr/>
        </p:nvGrpSpPr>
        <p:grpSpPr>
          <a:xfrm>
            <a:off x="9083784" y="5252709"/>
            <a:ext cx="952105" cy="1121081"/>
            <a:chOff x="5240459" y="4101502"/>
            <a:chExt cx="714079" cy="840810"/>
          </a:xfrm>
        </p:grpSpPr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6A45338F-D757-4D73-BB9B-40F18A53945F}"/>
                </a:ext>
              </a:extLst>
            </p:cNvPr>
            <p:cNvSpPr txBox="1"/>
            <p:nvPr/>
          </p:nvSpPr>
          <p:spPr>
            <a:xfrm>
              <a:off x="5354030" y="4696139"/>
              <a:ext cx="561742" cy="24617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333">
                  <a:ea typeface="新細明體"/>
                </a:rPr>
                <a:t>256 </a:t>
              </a:r>
              <a:r>
                <a:rPr lang="zh-TW" altLang="en-US" sz="1333">
                  <a:ea typeface="新細明體"/>
                </a:rPr>
                <a:t>GB</a:t>
              </a:r>
              <a:endParaRPr lang="zh-TW" altLang="en-US" sz="1333">
                <a:ea typeface="新細明體"/>
                <a:cs typeface="Calibri"/>
              </a:endParaRPr>
            </a:p>
          </p:txBody>
        </p:sp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83DB025F-6D60-4037-885A-18F1D394B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40459" y="4101502"/>
              <a:ext cx="714079" cy="580577"/>
            </a:xfrm>
            <a:prstGeom prst="rect">
              <a:avLst/>
            </a:prstGeom>
          </p:spPr>
        </p:pic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3AA2F0B5-442F-44FF-BD03-819251507D73}"/>
              </a:ext>
            </a:extLst>
          </p:cNvPr>
          <p:cNvGrpSpPr/>
          <p:nvPr/>
        </p:nvGrpSpPr>
        <p:grpSpPr>
          <a:xfrm>
            <a:off x="10342425" y="5252709"/>
            <a:ext cx="952105" cy="1121081"/>
            <a:chOff x="5240459" y="4101502"/>
            <a:chExt cx="714079" cy="840810"/>
          </a:xfrm>
        </p:grpSpPr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id="{8549093B-BC48-4B4F-8759-A5FBFDB34392}"/>
                </a:ext>
              </a:extLst>
            </p:cNvPr>
            <p:cNvSpPr txBox="1"/>
            <p:nvPr/>
          </p:nvSpPr>
          <p:spPr>
            <a:xfrm>
              <a:off x="5354030" y="4696139"/>
              <a:ext cx="561742" cy="24617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333">
                  <a:ea typeface="新細明體"/>
                </a:rPr>
                <a:t>256 </a:t>
              </a:r>
              <a:r>
                <a:rPr lang="zh-TW" altLang="en-US" sz="1333">
                  <a:ea typeface="新細明體"/>
                </a:rPr>
                <a:t>GB</a:t>
              </a:r>
              <a:endParaRPr lang="zh-TW" altLang="en-US" sz="1333">
                <a:ea typeface="新細明體"/>
                <a:cs typeface="Calibri"/>
              </a:endParaRPr>
            </a:p>
          </p:txBody>
        </p:sp>
        <p:pic>
          <p:nvPicPr>
            <p:cNvPr id="81" name="圖形 80">
              <a:extLst>
                <a:ext uri="{FF2B5EF4-FFF2-40B4-BE49-F238E27FC236}">
                  <a16:creationId xmlns:a16="http://schemas.microsoft.com/office/drawing/2014/main" id="{9DA533D5-9ECA-42F8-89C9-0FD8C6C37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40459" y="4101502"/>
              <a:ext cx="714079" cy="580577"/>
            </a:xfrm>
            <a:prstGeom prst="rect">
              <a:avLst/>
            </a:prstGeom>
          </p:spPr>
        </p:pic>
      </p:grpSp>
      <p:sp>
        <p:nvSpPr>
          <p:cNvPr id="3" name="矩形: 圓角 22">
            <a:extLst>
              <a:ext uri="{FF2B5EF4-FFF2-40B4-BE49-F238E27FC236}">
                <a16:creationId xmlns:a16="http://schemas.microsoft.com/office/drawing/2014/main" id="{16CF3C56-6DB0-4C0E-9012-363C9E5E2662}"/>
              </a:ext>
            </a:extLst>
          </p:cNvPr>
          <p:cNvSpPr/>
          <p:nvPr/>
        </p:nvSpPr>
        <p:spPr>
          <a:xfrm>
            <a:off x="4513130" y="2049465"/>
            <a:ext cx="3471036" cy="603908"/>
          </a:xfrm>
          <a:prstGeom prst="roundRect">
            <a:avLst>
              <a:gd name="adj" fmla="val 8074"/>
            </a:avLst>
          </a:prstGeom>
          <a:gradFill>
            <a:gsLst>
              <a:gs pos="1000">
                <a:srgbClr val="374557"/>
              </a:gs>
              <a:gs pos="4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1"/>
                </a:gs>
                <a:gs pos="50000">
                  <a:schemeClr val="tx2">
                    <a:lumMod val="75000"/>
                  </a:schemeClr>
                </a:gs>
                <a:gs pos="0">
                  <a:srgbClr val="FF0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TS-h3088XU-RP-W1270</a:t>
            </a:r>
            <a:r>
              <a:rPr kumimoji="1" lang="zh-TW" altLang="en-US" sz="1600" b="1">
                <a:solidFill>
                  <a:srgbClr val="FF660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endParaRPr kumimoji="1" lang="en-US" altLang="zh-TW" sz="1600" b="1">
              <a:solidFill>
                <a:srgbClr val="FF660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C885B145-D173-4FBF-AF75-38955DB8CD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228" y="2723715"/>
            <a:ext cx="4576140" cy="2230381"/>
          </a:xfrm>
          <a:prstGeom prst="rect">
            <a:avLst/>
          </a:prstGeom>
        </p:spPr>
      </p:pic>
      <p:pic>
        <p:nvPicPr>
          <p:cNvPr id="19" name="圖片 18" descr="一張含有 電腦, 膝上型電腦, 書桌, 桌 的圖片&#10;&#10;自動產生的描述">
            <a:extLst>
              <a:ext uri="{FF2B5EF4-FFF2-40B4-BE49-F238E27FC236}">
                <a16:creationId xmlns:a16="http://schemas.microsoft.com/office/drawing/2014/main" id="{AAE944A1-0F29-405D-84C2-1763DFC4E0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60" y="2720833"/>
            <a:ext cx="3730784" cy="1151781"/>
          </a:xfrm>
          <a:prstGeom prst="rect">
            <a:avLst/>
          </a:prstGeom>
        </p:spPr>
      </p:pic>
      <p:pic>
        <p:nvPicPr>
          <p:cNvPr id="18" name="圖片 17" descr="一張含有 電腦, 立體 的圖片&#10;&#10;自動產生的描述">
            <a:extLst>
              <a:ext uri="{FF2B5EF4-FFF2-40B4-BE49-F238E27FC236}">
                <a16:creationId xmlns:a16="http://schemas.microsoft.com/office/drawing/2014/main" id="{36ECB5BB-142E-4C5C-80DC-407F7049D0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36" y="4772813"/>
            <a:ext cx="3315693" cy="943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877100-09BD-3D4D-B008-3CA4A4D46158}"/>
              </a:ext>
            </a:extLst>
          </p:cNvPr>
          <p:cNvSpPr txBox="1"/>
          <p:nvPr/>
        </p:nvSpPr>
        <p:spPr>
          <a:xfrm>
            <a:off x="717967" y="3878701"/>
            <a:ext cx="3493745" cy="612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前方</a:t>
            </a:r>
            <a:r>
              <a:rPr lang="en-US" altLang="zh-CN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顆組成</a:t>
            </a:r>
            <a:r>
              <a:rPr lang="en-US" altLang="zh-CN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RAID6 or </a:t>
            </a:r>
            <a:r>
              <a:rPr lang="en-US" altLang="zh-CN" sz="1200" u="sng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lang="zh-CN" altLang="en-US" sz="1200" u="sng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的儲存池</a:t>
            </a:r>
            <a:r>
              <a:rPr lang="en-US" altLang="zh-CN" sz="1200" u="sng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br>
              <a:rPr lang="en-US" altLang="zh-CN" sz="1200" u="sng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CN" sz="1200" u="sng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CN" altLang="en-US" sz="1200" u="sng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提供此款式最高讀寫效能</a:t>
            </a:r>
            <a:r>
              <a:rPr lang="en-US" altLang="zh-TW" sz="1200" u="sng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TW" sz="1200" u="sng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F2ED67A-0893-450A-B476-1833E430C3CB}"/>
              </a:ext>
            </a:extLst>
          </p:cNvPr>
          <p:cNvSpPr/>
          <p:nvPr/>
        </p:nvSpPr>
        <p:spPr>
          <a:xfrm>
            <a:off x="812920" y="3158150"/>
            <a:ext cx="3158658" cy="6295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F9AA948-D9BD-4578-B106-A77125363D11}"/>
              </a:ext>
            </a:extLst>
          </p:cNvPr>
          <p:cNvSpPr/>
          <p:nvPr/>
        </p:nvSpPr>
        <p:spPr>
          <a:xfrm>
            <a:off x="746688" y="5079123"/>
            <a:ext cx="452837" cy="6295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557BF34-4A68-47E1-8078-7E0A513276C2}"/>
              </a:ext>
            </a:extLst>
          </p:cNvPr>
          <p:cNvSpPr/>
          <p:nvPr/>
        </p:nvSpPr>
        <p:spPr>
          <a:xfrm>
            <a:off x="2752727" y="5081229"/>
            <a:ext cx="452837" cy="6295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43B277-7BBE-A84E-8A3A-BF5A53F00A1D}"/>
              </a:ext>
            </a:extLst>
          </p:cNvPr>
          <p:cNvSpPr txBox="1"/>
          <p:nvPr/>
        </p:nvSpPr>
        <p:spPr>
          <a:xfrm>
            <a:off x="717967" y="5814709"/>
            <a:ext cx="3790018" cy="6124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軟正黑體"/>
                <a:ea typeface="微軟正黑體"/>
              </a:rPr>
              <a:t>後方</a:t>
            </a:r>
            <a:r>
              <a:rPr lang="en-US" altLang="zh-CN" sz="1200">
                <a:solidFill>
                  <a:schemeClr val="bg1"/>
                </a:solidFill>
                <a:latin typeface="微軟正黑體"/>
                <a:ea typeface="微軟正黑體"/>
              </a:rPr>
              <a:t>6</a:t>
            </a:r>
            <a:r>
              <a:rPr lang="zh-CN" altLang="en-US" sz="1200">
                <a:solidFill>
                  <a:schemeClr val="bg1"/>
                </a:solidFill>
                <a:latin typeface="微軟正黑體"/>
                <a:ea typeface="微軟正黑體"/>
              </a:rPr>
              <a:t>顆組成</a:t>
            </a:r>
            <a:r>
              <a:rPr lang="en-US" altLang="zh-CN" sz="1200">
                <a:solidFill>
                  <a:schemeClr val="bg1"/>
                </a:solidFill>
                <a:latin typeface="微軟正黑體"/>
                <a:ea typeface="微軟正黑體"/>
              </a:rPr>
              <a:t>RAID6</a:t>
            </a:r>
            <a:r>
              <a:rPr lang="zh-CN" altLang="en-US" sz="1200" u="sng">
                <a:solidFill>
                  <a:schemeClr val="bg1"/>
                </a:solidFill>
                <a:latin typeface="微軟正黑體"/>
                <a:ea typeface="微軟正黑體"/>
              </a:rPr>
              <a:t>的儲存池</a:t>
            </a:r>
            <a:r>
              <a:rPr lang="en-US" altLang="zh-CN" sz="1200" u="sng">
                <a:solidFill>
                  <a:schemeClr val="bg1"/>
                </a:solidFill>
                <a:latin typeface="微軟正黑體"/>
                <a:ea typeface="微軟正黑體"/>
              </a:rPr>
              <a:t>1 </a:t>
            </a:r>
            <a:br>
              <a:rPr lang="en-US" altLang="zh-CN" sz="1200" u="sng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CN" sz="1200" u="sng">
                <a:solidFill>
                  <a:schemeClr val="bg1"/>
                </a:solidFill>
                <a:latin typeface="微軟正黑體"/>
                <a:ea typeface="微軟正黑體"/>
              </a:rPr>
              <a:t>(</a:t>
            </a:r>
            <a:r>
              <a:rPr lang="zh-CN" altLang="en-US" sz="1200" u="sng">
                <a:solidFill>
                  <a:schemeClr val="bg1"/>
                </a:solidFill>
                <a:latin typeface="微軟正黑體"/>
                <a:ea typeface="微軟正黑體"/>
              </a:rPr>
              <a:t>提供系統儲存</a:t>
            </a:r>
            <a:r>
              <a:rPr lang="en-US" altLang="zh-CN" sz="1200" u="sng">
                <a:solidFill>
                  <a:schemeClr val="bg1"/>
                </a:solidFill>
                <a:latin typeface="微軟正黑體"/>
                <a:ea typeface="微軟正黑體"/>
              </a:rPr>
              <a:t>/</a:t>
            </a:r>
            <a:r>
              <a:rPr lang="zh-CN" altLang="en-US" sz="1200" u="sng">
                <a:solidFill>
                  <a:schemeClr val="bg1"/>
                </a:solidFill>
                <a:latin typeface="微軟正黑體"/>
                <a:ea typeface="微軟正黑體"/>
              </a:rPr>
              <a:t>本機程式安裝</a:t>
            </a:r>
            <a:r>
              <a:rPr lang="en-US" altLang="zh-CN" sz="1200" u="sng">
                <a:solidFill>
                  <a:schemeClr val="bg1"/>
                </a:solidFill>
                <a:latin typeface="微軟正黑體"/>
                <a:ea typeface="微軟正黑體"/>
              </a:rPr>
              <a:t>/</a:t>
            </a:r>
            <a:r>
              <a:rPr lang="zh-CN" altLang="en-US" sz="1200" u="sng">
                <a:solidFill>
                  <a:schemeClr val="bg1"/>
                </a:solidFill>
                <a:latin typeface="微軟正黑體"/>
                <a:ea typeface="微軟正黑體"/>
              </a:rPr>
              <a:t>部分資料儲存</a:t>
            </a:r>
            <a:r>
              <a:rPr lang="en-US" altLang="zh-CN" sz="1200" u="sng">
                <a:solidFill>
                  <a:schemeClr val="bg1"/>
                </a:solidFill>
                <a:latin typeface="微軟正黑體"/>
                <a:ea typeface="微軟正黑體"/>
              </a:rPr>
              <a:t>)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146DA18F-00D7-44B7-96A7-0F9E761D926C}"/>
              </a:ext>
            </a:extLst>
          </p:cNvPr>
          <p:cNvSpPr txBox="1"/>
          <p:nvPr/>
        </p:nvSpPr>
        <p:spPr>
          <a:xfrm>
            <a:off x="1399877" y="2115225"/>
            <a:ext cx="2063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2000" b="1" spc="3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最佳推薦配置</a:t>
            </a:r>
            <a:r>
              <a:rPr kumimoji="1" lang="zh-TW" altLang="en-US" sz="2000" b="1" spc="3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</a:t>
            </a:r>
            <a:endParaRPr kumimoji="1" lang="en-US" altLang="zh-TW" sz="2000" b="1" spc="3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50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FB4E044D-FFF2-4B49-872E-5E10018F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您的應用環境</a:t>
            </a:r>
            <a:r>
              <a:rPr lang="en-US" altLang="zh-TW"/>
              <a:t>: </a:t>
            </a:r>
            <a:r>
              <a:rPr lang="zh-TW" altLang="en-US"/>
              <a:t>檔案</a:t>
            </a:r>
            <a:r>
              <a:rPr lang="en-US" altLang="zh-TW"/>
              <a:t> Cache hit </a:t>
            </a:r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4D8479-E792-4978-B252-A3E15B27E133}"/>
              </a:ext>
            </a:extLst>
          </p:cNvPr>
          <p:cNvSpPr txBox="1"/>
          <p:nvPr/>
        </p:nvSpPr>
        <p:spPr>
          <a:xfrm>
            <a:off x="6639116" y="2104204"/>
            <a:ext cx="13462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67" b="1">
                <a:solidFill>
                  <a:srgbClr val="BAE2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小於</a:t>
            </a:r>
            <a:r>
              <a:rPr lang="en-US" altLang="zh-TW" sz="1867" b="1">
                <a:solidFill>
                  <a:srgbClr val="BAE2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RAM</a:t>
            </a:r>
            <a:endParaRPr lang="zh-TW" altLang="en-US" sz="2000">
              <a:solidFill>
                <a:srgbClr val="BAE226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EFE497F-70E5-482C-8B8C-50C0E7DE5C57}"/>
              </a:ext>
            </a:extLst>
          </p:cNvPr>
          <p:cNvSpPr txBox="1"/>
          <p:nvPr/>
        </p:nvSpPr>
        <p:spPr>
          <a:xfrm>
            <a:off x="8593518" y="2125047"/>
            <a:ext cx="23685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後續再</a:t>
            </a:r>
            <a:b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寫入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Disk</a:t>
            </a:r>
            <a:endParaRPr lang="zh-TW" altLang="en-US" sz="160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F22E7F5-333C-475F-9F5A-279F5BE36470}"/>
              </a:ext>
            </a:extLst>
          </p:cNvPr>
          <p:cNvSpPr txBox="1"/>
          <p:nvPr/>
        </p:nvSpPr>
        <p:spPr>
          <a:xfrm>
            <a:off x="3293789" y="2996849"/>
            <a:ext cx="25209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回覆完成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傳輸結束</a:t>
            </a:r>
            <a:endParaRPr lang="zh-TW" altLang="en-US" sz="160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67A4084-BF83-4144-B952-EC6E493F39CA}"/>
              </a:ext>
            </a:extLst>
          </p:cNvPr>
          <p:cNvSpPr/>
          <p:nvPr/>
        </p:nvSpPr>
        <p:spPr>
          <a:xfrm>
            <a:off x="7806077" y="4508450"/>
            <a:ext cx="4120617" cy="1979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t"/>
          <a:lstStyle/>
          <a:p>
            <a:pPr marL="227965" indent="-2279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測試檔案 </a:t>
            </a:r>
            <a:r>
              <a:rPr lang="en-US" altLang="zh-TW" sz="1600" b="1">
                <a:solidFill>
                  <a:srgbClr val="EE3300"/>
                </a:solidFill>
                <a:latin typeface="微軟正黑體"/>
                <a:ea typeface="微軟正黑體"/>
              </a:rPr>
              <a:t>8 GB 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, 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即使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2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個連線都讀寫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, 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由於總讀寫量 </a:t>
            </a:r>
            <a:r>
              <a:rPr lang="en-US" altLang="zh-TW" sz="1600" b="1">
                <a:solidFill>
                  <a:srgbClr val="EE3300"/>
                </a:solidFill>
                <a:latin typeface="微軟正黑體"/>
                <a:ea typeface="微軟正黑體"/>
              </a:rPr>
              <a:t>16 GB 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仍小於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NAS RAM size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時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, 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會寫到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memory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後就回報寫入完成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, 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也就是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cache hit.</a:t>
            </a:r>
            <a:endParaRPr lang="en-US" alt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7965" indent="-227965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可以得到相對較高的效能表現</a:t>
            </a:r>
            <a:endParaRPr lang="en-US" alt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zh-TW" altLang="en-US" sz="1600">
              <a:solidFill>
                <a:schemeClr val="tx1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33F1F76-C830-4335-A3CA-FAA5BFF80676}"/>
              </a:ext>
            </a:extLst>
          </p:cNvPr>
          <p:cNvSpPr txBox="1"/>
          <p:nvPr/>
        </p:nvSpPr>
        <p:spPr>
          <a:xfrm>
            <a:off x="3270553" y="2304058"/>
            <a:ext cx="1346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寫入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altLang="en-US" sz="1600"/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F592E11A-8A5E-4223-86B4-68DA9AD2C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279054"/>
              </p:ext>
            </p:extLst>
          </p:nvPr>
        </p:nvGraphicFramePr>
        <p:xfrm>
          <a:off x="2199051" y="3953900"/>
          <a:ext cx="5197268" cy="2840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207">
                  <a:extLst>
                    <a:ext uri="{9D8B030D-6E8A-4147-A177-3AD203B41FA5}">
                      <a16:colId xmlns:a16="http://schemas.microsoft.com/office/drawing/2014/main" val="3282354579"/>
                    </a:ext>
                  </a:extLst>
                </a:gridCol>
                <a:gridCol w="1294868">
                  <a:extLst>
                    <a:ext uri="{9D8B030D-6E8A-4147-A177-3AD203B41FA5}">
                      <a16:colId xmlns:a16="http://schemas.microsoft.com/office/drawing/2014/main" val="3870854673"/>
                    </a:ext>
                  </a:extLst>
                </a:gridCol>
                <a:gridCol w="1446094">
                  <a:extLst>
                    <a:ext uri="{9D8B030D-6E8A-4147-A177-3AD203B41FA5}">
                      <a16:colId xmlns:a16="http://schemas.microsoft.com/office/drawing/2014/main" val="1334080879"/>
                    </a:ext>
                  </a:extLst>
                </a:gridCol>
                <a:gridCol w="1233099">
                  <a:extLst>
                    <a:ext uri="{9D8B030D-6E8A-4147-A177-3AD203B41FA5}">
                      <a16:colId xmlns:a16="http://schemas.microsoft.com/office/drawing/2014/main" val="3436178395"/>
                    </a:ext>
                  </a:extLst>
                </a:gridCol>
              </a:tblGrid>
              <a:tr h="465487"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SMB sequential / iSCSI Random</a:t>
                      </a:r>
                    </a:p>
                  </a:txBody>
                  <a:tcPr marL="121920" marR="121920" marT="60960" marB="60960" anchor="ctr"/>
                </a:tc>
                <a:tc hMerge="1">
                  <a:txBody>
                    <a:bodyPr/>
                    <a:lstStyle/>
                    <a:p>
                      <a:endParaRPr lang="zh-TW" alt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277008909"/>
                  </a:ext>
                </a:extLst>
              </a:tr>
              <a:tr h="513229">
                <a:tc>
                  <a:txBody>
                    <a:bodyPr/>
                    <a:lstStyle/>
                    <a:p>
                      <a:endParaRPr lang="zh-TW" altLang="en-US" sz="9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微軟正黑體"/>
                          <a:ea typeface="微軟正黑體"/>
                        </a:rPr>
                        <a:t>IOPS / </a:t>
                      </a:r>
                    </a:p>
                    <a:p>
                      <a:r>
                        <a:rPr lang="en-US" altLang="zh-TW" sz="1200">
                          <a:latin typeface="微軟正黑體"/>
                          <a:ea typeface="微軟正黑體"/>
                        </a:rPr>
                        <a:t>throughput</a:t>
                      </a:r>
                      <a:endParaRPr lang="zh-TW" altLang="en-US" sz="12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微軟正黑體"/>
                          <a:ea typeface="微軟正黑體"/>
                        </a:rPr>
                        <a:t>CPU loading (%)</a:t>
                      </a:r>
                      <a:endParaRPr lang="zh-TW" altLang="en-US" sz="12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微軟正黑體"/>
                          <a:ea typeface="微軟正黑體"/>
                        </a:rPr>
                        <a:t>Latency (ms)</a:t>
                      </a:r>
                      <a:endParaRPr lang="zh-TW" altLang="en-US" sz="12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61583537"/>
                  </a:ext>
                </a:extLst>
              </a:tr>
              <a:tr h="465487">
                <a:tc>
                  <a:txBody>
                    <a:bodyPr/>
                    <a:lstStyle/>
                    <a:p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循序讀取</a:t>
                      </a:r>
                      <a:r>
                        <a:rPr lang="en-US" altLang="zh-TW" sz="1100">
                          <a:latin typeface="微軟正黑體"/>
                          <a:ea typeface="微軟正黑體"/>
                        </a:rPr>
                        <a:t>512</a:t>
                      </a:r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K</a:t>
                      </a:r>
                      <a:r>
                        <a:rPr lang="en-US" altLang="zh-TW" sz="1100">
                          <a:latin typeface="微軟正黑體"/>
                          <a:ea typeface="微軟正黑體"/>
                        </a:rPr>
                        <a:t> (MB/s)</a:t>
                      </a:r>
                      <a:endParaRPr lang="zh-TW" altLang="en-US" sz="11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5438</a:t>
                      </a:r>
                      <a:endParaRPr lang="zh-TW" sz="1600">
                        <a:solidFill>
                          <a:schemeClr val="bg2">
                            <a:lumMod val="90000"/>
                          </a:schemeClr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 b="0" i="0" u="none" strike="noStrike" noProof="0">
                          <a:latin typeface="微軟正黑體"/>
                          <a:ea typeface="微軟正黑體"/>
                        </a:rPr>
                        <a:t>16</a:t>
                      </a:r>
                      <a:r>
                        <a:rPr lang="zh-TW" sz="1600" b="0" i="0" u="none" strike="noStrike" noProof="0">
                          <a:latin typeface="微軟正黑體"/>
                          <a:ea typeface="微軟正黑體"/>
                        </a:rPr>
                        <a:t>%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24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093175897"/>
                  </a:ext>
                </a:extLst>
              </a:tr>
              <a:tr h="465487">
                <a:tc>
                  <a:txBody>
                    <a:bodyPr/>
                    <a:lstStyle/>
                    <a:p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循序寫入</a:t>
                      </a:r>
                      <a:r>
                        <a:rPr lang="en-US" altLang="zh-TW" sz="1100">
                          <a:latin typeface="微軟正黑體"/>
                          <a:ea typeface="微軟正黑體"/>
                        </a:rPr>
                        <a:t>512</a:t>
                      </a:r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K</a:t>
                      </a:r>
                      <a:r>
                        <a:rPr lang="en-US" altLang="zh-TW" sz="1100">
                          <a:latin typeface="微軟正黑體"/>
                          <a:ea typeface="微軟正黑體"/>
                        </a:rPr>
                        <a:t> (MB/s)</a:t>
                      </a:r>
                      <a:endParaRPr lang="zh-TW" altLang="en-US" sz="11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4937</a:t>
                      </a:r>
                      <a:endParaRPr lang="zh-TW" sz="16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i="0" u="none" strike="noStrike" noProof="0">
                          <a:latin typeface="微軟正黑體"/>
                          <a:ea typeface="微軟正黑體"/>
                        </a:rPr>
                        <a:t>21</a:t>
                      </a:r>
                      <a:r>
                        <a:rPr lang="zh-TW" sz="1600" b="0" i="0" u="none" strike="noStrike" noProof="0">
                          <a:latin typeface="微軟正黑體"/>
                          <a:ea typeface="微軟正黑體"/>
                        </a:rPr>
                        <a:t>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i="0" u="none" strike="noStrike" noProof="0">
                          <a:latin typeface="微軟正黑體"/>
                          <a:ea typeface="微軟正黑體"/>
                        </a:rPr>
                        <a:t>26</a:t>
                      </a:r>
                      <a:endParaRPr lang="zh-TW" sz="16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238108886"/>
                  </a:ext>
                </a:extLst>
              </a:tr>
              <a:tr h="465487">
                <a:tc>
                  <a:txBody>
                    <a:bodyPr/>
                    <a:lstStyle/>
                    <a:p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隨機讀取</a:t>
                      </a:r>
                      <a:r>
                        <a:rPr lang="en-US" altLang="zh-TW" sz="1100">
                          <a:latin typeface="微軟正黑體"/>
                          <a:ea typeface="微軟正黑體"/>
                        </a:rPr>
                        <a:t>-4K (IOPS)</a:t>
                      </a:r>
                      <a:endParaRPr lang="zh-TW" altLang="en-US" sz="11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 b="0" i="0" u="none" strike="noStrike" noProof="0">
                          <a:latin typeface="微軟正黑體"/>
                          <a:ea typeface="微軟正黑體"/>
                        </a:rPr>
                        <a:t>596,000</a:t>
                      </a:r>
                      <a:endParaRPr lang="zh-TW" sz="16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 b="0" i="0" u="none" strike="noStrike" noProof="0">
                          <a:latin typeface="微軟正黑體"/>
                          <a:ea typeface="微軟正黑體"/>
                        </a:rPr>
                        <a:t>55</a:t>
                      </a:r>
                      <a:r>
                        <a:rPr lang="zh-TW" sz="1600" b="0" i="0" u="none" strike="noStrike" noProof="0">
                          <a:latin typeface="微軟正黑體"/>
                          <a:ea typeface="微軟正黑體"/>
                        </a:rPr>
                        <a:t>%</a:t>
                      </a:r>
                      <a:endParaRPr lang="zh-TW" sz="16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0.43</a:t>
                      </a:r>
                      <a:endParaRPr lang="zh-TW" sz="16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594204943"/>
                  </a:ext>
                </a:extLst>
              </a:tr>
              <a:tr h="465487">
                <a:tc>
                  <a:txBody>
                    <a:bodyPr/>
                    <a:lstStyle/>
                    <a:p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隨機寫入</a:t>
                      </a:r>
                      <a:r>
                        <a:rPr lang="en-US" altLang="zh-TW" sz="1100">
                          <a:latin typeface="微軟正黑體"/>
                          <a:ea typeface="微軟正黑體"/>
                        </a:rPr>
                        <a:t>-4K (IOPS)</a:t>
                      </a:r>
                      <a:endParaRPr lang="zh-TW" altLang="en-US" sz="11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b="0" i="0" u="none" strike="noStrike" noProof="0">
                          <a:latin typeface="微軟正黑體"/>
                          <a:ea typeface="微軟正黑體"/>
                        </a:rPr>
                        <a:t>345,000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b="0" i="0" u="none" strike="noStrike" noProof="0">
                          <a:latin typeface="微軟正黑體"/>
                          <a:ea typeface="微軟正黑體"/>
                        </a:rPr>
                        <a:t>91</a:t>
                      </a:r>
                      <a:r>
                        <a:rPr lang="zh-TW" sz="1600" b="0" i="0" u="none" strike="noStrike" noProof="0">
                          <a:latin typeface="微軟正黑體"/>
                          <a:ea typeface="微軟正黑體"/>
                        </a:rPr>
                        <a:t>%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0.74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918506269"/>
                  </a:ext>
                </a:extLst>
              </a:tr>
            </a:tbl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0282C369-012D-F24E-A608-B7753067D78B}"/>
              </a:ext>
            </a:extLst>
          </p:cNvPr>
          <p:cNvSpPr txBox="1"/>
          <p:nvPr/>
        </p:nvSpPr>
        <p:spPr>
          <a:xfrm>
            <a:off x="8112011" y="3988936"/>
            <a:ext cx="2137124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1600"/>
              <a:t>TS-h3088XU-RP-W1270</a:t>
            </a:r>
            <a:endParaRPr kumimoji="1" lang="zh-TW" altLang="en-US" sz="1600"/>
          </a:p>
        </p:txBody>
      </p:sp>
      <p:sp>
        <p:nvSpPr>
          <p:cNvPr id="4" name="矩形: 圓角 22">
            <a:extLst>
              <a:ext uri="{FF2B5EF4-FFF2-40B4-BE49-F238E27FC236}">
                <a16:creationId xmlns:a16="http://schemas.microsoft.com/office/drawing/2014/main" id="{C19D2BA9-4DB4-4186-8898-DA669DE3D29E}"/>
              </a:ext>
            </a:extLst>
          </p:cNvPr>
          <p:cNvSpPr/>
          <p:nvPr/>
        </p:nvSpPr>
        <p:spPr>
          <a:xfrm>
            <a:off x="2218092" y="1685787"/>
            <a:ext cx="3666216" cy="379656"/>
          </a:xfrm>
          <a:prstGeom prst="roundRect">
            <a:avLst>
              <a:gd name="adj" fmla="val 18144"/>
            </a:avLst>
          </a:prstGeom>
          <a:gradFill>
            <a:gsLst>
              <a:gs pos="1000">
                <a:srgbClr val="374557"/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2">
                    <a:lumMod val="75000"/>
                  </a:schemeClr>
                </a:gs>
                <a:gs pos="0">
                  <a:srgbClr val="EE6000"/>
                </a:gs>
                <a:gs pos="37000">
                  <a:srgbClr val="EE6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1400" b="1">
                <a:solidFill>
                  <a:srgbClr val="FF660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TS-h3088XU-RP-W1270</a:t>
            </a:r>
            <a:endParaRPr kumimoji="1" lang="zh-TW" altLang="en-US" sz="1400" b="1">
              <a:solidFill>
                <a:srgbClr val="FF660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0CB3CD-1EAE-4A3F-B101-088B84BACD5D}"/>
              </a:ext>
            </a:extLst>
          </p:cNvPr>
          <p:cNvSpPr txBox="1"/>
          <p:nvPr/>
        </p:nvSpPr>
        <p:spPr>
          <a:xfrm>
            <a:off x="55943" y="5788573"/>
            <a:ext cx="201978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Microsoft JhengHei"/>
                <a:ea typeface="Microsoft JhengHei"/>
              </a:rPr>
              <a:t>相較於舊式 Xeon-D 的全閃存設備, 有超過50%的顯著</a:t>
            </a:r>
            <a:r>
              <a:rPr lang="ja-JP" altLang="en-US" sz="1600">
                <a:solidFill>
                  <a:srgbClr val="FF0000"/>
                </a:solidFill>
                <a:latin typeface="Microsoft JhengHei"/>
                <a:ea typeface="Microsoft JhengHei"/>
              </a:rPr>
              <a:t>提升</a:t>
            </a:r>
            <a:endParaRPr lang="en-US" sz="1600">
              <a:solidFill>
                <a:srgbClr val="FF0000"/>
              </a:solidFill>
              <a:latin typeface="Microsoft JhengHei"/>
              <a:ea typeface="Microsoft JhengHe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58F041F-BADD-1B41-99CB-FF7EE904272D}"/>
              </a:ext>
            </a:extLst>
          </p:cNvPr>
          <p:cNvSpPr/>
          <p:nvPr/>
        </p:nvSpPr>
        <p:spPr>
          <a:xfrm>
            <a:off x="9910597" y="1685787"/>
            <a:ext cx="2087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/>
              <a:t>30 x Seagate Ironwolf Pro 125 3.84TB SSDs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192A8376-2547-4D9C-9E37-52B5FEC4ECA0}"/>
              </a:ext>
            </a:extLst>
          </p:cNvPr>
          <p:cNvGrpSpPr/>
          <p:nvPr/>
        </p:nvGrpSpPr>
        <p:grpSpPr>
          <a:xfrm>
            <a:off x="388726" y="4327490"/>
            <a:ext cx="1354216" cy="1315812"/>
            <a:chOff x="435077" y="4327490"/>
            <a:chExt cx="1354216" cy="1315812"/>
          </a:xfrm>
        </p:grpSpPr>
        <p:sp>
          <p:nvSpPr>
            <p:cNvPr id="9" name="矩形: 圓角 22">
              <a:extLst>
                <a:ext uri="{FF2B5EF4-FFF2-40B4-BE49-F238E27FC236}">
                  <a16:creationId xmlns:a16="http://schemas.microsoft.com/office/drawing/2014/main" id="{693AE4E6-FEE4-42BB-ADA2-4EB087BA42C7}"/>
                </a:ext>
              </a:extLst>
            </p:cNvPr>
            <p:cNvSpPr/>
            <p:nvPr/>
          </p:nvSpPr>
          <p:spPr>
            <a:xfrm>
              <a:off x="435077" y="4327490"/>
              <a:ext cx="1354216" cy="1315812"/>
            </a:xfrm>
            <a:prstGeom prst="roundRect">
              <a:avLst>
                <a:gd name="adj" fmla="val 3329"/>
              </a:avLst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rgbClr val="010101"/>
                </a:gs>
                <a:gs pos="53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 w="9525">
              <a:gradFill>
                <a:gsLst>
                  <a:gs pos="0">
                    <a:schemeClr val="tx2">
                      <a:lumMod val="75000"/>
                    </a:schemeClr>
                  </a:gs>
                  <a:gs pos="67051">
                    <a:srgbClr val="FF0000"/>
                  </a:gs>
                  <a:gs pos="37000">
                    <a:srgbClr val="C00000"/>
                  </a:gs>
                  <a:gs pos="100000">
                    <a:schemeClr val="tx2">
                      <a:lumMod val="50000"/>
                    </a:schemeClr>
                  </a:gs>
                </a:gsLst>
                <a:lin ang="5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333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EB6733A2-F344-49E8-BA35-4FB4638B4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2254" y="4485465"/>
              <a:ext cx="999862" cy="999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3571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FB4E044D-FFF2-4B49-872E-5E10018F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/>
              <a:t>您的應用環境</a:t>
            </a:r>
            <a:r>
              <a:rPr lang="en-US" altLang="zh-TW" sz="4400"/>
              <a:t>: </a:t>
            </a:r>
            <a:r>
              <a:rPr lang="zh-TW" altLang="en-US" sz="4400"/>
              <a:t>檔案直接存取</a:t>
            </a:r>
            <a:r>
              <a:rPr lang="en-US" altLang="zh-TW" sz="4400"/>
              <a:t>SSD</a:t>
            </a:r>
            <a:endParaRPr lang="zh-TW" altLang="en-US" sz="440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4D8479-E792-4978-B252-A3E15B27E133}"/>
              </a:ext>
            </a:extLst>
          </p:cNvPr>
          <p:cNvSpPr txBox="1"/>
          <p:nvPr/>
        </p:nvSpPr>
        <p:spPr>
          <a:xfrm>
            <a:off x="6653300" y="2132682"/>
            <a:ext cx="13462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67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大於</a:t>
            </a:r>
            <a:r>
              <a:rPr lang="en-US" altLang="zh-TW" sz="1867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RAM</a:t>
            </a:r>
            <a:endParaRPr lang="zh-TW" altLang="en-US" sz="2000">
              <a:solidFill>
                <a:srgbClr val="FF000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EFE497F-70E5-482C-8B8C-50C0E7DE5C57}"/>
              </a:ext>
            </a:extLst>
          </p:cNvPr>
          <p:cNvSpPr txBox="1"/>
          <p:nvPr/>
        </p:nvSpPr>
        <p:spPr>
          <a:xfrm>
            <a:off x="8631802" y="2267858"/>
            <a:ext cx="23685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寫入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Disk</a:t>
            </a:r>
            <a:endParaRPr lang="zh-TW" altLang="en-US" sz="160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F22E7F5-333C-475F-9F5A-279F5BE36470}"/>
              </a:ext>
            </a:extLst>
          </p:cNvPr>
          <p:cNvSpPr txBox="1"/>
          <p:nvPr/>
        </p:nvSpPr>
        <p:spPr>
          <a:xfrm>
            <a:off x="3259314" y="2960726"/>
            <a:ext cx="25209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回覆完成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傳輸結束</a:t>
            </a:r>
            <a:endParaRPr lang="zh-TW" altLang="en-US" sz="160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67A4084-BF83-4144-B952-EC6E493F39CA}"/>
              </a:ext>
            </a:extLst>
          </p:cNvPr>
          <p:cNvSpPr/>
          <p:nvPr/>
        </p:nvSpPr>
        <p:spPr>
          <a:xfrm>
            <a:off x="7699279" y="4725318"/>
            <a:ext cx="4018399" cy="2072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t"/>
          <a:lstStyle/>
          <a:p>
            <a:pPr marL="227965" indent="-22796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當測試檔案 </a:t>
            </a:r>
            <a:r>
              <a:rPr lang="en-US" altLang="zh-TW" sz="1600" b="1">
                <a:solidFill>
                  <a:srgbClr val="EE3300"/>
                </a:solidFill>
                <a:latin typeface="微軟正黑體"/>
                <a:ea typeface="微軟正黑體"/>
              </a:rPr>
              <a:t>256 GB 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, 2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個連線都讀寫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, 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由於總讀寫量 </a:t>
            </a:r>
            <a:r>
              <a:rPr lang="en-US" altLang="zh-TW" sz="1600" b="1">
                <a:solidFill>
                  <a:srgbClr val="EE3300"/>
                </a:solidFill>
                <a:latin typeface="微軟正黑體"/>
                <a:ea typeface="微軟正黑體"/>
              </a:rPr>
              <a:t>512 GB 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大於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NAS RAM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時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, 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所有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IO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會完全直接寫入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SSD.</a:t>
            </a:r>
            <a:endParaRPr lang="en-US" alt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7965" indent="-227965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SSD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陣列直接存取的效能表現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33F1F76-C830-4335-A3CA-FAA5BFF80676}"/>
              </a:ext>
            </a:extLst>
          </p:cNvPr>
          <p:cNvSpPr txBox="1"/>
          <p:nvPr/>
        </p:nvSpPr>
        <p:spPr>
          <a:xfrm>
            <a:off x="3259313" y="2289427"/>
            <a:ext cx="1346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寫入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altLang="en-US" sz="160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C5053A2-7D88-4F01-84FF-02BB22AA5F0E}"/>
              </a:ext>
            </a:extLst>
          </p:cNvPr>
          <p:cNvSpPr txBox="1"/>
          <p:nvPr/>
        </p:nvSpPr>
        <p:spPr>
          <a:xfrm>
            <a:off x="8112011" y="4220812"/>
            <a:ext cx="2199641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1600"/>
              <a:t>TS-h3088XU-RP-W1270</a:t>
            </a:r>
            <a:endParaRPr kumimoji="1" lang="zh-TW" altLang="en-US" sz="1600"/>
          </a:p>
        </p:txBody>
      </p:sp>
      <p:sp>
        <p:nvSpPr>
          <p:cNvPr id="6" name="矩形: 圓角 22">
            <a:extLst>
              <a:ext uri="{FF2B5EF4-FFF2-40B4-BE49-F238E27FC236}">
                <a16:creationId xmlns:a16="http://schemas.microsoft.com/office/drawing/2014/main" id="{FBE56963-EB28-4595-AA47-DD6CAE13135C}"/>
              </a:ext>
            </a:extLst>
          </p:cNvPr>
          <p:cNvSpPr/>
          <p:nvPr/>
        </p:nvSpPr>
        <p:spPr>
          <a:xfrm>
            <a:off x="2218092" y="1685787"/>
            <a:ext cx="3666216" cy="379656"/>
          </a:xfrm>
          <a:prstGeom prst="roundRect">
            <a:avLst>
              <a:gd name="adj" fmla="val 18144"/>
            </a:avLst>
          </a:prstGeom>
          <a:gradFill>
            <a:gsLst>
              <a:gs pos="1000">
                <a:srgbClr val="374557"/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100000">
                  <a:schemeClr val="tx2">
                    <a:lumMod val="75000"/>
                  </a:schemeClr>
                </a:gs>
                <a:gs pos="0">
                  <a:srgbClr val="EE6000"/>
                </a:gs>
                <a:gs pos="37000">
                  <a:srgbClr val="EE6000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1400" b="1">
                <a:solidFill>
                  <a:srgbClr val="FF660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TS-h3088XU-RP-W1270</a:t>
            </a:r>
            <a:endParaRPr kumimoji="1" lang="zh-TW" altLang="en-US" sz="1400" b="1">
              <a:solidFill>
                <a:srgbClr val="FF660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E27B237-9334-9240-8EC1-CB0C4DA9B3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400072"/>
              </p:ext>
            </p:extLst>
          </p:nvPr>
        </p:nvGraphicFramePr>
        <p:xfrm>
          <a:off x="2215620" y="3893422"/>
          <a:ext cx="5241340" cy="2840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376">
                  <a:extLst>
                    <a:ext uri="{9D8B030D-6E8A-4147-A177-3AD203B41FA5}">
                      <a16:colId xmlns:a16="http://schemas.microsoft.com/office/drawing/2014/main" val="2156228798"/>
                    </a:ext>
                  </a:extLst>
                </a:gridCol>
                <a:gridCol w="1446254">
                  <a:extLst>
                    <a:ext uri="{9D8B030D-6E8A-4147-A177-3AD203B41FA5}">
                      <a16:colId xmlns:a16="http://schemas.microsoft.com/office/drawing/2014/main" val="2365878900"/>
                    </a:ext>
                  </a:extLst>
                </a:gridCol>
                <a:gridCol w="1332855">
                  <a:extLst>
                    <a:ext uri="{9D8B030D-6E8A-4147-A177-3AD203B41FA5}">
                      <a16:colId xmlns:a16="http://schemas.microsoft.com/office/drawing/2014/main" val="1879691866"/>
                    </a:ext>
                  </a:extLst>
                </a:gridCol>
                <a:gridCol w="1332855">
                  <a:extLst>
                    <a:ext uri="{9D8B030D-6E8A-4147-A177-3AD203B41FA5}">
                      <a16:colId xmlns:a16="http://schemas.microsoft.com/office/drawing/2014/main" val="3700371162"/>
                    </a:ext>
                  </a:extLst>
                </a:gridCol>
              </a:tblGrid>
              <a:tr h="465487"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SMB sequential / iSCSI Random</a:t>
                      </a:r>
                    </a:p>
                  </a:txBody>
                  <a:tcPr marL="121920" marR="121920" marT="60960" marB="60960" anchor="ctr"/>
                </a:tc>
                <a:tc hMerge="1">
                  <a:txBody>
                    <a:bodyPr/>
                    <a:lstStyle/>
                    <a:p>
                      <a:endParaRPr lang="zh-TW" alt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733411626"/>
                  </a:ext>
                </a:extLst>
              </a:tr>
              <a:tr h="513229">
                <a:tc>
                  <a:txBody>
                    <a:bodyPr/>
                    <a:lstStyle/>
                    <a:p>
                      <a:endParaRPr lang="zh-TW" altLang="en-US" sz="9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微軟正黑體"/>
                          <a:ea typeface="微軟正黑體"/>
                        </a:rPr>
                        <a:t>IOPS / </a:t>
                      </a:r>
                    </a:p>
                    <a:p>
                      <a:r>
                        <a:rPr lang="en-US" altLang="zh-TW" sz="1200">
                          <a:latin typeface="微軟正黑體"/>
                          <a:ea typeface="微軟正黑體"/>
                        </a:rPr>
                        <a:t>throughput</a:t>
                      </a:r>
                      <a:endParaRPr lang="zh-TW" altLang="en-US" sz="12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微軟正黑體"/>
                          <a:ea typeface="微軟正黑體"/>
                        </a:rPr>
                        <a:t>CPU loading (%)</a:t>
                      </a:r>
                      <a:endParaRPr lang="zh-TW" altLang="en-US" sz="12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微軟正黑體"/>
                          <a:ea typeface="微軟正黑體"/>
                        </a:rPr>
                        <a:t>Latency (ms)</a:t>
                      </a:r>
                      <a:endParaRPr lang="zh-TW" altLang="en-US" sz="12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613206923"/>
                  </a:ext>
                </a:extLst>
              </a:tr>
              <a:tr h="465487">
                <a:tc>
                  <a:txBody>
                    <a:bodyPr/>
                    <a:lstStyle/>
                    <a:p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循序讀取</a:t>
                      </a:r>
                      <a:r>
                        <a:rPr lang="en-US" altLang="zh-TW" sz="1100">
                          <a:latin typeface="微軟正黑體"/>
                          <a:ea typeface="微軟正黑體"/>
                        </a:rPr>
                        <a:t>512</a:t>
                      </a:r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K</a:t>
                      </a:r>
                      <a:r>
                        <a:rPr lang="en-US" altLang="zh-TW" sz="1100">
                          <a:latin typeface="微軟正黑體"/>
                          <a:ea typeface="微軟正黑體"/>
                        </a:rPr>
                        <a:t> (MB/s)</a:t>
                      </a:r>
                      <a:endParaRPr lang="zh-TW" altLang="en-US" sz="11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TW" sz="1600" b="0" i="0" u="none" strike="noStrike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3867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TW" sz="1600" b="0" i="0" u="none" strike="noStrike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60 %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TW" sz="1600" b="0" i="0" u="none" strike="noStrike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17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962918279"/>
                  </a:ext>
                </a:extLst>
              </a:tr>
              <a:tr h="465487">
                <a:tc>
                  <a:txBody>
                    <a:bodyPr/>
                    <a:lstStyle/>
                    <a:p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循序寫入</a:t>
                      </a:r>
                      <a:r>
                        <a:rPr lang="en-US" altLang="zh-TW" sz="1100">
                          <a:latin typeface="微軟正黑體"/>
                          <a:ea typeface="微軟正黑體"/>
                        </a:rPr>
                        <a:t>512</a:t>
                      </a:r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K</a:t>
                      </a:r>
                      <a:r>
                        <a:rPr lang="en-US" altLang="zh-TW" sz="1100">
                          <a:latin typeface="微軟正黑體"/>
                          <a:ea typeface="微軟正黑體"/>
                        </a:rPr>
                        <a:t> (MB/s)</a:t>
                      </a:r>
                      <a:endParaRPr lang="zh-TW" altLang="en-US" sz="11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TW" sz="1600" b="0" i="0" u="none" strike="noStrike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2226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TW" sz="1600" b="0" i="0" u="none" strike="noStrike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75 %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TW" sz="1600" b="0" i="0" u="none" strike="noStrike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29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197028295"/>
                  </a:ext>
                </a:extLst>
              </a:tr>
              <a:tr h="465487">
                <a:tc>
                  <a:txBody>
                    <a:bodyPr/>
                    <a:lstStyle/>
                    <a:p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隨機讀取</a:t>
                      </a:r>
                      <a:r>
                        <a:rPr lang="en-US" altLang="zh-TW" sz="1100">
                          <a:latin typeface="微軟正黑體"/>
                          <a:ea typeface="微軟正黑體"/>
                        </a:rPr>
                        <a:t>-4K (IOPS)</a:t>
                      </a:r>
                      <a:endParaRPr lang="zh-TW" altLang="en-US" sz="11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TW" sz="1600" b="0" i="0" u="none" strike="noStrike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267,000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TW" sz="1600" b="0" i="0" u="none" strike="noStrike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73 %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TW" sz="1600" b="0" i="0" u="none" strike="noStrike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0.96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2948028"/>
                  </a:ext>
                </a:extLst>
              </a:tr>
              <a:tr h="465487">
                <a:tc>
                  <a:txBody>
                    <a:bodyPr/>
                    <a:lstStyle/>
                    <a:p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隨機寫入</a:t>
                      </a:r>
                      <a:r>
                        <a:rPr lang="en-US" altLang="zh-TW" sz="1100">
                          <a:latin typeface="微軟正黑體"/>
                          <a:ea typeface="微軟正黑體"/>
                        </a:rPr>
                        <a:t>-4K (IOPS)</a:t>
                      </a:r>
                      <a:endParaRPr lang="zh-TW" altLang="en-US" sz="11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TW" sz="1600" b="0" i="0" u="none" strike="noStrike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236,000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TW" sz="1600" b="0" i="0" u="none" strike="noStrike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91 %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TW" sz="1600" b="0" i="0" u="none" strike="noStrike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1.08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179844819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2401A5FB-4B7F-8248-BD57-06ED7D7971B1}"/>
              </a:ext>
            </a:extLst>
          </p:cNvPr>
          <p:cNvSpPr/>
          <p:nvPr/>
        </p:nvSpPr>
        <p:spPr>
          <a:xfrm>
            <a:off x="9910597" y="1685787"/>
            <a:ext cx="2087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/>
              <a:t>30 x Seagate Ironwolf Pro 125 3.84TB SSDs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F0E3068A-40C1-4D95-89AC-87306AD1F5E4}"/>
              </a:ext>
            </a:extLst>
          </p:cNvPr>
          <p:cNvSpPr txBox="1"/>
          <p:nvPr/>
        </p:nvSpPr>
        <p:spPr>
          <a:xfrm>
            <a:off x="55943" y="5788573"/>
            <a:ext cx="201978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Microsoft JhengHei"/>
                <a:ea typeface="Microsoft JhengHei"/>
              </a:rPr>
              <a:t>相較於舊式 Xeon-D 的全閃存設備, 有超過50%的顯著</a:t>
            </a:r>
            <a:r>
              <a:rPr lang="ja-JP" altLang="en-US" sz="1600">
                <a:solidFill>
                  <a:srgbClr val="FF0000"/>
                </a:solidFill>
                <a:latin typeface="Microsoft JhengHei"/>
                <a:ea typeface="Microsoft JhengHei"/>
              </a:rPr>
              <a:t>提升</a:t>
            </a:r>
            <a:endParaRPr lang="en-US" sz="1600">
              <a:solidFill>
                <a:srgbClr val="FF0000"/>
              </a:solidFill>
              <a:latin typeface="Microsoft JhengHei"/>
              <a:ea typeface="Microsoft JhengHei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D7955FCC-8FCF-46FF-9A4B-FC647FE8F2CF}"/>
              </a:ext>
            </a:extLst>
          </p:cNvPr>
          <p:cNvGrpSpPr/>
          <p:nvPr/>
        </p:nvGrpSpPr>
        <p:grpSpPr>
          <a:xfrm>
            <a:off x="388726" y="4327490"/>
            <a:ext cx="1354216" cy="1315812"/>
            <a:chOff x="435077" y="4327490"/>
            <a:chExt cx="1354216" cy="1315812"/>
          </a:xfrm>
        </p:grpSpPr>
        <p:sp>
          <p:nvSpPr>
            <p:cNvPr id="17" name="矩形: 圓角 22">
              <a:extLst>
                <a:ext uri="{FF2B5EF4-FFF2-40B4-BE49-F238E27FC236}">
                  <a16:creationId xmlns:a16="http://schemas.microsoft.com/office/drawing/2014/main" id="{C28CD47C-663F-4DC2-93A9-7D39D8DB34A7}"/>
                </a:ext>
              </a:extLst>
            </p:cNvPr>
            <p:cNvSpPr/>
            <p:nvPr/>
          </p:nvSpPr>
          <p:spPr>
            <a:xfrm>
              <a:off x="435077" y="4327490"/>
              <a:ext cx="1354216" cy="1315812"/>
            </a:xfrm>
            <a:prstGeom prst="roundRect">
              <a:avLst>
                <a:gd name="adj" fmla="val 3329"/>
              </a:avLst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rgbClr val="010101"/>
                </a:gs>
                <a:gs pos="53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 w="9525">
              <a:gradFill>
                <a:gsLst>
                  <a:gs pos="0">
                    <a:schemeClr val="tx2">
                      <a:lumMod val="75000"/>
                    </a:schemeClr>
                  </a:gs>
                  <a:gs pos="67051">
                    <a:srgbClr val="FF0000"/>
                  </a:gs>
                  <a:gs pos="37000">
                    <a:srgbClr val="C00000"/>
                  </a:gs>
                  <a:gs pos="100000">
                    <a:schemeClr val="tx2">
                      <a:lumMod val="50000"/>
                    </a:schemeClr>
                  </a:gs>
                </a:gsLst>
                <a:lin ang="5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333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7EAAC278-0629-4A55-AB42-8DD434A49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2254" y="4485465"/>
              <a:ext cx="999862" cy="999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3738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95C6633F-752F-4775-B959-6E1E5D1FB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60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032003A-842D-4BA9-9E52-B83D5114F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"/>
            <a:ext cx="12192000" cy="68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93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DDDD588-4167-4A85-A2BB-BF319151E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"/>
            <a:ext cx="12192000" cy="68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46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9E4518C4-7D9A-4FBC-923C-7AFBAB3E7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"/>
            <a:ext cx="12192000" cy="68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25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527EAF87-7BA6-4585-B6FA-9E10D8677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91110"/>
            <a:ext cx="6096000" cy="5442734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8598D8E6-18CE-42DE-B33A-6FEC06CAB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9718" y="5633342"/>
            <a:ext cx="1816443" cy="700087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B1A93DCE-6FD3-4C7A-8E28-437935F4815A}"/>
              </a:ext>
            </a:extLst>
          </p:cNvPr>
          <p:cNvSpPr/>
          <p:nvPr/>
        </p:nvSpPr>
        <p:spPr>
          <a:xfrm rot="10800000">
            <a:off x="612510" y="2606189"/>
            <a:ext cx="4770413" cy="677091"/>
          </a:xfrm>
          <a:prstGeom prst="roundRect">
            <a:avLst>
              <a:gd name="adj" fmla="val 7082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75200">
                <a:schemeClr val="tx1">
                  <a:alpha val="77000"/>
                </a:schemeClr>
              </a:gs>
              <a:gs pos="100000">
                <a:schemeClr val="tx1"/>
              </a:gs>
            </a:gsLst>
            <a:lin ang="5400000" scaled="0"/>
          </a:gradFill>
          <a:ln w="9525">
            <a:gradFill>
              <a:gsLst>
                <a:gs pos="100000">
                  <a:srgbClr val="FF0000"/>
                </a:gs>
                <a:gs pos="54100">
                  <a:schemeClr val="tx2">
                    <a:lumMod val="75000"/>
                  </a:schemeClr>
                </a:gs>
                <a:gs pos="8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3202B9D2-CCBE-409C-A973-83D3A17ADD4F}"/>
              </a:ext>
            </a:extLst>
          </p:cNvPr>
          <p:cNvSpPr/>
          <p:nvPr/>
        </p:nvSpPr>
        <p:spPr>
          <a:xfrm rot="10800000">
            <a:off x="612510" y="3646841"/>
            <a:ext cx="4770413" cy="677091"/>
          </a:xfrm>
          <a:prstGeom prst="roundRect">
            <a:avLst>
              <a:gd name="adj" fmla="val 7082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75200">
                <a:schemeClr val="tx1">
                  <a:alpha val="77000"/>
                </a:schemeClr>
              </a:gs>
              <a:gs pos="100000">
                <a:schemeClr val="tx1"/>
              </a:gs>
            </a:gsLst>
            <a:lin ang="5400000" scaled="0"/>
          </a:gradFill>
          <a:ln w="9525">
            <a:gradFill>
              <a:gsLst>
                <a:gs pos="100000">
                  <a:srgbClr val="FF0000"/>
                </a:gs>
                <a:gs pos="54100">
                  <a:schemeClr val="tx2">
                    <a:lumMod val="75000"/>
                  </a:schemeClr>
                </a:gs>
                <a:gs pos="8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68378497-5F58-411D-BECC-FD731BEB271D}"/>
              </a:ext>
            </a:extLst>
          </p:cNvPr>
          <p:cNvSpPr/>
          <p:nvPr/>
        </p:nvSpPr>
        <p:spPr>
          <a:xfrm rot="10800000">
            <a:off x="612510" y="4646730"/>
            <a:ext cx="4770413" cy="677091"/>
          </a:xfrm>
          <a:prstGeom prst="roundRect">
            <a:avLst>
              <a:gd name="adj" fmla="val 7082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75200">
                <a:schemeClr val="tx1">
                  <a:alpha val="77000"/>
                </a:schemeClr>
              </a:gs>
              <a:gs pos="100000">
                <a:schemeClr val="tx1"/>
              </a:gs>
            </a:gsLst>
            <a:lin ang="5400000" scaled="0"/>
          </a:gradFill>
          <a:ln w="9525">
            <a:gradFill>
              <a:gsLst>
                <a:gs pos="100000">
                  <a:srgbClr val="FF0000"/>
                </a:gs>
                <a:gs pos="54100">
                  <a:schemeClr val="tx2">
                    <a:lumMod val="75000"/>
                  </a:schemeClr>
                </a:gs>
                <a:gs pos="8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D4E45104-F269-489F-AE9F-C9774C29E4F8}"/>
              </a:ext>
            </a:extLst>
          </p:cNvPr>
          <p:cNvSpPr/>
          <p:nvPr/>
        </p:nvSpPr>
        <p:spPr>
          <a:xfrm rot="10800000">
            <a:off x="612510" y="1584586"/>
            <a:ext cx="4770413" cy="677091"/>
          </a:xfrm>
          <a:prstGeom prst="roundRect">
            <a:avLst>
              <a:gd name="adj" fmla="val 7082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75200">
                <a:schemeClr val="tx1">
                  <a:alpha val="77000"/>
                </a:schemeClr>
              </a:gs>
              <a:gs pos="100000">
                <a:schemeClr val="tx1"/>
              </a:gs>
            </a:gsLst>
            <a:lin ang="5400000" scaled="0"/>
          </a:gradFill>
          <a:ln w="9525">
            <a:gradFill>
              <a:gsLst>
                <a:gs pos="100000">
                  <a:srgbClr val="FF0000"/>
                </a:gs>
                <a:gs pos="54100">
                  <a:schemeClr val="tx2">
                    <a:lumMod val="75000"/>
                  </a:schemeClr>
                </a:gs>
                <a:gs pos="8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8C27FF8-3410-41C0-88AC-EC09CC963F18}"/>
              </a:ext>
            </a:extLst>
          </p:cNvPr>
          <p:cNvSpPr txBox="1"/>
          <p:nvPr/>
        </p:nvSpPr>
        <p:spPr>
          <a:xfrm>
            <a:off x="780410" y="1274494"/>
            <a:ext cx="4434612" cy="40371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TW" altLang="en-US" sz="3333" spc="400">
                <a:solidFill>
                  <a:schemeClr val="bg1"/>
                </a:solidFill>
                <a:latin typeface="微軟正黑體"/>
                <a:ea typeface="微軟正黑體"/>
              </a:rPr>
              <a:t>企業儲存需求</a:t>
            </a:r>
            <a:endParaRPr lang="en-US" altLang="zh-TW" sz="3333" spc="4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algn="ctr">
              <a:lnSpc>
                <a:spcPct val="200000"/>
              </a:lnSpc>
            </a:pPr>
            <a:r>
              <a:rPr kumimoji="1" lang="zh-TW" altLang="en-US" sz="3333" spc="400">
                <a:solidFill>
                  <a:schemeClr val="bg1"/>
                </a:solidFill>
                <a:latin typeface="微軟正黑體"/>
                <a:ea typeface="微軟正黑體"/>
              </a:rPr>
              <a:t>硬體介紹</a:t>
            </a:r>
            <a:endParaRPr lang="en-US" altLang="zh-TW" sz="3333" spc="4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algn="ctr">
              <a:lnSpc>
                <a:spcPct val="200000"/>
              </a:lnSpc>
            </a:pPr>
            <a:r>
              <a:rPr kumimoji="1" lang="en-US" altLang="zh-TW" sz="3333" spc="400" err="1">
                <a:solidFill>
                  <a:schemeClr val="bg1"/>
                </a:solidFill>
                <a:latin typeface="微軟正黑體"/>
                <a:ea typeface="微軟正黑體"/>
              </a:rPr>
              <a:t>QuTS</a:t>
            </a:r>
            <a:r>
              <a:rPr kumimoji="1" lang="en-US" altLang="zh-TW" sz="3333" spc="400">
                <a:solidFill>
                  <a:schemeClr val="bg1"/>
                </a:solidFill>
                <a:latin typeface="微軟正黑體"/>
                <a:ea typeface="微軟正黑體"/>
              </a:rPr>
              <a:t> hero h4.5.1</a:t>
            </a:r>
            <a:endParaRPr lang="zh-TW" altLang="en-US" sz="3333" spc="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200000"/>
              </a:lnSpc>
            </a:pPr>
            <a:r>
              <a:rPr kumimoji="1" lang="zh-TW" altLang="en-US" sz="3333" spc="400">
                <a:solidFill>
                  <a:schemeClr val="bg1"/>
                </a:solidFill>
                <a:latin typeface="微軟正黑體"/>
                <a:ea typeface="微軟正黑體"/>
              </a:rPr>
              <a:t>高速擴充周邊</a:t>
            </a:r>
            <a:endParaRPr lang="en-US" altLang="zh-TW" sz="3333" spc="4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746305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E61044F-B277-4E91-BDE8-5E8211E0D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"/>
            <a:ext cx="12192000" cy="68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55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365F762-43B4-44D3-903F-D58BAAA7F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"/>
            <a:ext cx="12192000" cy="68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82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2423657-9B57-4EE0-8D70-CF0ACAC0C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"/>
            <a:ext cx="12192000" cy="68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13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A0B0803-EE78-41CB-89BC-91A6C7B57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"/>
            <a:ext cx="12192000" cy="68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54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, 握住, 比賽, 男人 的圖片&#10;&#10;自動產生的描述">
            <a:extLst>
              <a:ext uri="{FF2B5EF4-FFF2-40B4-BE49-F238E27FC236}">
                <a16:creationId xmlns:a16="http://schemas.microsoft.com/office/drawing/2014/main" id="{128FF03E-2A99-4B0C-913B-2D0FCD77D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30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電腦, 烤箱, 坐, 微波爐 的圖片&#10;&#10;自動產生的描述">
            <a:extLst>
              <a:ext uri="{FF2B5EF4-FFF2-40B4-BE49-F238E27FC236}">
                <a16:creationId xmlns:a16="http://schemas.microsoft.com/office/drawing/2014/main" id="{B54150E2-DA2B-4203-ADE1-1B819F07A8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5"/>
          <a:stretch/>
        </p:blipFill>
        <p:spPr>
          <a:xfrm>
            <a:off x="6117328" y="3780864"/>
            <a:ext cx="6074672" cy="2747363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744F224-5113-4C0F-83EB-A59D21064ADB}"/>
              </a:ext>
            </a:extLst>
          </p:cNvPr>
          <p:cNvSpPr/>
          <p:nvPr/>
        </p:nvSpPr>
        <p:spPr>
          <a:xfrm rot="10800000">
            <a:off x="478841" y="4741620"/>
            <a:ext cx="4650159" cy="1410701"/>
          </a:xfrm>
          <a:prstGeom prst="roundRect">
            <a:avLst>
              <a:gd name="adj" fmla="val 7082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FB4E044D-FFF2-4B49-872E-5E10018F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/>
              <a:t> </a:t>
            </a:r>
            <a:r>
              <a:rPr lang="zh-TW" altLang="en-US" sz="4400"/>
              <a:t>彈性且經濟的</a:t>
            </a:r>
            <a:r>
              <a:rPr lang="en-US" altLang="zh-TW" sz="4400"/>
              <a:t> HDD + SSD </a:t>
            </a:r>
            <a:r>
              <a:rPr lang="zh-TW" altLang="en-US" sz="4400"/>
              <a:t>混合型配置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83E6108-6F4B-164A-9EDC-6109753B11B4}"/>
              </a:ext>
            </a:extLst>
          </p:cNvPr>
          <p:cNvSpPr/>
          <p:nvPr/>
        </p:nvSpPr>
        <p:spPr>
          <a:xfrm>
            <a:off x="411955" y="1879299"/>
            <a:ext cx="5684045" cy="27238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68288" indent="-268288">
              <a:buFont typeface="Arial" panose="020B0604020202020204" pitchFamily="34" charset="0"/>
              <a:buChar char="•"/>
            </a:pP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混合型架構</a:t>
            </a:r>
            <a:r>
              <a:rPr lang="en-US" altLang="zh-TW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24 x HDDs + 6 x SSDs</a:t>
            </a:r>
          </a:p>
          <a:p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   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24 x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Seagate EXOS 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7E2000 </a:t>
            </a:r>
            <a:r>
              <a:rPr lang="zh-TW" altLang="en-US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2TB</a:t>
            </a:r>
            <a:r>
              <a:rPr lang="en-US" altLang="zh-TW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HDDs</a:t>
            </a:r>
            <a:r>
              <a:rPr lang="zh-TW" altLang="en-US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+  6 x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Seagate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Nytro 1351 </a:t>
            </a:r>
            <a:r>
              <a:rPr lang="zh-TW" altLang="en-US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1.92TB</a:t>
            </a:r>
            <a:r>
              <a:rPr lang="en-US" altLang="zh-TW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SSDs</a:t>
            </a:r>
            <a:r>
              <a:rPr lang="zh-TW" altLang="en-US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en-US" altLang="zh-TW" sz="2000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    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US$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098.52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約台幣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$ 17.4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全快閃架構</a:t>
            </a:r>
            <a:r>
              <a:rPr lang="en-US" altLang="zh-TW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30 x SSDs</a:t>
            </a:r>
            <a:endParaRPr lang="en-US" altLang="zh-TW" sz="2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    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30 x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Seagate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Nytro 1351 </a:t>
            </a:r>
            <a:r>
              <a:rPr lang="zh-TW" altLang="en-US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1.92TB</a:t>
            </a:r>
            <a:r>
              <a:rPr lang="en-US" altLang="zh-TW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SSDs</a:t>
            </a:r>
            <a:endParaRPr lang="en-US" altLang="zh-TW" sz="2000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   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US$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12,492.6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約台幣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$ 35.6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980D21C-BE35-1643-85D5-F44C9154B694}"/>
              </a:ext>
            </a:extLst>
          </p:cNvPr>
          <p:cNvSpPr txBox="1"/>
          <p:nvPr/>
        </p:nvSpPr>
        <p:spPr>
          <a:xfrm>
            <a:off x="650082" y="4937945"/>
            <a:ext cx="4307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針對預算有限的企業，採用混合型架構可節省</a:t>
            </a:r>
            <a:r>
              <a:rPr kumimoji="1"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50% </a:t>
            </a:r>
            <a:r>
              <a:rPr kumimoji="1"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</a:t>
            </a:r>
            <a:r>
              <a:rPr kumimoji="1"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IT </a:t>
            </a:r>
            <a:r>
              <a:rPr kumimoji="1"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支出，並兼具相同儲存空間．</a:t>
            </a: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1D0012C3-53F6-47D4-BED6-E175A8837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781" y="2070918"/>
            <a:ext cx="1896534" cy="1896534"/>
          </a:xfrm>
          <a:prstGeom prst="rect">
            <a:avLst/>
          </a:prstGeom>
        </p:spPr>
      </p:pic>
      <p:pic>
        <p:nvPicPr>
          <p:cNvPr id="6" name="圖片 5" descr="一張含有 瓶, 標誌, 橙色, 坐 的圖片&#10;&#10;自動產生的描述">
            <a:extLst>
              <a:ext uri="{FF2B5EF4-FFF2-40B4-BE49-F238E27FC236}">
                <a16:creationId xmlns:a16="http://schemas.microsoft.com/office/drawing/2014/main" id="{A89C0778-A05B-4991-8D2C-B8CFB36BD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7638" y="2083011"/>
            <a:ext cx="1896535" cy="189653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2992CBE-C0A0-4C89-BE2C-C97CA9F9E587}"/>
              </a:ext>
            </a:extLst>
          </p:cNvPr>
          <p:cNvSpPr txBox="1"/>
          <p:nvPr/>
        </p:nvSpPr>
        <p:spPr>
          <a:xfrm>
            <a:off x="650082" y="6168355"/>
            <a:ext cx="33903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latin typeface="Microsoft JhengHei UI"/>
                <a:ea typeface="Microsoft JhengHei UI"/>
              </a:rPr>
              <a:t>資料來源：</a:t>
            </a:r>
          </a:p>
          <a:p>
            <a:r>
              <a:rPr lang="zh-TW" altLang="en-US" sz="1200">
                <a:latin typeface="Microsoft JhengHei UI"/>
                <a:ea typeface="Microsoft JhengHei UI"/>
              </a:rPr>
              <a:t>1.  </a:t>
            </a:r>
            <a:r>
              <a:rPr lang="zh-TW" sz="1200">
                <a:latin typeface="Microsoft JhengHei UI"/>
                <a:ea typeface="Microsoft JhengHei UI"/>
                <a:cs typeface="+mn-lt"/>
                <a:hlinkClick r:id="rId6"/>
              </a:rPr>
              <a:t>https://www.amazon.com/</a:t>
            </a:r>
            <a:endParaRPr lang="zh-TW" sz="1200">
              <a:latin typeface="Microsoft JhengHei UI"/>
              <a:ea typeface="Microsoft JhengHei UI"/>
              <a:cs typeface="+mn-lt"/>
            </a:endParaRPr>
          </a:p>
          <a:p>
            <a:r>
              <a:rPr lang="zh-TW" sz="1200">
                <a:latin typeface="Microsoft JhengHei UI"/>
                <a:ea typeface="Microsoft JhengHei UI"/>
                <a:cs typeface="Calibri"/>
              </a:rPr>
              <a:t>2. </a:t>
            </a:r>
            <a:r>
              <a:rPr lang="en-US" altLang="zh-TW" sz="1200">
                <a:latin typeface="Microsoft JhengHei UI"/>
                <a:ea typeface="+mn-lt"/>
                <a:cs typeface="+mn-lt"/>
                <a:hlinkClick r:id="rId7"/>
              </a:rPr>
              <a:t>https://www.newegg.com/</a:t>
            </a:r>
            <a:endParaRPr lang="zh-TW" altLang="en-US" sz="1200">
              <a:latin typeface="Microsoft JhengHei UI"/>
              <a:ea typeface="新細明體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4531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E55524-166B-470F-90F4-317498755911}"/>
              </a:ext>
            </a:extLst>
          </p:cNvPr>
          <p:cNvSpPr/>
          <p:nvPr/>
        </p:nvSpPr>
        <p:spPr>
          <a:xfrm>
            <a:off x="2053673" y="4158984"/>
            <a:ext cx="115633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spc="8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CN" sz="4800" b="1" spc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hero </a:t>
            </a:r>
            <a:r>
              <a:rPr lang="zh-CN" altLang="en-US" sz="4800" b="1" spc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</a:p>
        </p:txBody>
      </p:sp>
    </p:spTree>
    <p:extLst>
      <p:ext uri="{BB962C8B-B14F-4D97-AF65-F5344CB8AC3E}">
        <p14:creationId xmlns:p14="http://schemas.microsoft.com/office/powerpoint/2010/main" val="2572952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群組 37">
            <a:extLst>
              <a:ext uri="{FF2B5EF4-FFF2-40B4-BE49-F238E27FC236}">
                <a16:creationId xmlns:a16="http://schemas.microsoft.com/office/drawing/2014/main" id="{AAFED125-BF02-4AF1-BC9B-41A619DF9A4C}"/>
              </a:ext>
            </a:extLst>
          </p:cNvPr>
          <p:cNvGrpSpPr/>
          <p:nvPr/>
        </p:nvGrpSpPr>
        <p:grpSpPr>
          <a:xfrm>
            <a:off x="6172594" y="4959553"/>
            <a:ext cx="5688341" cy="1616068"/>
            <a:chOff x="250059" y="2372641"/>
            <a:chExt cx="4266256" cy="1212051"/>
          </a:xfrm>
        </p:grpSpPr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73DD6352-0F3B-45C9-A6EC-47EB2AC01EE5}"/>
                </a:ext>
              </a:extLst>
            </p:cNvPr>
            <p:cNvSpPr/>
            <p:nvPr/>
          </p:nvSpPr>
          <p:spPr>
            <a:xfrm rot="10800000">
              <a:off x="250059" y="2389961"/>
              <a:ext cx="4266256" cy="1194731"/>
            </a:xfrm>
            <a:prstGeom prst="roundRect">
              <a:avLst>
                <a:gd name="adj" fmla="val 7082"/>
              </a:avLst>
            </a:prstGeom>
            <a:gradFill>
              <a:gsLst>
                <a:gs pos="0">
                  <a:schemeClr val="bg1">
                    <a:alpha val="49000"/>
                  </a:schemeClr>
                </a:gs>
                <a:gs pos="75200">
                  <a:srgbClr val="F5F5F5"/>
                </a:gs>
                <a:gs pos="100000">
                  <a:schemeClr val="bg1"/>
                </a:gs>
              </a:gsLst>
              <a:lin ang="5400000" scaled="0"/>
            </a:gradFill>
            <a:ln w="6350">
              <a:solidFill>
                <a:schemeClr val="bg1"/>
              </a:solidFill>
            </a:ln>
            <a:effectLst>
              <a:outerShdw blurRad="279400" dist="292100" dir="798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951DF741-B740-4902-9A10-CC14A10D7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7314" y="2372641"/>
              <a:ext cx="1206501" cy="1146175"/>
            </a:xfrm>
            <a:prstGeom prst="rect">
              <a:avLst/>
            </a:prstGeom>
          </p:spPr>
        </p:pic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794E0AAB-8FF2-4A47-B55F-F7078A5E3F6F}"/>
              </a:ext>
            </a:extLst>
          </p:cNvPr>
          <p:cNvGrpSpPr/>
          <p:nvPr/>
        </p:nvGrpSpPr>
        <p:grpSpPr>
          <a:xfrm>
            <a:off x="6172594" y="3156717"/>
            <a:ext cx="5688341" cy="1616068"/>
            <a:chOff x="250059" y="2372641"/>
            <a:chExt cx="4266256" cy="1212051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3568BCC7-42B8-4FA6-9EDD-2A44AD5285E5}"/>
                </a:ext>
              </a:extLst>
            </p:cNvPr>
            <p:cNvSpPr/>
            <p:nvPr/>
          </p:nvSpPr>
          <p:spPr>
            <a:xfrm rot="10800000">
              <a:off x="250059" y="2389961"/>
              <a:ext cx="4266256" cy="1194731"/>
            </a:xfrm>
            <a:prstGeom prst="roundRect">
              <a:avLst>
                <a:gd name="adj" fmla="val 7082"/>
              </a:avLst>
            </a:prstGeom>
            <a:gradFill>
              <a:gsLst>
                <a:gs pos="0">
                  <a:schemeClr val="bg1">
                    <a:alpha val="49000"/>
                  </a:schemeClr>
                </a:gs>
                <a:gs pos="75200">
                  <a:srgbClr val="F5F5F5"/>
                </a:gs>
                <a:gs pos="100000">
                  <a:schemeClr val="bg1"/>
                </a:gs>
              </a:gsLst>
              <a:lin ang="5400000" scaled="0"/>
            </a:gradFill>
            <a:ln w="6350">
              <a:solidFill>
                <a:schemeClr val="bg1"/>
              </a:solidFill>
            </a:ln>
            <a:effectLst>
              <a:outerShdw blurRad="279400" dist="292100" dir="798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43" name="圖形 42">
              <a:extLst>
                <a:ext uri="{FF2B5EF4-FFF2-40B4-BE49-F238E27FC236}">
                  <a16:creationId xmlns:a16="http://schemas.microsoft.com/office/drawing/2014/main" id="{3760E045-E439-4D84-8B60-5AF06ADD3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7314" y="2372641"/>
              <a:ext cx="1206501" cy="1146175"/>
            </a:xfrm>
            <a:prstGeom prst="rect">
              <a:avLst/>
            </a:prstGeom>
          </p:spPr>
        </p:pic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EAAA1A04-9D78-41D2-9AA4-29771EEA23C9}"/>
              </a:ext>
            </a:extLst>
          </p:cNvPr>
          <p:cNvGrpSpPr/>
          <p:nvPr/>
        </p:nvGrpSpPr>
        <p:grpSpPr>
          <a:xfrm>
            <a:off x="343718" y="4959553"/>
            <a:ext cx="5688341" cy="1616068"/>
            <a:chOff x="250059" y="2372641"/>
            <a:chExt cx="4266256" cy="1212051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058ED782-594C-4759-8B14-FCC2ED005706}"/>
                </a:ext>
              </a:extLst>
            </p:cNvPr>
            <p:cNvSpPr/>
            <p:nvPr/>
          </p:nvSpPr>
          <p:spPr>
            <a:xfrm rot="10800000">
              <a:off x="250059" y="2389961"/>
              <a:ext cx="4266256" cy="1194731"/>
            </a:xfrm>
            <a:prstGeom prst="roundRect">
              <a:avLst>
                <a:gd name="adj" fmla="val 7082"/>
              </a:avLst>
            </a:prstGeom>
            <a:gradFill>
              <a:gsLst>
                <a:gs pos="0">
                  <a:schemeClr val="bg1">
                    <a:alpha val="49000"/>
                  </a:schemeClr>
                </a:gs>
                <a:gs pos="75200">
                  <a:srgbClr val="F5F5F5"/>
                </a:gs>
                <a:gs pos="100000">
                  <a:schemeClr val="bg1"/>
                </a:gs>
              </a:gsLst>
              <a:lin ang="5400000" scaled="0"/>
            </a:gradFill>
            <a:ln w="6350">
              <a:solidFill>
                <a:schemeClr val="bg1"/>
              </a:solidFill>
            </a:ln>
            <a:effectLst>
              <a:outerShdw blurRad="279400" dist="292100" dir="798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46AAA940-8476-4D91-9567-FC42B8D8C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7314" y="2372641"/>
              <a:ext cx="1206501" cy="1146175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17E738A5-B385-4B1D-A8F8-9A991B60C517}"/>
              </a:ext>
            </a:extLst>
          </p:cNvPr>
          <p:cNvGrpSpPr/>
          <p:nvPr/>
        </p:nvGrpSpPr>
        <p:grpSpPr>
          <a:xfrm>
            <a:off x="343718" y="3156717"/>
            <a:ext cx="5688341" cy="1616068"/>
            <a:chOff x="250059" y="2372641"/>
            <a:chExt cx="4266256" cy="1212051"/>
          </a:xfrm>
        </p:grpSpPr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695655DB-814E-4681-B79A-2547327BF112}"/>
                </a:ext>
              </a:extLst>
            </p:cNvPr>
            <p:cNvSpPr/>
            <p:nvPr/>
          </p:nvSpPr>
          <p:spPr>
            <a:xfrm rot="10800000">
              <a:off x="250059" y="2389961"/>
              <a:ext cx="4266256" cy="1194731"/>
            </a:xfrm>
            <a:prstGeom prst="roundRect">
              <a:avLst>
                <a:gd name="adj" fmla="val 7082"/>
              </a:avLst>
            </a:prstGeom>
            <a:gradFill>
              <a:gsLst>
                <a:gs pos="0">
                  <a:schemeClr val="bg1">
                    <a:alpha val="49000"/>
                  </a:schemeClr>
                </a:gs>
                <a:gs pos="75200">
                  <a:srgbClr val="F5F5F5"/>
                </a:gs>
                <a:gs pos="100000">
                  <a:schemeClr val="bg1"/>
                </a:gs>
              </a:gsLst>
              <a:lin ang="5400000" scaled="0"/>
            </a:gradFill>
            <a:ln w="6350">
              <a:solidFill>
                <a:schemeClr val="bg1"/>
              </a:solidFill>
            </a:ln>
            <a:effectLst>
              <a:outerShdw blurRad="279400" dist="292100" dir="798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F576C168-D396-4BCE-947E-1E7604BB1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7314" y="2372641"/>
              <a:ext cx="1206501" cy="1146175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FF5505A-5782-7943-B223-599BBC19D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/>
              <a:t>採用</a:t>
            </a:r>
            <a:r>
              <a:rPr kumimoji="1" lang="en-US" altLang="zh-TW"/>
              <a:t>ZFS</a:t>
            </a:r>
            <a:r>
              <a:rPr kumimoji="1" lang="zh-TW" altLang="en-US"/>
              <a:t>檔案系統的</a:t>
            </a:r>
            <a:r>
              <a:rPr kumimoji="1" lang="en-US" altLang="zh-TW" err="1"/>
              <a:t>QuTS</a:t>
            </a:r>
            <a:r>
              <a:rPr kumimoji="1" lang="en-US" altLang="zh-TW"/>
              <a:t> hero</a:t>
            </a:r>
            <a:r>
              <a:rPr kumimoji="1" lang="zh-TW" altLang="en-US"/>
              <a:t>：</a:t>
            </a:r>
            <a:br>
              <a:rPr kumimoji="1" lang="en-US" altLang="zh-TW"/>
            </a:br>
            <a:r>
              <a:rPr kumimoji="1" lang="zh-TW" altLang="en-US"/>
              <a:t>最佳化全快閃儲存的作業系統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2ECD995-9AC2-C84E-8FA3-6B835572AEA9}"/>
              </a:ext>
            </a:extLst>
          </p:cNvPr>
          <p:cNvSpPr/>
          <p:nvPr/>
        </p:nvSpPr>
        <p:spPr>
          <a:xfrm>
            <a:off x="519622" y="1880606"/>
            <a:ext cx="113111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TS-h3088XU-RP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出貨搭載的</a:t>
            </a:r>
            <a:r>
              <a:rPr lang="en-US" altLang="zh-TW" sz="20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hero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作業系統採用企業級的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ZFS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檔案系統，提供全快閃儲存所需的數據完整性、安全性與儲存效率。</a:t>
            </a:r>
            <a:r>
              <a:rPr lang="en-US" altLang="zh-TW" sz="20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hero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內建多種災難復原工具與具備了虛擬機工作站、容器工作站，讓應用程式能直接高速儲存在本機上的數據。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				</a:t>
            </a:r>
            <a:endParaRPr lang="en-US" altLang="zh-TW" sz="2000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B18DA22E-3E3A-5647-AD09-6F9D2C01DB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7326" y="6347132"/>
            <a:ext cx="1165049" cy="257347"/>
          </a:xfrm>
          <a:prstGeom prst="rect">
            <a:avLst/>
          </a:prstGeom>
        </p:spPr>
      </p:pic>
      <p:sp>
        <p:nvSpPr>
          <p:cNvPr id="14" name="Google Shape;239;p16">
            <a:extLst>
              <a:ext uri="{FF2B5EF4-FFF2-40B4-BE49-F238E27FC236}">
                <a16:creationId xmlns:a16="http://schemas.microsoft.com/office/drawing/2014/main" id="{DF965EF8-314B-4013-8467-62FABC69F0DC}"/>
              </a:ext>
            </a:extLst>
          </p:cNvPr>
          <p:cNvSpPr txBox="1"/>
          <p:nvPr/>
        </p:nvSpPr>
        <p:spPr>
          <a:xfrm>
            <a:off x="436856" y="4169538"/>
            <a:ext cx="1422419" cy="311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1152"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數據效率</a:t>
            </a:r>
          </a:p>
        </p:txBody>
      </p:sp>
      <p:sp>
        <p:nvSpPr>
          <p:cNvPr id="51" name="Google Shape;239;p16">
            <a:extLst>
              <a:ext uri="{FF2B5EF4-FFF2-40B4-BE49-F238E27FC236}">
                <a16:creationId xmlns:a16="http://schemas.microsoft.com/office/drawing/2014/main" id="{DD4C7FB5-7120-4AC2-B67F-673DD17B41CD}"/>
              </a:ext>
            </a:extLst>
          </p:cNvPr>
          <p:cNvSpPr txBox="1"/>
          <p:nvPr/>
        </p:nvSpPr>
        <p:spPr>
          <a:xfrm>
            <a:off x="436856" y="5986494"/>
            <a:ext cx="1422419" cy="311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1152"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數據保護</a:t>
            </a:r>
          </a:p>
        </p:txBody>
      </p:sp>
      <p:sp>
        <p:nvSpPr>
          <p:cNvPr id="55" name="Google Shape;239;p16">
            <a:extLst>
              <a:ext uri="{FF2B5EF4-FFF2-40B4-BE49-F238E27FC236}">
                <a16:creationId xmlns:a16="http://schemas.microsoft.com/office/drawing/2014/main" id="{43E87529-CDA3-4CF4-9534-0B20BD7E4EA8}"/>
              </a:ext>
            </a:extLst>
          </p:cNvPr>
          <p:cNvSpPr txBox="1"/>
          <p:nvPr/>
        </p:nvSpPr>
        <p:spPr>
          <a:xfrm>
            <a:off x="6349599" y="4149234"/>
            <a:ext cx="1422419" cy="482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1152"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數據完整性</a:t>
            </a:r>
          </a:p>
        </p:txBody>
      </p:sp>
      <p:sp>
        <p:nvSpPr>
          <p:cNvPr id="59" name="Google Shape;239;p16">
            <a:extLst>
              <a:ext uri="{FF2B5EF4-FFF2-40B4-BE49-F238E27FC236}">
                <a16:creationId xmlns:a16="http://schemas.microsoft.com/office/drawing/2014/main" id="{3C320B65-687C-4BAC-B0B6-D6349581D05E}"/>
              </a:ext>
            </a:extLst>
          </p:cNvPr>
          <p:cNvSpPr txBox="1"/>
          <p:nvPr/>
        </p:nvSpPr>
        <p:spPr>
          <a:xfrm>
            <a:off x="6364311" y="5986494"/>
            <a:ext cx="1422419" cy="311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1152"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災難復原</a:t>
            </a: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7D9EEC4A-701C-4E7F-AF71-BBC8DE1FE5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9320" y="5136702"/>
            <a:ext cx="663025" cy="663025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2D31BE03-85AF-4779-92DA-09E4C75195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89364" y="3411272"/>
            <a:ext cx="542889" cy="542889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20ECBAEF-4971-444E-B67B-3E41516149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89364" y="5137874"/>
            <a:ext cx="645865" cy="645865"/>
          </a:xfrm>
          <a:prstGeom prst="rect">
            <a:avLst/>
          </a:prstGeom>
        </p:spPr>
      </p:pic>
      <p:sp>
        <p:nvSpPr>
          <p:cNvPr id="32" name="Google Shape;240;p16">
            <a:extLst>
              <a:ext uri="{FF2B5EF4-FFF2-40B4-BE49-F238E27FC236}">
                <a16:creationId xmlns:a16="http://schemas.microsoft.com/office/drawing/2014/main" id="{1561B735-8155-43E4-8B16-B841C29C9632}"/>
              </a:ext>
            </a:extLst>
          </p:cNvPr>
          <p:cNvSpPr/>
          <p:nvPr/>
        </p:nvSpPr>
        <p:spPr>
          <a:xfrm>
            <a:off x="2046855" y="3395609"/>
            <a:ext cx="3587056" cy="123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8530" indent="-118530">
              <a:spcBef>
                <a:spcPts val="800"/>
              </a:spcBef>
              <a:buClr>
                <a:srgbClr val="F07200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333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即時線上壓縮</a:t>
            </a:r>
            <a:r>
              <a:rPr lang="en-US" sz="1333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 &amp; </a:t>
            </a:r>
            <a:r>
              <a:rPr lang="zh-TW" altLang="en-US" sz="1333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線上重複資料刪除利用率</a:t>
            </a:r>
            <a:endParaRPr lang="en-US" altLang="zh-TW" sz="1333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 marL="118530" indent="-118530">
              <a:spcBef>
                <a:spcPts val="800"/>
              </a:spcBef>
              <a:buClr>
                <a:srgbClr val="F07200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333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大幅</a:t>
            </a:r>
            <a:r>
              <a:rPr lang="zh-CN" altLang="en-US" sz="1333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擴充</a:t>
            </a:r>
            <a:r>
              <a:rPr lang="zh-TW" altLang="en-US" sz="1333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全閃存使用壽命</a:t>
            </a:r>
            <a:endParaRPr lang="en-US" altLang="zh-TW" sz="1333">
              <a:latin typeface="Arial"/>
              <a:ea typeface="微軟正黑體"/>
              <a:cs typeface="Arial"/>
            </a:endParaRPr>
          </a:p>
          <a:p>
            <a:pPr marL="118530" indent="-118530">
              <a:spcBef>
                <a:spcPts val="800"/>
              </a:spcBef>
              <a:buClr>
                <a:srgbClr val="F07200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333">
                <a:latin typeface="Arial"/>
                <a:ea typeface="微軟正黑體"/>
                <a:cs typeface="Arial"/>
              </a:rPr>
              <a:t>PB容量輕易擴充, 輕易運用 </a:t>
            </a:r>
            <a:endParaRPr lang="zh-TW" altLang="en-US" sz="1333"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  <a:p>
            <a:pPr marL="285320" indent="-285320">
              <a:spcBef>
                <a:spcPts val="800"/>
              </a:spcBef>
              <a:buClr>
                <a:srgbClr val="F07200"/>
              </a:buClr>
              <a:buSzPct val="100000"/>
              <a:buFont typeface="Arial" panose="020B0604020202020204" pitchFamily="34" charset="0"/>
              <a:buChar char="•"/>
            </a:pPr>
            <a:endParaRPr lang="zh-TW" altLang="en-US" sz="1333">
              <a:latin typeface="Arial" panose="020B0604020202020204" pitchFamily="34" charset="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33" name="Google Shape;246;p16">
            <a:extLst>
              <a:ext uri="{FF2B5EF4-FFF2-40B4-BE49-F238E27FC236}">
                <a16:creationId xmlns:a16="http://schemas.microsoft.com/office/drawing/2014/main" id="{B2AA2738-4CEB-4B9C-BBE2-973C4272AB80}"/>
              </a:ext>
            </a:extLst>
          </p:cNvPr>
          <p:cNvSpPr/>
          <p:nvPr/>
        </p:nvSpPr>
        <p:spPr>
          <a:xfrm>
            <a:off x="2046855" y="5136702"/>
            <a:ext cx="3341928" cy="125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8530" indent="-118530">
              <a:spcBef>
                <a:spcPts val="800"/>
              </a:spcBef>
              <a:buClr>
                <a:srgbClr val="F07200"/>
              </a:buClr>
              <a:buSzPct val="100000"/>
              <a:buFont typeface="Arial" panose="020B0604020202020204" pitchFamily="34" charset="0"/>
              <a:buChar char="•"/>
              <a:tabLst>
                <a:tab pos="118530" algn="l"/>
              </a:tabLst>
            </a:pPr>
            <a:r>
              <a:rPr lang="en-US" sz="1333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ZFS </a:t>
            </a:r>
            <a:r>
              <a:rPr lang="zh-TW" altLang="en-US" sz="1333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秒拍快照</a:t>
            </a:r>
            <a:r>
              <a:rPr lang="en-US" altLang="zh-TW" sz="1333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, </a:t>
            </a:r>
            <a:r>
              <a:rPr lang="zh-TW" altLang="en-US" sz="1333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智慧定義保留快照數量</a:t>
            </a:r>
            <a:endParaRPr lang="en-US" altLang="zh-TW" sz="1333">
              <a:latin typeface="Arial"/>
              <a:ea typeface="微軟正黑體"/>
              <a:cs typeface="Microsoft JhengHei"/>
            </a:endParaRPr>
          </a:p>
          <a:p>
            <a:pPr marL="118530" indent="-118530">
              <a:spcBef>
                <a:spcPts val="800"/>
              </a:spcBef>
              <a:buClr>
                <a:srgbClr val="F07200"/>
              </a:buClr>
              <a:buSzPct val="100000"/>
              <a:buFont typeface="Arial" panose="020B0604020202020204" pitchFamily="34" charset="0"/>
              <a:buChar char="•"/>
              <a:tabLst>
                <a:tab pos="118530" algn="l"/>
              </a:tabLst>
            </a:pPr>
            <a:r>
              <a:rPr lang="zh-TW" altLang="en-US" sz="1333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多種的 </a:t>
            </a:r>
            <a:r>
              <a:rPr lang="en-US" altLang="zh-TW" sz="1333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RAID </a:t>
            </a:r>
            <a:r>
              <a:rPr lang="zh-TW" altLang="en-US" sz="1333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保護方式</a:t>
            </a:r>
            <a:endParaRPr lang="zh-TW" altLang="en-US" sz="1333">
              <a:latin typeface="Arial"/>
              <a:ea typeface="微軟正黑體"/>
              <a:cs typeface="Microsoft JhengHei"/>
            </a:endParaRPr>
          </a:p>
          <a:p>
            <a:pPr marL="118530" indent="-118530">
              <a:spcBef>
                <a:spcPts val="800"/>
              </a:spcBef>
              <a:buClr>
                <a:srgbClr val="F07200"/>
              </a:buClr>
              <a:buSzPct val="100000"/>
              <a:buFont typeface="Arial" panose="020B0604020202020204" pitchFamily="34" charset="0"/>
              <a:buChar char="•"/>
              <a:tabLst>
                <a:tab pos="118530" algn="l"/>
              </a:tabLst>
            </a:pPr>
            <a:r>
              <a:rPr lang="zh-TW" altLang="en-US" sz="1333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WORM (一寫多讀) 的特殊數據防護</a:t>
            </a:r>
          </a:p>
          <a:p>
            <a:pPr>
              <a:spcBef>
                <a:spcPts val="800"/>
              </a:spcBef>
              <a:buClr>
                <a:srgbClr val="F07200"/>
              </a:buClr>
              <a:buSzPct val="100000"/>
              <a:tabLst>
                <a:tab pos="180970" algn="l"/>
              </a:tabLst>
            </a:pPr>
            <a:endParaRPr lang="zh-TW" altLang="en-US" sz="1333">
              <a:latin typeface="Arial" panose="020B0604020202020204" pitchFamily="34" charset="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35" name="Google Shape;249;p16">
            <a:extLst>
              <a:ext uri="{FF2B5EF4-FFF2-40B4-BE49-F238E27FC236}">
                <a16:creationId xmlns:a16="http://schemas.microsoft.com/office/drawing/2014/main" id="{BD57602D-208A-4CF1-BB8C-FEADFBBF8F91}"/>
              </a:ext>
            </a:extLst>
          </p:cNvPr>
          <p:cNvSpPr/>
          <p:nvPr/>
        </p:nvSpPr>
        <p:spPr>
          <a:xfrm>
            <a:off x="8011470" y="3565900"/>
            <a:ext cx="3078831" cy="106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8530" indent="-118530">
              <a:spcBef>
                <a:spcPts val="800"/>
              </a:spcBef>
              <a:buClr>
                <a:srgbClr val="F07200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333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數據自我修復</a:t>
            </a:r>
          </a:p>
          <a:p>
            <a:pPr marL="118530" indent="-118530">
              <a:spcBef>
                <a:spcPts val="800"/>
              </a:spcBef>
              <a:buClr>
                <a:srgbClr val="F07200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333">
                <a:latin typeface="Arial"/>
                <a:ea typeface="微軟正黑體"/>
                <a:sym typeface="Arial" panose="020B0604020202020204" pitchFamily="34" charset="0"/>
              </a:rPr>
              <a:t>COW機制防止斷電意外的資料損壞</a:t>
            </a:r>
            <a:endParaRPr lang="af-ZA" sz="2400"/>
          </a:p>
          <a:p>
            <a:pPr marL="285320" indent="-285320">
              <a:spcBef>
                <a:spcPts val="800"/>
              </a:spcBef>
              <a:buClr>
                <a:srgbClr val="F07200"/>
              </a:buClr>
              <a:buSzPct val="100000"/>
              <a:buFont typeface="Arial" panose="020B0604020202020204" pitchFamily="34" charset="0"/>
              <a:buChar char="•"/>
            </a:pPr>
            <a:endParaRPr lang="af-ZA" sz="1333">
              <a:latin typeface="Arial" panose="020B0604020202020204" pitchFamily="34" charset="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68" name="Google Shape;246;p16">
            <a:extLst>
              <a:ext uri="{FF2B5EF4-FFF2-40B4-BE49-F238E27FC236}">
                <a16:creationId xmlns:a16="http://schemas.microsoft.com/office/drawing/2014/main" id="{8FF2F811-414A-477B-8E41-4CE0ED1B88DF}"/>
              </a:ext>
            </a:extLst>
          </p:cNvPr>
          <p:cNvSpPr/>
          <p:nvPr/>
        </p:nvSpPr>
        <p:spPr>
          <a:xfrm>
            <a:off x="8011469" y="5095815"/>
            <a:ext cx="3092368" cy="140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6414" indent="-116414">
              <a:spcBef>
                <a:spcPts val="800"/>
              </a:spcBef>
              <a:buClr>
                <a:srgbClr val="F07200"/>
              </a:buClr>
              <a:buSzPct val="100000"/>
              <a:buFont typeface="Arial" panose="020B0604020202020204" pitchFamily="34" charset="0"/>
              <a:buChar char="•"/>
              <a:tabLst>
                <a:tab pos="118530" algn="l"/>
              </a:tabLst>
            </a:pPr>
            <a:r>
              <a:rPr lang="en-US" altLang="zh-TW" sz="1333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</a:t>
            </a:r>
            <a:r>
              <a:rPr lang="en-US" altLang="zh-TW" sz="1333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napSync</a:t>
            </a:r>
            <a:r>
              <a:rPr lang="zh-TW" altLang="en-US" sz="1333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即時區塊級差異備份同步</a:t>
            </a:r>
            <a:endParaRPr lang="en-US" altLang="zh-TW" sz="1333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118530" indent="-118530">
              <a:spcBef>
                <a:spcPts val="800"/>
              </a:spcBef>
              <a:buClr>
                <a:srgbClr val="F07200"/>
              </a:buClr>
              <a:buSzPct val="100000"/>
              <a:buFont typeface="Arial" panose="020B0604020202020204" pitchFamily="34" charset="0"/>
              <a:buChar char="•"/>
              <a:tabLst>
                <a:tab pos="118530" algn="l"/>
              </a:tabLst>
            </a:pPr>
            <a:r>
              <a:rPr lang="en-US" altLang="zh-CN" sz="1333">
                <a:latin typeface="Arial" panose="020B0604020202020204" pitchFamily="34" charset="0"/>
                <a:ea typeface="微軟正黑體" panose="020B0604030504040204" pitchFamily="34" charset="-120"/>
              </a:rPr>
              <a:t>Snapshot Replica</a:t>
            </a:r>
            <a:r>
              <a:rPr lang="zh-TW" altLang="en-US" sz="1333">
                <a:latin typeface="Arial" panose="020B0604020202020204" pitchFamily="34" charset="0"/>
                <a:ea typeface="微軟正黑體" panose="020B0604030504040204" pitchFamily="34" charset="-120"/>
              </a:rPr>
              <a:t> 區塊級多版本差異備份</a:t>
            </a:r>
            <a:endParaRPr lang="en-US" altLang="zh-CN" sz="1333"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 marL="118530" indent="-118530">
              <a:spcBef>
                <a:spcPts val="800"/>
              </a:spcBef>
              <a:buClr>
                <a:srgbClr val="F07200"/>
              </a:buClr>
              <a:buSzPct val="100000"/>
              <a:buFont typeface="Arial" panose="020B0604020202020204" pitchFamily="34" charset="0"/>
              <a:buChar char="•"/>
              <a:tabLst>
                <a:tab pos="118530" algn="l"/>
              </a:tabLst>
            </a:pPr>
            <a:r>
              <a:rPr lang="en-US" altLang="zh-CN" sz="1333">
                <a:latin typeface="Arial" panose="020B0604020202020204" pitchFamily="34" charset="0"/>
                <a:ea typeface="微軟正黑體" panose="020B0604030504040204" pitchFamily="34" charset="-120"/>
              </a:rPr>
              <a:t>HBS</a:t>
            </a:r>
            <a:r>
              <a:rPr lang="zh-TW" altLang="en-US" sz="1333">
                <a:latin typeface="Arial" panose="020B0604020202020204" pitchFamily="34" charset="0"/>
                <a:ea typeface="微軟正黑體" panose="020B0604030504040204" pitchFamily="34" charset="-120"/>
              </a:rPr>
              <a:t> 檔案級多版本差異備份</a:t>
            </a:r>
            <a:endParaRPr lang="en-US" altLang="zh-TW" sz="13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92F0CEE-EF28-467D-BC00-69DDCA26C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4771" y="3411271"/>
            <a:ext cx="7366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36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E55524-166B-470F-90F4-317498755911}"/>
              </a:ext>
            </a:extLst>
          </p:cNvPr>
          <p:cNvSpPr/>
          <p:nvPr/>
        </p:nvSpPr>
        <p:spPr>
          <a:xfrm>
            <a:off x="2360265" y="4171329"/>
            <a:ext cx="11074749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333" b="1" spc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數據效率</a:t>
            </a:r>
          </a:p>
        </p:txBody>
      </p:sp>
    </p:spTree>
    <p:extLst>
      <p:ext uri="{BB962C8B-B14F-4D97-AF65-F5344CB8AC3E}">
        <p14:creationId xmlns:p14="http://schemas.microsoft.com/office/powerpoint/2010/main" val="2107134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 descr="一張含有 桌 的圖片&#10;&#10;自動產生的描述">
            <a:extLst>
              <a:ext uri="{FF2B5EF4-FFF2-40B4-BE49-F238E27FC236}">
                <a16:creationId xmlns:a16="http://schemas.microsoft.com/office/drawing/2014/main" id="{5D73297E-3A3E-41E8-8333-B6B59DEBDA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"/>
          <a:stretch/>
        </p:blipFill>
        <p:spPr>
          <a:xfrm>
            <a:off x="823521" y="4169210"/>
            <a:ext cx="10328817" cy="159889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494C5F3-6DB9-9B49-8EA8-0A9907A4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latin typeface="微軟正黑體"/>
                <a:ea typeface="微軟正黑體"/>
              </a:rPr>
              <a:t>什麼是</a:t>
            </a:r>
            <a:r>
              <a:rPr kumimoji="1" lang="en-US" altLang="zh-TW">
                <a:latin typeface="微軟正黑體"/>
                <a:ea typeface="微軟正黑體"/>
              </a:rPr>
              <a:t> SSD </a:t>
            </a:r>
            <a:r>
              <a:rPr kumimoji="1" lang="zh-TW" altLang="en-US">
                <a:latin typeface="微軟正黑體"/>
                <a:ea typeface="微軟正黑體"/>
              </a:rPr>
              <a:t>使用壽命</a:t>
            </a:r>
            <a:r>
              <a:rPr kumimoji="1" lang="en-US" altLang="zh-TW">
                <a:latin typeface="微軟正黑體"/>
                <a:ea typeface="微軟正黑體"/>
              </a:rPr>
              <a:t>?</a:t>
            </a:r>
            <a:endParaRPr kumimoji="1"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6CF4128-6D6A-439A-8C9A-81B87B18C324}"/>
              </a:ext>
            </a:extLst>
          </p:cNvPr>
          <p:cNvGrpSpPr/>
          <p:nvPr/>
        </p:nvGrpSpPr>
        <p:grpSpPr>
          <a:xfrm>
            <a:off x="712879" y="1985625"/>
            <a:ext cx="9930979" cy="4521184"/>
            <a:chOff x="23999" y="1703012"/>
            <a:chExt cx="8221750" cy="3192508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2BC35194-2175-4A31-8EF3-145CCF2B83F2}"/>
                </a:ext>
              </a:extLst>
            </p:cNvPr>
            <p:cNvSpPr txBox="1"/>
            <p:nvPr/>
          </p:nvSpPr>
          <p:spPr>
            <a:xfrm>
              <a:off x="23999" y="1703012"/>
              <a:ext cx="8221750" cy="456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  <a:tabLst>
                  <a:tab pos="176213" algn="l"/>
                </a:tabLst>
              </a:pPr>
              <a:r>
                <a:rPr kumimoji="1"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SSD</a:t>
              </a:r>
              <a:r>
                <a: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的使用壽命就是可寫入資料的總容量，總容量用完就代表</a:t>
              </a:r>
              <a:r>
                <a:rPr kumimoji="1"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SSD </a:t>
              </a:r>
              <a:r>
                <a: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壽命結束</a:t>
              </a:r>
              <a:endPara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176213" indent="-176213">
                <a:buFont typeface="Arial" panose="020B0604020202020204" pitchFamily="34" charset="0"/>
                <a:buChar char="•"/>
                <a:tabLst>
                  <a:tab pos="176213" algn="l"/>
                </a:tabLst>
              </a:pPr>
              <a:r>
                <a: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儲存設備的作業系統</a:t>
              </a:r>
              <a:r>
                <a:rPr kumimoji="1"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檔案系統是否具備</a:t>
              </a:r>
              <a:r>
                <a:rPr kumimoji="1"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”</a:t>
              </a:r>
              <a:r>
                <a: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延壽</a:t>
              </a:r>
              <a:r>
                <a:rPr kumimoji="1"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”</a:t>
              </a:r>
              <a:r>
                <a: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的能力？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7ECC90F-B336-4A54-BAC1-F30F680AFB05}"/>
                </a:ext>
              </a:extLst>
            </p:cNvPr>
            <p:cNvSpPr/>
            <p:nvPr/>
          </p:nvSpPr>
          <p:spPr>
            <a:xfrm>
              <a:off x="2861227" y="3433198"/>
              <a:ext cx="1139289" cy="906356"/>
            </a:xfrm>
            <a:prstGeom prst="rect">
              <a:avLst/>
            </a:prstGeom>
            <a:noFill/>
            <a:ln w="254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FF6600"/>
                </a:solidFill>
              </a:endParaRPr>
            </a:p>
          </p:txBody>
        </p:sp>
        <p:cxnSp>
          <p:nvCxnSpPr>
            <p:cNvPr id="10" name="直線箭頭接點 12">
              <a:extLst>
                <a:ext uri="{FF2B5EF4-FFF2-40B4-BE49-F238E27FC236}">
                  <a16:creationId xmlns:a16="http://schemas.microsoft.com/office/drawing/2014/main" id="{4C1E1252-B1DF-498E-8F75-97FD1024604E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 flipV="1">
              <a:off x="2727503" y="2831915"/>
              <a:ext cx="703369" cy="601283"/>
            </a:xfrm>
            <a:prstGeom prst="straightConnector1">
              <a:avLst/>
            </a:prstGeom>
            <a:ln w="25400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FA2459F-2E01-4DC5-937F-9FEC48D9CF31}"/>
                </a:ext>
              </a:extLst>
            </p:cNvPr>
            <p:cNvSpPr/>
            <p:nvPr/>
          </p:nvSpPr>
          <p:spPr>
            <a:xfrm>
              <a:off x="234364" y="4743390"/>
              <a:ext cx="5230940" cy="15213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altLang="zh-TW" sz="800">
                  <a:ea typeface="新細明體"/>
                  <a:cs typeface="Calibri"/>
                </a:rPr>
                <a:t>資料來源：www.seagate.com</a:t>
              </a:r>
            </a:p>
          </p:txBody>
        </p:sp>
        <p:sp>
          <p:nvSpPr>
            <p:cNvPr id="15" name="矩形: 圓角 22">
              <a:extLst>
                <a:ext uri="{FF2B5EF4-FFF2-40B4-BE49-F238E27FC236}">
                  <a16:creationId xmlns:a16="http://schemas.microsoft.com/office/drawing/2014/main" id="{9BA4A944-3D54-48B8-A32B-81C8BD717BA2}"/>
                </a:ext>
              </a:extLst>
            </p:cNvPr>
            <p:cNvSpPr/>
            <p:nvPr/>
          </p:nvSpPr>
          <p:spPr>
            <a:xfrm>
              <a:off x="115599" y="2278957"/>
              <a:ext cx="5223806" cy="646331"/>
            </a:xfrm>
            <a:prstGeom prst="roundRect">
              <a:avLst>
                <a:gd name="adj" fmla="val 9133"/>
              </a:avLst>
            </a:prstGeom>
            <a:gradFill>
              <a:gsLst>
                <a:gs pos="0">
                  <a:schemeClr val="tx2">
                    <a:lumMod val="50000"/>
                  </a:schemeClr>
                </a:gs>
                <a:gs pos="48000">
                  <a:schemeClr val="tx2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 w="6350">
              <a:gradFill>
                <a:gsLst>
                  <a:gs pos="56000">
                    <a:schemeClr val="tx2">
                      <a:lumMod val="75000"/>
                    </a:schemeClr>
                  </a:gs>
                  <a:gs pos="100000">
                    <a:srgbClr val="EE6000"/>
                  </a:gs>
                  <a:gs pos="0">
                    <a:srgbClr val="EE6000"/>
                  </a:gs>
                </a:gsLst>
                <a:lin ang="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177800"/>
              <a:r>
                <a:rPr kumimoji="1" lang="zh-TW" altLang="en-US" sz="1400" b="1">
                  <a:solidFill>
                    <a:srgbClr val="FF6600"/>
                  </a:solidFill>
                  <a:latin typeface="微軟正黑體"/>
                  <a:ea typeface="微軟正黑體"/>
                </a:rPr>
                <a:t>範例：一顆 </a:t>
              </a:r>
              <a:r>
                <a:rPr kumimoji="1" lang="en-US" altLang="zh-TW" sz="1400" b="1">
                  <a:solidFill>
                    <a:srgbClr val="FF6600"/>
                  </a:solidFill>
                  <a:latin typeface="微軟正黑體"/>
                  <a:ea typeface="微軟正黑體"/>
                </a:rPr>
                <a:t>3.84TB 1DW/D </a:t>
              </a:r>
              <a:r>
                <a:rPr kumimoji="1" lang="zh-TW" altLang="en-US" sz="1400" b="1">
                  <a:solidFill>
                    <a:srgbClr val="FF6600"/>
                  </a:solidFill>
                  <a:latin typeface="微軟正黑體"/>
                  <a:ea typeface="微軟正黑體"/>
                </a:rPr>
                <a:t>提供 </a:t>
              </a:r>
              <a:r>
                <a:rPr kumimoji="1" lang="en-US" altLang="zh-TW" sz="1400" b="1">
                  <a:solidFill>
                    <a:srgbClr val="FF6600"/>
                  </a:solidFill>
                  <a:latin typeface="微軟正黑體"/>
                  <a:ea typeface="微軟正黑體"/>
                </a:rPr>
                <a:t>7x24 </a:t>
              </a:r>
              <a:r>
                <a:rPr kumimoji="1" lang="zh-TW" altLang="en-US" sz="1400" b="1">
                  <a:solidFill>
                    <a:srgbClr val="FF6600"/>
                  </a:solidFill>
                  <a:latin typeface="微軟正黑體"/>
                  <a:ea typeface="微軟正黑體"/>
                </a:rPr>
                <a:t>五年保固的</a:t>
              </a:r>
              <a:r>
                <a:rPr kumimoji="1" lang="en-US" altLang="zh-TW" sz="1400" b="1">
                  <a:solidFill>
                    <a:srgbClr val="FF6600"/>
                  </a:solidFill>
                  <a:latin typeface="微軟正黑體"/>
                  <a:ea typeface="微軟正黑體"/>
                </a:rPr>
                <a:t>SSD</a:t>
              </a:r>
            </a:p>
            <a:p>
              <a:pPr marL="177800"/>
              <a:r>
                <a:rPr kumimoji="1" lang="zh-TW" altLang="en-US" sz="1400" b="1">
                  <a:solidFill>
                    <a:srgbClr val="FF6600"/>
                  </a:solidFill>
                  <a:latin typeface="微軟正黑體"/>
                  <a:ea typeface="微軟正黑體"/>
                </a:rPr>
                <a:t>壽命 </a:t>
              </a:r>
              <a:r>
                <a:rPr kumimoji="1" lang="en-US" altLang="zh-TW" sz="1400" b="1">
                  <a:solidFill>
                    <a:srgbClr val="FF6600"/>
                  </a:solidFill>
                  <a:latin typeface="微軟正黑體"/>
                  <a:ea typeface="微軟正黑體"/>
                </a:rPr>
                <a:t>= 3840(GB) * 1 (DW/D) * 365 (</a:t>
              </a:r>
              <a:r>
                <a:rPr kumimoji="1" lang="zh-TW" altLang="en-US" sz="1400" b="1">
                  <a:solidFill>
                    <a:srgbClr val="FF6600"/>
                  </a:solidFill>
                  <a:latin typeface="微軟正黑體"/>
                  <a:ea typeface="微軟正黑體"/>
                </a:rPr>
                <a:t>天</a:t>
              </a:r>
              <a:r>
                <a:rPr kumimoji="1" lang="en-US" altLang="zh-TW" sz="1400" b="1">
                  <a:solidFill>
                    <a:srgbClr val="FF6600"/>
                  </a:solidFill>
                  <a:latin typeface="微軟正黑體"/>
                  <a:ea typeface="微軟正黑體"/>
                </a:rPr>
                <a:t>) * 5 (</a:t>
              </a:r>
              <a:r>
                <a:rPr kumimoji="1" lang="zh-TW" altLang="en-US" sz="1400" b="1">
                  <a:solidFill>
                    <a:srgbClr val="FF6600"/>
                  </a:solidFill>
                  <a:latin typeface="微軟正黑體"/>
                  <a:ea typeface="微軟正黑體"/>
                </a:rPr>
                <a:t>年</a:t>
              </a:r>
              <a:r>
                <a:rPr kumimoji="1" lang="en-US" altLang="zh-TW" sz="1400" b="1">
                  <a:solidFill>
                    <a:srgbClr val="FF6600"/>
                  </a:solidFill>
                  <a:latin typeface="微軟正黑體"/>
                  <a:ea typeface="微軟正黑體"/>
                </a:rPr>
                <a:t>) = </a:t>
              </a:r>
              <a:r>
                <a:rPr kumimoji="1" lang="en-US" altLang="zh-TW" sz="1400" b="1">
                  <a:solidFill>
                    <a:srgbClr val="FF6600"/>
                  </a:solidFill>
                  <a:latin typeface="微軟正黑體"/>
                  <a:ea typeface="微軟正黑體"/>
                  <a:cs typeface="+mn-lt"/>
                </a:rPr>
                <a:t>7008</a:t>
              </a:r>
              <a:r>
                <a:rPr kumimoji="1" lang="en-US" altLang="zh-TW" sz="1400" b="1">
                  <a:solidFill>
                    <a:srgbClr val="FF6600"/>
                  </a:solidFill>
                  <a:latin typeface="微軟正黑體"/>
                  <a:ea typeface="微軟正黑體"/>
                </a:rPr>
                <a:t> TBW</a:t>
              </a:r>
              <a:endParaRPr lang="en-US" altLang="zh-TW" sz="1400" b="1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5" name="圖片 5" descr="一張含有 瓶, 標誌, 橙色, 坐 的圖片&#10;&#10;自動產生的描述">
            <a:extLst>
              <a:ext uri="{FF2B5EF4-FFF2-40B4-BE49-F238E27FC236}">
                <a16:creationId xmlns:a16="http://schemas.microsoft.com/office/drawing/2014/main" id="{284CE7AE-7233-4261-BEE1-FBC28FBC4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924" y="2553305"/>
            <a:ext cx="3989009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3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 SSD </a:t>
            </a:r>
            <a:r>
              <a:rPr lang="zh-TW" altLang="en-US">
                <a:latin typeface="微軟正黑體"/>
                <a:ea typeface="微軟正黑體"/>
              </a:rPr>
              <a:t>每</a:t>
            </a:r>
            <a:r>
              <a:rPr lang="en-US" altLang="zh-TW">
                <a:latin typeface="微軟正黑體"/>
                <a:ea typeface="微軟正黑體"/>
              </a:rPr>
              <a:t> GB </a:t>
            </a:r>
            <a:r>
              <a:rPr lang="zh-TW" altLang="en-US">
                <a:latin typeface="微軟正黑體"/>
                <a:ea typeface="微軟正黑體"/>
              </a:rPr>
              <a:t>成本大幅下降</a:t>
            </a:r>
            <a:r>
              <a:rPr lang="en-US" altLang="zh-TW">
                <a:latin typeface="微軟正黑體"/>
                <a:ea typeface="微軟正黑體"/>
              </a:rPr>
              <a:t> </a:t>
            </a:r>
            <a:r>
              <a:rPr lang="zh-TW" altLang="en-US">
                <a:latin typeface="微軟正黑體"/>
                <a:ea typeface="微軟正黑體"/>
              </a:rPr>
              <a:t>，讓企業紛紛</a:t>
            </a:r>
            <a:br>
              <a:rPr lang="en-US" altLang="zh-TW">
                <a:latin typeface="微軟正黑體"/>
                <a:ea typeface="微軟正黑體"/>
              </a:rPr>
            </a:br>
            <a:r>
              <a:rPr lang="zh-TW" altLang="en-US">
                <a:latin typeface="微軟正黑體"/>
                <a:ea typeface="微軟正黑體"/>
              </a:rPr>
              <a:t>開始選購全快閃儲存陣列</a:t>
            </a:r>
            <a:r>
              <a:rPr lang="en-US" altLang="zh-TW">
                <a:latin typeface="微軟正黑體"/>
                <a:ea typeface="微軟正黑體"/>
              </a:rPr>
              <a:t> (AFA)</a:t>
            </a:r>
            <a:endParaRPr lang="zh-TW" altLang="en-US">
              <a:latin typeface="微軟正黑體"/>
              <a:ea typeface="微軟正黑體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2BBD11-F839-6F42-9050-8BD9B3073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7" y="1844205"/>
            <a:ext cx="6685060" cy="501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4BD6E47-08CF-474A-A1AF-588C41175C42}"/>
              </a:ext>
            </a:extLst>
          </p:cNvPr>
          <p:cNvSpPr/>
          <p:nvPr/>
        </p:nvSpPr>
        <p:spPr>
          <a:xfrm>
            <a:off x="6957391" y="6366440"/>
            <a:ext cx="51206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50"/>
              <a:t>資料來源</a:t>
            </a:r>
            <a:r>
              <a:rPr lang="en-US" altLang="zh-TW" sz="1050"/>
              <a:t>: </a:t>
            </a:r>
            <a:r>
              <a:rPr lang="zh-TW" altLang="en-US" sz="1050"/>
              <a:t>https://searchstorage.techtarget.com/news/252487918/SSD-and-NAND-flash-prices-will-decline-through-start-of-2021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359F777-802E-594A-827F-6FB372BCEE39}"/>
              </a:ext>
            </a:extLst>
          </p:cNvPr>
          <p:cNvSpPr txBox="1"/>
          <p:nvPr/>
        </p:nvSpPr>
        <p:spPr>
          <a:xfrm>
            <a:off x="7035860" y="2252318"/>
            <a:ext cx="4963702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5895" indent="-175895">
              <a:buFont typeface="Arial" panose="020B0604020202020204" pitchFamily="34" charset="0"/>
              <a:buChar char="•"/>
            </a:pPr>
            <a:r>
              <a:rPr kumimoji="1" lang="zh-TW" altLang="en-US" sz="2000">
                <a:latin typeface="微軟正黑體"/>
                <a:ea typeface="微軟正黑體"/>
              </a:rPr>
              <a:t>市調機構</a:t>
            </a:r>
            <a:r>
              <a:rPr kumimoji="1" lang="en-US" altLang="zh-TW" sz="2000">
                <a:latin typeface="微軟正黑體"/>
                <a:ea typeface="微軟正黑體"/>
              </a:rPr>
              <a:t> Gartner </a:t>
            </a:r>
            <a:r>
              <a:rPr kumimoji="1" lang="zh-TW" altLang="en-US" sz="2000">
                <a:latin typeface="微軟正黑體"/>
                <a:ea typeface="微軟正黑體"/>
              </a:rPr>
              <a:t>預期</a:t>
            </a:r>
            <a:r>
              <a:rPr kumimoji="1" lang="en-US" altLang="zh-TW" sz="2000">
                <a:latin typeface="微軟正黑體"/>
                <a:ea typeface="微軟正黑體"/>
              </a:rPr>
              <a:t> 2020 Q4 </a:t>
            </a:r>
            <a:r>
              <a:rPr kumimoji="1" lang="zh-TW" altLang="en-US" sz="2000">
                <a:latin typeface="微軟正黑體"/>
                <a:ea typeface="微軟正黑體"/>
              </a:rPr>
              <a:t>至</a:t>
            </a:r>
            <a:r>
              <a:rPr kumimoji="1" lang="en-US" altLang="zh-TW" sz="2000">
                <a:latin typeface="微軟正黑體"/>
                <a:ea typeface="微軟正黑體"/>
              </a:rPr>
              <a:t> 2021 Q2 </a:t>
            </a:r>
            <a:r>
              <a:rPr kumimoji="1" lang="zh-TW" altLang="en-US" sz="2000">
                <a:latin typeface="微軟正黑體"/>
                <a:ea typeface="微軟正黑體"/>
              </a:rPr>
              <a:t>企業級</a:t>
            </a:r>
            <a:r>
              <a:rPr kumimoji="1" lang="en-US" altLang="zh-TW" sz="2000">
                <a:latin typeface="微軟正黑體"/>
                <a:ea typeface="微軟正黑體"/>
              </a:rPr>
              <a:t> SSD </a:t>
            </a:r>
            <a:r>
              <a:rPr kumimoji="1" lang="zh-TW" altLang="en-US" sz="2000">
                <a:latin typeface="微軟正黑體"/>
                <a:ea typeface="微軟正黑體"/>
              </a:rPr>
              <a:t>價格會持續下降</a:t>
            </a:r>
            <a:r>
              <a:rPr kumimoji="1" lang="en-US" altLang="zh-TW" sz="2000">
                <a:latin typeface="微軟正黑體"/>
                <a:ea typeface="微軟正黑體"/>
              </a:rPr>
              <a:t> </a:t>
            </a:r>
            <a:r>
              <a:rPr kumimoji="1" lang="en-US" altLang="zh-TW" sz="2000" b="1">
                <a:solidFill>
                  <a:srgbClr val="FF0000"/>
                </a:solidFill>
                <a:latin typeface="微軟正黑體"/>
                <a:ea typeface="微軟正黑體"/>
              </a:rPr>
              <a:t>10% ~ 15%</a:t>
            </a:r>
            <a:r>
              <a:rPr kumimoji="1" lang="zh-TW" altLang="en-US" sz="2000">
                <a:latin typeface="微軟正黑體"/>
                <a:ea typeface="微軟正黑體"/>
              </a:rPr>
              <a:t>．</a:t>
            </a:r>
            <a:b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5895" indent="-175895">
              <a:buFont typeface="Arial" panose="020B0604020202020204" pitchFamily="34" charset="0"/>
              <a:buChar char="•"/>
            </a:pPr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隨著每</a:t>
            </a:r>
            <a:r>
              <a:rPr kumimoji="1"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SSD GB </a:t>
            </a:r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成本的下降，企業紛紛開始採購更高效率的全快閃儲存陣列</a:t>
            </a:r>
            <a:r>
              <a:rPr kumimoji="1"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(AFA) </a:t>
            </a:r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以因應儲存即服務</a:t>
            </a:r>
            <a:r>
              <a:rPr kumimoji="1"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( Storage as a Service) </a:t>
            </a:r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、企業混合雲、</a:t>
            </a:r>
            <a:r>
              <a:rPr kumimoji="1"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、邊緣運算、軟體定義儲存 </a:t>
            </a:r>
            <a:r>
              <a:rPr kumimoji="1"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(SDS) </a:t>
            </a:r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等新型態儲存模式．</a:t>
            </a: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3364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2">
            <a:extLst>
              <a:ext uri="{FF2B5EF4-FFF2-40B4-BE49-F238E27FC236}">
                <a16:creationId xmlns:a16="http://schemas.microsoft.com/office/drawing/2014/main" id="{E869764B-9AD1-411E-8AEE-9CB286EC9F1F}"/>
              </a:ext>
            </a:extLst>
          </p:cNvPr>
          <p:cNvSpPr/>
          <p:nvPr/>
        </p:nvSpPr>
        <p:spPr>
          <a:xfrm>
            <a:off x="7100264" y="979713"/>
            <a:ext cx="4988625" cy="650539"/>
          </a:xfrm>
          <a:prstGeom prst="roundRect">
            <a:avLst>
              <a:gd name="adj" fmla="val 3329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EE6000"/>
                </a:gs>
                <a:gs pos="37000">
                  <a:srgbClr val="EE6000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1D57431-6447-463D-A5E1-C1D87B96D35D}"/>
              </a:ext>
            </a:extLst>
          </p:cNvPr>
          <p:cNvGrpSpPr/>
          <p:nvPr/>
        </p:nvGrpSpPr>
        <p:grpSpPr>
          <a:xfrm>
            <a:off x="3228485" y="2870041"/>
            <a:ext cx="2900203" cy="1863607"/>
            <a:chOff x="2777649" y="1648820"/>
            <a:chExt cx="2384666" cy="1532335"/>
          </a:xfrm>
        </p:grpSpPr>
        <p:pic>
          <p:nvPicPr>
            <p:cNvPr id="46" name="Google Shape;465;p24">
              <a:extLst>
                <a:ext uri="{FF2B5EF4-FFF2-40B4-BE49-F238E27FC236}">
                  <a16:creationId xmlns:a16="http://schemas.microsoft.com/office/drawing/2014/main" id="{1CC464FD-9795-4604-A396-0DB13222BB1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19;p23">
              <a:extLst>
                <a:ext uri="{FF2B5EF4-FFF2-40B4-BE49-F238E27FC236}">
                  <a16:creationId xmlns:a16="http://schemas.microsoft.com/office/drawing/2014/main" id="{F65E2B76-55ED-48DD-B7E4-58A6400ABC2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6BBE9C99-CEEF-4429-A19E-8E6CDFFAF732}"/>
              </a:ext>
            </a:extLst>
          </p:cNvPr>
          <p:cNvSpPr/>
          <p:nvPr/>
        </p:nvSpPr>
        <p:spPr>
          <a:xfrm>
            <a:off x="3704658" y="1956790"/>
            <a:ext cx="7736621" cy="2159745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00B0F0">
                  <a:alpha val="69000"/>
                </a:srgbClr>
              </a:gs>
              <a:gs pos="100000">
                <a:srgbClr val="00B0F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9" name="Google Shape;419;p23">
            <a:extLst>
              <a:ext uri="{FF2B5EF4-FFF2-40B4-BE49-F238E27FC236}">
                <a16:creationId xmlns:a16="http://schemas.microsoft.com/office/drawing/2014/main" id="{A000E88E-C83C-45A9-B9BE-813134777F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52" t="41827" r="1820" b="10966"/>
          <a:stretch/>
        </p:blipFill>
        <p:spPr>
          <a:xfrm>
            <a:off x="5507568" y="1984040"/>
            <a:ext cx="5929657" cy="157162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8319DBB5-ABBE-C146-BC0B-5A7238D40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7473" y="3499806"/>
            <a:ext cx="1916884" cy="1916884"/>
          </a:xfrm>
          <a:prstGeom prst="rect">
            <a:avLst/>
          </a:prstGeom>
        </p:spPr>
      </p:pic>
      <p:sp>
        <p:nvSpPr>
          <p:cNvPr id="71" name="矩形 70">
            <a:extLst>
              <a:ext uri="{FF2B5EF4-FFF2-40B4-BE49-F238E27FC236}">
                <a16:creationId xmlns:a16="http://schemas.microsoft.com/office/drawing/2014/main" id="{EA224CBF-CFC2-4892-BF70-412B54659462}"/>
              </a:ext>
            </a:extLst>
          </p:cNvPr>
          <p:cNvSpPr/>
          <p:nvPr/>
        </p:nvSpPr>
        <p:spPr>
          <a:xfrm>
            <a:off x="514580" y="4033177"/>
            <a:ext cx="2729432" cy="2714719"/>
          </a:xfrm>
          <a:prstGeom prst="rect">
            <a:avLst/>
          </a:prstGeom>
          <a:gradFill>
            <a:gsLst>
              <a:gs pos="48000">
                <a:srgbClr val="01336A"/>
              </a:gs>
              <a:gs pos="100000">
                <a:srgbClr val="031B7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/>
          </a:p>
        </p:txBody>
      </p:sp>
      <p:sp>
        <p:nvSpPr>
          <p:cNvPr id="6" name="Google Shape;427;p24">
            <a:extLst>
              <a:ext uri="{FF2B5EF4-FFF2-40B4-BE49-F238E27FC236}">
                <a16:creationId xmlns:a16="http://schemas.microsoft.com/office/drawing/2014/main" id="{BED913A0-1CD7-4E97-A022-D52EF783264F}"/>
              </a:ext>
            </a:extLst>
          </p:cNvPr>
          <p:cNvSpPr txBox="1"/>
          <p:nvPr/>
        </p:nvSpPr>
        <p:spPr>
          <a:xfrm>
            <a:off x="455813" y="4174537"/>
            <a:ext cx="2722980" cy="2399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>
              <a:lnSpc>
                <a:spcPts val="2800"/>
              </a:lnSpc>
              <a:buClr>
                <a:srgbClr val="D8D8D8"/>
              </a:buClr>
              <a:buSzPts val="1400"/>
            </a:pPr>
            <a:r>
              <a:rPr lang="zh-TW" altLang="en-US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透過資料減量來大幅減少 </a:t>
            </a:r>
            <a:r>
              <a:rPr lang="en-US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SSD</a:t>
            </a:r>
            <a:r>
              <a:rPr lang="en-US" altLang="zh-TW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的寫入次數</a:t>
            </a:r>
            <a:r>
              <a:rPr lang="en-US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，ZFS</a:t>
            </a:r>
            <a:r>
              <a:rPr lang="en-US" altLang="zh-TW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檔案系統也因此成為 </a:t>
            </a:r>
            <a:r>
              <a:rPr lang="en-US" altLang="zh-TW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All Flash </a:t>
            </a:r>
            <a:r>
              <a:rPr lang="zh-TW" altLang="en-US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系統</a:t>
            </a:r>
            <a:r>
              <a:rPr lang="en-US" sz="1867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的最佳</a:t>
            </a:r>
            <a:r>
              <a:rPr lang="zh-TW" altLang="en-US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搭配夥伴</a:t>
            </a:r>
            <a:r>
              <a:rPr lang="en-US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</a:t>
            </a:r>
            <a:endParaRPr lang="zh-TW" altLang="en-US"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741F975D-D2A7-4CCE-B045-05D7137E4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1355" y="2053214"/>
            <a:ext cx="3061896" cy="20727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FC7C351-FD7C-4D7C-900B-C716EEC4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ts val="5100"/>
              </a:lnSpc>
            </a:pPr>
            <a:r>
              <a:rPr lang="zh-TW" altLang="en-US" sz="4667">
                <a:latin typeface="微軟正黑體"/>
                <a:ea typeface="微軟正黑體"/>
              </a:rPr>
              <a:t>強大的在線資料縮減技術 </a:t>
            </a:r>
            <a:r>
              <a:rPr lang="en-US" altLang="zh-TW" sz="4667">
                <a:latin typeface="微軟正黑體"/>
                <a:ea typeface="微軟正黑體"/>
              </a:rPr>
              <a:t>– </a:t>
            </a:r>
            <a:br>
              <a:rPr lang="en-US" altLang="zh-TW" sz="5000"/>
            </a:br>
            <a:r>
              <a:rPr lang="zh-TW" altLang="en-US" sz="4000">
                <a:sym typeface="Arial" panose="020B0604020202020204" pitchFamily="34" charset="0"/>
              </a:rPr>
              <a:t>能</a:t>
            </a:r>
            <a:r>
              <a:rPr lang="zh-TW" altLang="en-US" sz="4000">
                <a:cs typeface="Microsoft JhengHei"/>
                <a:sym typeface="Arial" panose="020B0604020202020204" pitchFamily="34" charset="0"/>
              </a:rPr>
              <a:t>大幅延長</a:t>
            </a:r>
            <a:r>
              <a:rPr lang="zh-CN" altLang="en-US" sz="4000">
                <a:cs typeface="Microsoft JhengHei"/>
                <a:sym typeface="Arial" panose="020B0604020202020204" pitchFamily="34" charset="0"/>
              </a:rPr>
              <a:t> </a:t>
            </a:r>
            <a:r>
              <a:rPr lang="en-US" altLang="zh-CN" sz="4000">
                <a:cs typeface="Microsoft JhengHei"/>
                <a:sym typeface="Arial" panose="020B0604020202020204" pitchFamily="34" charset="0"/>
              </a:rPr>
              <a:t>SSD </a:t>
            </a:r>
            <a:r>
              <a:rPr lang="zh-TW" altLang="en-US" sz="4000">
                <a:cs typeface="Microsoft JhengHei"/>
                <a:sym typeface="Arial" panose="020B0604020202020204" pitchFamily="34" charset="0"/>
              </a:rPr>
              <a:t>的使用壽命</a:t>
            </a:r>
            <a:endParaRPr lang="zh-TW" altLang="en-US" sz="4000"/>
          </a:p>
        </p:txBody>
      </p:sp>
      <p:sp>
        <p:nvSpPr>
          <p:cNvPr id="5" name="Google Shape;426;p24">
            <a:extLst>
              <a:ext uri="{FF2B5EF4-FFF2-40B4-BE49-F238E27FC236}">
                <a16:creationId xmlns:a16="http://schemas.microsoft.com/office/drawing/2014/main" id="{EBD3C3D6-4C49-413B-8EC8-E7823449E085}"/>
              </a:ext>
            </a:extLst>
          </p:cNvPr>
          <p:cNvSpPr txBox="1"/>
          <p:nvPr/>
        </p:nvSpPr>
        <p:spPr>
          <a:xfrm>
            <a:off x="648932" y="2378925"/>
            <a:ext cx="2575499" cy="131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112773">
              <a:lnSpc>
                <a:spcPts val="3400"/>
              </a:lnSpc>
              <a:buClr>
                <a:schemeClr val="accent2"/>
              </a:buClr>
              <a:buSzPts val="2400"/>
            </a:pPr>
            <a:r>
              <a:rPr lang="en-US" sz="2500" b="1">
                <a:solidFill>
                  <a:srgbClr val="FFD4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ZFS </a:t>
            </a:r>
            <a:r>
              <a:rPr lang="zh-TW" altLang="en-US" sz="2500" b="1">
                <a:solidFill>
                  <a:srgbClr val="FFD4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檔案系統的重複數據刪除與壓縮功能</a:t>
            </a:r>
            <a:endParaRPr lang="en-US" sz="2500" b="1">
              <a:solidFill>
                <a:srgbClr val="FFD41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54D5B3F-F0A5-4C41-9ECD-ECD40D4F4169}"/>
              </a:ext>
            </a:extLst>
          </p:cNvPr>
          <p:cNvGrpSpPr/>
          <p:nvPr/>
        </p:nvGrpSpPr>
        <p:grpSpPr>
          <a:xfrm>
            <a:off x="7615575" y="5303870"/>
            <a:ext cx="1793871" cy="1015324"/>
            <a:chOff x="9717799" y="4066229"/>
            <a:chExt cx="2786007" cy="1576868"/>
          </a:xfrm>
        </p:grpSpPr>
        <p:pic>
          <p:nvPicPr>
            <p:cNvPr id="8" name="圖形 48">
              <a:extLst>
                <a:ext uri="{FF2B5EF4-FFF2-40B4-BE49-F238E27FC236}">
                  <a16:creationId xmlns:a16="http://schemas.microsoft.com/office/drawing/2014/main" id="{9A649608-E709-423A-BE3D-C74B6AB0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9" name="群組 47">
              <a:extLst>
                <a:ext uri="{FF2B5EF4-FFF2-40B4-BE49-F238E27FC236}">
                  <a16:creationId xmlns:a16="http://schemas.microsoft.com/office/drawing/2014/main" id="{86A65CE5-432F-4EDD-8013-C9529004A8A9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1" name="Google Shape;442;p24">
                <a:extLst>
                  <a:ext uri="{FF2B5EF4-FFF2-40B4-BE49-F238E27FC236}">
                    <a16:creationId xmlns:a16="http://schemas.microsoft.com/office/drawing/2014/main" id="{4E8D15D3-EC50-411F-A33A-21E9BE7F11CF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>
                    <a:latin typeface="Oswald Light" pitchFamily="2" charset="0"/>
                    <a:cs typeface="+mn-ea"/>
                    <a:sym typeface="+mn-lt"/>
                  </a:rPr>
                  <a:t>A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2" name="Google Shape;443;p24">
                <a:extLst>
                  <a:ext uri="{FF2B5EF4-FFF2-40B4-BE49-F238E27FC236}">
                    <a16:creationId xmlns:a16="http://schemas.microsoft.com/office/drawing/2014/main" id="{08A27F3B-B2F3-4ABC-A545-C8431204245D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>
                    <a:latin typeface="Oswald Light" pitchFamily="2" charset="0"/>
                    <a:cs typeface="+mn-ea"/>
                    <a:sym typeface="+mn-lt"/>
                  </a:rPr>
                  <a:t>C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3" name="Google Shape;444;p24">
                <a:extLst>
                  <a:ext uri="{FF2B5EF4-FFF2-40B4-BE49-F238E27FC236}">
                    <a16:creationId xmlns:a16="http://schemas.microsoft.com/office/drawing/2014/main" id="{07F64BAC-B71F-4A15-9798-D4F4A556295F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>
                    <a:latin typeface="Oswald Light" pitchFamily="2" charset="0"/>
                    <a:cs typeface="+mn-ea"/>
                    <a:sym typeface="+mn-lt"/>
                  </a:rPr>
                  <a:t>B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4" name="Google Shape;445;p24">
                <a:extLst>
                  <a:ext uri="{FF2B5EF4-FFF2-40B4-BE49-F238E27FC236}">
                    <a16:creationId xmlns:a16="http://schemas.microsoft.com/office/drawing/2014/main" id="{10114EE8-36EB-414C-A9EB-C10CFB10697E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>
                    <a:latin typeface="Oswald Light" pitchFamily="2" charset="0"/>
                    <a:cs typeface="+mn-ea"/>
                    <a:sym typeface="+mn-lt"/>
                  </a:rPr>
                  <a:t>D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B5FF71A-0367-45BF-A2D9-FE22B6E16730}"/>
              </a:ext>
            </a:extLst>
          </p:cNvPr>
          <p:cNvGrpSpPr/>
          <p:nvPr/>
        </p:nvGrpSpPr>
        <p:grpSpPr>
          <a:xfrm>
            <a:off x="5548870" y="5303870"/>
            <a:ext cx="3911185" cy="1015324"/>
            <a:chOff x="6147389" y="4066228"/>
            <a:chExt cx="6074346" cy="1576868"/>
          </a:xfrm>
        </p:grpSpPr>
        <p:pic>
          <p:nvPicPr>
            <p:cNvPr id="16" name="圖形 45">
              <a:extLst>
                <a:ext uri="{FF2B5EF4-FFF2-40B4-BE49-F238E27FC236}">
                  <a16:creationId xmlns:a16="http://schemas.microsoft.com/office/drawing/2014/main" id="{D2632166-490E-4EA4-B14A-227D9496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47389" y="4066228"/>
              <a:ext cx="2786007" cy="1576868"/>
            </a:xfrm>
            <a:prstGeom prst="rect">
              <a:avLst/>
            </a:prstGeom>
          </p:spPr>
        </p:pic>
        <p:sp>
          <p:nvSpPr>
            <p:cNvPr id="18" name="Google Shape;448;p24">
              <a:extLst>
                <a:ext uri="{FF2B5EF4-FFF2-40B4-BE49-F238E27FC236}">
                  <a16:creationId xmlns:a16="http://schemas.microsoft.com/office/drawing/2014/main" id="{18FD0C58-9769-4DCF-B38C-2A2EF3D85822}"/>
                </a:ext>
              </a:extLst>
            </p:cNvPr>
            <p:cNvSpPr/>
            <p:nvPr/>
          </p:nvSpPr>
          <p:spPr>
            <a:xfrm>
              <a:off x="9478037" y="5070177"/>
              <a:ext cx="2743698" cy="315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200"/>
              </a:pPr>
              <a:r>
                <a:rPr lang="en-US" sz="1200">
                  <a:solidFill>
                    <a:srgbClr val="00FFFF"/>
                  </a:solidFill>
                  <a:latin typeface="Oswald Light" pitchFamily="2" charset="0"/>
                  <a:cs typeface="+mn-ea"/>
                  <a:sym typeface="+mn-lt"/>
                </a:rPr>
                <a:t>Deduplicated Data</a:t>
              </a:r>
              <a:endParaRPr lang="en-US" sz="1400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7BDF2F5-4ABC-4884-8AA5-BAEA6B5CD11E}"/>
              </a:ext>
            </a:extLst>
          </p:cNvPr>
          <p:cNvGrpSpPr/>
          <p:nvPr/>
        </p:nvGrpSpPr>
        <p:grpSpPr>
          <a:xfrm>
            <a:off x="3537894" y="5303870"/>
            <a:ext cx="1793871" cy="1015324"/>
            <a:chOff x="2576979" y="4066229"/>
            <a:chExt cx="2786007" cy="1576868"/>
          </a:xfrm>
        </p:grpSpPr>
        <p:pic>
          <p:nvPicPr>
            <p:cNvPr id="24" name="圖形 42">
              <a:extLst>
                <a:ext uri="{FF2B5EF4-FFF2-40B4-BE49-F238E27FC236}">
                  <a16:creationId xmlns:a16="http://schemas.microsoft.com/office/drawing/2014/main" id="{2A15936A-3FFB-466B-BA5E-6F0F2333D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7697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25" name="群組 43">
              <a:extLst>
                <a:ext uri="{FF2B5EF4-FFF2-40B4-BE49-F238E27FC236}">
                  <a16:creationId xmlns:a16="http://schemas.microsoft.com/office/drawing/2014/main" id="{7E1C7E63-E99A-4C2F-8DA2-B890C3CA3F11}"/>
                </a:ext>
              </a:extLst>
            </p:cNvPr>
            <p:cNvGrpSpPr/>
            <p:nvPr/>
          </p:nvGrpSpPr>
          <p:grpSpPr>
            <a:xfrm>
              <a:off x="3065882" y="4256204"/>
              <a:ext cx="1852740" cy="909847"/>
              <a:chOff x="4327765" y="3622547"/>
              <a:chExt cx="1852740" cy="909847"/>
            </a:xfrm>
          </p:grpSpPr>
          <p:sp>
            <p:nvSpPr>
              <p:cNvPr id="27" name="Google Shape;428;p24">
                <a:extLst>
                  <a:ext uri="{FF2B5EF4-FFF2-40B4-BE49-F238E27FC236}">
                    <a16:creationId xmlns:a16="http://schemas.microsoft.com/office/drawing/2014/main" id="{016ECB6F-B995-4CF3-8B6A-01B7F4A648CA}"/>
                  </a:ext>
                </a:extLst>
              </p:cNvPr>
              <p:cNvSpPr/>
              <p:nvPr/>
            </p:nvSpPr>
            <p:spPr>
              <a:xfrm>
                <a:off x="4327765" y="3622547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>
                    <a:latin typeface="Oswald Light" pitchFamily="2" charset="0"/>
                    <a:cs typeface="+mn-ea"/>
                    <a:sym typeface="+mn-lt"/>
                  </a:rPr>
                  <a:t>A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28" name="Google Shape;429;p24">
                <a:extLst>
                  <a:ext uri="{FF2B5EF4-FFF2-40B4-BE49-F238E27FC236}">
                    <a16:creationId xmlns:a16="http://schemas.microsoft.com/office/drawing/2014/main" id="{B02CDA60-37B0-4753-BE18-4DFCF879CDFE}"/>
                  </a:ext>
                </a:extLst>
              </p:cNvPr>
              <p:cNvSpPr/>
              <p:nvPr/>
            </p:nvSpPr>
            <p:spPr>
              <a:xfrm>
                <a:off x="5293125" y="3622547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>
                    <a:latin typeface="Oswald Light" pitchFamily="2" charset="0"/>
                    <a:cs typeface="+mn-ea"/>
                    <a:sym typeface="+mn-lt"/>
                  </a:rPr>
                  <a:t>C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29" name="Google Shape;430;p24">
                <a:extLst>
                  <a:ext uri="{FF2B5EF4-FFF2-40B4-BE49-F238E27FC236}">
                    <a16:creationId xmlns:a16="http://schemas.microsoft.com/office/drawing/2014/main" id="{12D8572A-95A8-4FD1-A6B5-004F18642F3B}"/>
                  </a:ext>
                </a:extLst>
              </p:cNvPr>
              <p:cNvSpPr/>
              <p:nvPr/>
            </p:nvSpPr>
            <p:spPr>
              <a:xfrm>
                <a:off x="4810445" y="3622547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>
                    <a:latin typeface="Oswald Light" pitchFamily="2" charset="0"/>
                    <a:cs typeface="+mn-ea"/>
                    <a:sym typeface="+mn-lt"/>
                  </a:rPr>
                  <a:t>B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0" name="Google Shape;431;p24">
                <a:extLst>
                  <a:ext uri="{FF2B5EF4-FFF2-40B4-BE49-F238E27FC236}">
                    <a16:creationId xmlns:a16="http://schemas.microsoft.com/office/drawing/2014/main" id="{E535D319-5D34-4BA9-B02F-6B459EFC8A2F}"/>
                  </a:ext>
                </a:extLst>
              </p:cNvPr>
              <p:cNvSpPr/>
              <p:nvPr/>
            </p:nvSpPr>
            <p:spPr>
              <a:xfrm>
                <a:off x="5775805" y="3622547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>
                    <a:latin typeface="Oswald Light" pitchFamily="2" charset="0"/>
                    <a:cs typeface="+mn-ea"/>
                    <a:sym typeface="+mn-lt"/>
                  </a:rPr>
                  <a:t>D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1" name="Google Shape;432;p24">
                <a:extLst>
                  <a:ext uri="{FF2B5EF4-FFF2-40B4-BE49-F238E27FC236}">
                    <a16:creationId xmlns:a16="http://schemas.microsoft.com/office/drawing/2014/main" id="{912A07D9-11F8-45BE-802A-71E58191D307}"/>
                  </a:ext>
                </a:extLst>
              </p:cNvPr>
              <p:cNvSpPr/>
              <p:nvPr/>
            </p:nvSpPr>
            <p:spPr>
              <a:xfrm>
                <a:off x="5293125" y="4129508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>
                    <a:latin typeface="Oswald Light" pitchFamily="2" charset="0"/>
                    <a:cs typeface="+mn-ea"/>
                    <a:sym typeface="+mn-lt"/>
                  </a:rPr>
                  <a:t>A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2" name="Google Shape;433;p24">
                <a:extLst>
                  <a:ext uri="{FF2B5EF4-FFF2-40B4-BE49-F238E27FC236}">
                    <a16:creationId xmlns:a16="http://schemas.microsoft.com/office/drawing/2014/main" id="{337A1D43-A105-4575-B11E-CF7BF9D34BFF}"/>
                  </a:ext>
                </a:extLst>
              </p:cNvPr>
              <p:cNvSpPr/>
              <p:nvPr/>
            </p:nvSpPr>
            <p:spPr>
              <a:xfrm>
                <a:off x="4810445" y="4129508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>
                    <a:latin typeface="Oswald Light" pitchFamily="2" charset="0"/>
                    <a:cs typeface="+mn-ea"/>
                    <a:sym typeface="+mn-lt"/>
                  </a:rPr>
                  <a:t>C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3" name="Google Shape;434;p24">
                <a:extLst>
                  <a:ext uri="{FF2B5EF4-FFF2-40B4-BE49-F238E27FC236}">
                    <a16:creationId xmlns:a16="http://schemas.microsoft.com/office/drawing/2014/main" id="{075BE3CD-9791-4D3A-B493-EA34C202E4D0}"/>
                  </a:ext>
                </a:extLst>
              </p:cNvPr>
              <p:cNvSpPr/>
              <p:nvPr/>
            </p:nvSpPr>
            <p:spPr>
              <a:xfrm>
                <a:off x="5775805" y="4129508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>
                    <a:latin typeface="Oswald Light" pitchFamily="2" charset="0"/>
                    <a:cs typeface="+mn-ea"/>
                    <a:sym typeface="+mn-lt"/>
                  </a:rPr>
                  <a:t>B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4" name="Google Shape;435;p24">
                <a:extLst>
                  <a:ext uri="{FF2B5EF4-FFF2-40B4-BE49-F238E27FC236}">
                    <a16:creationId xmlns:a16="http://schemas.microsoft.com/office/drawing/2014/main" id="{90B3B86C-B820-4BE2-AED9-CE437B7F0D56}"/>
                  </a:ext>
                </a:extLst>
              </p:cNvPr>
              <p:cNvSpPr/>
              <p:nvPr/>
            </p:nvSpPr>
            <p:spPr>
              <a:xfrm>
                <a:off x="4327765" y="4129508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>
                    <a:latin typeface="Oswald Light" pitchFamily="2" charset="0"/>
                    <a:cs typeface="+mn-ea"/>
                    <a:sym typeface="+mn-lt"/>
                  </a:rPr>
                  <a:t>D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26" name="Google Shape;447;p24">
              <a:extLst>
                <a:ext uri="{FF2B5EF4-FFF2-40B4-BE49-F238E27FC236}">
                  <a16:creationId xmlns:a16="http://schemas.microsoft.com/office/drawing/2014/main" id="{835921C6-DC9C-40DA-9D6F-25D731302BCE}"/>
                </a:ext>
              </a:extLst>
            </p:cNvPr>
            <p:cNvSpPr/>
            <p:nvPr/>
          </p:nvSpPr>
          <p:spPr>
            <a:xfrm>
              <a:off x="2750097" y="5180306"/>
              <a:ext cx="2433578" cy="409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200"/>
              </a:pPr>
              <a:r>
                <a:rPr lang="en-US" sz="1200">
                  <a:solidFill>
                    <a:srgbClr val="00FFFF"/>
                  </a:solidFill>
                  <a:latin typeface="Oswald Light" pitchFamily="2" charset="0"/>
                  <a:cs typeface="+mn-ea"/>
                  <a:sym typeface="+mn-lt"/>
                </a:rPr>
                <a:t>Original Data</a:t>
              </a:r>
              <a:endParaRPr lang="en-US" sz="1400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3E25E67-72A2-4986-ABE9-C286DB5DCFFF}"/>
              </a:ext>
            </a:extLst>
          </p:cNvPr>
          <p:cNvGrpSpPr/>
          <p:nvPr/>
        </p:nvGrpSpPr>
        <p:grpSpPr>
          <a:xfrm>
            <a:off x="9692689" y="5303870"/>
            <a:ext cx="1793871" cy="1015324"/>
            <a:chOff x="9725980" y="1758187"/>
            <a:chExt cx="2786007" cy="1576868"/>
          </a:xfrm>
        </p:grpSpPr>
        <p:pic>
          <p:nvPicPr>
            <p:cNvPr id="36" name="圖形 44">
              <a:extLst>
                <a:ext uri="{FF2B5EF4-FFF2-40B4-BE49-F238E27FC236}">
                  <a16:creationId xmlns:a16="http://schemas.microsoft.com/office/drawing/2014/main" id="{6FF2E2DC-2E4B-4621-AF67-7B63265E3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25980" y="1758187"/>
              <a:ext cx="2786007" cy="1576868"/>
            </a:xfrm>
            <a:prstGeom prst="rect">
              <a:avLst/>
            </a:prstGeom>
          </p:spPr>
        </p:pic>
        <p:sp>
          <p:nvSpPr>
            <p:cNvPr id="37" name="Google Shape;453;p24">
              <a:extLst>
                <a:ext uri="{FF2B5EF4-FFF2-40B4-BE49-F238E27FC236}">
                  <a16:creationId xmlns:a16="http://schemas.microsoft.com/office/drawing/2014/main" id="{A242DB51-E193-437B-80F1-DEA63DBD66A5}"/>
                </a:ext>
              </a:extLst>
            </p:cNvPr>
            <p:cNvSpPr/>
            <p:nvPr/>
          </p:nvSpPr>
          <p:spPr>
            <a:xfrm>
              <a:off x="10415735" y="2858884"/>
              <a:ext cx="14571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200"/>
              </a:pPr>
              <a:r>
                <a:rPr lang="en-US" sz="1200">
                  <a:solidFill>
                    <a:srgbClr val="00FFFF"/>
                  </a:solidFill>
                  <a:latin typeface="Oswald Light" pitchFamily="2" charset="0"/>
                  <a:cs typeface="+mn-ea"/>
                  <a:sym typeface="+mn-lt"/>
                </a:rPr>
                <a:t>SSD Pool</a:t>
              </a:r>
              <a:endParaRPr lang="en-US" sz="1400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endParaRPr>
            </a:p>
          </p:txBody>
        </p:sp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DFDDFB67-25A1-4869-A649-2A7A34D1A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040036" y="2014501"/>
              <a:ext cx="617065" cy="785355"/>
            </a:xfrm>
            <a:prstGeom prst="rect">
              <a:avLst/>
            </a:prstGeom>
          </p:spPr>
        </p:pic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894F30A5-F9A6-42CB-93FB-5989D24E1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817667" y="2014501"/>
              <a:ext cx="617065" cy="785355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4E1F6ED3-8A80-483B-A47F-A8898A56D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590669" y="2014501"/>
              <a:ext cx="617065" cy="785355"/>
            </a:xfrm>
            <a:prstGeom prst="rect">
              <a:avLst/>
            </a:prstGeom>
          </p:spPr>
        </p:pic>
      </p:grpSp>
      <p:grpSp>
        <p:nvGrpSpPr>
          <p:cNvPr id="41" name="群組 49">
            <a:extLst>
              <a:ext uri="{FF2B5EF4-FFF2-40B4-BE49-F238E27FC236}">
                <a16:creationId xmlns:a16="http://schemas.microsoft.com/office/drawing/2014/main" id="{F3C59377-00BD-4423-8A25-D3C0CD348115}"/>
              </a:ext>
            </a:extLst>
          </p:cNvPr>
          <p:cNvGrpSpPr/>
          <p:nvPr/>
        </p:nvGrpSpPr>
        <p:grpSpPr>
          <a:xfrm rot="5400000">
            <a:off x="3857742" y="4267793"/>
            <a:ext cx="1150188" cy="896251"/>
            <a:chOff x="2641159" y="3469016"/>
            <a:chExt cx="1085362" cy="896250"/>
          </a:xfrm>
        </p:grpSpPr>
        <p:sp>
          <p:nvSpPr>
            <p:cNvPr id="42" name="Google Shape;455;p24">
              <a:extLst>
                <a:ext uri="{FF2B5EF4-FFF2-40B4-BE49-F238E27FC236}">
                  <a16:creationId xmlns:a16="http://schemas.microsoft.com/office/drawing/2014/main" id="{23A68C3D-3048-412C-A46D-DC92C4DDA415}"/>
                </a:ext>
              </a:extLst>
            </p:cNvPr>
            <p:cNvSpPr/>
            <p:nvPr/>
          </p:nvSpPr>
          <p:spPr>
            <a:xfrm>
              <a:off x="2641159" y="346901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cs typeface="+mn-ea"/>
                <a:sym typeface="+mn-lt"/>
              </a:endParaRPr>
            </a:p>
          </p:txBody>
        </p:sp>
        <p:sp>
          <p:nvSpPr>
            <p:cNvPr id="43" name="Google Shape;456;p24">
              <a:extLst>
                <a:ext uri="{FF2B5EF4-FFF2-40B4-BE49-F238E27FC236}">
                  <a16:creationId xmlns:a16="http://schemas.microsoft.com/office/drawing/2014/main" id="{7E7CAFB3-F1B4-4F6E-8CB6-0FF66B57A259}"/>
                </a:ext>
              </a:extLst>
            </p:cNvPr>
            <p:cNvSpPr/>
            <p:nvPr/>
          </p:nvSpPr>
          <p:spPr>
            <a:xfrm>
              <a:off x="2641159" y="3790391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cs typeface="+mn-ea"/>
                <a:sym typeface="+mn-lt"/>
              </a:endParaRPr>
            </a:p>
          </p:txBody>
        </p:sp>
        <p:sp>
          <p:nvSpPr>
            <p:cNvPr id="44" name="Google Shape;457;p24">
              <a:extLst>
                <a:ext uri="{FF2B5EF4-FFF2-40B4-BE49-F238E27FC236}">
                  <a16:creationId xmlns:a16="http://schemas.microsoft.com/office/drawing/2014/main" id="{1A275510-ECB1-44F8-AD8E-7FC23C087668}"/>
                </a:ext>
              </a:extLst>
            </p:cNvPr>
            <p:cNvSpPr/>
            <p:nvPr/>
          </p:nvSpPr>
          <p:spPr>
            <a:xfrm>
              <a:off x="2641159" y="411176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cs typeface="+mn-ea"/>
                <a:sym typeface="+mn-lt"/>
              </a:endParaRPr>
            </a:p>
          </p:txBody>
        </p:sp>
      </p:grpSp>
      <p:sp>
        <p:nvSpPr>
          <p:cNvPr id="50" name="Google Shape;461;p24">
            <a:extLst>
              <a:ext uri="{FF2B5EF4-FFF2-40B4-BE49-F238E27FC236}">
                <a16:creationId xmlns:a16="http://schemas.microsoft.com/office/drawing/2014/main" id="{9F492E3E-586A-4AB3-9E1E-D1B25FBDE089}"/>
              </a:ext>
            </a:extLst>
          </p:cNvPr>
          <p:cNvSpPr/>
          <p:nvPr/>
        </p:nvSpPr>
        <p:spPr>
          <a:xfrm>
            <a:off x="4931168" y="4800597"/>
            <a:ext cx="794096" cy="25919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74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200">
                <a:latin typeface="Oswald Light" pitchFamily="2" charset="0"/>
                <a:cs typeface="+mn-ea"/>
                <a:sym typeface="+mn-lt"/>
              </a:rPr>
              <a:t>Write</a:t>
            </a:r>
            <a:endParaRPr lang="en-US" sz="1400"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51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8501283" y="6359144"/>
            <a:ext cx="3651556" cy="367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1300">
                <a:latin typeface="Oswald Light" pitchFamily="2" charset="0"/>
                <a:cs typeface="+mn-ea"/>
                <a:sym typeface="+mn-lt"/>
              </a:rPr>
              <a:t>Write to SSDs as sequential as much as possible.</a:t>
            </a:r>
          </a:p>
        </p:txBody>
      </p:sp>
      <p:sp>
        <p:nvSpPr>
          <p:cNvPr id="52" name="Google Shape;459;p24">
            <a:extLst>
              <a:ext uri="{FF2B5EF4-FFF2-40B4-BE49-F238E27FC236}">
                <a16:creationId xmlns:a16="http://schemas.microsoft.com/office/drawing/2014/main" id="{473E2F7E-3B44-4FC5-B8C0-A378FA58AEA6}"/>
              </a:ext>
            </a:extLst>
          </p:cNvPr>
          <p:cNvSpPr/>
          <p:nvPr/>
        </p:nvSpPr>
        <p:spPr>
          <a:xfrm>
            <a:off x="4980453" y="6436522"/>
            <a:ext cx="1384891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300">
                <a:latin typeface="Oswald Light" pitchFamily="2" charset="0"/>
                <a:cs typeface="+mn-ea"/>
                <a:sym typeface="+mn-lt"/>
              </a:rPr>
              <a:t>Compression</a:t>
            </a:r>
          </a:p>
        </p:txBody>
      </p:sp>
      <p:sp>
        <p:nvSpPr>
          <p:cNvPr id="53" name="Google Shape;458;p24">
            <a:extLst>
              <a:ext uri="{FF2B5EF4-FFF2-40B4-BE49-F238E27FC236}">
                <a16:creationId xmlns:a16="http://schemas.microsoft.com/office/drawing/2014/main" id="{1D93076F-B5CD-48F4-BBA9-23138847AF7E}"/>
              </a:ext>
            </a:extLst>
          </p:cNvPr>
          <p:cNvSpPr/>
          <p:nvPr/>
        </p:nvSpPr>
        <p:spPr>
          <a:xfrm>
            <a:off x="7082364" y="6434991"/>
            <a:ext cx="1465977" cy="21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300">
                <a:latin typeface="Oswald Light" pitchFamily="2" charset="0"/>
                <a:cs typeface="+mn-ea"/>
                <a:sym typeface="+mn-lt"/>
              </a:rPr>
              <a:t>Deduplication</a:t>
            </a: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6E4E9887-AE26-4F2E-A7CD-FC520DE690C5}"/>
              </a:ext>
            </a:extLst>
          </p:cNvPr>
          <p:cNvGrpSpPr/>
          <p:nvPr/>
        </p:nvGrpSpPr>
        <p:grpSpPr>
          <a:xfrm>
            <a:off x="5152317" y="5619063"/>
            <a:ext cx="4683819" cy="454500"/>
            <a:chOff x="5102577" y="5060423"/>
            <a:chExt cx="4683818" cy="454500"/>
          </a:xfrm>
        </p:grpSpPr>
        <p:sp>
          <p:nvSpPr>
            <p:cNvPr id="56" name="Google Shape;451;p24">
              <a:extLst>
                <a:ext uri="{FF2B5EF4-FFF2-40B4-BE49-F238E27FC236}">
                  <a16:creationId xmlns:a16="http://schemas.microsoft.com/office/drawing/2014/main" id="{EE9DB14F-5C16-441E-A983-6CBE1E21477D}"/>
                </a:ext>
              </a:extLst>
            </p:cNvPr>
            <p:cNvSpPr/>
            <p:nvPr/>
          </p:nvSpPr>
          <p:spPr>
            <a:xfrm>
              <a:off x="7114473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lang="en-US" sz="1400">
                <a:cs typeface="+mn-ea"/>
                <a:sym typeface="+mn-lt"/>
              </a:endParaRPr>
            </a:p>
          </p:txBody>
        </p:sp>
        <p:sp>
          <p:nvSpPr>
            <p:cNvPr id="57" name="Google Shape;451;p24">
              <a:extLst>
                <a:ext uri="{FF2B5EF4-FFF2-40B4-BE49-F238E27FC236}">
                  <a16:creationId xmlns:a16="http://schemas.microsoft.com/office/drawing/2014/main" id="{5CA4425F-B621-457A-8A2D-1271A1534D53}"/>
                </a:ext>
              </a:extLst>
            </p:cNvPr>
            <p:cNvSpPr/>
            <p:nvPr/>
          </p:nvSpPr>
          <p:spPr>
            <a:xfrm>
              <a:off x="9206604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lang="en-US" sz="1400">
                <a:cs typeface="+mn-ea"/>
                <a:sym typeface="+mn-lt"/>
              </a:endParaRPr>
            </a:p>
          </p:txBody>
        </p:sp>
        <p:sp>
          <p:nvSpPr>
            <p:cNvPr id="58" name="Google Shape;451;p24">
              <a:extLst>
                <a:ext uri="{FF2B5EF4-FFF2-40B4-BE49-F238E27FC236}">
                  <a16:creationId xmlns:a16="http://schemas.microsoft.com/office/drawing/2014/main" id="{0B818020-B201-49D1-ABC6-42E4C8AD8B1E}"/>
                </a:ext>
              </a:extLst>
            </p:cNvPr>
            <p:cNvSpPr/>
            <p:nvPr/>
          </p:nvSpPr>
          <p:spPr>
            <a:xfrm>
              <a:off x="5102577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lang="en-US" sz="1400">
                <a:cs typeface="+mn-ea"/>
                <a:sym typeface="+mn-lt"/>
              </a:endParaRPr>
            </a:p>
          </p:txBody>
        </p:sp>
      </p:grpSp>
      <p:sp>
        <p:nvSpPr>
          <p:cNvPr id="59" name="Google Shape;449;p24">
            <a:extLst>
              <a:ext uri="{FF2B5EF4-FFF2-40B4-BE49-F238E27FC236}">
                <a16:creationId xmlns:a16="http://schemas.microsoft.com/office/drawing/2014/main" id="{CCA07573-BE7E-4210-AC85-68A50B5029B4}"/>
              </a:ext>
            </a:extLst>
          </p:cNvPr>
          <p:cNvSpPr/>
          <p:nvPr/>
        </p:nvSpPr>
        <p:spPr>
          <a:xfrm>
            <a:off x="5516983" y="6070110"/>
            <a:ext cx="1915736" cy="20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1200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rPr>
              <a:t>Compressed Data</a:t>
            </a:r>
            <a:endParaRPr lang="en-US" sz="1400">
              <a:solidFill>
                <a:srgbClr val="00FFFF"/>
              </a:solidFill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0" name="Google Shape;442;p24">
            <a:extLst>
              <a:ext uri="{FF2B5EF4-FFF2-40B4-BE49-F238E27FC236}">
                <a16:creationId xmlns:a16="http://schemas.microsoft.com/office/drawing/2014/main" id="{2B8F21C5-35D3-4671-AE21-69D73C7CBE55}"/>
              </a:ext>
            </a:extLst>
          </p:cNvPr>
          <p:cNvSpPr/>
          <p:nvPr/>
        </p:nvSpPr>
        <p:spPr>
          <a:xfrm>
            <a:off x="6016317" y="5471759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>
                <a:latin typeface="Oswald Light" pitchFamily="2" charset="0"/>
                <a:cs typeface="+mn-ea"/>
                <a:sym typeface="+mn-lt"/>
              </a:rPr>
              <a:t>A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1" name="Google Shape;443;p24">
            <a:extLst>
              <a:ext uri="{FF2B5EF4-FFF2-40B4-BE49-F238E27FC236}">
                <a16:creationId xmlns:a16="http://schemas.microsoft.com/office/drawing/2014/main" id="{7288F7F0-05F2-4881-A1D3-67A36AA06CB7}"/>
              </a:ext>
            </a:extLst>
          </p:cNvPr>
          <p:cNvSpPr/>
          <p:nvPr/>
        </p:nvSpPr>
        <p:spPr>
          <a:xfrm>
            <a:off x="6481073" y="5471759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>
                <a:latin typeface="Oswald Light" pitchFamily="2" charset="0"/>
                <a:cs typeface="+mn-ea"/>
                <a:sym typeface="+mn-lt"/>
              </a:rPr>
              <a:t>C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2" name="Google Shape;444;p24">
            <a:extLst>
              <a:ext uri="{FF2B5EF4-FFF2-40B4-BE49-F238E27FC236}">
                <a16:creationId xmlns:a16="http://schemas.microsoft.com/office/drawing/2014/main" id="{E47CCF98-D4F9-4A35-A917-8971B8083CC7}"/>
              </a:ext>
            </a:extLst>
          </p:cNvPr>
          <p:cNvSpPr/>
          <p:nvPr/>
        </p:nvSpPr>
        <p:spPr>
          <a:xfrm>
            <a:off x="6248694" y="5471759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>
                <a:latin typeface="Oswald Light" pitchFamily="2" charset="0"/>
                <a:cs typeface="+mn-ea"/>
                <a:sym typeface="+mn-lt"/>
              </a:rPr>
              <a:t>B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3" name="Google Shape;445;p24">
            <a:extLst>
              <a:ext uri="{FF2B5EF4-FFF2-40B4-BE49-F238E27FC236}">
                <a16:creationId xmlns:a16="http://schemas.microsoft.com/office/drawing/2014/main" id="{5AE9B2E0-7364-479B-B112-72380EE61265}"/>
              </a:ext>
            </a:extLst>
          </p:cNvPr>
          <p:cNvSpPr/>
          <p:nvPr/>
        </p:nvSpPr>
        <p:spPr>
          <a:xfrm>
            <a:off x="6713449" y="5471759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>
                <a:latin typeface="Oswald Light" pitchFamily="2" charset="0"/>
                <a:cs typeface="+mn-ea"/>
                <a:sym typeface="+mn-lt"/>
              </a:rPr>
              <a:t>D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4" name="Google Shape;442;p24">
            <a:extLst>
              <a:ext uri="{FF2B5EF4-FFF2-40B4-BE49-F238E27FC236}">
                <a16:creationId xmlns:a16="http://schemas.microsoft.com/office/drawing/2014/main" id="{7C84B846-9693-4EF5-BF6B-B69E44F8F645}"/>
              </a:ext>
            </a:extLst>
          </p:cNvPr>
          <p:cNvSpPr/>
          <p:nvPr/>
        </p:nvSpPr>
        <p:spPr>
          <a:xfrm>
            <a:off x="6502142" y="5806025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>
                <a:latin typeface="Oswald Light" pitchFamily="2" charset="0"/>
                <a:cs typeface="+mn-ea"/>
                <a:sym typeface="+mn-lt"/>
              </a:rPr>
              <a:t>A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5" name="Google Shape;443;p24">
            <a:extLst>
              <a:ext uri="{FF2B5EF4-FFF2-40B4-BE49-F238E27FC236}">
                <a16:creationId xmlns:a16="http://schemas.microsoft.com/office/drawing/2014/main" id="{F01A9A03-CE81-41F9-878F-F0C196157510}"/>
              </a:ext>
            </a:extLst>
          </p:cNvPr>
          <p:cNvSpPr/>
          <p:nvPr/>
        </p:nvSpPr>
        <p:spPr>
          <a:xfrm>
            <a:off x="6260437" y="5815549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>
                <a:latin typeface="Oswald Light" pitchFamily="2" charset="0"/>
                <a:cs typeface="+mn-ea"/>
                <a:sym typeface="+mn-lt"/>
              </a:rPr>
              <a:t>C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6" name="Google Shape;444;p24">
            <a:extLst>
              <a:ext uri="{FF2B5EF4-FFF2-40B4-BE49-F238E27FC236}">
                <a16:creationId xmlns:a16="http://schemas.microsoft.com/office/drawing/2014/main" id="{02045C6F-3850-47E0-BEBC-A74E5A1870E9}"/>
              </a:ext>
            </a:extLst>
          </p:cNvPr>
          <p:cNvSpPr/>
          <p:nvPr/>
        </p:nvSpPr>
        <p:spPr>
          <a:xfrm>
            <a:off x="6734736" y="5806025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>
                <a:latin typeface="Oswald Light" pitchFamily="2" charset="0"/>
                <a:cs typeface="+mn-ea"/>
                <a:sym typeface="+mn-lt"/>
              </a:rPr>
              <a:t>B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67" name="Google Shape;445;p24">
            <a:extLst>
              <a:ext uri="{FF2B5EF4-FFF2-40B4-BE49-F238E27FC236}">
                <a16:creationId xmlns:a16="http://schemas.microsoft.com/office/drawing/2014/main" id="{7FD82018-5F2F-4933-8212-081B85D26573}"/>
              </a:ext>
            </a:extLst>
          </p:cNvPr>
          <p:cNvSpPr/>
          <p:nvPr/>
        </p:nvSpPr>
        <p:spPr>
          <a:xfrm>
            <a:off x="6027802" y="5815551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>
                <a:latin typeface="Oswald Light" pitchFamily="2" charset="0"/>
                <a:cs typeface="+mn-ea"/>
                <a:sym typeface="+mn-lt"/>
              </a:rPr>
              <a:t>D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66D29779-B0EA-4211-967D-4C61B47B5CCE}"/>
              </a:ext>
            </a:extLst>
          </p:cNvPr>
          <p:cNvSpPr/>
          <p:nvPr/>
        </p:nvSpPr>
        <p:spPr>
          <a:xfrm>
            <a:off x="6915152" y="1050511"/>
            <a:ext cx="5336739" cy="5232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zh-TW" altLang="zh-TW" sz="2800" b="1">
                <a:solidFill>
                  <a:srgbClr val="FF6600"/>
                </a:solidFill>
                <a:latin typeface="Microsoft JhengHei"/>
                <a:ea typeface="Microsoft JhengHei"/>
              </a:rPr>
              <a:t>必須在資料寫入前減量才有用</a:t>
            </a:r>
            <a:endParaRPr lang="zh-TW" altLang="zh-TW" sz="2800" b="1">
              <a:solidFill>
                <a:srgbClr val="FF6600"/>
              </a:solidFill>
              <a:latin typeface="Microsoft JhengHei"/>
              <a:ea typeface="Microsoft JhengHe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1248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8E7FCA-E71C-4B1C-A792-3B6F2207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67" y="1"/>
            <a:ext cx="11871159" cy="1690688"/>
          </a:xfrm>
        </p:spPr>
        <p:txBody>
          <a:bodyPr>
            <a:noAutofit/>
          </a:bodyPr>
          <a:lstStyle/>
          <a:p>
            <a:pPr algn="ctr"/>
            <a:r>
              <a:rPr lang="zh-TW" altLang="zh-TW" sz="4200">
                <a:latin typeface="Microsoft JhengHei"/>
                <a:ea typeface="Microsoft JhengHei"/>
                <a:cs typeface="Calibri"/>
              </a:rPr>
              <a:t>儲存池</a:t>
            </a:r>
            <a:r>
              <a:rPr lang="ja-JP" altLang="en-US" sz="4200">
                <a:latin typeface="Microsoft JhengHei"/>
                <a:ea typeface="Microsoft JhengHei"/>
                <a:cs typeface="Calibri"/>
              </a:rPr>
              <a:t>超額配置</a:t>
            </a:r>
            <a:r>
              <a:rPr lang="en-US" altLang="ja-JP" sz="4200">
                <a:latin typeface="Microsoft JhengHei"/>
                <a:ea typeface="Microsoft JhengHei"/>
                <a:cs typeface="Calibri"/>
              </a:rPr>
              <a:t> (Over Provisioning)</a:t>
            </a:r>
            <a:br>
              <a:rPr lang="en-US" altLang="ja-JP" sz="3600">
                <a:latin typeface="Microsoft JhengHei"/>
                <a:ea typeface="Microsoft JhengHei"/>
                <a:cs typeface="Calibri"/>
              </a:rPr>
            </a:br>
            <a:r>
              <a:rPr lang="ja-JP" altLang="en-US" sz="3800">
                <a:latin typeface="Microsoft JhengHei"/>
                <a:ea typeface="Microsoft JhengHei"/>
                <a:cs typeface="Calibri"/>
              </a:rPr>
              <a:t>改善</a:t>
            </a:r>
            <a:r>
              <a:rPr lang="zh-TW" altLang="zh-TW" sz="3800">
                <a:latin typeface="Microsoft JhengHei"/>
                <a:ea typeface="Microsoft JhengHei"/>
                <a:cs typeface="Calibri"/>
              </a:rPr>
              <a:t>空間破碎化</a:t>
            </a:r>
            <a:r>
              <a:rPr lang="en-US" altLang="ja-JP" sz="3800">
                <a:latin typeface="Microsoft JhengHei"/>
                <a:ea typeface="Microsoft JhengHei"/>
                <a:cs typeface="Calibri"/>
              </a:rPr>
              <a:t>,</a:t>
            </a:r>
            <a:r>
              <a:rPr lang="ja-JP" altLang="en-US" sz="3800">
                <a:latin typeface="Microsoft JhengHei"/>
                <a:ea typeface="Microsoft JhengHei"/>
                <a:cs typeface="Calibri"/>
              </a:rPr>
              <a:t>優化系統的性能表現 </a:t>
            </a:r>
            <a:r>
              <a:rPr lang="en-US" altLang="ja-JP" sz="2400">
                <a:latin typeface="Microsoft JhengHei"/>
                <a:ea typeface="Microsoft JhengHei"/>
                <a:cs typeface="Calibri"/>
              </a:rPr>
              <a:t>(</a:t>
            </a:r>
            <a:r>
              <a:rPr lang="en-US" altLang="ja-JP" sz="2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SSD</a:t>
            </a:r>
            <a:r>
              <a:rPr lang="ja-JP" altLang="en-US" sz="2400">
                <a:latin typeface="Microsoft JhengHei"/>
                <a:ea typeface="Microsoft JhengHei"/>
                <a:cs typeface="Calibri"/>
              </a:rPr>
              <a:t>對應小區塊讀寫情境</a:t>
            </a:r>
            <a:r>
              <a:rPr lang="en-US" altLang="ja-JP" sz="2400">
                <a:latin typeface="Microsoft JhengHei"/>
                <a:ea typeface="Microsoft JhengHei"/>
                <a:cs typeface="Calibri"/>
              </a:rPr>
              <a:t>)</a:t>
            </a:r>
            <a:endParaRPr lang="zh-TW" altLang="en-US" sz="2400"/>
          </a:p>
        </p:txBody>
      </p:sp>
      <p:pic>
        <p:nvPicPr>
          <p:cNvPr id="145" name="圖片 144" descr="一張含有 監視器, 螢幕, 食物 的圖片&#10;&#10;自動產生的描述">
            <a:extLst>
              <a:ext uri="{FF2B5EF4-FFF2-40B4-BE49-F238E27FC236}">
                <a16:creationId xmlns:a16="http://schemas.microsoft.com/office/drawing/2014/main" id="{05371B58-8FED-414F-9EC8-E3F41A618E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6683" r="32625"/>
          <a:stretch/>
        </p:blipFill>
        <p:spPr>
          <a:xfrm flipH="1">
            <a:off x="6301863" y="3678669"/>
            <a:ext cx="4246020" cy="1069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圖片 79" descr="一張含有 監視器, 螢幕, 食物 的圖片&#10;&#10;自動產生的描述">
            <a:extLst>
              <a:ext uri="{FF2B5EF4-FFF2-40B4-BE49-F238E27FC236}">
                <a16:creationId xmlns:a16="http://schemas.microsoft.com/office/drawing/2014/main" id="{34A418CB-ACC1-4BC5-B71F-9F0F3E4EC3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9"/>
          <a:stretch/>
        </p:blipFill>
        <p:spPr>
          <a:xfrm>
            <a:off x="1719969" y="3683066"/>
            <a:ext cx="1469612" cy="907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E26623C-3903-4921-9E55-0308E5A16B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9" b="-168428"/>
          <a:stretch/>
        </p:blipFill>
        <p:spPr>
          <a:xfrm>
            <a:off x="3921979" y="3637608"/>
            <a:ext cx="2276144" cy="1143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D0D1ED54-CCB7-4C46-9273-7DECC852E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0250" y="1909560"/>
            <a:ext cx="4565407" cy="1398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54CE30D-777A-4D67-9FEF-D117CB8A3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0250" y="5071938"/>
            <a:ext cx="4565407" cy="1403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F0AFFEF1-3A30-4447-82B2-929672E58281}"/>
              </a:ext>
            </a:extLst>
          </p:cNvPr>
          <p:cNvSpPr txBox="1"/>
          <p:nvPr/>
        </p:nvSpPr>
        <p:spPr>
          <a:xfrm>
            <a:off x="3004976" y="2930268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 free 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0558B8A7-B560-4DE9-B5DD-3D9DF28F1E82}"/>
              </a:ext>
            </a:extLst>
          </p:cNvPr>
          <p:cNvSpPr txBox="1"/>
          <p:nvPr/>
        </p:nvSpPr>
        <p:spPr>
          <a:xfrm>
            <a:off x="3010411" y="6152528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 free 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DB424E8D-F12C-4C5D-8002-769D56BABFBC}"/>
              </a:ext>
            </a:extLst>
          </p:cNvPr>
          <p:cNvSpPr/>
          <p:nvPr/>
        </p:nvSpPr>
        <p:spPr>
          <a:xfrm>
            <a:off x="2343753" y="4415459"/>
            <a:ext cx="3259879" cy="543647"/>
          </a:xfrm>
          <a:prstGeom prst="roundRect">
            <a:avLst>
              <a:gd name="adj" fmla="val 5784"/>
            </a:avLst>
          </a:prstGeom>
          <a:solidFill>
            <a:srgbClr val="3B5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95" name="文字方塊 94">
            <a:extLst>
              <a:ext uri="{FF2B5EF4-FFF2-40B4-BE49-F238E27FC236}">
                <a16:creationId xmlns:a16="http://schemas.microsoft.com/office/drawing/2014/main" id="{8E4B5E39-2110-4914-9774-B34821F81DF2}"/>
              </a:ext>
            </a:extLst>
          </p:cNvPr>
          <p:cNvSpPr txBox="1"/>
          <p:nvPr/>
        </p:nvSpPr>
        <p:spPr>
          <a:xfrm>
            <a:off x="2387341" y="4460802"/>
            <a:ext cx="317173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sz="1200">
                <a:solidFill>
                  <a:srgbClr val="EDE753"/>
                </a:solidFill>
                <a:latin typeface="Arial"/>
                <a:ea typeface="新細明體"/>
                <a:cs typeface="Arial"/>
              </a:rPr>
              <a:t>1. Move </a:t>
            </a:r>
            <a:r>
              <a:rPr kumimoji="1" lang="en-US" sz="1200">
                <a:solidFill>
                  <a:srgbClr val="ABE9FF"/>
                </a:solidFill>
                <a:latin typeface="Arial"/>
                <a:ea typeface="新細明體"/>
                <a:cs typeface="Arial"/>
              </a:rPr>
              <a:t>Data C</a:t>
            </a:r>
            <a:r>
              <a:rPr kumimoji="1" lang="en-US" sz="1200">
                <a:solidFill>
                  <a:srgbClr val="EDE753"/>
                </a:solidFill>
                <a:latin typeface="Arial"/>
                <a:ea typeface="新細明體"/>
                <a:cs typeface="Arial"/>
              </a:rPr>
              <a:t>, Move </a:t>
            </a:r>
            <a:r>
              <a:rPr kumimoji="1" lang="en-US" sz="1200">
                <a:solidFill>
                  <a:srgbClr val="ABE9FF"/>
                </a:solidFill>
                <a:latin typeface="Arial"/>
                <a:ea typeface="新細明體"/>
                <a:cs typeface="Arial"/>
              </a:rPr>
              <a:t>Data B</a:t>
            </a:r>
            <a:r>
              <a:rPr kumimoji="1" lang="en-US" sz="1200">
                <a:solidFill>
                  <a:srgbClr val="EDE753"/>
                </a:solidFill>
                <a:latin typeface="Arial"/>
                <a:ea typeface="新細明體"/>
                <a:cs typeface="Arial"/>
              </a:rPr>
              <a:t>, then </a:t>
            </a:r>
            <a:r>
              <a:rPr kumimoji="1" lang="en-US" sz="1200">
                <a:solidFill>
                  <a:srgbClr val="ABE9FF"/>
                </a:solidFill>
                <a:latin typeface="Arial"/>
                <a:ea typeface="新細明體"/>
                <a:cs typeface="Arial"/>
              </a:rPr>
              <a:t>Data A </a:t>
            </a:r>
            <a:endParaRPr kumimoji="1" lang="zh-TW" altLang="en-US" sz="1200">
              <a:solidFill>
                <a:srgbClr val="ABE9FF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r>
              <a:rPr kumimoji="1" lang="en-US" sz="1200">
                <a:solidFill>
                  <a:srgbClr val="EDE753"/>
                </a:solidFill>
                <a:latin typeface="Arial"/>
                <a:ea typeface="新細明體"/>
                <a:cs typeface="Arial"/>
              </a:rPr>
              <a:t>2. </a:t>
            </a:r>
            <a:r>
              <a:rPr kumimoji="1" lang="en-US" altLang="zh-TW" sz="1200">
                <a:solidFill>
                  <a:srgbClr val="EDE753"/>
                </a:solidFill>
                <a:latin typeface="Arial"/>
                <a:ea typeface="新細明體"/>
                <a:cs typeface="Arial"/>
              </a:rPr>
              <a:t>Free the space for</a:t>
            </a:r>
            <a:r>
              <a:rPr kumimoji="1" lang="zh-TW" altLang="en-US" sz="1200">
                <a:solidFill>
                  <a:srgbClr val="EDE753"/>
                </a:solidFill>
                <a:latin typeface="Arial"/>
                <a:ea typeface="新細明體"/>
                <a:cs typeface="Arial"/>
              </a:rPr>
              <a:t> </a:t>
            </a:r>
            <a:r>
              <a:rPr kumimoji="1" lang="en-US" sz="1200">
                <a:solidFill>
                  <a:srgbClr val="EDE753"/>
                </a:solidFill>
                <a:latin typeface="Arial"/>
                <a:ea typeface="新細明體"/>
                <a:cs typeface="Arial"/>
              </a:rPr>
              <a:t>writing </a:t>
            </a:r>
            <a:r>
              <a:rPr kumimoji="1" lang="en-US" altLang="zh-TW" sz="1200">
                <a:solidFill>
                  <a:srgbClr val="ABE9FF"/>
                </a:solidFill>
                <a:latin typeface="Arial"/>
                <a:ea typeface="新細明體"/>
                <a:cs typeface="Arial"/>
              </a:rPr>
              <a:t>Data E</a:t>
            </a:r>
            <a:endParaRPr lang="en-US" altLang="zh-TW" sz="1200">
              <a:solidFill>
                <a:srgbClr val="EDE753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DCD4C0E-5D6D-4A0B-915F-12FB647160C8}"/>
              </a:ext>
            </a:extLst>
          </p:cNvPr>
          <p:cNvSpPr txBox="1"/>
          <p:nvPr/>
        </p:nvSpPr>
        <p:spPr>
          <a:xfrm>
            <a:off x="315311" y="1947549"/>
            <a:ext cx="906017" cy="558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90000"/>
            </a:pPr>
            <a:r>
              <a:rPr kumimoji="1" lang="zh-TW" altLang="en-US" sz="23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  <a:r>
              <a:rPr kumimoji="1" lang="en-US" altLang="zh-TW" sz="23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</a:t>
            </a:r>
            <a:endParaRPr kumimoji="1" lang="zh-TW" altLang="en-US" sz="23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76C7798-D4B6-4FAB-A6F1-D7CE637AD896}"/>
              </a:ext>
            </a:extLst>
          </p:cNvPr>
          <p:cNvSpPr/>
          <p:nvPr/>
        </p:nvSpPr>
        <p:spPr>
          <a:xfrm>
            <a:off x="247953" y="1995504"/>
            <a:ext cx="1000209" cy="555091"/>
          </a:xfrm>
          <a:prstGeom prst="roundRect">
            <a:avLst>
              <a:gd name="adj" fmla="val 7114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1287CDB-6258-458D-B362-FD6248140A02}"/>
              </a:ext>
            </a:extLst>
          </p:cNvPr>
          <p:cNvSpPr/>
          <p:nvPr/>
        </p:nvSpPr>
        <p:spPr>
          <a:xfrm>
            <a:off x="2489663" y="5274205"/>
            <a:ext cx="743781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8447FAC-5FC1-438F-9A4B-E2C7DC033AF9}"/>
              </a:ext>
            </a:extLst>
          </p:cNvPr>
          <p:cNvSpPr txBox="1"/>
          <p:nvPr/>
        </p:nvSpPr>
        <p:spPr>
          <a:xfrm>
            <a:off x="2605348" y="5284089"/>
            <a:ext cx="499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6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9DEBD837-F1EB-492B-B4EB-CFD5F30B7A5F}"/>
              </a:ext>
            </a:extLst>
          </p:cNvPr>
          <p:cNvSpPr/>
          <p:nvPr/>
        </p:nvSpPr>
        <p:spPr>
          <a:xfrm>
            <a:off x="3348831" y="5274205"/>
            <a:ext cx="499380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ADC30D1-EE91-4657-906A-69AD8E67E9C0}"/>
              </a:ext>
            </a:extLst>
          </p:cNvPr>
          <p:cNvSpPr txBox="1"/>
          <p:nvPr/>
        </p:nvSpPr>
        <p:spPr>
          <a:xfrm>
            <a:off x="3282226" y="5268699"/>
            <a:ext cx="58929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8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BE44AB2E-3C7F-480F-93AE-C6317BE3B295}"/>
              </a:ext>
            </a:extLst>
          </p:cNvPr>
          <p:cNvSpPr/>
          <p:nvPr/>
        </p:nvSpPr>
        <p:spPr>
          <a:xfrm>
            <a:off x="3972991" y="5274205"/>
            <a:ext cx="1001893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3764C41-805E-4B46-9963-2E71575EF0EC}"/>
              </a:ext>
            </a:extLst>
          </p:cNvPr>
          <p:cNvSpPr txBox="1"/>
          <p:nvPr/>
        </p:nvSpPr>
        <p:spPr>
          <a:xfrm>
            <a:off x="4158373" y="5268699"/>
            <a:ext cx="62424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8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B22BAB5-8E5A-436C-BAF4-1E96DC53F4BF}"/>
              </a:ext>
            </a:extLst>
          </p:cNvPr>
          <p:cNvSpPr/>
          <p:nvPr/>
        </p:nvSpPr>
        <p:spPr>
          <a:xfrm>
            <a:off x="5056128" y="5274205"/>
            <a:ext cx="817763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5CC186C-F2CD-456A-84DD-694DED4A7B01}"/>
              </a:ext>
            </a:extLst>
          </p:cNvPr>
          <p:cNvSpPr txBox="1"/>
          <p:nvPr/>
        </p:nvSpPr>
        <p:spPr>
          <a:xfrm>
            <a:off x="5117337" y="5268699"/>
            <a:ext cx="62424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8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6B7D92E5-6093-4DD7-8B38-729739773F83}"/>
              </a:ext>
            </a:extLst>
          </p:cNvPr>
          <p:cNvSpPr/>
          <p:nvPr/>
        </p:nvSpPr>
        <p:spPr>
          <a:xfrm>
            <a:off x="1603910" y="2152197"/>
            <a:ext cx="743781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B397C178-85A7-4CB2-A9E3-9FFE4396482C}"/>
              </a:ext>
            </a:extLst>
          </p:cNvPr>
          <p:cNvSpPr txBox="1"/>
          <p:nvPr/>
        </p:nvSpPr>
        <p:spPr>
          <a:xfrm>
            <a:off x="1720592" y="2163847"/>
            <a:ext cx="499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6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6A4BFD4B-A59B-4E67-B4CC-DF2F7E74FAEC}"/>
              </a:ext>
            </a:extLst>
          </p:cNvPr>
          <p:cNvSpPr/>
          <p:nvPr/>
        </p:nvSpPr>
        <p:spPr>
          <a:xfrm>
            <a:off x="2740983" y="2152197"/>
            <a:ext cx="499380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90E83060-AB15-41CE-81AE-2B65EC04A994}"/>
              </a:ext>
            </a:extLst>
          </p:cNvPr>
          <p:cNvSpPr txBox="1"/>
          <p:nvPr/>
        </p:nvSpPr>
        <p:spPr>
          <a:xfrm>
            <a:off x="2692805" y="2163847"/>
            <a:ext cx="5892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6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BD09E7AC-17A5-43EE-BAE2-18C720CA1144}"/>
              </a:ext>
            </a:extLst>
          </p:cNvPr>
          <p:cNvSpPr/>
          <p:nvPr/>
        </p:nvSpPr>
        <p:spPr>
          <a:xfrm>
            <a:off x="3652014" y="2156978"/>
            <a:ext cx="1001893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19403B77-AAD0-462D-B971-CD056BDD3B92}"/>
              </a:ext>
            </a:extLst>
          </p:cNvPr>
          <p:cNvSpPr txBox="1"/>
          <p:nvPr/>
        </p:nvSpPr>
        <p:spPr>
          <a:xfrm>
            <a:off x="3846361" y="2151071"/>
            <a:ext cx="624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6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488E27D2-0568-46D7-967A-4D76B14942A5}"/>
              </a:ext>
            </a:extLst>
          </p:cNvPr>
          <p:cNvSpPr/>
          <p:nvPr/>
        </p:nvSpPr>
        <p:spPr>
          <a:xfrm>
            <a:off x="5048916" y="2152197"/>
            <a:ext cx="817763" cy="69687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5D59B3DE-D4F9-4710-B9B6-DF624E5F6E35}"/>
              </a:ext>
            </a:extLst>
          </p:cNvPr>
          <p:cNvSpPr txBox="1"/>
          <p:nvPr/>
        </p:nvSpPr>
        <p:spPr>
          <a:xfrm>
            <a:off x="5110125" y="2154758"/>
            <a:ext cx="624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600">
                <a:solidFill>
                  <a:srgbClr val="197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101" name="圖片 100">
            <a:extLst>
              <a:ext uri="{FF2B5EF4-FFF2-40B4-BE49-F238E27FC236}">
                <a16:creationId xmlns:a16="http://schemas.microsoft.com/office/drawing/2014/main" id="{A54CA1D1-4C30-4715-92B2-17D200C84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8047" y="1905001"/>
            <a:ext cx="4565407" cy="1426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" name="圖片 102">
            <a:extLst>
              <a:ext uri="{FF2B5EF4-FFF2-40B4-BE49-F238E27FC236}">
                <a16:creationId xmlns:a16="http://schemas.microsoft.com/office/drawing/2014/main" id="{461C6043-DC07-406E-99F8-E0FB9E8C53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2187" y="5071937"/>
            <a:ext cx="4565407" cy="1431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5" name="矩形: 圓角 104">
            <a:extLst>
              <a:ext uri="{FF2B5EF4-FFF2-40B4-BE49-F238E27FC236}">
                <a16:creationId xmlns:a16="http://schemas.microsoft.com/office/drawing/2014/main" id="{CE5A55F6-27F9-4D6C-BEE6-3BF758DE04F3}"/>
              </a:ext>
            </a:extLst>
          </p:cNvPr>
          <p:cNvSpPr/>
          <p:nvPr/>
        </p:nvSpPr>
        <p:spPr>
          <a:xfrm>
            <a:off x="6407243" y="2154133"/>
            <a:ext cx="578939" cy="7005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B3781CAC-F15E-423F-A8FE-620FDE6C4278}"/>
              </a:ext>
            </a:extLst>
          </p:cNvPr>
          <p:cNvSpPr txBox="1"/>
          <p:nvPr/>
        </p:nvSpPr>
        <p:spPr>
          <a:xfrm>
            <a:off x="6453622" y="2166170"/>
            <a:ext cx="515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09" name="矩形: 圓角 108">
            <a:extLst>
              <a:ext uri="{FF2B5EF4-FFF2-40B4-BE49-F238E27FC236}">
                <a16:creationId xmlns:a16="http://schemas.microsoft.com/office/drawing/2014/main" id="{B4C78D26-1D5B-468A-934D-3FAA5A96ED74}"/>
              </a:ext>
            </a:extLst>
          </p:cNvPr>
          <p:cNvSpPr/>
          <p:nvPr/>
        </p:nvSpPr>
        <p:spPr>
          <a:xfrm>
            <a:off x="7193877" y="2154133"/>
            <a:ext cx="515895" cy="7005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7072C18C-62B9-4EE1-91D8-9126716B64BA}"/>
              </a:ext>
            </a:extLst>
          </p:cNvPr>
          <p:cNvSpPr txBox="1"/>
          <p:nvPr/>
        </p:nvSpPr>
        <p:spPr>
          <a:xfrm>
            <a:off x="7085830" y="2166170"/>
            <a:ext cx="74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13" name="矩形: 圓角 112">
            <a:extLst>
              <a:ext uri="{FF2B5EF4-FFF2-40B4-BE49-F238E27FC236}">
                <a16:creationId xmlns:a16="http://schemas.microsoft.com/office/drawing/2014/main" id="{5F381602-B70F-46E2-92F3-31CF451357C0}"/>
              </a:ext>
            </a:extLst>
          </p:cNvPr>
          <p:cNvSpPr/>
          <p:nvPr/>
        </p:nvSpPr>
        <p:spPr>
          <a:xfrm>
            <a:off x="7913393" y="2154133"/>
            <a:ext cx="578939" cy="7005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70F8F46D-53BD-4373-A007-6E7B9B0E14F5}"/>
              </a:ext>
            </a:extLst>
          </p:cNvPr>
          <p:cNvSpPr/>
          <p:nvPr/>
        </p:nvSpPr>
        <p:spPr>
          <a:xfrm>
            <a:off x="8806371" y="2154133"/>
            <a:ext cx="578939" cy="7005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03B3AD9E-A87A-402A-B1BF-BE904523981C}"/>
              </a:ext>
            </a:extLst>
          </p:cNvPr>
          <p:cNvSpPr txBox="1"/>
          <p:nvPr/>
        </p:nvSpPr>
        <p:spPr>
          <a:xfrm>
            <a:off x="7880313" y="2170057"/>
            <a:ext cx="644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E62A6B35-9644-4E85-8BFF-67297ED0C50C}"/>
              </a:ext>
            </a:extLst>
          </p:cNvPr>
          <p:cNvSpPr txBox="1"/>
          <p:nvPr/>
        </p:nvSpPr>
        <p:spPr>
          <a:xfrm>
            <a:off x="8788999" y="2166169"/>
            <a:ext cx="644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1" name="矩形: 圓角 120">
            <a:extLst>
              <a:ext uri="{FF2B5EF4-FFF2-40B4-BE49-F238E27FC236}">
                <a16:creationId xmlns:a16="http://schemas.microsoft.com/office/drawing/2014/main" id="{A10DB679-98AC-4101-8B85-DE313DEBCF63}"/>
              </a:ext>
            </a:extLst>
          </p:cNvPr>
          <p:cNvSpPr/>
          <p:nvPr/>
        </p:nvSpPr>
        <p:spPr>
          <a:xfrm>
            <a:off x="6407243" y="5272380"/>
            <a:ext cx="578939" cy="7005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817C080A-5EC9-4E1D-B435-31A02FB97283}"/>
              </a:ext>
            </a:extLst>
          </p:cNvPr>
          <p:cNvSpPr txBox="1"/>
          <p:nvPr/>
        </p:nvSpPr>
        <p:spPr>
          <a:xfrm>
            <a:off x="6453622" y="5284089"/>
            <a:ext cx="515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25" name="矩形: 圓角 124">
            <a:extLst>
              <a:ext uri="{FF2B5EF4-FFF2-40B4-BE49-F238E27FC236}">
                <a16:creationId xmlns:a16="http://schemas.microsoft.com/office/drawing/2014/main" id="{DB54FDED-C569-497A-910A-2AD37CCD5E40}"/>
              </a:ext>
            </a:extLst>
          </p:cNvPr>
          <p:cNvSpPr/>
          <p:nvPr/>
        </p:nvSpPr>
        <p:spPr>
          <a:xfrm>
            <a:off x="7193877" y="5272380"/>
            <a:ext cx="515895" cy="7005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27" name="文字方塊 126">
            <a:extLst>
              <a:ext uri="{FF2B5EF4-FFF2-40B4-BE49-F238E27FC236}">
                <a16:creationId xmlns:a16="http://schemas.microsoft.com/office/drawing/2014/main" id="{717914D3-F7BD-4570-8DB7-3DD4FD16A742}"/>
              </a:ext>
            </a:extLst>
          </p:cNvPr>
          <p:cNvSpPr txBox="1"/>
          <p:nvPr/>
        </p:nvSpPr>
        <p:spPr>
          <a:xfrm>
            <a:off x="7085830" y="5285970"/>
            <a:ext cx="74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29" name="矩形: 圓角 128">
            <a:extLst>
              <a:ext uri="{FF2B5EF4-FFF2-40B4-BE49-F238E27FC236}">
                <a16:creationId xmlns:a16="http://schemas.microsoft.com/office/drawing/2014/main" id="{21558C05-72C5-4174-B2D6-A9F917716EAE}"/>
              </a:ext>
            </a:extLst>
          </p:cNvPr>
          <p:cNvSpPr/>
          <p:nvPr/>
        </p:nvSpPr>
        <p:spPr>
          <a:xfrm>
            <a:off x="7877533" y="5272380"/>
            <a:ext cx="578939" cy="7005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31" name="矩形: 圓角 130">
            <a:extLst>
              <a:ext uri="{FF2B5EF4-FFF2-40B4-BE49-F238E27FC236}">
                <a16:creationId xmlns:a16="http://schemas.microsoft.com/office/drawing/2014/main" id="{55CCE059-FB56-4F6B-ADDE-131552B0A55E}"/>
              </a:ext>
            </a:extLst>
          </p:cNvPr>
          <p:cNvSpPr/>
          <p:nvPr/>
        </p:nvSpPr>
        <p:spPr>
          <a:xfrm>
            <a:off x="8483641" y="5272380"/>
            <a:ext cx="578939" cy="7005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2927B925-3752-4392-963D-1F7E280D01A6}"/>
              </a:ext>
            </a:extLst>
          </p:cNvPr>
          <p:cNvSpPr txBox="1"/>
          <p:nvPr/>
        </p:nvSpPr>
        <p:spPr>
          <a:xfrm>
            <a:off x="7826525" y="5284089"/>
            <a:ext cx="644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32C7CD50-E663-42BB-86E4-E00E718A02A0}"/>
              </a:ext>
            </a:extLst>
          </p:cNvPr>
          <p:cNvSpPr txBox="1"/>
          <p:nvPr/>
        </p:nvSpPr>
        <p:spPr>
          <a:xfrm>
            <a:off x="8430411" y="5284089"/>
            <a:ext cx="644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600">
                <a:solidFill>
                  <a:srgbClr val="007E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cxnSp>
        <p:nvCxnSpPr>
          <p:cNvPr id="136" name="直線接點 135">
            <a:extLst>
              <a:ext uri="{FF2B5EF4-FFF2-40B4-BE49-F238E27FC236}">
                <a16:creationId xmlns:a16="http://schemas.microsoft.com/office/drawing/2014/main" id="{58C72E6E-DAA4-479B-81B3-CE60AE00D3EF}"/>
              </a:ext>
            </a:extLst>
          </p:cNvPr>
          <p:cNvCxnSpPr>
            <a:cxnSpLocks/>
          </p:cNvCxnSpPr>
          <p:nvPr/>
        </p:nvCxnSpPr>
        <p:spPr>
          <a:xfrm>
            <a:off x="9589347" y="1905001"/>
            <a:ext cx="0" cy="1426856"/>
          </a:xfrm>
          <a:prstGeom prst="line">
            <a:avLst/>
          </a:prstGeom>
          <a:ln w="28575"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接點 136">
            <a:extLst>
              <a:ext uri="{FF2B5EF4-FFF2-40B4-BE49-F238E27FC236}">
                <a16:creationId xmlns:a16="http://schemas.microsoft.com/office/drawing/2014/main" id="{EBD0AE3E-5C5B-4304-A923-4182E2C832DA}"/>
              </a:ext>
            </a:extLst>
          </p:cNvPr>
          <p:cNvCxnSpPr>
            <a:cxnSpLocks/>
          </p:cNvCxnSpPr>
          <p:nvPr/>
        </p:nvCxnSpPr>
        <p:spPr>
          <a:xfrm>
            <a:off x="9583911" y="1905001"/>
            <a:ext cx="0" cy="1426856"/>
          </a:xfrm>
          <a:prstGeom prst="line">
            <a:avLst/>
          </a:prstGeom>
          <a:ln w="28575">
            <a:solidFill>
              <a:schemeClr val="bg1"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接點 139">
            <a:extLst>
              <a:ext uri="{FF2B5EF4-FFF2-40B4-BE49-F238E27FC236}">
                <a16:creationId xmlns:a16="http://schemas.microsoft.com/office/drawing/2014/main" id="{CDA8A261-E8CA-4FE9-906F-61574861D1FB}"/>
              </a:ext>
            </a:extLst>
          </p:cNvPr>
          <p:cNvCxnSpPr>
            <a:cxnSpLocks/>
          </p:cNvCxnSpPr>
          <p:nvPr/>
        </p:nvCxnSpPr>
        <p:spPr>
          <a:xfrm>
            <a:off x="9589347" y="5071938"/>
            <a:ext cx="0" cy="1420831"/>
          </a:xfrm>
          <a:prstGeom prst="line">
            <a:avLst/>
          </a:prstGeom>
          <a:ln w="28575"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接點 140">
            <a:extLst>
              <a:ext uri="{FF2B5EF4-FFF2-40B4-BE49-F238E27FC236}">
                <a16:creationId xmlns:a16="http://schemas.microsoft.com/office/drawing/2014/main" id="{D36A3C29-68B8-403F-AB30-7F575F9E1511}"/>
              </a:ext>
            </a:extLst>
          </p:cNvPr>
          <p:cNvCxnSpPr>
            <a:cxnSpLocks/>
          </p:cNvCxnSpPr>
          <p:nvPr/>
        </p:nvCxnSpPr>
        <p:spPr>
          <a:xfrm>
            <a:off x="9583911" y="5071938"/>
            <a:ext cx="0" cy="1420831"/>
          </a:xfrm>
          <a:prstGeom prst="line">
            <a:avLst/>
          </a:prstGeom>
          <a:ln w="28575">
            <a:solidFill>
              <a:schemeClr val="bg1">
                <a:alpha val="3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矩形: 圓角 146">
            <a:extLst>
              <a:ext uri="{FF2B5EF4-FFF2-40B4-BE49-F238E27FC236}">
                <a16:creationId xmlns:a16="http://schemas.microsoft.com/office/drawing/2014/main" id="{C090D3F1-0DAA-401E-AF8D-96FC6CC442B2}"/>
              </a:ext>
            </a:extLst>
          </p:cNvPr>
          <p:cNvSpPr/>
          <p:nvPr/>
        </p:nvSpPr>
        <p:spPr>
          <a:xfrm>
            <a:off x="9956279" y="5268995"/>
            <a:ext cx="737740" cy="707295"/>
          </a:xfrm>
          <a:prstGeom prst="roundRect">
            <a:avLst>
              <a:gd name="adj" fmla="val 0"/>
            </a:avLst>
          </a:prstGeom>
          <a:solidFill>
            <a:srgbClr val="EDE7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5E3A0E8D-58F0-4C26-8FAA-C180DA3D1DFD}"/>
              </a:ext>
            </a:extLst>
          </p:cNvPr>
          <p:cNvSpPr txBox="1"/>
          <p:nvPr/>
        </p:nvSpPr>
        <p:spPr>
          <a:xfrm>
            <a:off x="10075459" y="5284089"/>
            <a:ext cx="499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600">
                <a:solidFill>
                  <a:srgbClr val="224B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4732E02A-CE4D-40E5-8AC2-449A40C2802B}"/>
              </a:ext>
            </a:extLst>
          </p:cNvPr>
          <p:cNvSpPr txBox="1"/>
          <p:nvPr/>
        </p:nvSpPr>
        <p:spPr>
          <a:xfrm>
            <a:off x="7330827" y="6126508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 free 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文字方塊 152">
            <a:extLst>
              <a:ext uri="{FF2B5EF4-FFF2-40B4-BE49-F238E27FC236}">
                <a16:creationId xmlns:a16="http://schemas.microsoft.com/office/drawing/2014/main" id="{88C0B99B-4BA8-476D-8D93-9B73768B3ECD}"/>
              </a:ext>
            </a:extLst>
          </p:cNvPr>
          <p:cNvSpPr txBox="1"/>
          <p:nvPr/>
        </p:nvSpPr>
        <p:spPr>
          <a:xfrm>
            <a:off x="7330827" y="2939740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 free 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文字方塊 154">
            <a:extLst>
              <a:ext uri="{FF2B5EF4-FFF2-40B4-BE49-F238E27FC236}">
                <a16:creationId xmlns:a16="http://schemas.microsoft.com/office/drawing/2014/main" id="{08F32600-5B32-4F91-B710-75CF9DF87027}"/>
              </a:ext>
            </a:extLst>
          </p:cNvPr>
          <p:cNvSpPr txBox="1"/>
          <p:nvPr/>
        </p:nvSpPr>
        <p:spPr>
          <a:xfrm>
            <a:off x="9715025" y="2832139"/>
            <a:ext cx="950901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Reserved</a:t>
            </a:r>
          </a:p>
          <a:p>
            <a:pPr algn="ctr">
              <a:lnSpc>
                <a:spcPts val="1300"/>
              </a:lnSpc>
            </a:pPr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5D3AE27B-E411-4656-BBE8-A291A4E3224B}"/>
              </a:ext>
            </a:extLst>
          </p:cNvPr>
          <p:cNvSpPr txBox="1"/>
          <p:nvPr/>
        </p:nvSpPr>
        <p:spPr>
          <a:xfrm>
            <a:off x="9124558" y="6049371"/>
            <a:ext cx="950901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Reserved</a:t>
            </a:r>
          </a:p>
          <a:p>
            <a:pPr algn="ctr">
              <a:lnSpc>
                <a:spcPts val="1300"/>
              </a:lnSpc>
            </a:pPr>
            <a:r>
              <a:rPr kumimoji="1"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矩形: 圓角 158">
            <a:extLst>
              <a:ext uri="{FF2B5EF4-FFF2-40B4-BE49-F238E27FC236}">
                <a16:creationId xmlns:a16="http://schemas.microsoft.com/office/drawing/2014/main" id="{8318F138-BBB6-4122-A9B6-BFDAB40F41EC}"/>
              </a:ext>
            </a:extLst>
          </p:cNvPr>
          <p:cNvSpPr/>
          <p:nvPr/>
        </p:nvSpPr>
        <p:spPr>
          <a:xfrm>
            <a:off x="6197265" y="4416146"/>
            <a:ext cx="3750403" cy="543783"/>
          </a:xfrm>
          <a:prstGeom prst="roundRect">
            <a:avLst>
              <a:gd name="adj" fmla="val 5784"/>
            </a:avLst>
          </a:prstGeom>
          <a:solidFill>
            <a:srgbClr val="3B5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61" name="文字方塊 160">
            <a:extLst>
              <a:ext uri="{FF2B5EF4-FFF2-40B4-BE49-F238E27FC236}">
                <a16:creationId xmlns:a16="http://schemas.microsoft.com/office/drawing/2014/main" id="{0B2B6E9F-045F-4B9B-95F7-153910C895F9}"/>
              </a:ext>
            </a:extLst>
          </p:cNvPr>
          <p:cNvSpPr txBox="1"/>
          <p:nvPr/>
        </p:nvSpPr>
        <p:spPr>
          <a:xfrm>
            <a:off x="6256081" y="4419198"/>
            <a:ext cx="3899271" cy="4864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551"/>
              </a:lnSpc>
            </a:pPr>
            <a: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  <a:t>1. Write</a:t>
            </a:r>
            <a:r>
              <a:rPr kumimoji="1" lang="en-US" altLang="zh-TW" sz="1200">
                <a:solidFill>
                  <a:srgbClr val="ABE9FF"/>
                </a:solidFill>
                <a:latin typeface="Arial"/>
                <a:ea typeface="新細明體"/>
                <a:cs typeface="Arial"/>
              </a:rPr>
              <a:t> Data E </a:t>
            </a:r>
            <a: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  <a:t>to reserved space, return ok.</a:t>
            </a:r>
            <a:b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</a:br>
            <a: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  <a:t>2. Move </a:t>
            </a:r>
            <a:r>
              <a:rPr kumimoji="1" lang="en-US" altLang="zh-TW" sz="1200">
                <a:solidFill>
                  <a:srgbClr val="ABE9FF"/>
                </a:solidFill>
                <a:latin typeface="Arial"/>
                <a:ea typeface="新細明體"/>
                <a:cs typeface="Arial"/>
              </a:rPr>
              <a:t>Data I </a:t>
            </a:r>
            <a: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  <a:t> to keep same reserved size.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矩形: 圓角 96">
            <a:extLst>
              <a:ext uri="{FF2B5EF4-FFF2-40B4-BE49-F238E27FC236}">
                <a16:creationId xmlns:a16="http://schemas.microsoft.com/office/drawing/2014/main" id="{B0EEA8F6-4138-43BE-8D0B-F58B968A7982}"/>
              </a:ext>
            </a:extLst>
          </p:cNvPr>
          <p:cNvSpPr/>
          <p:nvPr/>
        </p:nvSpPr>
        <p:spPr>
          <a:xfrm>
            <a:off x="5713173" y="3508055"/>
            <a:ext cx="737740" cy="707295"/>
          </a:xfrm>
          <a:prstGeom prst="roundRect">
            <a:avLst>
              <a:gd name="adj" fmla="val 0"/>
            </a:avLst>
          </a:prstGeom>
          <a:solidFill>
            <a:srgbClr val="EDE7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4FE8902F-51A8-4803-A77A-2E6A1F64555D}"/>
              </a:ext>
            </a:extLst>
          </p:cNvPr>
          <p:cNvSpPr txBox="1"/>
          <p:nvPr/>
        </p:nvSpPr>
        <p:spPr>
          <a:xfrm>
            <a:off x="5805458" y="3554399"/>
            <a:ext cx="499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600">
                <a:solidFill>
                  <a:srgbClr val="224B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64" name="文字方塊 163">
            <a:extLst>
              <a:ext uri="{FF2B5EF4-FFF2-40B4-BE49-F238E27FC236}">
                <a16:creationId xmlns:a16="http://schemas.microsoft.com/office/drawing/2014/main" id="{43974D95-091D-446E-8C8D-77046CE98FD6}"/>
              </a:ext>
            </a:extLst>
          </p:cNvPr>
          <p:cNvSpPr txBox="1"/>
          <p:nvPr/>
        </p:nvSpPr>
        <p:spPr>
          <a:xfrm>
            <a:off x="10969001" y="1946875"/>
            <a:ext cx="906017" cy="558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90000"/>
            </a:pPr>
            <a:r>
              <a:rPr kumimoji="1" lang="zh-TW" altLang="en-US" sz="23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kumimoji="1" lang="en-US" altLang="zh-TW" sz="23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</a:t>
            </a:r>
            <a:endParaRPr kumimoji="1" lang="zh-TW" altLang="en-US" sz="23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6" name="矩形: 圓角 165">
            <a:extLst>
              <a:ext uri="{FF2B5EF4-FFF2-40B4-BE49-F238E27FC236}">
                <a16:creationId xmlns:a16="http://schemas.microsoft.com/office/drawing/2014/main" id="{991F807C-C116-44B1-9273-F0093DF8F66D}"/>
              </a:ext>
            </a:extLst>
          </p:cNvPr>
          <p:cNvSpPr/>
          <p:nvPr/>
        </p:nvSpPr>
        <p:spPr>
          <a:xfrm>
            <a:off x="10901641" y="1994829"/>
            <a:ext cx="1000209" cy="555091"/>
          </a:xfrm>
          <a:prstGeom prst="roundRect">
            <a:avLst>
              <a:gd name="adj" fmla="val 6697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96" name="矩形: 圓角 95">
            <a:extLst>
              <a:ext uri="{FF2B5EF4-FFF2-40B4-BE49-F238E27FC236}">
                <a16:creationId xmlns:a16="http://schemas.microsoft.com/office/drawing/2014/main" id="{D94DA3C2-6BAC-4B94-B8FC-202EB2E5D7DF}"/>
              </a:ext>
            </a:extLst>
          </p:cNvPr>
          <p:cNvSpPr/>
          <p:nvPr/>
        </p:nvSpPr>
        <p:spPr>
          <a:xfrm>
            <a:off x="1625267" y="5268995"/>
            <a:ext cx="737740" cy="707295"/>
          </a:xfrm>
          <a:prstGeom prst="roundRect">
            <a:avLst>
              <a:gd name="adj" fmla="val 0"/>
            </a:avLst>
          </a:prstGeom>
          <a:solidFill>
            <a:srgbClr val="EDE7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63931E5B-AD30-4D1A-AC49-46F4F36DAE7F}"/>
              </a:ext>
            </a:extLst>
          </p:cNvPr>
          <p:cNvSpPr txBox="1"/>
          <p:nvPr/>
        </p:nvSpPr>
        <p:spPr>
          <a:xfrm>
            <a:off x="1744446" y="5284089"/>
            <a:ext cx="499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9136">
              <a:defRPr/>
            </a:pPr>
            <a:r>
              <a:rPr lang="en-US" altLang="zh-TW" sz="3600">
                <a:solidFill>
                  <a:srgbClr val="224B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" name="箭號: 左-右雙向 2">
            <a:extLst>
              <a:ext uri="{FF2B5EF4-FFF2-40B4-BE49-F238E27FC236}">
                <a16:creationId xmlns:a16="http://schemas.microsoft.com/office/drawing/2014/main" id="{44D4D8F4-A491-4B17-BA10-DBFD16ADC06B}"/>
              </a:ext>
            </a:extLst>
          </p:cNvPr>
          <p:cNvSpPr/>
          <p:nvPr/>
        </p:nvSpPr>
        <p:spPr>
          <a:xfrm>
            <a:off x="9733929" y="2271996"/>
            <a:ext cx="893427" cy="484632"/>
          </a:xfrm>
          <a:prstGeom prst="leftRightArrow">
            <a:avLst/>
          </a:prstGeom>
          <a:gradFill>
            <a:gsLst>
              <a:gs pos="16000">
                <a:srgbClr val="FF581D"/>
              </a:gs>
              <a:gs pos="85000">
                <a:srgbClr val="F04000"/>
              </a:gs>
            </a:gsLst>
            <a:lin ang="36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rgbClr val="00FEFF"/>
                </a:solidFill>
                <a:latin typeface="微軟正黑體"/>
                <a:ea typeface="微軟正黑體"/>
                <a:cs typeface="Calibri"/>
              </a:rPr>
              <a:t>10%</a:t>
            </a:r>
            <a:endParaRPr lang="zh-TW" altLang="en-US" sz="1600" b="1">
              <a:solidFill>
                <a:srgbClr val="00FE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5" name="圖片 5" descr="一張含有 畫畫 的圖片&#10;&#10;自動產生的描述">
            <a:extLst>
              <a:ext uri="{FF2B5EF4-FFF2-40B4-BE49-F238E27FC236}">
                <a16:creationId xmlns:a16="http://schemas.microsoft.com/office/drawing/2014/main" id="{21E09F39-A72C-453D-B915-F444DE06D83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5868" y="3551033"/>
            <a:ext cx="633133" cy="595033"/>
          </a:xfrm>
          <a:prstGeom prst="rect">
            <a:avLst/>
          </a:prstGeo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BBED9585-3EA5-4B46-9B0E-816DDF274C49}"/>
              </a:ext>
            </a:extLst>
          </p:cNvPr>
          <p:cNvSpPr/>
          <p:nvPr/>
        </p:nvSpPr>
        <p:spPr>
          <a:xfrm>
            <a:off x="4167340" y="6018296"/>
            <a:ext cx="619821" cy="177133"/>
          </a:xfrm>
          <a:prstGeom prst="rightArrow">
            <a:avLst>
              <a:gd name="adj1" fmla="val 50000"/>
              <a:gd name="adj2" fmla="val 68813"/>
            </a:avLst>
          </a:prstGeom>
          <a:gradFill>
            <a:gsLst>
              <a:gs pos="16000">
                <a:srgbClr val="FF581D"/>
              </a:gs>
              <a:gs pos="85000">
                <a:srgbClr val="FF000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06" name="箭號: 向右 105">
            <a:extLst>
              <a:ext uri="{FF2B5EF4-FFF2-40B4-BE49-F238E27FC236}">
                <a16:creationId xmlns:a16="http://schemas.microsoft.com/office/drawing/2014/main" id="{ED93DB1B-AD19-4C7E-9B85-4F163D1A7BFA}"/>
              </a:ext>
            </a:extLst>
          </p:cNvPr>
          <p:cNvSpPr/>
          <p:nvPr/>
        </p:nvSpPr>
        <p:spPr>
          <a:xfrm>
            <a:off x="3351553" y="6018296"/>
            <a:ext cx="485351" cy="177133"/>
          </a:xfrm>
          <a:prstGeom prst="rightArrow">
            <a:avLst>
              <a:gd name="adj1" fmla="val 50000"/>
              <a:gd name="adj2" fmla="val 78220"/>
            </a:avLst>
          </a:prstGeom>
          <a:gradFill>
            <a:gsLst>
              <a:gs pos="16000">
                <a:srgbClr val="FF581D"/>
              </a:gs>
              <a:gs pos="85000">
                <a:srgbClr val="FF000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08" name="箭號: 向右 107">
            <a:extLst>
              <a:ext uri="{FF2B5EF4-FFF2-40B4-BE49-F238E27FC236}">
                <a16:creationId xmlns:a16="http://schemas.microsoft.com/office/drawing/2014/main" id="{1E3C5CF4-0EE0-4BD5-AC33-1A2348403A5D}"/>
              </a:ext>
            </a:extLst>
          </p:cNvPr>
          <p:cNvSpPr/>
          <p:nvPr/>
        </p:nvSpPr>
        <p:spPr>
          <a:xfrm>
            <a:off x="2544728" y="6018296"/>
            <a:ext cx="619821" cy="177133"/>
          </a:xfrm>
          <a:prstGeom prst="rightArrow">
            <a:avLst>
              <a:gd name="adj1" fmla="val 50000"/>
              <a:gd name="adj2" fmla="val 71949"/>
            </a:avLst>
          </a:prstGeom>
          <a:gradFill>
            <a:gsLst>
              <a:gs pos="16000">
                <a:srgbClr val="FF581D"/>
              </a:gs>
              <a:gs pos="85000">
                <a:srgbClr val="FF000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8" name="箭號: 左-右雙向 7">
            <a:extLst>
              <a:ext uri="{FF2B5EF4-FFF2-40B4-BE49-F238E27FC236}">
                <a16:creationId xmlns:a16="http://schemas.microsoft.com/office/drawing/2014/main" id="{9CDD3111-5FE5-47DC-B84A-B6899057AE7A}"/>
              </a:ext>
            </a:extLst>
          </p:cNvPr>
          <p:cNvSpPr/>
          <p:nvPr/>
        </p:nvSpPr>
        <p:spPr>
          <a:xfrm>
            <a:off x="9079061" y="5380325"/>
            <a:ext cx="860139" cy="484632"/>
          </a:xfrm>
          <a:prstGeom prst="leftRightArrow">
            <a:avLst/>
          </a:prstGeom>
          <a:gradFill>
            <a:gsLst>
              <a:gs pos="16000">
                <a:srgbClr val="FF581D"/>
              </a:gs>
              <a:gs pos="85000">
                <a:srgbClr val="F04000"/>
              </a:gs>
            </a:gsLst>
            <a:lin ang="36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rgbClr val="00FEFF"/>
                </a:solidFill>
                <a:latin typeface="微軟正黑體"/>
                <a:ea typeface="微軟正黑體"/>
                <a:cs typeface="Calibri"/>
              </a:rPr>
              <a:t>10%</a:t>
            </a:r>
            <a:endParaRPr lang="zh-TW" altLang="en-US" sz="1600" b="1">
              <a:solidFill>
                <a:srgbClr val="00FE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425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C109FE47-2D4D-48CA-B1AC-29C6B9EE71FA}"/>
              </a:ext>
            </a:extLst>
          </p:cNvPr>
          <p:cNvSpPr/>
          <p:nvPr/>
        </p:nvSpPr>
        <p:spPr>
          <a:xfrm rot="10800000">
            <a:off x="644013" y="2846437"/>
            <a:ext cx="11287432" cy="2762863"/>
          </a:xfrm>
          <a:prstGeom prst="roundRect">
            <a:avLst>
              <a:gd name="adj" fmla="val 2575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364D03F-00B5-864D-8DA1-3C6620035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55" y="1"/>
            <a:ext cx="11887200" cy="1690688"/>
          </a:xfrm>
        </p:spPr>
        <p:txBody>
          <a:bodyPr>
            <a:normAutofit/>
          </a:bodyPr>
          <a:lstStyle/>
          <a:p>
            <a:r>
              <a:rPr kumimoji="1" lang="zh-CN" altLang="en-US"/>
              <a:t>寫入聚合</a:t>
            </a:r>
            <a:r>
              <a:rPr kumimoji="1" lang="en-US" altLang="zh-CN"/>
              <a:t> (write coalescing)</a:t>
            </a:r>
            <a:r>
              <a:rPr kumimoji="1" lang="zh-CN" altLang="en-US"/>
              <a:t>強化寫入效能</a:t>
            </a:r>
            <a:endParaRPr kumimoji="1"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B96453D-D4F9-CB45-BBF8-ED6C761DB40A}"/>
              </a:ext>
            </a:extLst>
          </p:cNvPr>
          <p:cNvSpPr/>
          <p:nvPr/>
        </p:nvSpPr>
        <p:spPr>
          <a:xfrm>
            <a:off x="6372129" y="3314632"/>
            <a:ext cx="53195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hero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作業系統採用 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研發的 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Write Coalescing (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寫入聚合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演算法，可將零散而隨機寫入的數據進行循序整理，並合併寫入區塊，進而減少 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I/O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數量。</a:t>
            </a:r>
          </a:p>
        </p:txBody>
      </p:sp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E8C60E68-ED8C-4A14-B499-5056E9302B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8" y="1906640"/>
            <a:ext cx="5537403" cy="4951360"/>
          </a:xfrm>
          <a:prstGeom prst="rect">
            <a:avLst/>
          </a:prstGeom>
          <a:effectLst>
            <a:outerShdw blurRad="88900" dist="241300" dir="120000" sx="97000" sy="97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3698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E55524-166B-470F-90F4-317498755911}"/>
              </a:ext>
            </a:extLst>
          </p:cNvPr>
          <p:cNvSpPr/>
          <p:nvPr/>
        </p:nvSpPr>
        <p:spPr>
          <a:xfrm>
            <a:off x="1853650" y="4235909"/>
            <a:ext cx="11563351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333" b="1" spc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數據保護</a:t>
            </a:r>
          </a:p>
        </p:txBody>
      </p:sp>
    </p:spTree>
    <p:extLst>
      <p:ext uri="{BB962C8B-B14F-4D97-AF65-F5344CB8AC3E}">
        <p14:creationId xmlns:p14="http://schemas.microsoft.com/office/powerpoint/2010/main" val="3732529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4781AA-78F4-2844-BD40-D9E36E9E2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-66480"/>
            <a:ext cx="11082129" cy="169068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>
                <a:latin typeface="微軟正黑體"/>
                <a:ea typeface="微軟正黑體"/>
              </a:rPr>
              <a:t>高達</a:t>
            </a:r>
            <a:r>
              <a:rPr lang="en-US" altLang="zh-TW">
                <a:latin typeface="微軟正黑體"/>
                <a:ea typeface="微軟正黑體"/>
              </a:rPr>
              <a:t>65536</a:t>
            </a:r>
            <a:r>
              <a:rPr lang="zh-TW" altLang="en-US">
                <a:latin typeface="微軟正黑體"/>
                <a:ea typeface="微軟正黑體"/>
              </a:rPr>
              <a:t>張的快照</a:t>
            </a:r>
            <a:r>
              <a:rPr lang="en-US" altLang="zh-TW">
                <a:latin typeface="微軟正黑體"/>
                <a:ea typeface="微軟正黑體"/>
              </a:rPr>
              <a:t>(Snapshot)</a:t>
            </a:r>
            <a:br>
              <a:rPr lang="en-US" altLang="zh-TW"/>
            </a:br>
            <a:r>
              <a:rPr lang="zh-TW" altLang="en-US" sz="3100">
                <a:latin typeface="微軟正黑體"/>
                <a:ea typeface="微軟正黑體"/>
              </a:rPr>
              <a:t>每小時拍 </a:t>
            </a:r>
            <a:r>
              <a:rPr lang="en-US" altLang="zh-TW" sz="3100">
                <a:latin typeface="微軟正黑體"/>
                <a:ea typeface="微軟正黑體"/>
              </a:rPr>
              <a:t>1 </a:t>
            </a:r>
            <a:r>
              <a:rPr lang="zh-TW" altLang="en-US" sz="3100">
                <a:latin typeface="微軟正黑體"/>
                <a:ea typeface="微軟正黑體"/>
              </a:rPr>
              <a:t>張快照，</a:t>
            </a:r>
            <a:r>
              <a:rPr lang="en-US" altLang="zh-TW" sz="3100">
                <a:latin typeface="微軟正黑體"/>
                <a:ea typeface="微軟正黑體"/>
              </a:rPr>
              <a:t>1 </a:t>
            </a:r>
            <a:r>
              <a:rPr lang="zh-TW" altLang="en-US" sz="3100">
                <a:latin typeface="微軟正黑體"/>
                <a:ea typeface="微軟正黑體"/>
              </a:rPr>
              <a:t>天 </a:t>
            </a:r>
            <a:r>
              <a:rPr lang="en-US" altLang="zh-TW" sz="3100">
                <a:latin typeface="微軟正黑體"/>
                <a:ea typeface="微軟正黑體"/>
              </a:rPr>
              <a:t>24 </a:t>
            </a:r>
            <a:r>
              <a:rPr lang="zh-TW" altLang="en-US" sz="3100">
                <a:latin typeface="微軟正黑體"/>
                <a:ea typeface="微軟正黑體"/>
              </a:rPr>
              <a:t>張，可維持長達 </a:t>
            </a:r>
            <a:r>
              <a:rPr lang="en-US" altLang="zh-TW" sz="3100">
                <a:latin typeface="微軟正黑體"/>
                <a:ea typeface="微軟正黑體"/>
              </a:rPr>
              <a:t>7 </a:t>
            </a:r>
            <a:r>
              <a:rPr lang="zh-TW" altLang="en-US" sz="3100">
                <a:latin typeface="微軟正黑體"/>
                <a:ea typeface="微軟正黑體"/>
              </a:rPr>
              <a:t>年</a:t>
            </a:r>
            <a:r>
              <a:rPr lang="zh-CN" altLang="en-US" sz="3100">
                <a:latin typeface="微軟正黑體"/>
                <a:ea typeface="微軟正黑體"/>
              </a:rPr>
              <a:t>的</a:t>
            </a:r>
            <a:r>
              <a:rPr lang="zh-TW" altLang="en-US" sz="3100">
                <a:latin typeface="微軟正黑體"/>
                <a:ea typeface="微軟正黑體"/>
              </a:rPr>
              <a:t>多版本保護</a:t>
            </a:r>
            <a:endParaRPr kumimoji="1" lang="zh-TW" altLang="en-US" sz="3100">
              <a:latin typeface="微軟正黑體"/>
              <a:ea typeface="微軟正黑體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BB3F173-72A8-364F-B7AD-9C0A0972B48E}"/>
              </a:ext>
            </a:extLst>
          </p:cNvPr>
          <p:cNvSpPr/>
          <p:nvPr/>
        </p:nvSpPr>
        <p:spPr>
          <a:xfrm rot="16200000">
            <a:off x="1458934" y="2840695"/>
            <a:ext cx="3041327" cy="4254943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8271655B-9934-6D44-BDD1-0C7F10D55AC4}"/>
              </a:ext>
            </a:extLst>
          </p:cNvPr>
          <p:cNvSpPr/>
          <p:nvPr/>
        </p:nvSpPr>
        <p:spPr>
          <a:xfrm rot="16200000">
            <a:off x="2715667" y="163769"/>
            <a:ext cx="527861" cy="4254944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6F973A7-5AF6-3040-91A2-BB54A873B3D1}"/>
              </a:ext>
            </a:extLst>
          </p:cNvPr>
          <p:cNvSpPr/>
          <p:nvPr/>
        </p:nvSpPr>
        <p:spPr>
          <a:xfrm rot="16200000">
            <a:off x="2715667" y="847603"/>
            <a:ext cx="527861" cy="4254943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16AF5BB-111E-D149-A593-9E09E0C0CCEE}"/>
              </a:ext>
            </a:extLst>
          </p:cNvPr>
          <p:cNvSpPr/>
          <p:nvPr/>
        </p:nvSpPr>
        <p:spPr>
          <a:xfrm>
            <a:off x="969238" y="4301343"/>
            <a:ext cx="1867495" cy="203998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97EA479-535D-7846-AA73-70D4A665A04F}"/>
              </a:ext>
            </a:extLst>
          </p:cNvPr>
          <p:cNvSpPr/>
          <p:nvPr/>
        </p:nvSpPr>
        <p:spPr>
          <a:xfrm>
            <a:off x="2901578" y="4301343"/>
            <a:ext cx="1867495" cy="2039989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" name="Google Shape;622;p3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A7F51EA-3A06-514B-B3AA-860D8041C48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93757" y="3046621"/>
            <a:ext cx="6227675" cy="3520553"/>
          </a:xfrm>
          <a:prstGeom prst="rect">
            <a:avLst/>
          </a:prstGeom>
          <a:noFill/>
          <a:ln>
            <a:noFill/>
          </a:ln>
          <a:effectLst>
            <a:outerShdw blurRad="1397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6" name="Google Shape;646;p33">
            <a:extLst>
              <a:ext uri="{FF2B5EF4-FFF2-40B4-BE49-F238E27FC236}">
                <a16:creationId xmlns:a16="http://schemas.microsoft.com/office/drawing/2014/main" id="{CF512ED7-5850-2C46-8E44-6850647CCC9D}"/>
              </a:ext>
            </a:extLst>
          </p:cNvPr>
          <p:cNvSpPr txBox="1"/>
          <p:nvPr/>
        </p:nvSpPr>
        <p:spPr>
          <a:xfrm>
            <a:off x="5390000" y="1969971"/>
            <a:ext cx="5053609" cy="1292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2400"/>
              </a:lnSpc>
              <a:buClr>
                <a:srgbClr val="F2F2F2"/>
              </a:buClr>
              <a:buSzPts val="1800"/>
            </a:pPr>
            <a:r>
              <a:rPr lang="zh-TW" altLang="en-US" sz="1600" b="1">
                <a:solidFill>
                  <a:srgbClr val="FF0000"/>
                </a:solidFill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快照管理員</a:t>
            </a:r>
            <a:r>
              <a:rPr lang="en-US" sz="1600" b="1">
                <a:solidFill>
                  <a:srgbClr val="FF0000"/>
                </a:solidFill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:  </a:t>
            </a:r>
            <a:r>
              <a:rPr lang="zh-TW" altLang="en-US" sz="16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基於共用資料夾來進行快照功能操作。</a:t>
            </a:r>
          </a:p>
          <a:p>
            <a:pPr>
              <a:lnSpc>
                <a:spcPts val="2400"/>
              </a:lnSpc>
              <a:buClr>
                <a:srgbClr val="F2F2F2"/>
              </a:buClr>
              <a:buSzPts val="1800"/>
            </a:pPr>
            <a:r>
              <a:rPr lang="zh-TW" altLang="en-US" sz="16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使用</a:t>
            </a:r>
            <a:r>
              <a:rPr lang="en-US" altLang="zh-TW" sz="16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[</a:t>
            </a:r>
            <a:r>
              <a:rPr lang="zh-TW" altLang="en-US" sz="16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還原指定的資料夾</a:t>
            </a:r>
            <a:r>
              <a:rPr lang="en-US" altLang="zh-TW" sz="16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/</a:t>
            </a:r>
            <a:r>
              <a:rPr lang="zh-TW" altLang="en-US" sz="16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指定檔案</a:t>
            </a:r>
            <a:r>
              <a:rPr lang="en-US" sz="16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]，[</a:t>
            </a:r>
            <a:r>
              <a:rPr lang="zh-TW" altLang="en-US" sz="16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複製資料夾快照</a:t>
            </a:r>
            <a:r>
              <a:rPr lang="en-US" sz="16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] 和 [</a:t>
            </a:r>
            <a:r>
              <a:rPr lang="zh-TW" altLang="en-US" sz="16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還原資料夾快照</a:t>
            </a:r>
            <a:r>
              <a:rPr lang="en-US" altLang="zh-TW" sz="16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]</a:t>
            </a:r>
            <a:r>
              <a:rPr lang="zh-TW" altLang="en-US" sz="16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。</a:t>
            </a:r>
            <a:endParaRPr lang="zh-TW" altLang="en-US" sz="1600">
              <a:latin typeface="Arial"/>
              <a:ea typeface="微軟正黑體"/>
              <a:cs typeface="Microsoft JhengHei"/>
            </a:endParaRPr>
          </a:p>
          <a:p>
            <a:pPr>
              <a:lnSpc>
                <a:spcPct val="90000"/>
              </a:lnSpc>
              <a:buClr>
                <a:srgbClr val="F2F2F2"/>
              </a:buClr>
              <a:buSzPts val="1800"/>
            </a:pP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Verdana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F2F2F2"/>
              </a:buClr>
              <a:buSzPts val="1800"/>
            </a:pP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Verdana"/>
              <a:sym typeface="Arial" panose="020B0604020202020204" pitchFamily="34" charset="0"/>
            </a:endParaRPr>
          </a:p>
        </p:txBody>
      </p:sp>
      <p:grpSp>
        <p:nvGrpSpPr>
          <p:cNvPr id="37" name="Google Shape;628;p33">
            <a:extLst>
              <a:ext uri="{FF2B5EF4-FFF2-40B4-BE49-F238E27FC236}">
                <a16:creationId xmlns:a16="http://schemas.microsoft.com/office/drawing/2014/main" id="{29B42C12-7D7D-CA42-8229-F023AD71FBEB}"/>
              </a:ext>
            </a:extLst>
          </p:cNvPr>
          <p:cNvGrpSpPr/>
          <p:nvPr/>
        </p:nvGrpSpPr>
        <p:grpSpPr>
          <a:xfrm>
            <a:off x="3364323" y="5114087"/>
            <a:ext cx="1070717" cy="370660"/>
            <a:chOff x="5308956" y="3452803"/>
            <a:chExt cx="1046404" cy="343200"/>
          </a:xfrm>
        </p:grpSpPr>
        <p:sp>
          <p:nvSpPr>
            <p:cNvPr id="38" name="Google Shape;629;p33">
              <a:extLst>
                <a:ext uri="{FF2B5EF4-FFF2-40B4-BE49-F238E27FC236}">
                  <a16:creationId xmlns:a16="http://schemas.microsoft.com/office/drawing/2014/main" id="{626DF506-A8EF-0242-B8A7-2FDBE7DD9604}"/>
                </a:ext>
              </a:extLst>
            </p:cNvPr>
            <p:cNvSpPr/>
            <p:nvPr/>
          </p:nvSpPr>
          <p:spPr>
            <a:xfrm>
              <a:off x="5308956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67"/>
              </a:pPr>
              <a:endParaRPr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39" name="Google Shape;630;p33">
              <a:extLst>
                <a:ext uri="{FF2B5EF4-FFF2-40B4-BE49-F238E27FC236}">
                  <a16:creationId xmlns:a16="http://schemas.microsoft.com/office/drawing/2014/main" id="{DC009797-9F00-1A45-B5AA-B2B4F575DF36}"/>
                </a:ext>
              </a:extLst>
            </p:cNvPr>
            <p:cNvSpPr/>
            <p:nvPr/>
          </p:nvSpPr>
          <p:spPr>
            <a:xfrm>
              <a:off x="5660558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67"/>
              </a:pPr>
              <a:endParaRPr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40" name="Google Shape;631;p33">
              <a:extLst>
                <a:ext uri="{FF2B5EF4-FFF2-40B4-BE49-F238E27FC236}">
                  <a16:creationId xmlns:a16="http://schemas.microsoft.com/office/drawing/2014/main" id="{3F447408-EAF0-024C-8676-B9C0728E7F0D}"/>
                </a:ext>
              </a:extLst>
            </p:cNvPr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67"/>
              </a:pPr>
              <a:endParaRPr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Google Shape;632;p33">
            <a:extLst>
              <a:ext uri="{FF2B5EF4-FFF2-40B4-BE49-F238E27FC236}">
                <a16:creationId xmlns:a16="http://schemas.microsoft.com/office/drawing/2014/main" id="{DD024887-7055-454A-8D7A-1B83B80BE60F}"/>
              </a:ext>
            </a:extLst>
          </p:cNvPr>
          <p:cNvGrpSpPr/>
          <p:nvPr/>
        </p:nvGrpSpPr>
        <p:grpSpPr>
          <a:xfrm>
            <a:off x="3366047" y="5484709"/>
            <a:ext cx="1070717" cy="370660"/>
            <a:chOff x="5308956" y="3452803"/>
            <a:chExt cx="1046404" cy="343200"/>
          </a:xfrm>
        </p:grpSpPr>
        <p:sp>
          <p:nvSpPr>
            <p:cNvPr id="42" name="Google Shape;633;p33">
              <a:extLst>
                <a:ext uri="{FF2B5EF4-FFF2-40B4-BE49-F238E27FC236}">
                  <a16:creationId xmlns:a16="http://schemas.microsoft.com/office/drawing/2014/main" id="{CCDADD9F-D182-A64E-AC8F-A36684B1E4D6}"/>
                </a:ext>
              </a:extLst>
            </p:cNvPr>
            <p:cNvSpPr/>
            <p:nvPr/>
          </p:nvSpPr>
          <p:spPr>
            <a:xfrm>
              <a:off x="5308956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67"/>
              </a:pPr>
              <a:endParaRPr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43" name="Google Shape;634;p33">
              <a:extLst>
                <a:ext uri="{FF2B5EF4-FFF2-40B4-BE49-F238E27FC236}">
                  <a16:creationId xmlns:a16="http://schemas.microsoft.com/office/drawing/2014/main" id="{310D6FB6-AA0D-A942-BA1C-706C0795DC51}"/>
                </a:ext>
              </a:extLst>
            </p:cNvPr>
            <p:cNvSpPr/>
            <p:nvPr/>
          </p:nvSpPr>
          <p:spPr>
            <a:xfrm>
              <a:off x="5660558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67"/>
              </a:pPr>
              <a:endParaRPr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44" name="Google Shape;635;p33">
              <a:extLst>
                <a:ext uri="{FF2B5EF4-FFF2-40B4-BE49-F238E27FC236}">
                  <a16:creationId xmlns:a16="http://schemas.microsoft.com/office/drawing/2014/main" id="{2A30BE1B-CDD6-3D47-90BC-962492C3C2FD}"/>
                </a:ext>
              </a:extLst>
            </p:cNvPr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67"/>
              </a:pPr>
              <a:endParaRPr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45" name="Google Shape;636;p33">
            <a:extLst>
              <a:ext uri="{FF2B5EF4-FFF2-40B4-BE49-F238E27FC236}">
                <a16:creationId xmlns:a16="http://schemas.microsoft.com/office/drawing/2014/main" id="{4930AB0F-700D-284B-A63D-A1A7579A73A6}"/>
              </a:ext>
            </a:extLst>
          </p:cNvPr>
          <p:cNvGrpSpPr/>
          <p:nvPr/>
        </p:nvGrpSpPr>
        <p:grpSpPr>
          <a:xfrm>
            <a:off x="3364323" y="5862617"/>
            <a:ext cx="1070717" cy="370660"/>
            <a:chOff x="5308956" y="3452803"/>
            <a:chExt cx="1046404" cy="343200"/>
          </a:xfrm>
        </p:grpSpPr>
        <p:sp>
          <p:nvSpPr>
            <p:cNvPr id="46" name="Google Shape;637;p33">
              <a:extLst>
                <a:ext uri="{FF2B5EF4-FFF2-40B4-BE49-F238E27FC236}">
                  <a16:creationId xmlns:a16="http://schemas.microsoft.com/office/drawing/2014/main" id="{21E95513-D0C0-0541-8A76-F812A6AC717D}"/>
                </a:ext>
              </a:extLst>
            </p:cNvPr>
            <p:cNvSpPr/>
            <p:nvPr/>
          </p:nvSpPr>
          <p:spPr>
            <a:xfrm>
              <a:off x="5308956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67"/>
              </a:pPr>
              <a:endParaRPr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47" name="Google Shape;638;p33">
              <a:extLst>
                <a:ext uri="{FF2B5EF4-FFF2-40B4-BE49-F238E27FC236}">
                  <a16:creationId xmlns:a16="http://schemas.microsoft.com/office/drawing/2014/main" id="{FD95C5AB-B5D1-C047-ACCD-6FBA75B53FF8}"/>
                </a:ext>
              </a:extLst>
            </p:cNvPr>
            <p:cNvSpPr/>
            <p:nvPr/>
          </p:nvSpPr>
          <p:spPr>
            <a:xfrm>
              <a:off x="5660558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67"/>
              </a:pPr>
              <a:endParaRPr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48" name="Google Shape;639;p33">
              <a:extLst>
                <a:ext uri="{FF2B5EF4-FFF2-40B4-BE49-F238E27FC236}">
                  <a16:creationId xmlns:a16="http://schemas.microsoft.com/office/drawing/2014/main" id="{2095BE5D-BA3C-0F4A-B225-DC88D7D83F5C}"/>
                </a:ext>
              </a:extLst>
            </p:cNvPr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67"/>
              </a:pPr>
              <a:endParaRPr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sp>
        <p:nvSpPr>
          <p:cNvPr id="49" name="Google Shape;640;p33">
            <a:extLst>
              <a:ext uri="{FF2B5EF4-FFF2-40B4-BE49-F238E27FC236}">
                <a16:creationId xmlns:a16="http://schemas.microsoft.com/office/drawing/2014/main" id="{6B3855EB-C300-B743-A081-CFF2C2F0D427}"/>
              </a:ext>
            </a:extLst>
          </p:cNvPr>
          <p:cNvSpPr/>
          <p:nvPr/>
        </p:nvSpPr>
        <p:spPr>
          <a:xfrm>
            <a:off x="3484309" y="5348566"/>
            <a:ext cx="764049" cy="61949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chemeClr val="lt1">
              <a:alpha val="69019"/>
            </a:scheme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endParaRPr sz="24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0" name="Google Shape;641;p33">
            <a:extLst>
              <a:ext uri="{FF2B5EF4-FFF2-40B4-BE49-F238E27FC236}">
                <a16:creationId xmlns:a16="http://schemas.microsoft.com/office/drawing/2014/main" id="{13ABEFF9-8870-BC43-8E3A-478A91F96FD4}"/>
              </a:ext>
            </a:extLst>
          </p:cNvPr>
          <p:cNvSpPr/>
          <p:nvPr/>
        </p:nvSpPr>
        <p:spPr>
          <a:xfrm>
            <a:off x="2941678" y="4369975"/>
            <a:ext cx="1827396" cy="697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1" algn="ctr">
              <a:buClr>
                <a:srgbClr val="F2F2F2"/>
              </a:buClr>
              <a:buSzPts val="550"/>
            </a:pPr>
            <a:r>
              <a:rPr lang="en-US" sz="2000" b="1">
                <a:solidFill>
                  <a:schemeClr val="bg1"/>
                </a:solidFill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iSCSI LUN </a:t>
            </a:r>
            <a:endParaRPr lang="en-US" altLang="zh-TW" sz="2000" b="1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 marL="0" lvl="1" algn="ctr">
              <a:buClr>
                <a:srgbClr val="F2F2F2"/>
              </a:buClr>
              <a:buSzPts val="550"/>
            </a:pP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快照</a:t>
            </a:r>
            <a:endParaRPr lang="en-US" sz="20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51" name="Google Shape;642;p33">
            <a:extLst>
              <a:ext uri="{FF2B5EF4-FFF2-40B4-BE49-F238E27FC236}">
                <a16:creationId xmlns:a16="http://schemas.microsoft.com/office/drawing/2014/main" id="{946A6D0B-FC70-FA45-9FF5-9B2B9C5362B5}"/>
              </a:ext>
            </a:extLst>
          </p:cNvPr>
          <p:cNvSpPr/>
          <p:nvPr/>
        </p:nvSpPr>
        <p:spPr>
          <a:xfrm>
            <a:off x="858511" y="4402231"/>
            <a:ext cx="2076781" cy="556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1" algn="ctr">
              <a:buClr>
                <a:srgbClr val="F2F2F2"/>
              </a:buClr>
              <a:buSzPts val="550"/>
            </a:pP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共享資料夾 </a:t>
            </a:r>
            <a:endParaRPr lang="en-US" altLang="zh-TW" sz="2000" b="1">
              <a:solidFill>
                <a:schemeClr val="bg1"/>
              </a:solidFill>
              <a:latin typeface="Arial"/>
              <a:ea typeface="微軟正黑體"/>
              <a:cs typeface="Microsoft JhengHei"/>
              <a:sym typeface="Arial" panose="020B0604020202020204" pitchFamily="34" charset="0"/>
            </a:endParaRPr>
          </a:p>
          <a:p>
            <a:pPr marL="0" lvl="1" algn="ctr">
              <a:buClr>
                <a:srgbClr val="F2F2F2"/>
              </a:buClr>
              <a:buSzPts val="550"/>
            </a:pP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快照</a:t>
            </a:r>
            <a:endParaRPr lang="en-US" sz="2000" b="1">
              <a:solidFill>
                <a:schemeClr val="bg1"/>
              </a:solidFill>
              <a:latin typeface="Arial"/>
              <a:ea typeface="微軟正黑體"/>
              <a:cs typeface="Microsoft JhengHei"/>
            </a:endParaRPr>
          </a:p>
        </p:txBody>
      </p:sp>
      <p:pic>
        <p:nvPicPr>
          <p:cNvPr id="52" name="Google Shape;643;p33">
            <a:extLst>
              <a:ext uri="{FF2B5EF4-FFF2-40B4-BE49-F238E27FC236}">
                <a16:creationId xmlns:a16="http://schemas.microsoft.com/office/drawing/2014/main" id="{6D086DB7-16B4-D140-8653-4E188345D7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7406" y="5058632"/>
            <a:ext cx="1227423" cy="112248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644;p33">
            <a:extLst>
              <a:ext uri="{FF2B5EF4-FFF2-40B4-BE49-F238E27FC236}">
                <a16:creationId xmlns:a16="http://schemas.microsoft.com/office/drawing/2014/main" id="{624B8311-BB32-F04C-8192-E7DA0FF0DD4F}"/>
              </a:ext>
            </a:extLst>
          </p:cNvPr>
          <p:cNvSpPr/>
          <p:nvPr/>
        </p:nvSpPr>
        <p:spPr>
          <a:xfrm>
            <a:off x="1585231" y="5395149"/>
            <a:ext cx="971869" cy="78797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chemeClr val="lt1">
              <a:alpha val="69019"/>
            </a:scheme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endParaRPr sz="24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A47D62DB-7892-104D-8FE3-3BFC404CA841}"/>
              </a:ext>
            </a:extLst>
          </p:cNvPr>
          <p:cNvSpPr txBox="1"/>
          <p:nvPr/>
        </p:nvSpPr>
        <p:spPr>
          <a:xfrm>
            <a:off x="917972" y="3628867"/>
            <a:ext cx="3661509" cy="7487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133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NAS </a:t>
            </a:r>
            <a:r>
              <a:rPr lang="en-US" altLang="zh-TW" sz="2133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最大快照數量</a:t>
            </a:r>
            <a:r>
              <a:rPr lang="en-US" altLang="zh-TW" sz="2133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133" b="1">
                <a:solidFill>
                  <a:srgbClr val="FFD41D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65,536</a:t>
            </a:r>
          </a:p>
          <a:p>
            <a:endParaRPr lang="zh-TW" altLang="en-US" sz="2133"/>
          </a:p>
        </p:txBody>
      </p:sp>
      <p:sp>
        <p:nvSpPr>
          <p:cNvPr id="55" name="Google Shape;623;p33">
            <a:extLst>
              <a:ext uri="{FF2B5EF4-FFF2-40B4-BE49-F238E27FC236}">
                <a16:creationId xmlns:a16="http://schemas.microsoft.com/office/drawing/2014/main" id="{C4CEE6BA-D712-F14D-98F7-6C03172BDF9A}"/>
              </a:ext>
            </a:extLst>
          </p:cNvPr>
          <p:cNvSpPr txBox="1"/>
          <p:nvPr/>
        </p:nvSpPr>
        <p:spPr>
          <a:xfrm>
            <a:off x="850383" y="1784423"/>
            <a:ext cx="3980629" cy="148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>
              <a:lnSpc>
                <a:spcPct val="200000"/>
              </a:lnSpc>
              <a:buClr>
                <a:srgbClr val="00B0F0"/>
              </a:buClr>
              <a:buSzPct val="50000"/>
            </a:pPr>
            <a:r>
              <a:rPr lang="en-US" sz="2133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共</a:t>
            </a:r>
            <a:r>
              <a:rPr lang="zh-TW" altLang="en-US" sz="2133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用資料夾</a:t>
            </a:r>
            <a:r>
              <a:rPr lang="en-US" sz="2133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的快照</a:t>
            </a:r>
            <a:endParaRPr lang="zh-TW" altLang="en-US" sz="2133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101597">
              <a:lnSpc>
                <a:spcPct val="200000"/>
              </a:lnSpc>
              <a:buClr>
                <a:srgbClr val="00B0F0"/>
              </a:buClr>
              <a:buSzPct val="50000"/>
            </a:pPr>
            <a:r>
              <a:rPr lang="en-US" sz="2133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LUN </a:t>
            </a:r>
            <a:r>
              <a:rPr lang="en-US" sz="2133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的快照</a:t>
            </a:r>
            <a:endParaRPr lang="zh-TW" altLang="en-US" sz="2133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759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BBF61-B1E8-4F64-A802-A9D9EDAD1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sym typeface="Arial" panose="020B0604020202020204" pitchFamily="34" charset="0"/>
              </a:rPr>
              <a:t>更安全的數據保護 </a:t>
            </a:r>
            <a:br>
              <a:rPr lang="en-US" altLang="zh-TW">
                <a:sym typeface="Arial" panose="020B0604020202020204" pitchFamily="34" charset="0"/>
              </a:rPr>
            </a:br>
            <a:r>
              <a:rPr lang="en-US" altLang="zh-TW">
                <a:sym typeface="Arial" panose="020B0604020202020204" pitchFamily="34" charset="0"/>
              </a:rPr>
              <a:t>Triple Parity &amp; Triple Mirror</a:t>
            </a:r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6E4D60E2-7FC2-4885-BBA5-B9ADF8C519AA}"/>
              </a:ext>
            </a:extLst>
          </p:cNvPr>
          <p:cNvSpPr txBox="1"/>
          <p:nvPr/>
        </p:nvSpPr>
        <p:spPr>
          <a:xfrm>
            <a:off x="1020648" y="1954497"/>
            <a:ext cx="5545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即使遇到</a:t>
            </a:r>
            <a:r>
              <a:rPr lang="en-US" altLang="zh-TW" sz="20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r>
              <a:rPr lang="zh-TW" altLang="en-US" sz="20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顆硬碟同時損壞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的異常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也能維持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正常運作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(3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組奇偶校驗資訊的冗餘容錯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0A7A38DC-2A03-4557-ABAD-60010E0B1050}"/>
              </a:ext>
            </a:extLst>
          </p:cNvPr>
          <p:cNvSpPr txBox="1"/>
          <p:nvPr/>
        </p:nvSpPr>
        <p:spPr>
          <a:xfrm>
            <a:off x="7717335" y="1954497"/>
            <a:ext cx="3517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份完全相同內容的鏡射容錯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提供給您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倍的保護能力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: 圓角 22">
            <a:extLst>
              <a:ext uri="{FF2B5EF4-FFF2-40B4-BE49-F238E27FC236}">
                <a16:creationId xmlns:a16="http://schemas.microsoft.com/office/drawing/2014/main" id="{A0928AC2-D565-41B4-B51D-A3EAC8F91973}"/>
              </a:ext>
            </a:extLst>
          </p:cNvPr>
          <p:cNvSpPr/>
          <p:nvPr/>
        </p:nvSpPr>
        <p:spPr>
          <a:xfrm>
            <a:off x="7571961" y="2792778"/>
            <a:ext cx="3888065" cy="3847821"/>
          </a:xfrm>
          <a:prstGeom prst="roundRect">
            <a:avLst>
              <a:gd name="adj" fmla="val 3329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EE6000"/>
                </a:gs>
                <a:gs pos="37000">
                  <a:srgbClr val="EE6000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: 圓角 22">
            <a:extLst>
              <a:ext uri="{FF2B5EF4-FFF2-40B4-BE49-F238E27FC236}">
                <a16:creationId xmlns:a16="http://schemas.microsoft.com/office/drawing/2014/main" id="{EDE355AF-9F09-4893-94D1-945CCE4AFCAA}"/>
              </a:ext>
            </a:extLst>
          </p:cNvPr>
          <p:cNvSpPr/>
          <p:nvPr/>
        </p:nvSpPr>
        <p:spPr>
          <a:xfrm>
            <a:off x="511886" y="2792778"/>
            <a:ext cx="6392977" cy="3847821"/>
          </a:xfrm>
          <a:prstGeom prst="roundRect">
            <a:avLst>
              <a:gd name="adj" fmla="val 3329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EE6000"/>
                </a:gs>
                <a:gs pos="37000">
                  <a:srgbClr val="EE6000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手繪多邊形: 圖案 11">
            <a:extLst>
              <a:ext uri="{FF2B5EF4-FFF2-40B4-BE49-F238E27FC236}">
                <a16:creationId xmlns:a16="http://schemas.microsoft.com/office/drawing/2014/main" id="{88A84A3E-8ACD-4F2E-817C-35DE928EDE9B}"/>
              </a:ext>
            </a:extLst>
          </p:cNvPr>
          <p:cNvSpPr/>
          <p:nvPr/>
        </p:nvSpPr>
        <p:spPr>
          <a:xfrm>
            <a:off x="771809" y="5371173"/>
            <a:ext cx="1081851" cy="845788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926459">
                <a:moveTo>
                  <a:pt x="6220" y="0"/>
                </a:moveTo>
                <a:lnTo>
                  <a:pt x="1175466" y="31102"/>
                </a:lnTo>
                <a:cubicBezTo>
                  <a:pt x="1177539" y="265175"/>
                  <a:pt x="1179613" y="499249"/>
                  <a:pt x="1181686" y="733322"/>
                </a:cubicBezTo>
                <a:lnTo>
                  <a:pt x="1185036" y="743579"/>
                </a:lnTo>
                <a:cubicBezTo>
                  <a:pt x="1185036" y="844581"/>
                  <a:pt x="919757" y="926459"/>
                  <a:pt x="592518" y="926459"/>
                </a:cubicBezTo>
                <a:cubicBezTo>
                  <a:pt x="265279" y="926459"/>
                  <a:pt x="0" y="844581"/>
                  <a:pt x="0" y="743579"/>
                </a:cubicBezTo>
                <a:cubicBezTo>
                  <a:pt x="0" y="743578"/>
                  <a:pt x="1" y="743577"/>
                  <a:pt x="1" y="743576"/>
                </a:cubicBezTo>
                <a:lnTo>
                  <a:pt x="0" y="743576"/>
                </a:lnTo>
                <a:cubicBezTo>
                  <a:pt x="2073" y="495717"/>
                  <a:pt x="4147" y="247859"/>
                  <a:pt x="6220" y="0"/>
                </a:cubicBezTo>
                <a:close/>
              </a:path>
            </a:pathLst>
          </a:custGeom>
          <a:gradFill>
            <a:gsLst>
              <a:gs pos="100000">
                <a:srgbClr val="1DBDFF"/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5E121FC-C93F-49BB-98D1-E45B2FC39BDD}"/>
              </a:ext>
            </a:extLst>
          </p:cNvPr>
          <p:cNvGrpSpPr/>
          <p:nvPr/>
        </p:nvGrpSpPr>
        <p:grpSpPr>
          <a:xfrm>
            <a:off x="760281" y="4873564"/>
            <a:ext cx="1086084" cy="670467"/>
            <a:chOff x="-623618" y="2698102"/>
            <a:chExt cx="1189675" cy="734415"/>
          </a:xfrm>
          <a:solidFill>
            <a:srgbClr val="7030A0"/>
          </a:solidFill>
        </p:grpSpPr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EB3FE2F5-55C1-43EC-9631-E81188E5FA6F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Er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DBB2E9AF-2B17-462E-8D01-B405227A6C76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89A8E8C-F639-4B90-AB03-6A475A4FDF46}"/>
              </a:ext>
            </a:extLst>
          </p:cNvPr>
          <p:cNvGrpSpPr/>
          <p:nvPr/>
        </p:nvGrpSpPr>
        <p:grpSpPr>
          <a:xfrm>
            <a:off x="760281" y="4530717"/>
            <a:ext cx="1086084" cy="670467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100D2568-CAF8-4EFF-8319-28D39694EAD9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Dq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3F4C1A55-EBDA-4B4B-B1DD-0D039A16C96E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9DC1A87F-C964-41F0-B173-E86A182C9F0A}"/>
              </a:ext>
            </a:extLst>
          </p:cNvPr>
          <p:cNvGrpSpPr/>
          <p:nvPr/>
        </p:nvGrpSpPr>
        <p:grpSpPr>
          <a:xfrm>
            <a:off x="760281" y="4193129"/>
            <a:ext cx="1086084" cy="670467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1D389BEE-56AC-422B-9A5E-7C693FA50998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Cp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D16F67BA-BC48-4436-9197-6AFE76B2155A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B6818F16-8B60-42B2-A590-D082A7B6D5EE}"/>
              </a:ext>
            </a:extLst>
          </p:cNvPr>
          <p:cNvGrpSpPr/>
          <p:nvPr/>
        </p:nvGrpSpPr>
        <p:grpSpPr>
          <a:xfrm>
            <a:off x="760281" y="3864597"/>
            <a:ext cx="1086084" cy="670467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205393B1-CD06-4F62-972E-FD7C433B825C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4F6F30C3-6CFD-4750-A23E-79F3D7A4F7DA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895777E8-5276-4CE3-947F-3B2C483846A2}"/>
              </a:ext>
            </a:extLst>
          </p:cNvPr>
          <p:cNvGrpSpPr/>
          <p:nvPr/>
        </p:nvGrpSpPr>
        <p:grpSpPr>
          <a:xfrm>
            <a:off x="760281" y="3525589"/>
            <a:ext cx="1086084" cy="670467"/>
            <a:chOff x="-623618" y="2709825"/>
            <a:chExt cx="1189675" cy="734415"/>
          </a:xfrm>
        </p:grpSpPr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3E80D77D-8585-48F3-AF2C-608DCD0723F8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6DE3997F-621A-4B88-AD07-6F7441A8036A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45B23532-4C71-4826-838B-7E0A47093ADE}"/>
              </a:ext>
            </a:extLst>
          </p:cNvPr>
          <p:cNvSpPr/>
          <p:nvPr/>
        </p:nvSpPr>
        <p:spPr>
          <a:xfrm>
            <a:off x="906961" y="6229619"/>
            <a:ext cx="845275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67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1</a:t>
            </a:r>
            <a:endParaRPr lang="zh-TW" altLang="en-US" sz="1467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手繪多邊形: 圖案 28">
            <a:extLst>
              <a:ext uri="{FF2B5EF4-FFF2-40B4-BE49-F238E27FC236}">
                <a16:creationId xmlns:a16="http://schemas.microsoft.com/office/drawing/2014/main" id="{CE2A9B6A-C5EB-4EF8-B6AF-2717042ABA91}"/>
              </a:ext>
            </a:extLst>
          </p:cNvPr>
          <p:cNvSpPr/>
          <p:nvPr/>
        </p:nvSpPr>
        <p:spPr>
          <a:xfrm>
            <a:off x="1933331" y="5371173"/>
            <a:ext cx="1081851" cy="845788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926459">
                <a:moveTo>
                  <a:pt x="6220" y="0"/>
                </a:moveTo>
                <a:lnTo>
                  <a:pt x="1175466" y="31102"/>
                </a:lnTo>
                <a:cubicBezTo>
                  <a:pt x="1177539" y="265175"/>
                  <a:pt x="1179613" y="499249"/>
                  <a:pt x="1181686" y="733322"/>
                </a:cubicBezTo>
                <a:lnTo>
                  <a:pt x="1185036" y="743579"/>
                </a:lnTo>
                <a:cubicBezTo>
                  <a:pt x="1185036" y="844581"/>
                  <a:pt x="919757" y="926459"/>
                  <a:pt x="592518" y="926459"/>
                </a:cubicBezTo>
                <a:cubicBezTo>
                  <a:pt x="265279" y="926459"/>
                  <a:pt x="0" y="844581"/>
                  <a:pt x="0" y="743579"/>
                </a:cubicBezTo>
                <a:cubicBezTo>
                  <a:pt x="0" y="743578"/>
                  <a:pt x="1" y="743577"/>
                  <a:pt x="1" y="743576"/>
                </a:cubicBezTo>
                <a:lnTo>
                  <a:pt x="0" y="743576"/>
                </a:lnTo>
                <a:cubicBezTo>
                  <a:pt x="2073" y="495717"/>
                  <a:pt x="4147" y="247859"/>
                  <a:pt x="6220" y="0"/>
                </a:cubicBezTo>
                <a:close/>
              </a:path>
            </a:pathLst>
          </a:custGeom>
          <a:gradFill>
            <a:gsLst>
              <a:gs pos="100000">
                <a:srgbClr val="1DBDFF"/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B561046B-C2AD-4809-A1A6-DDBE13CF4464}"/>
              </a:ext>
            </a:extLst>
          </p:cNvPr>
          <p:cNvGrpSpPr/>
          <p:nvPr/>
        </p:nvGrpSpPr>
        <p:grpSpPr>
          <a:xfrm>
            <a:off x="1921802" y="4873564"/>
            <a:ext cx="1086084" cy="670467"/>
            <a:chOff x="-623618" y="2698102"/>
            <a:chExt cx="1189675" cy="734415"/>
          </a:xfrm>
          <a:solidFill>
            <a:srgbClr val="7030A0"/>
          </a:solidFill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753779D1-6502-4C1C-8F87-649472F0C52B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E1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036826EE-747B-4EA8-8318-75986329524C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6B88CB8D-6064-4EC9-AD58-1C0A63E5DF3F}"/>
              </a:ext>
            </a:extLst>
          </p:cNvPr>
          <p:cNvGrpSpPr/>
          <p:nvPr/>
        </p:nvGrpSpPr>
        <p:grpSpPr>
          <a:xfrm>
            <a:off x="1921802" y="4530717"/>
            <a:ext cx="1086084" cy="670467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120C6685-43AF-4EC5-B50F-27B7AAEE8105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Dr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" name="橢圓 34">
              <a:extLst>
                <a:ext uri="{FF2B5EF4-FFF2-40B4-BE49-F238E27FC236}">
                  <a16:creationId xmlns:a16="http://schemas.microsoft.com/office/drawing/2014/main" id="{9E1FB6A6-13A2-461F-9BE1-DF4DFF2341B8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AB1DCDE8-412E-4D95-8BBB-7790B903FEDD}"/>
              </a:ext>
            </a:extLst>
          </p:cNvPr>
          <p:cNvGrpSpPr/>
          <p:nvPr/>
        </p:nvGrpSpPr>
        <p:grpSpPr>
          <a:xfrm>
            <a:off x="1921802" y="4193129"/>
            <a:ext cx="1086084" cy="670467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70454B04-1A15-40A5-A63A-69AFDD4E0249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Cq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5F8BBE98-4891-4F1B-BAAB-84C6CD9DF373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BD33B504-D9D0-414C-9525-8EB8C77C1815}"/>
              </a:ext>
            </a:extLst>
          </p:cNvPr>
          <p:cNvGrpSpPr/>
          <p:nvPr/>
        </p:nvGrpSpPr>
        <p:grpSpPr>
          <a:xfrm>
            <a:off x="1921802" y="3864597"/>
            <a:ext cx="1086084" cy="670467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A5EDB9D9-FC0E-4E7C-9068-9695A410FA3F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Bp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5D7C7E12-1028-4230-BC0B-830BD43CBECE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1EC57865-9E2B-47D1-938F-6E63755051B7}"/>
              </a:ext>
            </a:extLst>
          </p:cNvPr>
          <p:cNvGrpSpPr/>
          <p:nvPr/>
        </p:nvGrpSpPr>
        <p:grpSpPr>
          <a:xfrm>
            <a:off x="1921802" y="3525589"/>
            <a:ext cx="1086084" cy="670467"/>
            <a:chOff x="-623618" y="2709825"/>
            <a:chExt cx="1189675" cy="734415"/>
          </a:xfrm>
        </p:grpSpPr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6E92A207-33F2-4714-98C4-D2490DEACF5E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758DCFC7-B122-4307-8F7B-FEDD171CBD56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24992800-7C34-4C55-AEEA-6AC85AEDE0F8}"/>
              </a:ext>
            </a:extLst>
          </p:cNvPr>
          <p:cNvSpPr/>
          <p:nvPr/>
        </p:nvSpPr>
        <p:spPr>
          <a:xfrm>
            <a:off x="2068483" y="6229619"/>
            <a:ext cx="845275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67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2</a:t>
            </a:r>
            <a:endParaRPr lang="zh-TW" altLang="en-US" sz="1467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手繪多邊形: 圖案 45">
            <a:extLst>
              <a:ext uri="{FF2B5EF4-FFF2-40B4-BE49-F238E27FC236}">
                <a16:creationId xmlns:a16="http://schemas.microsoft.com/office/drawing/2014/main" id="{C757D2E3-A2FB-481E-942F-2C154E03A3F8}"/>
              </a:ext>
            </a:extLst>
          </p:cNvPr>
          <p:cNvSpPr/>
          <p:nvPr/>
        </p:nvSpPr>
        <p:spPr>
          <a:xfrm>
            <a:off x="3116752" y="5371173"/>
            <a:ext cx="1081851" cy="845788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926459">
                <a:moveTo>
                  <a:pt x="6220" y="0"/>
                </a:moveTo>
                <a:lnTo>
                  <a:pt x="1175466" y="31102"/>
                </a:lnTo>
                <a:cubicBezTo>
                  <a:pt x="1177539" y="265175"/>
                  <a:pt x="1179613" y="499249"/>
                  <a:pt x="1181686" y="733322"/>
                </a:cubicBezTo>
                <a:lnTo>
                  <a:pt x="1185036" y="743579"/>
                </a:lnTo>
                <a:cubicBezTo>
                  <a:pt x="1185036" y="844581"/>
                  <a:pt x="919757" y="926459"/>
                  <a:pt x="592518" y="926459"/>
                </a:cubicBezTo>
                <a:cubicBezTo>
                  <a:pt x="265279" y="926459"/>
                  <a:pt x="0" y="844581"/>
                  <a:pt x="0" y="743579"/>
                </a:cubicBezTo>
                <a:cubicBezTo>
                  <a:pt x="0" y="743578"/>
                  <a:pt x="1" y="743577"/>
                  <a:pt x="1" y="743576"/>
                </a:cubicBezTo>
                <a:lnTo>
                  <a:pt x="0" y="743576"/>
                </a:lnTo>
                <a:cubicBezTo>
                  <a:pt x="2073" y="495717"/>
                  <a:pt x="4147" y="247859"/>
                  <a:pt x="6220" y="0"/>
                </a:cubicBezTo>
                <a:close/>
              </a:path>
            </a:pathLst>
          </a:custGeom>
          <a:gradFill>
            <a:gsLst>
              <a:gs pos="100000">
                <a:srgbClr val="1DBDFF"/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F2B028E3-0325-4736-88DB-FEF7F2A522F8}"/>
              </a:ext>
            </a:extLst>
          </p:cNvPr>
          <p:cNvGrpSpPr/>
          <p:nvPr/>
        </p:nvGrpSpPr>
        <p:grpSpPr>
          <a:xfrm>
            <a:off x="3105225" y="4873564"/>
            <a:ext cx="1086084" cy="670467"/>
            <a:chOff x="-623618" y="2698102"/>
            <a:chExt cx="1189675" cy="734415"/>
          </a:xfrm>
          <a:solidFill>
            <a:srgbClr val="7030A0"/>
          </a:solidFill>
        </p:grpSpPr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8AD36C3E-8C76-440F-83F5-8C687F60AE6F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E2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E6C22011-1CE7-401B-8B9F-35115EACF43A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596E33ED-2739-43D6-AB6E-EA59159AFE08}"/>
              </a:ext>
            </a:extLst>
          </p:cNvPr>
          <p:cNvGrpSpPr/>
          <p:nvPr/>
        </p:nvGrpSpPr>
        <p:grpSpPr>
          <a:xfrm>
            <a:off x="3105225" y="4530717"/>
            <a:ext cx="1086084" cy="670467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2A9DC01F-1356-4A87-884E-0BBABEF47861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D1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FA06CEB6-6403-47B6-B15F-BF15BA26B6C2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E95DE0D0-AE38-4142-BAEE-7517BCE1E9FA}"/>
              </a:ext>
            </a:extLst>
          </p:cNvPr>
          <p:cNvGrpSpPr/>
          <p:nvPr/>
        </p:nvGrpSpPr>
        <p:grpSpPr>
          <a:xfrm>
            <a:off x="3105225" y="4193129"/>
            <a:ext cx="1086084" cy="670467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9A5DDF5B-8BCB-41DC-8FD0-62C286C78C73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Cr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3C9E8F34-0712-4D57-A3C7-F4CED9EC3D2E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A04A4D29-B776-466D-B53A-2C76F478A6D4}"/>
              </a:ext>
            </a:extLst>
          </p:cNvPr>
          <p:cNvGrpSpPr/>
          <p:nvPr/>
        </p:nvGrpSpPr>
        <p:grpSpPr>
          <a:xfrm>
            <a:off x="3105225" y="3864597"/>
            <a:ext cx="1086084" cy="670467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885CC5A0-8367-448B-B569-1AECBDD4E250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Bq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2EF2167E-9686-4D4C-A698-FA928BEA6926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6E8FC258-C615-4E80-BBB8-02A6D23FD767}"/>
              </a:ext>
            </a:extLst>
          </p:cNvPr>
          <p:cNvGrpSpPr/>
          <p:nvPr/>
        </p:nvGrpSpPr>
        <p:grpSpPr>
          <a:xfrm>
            <a:off x="3105225" y="3525589"/>
            <a:ext cx="1086084" cy="670467"/>
            <a:chOff x="-623618" y="2709825"/>
            <a:chExt cx="1189675" cy="734415"/>
          </a:xfrm>
        </p:grpSpPr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8084D9D6-E417-4F23-AA06-F931472401CE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Ap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0ADB6F7E-AC43-44EA-931A-F4ACB6C0E43C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62" name="矩形 61">
            <a:extLst>
              <a:ext uri="{FF2B5EF4-FFF2-40B4-BE49-F238E27FC236}">
                <a16:creationId xmlns:a16="http://schemas.microsoft.com/office/drawing/2014/main" id="{FF3A0822-E58A-4807-B9DA-CB450FE997FF}"/>
              </a:ext>
            </a:extLst>
          </p:cNvPr>
          <p:cNvSpPr/>
          <p:nvPr/>
        </p:nvSpPr>
        <p:spPr>
          <a:xfrm>
            <a:off x="3251904" y="6229619"/>
            <a:ext cx="845275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67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3</a:t>
            </a:r>
            <a:endParaRPr lang="zh-TW" altLang="en-US" sz="1467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" name="手繪多邊形: 圖案 62">
            <a:extLst>
              <a:ext uri="{FF2B5EF4-FFF2-40B4-BE49-F238E27FC236}">
                <a16:creationId xmlns:a16="http://schemas.microsoft.com/office/drawing/2014/main" id="{04FE2050-5B74-4982-B4E2-B43942CC2DF6}"/>
              </a:ext>
            </a:extLst>
          </p:cNvPr>
          <p:cNvSpPr/>
          <p:nvPr/>
        </p:nvSpPr>
        <p:spPr>
          <a:xfrm>
            <a:off x="4299356" y="5371173"/>
            <a:ext cx="1081851" cy="845788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926459">
                <a:moveTo>
                  <a:pt x="6220" y="0"/>
                </a:moveTo>
                <a:lnTo>
                  <a:pt x="1175466" y="31102"/>
                </a:lnTo>
                <a:cubicBezTo>
                  <a:pt x="1177539" y="265175"/>
                  <a:pt x="1179613" y="499249"/>
                  <a:pt x="1181686" y="733322"/>
                </a:cubicBezTo>
                <a:lnTo>
                  <a:pt x="1185036" y="743579"/>
                </a:lnTo>
                <a:cubicBezTo>
                  <a:pt x="1185036" y="844581"/>
                  <a:pt x="919757" y="926459"/>
                  <a:pt x="592518" y="926459"/>
                </a:cubicBezTo>
                <a:cubicBezTo>
                  <a:pt x="265279" y="926459"/>
                  <a:pt x="0" y="844581"/>
                  <a:pt x="0" y="743579"/>
                </a:cubicBezTo>
                <a:cubicBezTo>
                  <a:pt x="0" y="743578"/>
                  <a:pt x="1" y="743577"/>
                  <a:pt x="1" y="743576"/>
                </a:cubicBezTo>
                <a:lnTo>
                  <a:pt x="0" y="743576"/>
                </a:lnTo>
                <a:cubicBezTo>
                  <a:pt x="2073" y="495717"/>
                  <a:pt x="4147" y="247859"/>
                  <a:pt x="6220" y="0"/>
                </a:cubicBezTo>
                <a:close/>
              </a:path>
            </a:pathLst>
          </a:custGeom>
          <a:gradFill>
            <a:gsLst>
              <a:gs pos="100000">
                <a:srgbClr val="1DBDFF"/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F63E2477-CF3C-48BC-A387-73881594B7F8}"/>
              </a:ext>
            </a:extLst>
          </p:cNvPr>
          <p:cNvGrpSpPr/>
          <p:nvPr/>
        </p:nvGrpSpPr>
        <p:grpSpPr>
          <a:xfrm>
            <a:off x="4287829" y="4873564"/>
            <a:ext cx="1086084" cy="670467"/>
            <a:chOff x="-623618" y="2698102"/>
            <a:chExt cx="1189675" cy="734415"/>
          </a:xfrm>
          <a:solidFill>
            <a:srgbClr val="7030A0"/>
          </a:solidFill>
        </p:grpSpPr>
        <p:sp>
          <p:nvSpPr>
            <p:cNvPr id="65" name="手繪多邊形: 圖案 64">
              <a:extLst>
                <a:ext uri="{FF2B5EF4-FFF2-40B4-BE49-F238E27FC236}">
                  <a16:creationId xmlns:a16="http://schemas.microsoft.com/office/drawing/2014/main" id="{C143C927-E9A4-4CD0-8741-2794614783D9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Ep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8CEB4A41-97D7-44E4-B9F6-20FA7808A04A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9B9DFAA3-431B-4419-81CA-D1BBD72408F0}"/>
              </a:ext>
            </a:extLst>
          </p:cNvPr>
          <p:cNvGrpSpPr/>
          <p:nvPr/>
        </p:nvGrpSpPr>
        <p:grpSpPr>
          <a:xfrm>
            <a:off x="4287829" y="4530717"/>
            <a:ext cx="1086084" cy="670467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68" name="手繪多邊形: 圖案 67">
              <a:extLst>
                <a:ext uri="{FF2B5EF4-FFF2-40B4-BE49-F238E27FC236}">
                  <a16:creationId xmlns:a16="http://schemas.microsoft.com/office/drawing/2014/main" id="{D5547DC0-FD72-44C0-A18D-BC192680B675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D2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9" name="橢圓 68">
              <a:extLst>
                <a:ext uri="{FF2B5EF4-FFF2-40B4-BE49-F238E27FC236}">
                  <a16:creationId xmlns:a16="http://schemas.microsoft.com/office/drawing/2014/main" id="{F41B3B8A-354C-4A3B-A277-F56CC2569082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99FB2754-4A7D-40F9-B0C3-E09789B2A146}"/>
              </a:ext>
            </a:extLst>
          </p:cNvPr>
          <p:cNvGrpSpPr/>
          <p:nvPr/>
        </p:nvGrpSpPr>
        <p:grpSpPr>
          <a:xfrm>
            <a:off x="4287829" y="4193129"/>
            <a:ext cx="1086084" cy="670467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A2114607-67B0-4417-A76C-9BE8E2017F69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2" name="橢圓 71">
              <a:extLst>
                <a:ext uri="{FF2B5EF4-FFF2-40B4-BE49-F238E27FC236}">
                  <a16:creationId xmlns:a16="http://schemas.microsoft.com/office/drawing/2014/main" id="{EB6569FD-32A6-4595-AF93-A355046EFABC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25153A25-9872-425B-AEB6-E1DFD7876AEA}"/>
              </a:ext>
            </a:extLst>
          </p:cNvPr>
          <p:cNvGrpSpPr/>
          <p:nvPr/>
        </p:nvGrpSpPr>
        <p:grpSpPr>
          <a:xfrm>
            <a:off x="4287829" y="3864597"/>
            <a:ext cx="1086084" cy="670467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E497D207-2661-47D5-BC78-77B2164887E3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Br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5" name="橢圓 74">
              <a:extLst>
                <a:ext uri="{FF2B5EF4-FFF2-40B4-BE49-F238E27FC236}">
                  <a16:creationId xmlns:a16="http://schemas.microsoft.com/office/drawing/2014/main" id="{63572633-987F-40CD-B48B-DC91DFFB54C5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64650578-D628-4C1C-880D-166E57DCB4F1}"/>
              </a:ext>
            </a:extLst>
          </p:cNvPr>
          <p:cNvGrpSpPr/>
          <p:nvPr/>
        </p:nvGrpSpPr>
        <p:grpSpPr>
          <a:xfrm>
            <a:off x="4287829" y="3525589"/>
            <a:ext cx="1086084" cy="670467"/>
            <a:chOff x="-623618" y="2709825"/>
            <a:chExt cx="1189675" cy="734415"/>
          </a:xfrm>
        </p:grpSpPr>
        <p:sp>
          <p:nvSpPr>
            <p:cNvPr id="77" name="手繪多邊形: 圖案 76">
              <a:extLst>
                <a:ext uri="{FF2B5EF4-FFF2-40B4-BE49-F238E27FC236}">
                  <a16:creationId xmlns:a16="http://schemas.microsoft.com/office/drawing/2014/main" id="{F8B141BC-D280-4FA8-A84B-FDD5EBF7EDDF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Aq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8" name="橢圓 77">
              <a:extLst>
                <a:ext uri="{FF2B5EF4-FFF2-40B4-BE49-F238E27FC236}">
                  <a16:creationId xmlns:a16="http://schemas.microsoft.com/office/drawing/2014/main" id="{3C7CA1F0-E74C-4CFC-A449-2D486729ADBE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79" name="矩形 78">
            <a:extLst>
              <a:ext uri="{FF2B5EF4-FFF2-40B4-BE49-F238E27FC236}">
                <a16:creationId xmlns:a16="http://schemas.microsoft.com/office/drawing/2014/main" id="{50C34A7B-A892-42FC-8468-305D6A5E0C0E}"/>
              </a:ext>
            </a:extLst>
          </p:cNvPr>
          <p:cNvSpPr/>
          <p:nvPr/>
        </p:nvSpPr>
        <p:spPr>
          <a:xfrm>
            <a:off x="4434508" y="6229619"/>
            <a:ext cx="845275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67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4</a:t>
            </a:r>
            <a:endParaRPr lang="zh-TW" altLang="en-US" sz="1467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0" name="手繪多邊形: 圖案 79">
            <a:extLst>
              <a:ext uri="{FF2B5EF4-FFF2-40B4-BE49-F238E27FC236}">
                <a16:creationId xmlns:a16="http://schemas.microsoft.com/office/drawing/2014/main" id="{C0423302-A895-4B5B-B888-6B1916E02918}"/>
              </a:ext>
            </a:extLst>
          </p:cNvPr>
          <p:cNvSpPr/>
          <p:nvPr/>
        </p:nvSpPr>
        <p:spPr>
          <a:xfrm>
            <a:off x="5471825" y="5371173"/>
            <a:ext cx="1081851" cy="845788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926459">
                <a:moveTo>
                  <a:pt x="6220" y="0"/>
                </a:moveTo>
                <a:lnTo>
                  <a:pt x="1175466" y="31102"/>
                </a:lnTo>
                <a:cubicBezTo>
                  <a:pt x="1177539" y="265175"/>
                  <a:pt x="1179613" y="499249"/>
                  <a:pt x="1181686" y="733322"/>
                </a:cubicBezTo>
                <a:lnTo>
                  <a:pt x="1185036" y="743579"/>
                </a:lnTo>
                <a:cubicBezTo>
                  <a:pt x="1185036" y="844581"/>
                  <a:pt x="919757" y="926459"/>
                  <a:pt x="592518" y="926459"/>
                </a:cubicBezTo>
                <a:cubicBezTo>
                  <a:pt x="265279" y="926459"/>
                  <a:pt x="0" y="844581"/>
                  <a:pt x="0" y="743579"/>
                </a:cubicBezTo>
                <a:cubicBezTo>
                  <a:pt x="0" y="743578"/>
                  <a:pt x="1" y="743577"/>
                  <a:pt x="1" y="743576"/>
                </a:cubicBezTo>
                <a:lnTo>
                  <a:pt x="0" y="743576"/>
                </a:lnTo>
                <a:cubicBezTo>
                  <a:pt x="2073" y="495717"/>
                  <a:pt x="4147" y="247859"/>
                  <a:pt x="6220" y="0"/>
                </a:cubicBezTo>
                <a:close/>
              </a:path>
            </a:pathLst>
          </a:custGeom>
          <a:gradFill>
            <a:gsLst>
              <a:gs pos="100000">
                <a:srgbClr val="1DBDFF"/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98496BC6-8C4C-4E81-ADEF-A3A16FE33210}"/>
              </a:ext>
            </a:extLst>
          </p:cNvPr>
          <p:cNvGrpSpPr/>
          <p:nvPr/>
        </p:nvGrpSpPr>
        <p:grpSpPr>
          <a:xfrm>
            <a:off x="5470433" y="4873564"/>
            <a:ext cx="1086084" cy="670467"/>
            <a:chOff x="-623618" y="2698102"/>
            <a:chExt cx="1189675" cy="734415"/>
          </a:xfrm>
          <a:solidFill>
            <a:srgbClr val="7030A0"/>
          </a:solidFill>
        </p:grpSpPr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4809B33C-79DE-4180-9739-413EB3229294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Eq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3" name="橢圓 82">
              <a:extLst>
                <a:ext uri="{FF2B5EF4-FFF2-40B4-BE49-F238E27FC236}">
                  <a16:creationId xmlns:a16="http://schemas.microsoft.com/office/drawing/2014/main" id="{D675C6BB-B893-4522-8A1B-2935874FD3F9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B201951E-2F6D-41C2-9236-5AA1CE118D4F}"/>
              </a:ext>
            </a:extLst>
          </p:cNvPr>
          <p:cNvGrpSpPr/>
          <p:nvPr/>
        </p:nvGrpSpPr>
        <p:grpSpPr>
          <a:xfrm>
            <a:off x="5470433" y="4530717"/>
            <a:ext cx="1086084" cy="670467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2AD541D2-F78D-4D57-95C7-A44AB20CE64F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Dq</a:t>
              </a:r>
              <a:endParaRPr lang="zh-TW" altLang="en-US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6" name="橢圓 85">
              <a:extLst>
                <a:ext uri="{FF2B5EF4-FFF2-40B4-BE49-F238E27FC236}">
                  <a16:creationId xmlns:a16="http://schemas.microsoft.com/office/drawing/2014/main" id="{E52C4256-0C4D-40B3-BD10-F8F0C7274AE1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E7E6713B-F580-43BA-BF3E-616630A1AA72}"/>
              </a:ext>
            </a:extLst>
          </p:cNvPr>
          <p:cNvGrpSpPr/>
          <p:nvPr/>
        </p:nvGrpSpPr>
        <p:grpSpPr>
          <a:xfrm>
            <a:off x="5470433" y="4193129"/>
            <a:ext cx="1086084" cy="670467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88" name="手繪多邊形: 圖案 87">
              <a:extLst>
                <a:ext uri="{FF2B5EF4-FFF2-40B4-BE49-F238E27FC236}">
                  <a16:creationId xmlns:a16="http://schemas.microsoft.com/office/drawing/2014/main" id="{B2067C05-C22C-403B-9626-7A7D77980079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9" name="橢圓 88">
              <a:extLst>
                <a:ext uri="{FF2B5EF4-FFF2-40B4-BE49-F238E27FC236}">
                  <a16:creationId xmlns:a16="http://schemas.microsoft.com/office/drawing/2014/main" id="{789A40C9-865F-4C50-92B0-241F06F9B4E0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DB965622-35F0-447E-B099-1AACEF530776}"/>
              </a:ext>
            </a:extLst>
          </p:cNvPr>
          <p:cNvGrpSpPr/>
          <p:nvPr/>
        </p:nvGrpSpPr>
        <p:grpSpPr>
          <a:xfrm>
            <a:off x="5470433" y="3864597"/>
            <a:ext cx="1086084" cy="670467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91" name="手繪多邊形: 圖案 90">
              <a:extLst>
                <a:ext uri="{FF2B5EF4-FFF2-40B4-BE49-F238E27FC236}">
                  <a16:creationId xmlns:a16="http://schemas.microsoft.com/office/drawing/2014/main" id="{EC313764-AD76-48E0-B441-A151EBA18323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2" name="橢圓 91">
              <a:extLst>
                <a:ext uri="{FF2B5EF4-FFF2-40B4-BE49-F238E27FC236}">
                  <a16:creationId xmlns:a16="http://schemas.microsoft.com/office/drawing/2014/main" id="{D89E8941-A73D-40CA-8957-7DF08BCBAE7A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群組 92">
            <a:extLst>
              <a:ext uri="{FF2B5EF4-FFF2-40B4-BE49-F238E27FC236}">
                <a16:creationId xmlns:a16="http://schemas.microsoft.com/office/drawing/2014/main" id="{35108676-D5A2-43FC-8DA8-67C9998AB169}"/>
              </a:ext>
            </a:extLst>
          </p:cNvPr>
          <p:cNvGrpSpPr/>
          <p:nvPr/>
        </p:nvGrpSpPr>
        <p:grpSpPr>
          <a:xfrm>
            <a:off x="5470433" y="3525589"/>
            <a:ext cx="1086084" cy="670467"/>
            <a:chOff x="-623618" y="2709825"/>
            <a:chExt cx="1189675" cy="734415"/>
          </a:xfrm>
        </p:grpSpPr>
        <p:sp>
          <p:nvSpPr>
            <p:cNvPr id="94" name="手繪多邊形: 圖案 93">
              <a:extLst>
                <a:ext uri="{FF2B5EF4-FFF2-40B4-BE49-F238E27FC236}">
                  <a16:creationId xmlns:a16="http://schemas.microsoft.com/office/drawing/2014/main" id="{3FDA0600-CB8F-4EF4-8A0B-1EA4F5957366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Ar</a:t>
              </a:r>
              <a:endParaRPr lang="zh-TW" altLang="en-US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5" name="橢圓 94">
              <a:extLst>
                <a:ext uri="{FF2B5EF4-FFF2-40B4-BE49-F238E27FC236}">
                  <a16:creationId xmlns:a16="http://schemas.microsoft.com/office/drawing/2014/main" id="{FB90AFF5-68E9-4250-BB64-B08CADA73DAF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96" name="矩形 95">
            <a:extLst>
              <a:ext uri="{FF2B5EF4-FFF2-40B4-BE49-F238E27FC236}">
                <a16:creationId xmlns:a16="http://schemas.microsoft.com/office/drawing/2014/main" id="{2F92304F-B1E0-4060-A023-2568C84A3122}"/>
              </a:ext>
            </a:extLst>
          </p:cNvPr>
          <p:cNvSpPr/>
          <p:nvPr/>
        </p:nvSpPr>
        <p:spPr>
          <a:xfrm>
            <a:off x="5617112" y="6229619"/>
            <a:ext cx="845275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67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5</a:t>
            </a:r>
            <a:endParaRPr lang="zh-TW" altLang="en-US" sz="1467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485B3A9A-7287-4A4D-B787-5B1EB80B8F90}"/>
              </a:ext>
            </a:extLst>
          </p:cNvPr>
          <p:cNvSpPr/>
          <p:nvPr/>
        </p:nvSpPr>
        <p:spPr>
          <a:xfrm>
            <a:off x="2491121" y="2836013"/>
            <a:ext cx="2101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Triple Parity</a:t>
            </a:r>
            <a:endParaRPr lang="zh-TW" altLang="en-US" sz="2400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98" name="接點: 肘形 97">
            <a:extLst>
              <a:ext uri="{FF2B5EF4-FFF2-40B4-BE49-F238E27FC236}">
                <a16:creationId xmlns:a16="http://schemas.microsoft.com/office/drawing/2014/main" id="{F188A70C-6A1C-45F4-A074-6B16D0D40F2C}"/>
              </a:ext>
            </a:extLst>
          </p:cNvPr>
          <p:cNvCxnSpPr>
            <a:cxnSpLocks/>
          </p:cNvCxnSpPr>
          <p:nvPr/>
        </p:nvCxnSpPr>
        <p:spPr>
          <a:xfrm>
            <a:off x="3852687" y="3332655"/>
            <a:ext cx="2268887" cy="385283"/>
          </a:xfrm>
          <a:prstGeom prst="bentConnector3">
            <a:avLst>
              <a:gd name="adj1" fmla="val 94340"/>
            </a:avLst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接點 98">
            <a:extLst>
              <a:ext uri="{FF2B5EF4-FFF2-40B4-BE49-F238E27FC236}">
                <a16:creationId xmlns:a16="http://schemas.microsoft.com/office/drawing/2014/main" id="{F0C8E18C-0AE3-478E-B64D-DF628A0CC4EE}"/>
              </a:ext>
            </a:extLst>
          </p:cNvPr>
          <p:cNvCxnSpPr>
            <a:cxnSpLocks/>
          </p:cNvCxnSpPr>
          <p:nvPr/>
        </p:nvCxnSpPr>
        <p:spPr>
          <a:xfrm>
            <a:off x="4794488" y="3343358"/>
            <a:ext cx="0" cy="321069"/>
          </a:xfrm>
          <a:prstGeom prst="line">
            <a:avLst/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接點: 肘形 99">
            <a:extLst>
              <a:ext uri="{FF2B5EF4-FFF2-40B4-BE49-F238E27FC236}">
                <a16:creationId xmlns:a16="http://schemas.microsoft.com/office/drawing/2014/main" id="{939F25A4-8D94-45FA-8BF7-EAA74B2CC77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16243" y="3332655"/>
            <a:ext cx="2589957" cy="363880"/>
          </a:xfrm>
          <a:prstGeom prst="bentConnector3">
            <a:avLst>
              <a:gd name="adj1" fmla="val 100413"/>
            </a:avLst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接點 100">
            <a:extLst>
              <a:ext uri="{FF2B5EF4-FFF2-40B4-BE49-F238E27FC236}">
                <a16:creationId xmlns:a16="http://schemas.microsoft.com/office/drawing/2014/main" id="{9EA6229E-A572-41B9-A9B8-C494E8570D59}"/>
              </a:ext>
            </a:extLst>
          </p:cNvPr>
          <p:cNvCxnSpPr>
            <a:cxnSpLocks/>
          </p:cNvCxnSpPr>
          <p:nvPr/>
        </p:nvCxnSpPr>
        <p:spPr>
          <a:xfrm flipH="1">
            <a:off x="2446645" y="3343358"/>
            <a:ext cx="0" cy="321069"/>
          </a:xfrm>
          <a:prstGeom prst="line">
            <a:avLst/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3C0707C8-D50C-4B2C-904D-D3A51322DD07}"/>
              </a:ext>
            </a:extLst>
          </p:cNvPr>
          <p:cNvCxnSpPr>
            <a:cxnSpLocks/>
          </p:cNvCxnSpPr>
          <p:nvPr/>
        </p:nvCxnSpPr>
        <p:spPr>
          <a:xfrm flipH="1">
            <a:off x="3670747" y="3343358"/>
            <a:ext cx="0" cy="321069"/>
          </a:xfrm>
          <a:prstGeom prst="line">
            <a:avLst/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手繪多邊形: 圖案 102">
            <a:extLst>
              <a:ext uri="{FF2B5EF4-FFF2-40B4-BE49-F238E27FC236}">
                <a16:creationId xmlns:a16="http://schemas.microsoft.com/office/drawing/2014/main" id="{3CE9FDD9-8CC5-48F1-A339-47F002D74765}"/>
              </a:ext>
            </a:extLst>
          </p:cNvPr>
          <p:cNvSpPr/>
          <p:nvPr/>
        </p:nvSpPr>
        <p:spPr>
          <a:xfrm>
            <a:off x="7757531" y="5013275"/>
            <a:ext cx="1081851" cy="1202867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377689 h 1304148"/>
              <a:gd name="connsiteX1" fmla="*/ 1164708 w 1185036"/>
              <a:gd name="connsiteY1" fmla="*/ 0 h 1304148"/>
              <a:gd name="connsiteX2" fmla="*/ 1181686 w 1185036"/>
              <a:gd name="connsiteY2" fmla="*/ 1111011 h 1304148"/>
              <a:gd name="connsiteX3" fmla="*/ 1185036 w 1185036"/>
              <a:gd name="connsiteY3" fmla="*/ 1121268 h 1304148"/>
              <a:gd name="connsiteX4" fmla="*/ 592518 w 1185036"/>
              <a:gd name="connsiteY4" fmla="*/ 1304148 h 1304148"/>
              <a:gd name="connsiteX5" fmla="*/ 0 w 1185036"/>
              <a:gd name="connsiteY5" fmla="*/ 1121268 h 1304148"/>
              <a:gd name="connsiteX6" fmla="*/ 1 w 1185036"/>
              <a:gd name="connsiteY6" fmla="*/ 1121265 h 1304148"/>
              <a:gd name="connsiteX7" fmla="*/ 0 w 1185036"/>
              <a:gd name="connsiteY7" fmla="*/ 1121265 h 1304148"/>
              <a:gd name="connsiteX8" fmla="*/ 6220 w 1185036"/>
              <a:gd name="connsiteY8" fmla="*/ 377689 h 1304148"/>
              <a:gd name="connsiteX0" fmla="*/ 6220 w 1185036"/>
              <a:gd name="connsiteY0" fmla="*/ 0 h 1313734"/>
              <a:gd name="connsiteX1" fmla="*/ 1164708 w 1185036"/>
              <a:gd name="connsiteY1" fmla="*/ 9586 h 1313734"/>
              <a:gd name="connsiteX2" fmla="*/ 1181686 w 1185036"/>
              <a:gd name="connsiteY2" fmla="*/ 1120597 h 1313734"/>
              <a:gd name="connsiteX3" fmla="*/ 1185036 w 1185036"/>
              <a:gd name="connsiteY3" fmla="*/ 1130854 h 1313734"/>
              <a:gd name="connsiteX4" fmla="*/ 592518 w 1185036"/>
              <a:gd name="connsiteY4" fmla="*/ 1313734 h 1313734"/>
              <a:gd name="connsiteX5" fmla="*/ 0 w 1185036"/>
              <a:gd name="connsiteY5" fmla="*/ 1130854 h 1313734"/>
              <a:gd name="connsiteX6" fmla="*/ 1 w 1185036"/>
              <a:gd name="connsiteY6" fmla="*/ 1130851 h 1313734"/>
              <a:gd name="connsiteX7" fmla="*/ 0 w 1185036"/>
              <a:gd name="connsiteY7" fmla="*/ 1130851 h 1313734"/>
              <a:gd name="connsiteX8" fmla="*/ 6220 w 1185036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07840"/>
              <a:gd name="connsiteY0" fmla="*/ 0 h 1313734"/>
              <a:gd name="connsiteX1" fmla="*/ 1207738 w 1207840"/>
              <a:gd name="connsiteY1" fmla="*/ 9586 h 1313734"/>
              <a:gd name="connsiteX2" fmla="*/ 1181686 w 1207840"/>
              <a:gd name="connsiteY2" fmla="*/ 1120597 h 1313734"/>
              <a:gd name="connsiteX3" fmla="*/ 1185036 w 1207840"/>
              <a:gd name="connsiteY3" fmla="*/ 1130854 h 1313734"/>
              <a:gd name="connsiteX4" fmla="*/ 592518 w 1207840"/>
              <a:gd name="connsiteY4" fmla="*/ 1313734 h 1313734"/>
              <a:gd name="connsiteX5" fmla="*/ 0 w 1207840"/>
              <a:gd name="connsiteY5" fmla="*/ 1130854 h 1313734"/>
              <a:gd name="connsiteX6" fmla="*/ 1 w 1207840"/>
              <a:gd name="connsiteY6" fmla="*/ 1130851 h 1313734"/>
              <a:gd name="connsiteX7" fmla="*/ 0 w 1207840"/>
              <a:gd name="connsiteY7" fmla="*/ 1130851 h 1313734"/>
              <a:gd name="connsiteX8" fmla="*/ 6220 w 1207840"/>
              <a:gd name="connsiteY8" fmla="*/ 0 h 1313734"/>
              <a:gd name="connsiteX0" fmla="*/ 6220 w 1197136"/>
              <a:gd name="connsiteY0" fmla="*/ 0 h 1313734"/>
              <a:gd name="connsiteX1" fmla="*/ 1196981 w 1197136"/>
              <a:gd name="connsiteY1" fmla="*/ 9586 h 1313734"/>
              <a:gd name="connsiteX2" fmla="*/ 1181686 w 1197136"/>
              <a:gd name="connsiteY2" fmla="*/ 1120597 h 1313734"/>
              <a:gd name="connsiteX3" fmla="*/ 1185036 w 1197136"/>
              <a:gd name="connsiteY3" fmla="*/ 1130854 h 1313734"/>
              <a:gd name="connsiteX4" fmla="*/ 592518 w 1197136"/>
              <a:gd name="connsiteY4" fmla="*/ 1313734 h 1313734"/>
              <a:gd name="connsiteX5" fmla="*/ 0 w 1197136"/>
              <a:gd name="connsiteY5" fmla="*/ 1130854 h 1313734"/>
              <a:gd name="connsiteX6" fmla="*/ 1 w 1197136"/>
              <a:gd name="connsiteY6" fmla="*/ 1130851 h 1313734"/>
              <a:gd name="connsiteX7" fmla="*/ 0 w 1197136"/>
              <a:gd name="connsiteY7" fmla="*/ 1130851 h 1313734"/>
              <a:gd name="connsiteX8" fmla="*/ 6220 w 1197136"/>
              <a:gd name="connsiteY8" fmla="*/ 0 h 1313734"/>
              <a:gd name="connsiteX0" fmla="*/ 6220 w 1185036"/>
              <a:gd name="connsiteY0" fmla="*/ 3861 h 1317595"/>
              <a:gd name="connsiteX1" fmla="*/ 1183534 w 1185036"/>
              <a:gd name="connsiteY1" fmla="*/ 0 h 1317595"/>
              <a:gd name="connsiteX2" fmla="*/ 1181686 w 1185036"/>
              <a:gd name="connsiteY2" fmla="*/ 1124458 h 1317595"/>
              <a:gd name="connsiteX3" fmla="*/ 1185036 w 1185036"/>
              <a:gd name="connsiteY3" fmla="*/ 1134715 h 1317595"/>
              <a:gd name="connsiteX4" fmla="*/ 592518 w 1185036"/>
              <a:gd name="connsiteY4" fmla="*/ 1317595 h 1317595"/>
              <a:gd name="connsiteX5" fmla="*/ 0 w 1185036"/>
              <a:gd name="connsiteY5" fmla="*/ 1134715 h 1317595"/>
              <a:gd name="connsiteX6" fmla="*/ 1 w 1185036"/>
              <a:gd name="connsiteY6" fmla="*/ 1134712 h 1317595"/>
              <a:gd name="connsiteX7" fmla="*/ 0 w 1185036"/>
              <a:gd name="connsiteY7" fmla="*/ 1134712 h 1317595"/>
              <a:gd name="connsiteX8" fmla="*/ 6220 w 1185036"/>
              <a:gd name="connsiteY8" fmla="*/ 3861 h 131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1317595">
                <a:moveTo>
                  <a:pt x="6220" y="3861"/>
                </a:moveTo>
                <a:lnTo>
                  <a:pt x="1183534" y="0"/>
                </a:lnTo>
                <a:cubicBezTo>
                  <a:pt x="1185607" y="234073"/>
                  <a:pt x="1179613" y="890385"/>
                  <a:pt x="1181686" y="1124458"/>
                </a:cubicBezTo>
                <a:lnTo>
                  <a:pt x="1185036" y="1134715"/>
                </a:lnTo>
                <a:cubicBezTo>
                  <a:pt x="1185036" y="1235717"/>
                  <a:pt x="919757" y="1317595"/>
                  <a:pt x="592518" y="1317595"/>
                </a:cubicBezTo>
                <a:cubicBezTo>
                  <a:pt x="265279" y="1317595"/>
                  <a:pt x="0" y="1235717"/>
                  <a:pt x="0" y="1134715"/>
                </a:cubicBezTo>
                <a:cubicBezTo>
                  <a:pt x="0" y="1134714"/>
                  <a:pt x="1" y="1134713"/>
                  <a:pt x="1" y="1134712"/>
                </a:cubicBezTo>
                <a:lnTo>
                  <a:pt x="0" y="1134712"/>
                </a:lnTo>
                <a:cubicBezTo>
                  <a:pt x="2073" y="886853"/>
                  <a:pt x="4147" y="251720"/>
                  <a:pt x="6220" y="3861"/>
                </a:cubicBezTo>
                <a:close/>
              </a:path>
            </a:pathLst>
          </a:custGeom>
          <a:gradFill>
            <a:gsLst>
              <a:gs pos="100000">
                <a:srgbClr val="1DBDFF"/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4" name="橢圓 103">
            <a:extLst>
              <a:ext uri="{FF2B5EF4-FFF2-40B4-BE49-F238E27FC236}">
                <a16:creationId xmlns:a16="http://schemas.microsoft.com/office/drawing/2014/main" id="{031A9B3B-0C16-414A-A958-E33366D03761}"/>
              </a:ext>
            </a:extLst>
          </p:cNvPr>
          <p:cNvSpPr/>
          <p:nvPr/>
        </p:nvSpPr>
        <p:spPr>
          <a:xfrm>
            <a:off x="7746002" y="4872745"/>
            <a:ext cx="1081849" cy="33391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337F2D74-D8BB-4FFC-A2E0-4AD2B0D9B2B1}"/>
              </a:ext>
            </a:extLst>
          </p:cNvPr>
          <p:cNvGrpSpPr/>
          <p:nvPr/>
        </p:nvGrpSpPr>
        <p:grpSpPr>
          <a:xfrm>
            <a:off x="7746002" y="4529900"/>
            <a:ext cx="1086084" cy="670467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106" name="手繪多邊形: 圖案 105">
              <a:extLst>
                <a:ext uri="{FF2B5EF4-FFF2-40B4-BE49-F238E27FC236}">
                  <a16:creationId xmlns:a16="http://schemas.microsoft.com/office/drawing/2014/main" id="{E1C84CAD-338D-4725-9393-29245F32961B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A4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7" name="橢圓 106" hidden="1">
              <a:extLst>
                <a:ext uri="{FF2B5EF4-FFF2-40B4-BE49-F238E27FC236}">
                  <a16:creationId xmlns:a16="http://schemas.microsoft.com/office/drawing/2014/main" id="{8A1DBD80-324D-48AE-BC85-1C38D47D98D7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2A0B6903-88E1-42D5-9B50-62F25A065D61}"/>
              </a:ext>
            </a:extLst>
          </p:cNvPr>
          <p:cNvGrpSpPr/>
          <p:nvPr/>
        </p:nvGrpSpPr>
        <p:grpSpPr>
          <a:xfrm>
            <a:off x="7746002" y="4192311"/>
            <a:ext cx="1086084" cy="670467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109" name="手繪多邊形: 圖案 108">
              <a:extLst>
                <a:ext uri="{FF2B5EF4-FFF2-40B4-BE49-F238E27FC236}">
                  <a16:creationId xmlns:a16="http://schemas.microsoft.com/office/drawing/2014/main" id="{C3FBBEB8-1020-422D-ADDD-15BEB1F13947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A3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0" name="橢圓 109">
              <a:extLst>
                <a:ext uri="{FF2B5EF4-FFF2-40B4-BE49-F238E27FC236}">
                  <a16:creationId xmlns:a16="http://schemas.microsoft.com/office/drawing/2014/main" id="{4BD3AE5C-D90C-45F3-83F8-2FE1A61D1FA8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C57B5197-F7B8-4CB9-AE76-9B907198FC1E}"/>
              </a:ext>
            </a:extLst>
          </p:cNvPr>
          <p:cNvGrpSpPr/>
          <p:nvPr/>
        </p:nvGrpSpPr>
        <p:grpSpPr>
          <a:xfrm>
            <a:off x="7746002" y="3863780"/>
            <a:ext cx="1086084" cy="670467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112" name="手繪多邊形: 圖案 111">
              <a:extLst>
                <a:ext uri="{FF2B5EF4-FFF2-40B4-BE49-F238E27FC236}">
                  <a16:creationId xmlns:a16="http://schemas.microsoft.com/office/drawing/2014/main" id="{6824829F-021B-4454-BA71-507DEC998B47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3" name="橢圓 112">
              <a:extLst>
                <a:ext uri="{FF2B5EF4-FFF2-40B4-BE49-F238E27FC236}">
                  <a16:creationId xmlns:a16="http://schemas.microsoft.com/office/drawing/2014/main" id="{5C0955E4-147A-49E4-9664-B6AC6FF96996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485D654E-BC95-4218-BD4C-2FAAC3CBDB74}"/>
              </a:ext>
            </a:extLst>
          </p:cNvPr>
          <p:cNvGrpSpPr/>
          <p:nvPr/>
        </p:nvGrpSpPr>
        <p:grpSpPr>
          <a:xfrm>
            <a:off x="7746002" y="3524771"/>
            <a:ext cx="1086084" cy="670467"/>
            <a:chOff x="-623618" y="2709825"/>
            <a:chExt cx="1189675" cy="734415"/>
          </a:xfrm>
          <a:solidFill>
            <a:srgbClr val="00FFFF"/>
          </a:solidFill>
        </p:grpSpPr>
        <p:sp>
          <p:nvSpPr>
            <p:cNvPr id="115" name="手繪多邊形: 圖案 114">
              <a:extLst>
                <a:ext uri="{FF2B5EF4-FFF2-40B4-BE49-F238E27FC236}">
                  <a16:creationId xmlns:a16="http://schemas.microsoft.com/office/drawing/2014/main" id="{9262D71D-F836-4272-B6DE-9F7B28E01B93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6" name="橢圓 115">
              <a:extLst>
                <a:ext uri="{FF2B5EF4-FFF2-40B4-BE49-F238E27FC236}">
                  <a16:creationId xmlns:a16="http://schemas.microsoft.com/office/drawing/2014/main" id="{0B9A20B9-890D-43C1-9805-B635AB6E9564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17" name="矩形 116">
            <a:extLst>
              <a:ext uri="{FF2B5EF4-FFF2-40B4-BE49-F238E27FC236}">
                <a16:creationId xmlns:a16="http://schemas.microsoft.com/office/drawing/2014/main" id="{CB1170FB-DD06-47A5-A5C3-877C7C67551B}"/>
              </a:ext>
            </a:extLst>
          </p:cNvPr>
          <p:cNvSpPr/>
          <p:nvPr/>
        </p:nvSpPr>
        <p:spPr>
          <a:xfrm>
            <a:off x="7892681" y="6229619"/>
            <a:ext cx="845275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67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1</a:t>
            </a:r>
            <a:endParaRPr lang="zh-TW" altLang="en-US" sz="1467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8" name="手繪多邊形: 圖案 117">
            <a:extLst>
              <a:ext uri="{FF2B5EF4-FFF2-40B4-BE49-F238E27FC236}">
                <a16:creationId xmlns:a16="http://schemas.microsoft.com/office/drawing/2014/main" id="{BB80AB41-90F0-4031-907A-1DD8BEEB7C2B}"/>
              </a:ext>
            </a:extLst>
          </p:cNvPr>
          <p:cNvSpPr/>
          <p:nvPr/>
        </p:nvSpPr>
        <p:spPr>
          <a:xfrm>
            <a:off x="8927857" y="5048057"/>
            <a:ext cx="1081851" cy="1202867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377689 h 1304148"/>
              <a:gd name="connsiteX1" fmla="*/ 1164708 w 1185036"/>
              <a:gd name="connsiteY1" fmla="*/ 0 h 1304148"/>
              <a:gd name="connsiteX2" fmla="*/ 1181686 w 1185036"/>
              <a:gd name="connsiteY2" fmla="*/ 1111011 h 1304148"/>
              <a:gd name="connsiteX3" fmla="*/ 1185036 w 1185036"/>
              <a:gd name="connsiteY3" fmla="*/ 1121268 h 1304148"/>
              <a:gd name="connsiteX4" fmla="*/ 592518 w 1185036"/>
              <a:gd name="connsiteY4" fmla="*/ 1304148 h 1304148"/>
              <a:gd name="connsiteX5" fmla="*/ 0 w 1185036"/>
              <a:gd name="connsiteY5" fmla="*/ 1121268 h 1304148"/>
              <a:gd name="connsiteX6" fmla="*/ 1 w 1185036"/>
              <a:gd name="connsiteY6" fmla="*/ 1121265 h 1304148"/>
              <a:gd name="connsiteX7" fmla="*/ 0 w 1185036"/>
              <a:gd name="connsiteY7" fmla="*/ 1121265 h 1304148"/>
              <a:gd name="connsiteX8" fmla="*/ 6220 w 1185036"/>
              <a:gd name="connsiteY8" fmla="*/ 377689 h 1304148"/>
              <a:gd name="connsiteX0" fmla="*/ 6220 w 1185036"/>
              <a:gd name="connsiteY0" fmla="*/ 0 h 1313734"/>
              <a:gd name="connsiteX1" fmla="*/ 1164708 w 1185036"/>
              <a:gd name="connsiteY1" fmla="*/ 9586 h 1313734"/>
              <a:gd name="connsiteX2" fmla="*/ 1181686 w 1185036"/>
              <a:gd name="connsiteY2" fmla="*/ 1120597 h 1313734"/>
              <a:gd name="connsiteX3" fmla="*/ 1185036 w 1185036"/>
              <a:gd name="connsiteY3" fmla="*/ 1130854 h 1313734"/>
              <a:gd name="connsiteX4" fmla="*/ 592518 w 1185036"/>
              <a:gd name="connsiteY4" fmla="*/ 1313734 h 1313734"/>
              <a:gd name="connsiteX5" fmla="*/ 0 w 1185036"/>
              <a:gd name="connsiteY5" fmla="*/ 1130854 h 1313734"/>
              <a:gd name="connsiteX6" fmla="*/ 1 w 1185036"/>
              <a:gd name="connsiteY6" fmla="*/ 1130851 h 1313734"/>
              <a:gd name="connsiteX7" fmla="*/ 0 w 1185036"/>
              <a:gd name="connsiteY7" fmla="*/ 1130851 h 1313734"/>
              <a:gd name="connsiteX8" fmla="*/ 6220 w 1185036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07840"/>
              <a:gd name="connsiteY0" fmla="*/ 0 h 1313734"/>
              <a:gd name="connsiteX1" fmla="*/ 1207738 w 1207840"/>
              <a:gd name="connsiteY1" fmla="*/ 9586 h 1313734"/>
              <a:gd name="connsiteX2" fmla="*/ 1181686 w 1207840"/>
              <a:gd name="connsiteY2" fmla="*/ 1120597 h 1313734"/>
              <a:gd name="connsiteX3" fmla="*/ 1185036 w 1207840"/>
              <a:gd name="connsiteY3" fmla="*/ 1130854 h 1313734"/>
              <a:gd name="connsiteX4" fmla="*/ 592518 w 1207840"/>
              <a:gd name="connsiteY4" fmla="*/ 1313734 h 1313734"/>
              <a:gd name="connsiteX5" fmla="*/ 0 w 1207840"/>
              <a:gd name="connsiteY5" fmla="*/ 1130854 h 1313734"/>
              <a:gd name="connsiteX6" fmla="*/ 1 w 1207840"/>
              <a:gd name="connsiteY6" fmla="*/ 1130851 h 1313734"/>
              <a:gd name="connsiteX7" fmla="*/ 0 w 1207840"/>
              <a:gd name="connsiteY7" fmla="*/ 1130851 h 1313734"/>
              <a:gd name="connsiteX8" fmla="*/ 6220 w 1207840"/>
              <a:gd name="connsiteY8" fmla="*/ 0 h 1313734"/>
              <a:gd name="connsiteX0" fmla="*/ 6220 w 1197136"/>
              <a:gd name="connsiteY0" fmla="*/ 0 h 1313734"/>
              <a:gd name="connsiteX1" fmla="*/ 1196981 w 1197136"/>
              <a:gd name="connsiteY1" fmla="*/ 9586 h 1313734"/>
              <a:gd name="connsiteX2" fmla="*/ 1181686 w 1197136"/>
              <a:gd name="connsiteY2" fmla="*/ 1120597 h 1313734"/>
              <a:gd name="connsiteX3" fmla="*/ 1185036 w 1197136"/>
              <a:gd name="connsiteY3" fmla="*/ 1130854 h 1313734"/>
              <a:gd name="connsiteX4" fmla="*/ 592518 w 1197136"/>
              <a:gd name="connsiteY4" fmla="*/ 1313734 h 1313734"/>
              <a:gd name="connsiteX5" fmla="*/ 0 w 1197136"/>
              <a:gd name="connsiteY5" fmla="*/ 1130854 h 1313734"/>
              <a:gd name="connsiteX6" fmla="*/ 1 w 1197136"/>
              <a:gd name="connsiteY6" fmla="*/ 1130851 h 1313734"/>
              <a:gd name="connsiteX7" fmla="*/ 0 w 1197136"/>
              <a:gd name="connsiteY7" fmla="*/ 1130851 h 1313734"/>
              <a:gd name="connsiteX8" fmla="*/ 6220 w 1197136"/>
              <a:gd name="connsiteY8" fmla="*/ 0 h 1313734"/>
              <a:gd name="connsiteX0" fmla="*/ 6220 w 1185036"/>
              <a:gd name="connsiteY0" fmla="*/ 3861 h 1317595"/>
              <a:gd name="connsiteX1" fmla="*/ 1183534 w 1185036"/>
              <a:gd name="connsiteY1" fmla="*/ 0 h 1317595"/>
              <a:gd name="connsiteX2" fmla="*/ 1181686 w 1185036"/>
              <a:gd name="connsiteY2" fmla="*/ 1124458 h 1317595"/>
              <a:gd name="connsiteX3" fmla="*/ 1185036 w 1185036"/>
              <a:gd name="connsiteY3" fmla="*/ 1134715 h 1317595"/>
              <a:gd name="connsiteX4" fmla="*/ 592518 w 1185036"/>
              <a:gd name="connsiteY4" fmla="*/ 1317595 h 1317595"/>
              <a:gd name="connsiteX5" fmla="*/ 0 w 1185036"/>
              <a:gd name="connsiteY5" fmla="*/ 1134715 h 1317595"/>
              <a:gd name="connsiteX6" fmla="*/ 1 w 1185036"/>
              <a:gd name="connsiteY6" fmla="*/ 1134712 h 1317595"/>
              <a:gd name="connsiteX7" fmla="*/ 0 w 1185036"/>
              <a:gd name="connsiteY7" fmla="*/ 1134712 h 1317595"/>
              <a:gd name="connsiteX8" fmla="*/ 6220 w 1185036"/>
              <a:gd name="connsiteY8" fmla="*/ 3861 h 131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1317595">
                <a:moveTo>
                  <a:pt x="6220" y="3861"/>
                </a:moveTo>
                <a:lnTo>
                  <a:pt x="1183534" y="0"/>
                </a:lnTo>
                <a:cubicBezTo>
                  <a:pt x="1185607" y="234073"/>
                  <a:pt x="1179613" y="890385"/>
                  <a:pt x="1181686" y="1124458"/>
                </a:cubicBezTo>
                <a:lnTo>
                  <a:pt x="1185036" y="1134715"/>
                </a:lnTo>
                <a:cubicBezTo>
                  <a:pt x="1185036" y="1235717"/>
                  <a:pt x="919757" y="1317595"/>
                  <a:pt x="592518" y="1317595"/>
                </a:cubicBezTo>
                <a:cubicBezTo>
                  <a:pt x="265279" y="1317595"/>
                  <a:pt x="0" y="1235717"/>
                  <a:pt x="0" y="1134715"/>
                </a:cubicBezTo>
                <a:cubicBezTo>
                  <a:pt x="0" y="1134714"/>
                  <a:pt x="1" y="1134713"/>
                  <a:pt x="1" y="1134712"/>
                </a:cubicBezTo>
                <a:lnTo>
                  <a:pt x="0" y="1134712"/>
                </a:lnTo>
                <a:cubicBezTo>
                  <a:pt x="2073" y="886853"/>
                  <a:pt x="4147" y="251720"/>
                  <a:pt x="6220" y="3861"/>
                </a:cubicBezTo>
                <a:close/>
              </a:path>
            </a:pathLst>
          </a:custGeom>
          <a:gradFill>
            <a:gsLst>
              <a:gs pos="100000">
                <a:srgbClr val="1DBDFF"/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9" name="橢圓 118">
            <a:extLst>
              <a:ext uri="{FF2B5EF4-FFF2-40B4-BE49-F238E27FC236}">
                <a16:creationId xmlns:a16="http://schemas.microsoft.com/office/drawing/2014/main" id="{C7D419BF-11EF-4A84-9F59-33448510FD70}"/>
              </a:ext>
            </a:extLst>
          </p:cNvPr>
          <p:cNvSpPr/>
          <p:nvPr/>
        </p:nvSpPr>
        <p:spPr>
          <a:xfrm>
            <a:off x="8916332" y="4907528"/>
            <a:ext cx="1081849" cy="33391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85765CA5-75DA-49AE-8C33-3CD51CC98DA9}"/>
              </a:ext>
            </a:extLst>
          </p:cNvPr>
          <p:cNvGrpSpPr/>
          <p:nvPr/>
        </p:nvGrpSpPr>
        <p:grpSpPr>
          <a:xfrm>
            <a:off x="8916331" y="4564683"/>
            <a:ext cx="1086084" cy="670467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EB0DDD41-36F1-4B65-AC6F-3EA8042AFA24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A4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2" name="橢圓 121">
              <a:extLst>
                <a:ext uri="{FF2B5EF4-FFF2-40B4-BE49-F238E27FC236}">
                  <a16:creationId xmlns:a16="http://schemas.microsoft.com/office/drawing/2014/main" id="{3622275C-9BDD-4E0D-A367-57216A147E75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DC993824-F36A-4425-B86E-B45750281415}"/>
              </a:ext>
            </a:extLst>
          </p:cNvPr>
          <p:cNvGrpSpPr/>
          <p:nvPr/>
        </p:nvGrpSpPr>
        <p:grpSpPr>
          <a:xfrm>
            <a:off x="8916331" y="4227093"/>
            <a:ext cx="1086084" cy="670467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5574FADD-4964-4850-A170-921E686BA097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A3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5" name="橢圓 124">
              <a:extLst>
                <a:ext uri="{FF2B5EF4-FFF2-40B4-BE49-F238E27FC236}">
                  <a16:creationId xmlns:a16="http://schemas.microsoft.com/office/drawing/2014/main" id="{ACAC9C10-0254-4B17-AD20-4F588420DE13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10A19E90-A015-4770-98D0-B6B894095276}"/>
              </a:ext>
            </a:extLst>
          </p:cNvPr>
          <p:cNvGrpSpPr/>
          <p:nvPr/>
        </p:nvGrpSpPr>
        <p:grpSpPr>
          <a:xfrm>
            <a:off x="8916331" y="3898563"/>
            <a:ext cx="1086084" cy="670467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8D75AD59-8411-49E5-A9FD-2ABD0B467C87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8" name="橢圓 127">
              <a:extLst>
                <a:ext uri="{FF2B5EF4-FFF2-40B4-BE49-F238E27FC236}">
                  <a16:creationId xmlns:a16="http://schemas.microsoft.com/office/drawing/2014/main" id="{840D1844-00FA-4278-B644-C782E4ED1B5B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8ECBB968-566D-4310-A77E-7F6B910A5EA3}"/>
              </a:ext>
            </a:extLst>
          </p:cNvPr>
          <p:cNvGrpSpPr/>
          <p:nvPr/>
        </p:nvGrpSpPr>
        <p:grpSpPr>
          <a:xfrm>
            <a:off x="8916331" y="3559553"/>
            <a:ext cx="1086084" cy="670467"/>
            <a:chOff x="-623618" y="2709825"/>
            <a:chExt cx="1189675" cy="734415"/>
          </a:xfrm>
          <a:solidFill>
            <a:srgbClr val="00FFFF"/>
          </a:solidFill>
        </p:grpSpPr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C8610287-2FB0-4567-806E-399A867555C9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1" name="橢圓 130">
              <a:extLst>
                <a:ext uri="{FF2B5EF4-FFF2-40B4-BE49-F238E27FC236}">
                  <a16:creationId xmlns:a16="http://schemas.microsoft.com/office/drawing/2014/main" id="{E62D1F77-0539-4417-B817-B794B47B1B02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32" name="矩形 131">
            <a:extLst>
              <a:ext uri="{FF2B5EF4-FFF2-40B4-BE49-F238E27FC236}">
                <a16:creationId xmlns:a16="http://schemas.microsoft.com/office/drawing/2014/main" id="{D18D8E9D-01B1-4EA1-9839-3EF8FF478647}"/>
              </a:ext>
            </a:extLst>
          </p:cNvPr>
          <p:cNvSpPr/>
          <p:nvPr/>
        </p:nvSpPr>
        <p:spPr>
          <a:xfrm>
            <a:off x="9063009" y="6229619"/>
            <a:ext cx="845275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67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2</a:t>
            </a:r>
            <a:endParaRPr lang="zh-TW" altLang="en-US" sz="1467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3" name="手繪多邊形: 圖案 132">
            <a:extLst>
              <a:ext uri="{FF2B5EF4-FFF2-40B4-BE49-F238E27FC236}">
                <a16:creationId xmlns:a16="http://schemas.microsoft.com/office/drawing/2014/main" id="{6610793C-6871-4EB9-9899-3C5DB64EA041}"/>
              </a:ext>
            </a:extLst>
          </p:cNvPr>
          <p:cNvSpPr/>
          <p:nvPr/>
        </p:nvSpPr>
        <p:spPr>
          <a:xfrm>
            <a:off x="10090099" y="5048057"/>
            <a:ext cx="1081851" cy="1202867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377689 h 1304148"/>
              <a:gd name="connsiteX1" fmla="*/ 1164708 w 1185036"/>
              <a:gd name="connsiteY1" fmla="*/ 0 h 1304148"/>
              <a:gd name="connsiteX2" fmla="*/ 1181686 w 1185036"/>
              <a:gd name="connsiteY2" fmla="*/ 1111011 h 1304148"/>
              <a:gd name="connsiteX3" fmla="*/ 1185036 w 1185036"/>
              <a:gd name="connsiteY3" fmla="*/ 1121268 h 1304148"/>
              <a:gd name="connsiteX4" fmla="*/ 592518 w 1185036"/>
              <a:gd name="connsiteY4" fmla="*/ 1304148 h 1304148"/>
              <a:gd name="connsiteX5" fmla="*/ 0 w 1185036"/>
              <a:gd name="connsiteY5" fmla="*/ 1121268 h 1304148"/>
              <a:gd name="connsiteX6" fmla="*/ 1 w 1185036"/>
              <a:gd name="connsiteY6" fmla="*/ 1121265 h 1304148"/>
              <a:gd name="connsiteX7" fmla="*/ 0 w 1185036"/>
              <a:gd name="connsiteY7" fmla="*/ 1121265 h 1304148"/>
              <a:gd name="connsiteX8" fmla="*/ 6220 w 1185036"/>
              <a:gd name="connsiteY8" fmla="*/ 377689 h 1304148"/>
              <a:gd name="connsiteX0" fmla="*/ 6220 w 1185036"/>
              <a:gd name="connsiteY0" fmla="*/ 0 h 1313734"/>
              <a:gd name="connsiteX1" fmla="*/ 1164708 w 1185036"/>
              <a:gd name="connsiteY1" fmla="*/ 9586 h 1313734"/>
              <a:gd name="connsiteX2" fmla="*/ 1181686 w 1185036"/>
              <a:gd name="connsiteY2" fmla="*/ 1120597 h 1313734"/>
              <a:gd name="connsiteX3" fmla="*/ 1185036 w 1185036"/>
              <a:gd name="connsiteY3" fmla="*/ 1130854 h 1313734"/>
              <a:gd name="connsiteX4" fmla="*/ 592518 w 1185036"/>
              <a:gd name="connsiteY4" fmla="*/ 1313734 h 1313734"/>
              <a:gd name="connsiteX5" fmla="*/ 0 w 1185036"/>
              <a:gd name="connsiteY5" fmla="*/ 1130854 h 1313734"/>
              <a:gd name="connsiteX6" fmla="*/ 1 w 1185036"/>
              <a:gd name="connsiteY6" fmla="*/ 1130851 h 1313734"/>
              <a:gd name="connsiteX7" fmla="*/ 0 w 1185036"/>
              <a:gd name="connsiteY7" fmla="*/ 1130851 h 1313734"/>
              <a:gd name="connsiteX8" fmla="*/ 6220 w 1185036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07840"/>
              <a:gd name="connsiteY0" fmla="*/ 0 h 1313734"/>
              <a:gd name="connsiteX1" fmla="*/ 1207738 w 1207840"/>
              <a:gd name="connsiteY1" fmla="*/ 9586 h 1313734"/>
              <a:gd name="connsiteX2" fmla="*/ 1181686 w 1207840"/>
              <a:gd name="connsiteY2" fmla="*/ 1120597 h 1313734"/>
              <a:gd name="connsiteX3" fmla="*/ 1185036 w 1207840"/>
              <a:gd name="connsiteY3" fmla="*/ 1130854 h 1313734"/>
              <a:gd name="connsiteX4" fmla="*/ 592518 w 1207840"/>
              <a:gd name="connsiteY4" fmla="*/ 1313734 h 1313734"/>
              <a:gd name="connsiteX5" fmla="*/ 0 w 1207840"/>
              <a:gd name="connsiteY5" fmla="*/ 1130854 h 1313734"/>
              <a:gd name="connsiteX6" fmla="*/ 1 w 1207840"/>
              <a:gd name="connsiteY6" fmla="*/ 1130851 h 1313734"/>
              <a:gd name="connsiteX7" fmla="*/ 0 w 1207840"/>
              <a:gd name="connsiteY7" fmla="*/ 1130851 h 1313734"/>
              <a:gd name="connsiteX8" fmla="*/ 6220 w 1207840"/>
              <a:gd name="connsiteY8" fmla="*/ 0 h 1313734"/>
              <a:gd name="connsiteX0" fmla="*/ 6220 w 1197136"/>
              <a:gd name="connsiteY0" fmla="*/ 0 h 1313734"/>
              <a:gd name="connsiteX1" fmla="*/ 1196981 w 1197136"/>
              <a:gd name="connsiteY1" fmla="*/ 9586 h 1313734"/>
              <a:gd name="connsiteX2" fmla="*/ 1181686 w 1197136"/>
              <a:gd name="connsiteY2" fmla="*/ 1120597 h 1313734"/>
              <a:gd name="connsiteX3" fmla="*/ 1185036 w 1197136"/>
              <a:gd name="connsiteY3" fmla="*/ 1130854 h 1313734"/>
              <a:gd name="connsiteX4" fmla="*/ 592518 w 1197136"/>
              <a:gd name="connsiteY4" fmla="*/ 1313734 h 1313734"/>
              <a:gd name="connsiteX5" fmla="*/ 0 w 1197136"/>
              <a:gd name="connsiteY5" fmla="*/ 1130854 h 1313734"/>
              <a:gd name="connsiteX6" fmla="*/ 1 w 1197136"/>
              <a:gd name="connsiteY6" fmla="*/ 1130851 h 1313734"/>
              <a:gd name="connsiteX7" fmla="*/ 0 w 1197136"/>
              <a:gd name="connsiteY7" fmla="*/ 1130851 h 1313734"/>
              <a:gd name="connsiteX8" fmla="*/ 6220 w 1197136"/>
              <a:gd name="connsiteY8" fmla="*/ 0 h 1313734"/>
              <a:gd name="connsiteX0" fmla="*/ 6220 w 1185036"/>
              <a:gd name="connsiteY0" fmla="*/ 3861 h 1317595"/>
              <a:gd name="connsiteX1" fmla="*/ 1183534 w 1185036"/>
              <a:gd name="connsiteY1" fmla="*/ 0 h 1317595"/>
              <a:gd name="connsiteX2" fmla="*/ 1181686 w 1185036"/>
              <a:gd name="connsiteY2" fmla="*/ 1124458 h 1317595"/>
              <a:gd name="connsiteX3" fmla="*/ 1185036 w 1185036"/>
              <a:gd name="connsiteY3" fmla="*/ 1134715 h 1317595"/>
              <a:gd name="connsiteX4" fmla="*/ 592518 w 1185036"/>
              <a:gd name="connsiteY4" fmla="*/ 1317595 h 1317595"/>
              <a:gd name="connsiteX5" fmla="*/ 0 w 1185036"/>
              <a:gd name="connsiteY5" fmla="*/ 1134715 h 1317595"/>
              <a:gd name="connsiteX6" fmla="*/ 1 w 1185036"/>
              <a:gd name="connsiteY6" fmla="*/ 1134712 h 1317595"/>
              <a:gd name="connsiteX7" fmla="*/ 0 w 1185036"/>
              <a:gd name="connsiteY7" fmla="*/ 1134712 h 1317595"/>
              <a:gd name="connsiteX8" fmla="*/ 6220 w 1185036"/>
              <a:gd name="connsiteY8" fmla="*/ 3861 h 131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1317595">
                <a:moveTo>
                  <a:pt x="6220" y="3861"/>
                </a:moveTo>
                <a:lnTo>
                  <a:pt x="1183534" y="0"/>
                </a:lnTo>
                <a:cubicBezTo>
                  <a:pt x="1185607" y="234073"/>
                  <a:pt x="1179613" y="890385"/>
                  <a:pt x="1181686" y="1124458"/>
                </a:cubicBezTo>
                <a:lnTo>
                  <a:pt x="1185036" y="1134715"/>
                </a:lnTo>
                <a:cubicBezTo>
                  <a:pt x="1185036" y="1235717"/>
                  <a:pt x="919757" y="1317595"/>
                  <a:pt x="592518" y="1317595"/>
                </a:cubicBezTo>
                <a:cubicBezTo>
                  <a:pt x="265279" y="1317595"/>
                  <a:pt x="0" y="1235717"/>
                  <a:pt x="0" y="1134715"/>
                </a:cubicBezTo>
                <a:cubicBezTo>
                  <a:pt x="0" y="1134714"/>
                  <a:pt x="1" y="1134713"/>
                  <a:pt x="1" y="1134712"/>
                </a:cubicBezTo>
                <a:lnTo>
                  <a:pt x="0" y="1134712"/>
                </a:lnTo>
                <a:cubicBezTo>
                  <a:pt x="2073" y="886853"/>
                  <a:pt x="4147" y="251720"/>
                  <a:pt x="6220" y="3861"/>
                </a:cubicBezTo>
                <a:close/>
              </a:path>
            </a:pathLst>
          </a:custGeom>
          <a:gradFill>
            <a:gsLst>
              <a:gs pos="100000">
                <a:srgbClr val="1DBDFF"/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4" name="橢圓 133">
            <a:extLst>
              <a:ext uri="{FF2B5EF4-FFF2-40B4-BE49-F238E27FC236}">
                <a16:creationId xmlns:a16="http://schemas.microsoft.com/office/drawing/2014/main" id="{59629EE0-C7DB-4D56-8A61-43680E6E0FD2}"/>
              </a:ext>
            </a:extLst>
          </p:cNvPr>
          <p:cNvSpPr/>
          <p:nvPr/>
        </p:nvSpPr>
        <p:spPr>
          <a:xfrm>
            <a:off x="10088706" y="4907528"/>
            <a:ext cx="1081849" cy="33391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B9AA5FE3-6603-494E-A8A6-5BFB7730B98D}"/>
              </a:ext>
            </a:extLst>
          </p:cNvPr>
          <p:cNvGrpSpPr/>
          <p:nvPr/>
        </p:nvGrpSpPr>
        <p:grpSpPr>
          <a:xfrm>
            <a:off x="10088706" y="4564683"/>
            <a:ext cx="1086084" cy="670467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136" name="手繪多邊形: 圖案 135">
              <a:extLst>
                <a:ext uri="{FF2B5EF4-FFF2-40B4-BE49-F238E27FC236}">
                  <a16:creationId xmlns:a16="http://schemas.microsoft.com/office/drawing/2014/main" id="{F37F90C4-99EF-4088-8827-38FE9083A39B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A4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7" name="橢圓 136">
              <a:extLst>
                <a:ext uri="{FF2B5EF4-FFF2-40B4-BE49-F238E27FC236}">
                  <a16:creationId xmlns:a16="http://schemas.microsoft.com/office/drawing/2014/main" id="{EEC572CA-06E0-4034-93CF-8ACF8F4FB6BB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38" name="群組 137">
            <a:extLst>
              <a:ext uri="{FF2B5EF4-FFF2-40B4-BE49-F238E27FC236}">
                <a16:creationId xmlns:a16="http://schemas.microsoft.com/office/drawing/2014/main" id="{CF00F8E8-AEBD-447B-9A49-0FD24CDF5FB9}"/>
              </a:ext>
            </a:extLst>
          </p:cNvPr>
          <p:cNvGrpSpPr/>
          <p:nvPr/>
        </p:nvGrpSpPr>
        <p:grpSpPr>
          <a:xfrm>
            <a:off x="10088706" y="4227093"/>
            <a:ext cx="1086084" cy="670467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5D19F360-25A6-4FB2-B7DC-633840EF5B99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A3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0" name="橢圓 139">
              <a:extLst>
                <a:ext uri="{FF2B5EF4-FFF2-40B4-BE49-F238E27FC236}">
                  <a16:creationId xmlns:a16="http://schemas.microsoft.com/office/drawing/2014/main" id="{6AECFFC8-4AA7-4200-8913-8D03F77F88F8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E691124E-8C8A-4AD0-853F-606BE1F53DD0}"/>
              </a:ext>
            </a:extLst>
          </p:cNvPr>
          <p:cNvGrpSpPr/>
          <p:nvPr/>
        </p:nvGrpSpPr>
        <p:grpSpPr>
          <a:xfrm>
            <a:off x="10088706" y="3898563"/>
            <a:ext cx="1086084" cy="670467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35E4F1D5-6DD9-4DBD-8EF0-CB49EBEB916F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3" name="橢圓 142">
              <a:extLst>
                <a:ext uri="{FF2B5EF4-FFF2-40B4-BE49-F238E27FC236}">
                  <a16:creationId xmlns:a16="http://schemas.microsoft.com/office/drawing/2014/main" id="{AF16C71B-3627-4680-AF23-C37C7393E42E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44" name="群組 143">
            <a:extLst>
              <a:ext uri="{FF2B5EF4-FFF2-40B4-BE49-F238E27FC236}">
                <a16:creationId xmlns:a16="http://schemas.microsoft.com/office/drawing/2014/main" id="{3CE8A497-E6A9-4894-9ACE-7F90DEF75556}"/>
              </a:ext>
            </a:extLst>
          </p:cNvPr>
          <p:cNvGrpSpPr/>
          <p:nvPr/>
        </p:nvGrpSpPr>
        <p:grpSpPr>
          <a:xfrm>
            <a:off x="10088706" y="3559553"/>
            <a:ext cx="1086084" cy="670467"/>
            <a:chOff x="-623618" y="2709825"/>
            <a:chExt cx="1189675" cy="734415"/>
          </a:xfrm>
        </p:grpSpPr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7FB13264-C37C-49C0-8606-F0437EAF816C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6" name="橢圓 145">
              <a:extLst>
                <a:ext uri="{FF2B5EF4-FFF2-40B4-BE49-F238E27FC236}">
                  <a16:creationId xmlns:a16="http://schemas.microsoft.com/office/drawing/2014/main" id="{EFF86C60-9A8F-4E74-ABB0-7AD32E23F321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47" name="矩形 146">
            <a:extLst>
              <a:ext uri="{FF2B5EF4-FFF2-40B4-BE49-F238E27FC236}">
                <a16:creationId xmlns:a16="http://schemas.microsoft.com/office/drawing/2014/main" id="{F2DE9E63-EFF2-4EDB-9A18-919893A5FA3D}"/>
              </a:ext>
            </a:extLst>
          </p:cNvPr>
          <p:cNvSpPr/>
          <p:nvPr/>
        </p:nvSpPr>
        <p:spPr>
          <a:xfrm>
            <a:off x="10235385" y="6229619"/>
            <a:ext cx="845275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67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3</a:t>
            </a:r>
            <a:endParaRPr lang="zh-TW" altLang="en-US" sz="1467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95E1A34B-E3A5-4291-AC44-D6FA79F68AE6}"/>
              </a:ext>
            </a:extLst>
          </p:cNvPr>
          <p:cNvSpPr/>
          <p:nvPr/>
        </p:nvSpPr>
        <p:spPr>
          <a:xfrm>
            <a:off x="8279159" y="2857417"/>
            <a:ext cx="213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Triple Mirror</a:t>
            </a:r>
            <a:endParaRPr lang="zh-TW" altLang="en-US" sz="2400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49" name="直線接點 148">
            <a:extLst>
              <a:ext uri="{FF2B5EF4-FFF2-40B4-BE49-F238E27FC236}">
                <a16:creationId xmlns:a16="http://schemas.microsoft.com/office/drawing/2014/main" id="{DF938F8C-CC16-4EDC-A9C8-735A526077D4}"/>
              </a:ext>
            </a:extLst>
          </p:cNvPr>
          <p:cNvCxnSpPr>
            <a:cxnSpLocks/>
          </p:cNvCxnSpPr>
          <p:nvPr/>
        </p:nvCxnSpPr>
        <p:spPr>
          <a:xfrm>
            <a:off x="8290719" y="3364762"/>
            <a:ext cx="0" cy="321069"/>
          </a:xfrm>
          <a:prstGeom prst="line">
            <a:avLst/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接點: 肘形 149">
            <a:extLst>
              <a:ext uri="{FF2B5EF4-FFF2-40B4-BE49-F238E27FC236}">
                <a16:creationId xmlns:a16="http://schemas.microsoft.com/office/drawing/2014/main" id="{BFDBEC5D-08F3-4A51-A9DF-0732E5ED2AAE}"/>
              </a:ext>
            </a:extLst>
          </p:cNvPr>
          <p:cNvCxnSpPr>
            <a:cxnSpLocks/>
          </p:cNvCxnSpPr>
          <p:nvPr/>
        </p:nvCxnSpPr>
        <p:spPr>
          <a:xfrm>
            <a:off x="8280017" y="3354060"/>
            <a:ext cx="2268887" cy="385283"/>
          </a:xfrm>
          <a:prstGeom prst="bentConnector3">
            <a:avLst>
              <a:gd name="adj1" fmla="val 100472"/>
            </a:avLst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接點 150">
            <a:extLst>
              <a:ext uri="{FF2B5EF4-FFF2-40B4-BE49-F238E27FC236}">
                <a16:creationId xmlns:a16="http://schemas.microsoft.com/office/drawing/2014/main" id="{5CB861BF-BD49-40CF-8DE7-D8613C016053}"/>
              </a:ext>
            </a:extLst>
          </p:cNvPr>
          <p:cNvCxnSpPr>
            <a:cxnSpLocks/>
          </p:cNvCxnSpPr>
          <p:nvPr/>
        </p:nvCxnSpPr>
        <p:spPr>
          <a:xfrm>
            <a:off x="9403757" y="3364762"/>
            <a:ext cx="0" cy="321069"/>
          </a:xfrm>
          <a:prstGeom prst="line">
            <a:avLst/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橢圓 151">
            <a:extLst>
              <a:ext uri="{FF2B5EF4-FFF2-40B4-BE49-F238E27FC236}">
                <a16:creationId xmlns:a16="http://schemas.microsoft.com/office/drawing/2014/main" id="{2E66F440-89CF-49F9-8686-1E722C153355}"/>
              </a:ext>
            </a:extLst>
          </p:cNvPr>
          <p:cNvSpPr/>
          <p:nvPr/>
        </p:nvSpPr>
        <p:spPr>
          <a:xfrm>
            <a:off x="764561" y="5877551"/>
            <a:ext cx="1081849" cy="333912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3" name="橢圓 152">
            <a:extLst>
              <a:ext uri="{FF2B5EF4-FFF2-40B4-BE49-F238E27FC236}">
                <a16:creationId xmlns:a16="http://schemas.microsoft.com/office/drawing/2014/main" id="{2FCDD59F-B05D-419B-AEC8-58800CB7A722}"/>
              </a:ext>
            </a:extLst>
          </p:cNvPr>
          <p:cNvSpPr/>
          <p:nvPr/>
        </p:nvSpPr>
        <p:spPr>
          <a:xfrm>
            <a:off x="1921802" y="5877551"/>
            <a:ext cx="1081849" cy="333912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4" name="橢圓 153">
            <a:extLst>
              <a:ext uri="{FF2B5EF4-FFF2-40B4-BE49-F238E27FC236}">
                <a16:creationId xmlns:a16="http://schemas.microsoft.com/office/drawing/2014/main" id="{2E48AD1F-C7B0-49E6-A982-8D0644E811B9}"/>
              </a:ext>
            </a:extLst>
          </p:cNvPr>
          <p:cNvSpPr/>
          <p:nvPr/>
        </p:nvSpPr>
        <p:spPr>
          <a:xfrm>
            <a:off x="3099517" y="5877551"/>
            <a:ext cx="1081849" cy="333912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5" name="橢圓 154">
            <a:extLst>
              <a:ext uri="{FF2B5EF4-FFF2-40B4-BE49-F238E27FC236}">
                <a16:creationId xmlns:a16="http://schemas.microsoft.com/office/drawing/2014/main" id="{1248BFE8-8A5F-404C-8586-CB36B57694B9}"/>
              </a:ext>
            </a:extLst>
          </p:cNvPr>
          <p:cNvSpPr/>
          <p:nvPr/>
        </p:nvSpPr>
        <p:spPr>
          <a:xfrm>
            <a:off x="4283218" y="5877551"/>
            <a:ext cx="1081849" cy="333912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6" name="橢圓 155">
            <a:extLst>
              <a:ext uri="{FF2B5EF4-FFF2-40B4-BE49-F238E27FC236}">
                <a16:creationId xmlns:a16="http://schemas.microsoft.com/office/drawing/2014/main" id="{60EF66BE-A93E-4F35-AA02-B923FC414471}"/>
              </a:ext>
            </a:extLst>
          </p:cNvPr>
          <p:cNvSpPr/>
          <p:nvPr/>
        </p:nvSpPr>
        <p:spPr>
          <a:xfrm>
            <a:off x="5470432" y="5877551"/>
            <a:ext cx="1081849" cy="333912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7" name="橢圓 156">
            <a:extLst>
              <a:ext uri="{FF2B5EF4-FFF2-40B4-BE49-F238E27FC236}">
                <a16:creationId xmlns:a16="http://schemas.microsoft.com/office/drawing/2014/main" id="{64E41073-B6A2-465A-B2B5-C24CC0932563}"/>
              </a:ext>
            </a:extLst>
          </p:cNvPr>
          <p:cNvSpPr/>
          <p:nvPr/>
        </p:nvSpPr>
        <p:spPr>
          <a:xfrm>
            <a:off x="7739093" y="5895707"/>
            <a:ext cx="1081849" cy="333912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8" name="橢圓 157">
            <a:extLst>
              <a:ext uri="{FF2B5EF4-FFF2-40B4-BE49-F238E27FC236}">
                <a16:creationId xmlns:a16="http://schemas.microsoft.com/office/drawing/2014/main" id="{21BF6329-B165-4BB4-BD53-F545420F5950}"/>
              </a:ext>
            </a:extLst>
          </p:cNvPr>
          <p:cNvSpPr/>
          <p:nvPr/>
        </p:nvSpPr>
        <p:spPr>
          <a:xfrm>
            <a:off x="8922793" y="5895707"/>
            <a:ext cx="1081849" cy="333912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9" name="橢圓 158">
            <a:extLst>
              <a:ext uri="{FF2B5EF4-FFF2-40B4-BE49-F238E27FC236}">
                <a16:creationId xmlns:a16="http://schemas.microsoft.com/office/drawing/2014/main" id="{B9822CE5-0840-48C8-8FF7-48F54136D87A}"/>
              </a:ext>
            </a:extLst>
          </p:cNvPr>
          <p:cNvSpPr/>
          <p:nvPr/>
        </p:nvSpPr>
        <p:spPr>
          <a:xfrm>
            <a:off x="10085033" y="5895707"/>
            <a:ext cx="1081849" cy="333912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396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群組 66" hidden="1">
            <a:extLst>
              <a:ext uri="{FF2B5EF4-FFF2-40B4-BE49-F238E27FC236}">
                <a16:creationId xmlns:a16="http://schemas.microsoft.com/office/drawing/2014/main" id="{07690929-3C77-47F2-AD2D-4A66D7951212}"/>
              </a:ext>
            </a:extLst>
          </p:cNvPr>
          <p:cNvGrpSpPr/>
          <p:nvPr/>
        </p:nvGrpSpPr>
        <p:grpSpPr>
          <a:xfrm>
            <a:off x="606169" y="6869731"/>
            <a:ext cx="11119699" cy="2088511"/>
            <a:chOff x="606169" y="6869730"/>
            <a:chExt cx="11119699" cy="208851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F89324-6F9D-46B5-A0F7-4E0D78BFB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9450" y="6869730"/>
              <a:ext cx="3676418" cy="136460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463888-2BF6-402A-BF7D-1CE79AB7DE31}"/>
                </a:ext>
              </a:extLst>
            </p:cNvPr>
            <p:cNvSpPr/>
            <p:nvPr/>
          </p:nvSpPr>
          <p:spPr>
            <a:xfrm>
              <a:off x="3432369" y="6942133"/>
              <a:ext cx="4719949" cy="72092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PM</a:t>
              </a:r>
              <a:r>
                <a:rPr lang="zh-TW" altLang="en-US" sz="2000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手繪草圖說明</a:t>
              </a:r>
              <a:r>
                <a:rPr lang="en-US" altLang="zh-TW" sz="2000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, </a:t>
              </a:r>
              <a:r>
                <a:rPr lang="zh-TW" altLang="en-US" sz="2000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再協助微調圖示</a:t>
              </a:r>
            </a:p>
          </p:txBody>
        </p:sp>
        <p:pic>
          <p:nvPicPr>
            <p:cNvPr id="3" name="Picture 3" descr="A picture containing truck, microwave, standing&#10;&#10;Description generated with very high confidence">
              <a:extLst>
                <a:ext uri="{FF2B5EF4-FFF2-40B4-BE49-F238E27FC236}">
                  <a16:creationId xmlns:a16="http://schemas.microsoft.com/office/drawing/2014/main" id="{D9A599FB-7B82-4544-A1B7-018A00720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169" y="7361045"/>
              <a:ext cx="3440935" cy="1597195"/>
            </a:xfrm>
            <a:prstGeom prst="rect">
              <a:avLst/>
            </a:prstGeom>
          </p:spPr>
        </p:pic>
        <p:pic>
          <p:nvPicPr>
            <p:cNvPr id="5" name="Picture 5" descr="A picture containing green, table, computer, man&#10;&#10;Description generated with very high confidence">
              <a:extLst>
                <a:ext uri="{FF2B5EF4-FFF2-40B4-BE49-F238E27FC236}">
                  <a16:creationId xmlns:a16="http://schemas.microsoft.com/office/drawing/2014/main" id="{0D1C2CF9-0F83-4AF9-9127-2500E3657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88316" y="7288126"/>
              <a:ext cx="3615368" cy="16420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C966FB-60B6-42DA-B1C5-EAAC966AC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03" y="1"/>
            <a:ext cx="11662303" cy="1690688"/>
          </a:xfrm>
        </p:spPr>
        <p:txBody>
          <a:bodyPr>
            <a:noAutofit/>
          </a:bodyPr>
          <a:lstStyle/>
          <a:p>
            <a:r>
              <a:rPr lang="zh-CN" altLang="en-US" sz="3733">
                <a:latin typeface="Microsoft JhengHei UI"/>
                <a:ea typeface="Microsoft JhengHei UI"/>
                <a:sym typeface="Arial" panose="020B0604020202020204" pitchFamily="34" charset="0"/>
              </a:rPr>
              <a:t>對應各種</a:t>
            </a:r>
            <a:r>
              <a:rPr lang="en-US" altLang="zh-CN" sz="3733">
                <a:latin typeface="Microsoft JhengHei UI"/>
                <a:ea typeface="Microsoft JhengHei UI"/>
                <a:sym typeface="Arial" panose="020B0604020202020204" pitchFamily="34" charset="0"/>
              </a:rPr>
              <a:t>RAID</a:t>
            </a:r>
            <a:r>
              <a:rPr lang="zh-CN" altLang="en-US" sz="3733">
                <a:latin typeface="Microsoft JhengHei UI"/>
                <a:ea typeface="Microsoft JhengHei UI"/>
                <a:sym typeface="Arial" panose="020B0604020202020204" pitchFamily="34" charset="0"/>
              </a:rPr>
              <a:t>組態</a:t>
            </a:r>
            <a:r>
              <a:rPr lang="en-US" altLang="zh-CN" sz="3733">
                <a:latin typeface="Microsoft JhengHei UI"/>
                <a:ea typeface="Microsoft JhengHei UI"/>
                <a:sym typeface="Arial" panose="020B0604020202020204" pitchFamily="34" charset="0"/>
              </a:rPr>
              <a:t>, QNAP All Flash</a:t>
            </a:r>
            <a:r>
              <a:rPr lang="zh-CN" altLang="en-US" sz="3733">
                <a:latin typeface="Microsoft JhengHei UI"/>
                <a:ea typeface="Microsoft JhengHei UI"/>
                <a:sym typeface="Arial" panose="020B0604020202020204" pitchFamily="34" charset="0"/>
              </a:rPr>
              <a:t>系統會自動偵測啟用</a:t>
            </a:r>
            <a:r>
              <a:rPr lang="en-US" altLang="zh-CN" sz="3733">
                <a:latin typeface="Microsoft JhengHei UI"/>
                <a:ea typeface="Microsoft JhengHei UI"/>
                <a:sym typeface="Arial" panose="020B0604020202020204" pitchFamily="34" charset="0"/>
              </a:rPr>
              <a:t>QSAL</a:t>
            </a:r>
            <a:r>
              <a:rPr lang="zh-CN" altLang="en-US" sz="3733">
                <a:latin typeface="Microsoft JhengHei UI"/>
                <a:ea typeface="Microsoft JhengHei UI"/>
                <a:sym typeface="Arial" panose="020B0604020202020204" pitchFamily="34" charset="0"/>
              </a:rPr>
              <a:t>專利技術</a:t>
            </a:r>
            <a:r>
              <a:rPr lang="en-US" altLang="zh-CN" sz="3733">
                <a:latin typeface="Microsoft JhengHei UI"/>
                <a:ea typeface="Microsoft JhengHei UI"/>
                <a:sym typeface="Arial" panose="020B0604020202020204" pitchFamily="34" charset="0"/>
              </a:rPr>
              <a:t>, </a:t>
            </a:r>
            <a:r>
              <a:rPr lang="zh-CN" altLang="en-US" sz="3733">
                <a:latin typeface="Microsoft JhengHei UI"/>
                <a:ea typeface="Microsoft JhengHei UI"/>
                <a:sym typeface="Arial" panose="020B0604020202020204" pitchFamily="34" charset="0"/>
              </a:rPr>
              <a:t>提供預防</a:t>
            </a:r>
            <a:r>
              <a:rPr lang="en-US" altLang="zh-CN" sz="3733">
                <a:latin typeface="Microsoft JhengHei UI"/>
                <a:ea typeface="Microsoft JhengHei UI"/>
                <a:sym typeface="Arial" panose="020B0604020202020204" pitchFamily="34" charset="0"/>
              </a:rPr>
              <a:t>SSD</a:t>
            </a:r>
            <a:r>
              <a:rPr lang="zh-CN" altLang="en-US" sz="3733">
                <a:latin typeface="Microsoft JhengHei UI"/>
                <a:ea typeface="Microsoft JhengHei UI"/>
                <a:sym typeface="Arial" panose="020B0604020202020204" pitchFamily="34" charset="0"/>
              </a:rPr>
              <a:t>發生同時損害的機制 </a:t>
            </a:r>
            <a:endParaRPr lang="en-US" altLang="zh-TW" sz="3733">
              <a:latin typeface="Microsoft JhengHei UI"/>
              <a:ea typeface="Microsoft JhengHei UI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90FF16AC-0A8E-4F4B-A0E4-81330526182A}"/>
              </a:ext>
            </a:extLst>
          </p:cNvPr>
          <p:cNvGrpSpPr/>
          <p:nvPr/>
        </p:nvGrpSpPr>
        <p:grpSpPr>
          <a:xfrm>
            <a:off x="1366782" y="2091574"/>
            <a:ext cx="5439444" cy="1647969"/>
            <a:chOff x="540609" y="1836037"/>
            <a:chExt cx="4079583" cy="1235977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74C11140-6FE6-48C1-B994-B304E6EAA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64" y="2566981"/>
              <a:ext cx="3940228" cy="505033"/>
            </a:xfrm>
            <a:prstGeom prst="rect">
              <a:avLst/>
            </a:prstGeom>
          </p:spPr>
        </p:pic>
        <p:pic>
          <p:nvPicPr>
            <p:cNvPr id="4" name="圖片 3" descr="一張含有 電腦, 桌, 床 的圖片&#10;&#10;自動產生的描述">
              <a:extLst>
                <a:ext uri="{FF2B5EF4-FFF2-40B4-BE49-F238E27FC236}">
                  <a16:creationId xmlns:a16="http://schemas.microsoft.com/office/drawing/2014/main" id="{39613E56-6C6F-4FA7-97FA-3B7042D4A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89" b="26639"/>
            <a:stretch/>
          </p:blipFill>
          <p:spPr>
            <a:xfrm>
              <a:off x="540609" y="1836037"/>
              <a:ext cx="4067336" cy="1077340"/>
            </a:xfrm>
            <a:prstGeom prst="rect">
              <a:avLst/>
            </a:prstGeom>
          </p:spPr>
        </p:pic>
      </p:grpSp>
      <p:sp>
        <p:nvSpPr>
          <p:cNvPr id="10" name="TextBox 7">
            <a:extLst>
              <a:ext uri="{FF2B5EF4-FFF2-40B4-BE49-F238E27FC236}">
                <a16:creationId xmlns:a16="http://schemas.microsoft.com/office/drawing/2014/main" id="{56D08D42-EA5F-47A4-BCE3-A2680E9FFDBE}"/>
              </a:ext>
            </a:extLst>
          </p:cNvPr>
          <p:cNvSpPr txBox="1"/>
          <p:nvPr/>
        </p:nvSpPr>
        <p:spPr>
          <a:xfrm>
            <a:off x="7272485" y="1992921"/>
            <a:ext cx="4800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對應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 5 / 6 / 50 / 60 / TP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這幾種的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 RAID Pool,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將會預設自動啟用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B985C7A4-1B89-45E2-AAD0-E6574A0CD710}"/>
              </a:ext>
            </a:extLst>
          </p:cNvPr>
          <p:cNvGrpSpPr/>
          <p:nvPr/>
        </p:nvGrpSpPr>
        <p:grpSpPr>
          <a:xfrm>
            <a:off x="372413" y="2354240"/>
            <a:ext cx="1429875" cy="1283056"/>
            <a:chOff x="131648" y="1813613"/>
            <a:chExt cx="1072406" cy="962292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5F3D6AE0-1F58-4F21-B7A8-D1188C63F7EF}"/>
                </a:ext>
              </a:extLst>
            </p:cNvPr>
            <p:cNvGrpSpPr/>
            <p:nvPr/>
          </p:nvGrpSpPr>
          <p:grpSpPr>
            <a:xfrm>
              <a:off x="131648" y="1813613"/>
              <a:ext cx="1072406" cy="962292"/>
              <a:chOff x="2369948" y="1461709"/>
              <a:chExt cx="1232742" cy="1106165"/>
            </a:xfrm>
          </p:grpSpPr>
          <p:pic>
            <p:nvPicPr>
              <p:cNvPr id="18" name="圖形 17">
                <a:extLst>
                  <a:ext uri="{FF2B5EF4-FFF2-40B4-BE49-F238E27FC236}">
                    <a16:creationId xmlns:a16="http://schemas.microsoft.com/office/drawing/2014/main" id="{73956904-DDCF-4388-9C48-8D03B38158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b="-11443"/>
              <a:stretch/>
            </p:blipFill>
            <p:spPr>
              <a:xfrm rot="5400000">
                <a:off x="2433236" y="1398421"/>
                <a:ext cx="1106165" cy="1232742"/>
              </a:xfrm>
              <a:prstGeom prst="rect">
                <a:avLst/>
              </a:prstGeom>
              <a:effectLst>
                <a:outerShdw blurRad="215900" dist="190500" dir="780000" sx="94000" sy="94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3785324E-EE9B-4BA3-BB4C-27B682C5B08C}"/>
                  </a:ext>
                </a:extLst>
              </p:cNvPr>
              <p:cNvSpPr/>
              <p:nvPr/>
            </p:nvSpPr>
            <p:spPr>
              <a:xfrm>
                <a:off x="2507891" y="1659382"/>
                <a:ext cx="1094797" cy="701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TW" sz="1600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QSAL </a:t>
                </a:r>
                <a:r>
                  <a:rPr kumimoji="1" lang="zh-TW" altLang="en-US" sz="1600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專利 </a:t>
                </a:r>
                <a:r>
                  <a:rPr kumimoji="1" lang="zh-TW" altLang="en-US" sz="1600" b="1">
                    <a:solidFill>
                      <a:srgbClr val="FF66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動態分布</a:t>
                </a:r>
              </a:p>
            </p:txBody>
          </p:sp>
        </p:grpSp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A6F40338-8F51-4218-8159-DA4F56327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71080"/>
            <a:stretch/>
          </p:blipFill>
          <p:spPr>
            <a:xfrm>
              <a:off x="279310" y="1878018"/>
              <a:ext cx="876300" cy="123958"/>
            </a:xfrm>
            <a:prstGeom prst="rect">
              <a:avLst/>
            </a:prstGeom>
          </p:spPr>
        </p:pic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5EDBBBE7-3873-4994-B990-77AA34007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71080"/>
            <a:stretch/>
          </p:blipFill>
          <p:spPr>
            <a:xfrm>
              <a:off x="279310" y="2610221"/>
              <a:ext cx="876300" cy="123958"/>
            </a:xfrm>
            <a:prstGeom prst="rect">
              <a:avLst/>
            </a:prstGeom>
          </p:spPr>
        </p:pic>
      </p:grpSp>
      <p:pic>
        <p:nvPicPr>
          <p:cNvPr id="8" name="圖形 7">
            <a:extLst>
              <a:ext uri="{FF2B5EF4-FFF2-40B4-BE49-F238E27FC236}">
                <a16:creationId xmlns:a16="http://schemas.microsoft.com/office/drawing/2014/main" id="{836B1107-5FBC-4C47-B810-C71F8E5113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2413" y="4012909"/>
            <a:ext cx="6417915" cy="2491952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370EC346-803D-481A-AFAE-3333A16664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36543" y="2980831"/>
            <a:ext cx="4420812" cy="352403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8025A6E-3CCC-47BC-A02B-AF29AA24BDFE}"/>
              </a:ext>
            </a:extLst>
          </p:cNvPr>
          <p:cNvSpPr txBox="1"/>
          <p:nvPr/>
        </p:nvSpPr>
        <p:spPr>
          <a:xfrm>
            <a:off x="9672607" y="1279174"/>
            <a:ext cx="2479159" cy="348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67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(預計於2020 Q4支援)</a:t>
            </a:r>
            <a:r>
              <a:rPr lang="zh-TW" altLang="en-US" sz="1467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465053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>
            <a:extLst>
              <a:ext uri="{FF2B5EF4-FFF2-40B4-BE49-F238E27FC236}">
                <a16:creationId xmlns:a16="http://schemas.microsoft.com/office/drawing/2014/main" id="{89E7DAA1-478B-44B3-832A-5A2B0B884AE3}"/>
              </a:ext>
            </a:extLst>
          </p:cNvPr>
          <p:cNvGrpSpPr/>
          <p:nvPr/>
        </p:nvGrpSpPr>
        <p:grpSpPr>
          <a:xfrm>
            <a:off x="231729" y="4217635"/>
            <a:ext cx="4851548" cy="2202831"/>
            <a:chOff x="5281398" y="2130931"/>
            <a:chExt cx="5815446" cy="1873802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A8F8D724-8567-484B-BC40-3F1BDA7AEBB0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F62AD897-5AF6-47E9-9AD4-0C1CD54C0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ABCA6E5F-8ECC-418A-9E02-D676A1E0A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0F67AF5-CE7E-47F9-A767-7368F42951DB}"/>
              </a:ext>
            </a:extLst>
          </p:cNvPr>
          <p:cNvGrpSpPr/>
          <p:nvPr/>
        </p:nvGrpSpPr>
        <p:grpSpPr>
          <a:xfrm>
            <a:off x="231729" y="1878347"/>
            <a:ext cx="4851548" cy="1987479"/>
            <a:chOff x="5281398" y="2130931"/>
            <a:chExt cx="5815446" cy="1873802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E4D9BED3-EEAC-4208-B91E-851580286CE0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ABDD46D-AFD8-4544-9091-876572E2B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CF409B0-923F-4302-B5BD-FD45BE279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E54314-FE11-40BD-886A-ACCEDB15A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835" y="2241032"/>
            <a:ext cx="6340523" cy="3187097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C58E303-7BB5-44F0-8C54-AE406F37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err="1">
                <a:cs typeface="Microsoft JhengHei"/>
                <a:sym typeface="Arial" panose="020B0604020202020204" pitchFamily="34" charset="0"/>
              </a:rPr>
              <a:t>專用的</a:t>
            </a:r>
            <a:r>
              <a:rPr lang="en-US" altLang="zh-TW" err="1">
                <a:cs typeface="Microsoft JhengHei"/>
                <a:sym typeface="Arial" panose="020B0604020202020204" pitchFamily="34" charset="0"/>
              </a:rPr>
              <a:t>WORM</a:t>
            </a:r>
            <a:r>
              <a:rPr lang="en-US" altLang="zh-TW" b="1">
                <a:cs typeface="Microsoft JhengHei"/>
                <a:sym typeface="Arial" panose="020B0604020202020204" pitchFamily="34" charset="0"/>
              </a:rPr>
              <a:t> </a:t>
            </a:r>
            <a:r>
              <a:rPr lang="en-US" b="1">
                <a:cs typeface="Microsoft JhengHei"/>
                <a:sym typeface="Arial" panose="020B0604020202020204" pitchFamily="34" charset="0"/>
              </a:rPr>
              <a:t>(</a:t>
            </a:r>
            <a:r>
              <a:rPr lang="zh-TW" altLang="en-US" b="1">
                <a:cs typeface="Microsoft JhengHei"/>
                <a:sym typeface="Arial" panose="020B0604020202020204" pitchFamily="34" charset="0"/>
              </a:rPr>
              <a:t>一寫多讀</a:t>
            </a:r>
            <a:r>
              <a:rPr lang="en-US" b="1">
                <a:cs typeface="Microsoft JhengHei"/>
                <a:sym typeface="Arial" panose="020B0604020202020204" pitchFamily="34" charset="0"/>
              </a:rPr>
              <a:t>) </a:t>
            </a:r>
            <a:r>
              <a:rPr lang="zh-TW" altLang="en-US" b="1">
                <a:cs typeface="Microsoft JhengHei"/>
                <a:sym typeface="Arial" panose="020B0604020202020204" pitchFamily="34" charset="0"/>
              </a:rPr>
              <a:t>功能</a:t>
            </a:r>
            <a:endParaRPr lang="en-US" b="1"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7" name="Google Shape;667;p35">
            <a:extLst>
              <a:ext uri="{FF2B5EF4-FFF2-40B4-BE49-F238E27FC236}">
                <a16:creationId xmlns:a16="http://schemas.microsoft.com/office/drawing/2014/main" id="{5AA2827C-1F55-4F33-A765-E4E184985074}"/>
              </a:ext>
            </a:extLst>
          </p:cNvPr>
          <p:cNvSpPr txBox="1"/>
          <p:nvPr/>
        </p:nvSpPr>
        <p:spPr>
          <a:xfrm>
            <a:off x="554919" y="1954727"/>
            <a:ext cx="4075399" cy="198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>
              <a:lnSpc>
                <a:spcPts val="3200"/>
              </a:lnSpc>
              <a:buClr>
                <a:srgbClr val="F2F2F2"/>
              </a:buClr>
              <a:buSzPts val="2400"/>
            </a:pP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WORM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適用於特殊機關應用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用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於</a:t>
            </a:r>
            <a:r>
              <a:rPr lang="en-US" sz="160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避免修改已保存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資料的需求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啟用此功能後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，共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用資料夾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數據只允許寫入並讀取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使用者不能再進行修改或刪除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，以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確保資料的唯一性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11" name="Google Shape;667;p35">
            <a:extLst>
              <a:ext uri="{FF2B5EF4-FFF2-40B4-BE49-F238E27FC236}">
                <a16:creationId xmlns:a16="http://schemas.microsoft.com/office/drawing/2014/main" id="{DB0EAA20-1B31-4882-9140-C4BD9E4BA8CF}"/>
              </a:ext>
            </a:extLst>
          </p:cNvPr>
          <p:cNvSpPr txBox="1"/>
          <p:nvPr/>
        </p:nvSpPr>
        <p:spPr>
          <a:xfrm>
            <a:off x="549396" y="5305226"/>
            <a:ext cx="4119273" cy="771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25399" lvl="1">
              <a:lnSpc>
                <a:spcPts val="3000"/>
              </a:lnSpc>
              <a:spcBef>
                <a:spcPts val="400"/>
              </a:spcBef>
              <a:buClr>
                <a:srgbClr val="00B0F0"/>
              </a:buClr>
              <a:buSzPct val="70000"/>
            </a:pPr>
            <a:r>
              <a:rPr lang="en-US" sz="1600" b="1">
                <a:solidFill>
                  <a:srgbClr val="EE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Compliance Mode</a:t>
            </a:r>
            <a:r>
              <a:rPr lang="en-US" altLang="zh-TW" sz="1600" b="1">
                <a:solidFill>
                  <a:srgbClr val="EE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EE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: 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完全不能刪除資料夾，只能卸載儲存池並刪除後才能移除資料</a:t>
            </a:r>
          </a:p>
        </p:txBody>
      </p:sp>
      <p:sp>
        <p:nvSpPr>
          <p:cNvPr id="4" name="Google Shape;667;p35">
            <a:extLst>
              <a:ext uri="{FF2B5EF4-FFF2-40B4-BE49-F238E27FC236}">
                <a16:creationId xmlns:a16="http://schemas.microsoft.com/office/drawing/2014/main" id="{5B5515BD-17FF-4709-BF44-BABF970A8818}"/>
              </a:ext>
            </a:extLst>
          </p:cNvPr>
          <p:cNvSpPr txBox="1"/>
          <p:nvPr/>
        </p:nvSpPr>
        <p:spPr>
          <a:xfrm>
            <a:off x="563818" y="4239481"/>
            <a:ext cx="4268449" cy="931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25399" lvl="1">
              <a:lnSpc>
                <a:spcPts val="3000"/>
              </a:lnSpc>
              <a:spcBef>
                <a:spcPts val="400"/>
              </a:spcBef>
              <a:buClr>
                <a:srgbClr val="00B0F0"/>
              </a:buClr>
              <a:buSzPct val="70000"/>
            </a:pPr>
            <a:r>
              <a:rPr lang="en-US" sz="1600" b="1">
                <a:solidFill>
                  <a:srgbClr val="EE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Enterprise Mode </a:t>
            </a:r>
            <a:r>
              <a:rPr lang="en-US" sz="1600">
                <a:solidFill>
                  <a:srgbClr val="EE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: 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只能透過 </a:t>
            </a:r>
            <a:r>
              <a:rPr lang="en-US" sz="160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QuTS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hero UI 或 SSH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登入使用Q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CLI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指令來刪除共享資料夾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D853485A-B97A-46F4-852C-DE985D74C802}"/>
              </a:ext>
            </a:extLst>
          </p:cNvPr>
          <p:cNvCxnSpPr>
            <a:cxnSpLocks/>
          </p:cNvCxnSpPr>
          <p:nvPr/>
        </p:nvCxnSpPr>
        <p:spPr>
          <a:xfrm>
            <a:off x="602169" y="5310863"/>
            <a:ext cx="4127148" cy="0"/>
          </a:xfrm>
          <a:prstGeom prst="line">
            <a:avLst/>
          </a:prstGeom>
          <a:ln w="12700">
            <a:gradFill>
              <a:gsLst>
                <a:gs pos="0">
                  <a:srgbClr val="1DBDFF"/>
                </a:gs>
                <a:gs pos="26000">
                  <a:srgbClr val="08FFFF"/>
                </a:gs>
                <a:gs pos="83000">
                  <a:srgbClr val="08FFFF"/>
                </a:gs>
                <a:gs pos="100000">
                  <a:srgbClr val="29C4FF"/>
                </a:gs>
              </a:gsLst>
              <a:lin ang="0" scaled="0"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864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E55524-166B-470F-90F4-317498755911}"/>
              </a:ext>
            </a:extLst>
          </p:cNvPr>
          <p:cNvSpPr/>
          <p:nvPr/>
        </p:nvSpPr>
        <p:spPr>
          <a:xfrm>
            <a:off x="1771084" y="4160666"/>
            <a:ext cx="11563351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333" b="1" spc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數據完整性</a:t>
            </a:r>
          </a:p>
        </p:txBody>
      </p:sp>
    </p:spTree>
    <p:extLst>
      <p:ext uri="{BB962C8B-B14F-4D97-AF65-F5344CB8AC3E}">
        <p14:creationId xmlns:p14="http://schemas.microsoft.com/office/powerpoint/2010/main" val="2359017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60AB19-9621-4962-88A1-43201EFD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強大的資料自我修復能力</a:t>
            </a: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E3780EC2-B61C-4B68-818A-6E38E0DD3C3E}"/>
              </a:ext>
            </a:extLst>
          </p:cNvPr>
          <p:cNvGrpSpPr/>
          <p:nvPr/>
        </p:nvGrpSpPr>
        <p:grpSpPr>
          <a:xfrm>
            <a:off x="420184" y="2029737"/>
            <a:ext cx="11180973" cy="4359041"/>
            <a:chOff x="104122" y="1363093"/>
            <a:chExt cx="8794107" cy="3428492"/>
          </a:xfrm>
        </p:grpSpPr>
        <p:sp>
          <p:nvSpPr>
            <p:cNvPr id="50" name="矩形: 圓角 49">
              <a:extLst>
                <a:ext uri="{FF2B5EF4-FFF2-40B4-BE49-F238E27FC236}">
                  <a16:creationId xmlns:a16="http://schemas.microsoft.com/office/drawing/2014/main" id="{05760DAF-C719-49A5-B2A8-485F94380B6D}"/>
                </a:ext>
              </a:extLst>
            </p:cNvPr>
            <p:cNvSpPr/>
            <p:nvPr/>
          </p:nvSpPr>
          <p:spPr>
            <a:xfrm>
              <a:off x="2515862" y="4107766"/>
              <a:ext cx="6270567" cy="683819"/>
            </a:xfrm>
            <a:prstGeom prst="roundRect">
              <a:avLst>
                <a:gd name="adj" fmla="val 2267"/>
              </a:avLst>
            </a:prstGeom>
            <a:gradFill>
              <a:gsLst>
                <a:gs pos="0">
                  <a:srgbClr val="29C4FF"/>
                </a:gs>
                <a:gs pos="100000">
                  <a:srgbClr val="08FFFF"/>
                </a:gs>
              </a:gsLst>
              <a:lin ang="5400000" scaled="1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pic>
          <p:nvPicPr>
            <p:cNvPr id="3" name="圖片 2" descr="一張含有 火車, 電腦 的圖片&#10;&#10;自動產生的描述">
              <a:extLst>
                <a:ext uri="{FF2B5EF4-FFF2-40B4-BE49-F238E27FC236}">
                  <a16:creationId xmlns:a16="http://schemas.microsoft.com/office/drawing/2014/main" id="{7A57E5A5-8BED-4303-828B-91870FE68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122" y="1606449"/>
              <a:ext cx="2314790" cy="3127859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1095877-19BF-45D7-A332-FA3B6B1710FE}"/>
                </a:ext>
              </a:extLst>
            </p:cNvPr>
            <p:cNvSpPr/>
            <p:nvPr/>
          </p:nvSpPr>
          <p:spPr>
            <a:xfrm>
              <a:off x="4505219" y="1363093"/>
              <a:ext cx="2185410" cy="2918069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BC9176F-36CA-4AED-8F11-DCEAF41A6BB7}"/>
                </a:ext>
              </a:extLst>
            </p:cNvPr>
            <p:cNvSpPr/>
            <p:nvPr/>
          </p:nvSpPr>
          <p:spPr>
            <a:xfrm>
              <a:off x="6781830" y="1363093"/>
              <a:ext cx="2116399" cy="2918069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60FA6B5-B88B-4A80-9353-6A28BB1460B6}"/>
                </a:ext>
              </a:extLst>
            </p:cNvPr>
            <p:cNvSpPr/>
            <p:nvPr/>
          </p:nvSpPr>
          <p:spPr>
            <a:xfrm>
              <a:off x="2306382" y="1363093"/>
              <a:ext cx="2116399" cy="2918069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1EBC05BC-271A-4C28-B40C-2D802BCD4854}"/>
                </a:ext>
              </a:extLst>
            </p:cNvPr>
            <p:cNvGrpSpPr/>
            <p:nvPr/>
          </p:nvGrpSpPr>
          <p:grpSpPr>
            <a:xfrm>
              <a:off x="7201609" y="2623483"/>
              <a:ext cx="1385451" cy="512990"/>
              <a:chOff x="756833" y="3456247"/>
              <a:chExt cx="1847268" cy="683987"/>
            </a:xfrm>
          </p:grpSpPr>
          <p:cxnSp>
            <p:nvCxnSpPr>
              <p:cNvPr id="47" name="Straight Connector 8">
                <a:extLst>
                  <a:ext uri="{FF2B5EF4-FFF2-40B4-BE49-F238E27FC236}">
                    <a16:creationId xmlns:a16="http://schemas.microsoft.com/office/drawing/2014/main" id="{CDBFBC8D-19B8-4FBE-B7E9-552677B684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10">
                <a:extLst>
                  <a:ext uri="{FF2B5EF4-FFF2-40B4-BE49-F238E27FC236}">
                    <a16:creationId xmlns:a16="http://schemas.microsoft.com/office/drawing/2014/main" id="{40A0E4D8-292C-4FF5-8865-E826E60D9E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81D374A7-AE4B-4609-B9B1-06948AAF2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86659" y="3018205"/>
              <a:ext cx="499770" cy="503615"/>
            </a:xfrm>
            <a:prstGeom prst="rect">
              <a:avLst/>
            </a:prstGeom>
          </p:spPr>
        </p:pic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928E2A6F-83FF-49BD-A867-D8C72EC29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18184" y="3025423"/>
              <a:ext cx="499770" cy="503615"/>
            </a:xfrm>
            <a:prstGeom prst="rect">
              <a:avLst/>
            </a:prstGeom>
          </p:spPr>
        </p:pic>
        <p:sp>
          <p:nvSpPr>
            <p:cNvPr id="12" name="Rectangle 20">
              <a:extLst>
                <a:ext uri="{FF2B5EF4-FFF2-40B4-BE49-F238E27FC236}">
                  <a16:creationId xmlns:a16="http://schemas.microsoft.com/office/drawing/2014/main" id="{C2048C03-4148-4B37-9376-E276DA3B802A}"/>
                </a:ext>
              </a:extLst>
            </p:cNvPr>
            <p:cNvSpPr/>
            <p:nvPr/>
          </p:nvSpPr>
          <p:spPr>
            <a:xfrm>
              <a:off x="8217279" y="3353004"/>
              <a:ext cx="119173" cy="131724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86386DEC-2585-436E-A279-38F39D4976A7}"/>
                </a:ext>
              </a:extLst>
            </p:cNvPr>
            <p:cNvGrpSpPr/>
            <p:nvPr/>
          </p:nvGrpSpPr>
          <p:grpSpPr>
            <a:xfrm>
              <a:off x="4608267" y="2630700"/>
              <a:ext cx="1892582" cy="905555"/>
              <a:chOff x="346483" y="3456247"/>
              <a:chExt cx="2523443" cy="1207407"/>
            </a:xfrm>
          </p:grpSpPr>
          <p:grpSp>
            <p:nvGrpSpPr>
              <p:cNvPr id="40" name="群組 39">
                <a:extLst>
                  <a:ext uri="{FF2B5EF4-FFF2-40B4-BE49-F238E27FC236}">
                    <a16:creationId xmlns:a16="http://schemas.microsoft.com/office/drawing/2014/main" id="{4C90A814-2A39-49D0-973B-DBA39AD946DD}"/>
                  </a:ext>
                </a:extLst>
              </p:cNvPr>
              <p:cNvGrpSpPr/>
              <p:nvPr/>
            </p:nvGrpSpPr>
            <p:grpSpPr>
              <a:xfrm>
                <a:off x="756833" y="3456247"/>
                <a:ext cx="1847268" cy="683987"/>
                <a:chOff x="756833" y="3456247"/>
                <a:chExt cx="1847268" cy="683987"/>
              </a:xfrm>
            </p:grpSpPr>
            <p:cxnSp>
              <p:nvCxnSpPr>
                <p:cNvPr id="45" name="Straight Connector 8">
                  <a:extLst>
                    <a:ext uri="{FF2B5EF4-FFF2-40B4-BE49-F238E27FC236}">
                      <a16:creationId xmlns:a16="http://schemas.microsoft.com/office/drawing/2014/main" id="{654C092C-B816-416E-B6DD-A72CD53145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56833" y="3456902"/>
                  <a:ext cx="894878" cy="562769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10">
                  <a:extLst>
                    <a:ext uri="{FF2B5EF4-FFF2-40B4-BE49-F238E27FC236}">
                      <a16:creationId xmlns:a16="http://schemas.microsoft.com/office/drawing/2014/main" id="{43D06D36-2F1E-4316-A934-5119FBE83B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68084" y="3456247"/>
                  <a:ext cx="936017" cy="683987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1" name="圖形 40">
                <a:extLst>
                  <a:ext uri="{FF2B5EF4-FFF2-40B4-BE49-F238E27FC236}">
                    <a16:creationId xmlns:a16="http://schemas.microsoft.com/office/drawing/2014/main" id="{0DE445AB-47E8-4B96-8586-539520DB4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203566" y="3982545"/>
                <a:ext cx="666360" cy="671486"/>
              </a:xfrm>
              <a:prstGeom prst="rect">
                <a:avLst/>
              </a:prstGeom>
            </p:spPr>
          </p:pic>
          <p:pic>
            <p:nvPicPr>
              <p:cNvPr id="42" name="圖形 41">
                <a:extLst>
                  <a:ext uri="{FF2B5EF4-FFF2-40B4-BE49-F238E27FC236}">
                    <a16:creationId xmlns:a16="http://schemas.microsoft.com/office/drawing/2014/main" id="{833C938F-379E-4A00-BBA6-5457481D7E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12267" y="3992168"/>
                <a:ext cx="666360" cy="671486"/>
              </a:xfrm>
              <a:prstGeom prst="rect">
                <a:avLst/>
              </a:prstGeom>
            </p:spPr>
          </p:pic>
          <p:sp>
            <p:nvSpPr>
              <p:cNvPr id="43" name="Rectangle 18">
                <a:extLst>
                  <a:ext uri="{FF2B5EF4-FFF2-40B4-BE49-F238E27FC236}">
                    <a16:creationId xmlns:a16="http://schemas.microsoft.com/office/drawing/2014/main" id="{8C855EA8-D374-413F-A7D2-4295A2F0BA49}"/>
                  </a:ext>
                </a:extLst>
              </p:cNvPr>
              <p:cNvSpPr/>
              <p:nvPr/>
            </p:nvSpPr>
            <p:spPr>
              <a:xfrm>
                <a:off x="346483" y="4455144"/>
                <a:ext cx="158897" cy="175632"/>
              </a:xfrm>
              <a:prstGeom prst="rect">
                <a:avLst/>
              </a:prstGeom>
              <a:solidFill>
                <a:srgbClr val="FF0066"/>
              </a:solidFill>
              <a:ln>
                <a:solidFill>
                  <a:srgbClr val="99003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sp>
            <p:nvSpPr>
              <p:cNvPr id="44" name="Rectangle 20">
                <a:extLst>
                  <a:ext uri="{FF2B5EF4-FFF2-40B4-BE49-F238E27FC236}">
                    <a16:creationId xmlns:a16="http://schemas.microsoft.com/office/drawing/2014/main" id="{DA631CD2-C2E0-4DAC-92A4-EA9F9ED86760}"/>
                  </a:ext>
                </a:extLst>
              </p:cNvPr>
              <p:cNvSpPr/>
              <p:nvPr/>
            </p:nvSpPr>
            <p:spPr>
              <a:xfrm>
                <a:off x="2077030" y="4434236"/>
                <a:ext cx="158897" cy="175632"/>
              </a:xfrm>
              <a:prstGeom prst="rect">
                <a:avLst/>
              </a:prstGeom>
              <a:solidFill>
                <a:srgbClr val="00FF99"/>
              </a:solidFill>
              <a:ln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5CA782A3-FA3E-4C92-94B8-68E1AF171CFE}"/>
                </a:ext>
              </a:extLst>
            </p:cNvPr>
            <p:cNvGrpSpPr/>
            <p:nvPr/>
          </p:nvGrpSpPr>
          <p:grpSpPr>
            <a:xfrm>
              <a:off x="2398389" y="2644488"/>
              <a:ext cx="1885718" cy="905555"/>
              <a:chOff x="355636" y="3456247"/>
              <a:chExt cx="2514290" cy="1207407"/>
            </a:xfrm>
          </p:grpSpPr>
          <p:grpSp>
            <p:nvGrpSpPr>
              <p:cNvPr id="33" name="群組 32">
                <a:extLst>
                  <a:ext uri="{FF2B5EF4-FFF2-40B4-BE49-F238E27FC236}">
                    <a16:creationId xmlns:a16="http://schemas.microsoft.com/office/drawing/2014/main" id="{0BF0E64A-B2C2-40C9-AAB4-323DE92AA838}"/>
                  </a:ext>
                </a:extLst>
              </p:cNvPr>
              <p:cNvGrpSpPr/>
              <p:nvPr/>
            </p:nvGrpSpPr>
            <p:grpSpPr>
              <a:xfrm>
                <a:off x="756833" y="3456247"/>
                <a:ext cx="1847268" cy="683987"/>
                <a:chOff x="756833" y="3456247"/>
                <a:chExt cx="1847268" cy="683987"/>
              </a:xfrm>
            </p:grpSpPr>
            <p:cxnSp>
              <p:nvCxnSpPr>
                <p:cNvPr id="38" name="Straight Connector 8">
                  <a:extLst>
                    <a:ext uri="{FF2B5EF4-FFF2-40B4-BE49-F238E27FC236}">
                      <a16:creationId xmlns:a16="http://schemas.microsoft.com/office/drawing/2014/main" id="{AA854068-CB27-4778-9850-BBC6F4A701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56833" y="3456902"/>
                  <a:ext cx="894878" cy="562769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10">
                  <a:extLst>
                    <a:ext uri="{FF2B5EF4-FFF2-40B4-BE49-F238E27FC236}">
                      <a16:creationId xmlns:a16="http://schemas.microsoft.com/office/drawing/2014/main" id="{97157DA9-D15E-4EFE-9A9B-D90B179B7E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68084" y="3456247"/>
                  <a:ext cx="936017" cy="683987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4" name="圖形 33">
                <a:extLst>
                  <a:ext uri="{FF2B5EF4-FFF2-40B4-BE49-F238E27FC236}">
                    <a16:creationId xmlns:a16="http://schemas.microsoft.com/office/drawing/2014/main" id="{955736E6-8ECB-48F4-A196-43D7AF973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203566" y="3982545"/>
                <a:ext cx="666360" cy="671486"/>
              </a:xfrm>
              <a:prstGeom prst="rect">
                <a:avLst/>
              </a:prstGeom>
            </p:spPr>
          </p:pic>
          <p:pic>
            <p:nvPicPr>
              <p:cNvPr id="35" name="圖形 34">
                <a:extLst>
                  <a:ext uri="{FF2B5EF4-FFF2-40B4-BE49-F238E27FC236}">
                    <a16:creationId xmlns:a16="http://schemas.microsoft.com/office/drawing/2014/main" id="{D921DC05-6451-4C54-993B-BB30738777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12267" y="3992168"/>
                <a:ext cx="666360" cy="671486"/>
              </a:xfrm>
              <a:prstGeom prst="rect">
                <a:avLst/>
              </a:prstGeom>
            </p:spPr>
          </p:pic>
          <p:sp>
            <p:nvSpPr>
              <p:cNvPr id="36" name="Rectangle 18">
                <a:extLst>
                  <a:ext uri="{FF2B5EF4-FFF2-40B4-BE49-F238E27FC236}">
                    <a16:creationId xmlns:a16="http://schemas.microsoft.com/office/drawing/2014/main" id="{D75055D2-716A-4E73-B4F0-9C80DA4E3107}"/>
                  </a:ext>
                </a:extLst>
              </p:cNvPr>
              <p:cNvSpPr/>
              <p:nvPr/>
            </p:nvSpPr>
            <p:spPr>
              <a:xfrm>
                <a:off x="355636" y="4455899"/>
                <a:ext cx="158897" cy="175632"/>
              </a:xfrm>
              <a:prstGeom prst="rect">
                <a:avLst/>
              </a:prstGeom>
              <a:solidFill>
                <a:srgbClr val="FF0066"/>
              </a:solidFill>
              <a:ln>
                <a:solidFill>
                  <a:srgbClr val="99003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  <p:sp>
            <p:nvSpPr>
              <p:cNvPr id="37" name="Rectangle 20">
                <a:extLst>
                  <a:ext uri="{FF2B5EF4-FFF2-40B4-BE49-F238E27FC236}">
                    <a16:creationId xmlns:a16="http://schemas.microsoft.com/office/drawing/2014/main" id="{B8140258-7DBB-406D-816A-C968EC42EBE3}"/>
                  </a:ext>
                </a:extLst>
              </p:cNvPr>
              <p:cNvSpPr/>
              <p:nvPr/>
            </p:nvSpPr>
            <p:spPr>
              <a:xfrm>
                <a:off x="2086183" y="4434991"/>
                <a:ext cx="158897" cy="175632"/>
              </a:xfrm>
              <a:prstGeom prst="rect">
                <a:avLst/>
              </a:prstGeom>
              <a:solidFill>
                <a:srgbClr val="00FF99"/>
              </a:solidFill>
              <a:ln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13"/>
              </a:p>
            </p:txBody>
          </p:sp>
        </p:grp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EEA8F8CA-26A5-4F46-8611-FE54A2625C64}"/>
                </a:ext>
              </a:extLst>
            </p:cNvPr>
            <p:cNvSpPr/>
            <p:nvPr/>
          </p:nvSpPr>
          <p:spPr>
            <a:xfrm>
              <a:off x="2624017" y="2289498"/>
              <a:ext cx="1492856" cy="365420"/>
            </a:xfrm>
            <a:prstGeom prst="rect">
              <a:avLst/>
            </a:prstGeom>
            <a:gradFill>
              <a:gsLst>
                <a:gs pos="0">
                  <a:srgbClr val="29BDFF"/>
                </a:gs>
                <a:gs pos="100000">
                  <a:srgbClr val="05FFFF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>
                  <a:solidFill>
                    <a:schemeClr val="tx1"/>
                  </a:solidFill>
                  <a:latin typeface="Oswald" pitchFamily="2" charset="0"/>
                  <a:cs typeface="Arial" panose="020B0604020202020204" pitchFamily="34" charset="0"/>
                </a:rPr>
                <a:t>ZFS RAID</a:t>
              </a:r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B7D8ACF6-6854-4BDF-B90F-EBB083180AE9}"/>
                </a:ext>
              </a:extLst>
            </p:cNvPr>
            <p:cNvSpPr/>
            <p:nvPr/>
          </p:nvSpPr>
          <p:spPr>
            <a:xfrm>
              <a:off x="2624017" y="1606306"/>
              <a:ext cx="1492856" cy="365984"/>
            </a:xfrm>
            <a:prstGeom prst="rect">
              <a:avLst/>
            </a:prstGeom>
            <a:gradFill>
              <a:gsLst>
                <a:gs pos="100000">
                  <a:srgbClr val="F10140"/>
                </a:gs>
                <a:gs pos="0">
                  <a:srgbClr val="E50173"/>
                </a:gs>
              </a:gsLst>
              <a:lin ang="108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>
                  <a:solidFill>
                    <a:schemeClr val="bg1"/>
                  </a:solidFill>
                  <a:latin typeface="Oswald" pitchFamily="2" charset="0"/>
                  <a:cs typeface="Arial" panose="020B0604020202020204" pitchFamily="34" charset="0"/>
                </a:rPr>
                <a:t>Application</a:t>
              </a:r>
            </a:p>
          </p:txBody>
        </p:sp>
        <p:cxnSp>
          <p:nvCxnSpPr>
            <p:cNvPr id="17" name="Straight Connector 17">
              <a:extLst>
                <a:ext uri="{FF2B5EF4-FFF2-40B4-BE49-F238E27FC236}">
                  <a16:creationId xmlns:a16="http://schemas.microsoft.com/office/drawing/2014/main" id="{9AF3A77F-68F2-4E7A-A502-795448890FDB}"/>
                </a:ext>
              </a:extLst>
            </p:cNvPr>
            <p:cNvCxnSpPr>
              <a:cxnSpLocks/>
              <a:stCxn id="16" idx="2"/>
              <a:endCxn id="15" idx="0"/>
            </p:cNvCxnSpPr>
            <p:nvPr/>
          </p:nvCxnSpPr>
          <p:spPr>
            <a:xfrm>
              <a:off x="3370445" y="1972289"/>
              <a:ext cx="0" cy="31720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1">
              <a:extLst>
                <a:ext uri="{FF2B5EF4-FFF2-40B4-BE49-F238E27FC236}">
                  <a16:creationId xmlns:a16="http://schemas.microsoft.com/office/drawing/2014/main" id="{B1550217-B3F6-42FE-AE51-14348D2690A0}"/>
                </a:ext>
              </a:extLst>
            </p:cNvPr>
            <p:cNvSpPr/>
            <p:nvPr/>
          </p:nvSpPr>
          <p:spPr>
            <a:xfrm>
              <a:off x="2758389" y="2570563"/>
              <a:ext cx="119173" cy="131724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pic>
          <p:nvPicPr>
            <p:cNvPr id="19" name="Graphic 33" descr="Warning">
              <a:extLst>
                <a:ext uri="{FF2B5EF4-FFF2-40B4-BE49-F238E27FC236}">
                  <a16:creationId xmlns:a16="http://schemas.microsoft.com/office/drawing/2014/main" id="{ABBAD159-08F4-4F61-AF18-5D63A4015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10940" y="2615370"/>
              <a:ext cx="446373" cy="446373"/>
            </a:xfrm>
            <a:prstGeom prst="rect">
              <a:avLst/>
            </a:prstGeom>
          </p:spPr>
        </p:pic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2ADA8295-886F-4CF5-9F91-169FF2371740}"/>
                </a:ext>
              </a:extLst>
            </p:cNvPr>
            <p:cNvSpPr/>
            <p:nvPr/>
          </p:nvSpPr>
          <p:spPr>
            <a:xfrm>
              <a:off x="4846585" y="2289498"/>
              <a:ext cx="1492856" cy="365420"/>
            </a:xfrm>
            <a:prstGeom prst="rect">
              <a:avLst/>
            </a:prstGeom>
            <a:gradFill>
              <a:gsLst>
                <a:gs pos="0">
                  <a:srgbClr val="29BDFF"/>
                </a:gs>
                <a:gs pos="100000">
                  <a:srgbClr val="05FFFF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>
                  <a:solidFill>
                    <a:schemeClr val="tx1"/>
                  </a:solidFill>
                  <a:latin typeface="Oswald" pitchFamily="2" charset="0"/>
                  <a:cs typeface="Arial" panose="020B0604020202020204" pitchFamily="34" charset="0"/>
                </a:rPr>
                <a:t>ZFS </a:t>
              </a:r>
              <a:r>
                <a:rPr lang="en-US" altLang="zh-TW">
                  <a:solidFill>
                    <a:schemeClr val="tx1"/>
                  </a:solidFill>
                  <a:latin typeface="Oswald" pitchFamily="2" charset="0"/>
                  <a:cs typeface="Arial" panose="020B0604020202020204" pitchFamily="34" charset="0"/>
                </a:rPr>
                <a:t>RAID</a:t>
              </a:r>
              <a:endParaRPr lang="en-US">
                <a:solidFill>
                  <a:schemeClr val="tx1"/>
                </a:solidFill>
                <a:latin typeface="Oswald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180530C8-07F8-44CB-9F1E-260AA4E14419}"/>
                </a:ext>
              </a:extLst>
            </p:cNvPr>
            <p:cNvSpPr/>
            <p:nvPr/>
          </p:nvSpPr>
          <p:spPr>
            <a:xfrm>
              <a:off x="4846585" y="1606306"/>
              <a:ext cx="1492856" cy="365984"/>
            </a:xfrm>
            <a:prstGeom prst="rect">
              <a:avLst/>
            </a:prstGeom>
            <a:gradFill>
              <a:gsLst>
                <a:gs pos="100000">
                  <a:srgbClr val="F90142"/>
                </a:gs>
                <a:gs pos="0">
                  <a:srgbClr val="E50173"/>
                </a:gs>
              </a:gsLst>
              <a:lin ang="108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>
                  <a:solidFill>
                    <a:schemeClr val="bg1"/>
                  </a:solidFill>
                  <a:latin typeface="Oswald" pitchFamily="2" charset="0"/>
                  <a:cs typeface="Arial" panose="020B0604020202020204" pitchFamily="34" charset="0"/>
                </a:rPr>
                <a:t>Application</a:t>
              </a:r>
            </a:p>
          </p:txBody>
        </p:sp>
        <p:cxnSp>
          <p:nvCxnSpPr>
            <p:cNvPr id="22" name="Straight Connector 30">
              <a:extLst>
                <a:ext uri="{FF2B5EF4-FFF2-40B4-BE49-F238E27FC236}">
                  <a16:creationId xmlns:a16="http://schemas.microsoft.com/office/drawing/2014/main" id="{D896B05C-5B69-4F7C-983C-CB270417F66C}"/>
                </a:ext>
              </a:extLst>
            </p:cNvPr>
            <p:cNvCxnSpPr>
              <a:cxnSpLocks/>
              <a:stCxn id="21" idx="2"/>
              <a:endCxn id="20" idx="0"/>
            </p:cNvCxnSpPr>
            <p:nvPr/>
          </p:nvCxnSpPr>
          <p:spPr>
            <a:xfrm>
              <a:off x="5593013" y="1972289"/>
              <a:ext cx="0" cy="31720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36">
              <a:extLst>
                <a:ext uri="{FF2B5EF4-FFF2-40B4-BE49-F238E27FC236}">
                  <a16:creationId xmlns:a16="http://schemas.microsoft.com/office/drawing/2014/main" id="{301E3C2A-1FA6-4EE4-9122-6D359864C595}"/>
                </a:ext>
              </a:extLst>
            </p:cNvPr>
            <p:cNvSpPr/>
            <p:nvPr/>
          </p:nvSpPr>
          <p:spPr>
            <a:xfrm>
              <a:off x="4999944" y="2570563"/>
              <a:ext cx="119173" cy="131724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cxnSp>
          <p:nvCxnSpPr>
            <p:cNvPr id="24" name="Straight Connector 39">
              <a:extLst>
                <a:ext uri="{FF2B5EF4-FFF2-40B4-BE49-F238E27FC236}">
                  <a16:creationId xmlns:a16="http://schemas.microsoft.com/office/drawing/2014/main" id="{08A417FA-E8BB-47C0-AAFF-7E034D14DF6B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5149490" y="2731000"/>
              <a:ext cx="756687" cy="699053"/>
            </a:xfrm>
            <a:prstGeom prst="line">
              <a:avLst/>
            </a:prstGeom>
            <a:ln w="22860">
              <a:solidFill>
                <a:srgbClr val="00FF99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40">
              <a:extLst>
                <a:ext uri="{FF2B5EF4-FFF2-40B4-BE49-F238E27FC236}">
                  <a16:creationId xmlns:a16="http://schemas.microsoft.com/office/drawing/2014/main" id="{4D10A109-F5A3-4D38-9477-A2CDA886B580}"/>
                </a:ext>
              </a:extLst>
            </p:cNvPr>
            <p:cNvSpPr/>
            <p:nvPr/>
          </p:nvSpPr>
          <p:spPr>
            <a:xfrm>
              <a:off x="7127332" y="2289498"/>
              <a:ext cx="1492856" cy="365420"/>
            </a:xfrm>
            <a:prstGeom prst="rect">
              <a:avLst/>
            </a:prstGeom>
            <a:gradFill>
              <a:gsLst>
                <a:gs pos="0">
                  <a:srgbClr val="29BDFF"/>
                </a:gs>
                <a:gs pos="100000">
                  <a:srgbClr val="05FFFF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>
                  <a:solidFill>
                    <a:schemeClr val="tx1"/>
                  </a:solidFill>
                  <a:latin typeface="Oswald" pitchFamily="2" charset="0"/>
                  <a:cs typeface="Arial" panose="020B0604020202020204" pitchFamily="34" charset="0"/>
                </a:rPr>
                <a:t>ZFS </a:t>
              </a:r>
              <a:r>
                <a:rPr lang="en-US" altLang="zh-TW">
                  <a:solidFill>
                    <a:schemeClr val="tx1"/>
                  </a:solidFill>
                  <a:latin typeface="Oswald" pitchFamily="2" charset="0"/>
                  <a:cs typeface="Arial" panose="020B0604020202020204" pitchFamily="34" charset="0"/>
                </a:rPr>
                <a:t>RAID</a:t>
              </a:r>
              <a:endParaRPr lang="en-US">
                <a:solidFill>
                  <a:schemeClr val="tx1"/>
                </a:solidFill>
                <a:latin typeface="Oswald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41">
              <a:extLst>
                <a:ext uri="{FF2B5EF4-FFF2-40B4-BE49-F238E27FC236}">
                  <a16:creationId xmlns:a16="http://schemas.microsoft.com/office/drawing/2014/main" id="{552D5A88-72E3-44CC-8EB8-DB591EB395C9}"/>
                </a:ext>
              </a:extLst>
            </p:cNvPr>
            <p:cNvSpPr/>
            <p:nvPr/>
          </p:nvSpPr>
          <p:spPr>
            <a:xfrm>
              <a:off x="7127332" y="1606306"/>
              <a:ext cx="1492856" cy="365984"/>
            </a:xfrm>
            <a:prstGeom prst="rect">
              <a:avLst/>
            </a:prstGeom>
            <a:gradFill>
              <a:gsLst>
                <a:gs pos="100000">
                  <a:srgbClr val="ED013F"/>
                </a:gs>
                <a:gs pos="0">
                  <a:srgbClr val="E50173"/>
                </a:gs>
              </a:gsLst>
              <a:lin ang="108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>
                  <a:solidFill>
                    <a:schemeClr val="bg1"/>
                  </a:solidFill>
                  <a:latin typeface="Oswald" pitchFamily="2" charset="0"/>
                  <a:cs typeface="Arial" panose="020B0604020202020204" pitchFamily="34" charset="0"/>
                </a:rPr>
                <a:t>Application</a:t>
              </a:r>
            </a:p>
          </p:txBody>
        </p:sp>
        <p:cxnSp>
          <p:nvCxnSpPr>
            <p:cNvPr id="27" name="Straight Connector 45">
              <a:extLst>
                <a:ext uri="{FF2B5EF4-FFF2-40B4-BE49-F238E27FC236}">
                  <a16:creationId xmlns:a16="http://schemas.microsoft.com/office/drawing/2014/main" id="{A0BA2A72-B78E-495F-BA40-DF4441F9DA99}"/>
                </a:ext>
              </a:extLst>
            </p:cNvPr>
            <p:cNvCxnSpPr>
              <a:cxnSpLocks/>
              <a:stCxn id="26" idx="2"/>
              <a:endCxn id="25" idx="0"/>
            </p:cNvCxnSpPr>
            <p:nvPr/>
          </p:nvCxnSpPr>
          <p:spPr>
            <a:xfrm>
              <a:off x="7873760" y="1972289"/>
              <a:ext cx="0" cy="31720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46">
              <a:extLst>
                <a:ext uri="{FF2B5EF4-FFF2-40B4-BE49-F238E27FC236}">
                  <a16:creationId xmlns:a16="http://schemas.microsoft.com/office/drawing/2014/main" id="{E5FA63D9-2DA2-4F37-A643-8771F9604355}"/>
                </a:ext>
              </a:extLst>
            </p:cNvPr>
            <p:cNvSpPr/>
            <p:nvPr/>
          </p:nvSpPr>
          <p:spPr>
            <a:xfrm>
              <a:off x="6922875" y="3369927"/>
              <a:ext cx="119173" cy="131724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cxnSp>
          <p:nvCxnSpPr>
            <p:cNvPr id="29" name="Straight Connector 49">
              <a:extLst>
                <a:ext uri="{FF2B5EF4-FFF2-40B4-BE49-F238E27FC236}">
                  <a16:creationId xmlns:a16="http://schemas.microsoft.com/office/drawing/2014/main" id="{9EEC6DC0-894F-4227-8B04-72B9DD353FA3}"/>
                </a:ext>
              </a:extLst>
            </p:cNvPr>
            <p:cNvCxnSpPr>
              <a:cxnSpLocks/>
              <a:stCxn id="28" idx="0"/>
              <a:endCxn id="32" idx="2"/>
            </p:cNvCxnSpPr>
            <p:nvPr/>
          </p:nvCxnSpPr>
          <p:spPr>
            <a:xfrm flipV="1">
              <a:off x="6982461" y="2710350"/>
              <a:ext cx="320734" cy="659578"/>
            </a:xfrm>
            <a:prstGeom prst="line">
              <a:avLst/>
            </a:prstGeom>
            <a:ln w="22860">
              <a:solidFill>
                <a:srgbClr val="00FF99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52">
              <a:extLst>
                <a:ext uri="{FF2B5EF4-FFF2-40B4-BE49-F238E27FC236}">
                  <a16:creationId xmlns:a16="http://schemas.microsoft.com/office/drawing/2014/main" id="{5BBF007A-62F2-4A91-849F-F66B5B9AFA1A}"/>
                </a:ext>
              </a:extLst>
            </p:cNvPr>
            <p:cNvSpPr/>
            <p:nvPr/>
          </p:nvSpPr>
          <p:spPr>
            <a:xfrm>
              <a:off x="7243608" y="1909202"/>
              <a:ext cx="119173" cy="131724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cxnSp>
          <p:nvCxnSpPr>
            <p:cNvPr id="31" name="Straight Connector 53">
              <a:extLst>
                <a:ext uri="{FF2B5EF4-FFF2-40B4-BE49-F238E27FC236}">
                  <a16:creationId xmlns:a16="http://schemas.microsoft.com/office/drawing/2014/main" id="{40F3279F-75D1-491A-A35F-AAC95FA8AD78}"/>
                </a:ext>
              </a:extLst>
            </p:cNvPr>
            <p:cNvCxnSpPr>
              <a:cxnSpLocks/>
              <a:endCxn id="32" idx="0"/>
            </p:cNvCxnSpPr>
            <p:nvPr/>
          </p:nvCxnSpPr>
          <p:spPr>
            <a:xfrm>
              <a:off x="7303194" y="2040926"/>
              <a:ext cx="1" cy="537700"/>
            </a:xfrm>
            <a:prstGeom prst="line">
              <a:avLst/>
            </a:prstGeom>
            <a:ln w="22860">
              <a:solidFill>
                <a:srgbClr val="00FF99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52">
              <a:extLst>
                <a:ext uri="{FF2B5EF4-FFF2-40B4-BE49-F238E27FC236}">
                  <a16:creationId xmlns:a16="http://schemas.microsoft.com/office/drawing/2014/main" id="{48939CA5-1421-4CCA-A3EF-D7064DD2FA3D}"/>
                </a:ext>
              </a:extLst>
            </p:cNvPr>
            <p:cNvSpPr/>
            <p:nvPr/>
          </p:nvSpPr>
          <p:spPr>
            <a:xfrm>
              <a:off x="7243608" y="2578625"/>
              <a:ext cx="119173" cy="131724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01E79DD0-C6DE-4096-B0BB-3B7A76171CB2}"/>
                </a:ext>
              </a:extLst>
            </p:cNvPr>
            <p:cNvSpPr txBox="1"/>
            <p:nvPr/>
          </p:nvSpPr>
          <p:spPr>
            <a:xfrm>
              <a:off x="2765747" y="4254545"/>
              <a:ext cx="5854440" cy="459940"/>
            </a:xfrm>
            <a:prstGeom prst="rect">
              <a:avLst/>
            </a:prstGeom>
            <a:noFill/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CN" altLang="en-US" sz="3200" b="1" spc="600">
                  <a:latin typeface="Arial"/>
                  <a:ea typeface="微軟正黑體"/>
                  <a:cs typeface="Calibri"/>
                  <a:sym typeface="Arial" panose="020B0604020202020204" pitchFamily="34" charset="0"/>
                </a:rPr>
                <a:t>能避免系統運行中的原始數據損壞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0279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9BF8D83D-56F0-47C8-9205-1C3436B0F2DA}"/>
              </a:ext>
            </a:extLst>
          </p:cNvPr>
          <p:cNvSpPr/>
          <p:nvPr/>
        </p:nvSpPr>
        <p:spPr>
          <a:xfrm>
            <a:off x="317604" y="2060649"/>
            <a:ext cx="4770413" cy="3715462"/>
          </a:xfrm>
          <a:prstGeom prst="roundRect">
            <a:avLst>
              <a:gd name="adj" fmla="val 1947"/>
            </a:avLst>
          </a:prstGeom>
          <a:gradFill>
            <a:gsLst>
              <a:gs pos="0">
                <a:schemeClr val="tx1"/>
              </a:gs>
              <a:gs pos="75200">
                <a:schemeClr val="tx1">
                  <a:alpha val="77000"/>
                </a:schemeClr>
              </a:gs>
              <a:gs pos="100000">
                <a:schemeClr val="tx1"/>
              </a:gs>
            </a:gsLst>
            <a:lin ang="5400000" scaled="0"/>
          </a:gradFill>
          <a:ln w="9525">
            <a:gradFill>
              <a:gsLst>
                <a:gs pos="100000">
                  <a:srgbClr val="FF0000"/>
                </a:gs>
                <a:gs pos="54100">
                  <a:schemeClr val="tx2">
                    <a:lumMod val="75000"/>
                  </a:schemeClr>
                </a:gs>
                <a:gs pos="8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微軟正黑體"/>
                <a:ea typeface="微軟正黑體"/>
              </a:rPr>
              <a:t>2U 30-bay </a:t>
            </a:r>
            <a:r>
              <a:rPr lang="zh-CN" altLang="en-US">
                <a:latin typeface="微軟正黑體"/>
                <a:ea typeface="微軟正黑體"/>
              </a:rPr>
              <a:t>全快閃儲存</a:t>
            </a:r>
            <a:r>
              <a:rPr lang="en-US" altLang="zh-CN">
                <a:latin typeface="微軟正黑體"/>
                <a:ea typeface="微軟正黑體"/>
              </a:rPr>
              <a:t> (AFA)</a:t>
            </a:r>
            <a:endParaRPr lang="zh-TW" altLang="en-US">
              <a:latin typeface="微軟正黑體"/>
              <a:ea typeface="微軟正黑體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64E06A8-A428-8A44-A44E-A05D9B7E9CCE}"/>
              </a:ext>
            </a:extLst>
          </p:cNvPr>
          <p:cNvSpPr/>
          <p:nvPr/>
        </p:nvSpPr>
        <p:spPr>
          <a:xfrm>
            <a:off x="5333343" y="1822049"/>
            <a:ext cx="6642411" cy="49337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37061" indent="-237061">
              <a:lnSpc>
                <a:spcPts val="2667"/>
              </a:lnSpc>
              <a:spcBef>
                <a:spcPts val="8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zh-TW" altLang="en-US" sz="2400" b="1">
                <a:latin typeface="微軟正黑體"/>
                <a:ea typeface="微軟正黑體"/>
              </a:rPr>
              <a:t>高達 </a:t>
            </a:r>
            <a:r>
              <a:rPr lang="en-US" altLang="zh-TW" sz="2667" b="1">
                <a:solidFill>
                  <a:srgbClr val="FF0000"/>
                </a:solidFill>
                <a:latin typeface="微軟正黑體"/>
                <a:ea typeface="微軟正黑體"/>
              </a:rPr>
              <a:t>596K / 345K </a:t>
            </a:r>
            <a:r>
              <a:rPr lang="en-US" altLang="zh-TW" sz="2400" b="1">
                <a:latin typeface="微軟正黑體"/>
                <a:ea typeface="微軟正黑體"/>
              </a:rPr>
              <a:t>IOPS</a:t>
            </a:r>
            <a:r>
              <a:rPr lang="zh-TW" altLang="en-US" sz="2400" b="1">
                <a:latin typeface="微軟正黑體"/>
                <a:ea typeface="微軟正黑體"/>
              </a:rPr>
              <a:t> 的</a:t>
            </a:r>
            <a:r>
              <a:rPr lang="en-US" altLang="zh-TW" sz="2400" b="1">
                <a:latin typeface="微軟正黑體"/>
                <a:ea typeface="微軟正黑體"/>
              </a:rPr>
              <a:t> 4K</a:t>
            </a:r>
            <a:br>
              <a:rPr lang="en-US" altLang="zh-TW" sz="2400" b="1">
                <a:latin typeface="微軟正黑體"/>
                <a:ea typeface="微軟正黑體"/>
              </a:rPr>
            </a:br>
            <a:r>
              <a:rPr lang="zh-TW" altLang="en-US" sz="2400" b="1">
                <a:latin typeface="微軟正黑體"/>
                <a:ea typeface="微軟正黑體"/>
              </a:rPr>
              <a:t>隨機讀寫效能</a:t>
            </a:r>
            <a:endParaRPr lang="en-US" altLang="zh-TW" sz="2400" b="1">
              <a:latin typeface="微軟正黑體"/>
              <a:ea typeface="微軟正黑體"/>
            </a:endParaRPr>
          </a:p>
          <a:p>
            <a:pPr marL="237061" indent="-237061">
              <a:lnSpc>
                <a:spcPts val="2667"/>
              </a:lnSpc>
              <a:spcBef>
                <a:spcPts val="8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ZFS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檔案系統守護資料安全性</a:t>
            </a:r>
            <a:endParaRPr lang="en-US" altLang="zh-TW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7061" indent="-237061">
              <a:lnSpc>
                <a:spcPts val="2667"/>
              </a:lnSpc>
              <a:spcBef>
                <a:spcPts val="8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資料減量技術 </a:t>
            </a:r>
            <a:endParaRPr lang="en-US" altLang="zh-TW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9824" lvl="1" indent="-118530">
              <a:lnSpc>
                <a:spcPts val="2667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zh-TW" altLang="en-US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提升儲存效率與投資報酬率</a:t>
            </a:r>
            <a:endParaRPr lang="en-US" altLang="zh-TW" sz="1867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9824" lvl="1" indent="-118530">
              <a:lnSpc>
                <a:spcPts val="2667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zh-TW" altLang="en-US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去重複</a:t>
            </a:r>
            <a:r>
              <a:rPr lang="en-US" altLang="zh-TW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 (de-duplication)</a:t>
            </a:r>
            <a:r>
              <a:rPr lang="zh-TW" altLang="en-US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、在線壓縮</a:t>
            </a:r>
            <a:r>
              <a:rPr lang="en-US" altLang="zh-TW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 (inline compression)</a:t>
            </a:r>
            <a:r>
              <a:rPr lang="zh-TW" altLang="en-US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、資料壓實</a:t>
            </a:r>
            <a:r>
              <a:rPr lang="en-US" altLang="zh-TW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 (data compaction)</a:t>
            </a:r>
          </a:p>
          <a:p>
            <a:pPr marL="237061" indent="-237061">
              <a:lnSpc>
                <a:spcPts val="2667"/>
              </a:lnSpc>
              <a:spcBef>
                <a:spcPts val="8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TW" sz="2400" b="1">
                <a:latin typeface="微軟正黑體"/>
                <a:ea typeface="微軟正黑體"/>
              </a:rPr>
              <a:t>Unified Storage </a:t>
            </a:r>
            <a:r>
              <a:rPr lang="zh-TW" altLang="en-US" sz="2400" b="1">
                <a:latin typeface="微軟正黑體"/>
                <a:ea typeface="微軟正黑體"/>
              </a:rPr>
              <a:t>支援</a:t>
            </a:r>
            <a:r>
              <a:rPr lang="en-US" altLang="zh-TW" sz="2400" b="1">
                <a:latin typeface="微軟正黑體"/>
                <a:ea typeface="微軟正黑體"/>
              </a:rPr>
              <a:t> </a:t>
            </a:r>
            <a:r>
              <a:rPr lang="en-US" altLang="zh-TW" sz="2400" b="1" err="1">
                <a:latin typeface="微軟正黑體"/>
                <a:ea typeface="微軟正黑體"/>
              </a:rPr>
              <a:t>iSCSi</a:t>
            </a:r>
            <a:r>
              <a:rPr lang="en-US" altLang="zh-TW" sz="2400" b="1">
                <a:latin typeface="微軟正黑體"/>
                <a:ea typeface="微軟正黑體"/>
              </a:rPr>
              <a:t>/ FC/ NFS/ CIFS/ FTP/ S3</a:t>
            </a:r>
          </a:p>
          <a:p>
            <a:pPr marL="237061" indent="-237061">
              <a:lnSpc>
                <a:spcPts val="2667"/>
              </a:lnSpc>
              <a:spcBef>
                <a:spcPts val="8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應用儲存一體機</a:t>
            </a:r>
            <a:endParaRPr lang="en-US" altLang="zh-TW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9824" lvl="1" indent="-118530">
              <a:lnSpc>
                <a:spcPts val="2667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zh-TW" altLang="en-US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內建軟體容器工作站</a:t>
            </a:r>
            <a:r>
              <a:rPr lang="en-US" altLang="zh-TW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 (Container Station) </a:t>
            </a:r>
            <a:r>
              <a:rPr lang="zh-TW" altLang="en-US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與虛擬機工作站</a:t>
            </a:r>
            <a:r>
              <a:rPr lang="en-US" altLang="zh-TW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 (Virtualization Station)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DA48E03-C6BA-8D47-87A7-351BE10BD940}"/>
              </a:ext>
            </a:extLst>
          </p:cNvPr>
          <p:cNvSpPr/>
          <p:nvPr/>
        </p:nvSpPr>
        <p:spPr>
          <a:xfrm>
            <a:off x="412924" y="3260510"/>
            <a:ext cx="4728566" cy="830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2U 30-bay</a:t>
            </a:r>
          </a:p>
          <a:p>
            <a:pPr algn="ctr"/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吋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SATA SSD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ZFS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檔案系統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51922B1E-BCAE-4C1D-A370-2DC937ACB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699" y="2377147"/>
            <a:ext cx="4297691" cy="600312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8172ABF-2531-4734-A18A-EF2B878EACF6}"/>
              </a:ext>
            </a:extLst>
          </p:cNvPr>
          <p:cNvSpPr/>
          <p:nvPr/>
        </p:nvSpPr>
        <p:spPr>
          <a:xfrm>
            <a:off x="193221" y="5410745"/>
            <a:ext cx="5086649" cy="1726235"/>
          </a:xfrm>
          <a:prstGeom prst="roundRect">
            <a:avLst>
              <a:gd name="adj" fmla="val 16738"/>
            </a:avLst>
          </a:prstGeom>
          <a:gradFill>
            <a:gsLst>
              <a:gs pos="0">
                <a:schemeClr val="tx1">
                  <a:lumMod val="85000"/>
                  <a:lumOff val="15000"/>
                  <a:alpha val="43000"/>
                </a:schemeClr>
              </a:gs>
              <a:gs pos="100000">
                <a:schemeClr val="bg2">
                  <a:lumMod val="10000"/>
                  <a:alpha val="13000"/>
                </a:schemeClr>
              </a:gs>
            </a:gsLst>
            <a:lin ang="5400000" scaled="1"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 descr="一張含有 電腦, 烤箱, 坐, 微波爐 的圖片&#10;&#10;自動產生的描述">
            <a:extLst>
              <a:ext uri="{FF2B5EF4-FFF2-40B4-BE49-F238E27FC236}">
                <a16:creationId xmlns:a16="http://schemas.microsoft.com/office/drawing/2014/main" id="{9B1215A0-56C1-4DA1-8500-932A0DC7A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2" y="4524186"/>
            <a:ext cx="4975598" cy="201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053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群組 59">
            <a:extLst>
              <a:ext uri="{FF2B5EF4-FFF2-40B4-BE49-F238E27FC236}">
                <a16:creationId xmlns:a16="http://schemas.microsoft.com/office/drawing/2014/main" id="{303BF025-C993-4A82-86C4-EC58AC61311E}"/>
              </a:ext>
            </a:extLst>
          </p:cNvPr>
          <p:cNvGrpSpPr/>
          <p:nvPr/>
        </p:nvGrpSpPr>
        <p:grpSpPr>
          <a:xfrm>
            <a:off x="256767" y="4087577"/>
            <a:ext cx="11678467" cy="2393808"/>
            <a:chOff x="133966" y="3069370"/>
            <a:chExt cx="8758850" cy="1795356"/>
          </a:xfrm>
        </p:grpSpPr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BB076557-9AAE-4D9C-A4D7-F9B38CA12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3966" y="3069370"/>
              <a:ext cx="2101800" cy="1795356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F4DBB466-348E-4D48-B155-FE80D09D7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52983" y="3069370"/>
              <a:ext cx="2101800" cy="1795356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607EC979-396E-427C-A6B0-AEFBFABCF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72000" y="3069370"/>
              <a:ext cx="2101800" cy="1795356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1408FDA5-3F05-4BE7-88AB-86B4F9F0D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91016" y="3069370"/>
              <a:ext cx="2101800" cy="1795356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D9E8A60B-1EC9-4514-A80B-772B10ABC040}"/>
                </a:ext>
              </a:extLst>
            </p:cNvPr>
            <p:cNvSpPr txBox="1"/>
            <p:nvPr/>
          </p:nvSpPr>
          <p:spPr>
            <a:xfrm>
              <a:off x="252925" y="3183668"/>
              <a:ext cx="1921293" cy="256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2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原始</a:t>
              </a:r>
              <a:r>
                <a:rPr lang="en-US" altLang="zh-TW" sz="162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block</a:t>
              </a:r>
              <a:r>
                <a:rPr lang="zh-TW" altLang="en-US" sz="162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數據結構</a:t>
              </a: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1C57442B-F28B-4494-A603-0F4B1286CD8C}"/>
                </a:ext>
              </a:extLst>
            </p:cNvPr>
            <p:cNvSpPr txBox="1"/>
            <p:nvPr/>
          </p:nvSpPr>
          <p:spPr>
            <a:xfrm>
              <a:off x="2453771" y="3183668"/>
              <a:ext cx="1921293" cy="256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2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修改資料時</a:t>
              </a:r>
              <a:r>
                <a:rPr lang="zh-TW" altLang="en-US" sz="162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62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COW</a:t>
              </a:r>
              <a:r>
                <a:rPr lang="zh-TW" altLang="en-US" sz="162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新區塊</a:t>
              </a: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645F9A86-0477-4980-BECE-F9AC7A2D5B45}"/>
                </a:ext>
              </a:extLst>
            </p:cNvPr>
            <p:cNvSpPr txBox="1"/>
            <p:nvPr/>
          </p:nvSpPr>
          <p:spPr>
            <a:xfrm>
              <a:off x="4597810" y="3183668"/>
              <a:ext cx="2075989" cy="256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2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寫入完成後將區塊重新指向</a:t>
              </a: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5269E4AA-F3AD-40A9-8270-B22D0A61ABAF}"/>
                </a:ext>
              </a:extLst>
            </p:cNvPr>
            <p:cNvSpPr txBox="1"/>
            <p:nvPr/>
          </p:nvSpPr>
          <p:spPr>
            <a:xfrm>
              <a:off x="6910768" y="3183668"/>
              <a:ext cx="1921293" cy="256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2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刪除舊</a:t>
              </a:r>
              <a:r>
                <a:rPr lang="en-US" altLang="zh-TW" sz="162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block</a:t>
              </a:r>
              <a:r>
                <a:rPr lang="zh-TW" altLang="en-US" sz="162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資料</a:t>
              </a: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8EF85F0D-897B-472B-8FF3-8CBC26921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>
                <a:cs typeface="Arial" panose="020B0604020202020204" pitchFamily="34" charset="0"/>
              </a:rPr>
              <a:t>COW (copy on write) </a:t>
            </a:r>
            <a:r>
              <a:rPr lang="zh-TW" altLang="en-US"/>
              <a:t>機制</a:t>
            </a:r>
            <a:br>
              <a:rPr lang="en-US" altLang="zh-TW"/>
            </a:br>
            <a:r>
              <a:rPr lang="zh-TW" altLang="en-US"/>
              <a:t>免除意外斷電時的煩惱問題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35FE9A8-023B-4E66-9C0A-10BB5AB07D33}"/>
              </a:ext>
            </a:extLst>
          </p:cNvPr>
          <p:cNvSpPr txBox="1"/>
          <p:nvPr/>
        </p:nvSpPr>
        <p:spPr>
          <a:xfrm>
            <a:off x="296779" y="1905571"/>
            <a:ext cx="11598443" cy="170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56" indent="-160335">
              <a:lnSpc>
                <a:spcPct val="150000"/>
              </a:lnSpc>
              <a:buClr>
                <a:srgbClr val="FF000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ZFS 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並不是</a:t>
            </a:r>
            <a:r>
              <a:rPr lang="en-US" altLang="zh-TW" b="1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使用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傳統的日誌系統來保護中繼資料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因為它並不需要就地檔案更新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.</a:t>
            </a:r>
          </a:p>
          <a:p>
            <a:pPr marL="271456" indent="-160335">
              <a:lnSpc>
                <a:spcPct val="150000"/>
              </a:lnSpc>
              <a:buClr>
                <a:srgbClr val="FF000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COW</a:t>
            </a:r>
            <a:r>
              <a:rPr lang="zh-CN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的機制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在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ZFS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上</a:t>
            </a:r>
            <a:r>
              <a:rPr lang="zh-CN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寫入或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修改數據時，新數據將被寫入不同的空</a:t>
            </a:r>
            <a:r>
              <a:rPr lang="zh-CN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區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塊，而不是修改舊數據區塊。 </a:t>
            </a:r>
            <a:r>
              <a:rPr lang="zh-CN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會到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寫入</a:t>
            </a:r>
            <a:r>
              <a:rPr lang="zh-CN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完全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完成後，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ZFS 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將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metadata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指向新位置，最後才刪除舊區塊來釋放磁碟空間。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CN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過程中即使遇到意外也完全不會影響到既存的原始資料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0E98B1E-B22D-44FB-879D-027EFDD79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483" y="4978994"/>
            <a:ext cx="1907519" cy="140705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9445C2B-E056-4730-A645-6163C7666A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1906" y="4978994"/>
            <a:ext cx="1971005" cy="134736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A1F9F9F-5CBA-4391-9DC0-54EEF386A5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9374" y="4978994"/>
            <a:ext cx="1869057" cy="134736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214ACA4-AD6A-4215-A78F-19E29F5F6A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520" y="5034117"/>
            <a:ext cx="1894128" cy="1292241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D22E0CB8-12F8-4BEC-B6EB-DA741977E7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80349" y="5149517"/>
            <a:ext cx="586883" cy="794737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3E721E48-7120-46B0-8070-1C16273393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36963" y="5149516"/>
            <a:ext cx="586883" cy="794737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7A81B40F-93B3-4699-A7BC-E2901FABC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87161" y="5149514"/>
            <a:ext cx="586883" cy="7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22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E55524-166B-470F-90F4-317498755911}"/>
              </a:ext>
            </a:extLst>
          </p:cNvPr>
          <p:cNvSpPr/>
          <p:nvPr/>
        </p:nvSpPr>
        <p:spPr>
          <a:xfrm>
            <a:off x="1844361" y="4140821"/>
            <a:ext cx="11563351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333" b="1" spc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災難復原</a:t>
            </a:r>
          </a:p>
        </p:txBody>
      </p:sp>
    </p:spTree>
    <p:extLst>
      <p:ext uri="{BB962C8B-B14F-4D97-AF65-F5344CB8AC3E}">
        <p14:creationId xmlns:p14="http://schemas.microsoft.com/office/powerpoint/2010/main" val="2281113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9796D354-348B-4824-86B2-A20DE83418D0}"/>
              </a:ext>
            </a:extLst>
          </p:cNvPr>
          <p:cNvSpPr/>
          <p:nvPr/>
        </p:nvSpPr>
        <p:spPr>
          <a:xfrm rot="10800000">
            <a:off x="486698" y="1936150"/>
            <a:ext cx="7320116" cy="4396497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0" name="圖形 49">
            <a:extLst>
              <a:ext uri="{FF2B5EF4-FFF2-40B4-BE49-F238E27FC236}">
                <a16:creationId xmlns:a16="http://schemas.microsoft.com/office/drawing/2014/main" id="{8698050B-BF93-42DA-BCE0-026BD4CFF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6863" y="5042685"/>
            <a:ext cx="5092647" cy="80652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5100"/>
              </a:lnSpc>
            </a:pPr>
            <a:r>
              <a:rPr lang="zh-TW" altLang="en-US">
                <a:latin typeface="微軟正黑體"/>
                <a:ea typeface="微軟正黑體"/>
              </a:rPr>
              <a:t>並一次提供三階段的備份方式 </a:t>
            </a:r>
            <a:r>
              <a:rPr lang="en-US" altLang="zh-TW">
                <a:latin typeface="微軟正黑體"/>
                <a:ea typeface="微軟正黑體"/>
              </a:rPr>
              <a:t>:</a:t>
            </a:r>
            <a:br>
              <a:rPr lang="en-US" altLang="zh-TW">
                <a:latin typeface="微軟正黑體"/>
                <a:ea typeface="微軟正黑體"/>
              </a:rPr>
            </a:br>
            <a:r>
              <a:rPr lang="zh-TW" altLang="en-US">
                <a:latin typeface="微軟正黑體"/>
                <a:ea typeface="微軟正黑體"/>
              </a:rPr>
              <a:t>給您最齊全的資料備援保護</a:t>
            </a: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7E1D8E04-E548-42DF-984A-F9E5DF5A44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25137" y="6139618"/>
            <a:ext cx="954080" cy="279759"/>
          </a:xfrm>
          <a:prstGeom prst="rect">
            <a:avLst/>
          </a:prstGeom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25A060F3-C4BB-4BD0-95E3-3E287772BC5C}"/>
              </a:ext>
            </a:extLst>
          </p:cNvPr>
          <p:cNvGrpSpPr/>
          <p:nvPr/>
        </p:nvGrpSpPr>
        <p:grpSpPr>
          <a:xfrm>
            <a:off x="161927" y="5791364"/>
            <a:ext cx="8073135" cy="1248433"/>
            <a:chOff x="121445" y="4343522"/>
            <a:chExt cx="6054851" cy="936325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EE938E0E-6370-406C-B9A9-4583E0AE5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4588" y="4867905"/>
              <a:ext cx="2132607" cy="380948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D05262E6-2535-4A47-931E-9DDC43498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891" y="4841675"/>
              <a:ext cx="2132607" cy="380948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B3E0854C-46B6-4984-B5F7-306D2C4EE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45" y="4877301"/>
              <a:ext cx="2132607" cy="380948"/>
            </a:xfrm>
            <a:prstGeom prst="rect">
              <a:avLst/>
            </a:prstGeom>
          </p:spPr>
        </p:pic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564D2196-21F1-4D00-A4FC-1E2D685122D5}"/>
                </a:ext>
              </a:extLst>
            </p:cNvPr>
            <p:cNvCxnSpPr>
              <a:cxnSpLocks/>
            </p:cNvCxnSpPr>
            <p:nvPr/>
          </p:nvCxnSpPr>
          <p:spPr>
            <a:xfrm>
              <a:off x="1639745" y="4867905"/>
              <a:ext cx="3104902" cy="0"/>
            </a:xfrm>
            <a:prstGeom prst="line">
              <a:avLst/>
            </a:prstGeom>
            <a:ln w="25400">
              <a:gradFill>
                <a:gsLst>
                  <a:gs pos="0">
                    <a:srgbClr val="24B8EC"/>
                  </a:gs>
                  <a:gs pos="100000">
                    <a:srgbClr val="29FFF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oogle Shape;1028;p60">
              <a:extLst>
                <a:ext uri="{FF2B5EF4-FFF2-40B4-BE49-F238E27FC236}">
                  <a16:creationId xmlns:a16="http://schemas.microsoft.com/office/drawing/2014/main" id="{EF8AADA0-EEA5-4491-8B3F-6A8B2C0785D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461849" y="4343522"/>
              <a:ext cx="1422536" cy="936325"/>
            </a:xfrm>
            <a:prstGeom prst="rect">
              <a:avLst/>
            </a:prstGeom>
            <a:noFill/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2" name="圖片 71">
              <a:extLst>
                <a:ext uri="{FF2B5EF4-FFF2-40B4-BE49-F238E27FC236}">
                  <a16:creationId xmlns:a16="http://schemas.microsoft.com/office/drawing/2014/main" id="{0DAF7758-29B0-3845-ADDD-032144EF7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36" b="89959" l="6803" r="90000">
                          <a14:foregroundMark x1="89426" y1="45492" x2="89426" y2="45492"/>
                          <a14:foregroundMark x1="6803" y1="42008" x2="6803" y2="420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7921" y="4441444"/>
              <a:ext cx="1763054" cy="742691"/>
            </a:xfrm>
            <a:prstGeom prst="rect">
              <a:avLst/>
            </a:prstGeom>
          </p:spPr>
        </p:pic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853A931F-8191-174F-BEB7-36B5B98D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36" b="89959" l="6803" r="90000">
                          <a14:foregroundMark x1="89426" y1="45492" x2="89426" y2="45492"/>
                          <a14:foregroundMark x1="6803" y1="42008" x2="6803" y2="420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13242" y="4422958"/>
              <a:ext cx="1763054" cy="742691"/>
            </a:xfrm>
            <a:prstGeom prst="rect">
              <a:avLst/>
            </a:prstGeom>
          </p:spPr>
        </p:pic>
      </p:grpSp>
      <p:pic>
        <p:nvPicPr>
          <p:cNvPr id="5" name="圖片 4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FF2E0D2D-9F67-452E-816C-68879A5222C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6399929" y="5319150"/>
            <a:ext cx="1659144" cy="437517"/>
          </a:xfrm>
          <a:prstGeom prst="rect">
            <a:avLst/>
          </a:prstGeom>
        </p:spPr>
      </p:pic>
      <p:pic>
        <p:nvPicPr>
          <p:cNvPr id="6" name="圖片 5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012B9C00-D0B3-48C9-853E-BF10B98AB89F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0"/>
          </a:blip>
          <a:stretch>
            <a:fillRect/>
          </a:stretch>
        </p:blipFill>
        <p:spPr>
          <a:xfrm>
            <a:off x="4694154" y="5489487"/>
            <a:ext cx="1545505" cy="245848"/>
          </a:xfrm>
          <a:prstGeom prst="rect">
            <a:avLst/>
          </a:prstGeom>
        </p:spPr>
      </p:pic>
      <p:pic>
        <p:nvPicPr>
          <p:cNvPr id="11" name="Google Shape;1038;p60">
            <a:extLst>
              <a:ext uri="{FF2B5EF4-FFF2-40B4-BE49-F238E27FC236}">
                <a16:creationId xmlns:a16="http://schemas.microsoft.com/office/drawing/2014/main" id="{D3034444-F6DD-4AD5-8BD1-466BB56CE844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52446" y="2082109"/>
            <a:ext cx="1184909" cy="1247867"/>
          </a:xfrm>
          <a:prstGeom prst="rect">
            <a:avLst/>
          </a:prstGeom>
          <a:noFill/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橢圓 18">
            <a:extLst>
              <a:ext uri="{FF2B5EF4-FFF2-40B4-BE49-F238E27FC236}">
                <a16:creationId xmlns:a16="http://schemas.microsoft.com/office/drawing/2014/main" id="{970BEA93-EEC8-45EF-9F7D-26B26F573609}"/>
              </a:ext>
            </a:extLst>
          </p:cNvPr>
          <p:cNvSpPr/>
          <p:nvPr/>
        </p:nvSpPr>
        <p:spPr>
          <a:xfrm>
            <a:off x="6543033" y="3487933"/>
            <a:ext cx="1103913" cy="1162567"/>
          </a:xfrm>
          <a:prstGeom prst="ellipse">
            <a:avLst/>
          </a:prstGeom>
          <a:gradFill>
            <a:gsLst>
              <a:gs pos="0">
                <a:srgbClr val="4CCDD2"/>
              </a:gs>
              <a:gs pos="100000">
                <a:srgbClr val="6DFFA8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F89920D7-0F57-4911-84B9-6707638748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9654" y="3643371"/>
            <a:ext cx="808721" cy="851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B4D65562-E9F8-4559-9DA7-B462956C7EC7}"/>
              </a:ext>
            </a:extLst>
          </p:cNvPr>
          <p:cNvSpPr/>
          <p:nvPr/>
        </p:nvSpPr>
        <p:spPr>
          <a:xfrm>
            <a:off x="2709346" y="5197930"/>
            <a:ext cx="3088444" cy="37965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867">
                <a:solidFill>
                  <a:schemeClr val="bg1"/>
                </a:solidFill>
                <a:latin typeface="Oswald" pitchFamily="2" charset="0"/>
                <a:ea typeface="新細明體"/>
              </a:rPr>
              <a:t>RPO : </a:t>
            </a:r>
            <a:r>
              <a:rPr lang="zh-TW" altLang="en-US" sz="1867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即時性</a:t>
            </a:r>
            <a:r>
              <a:rPr lang="zh-TW" altLang="en-US" sz="1867" b="1">
                <a:solidFill>
                  <a:schemeClr val="bg1"/>
                </a:solidFill>
                <a:latin typeface="Oswald" pitchFamily="2" charset="0"/>
                <a:ea typeface="Microsoft JhengHei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 sz="1867" b="1">
                <a:solidFill>
                  <a:schemeClr val="bg1"/>
                </a:solidFill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/ </a:t>
            </a:r>
            <a:r>
              <a:rPr lang="zh-TW" altLang="en-US" sz="1867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隨時隨地</a:t>
            </a:r>
            <a:endParaRPr lang="en-US" altLang="zh-TW" sz="1867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3C99028A-4CF8-4F28-921B-30A8A0AD56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6281" y="4893902"/>
            <a:ext cx="942183" cy="1004493"/>
          </a:xfrm>
          <a:prstGeom prst="roundRect">
            <a:avLst>
              <a:gd name="adj" fmla="val 1579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matte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圖形 1">
            <a:extLst>
              <a:ext uri="{FF2B5EF4-FFF2-40B4-BE49-F238E27FC236}">
                <a16:creationId xmlns:a16="http://schemas.microsoft.com/office/drawing/2014/main" id="{FF43C98F-8709-467D-994C-989DAA6181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949323" y="4724974"/>
            <a:ext cx="758972" cy="52545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9F42947-5751-4B40-BE15-6BF5A12B29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017" y="4893903"/>
            <a:ext cx="942183" cy="1004493"/>
          </a:xfrm>
          <a:prstGeom prst="roundRect">
            <a:avLst>
              <a:gd name="adj" fmla="val 1579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matte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1CBCD7AB-31D1-44AF-89AC-1856028DF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6863" y="2399396"/>
            <a:ext cx="5092647" cy="806528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0CACC37E-7C3D-4D94-A515-CF9B5E3186D0}"/>
              </a:ext>
            </a:extLst>
          </p:cNvPr>
          <p:cNvSpPr/>
          <p:nvPr/>
        </p:nvSpPr>
        <p:spPr>
          <a:xfrm>
            <a:off x="2414887" y="2504301"/>
            <a:ext cx="3316597" cy="37965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867">
                <a:solidFill>
                  <a:schemeClr val="bg1"/>
                </a:solidFill>
                <a:latin typeface="Oswald" pitchFamily="2" charset="0"/>
                <a:ea typeface="新細明體"/>
              </a:rPr>
              <a:t>RPO : </a:t>
            </a:r>
            <a:r>
              <a:rPr lang="zh-TW" altLang="en-US" sz="1867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每天</a:t>
            </a:r>
            <a:r>
              <a:rPr lang="zh-TW" altLang="en-US" sz="1867">
                <a:solidFill>
                  <a:schemeClr val="bg1"/>
                </a:solidFill>
                <a:latin typeface="Oswald" pitchFamily="2" charset="0"/>
                <a:ea typeface="Microsoft JhengHei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 sz="1867">
                <a:solidFill>
                  <a:schemeClr val="bg1"/>
                </a:solidFill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/ </a:t>
            </a:r>
            <a:r>
              <a:rPr lang="zh-TW" altLang="en-US" sz="1867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週期性</a:t>
            </a:r>
            <a:endParaRPr lang="en-US" altLang="zh-TW" sz="1867" b="1">
              <a:solidFill>
                <a:schemeClr val="bg1"/>
              </a:solidFill>
              <a:latin typeface="Microsoft JhengHei"/>
              <a:ea typeface="Microsoft JhengHei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30" name="Google Shape;1037;p60">
            <a:extLst>
              <a:ext uri="{FF2B5EF4-FFF2-40B4-BE49-F238E27FC236}">
                <a16:creationId xmlns:a16="http://schemas.microsoft.com/office/drawing/2014/main" id="{7E9EDC92-2DEC-4403-8625-43745A4E21A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4918" y="2102700"/>
            <a:ext cx="1184909" cy="1247867"/>
          </a:xfrm>
          <a:prstGeom prst="rect">
            <a:avLst/>
          </a:prstGeom>
          <a:noFill/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1A259313-39A8-4D48-BB21-CF6DB9F54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6863" y="3806300"/>
            <a:ext cx="5092647" cy="806528"/>
          </a:xfrm>
          <a:prstGeom prst="rect">
            <a:avLst/>
          </a:prstGeom>
        </p:spPr>
      </p:pic>
      <p:sp>
        <p:nvSpPr>
          <p:cNvPr id="40" name="橢圓 39">
            <a:extLst>
              <a:ext uri="{FF2B5EF4-FFF2-40B4-BE49-F238E27FC236}">
                <a16:creationId xmlns:a16="http://schemas.microsoft.com/office/drawing/2014/main" id="{95DC8323-679D-461F-9D56-9C55DF71BCE3}"/>
              </a:ext>
            </a:extLst>
          </p:cNvPr>
          <p:cNvSpPr/>
          <p:nvPr/>
        </p:nvSpPr>
        <p:spPr>
          <a:xfrm>
            <a:off x="665416" y="3512729"/>
            <a:ext cx="1103913" cy="1162567"/>
          </a:xfrm>
          <a:prstGeom prst="ellipse">
            <a:avLst/>
          </a:prstGeom>
          <a:gradFill>
            <a:gsLst>
              <a:gs pos="0">
                <a:srgbClr val="4CCDD2"/>
              </a:gs>
              <a:gs pos="100000">
                <a:srgbClr val="6DFFA8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CCD8379D-D7C7-4822-9DAB-3E2492AB90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3012" y="3647287"/>
            <a:ext cx="808721" cy="851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C377E41D-1C1A-4984-B6D0-2B27A528E946}"/>
              </a:ext>
            </a:extLst>
          </p:cNvPr>
          <p:cNvSpPr/>
          <p:nvPr/>
        </p:nvSpPr>
        <p:spPr>
          <a:xfrm>
            <a:off x="2471062" y="3918997"/>
            <a:ext cx="3341335" cy="37965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867">
                <a:solidFill>
                  <a:schemeClr val="bg1"/>
                </a:solidFill>
                <a:latin typeface="Oswald" pitchFamily="2" charset="0"/>
                <a:ea typeface="新細明體"/>
              </a:rPr>
              <a:t>RPO : </a:t>
            </a:r>
            <a:r>
              <a:rPr lang="zh-TW" altLang="en-US" sz="1867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每小時 </a:t>
            </a:r>
            <a:r>
              <a:rPr lang="en-US" altLang="zh-TW" sz="1867">
                <a:solidFill>
                  <a:schemeClr val="bg1"/>
                </a:solidFill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/ 24</a:t>
            </a:r>
            <a:r>
              <a:rPr lang="zh-TW" altLang="en-US" sz="1867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小時 </a:t>
            </a:r>
            <a:r>
              <a:rPr lang="en-US" altLang="zh-TW" sz="1867">
                <a:solidFill>
                  <a:schemeClr val="bg1"/>
                </a:solidFill>
                <a:latin typeface="Oswald" pitchFamily="2" charset="0"/>
                <a:ea typeface="微軟正黑體"/>
                <a:cs typeface="Calibri"/>
                <a:sym typeface="Arial" panose="020B0604020202020204" pitchFamily="34" charset="0"/>
              </a:rPr>
              <a:t>/ 365</a:t>
            </a:r>
            <a:r>
              <a:rPr lang="zh-TW" altLang="en-US" sz="1867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  <a:sym typeface="Arial" panose="020B0604020202020204" pitchFamily="34" charset="0"/>
              </a:rPr>
              <a:t>天</a:t>
            </a:r>
            <a:endParaRPr lang="en-US" altLang="zh-TW" sz="1867" b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7544EAC-AD21-4D68-BBBE-A04ABB2E9669}"/>
              </a:ext>
            </a:extLst>
          </p:cNvPr>
          <p:cNvSpPr txBox="1"/>
          <p:nvPr/>
        </p:nvSpPr>
        <p:spPr>
          <a:xfrm>
            <a:off x="8139661" y="2087381"/>
            <a:ext cx="3657599" cy="10670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 b="1">
                <a:solidFill>
                  <a:srgbClr val="EE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HBS 3 :</a:t>
            </a:r>
            <a:br>
              <a:rPr lang="zh-TW" altLang="en-US" sz="2133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</a:br>
            <a:r>
              <a:rPr lang="zh-TW" altLang="en-US" sz="1867" b="1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檔案類型</a:t>
            </a:r>
            <a:r>
              <a:rPr lang="en-US" altLang="zh-TW" sz="1867" b="1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, </a:t>
            </a:r>
            <a:r>
              <a:rPr lang="zh-TW" altLang="en-US" sz="1867" b="1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多版本控制</a:t>
            </a:r>
            <a:endParaRPr lang="zh-TW" altLang="en-US" sz="1867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867" b="1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實現備份</a:t>
            </a:r>
            <a:r>
              <a:rPr lang="en-US" altLang="zh-TW" sz="1867" b="1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321</a:t>
            </a:r>
            <a:r>
              <a:rPr lang="zh-TW" altLang="en-US" sz="1867" b="1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的最佳工具</a:t>
            </a:r>
            <a:endParaRPr lang="zh-TW" altLang="en-US" sz="1867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C5EC31A-E4D0-460C-B208-A2C7AE91B586}"/>
              </a:ext>
            </a:extLst>
          </p:cNvPr>
          <p:cNvSpPr txBox="1"/>
          <p:nvPr/>
        </p:nvSpPr>
        <p:spPr>
          <a:xfrm>
            <a:off x="8142782" y="3414636"/>
            <a:ext cx="3982385" cy="10670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 b="1">
                <a:solidFill>
                  <a:srgbClr val="EE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Snapshot &amp; Replica: </a:t>
            </a:r>
            <a:endParaRPr lang="zh-TW" altLang="en-US" sz="2400" b="1">
              <a:solidFill>
                <a:srgbClr val="EE33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867" b="1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區塊層級</a:t>
            </a:r>
            <a:r>
              <a:rPr lang="en-US" altLang="zh-TW" sz="1867" b="1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, </a:t>
            </a:r>
            <a:r>
              <a:rPr lang="zh-TW" altLang="en-US" sz="1867" b="1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多版本控制</a:t>
            </a:r>
            <a:r>
              <a:rPr lang="en-US" altLang="zh-TW" sz="1867" b="1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, </a:t>
            </a:r>
            <a:r>
              <a:rPr lang="en-US" altLang="zh-TW" sz="1867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ZFS</a:t>
            </a:r>
            <a:r>
              <a:rPr lang="zh-TW" altLang="en-US" sz="1867" b="1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提供最輕負載量的快照</a:t>
            </a:r>
            <a:r>
              <a:rPr lang="en-US" altLang="zh-TW" sz="1867" b="1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, </a:t>
            </a:r>
            <a:r>
              <a:rPr lang="zh-TW" altLang="en-US" sz="1867" b="1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完全不影響儲存效能</a:t>
            </a:r>
            <a:endParaRPr lang="zh-TW" altLang="en-US" sz="1867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7CB0486-00FE-49B7-AA5E-689266AB5D4F}"/>
              </a:ext>
            </a:extLst>
          </p:cNvPr>
          <p:cNvSpPr txBox="1"/>
          <p:nvPr/>
        </p:nvSpPr>
        <p:spPr>
          <a:xfrm>
            <a:off x="8233349" y="4991724"/>
            <a:ext cx="3657599" cy="10670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 b="1">
                <a:solidFill>
                  <a:srgbClr val="EE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Snapsync:</a:t>
            </a:r>
            <a:br>
              <a:rPr lang="zh-TW" altLang="en-US" sz="2133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</a:br>
            <a:r>
              <a:rPr lang="zh-TW" altLang="en-US" sz="1867" b="1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區塊層級</a:t>
            </a:r>
            <a:r>
              <a:rPr lang="en-US" altLang="zh-TW" sz="1867" b="1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, </a:t>
            </a:r>
            <a:r>
              <a:rPr lang="zh-TW" altLang="en-US" sz="1867" b="1">
                <a:latin typeface="Microsoft JhengHei" panose="020B0604030504040204" pitchFamily="34" charset="-120"/>
                <a:ea typeface="Microsoft JhengHei" panose="020B0604030504040204" pitchFamily="34" charset="-120"/>
                <a:cs typeface="+mn-lt"/>
              </a:rPr>
              <a:t>讓系統始終維持一份在最新狀態的資料副本</a:t>
            </a:r>
            <a:endParaRPr lang="zh-TW" altLang="en-US" sz="1867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4828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E55524-166B-470F-90F4-317498755911}"/>
              </a:ext>
            </a:extLst>
          </p:cNvPr>
          <p:cNvSpPr/>
          <p:nvPr/>
        </p:nvSpPr>
        <p:spPr>
          <a:xfrm>
            <a:off x="1844361" y="4140821"/>
            <a:ext cx="11563351" cy="9130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5300" b="1" spc="800">
                <a:solidFill>
                  <a:schemeClr val="bg1"/>
                </a:solidFill>
                <a:latin typeface="微軟正黑體"/>
                <a:ea typeface="微軟正黑體"/>
              </a:rPr>
              <a:t>最適搭配</a:t>
            </a:r>
            <a:r>
              <a:rPr lang="en-US" altLang="zh-TW" sz="5300" b="1" spc="800">
                <a:solidFill>
                  <a:schemeClr val="bg1"/>
                </a:solidFill>
                <a:latin typeface="微軟正黑體"/>
                <a:ea typeface="微軟正黑體"/>
              </a:rPr>
              <a:t>App</a:t>
            </a:r>
            <a:endParaRPr lang="zh-TW" altLang="en-US" sz="5333" b="1" spc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15653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4DF2-8FAB-467D-913C-E089933F6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Hyper Data Protector </a:t>
            </a:r>
            <a:r>
              <a:rPr lang="zh-TW" altLang="en-US"/>
              <a:t>虛擬機備份</a:t>
            </a:r>
            <a:br>
              <a:rPr lang="zh-TW" altLang="en-US"/>
            </a:br>
            <a:r>
              <a:rPr lang="zh-TW" altLang="en-US"/>
              <a:t>高速主動式虛擬機備份</a:t>
            </a:r>
          </a:p>
        </p:txBody>
      </p:sp>
      <p:sp>
        <p:nvSpPr>
          <p:cNvPr id="5" name="Google Shape;83;p16">
            <a:extLst>
              <a:ext uri="{FF2B5EF4-FFF2-40B4-BE49-F238E27FC236}">
                <a16:creationId xmlns:a16="http://schemas.microsoft.com/office/drawing/2014/main" id="{80B08D5C-8EE0-4092-BE26-E4B4B3651E13}"/>
              </a:ext>
            </a:extLst>
          </p:cNvPr>
          <p:cNvSpPr txBox="1">
            <a:spLocks/>
          </p:cNvSpPr>
          <p:nvPr/>
        </p:nvSpPr>
        <p:spPr>
          <a:xfrm>
            <a:off x="363720" y="1587124"/>
            <a:ext cx="10195573" cy="2256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ct val="60000"/>
              <a:buNone/>
            </a:pPr>
            <a:r>
              <a:rPr kumimoji="1" lang="zh-TW" altLang="en-US" sz="2800">
                <a:solidFill>
                  <a:srgbClr val="FFE89F"/>
                </a:solidFill>
                <a:latin typeface="Microsoft JhengHei"/>
                <a:ea typeface="Microsoft JhengHei"/>
              </a:rPr>
              <a:t>最適合進行虛擬化應用的AFA, 能主動備份虛擬機就特別重要.</a:t>
            </a:r>
            <a:endParaRPr lang="zh-TW" altLang="en-US" sz="2800">
              <a:solidFill>
                <a:srgbClr val="FFE89F"/>
              </a:solidFill>
              <a:latin typeface="Microsoft JhengHei"/>
              <a:ea typeface="Microsoft JhengHei"/>
            </a:endParaRPr>
          </a:p>
          <a:p>
            <a:pPr marL="267970" indent="-26797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60000"/>
              <a:buFont typeface="Arial" pitchFamily="34" charset="0"/>
              <a:buChar char="●"/>
            </a:pP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</a:rPr>
              <a:t>支援 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VMware, Microsoft Hyper-V</a:t>
            </a:r>
            <a:endParaRPr lang="en-US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  <a:p>
            <a:pPr marL="267970" indent="-26797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ct val="60000"/>
              <a:buFont typeface="Arial" pitchFamily="34" charset="0"/>
              <a:buChar char="●"/>
            </a:pP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</a:rPr>
              <a:t>免費授權讓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VM</a:t>
            </a: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</a:rPr>
              <a:t>備份無上限</a:t>
            </a:r>
            <a:endParaRPr lang="en-US" altLang="zh-TW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267970" indent="-26797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ct val="60000"/>
              <a:buFont typeface="Arial" pitchFamily="34" charset="0"/>
              <a:buChar char="●"/>
            </a:pP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高速主動式備份</a:t>
            </a:r>
            <a:endParaRPr lang="en-US" altLang="zh-TW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67970" indent="-26797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ct val="60000"/>
              <a:buFont typeface="Arial" pitchFamily="34" charset="0"/>
              <a:buChar char="●"/>
            </a:pP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立即還原</a:t>
            </a:r>
            <a:endParaRPr lang="en-US" altLang="zh-TW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67970" indent="-26797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ct val="60000"/>
              <a:buFont typeface="Arial" pitchFamily="34" charset="0"/>
              <a:buChar char="●"/>
            </a:pP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持續監控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9BA69F7-1A2D-44E3-ACC4-FFB6727B1C84}"/>
              </a:ext>
            </a:extLst>
          </p:cNvPr>
          <p:cNvGrpSpPr/>
          <p:nvPr/>
        </p:nvGrpSpPr>
        <p:grpSpPr>
          <a:xfrm>
            <a:off x="3130151" y="4131869"/>
            <a:ext cx="2375260" cy="2315136"/>
            <a:chOff x="717589" y="2231079"/>
            <a:chExt cx="2416341" cy="2303682"/>
          </a:xfrm>
        </p:grpSpPr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B2BA71AD-96A5-4E46-998A-5C767B6A4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17589" y="2231079"/>
              <a:ext cx="2416341" cy="2303682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C4BB012D-C11F-4A00-BE92-FB696BC61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78867" y="2485642"/>
              <a:ext cx="772857" cy="772857"/>
            </a:xfrm>
            <a:prstGeom prst="rect">
              <a:avLst/>
            </a:prstGeom>
          </p:spPr>
        </p:pic>
      </p:grpSp>
      <p:pic>
        <p:nvPicPr>
          <p:cNvPr id="8" name="圖形 7">
            <a:extLst>
              <a:ext uri="{FF2B5EF4-FFF2-40B4-BE49-F238E27FC236}">
                <a16:creationId xmlns:a16="http://schemas.microsoft.com/office/drawing/2014/main" id="{4FE54F26-6622-4A23-85C0-D69C487D3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36729" y="4131869"/>
            <a:ext cx="2375260" cy="2315136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79C80590-DB91-48E5-B1B8-14D4DD9C56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6132"/>
          <a:stretch/>
        </p:blipFill>
        <p:spPr>
          <a:xfrm>
            <a:off x="10871992" y="4437645"/>
            <a:ext cx="705390" cy="676800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C2E5E915-02A7-4ED5-9A88-4E7780A0D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25058" y="5510188"/>
            <a:ext cx="1226375" cy="545792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1CC1FB64-549D-4F7E-B063-8691F9907C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8496044" y="5510188"/>
            <a:ext cx="1226375" cy="545792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C013650D-8727-4429-A17D-7C05C93BF1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92606" y="3646470"/>
            <a:ext cx="1892168" cy="249962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63FB5B26-E87C-4231-96D6-DB9069CF1D86}"/>
              </a:ext>
            </a:extLst>
          </p:cNvPr>
          <p:cNvSpPr txBox="1"/>
          <p:nvPr/>
        </p:nvSpPr>
        <p:spPr>
          <a:xfrm>
            <a:off x="9575021" y="3646470"/>
            <a:ext cx="2166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>
                <a:solidFill>
                  <a:srgbClr val="FFE89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Microsoft Hyper-V</a:t>
            </a:r>
            <a:endParaRPr kumimoji="1" lang="zh-TW" altLang="en-US">
              <a:solidFill>
                <a:srgbClr val="FFE89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A2E45D0-CD8F-4B9D-B110-BE2CB2F69383}"/>
              </a:ext>
            </a:extLst>
          </p:cNvPr>
          <p:cNvSpPr txBox="1"/>
          <p:nvPr/>
        </p:nvSpPr>
        <p:spPr>
          <a:xfrm>
            <a:off x="5850624" y="3157453"/>
            <a:ext cx="273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>
                <a:solidFill>
                  <a:srgbClr val="FFE89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Hyper Data Protector</a:t>
            </a:r>
            <a:endParaRPr kumimoji="1" lang="zh-TW" altLang="en-US" sz="2000">
              <a:solidFill>
                <a:srgbClr val="FFE89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0" name="圖片 19" descr="一張含有 電腦, 膝上型電腦, 書桌, 桌 的圖片&#10;&#10;自動產生的描述">
            <a:extLst>
              <a:ext uri="{FF2B5EF4-FFF2-40B4-BE49-F238E27FC236}">
                <a16:creationId xmlns:a16="http://schemas.microsoft.com/office/drawing/2014/main" id="{282D1689-5D1F-4BDD-9E72-1FF3F633E77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012" y="4709252"/>
            <a:ext cx="3730784" cy="1151781"/>
          </a:xfrm>
          <a:prstGeom prst="rect">
            <a:avLst/>
          </a:prstGeom>
        </p:spPr>
      </p:pic>
      <p:pic>
        <p:nvPicPr>
          <p:cNvPr id="22" name="圖片 21" descr="一張含有 畫畫, 傘 的圖片&#10;&#10;自動產生的描述">
            <a:extLst>
              <a:ext uri="{FF2B5EF4-FFF2-40B4-BE49-F238E27FC236}">
                <a16:creationId xmlns:a16="http://schemas.microsoft.com/office/drawing/2014/main" id="{74341DB8-2E0C-4968-9FF1-A57659B061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089" y="3696042"/>
            <a:ext cx="1024437" cy="104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96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4DF2-8FAB-467D-913C-E089933F6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>
                <a:latin typeface="微軟正黑體"/>
                <a:ea typeface="微軟正黑體"/>
              </a:rPr>
              <a:t>虛擬機/容器 工作站 創建儲存應用一體機</a:t>
            </a:r>
            <a:endParaRPr lang="zh-TW" altLang="en-US" sz="440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29D515DA-A05E-405E-B40B-A01965944206}"/>
              </a:ext>
            </a:extLst>
          </p:cNvPr>
          <p:cNvSpPr/>
          <p:nvPr/>
        </p:nvSpPr>
        <p:spPr>
          <a:xfrm>
            <a:off x="6027731" y="1863226"/>
            <a:ext cx="5389851" cy="4645891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: 圓角化同側角落 5">
            <a:extLst>
              <a:ext uri="{FF2B5EF4-FFF2-40B4-BE49-F238E27FC236}">
                <a16:creationId xmlns:a16="http://schemas.microsoft.com/office/drawing/2014/main" id="{7287EEE3-03E2-4F70-9A80-4EDDE17681BA}"/>
              </a:ext>
            </a:extLst>
          </p:cNvPr>
          <p:cNvSpPr/>
          <p:nvPr/>
        </p:nvSpPr>
        <p:spPr>
          <a:xfrm rot="10800000">
            <a:off x="6160245" y="2018405"/>
            <a:ext cx="5086303" cy="1002555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: 圓角 8">
            <a:extLst>
              <a:ext uri="{FF2B5EF4-FFF2-40B4-BE49-F238E27FC236}">
                <a16:creationId xmlns:a16="http://schemas.microsoft.com/office/drawing/2014/main" id="{8B9D5E42-6C64-4EC1-8614-1A6E70C5E6ED}"/>
              </a:ext>
            </a:extLst>
          </p:cNvPr>
          <p:cNvSpPr/>
          <p:nvPr/>
        </p:nvSpPr>
        <p:spPr>
          <a:xfrm>
            <a:off x="545170" y="1863227"/>
            <a:ext cx="5168470" cy="4645891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: 圓角化同側角落 7">
            <a:extLst>
              <a:ext uri="{FF2B5EF4-FFF2-40B4-BE49-F238E27FC236}">
                <a16:creationId xmlns:a16="http://schemas.microsoft.com/office/drawing/2014/main" id="{1F512FC3-8FD4-41EA-8EE1-5F2613C66043}"/>
              </a:ext>
            </a:extLst>
          </p:cNvPr>
          <p:cNvSpPr/>
          <p:nvPr/>
        </p:nvSpPr>
        <p:spPr>
          <a:xfrm rot="10800000">
            <a:off x="919511" y="2003634"/>
            <a:ext cx="4678334" cy="1066231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33459E6-B77F-4214-96B4-E809CA3A5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663" y="1906618"/>
            <a:ext cx="1148527" cy="11485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D851751-FF32-4EEC-B003-CBD15F48191C}"/>
              </a:ext>
            </a:extLst>
          </p:cNvPr>
          <p:cNvSpPr/>
          <p:nvPr/>
        </p:nvSpPr>
        <p:spPr>
          <a:xfrm>
            <a:off x="2075616" y="2183768"/>
            <a:ext cx="2999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虛擬機工作站</a:t>
            </a:r>
            <a:endParaRPr lang="en-US" altLang="zh-TW" sz="3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88AE923-E00C-4B3A-9DCA-5B974C7F51BA}"/>
              </a:ext>
            </a:extLst>
          </p:cNvPr>
          <p:cNvSpPr/>
          <p:nvPr/>
        </p:nvSpPr>
        <p:spPr>
          <a:xfrm>
            <a:off x="7514277" y="2198103"/>
            <a:ext cx="3414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zh-TW" altLang="en-US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容器工作站</a:t>
            </a:r>
            <a:endParaRPr lang="en-US" altLang="zh-TW" sz="3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C00E343-1173-4C6D-9519-C8A25019AA58}"/>
              </a:ext>
            </a:extLst>
          </p:cNvPr>
          <p:cNvSpPr/>
          <p:nvPr/>
        </p:nvSpPr>
        <p:spPr>
          <a:xfrm>
            <a:off x="748478" y="3198273"/>
            <a:ext cx="48493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zh-TW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Virtualization Station </a:t>
            </a:r>
            <a:r>
              <a:rPr lang="zh-TW" altLang="en-US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允許您在 </a:t>
            </a:r>
            <a:r>
              <a:rPr lang="en-US" altLang="zh-TW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Turbo NAS </a:t>
            </a:r>
            <a:r>
              <a:rPr lang="zh-TW" altLang="en-US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上建立虛擬機器來安裝 </a:t>
            </a:r>
            <a:r>
              <a:rPr lang="en-US" altLang="zh-TW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Windows</a:t>
            </a:r>
            <a:r>
              <a:rPr lang="zh-TW" altLang="en-US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Linux</a:t>
            </a:r>
            <a:r>
              <a:rPr lang="en-US" altLang="zh-TW" sz="2000" b="1" baseline="300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® </a:t>
            </a:r>
            <a:r>
              <a:rPr lang="zh-TW" altLang="en-US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UNIX</a:t>
            </a:r>
            <a:r>
              <a:rPr lang="en-US" altLang="zh-TW" sz="2000" b="1" baseline="300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 </a:t>
            </a:r>
            <a:r>
              <a:rPr lang="en-US" altLang="zh-TW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Android </a:t>
            </a:r>
            <a:r>
              <a:rPr lang="zh-TW" altLang="en-US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等作業系統。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2C94297-4C66-4E00-99EE-1BC6D7EE83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651" y="1894944"/>
            <a:ext cx="1148526" cy="1150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E0A0C3C-20A6-4333-AF4D-AD7AF7C45548}"/>
              </a:ext>
            </a:extLst>
          </p:cNvPr>
          <p:cNvSpPr/>
          <p:nvPr/>
        </p:nvSpPr>
        <p:spPr>
          <a:xfrm>
            <a:off x="6287407" y="3205805"/>
            <a:ext cx="47963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 </a:t>
            </a:r>
            <a: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LXC </a:t>
            </a:r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 </a:t>
            </a:r>
            <a: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Docker</a:t>
            </a:r>
            <a:r>
              <a:rPr lang="en-US" altLang="zh-TW" b="1" baseline="300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兩項輕量級虛擬技術。您可在 </a:t>
            </a:r>
            <a: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QNAP NAS </a:t>
            </a:r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上執行完整的 </a:t>
            </a:r>
            <a: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Linux</a:t>
            </a:r>
            <a:r>
              <a:rPr lang="en-US" altLang="zh-TW" b="1" baseline="300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虛擬機，並由 </a:t>
            </a:r>
            <a: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Docker</a:t>
            </a:r>
            <a:r>
              <a:rPr lang="en-US" altLang="zh-TW" b="1" baseline="300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 Hub </a:t>
            </a:r>
            <a:r>
              <a:rPr lang="zh-TW" altLang="en-US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線上市集下載來自全球各地數以千計的應用程式。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EB020F1E-F961-4B85-9371-C78439498A7E}"/>
              </a:ext>
            </a:extLst>
          </p:cNvPr>
          <p:cNvGrpSpPr/>
          <p:nvPr/>
        </p:nvGrpSpPr>
        <p:grpSpPr>
          <a:xfrm>
            <a:off x="876924" y="4273554"/>
            <a:ext cx="4458418" cy="1017154"/>
            <a:chOff x="1360608" y="1631084"/>
            <a:chExt cx="3007661" cy="703043"/>
          </a:xfrm>
          <a:effectLst>
            <a:outerShdw blurRad="139700" dist="76200" dir="2700000" algn="tl" rotWithShape="0">
              <a:prstClr val="black">
                <a:alpha val="29000"/>
              </a:prstClr>
            </a:outerShdw>
          </a:effectLst>
        </p:grpSpPr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4113A9C3-A637-41BD-922F-A4112957890D}"/>
                </a:ext>
              </a:extLst>
            </p:cNvPr>
            <p:cNvGrpSpPr/>
            <p:nvPr/>
          </p:nvGrpSpPr>
          <p:grpSpPr>
            <a:xfrm>
              <a:off x="1360608" y="1631084"/>
              <a:ext cx="3007661" cy="703043"/>
              <a:chOff x="1360608" y="1631084"/>
              <a:chExt cx="3007661" cy="703043"/>
            </a:xfrm>
          </p:grpSpPr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749FEFFC-6F35-4B4C-908C-5EBBA043A38F}"/>
                  </a:ext>
                </a:extLst>
              </p:cNvPr>
              <p:cNvSpPr/>
              <p:nvPr/>
            </p:nvSpPr>
            <p:spPr>
              <a:xfrm>
                <a:off x="1360608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04DB4F02-DEBC-43BB-B1BA-D91362FD6A84}"/>
                  </a:ext>
                </a:extLst>
              </p:cNvPr>
              <p:cNvSpPr/>
              <p:nvPr/>
            </p:nvSpPr>
            <p:spPr>
              <a:xfrm>
                <a:off x="2128814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BFD72ED8-A619-4936-9C77-EE55E12E896B}"/>
                  </a:ext>
                </a:extLst>
              </p:cNvPr>
              <p:cNvSpPr/>
              <p:nvPr/>
            </p:nvSpPr>
            <p:spPr>
              <a:xfrm>
                <a:off x="2897020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橢圓 23">
                <a:extLst>
                  <a:ext uri="{FF2B5EF4-FFF2-40B4-BE49-F238E27FC236}">
                    <a16:creationId xmlns:a16="http://schemas.microsoft.com/office/drawing/2014/main" id="{2D5FE439-1E1E-4227-89D6-B37952175A1C}"/>
                  </a:ext>
                </a:extLst>
              </p:cNvPr>
              <p:cNvSpPr/>
              <p:nvPr/>
            </p:nvSpPr>
            <p:spPr>
              <a:xfrm>
                <a:off x="3665226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0F1FCE7D-DAFC-45C8-9B9B-0E95FC126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29009" y="1755314"/>
              <a:ext cx="375475" cy="444014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83592C09-6114-447A-B00B-7C5BF3369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71378" y="1748573"/>
              <a:ext cx="377479" cy="444014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85B2CDF3-6CA0-471E-97EA-BDEDAEACA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76425" y="1889078"/>
              <a:ext cx="559910" cy="161824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35A1A2C6-1F3D-4D9E-9F33-446BAA5DA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88031" y="1779103"/>
              <a:ext cx="452027" cy="399363"/>
            </a:xfrm>
            <a:prstGeom prst="rect">
              <a:avLst/>
            </a:prstGeom>
          </p:spPr>
        </p:pic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F611D329-B09C-4514-8705-59325A4D394A}"/>
              </a:ext>
            </a:extLst>
          </p:cNvPr>
          <p:cNvSpPr/>
          <p:nvPr/>
        </p:nvSpPr>
        <p:spPr>
          <a:xfrm>
            <a:off x="6289677" y="4490615"/>
            <a:ext cx="1300205" cy="11309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AFC8EB"/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76974A4-C7CC-4220-AC38-CDFEE1C61CD2}"/>
              </a:ext>
            </a:extLst>
          </p:cNvPr>
          <p:cNvSpPr/>
          <p:nvPr/>
        </p:nvSpPr>
        <p:spPr>
          <a:xfrm>
            <a:off x="7661104" y="4490616"/>
            <a:ext cx="3379131" cy="1130944"/>
          </a:xfrm>
          <a:prstGeom prst="rect">
            <a:avLst/>
          </a:prstGeom>
          <a:noFill/>
          <a:ln>
            <a:solidFill>
              <a:srgbClr val="AFC8EB"/>
            </a:solidFill>
            <a:prstDash val="sysDash"/>
          </a:ln>
          <a:effectLst>
            <a:outerShdw blurRad="63500" dist="114300" dir="2700000" sx="91000" sy="91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5D36AFF-1641-410D-970F-E2C373E0C467}"/>
              </a:ext>
            </a:extLst>
          </p:cNvPr>
          <p:cNvSpPr txBox="1"/>
          <p:nvPr/>
        </p:nvSpPr>
        <p:spPr>
          <a:xfrm>
            <a:off x="7661104" y="4542228"/>
            <a:ext cx="941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rgbClr val="9E5E1C"/>
                </a:solidFill>
              </a:rPr>
              <a:t>Container</a:t>
            </a:r>
            <a:endParaRPr lang="zh-TW" altLang="en-US" sz="1400" b="1">
              <a:solidFill>
                <a:srgbClr val="9E5E1C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7B061B7-E668-4DB3-A73A-84BE4C77EE10}"/>
              </a:ext>
            </a:extLst>
          </p:cNvPr>
          <p:cNvSpPr/>
          <p:nvPr/>
        </p:nvSpPr>
        <p:spPr>
          <a:xfrm>
            <a:off x="7728996" y="4853787"/>
            <a:ext cx="941804" cy="361941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zh-TW" altLang="en-US" sz="10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8B6ADB9-BD01-4A69-B597-8F021DCF0564}"/>
              </a:ext>
            </a:extLst>
          </p:cNvPr>
          <p:cNvSpPr/>
          <p:nvPr/>
        </p:nvSpPr>
        <p:spPr>
          <a:xfrm>
            <a:off x="8857610" y="4842844"/>
            <a:ext cx="941804" cy="361941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zh-TW" altLang="en-US" sz="10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FEB07F2-C5D2-4353-9A7B-55FB79240375}"/>
              </a:ext>
            </a:extLst>
          </p:cNvPr>
          <p:cNvSpPr/>
          <p:nvPr/>
        </p:nvSpPr>
        <p:spPr>
          <a:xfrm>
            <a:off x="9977922" y="4842843"/>
            <a:ext cx="941804" cy="361941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zh-TW" altLang="en-US" sz="10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A014F8B-8086-4CC4-884B-DBE6FCD82466}"/>
              </a:ext>
            </a:extLst>
          </p:cNvPr>
          <p:cNvSpPr/>
          <p:nvPr/>
        </p:nvSpPr>
        <p:spPr>
          <a:xfrm>
            <a:off x="7734299" y="5228109"/>
            <a:ext cx="941804" cy="361941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Filesystem</a:t>
            </a:r>
            <a:endParaRPr lang="zh-TW" altLang="en-US" sz="10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48C694B-7BD7-4505-9F7A-69DCE3DE9BCD}"/>
              </a:ext>
            </a:extLst>
          </p:cNvPr>
          <p:cNvSpPr/>
          <p:nvPr/>
        </p:nvSpPr>
        <p:spPr>
          <a:xfrm>
            <a:off x="8857610" y="5228110"/>
            <a:ext cx="941804" cy="361941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Filesystem</a:t>
            </a:r>
            <a:endParaRPr lang="zh-TW" altLang="en-US" sz="10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C9ACF8C-AD91-44E2-9129-98F3C5489735}"/>
              </a:ext>
            </a:extLst>
          </p:cNvPr>
          <p:cNvSpPr/>
          <p:nvPr/>
        </p:nvSpPr>
        <p:spPr>
          <a:xfrm>
            <a:off x="9988324" y="5228111"/>
            <a:ext cx="941804" cy="361941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Filesystem</a:t>
            </a:r>
            <a:endParaRPr lang="zh-TW" altLang="en-US" sz="10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182B753-C4E0-42B3-92BD-7DA6F549EB21}"/>
              </a:ext>
            </a:extLst>
          </p:cNvPr>
          <p:cNvSpPr txBox="1"/>
          <p:nvPr/>
        </p:nvSpPr>
        <p:spPr>
          <a:xfrm>
            <a:off x="6289678" y="4552215"/>
            <a:ext cx="1300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rgbClr val="323231"/>
                </a:solidFill>
              </a:rPr>
              <a:t>Container Station</a:t>
            </a:r>
            <a:endParaRPr lang="zh-TW" altLang="en-US" sz="1600" b="1">
              <a:solidFill>
                <a:srgbClr val="323231"/>
              </a:solidFill>
            </a:endParaRPr>
          </a:p>
        </p:txBody>
      </p:sp>
      <p:pic>
        <p:nvPicPr>
          <p:cNvPr id="35" name="圖形 34">
            <a:extLst>
              <a:ext uri="{FF2B5EF4-FFF2-40B4-BE49-F238E27FC236}">
                <a16:creationId xmlns:a16="http://schemas.microsoft.com/office/drawing/2014/main" id="{FE79657D-7CBD-425D-A434-4C487DC7BE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79705" y="5123399"/>
            <a:ext cx="517788" cy="455991"/>
          </a:xfrm>
          <a:prstGeom prst="rect">
            <a:avLst/>
          </a:prstGeom>
        </p:spPr>
      </p:pic>
      <p:pic>
        <p:nvPicPr>
          <p:cNvPr id="36" name="圖片 35" descr="一張含有 標誌, 時鐘 的圖片&#10;&#10;自動產生的描述">
            <a:extLst>
              <a:ext uri="{FF2B5EF4-FFF2-40B4-BE49-F238E27FC236}">
                <a16:creationId xmlns:a16="http://schemas.microsoft.com/office/drawing/2014/main" id="{A82141D8-A4A8-4BD6-A0FA-FDE8004081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077" y="5135274"/>
            <a:ext cx="564200" cy="395947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C132AC10-A125-458F-822E-53CA1470C34A}"/>
              </a:ext>
            </a:extLst>
          </p:cNvPr>
          <p:cNvSpPr/>
          <p:nvPr/>
        </p:nvSpPr>
        <p:spPr>
          <a:xfrm>
            <a:off x="6287407" y="5674374"/>
            <a:ext cx="4796390" cy="308653"/>
          </a:xfrm>
          <a:prstGeom prst="rect">
            <a:avLst/>
          </a:prstGeom>
          <a:solidFill>
            <a:srgbClr val="FFB88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OS</a:t>
            </a:r>
            <a:endParaRPr lang="zh-TW" altLang="en-US" sz="100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5AA2335-0088-4B9D-8F86-98BB14F42139}"/>
              </a:ext>
            </a:extLst>
          </p:cNvPr>
          <p:cNvSpPr/>
          <p:nvPr/>
        </p:nvSpPr>
        <p:spPr>
          <a:xfrm>
            <a:off x="6287407" y="6027674"/>
            <a:ext cx="4796390" cy="334806"/>
          </a:xfrm>
          <a:prstGeom prst="rect">
            <a:avLst/>
          </a:prstGeom>
          <a:solidFill>
            <a:srgbClr val="BBD48C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endParaRPr lang="zh-TW" altLang="en-US" sz="100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B793EB8-7CD3-4B90-8A5D-3C83BA58D4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0860" y="5437285"/>
            <a:ext cx="1689907" cy="101566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7E8F008-E81E-4E60-8BA1-206B326A898C}"/>
              </a:ext>
            </a:extLst>
          </p:cNvPr>
          <p:cNvSpPr txBox="1"/>
          <p:nvPr/>
        </p:nvSpPr>
        <p:spPr>
          <a:xfrm>
            <a:off x="2670767" y="6080923"/>
            <a:ext cx="2811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i="1" u="sng">
                <a:solidFill>
                  <a:srgbClr val="C00000"/>
                </a:solidFill>
                <a:latin typeface="+mj-lt"/>
              </a:rPr>
              <a:t>Supports Live Migration</a:t>
            </a:r>
            <a:endParaRPr lang="zh-TW" altLang="en-US" sz="2000" b="1" i="1" u="sng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07140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795C69B8-4750-4F90-8EE2-8A2AB263D96F}"/>
              </a:ext>
            </a:extLst>
          </p:cNvPr>
          <p:cNvCxnSpPr/>
          <p:nvPr/>
        </p:nvCxnSpPr>
        <p:spPr>
          <a:xfrm flipV="1">
            <a:off x="10800272" y="3986092"/>
            <a:ext cx="0" cy="925902"/>
          </a:xfrm>
          <a:prstGeom prst="line">
            <a:avLst/>
          </a:prstGeom>
          <a:ln w="34925">
            <a:solidFill>
              <a:srgbClr val="F054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F2DF4DF6-6A6E-4D45-8A31-5E3A6C5097AA}"/>
              </a:ext>
            </a:extLst>
          </p:cNvPr>
          <p:cNvCxnSpPr/>
          <p:nvPr/>
        </p:nvCxnSpPr>
        <p:spPr>
          <a:xfrm flipV="1">
            <a:off x="9309499" y="3974121"/>
            <a:ext cx="0" cy="925902"/>
          </a:xfrm>
          <a:prstGeom prst="line">
            <a:avLst/>
          </a:prstGeom>
          <a:ln w="34925">
            <a:solidFill>
              <a:srgbClr val="F054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41D0663C-031F-4224-8089-B0C5E2213A03}"/>
              </a:ext>
            </a:extLst>
          </p:cNvPr>
          <p:cNvCxnSpPr/>
          <p:nvPr/>
        </p:nvCxnSpPr>
        <p:spPr>
          <a:xfrm flipV="1">
            <a:off x="7772533" y="3986092"/>
            <a:ext cx="0" cy="925902"/>
          </a:xfrm>
          <a:prstGeom prst="line">
            <a:avLst/>
          </a:prstGeom>
          <a:ln w="34925">
            <a:solidFill>
              <a:srgbClr val="F054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B784DF2-8FAB-467D-913C-E089933F6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866"/>
            <a:ext cx="12191999" cy="1528233"/>
          </a:xfrm>
        </p:spPr>
        <p:txBody>
          <a:bodyPr>
            <a:normAutofit/>
          </a:bodyPr>
          <a:lstStyle/>
          <a:p>
            <a:r>
              <a:rPr kumimoji="1" lang="zh-TW" altLang="en-US" sz="4000">
                <a:latin typeface="微軟正黑體"/>
                <a:ea typeface="微軟正黑體"/>
              </a:rPr>
              <a:t>Ubuntu Linux Station 建立運行雙系統多工一體機</a:t>
            </a:r>
            <a:endParaRPr lang="zh-TW" altLang="en-US" sz="4000"/>
          </a:p>
        </p:txBody>
      </p:sp>
      <p:pic>
        <p:nvPicPr>
          <p:cNvPr id="3" name="圖片 7">
            <a:extLst>
              <a:ext uri="{FF2B5EF4-FFF2-40B4-BE49-F238E27FC236}">
                <a16:creationId xmlns:a16="http://schemas.microsoft.com/office/drawing/2014/main" id="{A238AE73-7FE6-4042-8270-9293B180F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21" y="1807349"/>
            <a:ext cx="1152007" cy="1152007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26000"/>
              </a:prstClr>
            </a:outerShdw>
          </a:effectLst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61B86446-1A95-4EB5-ABC7-A1F9992FD7EA}"/>
              </a:ext>
            </a:extLst>
          </p:cNvPr>
          <p:cNvSpPr/>
          <p:nvPr/>
        </p:nvSpPr>
        <p:spPr>
          <a:xfrm>
            <a:off x="1579228" y="2377232"/>
            <a:ext cx="3818674" cy="52322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zh-TW" altLang="en-US" sz="28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Ubuntu Linux Station</a:t>
            </a:r>
            <a:endParaRPr lang="zh-TW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471222C-EB6B-44D4-B6CB-B77A048F3829}"/>
              </a:ext>
            </a:extLst>
          </p:cNvPr>
          <p:cNvSpPr/>
          <p:nvPr/>
        </p:nvSpPr>
        <p:spPr>
          <a:xfrm>
            <a:off x="368506" y="3306923"/>
            <a:ext cx="6087450" cy="280576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同時運行 QuTS hero 和 Ubuntu 雙</a:t>
            </a:r>
            <a:r>
              <a:rPr lang="zh-TW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系統，系統應</a:t>
            </a: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用雙享受</a:t>
            </a: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一鍵安裝多版本 Ubunutu: 16.04 / 18.04 / 20.04</a:t>
            </a:r>
            <a:endParaRPr lang="zh-TW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2000" b="1">
                <a:latin typeface="Microsoft JhengHei"/>
                <a:ea typeface="Microsoft JhengHei"/>
              </a:rPr>
              <a:t>Ubuntu</a:t>
            </a:r>
            <a:r>
              <a:rPr lang="zh-TW" altLang="en-US" sz="2000" b="1">
                <a:latin typeface="Microsoft JhengHei"/>
                <a:ea typeface="Microsoft JhengHei"/>
              </a:rPr>
              <a:t> </a:t>
            </a:r>
            <a:r>
              <a:rPr lang="en-US" altLang="zh-TW" sz="2000" b="1">
                <a:latin typeface="Microsoft JhengHei"/>
                <a:ea typeface="Microsoft JhengHei"/>
              </a:rPr>
              <a:t>Software</a:t>
            </a:r>
            <a:r>
              <a:rPr lang="zh-TW" altLang="en-US" sz="2000" b="1">
                <a:latin typeface="Microsoft JhengHei"/>
                <a:ea typeface="Microsoft JhengHei"/>
              </a:rPr>
              <a:t> </a:t>
            </a:r>
            <a:r>
              <a:rPr lang="en-US" altLang="zh-TW" sz="2000" b="1">
                <a:latin typeface="Microsoft JhengHei"/>
                <a:ea typeface="Microsoft JhengHei"/>
              </a:rPr>
              <a:t>Center</a:t>
            </a:r>
            <a:r>
              <a:rPr lang="zh-TW" altLang="en-US" sz="2000" b="1">
                <a:latin typeface="Microsoft JhengHei"/>
                <a:ea typeface="Microsoft JhengHei"/>
              </a:rPr>
              <a:t> 享受多種</a:t>
            </a:r>
            <a:r>
              <a:rPr lang="zh-TW" sz="2000" b="1">
                <a:latin typeface="Microsoft JhengHei"/>
                <a:ea typeface="Microsoft JhengHei"/>
              </a:rPr>
              <a:t>應用</a:t>
            </a:r>
            <a:r>
              <a:rPr lang="zh-TW" altLang="en-US" sz="2000" b="1">
                <a:latin typeface="Microsoft JhengHei"/>
                <a:ea typeface="Microsoft JhengHei"/>
              </a:rPr>
              <a:t>程式下載</a:t>
            </a: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sz="2000" b="1">
                <a:latin typeface="Microsoft JhengHei"/>
                <a:ea typeface="Microsoft JhengHei"/>
              </a:rPr>
              <a:t>可透過瀏覽器遠端存取 Ubuntu </a:t>
            </a:r>
            <a:r>
              <a:rPr lang="en-US" altLang="zh-TW" sz="2000" b="1">
                <a:latin typeface="Microsoft JhengHei"/>
                <a:ea typeface="Microsoft JhengHei"/>
              </a:rPr>
              <a:t>Linux</a:t>
            </a:r>
            <a:r>
              <a:rPr lang="zh-TW" sz="2000" b="1">
                <a:latin typeface="Microsoft JhengHei"/>
                <a:ea typeface="Microsoft JhengHei"/>
              </a:rPr>
              <a:t> 桌面 </a:t>
            </a:r>
            <a:r>
              <a:rPr lang="en-US" altLang="zh-TW" sz="2000" b="1">
                <a:latin typeface="Microsoft JhengHei"/>
                <a:ea typeface="Microsoft JhengHei"/>
              </a:rPr>
              <a:t>/ 也可在機房直接ＨＤＭＩ輸出畫面進行機房維護使用.</a:t>
            </a:r>
            <a:endParaRPr lang="zh-TW" altLang="en-US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5" name="圖片 54" descr="一張含有 電腦, 膝上型電腦, 書桌, 桌 的圖片&#10;&#10;自動產生的描述">
            <a:extLst>
              <a:ext uri="{FF2B5EF4-FFF2-40B4-BE49-F238E27FC236}">
                <a16:creationId xmlns:a16="http://schemas.microsoft.com/office/drawing/2014/main" id="{37954F01-7571-41EC-BD64-6CE22B48CE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4834" y="4610564"/>
            <a:ext cx="5736450" cy="1770977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7BBFBD71-58EF-4872-B329-89E467BBD949}"/>
              </a:ext>
            </a:extLst>
          </p:cNvPr>
          <p:cNvGrpSpPr/>
          <p:nvPr/>
        </p:nvGrpSpPr>
        <p:grpSpPr>
          <a:xfrm>
            <a:off x="9125206" y="2105239"/>
            <a:ext cx="2698288" cy="2010078"/>
            <a:chOff x="5588253" y="1137960"/>
            <a:chExt cx="3818674" cy="2844704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4A5AF0AF-E022-4966-9982-540837FBD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88253" y="1137960"/>
              <a:ext cx="3818674" cy="2844704"/>
            </a:xfrm>
            <a:prstGeom prst="rect">
              <a:avLst/>
            </a:prstGeom>
          </p:spPr>
        </p:pic>
        <p:pic>
          <p:nvPicPr>
            <p:cNvPr id="7" name="圖片 13">
              <a:extLst>
                <a:ext uri="{FF2B5EF4-FFF2-40B4-BE49-F238E27FC236}">
                  <a16:creationId xmlns:a16="http://schemas.microsoft.com/office/drawing/2014/main" id="{B5481A3A-5E5E-45A5-AA3E-B891CB7EC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83897" y="1244406"/>
              <a:ext cx="3424047" cy="1967529"/>
            </a:xfrm>
            <a:prstGeom prst="rect">
              <a:avLst/>
            </a:prstGeom>
          </p:spPr>
        </p:pic>
      </p:grpSp>
      <p:pic>
        <p:nvPicPr>
          <p:cNvPr id="9" name="圖形 8">
            <a:extLst>
              <a:ext uri="{FF2B5EF4-FFF2-40B4-BE49-F238E27FC236}">
                <a16:creationId xmlns:a16="http://schemas.microsoft.com/office/drawing/2014/main" id="{180043F1-F378-4F3F-82CB-B98D60A6BF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12714" y="3834932"/>
            <a:ext cx="2119639" cy="30232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7E3CEF71-6698-4BE6-A205-7C371A8F76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4606" y="3810990"/>
            <a:ext cx="527039" cy="326262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4D3096BD-A560-4EE4-8B9B-9A21931C7B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54029" y="4232623"/>
            <a:ext cx="756256" cy="39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061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4DF2-8FAB-467D-913C-E089933F6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67" y="1"/>
            <a:ext cx="11502272" cy="1690688"/>
          </a:xfrm>
        </p:spPr>
        <p:txBody>
          <a:bodyPr>
            <a:norm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QuObject 立即讓NAS成為S3模擬器</a:t>
            </a:r>
            <a:endParaRPr lang="zh-TW" altLang="en-US"/>
          </a:p>
        </p:txBody>
      </p:sp>
      <p:pic>
        <p:nvPicPr>
          <p:cNvPr id="55" name="圖片 54" descr="一張含有 電腦, 膝上型電腦, 書桌, 桌 的圖片&#10;&#10;自動產生的描述">
            <a:extLst>
              <a:ext uri="{FF2B5EF4-FFF2-40B4-BE49-F238E27FC236}">
                <a16:creationId xmlns:a16="http://schemas.microsoft.com/office/drawing/2014/main" id="{37954F01-7571-41EC-BD64-6CE22B48CE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1833" y="5156072"/>
            <a:ext cx="4950166" cy="1528233"/>
          </a:xfrm>
          <a:prstGeom prst="rect">
            <a:avLst/>
          </a:prstGeom>
        </p:spPr>
      </p:pic>
      <p:pic>
        <p:nvPicPr>
          <p:cNvPr id="4" name="圖片 6" descr="一張含有 螢幕擷取畫面 的圖片&#10;&#10;自動產生的描述">
            <a:extLst>
              <a:ext uri="{FF2B5EF4-FFF2-40B4-BE49-F238E27FC236}">
                <a16:creationId xmlns:a16="http://schemas.microsoft.com/office/drawing/2014/main" id="{3D522C67-7F79-4F61-A9C8-5BAD1C413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000" y="1740402"/>
            <a:ext cx="2630538" cy="3782473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B929B322-93CE-48AF-88A9-03388AF574A1}"/>
              </a:ext>
            </a:extLst>
          </p:cNvPr>
          <p:cNvGrpSpPr/>
          <p:nvPr/>
        </p:nvGrpSpPr>
        <p:grpSpPr>
          <a:xfrm>
            <a:off x="521773" y="4373609"/>
            <a:ext cx="6705360" cy="2324107"/>
            <a:chOff x="1216203" y="4132254"/>
            <a:chExt cx="7042195" cy="2440856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2061F1D1-F2D9-4FFB-91AB-0A2F428DD4C6}"/>
                </a:ext>
              </a:extLst>
            </p:cNvPr>
            <p:cNvGrpSpPr/>
            <p:nvPr/>
          </p:nvGrpSpPr>
          <p:grpSpPr>
            <a:xfrm>
              <a:off x="3156834" y="4132254"/>
              <a:ext cx="2287618" cy="2440856"/>
              <a:chOff x="3156834" y="4132254"/>
              <a:chExt cx="2287618" cy="2440856"/>
            </a:xfrm>
          </p:grpSpPr>
          <p:pic>
            <p:nvPicPr>
              <p:cNvPr id="36" name="圖形 35">
                <a:extLst>
                  <a:ext uri="{FF2B5EF4-FFF2-40B4-BE49-F238E27FC236}">
                    <a16:creationId xmlns:a16="http://schemas.microsoft.com/office/drawing/2014/main" id="{38BE3E12-07E2-4D65-8C11-15C72655D4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156834" y="4132254"/>
                <a:ext cx="2287618" cy="2440856"/>
              </a:xfrm>
              <a:prstGeom prst="rect">
                <a:avLst/>
              </a:prstGeom>
            </p:spPr>
          </p:pic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3AF39325-6660-4F1B-ACE5-21D4987ED605}"/>
                  </a:ext>
                </a:extLst>
              </p:cNvPr>
              <p:cNvSpPr txBox="1"/>
              <p:nvPr/>
            </p:nvSpPr>
            <p:spPr>
              <a:xfrm>
                <a:off x="3561049" y="4171232"/>
                <a:ext cx="1461507" cy="484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400" b="1">
                    <a:solidFill>
                      <a:schemeClr val="bg1"/>
                    </a:solidFill>
                  </a:rPr>
                  <a:t>bucket</a:t>
                </a:r>
                <a:endParaRPr lang="zh-TW" altLang="en-US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矩形: 圓角 37">
                <a:extLst>
                  <a:ext uri="{FF2B5EF4-FFF2-40B4-BE49-F238E27FC236}">
                    <a16:creationId xmlns:a16="http://schemas.microsoft.com/office/drawing/2014/main" id="{E3FBD338-12CE-4139-B485-D1D9C2325661}"/>
                  </a:ext>
                </a:extLst>
              </p:cNvPr>
              <p:cNvSpPr/>
              <p:nvPr/>
            </p:nvSpPr>
            <p:spPr>
              <a:xfrm>
                <a:off x="3336374" y="4815479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矩形: 圓角 38">
                <a:extLst>
                  <a:ext uri="{FF2B5EF4-FFF2-40B4-BE49-F238E27FC236}">
                    <a16:creationId xmlns:a16="http://schemas.microsoft.com/office/drawing/2014/main" id="{C5338568-B26E-456F-852B-EFD5C7ED2124}"/>
                  </a:ext>
                </a:extLst>
              </p:cNvPr>
              <p:cNvSpPr/>
              <p:nvPr/>
            </p:nvSpPr>
            <p:spPr>
              <a:xfrm>
                <a:off x="3336374" y="5191458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矩形: 圓角 39">
                <a:extLst>
                  <a:ext uri="{FF2B5EF4-FFF2-40B4-BE49-F238E27FC236}">
                    <a16:creationId xmlns:a16="http://schemas.microsoft.com/office/drawing/2014/main" id="{09DCDB30-3750-4455-A553-5900B36E5EA1}"/>
                  </a:ext>
                </a:extLst>
              </p:cNvPr>
              <p:cNvSpPr/>
              <p:nvPr/>
            </p:nvSpPr>
            <p:spPr>
              <a:xfrm>
                <a:off x="4345669" y="4815479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矩形: 圓角 41">
                <a:extLst>
                  <a:ext uri="{FF2B5EF4-FFF2-40B4-BE49-F238E27FC236}">
                    <a16:creationId xmlns:a16="http://schemas.microsoft.com/office/drawing/2014/main" id="{BBCCC9EF-53FB-48BC-8170-BFE34F1552C0}"/>
                  </a:ext>
                </a:extLst>
              </p:cNvPr>
              <p:cNvSpPr/>
              <p:nvPr/>
            </p:nvSpPr>
            <p:spPr>
              <a:xfrm>
                <a:off x="4345669" y="5191458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矩形: 圓角 43">
                <a:extLst>
                  <a:ext uri="{FF2B5EF4-FFF2-40B4-BE49-F238E27FC236}">
                    <a16:creationId xmlns:a16="http://schemas.microsoft.com/office/drawing/2014/main" id="{C7D0B4DA-AF5F-41FB-8AA8-640A092DF35A}"/>
                  </a:ext>
                </a:extLst>
              </p:cNvPr>
              <p:cNvSpPr/>
              <p:nvPr/>
            </p:nvSpPr>
            <p:spPr>
              <a:xfrm>
                <a:off x="3336374" y="5574173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矩形: 圓角 45">
                <a:extLst>
                  <a:ext uri="{FF2B5EF4-FFF2-40B4-BE49-F238E27FC236}">
                    <a16:creationId xmlns:a16="http://schemas.microsoft.com/office/drawing/2014/main" id="{D61C8F63-4CF5-4DB6-B2D4-BE218C21FA1E}"/>
                  </a:ext>
                </a:extLst>
              </p:cNvPr>
              <p:cNvSpPr/>
              <p:nvPr/>
            </p:nvSpPr>
            <p:spPr>
              <a:xfrm>
                <a:off x="3336374" y="5950152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矩形: 圓角 47">
                <a:extLst>
                  <a:ext uri="{FF2B5EF4-FFF2-40B4-BE49-F238E27FC236}">
                    <a16:creationId xmlns:a16="http://schemas.microsoft.com/office/drawing/2014/main" id="{E0E2D118-F86B-4DB5-A8C1-5F2F440B77A0}"/>
                  </a:ext>
                </a:extLst>
              </p:cNvPr>
              <p:cNvSpPr/>
              <p:nvPr/>
            </p:nvSpPr>
            <p:spPr>
              <a:xfrm>
                <a:off x="4345669" y="5574173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矩形: 圓角 49">
                <a:extLst>
                  <a:ext uri="{FF2B5EF4-FFF2-40B4-BE49-F238E27FC236}">
                    <a16:creationId xmlns:a16="http://schemas.microsoft.com/office/drawing/2014/main" id="{E1FE3697-1112-4484-AF05-09CE0AAE1FAA}"/>
                  </a:ext>
                </a:extLst>
              </p:cNvPr>
              <p:cNvSpPr/>
              <p:nvPr/>
            </p:nvSpPr>
            <p:spPr>
              <a:xfrm>
                <a:off x="4345669" y="5950152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05B7B313-DCF8-45E8-8AA8-A58D9A4249E2}"/>
                </a:ext>
              </a:extLst>
            </p:cNvPr>
            <p:cNvGrpSpPr/>
            <p:nvPr/>
          </p:nvGrpSpPr>
          <p:grpSpPr>
            <a:xfrm>
              <a:off x="6626979" y="4414607"/>
              <a:ext cx="1631419" cy="1816365"/>
              <a:chOff x="6152742" y="4469093"/>
              <a:chExt cx="1631419" cy="1816365"/>
            </a:xfrm>
          </p:grpSpPr>
          <p:sp>
            <p:nvSpPr>
              <p:cNvPr id="31" name="矩形: 圓角 30">
                <a:extLst>
                  <a:ext uri="{FF2B5EF4-FFF2-40B4-BE49-F238E27FC236}">
                    <a16:creationId xmlns:a16="http://schemas.microsoft.com/office/drawing/2014/main" id="{59CAF553-D2C3-42FC-B909-EA40D4C74A47}"/>
                  </a:ext>
                </a:extLst>
              </p:cNvPr>
              <p:cNvSpPr/>
              <p:nvPr/>
            </p:nvSpPr>
            <p:spPr>
              <a:xfrm>
                <a:off x="6152742" y="4591443"/>
                <a:ext cx="1631419" cy="1694015"/>
              </a:xfrm>
              <a:prstGeom prst="roundRect">
                <a:avLst>
                  <a:gd name="adj" fmla="val 9587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矩形: 圓角 31">
                <a:extLst>
                  <a:ext uri="{FF2B5EF4-FFF2-40B4-BE49-F238E27FC236}">
                    <a16:creationId xmlns:a16="http://schemas.microsoft.com/office/drawing/2014/main" id="{1225AF76-AEA0-40EA-AF15-F694A4A14230}"/>
                  </a:ext>
                </a:extLst>
              </p:cNvPr>
              <p:cNvSpPr/>
              <p:nvPr/>
            </p:nvSpPr>
            <p:spPr>
              <a:xfrm>
                <a:off x="6517353" y="4469093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矩形: 圓角 32">
                <a:extLst>
                  <a:ext uri="{FF2B5EF4-FFF2-40B4-BE49-F238E27FC236}">
                    <a16:creationId xmlns:a16="http://schemas.microsoft.com/office/drawing/2014/main" id="{9DE3FC4B-13D3-4D4D-898B-45F32F917CC9}"/>
                  </a:ext>
                </a:extLst>
              </p:cNvPr>
              <p:cNvSpPr/>
              <p:nvPr/>
            </p:nvSpPr>
            <p:spPr>
              <a:xfrm>
                <a:off x="6353278" y="4904073"/>
                <a:ext cx="1255477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Key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矩形: 圓角 33">
                <a:extLst>
                  <a:ext uri="{FF2B5EF4-FFF2-40B4-BE49-F238E27FC236}">
                    <a16:creationId xmlns:a16="http://schemas.microsoft.com/office/drawing/2014/main" id="{C24F8D2B-3514-46AC-B8F7-49200FB4280F}"/>
                  </a:ext>
                </a:extLst>
              </p:cNvPr>
              <p:cNvSpPr/>
              <p:nvPr/>
            </p:nvSpPr>
            <p:spPr>
              <a:xfrm>
                <a:off x="6353278" y="5351533"/>
                <a:ext cx="1255477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矩形: 圓角 34">
                <a:extLst>
                  <a:ext uri="{FF2B5EF4-FFF2-40B4-BE49-F238E27FC236}">
                    <a16:creationId xmlns:a16="http://schemas.microsoft.com/office/drawing/2014/main" id="{F8E1C945-66EE-439A-9D83-8DC4000B7FA0}"/>
                  </a:ext>
                </a:extLst>
              </p:cNvPr>
              <p:cNvSpPr/>
              <p:nvPr/>
            </p:nvSpPr>
            <p:spPr>
              <a:xfrm>
                <a:off x="6353278" y="5796330"/>
                <a:ext cx="1255477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Metadata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5DBFE23B-9BC8-42C8-9841-14947A7BC9E8}"/>
                </a:ext>
              </a:extLst>
            </p:cNvPr>
            <p:cNvGrpSpPr/>
            <p:nvPr/>
          </p:nvGrpSpPr>
          <p:grpSpPr>
            <a:xfrm>
              <a:off x="2114264" y="4490031"/>
              <a:ext cx="776097" cy="828083"/>
              <a:chOff x="384175" y="4115247"/>
              <a:chExt cx="776097" cy="828083"/>
            </a:xfrm>
          </p:grpSpPr>
          <p:pic>
            <p:nvPicPr>
              <p:cNvPr id="29" name="圖形 28">
                <a:extLst>
                  <a:ext uri="{FF2B5EF4-FFF2-40B4-BE49-F238E27FC236}">
                    <a16:creationId xmlns:a16="http://schemas.microsoft.com/office/drawing/2014/main" id="{3A795DF4-ADFD-4B2B-AE3F-BD4C65B315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84176" y="4115247"/>
                <a:ext cx="776096" cy="828083"/>
              </a:xfrm>
              <a:prstGeom prst="rect">
                <a:avLst/>
              </a:prstGeom>
            </p:spPr>
          </p:pic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03837A55-DAD1-48CC-B0D7-6C29441F69DE}"/>
                  </a:ext>
                </a:extLst>
              </p:cNvPr>
              <p:cNvSpPr txBox="1"/>
              <p:nvPr/>
            </p:nvSpPr>
            <p:spPr>
              <a:xfrm>
                <a:off x="384175" y="4409857"/>
                <a:ext cx="776097" cy="290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chemeClr val="bg1"/>
                    </a:solidFill>
                  </a:rPr>
                  <a:t>bucket</a:t>
                </a:r>
                <a:endParaRPr lang="zh-TW" altLang="en-US" sz="12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083F20AB-6B34-4862-9DE9-F5E7A258D5F1}"/>
                </a:ext>
              </a:extLst>
            </p:cNvPr>
            <p:cNvGrpSpPr/>
            <p:nvPr/>
          </p:nvGrpSpPr>
          <p:grpSpPr>
            <a:xfrm>
              <a:off x="2114264" y="5411344"/>
              <a:ext cx="776097" cy="828083"/>
              <a:chOff x="384175" y="4115247"/>
              <a:chExt cx="776097" cy="828083"/>
            </a:xfrm>
          </p:grpSpPr>
          <p:pic>
            <p:nvPicPr>
              <p:cNvPr id="27" name="圖形 26">
                <a:extLst>
                  <a:ext uri="{FF2B5EF4-FFF2-40B4-BE49-F238E27FC236}">
                    <a16:creationId xmlns:a16="http://schemas.microsoft.com/office/drawing/2014/main" id="{A0802331-6A63-4A97-8FE5-E0B6651011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84176" y="4115247"/>
                <a:ext cx="776096" cy="828083"/>
              </a:xfrm>
              <a:prstGeom prst="rect">
                <a:avLst/>
              </a:prstGeom>
            </p:spPr>
          </p:pic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62007FC9-6AC8-4C65-AFB3-BACB0427B197}"/>
                  </a:ext>
                </a:extLst>
              </p:cNvPr>
              <p:cNvSpPr txBox="1"/>
              <p:nvPr/>
            </p:nvSpPr>
            <p:spPr>
              <a:xfrm>
                <a:off x="384175" y="4409857"/>
                <a:ext cx="776097" cy="290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chemeClr val="bg1"/>
                    </a:solidFill>
                  </a:rPr>
                  <a:t>bucket</a:t>
                </a:r>
                <a:endParaRPr lang="zh-TW" altLang="en-US" sz="12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7704A7F1-38F4-4AAF-8A1D-BB8CF00E6073}"/>
                </a:ext>
              </a:extLst>
            </p:cNvPr>
            <p:cNvGrpSpPr/>
            <p:nvPr/>
          </p:nvGrpSpPr>
          <p:grpSpPr>
            <a:xfrm>
              <a:off x="1216203" y="4490031"/>
              <a:ext cx="776097" cy="828083"/>
              <a:chOff x="384175" y="4115247"/>
              <a:chExt cx="776097" cy="828083"/>
            </a:xfrm>
          </p:grpSpPr>
          <p:pic>
            <p:nvPicPr>
              <p:cNvPr id="25" name="圖形 24">
                <a:extLst>
                  <a:ext uri="{FF2B5EF4-FFF2-40B4-BE49-F238E27FC236}">
                    <a16:creationId xmlns:a16="http://schemas.microsoft.com/office/drawing/2014/main" id="{CA46A8DC-52E6-4A64-9AEB-4507CD051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84176" y="4115247"/>
                <a:ext cx="776096" cy="828083"/>
              </a:xfrm>
              <a:prstGeom prst="rect">
                <a:avLst/>
              </a:prstGeom>
            </p:spPr>
          </p:pic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EA262F1-F12B-4DF1-81F8-1B80B893FDB7}"/>
                  </a:ext>
                </a:extLst>
              </p:cNvPr>
              <p:cNvSpPr txBox="1"/>
              <p:nvPr/>
            </p:nvSpPr>
            <p:spPr>
              <a:xfrm>
                <a:off x="384175" y="4409857"/>
                <a:ext cx="776097" cy="290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chemeClr val="bg1"/>
                    </a:solidFill>
                  </a:rPr>
                  <a:t>bucket</a:t>
                </a:r>
                <a:endParaRPr lang="zh-TW" altLang="en-US" sz="12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420655EB-7BD5-4130-9F29-94917F5C06C7}"/>
                </a:ext>
              </a:extLst>
            </p:cNvPr>
            <p:cNvGrpSpPr/>
            <p:nvPr/>
          </p:nvGrpSpPr>
          <p:grpSpPr>
            <a:xfrm>
              <a:off x="1216203" y="5411344"/>
              <a:ext cx="776097" cy="828083"/>
              <a:chOff x="384175" y="4115247"/>
              <a:chExt cx="776097" cy="828083"/>
            </a:xfrm>
          </p:grpSpPr>
          <p:pic>
            <p:nvPicPr>
              <p:cNvPr id="23" name="圖形 22">
                <a:extLst>
                  <a:ext uri="{FF2B5EF4-FFF2-40B4-BE49-F238E27FC236}">
                    <a16:creationId xmlns:a16="http://schemas.microsoft.com/office/drawing/2014/main" id="{D7B0EA0E-435F-4B47-855A-7B6ACAA2A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84176" y="4115247"/>
                <a:ext cx="776096" cy="828083"/>
              </a:xfrm>
              <a:prstGeom prst="rect">
                <a:avLst/>
              </a:prstGeom>
            </p:spPr>
          </p:pic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32991F04-597D-492A-B2D0-63DDA03EE4A9}"/>
                  </a:ext>
                </a:extLst>
              </p:cNvPr>
              <p:cNvSpPr txBox="1"/>
              <p:nvPr/>
            </p:nvSpPr>
            <p:spPr>
              <a:xfrm>
                <a:off x="384175" y="4409857"/>
                <a:ext cx="776097" cy="290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chemeClr val="bg1"/>
                    </a:solidFill>
                  </a:rPr>
                  <a:t>bucket</a:t>
                </a:r>
                <a:endParaRPr lang="zh-TW" altLang="en-US" sz="12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梯形 20">
              <a:extLst>
                <a:ext uri="{FF2B5EF4-FFF2-40B4-BE49-F238E27FC236}">
                  <a16:creationId xmlns:a16="http://schemas.microsoft.com/office/drawing/2014/main" id="{02D43526-468C-45CF-A83E-CA174FF674E3}"/>
                </a:ext>
              </a:extLst>
            </p:cNvPr>
            <p:cNvSpPr/>
            <p:nvPr/>
          </p:nvSpPr>
          <p:spPr>
            <a:xfrm rot="16200000">
              <a:off x="5430309" y="4633727"/>
              <a:ext cx="945197" cy="1448143"/>
            </a:xfrm>
            <a:prstGeom prst="trapezoid">
              <a:avLst>
                <a:gd name="adj" fmla="val 35313"/>
              </a:avLst>
            </a:prstGeom>
            <a:gradFill>
              <a:gsLst>
                <a:gs pos="0">
                  <a:schemeClr val="bg1">
                    <a:alpha val="4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3D6A6D8F-DFCA-4E03-A910-BFC78CAFF225}"/>
                </a:ext>
              </a:extLst>
            </p:cNvPr>
            <p:cNvSpPr/>
            <p:nvPr/>
          </p:nvSpPr>
          <p:spPr>
            <a:xfrm>
              <a:off x="4350817" y="5191932"/>
              <a:ext cx="924319" cy="32244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Object</a:t>
              </a:r>
              <a:endParaRPr lang="zh-TW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FE733597-2A5C-41C8-B73C-7D7E7F352AA3}"/>
              </a:ext>
            </a:extLst>
          </p:cNvPr>
          <p:cNvGrpSpPr/>
          <p:nvPr/>
        </p:nvGrpSpPr>
        <p:grpSpPr>
          <a:xfrm>
            <a:off x="306090" y="3438795"/>
            <a:ext cx="7731700" cy="266191"/>
            <a:chOff x="466825" y="3603924"/>
            <a:chExt cx="8893914" cy="306204"/>
          </a:xfrm>
        </p:grpSpPr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893C2DF8-34C3-4F4E-977C-5DD9678D6D1B}"/>
                </a:ext>
              </a:extLst>
            </p:cNvPr>
            <p:cNvGrpSpPr/>
            <p:nvPr/>
          </p:nvGrpSpPr>
          <p:grpSpPr>
            <a:xfrm>
              <a:off x="466825" y="3603924"/>
              <a:ext cx="957350" cy="302241"/>
              <a:chOff x="466825" y="3603924"/>
              <a:chExt cx="957350" cy="302241"/>
            </a:xfrm>
            <a:solidFill>
              <a:schemeClr val="bg1"/>
            </a:solidFill>
          </p:grpSpPr>
          <p:sp>
            <p:nvSpPr>
              <p:cNvPr id="111" name="手繪多邊形: 圖案 110">
                <a:extLst>
                  <a:ext uri="{FF2B5EF4-FFF2-40B4-BE49-F238E27FC236}">
                    <a16:creationId xmlns:a16="http://schemas.microsoft.com/office/drawing/2014/main" id="{F54B7605-12BF-4F44-B2CE-82EE95C1B63C}"/>
                  </a:ext>
                </a:extLst>
              </p:cNvPr>
              <p:cNvSpPr/>
              <p:nvPr/>
            </p:nvSpPr>
            <p:spPr>
              <a:xfrm>
                <a:off x="466825" y="3607887"/>
                <a:ext cx="137724" cy="233454"/>
              </a:xfrm>
              <a:custGeom>
                <a:avLst/>
                <a:gdLst>
                  <a:gd name="connsiteX0" fmla="*/ 0 w 137724"/>
                  <a:gd name="connsiteY0" fmla="*/ 233455 h 233454"/>
                  <a:gd name="connsiteX1" fmla="*/ 0 w 137724"/>
                  <a:gd name="connsiteY1" fmla="*/ 0 h 233454"/>
                  <a:gd name="connsiteX2" fmla="*/ 28649 w 137724"/>
                  <a:gd name="connsiteY2" fmla="*/ 0 h 233454"/>
                  <a:gd name="connsiteX3" fmla="*/ 28649 w 137724"/>
                  <a:gd name="connsiteY3" fmla="*/ 83739 h 233454"/>
                  <a:gd name="connsiteX4" fmla="*/ 79273 w 137724"/>
                  <a:gd name="connsiteY4" fmla="*/ 60509 h 233454"/>
                  <a:gd name="connsiteX5" fmla="*/ 111936 w 137724"/>
                  <a:gd name="connsiteY5" fmla="*/ 67934 h 233454"/>
                  <a:gd name="connsiteX6" fmla="*/ 131754 w 137724"/>
                  <a:gd name="connsiteY6" fmla="*/ 88405 h 233454"/>
                  <a:gd name="connsiteX7" fmla="*/ 137725 w 137724"/>
                  <a:gd name="connsiteY7" fmla="*/ 126285 h 233454"/>
                  <a:gd name="connsiteX8" fmla="*/ 137725 w 137724"/>
                  <a:gd name="connsiteY8" fmla="*/ 233455 h 233454"/>
                  <a:gd name="connsiteX9" fmla="*/ 109076 w 137724"/>
                  <a:gd name="connsiteY9" fmla="*/ 233455 h 233454"/>
                  <a:gd name="connsiteX10" fmla="*/ 109076 w 137724"/>
                  <a:gd name="connsiteY10" fmla="*/ 126285 h 233454"/>
                  <a:gd name="connsiteX11" fmla="*/ 99744 w 137724"/>
                  <a:gd name="connsiteY11" fmla="*/ 94977 h 233454"/>
                  <a:gd name="connsiteX12" fmla="*/ 73403 w 137724"/>
                  <a:gd name="connsiteY12" fmla="*/ 85194 h 233454"/>
                  <a:gd name="connsiteX13" fmla="*/ 49420 w 137724"/>
                  <a:gd name="connsiteY13" fmla="*/ 91817 h 233454"/>
                  <a:gd name="connsiteX14" fmla="*/ 33415 w 137724"/>
                  <a:gd name="connsiteY14" fmla="*/ 109728 h 233454"/>
                  <a:gd name="connsiteX15" fmla="*/ 28649 w 137724"/>
                  <a:gd name="connsiteY15" fmla="*/ 140936 h 233454"/>
                  <a:gd name="connsiteX16" fmla="*/ 28649 w 137724"/>
                  <a:gd name="connsiteY16" fmla="*/ 233455 h 233454"/>
                  <a:gd name="connsiteX17" fmla="*/ 0 w 137724"/>
                  <a:gd name="connsiteY17" fmla="*/ 233455 h 233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7724" h="233454">
                    <a:moveTo>
                      <a:pt x="0" y="233455"/>
                    </a:moveTo>
                    <a:lnTo>
                      <a:pt x="0" y="0"/>
                    </a:lnTo>
                    <a:lnTo>
                      <a:pt x="28649" y="0"/>
                    </a:lnTo>
                    <a:lnTo>
                      <a:pt x="28649" y="83739"/>
                    </a:lnTo>
                    <a:cubicBezTo>
                      <a:pt x="42045" y="68235"/>
                      <a:pt x="58903" y="60509"/>
                      <a:pt x="79273" y="60509"/>
                    </a:cubicBezTo>
                    <a:cubicBezTo>
                      <a:pt x="91817" y="60509"/>
                      <a:pt x="102704" y="62967"/>
                      <a:pt x="111936" y="67934"/>
                    </a:cubicBezTo>
                    <a:cubicBezTo>
                      <a:pt x="121168" y="72851"/>
                      <a:pt x="127791" y="79675"/>
                      <a:pt x="131754" y="88405"/>
                    </a:cubicBezTo>
                    <a:cubicBezTo>
                      <a:pt x="135718" y="97135"/>
                      <a:pt x="137725" y="109728"/>
                      <a:pt x="137725" y="126285"/>
                    </a:cubicBezTo>
                    <a:lnTo>
                      <a:pt x="137725" y="233455"/>
                    </a:lnTo>
                    <a:lnTo>
                      <a:pt x="109076" y="233455"/>
                    </a:lnTo>
                    <a:lnTo>
                      <a:pt x="109076" y="126285"/>
                    </a:lnTo>
                    <a:cubicBezTo>
                      <a:pt x="109076" y="111936"/>
                      <a:pt x="105965" y="101500"/>
                      <a:pt x="99744" y="94977"/>
                    </a:cubicBezTo>
                    <a:cubicBezTo>
                      <a:pt x="93522" y="88455"/>
                      <a:pt x="84742" y="85194"/>
                      <a:pt x="73403" y="85194"/>
                    </a:cubicBezTo>
                    <a:cubicBezTo>
                      <a:pt x="64924" y="85194"/>
                      <a:pt x="56946" y="87401"/>
                      <a:pt x="49420" y="91817"/>
                    </a:cubicBezTo>
                    <a:cubicBezTo>
                      <a:pt x="41945" y="96232"/>
                      <a:pt x="36626" y="102202"/>
                      <a:pt x="33415" y="109728"/>
                    </a:cubicBezTo>
                    <a:cubicBezTo>
                      <a:pt x="30254" y="117254"/>
                      <a:pt x="28649" y="127690"/>
                      <a:pt x="28649" y="140936"/>
                    </a:cubicBezTo>
                    <a:lnTo>
                      <a:pt x="28649" y="233455"/>
                    </a:lnTo>
                    <a:lnTo>
                      <a:pt x="0" y="233455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手繪多邊形: 圖案 111">
                <a:extLst>
                  <a:ext uri="{FF2B5EF4-FFF2-40B4-BE49-F238E27FC236}">
                    <a16:creationId xmlns:a16="http://schemas.microsoft.com/office/drawing/2014/main" id="{2B3C38C4-0F68-4D06-8931-231728BEB52B}"/>
                  </a:ext>
                </a:extLst>
              </p:cNvPr>
              <p:cNvSpPr/>
              <p:nvPr/>
            </p:nvSpPr>
            <p:spPr>
              <a:xfrm>
                <a:off x="632446" y="3613155"/>
                <a:ext cx="82484" cy="230444"/>
              </a:xfrm>
              <a:custGeom>
                <a:avLst/>
                <a:gdLst>
                  <a:gd name="connsiteX0" fmla="*/ 78320 w 82484"/>
                  <a:gd name="connsiteY0" fmla="*/ 202548 h 230444"/>
                  <a:gd name="connsiteX1" fmla="*/ 82484 w 82484"/>
                  <a:gd name="connsiteY1" fmla="*/ 227886 h 230444"/>
                  <a:gd name="connsiteX2" fmla="*/ 60810 w 82484"/>
                  <a:gd name="connsiteY2" fmla="*/ 230444 h 230444"/>
                  <a:gd name="connsiteX3" fmla="*/ 36626 w 82484"/>
                  <a:gd name="connsiteY3" fmla="*/ 225527 h 230444"/>
                  <a:gd name="connsiteX4" fmla="*/ 24535 w 82484"/>
                  <a:gd name="connsiteY4" fmla="*/ 212533 h 230444"/>
                  <a:gd name="connsiteX5" fmla="*/ 21022 w 82484"/>
                  <a:gd name="connsiteY5" fmla="*/ 178666 h 230444"/>
                  <a:gd name="connsiteX6" fmla="*/ 21022 w 82484"/>
                  <a:gd name="connsiteY6" fmla="*/ 81381 h 230444"/>
                  <a:gd name="connsiteX7" fmla="*/ 0 w 82484"/>
                  <a:gd name="connsiteY7" fmla="*/ 81381 h 230444"/>
                  <a:gd name="connsiteX8" fmla="*/ 0 w 82484"/>
                  <a:gd name="connsiteY8" fmla="*/ 59104 h 230444"/>
                  <a:gd name="connsiteX9" fmla="*/ 21022 w 82484"/>
                  <a:gd name="connsiteY9" fmla="*/ 59104 h 230444"/>
                  <a:gd name="connsiteX10" fmla="*/ 21022 w 82484"/>
                  <a:gd name="connsiteY10" fmla="*/ 17209 h 230444"/>
                  <a:gd name="connsiteX11" fmla="*/ 49521 w 82484"/>
                  <a:gd name="connsiteY11" fmla="*/ 0 h 230444"/>
                  <a:gd name="connsiteX12" fmla="*/ 49521 w 82484"/>
                  <a:gd name="connsiteY12" fmla="*/ 59054 h 230444"/>
                  <a:gd name="connsiteX13" fmla="*/ 78320 w 82484"/>
                  <a:gd name="connsiteY13" fmla="*/ 59054 h 230444"/>
                  <a:gd name="connsiteX14" fmla="*/ 78320 w 82484"/>
                  <a:gd name="connsiteY14" fmla="*/ 81330 h 230444"/>
                  <a:gd name="connsiteX15" fmla="*/ 49521 w 82484"/>
                  <a:gd name="connsiteY15" fmla="*/ 81330 h 230444"/>
                  <a:gd name="connsiteX16" fmla="*/ 49521 w 82484"/>
                  <a:gd name="connsiteY16" fmla="*/ 180221 h 230444"/>
                  <a:gd name="connsiteX17" fmla="*/ 51026 w 82484"/>
                  <a:gd name="connsiteY17" fmla="*/ 195976 h 230444"/>
                  <a:gd name="connsiteX18" fmla="*/ 55943 w 82484"/>
                  <a:gd name="connsiteY18" fmla="*/ 201545 h 230444"/>
                  <a:gd name="connsiteX19" fmla="*/ 65727 w 82484"/>
                  <a:gd name="connsiteY19" fmla="*/ 203602 h 230444"/>
                  <a:gd name="connsiteX20" fmla="*/ 78320 w 82484"/>
                  <a:gd name="connsiteY20" fmla="*/ 202548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84" h="230444">
                    <a:moveTo>
                      <a:pt x="78320" y="202548"/>
                    </a:moveTo>
                    <a:lnTo>
                      <a:pt x="82484" y="227886"/>
                    </a:lnTo>
                    <a:cubicBezTo>
                      <a:pt x="74407" y="229591"/>
                      <a:pt x="67182" y="230444"/>
                      <a:pt x="60810" y="230444"/>
                    </a:cubicBezTo>
                    <a:cubicBezTo>
                      <a:pt x="50424" y="230444"/>
                      <a:pt x="42346" y="228789"/>
                      <a:pt x="36626" y="225527"/>
                    </a:cubicBezTo>
                    <a:cubicBezTo>
                      <a:pt x="30907" y="222216"/>
                      <a:pt x="26843" y="217901"/>
                      <a:pt x="24535" y="212533"/>
                    </a:cubicBezTo>
                    <a:cubicBezTo>
                      <a:pt x="22176" y="207164"/>
                      <a:pt x="21022" y="195875"/>
                      <a:pt x="21022" y="178666"/>
                    </a:cubicBezTo>
                    <a:lnTo>
                      <a:pt x="21022" y="81381"/>
                    </a:lnTo>
                    <a:lnTo>
                      <a:pt x="0" y="81381"/>
                    </a:lnTo>
                    <a:lnTo>
                      <a:pt x="0" y="59104"/>
                    </a:lnTo>
                    <a:lnTo>
                      <a:pt x="21022" y="59104"/>
                    </a:lnTo>
                    <a:lnTo>
                      <a:pt x="21022" y="17209"/>
                    </a:lnTo>
                    <a:lnTo>
                      <a:pt x="49521" y="0"/>
                    </a:lnTo>
                    <a:lnTo>
                      <a:pt x="49521" y="59054"/>
                    </a:lnTo>
                    <a:lnTo>
                      <a:pt x="78320" y="59054"/>
                    </a:lnTo>
                    <a:lnTo>
                      <a:pt x="78320" y="81330"/>
                    </a:lnTo>
                    <a:lnTo>
                      <a:pt x="49521" y="81330"/>
                    </a:lnTo>
                    <a:lnTo>
                      <a:pt x="49521" y="180221"/>
                    </a:lnTo>
                    <a:cubicBezTo>
                      <a:pt x="49521" y="188399"/>
                      <a:pt x="50022" y="193668"/>
                      <a:pt x="51026" y="195976"/>
                    </a:cubicBezTo>
                    <a:cubicBezTo>
                      <a:pt x="52029" y="198334"/>
                      <a:pt x="53685" y="200190"/>
                      <a:pt x="55943" y="201545"/>
                    </a:cubicBezTo>
                    <a:cubicBezTo>
                      <a:pt x="58201" y="202950"/>
                      <a:pt x="61512" y="203602"/>
                      <a:pt x="65727" y="203602"/>
                    </a:cubicBezTo>
                    <a:cubicBezTo>
                      <a:pt x="68938" y="203652"/>
                      <a:pt x="73152" y="203301"/>
                      <a:pt x="78320" y="2025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手繪多邊形: 圖案 112">
                <a:extLst>
                  <a:ext uri="{FF2B5EF4-FFF2-40B4-BE49-F238E27FC236}">
                    <a16:creationId xmlns:a16="http://schemas.microsoft.com/office/drawing/2014/main" id="{109260B3-2500-48F3-9D8D-061C1CC2F4DB}"/>
                  </a:ext>
                </a:extLst>
              </p:cNvPr>
              <p:cNvSpPr/>
              <p:nvPr/>
            </p:nvSpPr>
            <p:spPr>
              <a:xfrm>
                <a:off x="723058" y="3613155"/>
                <a:ext cx="82484" cy="230444"/>
              </a:xfrm>
              <a:custGeom>
                <a:avLst/>
                <a:gdLst>
                  <a:gd name="connsiteX0" fmla="*/ 78320 w 82484"/>
                  <a:gd name="connsiteY0" fmla="*/ 202548 h 230444"/>
                  <a:gd name="connsiteX1" fmla="*/ 82484 w 82484"/>
                  <a:gd name="connsiteY1" fmla="*/ 227886 h 230444"/>
                  <a:gd name="connsiteX2" fmla="*/ 60810 w 82484"/>
                  <a:gd name="connsiteY2" fmla="*/ 230444 h 230444"/>
                  <a:gd name="connsiteX3" fmla="*/ 36626 w 82484"/>
                  <a:gd name="connsiteY3" fmla="*/ 225527 h 230444"/>
                  <a:gd name="connsiteX4" fmla="*/ 24535 w 82484"/>
                  <a:gd name="connsiteY4" fmla="*/ 212533 h 230444"/>
                  <a:gd name="connsiteX5" fmla="*/ 21022 w 82484"/>
                  <a:gd name="connsiteY5" fmla="*/ 178666 h 230444"/>
                  <a:gd name="connsiteX6" fmla="*/ 21022 w 82484"/>
                  <a:gd name="connsiteY6" fmla="*/ 81381 h 230444"/>
                  <a:gd name="connsiteX7" fmla="*/ 0 w 82484"/>
                  <a:gd name="connsiteY7" fmla="*/ 81381 h 230444"/>
                  <a:gd name="connsiteX8" fmla="*/ 0 w 82484"/>
                  <a:gd name="connsiteY8" fmla="*/ 59104 h 230444"/>
                  <a:gd name="connsiteX9" fmla="*/ 21022 w 82484"/>
                  <a:gd name="connsiteY9" fmla="*/ 59104 h 230444"/>
                  <a:gd name="connsiteX10" fmla="*/ 21022 w 82484"/>
                  <a:gd name="connsiteY10" fmla="*/ 17209 h 230444"/>
                  <a:gd name="connsiteX11" fmla="*/ 49521 w 82484"/>
                  <a:gd name="connsiteY11" fmla="*/ 0 h 230444"/>
                  <a:gd name="connsiteX12" fmla="*/ 49521 w 82484"/>
                  <a:gd name="connsiteY12" fmla="*/ 59054 h 230444"/>
                  <a:gd name="connsiteX13" fmla="*/ 78320 w 82484"/>
                  <a:gd name="connsiteY13" fmla="*/ 59054 h 230444"/>
                  <a:gd name="connsiteX14" fmla="*/ 78320 w 82484"/>
                  <a:gd name="connsiteY14" fmla="*/ 81330 h 230444"/>
                  <a:gd name="connsiteX15" fmla="*/ 49521 w 82484"/>
                  <a:gd name="connsiteY15" fmla="*/ 81330 h 230444"/>
                  <a:gd name="connsiteX16" fmla="*/ 49521 w 82484"/>
                  <a:gd name="connsiteY16" fmla="*/ 180221 h 230444"/>
                  <a:gd name="connsiteX17" fmla="*/ 51026 w 82484"/>
                  <a:gd name="connsiteY17" fmla="*/ 195976 h 230444"/>
                  <a:gd name="connsiteX18" fmla="*/ 55943 w 82484"/>
                  <a:gd name="connsiteY18" fmla="*/ 201545 h 230444"/>
                  <a:gd name="connsiteX19" fmla="*/ 65727 w 82484"/>
                  <a:gd name="connsiteY19" fmla="*/ 203602 h 230444"/>
                  <a:gd name="connsiteX20" fmla="*/ 78320 w 82484"/>
                  <a:gd name="connsiteY20" fmla="*/ 202548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84" h="230444">
                    <a:moveTo>
                      <a:pt x="78320" y="202548"/>
                    </a:moveTo>
                    <a:lnTo>
                      <a:pt x="82484" y="227886"/>
                    </a:lnTo>
                    <a:cubicBezTo>
                      <a:pt x="74407" y="229591"/>
                      <a:pt x="67182" y="230444"/>
                      <a:pt x="60810" y="230444"/>
                    </a:cubicBezTo>
                    <a:cubicBezTo>
                      <a:pt x="50424" y="230444"/>
                      <a:pt x="42346" y="228789"/>
                      <a:pt x="36626" y="225527"/>
                    </a:cubicBezTo>
                    <a:cubicBezTo>
                      <a:pt x="30907" y="222216"/>
                      <a:pt x="26843" y="217901"/>
                      <a:pt x="24535" y="212533"/>
                    </a:cubicBezTo>
                    <a:cubicBezTo>
                      <a:pt x="22176" y="207164"/>
                      <a:pt x="21022" y="195875"/>
                      <a:pt x="21022" y="178666"/>
                    </a:cubicBezTo>
                    <a:lnTo>
                      <a:pt x="21022" y="81381"/>
                    </a:lnTo>
                    <a:lnTo>
                      <a:pt x="0" y="81381"/>
                    </a:lnTo>
                    <a:lnTo>
                      <a:pt x="0" y="59104"/>
                    </a:lnTo>
                    <a:lnTo>
                      <a:pt x="21022" y="59104"/>
                    </a:lnTo>
                    <a:lnTo>
                      <a:pt x="21022" y="17209"/>
                    </a:lnTo>
                    <a:lnTo>
                      <a:pt x="49521" y="0"/>
                    </a:lnTo>
                    <a:lnTo>
                      <a:pt x="49521" y="59054"/>
                    </a:lnTo>
                    <a:lnTo>
                      <a:pt x="78320" y="59054"/>
                    </a:lnTo>
                    <a:lnTo>
                      <a:pt x="78320" y="81330"/>
                    </a:lnTo>
                    <a:lnTo>
                      <a:pt x="49521" y="81330"/>
                    </a:lnTo>
                    <a:lnTo>
                      <a:pt x="49521" y="180221"/>
                    </a:lnTo>
                    <a:cubicBezTo>
                      <a:pt x="49521" y="188399"/>
                      <a:pt x="50022" y="193668"/>
                      <a:pt x="51026" y="195976"/>
                    </a:cubicBezTo>
                    <a:cubicBezTo>
                      <a:pt x="52029" y="198334"/>
                      <a:pt x="53685" y="200190"/>
                      <a:pt x="55943" y="201545"/>
                    </a:cubicBezTo>
                    <a:cubicBezTo>
                      <a:pt x="58201" y="202950"/>
                      <a:pt x="61512" y="203602"/>
                      <a:pt x="65727" y="203602"/>
                    </a:cubicBezTo>
                    <a:cubicBezTo>
                      <a:pt x="68938" y="203652"/>
                      <a:pt x="73152" y="203301"/>
                      <a:pt x="78320" y="2025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手繪多邊形: 圖案 113">
                <a:extLst>
                  <a:ext uri="{FF2B5EF4-FFF2-40B4-BE49-F238E27FC236}">
                    <a16:creationId xmlns:a16="http://schemas.microsoft.com/office/drawing/2014/main" id="{00C6222E-DF92-499F-ACA4-DC1B23665270}"/>
                  </a:ext>
                </a:extLst>
              </p:cNvPr>
              <p:cNvSpPr/>
              <p:nvPr/>
            </p:nvSpPr>
            <p:spPr>
              <a:xfrm>
                <a:off x="829425" y="3668396"/>
                <a:ext cx="146856" cy="237769"/>
              </a:xfrm>
              <a:custGeom>
                <a:avLst/>
                <a:gdLst>
                  <a:gd name="connsiteX0" fmla="*/ 0 w 146856"/>
                  <a:gd name="connsiteY0" fmla="*/ 237770 h 237769"/>
                  <a:gd name="connsiteX1" fmla="*/ 0 w 146856"/>
                  <a:gd name="connsiteY1" fmla="*/ 3863 h 237769"/>
                  <a:gd name="connsiteX2" fmla="*/ 26140 w 146856"/>
                  <a:gd name="connsiteY2" fmla="*/ 3863 h 237769"/>
                  <a:gd name="connsiteX3" fmla="*/ 26140 w 146856"/>
                  <a:gd name="connsiteY3" fmla="*/ 25839 h 237769"/>
                  <a:gd name="connsiteX4" fmla="*/ 47012 w 146856"/>
                  <a:gd name="connsiteY4" fmla="*/ 6472 h 237769"/>
                  <a:gd name="connsiteX5" fmla="*/ 75209 w 146856"/>
                  <a:gd name="connsiteY5" fmla="*/ 0 h 237769"/>
                  <a:gd name="connsiteX6" fmla="*/ 113441 w 146856"/>
                  <a:gd name="connsiteY6" fmla="*/ 11138 h 237769"/>
                  <a:gd name="connsiteX7" fmla="*/ 138427 w 146856"/>
                  <a:gd name="connsiteY7" fmla="*/ 42597 h 237769"/>
                  <a:gd name="connsiteX8" fmla="*/ 146856 w 146856"/>
                  <a:gd name="connsiteY8" fmla="*/ 87100 h 237769"/>
                  <a:gd name="connsiteX9" fmla="*/ 137524 w 146856"/>
                  <a:gd name="connsiteY9" fmla="*/ 133861 h 237769"/>
                  <a:gd name="connsiteX10" fmla="*/ 110431 w 146856"/>
                  <a:gd name="connsiteY10" fmla="*/ 165721 h 237769"/>
                  <a:gd name="connsiteX11" fmla="*/ 73102 w 146856"/>
                  <a:gd name="connsiteY11" fmla="*/ 176809 h 237769"/>
                  <a:gd name="connsiteX12" fmla="*/ 47363 w 146856"/>
                  <a:gd name="connsiteY12" fmla="*/ 170739 h 237769"/>
                  <a:gd name="connsiteX13" fmla="*/ 28649 w 146856"/>
                  <a:gd name="connsiteY13" fmla="*/ 155436 h 237769"/>
                  <a:gd name="connsiteX14" fmla="*/ 28649 w 146856"/>
                  <a:gd name="connsiteY14" fmla="*/ 237770 h 237769"/>
                  <a:gd name="connsiteX15" fmla="*/ 0 w 146856"/>
                  <a:gd name="connsiteY15" fmla="*/ 237770 h 237769"/>
                  <a:gd name="connsiteX16" fmla="*/ 25939 w 146856"/>
                  <a:gd name="connsiteY16" fmla="*/ 89358 h 237769"/>
                  <a:gd name="connsiteX17" fmla="*/ 39135 w 146856"/>
                  <a:gd name="connsiteY17" fmla="*/ 137624 h 237769"/>
                  <a:gd name="connsiteX18" fmla="*/ 71145 w 146856"/>
                  <a:gd name="connsiteY18" fmla="*/ 153228 h 237769"/>
                  <a:gd name="connsiteX19" fmla="*/ 103858 w 146856"/>
                  <a:gd name="connsiteY19" fmla="*/ 137072 h 237769"/>
                  <a:gd name="connsiteX20" fmla="*/ 117455 w 146856"/>
                  <a:gd name="connsiteY20" fmla="*/ 87000 h 237769"/>
                  <a:gd name="connsiteX21" fmla="*/ 104159 w 146856"/>
                  <a:gd name="connsiteY21" fmla="*/ 38583 h 237769"/>
                  <a:gd name="connsiteX22" fmla="*/ 72400 w 146856"/>
                  <a:gd name="connsiteY22" fmla="*/ 22477 h 237769"/>
                  <a:gd name="connsiteX23" fmla="*/ 39988 w 146856"/>
                  <a:gd name="connsiteY23" fmla="*/ 39586 h 237769"/>
                  <a:gd name="connsiteX24" fmla="*/ 25939 w 146856"/>
                  <a:gd name="connsiteY24" fmla="*/ 89358 h 237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856" h="237769">
                    <a:moveTo>
                      <a:pt x="0" y="237770"/>
                    </a:moveTo>
                    <a:lnTo>
                      <a:pt x="0" y="3863"/>
                    </a:lnTo>
                    <a:lnTo>
                      <a:pt x="26140" y="3863"/>
                    </a:lnTo>
                    <a:lnTo>
                      <a:pt x="26140" y="25839"/>
                    </a:lnTo>
                    <a:cubicBezTo>
                      <a:pt x="32311" y="17259"/>
                      <a:pt x="39235" y="10787"/>
                      <a:pt x="47012" y="6472"/>
                    </a:cubicBezTo>
                    <a:cubicBezTo>
                      <a:pt x="54739" y="2157"/>
                      <a:pt x="64171" y="0"/>
                      <a:pt x="75209" y="0"/>
                    </a:cubicBezTo>
                    <a:cubicBezTo>
                      <a:pt x="89659" y="0"/>
                      <a:pt x="102403" y="3713"/>
                      <a:pt x="113441" y="11138"/>
                    </a:cubicBezTo>
                    <a:cubicBezTo>
                      <a:pt x="124479" y="18564"/>
                      <a:pt x="132808" y="29050"/>
                      <a:pt x="138427" y="42597"/>
                    </a:cubicBezTo>
                    <a:cubicBezTo>
                      <a:pt x="144047" y="56144"/>
                      <a:pt x="146856" y="70945"/>
                      <a:pt x="146856" y="87100"/>
                    </a:cubicBezTo>
                    <a:cubicBezTo>
                      <a:pt x="146856" y="104410"/>
                      <a:pt x="143746" y="119964"/>
                      <a:pt x="137524" y="133861"/>
                    </a:cubicBezTo>
                    <a:cubicBezTo>
                      <a:pt x="131303" y="147709"/>
                      <a:pt x="122272" y="158346"/>
                      <a:pt x="110431" y="165721"/>
                    </a:cubicBezTo>
                    <a:cubicBezTo>
                      <a:pt x="98590" y="173097"/>
                      <a:pt x="86147" y="176809"/>
                      <a:pt x="73102" y="176809"/>
                    </a:cubicBezTo>
                    <a:cubicBezTo>
                      <a:pt x="63569" y="176809"/>
                      <a:pt x="54990" y="174803"/>
                      <a:pt x="47363" y="170739"/>
                    </a:cubicBezTo>
                    <a:cubicBezTo>
                      <a:pt x="39787" y="166725"/>
                      <a:pt x="33516" y="161607"/>
                      <a:pt x="28649" y="155436"/>
                    </a:cubicBezTo>
                    <a:lnTo>
                      <a:pt x="28649" y="237770"/>
                    </a:lnTo>
                    <a:lnTo>
                      <a:pt x="0" y="237770"/>
                    </a:lnTo>
                    <a:close/>
                    <a:moveTo>
                      <a:pt x="25939" y="89358"/>
                    </a:moveTo>
                    <a:cubicBezTo>
                      <a:pt x="25939" y="111133"/>
                      <a:pt x="30355" y="127188"/>
                      <a:pt x="39135" y="137624"/>
                    </a:cubicBezTo>
                    <a:cubicBezTo>
                      <a:pt x="47965" y="148010"/>
                      <a:pt x="58602" y="153228"/>
                      <a:pt x="71145" y="153228"/>
                    </a:cubicBezTo>
                    <a:cubicBezTo>
                      <a:pt x="83889" y="153228"/>
                      <a:pt x="94777" y="147860"/>
                      <a:pt x="103858" y="137072"/>
                    </a:cubicBezTo>
                    <a:cubicBezTo>
                      <a:pt x="112939" y="126285"/>
                      <a:pt x="117455" y="109628"/>
                      <a:pt x="117455" y="87000"/>
                    </a:cubicBezTo>
                    <a:cubicBezTo>
                      <a:pt x="117455" y="65476"/>
                      <a:pt x="113040" y="49320"/>
                      <a:pt x="104159" y="38583"/>
                    </a:cubicBezTo>
                    <a:cubicBezTo>
                      <a:pt x="95279" y="27846"/>
                      <a:pt x="84692" y="22477"/>
                      <a:pt x="72400" y="22477"/>
                    </a:cubicBezTo>
                    <a:cubicBezTo>
                      <a:pt x="60208" y="22477"/>
                      <a:pt x="49370" y="28197"/>
                      <a:pt x="39988" y="39586"/>
                    </a:cubicBezTo>
                    <a:cubicBezTo>
                      <a:pt x="30656" y="51026"/>
                      <a:pt x="25939" y="67583"/>
                      <a:pt x="25939" y="8935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手繪多邊形: 圖案 114">
                <a:extLst>
                  <a:ext uri="{FF2B5EF4-FFF2-40B4-BE49-F238E27FC236}">
                    <a16:creationId xmlns:a16="http://schemas.microsoft.com/office/drawing/2014/main" id="{B0BFCEAF-BBAE-4BB5-BFDE-71F1B49FC869}"/>
                  </a:ext>
                </a:extLst>
              </p:cNvPr>
              <p:cNvSpPr/>
              <p:nvPr/>
            </p:nvSpPr>
            <p:spPr>
              <a:xfrm>
                <a:off x="999310" y="3668396"/>
                <a:ext cx="140484" cy="176709"/>
              </a:xfrm>
              <a:custGeom>
                <a:avLst/>
                <a:gdLst>
                  <a:gd name="connsiteX0" fmla="*/ 0 w 140484"/>
                  <a:gd name="connsiteY0" fmla="*/ 122472 h 176709"/>
                  <a:gd name="connsiteX1" fmla="*/ 28348 w 140484"/>
                  <a:gd name="connsiteY1" fmla="*/ 118007 h 176709"/>
                  <a:gd name="connsiteX2" fmla="*/ 41644 w 140484"/>
                  <a:gd name="connsiteY2" fmla="*/ 144147 h 176709"/>
                  <a:gd name="connsiteX3" fmla="*/ 72149 w 140484"/>
                  <a:gd name="connsiteY3" fmla="*/ 153228 h 176709"/>
                  <a:gd name="connsiteX4" fmla="*/ 101450 w 140484"/>
                  <a:gd name="connsiteY4" fmla="*/ 145201 h 176709"/>
                  <a:gd name="connsiteX5" fmla="*/ 110983 w 140484"/>
                  <a:gd name="connsiteY5" fmla="*/ 126335 h 176709"/>
                  <a:gd name="connsiteX6" fmla="*/ 102554 w 140484"/>
                  <a:gd name="connsiteY6" fmla="*/ 111033 h 176709"/>
                  <a:gd name="connsiteX7" fmla="*/ 73253 w 140484"/>
                  <a:gd name="connsiteY7" fmla="*/ 101299 h 176709"/>
                  <a:gd name="connsiteX8" fmla="*/ 29552 w 140484"/>
                  <a:gd name="connsiteY8" fmla="*/ 87502 h 176709"/>
                  <a:gd name="connsiteX9" fmla="*/ 11088 w 140484"/>
                  <a:gd name="connsiteY9" fmla="*/ 71396 h 176709"/>
                  <a:gd name="connsiteX10" fmla="*/ 4817 w 140484"/>
                  <a:gd name="connsiteY10" fmla="*/ 48718 h 176709"/>
                  <a:gd name="connsiteX11" fmla="*/ 9984 w 140484"/>
                  <a:gd name="connsiteY11" fmla="*/ 27796 h 176709"/>
                  <a:gd name="connsiteX12" fmla="*/ 24083 w 140484"/>
                  <a:gd name="connsiteY12" fmla="*/ 11791 h 176709"/>
                  <a:gd name="connsiteX13" fmla="*/ 42296 w 140484"/>
                  <a:gd name="connsiteY13" fmla="*/ 3412 h 176709"/>
                  <a:gd name="connsiteX14" fmla="*/ 67081 w 140484"/>
                  <a:gd name="connsiteY14" fmla="*/ 0 h 176709"/>
                  <a:gd name="connsiteX15" fmla="*/ 102052 w 140484"/>
                  <a:gd name="connsiteY15" fmla="*/ 5720 h 176709"/>
                  <a:gd name="connsiteX16" fmla="*/ 124278 w 140484"/>
                  <a:gd name="connsiteY16" fmla="*/ 21223 h 176709"/>
                  <a:gd name="connsiteX17" fmla="*/ 134163 w 140484"/>
                  <a:gd name="connsiteY17" fmla="*/ 47413 h 176709"/>
                  <a:gd name="connsiteX18" fmla="*/ 106116 w 140484"/>
                  <a:gd name="connsiteY18" fmla="*/ 51227 h 176709"/>
                  <a:gd name="connsiteX19" fmla="*/ 95028 w 140484"/>
                  <a:gd name="connsiteY19" fmla="*/ 30856 h 176709"/>
                  <a:gd name="connsiteX20" fmla="*/ 69138 w 140484"/>
                  <a:gd name="connsiteY20" fmla="*/ 23531 h 176709"/>
                  <a:gd name="connsiteX21" fmla="*/ 40941 w 140484"/>
                  <a:gd name="connsiteY21" fmla="*/ 30054 h 176709"/>
                  <a:gd name="connsiteX22" fmla="*/ 32512 w 140484"/>
                  <a:gd name="connsiteY22" fmla="*/ 45356 h 176709"/>
                  <a:gd name="connsiteX23" fmla="*/ 36024 w 140484"/>
                  <a:gd name="connsiteY23" fmla="*/ 55391 h 176709"/>
                  <a:gd name="connsiteX24" fmla="*/ 47012 w 140484"/>
                  <a:gd name="connsiteY24" fmla="*/ 63017 h 176709"/>
                  <a:gd name="connsiteX25" fmla="*/ 72349 w 140484"/>
                  <a:gd name="connsiteY25" fmla="*/ 70342 h 176709"/>
                  <a:gd name="connsiteX26" fmla="*/ 114796 w 140484"/>
                  <a:gd name="connsiteY26" fmla="*/ 83638 h 176709"/>
                  <a:gd name="connsiteX27" fmla="*/ 133661 w 140484"/>
                  <a:gd name="connsiteY27" fmla="*/ 98690 h 176709"/>
                  <a:gd name="connsiteX28" fmla="*/ 140484 w 140484"/>
                  <a:gd name="connsiteY28" fmla="*/ 123225 h 176709"/>
                  <a:gd name="connsiteX29" fmla="*/ 132106 w 140484"/>
                  <a:gd name="connsiteY29" fmla="*/ 150218 h 176709"/>
                  <a:gd name="connsiteX30" fmla="*/ 107972 w 140484"/>
                  <a:gd name="connsiteY30" fmla="*/ 169785 h 176709"/>
                  <a:gd name="connsiteX31" fmla="*/ 72299 w 140484"/>
                  <a:gd name="connsiteY31" fmla="*/ 176709 h 176709"/>
                  <a:gd name="connsiteX32" fmla="*/ 22076 w 140484"/>
                  <a:gd name="connsiteY32" fmla="*/ 163012 h 176709"/>
                  <a:gd name="connsiteX33" fmla="*/ 0 w 140484"/>
                  <a:gd name="connsiteY33" fmla="*/ 122472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0484" h="176709">
                    <a:moveTo>
                      <a:pt x="0" y="122472"/>
                    </a:moveTo>
                    <a:lnTo>
                      <a:pt x="28348" y="118007"/>
                    </a:lnTo>
                    <a:cubicBezTo>
                      <a:pt x="29953" y="129346"/>
                      <a:pt x="34369" y="138076"/>
                      <a:pt x="41644" y="144147"/>
                    </a:cubicBezTo>
                    <a:cubicBezTo>
                      <a:pt x="48919" y="150218"/>
                      <a:pt x="59104" y="153228"/>
                      <a:pt x="72149" y="153228"/>
                    </a:cubicBezTo>
                    <a:cubicBezTo>
                      <a:pt x="85294" y="153228"/>
                      <a:pt x="95078" y="150569"/>
                      <a:pt x="101450" y="145201"/>
                    </a:cubicBezTo>
                    <a:cubicBezTo>
                      <a:pt x="107822" y="139832"/>
                      <a:pt x="110983" y="133560"/>
                      <a:pt x="110983" y="126335"/>
                    </a:cubicBezTo>
                    <a:cubicBezTo>
                      <a:pt x="110983" y="119863"/>
                      <a:pt x="108173" y="114746"/>
                      <a:pt x="102554" y="111033"/>
                    </a:cubicBezTo>
                    <a:cubicBezTo>
                      <a:pt x="98640" y="108474"/>
                      <a:pt x="88856" y="105263"/>
                      <a:pt x="73253" y="101299"/>
                    </a:cubicBezTo>
                    <a:cubicBezTo>
                      <a:pt x="52230" y="95981"/>
                      <a:pt x="37680" y="91415"/>
                      <a:pt x="29552" y="87502"/>
                    </a:cubicBezTo>
                    <a:cubicBezTo>
                      <a:pt x="21424" y="83588"/>
                      <a:pt x="15253" y="78270"/>
                      <a:pt x="11088" y="71396"/>
                    </a:cubicBezTo>
                    <a:cubicBezTo>
                      <a:pt x="6874" y="64573"/>
                      <a:pt x="4817" y="56996"/>
                      <a:pt x="4817" y="48718"/>
                    </a:cubicBezTo>
                    <a:cubicBezTo>
                      <a:pt x="4817" y="41192"/>
                      <a:pt x="6523" y="34218"/>
                      <a:pt x="9984" y="27796"/>
                    </a:cubicBezTo>
                    <a:cubicBezTo>
                      <a:pt x="13446" y="21374"/>
                      <a:pt x="18112" y="16055"/>
                      <a:pt x="24083" y="11791"/>
                    </a:cubicBezTo>
                    <a:cubicBezTo>
                      <a:pt x="28548" y="8479"/>
                      <a:pt x="34619" y="5720"/>
                      <a:pt x="42296" y="3412"/>
                    </a:cubicBezTo>
                    <a:cubicBezTo>
                      <a:pt x="49972" y="1104"/>
                      <a:pt x="58251" y="0"/>
                      <a:pt x="67081" y="0"/>
                    </a:cubicBezTo>
                    <a:cubicBezTo>
                      <a:pt x="80327" y="0"/>
                      <a:pt x="92017" y="1907"/>
                      <a:pt x="102052" y="5720"/>
                    </a:cubicBezTo>
                    <a:cubicBezTo>
                      <a:pt x="112086" y="9533"/>
                      <a:pt x="119512" y="14701"/>
                      <a:pt x="124278" y="21223"/>
                    </a:cubicBezTo>
                    <a:cubicBezTo>
                      <a:pt x="129045" y="27746"/>
                      <a:pt x="132356" y="36476"/>
                      <a:pt x="134163" y="47413"/>
                    </a:cubicBezTo>
                    <a:lnTo>
                      <a:pt x="106116" y="51227"/>
                    </a:lnTo>
                    <a:cubicBezTo>
                      <a:pt x="104862" y="42547"/>
                      <a:pt x="101149" y="35723"/>
                      <a:pt x="95028" y="30856"/>
                    </a:cubicBezTo>
                    <a:cubicBezTo>
                      <a:pt x="88907" y="25990"/>
                      <a:pt x="80277" y="23531"/>
                      <a:pt x="69138" y="23531"/>
                    </a:cubicBezTo>
                    <a:cubicBezTo>
                      <a:pt x="55993" y="23531"/>
                      <a:pt x="46561" y="25689"/>
                      <a:pt x="40941" y="30054"/>
                    </a:cubicBezTo>
                    <a:cubicBezTo>
                      <a:pt x="35322" y="34419"/>
                      <a:pt x="32512" y="39486"/>
                      <a:pt x="32512" y="45356"/>
                    </a:cubicBezTo>
                    <a:cubicBezTo>
                      <a:pt x="32512" y="49069"/>
                      <a:pt x="33666" y="52431"/>
                      <a:pt x="36024" y="55391"/>
                    </a:cubicBezTo>
                    <a:cubicBezTo>
                      <a:pt x="38382" y="58451"/>
                      <a:pt x="42045" y="61010"/>
                      <a:pt x="47012" y="63017"/>
                    </a:cubicBezTo>
                    <a:cubicBezTo>
                      <a:pt x="49872" y="64071"/>
                      <a:pt x="58301" y="66529"/>
                      <a:pt x="72349" y="70342"/>
                    </a:cubicBezTo>
                    <a:cubicBezTo>
                      <a:pt x="92619" y="75761"/>
                      <a:pt x="106768" y="80176"/>
                      <a:pt x="114796" y="83638"/>
                    </a:cubicBezTo>
                    <a:cubicBezTo>
                      <a:pt x="122823" y="87100"/>
                      <a:pt x="129095" y="92118"/>
                      <a:pt x="133661" y="98690"/>
                    </a:cubicBezTo>
                    <a:cubicBezTo>
                      <a:pt x="138227" y="105263"/>
                      <a:pt x="140484" y="113441"/>
                      <a:pt x="140484" y="123225"/>
                    </a:cubicBezTo>
                    <a:cubicBezTo>
                      <a:pt x="140484" y="132758"/>
                      <a:pt x="137675" y="141789"/>
                      <a:pt x="132106" y="150218"/>
                    </a:cubicBezTo>
                    <a:cubicBezTo>
                      <a:pt x="126536" y="158647"/>
                      <a:pt x="118509" y="165169"/>
                      <a:pt x="107972" y="169785"/>
                    </a:cubicBezTo>
                    <a:cubicBezTo>
                      <a:pt x="97486" y="174401"/>
                      <a:pt x="85595" y="176709"/>
                      <a:pt x="72299" y="176709"/>
                    </a:cubicBezTo>
                    <a:cubicBezTo>
                      <a:pt x="50324" y="176709"/>
                      <a:pt x="33566" y="172143"/>
                      <a:pt x="22076" y="163012"/>
                    </a:cubicBezTo>
                    <a:cubicBezTo>
                      <a:pt x="10536" y="153981"/>
                      <a:pt x="3211" y="140434"/>
                      <a:pt x="0" y="122472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手繪多邊形: 圖案 115">
                <a:extLst>
                  <a:ext uri="{FF2B5EF4-FFF2-40B4-BE49-F238E27FC236}">
                    <a16:creationId xmlns:a16="http://schemas.microsoft.com/office/drawing/2014/main" id="{D741C864-0CAC-4C49-91F0-DC9B4BAF960C}"/>
                  </a:ext>
                </a:extLst>
              </p:cNvPr>
              <p:cNvSpPr/>
              <p:nvPr/>
            </p:nvSpPr>
            <p:spPr>
              <a:xfrm>
                <a:off x="1181790" y="3672209"/>
                <a:ext cx="32662" cy="169133"/>
              </a:xfrm>
              <a:custGeom>
                <a:avLst/>
                <a:gdLst>
                  <a:gd name="connsiteX0" fmla="*/ 0 w 32662"/>
                  <a:gd name="connsiteY0" fmla="*/ 32663 h 169133"/>
                  <a:gd name="connsiteX1" fmla="*/ 0 w 32662"/>
                  <a:gd name="connsiteY1" fmla="*/ 0 h 169133"/>
                  <a:gd name="connsiteX2" fmla="*/ 32663 w 32662"/>
                  <a:gd name="connsiteY2" fmla="*/ 0 h 169133"/>
                  <a:gd name="connsiteX3" fmla="*/ 32663 w 32662"/>
                  <a:gd name="connsiteY3" fmla="*/ 32663 h 169133"/>
                  <a:gd name="connsiteX4" fmla="*/ 0 w 32662"/>
                  <a:gd name="connsiteY4" fmla="*/ 32663 h 169133"/>
                  <a:gd name="connsiteX5" fmla="*/ 0 w 32662"/>
                  <a:gd name="connsiteY5" fmla="*/ 169133 h 169133"/>
                  <a:gd name="connsiteX6" fmla="*/ 0 w 32662"/>
                  <a:gd name="connsiteY6" fmla="*/ 136470 h 169133"/>
                  <a:gd name="connsiteX7" fmla="*/ 32663 w 32662"/>
                  <a:gd name="connsiteY7" fmla="*/ 136470 h 169133"/>
                  <a:gd name="connsiteX8" fmla="*/ 32663 w 32662"/>
                  <a:gd name="connsiteY8" fmla="*/ 169133 h 169133"/>
                  <a:gd name="connsiteX9" fmla="*/ 0 w 32662"/>
                  <a:gd name="connsiteY9" fmla="*/ 169133 h 169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662" h="169133">
                    <a:moveTo>
                      <a:pt x="0" y="32663"/>
                    </a:moveTo>
                    <a:lnTo>
                      <a:pt x="0" y="0"/>
                    </a:lnTo>
                    <a:lnTo>
                      <a:pt x="32663" y="0"/>
                    </a:lnTo>
                    <a:lnTo>
                      <a:pt x="32663" y="32663"/>
                    </a:lnTo>
                    <a:lnTo>
                      <a:pt x="0" y="32663"/>
                    </a:lnTo>
                    <a:close/>
                    <a:moveTo>
                      <a:pt x="0" y="169133"/>
                    </a:moveTo>
                    <a:lnTo>
                      <a:pt x="0" y="136470"/>
                    </a:lnTo>
                    <a:lnTo>
                      <a:pt x="32663" y="136470"/>
                    </a:lnTo>
                    <a:lnTo>
                      <a:pt x="32663" y="169133"/>
                    </a:lnTo>
                    <a:lnTo>
                      <a:pt x="0" y="16913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手繪多邊形: 圖案 116">
                <a:extLst>
                  <a:ext uri="{FF2B5EF4-FFF2-40B4-BE49-F238E27FC236}">
                    <a16:creationId xmlns:a16="http://schemas.microsoft.com/office/drawing/2014/main" id="{6E3293B6-290D-4A39-BE68-A1AF0F45B3CF}"/>
                  </a:ext>
                </a:extLst>
              </p:cNvPr>
              <p:cNvSpPr/>
              <p:nvPr/>
            </p:nvSpPr>
            <p:spPr>
              <a:xfrm>
                <a:off x="1242950" y="3603924"/>
                <a:ext cx="90612" cy="241432"/>
              </a:xfrm>
              <a:custGeom>
                <a:avLst/>
                <a:gdLst>
                  <a:gd name="connsiteX0" fmla="*/ 0 w 90612"/>
                  <a:gd name="connsiteY0" fmla="*/ 241432 h 241432"/>
                  <a:gd name="connsiteX1" fmla="*/ 67683 w 90612"/>
                  <a:gd name="connsiteY1" fmla="*/ 0 h 241432"/>
                  <a:gd name="connsiteX2" fmla="*/ 90612 w 90612"/>
                  <a:gd name="connsiteY2" fmla="*/ 0 h 241432"/>
                  <a:gd name="connsiteX3" fmla="*/ 23080 w 90612"/>
                  <a:gd name="connsiteY3" fmla="*/ 241432 h 241432"/>
                  <a:gd name="connsiteX4" fmla="*/ 0 w 90612"/>
                  <a:gd name="connsiteY4" fmla="*/ 241432 h 241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612" h="241432">
                    <a:moveTo>
                      <a:pt x="0" y="241432"/>
                    </a:moveTo>
                    <a:lnTo>
                      <a:pt x="67683" y="0"/>
                    </a:lnTo>
                    <a:lnTo>
                      <a:pt x="90612" y="0"/>
                    </a:lnTo>
                    <a:lnTo>
                      <a:pt x="23080" y="241432"/>
                    </a:lnTo>
                    <a:lnTo>
                      <a:pt x="0" y="241432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手繪多邊形: 圖案 117">
                <a:extLst>
                  <a:ext uri="{FF2B5EF4-FFF2-40B4-BE49-F238E27FC236}">
                    <a16:creationId xmlns:a16="http://schemas.microsoft.com/office/drawing/2014/main" id="{6347CF89-B2E8-4704-891F-55815765527E}"/>
                  </a:ext>
                </a:extLst>
              </p:cNvPr>
              <p:cNvSpPr/>
              <p:nvPr/>
            </p:nvSpPr>
            <p:spPr>
              <a:xfrm>
                <a:off x="1333563" y="3603924"/>
                <a:ext cx="90612" cy="241432"/>
              </a:xfrm>
              <a:custGeom>
                <a:avLst/>
                <a:gdLst>
                  <a:gd name="connsiteX0" fmla="*/ 0 w 90612"/>
                  <a:gd name="connsiteY0" fmla="*/ 241432 h 241432"/>
                  <a:gd name="connsiteX1" fmla="*/ 67683 w 90612"/>
                  <a:gd name="connsiteY1" fmla="*/ 0 h 241432"/>
                  <a:gd name="connsiteX2" fmla="*/ 90612 w 90612"/>
                  <a:gd name="connsiteY2" fmla="*/ 0 h 241432"/>
                  <a:gd name="connsiteX3" fmla="*/ 23080 w 90612"/>
                  <a:gd name="connsiteY3" fmla="*/ 241432 h 241432"/>
                  <a:gd name="connsiteX4" fmla="*/ 0 w 90612"/>
                  <a:gd name="connsiteY4" fmla="*/ 241432 h 241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612" h="241432">
                    <a:moveTo>
                      <a:pt x="0" y="241432"/>
                    </a:moveTo>
                    <a:lnTo>
                      <a:pt x="67683" y="0"/>
                    </a:lnTo>
                    <a:lnTo>
                      <a:pt x="90612" y="0"/>
                    </a:lnTo>
                    <a:lnTo>
                      <a:pt x="23080" y="241432"/>
                    </a:lnTo>
                    <a:lnTo>
                      <a:pt x="0" y="241432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6" name="群組 55">
              <a:extLst>
                <a:ext uri="{FF2B5EF4-FFF2-40B4-BE49-F238E27FC236}">
                  <a16:creationId xmlns:a16="http://schemas.microsoft.com/office/drawing/2014/main" id="{AED26991-D526-402C-B891-80D345433548}"/>
                </a:ext>
              </a:extLst>
            </p:cNvPr>
            <p:cNvGrpSpPr/>
            <p:nvPr/>
          </p:nvGrpSpPr>
          <p:grpSpPr>
            <a:xfrm>
              <a:off x="1436919" y="3606984"/>
              <a:ext cx="1064721" cy="238221"/>
              <a:chOff x="1436919" y="3606984"/>
              <a:chExt cx="1064721" cy="238221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03" name="手繪多邊形: 圖案 102">
                <a:extLst>
                  <a:ext uri="{FF2B5EF4-FFF2-40B4-BE49-F238E27FC236}">
                    <a16:creationId xmlns:a16="http://schemas.microsoft.com/office/drawing/2014/main" id="{7C4DD72C-D284-4F8F-B59C-A55A097036B9}"/>
                  </a:ext>
                </a:extLst>
              </p:cNvPr>
              <p:cNvSpPr/>
              <p:nvPr/>
            </p:nvSpPr>
            <p:spPr>
              <a:xfrm>
                <a:off x="1436919" y="3668446"/>
                <a:ext cx="147307" cy="176759"/>
              </a:xfrm>
              <a:custGeom>
                <a:avLst/>
                <a:gdLst>
                  <a:gd name="connsiteX0" fmla="*/ 119111 w 147307"/>
                  <a:gd name="connsiteY0" fmla="*/ 110983 h 176759"/>
                  <a:gd name="connsiteX1" fmla="*/ 147308 w 147307"/>
                  <a:gd name="connsiteY1" fmla="*/ 114645 h 176759"/>
                  <a:gd name="connsiteX2" fmla="*/ 123676 w 147307"/>
                  <a:gd name="connsiteY2" fmla="*/ 160252 h 176759"/>
                  <a:gd name="connsiteX3" fmla="*/ 76915 w 147307"/>
                  <a:gd name="connsiteY3" fmla="*/ 176759 h 176759"/>
                  <a:gd name="connsiteX4" fmla="*/ 21123 w 147307"/>
                  <a:gd name="connsiteY4" fmla="*/ 154081 h 176759"/>
                  <a:gd name="connsiteX5" fmla="*/ 0 w 147307"/>
                  <a:gd name="connsiteY5" fmla="*/ 89007 h 176759"/>
                  <a:gd name="connsiteX6" fmla="*/ 9081 w 147307"/>
                  <a:gd name="connsiteY6" fmla="*/ 41092 h 176759"/>
                  <a:gd name="connsiteX7" fmla="*/ 36727 w 147307"/>
                  <a:gd name="connsiteY7" fmla="*/ 10285 h 176759"/>
                  <a:gd name="connsiteX8" fmla="*/ 77116 w 147307"/>
                  <a:gd name="connsiteY8" fmla="*/ 0 h 176759"/>
                  <a:gd name="connsiteX9" fmla="*/ 122171 w 147307"/>
                  <a:gd name="connsiteY9" fmla="*/ 13948 h 176759"/>
                  <a:gd name="connsiteX10" fmla="*/ 144649 w 147307"/>
                  <a:gd name="connsiteY10" fmla="*/ 53535 h 176759"/>
                  <a:gd name="connsiteX11" fmla="*/ 116803 w 147307"/>
                  <a:gd name="connsiteY11" fmla="*/ 57849 h 176759"/>
                  <a:gd name="connsiteX12" fmla="*/ 102704 w 147307"/>
                  <a:gd name="connsiteY12" fmla="*/ 32211 h 176759"/>
                  <a:gd name="connsiteX13" fmla="*/ 78270 w 147307"/>
                  <a:gd name="connsiteY13" fmla="*/ 23631 h 176759"/>
                  <a:gd name="connsiteX14" fmla="*/ 43099 w 147307"/>
                  <a:gd name="connsiteY14" fmla="*/ 39135 h 176759"/>
                  <a:gd name="connsiteX15" fmla="*/ 29552 w 147307"/>
                  <a:gd name="connsiteY15" fmla="*/ 88254 h 176759"/>
                  <a:gd name="connsiteX16" fmla="*/ 42597 w 147307"/>
                  <a:gd name="connsiteY16" fmla="*/ 137775 h 176759"/>
                  <a:gd name="connsiteX17" fmla="*/ 76664 w 147307"/>
                  <a:gd name="connsiteY17" fmla="*/ 153228 h 176759"/>
                  <a:gd name="connsiteX18" fmla="*/ 104862 w 147307"/>
                  <a:gd name="connsiteY18" fmla="*/ 142893 h 176759"/>
                  <a:gd name="connsiteX19" fmla="*/ 119111 w 147307"/>
                  <a:gd name="connsiteY19" fmla="*/ 110983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47307" h="176759">
                    <a:moveTo>
                      <a:pt x="119111" y="110983"/>
                    </a:moveTo>
                    <a:lnTo>
                      <a:pt x="147308" y="114645"/>
                    </a:lnTo>
                    <a:cubicBezTo>
                      <a:pt x="144247" y="134062"/>
                      <a:pt x="136320" y="149265"/>
                      <a:pt x="123676" y="160252"/>
                    </a:cubicBezTo>
                    <a:cubicBezTo>
                      <a:pt x="110983" y="171240"/>
                      <a:pt x="95429" y="176759"/>
                      <a:pt x="76915" y="176759"/>
                    </a:cubicBezTo>
                    <a:cubicBezTo>
                      <a:pt x="53785" y="176759"/>
                      <a:pt x="35171" y="169183"/>
                      <a:pt x="21123" y="154081"/>
                    </a:cubicBezTo>
                    <a:cubicBezTo>
                      <a:pt x="7074" y="138929"/>
                      <a:pt x="0" y="117254"/>
                      <a:pt x="0" y="89007"/>
                    </a:cubicBezTo>
                    <a:cubicBezTo>
                      <a:pt x="0" y="70744"/>
                      <a:pt x="3010" y="54789"/>
                      <a:pt x="9081" y="41092"/>
                    </a:cubicBezTo>
                    <a:cubicBezTo>
                      <a:pt x="15152" y="27394"/>
                      <a:pt x="24334" y="17109"/>
                      <a:pt x="36727" y="10285"/>
                    </a:cubicBezTo>
                    <a:cubicBezTo>
                      <a:pt x="49069" y="3462"/>
                      <a:pt x="62566" y="0"/>
                      <a:pt x="77116" y="0"/>
                    </a:cubicBezTo>
                    <a:cubicBezTo>
                      <a:pt x="95479" y="0"/>
                      <a:pt x="110481" y="4666"/>
                      <a:pt x="122171" y="13948"/>
                    </a:cubicBezTo>
                    <a:cubicBezTo>
                      <a:pt x="133862" y="23230"/>
                      <a:pt x="141337" y="36426"/>
                      <a:pt x="144649" y="53535"/>
                    </a:cubicBezTo>
                    <a:lnTo>
                      <a:pt x="116803" y="57849"/>
                    </a:lnTo>
                    <a:cubicBezTo>
                      <a:pt x="114144" y="46510"/>
                      <a:pt x="109427" y="37931"/>
                      <a:pt x="102704" y="32211"/>
                    </a:cubicBezTo>
                    <a:cubicBezTo>
                      <a:pt x="95981" y="26491"/>
                      <a:pt x="87803" y="23631"/>
                      <a:pt x="78270" y="23631"/>
                    </a:cubicBezTo>
                    <a:cubicBezTo>
                      <a:pt x="63820" y="23631"/>
                      <a:pt x="52080" y="28799"/>
                      <a:pt x="43099" y="39135"/>
                    </a:cubicBezTo>
                    <a:cubicBezTo>
                      <a:pt x="34067" y="49471"/>
                      <a:pt x="29552" y="65877"/>
                      <a:pt x="29552" y="88254"/>
                    </a:cubicBezTo>
                    <a:cubicBezTo>
                      <a:pt x="29552" y="110983"/>
                      <a:pt x="33917" y="127489"/>
                      <a:pt x="42597" y="137775"/>
                    </a:cubicBezTo>
                    <a:cubicBezTo>
                      <a:pt x="51277" y="148060"/>
                      <a:pt x="62666" y="153228"/>
                      <a:pt x="76664" y="153228"/>
                    </a:cubicBezTo>
                    <a:cubicBezTo>
                      <a:pt x="87903" y="153228"/>
                      <a:pt x="97285" y="149766"/>
                      <a:pt x="104862" y="142893"/>
                    </a:cubicBezTo>
                    <a:cubicBezTo>
                      <a:pt x="112337" y="135919"/>
                      <a:pt x="117104" y="125282"/>
                      <a:pt x="119111" y="110983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4" name="手繪多邊形: 圖案 103">
                <a:extLst>
                  <a:ext uri="{FF2B5EF4-FFF2-40B4-BE49-F238E27FC236}">
                    <a16:creationId xmlns:a16="http://schemas.microsoft.com/office/drawing/2014/main" id="{56E1E42A-87BD-4F5F-9983-9E3A168C1F69}"/>
                  </a:ext>
                </a:extLst>
              </p:cNvPr>
              <p:cNvSpPr/>
              <p:nvPr/>
            </p:nvSpPr>
            <p:spPr>
              <a:xfrm>
                <a:off x="1599028" y="3668396"/>
                <a:ext cx="155737" cy="176759"/>
              </a:xfrm>
              <a:custGeom>
                <a:avLst/>
                <a:gdLst>
                  <a:gd name="connsiteX0" fmla="*/ 120064 w 155737"/>
                  <a:gd name="connsiteY0" fmla="*/ 152074 h 176759"/>
                  <a:gd name="connsiteX1" fmla="*/ 89408 w 155737"/>
                  <a:gd name="connsiteY1" fmla="*/ 171190 h 176759"/>
                  <a:gd name="connsiteX2" fmla="*/ 57799 w 155737"/>
                  <a:gd name="connsiteY2" fmla="*/ 176759 h 176759"/>
                  <a:gd name="connsiteX3" fmla="*/ 14952 w 155737"/>
                  <a:gd name="connsiteY3" fmla="*/ 163162 h 176759"/>
                  <a:gd name="connsiteX4" fmla="*/ 0 w 155737"/>
                  <a:gd name="connsiteY4" fmla="*/ 128393 h 176759"/>
                  <a:gd name="connsiteX5" fmla="*/ 5669 w 155737"/>
                  <a:gd name="connsiteY5" fmla="*/ 105714 h 176759"/>
                  <a:gd name="connsiteX6" fmla="*/ 20471 w 155737"/>
                  <a:gd name="connsiteY6" fmla="*/ 89208 h 176759"/>
                  <a:gd name="connsiteX7" fmla="*/ 41092 w 155737"/>
                  <a:gd name="connsiteY7" fmla="*/ 79825 h 176759"/>
                  <a:gd name="connsiteX8" fmla="*/ 66580 w 155737"/>
                  <a:gd name="connsiteY8" fmla="*/ 75510 h 176759"/>
                  <a:gd name="connsiteX9" fmla="*/ 117706 w 155737"/>
                  <a:gd name="connsiteY9" fmla="*/ 65626 h 176759"/>
                  <a:gd name="connsiteX10" fmla="*/ 117856 w 155737"/>
                  <a:gd name="connsiteY10" fmla="*/ 58150 h 176759"/>
                  <a:gd name="connsiteX11" fmla="*/ 109728 w 155737"/>
                  <a:gd name="connsiteY11" fmla="*/ 33465 h 176759"/>
                  <a:gd name="connsiteX12" fmla="*/ 77066 w 155737"/>
                  <a:gd name="connsiteY12" fmla="*/ 23732 h 176759"/>
                  <a:gd name="connsiteX13" fmla="*/ 47213 w 155737"/>
                  <a:gd name="connsiteY13" fmla="*/ 30806 h 176759"/>
                  <a:gd name="connsiteX14" fmla="*/ 32964 w 155737"/>
                  <a:gd name="connsiteY14" fmla="*/ 55893 h 176759"/>
                  <a:gd name="connsiteX15" fmla="*/ 4917 w 155737"/>
                  <a:gd name="connsiteY15" fmla="*/ 52080 h 176759"/>
                  <a:gd name="connsiteX16" fmla="*/ 17510 w 155737"/>
                  <a:gd name="connsiteY16" fmla="*/ 23029 h 176759"/>
                  <a:gd name="connsiteX17" fmla="*/ 42848 w 155737"/>
                  <a:gd name="connsiteY17" fmla="*/ 5971 h 176759"/>
                  <a:gd name="connsiteX18" fmla="*/ 81230 w 155737"/>
                  <a:gd name="connsiteY18" fmla="*/ 0 h 176759"/>
                  <a:gd name="connsiteX19" fmla="*/ 116401 w 155737"/>
                  <a:gd name="connsiteY19" fmla="*/ 5118 h 176759"/>
                  <a:gd name="connsiteX20" fmla="*/ 136320 w 155737"/>
                  <a:gd name="connsiteY20" fmla="*/ 17912 h 176759"/>
                  <a:gd name="connsiteX21" fmla="*/ 145251 w 155737"/>
                  <a:gd name="connsiteY21" fmla="*/ 37429 h 176759"/>
                  <a:gd name="connsiteX22" fmla="*/ 146706 w 155737"/>
                  <a:gd name="connsiteY22" fmla="*/ 63870 h 176759"/>
                  <a:gd name="connsiteX23" fmla="*/ 146706 w 155737"/>
                  <a:gd name="connsiteY23" fmla="*/ 102102 h 176759"/>
                  <a:gd name="connsiteX24" fmla="*/ 148512 w 155737"/>
                  <a:gd name="connsiteY24" fmla="*/ 152676 h 176759"/>
                  <a:gd name="connsiteX25" fmla="*/ 155737 w 155737"/>
                  <a:gd name="connsiteY25" fmla="*/ 172996 h 176759"/>
                  <a:gd name="connsiteX26" fmla="*/ 125784 w 155737"/>
                  <a:gd name="connsiteY26" fmla="*/ 172996 h 176759"/>
                  <a:gd name="connsiteX27" fmla="*/ 120064 w 155737"/>
                  <a:gd name="connsiteY27" fmla="*/ 152074 h 176759"/>
                  <a:gd name="connsiteX28" fmla="*/ 117656 w 155737"/>
                  <a:gd name="connsiteY28" fmla="*/ 88104 h 176759"/>
                  <a:gd name="connsiteX29" fmla="*/ 70844 w 155737"/>
                  <a:gd name="connsiteY29" fmla="*/ 98941 h 176759"/>
                  <a:gd name="connsiteX30" fmla="*/ 45858 w 155737"/>
                  <a:gd name="connsiteY30" fmla="*/ 104661 h 176759"/>
                  <a:gd name="connsiteX31" fmla="*/ 34569 w 155737"/>
                  <a:gd name="connsiteY31" fmla="*/ 113993 h 176759"/>
                  <a:gd name="connsiteX32" fmla="*/ 30605 w 155737"/>
                  <a:gd name="connsiteY32" fmla="*/ 127590 h 176759"/>
                  <a:gd name="connsiteX33" fmla="*/ 39285 w 155737"/>
                  <a:gd name="connsiteY33" fmla="*/ 146706 h 176759"/>
                  <a:gd name="connsiteX34" fmla="*/ 64673 w 155737"/>
                  <a:gd name="connsiteY34" fmla="*/ 154332 h 176759"/>
                  <a:gd name="connsiteX35" fmla="*/ 94125 w 155737"/>
                  <a:gd name="connsiteY35" fmla="*/ 147107 h 176759"/>
                  <a:gd name="connsiteX36" fmla="*/ 113090 w 155737"/>
                  <a:gd name="connsiteY36" fmla="*/ 127289 h 176759"/>
                  <a:gd name="connsiteX37" fmla="*/ 117706 w 155737"/>
                  <a:gd name="connsiteY37" fmla="*/ 98640 h 176759"/>
                  <a:gd name="connsiteX38" fmla="*/ 117706 w 155737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7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4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2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69" y="105714"/>
                    </a:cubicBezTo>
                    <a:cubicBezTo>
                      <a:pt x="9432" y="98841"/>
                      <a:pt x="14349" y="93372"/>
                      <a:pt x="20471" y="89208"/>
                    </a:cubicBezTo>
                    <a:cubicBezTo>
                      <a:pt x="26592" y="85043"/>
                      <a:pt x="33465" y="81932"/>
                      <a:pt x="41092" y="79825"/>
                    </a:cubicBezTo>
                    <a:cubicBezTo>
                      <a:pt x="46711" y="78320"/>
                      <a:pt x="55190" y="76915"/>
                      <a:pt x="66580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6" y="59204"/>
                      <a:pt x="117856" y="58150"/>
                    </a:cubicBezTo>
                    <a:cubicBezTo>
                      <a:pt x="117856" y="46460"/>
                      <a:pt x="115147" y="38232"/>
                      <a:pt x="109728" y="33465"/>
                    </a:cubicBezTo>
                    <a:cubicBezTo>
                      <a:pt x="102403" y="26993"/>
                      <a:pt x="91515" y="23732"/>
                      <a:pt x="77066" y="23732"/>
                    </a:cubicBezTo>
                    <a:cubicBezTo>
                      <a:pt x="63569" y="23732"/>
                      <a:pt x="53635" y="26090"/>
                      <a:pt x="47213" y="30806"/>
                    </a:cubicBezTo>
                    <a:cubicBezTo>
                      <a:pt x="40791" y="35522"/>
                      <a:pt x="36024" y="43901"/>
                      <a:pt x="32964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0" y="23029"/>
                    </a:cubicBezTo>
                    <a:cubicBezTo>
                      <a:pt x="23330" y="15654"/>
                      <a:pt x="31810" y="9984"/>
                      <a:pt x="42848" y="5971"/>
                    </a:cubicBezTo>
                    <a:cubicBezTo>
                      <a:pt x="53886" y="2007"/>
                      <a:pt x="66680" y="0"/>
                      <a:pt x="81230" y="0"/>
                    </a:cubicBezTo>
                    <a:cubicBezTo>
                      <a:pt x="95680" y="0"/>
                      <a:pt x="107420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4" y="166524"/>
                      <a:pt x="155737" y="172996"/>
                    </a:cubicBezTo>
                    <a:lnTo>
                      <a:pt x="125784" y="172996"/>
                    </a:lnTo>
                    <a:cubicBezTo>
                      <a:pt x="122823" y="167026"/>
                      <a:pt x="120917" y="160052"/>
                      <a:pt x="120064" y="152074"/>
                    </a:cubicBezTo>
                    <a:close/>
                    <a:moveTo>
                      <a:pt x="117656" y="88104"/>
                    </a:moveTo>
                    <a:cubicBezTo>
                      <a:pt x="107270" y="92368"/>
                      <a:pt x="91666" y="95981"/>
                      <a:pt x="70844" y="98941"/>
                    </a:cubicBezTo>
                    <a:cubicBezTo>
                      <a:pt x="59054" y="100647"/>
                      <a:pt x="50725" y="102554"/>
                      <a:pt x="45858" y="104661"/>
                    </a:cubicBezTo>
                    <a:cubicBezTo>
                      <a:pt x="40991" y="106768"/>
                      <a:pt x="37228" y="109879"/>
                      <a:pt x="34569" y="113993"/>
                    </a:cubicBezTo>
                    <a:cubicBezTo>
                      <a:pt x="31910" y="118057"/>
                      <a:pt x="30605" y="122623"/>
                      <a:pt x="30605" y="127590"/>
                    </a:cubicBezTo>
                    <a:cubicBezTo>
                      <a:pt x="30605" y="135216"/>
                      <a:pt x="33516" y="141588"/>
                      <a:pt x="39285" y="146706"/>
                    </a:cubicBezTo>
                    <a:cubicBezTo>
                      <a:pt x="45055" y="151823"/>
                      <a:pt x="53535" y="154332"/>
                      <a:pt x="64673" y="154332"/>
                    </a:cubicBezTo>
                    <a:cubicBezTo>
                      <a:pt x="75711" y="154332"/>
                      <a:pt x="85545" y="151924"/>
                      <a:pt x="94125" y="147107"/>
                    </a:cubicBezTo>
                    <a:cubicBezTo>
                      <a:pt x="102704" y="142290"/>
                      <a:pt x="109026" y="135668"/>
                      <a:pt x="113090" y="127289"/>
                    </a:cubicBezTo>
                    <a:cubicBezTo>
                      <a:pt x="116150" y="120816"/>
                      <a:pt x="117706" y="111284"/>
                      <a:pt x="117706" y="98640"/>
                    </a:cubicBezTo>
                    <a:lnTo>
                      <a:pt x="11770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5" name="手繪多邊形: 圖案 104">
                <a:extLst>
                  <a:ext uri="{FF2B5EF4-FFF2-40B4-BE49-F238E27FC236}">
                    <a16:creationId xmlns:a16="http://schemas.microsoft.com/office/drawing/2014/main" id="{5A62FE87-BCD8-4223-B2F8-C546B60CB5FB}"/>
                  </a:ext>
                </a:extLst>
              </p:cNvPr>
              <p:cNvSpPr/>
              <p:nvPr/>
            </p:nvSpPr>
            <p:spPr>
              <a:xfrm>
                <a:off x="1789485" y="3607887"/>
                <a:ext cx="28648" cy="233454"/>
              </a:xfrm>
              <a:custGeom>
                <a:avLst/>
                <a:gdLst>
                  <a:gd name="connsiteX0" fmla="*/ 0 w 28648"/>
                  <a:gd name="connsiteY0" fmla="*/ 233455 h 233454"/>
                  <a:gd name="connsiteX1" fmla="*/ 0 w 28648"/>
                  <a:gd name="connsiteY1" fmla="*/ 0 h 233454"/>
                  <a:gd name="connsiteX2" fmla="*/ 28649 w 28648"/>
                  <a:gd name="connsiteY2" fmla="*/ 0 h 233454"/>
                  <a:gd name="connsiteX3" fmla="*/ 28649 w 28648"/>
                  <a:gd name="connsiteY3" fmla="*/ 233455 h 233454"/>
                  <a:gd name="connsiteX4" fmla="*/ 0 w 28648"/>
                  <a:gd name="connsiteY4" fmla="*/ 233455 h 233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48" h="233454">
                    <a:moveTo>
                      <a:pt x="0" y="233455"/>
                    </a:moveTo>
                    <a:lnTo>
                      <a:pt x="0" y="0"/>
                    </a:lnTo>
                    <a:lnTo>
                      <a:pt x="28649" y="0"/>
                    </a:lnTo>
                    <a:lnTo>
                      <a:pt x="28649" y="233455"/>
                    </a:lnTo>
                    <a:lnTo>
                      <a:pt x="0" y="233455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6" name="手繪多邊形: 圖案 105">
                <a:extLst>
                  <a:ext uri="{FF2B5EF4-FFF2-40B4-BE49-F238E27FC236}">
                    <a16:creationId xmlns:a16="http://schemas.microsoft.com/office/drawing/2014/main" id="{07912FB8-15BC-49E0-ABA3-1A62313FDBA8}"/>
                  </a:ext>
                </a:extLst>
              </p:cNvPr>
              <p:cNvSpPr/>
              <p:nvPr/>
            </p:nvSpPr>
            <p:spPr>
              <a:xfrm>
                <a:off x="1845227" y="3672209"/>
                <a:ext cx="155134" cy="169133"/>
              </a:xfrm>
              <a:custGeom>
                <a:avLst/>
                <a:gdLst>
                  <a:gd name="connsiteX0" fmla="*/ 64322 w 155134"/>
                  <a:gd name="connsiteY0" fmla="*/ 169133 h 169133"/>
                  <a:gd name="connsiteX1" fmla="*/ 0 w 155134"/>
                  <a:gd name="connsiteY1" fmla="*/ 0 h 169133"/>
                  <a:gd name="connsiteX2" fmla="*/ 30254 w 155134"/>
                  <a:gd name="connsiteY2" fmla="*/ 0 h 169133"/>
                  <a:gd name="connsiteX3" fmla="*/ 66580 w 155134"/>
                  <a:gd name="connsiteY3" fmla="*/ 101299 h 169133"/>
                  <a:gd name="connsiteX4" fmla="*/ 77417 w 155134"/>
                  <a:gd name="connsiteY4" fmla="*/ 135367 h 169133"/>
                  <a:gd name="connsiteX5" fmla="*/ 88104 w 155134"/>
                  <a:gd name="connsiteY5" fmla="*/ 103206 h 169133"/>
                  <a:gd name="connsiteX6" fmla="*/ 125683 w 155134"/>
                  <a:gd name="connsiteY6" fmla="*/ 0 h 169133"/>
                  <a:gd name="connsiteX7" fmla="*/ 155135 w 155134"/>
                  <a:gd name="connsiteY7" fmla="*/ 0 h 169133"/>
                  <a:gd name="connsiteX8" fmla="*/ 91114 w 155134"/>
                  <a:gd name="connsiteY8" fmla="*/ 169133 h 169133"/>
                  <a:gd name="connsiteX9" fmla="*/ 64322 w 155134"/>
                  <a:gd name="connsiteY9" fmla="*/ 169133 h 169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134" h="169133">
                    <a:moveTo>
                      <a:pt x="64322" y="169133"/>
                    </a:moveTo>
                    <a:lnTo>
                      <a:pt x="0" y="0"/>
                    </a:lnTo>
                    <a:lnTo>
                      <a:pt x="30254" y="0"/>
                    </a:lnTo>
                    <a:lnTo>
                      <a:pt x="66580" y="101299"/>
                    </a:lnTo>
                    <a:cubicBezTo>
                      <a:pt x="70493" y="112237"/>
                      <a:pt x="74105" y="123576"/>
                      <a:pt x="77417" y="135367"/>
                    </a:cubicBezTo>
                    <a:cubicBezTo>
                      <a:pt x="79976" y="126436"/>
                      <a:pt x="83538" y="115749"/>
                      <a:pt x="88104" y="103206"/>
                    </a:cubicBezTo>
                    <a:lnTo>
                      <a:pt x="125683" y="0"/>
                    </a:lnTo>
                    <a:lnTo>
                      <a:pt x="155135" y="0"/>
                    </a:lnTo>
                    <a:lnTo>
                      <a:pt x="91114" y="169133"/>
                    </a:lnTo>
                    <a:lnTo>
                      <a:pt x="64322" y="16913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7" name="手繪多邊形: 圖案 106">
                <a:extLst>
                  <a:ext uri="{FF2B5EF4-FFF2-40B4-BE49-F238E27FC236}">
                    <a16:creationId xmlns:a16="http://schemas.microsoft.com/office/drawing/2014/main" id="{06718F65-D7AD-445A-95DF-44DB493D4E3A}"/>
                  </a:ext>
                </a:extLst>
              </p:cNvPr>
              <p:cNvSpPr/>
              <p:nvPr/>
            </p:nvSpPr>
            <p:spPr>
              <a:xfrm>
                <a:off x="2025800" y="3607887"/>
                <a:ext cx="28648" cy="233504"/>
              </a:xfrm>
              <a:custGeom>
                <a:avLst/>
                <a:gdLst>
                  <a:gd name="connsiteX0" fmla="*/ 0 w 28648"/>
                  <a:gd name="connsiteY0" fmla="*/ 32964 h 233504"/>
                  <a:gd name="connsiteX1" fmla="*/ 0 w 28648"/>
                  <a:gd name="connsiteY1" fmla="*/ 0 h 233504"/>
                  <a:gd name="connsiteX2" fmla="*/ 28649 w 28648"/>
                  <a:gd name="connsiteY2" fmla="*/ 0 h 233504"/>
                  <a:gd name="connsiteX3" fmla="*/ 28649 w 28648"/>
                  <a:gd name="connsiteY3" fmla="*/ 32964 h 233504"/>
                  <a:gd name="connsiteX4" fmla="*/ 0 w 28648"/>
                  <a:gd name="connsiteY4" fmla="*/ 32964 h 233504"/>
                  <a:gd name="connsiteX5" fmla="*/ 0 w 28648"/>
                  <a:gd name="connsiteY5" fmla="*/ 233455 h 233504"/>
                  <a:gd name="connsiteX6" fmla="*/ 0 w 28648"/>
                  <a:gd name="connsiteY6" fmla="*/ 64372 h 233504"/>
                  <a:gd name="connsiteX7" fmla="*/ 28649 w 28648"/>
                  <a:gd name="connsiteY7" fmla="*/ 64372 h 233504"/>
                  <a:gd name="connsiteX8" fmla="*/ 28649 w 28648"/>
                  <a:gd name="connsiteY8" fmla="*/ 233505 h 233504"/>
                  <a:gd name="connsiteX9" fmla="*/ 0 w 28648"/>
                  <a:gd name="connsiteY9" fmla="*/ 233505 h 233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648" h="233504">
                    <a:moveTo>
                      <a:pt x="0" y="32964"/>
                    </a:moveTo>
                    <a:lnTo>
                      <a:pt x="0" y="0"/>
                    </a:lnTo>
                    <a:lnTo>
                      <a:pt x="28649" y="0"/>
                    </a:lnTo>
                    <a:lnTo>
                      <a:pt x="28649" y="32964"/>
                    </a:lnTo>
                    <a:lnTo>
                      <a:pt x="0" y="32964"/>
                    </a:lnTo>
                    <a:close/>
                    <a:moveTo>
                      <a:pt x="0" y="233455"/>
                    </a:moveTo>
                    <a:lnTo>
                      <a:pt x="0" y="64372"/>
                    </a:lnTo>
                    <a:lnTo>
                      <a:pt x="28649" y="64372"/>
                    </a:lnTo>
                    <a:lnTo>
                      <a:pt x="28649" y="233505"/>
                    </a:lnTo>
                    <a:lnTo>
                      <a:pt x="0" y="233505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8" name="手繪多邊形: 圖案 107">
                <a:extLst>
                  <a:ext uri="{FF2B5EF4-FFF2-40B4-BE49-F238E27FC236}">
                    <a16:creationId xmlns:a16="http://schemas.microsoft.com/office/drawing/2014/main" id="{740FD5DA-3AEE-4F40-A75F-33DF80ABF21F}"/>
                  </a:ext>
                </a:extLst>
              </p:cNvPr>
              <p:cNvSpPr/>
              <p:nvPr/>
            </p:nvSpPr>
            <p:spPr>
              <a:xfrm>
                <a:off x="2098099" y="3668446"/>
                <a:ext cx="137423" cy="172895"/>
              </a:xfrm>
              <a:custGeom>
                <a:avLst/>
                <a:gdLst>
                  <a:gd name="connsiteX0" fmla="*/ 0 w 137423"/>
                  <a:gd name="connsiteY0" fmla="*/ 172896 h 172895"/>
                  <a:gd name="connsiteX1" fmla="*/ 0 w 137423"/>
                  <a:gd name="connsiteY1" fmla="*/ 3813 h 172895"/>
                  <a:gd name="connsiteX2" fmla="*/ 25789 w 137423"/>
                  <a:gd name="connsiteY2" fmla="*/ 3813 h 172895"/>
                  <a:gd name="connsiteX3" fmla="*/ 25789 w 137423"/>
                  <a:gd name="connsiteY3" fmla="*/ 27846 h 172895"/>
                  <a:gd name="connsiteX4" fmla="*/ 79625 w 137423"/>
                  <a:gd name="connsiteY4" fmla="*/ 0 h 172895"/>
                  <a:gd name="connsiteX5" fmla="*/ 107721 w 137423"/>
                  <a:gd name="connsiteY5" fmla="*/ 5469 h 172895"/>
                  <a:gd name="connsiteX6" fmla="*/ 126888 w 137423"/>
                  <a:gd name="connsiteY6" fmla="*/ 19868 h 172895"/>
                  <a:gd name="connsiteX7" fmla="*/ 135818 w 137423"/>
                  <a:gd name="connsiteY7" fmla="*/ 41041 h 172895"/>
                  <a:gd name="connsiteX8" fmla="*/ 137424 w 137423"/>
                  <a:gd name="connsiteY8" fmla="*/ 68887 h 172895"/>
                  <a:gd name="connsiteX9" fmla="*/ 137424 w 137423"/>
                  <a:gd name="connsiteY9" fmla="*/ 172846 h 172895"/>
                  <a:gd name="connsiteX10" fmla="*/ 108775 w 137423"/>
                  <a:gd name="connsiteY10" fmla="*/ 172846 h 172895"/>
                  <a:gd name="connsiteX11" fmla="*/ 108775 w 137423"/>
                  <a:gd name="connsiteY11" fmla="*/ 69991 h 172895"/>
                  <a:gd name="connsiteX12" fmla="*/ 105414 w 137423"/>
                  <a:gd name="connsiteY12" fmla="*/ 43801 h 172895"/>
                  <a:gd name="connsiteX13" fmla="*/ 93573 w 137423"/>
                  <a:gd name="connsiteY13" fmla="*/ 29953 h 172895"/>
                  <a:gd name="connsiteX14" fmla="*/ 73604 w 137423"/>
                  <a:gd name="connsiteY14" fmla="*/ 24785 h 172895"/>
                  <a:gd name="connsiteX15" fmla="*/ 41995 w 137423"/>
                  <a:gd name="connsiteY15" fmla="*/ 36426 h 172895"/>
                  <a:gd name="connsiteX16" fmla="*/ 28699 w 137423"/>
                  <a:gd name="connsiteY16" fmla="*/ 80528 h 172895"/>
                  <a:gd name="connsiteX17" fmla="*/ 28699 w 137423"/>
                  <a:gd name="connsiteY17" fmla="*/ 172896 h 172895"/>
                  <a:gd name="connsiteX18" fmla="*/ 0 w 137423"/>
                  <a:gd name="connsiteY18" fmla="*/ 172896 h 172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7423" h="172895">
                    <a:moveTo>
                      <a:pt x="0" y="172896"/>
                    </a:moveTo>
                    <a:lnTo>
                      <a:pt x="0" y="3813"/>
                    </a:lnTo>
                    <a:lnTo>
                      <a:pt x="25789" y="3813"/>
                    </a:lnTo>
                    <a:lnTo>
                      <a:pt x="25789" y="27846"/>
                    </a:lnTo>
                    <a:cubicBezTo>
                      <a:pt x="38232" y="9282"/>
                      <a:pt x="56144" y="0"/>
                      <a:pt x="79625" y="0"/>
                    </a:cubicBezTo>
                    <a:cubicBezTo>
                      <a:pt x="89810" y="0"/>
                      <a:pt x="99192" y="1856"/>
                      <a:pt x="107721" y="5469"/>
                    </a:cubicBezTo>
                    <a:cubicBezTo>
                      <a:pt x="116251" y="9131"/>
                      <a:pt x="122673" y="13948"/>
                      <a:pt x="126888" y="19868"/>
                    </a:cubicBezTo>
                    <a:cubicBezTo>
                      <a:pt x="131152" y="25789"/>
                      <a:pt x="134112" y="32863"/>
                      <a:pt x="135818" y="41041"/>
                    </a:cubicBezTo>
                    <a:cubicBezTo>
                      <a:pt x="136872" y="46360"/>
                      <a:pt x="137424" y="55642"/>
                      <a:pt x="137424" y="68887"/>
                    </a:cubicBezTo>
                    <a:lnTo>
                      <a:pt x="137424" y="172846"/>
                    </a:lnTo>
                    <a:lnTo>
                      <a:pt x="108775" y="172846"/>
                    </a:lnTo>
                    <a:lnTo>
                      <a:pt x="108775" y="69991"/>
                    </a:lnTo>
                    <a:cubicBezTo>
                      <a:pt x="108775" y="58301"/>
                      <a:pt x="107671" y="49571"/>
                      <a:pt x="105414" y="43801"/>
                    </a:cubicBezTo>
                    <a:cubicBezTo>
                      <a:pt x="103156" y="38031"/>
                      <a:pt x="99242" y="33415"/>
                      <a:pt x="93573" y="29953"/>
                    </a:cubicBezTo>
                    <a:cubicBezTo>
                      <a:pt x="87903" y="26491"/>
                      <a:pt x="81230" y="24785"/>
                      <a:pt x="73604" y="24785"/>
                    </a:cubicBezTo>
                    <a:cubicBezTo>
                      <a:pt x="61412" y="24785"/>
                      <a:pt x="50875" y="28649"/>
                      <a:pt x="41995" y="36426"/>
                    </a:cubicBezTo>
                    <a:cubicBezTo>
                      <a:pt x="33114" y="44152"/>
                      <a:pt x="28699" y="58853"/>
                      <a:pt x="28699" y="80528"/>
                    </a:cubicBezTo>
                    <a:lnTo>
                      <a:pt x="28699" y="172896"/>
                    </a:lnTo>
                    <a:lnTo>
                      <a:pt x="0" y="172896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9" name="手繪多邊形: 圖案 108">
                <a:extLst>
                  <a:ext uri="{FF2B5EF4-FFF2-40B4-BE49-F238E27FC236}">
                    <a16:creationId xmlns:a16="http://schemas.microsoft.com/office/drawing/2014/main" id="{0E530BD2-A54A-4C1E-B304-67CF2163663D}"/>
                  </a:ext>
                </a:extLst>
              </p:cNvPr>
              <p:cNvSpPr/>
              <p:nvPr/>
            </p:nvSpPr>
            <p:spPr>
              <a:xfrm>
                <a:off x="2293523" y="3606984"/>
                <a:ext cx="85996" cy="234357"/>
              </a:xfrm>
              <a:custGeom>
                <a:avLst/>
                <a:gdLst>
                  <a:gd name="connsiteX0" fmla="*/ 85946 w 85996"/>
                  <a:gd name="connsiteY0" fmla="*/ 234358 h 234357"/>
                  <a:gd name="connsiteX1" fmla="*/ 57298 w 85996"/>
                  <a:gd name="connsiteY1" fmla="*/ 234358 h 234357"/>
                  <a:gd name="connsiteX2" fmla="*/ 57298 w 85996"/>
                  <a:gd name="connsiteY2" fmla="*/ 51728 h 234357"/>
                  <a:gd name="connsiteX3" fmla="*/ 30154 w 85996"/>
                  <a:gd name="connsiteY3" fmla="*/ 71496 h 234357"/>
                  <a:gd name="connsiteX4" fmla="*/ 0 w 85996"/>
                  <a:gd name="connsiteY4" fmla="*/ 86297 h 234357"/>
                  <a:gd name="connsiteX5" fmla="*/ 0 w 85996"/>
                  <a:gd name="connsiteY5" fmla="*/ 58602 h 234357"/>
                  <a:gd name="connsiteX6" fmla="*/ 42045 w 85996"/>
                  <a:gd name="connsiteY6" fmla="*/ 31208 h 234357"/>
                  <a:gd name="connsiteX7" fmla="*/ 67533 w 85996"/>
                  <a:gd name="connsiteY7" fmla="*/ 0 h 234357"/>
                  <a:gd name="connsiteX8" fmla="*/ 85997 w 85996"/>
                  <a:gd name="connsiteY8" fmla="*/ 0 h 234357"/>
                  <a:gd name="connsiteX9" fmla="*/ 85997 w 85996"/>
                  <a:gd name="connsiteY9" fmla="*/ 234358 h 23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996" h="234357">
                    <a:moveTo>
                      <a:pt x="85946" y="234358"/>
                    </a:moveTo>
                    <a:lnTo>
                      <a:pt x="57298" y="234358"/>
                    </a:lnTo>
                    <a:lnTo>
                      <a:pt x="57298" y="51728"/>
                    </a:lnTo>
                    <a:cubicBezTo>
                      <a:pt x="50374" y="58301"/>
                      <a:pt x="41343" y="64874"/>
                      <a:pt x="30154" y="71496"/>
                    </a:cubicBezTo>
                    <a:cubicBezTo>
                      <a:pt x="18965" y="78069"/>
                      <a:pt x="8881" y="83036"/>
                      <a:pt x="0" y="86297"/>
                    </a:cubicBezTo>
                    <a:lnTo>
                      <a:pt x="0" y="58602"/>
                    </a:lnTo>
                    <a:cubicBezTo>
                      <a:pt x="16005" y="51076"/>
                      <a:pt x="30054" y="41945"/>
                      <a:pt x="42045" y="31208"/>
                    </a:cubicBezTo>
                    <a:cubicBezTo>
                      <a:pt x="54036" y="20471"/>
                      <a:pt x="62516" y="10085"/>
                      <a:pt x="67533" y="0"/>
                    </a:cubicBezTo>
                    <a:lnTo>
                      <a:pt x="85997" y="0"/>
                    </a:lnTo>
                    <a:lnTo>
                      <a:pt x="85997" y="234358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10" name="手繪多邊形: 圖案 109">
                <a:extLst>
                  <a:ext uri="{FF2B5EF4-FFF2-40B4-BE49-F238E27FC236}">
                    <a16:creationId xmlns:a16="http://schemas.microsoft.com/office/drawing/2014/main" id="{E049CCED-40DE-453A-91FB-2B55CD874D40}"/>
                  </a:ext>
                </a:extLst>
              </p:cNvPr>
              <p:cNvSpPr/>
              <p:nvPr/>
            </p:nvSpPr>
            <p:spPr>
              <a:xfrm>
                <a:off x="2468978" y="3808679"/>
                <a:ext cx="32662" cy="32662"/>
              </a:xfrm>
              <a:custGeom>
                <a:avLst/>
                <a:gdLst>
                  <a:gd name="connsiteX0" fmla="*/ 0 w 32662"/>
                  <a:gd name="connsiteY0" fmla="*/ 32663 h 32662"/>
                  <a:gd name="connsiteX1" fmla="*/ 0 w 32662"/>
                  <a:gd name="connsiteY1" fmla="*/ 0 h 32662"/>
                  <a:gd name="connsiteX2" fmla="*/ 32663 w 32662"/>
                  <a:gd name="connsiteY2" fmla="*/ 0 h 32662"/>
                  <a:gd name="connsiteX3" fmla="*/ 32663 w 32662"/>
                  <a:gd name="connsiteY3" fmla="*/ 32663 h 32662"/>
                  <a:gd name="connsiteX4" fmla="*/ 0 w 32662"/>
                  <a:gd name="connsiteY4" fmla="*/ 32663 h 3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2" h="32662">
                    <a:moveTo>
                      <a:pt x="0" y="32663"/>
                    </a:moveTo>
                    <a:lnTo>
                      <a:pt x="0" y="0"/>
                    </a:lnTo>
                    <a:lnTo>
                      <a:pt x="32663" y="0"/>
                    </a:lnTo>
                    <a:lnTo>
                      <a:pt x="32663" y="32663"/>
                    </a:lnTo>
                    <a:lnTo>
                      <a:pt x="0" y="326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52FA7B7B-29E4-45F5-B626-AE2CCD4FDCB0}"/>
                </a:ext>
              </a:extLst>
            </p:cNvPr>
            <p:cNvGrpSpPr/>
            <p:nvPr/>
          </p:nvGrpSpPr>
          <p:grpSpPr>
            <a:xfrm>
              <a:off x="2539972" y="3606934"/>
              <a:ext cx="4319242" cy="299231"/>
              <a:chOff x="2539972" y="3606934"/>
              <a:chExt cx="4319242" cy="299231"/>
            </a:xfrm>
            <a:solidFill>
              <a:srgbClr val="11F7C0"/>
            </a:solidFill>
          </p:grpSpPr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48E50330-9793-4E68-935D-6DD75774D953}"/>
                  </a:ext>
                </a:extLst>
              </p:cNvPr>
              <p:cNvSpPr/>
              <p:nvPr/>
            </p:nvSpPr>
            <p:spPr>
              <a:xfrm>
                <a:off x="2539972" y="3668396"/>
                <a:ext cx="140484" cy="176709"/>
              </a:xfrm>
              <a:custGeom>
                <a:avLst/>
                <a:gdLst>
                  <a:gd name="connsiteX0" fmla="*/ 0 w 140484"/>
                  <a:gd name="connsiteY0" fmla="*/ 122472 h 176709"/>
                  <a:gd name="connsiteX1" fmla="*/ 28348 w 140484"/>
                  <a:gd name="connsiteY1" fmla="*/ 118007 h 176709"/>
                  <a:gd name="connsiteX2" fmla="*/ 41644 w 140484"/>
                  <a:gd name="connsiteY2" fmla="*/ 144147 h 176709"/>
                  <a:gd name="connsiteX3" fmla="*/ 72149 w 140484"/>
                  <a:gd name="connsiteY3" fmla="*/ 153228 h 176709"/>
                  <a:gd name="connsiteX4" fmla="*/ 101450 w 140484"/>
                  <a:gd name="connsiteY4" fmla="*/ 145201 h 176709"/>
                  <a:gd name="connsiteX5" fmla="*/ 110983 w 140484"/>
                  <a:gd name="connsiteY5" fmla="*/ 126335 h 176709"/>
                  <a:gd name="connsiteX6" fmla="*/ 102554 w 140484"/>
                  <a:gd name="connsiteY6" fmla="*/ 111033 h 176709"/>
                  <a:gd name="connsiteX7" fmla="*/ 73252 w 140484"/>
                  <a:gd name="connsiteY7" fmla="*/ 101299 h 176709"/>
                  <a:gd name="connsiteX8" fmla="*/ 29552 w 140484"/>
                  <a:gd name="connsiteY8" fmla="*/ 87502 h 176709"/>
                  <a:gd name="connsiteX9" fmla="*/ 11088 w 140484"/>
                  <a:gd name="connsiteY9" fmla="*/ 71396 h 176709"/>
                  <a:gd name="connsiteX10" fmla="*/ 4817 w 140484"/>
                  <a:gd name="connsiteY10" fmla="*/ 48718 h 176709"/>
                  <a:gd name="connsiteX11" fmla="*/ 9984 w 140484"/>
                  <a:gd name="connsiteY11" fmla="*/ 27796 h 176709"/>
                  <a:gd name="connsiteX12" fmla="*/ 24083 w 140484"/>
                  <a:gd name="connsiteY12" fmla="*/ 11791 h 176709"/>
                  <a:gd name="connsiteX13" fmla="*/ 42296 w 140484"/>
                  <a:gd name="connsiteY13" fmla="*/ 3412 h 176709"/>
                  <a:gd name="connsiteX14" fmla="*/ 67081 w 140484"/>
                  <a:gd name="connsiteY14" fmla="*/ 0 h 176709"/>
                  <a:gd name="connsiteX15" fmla="*/ 102052 w 140484"/>
                  <a:gd name="connsiteY15" fmla="*/ 5720 h 176709"/>
                  <a:gd name="connsiteX16" fmla="*/ 124278 w 140484"/>
                  <a:gd name="connsiteY16" fmla="*/ 21223 h 176709"/>
                  <a:gd name="connsiteX17" fmla="*/ 134163 w 140484"/>
                  <a:gd name="connsiteY17" fmla="*/ 47413 h 176709"/>
                  <a:gd name="connsiteX18" fmla="*/ 106116 w 140484"/>
                  <a:gd name="connsiteY18" fmla="*/ 51227 h 176709"/>
                  <a:gd name="connsiteX19" fmla="*/ 95028 w 140484"/>
                  <a:gd name="connsiteY19" fmla="*/ 30856 h 176709"/>
                  <a:gd name="connsiteX20" fmla="*/ 69138 w 140484"/>
                  <a:gd name="connsiteY20" fmla="*/ 23531 h 176709"/>
                  <a:gd name="connsiteX21" fmla="*/ 40941 w 140484"/>
                  <a:gd name="connsiteY21" fmla="*/ 30054 h 176709"/>
                  <a:gd name="connsiteX22" fmla="*/ 32512 w 140484"/>
                  <a:gd name="connsiteY22" fmla="*/ 45356 h 176709"/>
                  <a:gd name="connsiteX23" fmla="*/ 36024 w 140484"/>
                  <a:gd name="connsiteY23" fmla="*/ 55391 h 176709"/>
                  <a:gd name="connsiteX24" fmla="*/ 47012 w 140484"/>
                  <a:gd name="connsiteY24" fmla="*/ 63017 h 176709"/>
                  <a:gd name="connsiteX25" fmla="*/ 72349 w 140484"/>
                  <a:gd name="connsiteY25" fmla="*/ 70342 h 176709"/>
                  <a:gd name="connsiteX26" fmla="*/ 114796 w 140484"/>
                  <a:gd name="connsiteY26" fmla="*/ 83638 h 176709"/>
                  <a:gd name="connsiteX27" fmla="*/ 133661 w 140484"/>
                  <a:gd name="connsiteY27" fmla="*/ 98690 h 176709"/>
                  <a:gd name="connsiteX28" fmla="*/ 140484 w 140484"/>
                  <a:gd name="connsiteY28" fmla="*/ 123225 h 176709"/>
                  <a:gd name="connsiteX29" fmla="*/ 132105 w 140484"/>
                  <a:gd name="connsiteY29" fmla="*/ 150218 h 176709"/>
                  <a:gd name="connsiteX30" fmla="*/ 107972 w 140484"/>
                  <a:gd name="connsiteY30" fmla="*/ 169785 h 176709"/>
                  <a:gd name="connsiteX31" fmla="*/ 72299 w 140484"/>
                  <a:gd name="connsiteY31" fmla="*/ 176709 h 176709"/>
                  <a:gd name="connsiteX32" fmla="*/ 22076 w 140484"/>
                  <a:gd name="connsiteY32" fmla="*/ 163012 h 176709"/>
                  <a:gd name="connsiteX33" fmla="*/ 0 w 140484"/>
                  <a:gd name="connsiteY33" fmla="*/ 122472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0484" h="176709">
                    <a:moveTo>
                      <a:pt x="0" y="122472"/>
                    </a:moveTo>
                    <a:lnTo>
                      <a:pt x="28348" y="118007"/>
                    </a:lnTo>
                    <a:cubicBezTo>
                      <a:pt x="29953" y="129346"/>
                      <a:pt x="34368" y="138076"/>
                      <a:pt x="41644" y="144147"/>
                    </a:cubicBezTo>
                    <a:cubicBezTo>
                      <a:pt x="48919" y="150218"/>
                      <a:pt x="59104" y="153228"/>
                      <a:pt x="72149" y="153228"/>
                    </a:cubicBezTo>
                    <a:cubicBezTo>
                      <a:pt x="85294" y="153228"/>
                      <a:pt x="95078" y="150569"/>
                      <a:pt x="101450" y="145201"/>
                    </a:cubicBezTo>
                    <a:cubicBezTo>
                      <a:pt x="107822" y="139832"/>
                      <a:pt x="110983" y="133560"/>
                      <a:pt x="110983" y="126335"/>
                    </a:cubicBezTo>
                    <a:cubicBezTo>
                      <a:pt x="110983" y="119863"/>
                      <a:pt x="108173" y="114746"/>
                      <a:pt x="102554" y="111033"/>
                    </a:cubicBezTo>
                    <a:cubicBezTo>
                      <a:pt x="98640" y="108474"/>
                      <a:pt x="88856" y="105263"/>
                      <a:pt x="73252" y="101299"/>
                    </a:cubicBezTo>
                    <a:cubicBezTo>
                      <a:pt x="52230" y="95981"/>
                      <a:pt x="37680" y="91415"/>
                      <a:pt x="29552" y="87502"/>
                    </a:cubicBezTo>
                    <a:cubicBezTo>
                      <a:pt x="21424" y="83588"/>
                      <a:pt x="15252" y="78270"/>
                      <a:pt x="11088" y="71396"/>
                    </a:cubicBezTo>
                    <a:cubicBezTo>
                      <a:pt x="6874" y="64573"/>
                      <a:pt x="4817" y="56996"/>
                      <a:pt x="4817" y="48718"/>
                    </a:cubicBezTo>
                    <a:cubicBezTo>
                      <a:pt x="4817" y="41192"/>
                      <a:pt x="6522" y="34218"/>
                      <a:pt x="9984" y="27796"/>
                    </a:cubicBezTo>
                    <a:cubicBezTo>
                      <a:pt x="13446" y="21374"/>
                      <a:pt x="18112" y="16055"/>
                      <a:pt x="24083" y="11791"/>
                    </a:cubicBezTo>
                    <a:cubicBezTo>
                      <a:pt x="28548" y="8479"/>
                      <a:pt x="34619" y="5720"/>
                      <a:pt x="42296" y="3412"/>
                    </a:cubicBezTo>
                    <a:cubicBezTo>
                      <a:pt x="49972" y="1104"/>
                      <a:pt x="58251" y="0"/>
                      <a:pt x="67081" y="0"/>
                    </a:cubicBezTo>
                    <a:cubicBezTo>
                      <a:pt x="80327" y="0"/>
                      <a:pt x="92017" y="1907"/>
                      <a:pt x="102052" y="5720"/>
                    </a:cubicBezTo>
                    <a:cubicBezTo>
                      <a:pt x="112086" y="9533"/>
                      <a:pt x="119512" y="14701"/>
                      <a:pt x="124278" y="21223"/>
                    </a:cubicBezTo>
                    <a:cubicBezTo>
                      <a:pt x="129045" y="27746"/>
                      <a:pt x="132356" y="36476"/>
                      <a:pt x="134163" y="47413"/>
                    </a:cubicBezTo>
                    <a:lnTo>
                      <a:pt x="106116" y="51227"/>
                    </a:lnTo>
                    <a:cubicBezTo>
                      <a:pt x="104862" y="42547"/>
                      <a:pt x="101149" y="35723"/>
                      <a:pt x="95028" y="30856"/>
                    </a:cubicBezTo>
                    <a:cubicBezTo>
                      <a:pt x="88907" y="25990"/>
                      <a:pt x="80277" y="23531"/>
                      <a:pt x="69138" y="23531"/>
                    </a:cubicBezTo>
                    <a:cubicBezTo>
                      <a:pt x="55993" y="23531"/>
                      <a:pt x="46561" y="25689"/>
                      <a:pt x="40941" y="30054"/>
                    </a:cubicBezTo>
                    <a:cubicBezTo>
                      <a:pt x="35322" y="34419"/>
                      <a:pt x="32512" y="39486"/>
                      <a:pt x="32512" y="45356"/>
                    </a:cubicBezTo>
                    <a:cubicBezTo>
                      <a:pt x="32512" y="49069"/>
                      <a:pt x="33666" y="52431"/>
                      <a:pt x="36024" y="55391"/>
                    </a:cubicBezTo>
                    <a:cubicBezTo>
                      <a:pt x="38382" y="58451"/>
                      <a:pt x="42045" y="61010"/>
                      <a:pt x="47012" y="63017"/>
                    </a:cubicBezTo>
                    <a:cubicBezTo>
                      <a:pt x="49872" y="64071"/>
                      <a:pt x="58301" y="66529"/>
                      <a:pt x="72349" y="70342"/>
                    </a:cubicBezTo>
                    <a:cubicBezTo>
                      <a:pt x="92619" y="75761"/>
                      <a:pt x="106768" y="80176"/>
                      <a:pt x="114796" y="83638"/>
                    </a:cubicBezTo>
                    <a:cubicBezTo>
                      <a:pt x="122823" y="87100"/>
                      <a:pt x="129095" y="92118"/>
                      <a:pt x="133661" y="98690"/>
                    </a:cubicBezTo>
                    <a:cubicBezTo>
                      <a:pt x="138227" y="105263"/>
                      <a:pt x="140484" y="113441"/>
                      <a:pt x="140484" y="123225"/>
                    </a:cubicBezTo>
                    <a:cubicBezTo>
                      <a:pt x="140484" y="132758"/>
                      <a:pt x="137675" y="141789"/>
                      <a:pt x="132105" y="150218"/>
                    </a:cubicBezTo>
                    <a:cubicBezTo>
                      <a:pt x="126536" y="158647"/>
                      <a:pt x="118509" y="165169"/>
                      <a:pt x="107972" y="169785"/>
                    </a:cubicBezTo>
                    <a:cubicBezTo>
                      <a:pt x="97486" y="174401"/>
                      <a:pt x="85595" y="176709"/>
                      <a:pt x="72299" y="176709"/>
                    </a:cubicBezTo>
                    <a:cubicBezTo>
                      <a:pt x="50324" y="176709"/>
                      <a:pt x="33566" y="172143"/>
                      <a:pt x="22076" y="163012"/>
                    </a:cubicBezTo>
                    <a:cubicBezTo>
                      <a:pt x="10536" y="153981"/>
                      <a:pt x="3211" y="140434"/>
                      <a:pt x="0" y="122472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75CD11DF-413A-4419-9207-54B711AFE466}"/>
                  </a:ext>
                </a:extLst>
              </p:cNvPr>
              <p:cNvSpPr/>
              <p:nvPr/>
            </p:nvSpPr>
            <p:spPr>
              <a:xfrm>
                <a:off x="2706697" y="3606934"/>
                <a:ext cx="152877" cy="238572"/>
              </a:xfrm>
              <a:custGeom>
                <a:avLst/>
                <a:gdLst>
                  <a:gd name="connsiteX0" fmla="*/ 0 w 152877"/>
                  <a:gd name="connsiteY0" fmla="*/ 172796 h 238572"/>
                  <a:gd name="connsiteX1" fmla="*/ 28649 w 152877"/>
                  <a:gd name="connsiteY1" fmla="*/ 168982 h 238572"/>
                  <a:gd name="connsiteX2" fmla="*/ 45457 w 152877"/>
                  <a:gd name="connsiteY2" fmla="*/ 204104 h 238572"/>
                  <a:gd name="connsiteX3" fmla="*/ 74356 w 152877"/>
                  <a:gd name="connsiteY3" fmla="*/ 214841 h 238572"/>
                  <a:gd name="connsiteX4" fmla="*/ 108524 w 152877"/>
                  <a:gd name="connsiteY4" fmla="*/ 200842 h 238572"/>
                  <a:gd name="connsiteX5" fmla="*/ 122472 w 152877"/>
                  <a:gd name="connsiteY5" fmla="*/ 166123 h 238572"/>
                  <a:gd name="connsiteX6" fmla="*/ 109578 w 152877"/>
                  <a:gd name="connsiteY6" fmla="*/ 133560 h 238572"/>
                  <a:gd name="connsiteX7" fmla="*/ 76765 w 152877"/>
                  <a:gd name="connsiteY7" fmla="*/ 120766 h 238572"/>
                  <a:gd name="connsiteX8" fmla="*/ 56545 w 152877"/>
                  <a:gd name="connsiteY8" fmla="*/ 123927 h 238572"/>
                  <a:gd name="connsiteX9" fmla="*/ 59706 w 152877"/>
                  <a:gd name="connsiteY9" fmla="*/ 98791 h 238572"/>
                  <a:gd name="connsiteX10" fmla="*/ 64322 w 152877"/>
                  <a:gd name="connsiteY10" fmla="*/ 99092 h 238572"/>
                  <a:gd name="connsiteX11" fmla="*/ 97286 w 152877"/>
                  <a:gd name="connsiteY11" fmla="*/ 89559 h 238572"/>
                  <a:gd name="connsiteX12" fmla="*/ 111936 w 152877"/>
                  <a:gd name="connsiteY12" fmla="*/ 60107 h 238572"/>
                  <a:gd name="connsiteX13" fmla="*/ 101249 w 152877"/>
                  <a:gd name="connsiteY13" fmla="*/ 33967 h 238572"/>
                  <a:gd name="connsiteX14" fmla="*/ 73704 w 152877"/>
                  <a:gd name="connsiteY14" fmla="*/ 23631 h 238572"/>
                  <a:gd name="connsiteX15" fmla="*/ 45858 w 152877"/>
                  <a:gd name="connsiteY15" fmla="*/ 34118 h 238572"/>
                  <a:gd name="connsiteX16" fmla="*/ 31509 w 152877"/>
                  <a:gd name="connsiteY16" fmla="*/ 65626 h 238572"/>
                  <a:gd name="connsiteX17" fmla="*/ 2860 w 152877"/>
                  <a:gd name="connsiteY17" fmla="*/ 60509 h 238572"/>
                  <a:gd name="connsiteX18" fmla="*/ 26742 w 152877"/>
                  <a:gd name="connsiteY18" fmla="*/ 15855 h 238572"/>
                  <a:gd name="connsiteX19" fmla="*/ 73102 w 152877"/>
                  <a:gd name="connsiteY19" fmla="*/ 0 h 238572"/>
                  <a:gd name="connsiteX20" fmla="*/ 108273 w 152877"/>
                  <a:gd name="connsiteY20" fmla="*/ 8178 h 238572"/>
                  <a:gd name="connsiteX21" fmla="*/ 132858 w 152877"/>
                  <a:gd name="connsiteY21" fmla="*/ 30555 h 238572"/>
                  <a:gd name="connsiteX22" fmla="*/ 141387 w 152877"/>
                  <a:gd name="connsiteY22" fmla="*/ 60659 h 238572"/>
                  <a:gd name="connsiteX23" fmla="*/ 133259 w 152877"/>
                  <a:gd name="connsiteY23" fmla="*/ 88204 h 238572"/>
                  <a:gd name="connsiteX24" fmla="*/ 109227 w 152877"/>
                  <a:gd name="connsiteY24" fmla="*/ 107972 h 238572"/>
                  <a:gd name="connsiteX25" fmla="*/ 141387 w 152877"/>
                  <a:gd name="connsiteY25" fmla="*/ 127791 h 238572"/>
                  <a:gd name="connsiteX26" fmla="*/ 152877 w 152877"/>
                  <a:gd name="connsiteY26" fmla="*/ 165470 h 238572"/>
                  <a:gd name="connsiteX27" fmla="*/ 130600 w 152877"/>
                  <a:gd name="connsiteY27" fmla="*/ 217299 h 238572"/>
                  <a:gd name="connsiteX28" fmla="*/ 74206 w 152877"/>
                  <a:gd name="connsiteY28" fmla="*/ 238572 h 238572"/>
                  <a:gd name="connsiteX29" fmla="*/ 23180 w 152877"/>
                  <a:gd name="connsiteY29" fmla="*/ 220259 h 238572"/>
                  <a:gd name="connsiteX30" fmla="*/ 0 w 152877"/>
                  <a:gd name="connsiteY30" fmla="*/ 172796 h 23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52877" h="238572">
                    <a:moveTo>
                      <a:pt x="0" y="172796"/>
                    </a:moveTo>
                    <a:lnTo>
                      <a:pt x="28649" y="168982"/>
                    </a:lnTo>
                    <a:cubicBezTo>
                      <a:pt x="31960" y="185239"/>
                      <a:pt x="37529" y="196929"/>
                      <a:pt x="45457" y="204104"/>
                    </a:cubicBezTo>
                    <a:cubicBezTo>
                      <a:pt x="53384" y="211278"/>
                      <a:pt x="63017" y="214841"/>
                      <a:pt x="74356" y="214841"/>
                    </a:cubicBezTo>
                    <a:cubicBezTo>
                      <a:pt x="87853" y="214841"/>
                      <a:pt x="99242" y="210175"/>
                      <a:pt x="108524" y="200842"/>
                    </a:cubicBezTo>
                    <a:cubicBezTo>
                      <a:pt x="117806" y="191510"/>
                      <a:pt x="122472" y="179920"/>
                      <a:pt x="122472" y="166123"/>
                    </a:cubicBezTo>
                    <a:cubicBezTo>
                      <a:pt x="122472" y="152977"/>
                      <a:pt x="118157" y="142090"/>
                      <a:pt x="109578" y="133560"/>
                    </a:cubicBezTo>
                    <a:cubicBezTo>
                      <a:pt x="100998" y="125031"/>
                      <a:pt x="90061" y="120766"/>
                      <a:pt x="76765" y="120766"/>
                    </a:cubicBezTo>
                    <a:cubicBezTo>
                      <a:pt x="71346" y="120766"/>
                      <a:pt x="64623" y="121820"/>
                      <a:pt x="56545" y="123927"/>
                    </a:cubicBezTo>
                    <a:lnTo>
                      <a:pt x="59706" y="98791"/>
                    </a:lnTo>
                    <a:cubicBezTo>
                      <a:pt x="61612" y="98991"/>
                      <a:pt x="63168" y="99092"/>
                      <a:pt x="64322" y="99092"/>
                    </a:cubicBezTo>
                    <a:cubicBezTo>
                      <a:pt x="76514" y="99092"/>
                      <a:pt x="87502" y="95931"/>
                      <a:pt x="97286" y="89559"/>
                    </a:cubicBezTo>
                    <a:cubicBezTo>
                      <a:pt x="107069" y="83187"/>
                      <a:pt x="111936" y="73353"/>
                      <a:pt x="111936" y="60107"/>
                    </a:cubicBezTo>
                    <a:cubicBezTo>
                      <a:pt x="111936" y="49621"/>
                      <a:pt x="108374" y="40891"/>
                      <a:pt x="101249" y="33967"/>
                    </a:cubicBezTo>
                    <a:cubicBezTo>
                      <a:pt x="94125" y="27043"/>
                      <a:pt x="84943" y="23631"/>
                      <a:pt x="73704" y="23631"/>
                    </a:cubicBezTo>
                    <a:cubicBezTo>
                      <a:pt x="62566" y="23631"/>
                      <a:pt x="53284" y="27144"/>
                      <a:pt x="45858" y="34118"/>
                    </a:cubicBezTo>
                    <a:cubicBezTo>
                      <a:pt x="38433" y="41142"/>
                      <a:pt x="33666" y="51628"/>
                      <a:pt x="31509" y="65626"/>
                    </a:cubicBezTo>
                    <a:lnTo>
                      <a:pt x="2860" y="60509"/>
                    </a:lnTo>
                    <a:cubicBezTo>
                      <a:pt x="6372" y="41292"/>
                      <a:pt x="14350" y="26391"/>
                      <a:pt x="26742" y="15855"/>
                    </a:cubicBezTo>
                    <a:cubicBezTo>
                      <a:pt x="39135" y="5318"/>
                      <a:pt x="54638" y="0"/>
                      <a:pt x="73102" y="0"/>
                    </a:cubicBezTo>
                    <a:cubicBezTo>
                      <a:pt x="85846" y="0"/>
                      <a:pt x="97587" y="2709"/>
                      <a:pt x="108273" y="8178"/>
                    </a:cubicBezTo>
                    <a:cubicBezTo>
                      <a:pt x="119010" y="13647"/>
                      <a:pt x="127189" y="21123"/>
                      <a:pt x="132858" y="30555"/>
                    </a:cubicBezTo>
                    <a:cubicBezTo>
                      <a:pt x="138528" y="39988"/>
                      <a:pt x="141387" y="50022"/>
                      <a:pt x="141387" y="60659"/>
                    </a:cubicBezTo>
                    <a:cubicBezTo>
                      <a:pt x="141387" y="70744"/>
                      <a:pt x="138678" y="79926"/>
                      <a:pt x="133259" y="88204"/>
                    </a:cubicBezTo>
                    <a:cubicBezTo>
                      <a:pt x="127841" y="96483"/>
                      <a:pt x="119813" y="103055"/>
                      <a:pt x="109227" y="107972"/>
                    </a:cubicBezTo>
                    <a:cubicBezTo>
                      <a:pt x="123024" y="111133"/>
                      <a:pt x="133761" y="117756"/>
                      <a:pt x="141387" y="127791"/>
                    </a:cubicBezTo>
                    <a:cubicBezTo>
                      <a:pt x="149014" y="137825"/>
                      <a:pt x="152877" y="150368"/>
                      <a:pt x="152877" y="165470"/>
                    </a:cubicBezTo>
                    <a:cubicBezTo>
                      <a:pt x="152877" y="185841"/>
                      <a:pt x="145452" y="203150"/>
                      <a:pt x="130600" y="217299"/>
                    </a:cubicBezTo>
                    <a:cubicBezTo>
                      <a:pt x="115749" y="231498"/>
                      <a:pt x="96934" y="238572"/>
                      <a:pt x="74206" y="238572"/>
                    </a:cubicBezTo>
                    <a:cubicBezTo>
                      <a:pt x="53735" y="238572"/>
                      <a:pt x="36727" y="232451"/>
                      <a:pt x="23180" y="220259"/>
                    </a:cubicBezTo>
                    <a:cubicBezTo>
                      <a:pt x="9633" y="208017"/>
                      <a:pt x="1907" y="192213"/>
                      <a:pt x="0" y="172796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248CBF7B-0906-4A7E-B8D8-9B567A4C9733}"/>
                  </a:ext>
                </a:extLst>
              </p:cNvPr>
              <p:cNvSpPr/>
              <p:nvPr/>
            </p:nvSpPr>
            <p:spPr>
              <a:xfrm>
                <a:off x="2903977" y="3808679"/>
                <a:ext cx="32662" cy="32662"/>
              </a:xfrm>
              <a:custGeom>
                <a:avLst/>
                <a:gdLst>
                  <a:gd name="connsiteX0" fmla="*/ 0 w 32662"/>
                  <a:gd name="connsiteY0" fmla="*/ 32663 h 32662"/>
                  <a:gd name="connsiteX1" fmla="*/ 0 w 32662"/>
                  <a:gd name="connsiteY1" fmla="*/ 0 h 32662"/>
                  <a:gd name="connsiteX2" fmla="*/ 32663 w 32662"/>
                  <a:gd name="connsiteY2" fmla="*/ 0 h 32662"/>
                  <a:gd name="connsiteX3" fmla="*/ 32663 w 32662"/>
                  <a:gd name="connsiteY3" fmla="*/ 32663 h 32662"/>
                  <a:gd name="connsiteX4" fmla="*/ 0 w 32662"/>
                  <a:gd name="connsiteY4" fmla="*/ 32663 h 3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2" h="32662">
                    <a:moveTo>
                      <a:pt x="0" y="32663"/>
                    </a:moveTo>
                    <a:lnTo>
                      <a:pt x="0" y="0"/>
                    </a:lnTo>
                    <a:lnTo>
                      <a:pt x="32663" y="0"/>
                    </a:lnTo>
                    <a:lnTo>
                      <a:pt x="32663" y="32663"/>
                    </a:lnTo>
                    <a:lnTo>
                      <a:pt x="0" y="326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72E43539-8DB8-41DA-AA1E-93627E5976C4}"/>
                  </a:ext>
                </a:extLst>
              </p:cNvPr>
              <p:cNvSpPr/>
              <p:nvPr/>
            </p:nvSpPr>
            <p:spPr>
              <a:xfrm>
                <a:off x="2976779" y="3668396"/>
                <a:ext cx="155736" cy="176759"/>
              </a:xfrm>
              <a:custGeom>
                <a:avLst/>
                <a:gdLst>
                  <a:gd name="connsiteX0" fmla="*/ 120064 w 155736"/>
                  <a:gd name="connsiteY0" fmla="*/ 152074 h 176759"/>
                  <a:gd name="connsiteX1" fmla="*/ 89408 w 155736"/>
                  <a:gd name="connsiteY1" fmla="*/ 171190 h 176759"/>
                  <a:gd name="connsiteX2" fmla="*/ 57799 w 155736"/>
                  <a:gd name="connsiteY2" fmla="*/ 176759 h 176759"/>
                  <a:gd name="connsiteX3" fmla="*/ 14951 w 155736"/>
                  <a:gd name="connsiteY3" fmla="*/ 163162 h 176759"/>
                  <a:gd name="connsiteX4" fmla="*/ 0 w 155736"/>
                  <a:gd name="connsiteY4" fmla="*/ 128393 h 176759"/>
                  <a:gd name="connsiteX5" fmla="*/ 5670 w 155736"/>
                  <a:gd name="connsiteY5" fmla="*/ 105714 h 176759"/>
                  <a:gd name="connsiteX6" fmla="*/ 20471 w 155736"/>
                  <a:gd name="connsiteY6" fmla="*/ 89208 h 176759"/>
                  <a:gd name="connsiteX7" fmla="*/ 41092 w 155736"/>
                  <a:gd name="connsiteY7" fmla="*/ 79825 h 176759"/>
                  <a:gd name="connsiteX8" fmla="*/ 66580 w 155736"/>
                  <a:gd name="connsiteY8" fmla="*/ 75510 h 176759"/>
                  <a:gd name="connsiteX9" fmla="*/ 117706 w 155736"/>
                  <a:gd name="connsiteY9" fmla="*/ 65626 h 176759"/>
                  <a:gd name="connsiteX10" fmla="*/ 117856 w 155736"/>
                  <a:gd name="connsiteY10" fmla="*/ 58150 h 176759"/>
                  <a:gd name="connsiteX11" fmla="*/ 109728 w 155736"/>
                  <a:gd name="connsiteY11" fmla="*/ 33465 h 176759"/>
                  <a:gd name="connsiteX12" fmla="*/ 77066 w 155736"/>
                  <a:gd name="connsiteY12" fmla="*/ 23732 h 176759"/>
                  <a:gd name="connsiteX13" fmla="*/ 47213 w 155736"/>
                  <a:gd name="connsiteY13" fmla="*/ 30806 h 176759"/>
                  <a:gd name="connsiteX14" fmla="*/ 32964 w 155736"/>
                  <a:gd name="connsiteY14" fmla="*/ 55893 h 176759"/>
                  <a:gd name="connsiteX15" fmla="*/ 4917 w 155736"/>
                  <a:gd name="connsiteY15" fmla="*/ 52080 h 176759"/>
                  <a:gd name="connsiteX16" fmla="*/ 17510 w 155736"/>
                  <a:gd name="connsiteY16" fmla="*/ 23029 h 176759"/>
                  <a:gd name="connsiteX17" fmla="*/ 42848 w 155736"/>
                  <a:gd name="connsiteY17" fmla="*/ 5971 h 176759"/>
                  <a:gd name="connsiteX18" fmla="*/ 81230 w 155736"/>
                  <a:gd name="connsiteY18" fmla="*/ 0 h 176759"/>
                  <a:gd name="connsiteX19" fmla="*/ 116401 w 155736"/>
                  <a:gd name="connsiteY19" fmla="*/ 5118 h 176759"/>
                  <a:gd name="connsiteX20" fmla="*/ 136320 w 155736"/>
                  <a:gd name="connsiteY20" fmla="*/ 17912 h 176759"/>
                  <a:gd name="connsiteX21" fmla="*/ 145251 w 155736"/>
                  <a:gd name="connsiteY21" fmla="*/ 37429 h 176759"/>
                  <a:gd name="connsiteX22" fmla="*/ 146706 w 155736"/>
                  <a:gd name="connsiteY22" fmla="*/ 63870 h 176759"/>
                  <a:gd name="connsiteX23" fmla="*/ 146706 w 155736"/>
                  <a:gd name="connsiteY23" fmla="*/ 102102 h 176759"/>
                  <a:gd name="connsiteX24" fmla="*/ 148512 w 155736"/>
                  <a:gd name="connsiteY24" fmla="*/ 152676 h 176759"/>
                  <a:gd name="connsiteX25" fmla="*/ 155737 w 155736"/>
                  <a:gd name="connsiteY25" fmla="*/ 172996 h 176759"/>
                  <a:gd name="connsiteX26" fmla="*/ 125784 w 155736"/>
                  <a:gd name="connsiteY26" fmla="*/ 172996 h 176759"/>
                  <a:gd name="connsiteX27" fmla="*/ 120064 w 155736"/>
                  <a:gd name="connsiteY27" fmla="*/ 152074 h 176759"/>
                  <a:gd name="connsiteX28" fmla="*/ 117656 w 155736"/>
                  <a:gd name="connsiteY28" fmla="*/ 88104 h 176759"/>
                  <a:gd name="connsiteX29" fmla="*/ 70844 w 155736"/>
                  <a:gd name="connsiteY29" fmla="*/ 98941 h 176759"/>
                  <a:gd name="connsiteX30" fmla="*/ 45858 w 155736"/>
                  <a:gd name="connsiteY30" fmla="*/ 104661 h 176759"/>
                  <a:gd name="connsiteX31" fmla="*/ 34569 w 155736"/>
                  <a:gd name="connsiteY31" fmla="*/ 113993 h 176759"/>
                  <a:gd name="connsiteX32" fmla="*/ 30605 w 155736"/>
                  <a:gd name="connsiteY32" fmla="*/ 127590 h 176759"/>
                  <a:gd name="connsiteX33" fmla="*/ 39285 w 155736"/>
                  <a:gd name="connsiteY33" fmla="*/ 146706 h 176759"/>
                  <a:gd name="connsiteX34" fmla="*/ 64673 w 155736"/>
                  <a:gd name="connsiteY34" fmla="*/ 154332 h 176759"/>
                  <a:gd name="connsiteX35" fmla="*/ 94125 w 155736"/>
                  <a:gd name="connsiteY35" fmla="*/ 147107 h 176759"/>
                  <a:gd name="connsiteX36" fmla="*/ 113090 w 155736"/>
                  <a:gd name="connsiteY36" fmla="*/ 127289 h 176759"/>
                  <a:gd name="connsiteX37" fmla="*/ 117706 w 155736"/>
                  <a:gd name="connsiteY37" fmla="*/ 98640 h 176759"/>
                  <a:gd name="connsiteX38" fmla="*/ 117706 w 155736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6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4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1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70" y="105714"/>
                    </a:cubicBezTo>
                    <a:cubicBezTo>
                      <a:pt x="9433" y="98841"/>
                      <a:pt x="14349" y="93372"/>
                      <a:pt x="20471" y="89208"/>
                    </a:cubicBezTo>
                    <a:cubicBezTo>
                      <a:pt x="26592" y="85043"/>
                      <a:pt x="33465" y="81932"/>
                      <a:pt x="41092" y="79825"/>
                    </a:cubicBezTo>
                    <a:cubicBezTo>
                      <a:pt x="46711" y="78320"/>
                      <a:pt x="55190" y="76915"/>
                      <a:pt x="66580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6" y="59204"/>
                      <a:pt x="117856" y="58150"/>
                    </a:cubicBezTo>
                    <a:cubicBezTo>
                      <a:pt x="117856" y="46460"/>
                      <a:pt x="115147" y="38232"/>
                      <a:pt x="109728" y="33465"/>
                    </a:cubicBezTo>
                    <a:cubicBezTo>
                      <a:pt x="102403" y="26993"/>
                      <a:pt x="91515" y="23732"/>
                      <a:pt x="77066" y="23732"/>
                    </a:cubicBezTo>
                    <a:cubicBezTo>
                      <a:pt x="63569" y="23732"/>
                      <a:pt x="53635" y="26090"/>
                      <a:pt x="47213" y="30806"/>
                    </a:cubicBezTo>
                    <a:cubicBezTo>
                      <a:pt x="40791" y="35522"/>
                      <a:pt x="36024" y="43901"/>
                      <a:pt x="32964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0" y="23029"/>
                    </a:cubicBezTo>
                    <a:cubicBezTo>
                      <a:pt x="23330" y="15654"/>
                      <a:pt x="31810" y="9984"/>
                      <a:pt x="42848" y="5971"/>
                    </a:cubicBezTo>
                    <a:cubicBezTo>
                      <a:pt x="53886" y="2007"/>
                      <a:pt x="66680" y="0"/>
                      <a:pt x="81230" y="0"/>
                    </a:cubicBezTo>
                    <a:cubicBezTo>
                      <a:pt x="95680" y="0"/>
                      <a:pt x="107420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5" y="166524"/>
                      <a:pt x="155737" y="172996"/>
                    </a:cubicBezTo>
                    <a:lnTo>
                      <a:pt x="125784" y="172996"/>
                    </a:lnTo>
                    <a:cubicBezTo>
                      <a:pt x="122823" y="167026"/>
                      <a:pt x="120917" y="160052"/>
                      <a:pt x="120064" y="152074"/>
                    </a:cubicBezTo>
                    <a:close/>
                    <a:moveTo>
                      <a:pt x="117656" y="88104"/>
                    </a:moveTo>
                    <a:cubicBezTo>
                      <a:pt x="107270" y="92368"/>
                      <a:pt x="91666" y="95981"/>
                      <a:pt x="70844" y="98941"/>
                    </a:cubicBezTo>
                    <a:cubicBezTo>
                      <a:pt x="59054" y="100647"/>
                      <a:pt x="50725" y="102554"/>
                      <a:pt x="45858" y="104661"/>
                    </a:cubicBezTo>
                    <a:cubicBezTo>
                      <a:pt x="40991" y="106768"/>
                      <a:pt x="37228" y="109879"/>
                      <a:pt x="34569" y="113993"/>
                    </a:cubicBezTo>
                    <a:cubicBezTo>
                      <a:pt x="31910" y="118057"/>
                      <a:pt x="30605" y="122623"/>
                      <a:pt x="30605" y="127590"/>
                    </a:cubicBezTo>
                    <a:cubicBezTo>
                      <a:pt x="30605" y="135216"/>
                      <a:pt x="33516" y="141588"/>
                      <a:pt x="39285" y="146706"/>
                    </a:cubicBezTo>
                    <a:cubicBezTo>
                      <a:pt x="45055" y="151823"/>
                      <a:pt x="53534" y="154332"/>
                      <a:pt x="64673" y="154332"/>
                    </a:cubicBezTo>
                    <a:cubicBezTo>
                      <a:pt x="75711" y="154332"/>
                      <a:pt x="85545" y="151924"/>
                      <a:pt x="94125" y="147107"/>
                    </a:cubicBezTo>
                    <a:cubicBezTo>
                      <a:pt x="102704" y="142290"/>
                      <a:pt x="109026" y="135668"/>
                      <a:pt x="113090" y="127289"/>
                    </a:cubicBezTo>
                    <a:cubicBezTo>
                      <a:pt x="116150" y="120816"/>
                      <a:pt x="117706" y="111284"/>
                      <a:pt x="117706" y="98640"/>
                    </a:cubicBezTo>
                    <a:lnTo>
                      <a:pt x="11770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6E848F63-613A-4665-8ADF-F73C6E8BD7D0}"/>
                  </a:ext>
                </a:extLst>
              </p:cNvPr>
              <p:cNvSpPr/>
              <p:nvPr/>
            </p:nvSpPr>
            <p:spPr>
              <a:xfrm>
                <a:off x="3167837" y="3668396"/>
                <a:ext cx="146856" cy="237769"/>
              </a:xfrm>
              <a:custGeom>
                <a:avLst/>
                <a:gdLst>
                  <a:gd name="connsiteX0" fmla="*/ 0 w 146856"/>
                  <a:gd name="connsiteY0" fmla="*/ 237770 h 237769"/>
                  <a:gd name="connsiteX1" fmla="*/ 0 w 146856"/>
                  <a:gd name="connsiteY1" fmla="*/ 3863 h 237769"/>
                  <a:gd name="connsiteX2" fmla="*/ 26140 w 146856"/>
                  <a:gd name="connsiteY2" fmla="*/ 3863 h 237769"/>
                  <a:gd name="connsiteX3" fmla="*/ 26140 w 146856"/>
                  <a:gd name="connsiteY3" fmla="*/ 25839 h 237769"/>
                  <a:gd name="connsiteX4" fmla="*/ 47012 w 146856"/>
                  <a:gd name="connsiteY4" fmla="*/ 6472 h 237769"/>
                  <a:gd name="connsiteX5" fmla="*/ 75209 w 146856"/>
                  <a:gd name="connsiteY5" fmla="*/ 0 h 237769"/>
                  <a:gd name="connsiteX6" fmla="*/ 113441 w 146856"/>
                  <a:gd name="connsiteY6" fmla="*/ 11138 h 237769"/>
                  <a:gd name="connsiteX7" fmla="*/ 138427 w 146856"/>
                  <a:gd name="connsiteY7" fmla="*/ 42597 h 237769"/>
                  <a:gd name="connsiteX8" fmla="*/ 146856 w 146856"/>
                  <a:gd name="connsiteY8" fmla="*/ 87100 h 237769"/>
                  <a:gd name="connsiteX9" fmla="*/ 137524 w 146856"/>
                  <a:gd name="connsiteY9" fmla="*/ 133861 h 237769"/>
                  <a:gd name="connsiteX10" fmla="*/ 110430 w 146856"/>
                  <a:gd name="connsiteY10" fmla="*/ 165721 h 237769"/>
                  <a:gd name="connsiteX11" fmla="*/ 73102 w 146856"/>
                  <a:gd name="connsiteY11" fmla="*/ 176809 h 237769"/>
                  <a:gd name="connsiteX12" fmla="*/ 47363 w 146856"/>
                  <a:gd name="connsiteY12" fmla="*/ 170739 h 237769"/>
                  <a:gd name="connsiteX13" fmla="*/ 28649 w 146856"/>
                  <a:gd name="connsiteY13" fmla="*/ 155436 h 237769"/>
                  <a:gd name="connsiteX14" fmla="*/ 28649 w 146856"/>
                  <a:gd name="connsiteY14" fmla="*/ 237770 h 237769"/>
                  <a:gd name="connsiteX15" fmla="*/ 0 w 146856"/>
                  <a:gd name="connsiteY15" fmla="*/ 237770 h 237769"/>
                  <a:gd name="connsiteX16" fmla="*/ 25990 w 146856"/>
                  <a:gd name="connsiteY16" fmla="*/ 89358 h 237769"/>
                  <a:gd name="connsiteX17" fmla="*/ 39185 w 146856"/>
                  <a:gd name="connsiteY17" fmla="*/ 137624 h 237769"/>
                  <a:gd name="connsiteX18" fmla="*/ 71195 w 146856"/>
                  <a:gd name="connsiteY18" fmla="*/ 153228 h 237769"/>
                  <a:gd name="connsiteX19" fmla="*/ 103908 w 146856"/>
                  <a:gd name="connsiteY19" fmla="*/ 137072 h 237769"/>
                  <a:gd name="connsiteX20" fmla="*/ 117505 w 146856"/>
                  <a:gd name="connsiteY20" fmla="*/ 87000 h 237769"/>
                  <a:gd name="connsiteX21" fmla="*/ 104209 w 146856"/>
                  <a:gd name="connsiteY21" fmla="*/ 38583 h 237769"/>
                  <a:gd name="connsiteX22" fmla="*/ 72450 w 146856"/>
                  <a:gd name="connsiteY22" fmla="*/ 22477 h 237769"/>
                  <a:gd name="connsiteX23" fmla="*/ 40038 w 146856"/>
                  <a:gd name="connsiteY23" fmla="*/ 39586 h 237769"/>
                  <a:gd name="connsiteX24" fmla="*/ 25990 w 146856"/>
                  <a:gd name="connsiteY24" fmla="*/ 89358 h 237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856" h="237769">
                    <a:moveTo>
                      <a:pt x="0" y="237770"/>
                    </a:moveTo>
                    <a:lnTo>
                      <a:pt x="0" y="3863"/>
                    </a:lnTo>
                    <a:lnTo>
                      <a:pt x="26140" y="3863"/>
                    </a:lnTo>
                    <a:lnTo>
                      <a:pt x="26140" y="25839"/>
                    </a:lnTo>
                    <a:cubicBezTo>
                      <a:pt x="32311" y="17259"/>
                      <a:pt x="39235" y="10787"/>
                      <a:pt x="47012" y="6472"/>
                    </a:cubicBezTo>
                    <a:cubicBezTo>
                      <a:pt x="54739" y="2157"/>
                      <a:pt x="64171" y="0"/>
                      <a:pt x="75209" y="0"/>
                    </a:cubicBezTo>
                    <a:cubicBezTo>
                      <a:pt x="89659" y="0"/>
                      <a:pt x="102403" y="3713"/>
                      <a:pt x="113441" y="11138"/>
                    </a:cubicBezTo>
                    <a:cubicBezTo>
                      <a:pt x="124479" y="18564"/>
                      <a:pt x="132808" y="29050"/>
                      <a:pt x="138427" y="42597"/>
                    </a:cubicBezTo>
                    <a:cubicBezTo>
                      <a:pt x="144046" y="56144"/>
                      <a:pt x="146856" y="70945"/>
                      <a:pt x="146856" y="87100"/>
                    </a:cubicBezTo>
                    <a:cubicBezTo>
                      <a:pt x="146856" y="104410"/>
                      <a:pt x="143745" y="119964"/>
                      <a:pt x="137524" y="133861"/>
                    </a:cubicBezTo>
                    <a:cubicBezTo>
                      <a:pt x="131303" y="147709"/>
                      <a:pt x="122272" y="158346"/>
                      <a:pt x="110430" y="165721"/>
                    </a:cubicBezTo>
                    <a:cubicBezTo>
                      <a:pt x="98590" y="173097"/>
                      <a:pt x="86147" y="176809"/>
                      <a:pt x="73102" y="176809"/>
                    </a:cubicBezTo>
                    <a:cubicBezTo>
                      <a:pt x="63569" y="176809"/>
                      <a:pt x="54989" y="174803"/>
                      <a:pt x="47363" y="170739"/>
                    </a:cubicBezTo>
                    <a:cubicBezTo>
                      <a:pt x="39787" y="166725"/>
                      <a:pt x="33516" y="161607"/>
                      <a:pt x="28649" y="155436"/>
                    </a:cubicBezTo>
                    <a:lnTo>
                      <a:pt x="28649" y="237770"/>
                    </a:lnTo>
                    <a:lnTo>
                      <a:pt x="0" y="237770"/>
                    </a:lnTo>
                    <a:close/>
                    <a:moveTo>
                      <a:pt x="25990" y="89358"/>
                    </a:moveTo>
                    <a:cubicBezTo>
                      <a:pt x="25990" y="111133"/>
                      <a:pt x="30405" y="127188"/>
                      <a:pt x="39185" y="137624"/>
                    </a:cubicBezTo>
                    <a:cubicBezTo>
                      <a:pt x="48015" y="148010"/>
                      <a:pt x="58652" y="153228"/>
                      <a:pt x="71195" y="153228"/>
                    </a:cubicBezTo>
                    <a:cubicBezTo>
                      <a:pt x="83939" y="153228"/>
                      <a:pt x="94827" y="147860"/>
                      <a:pt x="103908" y="137072"/>
                    </a:cubicBezTo>
                    <a:cubicBezTo>
                      <a:pt x="112989" y="126285"/>
                      <a:pt x="117505" y="109628"/>
                      <a:pt x="117505" y="87000"/>
                    </a:cubicBezTo>
                    <a:cubicBezTo>
                      <a:pt x="117505" y="65476"/>
                      <a:pt x="113090" y="49320"/>
                      <a:pt x="104209" y="38583"/>
                    </a:cubicBezTo>
                    <a:cubicBezTo>
                      <a:pt x="95329" y="27846"/>
                      <a:pt x="84742" y="22477"/>
                      <a:pt x="72450" y="22477"/>
                    </a:cubicBezTo>
                    <a:cubicBezTo>
                      <a:pt x="60258" y="22477"/>
                      <a:pt x="49420" y="28197"/>
                      <a:pt x="40038" y="39586"/>
                    </a:cubicBezTo>
                    <a:cubicBezTo>
                      <a:pt x="30656" y="51026"/>
                      <a:pt x="25990" y="67583"/>
                      <a:pt x="25990" y="8935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0469FD25-403A-49A8-9F8C-0D132BD185F3}"/>
                  </a:ext>
                </a:extLst>
              </p:cNvPr>
              <p:cNvSpPr/>
              <p:nvPr/>
            </p:nvSpPr>
            <p:spPr>
              <a:xfrm>
                <a:off x="3338074" y="3742501"/>
                <a:ext cx="88053" cy="28799"/>
              </a:xfrm>
              <a:custGeom>
                <a:avLst/>
                <a:gdLst>
                  <a:gd name="connsiteX0" fmla="*/ 0 w 88053"/>
                  <a:gd name="connsiteY0" fmla="*/ 28799 h 28799"/>
                  <a:gd name="connsiteX1" fmla="*/ 0 w 88053"/>
                  <a:gd name="connsiteY1" fmla="*/ 0 h 28799"/>
                  <a:gd name="connsiteX2" fmla="*/ 88054 w 88053"/>
                  <a:gd name="connsiteY2" fmla="*/ 0 h 28799"/>
                  <a:gd name="connsiteX3" fmla="*/ 88054 w 88053"/>
                  <a:gd name="connsiteY3" fmla="*/ 28799 h 28799"/>
                  <a:gd name="connsiteX4" fmla="*/ 0 w 88053"/>
                  <a:gd name="connsiteY4" fmla="*/ 28799 h 2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053" h="28799">
                    <a:moveTo>
                      <a:pt x="0" y="28799"/>
                    </a:moveTo>
                    <a:lnTo>
                      <a:pt x="0" y="0"/>
                    </a:lnTo>
                    <a:lnTo>
                      <a:pt x="88054" y="0"/>
                    </a:lnTo>
                    <a:lnTo>
                      <a:pt x="88054" y="28799"/>
                    </a:lnTo>
                    <a:lnTo>
                      <a:pt x="0" y="28799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15294788-C081-4596-AF59-F9C1579F6F99}"/>
                  </a:ext>
                </a:extLst>
              </p:cNvPr>
              <p:cNvSpPr/>
              <p:nvPr/>
            </p:nvSpPr>
            <p:spPr>
              <a:xfrm>
                <a:off x="3448254" y="3668496"/>
                <a:ext cx="155837" cy="176709"/>
              </a:xfrm>
              <a:custGeom>
                <a:avLst/>
                <a:gdLst>
                  <a:gd name="connsiteX0" fmla="*/ 125332 w 155837"/>
                  <a:gd name="connsiteY0" fmla="*/ 118408 h 176709"/>
                  <a:gd name="connsiteX1" fmla="*/ 154934 w 155837"/>
                  <a:gd name="connsiteY1" fmla="*/ 122071 h 176709"/>
                  <a:gd name="connsiteX2" fmla="*/ 128995 w 155837"/>
                  <a:gd name="connsiteY2" fmla="*/ 162360 h 176709"/>
                  <a:gd name="connsiteX3" fmla="*/ 80578 w 155837"/>
                  <a:gd name="connsiteY3" fmla="*/ 176709 h 176709"/>
                  <a:gd name="connsiteX4" fmla="*/ 21725 w 155837"/>
                  <a:gd name="connsiteY4" fmla="*/ 153880 h 176709"/>
                  <a:gd name="connsiteX5" fmla="*/ 0 w 155837"/>
                  <a:gd name="connsiteY5" fmla="*/ 89810 h 176709"/>
                  <a:gd name="connsiteX6" fmla="*/ 21976 w 155837"/>
                  <a:gd name="connsiteY6" fmla="*/ 23581 h 176709"/>
                  <a:gd name="connsiteX7" fmla="*/ 78972 w 155837"/>
                  <a:gd name="connsiteY7" fmla="*/ 0 h 176709"/>
                  <a:gd name="connsiteX8" fmla="*/ 134363 w 155837"/>
                  <a:gd name="connsiteY8" fmla="*/ 23080 h 176709"/>
                  <a:gd name="connsiteX9" fmla="*/ 155837 w 155837"/>
                  <a:gd name="connsiteY9" fmla="*/ 88054 h 176709"/>
                  <a:gd name="connsiteX10" fmla="*/ 155687 w 155837"/>
                  <a:gd name="connsiteY10" fmla="*/ 95680 h 176709"/>
                  <a:gd name="connsiteX11" fmla="*/ 29552 w 155837"/>
                  <a:gd name="connsiteY11" fmla="*/ 95680 h 176709"/>
                  <a:gd name="connsiteX12" fmla="*/ 45306 w 155837"/>
                  <a:gd name="connsiteY12" fmla="*/ 138377 h 176709"/>
                  <a:gd name="connsiteX13" fmla="*/ 80678 w 155837"/>
                  <a:gd name="connsiteY13" fmla="*/ 153178 h 176709"/>
                  <a:gd name="connsiteX14" fmla="*/ 107571 w 155837"/>
                  <a:gd name="connsiteY14" fmla="*/ 144899 h 176709"/>
                  <a:gd name="connsiteX15" fmla="*/ 125332 w 155837"/>
                  <a:gd name="connsiteY15" fmla="*/ 118408 h 176709"/>
                  <a:gd name="connsiteX16" fmla="*/ 31258 w 155837"/>
                  <a:gd name="connsiteY16" fmla="*/ 72048 h 176709"/>
                  <a:gd name="connsiteX17" fmla="*/ 125684 w 155837"/>
                  <a:gd name="connsiteY17" fmla="*/ 72048 h 176709"/>
                  <a:gd name="connsiteX18" fmla="*/ 114846 w 155837"/>
                  <a:gd name="connsiteY18" fmla="*/ 40038 h 176709"/>
                  <a:gd name="connsiteX19" fmla="*/ 79323 w 155837"/>
                  <a:gd name="connsiteY19" fmla="*/ 23481 h 176709"/>
                  <a:gd name="connsiteX20" fmla="*/ 46109 w 155837"/>
                  <a:gd name="connsiteY20" fmla="*/ 36676 h 176709"/>
                  <a:gd name="connsiteX21" fmla="*/ 31258 w 155837"/>
                  <a:gd name="connsiteY21" fmla="*/ 72048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5837" h="176709">
                    <a:moveTo>
                      <a:pt x="125332" y="118408"/>
                    </a:moveTo>
                    <a:lnTo>
                      <a:pt x="154934" y="122071"/>
                    </a:lnTo>
                    <a:cubicBezTo>
                      <a:pt x="150268" y="139380"/>
                      <a:pt x="141588" y="152827"/>
                      <a:pt x="128995" y="162360"/>
                    </a:cubicBezTo>
                    <a:cubicBezTo>
                      <a:pt x="116351" y="171893"/>
                      <a:pt x="100246" y="176709"/>
                      <a:pt x="80578" y="176709"/>
                    </a:cubicBezTo>
                    <a:cubicBezTo>
                      <a:pt x="55843" y="176709"/>
                      <a:pt x="36225" y="169083"/>
                      <a:pt x="21725" y="153880"/>
                    </a:cubicBezTo>
                    <a:cubicBezTo>
                      <a:pt x="7225" y="138628"/>
                      <a:pt x="0" y="117304"/>
                      <a:pt x="0" y="89810"/>
                    </a:cubicBezTo>
                    <a:cubicBezTo>
                      <a:pt x="0" y="61362"/>
                      <a:pt x="7325" y="39285"/>
                      <a:pt x="21976" y="23581"/>
                    </a:cubicBezTo>
                    <a:cubicBezTo>
                      <a:pt x="36627" y="7877"/>
                      <a:pt x="55642" y="0"/>
                      <a:pt x="78972" y="0"/>
                    </a:cubicBezTo>
                    <a:cubicBezTo>
                      <a:pt x="101600" y="0"/>
                      <a:pt x="120064" y="7676"/>
                      <a:pt x="134363" y="23080"/>
                    </a:cubicBezTo>
                    <a:cubicBezTo>
                      <a:pt x="148713" y="38483"/>
                      <a:pt x="155837" y="60107"/>
                      <a:pt x="155837" y="88054"/>
                    </a:cubicBezTo>
                    <a:cubicBezTo>
                      <a:pt x="155837" y="89759"/>
                      <a:pt x="155787" y="92318"/>
                      <a:pt x="155687" y="95680"/>
                    </a:cubicBezTo>
                    <a:lnTo>
                      <a:pt x="29552" y="95680"/>
                    </a:lnTo>
                    <a:cubicBezTo>
                      <a:pt x="30606" y="114244"/>
                      <a:pt x="35874" y="128493"/>
                      <a:pt x="45306" y="138377"/>
                    </a:cubicBezTo>
                    <a:cubicBezTo>
                      <a:pt x="54739" y="148261"/>
                      <a:pt x="66529" y="153178"/>
                      <a:pt x="80678" y="153178"/>
                    </a:cubicBezTo>
                    <a:cubicBezTo>
                      <a:pt x="91165" y="153178"/>
                      <a:pt x="100145" y="150419"/>
                      <a:pt x="107571" y="144899"/>
                    </a:cubicBezTo>
                    <a:cubicBezTo>
                      <a:pt x="115097" y="139330"/>
                      <a:pt x="121017" y="130500"/>
                      <a:pt x="125332" y="118408"/>
                    </a:cubicBezTo>
                    <a:close/>
                    <a:moveTo>
                      <a:pt x="31258" y="72048"/>
                    </a:moveTo>
                    <a:lnTo>
                      <a:pt x="125684" y="72048"/>
                    </a:lnTo>
                    <a:cubicBezTo>
                      <a:pt x="124429" y="57799"/>
                      <a:pt x="120817" y="47163"/>
                      <a:pt x="114846" y="40038"/>
                    </a:cubicBezTo>
                    <a:cubicBezTo>
                      <a:pt x="105715" y="29000"/>
                      <a:pt x="93874" y="23481"/>
                      <a:pt x="79323" y="23481"/>
                    </a:cubicBezTo>
                    <a:cubicBezTo>
                      <a:pt x="66178" y="23481"/>
                      <a:pt x="55090" y="27896"/>
                      <a:pt x="46109" y="36676"/>
                    </a:cubicBezTo>
                    <a:cubicBezTo>
                      <a:pt x="37178" y="45507"/>
                      <a:pt x="32211" y="57298"/>
                      <a:pt x="31258" y="720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4" name="手繪多邊形: 圖案 83">
                <a:extLst>
                  <a:ext uri="{FF2B5EF4-FFF2-40B4-BE49-F238E27FC236}">
                    <a16:creationId xmlns:a16="http://schemas.microsoft.com/office/drawing/2014/main" id="{3BA25B76-3CD2-44C3-A5A1-CA22537A802A}"/>
                  </a:ext>
                </a:extLst>
              </p:cNvPr>
              <p:cNvSpPr/>
              <p:nvPr/>
            </p:nvSpPr>
            <p:spPr>
              <a:xfrm>
                <a:off x="3629479" y="3668396"/>
                <a:ext cx="155737" cy="176759"/>
              </a:xfrm>
              <a:custGeom>
                <a:avLst/>
                <a:gdLst>
                  <a:gd name="connsiteX0" fmla="*/ 120064 w 155737"/>
                  <a:gd name="connsiteY0" fmla="*/ 152074 h 176759"/>
                  <a:gd name="connsiteX1" fmla="*/ 89408 w 155737"/>
                  <a:gd name="connsiteY1" fmla="*/ 171190 h 176759"/>
                  <a:gd name="connsiteX2" fmla="*/ 57799 w 155737"/>
                  <a:gd name="connsiteY2" fmla="*/ 176759 h 176759"/>
                  <a:gd name="connsiteX3" fmla="*/ 14952 w 155737"/>
                  <a:gd name="connsiteY3" fmla="*/ 163162 h 176759"/>
                  <a:gd name="connsiteX4" fmla="*/ 0 w 155737"/>
                  <a:gd name="connsiteY4" fmla="*/ 128393 h 176759"/>
                  <a:gd name="connsiteX5" fmla="*/ 5670 w 155737"/>
                  <a:gd name="connsiteY5" fmla="*/ 105714 h 176759"/>
                  <a:gd name="connsiteX6" fmla="*/ 20471 w 155737"/>
                  <a:gd name="connsiteY6" fmla="*/ 89208 h 176759"/>
                  <a:gd name="connsiteX7" fmla="*/ 41092 w 155737"/>
                  <a:gd name="connsiteY7" fmla="*/ 79825 h 176759"/>
                  <a:gd name="connsiteX8" fmla="*/ 66580 w 155737"/>
                  <a:gd name="connsiteY8" fmla="*/ 75510 h 176759"/>
                  <a:gd name="connsiteX9" fmla="*/ 117706 w 155737"/>
                  <a:gd name="connsiteY9" fmla="*/ 65626 h 176759"/>
                  <a:gd name="connsiteX10" fmla="*/ 117857 w 155737"/>
                  <a:gd name="connsiteY10" fmla="*/ 58150 h 176759"/>
                  <a:gd name="connsiteX11" fmla="*/ 109728 w 155737"/>
                  <a:gd name="connsiteY11" fmla="*/ 33465 h 176759"/>
                  <a:gd name="connsiteX12" fmla="*/ 77066 w 155737"/>
                  <a:gd name="connsiteY12" fmla="*/ 23732 h 176759"/>
                  <a:gd name="connsiteX13" fmla="*/ 47213 w 155737"/>
                  <a:gd name="connsiteY13" fmla="*/ 30806 h 176759"/>
                  <a:gd name="connsiteX14" fmla="*/ 32964 w 155737"/>
                  <a:gd name="connsiteY14" fmla="*/ 55893 h 176759"/>
                  <a:gd name="connsiteX15" fmla="*/ 4917 w 155737"/>
                  <a:gd name="connsiteY15" fmla="*/ 52080 h 176759"/>
                  <a:gd name="connsiteX16" fmla="*/ 17511 w 155737"/>
                  <a:gd name="connsiteY16" fmla="*/ 23029 h 176759"/>
                  <a:gd name="connsiteX17" fmla="*/ 42848 w 155737"/>
                  <a:gd name="connsiteY17" fmla="*/ 5971 h 176759"/>
                  <a:gd name="connsiteX18" fmla="*/ 81230 w 155737"/>
                  <a:gd name="connsiteY18" fmla="*/ 0 h 176759"/>
                  <a:gd name="connsiteX19" fmla="*/ 116401 w 155737"/>
                  <a:gd name="connsiteY19" fmla="*/ 5118 h 176759"/>
                  <a:gd name="connsiteX20" fmla="*/ 136320 w 155737"/>
                  <a:gd name="connsiteY20" fmla="*/ 17912 h 176759"/>
                  <a:gd name="connsiteX21" fmla="*/ 145251 w 155737"/>
                  <a:gd name="connsiteY21" fmla="*/ 37429 h 176759"/>
                  <a:gd name="connsiteX22" fmla="*/ 146706 w 155737"/>
                  <a:gd name="connsiteY22" fmla="*/ 63870 h 176759"/>
                  <a:gd name="connsiteX23" fmla="*/ 146706 w 155737"/>
                  <a:gd name="connsiteY23" fmla="*/ 102102 h 176759"/>
                  <a:gd name="connsiteX24" fmla="*/ 148512 w 155737"/>
                  <a:gd name="connsiteY24" fmla="*/ 152676 h 176759"/>
                  <a:gd name="connsiteX25" fmla="*/ 155737 w 155737"/>
                  <a:gd name="connsiteY25" fmla="*/ 172996 h 176759"/>
                  <a:gd name="connsiteX26" fmla="*/ 125784 w 155737"/>
                  <a:gd name="connsiteY26" fmla="*/ 172996 h 176759"/>
                  <a:gd name="connsiteX27" fmla="*/ 120064 w 155737"/>
                  <a:gd name="connsiteY27" fmla="*/ 152074 h 176759"/>
                  <a:gd name="connsiteX28" fmla="*/ 117706 w 155737"/>
                  <a:gd name="connsiteY28" fmla="*/ 88104 h 176759"/>
                  <a:gd name="connsiteX29" fmla="*/ 70894 w 155737"/>
                  <a:gd name="connsiteY29" fmla="*/ 98941 h 176759"/>
                  <a:gd name="connsiteX30" fmla="*/ 45908 w 155737"/>
                  <a:gd name="connsiteY30" fmla="*/ 104661 h 176759"/>
                  <a:gd name="connsiteX31" fmla="*/ 34619 w 155737"/>
                  <a:gd name="connsiteY31" fmla="*/ 113993 h 176759"/>
                  <a:gd name="connsiteX32" fmla="*/ 30656 w 155737"/>
                  <a:gd name="connsiteY32" fmla="*/ 127590 h 176759"/>
                  <a:gd name="connsiteX33" fmla="*/ 39336 w 155737"/>
                  <a:gd name="connsiteY33" fmla="*/ 146706 h 176759"/>
                  <a:gd name="connsiteX34" fmla="*/ 64723 w 155737"/>
                  <a:gd name="connsiteY34" fmla="*/ 154332 h 176759"/>
                  <a:gd name="connsiteX35" fmla="*/ 94175 w 155737"/>
                  <a:gd name="connsiteY35" fmla="*/ 147107 h 176759"/>
                  <a:gd name="connsiteX36" fmla="*/ 113140 w 155737"/>
                  <a:gd name="connsiteY36" fmla="*/ 127289 h 176759"/>
                  <a:gd name="connsiteX37" fmla="*/ 117756 w 155737"/>
                  <a:gd name="connsiteY37" fmla="*/ 98640 h 176759"/>
                  <a:gd name="connsiteX38" fmla="*/ 117756 w 155737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7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5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2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70" y="105714"/>
                    </a:cubicBezTo>
                    <a:cubicBezTo>
                      <a:pt x="9433" y="98841"/>
                      <a:pt x="14350" y="93372"/>
                      <a:pt x="20471" y="89208"/>
                    </a:cubicBezTo>
                    <a:cubicBezTo>
                      <a:pt x="26592" y="85043"/>
                      <a:pt x="33466" y="81932"/>
                      <a:pt x="41092" y="79825"/>
                    </a:cubicBezTo>
                    <a:cubicBezTo>
                      <a:pt x="46711" y="78320"/>
                      <a:pt x="55190" y="76915"/>
                      <a:pt x="66580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7" y="59204"/>
                      <a:pt x="117857" y="58150"/>
                    </a:cubicBezTo>
                    <a:cubicBezTo>
                      <a:pt x="117857" y="46460"/>
                      <a:pt x="115147" y="38232"/>
                      <a:pt x="109728" y="33465"/>
                    </a:cubicBezTo>
                    <a:cubicBezTo>
                      <a:pt x="102403" y="26993"/>
                      <a:pt x="91516" y="23732"/>
                      <a:pt x="77066" y="23732"/>
                    </a:cubicBezTo>
                    <a:cubicBezTo>
                      <a:pt x="63569" y="23732"/>
                      <a:pt x="53635" y="26090"/>
                      <a:pt x="47213" y="30806"/>
                    </a:cubicBezTo>
                    <a:cubicBezTo>
                      <a:pt x="40791" y="35522"/>
                      <a:pt x="36024" y="43901"/>
                      <a:pt x="32964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1" y="23029"/>
                    </a:cubicBezTo>
                    <a:cubicBezTo>
                      <a:pt x="23331" y="15654"/>
                      <a:pt x="31810" y="9984"/>
                      <a:pt x="42848" y="5971"/>
                    </a:cubicBezTo>
                    <a:cubicBezTo>
                      <a:pt x="53886" y="2007"/>
                      <a:pt x="66680" y="0"/>
                      <a:pt x="81230" y="0"/>
                    </a:cubicBezTo>
                    <a:cubicBezTo>
                      <a:pt x="95680" y="0"/>
                      <a:pt x="107421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5" y="166524"/>
                      <a:pt x="155737" y="172996"/>
                    </a:cubicBezTo>
                    <a:lnTo>
                      <a:pt x="125784" y="172996"/>
                    </a:lnTo>
                    <a:cubicBezTo>
                      <a:pt x="122824" y="167026"/>
                      <a:pt x="120917" y="160052"/>
                      <a:pt x="120064" y="152074"/>
                    </a:cubicBezTo>
                    <a:close/>
                    <a:moveTo>
                      <a:pt x="117706" y="88104"/>
                    </a:moveTo>
                    <a:cubicBezTo>
                      <a:pt x="107320" y="92368"/>
                      <a:pt x="91716" y="95981"/>
                      <a:pt x="70894" y="98941"/>
                    </a:cubicBezTo>
                    <a:cubicBezTo>
                      <a:pt x="59104" y="100647"/>
                      <a:pt x="50775" y="102554"/>
                      <a:pt x="45908" y="104661"/>
                    </a:cubicBezTo>
                    <a:cubicBezTo>
                      <a:pt x="41042" y="106768"/>
                      <a:pt x="37279" y="109879"/>
                      <a:pt x="34619" y="113993"/>
                    </a:cubicBezTo>
                    <a:cubicBezTo>
                      <a:pt x="31960" y="118057"/>
                      <a:pt x="30656" y="122623"/>
                      <a:pt x="30656" y="127590"/>
                    </a:cubicBezTo>
                    <a:cubicBezTo>
                      <a:pt x="30656" y="135216"/>
                      <a:pt x="33566" y="141588"/>
                      <a:pt x="39336" y="146706"/>
                    </a:cubicBezTo>
                    <a:cubicBezTo>
                      <a:pt x="45106" y="151823"/>
                      <a:pt x="53585" y="154332"/>
                      <a:pt x="64723" y="154332"/>
                    </a:cubicBezTo>
                    <a:cubicBezTo>
                      <a:pt x="75761" y="154332"/>
                      <a:pt x="85595" y="151924"/>
                      <a:pt x="94175" y="147107"/>
                    </a:cubicBezTo>
                    <a:cubicBezTo>
                      <a:pt x="102754" y="142290"/>
                      <a:pt x="109076" y="135668"/>
                      <a:pt x="113140" y="127289"/>
                    </a:cubicBezTo>
                    <a:cubicBezTo>
                      <a:pt x="116201" y="120816"/>
                      <a:pt x="117756" y="111284"/>
                      <a:pt x="117756" y="98640"/>
                    </a:cubicBezTo>
                    <a:lnTo>
                      <a:pt x="11775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A52FEA1A-89AB-4ECC-A6C3-899758BB3F7B}"/>
                  </a:ext>
                </a:extLst>
              </p:cNvPr>
              <p:cNvSpPr/>
              <p:nvPr/>
            </p:nvSpPr>
            <p:spPr>
              <a:xfrm>
                <a:off x="3809098" y="3668396"/>
                <a:ext cx="140484" cy="176709"/>
              </a:xfrm>
              <a:custGeom>
                <a:avLst/>
                <a:gdLst>
                  <a:gd name="connsiteX0" fmla="*/ 0 w 140484"/>
                  <a:gd name="connsiteY0" fmla="*/ 122472 h 176709"/>
                  <a:gd name="connsiteX1" fmla="*/ 28348 w 140484"/>
                  <a:gd name="connsiteY1" fmla="*/ 118007 h 176709"/>
                  <a:gd name="connsiteX2" fmla="*/ 41644 w 140484"/>
                  <a:gd name="connsiteY2" fmla="*/ 144147 h 176709"/>
                  <a:gd name="connsiteX3" fmla="*/ 72149 w 140484"/>
                  <a:gd name="connsiteY3" fmla="*/ 153228 h 176709"/>
                  <a:gd name="connsiteX4" fmla="*/ 101450 w 140484"/>
                  <a:gd name="connsiteY4" fmla="*/ 145201 h 176709"/>
                  <a:gd name="connsiteX5" fmla="*/ 110983 w 140484"/>
                  <a:gd name="connsiteY5" fmla="*/ 126335 h 176709"/>
                  <a:gd name="connsiteX6" fmla="*/ 102554 w 140484"/>
                  <a:gd name="connsiteY6" fmla="*/ 111033 h 176709"/>
                  <a:gd name="connsiteX7" fmla="*/ 73252 w 140484"/>
                  <a:gd name="connsiteY7" fmla="*/ 101299 h 176709"/>
                  <a:gd name="connsiteX8" fmla="*/ 29552 w 140484"/>
                  <a:gd name="connsiteY8" fmla="*/ 87502 h 176709"/>
                  <a:gd name="connsiteX9" fmla="*/ 11088 w 140484"/>
                  <a:gd name="connsiteY9" fmla="*/ 71396 h 176709"/>
                  <a:gd name="connsiteX10" fmla="*/ 4816 w 140484"/>
                  <a:gd name="connsiteY10" fmla="*/ 48718 h 176709"/>
                  <a:gd name="connsiteX11" fmla="*/ 9984 w 140484"/>
                  <a:gd name="connsiteY11" fmla="*/ 27796 h 176709"/>
                  <a:gd name="connsiteX12" fmla="*/ 24083 w 140484"/>
                  <a:gd name="connsiteY12" fmla="*/ 11791 h 176709"/>
                  <a:gd name="connsiteX13" fmla="*/ 42296 w 140484"/>
                  <a:gd name="connsiteY13" fmla="*/ 3412 h 176709"/>
                  <a:gd name="connsiteX14" fmla="*/ 67081 w 140484"/>
                  <a:gd name="connsiteY14" fmla="*/ 0 h 176709"/>
                  <a:gd name="connsiteX15" fmla="*/ 102052 w 140484"/>
                  <a:gd name="connsiteY15" fmla="*/ 5720 h 176709"/>
                  <a:gd name="connsiteX16" fmla="*/ 124278 w 140484"/>
                  <a:gd name="connsiteY16" fmla="*/ 21223 h 176709"/>
                  <a:gd name="connsiteX17" fmla="*/ 134163 w 140484"/>
                  <a:gd name="connsiteY17" fmla="*/ 47413 h 176709"/>
                  <a:gd name="connsiteX18" fmla="*/ 106116 w 140484"/>
                  <a:gd name="connsiteY18" fmla="*/ 51227 h 176709"/>
                  <a:gd name="connsiteX19" fmla="*/ 95028 w 140484"/>
                  <a:gd name="connsiteY19" fmla="*/ 30856 h 176709"/>
                  <a:gd name="connsiteX20" fmla="*/ 69138 w 140484"/>
                  <a:gd name="connsiteY20" fmla="*/ 23531 h 176709"/>
                  <a:gd name="connsiteX21" fmla="*/ 40941 w 140484"/>
                  <a:gd name="connsiteY21" fmla="*/ 30054 h 176709"/>
                  <a:gd name="connsiteX22" fmla="*/ 32512 w 140484"/>
                  <a:gd name="connsiteY22" fmla="*/ 45356 h 176709"/>
                  <a:gd name="connsiteX23" fmla="*/ 36024 w 140484"/>
                  <a:gd name="connsiteY23" fmla="*/ 55391 h 176709"/>
                  <a:gd name="connsiteX24" fmla="*/ 47012 w 140484"/>
                  <a:gd name="connsiteY24" fmla="*/ 63017 h 176709"/>
                  <a:gd name="connsiteX25" fmla="*/ 72349 w 140484"/>
                  <a:gd name="connsiteY25" fmla="*/ 70342 h 176709"/>
                  <a:gd name="connsiteX26" fmla="*/ 114796 w 140484"/>
                  <a:gd name="connsiteY26" fmla="*/ 83638 h 176709"/>
                  <a:gd name="connsiteX27" fmla="*/ 133661 w 140484"/>
                  <a:gd name="connsiteY27" fmla="*/ 98690 h 176709"/>
                  <a:gd name="connsiteX28" fmla="*/ 140484 w 140484"/>
                  <a:gd name="connsiteY28" fmla="*/ 123225 h 176709"/>
                  <a:gd name="connsiteX29" fmla="*/ 132105 w 140484"/>
                  <a:gd name="connsiteY29" fmla="*/ 150218 h 176709"/>
                  <a:gd name="connsiteX30" fmla="*/ 107972 w 140484"/>
                  <a:gd name="connsiteY30" fmla="*/ 169785 h 176709"/>
                  <a:gd name="connsiteX31" fmla="*/ 72299 w 140484"/>
                  <a:gd name="connsiteY31" fmla="*/ 176709 h 176709"/>
                  <a:gd name="connsiteX32" fmla="*/ 22076 w 140484"/>
                  <a:gd name="connsiteY32" fmla="*/ 163012 h 176709"/>
                  <a:gd name="connsiteX33" fmla="*/ 0 w 140484"/>
                  <a:gd name="connsiteY33" fmla="*/ 122472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0484" h="176709">
                    <a:moveTo>
                      <a:pt x="0" y="122472"/>
                    </a:moveTo>
                    <a:lnTo>
                      <a:pt x="28348" y="118007"/>
                    </a:lnTo>
                    <a:cubicBezTo>
                      <a:pt x="29953" y="129346"/>
                      <a:pt x="34368" y="138076"/>
                      <a:pt x="41644" y="144147"/>
                    </a:cubicBezTo>
                    <a:cubicBezTo>
                      <a:pt x="48919" y="150218"/>
                      <a:pt x="59104" y="153228"/>
                      <a:pt x="72149" y="153228"/>
                    </a:cubicBezTo>
                    <a:cubicBezTo>
                      <a:pt x="85294" y="153228"/>
                      <a:pt x="95078" y="150569"/>
                      <a:pt x="101450" y="145201"/>
                    </a:cubicBezTo>
                    <a:cubicBezTo>
                      <a:pt x="107822" y="139832"/>
                      <a:pt x="110983" y="133560"/>
                      <a:pt x="110983" y="126335"/>
                    </a:cubicBezTo>
                    <a:cubicBezTo>
                      <a:pt x="110983" y="119863"/>
                      <a:pt x="108173" y="114746"/>
                      <a:pt x="102554" y="111033"/>
                    </a:cubicBezTo>
                    <a:cubicBezTo>
                      <a:pt x="98640" y="108474"/>
                      <a:pt x="88856" y="105263"/>
                      <a:pt x="73252" y="101299"/>
                    </a:cubicBezTo>
                    <a:cubicBezTo>
                      <a:pt x="52230" y="95981"/>
                      <a:pt x="37680" y="91415"/>
                      <a:pt x="29552" y="87502"/>
                    </a:cubicBezTo>
                    <a:cubicBezTo>
                      <a:pt x="21424" y="83588"/>
                      <a:pt x="15252" y="78270"/>
                      <a:pt x="11088" y="71396"/>
                    </a:cubicBezTo>
                    <a:cubicBezTo>
                      <a:pt x="6874" y="64573"/>
                      <a:pt x="4816" y="56996"/>
                      <a:pt x="4816" y="48718"/>
                    </a:cubicBezTo>
                    <a:cubicBezTo>
                      <a:pt x="4816" y="41192"/>
                      <a:pt x="6522" y="34218"/>
                      <a:pt x="9984" y="27796"/>
                    </a:cubicBezTo>
                    <a:cubicBezTo>
                      <a:pt x="13446" y="21374"/>
                      <a:pt x="18112" y="16055"/>
                      <a:pt x="24083" y="11791"/>
                    </a:cubicBezTo>
                    <a:cubicBezTo>
                      <a:pt x="28548" y="8479"/>
                      <a:pt x="34619" y="5720"/>
                      <a:pt x="42296" y="3412"/>
                    </a:cubicBezTo>
                    <a:cubicBezTo>
                      <a:pt x="49972" y="1104"/>
                      <a:pt x="58251" y="0"/>
                      <a:pt x="67081" y="0"/>
                    </a:cubicBezTo>
                    <a:cubicBezTo>
                      <a:pt x="80327" y="0"/>
                      <a:pt x="92017" y="1907"/>
                      <a:pt x="102052" y="5720"/>
                    </a:cubicBezTo>
                    <a:cubicBezTo>
                      <a:pt x="112086" y="9533"/>
                      <a:pt x="119512" y="14701"/>
                      <a:pt x="124278" y="21223"/>
                    </a:cubicBezTo>
                    <a:cubicBezTo>
                      <a:pt x="129045" y="27746"/>
                      <a:pt x="132356" y="36476"/>
                      <a:pt x="134163" y="47413"/>
                    </a:cubicBezTo>
                    <a:lnTo>
                      <a:pt x="106116" y="51227"/>
                    </a:lnTo>
                    <a:cubicBezTo>
                      <a:pt x="104861" y="42547"/>
                      <a:pt x="101149" y="35723"/>
                      <a:pt x="95028" y="30856"/>
                    </a:cubicBezTo>
                    <a:cubicBezTo>
                      <a:pt x="88906" y="25990"/>
                      <a:pt x="80277" y="23531"/>
                      <a:pt x="69138" y="23531"/>
                    </a:cubicBezTo>
                    <a:cubicBezTo>
                      <a:pt x="55993" y="23531"/>
                      <a:pt x="46560" y="25689"/>
                      <a:pt x="40941" y="30054"/>
                    </a:cubicBezTo>
                    <a:cubicBezTo>
                      <a:pt x="35322" y="34419"/>
                      <a:pt x="32512" y="39486"/>
                      <a:pt x="32512" y="45356"/>
                    </a:cubicBezTo>
                    <a:cubicBezTo>
                      <a:pt x="32512" y="49069"/>
                      <a:pt x="33666" y="52431"/>
                      <a:pt x="36024" y="55391"/>
                    </a:cubicBezTo>
                    <a:cubicBezTo>
                      <a:pt x="38382" y="58451"/>
                      <a:pt x="42045" y="61010"/>
                      <a:pt x="47012" y="63017"/>
                    </a:cubicBezTo>
                    <a:cubicBezTo>
                      <a:pt x="49872" y="64071"/>
                      <a:pt x="58301" y="66529"/>
                      <a:pt x="72349" y="70342"/>
                    </a:cubicBezTo>
                    <a:cubicBezTo>
                      <a:pt x="92619" y="75761"/>
                      <a:pt x="106768" y="80176"/>
                      <a:pt x="114796" y="83638"/>
                    </a:cubicBezTo>
                    <a:cubicBezTo>
                      <a:pt x="122823" y="87100"/>
                      <a:pt x="129095" y="92118"/>
                      <a:pt x="133661" y="98690"/>
                    </a:cubicBezTo>
                    <a:cubicBezTo>
                      <a:pt x="138227" y="105263"/>
                      <a:pt x="140484" y="113441"/>
                      <a:pt x="140484" y="123225"/>
                    </a:cubicBezTo>
                    <a:cubicBezTo>
                      <a:pt x="140484" y="132758"/>
                      <a:pt x="137675" y="141789"/>
                      <a:pt x="132105" y="150218"/>
                    </a:cubicBezTo>
                    <a:cubicBezTo>
                      <a:pt x="126536" y="158647"/>
                      <a:pt x="118509" y="165169"/>
                      <a:pt x="107972" y="169785"/>
                    </a:cubicBezTo>
                    <a:cubicBezTo>
                      <a:pt x="97486" y="174401"/>
                      <a:pt x="85595" y="176709"/>
                      <a:pt x="72299" y="176709"/>
                    </a:cubicBezTo>
                    <a:cubicBezTo>
                      <a:pt x="50323" y="176709"/>
                      <a:pt x="33566" y="172143"/>
                      <a:pt x="22076" y="163012"/>
                    </a:cubicBezTo>
                    <a:cubicBezTo>
                      <a:pt x="10536" y="153981"/>
                      <a:pt x="3211" y="140434"/>
                      <a:pt x="0" y="122472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6736E597-CF9C-4303-A149-7F8DB2E9E330}"/>
                  </a:ext>
                </a:extLst>
              </p:cNvPr>
              <p:cNvSpPr/>
              <p:nvPr/>
            </p:nvSpPr>
            <p:spPr>
              <a:xfrm>
                <a:off x="3967896" y="3613155"/>
                <a:ext cx="82484" cy="230444"/>
              </a:xfrm>
              <a:custGeom>
                <a:avLst/>
                <a:gdLst>
                  <a:gd name="connsiteX0" fmla="*/ 78320 w 82484"/>
                  <a:gd name="connsiteY0" fmla="*/ 202548 h 230444"/>
                  <a:gd name="connsiteX1" fmla="*/ 82484 w 82484"/>
                  <a:gd name="connsiteY1" fmla="*/ 227886 h 230444"/>
                  <a:gd name="connsiteX2" fmla="*/ 60810 w 82484"/>
                  <a:gd name="connsiteY2" fmla="*/ 230444 h 230444"/>
                  <a:gd name="connsiteX3" fmla="*/ 36626 w 82484"/>
                  <a:gd name="connsiteY3" fmla="*/ 225527 h 230444"/>
                  <a:gd name="connsiteX4" fmla="*/ 24535 w 82484"/>
                  <a:gd name="connsiteY4" fmla="*/ 212533 h 230444"/>
                  <a:gd name="connsiteX5" fmla="*/ 21022 w 82484"/>
                  <a:gd name="connsiteY5" fmla="*/ 178666 h 230444"/>
                  <a:gd name="connsiteX6" fmla="*/ 21022 w 82484"/>
                  <a:gd name="connsiteY6" fmla="*/ 81381 h 230444"/>
                  <a:gd name="connsiteX7" fmla="*/ 0 w 82484"/>
                  <a:gd name="connsiteY7" fmla="*/ 81381 h 230444"/>
                  <a:gd name="connsiteX8" fmla="*/ 0 w 82484"/>
                  <a:gd name="connsiteY8" fmla="*/ 59104 h 230444"/>
                  <a:gd name="connsiteX9" fmla="*/ 21022 w 82484"/>
                  <a:gd name="connsiteY9" fmla="*/ 59104 h 230444"/>
                  <a:gd name="connsiteX10" fmla="*/ 21022 w 82484"/>
                  <a:gd name="connsiteY10" fmla="*/ 17209 h 230444"/>
                  <a:gd name="connsiteX11" fmla="*/ 49521 w 82484"/>
                  <a:gd name="connsiteY11" fmla="*/ 0 h 230444"/>
                  <a:gd name="connsiteX12" fmla="*/ 49521 w 82484"/>
                  <a:gd name="connsiteY12" fmla="*/ 59054 h 230444"/>
                  <a:gd name="connsiteX13" fmla="*/ 78320 w 82484"/>
                  <a:gd name="connsiteY13" fmla="*/ 59054 h 230444"/>
                  <a:gd name="connsiteX14" fmla="*/ 78320 w 82484"/>
                  <a:gd name="connsiteY14" fmla="*/ 81330 h 230444"/>
                  <a:gd name="connsiteX15" fmla="*/ 49521 w 82484"/>
                  <a:gd name="connsiteY15" fmla="*/ 81330 h 230444"/>
                  <a:gd name="connsiteX16" fmla="*/ 49521 w 82484"/>
                  <a:gd name="connsiteY16" fmla="*/ 180221 h 230444"/>
                  <a:gd name="connsiteX17" fmla="*/ 51026 w 82484"/>
                  <a:gd name="connsiteY17" fmla="*/ 195976 h 230444"/>
                  <a:gd name="connsiteX18" fmla="*/ 55943 w 82484"/>
                  <a:gd name="connsiteY18" fmla="*/ 201545 h 230444"/>
                  <a:gd name="connsiteX19" fmla="*/ 65727 w 82484"/>
                  <a:gd name="connsiteY19" fmla="*/ 203602 h 230444"/>
                  <a:gd name="connsiteX20" fmla="*/ 78320 w 82484"/>
                  <a:gd name="connsiteY20" fmla="*/ 202548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84" h="230444">
                    <a:moveTo>
                      <a:pt x="78320" y="202548"/>
                    </a:moveTo>
                    <a:lnTo>
                      <a:pt x="82484" y="227886"/>
                    </a:lnTo>
                    <a:cubicBezTo>
                      <a:pt x="74407" y="229591"/>
                      <a:pt x="67182" y="230444"/>
                      <a:pt x="60810" y="230444"/>
                    </a:cubicBezTo>
                    <a:cubicBezTo>
                      <a:pt x="50424" y="230444"/>
                      <a:pt x="42346" y="228789"/>
                      <a:pt x="36626" y="225527"/>
                    </a:cubicBezTo>
                    <a:cubicBezTo>
                      <a:pt x="30907" y="222216"/>
                      <a:pt x="26843" y="217901"/>
                      <a:pt x="24535" y="212533"/>
                    </a:cubicBezTo>
                    <a:cubicBezTo>
                      <a:pt x="22176" y="207164"/>
                      <a:pt x="21022" y="195875"/>
                      <a:pt x="21022" y="178666"/>
                    </a:cubicBezTo>
                    <a:lnTo>
                      <a:pt x="21022" y="81381"/>
                    </a:lnTo>
                    <a:lnTo>
                      <a:pt x="0" y="81381"/>
                    </a:lnTo>
                    <a:lnTo>
                      <a:pt x="0" y="59104"/>
                    </a:lnTo>
                    <a:lnTo>
                      <a:pt x="21022" y="59104"/>
                    </a:lnTo>
                    <a:lnTo>
                      <a:pt x="21022" y="17209"/>
                    </a:lnTo>
                    <a:lnTo>
                      <a:pt x="49521" y="0"/>
                    </a:lnTo>
                    <a:lnTo>
                      <a:pt x="49521" y="59054"/>
                    </a:lnTo>
                    <a:lnTo>
                      <a:pt x="78320" y="59054"/>
                    </a:lnTo>
                    <a:lnTo>
                      <a:pt x="78320" y="81330"/>
                    </a:lnTo>
                    <a:lnTo>
                      <a:pt x="49521" y="81330"/>
                    </a:lnTo>
                    <a:lnTo>
                      <a:pt x="49521" y="180221"/>
                    </a:lnTo>
                    <a:cubicBezTo>
                      <a:pt x="49521" y="188399"/>
                      <a:pt x="50023" y="193668"/>
                      <a:pt x="51026" y="195976"/>
                    </a:cubicBezTo>
                    <a:cubicBezTo>
                      <a:pt x="52029" y="198334"/>
                      <a:pt x="53685" y="200190"/>
                      <a:pt x="55943" y="201545"/>
                    </a:cubicBezTo>
                    <a:cubicBezTo>
                      <a:pt x="58201" y="202950"/>
                      <a:pt x="61512" y="203602"/>
                      <a:pt x="65727" y="203602"/>
                    </a:cubicBezTo>
                    <a:cubicBezTo>
                      <a:pt x="68938" y="203652"/>
                      <a:pt x="73152" y="203301"/>
                      <a:pt x="78320" y="2025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2BB7C382-8D40-498E-9C41-EF4A789F037A}"/>
                  </a:ext>
                </a:extLst>
              </p:cNvPr>
              <p:cNvSpPr/>
              <p:nvPr/>
            </p:nvSpPr>
            <p:spPr>
              <a:xfrm>
                <a:off x="4063124" y="3742501"/>
                <a:ext cx="88053" cy="28799"/>
              </a:xfrm>
              <a:custGeom>
                <a:avLst/>
                <a:gdLst>
                  <a:gd name="connsiteX0" fmla="*/ 0 w 88053"/>
                  <a:gd name="connsiteY0" fmla="*/ 28799 h 28799"/>
                  <a:gd name="connsiteX1" fmla="*/ 0 w 88053"/>
                  <a:gd name="connsiteY1" fmla="*/ 0 h 28799"/>
                  <a:gd name="connsiteX2" fmla="*/ 88054 w 88053"/>
                  <a:gd name="connsiteY2" fmla="*/ 0 h 28799"/>
                  <a:gd name="connsiteX3" fmla="*/ 88054 w 88053"/>
                  <a:gd name="connsiteY3" fmla="*/ 28799 h 28799"/>
                  <a:gd name="connsiteX4" fmla="*/ 0 w 88053"/>
                  <a:gd name="connsiteY4" fmla="*/ 28799 h 2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053" h="28799">
                    <a:moveTo>
                      <a:pt x="0" y="28799"/>
                    </a:moveTo>
                    <a:lnTo>
                      <a:pt x="0" y="0"/>
                    </a:lnTo>
                    <a:lnTo>
                      <a:pt x="88054" y="0"/>
                    </a:lnTo>
                    <a:lnTo>
                      <a:pt x="88054" y="28799"/>
                    </a:lnTo>
                    <a:lnTo>
                      <a:pt x="0" y="28799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46A6DBFA-6CC0-4DF4-87E6-5425E668B5A8}"/>
                  </a:ext>
                </a:extLst>
              </p:cNvPr>
              <p:cNvSpPr/>
              <p:nvPr/>
            </p:nvSpPr>
            <p:spPr>
              <a:xfrm>
                <a:off x="4196935" y="3606984"/>
                <a:ext cx="85996" cy="234357"/>
              </a:xfrm>
              <a:custGeom>
                <a:avLst/>
                <a:gdLst>
                  <a:gd name="connsiteX0" fmla="*/ 85946 w 85996"/>
                  <a:gd name="connsiteY0" fmla="*/ 234358 h 234357"/>
                  <a:gd name="connsiteX1" fmla="*/ 57297 w 85996"/>
                  <a:gd name="connsiteY1" fmla="*/ 234358 h 234357"/>
                  <a:gd name="connsiteX2" fmla="*/ 57297 w 85996"/>
                  <a:gd name="connsiteY2" fmla="*/ 51728 h 234357"/>
                  <a:gd name="connsiteX3" fmla="*/ 30154 w 85996"/>
                  <a:gd name="connsiteY3" fmla="*/ 71496 h 234357"/>
                  <a:gd name="connsiteX4" fmla="*/ 0 w 85996"/>
                  <a:gd name="connsiteY4" fmla="*/ 86297 h 234357"/>
                  <a:gd name="connsiteX5" fmla="*/ 0 w 85996"/>
                  <a:gd name="connsiteY5" fmla="*/ 58602 h 234357"/>
                  <a:gd name="connsiteX6" fmla="*/ 42045 w 85996"/>
                  <a:gd name="connsiteY6" fmla="*/ 31208 h 234357"/>
                  <a:gd name="connsiteX7" fmla="*/ 67533 w 85996"/>
                  <a:gd name="connsiteY7" fmla="*/ 0 h 234357"/>
                  <a:gd name="connsiteX8" fmla="*/ 85997 w 85996"/>
                  <a:gd name="connsiteY8" fmla="*/ 0 h 234357"/>
                  <a:gd name="connsiteX9" fmla="*/ 85997 w 85996"/>
                  <a:gd name="connsiteY9" fmla="*/ 234358 h 23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996" h="234357">
                    <a:moveTo>
                      <a:pt x="85946" y="234358"/>
                    </a:moveTo>
                    <a:lnTo>
                      <a:pt x="57297" y="234358"/>
                    </a:lnTo>
                    <a:lnTo>
                      <a:pt x="57297" y="51728"/>
                    </a:lnTo>
                    <a:cubicBezTo>
                      <a:pt x="50374" y="58301"/>
                      <a:pt x="41342" y="64874"/>
                      <a:pt x="30154" y="71496"/>
                    </a:cubicBezTo>
                    <a:cubicBezTo>
                      <a:pt x="18965" y="78069"/>
                      <a:pt x="8880" y="83036"/>
                      <a:pt x="0" y="86297"/>
                    </a:cubicBezTo>
                    <a:lnTo>
                      <a:pt x="0" y="58602"/>
                    </a:lnTo>
                    <a:cubicBezTo>
                      <a:pt x="16005" y="51076"/>
                      <a:pt x="30054" y="41945"/>
                      <a:pt x="42045" y="31208"/>
                    </a:cubicBezTo>
                    <a:cubicBezTo>
                      <a:pt x="54036" y="20471"/>
                      <a:pt x="62515" y="10085"/>
                      <a:pt x="67533" y="0"/>
                    </a:cubicBezTo>
                    <a:lnTo>
                      <a:pt x="85997" y="0"/>
                    </a:lnTo>
                    <a:lnTo>
                      <a:pt x="85997" y="234358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F389CD4C-3A51-48F8-9248-09D82DFC6443}"/>
                  </a:ext>
                </a:extLst>
              </p:cNvPr>
              <p:cNvSpPr/>
              <p:nvPr/>
            </p:nvSpPr>
            <p:spPr>
              <a:xfrm>
                <a:off x="4372340" y="3808679"/>
                <a:ext cx="32662" cy="32662"/>
              </a:xfrm>
              <a:custGeom>
                <a:avLst/>
                <a:gdLst>
                  <a:gd name="connsiteX0" fmla="*/ 0 w 32662"/>
                  <a:gd name="connsiteY0" fmla="*/ 32663 h 32662"/>
                  <a:gd name="connsiteX1" fmla="*/ 0 w 32662"/>
                  <a:gd name="connsiteY1" fmla="*/ 0 h 32662"/>
                  <a:gd name="connsiteX2" fmla="*/ 32663 w 32662"/>
                  <a:gd name="connsiteY2" fmla="*/ 0 h 32662"/>
                  <a:gd name="connsiteX3" fmla="*/ 32663 w 32662"/>
                  <a:gd name="connsiteY3" fmla="*/ 32663 h 32662"/>
                  <a:gd name="connsiteX4" fmla="*/ 0 w 32662"/>
                  <a:gd name="connsiteY4" fmla="*/ 32663 h 3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2" h="32662">
                    <a:moveTo>
                      <a:pt x="0" y="32663"/>
                    </a:moveTo>
                    <a:lnTo>
                      <a:pt x="0" y="0"/>
                    </a:lnTo>
                    <a:lnTo>
                      <a:pt x="32663" y="0"/>
                    </a:lnTo>
                    <a:lnTo>
                      <a:pt x="32663" y="32663"/>
                    </a:lnTo>
                    <a:lnTo>
                      <a:pt x="0" y="326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F879E093-93DD-4795-B66D-DA29B0BA57FC}"/>
                  </a:ext>
                </a:extLst>
              </p:cNvPr>
              <p:cNvSpPr/>
              <p:nvPr/>
            </p:nvSpPr>
            <p:spPr>
              <a:xfrm>
                <a:off x="4445141" y="3668396"/>
                <a:ext cx="155737" cy="176759"/>
              </a:xfrm>
              <a:custGeom>
                <a:avLst/>
                <a:gdLst>
                  <a:gd name="connsiteX0" fmla="*/ 120064 w 155737"/>
                  <a:gd name="connsiteY0" fmla="*/ 152074 h 176759"/>
                  <a:gd name="connsiteX1" fmla="*/ 89408 w 155737"/>
                  <a:gd name="connsiteY1" fmla="*/ 171190 h 176759"/>
                  <a:gd name="connsiteX2" fmla="*/ 57799 w 155737"/>
                  <a:gd name="connsiteY2" fmla="*/ 176759 h 176759"/>
                  <a:gd name="connsiteX3" fmla="*/ 14952 w 155737"/>
                  <a:gd name="connsiteY3" fmla="*/ 163162 h 176759"/>
                  <a:gd name="connsiteX4" fmla="*/ 0 w 155737"/>
                  <a:gd name="connsiteY4" fmla="*/ 128393 h 176759"/>
                  <a:gd name="connsiteX5" fmla="*/ 5670 w 155737"/>
                  <a:gd name="connsiteY5" fmla="*/ 105714 h 176759"/>
                  <a:gd name="connsiteX6" fmla="*/ 20471 w 155737"/>
                  <a:gd name="connsiteY6" fmla="*/ 89208 h 176759"/>
                  <a:gd name="connsiteX7" fmla="*/ 41092 w 155737"/>
                  <a:gd name="connsiteY7" fmla="*/ 79825 h 176759"/>
                  <a:gd name="connsiteX8" fmla="*/ 66580 w 155737"/>
                  <a:gd name="connsiteY8" fmla="*/ 75510 h 176759"/>
                  <a:gd name="connsiteX9" fmla="*/ 117706 w 155737"/>
                  <a:gd name="connsiteY9" fmla="*/ 65626 h 176759"/>
                  <a:gd name="connsiteX10" fmla="*/ 117856 w 155737"/>
                  <a:gd name="connsiteY10" fmla="*/ 58150 h 176759"/>
                  <a:gd name="connsiteX11" fmla="*/ 109728 w 155737"/>
                  <a:gd name="connsiteY11" fmla="*/ 33465 h 176759"/>
                  <a:gd name="connsiteX12" fmla="*/ 77066 w 155737"/>
                  <a:gd name="connsiteY12" fmla="*/ 23732 h 176759"/>
                  <a:gd name="connsiteX13" fmla="*/ 47213 w 155737"/>
                  <a:gd name="connsiteY13" fmla="*/ 30806 h 176759"/>
                  <a:gd name="connsiteX14" fmla="*/ 32964 w 155737"/>
                  <a:gd name="connsiteY14" fmla="*/ 55893 h 176759"/>
                  <a:gd name="connsiteX15" fmla="*/ 4917 w 155737"/>
                  <a:gd name="connsiteY15" fmla="*/ 52080 h 176759"/>
                  <a:gd name="connsiteX16" fmla="*/ 17510 w 155737"/>
                  <a:gd name="connsiteY16" fmla="*/ 23029 h 176759"/>
                  <a:gd name="connsiteX17" fmla="*/ 42848 w 155737"/>
                  <a:gd name="connsiteY17" fmla="*/ 5971 h 176759"/>
                  <a:gd name="connsiteX18" fmla="*/ 81230 w 155737"/>
                  <a:gd name="connsiteY18" fmla="*/ 0 h 176759"/>
                  <a:gd name="connsiteX19" fmla="*/ 116401 w 155737"/>
                  <a:gd name="connsiteY19" fmla="*/ 5118 h 176759"/>
                  <a:gd name="connsiteX20" fmla="*/ 136320 w 155737"/>
                  <a:gd name="connsiteY20" fmla="*/ 17912 h 176759"/>
                  <a:gd name="connsiteX21" fmla="*/ 145251 w 155737"/>
                  <a:gd name="connsiteY21" fmla="*/ 37429 h 176759"/>
                  <a:gd name="connsiteX22" fmla="*/ 146706 w 155737"/>
                  <a:gd name="connsiteY22" fmla="*/ 63870 h 176759"/>
                  <a:gd name="connsiteX23" fmla="*/ 146706 w 155737"/>
                  <a:gd name="connsiteY23" fmla="*/ 102102 h 176759"/>
                  <a:gd name="connsiteX24" fmla="*/ 148512 w 155737"/>
                  <a:gd name="connsiteY24" fmla="*/ 152676 h 176759"/>
                  <a:gd name="connsiteX25" fmla="*/ 155737 w 155737"/>
                  <a:gd name="connsiteY25" fmla="*/ 172996 h 176759"/>
                  <a:gd name="connsiteX26" fmla="*/ 125784 w 155737"/>
                  <a:gd name="connsiteY26" fmla="*/ 172996 h 176759"/>
                  <a:gd name="connsiteX27" fmla="*/ 120064 w 155737"/>
                  <a:gd name="connsiteY27" fmla="*/ 152074 h 176759"/>
                  <a:gd name="connsiteX28" fmla="*/ 117656 w 155737"/>
                  <a:gd name="connsiteY28" fmla="*/ 88104 h 176759"/>
                  <a:gd name="connsiteX29" fmla="*/ 70844 w 155737"/>
                  <a:gd name="connsiteY29" fmla="*/ 98941 h 176759"/>
                  <a:gd name="connsiteX30" fmla="*/ 45858 w 155737"/>
                  <a:gd name="connsiteY30" fmla="*/ 104661 h 176759"/>
                  <a:gd name="connsiteX31" fmla="*/ 34569 w 155737"/>
                  <a:gd name="connsiteY31" fmla="*/ 113993 h 176759"/>
                  <a:gd name="connsiteX32" fmla="*/ 30606 w 155737"/>
                  <a:gd name="connsiteY32" fmla="*/ 127590 h 176759"/>
                  <a:gd name="connsiteX33" fmla="*/ 39286 w 155737"/>
                  <a:gd name="connsiteY33" fmla="*/ 146706 h 176759"/>
                  <a:gd name="connsiteX34" fmla="*/ 64673 w 155737"/>
                  <a:gd name="connsiteY34" fmla="*/ 154332 h 176759"/>
                  <a:gd name="connsiteX35" fmla="*/ 94125 w 155737"/>
                  <a:gd name="connsiteY35" fmla="*/ 147107 h 176759"/>
                  <a:gd name="connsiteX36" fmla="*/ 113090 w 155737"/>
                  <a:gd name="connsiteY36" fmla="*/ 127289 h 176759"/>
                  <a:gd name="connsiteX37" fmla="*/ 117706 w 155737"/>
                  <a:gd name="connsiteY37" fmla="*/ 98640 h 176759"/>
                  <a:gd name="connsiteX38" fmla="*/ 117706 w 155737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7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5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2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70" y="105714"/>
                    </a:cubicBezTo>
                    <a:cubicBezTo>
                      <a:pt x="9433" y="98841"/>
                      <a:pt x="14350" y="93372"/>
                      <a:pt x="20471" y="89208"/>
                    </a:cubicBezTo>
                    <a:cubicBezTo>
                      <a:pt x="26592" y="85043"/>
                      <a:pt x="33466" y="81932"/>
                      <a:pt x="41092" y="79825"/>
                    </a:cubicBezTo>
                    <a:cubicBezTo>
                      <a:pt x="46711" y="78320"/>
                      <a:pt x="55190" y="76915"/>
                      <a:pt x="66580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6" y="59204"/>
                      <a:pt x="117856" y="58150"/>
                    </a:cubicBezTo>
                    <a:cubicBezTo>
                      <a:pt x="117856" y="46460"/>
                      <a:pt x="115147" y="38232"/>
                      <a:pt x="109728" y="33465"/>
                    </a:cubicBezTo>
                    <a:cubicBezTo>
                      <a:pt x="102403" y="26993"/>
                      <a:pt x="91515" y="23732"/>
                      <a:pt x="77066" y="23732"/>
                    </a:cubicBezTo>
                    <a:cubicBezTo>
                      <a:pt x="63569" y="23732"/>
                      <a:pt x="53635" y="26090"/>
                      <a:pt x="47213" y="30806"/>
                    </a:cubicBezTo>
                    <a:cubicBezTo>
                      <a:pt x="40791" y="35522"/>
                      <a:pt x="36024" y="43901"/>
                      <a:pt x="32964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0" y="23029"/>
                    </a:cubicBezTo>
                    <a:cubicBezTo>
                      <a:pt x="23331" y="15654"/>
                      <a:pt x="31810" y="9984"/>
                      <a:pt x="42848" y="5971"/>
                    </a:cubicBezTo>
                    <a:cubicBezTo>
                      <a:pt x="53886" y="2007"/>
                      <a:pt x="66680" y="0"/>
                      <a:pt x="81230" y="0"/>
                    </a:cubicBezTo>
                    <a:cubicBezTo>
                      <a:pt x="95680" y="0"/>
                      <a:pt x="107421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5" y="166524"/>
                      <a:pt x="155737" y="172996"/>
                    </a:cubicBezTo>
                    <a:lnTo>
                      <a:pt x="125784" y="172996"/>
                    </a:lnTo>
                    <a:cubicBezTo>
                      <a:pt x="122824" y="167026"/>
                      <a:pt x="120917" y="160052"/>
                      <a:pt x="120064" y="152074"/>
                    </a:cubicBezTo>
                    <a:close/>
                    <a:moveTo>
                      <a:pt x="117656" y="88104"/>
                    </a:moveTo>
                    <a:cubicBezTo>
                      <a:pt x="107270" y="92368"/>
                      <a:pt x="91666" y="95981"/>
                      <a:pt x="70844" y="98941"/>
                    </a:cubicBezTo>
                    <a:cubicBezTo>
                      <a:pt x="59054" y="100647"/>
                      <a:pt x="50725" y="102554"/>
                      <a:pt x="45858" y="104661"/>
                    </a:cubicBezTo>
                    <a:cubicBezTo>
                      <a:pt x="40992" y="106768"/>
                      <a:pt x="37229" y="109879"/>
                      <a:pt x="34569" y="113993"/>
                    </a:cubicBezTo>
                    <a:cubicBezTo>
                      <a:pt x="31910" y="118057"/>
                      <a:pt x="30606" y="122623"/>
                      <a:pt x="30606" y="127590"/>
                    </a:cubicBezTo>
                    <a:cubicBezTo>
                      <a:pt x="30606" y="135216"/>
                      <a:pt x="33516" y="141588"/>
                      <a:pt x="39286" y="146706"/>
                    </a:cubicBezTo>
                    <a:cubicBezTo>
                      <a:pt x="45056" y="151823"/>
                      <a:pt x="53535" y="154332"/>
                      <a:pt x="64673" y="154332"/>
                    </a:cubicBezTo>
                    <a:cubicBezTo>
                      <a:pt x="75711" y="154332"/>
                      <a:pt x="85545" y="151924"/>
                      <a:pt x="94125" y="147107"/>
                    </a:cubicBezTo>
                    <a:cubicBezTo>
                      <a:pt x="102704" y="142290"/>
                      <a:pt x="109026" y="135668"/>
                      <a:pt x="113090" y="127289"/>
                    </a:cubicBezTo>
                    <a:cubicBezTo>
                      <a:pt x="116151" y="120816"/>
                      <a:pt x="117706" y="111284"/>
                      <a:pt x="117706" y="98640"/>
                    </a:cubicBezTo>
                    <a:lnTo>
                      <a:pt x="11770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10C5347C-749C-4BDC-8586-C88DBC403C14}"/>
                  </a:ext>
                </a:extLst>
              </p:cNvPr>
              <p:cNvSpPr/>
              <p:nvPr/>
            </p:nvSpPr>
            <p:spPr>
              <a:xfrm>
                <a:off x="4636200" y="3668446"/>
                <a:ext cx="229139" cy="172996"/>
              </a:xfrm>
              <a:custGeom>
                <a:avLst/>
                <a:gdLst>
                  <a:gd name="connsiteX0" fmla="*/ 0 w 229139"/>
                  <a:gd name="connsiteY0" fmla="*/ 172896 h 172996"/>
                  <a:gd name="connsiteX1" fmla="*/ 0 w 229139"/>
                  <a:gd name="connsiteY1" fmla="*/ 3813 h 172996"/>
                  <a:gd name="connsiteX2" fmla="*/ 25638 w 229139"/>
                  <a:gd name="connsiteY2" fmla="*/ 3813 h 172996"/>
                  <a:gd name="connsiteX3" fmla="*/ 25638 w 229139"/>
                  <a:gd name="connsiteY3" fmla="*/ 27545 h 172996"/>
                  <a:gd name="connsiteX4" fmla="*/ 46811 w 229139"/>
                  <a:gd name="connsiteY4" fmla="*/ 7576 h 172996"/>
                  <a:gd name="connsiteX5" fmla="*/ 76915 w 229139"/>
                  <a:gd name="connsiteY5" fmla="*/ 0 h 172996"/>
                  <a:gd name="connsiteX6" fmla="*/ 107721 w 229139"/>
                  <a:gd name="connsiteY6" fmla="*/ 7827 h 172996"/>
                  <a:gd name="connsiteX7" fmla="*/ 124680 w 229139"/>
                  <a:gd name="connsiteY7" fmla="*/ 29652 h 172996"/>
                  <a:gd name="connsiteX8" fmla="*/ 176910 w 229139"/>
                  <a:gd name="connsiteY8" fmla="*/ 50 h 172996"/>
                  <a:gd name="connsiteX9" fmla="*/ 215593 w 229139"/>
                  <a:gd name="connsiteY9" fmla="*/ 13998 h 172996"/>
                  <a:gd name="connsiteX10" fmla="*/ 229140 w 229139"/>
                  <a:gd name="connsiteY10" fmla="*/ 56896 h 172996"/>
                  <a:gd name="connsiteX11" fmla="*/ 229140 w 229139"/>
                  <a:gd name="connsiteY11" fmla="*/ 172996 h 172996"/>
                  <a:gd name="connsiteX12" fmla="*/ 200642 w 229139"/>
                  <a:gd name="connsiteY12" fmla="*/ 172996 h 172996"/>
                  <a:gd name="connsiteX13" fmla="*/ 200642 w 229139"/>
                  <a:gd name="connsiteY13" fmla="*/ 66379 h 172996"/>
                  <a:gd name="connsiteX14" fmla="*/ 197832 w 229139"/>
                  <a:gd name="connsiteY14" fmla="*/ 41593 h 172996"/>
                  <a:gd name="connsiteX15" fmla="*/ 187697 w 229139"/>
                  <a:gd name="connsiteY15" fmla="*/ 29401 h 172996"/>
                  <a:gd name="connsiteX16" fmla="*/ 170488 w 229139"/>
                  <a:gd name="connsiteY16" fmla="*/ 24785 h 172996"/>
                  <a:gd name="connsiteX17" fmla="*/ 140886 w 229139"/>
                  <a:gd name="connsiteY17" fmla="*/ 36626 h 172996"/>
                  <a:gd name="connsiteX18" fmla="*/ 129095 w 229139"/>
                  <a:gd name="connsiteY18" fmla="*/ 74607 h 172996"/>
                  <a:gd name="connsiteX19" fmla="*/ 129095 w 229139"/>
                  <a:gd name="connsiteY19" fmla="*/ 172846 h 172996"/>
                  <a:gd name="connsiteX20" fmla="*/ 100446 w 229139"/>
                  <a:gd name="connsiteY20" fmla="*/ 172846 h 172996"/>
                  <a:gd name="connsiteX21" fmla="*/ 100446 w 229139"/>
                  <a:gd name="connsiteY21" fmla="*/ 62967 h 172996"/>
                  <a:gd name="connsiteX22" fmla="*/ 93422 w 229139"/>
                  <a:gd name="connsiteY22" fmla="*/ 34318 h 172996"/>
                  <a:gd name="connsiteX23" fmla="*/ 70493 w 229139"/>
                  <a:gd name="connsiteY23" fmla="*/ 24785 h 172996"/>
                  <a:gd name="connsiteX24" fmla="*/ 48116 w 229139"/>
                  <a:gd name="connsiteY24" fmla="*/ 31157 h 172996"/>
                  <a:gd name="connsiteX25" fmla="*/ 33214 w 229139"/>
                  <a:gd name="connsiteY25" fmla="*/ 49772 h 172996"/>
                  <a:gd name="connsiteX26" fmla="*/ 28599 w 229139"/>
                  <a:gd name="connsiteY26" fmla="*/ 85093 h 172996"/>
                  <a:gd name="connsiteX27" fmla="*/ 28599 w 229139"/>
                  <a:gd name="connsiteY27" fmla="*/ 172846 h 172996"/>
                  <a:gd name="connsiteX28" fmla="*/ 0 w 229139"/>
                  <a:gd name="connsiteY28" fmla="*/ 172846 h 17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29139" h="172996">
                    <a:moveTo>
                      <a:pt x="0" y="172896"/>
                    </a:moveTo>
                    <a:lnTo>
                      <a:pt x="0" y="3813"/>
                    </a:lnTo>
                    <a:lnTo>
                      <a:pt x="25638" y="3813"/>
                    </a:lnTo>
                    <a:lnTo>
                      <a:pt x="25638" y="27545"/>
                    </a:lnTo>
                    <a:cubicBezTo>
                      <a:pt x="30957" y="19266"/>
                      <a:pt x="37981" y="12593"/>
                      <a:pt x="46811" y="7576"/>
                    </a:cubicBezTo>
                    <a:cubicBezTo>
                      <a:pt x="55642" y="2559"/>
                      <a:pt x="65677" y="0"/>
                      <a:pt x="76915" y="0"/>
                    </a:cubicBezTo>
                    <a:cubicBezTo>
                      <a:pt x="89459" y="0"/>
                      <a:pt x="99694" y="2609"/>
                      <a:pt x="107721" y="7827"/>
                    </a:cubicBezTo>
                    <a:cubicBezTo>
                      <a:pt x="115749" y="13045"/>
                      <a:pt x="121368" y="20320"/>
                      <a:pt x="124680" y="29652"/>
                    </a:cubicBezTo>
                    <a:cubicBezTo>
                      <a:pt x="138076" y="9884"/>
                      <a:pt x="155486" y="50"/>
                      <a:pt x="176910" y="50"/>
                    </a:cubicBezTo>
                    <a:cubicBezTo>
                      <a:pt x="193668" y="50"/>
                      <a:pt x="206562" y="4716"/>
                      <a:pt x="215593" y="13998"/>
                    </a:cubicBezTo>
                    <a:cubicBezTo>
                      <a:pt x="224625" y="23280"/>
                      <a:pt x="229140" y="37580"/>
                      <a:pt x="229140" y="56896"/>
                    </a:cubicBezTo>
                    <a:lnTo>
                      <a:pt x="229140" y="172996"/>
                    </a:lnTo>
                    <a:lnTo>
                      <a:pt x="200642" y="172996"/>
                    </a:lnTo>
                    <a:lnTo>
                      <a:pt x="200642" y="66379"/>
                    </a:lnTo>
                    <a:cubicBezTo>
                      <a:pt x="200642" y="54889"/>
                      <a:pt x="199688" y="46661"/>
                      <a:pt x="197832" y="41593"/>
                    </a:cubicBezTo>
                    <a:cubicBezTo>
                      <a:pt x="195976" y="36576"/>
                      <a:pt x="192614" y="32512"/>
                      <a:pt x="187697" y="29401"/>
                    </a:cubicBezTo>
                    <a:cubicBezTo>
                      <a:pt x="182830" y="26341"/>
                      <a:pt x="177060" y="24785"/>
                      <a:pt x="170488" y="24785"/>
                    </a:cubicBezTo>
                    <a:cubicBezTo>
                      <a:pt x="158597" y="24785"/>
                      <a:pt x="148713" y="28749"/>
                      <a:pt x="140886" y="36626"/>
                    </a:cubicBezTo>
                    <a:cubicBezTo>
                      <a:pt x="133009" y="44554"/>
                      <a:pt x="129095" y="57197"/>
                      <a:pt x="129095" y="74607"/>
                    </a:cubicBezTo>
                    <a:lnTo>
                      <a:pt x="129095" y="172846"/>
                    </a:lnTo>
                    <a:lnTo>
                      <a:pt x="100446" y="172846"/>
                    </a:lnTo>
                    <a:lnTo>
                      <a:pt x="100446" y="62967"/>
                    </a:lnTo>
                    <a:cubicBezTo>
                      <a:pt x="100446" y="50223"/>
                      <a:pt x="98088" y="40690"/>
                      <a:pt x="93422" y="34318"/>
                    </a:cubicBezTo>
                    <a:cubicBezTo>
                      <a:pt x="88756" y="27946"/>
                      <a:pt x="81130" y="24785"/>
                      <a:pt x="70493" y="24785"/>
                    </a:cubicBezTo>
                    <a:cubicBezTo>
                      <a:pt x="62415" y="24785"/>
                      <a:pt x="54990" y="26893"/>
                      <a:pt x="48116" y="31157"/>
                    </a:cubicBezTo>
                    <a:cubicBezTo>
                      <a:pt x="41292" y="35422"/>
                      <a:pt x="36325" y="41593"/>
                      <a:pt x="33214" y="49772"/>
                    </a:cubicBezTo>
                    <a:cubicBezTo>
                      <a:pt x="30154" y="57950"/>
                      <a:pt x="28599" y="69740"/>
                      <a:pt x="28599" y="85093"/>
                    </a:cubicBezTo>
                    <a:lnTo>
                      <a:pt x="28599" y="172846"/>
                    </a:lnTo>
                    <a:lnTo>
                      <a:pt x="0" y="172846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2" name="手繪多邊形: 圖案 91">
                <a:extLst>
                  <a:ext uri="{FF2B5EF4-FFF2-40B4-BE49-F238E27FC236}">
                    <a16:creationId xmlns:a16="http://schemas.microsoft.com/office/drawing/2014/main" id="{905DF544-2D32-45A1-A1B4-B94034A73763}"/>
                  </a:ext>
                </a:extLst>
              </p:cNvPr>
              <p:cNvSpPr/>
              <p:nvPr/>
            </p:nvSpPr>
            <p:spPr>
              <a:xfrm>
                <a:off x="4898153" y="3668396"/>
                <a:ext cx="155736" cy="176759"/>
              </a:xfrm>
              <a:custGeom>
                <a:avLst/>
                <a:gdLst>
                  <a:gd name="connsiteX0" fmla="*/ 120064 w 155736"/>
                  <a:gd name="connsiteY0" fmla="*/ 152074 h 176759"/>
                  <a:gd name="connsiteX1" fmla="*/ 89408 w 155736"/>
                  <a:gd name="connsiteY1" fmla="*/ 171190 h 176759"/>
                  <a:gd name="connsiteX2" fmla="*/ 57799 w 155736"/>
                  <a:gd name="connsiteY2" fmla="*/ 176759 h 176759"/>
                  <a:gd name="connsiteX3" fmla="*/ 14951 w 155736"/>
                  <a:gd name="connsiteY3" fmla="*/ 163162 h 176759"/>
                  <a:gd name="connsiteX4" fmla="*/ 0 w 155736"/>
                  <a:gd name="connsiteY4" fmla="*/ 128393 h 176759"/>
                  <a:gd name="connsiteX5" fmla="*/ 5670 w 155736"/>
                  <a:gd name="connsiteY5" fmla="*/ 105714 h 176759"/>
                  <a:gd name="connsiteX6" fmla="*/ 20470 w 155736"/>
                  <a:gd name="connsiteY6" fmla="*/ 89208 h 176759"/>
                  <a:gd name="connsiteX7" fmla="*/ 41092 w 155736"/>
                  <a:gd name="connsiteY7" fmla="*/ 79825 h 176759"/>
                  <a:gd name="connsiteX8" fmla="*/ 66579 w 155736"/>
                  <a:gd name="connsiteY8" fmla="*/ 75510 h 176759"/>
                  <a:gd name="connsiteX9" fmla="*/ 117706 w 155736"/>
                  <a:gd name="connsiteY9" fmla="*/ 65626 h 176759"/>
                  <a:gd name="connsiteX10" fmla="*/ 117856 w 155736"/>
                  <a:gd name="connsiteY10" fmla="*/ 58150 h 176759"/>
                  <a:gd name="connsiteX11" fmla="*/ 109728 w 155736"/>
                  <a:gd name="connsiteY11" fmla="*/ 33465 h 176759"/>
                  <a:gd name="connsiteX12" fmla="*/ 77066 w 155736"/>
                  <a:gd name="connsiteY12" fmla="*/ 23732 h 176759"/>
                  <a:gd name="connsiteX13" fmla="*/ 47213 w 155736"/>
                  <a:gd name="connsiteY13" fmla="*/ 30806 h 176759"/>
                  <a:gd name="connsiteX14" fmla="*/ 32964 w 155736"/>
                  <a:gd name="connsiteY14" fmla="*/ 55893 h 176759"/>
                  <a:gd name="connsiteX15" fmla="*/ 4917 w 155736"/>
                  <a:gd name="connsiteY15" fmla="*/ 52080 h 176759"/>
                  <a:gd name="connsiteX16" fmla="*/ 17510 w 155736"/>
                  <a:gd name="connsiteY16" fmla="*/ 23029 h 176759"/>
                  <a:gd name="connsiteX17" fmla="*/ 42848 w 155736"/>
                  <a:gd name="connsiteY17" fmla="*/ 5971 h 176759"/>
                  <a:gd name="connsiteX18" fmla="*/ 81230 w 155736"/>
                  <a:gd name="connsiteY18" fmla="*/ 0 h 176759"/>
                  <a:gd name="connsiteX19" fmla="*/ 116401 w 155736"/>
                  <a:gd name="connsiteY19" fmla="*/ 5118 h 176759"/>
                  <a:gd name="connsiteX20" fmla="*/ 136320 w 155736"/>
                  <a:gd name="connsiteY20" fmla="*/ 17912 h 176759"/>
                  <a:gd name="connsiteX21" fmla="*/ 145251 w 155736"/>
                  <a:gd name="connsiteY21" fmla="*/ 37429 h 176759"/>
                  <a:gd name="connsiteX22" fmla="*/ 146706 w 155736"/>
                  <a:gd name="connsiteY22" fmla="*/ 63870 h 176759"/>
                  <a:gd name="connsiteX23" fmla="*/ 146706 w 155736"/>
                  <a:gd name="connsiteY23" fmla="*/ 102102 h 176759"/>
                  <a:gd name="connsiteX24" fmla="*/ 148512 w 155736"/>
                  <a:gd name="connsiteY24" fmla="*/ 152676 h 176759"/>
                  <a:gd name="connsiteX25" fmla="*/ 155737 w 155736"/>
                  <a:gd name="connsiteY25" fmla="*/ 172996 h 176759"/>
                  <a:gd name="connsiteX26" fmla="*/ 125784 w 155736"/>
                  <a:gd name="connsiteY26" fmla="*/ 172996 h 176759"/>
                  <a:gd name="connsiteX27" fmla="*/ 120064 w 155736"/>
                  <a:gd name="connsiteY27" fmla="*/ 152074 h 176759"/>
                  <a:gd name="connsiteX28" fmla="*/ 117706 w 155736"/>
                  <a:gd name="connsiteY28" fmla="*/ 88104 h 176759"/>
                  <a:gd name="connsiteX29" fmla="*/ 70894 w 155736"/>
                  <a:gd name="connsiteY29" fmla="*/ 98941 h 176759"/>
                  <a:gd name="connsiteX30" fmla="*/ 45908 w 155736"/>
                  <a:gd name="connsiteY30" fmla="*/ 104661 h 176759"/>
                  <a:gd name="connsiteX31" fmla="*/ 34619 w 155736"/>
                  <a:gd name="connsiteY31" fmla="*/ 113993 h 176759"/>
                  <a:gd name="connsiteX32" fmla="*/ 30656 w 155736"/>
                  <a:gd name="connsiteY32" fmla="*/ 127590 h 176759"/>
                  <a:gd name="connsiteX33" fmla="*/ 39335 w 155736"/>
                  <a:gd name="connsiteY33" fmla="*/ 146706 h 176759"/>
                  <a:gd name="connsiteX34" fmla="*/ 64723 w 155736"/>
                  <a:gd name="connsiteY34" fmla="*/ 154332 h 176759"/>
                  <a:gd name="connsiteX35" fmla="*/ 94174 w 155736"/>
                  <a:gd name="connsiteY35" fmla="*/ 147107 h 176759"/>
                  <a:gd name="connsiteX36" fmla="*/ 113140 w 155736"/>
                  <a:gd name="connsiteY36" fmla="*/ 127289 h 176759"/>
                  <a:gd name="connsiteX37" fmla="*/ 117756 w 155736"/>
                  <a:gd name="connsiteY37" fmla="*/ 98640 h 176759"/>
                  <a:gd name="connsiteX38" fmla="*/ 117756 w 155736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6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4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1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70" y="105714"/>
                    </a:cubicBezTo>
                    <a:cubicBezTo>
                      <a:pt x="9433" y="98841"/>
                      <a:pt x="14349" y="93372"/>
                      <a:pt x="20470" y="89208"/>
                    </a:cubicBezTo>
                    <a:cubicBezTo>
                      <a:pt x="26592" y="85043"/>
                      <a:pt x="33465" y="81932"/>
                      <a:pt x="41092" y="79825"/>
                    </a:cubicBezTo>
                    <a:cubicBezTo>
                      <a:pt x="46711" y="78320"/>
                      <a:pt x="55190" y="76915"/>
                      <a:pt x="66579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6" y="59204"/>
                      <a:pt x="117856" y="58150"/>
                    </a:cubicBezTo>
                    <a:cubicBezTo>
                      <a:pt x="117856" y="46460"/>
                      <a:pt x="115147" y="38232"/>
                      <a:pt x="109728" y="33465"/>
                    </a:cubicBezTo>
                    <a:cubicBezTo>
                      <a:pt x="102403" y="26993"/>
                      <a:pt x="91515" y="23732"/>
                      <a:pt x="77066" y="23732"/>
                    </a:cubicBezTo>
                    <a:cubicBezTo>
                      <a:pt x="63569" y="23732"/>
                      <a:pt x="53635" y="26090"/>
                      <a:pt x="47213" y="30806"/>
                    </a:cubicBezTo>
                    <a:cubicBezTo>
                      <a:pt x="40791" y="35522"/>
                      <a:pt x="36024" y="43901"/>
                      <a:pt x="32964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0" y="23029"/>
                    </a:cubicBezTo>
                    <a:cubicBezTo>
                      <a:pt x="23330" y="15654"/>
                      <a:pt x="31810" y="9984"/>
                      <a:pt x="42848" y="5971"/>
                    </a:cubicBezTo>
                    <a:cubicBezTo>
                      <a:pt x="53886" y="2007"/>
                      <a:pt x="66680" y="0"/>
                      <a:pt x="81230" y="0"/>
                    </a:cubicBezTo>
                    <a:cubicBezTo>
                      <a:pt x="95680" y="0"/>
                      <a:pt x="107420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5" y="166524"/>
                      <a:pt x="155737" y="172996"/>
                    </a:cubicBezTo>
                    <a:lnTo>
                      <a:pt x="125784" y="172996"/>
                    </a:lnTo>
                    <a:cubicBezTo>
                      <a:pt x="122823" y="167026"/>
                      <a:pt x="120917" y="160052"/>
                      <a:pt x="120064" y="152074"/>
                    </a:cubicBezTo>
                    <a:close/>
                    <a:moveTo>
                      <a:pt x="117706" y="88104"/>
                    </a:moveTo>
                    <a:cubicBezTo>
                      <a:pt x="107320" y="92368"/>
                      <a:pt x="91716" y="95981"/>
                      <a:pt x="70894" y="98941"/>
                    </a:cubicBezTo>
                    <a:cubicBezTo>
                      <a:pt x="59104" y="100647"/>
                      <a:pt x="50775" y="102554"/>
                      <a:pt x="45908" y="104661"/>
                    </a:cubicBezTo>
                    <a:cubicBezTo>
                      <a:pt x="41041" y="106768"/>
                      <a:pt x="37278" y="109879"/>
                      <a:pt x="34619" y="113993"/>
                    </a:cubicBezTo>
                    <a:cubicBezTo>
                      <a:pt x="31960" y="118057"/>
                      <a:pt x="30656" y="122623"/>
                      <a:pt x="30656" y="127590"/>
                    </a:cubicBezTo>
                    <a:cubicBezTo>
                      <a:pt x="30656" y="135216"/>
                      <a:pt x="33566" y="141588"/>
                      <a:pt x="39335" y="146706"/>
                    </a:cubicBezTo>
                    <a:cubicBezTo>
                      <a:pt x="45105" y="151823"/>
                      <a:pt x="53585" y="154332"/>
                      <a:pt x="64723" y="154332"/>
                    </a:cubicBezTo>
                    <a:cubicBezTo>
                      <a:pt x="75761" y="154332"/>
                      <a:pt x="85595" y="151924"/>
                      <a:pt x="94174" y="147107"/>
                    </a:cubicBezTo>
                    <a:cubicBezTo>
                      <a:pt x="102754" y="142290"/>
                      <a:pt x="109076" y="135668"/>
                      <a:pt x="113140" y="127289"/>
                    </a:cubicBezTo>
                    <a:cubicBezTo>
                      <a:pt x="116201" y="120816"/>
                      <a:pt x="117756" y="111284"/>
                      <a:pt x="117756" y="98640"/>
                    </a:cubicBezTo>
                    <a:lnTo>
                      <a:pt x="11775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78807CF0-0F33-4568-84C2-9F9D2AC9EFCB}"/>
                  </a:ext>
                </a:extLst>
              </p:cNvPr>
              <p:cNvSpPr/>
              <p:nvPr/>
            </p:nvSpPr>
            <p:spPr>
              <a:xfrm>
                <a:off x="5074110" y="3672259"/>
                <a:ext cx="149716" cy="169082"/>
              </a:xfrm>
              <a:custGeom>
                <a:avLst/>
                <a:gdLst>
                  <a:gd name="connsiteX0" fmla="*/ 0 w 149716"/>
                  <a:gd name="connsiteY0" fmla="*/ 169083 h 169082"/>
                  <a:gd name="connsiteX1" fmla="*/ 0 w 149716"/>
                  <a:gd name="connsiteY1" fmla="*/ 145853 h 169082"/>
                  <a:gd name="connsiteX2" fmla="*/ 107671 w 149716"/>
                  <a:gd name="connsiteY2" fmla="*/ 22277 h 169082"/>
                  <a:gd name="connsiteX3" fmla="*/ 75360 w 149716"/>
                  <a:gd name="connsiteY3" fmla="*/ 23230 h 169082"/>
                  <a:gd name="connsiteX4" fmla="*/ 6422 w 149716"/>
                  <a:gd name="connsiteY4" fmla="*/ 23230 h 169082"/>
                  <a:gd name="connsiteX5" fmla="*/ 6422 w 149716"/>
                  <a:gd name="connsiteY5" fmla="*/ 0 h 169082"/>
                  <a:gd name="connsiteX6" fmla="*/ 144649 w 149716"/>
                  <a:gd name="connsiteY6" fmla="*/ 0 h 169082"/>
                  <a:gd name="connsiteX7" fmla="*/ 144649 w 149716"/>
                  <a:gd name="connsiteY7" fmla="*/ 18965 h 169082"/>
                  <a:gd name="connsiteX8" fmla="*/ 53083 w 149716"/>
                  <a:gd name="connsiteY8" fmla="*/ 126285 h 169082"/>
                  <a:gd name="connsiteX9" fmla="*/ 35422 w 149716"/>
                  <a:gd name="connsiteY9" fmla="*/ 145853 h 169082"/>
                  <a:gd name="connsiteX10" fmla="*/ 71546 w 149716"/>
                  <a:gd name="connsiteY10" fmla="*/ 144398 h 169082"/>
                  <a:gd name="connsiteX11" fmla="*/ 149716 w 149716"/>
                  <a:gd name="connsiteY11" fmla="*/ 144398 h 169082"/>
                  <a:gd name="connsiteX12" fmla="*/ 149716 w 149716"/>
                  <a:gd name="connsiteY12" fmla="*/ 169083 h 169082"/>
                  <a:gd name="connsiteX13" fmla="*/ 0 w 149716"/>
                  <a:gd name="connsiteY13" fmla="*/ 169083 h 16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9716" h="169082">
                    <a:moveTo>
                      <a:pt x="0" y="169083"/>
                    </a:moveTo>
                    <a:lnTo>
                      <a:pt x="0" y="145853"/>
                    </a:lnTo>
                    <a:lnTo>
                      <a:pt x="107671" y="22277"/>
                    </a:lnTo>
                    <a:cubicBezTo>
                      <a:pt x="95479" y="22929"/>
                      <a:pt x="84692" y="23230"/>
                      <a:pt x="75360" y="23230"/>
                    </a:cubicBezTo>
                    <a:lnTo>
                      <a:pt x="6422" y="23230"/>
                    </a:lnTo>
                    <a:lnTo>
                      <a:pt x="6422" y="0"/>
                    </a:lnTo>
                    <a:lnTo>
                      <a:pt x="144649" y="0"/>
                    </a:lnTo>
                    <a:lnTo>
                      <a:pt x="144649" y="18965"/>
                    </a:lnTo>
                    <a:lnTo>
                      <a:pt x="53083" y="126285"/>
                    </a:lnTo>
                    <a:lnTo>
                      <a:pt x="35422" y="145853"/>
                    </a:lnTo>
                    <a:cubicBezTo>
                      <a:pt x="48266" y="144899"/>
                      <a:pt x="60308" y="144398"/>
                      <a:pt x="71546" y="144398"/>
                    </a:cubicBezTo>
                    <a:lnTo>
                      <a:pt x="149716" y="144398"/>
                    </a:lnTo>
                    <a:lnTo>
                      <a:pt x="149716" y="169083"/>
                    </a:lnTo>
                    <a:lnTo>
                      <a:pt x="0" y="16908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4" name="手繪多邊形: 圖案 93">
                <a:extLst>
                  <a:ext uri="{FF2B5EF4-FFF2-40B4-BE49-F238E27FC236}">
                    <a16:creationId xmlns:a16="http://schemas.microsoft.com/office/drawing/2014/main" id="{BFD021CC-051A-47EF-81B5-20B75CDA2147}"/>
                  </a:ext>
                </a:extLst>
              </p:cNvPr>
              <p:cNvSpPr/>
              <p:nvPr/>
            </p:nvSpPr>
            <p:spPr>
              <a:xfrm>
                <a:off x="5241637" y="3668396"/>
                <a:ext cx="158446" cy="176709"/>
              </a:xfrm>
              <a:custGeom>
                <a:avLst/>
                <a:gdLst>
                  <a:gd name="connsiteX0" fmla="*/ 0 w 158446"/>
                  <a:gd name="connsiteY0" fmla="*/ 88405 h 176709"/>
                  <a:gd name="connsiteX1" fmla="*/ 26140 w 158446"/>
                  <a:gd name="connsiteY1" fmla="*/ 18815 h 176709"/>
                  <a:gd name="connsiteX2" fmla="*/ 79323 w 158446"/>
                  <a:gd name="connsiteY2" fmla="*/ 0 h 176709"/>
                  <a:gd name="connsiteX3" fmla="*/ 136320 w 158446"/>
                  <a:gd name="connsiteY3" fmla="*/ 22829 h 176709"/>
                  <a:gd name="connsiteX4" fmla="*/ 158446 w 158446"/>
                  <a:gd name="connsiteY4" fmla="*/ 85946 h 176709"/>
                  <a:gd name="connsiteX5" fmla="*/ 148663 w 158446"/>
                  <a:gd name="connsiteY5" fmla="*/ 137323 h 176709"/>
                  <a:gd name="connsiteX6" fmla="*/ 120164 w 158446"/>
                  <a:gd name="connsiteY6" fmla="*/ 166374 h 176709"/>
                  <a:gd name="connsiteX7" fmla="*/ 79323 w 158446"/>
                  <a:gd name="connsiteY7" fmla="*/ 176709 h 176709"/>
                  <a:gd name="connsiteX8" fmla="*/ 21926 w 158446"/>
                  <a:gd name="connsiteY8" fmla="*/ 153931 h 176709"/>
                  <a:gd name="connsiteX9" fmla="*/ 0 w 158446"/>
                  <a:gd name="connsiteY9" fmla="*/ 88405 h 176709"/>
                  <a:gd name="connsiteX10" fmla="*/ 29452 w 158446"/>
                  <a:gd name="connsiteY10" fmla="*/ 88405 h 176709"/>
                  <a:gd name="connsiteX11" fmla="*/ 43600 w 158446"/>
                  <a:gd name="connsiteY11" fmla="*/ 137072 h 176709"/>
                  <a:gd name="connsiteX12" fmla="*/ 79273 w 158446"/>
                  <a:gd name="connsiteY12" fmla="*/ 153228 h 176709"/>
                  <a:gd name="connsiteX13" fmla="*/ 114796 w 158446"/>
                  <a:gd name="connsiteY13" fmla="*/ 136972 h 176709"/>
                  <a:gd name="connsiteX14" fmla="*/ 128945 w 158446"/>
                  <a:gd name="connsiteY14" fmla="*/ 87451 h 176709"/>
                  <a:gd name="connsiteX15" fmla="*/ 114696 w 158446"/>
                  <a:gd name="connsiteY15" fmla="*/ 39938 h 176709"/>
                  <a:gd name="connsiteX16" fmla="*/ 79273 w 158446"/>
                  <a:gd name="connsiteY16" fmla="*/ 23782 h 176709"/>
                  <a:gd name="connsiteX17" fmla="*/ 43600 w 158446"/>
                  <a:gd name="connsiteY17" fmla="*/ 39887 h 176709"/>
                  <a:gd name="connsiteX18" fmla="*/ 29452 w 158446"/>
                  <a:gd name="connsiteY18" fmla="*/ 88405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8446" h="176709">
                    <a:moveTo>
                      <a:pt x="0" y="88405"/>
                    </a:moveTo>
                    <a:cubicBezTo>
                      <a:pt x="0" y="57097"/>
                      <a:pt x="8680" y="33917"/>
                      <a:pt x="26140" y="18815"/>
                    </a:cubicBezTo>
                    <a:cubicBezTo>
                      <a:pt x="40691" y="6272"/>
                      <a:pt x="58401" y="0"/>
                      <a:pt x="79323" y="0"/>
                    </a:cubicBezTo>
                    <a:cubicBezTo>
                      <a:pt x="102554" y="0"/>
                      <a:pt x="121569" y="7626"/>
                      <a:pt x="136320" y="22829"/>
                    </a:cubicBezTo>
                    <a:cubicBezTo>
                      <a:pt x="151071" y="38081"/>
                      <a:pt x="158446" y="59104"/>
                      <a:pt x="158446" y="85946"/>
                    </a:cubicBezTo>
                    <a:cubicBezTo>
                      <a:pt x="158446" y="107721"/>
                      <a:pt x="155185" y="124830"/>
                      <a:pt x="148663" y="137323"/>
                    </a:cubicBezTo>
                    <a:cubicBezTo>
                      <a:pt x="142140" y="149816"/>
                      <a:pt x="132607" y="159500"/>
                      <a:pt x="120164" y="166374"/>
                    </a:cubicBezTo>
                    <a:cubicBezTo>
                      <a:pt x="107671" y="173297"/>
                      <a:pt x="94074" y="176709"/>
                      <a:pt x="79323" y="176709"/>
                    </a:cubicBezTo>
                    <a:cubicBezTo>
                      <a:pt x="55642" y="176709"/>
                      <a:pt x="36526" y="169133"/>
                      <a:pt x="21926" y="153931"/>
                    </a:cubicBezTo>
                    <a:cubicBezTo>
                      <a:pt x="7325" y="138829"/>
                      <a:pt x="0" y="116953"/>
                      <a:pt x="0" y="88405"/>
                    </a:cubicBezTo>
                    <a:close/>
                    <a:moveTo>
                      <a:pt x="29452" y="88405"/>
                    </a:moveTo>
                    <a:cubicBezTo>
                      <a:pt x="29452" y="110079"/>
                      <a:pt x="34168" y="126285"/>
                      <a:pt x="43600" y="137072"/>
                    </a:cubicBezTo>
                    <a:cubicBezTo>
                      <a:pt x="53033" y="147860"/>
                      <a:pt x="64924" y="153228"/>
                      <a:pt x="79273" y="153228"/>
                    </a:cubicBezTo>
                    <a:cubicBezTo>
                      <a:pt x="93523" y="153228"/>
                      <a:pt x="105313" y="147810"/>
                      <a:pt x="114796" y="136972"/>
                    </a:cubicBezTo>
                    <a:cubicBezTo>
                      <a:pt x="124228" y="126135"/>
                      <a:pt x="128945" y="109628"/>
                      <a:pt x="128945" y="87451"/>
                    </a:cubicBezTo>
                    <a:cubicBezTo>
                      <a:pt x="128945" y="66529"/>
                      <a:pt x="124178" y="50675"/>
                      <a:pt x="114696" y="39938"/>
                    </a:cubicBezTo>
                    <a:cubicBezTo>
                      <a:pt x="105213" y="29150"/>
                      <a:pt x="93372" y="23782"/>
                      <a:pt x="79273" y="23782"/>
                    </a:cubicBezTo>
                    <a:cubicBezTo>
                      <a:pt x="64924" y="23782"/>
                      <a:pt x="53033" y="29150"/>
                      <a:pt x="43600" y="39887"/>
                    </a:cubicBezTo>
                    <a:cubicBezTo>
                      <a:pt x="34218" y="50574"/>
                      <a:pt x="29452" y="66730"/>
                      <a:pt x="29452" y="88405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5" name="手繪多邊形: 圖案 94">
                <a:extLst>
                  <a:ext uri="{FF2B5EF4-FFF2-40B4-BE49-F238E27FC236}">
                    <a16:creationId xmlns:a16="http://schemas.microsoft.com/office/drawing/2014/main" id="{682506D2-D711-4426-8EDC-F44DE6BFF4E0}"/>
                  </a:ext>
                </a:extLst>
              </p:cNvPr>
              <p:cNvSpPr/>
              <p:nvPr/>
            </p:nvSpPr>
            <p:spPr>
              <a:xfrm>
                <a:off x="5433700" y="3668446"/>
                <a:ext cx="137423" cy="172895"/>
              </a:xfrm>
              <a:custGeom>
                <a:avLst/>
                <a:gdLst>
                  <a:gd name="connsiteX0" fmla="*/ 0 w 137423"/>
                  <a:gd name="connsiteY0" fmla="*/ 172896 h 172895"/>
                  <a:gd name="connsiteX1" fmla="*/ 0 w 137423"/>
                  <a:gd name="connsiteY1" fmla="*/ 3813 h 172895"/>
                  <a:gd name="connsiteX2" fmla="*/ 25789 w 137423"/>
                  <a:gd name="connsiteY2" fmla="*/ 3813 h 172895"/>
                  <a:gd name="connsiteX3" fmla="*/ 25789 w 137423"/>
                  <a:gd name="connsiteY3" fmla="*/ 27846 h 172895"/>
                  <a:gd name="connsiteX4" fmla="*/ 79625 w 137423"/>
                  <a:gd name="connsiteY4" fmla="*/ 0 h 172895"/>
                  <a:gd name="connsiteX5" fmla="*/ 107721 w 137423"/>
                  <a:gd name="connsiteY5" fmla="*/ 5469 h 172895"/>
                  <a:gd name="connsiteX6" fmla="*/ 126887 w 137423"/>
                  <a:gd name="connsiteY6" fmla="*/ 19868 h 172895"/>
                  <a:gd name="connsiteX7" fmla="*/ 135818 w 137423"/>
                  <a:gd name="connsiteY7" fmla="*/ 41041 h 172895"/>
                  <a:gd name="connsiteX8" fmla="*/ 137424 w 137423"/>
                  <a:gd name="connsiteY8" fmla="*/ 68887 h 172895"/>
                  <a:gd name="connsiteX9" fmla="*/ 137424 w 137423"/>
                  <a:gd name="connsiteY9" fmla="*/ 172846 h 172895"/>
                  <a:gd name="connsiteX10" fmla="*/ 108775 w 137423"/>
                  <a:gd name="connsiteY10" fmla="*/ 172846 h 172895"/>
                  <a:gd name="connsiteX11" fmla="*/ 108775 w 137423"/>
                  <a:gd name="connsiteY11" fmla="*/ 69991 h 172895"/>
                  <a:gd name="connsiteX12" fmla="*/ 105414 w 137423"/>
                  <a:gd name="connsiteY12" fmla="*/ 43801 h 172895"/>
                  <a:gd name="connsiteX13" fmla="*/ 93572 w 137423"/>
                  <a:gd name="connsiteY13" fmla="*/ 29953 h 172895"/>
                  <a:gd name="connsiteX14" fmla="*/ 73604 w 137423"/>
                  <a:gd name="connsiteY14" fmla="*/ 24785 h 172895"/>
                  <a:gd name="connsiteX15" fmla="*/ 41995 w 137423"/>
                  <a:gd name="connsiteY15" fmla="*/ 36426 h 172895"/>
                  <a:gd name="connsiteX16" fmla="*/ 28699 w 137423"/>
                  <a:gd name="connsiteY16" fmla="*/ 80528 h 172895"/>
                  <a:gd name="connsiteX17" fmla="*/ 28699 w 137423"/>
                  <a:gd name="connsiteY17" fmla="*/ 172896 h 172895"/>
                  <a:gd name="connsiteX18" fmla="*/ 0 w 137423"/>
                  <a:gd name="connsiteY18" fmla="*/ 172896 h 172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7423" h="172895">
                    <a:moveTo>
                      <a:pt x="0" y="172896"/>
                    </a:moveTo>
                    <a:lnTo>
                      <a:pt x="0" y="3813"/>
                    </a:lnTo>
                    <a:lnTo>
                      <a:pt x="25789" y="3813"/>
                    </a:lnTo>
                    <a:lnTo>
                      <a:pt x="25789" y="27846"/>
                    </a:lnTo>
                    <a:cubicBezTo>
                      <a:pt x="38232" y="9282"/>
                      <a:pt x="56144" y="0"/>
                      <a:pt x="79625" y="0"/>
                    </a:cubicBezTo>
                    <a:cubicBezTo>
                      <a:pt x="89809" y="0"/>
                      <a:pt x="99192" y="1856"/>
                      <a:pt x="107721" y="5469"/>
                    </a:cubicBezTo>
                    <a:cubicBezTo>
                      <a:pt x="116251" y="9131"/>
                      <a:pt x="122673" y="13948"/>
                      <a:pt x="126887" y="19868"/>
                    </a:cubicBezTo>
                    <a:cubicBezTo>
                      <a:pt x="131152" y="25789"/>
                      <a:pt x="134112" y="32863"/>
                      <a:pt x="135818" y="41041"/>
                    </a:cubicBezTo>
                    <a:cubicBezTo>
                      <a:pt x="136872" y="46360"/>
                      <a:pt x="137424" y="55642"/>
                      <a:pt x="137424" y="68887"/>
                    </a:cubicBezTo>
                    <a:lnTo>
                      <a:pt x="137424" y="172846"/>
                    </a:lnTo>
                    <a:lnTo>
                      <a:pt x="108775" y="172846"/>
                    </a:lnTo>
                    <a:lnTo>
                      <a:pt x="108775" y="69991"/>
                    </a:lnTo>
                    <a:cubicBezTo>
                      <a:pt x="108775" y="58301"/>
                      <a:pt x="107671" y="49571"/>
                      <a:pt x="105414" y="43801"/>
                    </a:cubicBezTo>
                    <a:cubicBezTo>
                      <a:pt x="103156" y="38031"/>
                      <a:pt x="99242" y="33415"/>
                      <a:pt x="93572" y="29953"/>
                    </a:cubicBezTo>
                    <a:cubicBezTo>
                      <a:pt x="87903" y="26491"/>
                      <a:pt x="81230" y="24785"/>
                      <a:pt x="73604" y="24785"/>
                    </a:cubicBezTo>
                    <a:cubicBezTo>
                      <a:pt x="61412" y="24785"/>
                      <a:pt x="50875" y="28649"/>
                      <a:pt x="41995" y="36426"/>
                    </a:cubicBezTo>
                    <a:cubicBezTo>
                      <a:pt x="33114" y="44152"/>
                      <a:pt x="28699" y="58853"/>
                      <a:pt x="28699" y="80528"/>
                    </a:cubicBezTo>
                    <a:lnTo>
                      <a:pt x="28699" y="172896"/>
                    </a:lnTo>
                    <a:lnTo>
                      <a:pt x="0" y="172896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6" name="手繪多邊形: 圖案 95">
                <a:extLst>
                  <a:ext uri="{FF2B5EF4-FFF2-40B4-BE49-F238E27FC236}">
                    <a16:creationId xmlns:a16="http://schemas.microsoft.com/office/drawing/2014/main" id="{0934FF7B-023F-4BED-BC47-F8BF8CCC8F6D}"/>
                  </a:ext>
                </a:extLst>
              </p:cNvPr>
              <p:cNvSpPr/>
              <p:nvPr/>
            </p:nvSpPr>
            <p:spPr>
              <a:xfrm>
                <a:off x="5605342" y="3668396"/>
                <a:ext cx="155736" cy="176759"/>
              </a:xfrm>
              <a:custGeom>
                <a:avLst/>
                <a:gdLst>
                  <a:gd name="connsiteX0" fmla="*/ 120064 w 155736"/>
                  <a:gd name="connsiteY0" fmla="*/ 152074 h 176759"/>
                  <a:gd name="connsiteX1" fmla="*/ 89408 w 155736"/>
                  <a:gd name="connsiteY1" fmla="*/ 171190 h 176759"/>
                  <a:gd name="connsiteX2" fmla="*/ 57799 w 155736"/>
                  <a:gd name="connsiteY2" fmla="*/ 176759 h 176759"/>
                  <a:gd name="connsiteX3" fmla="*/ 14951 w 155736"/>
                  <a:gd name="connsiteY3" fmla="*/ 163162 h 176759"/>
                  <a:gd name="connsiteX4" fmla="*/ 0 w 155736"/>
                  <a:gd name="connsiteY4" fmla="*/ 128393 h 176759"/>
                  <a:gd name="connsiteX5" fmla="*/ 5670 w 155736"/>
                  <a:gd name="connsiteY5" fmla="*/ 105714 h 176759"/>
                  <a:gd name="connsiteX6" fmla="*/ 20470 w 155736"/>
                  <a:gd name="connsiteY6" fmla="*/ 89208 h 176759"/>
                  <a:gd name="connsiteX7" fmla="*/ 41091 w 155736"/>
                  <a:gd name="connsiteY7" fmla="*/ 79825 h 176759"/>
                  <a:gd name="connsiteX8" fmla="*/ 66580 w 155736"/>
                  <a:gd name="connsiteY8" fmla="*/ 75510 h 176759"/>
                  <a:gd name="connsiteX9" fmla="*/ 117706 w 155736"/>
                  <a:gd name="connsiteY9" fmla="*/ 65626 h 176759"/>
                  <a:gd name="connsiteX10" fmla="*/ 117856 w 155736"/>
                  <a:gd name="connsiteY10" fmla="*/ 58150 h 176759"/>
                  <a:gd name="connsiteX11" fmla="*/ 109728 w 155736"/>
                  <a:gd name="connsiteY11" fmla="*/ 33465 h 176759"/>
                  <a:gd name="connsiteX12" fmla="*/ 77066 w 155736"/>
                  <a:gd name="connsiteY12" fmla="*/ 23732 h 176759"/>
                  <a:gd name="connsiteX13" fmla="*/ 47212 w 155736"/>
                  <a:gd name="connsiteY13" fmla="*/ 30806 h 176759"/>
                  <a:gd name="connsiteX14" fmla="*/ 32963 w 155736"/>
                  <a:gd name="connsiteY14" fmla="*/ 55893 h 176759"/>
                  <a:gd name="connsiteX15" fmla="*/ 4917 w 155736"/>
                  <a:gd name="connsiteY15" fmla="*/ 52080 h 176759"/>
                  <a:gd name="connsiteX16" fmla="*/ 17510 w 155736"/>
                  <a:gd name="connsiteY16" fmla="*/ 23029 h 176759"/>
                  <a:gd name="connsiteX17" fmla="*/ 42847 w 155736"/>
                  <a:gd name="connsiteY17" fmla="*/ 5971 h 176759"/>
                  <a:gd name="connsiteX18" fmla="*/ 81230 w 155736"/>
                  <a:gd name="connsiteY18" fmla="*/ 0 h 176759"/>
                  <a:gd name="connsiteX19" fmla="*/ 116401 w 155736"/>
                  <a:gd name="connsiteY19" fmla="*/ 5118 h 176759"/>
                  <a:gd name="connsiteX20" fmla="*/ 136320 w 155736"/>
                  <a:gd name="connsiteY20" fmla="*/ 17912 h 176759"/>
                  <a:gd name="connsiteX21" fmla="*/ 145251 w 155736"/>
                  <a:gd name="connsiteY21" fmla="*/ 37429 h 176759"/>
                  <a:gd name="connsiteX22" fmla="*/ 146706 w 155736"/>
                  <a:gd name="connsiteY22" fmla="*/ 63870 h 176759"/>
                  <a:gd name="connsiteX23" fmla="*/ 146706 w 155736"/>
                  <a:gd name="connsiteY23" fmla="*/ 102102 h 176759"/>
                  <a:gd name="connsiteX24" fmla="*/ 148512 w 155736"/>
                  <a:gd name="connsiteY24" fmla="*/ 152676 h 176759"/>
                  <a:gd name="connsiteX25" fmla="*/ 155737 w 155736"/>
                  <a:gd name="connsiteY25" fmla="*/ 172996 h 176759"/>
                  <a:gd name="connsiteX26" fmla="*/ 125783 w 155736"/>
                  <a:gd name="connsiteY26" fmla="*/ 172996 h 176759"/>
                  <a:gd name="connsiteX27" fmla="*/ 120064 w 155736"/>
                  <a:gd name="connsiteY27" fmla="*/ 152074 h 176759"/>
                  <a:gd name="connsiteX28" fmla="*/ 117706 w 155736"/>
                  <a:gd name="connsiteY28" fmla="*/ 88104 h 176759"/>
                  <a:gd name="connsiteX29" fmla="*/ 70894 w 155736"/>
                  <a:gd name="connsiteY29" fmla="*/ 98941 h 176759"/>
                  <a:gd name="connsiteX30" fmla="*/ 45908 w 155736"/>
                  <a:gd name="connsiteY30" fmla="*/ 104661 h 176759"/>
                  <a:gd name="connsiteX31" fmla="*/ 34619 w 155736"/>
                  <a:gd name="connsiteY31" fmla="*/ 113993 h 176759"/>
                  <a:gd name="connsiteX32" fmla="*/ 30656 w 155736"/>
                  <a:gd name="connsiteY32" fmla="*/ 127590 h 176759"/>
                  <a:gd name="connsiteX33" fmla="*/ 39335 w 155736"/>
                  <a:gd name="connsiteY33" fmla="*/ 146706 h 176759"/>
                  <a:gd name="connsiteX34" fmla="*/ 64723 w 155736"/>
                  <a:gd name="connsiteY34" fmla="*/ 154332 h 176759"/>
                  <a:gd name="connsiteX35" fmla="*/ 94175 w 155736"/>
                  <a:gd name="connsiteY35" fmla="*/ 147107 h 176759"/>
                  <a:gd name="connsiteX36" fmla="*/ 113140 w 155736"/>
                  <a:gd name="connsiteY36" fmla="*/ 127289 h 176759"/>
                  <a:gd name="connsiteX37" fmla="*/ 117756 w 155736"/>
                  <a:gd name="connsiteY37" fmla="*/ 98640 h 176759"/>
                  <a:gd name="connsiteX38" fmla="*/ 117756 w 155736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6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4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1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70" y="105714"/>
                    </a:cubicBezTo>
                    <a:cubicBezTo>
                      <a:pt x="9433" y="98841"/>
                      <a:pt x="14349" y="93372"/>
                      <a:pt x="20470" y="89208"/>
                    </a:cubicBezTo>
                    <a:cubicBezTo>
                      <a:pt x="26591" y="85043"/>
                      <a:pt x="33465" y="81932"/>
                      <a:pt x="41091" y="79825"/>
                    </a:cubicBezTo>
                    <a:cubicBezTo>
                      <a:pt x="46711" y="78320"/>
                      <a:pt x="55190" y="76915"/>
                      <a:pt x="66580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6" y="59204"/>
                      <a:pt x="117856" y="58150"/>
                    </a:cubicBezTo>
                    <a:cubicBezTo>
                      <a:pt x="117856" y="46460"/>
                      <a:pt x="115147" y="38232"/>
                      <a:pt x="109728" y="33465"/>
                    </a:cubicBezTo>
                    <a:cubicBezTo>
                      <a:pt x="102403" y="26993"/>
                      <a:pt x="91515" y="23732"/>
                      <a:pt x="77066" y="23732"/>
                    </a:cubicBezTo>
                    <a:cubicBezTo>
                      <a:pt x="63569" y="23732"/>
                      <a:pt x="53635" y="26090"/>
                      <a:pt x="47212" y="30806"/>
                    </a:cubicBezTo>
                    <a:cubicBezTo>
                      <a:pt x="40791" y="35522"/>
                      <a:pt x="36024" y="43901"/>
                      <a:pt x="32963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0" y="23029"/>
                    </a:cubicBezTo>
                    <a:cubicBezTo>
                      <a:pt x="23331" y="15654"/>
                      <a:pt x="31810" y="9984"/>
                      <a:pt x="42847" y="5971"/>
                    </a:cubicBezTo>
                    <a:cubicBezTo>
                      <a:pt x="53886" y="2007"/>
                      <a:pt x="66679" y="0"/>
                      <a:pt x="81230" y="0"/>
                    </a:cubicBezTo>
                    <a:cubicBezTo>
                      <a:pt x="95680" y="0"/>
                      <a:pt x="107420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4" y="166524"/>
                      <a:pt x="155737" y="172996"/>
                    </a:cubicBezTo>
                    <a:lnTo>
                      <a:pt x="125783" y="172996"/>
                    </a:lnTo>
                    <a:cubicBezTo>
                      <a:pt x="122823" y="167026"/>
                      <a:pt x="120917" y="160052"/>
                      <a:pt x="120064" y="152074"/>
                    </a:cubicBezTo>
                    <a:close/>
                    <a:moveTo>
                      <a:pt x="117706" y="88104"/>
                    </a:moveTo>
                    <a:cubicBezTo>
                      <a:pt x="107320" y="92368"/>
                      <a:pt x="91716" y="95981"/>
                      <a:pt x="70894" y="98941"/>
                    </a:cubicBezTo>
                    <a:cubicBezTo>
                      <a:pt x="59103" y="100647"/>
                      <a:pt x="50775" y="102554"/>
                      <a:pt x="45908" y="104661"/>
                    </a:cubicBezTo>
                    <a:cubicBezTo>
                      <a:pt x="41041" y="106768"/>
                      <a:pt x="37278" y="109879"/>
                      <a:pt x="34619" y="113993"/>
                    </a:cubicBezTo>
                    <a:cubicBezTo>
                      <a:pt x="31960" y="118057"/>
                      <a:pt x="30656" y="122623"/>
                      <a:pt x="30656" y="127590"/>
                    </a:cubicBezTo>
                    <a:cubicBezTo>
                      <a:pt x="30656" y="135216"/>
                      <a:pt x="33565" y="141588"/>
                      <a:pt x="39335" y="146706"/>
                    </a:cubicBezTo>
                    <a:cubicBezTo>
                      <a:pt x="45105" y="151823"/>
                      <a:pt x="53584" y="154332"/>
                      <a:pt x="64723" y="154332"/>
                    </a:cubicBezTo>
                    <a:cubicBezTo>
                      <a:pt x="75761" y="154332"/>
                      <a:pt x="85595" y="151924"/>
                      <a:pt x="94175" y="147107"/>
                    </a:cubicBezTo>
                    <a:cubicBezTo>
                      <a:pt x="102754" y="142290"/>
                      <a:pt x="109076" y="135668"/>
                      <a:pt x="113140" y="127289"/>
                    </a:cubicBezTo>
                    <a:cubicBezTo>
                      <a:pt x="116200" y="120816"/>
                      <a:pt x="117756" y="111284"/>
                      <a:pt x="117756" y="98640"/>
                    </a:cubicBezTo>
                    <a:lnTo>
                      <a:pt x="11775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7" name="手繪多邊形: 圖案 96">
                <a:extLst>
                  <a:ext uri="{FF2B5EF4-FFF2-40B4-BE49-F238E27FC236}">
                    <a16:creationId xmlns:a16="http://schemas.microsoft.com/office/drawing/2014/main" id="{02C58E4A-440D-46EE-837F-1E1474851C51}"/>
                  </a:ext>
                </a:extLst>
              </p:cNvPr>
              <p:cNvSpPr/>
              <p:nvPr/>
            </p:nvSpPr>
            <p:spPr>
              <a:xfrm>
                <a:off x="5775930" y="3672209"/>
                <a:ext cx="231999" cy="169133"/>
              </a:xfrm>
              <a:custGeom>
                <a:avLst/>
                <a:gdLst>
                  <a:gd name="connsiteX0" fmla="*/ 51728 w 231999"/>
                  <a:gd name="connsiteY0" fmla="*/ 169133 h 169133"/>
                  <a:gd name="connsiteX1" fmla="*/ 0 w 231999"/>
                  <a:gd name="connsiteY1" fmla="*/ 0 h 169133"/>
                  <a:gd name="connsiteX2" fmla="*/ 29602 w 231999"/>
                  <a:gd name="connsiteY2" fmla="*/ 0 h 169133"/>
                  <a:gd name="connsiteX3" fmla="*/ 56495 w 231999"/>
                  <a:gd name="connsiteY3" fmla="*/ 97637 h 169133"/>
                  <a:gd name="connsiteX4" fmla="*/ 66529 w 231999"/>
                  <a:gd name="connsiteY4" fmla="*/ 133962 h 169133"/>
                  <a:gd name="connsiteX5" fmla="*/ 75310 w 231999"/>
                  <a:gd name="connsiteY5" fmla="*/ 99092 h 169133"/>
                  <a:gd name="connsiteX6" fmla="*/ 102202 w 231999"/>
                  <a:gd name="connsiteY6" fmla="*/ 50 h 169133"/>
                  <a:gd name="connsiteX7" fmla="*/ 131654 w 231999"/>
                  <a:gd name="connsiteY7" fmla="*/ 50 h 169133"/>
                  <a:gd name="connsiteX8" fmla="*/ 156991 w 231999"/>
                  <a:gd name="connsiteY8" fmla="*/ 98138 h 169133"/>
                  <a:gd name="connsiteX9" fmla="*/ 165420 w 231999"/>
                  <a:gd name="connsiteY9" fmla="*/ 130450 h 169133"/>
                  <a:gd name="connsiteX10" fmla="*/ 175153 w 231999"/>
                  <a:gd name="connsiteY10" fmla="*/ 97787 h 169133"/>
                  <a:gd name="connsiteX11" fmla="*/ 204154 w 231999"/>
                  <a:gd name="connsiteY11" fmla="*/ 0 h 169133"/>
                  <a:gd name="connsiteX12" fmla="*/ 232000 w 231999"/>
                  <a:gd name="connsiteY12" fmla="*/ 0 h 169133"/>
                  <a:gd name="connsiteX13" fmla="*/ 179117 w 231999"/>
                  <a:gd name="connsiteY13" fmla="*/ 169133 h 169133"/>
                  <a:gd name="connsiteX14" fmla="*/ 149315 w 231999"/>
                  <a:gd name="connsiteY14" fmla="*/ 169133 h 169133"/>
                  <a:gd name="connsiteX15" fmla="*/ 122422 w 231999"/>
                  <a:gd name="connsiteY15" fmla="*/ 67834 h 169133"/>
                  <a:gd name="connsiteX16" fmla="*/ 115899 w 231999"/>
                  <a:gd name="connsiteY16" fmla="*/ 39035 h 169133"/>
                  <a:gd name="connsiteX17" fmla="*/ 81681 w 231999"/>
                  <a:gd name="connsiteY17" fmla="*/ 169133 h 169133"/>
                  <a:gd name="connsiteX18" fmla="*/ 51728 w 231999"/>
                  <a:gd name="connsiteY18" fmla="*/ 169133 h 169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1999" h="169133">
                    <a:moveTo>
                      <a:pt x="51728" y="169133"/>
                    </a:moveTo>
                    <a:lnTo>
                      <a:pt x="0" y="0"/>
                    </a:lnTo>
                    <a:lnTo>
                      <a:pt x="29602" y="0"/>
                    </a:lnTo>
                    <a:lnTo>
                      <a:pt x="56495" y="97637"/>
                    </a:lnTo>
                    <a:lnTo>
                      <a:pt x="66529" y="133962"/>
                    </a:lnTo>
                    <a:cubicBezTo>
                      <a:pt x="66931" y="132156"/>
                      <a:pt x="69891" y="120515"/>
                      <a:pt x="75310" y="99092"/>
                    </a:cubicBezTo>
                    <a:lnTo>
                      <a:pt x="102202" y="50"/>
                    </a:lnTo>
                    <a:lnTo>
                      <a:pt x="131654" y="50"/>
                    </a:lnTo>
                    <a:lnTo>
                      <a:pt x="156991" y="98138"/>
                    </a:lnTo>
                    <a:lnTo>
                      <a:pt x="165420" y="130450"/>
                    </a:lnTo>
                    <a:lnTo>
                      <a:pt x="175153" y="97787"/>
                    </a:lnTo>
                    <a:lnTo>
                      <a:pt x="204154" y="0"/>
                    </a:lnTo>
                    <a:lnTo>
                      <a:pt x="232000" y="0"/>
                    </a:lnTo>
                    <a:lnTo>
                      <a:pt x="179117" y="169133"/>
                    </a:lnTo>
                    <a:lnTo>
                      <a:pt x="149315" y="169133"/>
                    </a:lnTo>
                    <a:lnTo>
                      <a:pt x="122422" y="67834"/>
                    </a:lnTo>
                    <a:lnTo>
                      <a:pt x="115899" y="39035"/>
                    </a:lnTo>
                    <a:lnTo>
                      <a:pt x="81681" y="169133"/>
                    </a:lnTo>
                    <a:lnTo>
                      <a:pt x="51728" y="16913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8" name="手繪多邊形: 圖案 97">
                <a:extLst>
                  <a:ext uri="{FF2B5EF4-FFF2-40B4-BE49-F238E27FC236}">
                    <a16:creationId xmlns:a16="http://schemas.microsoft.com/office/drawing/2014/main" id="{6E2D9BE7-57C1-4B21-8DC1-E458652D36FE}"/>
                  </a:ext>
                </a:extLst>
              </p:cNvPr>
              <p:cNvSpPr/>
              <p:nvPr/>
            </p:nvSpPr>
            <p:spPr>
              <a:xfrm>
                <a:off x="6020473" y="3668396"/>
                <a:ext cx="140484" cy="176709"/>
              </a:xfrm>
              <a:custGeom>
                <a:avLst/>
                <a:gdLst>
                  <a:gd name="connsiteX0" fmla="*/ 0 w 140484"/>
                  <a:gd name="connsiteY0" fmla="*/ 122472 h 176709"/>
                  <a:gd name="connsiteX1" fmla="*/ 28348 w 140484"/>
                  <a:gd name="connsiteY1" fmla="*/ 118007 h 176709"/>
                  <a:gd name="connsiteX2" fmla="*/ 41643 w 140484"/>
                  <a:gd name="connsiteY2" fmla="*/ 144147 h 176709"/>
                  <a:gd name="connsiteX3" fmla="*/ 72149 w 140484"/>
                  <a:gd name="connsiteY3" fmla="*/ 153228 h 176709"/>
                  <a:gd name="connsiteX4" fmla="*/ 101450 w 140484"/>
                  <a:gd name="connsiteY4" fmla="*/ 145201 h 176709"/>
                  <a:gd name="connsiteX5" fmla="*/ 110983 w 140484"/>
                  <a:gd name="connsiteY5" fmla="*/ 126335 h 176709"/>
                  <a:gd name="connsiteX6" fmla="*/ 102553 w 140484"/>
                  <a:gd name="connsiteY6" fmla="*/ 111033 h 176709"/>
                  <a:gd name="connsiteX7" fmla="*/ 73252 w 140484"/>
                  <a:gd name="connsiteY7" fmla="*/ 101299 h 176709"/>
                  <a:gd name="connsiteX8" fmla="*/ 29552 w 140484"/>
                  <a:gd name="connsiteY8" fmla="*/ 87502 h 176709"/>
                  <a:gd name="connsiteX9" fmla="*/ 11088 w 140484"/>
                  <a:gd name="connsiteY9" fmla="*/ 71396 h 176709"/>
                  <a:gd name="connsiteX10" fmla="*/ 4816 w 140484"/>
                  <a:gd name="connsiteY10" fmla="*/ 48718 h 176709"/>
                  <a:gd name="connsiteX11" fmla="*/ 9984 w 140484"/>
                  <a:gd name="connsiteY11" fmla="*/ 27796 h 176709"/>
                  <a:gd name="connsiteX12" fmla="*/ 24083 w 140484"/>
                  <a:gd name="connsiteY12" fmla="*/ 11791 h 176709"/>
                  <a:gd name="connsiteX13" fmla="*/ 42295 w 140484"/>
                  <a:gd name="connsiteY13" fmla="*/ 3412 h 176709"/>
                  <a:gd name="connsiteX14" fmla="*/ 67081 w 140484"/>
                  <a:gd name="connsiteY14" fmla="*/ 0 h 176709"/>
                  <a:gd name="connsiteX15" fmla="*/ 102052 w 140484"/>
                  <a:gd name="connsiteY15" fmla="*/ 5720 h 176709"/>
                  <a:gd name="connsiteX16" fmla="*/ 124279 w 140484"/>
                  <a:gd name="connsiteY16" fmla="*/ 21223 h 176709"/>
                  <a:gd name="connsiteX17" fmla="*/ 134163 w 140484"/>
                  <a:gd name="connsiteY17" fmla="*/ 47413 h 176709"/>
                  <a:gd name="connsiteX18" fmla="*/ 106116 w 140484"/>
                  <a:gd name="connsiteY18" fmla="*/ 51227 h 176709"/>
                  <a:gd name="connsiteX19" fmla="*/ 95027 w 140484"/>
                  <a:gd name="connsiteY19" fmla="*/ 30856 h 176709"/>
                  <a:gd name="connsiteX20" fmla="*/ 69139 w 140484"/>
                  <a:gd name="connsiteY20" fmla="*/ 23531 h 176709"/>
                  <a:gd name="connsiteX21" fmla="*/ 40941 w 140484"/>
                  <a:gd name="connsiteY21" fmla="*/ 30054 h 176709"/>
                  <a:gd name="connsiteX22" fmla="*/ 32512 w 140484"/>
                  <a:gd name="connsiteY22" fmla="*/ 45356 h 176709"/>
                  <a:gd name="connsiteX23" fmla="*/ 36024 w 140484"/>
                  <a:gd name="connsiteY23" fmla="*/ 55391 h 176709"/>
                  <a:gd name="connsiteX24" fmla="*/ 47012 w 140484"/>
                  <a:gd name="connsiteY24" fmla="*/ 63017 h 176709"/>
                  <a:gd name="connsiteX25" fmla="*/ 72349 w 140484"/>
                  <a:gd name="connsiteY25" fmla="*/ 70342 h 176709"/>
                  <a:gd name="connsiteX26" fmla="*/ 114796 w 140484"/>
                  <a:gd name="connsiteY26" fmla="*/ 83638 h 176709"/>
                  <a:gd name="connsiteX27" fmla="*/ 133661 w 140484"/>
                  <a:gd name="connsiteY27" fmla="*/ 98690 h 176709"/>
                  <a:gd name="connsiteX28" fmla="*/ 140484 w 140484"/>
                  <a:gd name="connsiteY28" fmla="*/ 123225 h 176709"/>
                  <a:gd name="connsiteX29" fmla="*/ 132105 w 140484"/>
                  <a:gd name="connsiteY29" fmla="*/ 150218 h 176709"/>
                  <a:gd name="connsiteX30" fmla="*/ 107972 w 140484"/>
                  <a:gd name="connsiteY30" fmla="*/ 169785 h 176709"/>
                  <a:gd name="connsiteX31" fmla="*/ 72299 w 140484"/>
                  <a:gd name="connsiteY31" fmla="*/ 176709 h 176709"/>
                  <a:gd name="connsiteX32" fmla="*/ 22076 w 140484"/>
                  <a:gd name="connsiteY32" fmla="*/ 163012 h 176709"/>
                  <a:gd name="connsiteX33" fmla="*/ 0 w 140484"/>
                  <a:gd name="connsiteY33" fmla="*/ 122472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0484" h="176709">
                    <a:moveTo>
                      <a:pt x="0" y="122472"/>
                    </a:moveTo>
                    <a:lnTo>
                      <a:pt x="28348" y="118007"/>
                    </a:lnTo>
                    <a:cubicBezTo>
                      <a:pt x="29953" y="129346"/>
                      <a:pt x="34368" y="138076"/>
                      <a:pt x="41643" y="144147"/>
                    </a:cubicBezTo>
                    <a:cubicBezTo>
                      <a:pt x="48919" y="150218"/>
                      <a:pt x="59104" y="153228"/>
                      <a:pt x="72149" y="153228"/>
                    </a:cubicBezTo>
                    <a:cubicBezTo>
                      <a:pt x="85294" y="153228"/>
                      <a:pt x="95078" y="150569"/>
                      <a:pt x="101450" y="145201"/>
                    </a:cubicBezTo>
                    <a:cubicBezTo>
                      <a:pt x="107822" y="139832"/>
                      <a:pt x="110983" y="133560"/>
                      <a:pt x="110983" y="126335"/>
                    </a:cubicBezTo>
                    <a:cubicBezTo>
                      <a:pt x="110983" y="119863"/>
                      <a:pt x="108173" y="114746"/>
                      <a:pt x="102553" y="111033"/>
                    </a:cubicBezTo>
                    <a:cubicBezTo>
                      <a:pt x="98640" y="108474"/>
                      <a:pt x="88856" y="105263"/>
                      <a:pt x="73252" y="101299"/>
                    </a:cubicBezTo>
                    <a:cubicBezTo>
                      <a:pt x="52230" y="95981"/>
                      <a:pt x="37680" y="91415"/>
                      <a:pt x="29552" y="87502"/>
                    </a:cubicBezTo>
                    <a:cubicBezTo>
                      <a:pt x="21424" y="83588"/>
                      <a:pt x="15252" y="78270"/>
                      <a:pt x="11088" y="71396"/>
                    </a:cubicBezTo>
                    <a:cubicBezTo>
                      <a:pt x="6874" y="64573"/>
                      <a:pt x="4816" y="56996"/>
                      <a:pt x="4816" y="48718"/>
                    </a:cubicBezTo>
                    <a:cubicBezTo>
                      <a:pt x="4816" y="41192"/>
                      <a:pt x="6522" y="34218"/>
                      <a:pt x="9984" y="27796"/>
                    </a:cubicBezTo>
                    <a:cubicBezTo>
                      <a:pt x="13446" y="21374"/>
                      <a:pt x="18112" y="16055"/>
                      <a:pt x="24083" y="11791"/>
                    </a:cubicBezTo>
                    <a:cubicBezTo>
                      <a:pt x="28548" y="8479"/>
                      <a:pt x="34619" y="5720"/>
                      <a:pt x="42295" y="3412"/>
                    </a:cubicBezTo>
                    <a:cubicBezTo>
                      <a:pt x="49972" y="1104"/>
                      <a:pt x="58251" y="0"/>
                      <a:pt x="67081" y="0"/>
                    </a:cubicBezTo>
                    <a:cubicBezTo>
                      <a:pt x="80327" y="0"/>
                      <a:pt x="92017" y="1907"/>
                      <a:pt x="102052" y="5720"/>
                    </a:cubicBezTo>
                    <a:cubicBezTo>
                      <a:pt x="112086" y="9533"/>
                      <a:pt x="119512" y="14701"/>
                      <a:pt x="124279" y="21223"/>
                    </a:cubicBezTo>
                    <a:cubicBezTo>
                      <a:pt x="129045" y="27746"/>
                      <a:pt x="132356" y="36476"/>
                      <a:pt x="134163" y="47413"/>
                    </a:cubicBezTo>
                    <a:lnTo>
                      <a:pt x="106116" y="51227"/>
                    </a:lnTo>
                    <a:cubicBezTo>
                      <a:pt x="104862" y="42547"/>
                      <a:pt x="101149" y="35723"/>
                      <a:pt x="95027" y="30856"/>
                    </a:cubicBezTo>
                    <a:cubicBezTo>
                      <a:pt x="88906" y="25990"/>
                      <a:pt x="80277" y="23531"/>
                      <a:pt x="69139" y="23531"/>
                    </a:cubicBezTo>
                    <a:cubicBezTo>
                      <a:pt x="55993" y="23531"/>
                      <a:pt x="46561" y="25689"/>
                      <a:pt x="40941" y="30054"/>
                    </a:cubicBezTo>
                    <a:cubicBezTo>
                      <a:pt x="35321" y="34419"/>
                      <a:pt x="32512" y="39486"/>
                      <a:pt x="32512" y="45356"/>
                    </a:cubicBezTo>
                    <a:cubicBezTo>
                      <a:pt x="32512" y="49069"/>
                      <a:pt x="33666" y="52431"/>
                      <a:pt x="36024" y="55391"/>
                    </a:cubicBezTo>
                    <a:cubicBezTo>
                      <a:pt x="38382" y="58451"/>
                      <a:pt x="42045" y="61010"/>
                      <a:pt x="47012" y="63017"/>
                    </a:cubicBezTo>
                    <a:cubicBezTo>
                      <a:pt x="49872" y="64071"/>
                      <a:pt x="58301" y="66529"/>
                      <a:pt x="72349" y="70342"/>
                    </a:cubicBezTo>
                    <a:cubicBezTo>
                      <a:pt x="92619" y="75761"/>
                      <a:pt x="106768" y="80176"/>
                      <a:pt x="114796" y="83638"/>
                    </a:cubicBezTo>
                    <a:cubicBezTo>
                      <a:pt x="122823" y="87100"/>
                      <a:pt x="129095" y="92118"/>
                      <a:pt x="133661" y="98690"/>
                    </a:cubicBezTo>
                    <a:cubicBezTo>
                      <a:pt x="138226" y="105263"/>
                      <a:pt x="140484" y="113441"/>
                      <a:pt x="140484" y="123225"/>
                    </a:cubicBezTo>
                    <a:cubicBezTo>
                      <a:pt x="140484" y="132758"/>
                      <a:pt x="137674" y="141789"/>
                      <a:pt x="132105" y="150218"/>
                    </a:cubicBezTo>
                    <a:cubicBezTo>
                      <a:pt x="126536" y="158647"/>
                      <a:pt x="118509" y="165169"/>
                      <a:pt x="107972" y="169785"/>
                    </a:cubicBezTo>
                    <a:cubicBezTo>
                      <a:pt x="97486" y="174401"/>
                      <a:pt x="85595" y="176709"/>
                      <a:pt x="72299" y="176709"/>
                    </a:cubicBezTo>
                    <a:cubicBezTo>
                      <a:pt x="50324" y="176709"/>
                      <a:pt x="33565" y="172143"/>
                      <a:pt x="22076" y="163012"/>
                    </a:cubicBezTo>
                    <a:cubicBezTo>
                      <a:pt x="10536" y="153981"/>
                      <a:pt x="3211" y="140434"/>
                      <a:pt x="0" y="122472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9" name="手繪多邊形: 圖案 98">
                <a:extLst>
                  <a:ext uri="{FF2B5EF4-FFF2-40B4-BE49-F238E27FC236}">
                    <a16:creationId xmlns:a16="http://schemas.microsoft.com/office/drawing/2014/main" id="{B30674A2-04B6-41ED-B479-5E6E1A3507B2}"/>
                  </a:ext>
                </a:extLst>
              </p:cNvPr>
              <p:cNvSpPr/>
              <p:nvPr/>
            </p:nvSpPr>
            <p:spPr>
              <a:xfrm>
                <a:off x="6203153" y="3808679"/>
                <a:ext cx="32662" cy="32662"/>
              </a:xfrm>
              <a:custGeom>
                <a:avLst/>
                <a:gdLst>
                  <a:gd name="connsiteX0" fmla="*/ 0 w 32662"/>
                  <a:gd name="connsiteY0" fmla="*/ 32663 h 32662"/>
                  <a:gd name="connsiteX1" fmla="*/ 0 w 32662"/>
                  <a:gd name="connsiteY1" fmla="*/ 0 h 32662"/>
                  <a:gd name="connsiteX2" fmla="*/ 32662 w 32662"/>
                  <a:gd name="connsiteY2" fmla="*/ 0 h 32662"/>
                  <a:gd name="connsiteX3" fmla="*/ 32662 w 32662"/>
                  <a:gd name="connsiteY3" fmla="*/ 32663 h 32662"/>
                  <a:gd name="connsiteX4" fmla="*/ 0 w 32662"/>
                  <a:gd name="connsiteY4" fmla="*/ 32663 h 3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2" h="32662">
                    <a:moveTo>
                      <a:pt x="0" y="32663"/>
                    </a:moveTo>
                    <a:lnTo>
                      <a:pt x="0" y="0"/>
                    </a:lnTo>
                    <a:lnTo>
                      <a:pt x="32662" y="0"/>
                    </a:lnTo>
                    <a:lnTo>
                      <a:pt x="32662" y="32663"/>
                    </a:lnTo>
                    <a:lnTo>
                      <a:pt x="0" y="326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0" name="手繪多邊形: 圖案 99">
                <a:extLst>
                  <a:ext uri="{FF2B5EF4-FFF2-40B4-BE49-F238E27FC236}">
                    <a16:creationId xmlns:a16="http://schemas.microsoft.com/office/drawing/2014/main" id="{399D4764-9A55-4096-865C-D59B75CFD9D4}"/>
                  </a:ext>
                </a:extLst>
              </p:cNvPr>
              <p:cNvSpPr/>
              <p:nvPr/>
            </p:nvSpPr>
            <p:spPr>
              <a:xfrm>
                <a:off x="6276857" y="3668446"/>
                <a:ext cx="147307" cy="176759"/>
              </a:xfrm>
              <a:custGeom>
                <a:avLst/>
                <a:gdLst>
                  <a:gd name="connsiteX0" fmla="*/ 119111 w 147307"/>
                  <a:gd name="connsiteY0" fmla="*/ 110983 h 176759"/>
                  <a:gd name="connsiteX1" fmla="*/ 147308 w 147307"/>
                  <a:gd name="connsiteY1" fmla="*/ 114645 h 176759"/>
                  <a:gd name="connsiteX2" fmla="*/ 123677 w 147307"/>
                  <a:gd name="connsiteY2" fmla="*/ 160252 h 176759"/>
                  <a:gd name="connsiteX3" fmla="*/ 76915 w 147307"/>
                  <a:gd name="connsiteY3" fmla="*/ 176759 h 176759"/>
                  <a:gd name="connsiteX4" fmla="*/ 21123 w 147307"/>
                  <a:gd name="connsiteY4" fmla="*/ 154081 h 176759"/>
                  <a:gd name="connsiteX5" fmla="*/ 0 w 147307"/>
                  <a:gd name="connsiteY5" fmla="*/ 89007 h 176759"/>
                  <a:gd name="connsiteX6" fmla="*/ 9082 w 147307"/>
                  <a:gd name="connsiteY6" fmla="*/ 41092 h 176759"/>
                  <a:gd name="connsiteX7" fmla="*/ 36726 w 147307"/>
                  <a:gd name="connsiteY7" fmla="*/ 10285 h 176759"/>
                  <a:gd name="connsiteX8" fmla="*/ 77116 w 147307"/>
                  <a:gd name="connsiteY8" fmla="*/ 0 h 176759"/>
                  <a:gd name="connsiteX9" fmla="*/ 122171 w 147307"/>
                  <a:gd name="connsiteY9" fmla="*/ 13948 h 176759"/>
                  <a:gd name="connsiteX10" fmla="*/ 144649 w 147307"/>
                  <a:gd name="connsiteY10" fmla="*/ 53535 h 176759"/>
                  <a:gd name="connsiteX11" fmla="*/ 116803 w 147307"/>
                  <a:gd name="connsiteY11" fmla="*/ 57849 h 176759"/>
                  <a:gd name="connsiteX12" fmla="*/ 102704 w 147307"/>
                  <a:gd name="connsiteY12" fmla="*/ 32211 h 176759"/>
                  <a:gd name="connsiteX13" fmla="*/ 78270 w 147307"/>
                  <a:gd name="connsiteY13" fmla="*/ 23631 h 176759"/>
                  <a:gd name="connsiteX14" fmla="*/ 43098 w 147307"/>
                  <a:gd name="connsiteY14" fmla="*/ 39135 h 176759"/>
                  <a:gd name="connsiteX15" fmla="*/ 29552 w 147307"/>
                  <a:gd name="connsiteY15" fmla="*/ 88254 h 176759"/>
                  <a:gd name="connsiteX16" fmla="*/ 42597 w 147307"/>
                  <a:gd name="connsiteY16" fmla="*/ 137775 h 176759"/>
                  <a:gd name="connsiteX17" fmla="*/ 76664 w 147307"/>
                  <a:gd name="connsiteY17" fmla="*/ 153228 h 176759"/>
                  <a:gd name="connsiteX18" fmla="*/ 104862 w 147307"/>
                  <a:gd name="connsiteY18" fmla="*/ 142893 h 176759"/>
                  <a:gd name="connsiteX19" fmla="*/ 119111 w 147307"/>
                  <a:gd name="connsiteY19" fmla="*/ 110983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47307" h="176759">
                    <a:moveTo>
                      <a:pt x="119111" y="110983"/>
                    </a:moveTo>
                    <a:lnTo>
                      <a:pt x="147308" y="114645"/>
                    </a:lnTo>
                    <a:cubicBezTo>
                      <a:pt x="144247" y="134062"/>
                      <a:pt x="136320" y="149265"/>
                      <a:pt x="123677" y="160252"/>
                    </a:cubicBezTo>
                    <a:cubicBezTo>
                      <a:pt x="110983" y="171240"/>
                      <a:pt x="95429" y="176759"/>
                      <a:pt x="76915" y="176759"/>
                    </a:cubicBezTo>
                    <a:cubicBezTo>
                      <a:pt x="53785" y="176759"/>
                      <a:pt x="35171" y="169183"/>
                      <a:pt x="21123" y="154081"/>
                    </a:cubicBezTo>
                    <a:cubicBezTo>
                      <a:pt x="7075" y="138929"/>
                      <a:pt x="0" y="117254"/>
                      <a:pt x="0" y="89007"/>
                    </a:cubicBezTo>
                    <a:cubicBezTo>
                      <a:pt x="0" y="70744"/>
                      <a:pt x="3010" y="54789"/>
                      <a:pt x="9082" y="41092"/>
                    </a:cubicBezTo>
                    <a:cubicBezTo>
                      <a:pt x="15152" y="27394"/>
                      <a:pt x="24334" y="17109"/>
                      <a:pt x="36726" y="10285"/>
                    </a:cubicBezTo>
                    <a:cubicBezTo>
                      <a:pt x="49069" y="3462"/>
                      <a:pt x="62566" y="0"/>
                      <a:pt x="77116" y="0"/>
                    </a:cubicBezTo>
                    <a:cubicBezTo>
                      <a:pt x="95479" y="0"/>
                      <a:pt x="110481" y="4666"/>
                      <a:pt x="122171" y="13948"/>
                    </a:cubicBezTo>
                    <a:cubicBezTo>
                      <a:pt x="133862" y="23230"/>
                      <a:pt x="141338" y="36426"/>
                      <a:pt x="144649" y="53535"/>
                    </a:cubicBezTo>
                    <a:lnTo>
                      <a:pt x="116803" y="57849"/>
                    </a:lnTo>
                    <a:cubicBezTo>
                      <a:pt x="114144" y="46510"/>
                      <a:pt x="109428" y="37931"/>
                      <a:pt x="102704" y="32211"/>
                    </a:cubicBezTo>
                    <a:cubicBezTo>
                      <a:pt x="95981" y="26491"/>
                      <a:pt x="87803" y="23631"/>
                      <a:pt x="78270" y="23631"/>
                    </a:cubicBezTo>
                    <a:cubicBezTo>
                      <a:pt x="63820" y="23631"/>
                      <a:pt x="52080" y="28799"/>
                      <a:pt x="43098" y="39135"/>
                    </a:cubicBezTo>
                    <a:cubicBezTo>
                      <a:pt x="34068" y="49471"/>
                      <a:pt x="29552" y="65877"/>
                      <a:pt x="29552" y="88254"/>
                    </a:cubicBezTo>
                    <a:cubicBezTo>
                      <a:pt x="29552" y="110983"/>
                      <a:pt x="33917" y="127489"/>
                      <a:pt x="42597" y="137775"/>
                    </a:cubicBezTo>
                    <a:cubicBezTo>
                      <a:pt x="51277" y="148060"/>
                      <a:pt x="62666" y="153228"/>
                      <a:pt x="76664" y="153228"/>
                    </a:cubicBezTo>
                    <a:cubicBezTo>
                      <a:pt x="87903" y="153228"/>
                      <a:pt x="97286" y="149766"/>
                      <a:pt x="104862" y="142893"/>
                    </a:cubicBezTo>
                    <a:cubicBezTo>
                      <a:pt x="112337" y="135919"/>
                      <a:pt x="117104" y="125282"/>
                      <a:pt x="119111" y="110983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1" name="手繪多邊形: 圖案 100">
                <a:extLst>
                  <a:ext uri="{FF2B5EF4-FFF2-40B4-BE49-F238E27FC236}">
                    <a16:creationId xmlns:a16="http://schemas.microsoft.com/office/drawing/2014/main" id="{D5E699AF-F2F2-43C2-AA03-EEB8DB9F238D}"/>
                  </a:ext>
                </a:extLst>
              </p:cNvPr>
              <p:cNvSpPr/>
              <p:nvPr/>
            </p:nvSpPr>
            <p:spPr>
              <a:xfrm>
                <a:off x="6438012" y="3668396"/>
                <a:ext cx="158446" cy="176709"/>
              </a:xfrm>
              <a:custGeom>
                <a:avLst/>
                <a:gdLst>
                  <a:gd name="connsiteX0" fmla="*/ 0 w 158446"/>
                  <a:gd name="connsiteY0" fmla="*/ 88405 h 176709"/>
                  <a:gd name="connsiteX1" fmla="*/ 26140 w 158446"/>
                  <a:gd name="connsiteY1" fmla="*/ 18815 h 176709"/>
                  <a:gd name="connsiteX2" fmla="*/ 79324 w 158446"/>
                  <a:gd name="connsiteY2" fmla="*/ 0 h 176709"/>
                  <a:gd name="connsiteX3" fmla="*/ 136320 w 158446"/>
                  <a:gd name="connsiteY3" fmla="*/ 22829 h 176709"/>
                  <a:gd name="connsiteX4" fmla="*/ 158446 w 158446"/>
                  <a:gd name="connsiteY4" fmla="*/ 85946 h 176709"/>
                  <a:gd name="connsiteX5" fmla="*/ 148663 w 158446"/>
                  <a:gd name="connsiteY5" fmla="*/ 137323 h 176709"/>
                  <a:gd name="connsiteX6" fmla="*/ 120164 w 158446"/>
                  <a:gd name="connsiteY6" fmla="*/ 166374 h 176709"/>
                  <a:gd name="connsiteX7" fmla="*/ 79324 w 158446"/>
                  <a:gd name="connsiteY7" fmla="*/ 176709 h 176709"/>
                  <a:gd name="connsiteX8" fmla="*/ 21926 w 158446"/>
                  <a:gd name="connsiteY8" fmla="*/ 153931 h 176709"/>
                  <a:gd name="connsiteX9" fmla="*/ 0 w 158446"/>
                  <a:gd name="connsiteY9" fmla="*/ 88405 h 176709"/>
                  <a:gd name="connsiteX10" fmla="*/ 29452 w 158446"/>
                  <a:gd name="connsiteY10" fmla="*/ 88405 h 176709"/>
                  <a:gd name="connsiteX11" fmla="*/ 43601 w 158446"/>
                  <a:gd name="connsiteY11" fmla="*/ 137072 h 176709"/>
                  <a:gd name="connsiteX12" fmla="*/ 79274 w 158446"/>
                  <a:gd name="connsiteY12" fmla="*/ 153228 h 176709"/>
                  <a:gd name="connsiteX13" fmla="*/ 114796 w 158446"/>
                  <a:gd name="connsiteY13" fmla="*/ 136972 h 176709"/>
                  <a:gd name="connsiteX14" fmla="*/ 128944 w 158446"/>
                  <a:gd name="connsiteY14" fmla="*/ 87451 h 176709"/>
                  <a:gd name="connsiteX15" fmla="*/ 114695 w 158446"/>
                  <a:gd name="connsiteY15" fmla="*/ 39938 h 176709"/>
                  <a:gd name="connsiteX16" fmla="*/ 79274 w 158446"/>
                  <a:gd name="connsiteY16" fmla="*/ 23782 h 176709"/>
                  <a:gd name="connsiteX17" fmla="*/ 43601 w 158446"/>
                  <a:gd name="connsiteY17" fmla="*/ 39887 h 176709"/>
                  <a:gd name="connsiteX18" fmla="*/ 29452 w 158446"/>
                  <a:gd name="connsiteY18" fmla="*/ 88405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8446" h="176709">
                    <a:moveTo>
                      <a:pt x="0" y="88405"/>
                    </a:moveTo>
                    <a:cubicBezTo>
                      <a:pt x="0" y="57097"/>
                      <a:pt x="8680" y="33917"/>
                      <a:pt x="26140" y="18815"/>
                    </a:cubicBezTo>
                    <a:cubicBezTo>
                      <a:pt x="40690" y="6272"/>
                      <a:pt x="58401" y="0"/>
                      <a:pt x="79324" y="0"/>
                    </a:cubicBezTo>
                    <a:cubicBezTo>
                      <a:pt x="102554" y="0"/>
                      <a:pt x="121569" y="7626"/>
                      <a:pt x="136320" y="22829"/>
                    </a:cubicBezTo>
                    <a:cubicBezTo>
                      <a:pt x="151071" y="38081"/>
                      <a:pt x="158446" y="59104"/>
                      <a:pt x="158446" y="85946"/>
                    </a:cubicBezTo>
                    <a:cubicBezTo>
                      <a:pt x="158446" y="107721"/>
                      <a:pt x="155185" y="124830"/>
                      <a:pt x="148663" y="137323"/>
                    </a:cubicBezTo>
                    <a:cubicBezTo>
                      <a:pt x="142140" y="149816"/>
                      <a:pt x="132607" y="159500"/>
                      <a:pt x="120164" y="166374"/>
                    </a:cubicBezTo>
                    <a:cubicBezTo>
                      <a:pt x="107671" y="173297"/>
                      <a:pt x="94074" y="176709"/>
                      <a:pt x="79324" y="176709"/>
                    </a:cubicBezTo>
                    <a:cubicBezTo>
                      <a:pt x="55642" y="176709"/>
                      <a:pt x="36526" y="169133"/>
                      <a:pt x="21926" y="153931"/>
                    </a:cubicBezTo>
                    <a:cubicBezTo>
                      <a:pt x="7325" y="138829"/>
                      <a:pt x="0" y="116953"/>
                      <a:pt x="0" y="88405"/>
                    </a:cubicBezTo>
                    <a:close/>
                    <a:moveTo>
                      <a:pt x="29452" y="88405"/>
                    </a:moveTo>
                    <a:cubicBezTo>
                      <a:pt x="29452" y="110079"/>
                      <a:pt x="34168" y="126285"/>
                      <a:pt x="43601" y="137072"/>
                    </a:cubicBezTo>
                    <a:cubicBezTo>
                      <a:pt x="53033" y="147860"/>
                      <a:pt x="64924" y="153228"/>
                      <a:pt x="79274" y="153228"/>
                    </a:cubicBezTo>
                    <a:cubicBezTo>
                      <a:pt x="93523" y="153228"/>
                      <a:pt x="105313" y="147810"/>
                      <a:pt x="114796" y="136972"/>
                    </a:cubicBezTo>
                    <a:cubicBezTo>
                      <a:pt x="124228" y="126135"/>
                      <a:pt x="128944" y="109628"/>
                      <a:pt x="128944" y="87451"/>
                    </a:cubicBezTo>
                    <a:cubicBezTo>
                      <a:pt x="128944" y="66529"/>
                      <a:pt x="124178" y="50675"/>
                      <a:pt x="114695" y="39938"/>
                    </a:cubicBezTo>
                    <a:cubicBezTo>
                      <a:pt x="105213" y="29150"/>
                      <a:pt x="93372" y="23782"/>
                      <a:pt x="79274" y="23782"/>
                    </a:cubicBezTo>
                    <a:cubicBezTo>
                      <a:pt x="64924" y="23782"/>
                      <a:pt x="53033" y="29150"/>
                      <a:pt x="43601" y="39887"/>
                    </a:cubicBezTo>
                    <a:cubicBezTo>
                      <a:pt x="34168" y="50574"/>
                      <a:pt x="29452" y="66730"/>
                      <a:pt x="29452" y="88405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2" name="手繪多邊形: 圖案 101">
                <a:extLst>
                  <a:ext uri="{FF2B5EF4-FFF2-40B4-BE49-F238E27FC236}">
                    <a16:creationId xmlns:a16="http://schemas.microsoft.com/office/drawing/2014/main" id="{7D96DA28-6DE4-45B0-9BAF-4FA50319B605}"/>
                  </a:ext>
                </a:extLst>
              </p:cNvPr>
              <p:cNvSpPr/>
              <p:nvPr/>
            </p:nvSpPr>
            <p:spPr>
              <a:xfrm>
                <a:off x="6630075" y="3668446"/>
                <a:ext cx="229139" cy="172996"/>
              </a:xfrm>
              <a:custGeom>
                <a:avLst/>
                <a:gdLst>
                  <a:gd name="connsiteX0" fmla="*/ 0 w 229139"/>
                  <a:gd name="connsiteY0" fmla="*/ 172896 h 172996"/>
                  <a:gd name="connsiteX1" fmla="*/ 0 w 229139"/>
                  <a:gd name="connsiteY1" fmla="*/ 3813 h 172996"/>
                  <a:gd name="connsiteX2" fmla="*/ 25638 w 229139"/>
                  <a:gd name="connsiteY2" fmla="*/ 3813 h 172996"/>
                  <a:gd name="connsiteX3" fmla="*/ 25638 w 229139"/>
                  <a:gd name="connsiteY3" fmla="*/ 27545 h 172996"/>
                  <a:gd name="connsiteX4" fmla="*/ 46811 w 229139"/>
                  <a:gd name="connsiteY4" fmla="*/ 7576 h 172996"/>
                  <a:gd name="connsiteX5" fmla="*/ 76915 w 229139"/>
                  <a:gd name="connsiteY5" fmla="*/ 0 h 172996"/>
                  <a:gd name="connsiteX6" fmla="*/ 107721 w 229139"/>
                  <a:gd name="connsiteY6" fmla="*/ 7827 h 172996"/>
                  <a:gd name="connsiteX7" fmla="*/ 124680 w 229139"/>
                  <a:gd name="connsiteY7" fmla="*/ 29652 h 172996"/>
                  <a:gd name="connsiteX8" fmla="*/ 176910 w 229139"/>
                  <a:gd name="connsiteY8" fmla="*/ 50 h 172996"/>
                  <a:gd name="connsiteX9" fmla="*/ 215593 w 229139"/>
                  <a:gd name="connsiteY9" fmla="*/ 13998 h 172996"/>
                  <a:gd name="connsiteX10" fmla="*/ 229140 w 229139"/>
                  <a:gd name="connsiteY10" fmla="*/ 56896 h 172996"/>
                  <a:gd name="connsiteX11" fmla="*/ 229140 w 229139"/>
                  <a:gd name="connsiteY11" fmla="*/ 172996 h 172996"/>
                  <a:gd name="connsiteX12" fmla="*/ 200642 w 229139"/>
                  <a:gd name="connsiteY12" fmla="*/ 172996 h 172996"/>
                  <a:gd name="connsiteX13" fmla="*/ 200642 w 229139"/>
                  <a:gd name="connsiteY13" fmla="*/ 66379 h 172996"/>
                  <a:gd name="connsiteX14" fmla="*/ 197832 w 229139"/>
                  <a:gd name="connsiteY14" fmla="*/ 41593 h 172996"/>
                  <a:gd name="connsiteX15" fmla="*/ 187697 w 229139"/>
                  <a:gd name="connsiteY15" fmla="*/ 29401 h 172996"/>
                  <a:gd name="connsiteX16" fmla="*/ 170488 w 229139"/>
                  <a:gd name="connsiteY16" fmla="*/ 24785 h 172996"/>
                  <a:gd name="connsiteX17" fmla="*/ 140886 w 229139"/>
                  <a:gd name="connsiteY17" fmla="*/ 36626 h 172996"/>
                  <a:gd name="connsiteX18" fmla="*/ 129095 w 229139"/>
                  <a:gd name="connsiteY18" fmla="*/ 74607 h 172996"/>
                  <a:gd name="connsiteX19" fmla="*/ 129095 w 229139"/>
                  <a:gd name="connsiteY19" fmla="*/ 172846 h 172996"/>
                  <a:gd name="connsiteX20" fmla="*/ 100446 w 229139"/>
                  <a:gd name="connsiteY20" fmla="*/ 172846 h 172996"/>
                  <a:gd name="connsiteX21" fmla="*/ 100446 w 229139"/>
                  <a:gd name="connsiteY21" fmla="*/ 62967 h 172996"/>
                  <a:gd name="connsiteX22" fmla="*/ 93422 w 229139"/>
                  <a:gd name="connsiteY22" fmla="*/ 34318 h 172996"/>
                  <a:gd name="connsiteX23" fmla="*/ 70493 w 229139"/>
                  <a:gd name="connsiteY23" fmla="*/ 24785 h 172996"/>
                  <a:gd name="connsiteX24" fmla="*/ 48116 w 229139"/>
                  <a:gd name="connsiteY24" fmla="*/ 31157 h 172996"/>
                  <a:gd name="connsiteX25" fmla="*/ 33214 w 229139"/>
                  <a:gd name="connsiteY25" fmla="*/ 49772 h 172996"/>
                  <a:gd name="connsiteX26" fmla="*/ 28598 w 229139"/>
                  <a:gd name="connsiteY26" fmla="*/ 85093 h 172996"/>
                  <a:gd name="connsiteX27" fmla="*/ 28598 w 229139"/>
                  <a:gd name="connsiteY27" fmla="*/ 172846 h 172996"/>
                  <a:gd name="connsiteX28" fmla="*/ 0 w 229139"/>
                  <a:gd name="connsiteY28" fmla="*/ 172846 h 17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29139" h="172996">
                    <a:moveTo>
                      <a:pt x="0" y="172896"/>
                    </a:moveTo>
                    <a:lnTo>
                      <a:pt x="0" y="3813"/>
                    </a:lnTo>
                    <a:lnTo>
                      <a:pt x="25638" y="3813"/>
                    </a:lnTo>
                    <a:lnTo>
                      <a:pt x="25638" y="27545"/>
                    </a:lnTo>
                    <a:cubicBezTo>
                      <a:pt x="30956" y="19266"/>
                      <a:pt x="37981" y="12593"/>
                      <a:pt x="46811" y="7576"/>
                    </a:cubicBezTo>
                    <a:cubicBezTo>
                      <a:pt x="55642" y="2559"/>
                      <a:pt x="65676" y="0"/>
                      <a:pt x="76915" y="0"/>
                    </a:cubicBezTo>
                    <a:cubicBezTo>
                      <a:pt x="89458" y="0"/>
                      <a:pt x="99694" y="2609"/>
                      <a:pt x="107721" y="7827"/>
                    </a:cubicBezTo>
                    <a:cubicBezTo>
                      <a:pt x="115749" y="13045"/>
                      <a:pt x="121368" y="20320"/>
                      <a:pt x="124680" y="29652"/>
                    </a:cubicBezTo>
                    <a:cubicBezTo>
                      <a:pt x="138076" y="9884"/>
                      <a:pt x="155486" y="50"/>
                      <a:pt x="176910" y="50"/>
                    </a:cubicBezTo>
                    <a:cubicBezTo>
                      <a:pt x="193668" y="50"/>
                      <a:pt x="206562" y="4716"/>
                      <a:pt x="215593" y="13998"/>
                    </a:cubicBezTo>
                    <a:cubicBezTo>
                      <a:pt x="224625" y="23280"/>
                      <a:pt x="229140" y="37580"/>
                      <a:pt x="229140" y="56896"/>
                    </a:cubicBezTo>
                    <a:lnTo>
                      <a:pt x="229140" y="172996"/>
                    </a:lnTo>
                    <a:lnTo>
                      <a:pt x="200642" y="172996"/>
                    </a:lnTo>
                    <a:lnTo>
                      <a:pt x="200642" y="66379"/>
                    </a:lnTo>
                    <a:cubicBezTo>
                      <a:pt x="200642" y="54889"/>
                      <a:pt x="199688" y="46661"/>
                      <a:pt x="197832" y="41593"/>
                    </a:cubicBezTo>
                    <a:cubicBezTo>
                      <a:pt x="195975" y="36576"/>
                      <a:pt x="192614" y="32512"/>
                      <a:pt x="187697" y="29401"/>
                    </a:cubicBezTo>
                    <a:cubicBezTo>
                      <a:pt x="182830" y="26341"/>
                      <a:pt x="177060" y="24785"/>
                      <a:pt x="170488" y="24785"/>
                    </a:cubicBezTo>
                    <a:cubicBezTo>
                      <a:pt x="158597" y="24785"/>
                      <a:pt x="148713" y="28749"/>
                      <a:pt x="140886" y="36626"/>
                    </a:cubicBezTo>
                    <a:cubicBezTo>
                      <a:pt x="133009" y="44554"/>
                      <a:pt x="129095" y="57197"/>
                      <a:pt x="129095" y="74607"/>
                    </a:cubicBezTo>
                    <a:lnTo>
                      <a:pt x="129095" y="172846"/>
                    </a:lnTo>
                    <a:lnTo>
                      <a:pt x="100446" y="172846"/>
                    </a:lnTo>
                    <a:lnTo>
                      <a:pt x="100446" y="62967"/>
                    </a:lnTo>
                    <a:cubicBezTo>
                      <a:pt x="100446" y="50223"/>
                      <a:pt x="98088" y="40690"/>
                      <a:pt x="93422" y="34318"/>
                    </a:cubicBezTo>
                    <a:cubicBezTo>
                      <a:pt x="88756" y="27946"/>
                      <a:pt x="81129" y="24785"/>
                      <a:pt x="70493" y="24785"/>
                    </a:cubicBezTo>
                    <a:cubicBezTo>
                      <a:pt x="62415" y="24785"/>
                      <a:pt x="54989" y="26893"/>
                      <a:pt x="48116" y="31157"/>
                    </a:cubicBezTo>
                    <a:cubicBezTo>
                      <a:pt x="41292" y="35422"/>
                      <a:pt x="36325" y="41593"/>
                      <a:pt x="33214" y="49772"/>
                    </a:cubicBezTo>
                    <a:cubicBezTo>
                      <a:pt x="30154" y="57950"/>
                      <a:pt x="28598" y="69740"/>
                      <a:pt x="28598" y="85093"/>
                    </a:cubicBezTo>
                    <a:lnTo>
                      <a:pt x="28598" y="172846"/>
                    </a:lnTo>
                    <a:lnTo>
                      <a:pt x="0" y="172846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58" name="群組 57">
              <a:extLst>
                <a:ext uri="{FF2B5EF4-FFF2-40B4-BE49-F238E27FC236}">
                  <a16:creationId xmlns:a16="http://schemas.microsoft.com/office/drawing/2014/main" id="{B131A6A1-AE1E-4D9A-AC00-0FC6DCBFA580}"/>
                </a:ext>
              </a:extLst>
            </p:cNvPr>
            <p:cNvGrpSpPr/>
            <p:nvPr/>
          </p:nvGrpSpPr>
          <p:grpSpPr>
            <a:xfrm>
              <a:off x="6880237" y="3603924"/>
              <a:ext cx="737794" cy="241432"/>
              <a:chOff x="6880237" y="3603924"/>
              <a:chExt cx="737794" cy="241432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BFD525D6-5736-4FA0-B86E-B200BD620281}"/>
                  </a:ext>
                </a:extLst>
              </p:cNvPr>
              <p:cNvSpPr/>
              <p:nvPr/>
            </p:nvSpPr>
            <p:spPr>
              <a:xfrm>
                <a:off x="6880237" y="3603924"/>
                <a:ext cx="90612" cy="241432"/>
              </a:xfrm>
              <a:custGeom>
                <a:avLst/>
                <a:gdLst>
                  <a:gd name="connsiteX0" fmla="*/ 0 w 90612"/>
                  <a:gd name="connsiteY0" fmla="*/ 241432 h 241432"/>
                  <a:gd name="connsiteX1" fmla="*/ 67683 w 90612"/>
                  <a:gd name="connsiteY1" fmla="*/ 0 h 241432"/>
                  <a:gd name="connsiteX2" fmla="*/ 90612 w 90612"/>
                  <a:gd name="connsiteY2" fmla="*/ 0 h 241432"/>
                  <a:gd name="connsiteX3" fmla="*/ 23079 w 90612"/>
                  <a:gd name="connsiteY3" fmla="*/ 241432 h 241432"/>
                  <a:gd name="connsiteX4" fmla="*/ 0 w 90612"/>
                  <a:gd name="connsiteY4" fmla="*/ 241432 h 241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612" h="241432">
                    <a:moveTo>
                      <a:pt x="0" y="241432"/>
                    </a:moveTo>
                    <a:lnTo>
                      <a:pt x="67683" y="0"/>
                    </a:lnTo>
                    <a:lnTo>
                      <a:pt x="90612" y="0"/>
                    </a:lnTo>
                    <a:lnTo>
                      <a:pt x="23079" y="241432"/>
                    </a:lnTo>
                    <a:lnTo>
                      <a:pt x="0" y="241432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191C1278-7E57-4CC7-A516-3861038C636F}"/>
                  </a:ext>
                </a:extLst>
              </p:cNvPr>
              <p:cNvSpPr/>
              <p:nvPr/>
            </p:nvSpPr>
            <p:spPr>
              <a:xfrm>
                <a:off x="6976619" y="3613155"/>
                <a:ext cx="82484" cy="230444"/>
              </a:xfrm>
              <a:custGeom>
                <a:avLst/>
                <a:gdLst>
                  <a:gd name="connsiteX0" fmla="*/ 78320 w 82484"/>
                  <a:gd name="connsiteY0" fmla="*/ 202548 h 230444"/>
                  <a:gd name="connsiteX1" fmla="*/ 82485 w 82484"/>
                  <a:gd name="connsiteY1" fmla="*/ 227886 h 230444"/>
                  <a:gd name="connsiteX2" fmla="*/ 60810 w 82484"/>
                  <a:gd name="connsiteY2" fmla="*/ 230444 h 230444"/>
                  <a:gd name="connsiteX3" fmla="*/ 36627 w 82484"/>
                  <a:gd name="connsiteY3" fmla="*/ 225527 h 230444"/>
                  <a:gd name="connsiteX4" fmla="*/ 24535 w 82484"/>
                  <a:gd name="connsiteY4" fmla="*/ 212533 h 230444"/>
                  <a:gd name="connsiteX5" fmla="*/ 21023 w 82484"/>
                  <a:gd name="connsiteY5" fmla="*/ 178666 h 230444"/>
                  <a:gd name="connsiteX6" fmla="*/ 21023 w 82484"/>
                  <a:gd name="connsiteY6" fmla="*/ 81381 h 230444"/>
                  <a:gd name="connsiteX7" fmla="*/ 0 w 82484"/>
                  <a:gd name="connsiteY7" fmla="*/ 81381 h 230444"/>
                  <a:gd name="connsiteX8" fmla="*/ 0 w 82484"/>
                  <a:gd name="connsiteY8" fmla="*/ 59104 h 230444"/>
                  <a:gd name="connsiteX9" fmla="*/ 21023 w 82484"/>
                  <a:gd name="connsiteY9" fmla="*/ 59104 h 230444"/>
                  <a:gd name="connsiteX10" fmla="*/ 21023 w 82484"/>
                  <a:gd name="connsiteY10" fmla="*/ 17209 h 230444"/>
                  <a:gd name="connsiteX11" fmla="*/ 49521 w 82484"/>
                  <a:gd name="connsiteY11" fmla="*/ 0 h 230444"/>
                  <a:gd name="connsiteX12" fmla="*/ 49521 w 82484"/>
                  <a:gd name="connsiteY12" fmla="*/ 59054 h 230444"/>
                  <a:gd name="connsiteX13" fmla="*/ 78320 w 82484"/>
                  <a:gd name="connsiteY13" fmla="*/ 59054 h 230444"/>
                  <a:gd name="connsiteX14" fmla="*/ 78320 w 82484"/>
                  <a:gd name="connsiteY14" fmla="*/ 81330 h 230444"/>
                  <a:gd name="connsiteX15" fmla="*/ 49521 w 82484"/>
                  <a:gd name="connsiteY15" fmla="*/ 81330 h 230444"/>
                  <a:gd name="connsiteX16" fmla="*/ 49521 w 82484"/>
                  <a:gd name="connsiteY16" fmla="*/ 180221 h 230444"/>
                  <a:gd name="connsiteX17" fmla="*/ 51026 w 82484"/>
                  <a:gd name="connsiteY17" fmla="*/ 195976 h 230444"/>
                  <a:gd name="connsiteX18" fmla="*/ 55943 w 82484"/>
                  <a:gd name="connsiteY18" fmla="*/ 201545 h 230444"/>
                  <a:gd name="connsiteX19" fmla="*/ 65726 w 82484"/>
                  <a:gd name="connsiteY19" fmla="*/ 203602 h 230444"/>
                  <a:gd name="connsiteX20" fmla="*/ 78320 w 82484"/>
                  <a:gd name="connsiteY20" fmla="*/ 202548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84" h="230444">
                    <a:moveTo>
                      <a:pt x="78320" y="202548"/>
                    </a:moveTo>
                    <a:lnTo>
                      <a:pt x="82485" y="227886"/>
                    </a:lnTo>
                    <a:cubicBezTo>
                      <a:pt x="74407" y="229591"/>
                      <a:pt x="67182" y="230444"/>
                      <a:pt x="60810" y="230444"/>
                    </a:cubicBezTo>
                    <a:cubicBezTo>
                      <a:pt x="50424" y="230444"/>
                      <a:pt x="42346" y="228789"/>
                      <a:pt x="36627" y="225527"/>
                    </a:cubicBezTo>
                    <a:cubicBezTo>
                      <a:pt x="30907" y="222216"/>
                      <a:pt x="26842" y="217901"/>
                      <a:pt x="24535" y="212533"/>
                    </a:cubicBezTo>
                    <a:cubicBezTo>
                      <a:pt x="22177" y="207164"/>
                      <a:pt x="21023" y="195875"/>
                      <a:pt x="21023" y="178666"/>
                    </a:cubicBezTo>
                    <a:lnTo>
                      <a:pt x="21023" y="81381"/>
                    </a:lnTo>
                    <a:lnTo>
                      <a:pt x="0" y="81381"/>
                    </a:lnTo>
                    <a:lnTo>
                      <a:pt x="0" y="59104"/>
                    </a:lnTo>
                    <a:lnTo>
                      <a:pt x="21023" y="59104"/>
                    </a:lnTo>
                    <a:lnTo>
                      <a:pt x="21023" y="17209"/>
                    </a:lnTo>
                    <a:lnTo>
                      <a:pt x="49521" y="0"/>
                    </a:lnTo>
                    <a:lnTo>
                      <a:pt x="49521" y="59054"/>
                    </a:lnTo>
                    <a:lnTo>
                      <a:pt x="78320" y="59054"/>
                    </a:lnTo>
                    <a:lnTo>
                      <a:pt x="78320" y="81330"/>
                    </a:lnTo>
                    <a:lnTo>
                      <a:pt x="49521" y="81330"/>
                    </a:lnTo>
                    <a:lnTo>
                      <a:pt x="49521" y="180221"/>
                    </a:lnTo>
                    <a:cubicBezTo>
                      <a:pt x="49521" y="188399"/>
                      <a:pt x="50022" y="193668"/>
                      <a:pt x="51026" y="195976"/>
                    </a:cubicBezTo>
                    <a:cubicBezTo>
                      <a:pt x="52029" y="198334"/>
                      <a:pt x="53685" y="200190"/>
                      <a:pt x="55943" y="201545"/>
                    </a:cubicBezTo>
                    <a:cubicBezTo>
                      <a:pt x="58201" y="202950"/>
                      <a:pt x="61512" y="203602"/>
                      <a:pt x="65726" y="203602"/>
                    </a:cubicBezTo>
                    <a:cubicBezTo>
                      <a:pt x="68887" y="203652"/>
                      <a:pt x="73102" y="203301"/>
                      <a:pt x="78320" y="2025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658EE1A2-35B8-4A25-A230-A4ABB96A6134}"/>
                  </a:ext>
                </a:extLst>
              </p:cNvPr>
              <p:cNvSpPr/>
              <p:nvPr/>
            </p:nvSpPr>
            <p:spPr>
              <a:xfrm>
                <a:off x="7073403" y="3668496"/>
                <a:ext cx="155836" cy="176709"/>
              </a:xfrm>
              <a:custGeom>
                <a:avLst/>
                <a:gdLst>
                  <a:gd name="connsiteX0" fmla="*/ 125332 w 155836"/>
                  <a:gd name="connsiteY0" fmla="*/ 118408 h 176709"/>
                  <a:gd name="connsiteX1" fmla="*/ 154934 w 155836"/>
                  <a:gd name="connsiteY1" fmla="*/ 122071 h 176709"/>
                  <a:gd name="connsiteX2" fmla="*/ 128995 w 155836"/>
                  <a:gd name="connsiteY2" fmla="*/ 162360 h 176709"/>
                  <a:gd name="connsiteX3" fmla="*/ 80578 w 155836"/>
                  <a:gd name="connsiteY3" fmla="*/ 176709 h 176709"/>
                  <a:gd name="connsiteX4" fmla="*/ 21725 w 155836"/>
                  <a:gd name="connsiteY4" fmla="*/ 153880 h 176709"/>
                  <a:gd name="connsiteX5" fmla="*/ 0 w 155836"/>
                  <a:gd name="connsiteY5" fmla="*/ 89810 h 176709"/>
                  <a:gd name="connsiteX6" fmla="*/ 21976 w 155836"/>
                  <a:gd name="connsiteY6" fmla="*/ 23581 h 176709"/>
                  <a:gd name="connsiteX7" fmla="*/ 78972 w 155836"/>
                  <a:gd name="connsiteY7" fmla="*/ 0 h 176709"/>
                  <a:gd name="connsiteX8" fmla="*/ 134363 w 155836"/>
                  <a:gd name="connsiteY8" fmla="*/ 23080 h 176709"/>
                  <a:gd name="connsiteX9" fmla="*/ 155837 w 155836"/>
                  <a:gd name="connsiteY9" fmla="*/ 88054 h 176709"/>
                  <a:gd name="connsiteX10" fmla="*/ 155687 w 155836"/>
                  <a:gd name="connsiteY10" fmla="*/ 95680 h 176709"/>
                  <a:gd name="connsiteX11" fmla="*/ 29552 w 155836"/>
                  <a:gd name="connsiteY11" fmla="*/ 95680 h 176709"/>
                  <a:gd name="connsiteX12" fmla="*/ 45306 w 155836"/>
                  <a:gd name="connsiteY12" fmla="*/ 138377 h 176709"/>
                  <a:gd name="connsiteX13" fmla="*/ 80678 w 155836"/>
                  <a:gd name="connsiteY13" fmla="*/ 153178 h 176709"/>
                  <a:gd name="connsiteX14" fmla="*/ 107571 w 155836"/>
                  <a:gd name="connsiteY14" fmla="*/ 144899 h 176709"/>
                  <a:gd name="connsiteX15" fmla="*/ 125332 w 155836"/>
                  <a:gd name="connsiteY15" fmla="*/ 118408 h 176709"/>
                  <a:gd name="connsiteX16" fmla="*/ 31207 w 155836"/>
                  <a:gd name="connsiteY16" fmla="*/ 72048 h 176709"/>
                  <a:gd name="connsiteX17" fmla="*/ 125633 w 155836"/>
                  <a:gd name="connsiteY17" fmla="*/ 72048 h 176709"/>
                  <a:gd name="connsiteX18" fmla="*/ 114796 w 155836"/>
                  <a:gd name="connsiteY18" fmla="*/ 40038 h 176709"/>
                  <a:gd name="connsiteX19" fmla="*/ 79274 w 155836"/>
                  <a:gd name="connsiteY19" fmla="*/ 23481 h 176709"/>
                  <a:gd name="connsiteX20" fmla="*/ 46058 w 155836"/>
                  <a:gd name="connsiteY20" fmla="*/ 36676 h 176709"/>
                  <a:gd name="connsiteX21" fmla="*/ 31207 w 155836"/>
                  <a:gd name="connsiteY21" fmla="*/ 72048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5836" h="176709">
                    <a:moveTo>
                      <a:pt x="125332" y="118408"/>
                    </a:moveTo>
                    <a:lnTo>
                      <a:pt x="154934" y="122071"/>
                    </a:lnTo>
                    <a:cubicBezTo>
                      <a:pt x="150268" y="139380"/>
                      <a:pt x="141588" y="152827"/>
                      <a:pt x="128995" y="162360"/>
                    </a:cubicBezTo>
                    <a:cubicBezTo>
                      <a:pt x="116351" y="171893"/>
                      <a:pt x="100246" y="176709"/>
                      <a:pt x="80578" y="176709"/>
                    </a:cubicBezTo>
                    <a:cubicBezTo>
                      <a:pt x="55843" y="176709"/>
                      <a:pt x="36225" y="169083"/>
                      <a:pt x="21725" y="153880"/>
                    </a:cubicBezTo>
                    <a:cubicBezTo>
                      <a:pt x="7225" y="138628"/>
                      <a:pt x="0" y="117304"/>
                      <a:pt x="0" y="89810"/>
                    </a:cubicBezTo>
                    <a:cubicBezTo>
                      <a:pt x="0" y="61362"/>
                      <a:pt x="7325" y="39285"/>
                      <a:pt x="21976" y="23581"/>
                    </a:cubicBezTo>
                    <a:cubicBezTo>
                      <a:pt x="36627" y="7877"/>
                      <a:pt x="55642" y="0"/>
                      <a:pt x="78972" y="0"/>
                    </a:cubicBezTo>
                    <a:cubicBezTo>
                      <a:pt x="101600" y="0"/>
                      <a:pt x="120064" y="7676"/>
                      <a:pt x="134363" y="23080"/>
                    </a:cubicBezTo>
                    <a:cubicBezTo>
                      <a:pt x="148713" y="38483"/>
                      <a:pt x="155837" y="60107"/>
                      <a:pt x="155837" y="88054"/>
                    </a:cubicBezTo>
                    <a:cubicBezTo>
                      <a:pt x="155837" y="89759"/>
                      <a:pt x="155787" y="92318"/>
                      <a:pt x="155687" y="95680"/>
                    </a:cubicBezTo>
                    <a:lnTo>
                      <a:pt x="29552" y="95680"/>
                    </a:lnTo>
                    <a:cubicBezTo>
                      <a:pt x="30605" y="114244"/>
                      <a:pt x="35874" y="128493"/>
                      <a:pt x="45306" y="138377"/>
                    </a:cubicBezTo>
                    <a:cubicBezTo>
                      <a:pt x="54739" y="148261"/>
                      <a:pt x="66529" y="153178"/>
                      <a:pt x="80678" y="153178"/>
                    </a:cubicBezTo>
                    <a:cubicBezTo>
                      <a:pt x="91165" y="153178"/>
                      <a:pt x="100145" y="150419"/>
                      <a:pt x="107571" y="144899"/>
                    </a:cubicBezTo>
                    <a:cubicBezTo>
                      <a:pt x="115046" y="139330"/>
                      <a:pt x="120967" y="130500"/>
                      <a:pt x="125332" y="118408"/>
                    </a:cubicBezTo>
                    <a:close/>
                    <a:moveTo>
                      <a:pt x="31207" y="72048"/>
                    </a:moveTo>
                    <a:lnTo>
                      <a:pt x="125633" y="72048"/>
                    </a:lnTo>
                    <a:cubicBezTo>
                      <a:pt x="124379" y="57799"/>
                      <a:pt x="120766" y="47163"/>
                      <a:pt x="114796" y="40038"/>
                    </a:cubicBezTo>
                    <a:cubicBezTo>
                      <a:pt x="105664" y="29000"/>
                      <a:pt x="93823" y="23481"/>
                      <a:pt x="79274" y="23481"/>
                    </a:cubicBezTo>
                    <a:cubicBezTo>
                      <a:pt x="66128" y="23481"/>
                      <a:pt x="55040" y="27896"/>
                      <a:pt x="46058" y="36676"/>
                    </a:cubicBezTo>
                    <a:cubicBezTo>
                      <a:pt x="37128" y="45507"/>
                      <a:pt x="32161" y="57298"/>
                      <a:pt x="31207" y="720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14A736A5-4750-41F1-9495-0B1BCDCB9E62}"/>
                  </a:ext>
                </a:extLst>
              </p:cNvPr>
              <p:cNvSpPr/>
              <p:nvPr/>
            </p:nvSpPr>
            <p:spPr>
              <a:xfrm>
                <a:off x="7252872" y="3668396"/>
                <a:ext cx="140484" cy="176709"/>
              </a:xfrm>
              <a:custGeom>
                <a:avLst/>
                <a:gdLst>
                  <a:gd name="connsiteX0" fmla="*/ 0 w 140484"/>
                  <a:gd name="connsiteY0" fmla="*/ 122472 h 176709"/>
                  <a:gd name="connsiteX1" fmla="*/ 28348 w 140484"/>
                  <a:gd name="connsiteY1" fmla="*/ 118007 h 176709"/>
                  <a:gd name="connsiteX2" fmla="*/ 41643 w 140484"/>
                  <a:gd name="connsiteY2" fmla="*/ 144147 h 176709"/>
                  <a:gd name="connsiteX3" fmla="*/ 72149 w 140484"/>
                  <a:gd name="connsiteY3" fmla="*/ 153228 h 176709"/>
                  <a:gd name="connsiteX4" fmla="*/ 101450 w 140484"/>
                  <a:gd name="connsiteY4" fmla="*/ 145201 h 176709"/>
                  <a:gd name="connsiteX5" fmla="*/ 110983 w 140484"/>
                  <a:gd name="connsiteY5" fmla="*/ 126335 h 176709"/>
                  <a:gd name="connsiteX6" fmla="*/ 102553 w 140484"/>
                  <a:gd name="connsiteY6" fmla="*/ 111033 h 176709"/>
                  <a:gd name="connsiteX7" fmla="*/ 73252 w 140484"/>
                  <a:gd name="connsiteY7" fmla="*/ 101299 h 176709"/>
                  <a:gd name="connsiteX8" fmla="*/ 29552 w 140484"/>
                  <a:gd name="connsiteY8" fmla="*/ 87502 h 176709"/>
                  <a:gd name="connsiteX9" fmla="*/ 11088 w 140484"/>
                  <a:gd name="connsiteY9" fmla="*/ 71396 h 176709"/>
                  <a:gd name="connsiteX10" fmla="*/ 4816 w 140484"/>
                  <a:gd name="connsiteY10" fmla="*/ 48718 h 176709"/>
                  <a:gd name="connsiteX11" fmla="*/ 9984 w 140484"/>
                  <a:gd name="connsiteY11" fmla="*/ 27796 h 176709"/>
                  <a:gd name="connsiteX12" fmla="*/ 24083 w 140484"/>
                  <a:gd name="connsiteY12" fmla="*/ 11791 h 176709"/>
                  <a:gd name="connsiteX13" fmla="*/ 42295 w 140484"/>
                  <a:gd name="connsiteY13" fmla="*/ 3412 h 176709"/>
                  <a:gd name="connsiteX14" fmla="*/ 67081 w 140484"/>
                  <a:gd name="connsiteY14" fmla="*/ 0 h 176709"/>
                  <a:gd name="connsiteX15" fmla="*/ 102052 w 140484"/>
                  <a:gd name="connsiteY15" fmla="*/ 5720 h 176709"/>
                  <a:gd name="connsiteX16" fmla="*/ 124279 w 140484"/>
                  <a:gd name="connsiteY16" fmla="*/ 21223 h 176709"/>
                  <a:gd name="connsiteX17" fmla="*/ 134163 w 140484"/>
                  <a:gd name="connsiteY17" fmla="*/ 47413 h 176709"/>
                  <a:gd name="connsiteX18" fmla="*/ 106116 w 140484"/>
                  <a:gd name="connsiteY18" fmla="*/ 51227 h 176709"/>
                  <a:gd name="connsiteX19" fmla="*/ 95027 w 140484"/>
                  <a:gd name="connsiteY19" fmla="*/ 30856 h 176709"/>
                  <a:gd name="connsiteX20" fmla="*/ 69139 w 140484"/>
                  <a:gd name="connsiteY20" fmla="*/ 23531 h 176709"/>
                  <a:gd name="connsiteX21" fmla="*/ 40941 w 140484"/>
                  <a:gd name="connsiteY21" fmla="*/ 30054 h 176709"/>
                  <a:gd name="connsiteX22" fmla="*/ 32512 w 140484"/>
                  <a:gd name="connsiteY22" fmla="*/ 45356 h 176709"/>
                  <a:gd name="connsiteX23" fmla="*/ 36024 w 140484"/>
                  <a:gd name="connsiteY23" fmla="*/ 55391 h 176709"/>
                  <a:gd name="connsiteX24" fmla="*/ 47012 w 140484"/>
                  <a:gd name="connsiteY24" fmla="*/ 63017 h 176709"/>
                  <a:gd name="connsiteX25" fmla="*/ 72349 w 140484"/>
                  <a:gd name="connsiteY25" fmla="*/ 70342 h 176709"/>
                  <a:gd name="connsiteX26" fmla="*/ 114796 w 140484"/>
                  <a:gd name="connsiteY26" fmla="*/ 83638 h 176709"/>
                  <a:gd name="connsiteX27" fmla="*/ 133661 w 140484"/>
                  <a:gd name="connsiteY27" fmla="*/ 98690 h 176709"/>
                  <a:gd name="connsiteX28" fmla="*/ 140484 w 140484"/>
                  <a:gd name="connsiteY28" fmla="*/ 123225 h 176709"/>
                  <a:gd name="connsiteX29" fmla="*/ 132105 w 140484"/>
                  <a:gd name="connsiteY29" fmla="*/ 150218 h 176709"/>
                  <a:gd name="connsiteX30" fmla="*/ 107972 w 140484"/>
                  <a:gd name="connsiteY30" fmla="*/ 169785 h 176709"/>
                  <a:gd name="connsiteX31" fmla="*/ 72299 w 140484"/>
                  <a:gd name="connsiteY31" fmla="*/ 176709 h 176709"/>
                  <a:gd name="connsiteX32" fmla="*/ 22076 w 140484"/>
                  <a:gd name="connsiteY32" fmla="*/ 163012 h 176709"/>
                  <a:gd name="connsiteX33" fmla="*/ 0 w 140484"/>
                  <a:gd name="connsiteY33" fmla="*/ 122472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0484" h="176709">
                    <a:moveTo>
                      <a:pt x="0" y="122472"/>
                    </a:moveTo>
                    <a:lnTo>
                      <a:pt x="28348" y="118007"/>
                    </a:lnTo>
                    <a:cubicBezTo>
                      <a:pt x="29953" y="129346"/>
                      <a:pt x="34368" y="138076"/>
                      <a:pt x="41643" y="144147"/>
                    </a:cubicBezTo>
                    <a:cubicBezTo>
                      <a:pt x="48919" y="150218"/>
                      <a:pt x="59104" y="153228"/>
                      <a:pt x="72149" y="153228"/>
                    </a:cubicBezTo>
                    <a:cubicBezTo>
                      <a:pt x="85294" y="153228"/>
                      <a:pt x="95078" y="150569"/>
                      <a:pt x="101450" y="145201"/>
                    </a:cubicBezTo>
                    <a:cubicBezTo>
                      <a:pt x="107822" y="139832"/>
                      <a:pt x="110983" y="133560"/>
                      <a:pt x="110983" y="126335"/>
                    </a:cubicBezTo>
                    <a:cubicBezTo>
                      <a:pt x="110983" y="119863"/>
                      <a:pt x="108173" y="114746"/>
                      <a:pt x="102553" y="111033"/>
                    </a:cubicBezTo>
                    <a:cubicBezTo>
                      <a:pt x="98640" y="108474"/>
                      <a:pt x="88856" y="105263"/>
                      <a:pt x="73252" y="101299"/>
                    </a:cubicBezTo>
                    <a:cubicBezTo>
                      <a:pt x="52230" y="95981"/>
                      <a:pt x="37680" y="91415"/>
                      <a:pt x="29552" y="87502"/>
                    </a:cubicBezTo>
                    <a:cubicBezTo>
                      <a:pt x="21424" y="83588"/>
                      <a:pt x="15252" y="78270"/>
                      <a:pt x="11088" y="71396"/>
                    </a:cubicBezTo>
                    <a:cubicBezTo>
                      <a:pt x="6874" y="64573"/>
                      <a:pt x="4816" y="56996"/>
                      <a:pt x="4816" y="48718"/>
                    </a:cubicBezTo>
                    <a:cubicBezTo>
                      <a:pt x="4816" y="41192"/>
                      <a:pt x="6522" y="34218"/>
                      <a:pt x="9984" y="27796"/>
                    </a:cubicBezTo>
                    <a:cubicBezTo>
                      <a:pt x="13446" y="21374"/>
                      <a:pt x="18112" y="16055"/>
                      <a:pt x="24083" y="11791"/>
                    </a:cubicBezTo>
                    <a:cubicBezTo>
                      <a:pt x="28548" y="8479"/>
                      <a:pt x="34619" y="5720"/>
                      <a:pt x="42295" y="3412"/>
                    </a:cubicBezTo>
                    <a:cubicBezTo>
                      <a:pt x="49972" y="1104"/>
                      <a:pt x="58251" y="0"/>
                      <a:pt x="67081" y="0"/>
                    </a:cubicBezTo>
                    <a:cubicBezTo>
                      <a:pt x="80327" y="0"/>
                      <a:pt x="92017" y="1907"/>
                      <a:pt x="102052" y="5720"/>
                    </a:cubicBezTo>
                    <a:cubicBezTo>
                      <a:pt x="112086" y="9533"/>
                      <a:pt x="119512" y="14701"/>
                      <a:pt x="124279" y="21223"/>
                    </a:cubicBezTo>
                    <a:cubicBezTo>
                      <a:pt x="129045" y="27746"/>
                      <a:pt x="132356" y="36476"/>
                      <a:pt x="134163" y="47413"/>
                    </a:cubicBezTo>
                    <a:lnTo>
                      <a:pt x="106116" y="51227"/>
                    </a:lnTo>
                    <a:cubicBezTo>
                      <a:pt x="104862" y="42547"/>
                      <a:pt x="101148" y="35723"/>
                      <a:pt x="95027" y="30856"/>
                    </a:cubicBezTo>
                    <a:cubicBezTo>
                      <a:pt x="88906" y="25990"/>
                      <a:pt x="80277" y="23531"/>
                      <a:pt x="69139" y="23531"/>
                    </a:cubicBezTo>
                    <a:cubicBezTo>
                      <a:pt x="55993" y="23531"/>
                      <a:pt x="46561" y="25689"/>
                      <a:pt x="40941" y="30054"/>
                    </a:cubicBezTo>
                    <a:cubicBezTo>
                      <a:pt x="35321" y="34419"/>
                      <a:pt x="32512" y="39486"/>
                      <a:pt x="32512" y="45356"/>
                    </a:cubicBezTo>
                    <a:cubicBezTo>
                      <a:pt x="32512" y="49069"/>
                      <a:pt x="33666" y="52431"/>
                      <a:pt x="36024" y="55391"/>
                    </a:cubicBezTo>
                    <a:cubicBezTo>
                      <a:pt x="38382" y="58451"/>
                      <a:pt x="42045" y="61010"/>
                      <a:pt x="47012" y="63017"/>
                    </a:cubicBezTo>
                    <a:cubicBezTo>
                      <a:pt x="49872" y="64071"/>
                      <a:pt x="58301" y="66529"/>
                      <a:pt x="72349" y="70342"/>
                    </a:cubicBezTo>
                    <a:cubicBezTo>
                      <a:pt x="92619" y="75761"/>
                      <a:pt x="106768" y="80176"/>
                      <a:pt x="114796" y="83638"/>
                    </a:cubicBezTo>
                    <a:cubicBezTo>
                      <a:pt x="122823" y="87100"/>
                      <a:pt x="129095" y="92118"/>
                      <a:pt x="133661" y="98690"/>
                    </a:cubicBezTo>
                    <a:cubicBezTo>
                      <a:pt x="138226" y="105263"/>
                      <a:pt x="140484" y="113441"/>
                      <a:pt x="140484" y="123225"/>
                    </a:cubicBezTo>
                    <a:cubicBezTo>
                      <a:pt x="140484" y="132758"/>
                      <a:pt x="137674" y="141789"/>
                      <a:pt x="132105" y="150218"/>
                    </a:cubicBezTo>
                    <a:cubicBezTo>
                      <a:pt x="126536" y="158647"/>
                      <a:pt x="118509" y="165169"/>
                      <a:pt x="107972" y="169785"/>
                    </a:cubicBezTo>
                    <a:cubicBezTo>
                      <a:pt x="97486" y="174401"/>
                      <a:pt x="85595" y="176709"/>
                      <a:pt x="72299" y="176709"/>
                    </a:cubicBezTo>
                    <a:cubicBezTo>
                      <a:pt x="50324" y="176709"/>
                      <a:pt x="33565" y="172143"/>
                      <a:pt x="22076" y="163012"/>
                    </a:cubicBezTo>
                    <a:cubicBezTo>
                      <a:pt x="10536" y="153981"/>
                      <a:pt x="3161" y="140434"/>
                      <a:pt x="0" y="122472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842E28F7-8073-4735-9B56-D0A26B8BF919}"/>
                  </a:ext>
                </a:extLst>
              </p:cNvPr>
              <p:cNvSpPr/>
              <p:nvPr/>
            </p:nvSpPr>
            <p:spPr>
              <a:xfrm>
                <a:off x="7411670" y="3613155"/>
                <a:ext cx="82484" cy="230444"/>
              </a:xfrm>
              <a:custGeom>
                <a:avLst/>
                <a:gdLst>
                  <a:gd name="connsiteX0" fmla="*/ 78320 w 82484"/>
                  <a:gd name="connsiteY0" fmla="*/ 202548 h 230444"/>
                  <a:gd name="connsiteX1" fmla="*/ 82484 w 82484"/>
                  <a:gd name="connsiteY1" fmla="*/ 227886 h 230444"/>
                  <a:gd name="connsiteX2" fmla="*/ 60810 w 82484"/>
                  <a:gd name="connsiteY2" fmla="*/ 230444 h 230444"/>
                  <a:gd name="connsiteX3" fmla="*/ 36626 w 82484"/>
                  <a:gd name="connsiteY3" fmla="*/ 225527 h 230444"/>
                  <a:gd name="connsiteX4" fmla="*/ 24534 w 82484"/>
                  <a:gd name="connsiteY4" fmla="*/ 212533 h 230444"/>
                  <a:gd name="connsiteX5" fmla="*/ 21022 w 82484"/>
                  <a:gd name="connsiteY5" fmla="*/ 178666 h 230444"/>
                  <a:gd name="connsiteX6" fmla="*/ 21022 w 82484"/>
                  <a:gd name="connsiteY6" fmla="*/ 81381 h 230444"/>
                  <a:gd name="connsiteX7" fmla="*/ 0 w 82484"/>
                  <a:gd name="connsiteY7" fmla="*/ 81381 h 230444"/>
                  <a:gd name="connsiteX8" fmla="*/ 0 w 82484"/>
                  <a:gd name="connsiteY8" fmla="*/ 59104 h 230444"/>
                  <a:gd name="connsiteX9" fmla="*/ 21022 w 82484"/>
                  <a:gd name="connsiteY9" fmla="*/ 59104 h 230444"/>
                  <a:gd name="connsiteX10" fmla="*/ 21022 w 82484"/>
                  <a:gd name="connsiteY10" fmla="*/ 17209 h 230444"/>
                  <a:gd name="connsiteX11" fmla="*/ 49521 w 82484"/>
                  <a:gd name="connsiteY11" fmla="*/ 0 h 230444"/>
                  <a:gd name="connsiteX12" fmla="*/ 49521 w 82484"/>
                  <a:gd name="connsiteY12" fmla="*/ 59054 h 230444"/>
                  <a:gd name="connsiteX13" fmla="*/ 78320 w 82484"/>
                  <a:gd name="connsiteY13" fmla="*/ 59054 h 230444"/>
                  <a:gd name="connsiteX14" fmla="*/ 78320 w 82484"/>
                  <a:gd name="connsiteY14" fmla="*/ 81330 h 230444"/>
                  <a:gd name="connsiteX15" fmla="*/ 49521 w 82484"/>
                  <a:gd name="connsiteY15" fmla="*/ 81330 h 230444"/>
                  <a:gd name="connsiteX16" fmla="*/ 49521 w 82484"/>
                  <a:gd name="connsiteY16" fmla="*/ 180221 h 230444"/>
                  <a:gd name="connsiteX17" fmla="*/ 51026 w 82484"/>
                  <a:gd name="connsiteY17" fmla="*/ 195976 h 230444"/>
                  <a:gd name="connsiteX18" fmla="*/ 55942 w 82484"/>
                  <a:gd name="connsiteY18" fmla="*/ 201545 h 230444"/>
                  <a:gd name="connsiteX19" fmla="*/ 65726 w 82484"/>
                  <a:gd name="connsiteY19" fmla="*/ 203602 h 230444"/>
                  <a:gd name="connsiteX20" fmla="*/ 78320 w 82484"/>
                  <a:gd name="connsiteY20" fmla="*/ 202548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84" h="230444">
                    <a:moveTo>
                      <a:pt x="78320" y="202548"/>
                    </a:moveTo>
                    <a:lnTo>
                      <a:pt x="82484" y="227886"/>
                    </a:lnTo>
                    <a:cubicBezTo>
                      <a:pt x="74406" y="229591"/>
                      <a:pt x="67181" y="230444"/>
                      <a:pt x="60810" y="230444"/>
                    </a:cubicBezTo>
                    <a:cubicBezTo>
                      <a:pt x="50423" y="230444"/>
                      <a:pt x="42346" y="228789"/>
                      <a:pt x="36626" y="225527"/>
                    </a:cubicBezTo>
                    <a:cubicBezTo>
                      <a:pt x="30906" y="222216"/>
                      <a:pt x="26842" y="217901"/>
                      <a:pt x="24534" y="212533"/>
                    </a:cubicBezTo>
                    <a:cubicBezTo>
                      <a:pt x="22176" y="207164"/>
                      <a:pt x="21022" y="195875"/>
                      <a:pt x="21022" y="178666"/>
                    </a:cubicBezTo>
                    <a:lnTo>
                      <a:pt x="21022" y="81381"/>
                    </a:lnTo>
                    <a:lnTo>
                      <a:pt x="0" y="81381"/>
                    </a:lnTo>
                    <a:lnTo>
                      <a:pt x="0" y="59104"/>
                    </a:lnTo>
                    <a:lnTo>
                      <a:pt x="21022" y="59104"/>
                    </a:lnTo>
                    <a:lnTo>
                      <a:pt x="21022" y="17209"/>
                    </a:lnTo>
                    <a:lnTo>
                      <a:pt x="49521" y="0"/>
                    </a:lnTo>
                    <a:lnTo>
                      <a:pt x="49521" y="59054"/>
                    </a:lnTo>
                    <a:lnTo>
                      <a:pt x="78320" y="59054"/>
                    </a:lnTo>
                    <a:lnTo>
                      <a:pt x="78320" y="81330"/>
                    </a:lnTo>
                    <a:lnTo>
                      <a:pt x="49521" y="81330"/>
                    </a:lnTo>
                    <a:lnTo>
                      <a:pt x="49521" y="180221"/>
                    </a:lnTo>
                    <a:cubicBezTo>
                      <a:pt x="49521" y="188399"/>
                      <a:pt x="50022" y="193668"/>
                      <a:pt x="51026" y="195976"/>
                    </a:cubicBezTo>
                    <a:cubicBezTo>
                      <a:pt x="52029" y="198334"/>
                      <a:pt x="53685" y="200190"/>
                      <a:pt x="55942" y="201545"/>
                    </a:cubicBezTo>
                    <a:cubicBezTo>
                      <a:pt x="58201" y="202950"/>
                      <a:pt x="61512" y="203602"/>
                      <a:pt x="65726" y="203602"/>
                    </a:cubicBezTo>
                    <a:cubicBezTo>
                      <a:pt x="68887" y="203652"/>
                      <a:pt x="73102" y="203301"/>
                      <a:pt x="78320" y="2025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522251D7-1E2C-4324-8F1D-A412366A3439}"/>
                  </a:ext>
                </a:extLst>
              </p:cNvPr>
              <p:cNvSpPr/>
              <p:nvPr/>
            </p:nvSpPr>
            <p:spPr>
              <a:xfrm>
                <a:off x="7532035" y="3606984"/>
                <a:ext cx="85996" cy="234357"/>
              </a:xfrm>
              <a:custGeom>
                <a:avLst/>
                <a:gdLst>
                  <a:gd name="connsiteX0" fmla="*/ 85946 w 85996"/>
                  <a:gd name="connsiteY0" fmla="*/ 234358 h 234357"/>
                  <a:gd name="connsiteX1" fmla="*/ 57297 w 85996"/>
                  <a:gd name="connsiteY1" fmla="*/ 234358 h 234357"/>
                  <a:gd name="connsiteX2" fmla="*/ 57297 w 85996"/>
                  <a:gd name="connsiteY2" fmla="*/ 51728 h 234357"/>
                  <a:gd name="connsiteX3" fmla="*/ 30154 w 85996"/>
                  <a:gd name="connsiteY3" fmla="*/ 71496 h 234357"/>
                  <a:gd name="connsiteX4" fmla="*/ 0 w 85996"/>
                  <a:gd name="connsiteY4" fmla="*/ 86297 h 234357"/>
                  <a:gd name="connsiteX5" fmla="*/ 0 w 85996"/>
                  <a:gd name="connsiteY5" fmla="*/ 58602 h 234357"/>
                  <a:gd name="connsiteX6" fmla="*/ 42045 w 85996"/>
                  <a:gd name="connsiteY6" fmla="*/ 31208 h 234357"/>
                  <a:gd name="connsiteX7" fmla="*/ 67533 w 85996"/>
                  <a:gd name="connsiteY7" fmla="*/ 0 h 234357"/>
                  <a:gd name="connsiteX8" fmla="*/ 85997 w 85996"/>
                  <a:gd name="connsiteY8" fmla="*/ 0 h 234357"/>
                  <a:gd name="connsiteX9" fmla="*/ 85997 w 85996"/>
                  <a:gd name="connsiteY9" fmla="*/ 234358 h 23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996" h="234357">
                    <a:moveTo>
                      <a:pt x="85946" y="234358"/>
                    </a:moveTo>
                    <a:lnTo>
                      <a:pt x="57297" y="234358"/>
                    </a:lnTo>
                    <a:lnTo>
                      <a:pt x="57297" y="51728"/>
                    </a:lnTo>
                    <a:cubicBezTo>
                      <a:pt x="50373" y="58301"/>
                      <a:pt x="41342" y="64874"/>
                      <a:pt x="30154" y="71496"/>
                    </a:cubicBezTo>
                    <a:cubicBezTo>
                      <a:pt x="18965" y="78069"/>
                      <a:pt x="8880" y="83036"/>
                      <a:pt x="0" y="86297"/>
                    </a:cubicBezTo>
                    <a:lnTo>
                      <a:pt x="0" y="58602"/>
                    </a:lnTo>
                    <a:cubicBezTo>
                      <a:pt x="16005" y="51076"/>
                      <a:pt x="30054" y="41945"/>
                      <a:pt x="42045" y="31208"/>
                    </a:cubicBezTo>
                    <a:cubicBezTo>
                      <a:pt x="54036" y="20471"/>
                      <a:pt x="62515" y="10085"/>
                      <a:pt x="67533" y="0"/>
                    </a:cubicBezTo>
                    <a:lnTo>
                      <a:pt x="85997" y="0"/>
                    </a:lnTo>
                    <a:lnTo>
                      <a:pt x="85997" y="234358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222B5690-4F3E-4BC9-869F-52FF3AD5F3F9}"/>
                </a:ext>
              </a:extLst>
            </p:cNvPr>
            <p:cNvGrpSpPr/>
            <p:nvPr/>
          </p:nvGrpSpPr>
          <p:grpSpPr>
            <a:xfrm>
              <a:off x="7677887" y="3603924"/>
              <a:ext cx="1682852" cy="306204"/>
              <a:chOff x="7677887" y="3603924"/>
              <a:chExt cx="1682852" cy="306204"/>
            </a:xfrm>
            <a:solidFill>
              <a:srgbClr val="00B0F0"/>
            </a:solidFill>
          </p:grpSpPr>
          <p:sp>
            <p:nvSpPr>
              <p:cNvPr id="60" name="手繪多邊形: 圖案 59">
                <a:extLst>
                  <a:ext uri="{FF2B5EF4-FFF2-40B4-BE49-F238E27FC236}">
                    <a16:creationId xmlns:a16="http://schemas.microsoft.com/office/drawing/2014/main" id="{84D09D50-FA24-4EE2-B72A-CD9AD78309EE}"/>
                  </a:ext>
                </a:extLst>
              </p:cNvPr>
              <p:cNvSpPr/>
              <p:nvPr/>
            </p:nvSpPr>
            <p:spPr>
              <a:xfrm>
                <a:off x="7677887" y="3603924"/>
                <a:ext cx="90612" cy="241432"/>
              </a:xfrm>
              <a:custGeom>
                <a:avLst/>
                <a:gdLst>
                  <a:gd name="connsiteX0" fmla="*/ 0 w 90612"/>
                  <a:gd name="connsiteY0" fmla="*/ 241432 h 241432"/>
                  <a:gd name="connsiteX1" fmla="*/ 67683 w 90612"/>
                  <a:gd name="connsiteY1" fmla="*/ 0 h 241432"/>
                  <a:gd name="connsiteX2" fmla="*/ 90613 w 90612"/>
                  <a:gd name="connsiteY2" fmla="*/ 0 h 241432"/>
                  <a:gd name="connsiteX3" fmla="*/ 23079 w 90612"/>
                  <a:gd name="connsiteY3" fmla="*/ 241432 h 241432"/>
                  <a:gd name="connsiteX4" fmla="*/ 0 w 90612"/>
                  <a:gd name="connsiteY4" fmla="*/ 241432 h 241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612" h="241432">
                    <a:moveTo>
                      <a:pt x="0" y="241432"/>
                    </a:moveTo>
                    <a:lnTo>
                      <a:pt x="67683" y="0"/>
                    </a:lnTo>
                    <a:lnTo>
                      <a:pt x="90613" y="0"/>
                    </a:lnTo>
                    <a:lnTo>
                      <a:pt x="23079" y="241432"/>
                    </a:lnTo>
                    <a:lnTo>
                      <a:pt x="0" y="241432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1" name="手繪多邊形: 圖案 60">
                <a:extLst>
                  <a:ext uri="{FF2B5EF4-FFF2-40B4-BE49-F238E27FC236}">
                    <a16:creationId xmlns:a16="http://schemas.microsoft.com/office/drawing/2014/main" id="{D0B6C5FA-B3EF-438E-8147-3FBB02D551BC}"/>
                  </a:ext>
                </a:extLst>
              </p:cNvPr>
              <p:cNvSpPr/>
              <p:nvPr/>
            </p:nvSpPr>
            <p:spPr>
              <a:xfrm>
                <a:off x="7778361" y="3607034"/>
                <a:ext cx="154305" cy="234307"/>
              </a:xfrm>
              <a:custGeom>
                <a:avLst/>
                <a:gdLst>
                  <a:gd name="connsiteX0" fmla="*/ 154305 w 154305"/>
                  <a:gd name="connsiteY0" fmla="*/ 206763 h 234307"/>
                  <a:gd name="connsiteX1" fmla="*/ 154305 w 154305"/>
                  <a:gd name="connsiteY1" fmla="*/ 234308 h 234307"/>
                  <a:gd name="connsiteX2" fmla="*/ 23 w 154305"/>
                  <a:gd name="connsiteY2" fmla="*/ 234308 h 234307"/>
                  <a:gd name="connsiteX3" fmla="*/ 3384 w 154305"/>
                  <a:gd name="connsiteY3" fmla="*/ 214389 h 234307"/>
                  <a:gd name="connsiteX4" fmla="*/ 22249 w 154305"/>
                  <a:gd name="connsiteY4" fmla="*/ 183332 h 234307"/>
                  <a:gd name="connsiteX5" fmla="*/ 59729 w 154305"/>
                  <a:gd name="connsiteY5" fmla="*/ 147960 h 234307"/>
                  <a:gd name="connsiteX6" fmla="*/ 111156 w 154305"/>
                  <a:gd name="connsiteY6" fmla="*/ 98540 h 234307"/>
                  <a:gd name="connsiteX7" fmla="*/ 124552 w 154305"/>
                  <a:gd name="connsiteY7" fmla="*/ 64071 h 234307"/>
                  <a:gd name="connsiteX8" fmla="*/ 112361 w 154305"/>
                  <a:gd name="connsiteY8" fmla="*/ 35322 h 234307"/>
                  <a:gd name="connsiteX9" fmla="*/ 80601 w 154305"/>
                  <a:gd name="connsiteY9" fmla="*/ 23631 h 234307"/>
                  <a:gd name="connsiteX10" fmla="*/ 47487 w 154305"/>
                  <a:gd name="connsiteY10" fmla="*/ 36074 h 234307"/>
                  <a:gd name="connsiteX11" fmla="*/ 34893 w 154305"/>
                  <a:gd name="connsiteY11" fmla="*/ 70493 h 234307"/>
                  <a:gd name="connsiteX12" fmla="*/ 5442 w 154305"/>
                  <a:gd name="connsiteY12" fmla="*/ 67483 h 234307"/>
                  <a:gd name="connsiteX13" fmla="*/ 28220 w 154305"/>
                  <a:gd name="connsiteY13" fmla="*/ 17259 h 234307"/>
                  <a:gd name="connsiteX14" fmla="*/ 81253 w 154305"/>
                  <a:gd name="connsiteY14" fmla="*/ 0 h 234307"/>
                  <a:gd name="connsiteX15" fmla="*/ 134437 w 154305"/>
                  <a:gd name="connsiteY15" fmla="*/ 18614 h 234307"/>
                  <a:gd name="connsiteX16" fmla="*/ 154004 w 154305"/>
                  <a:gd name="connsiteY16" fmla="*/ 64823 h 234307"/>
                  <a:gd name="connsiteX17" fmla="*/ 148284 w 154305"/>
                  <a:gd name="connsiteY17" fmla="*/ 92368 h 234307"/>
                  <a:gd name="connsiteX18" fmla="*/ 129269 w 154305"/>
                  <a:gd name="connsiteY18" fmla="*/ 120867 h 234307"/>
                  <a:gd name="connsiteX19" fmla="*/ 85066 w 154305"/>
                  <a:gd name="connsiteY19" fmla="*/ 161958 h 234307"/>
                  <a:gd name="connsiteX20" fmla="*/ 51952 w 154305"/>
                  <a:gd name="connsiteY20" fmla="*/ 191360 h 234307"/>
                  <a:gd name="connsiteX21" fmla="*/ 39860 w 154305"/>
                  <a:gd name="connsiteY21" fmla="*/ 206863 h 234307"/>
                  <a:gd name="connsiteX22" fmla="*/ 154305 w 154305"/>
                  <a:gd name="connsiteY22" fmla="*/ 206863 h 23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05" h="234307">
                    <a:moveTo>
                      <a:pt x="154305" y="206763"/>
                    </a:moveTo>
                    <a:lnTo>
                      <a:pt x="154305" y="234308"/>
                    </a:lnTo>
                    <a:lnTo>
                      <a:pt x="23" y="234308"/>
                    </a:lnTo>
                    <a:cubicBezTo>
                      <a:pt x="-178" y="227384"/>
                      <a:pt x="926" y="220761"/>
                      <a:pt x="3384" y="214389"/>
                    </a:cubicBezTo>
                    <a:cubicBezTo>
                      <a:pt x="7298" y="203853"/>
                      <a:pt x="13620" y="193517"/>
                      <a:pt x="22249" y="183332"/>
                    </a:cubicBezTo>
                    <a:cubicBezTo>
                      <a:pt x="30880" y="173147"/>
                      <a:pt x="43423" y="161356"/>
                      <a:pt x="59729" y="147960"/>
                    </a:cubicBezTo>
                    <a:cubicBezTo>
                      <a:pt x="85116" y="127138"/>
                      <a:pt x="102226" y="110682"/>
                      <a:pt x="111156" y="98540"/>
                    </a:cubicBezTo>
                    <a:cubicBezTo>
                      <a:pt x="120087" y="86398"/>
                      <a:pt x="124552" y="74908"/>
                      <a:pt x="124552" y="64071"/>
                    </a:cubicBezTo>
                    <a:cubicBezTo>
                      <a:pt x="124552" y="52732"/>
                      <a:pt x="120489" y="43149"/>
                      <a:pt x="112361" y="35322"/>
                    </a:cubicBezTo>
                    <a:cubicBezTo>
                      <a:pt x="104233" y="27545"/>
                      <a:pt x="93646" y="23631"/>
                      <a:pt x="80601" y="23631"/>
                    </a:cubicBezTo>
                    <a:cubicBezTo>
                      <a:pt x="66803" y="23631"/>
                      <a:pt x="55765" y="27796"/>
                      <a:pt x="47487" y="36074"/>
                    </a:cubicBezTo>
                    <a:cubicBezTo>
                      <a:pt x="39208" y="44353"/>
                      <a:pt x="34994" y="55842"/>
                      <a:pt x="34893" y="70493"/>
                    </a:cubicBezTo>
                    <a:lnTo>
                      <a:pt x="5442" y="67483"/>
                    </a:lnTo>
                    <a:cubicBezTo>
                      <a:pt x="7449" y="45507"/>
                      <a:pt x="15025" y="28749"/>
                      <a:pt x="28220" y="17259"/>
                    </a:cubicBezTo>
                    <a:cubicBezTo>
                      <a:pt x="41366" y="5770"/>
                      <a:pt x="59077" y="0"/>
                      <a:pt x="81253" y="0"/>
                    </a:cubicBezTo>
                    <a:cubicBezTo>
                      <a:pt x="103631" y="0"/>
                      <a:pt x="121391" y="6221"/>
                      <a:pt x="134437" y="18614"/>
                    </a:cubicBezTo>
                    <a:cubicBezTo>
                      <a:pt x="147482" y="31057"/>
                      <a:pt x="154004" y="46410"/>
                      <a:pt x="154004" y="64823"/>
                    </a:cubicBezTo>
                    <a:cubicBezTo>
                      <a:pt x="154004" y="74156"/>
                      <a:pt x="152097" y="83337"/>
                      <a:pt x="148284" y="92368"/>
                    </a:cubicBezTo>
                    <a:cubicBezTo>
                      <a:pt x="144471" y="101400"/>
                      <a:pt x="138099" y="110882"/>
                      <a:pt x="129269" y="120867"/>
                    </a:cubicBezTo>
                    <a:cubicBezTo>
                      <a:pt x="120388" y="130851"/>
                      <a:pt x="105687" y="144548"/>
                      <a:pt x="85066" y="161958"/>
                    </a:cubicBezTo>
                    <a:cubicBezTo>
                      <a:pt x="67857" y="176408"/>
                      <a:pt x="56819" y="186192"/>
                      <a:pt x="51952" y="191360"/>
                    </a:cubicBezTo>
                    <a:cubicBezTo>
                      <a:pt x="47085" y="196527"/>
                      <a:pt x="43021" y="201695"/>
                      <a:pt x="39860" y="206863"/>
                    </a:cubicBezTo>
                    <a:lnTo>
                      <a:pt x="154305" y="2068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2" name="手繪多邊形: 圖案 61">
                <a:extLst>
                  <a:ext uri="{FF2B5EF4-FFF2-40B4-BE49-F238E27FC236}">
                    <a16:creationId xmlns:a16="http://schemas.microsoft.com/office/drawing/2014/main" id="{7D4A737F-894D-4EC5-B7B6-59659F9DAAFF}"/>
                  </a:ext>
                </a:extLst>
              </p:cNvPr>
              <p:cNvSpPr/>
              <p:nvPr/>
            </p:nvSpPr>
            <p:spPr>
              <a:xfrm>
                <a:off x="7963422" y="3607034"/>
                <a:ext cx="153479" cy="238371"/>
              </a:xfrm>
              <a:custGeom>
                <a:avLst/>
                <a:gdLst>
                  <a:gd name="connsiteX0" fmla="*/ 4265 w 153479"/>
                  <a:gd name="connsiteY0" fmla="*/ 180322 h 238371"/>
                  <a:gd name="connsiteX1" fmla="*/ 31810 w 153479"/>
                  <a:gd name="connsiteY1" fmla="*/ 177763 h 238371"/>
                  <a:gd name="connsiteX2" fmla="*/ 45206 w 153479"/>
                  <a:gd name="connsiteY2" fmla="*/ 205960 h 238371"/>
                  <a:gd name="connsiteX3" fmla="*/ 70543 w 153479"/>
                  <a:gd name="connsiteY3" fmla="*/ 214740 h 238371"/>
                  <a:gd name="connsiteX4" fmla="*/ 93723 w 153479"/>
                  <a:gd name="connsiteY4" fmla="*/ 208669 h 238371"/>
                  <a:gd name="connsiteX5" fmla="*/ 110029 w 153479"/>
                  <a:gd name="connsiteY5" fmla="*/ 192514 h 238371"/>
                  <a:gd name="connsiteX6" fmla="*/ 120716 w 153479"/>
                  <a:gd name="connsiteY6" fmla="*/ 165220 h 238371"/>
                  <a:gd name="connsiteX7" fmla="*/ 125031 w 153479"/>
                  <a:gd name="connsiteY7" fmla="*/ 130199 h 238371"/>
                  <a:gd name="connsiteX8" fmla="*/ 124881 w 153479"/>
                  <a:gd name="connsiteY8" fmla="*/ 124479 h 238371"/>
                  <a:gd name="connsiteX9" fmla="*/ 101399 w 153479"/>
                  <a:gd name="connsiteY9" fmla="*/ 146706 h 238371"/>
                  <a:gd name="connsiteX10" fmla="*/ 69139 w 153479"/>
                  <a:gd name="connsiteY10" fmla="*/ 155235 h 238371"/>
                  <a:gd name="connsiteX11" fmla="*/ 20069 w 153479"/>
                  <a:gd name="connsiteY11" fmla="*/ 134213 h 238371"/>
                  <a:gd name="connsiteX12" fmla="*/ 0 w 153479"/>
                  <a:gd name="connsiteY12" fmla="*/ 78822 h 238371"/>
                  <a:gd name="connsiteX13" fmla="*/ 20922 w 153479"/>
                  <a:gd name="connsiteY13" fmla="*/ 21675 h 238371"/>
                  <a:gd name="connsiteX14" fmla="*/ 73403 w 153479"/>
                  <a:gd name="connsiteY14" fmla="*/ 0 h 238371"/>
                  <a:gd name="connsiteX15" fmla="*/ 115046 w 153479"/>
                  <a:gd name="connsiteY15" fmla="*/ 12242 h 238371"/>
                  <a:gd name="connsiteX16" fmla="*/ 143696 w 153479"/>
                  <a:gd name="connsiteY16" fmla="*/ 47213 h 238371"/>
                  <a:gd name="connsiteX17" fmla="*/ 153479 w 153479"/>
                  <a:gd name="connsiteY17" fmla="*/ 112889 h 238371"/>
                  <a:gd name="connsiteX18" fmla="*/ 143746 w 153479"/>
                  <a:gd name="connsiteY18" fmla="*/ 184135 h 238371"/>
                  <a:gd name="connsiteX19" fmla="*/ 114846 w 153479"/>
                  <a:gd name="connsiteY19" fmla="*/ 224524 h 238371"/>
                  <a:gd name="connsiteX20" fmla="*/ 69840 w 153479"/>
                  <a:gd name="connsiteY20" fmla="*/ 238372 h 238371"/>
                  <a:gd name="connsiteX21" fmla="*/ 25086 w 153479"/>
                  <a:gd name="connsiteY21" fmla="*/ 223169 h 238371"/>
                  <a:gd name="connsiteX22" fmla="*/ 4265 w 153479"/>
                  <a:gd name="connsiteY22" fmla="*/ 180322 h 238371"/>
                  <a:gd name="connsiteX23" fmla="*/ 121619 w 153479"/>
                  <a:gd name="connsiteY23" fmla="*/ 77317 h 238371"/>
                  <a:gd name="connsiteX24" fmla="*/ 108474 w 153479"/>
                  <a:gd name="connsiteY24" fmla="*/ 38131 h 238371"/>
                  <a:gd name="connsiteX25" fmla="*/ 76865 w 153479"/>
                  <a:gd name="connsiteY25" fmla="*/ 23631 h 238371"/>
                  <a:gd name="connsiteX26" fmla="*/ 43600 w 153479"/>
                  <a:gd name="connsiteY26" fmla="*/ 39235 h 238371"/>
                  <a:gd name="connsiteX27" fmla="*/ 29452 w 153479"/>
                  <a:gd name="connsiteY27" fmla="*/ 79675 h 238371"/>
                  <a:gd name="connsiteX28" fmla="*/ 42898 w 153479"/>
                  <a:gd name="connsiteY28" fmla="*/ 115900 h 238371"/>
                  <a:gd name="connsiteX29" fmla="*/ 76112 w 153479"/>
                  <a:gd name="connsiteY29" fmla="*/ 129848 h 238371"/>
                  <a:gd name="connsiteX30" fmla="*/ 108825 w 153479"/>
                  <a:gd name="connsiteY30" fmla="*/ 115900 h 238371"/>
                  <a:gd name="connsiteX31" fmla="*/ 121619 w 153479"/>
                  <a:gd name="connsiteY31" fmla="*/ 77317 h 238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3479" h="238371">
                    <a:moveTo>
                      <a:pt x="4265" y="180322"/>
                    </a:moveTo>
                    <a:lnTo>
                      <a:pt x="31810" y="177763"/>
                    </a:lnTo>
                    <a:cubicBezTo>
                      <a:pt x="34167" y="190707"/>
                      <a:pt x="38583" y="200140"/>
                      <a:pt x="45206" y="205960"/>
                    </a:cubicBezTo>
                    <a:cubicBezTo>
                      <a:pt x="51778" y="211780"/>
                      <a:pt x="60208" y="214740"/>
                      <a:pt x="70543" y="214740"/>
                    </a:cubicBezTo>
                    <a:cubicBezTo>
                      <a:pt x="79373" y="214740"/>
                      <a:pt x="87100" y="212733"/>
                      <a:pt x="93723" y="208669"/>
                    </a:cubicBezTo>
                    <a:cubicBezTo>
                      <a:pt x="100346" y="204655"/>
                      <a:pt x="105815" y="199237"/>
                      <a:pt x="110029" y="192514"/>
                    </a:cubicBezTo>
                    <a:cubicBezTo>
                      <a:pt x="114294" y="185790"/>
                      <a:pt x="117856" y="176659"/>
                      <a:pt x="120716" y="165220"/>
                    </a:cubicBezTo>
                    <a:cubicBezTo>
                      <a:pt x="123576" y="153780"/>
                      <a:pt x="125031" y="142090"/>
                      <a:pt x="125031" y="130199"/>
                    </a:cubicBezTo>
                    <a:cubicBezTo>
                      <a:pt x="125031" y="128944"/>
                      <a:pt x="124981" y="127038"/>
                      <a:pt x="124881" y="124479"/>
                    </a:cubicBezTo>
                    <a:cubicBezTo>
                      <a:pt x="119161" y="133611"/>
                      <a:pt x="111334" y="141036"/>
                      <a:pt x="101399" y="146706"/>
                    </a:cubicBezTo>
                    <a:cubicBezTo>
                      <a:pt x="91465" y="152375"/>
                      <a:pt x="80728" y="155235"/>
                      <a:pt x="69139" y="155235"/>
                    </a:cubicBezTo>
                    <a:cubicBezTo>
                      <a:pt x="49821" y="155235"/>
                      <a:pt x="33465" y="148211"/>
                      <a:pt x="20069" y="134213"/>
                    </a:cubicBezTo>
                    <a:cubicBezTo>
                      <a:pt x="6673" y="120214"/>
                      <a:pt x="0" y="101751"/>
                      <a:pt x="0" y="78822"/>
                    </a:cubicBezTo>
                    <a:cubicBezTo>
                      <a:pt x="0" y="55140"/>
                      <a:pt x="6974" y="36074"/>
                      <a:pt x="20922" y="21675"/>
                    </a:cubicBezTo>
                    <a:cubicBezTo>
                      <a:pt x="34870" y="7225"/>
                      <a:pt x="52380" y="0"/>
                      <a:pt x="73403" y="0"/>
                    </a:cubicBezTo>
                    <a:cubicBezTo>
                      <a:pt x="88606" y="0"/>
                      <a:pt x="102453" y="4064"/>
                      <a:pt x="115046" y="12242"/>
                    </a:cubicBezTo>
                    <a:cubicBezTo>
                      <a:pt x="127640" y="20420"/>
                      <a:pt x="137173" y="32061"/>
                      <a:pt x="143696" y="47213"/>
                    </a:cubicBezTo>
                    <a:cubicBezTo>
                      <a:pt x="150218" y="62365"/>
                      <a:pt x="153479" y="84240"/>
                      <a:pt x="153479" y="112889"/>
                    </a:cubicBezTo>
                    <a:cubicBezTo>
                      <a:pt x="153479" y="142742"/>
                      <a:pt x="150218" y="166474"/>
                      <a:pt x="143746" y="184135"/>
                    </a:cubicBezTo>
                    <a:cubicBezTo>
                      <a:pt x="137273" y="201796"/>
                      <a:pt x="127640" y="215292"/>
                      <a:pt x="114846" y="224524"/>
                    </a:cubicBezTo>
                    <a:cubicBezTo>
                      <a:pt x="102052" y="233756"/>
                      <a:pt x="87050" y="238372"/>
                      <a:pt x="69840" y="238372"/>
                    </a:cubicBezTo>
                    <a:cubicBezTo>
                      <a:pt x="51578" y="238372"/>
                      <a:pt x="36676" y="233304"/>
                      <a:pt x="25086" y="223169"/>
                    </a:cubicBezTo>
                    <a:cubicBezTo>
                      <a:pt x="13546" y="212934"/>
                      <a:pt x="6623" y="198685"/>
                      <a:pt x="4265" y="180322"/>
                    </a:cubicBezTo>
                    <a:close/>
                    <a:moveTo>
                      <a:pt x="121619" y="77317"/>
                    </a:moveTo>
                    <a:cubicBezTo>
                      <a:pt x="121619" y="60860"/>
                      <a:pt x="117254" y="47815"/>
                      <a:pt x="108474" y="38131"/>
                    </a:cubicBezTo>
                    <a:cubicBezTo>
                      <a:pt x="99694" y="28498"/>
                      <a:pt x="89158" y="23631"/>
                      <a:pt x="76865" y="23631"/>
                    </a:cubicBezTo>
                    <a:cubicBezTo>
                      <a:pt x="64121" y="23631"/>
                      <a:pt x="53033" y="28849"/>
                      <a:pt x="43600" y="39235"/>
                    </a:cubicBezTo>
                    <a:cubicBezTo>
                      <a:pt x="34167" y="49621"/>
                      <a:pt x="29452" y="63118"/>
                      <a:pt x="29452" y="79675"/>
                    </a:cubicBezTo>
                    <a:cubicBezTo>
                      <a:pt x="29452" y="94526"/>
                      <a:pt x="33917" y="106618"/>
                      <a:pt x="42898" y="115900"/>
                    </a:cubicBezTo>
                    <a:cubicBezTo>
                      <a:pt x="51879" y="125182"/>
                      <a:pt x="62917" y="129848"/>
                      <a:pt x="76112" y="129848"/>
                    </a:cubicBezTo>
                    <a:cubicBezTo>
                      <a:pt x="89358" y="129848"/>
                      <a:pt x="100296" y="125182"/>
                      <a:pt x="108825" y="115900"/>
                    </a:cubicBezTo>
                    <a:cubicBezTo>
                      <a:pt x="117355" y="106618"/>
                      <a:pt x="121619" y="93773"/>
                      <a:pt x="121619" y="77317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3" name="手繪多邊形: 圖案 62">
                <a:extLst>
                  <a:ext uri="{FF2B5EF4-FFF2-40B4-BE49-F238E27FC236}">
                    <a16:creationId xmlns:a16="http://schemas.microsoft.com/office/drawing/2014/main" id="{B4E7E3C0-A0C2-460D-850A-8175A326D312}"/>
                  </a:ext>
                </a:extLst>
              </p:cNvPr>
              <p:cNvSpPr/>
              <p:nvPr/>
            </p:nvSpPr>
            <p:spPr>
              <a:xfrm>
                <a:off x="8141111" y="3607034"/>
                <a:ext cx="154304" cy="234307"/>
              </a:xfrm>
              <a:custGeom>
                <a:avLst/>
                <a:gdLst>
                  <a:gd name="connsiteX0" fmla="*/ 154305 w 154304"/>
                  <a:gd name="connsiteY0" fmla="*/ 206763 h 234307"/>
                  <a:gd name="connsiteX1" fmla="*/ 154305 w 154304"/>
                  <a:gd name="connsiteY1" fmla="*/ 234308 h 234307"/>
                  <a:gd name="connsiteX2" fmla="*/ 23 w 154304"/>
                  <a:gd name="connsiteY2" fmla="*/ 234308 h 234307"/>
                  <a:gd name="connsiteX3" fmla="*/ 3385 w 154304"/>
                  <a:gd name="connsiteY3" fmla="*/ 214389 h 234307"/>
                  <a:gd name="connsiteX4" fmla="*/ 22250 w 154304"/>
                  <a:gd name="connsiteY4" fmla="*/ 183332 h 234307"/>
                  <a:gd name="connsiteX5" fmla="*/ 59729 w 154304"/>
                  <a:gd name="connsiteY5" fmla="*/ 147960 h 234307"/>
                  <a:gd name="connsiteX6" fmla="*/ 111156 w 154304"/>
                  <a:gd name="connsiteY6" fmla="*/ 98540 h 234307"/>
                  <a:gd name="connsiteX7" fmla="*/ 124553 w 154304"/>
                  <a:gd name="connsiteY7" fmla="*/ 64071 h 234307"/>
                  <a:gd name="connsiteX8" fmla="*/ 112360 w 154304"/>
                  <a:gd name="connsiteY8" fmla="*/ 35322 h 234307"/>
                  <a:gd name="connsiteX9" fmla="*/ 80601 w 154304"/>
                  <a:gd name="connsiteY9" fmla="*/ 23631 h 234307"/>
                  <a:gd name="connsiteX10" fmla="*/ 47487 w 154304"/>
                  <a:gd name="connsiteY10" fmla="*/ 36074 h 234307"/>
                  <a:gd name="connsiteX11" fmla="*/ 34894 w 154304"/>
                  <a:gd name="connsiteY11" fmla="*/ 70493 h 234307"/>
                  <a:gd name="connsiteX12" fmla="*/ 5442 w 154304"/>
                  <a:gd name="connsiteY12" fmla="*/ 67483 h 234307"/>
                  <a:gd name="connsiteX13" fmla="*/ 28220 w 154304"/>
                  <a:gd name="connsiteY13" fmla="*/ 17259 h 234307"/>
                  <a:gd name="connsiteX14" fmla="*/ 81253 w 154304"/>
                  <a:gd name="connsiteY14" fmla="*/ 0 h 234307"/>
                  <a:gd name="connsiteX15" fmla="*/ 134437 w 154304"/>
                  <a:gd name="connsiteY15" fmla="*/ 18614 h 234307"/>
                  <a:gd name="connsiteX16" fmla="*/ 154004 w 154304"/>
                  <a:gd name="connsiteY16" fmla="*/ 64823 h 234307"/>
                  <a:gd name="connsiteX17" fmla="*/ 148284 w 154304"/>
                  <a:gd name="connsiteY17" fmla="*/ 92368 h 234307"/>
                  <a:gd name="connsiteX18" fmla="*/ 129269 w 154304"/>
                  <a:gd name="connsiteY18" fmla="*/ 120867 h 234307"/>
                  <a:gd name="connsiteX19" fmla="*/ 85067 w 154304"/>
                  <a:gd name="connsiteY19" fmla="*/ 161958 h 234307"/>
                  <a:gd name="connsiteX20" fmla="*/ 51953 w 154304"/>
                  <a:gd name="connsiteY20" fmla="*/ 191360 h 234307"/>
                  <a:gd name="connsiteX21" fmla="*/ 39861 w 154304"/>
                  <a:gd name="connsiteY21" fmla="*/ 206863 h 234307"/>
                  <a:gd name="connsiteX22" fmla="*/ 154305 w 154304"/>
                  <a:gd name="connsiteY22" fmla="*/ 206863 h 23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04" h="234307">
                    <a:moveTo>
                      <a:pt x="154305" y="206763"/>
                    </a:moveTo>
                    <a:lnTo>
                      <a:pt x="154305" y="234308"/>
                    </a:lnTo>
                    <a:lnTo>
                      <a:pt x="23" y="234308"/>
                    </a:lnTo>
                    <a:cubicBezTo>
                      <a:pt x="-177" y="227384"/>
                      <a:pt x="926" y="220761"/>
                      <a:pt x="3385" y="214389"/>
                    </a:cubicBezTo>
                    <a:cubicBezTo>
                      <a:pt x="7298" y="203853"/>
                      <a:pt x="13620" y="193517"/>
                      <a:pt x="22250" y="183332"/>
                    </a:cubicBezTo>
                    <a:cubicBezTo>
                      <a:pt x="30880" y="173147"/>
                      <a:pt x="43423" y="161356"/>
                      <a:pt x="59729" y="147960"/>
                    </a:cubicBezTo>
                    <a:cubicBezTo>
                      <a:pt x="85117" y="127138"/>
                      <a:pt x="102225" y="110682"/>
                      <a:pt x="111156" y="98540"/>
                    </a:cubicBezTo>
                    <a:cubicBezTo>
                      <a:pt x="120087" y="86398"/>
                      <a:pt x="124553" y="74908"/>
                      <a:pt x="124553" y="64071"/>
                    </a:cubicBezTo>
                    <a:cubicBezTo>
                      <a:pt x="124553" y="52732"/>
                      <a:pt x="120488" y="43149"/>
                      <a:pt x="112360" y="35322"/>
                    </a:cubicBezTo>
                    <a:cubicBezTo>
                      <a:pt x="104232" y="27545"/>
                      <a:pt x="93646" y="23631"/>
                      <a:pt x="80601" y="23631"/>
                    </a:cubicBezTo>
                    <a:cubicBezTo>
                      <a:pt x="66804" y="23631"/>
                      <a:pt x="55766" y="27796"/>
                      <a:pt x="47487" y="36074"/>
                    </a:cubicBezTo>
                    <a:cubicBezTo>
                      <a:pt x="39208" y="44353"/>
                      <a:pt x="34994" y="55842"/>
                      <a:pt x="34894" y="70493"/>
                    </a:cubicBezTo>
                    <a:lnTo>
                      <a:pt x="5442" y="67483"/>
                    </a:lnTo>
                    <a:cubicBezTo>
                      <a:pt x="7449" y="45507"/>
                      <a:pt x="15025" y="28749"/>
                      <a:pt x="28220" y="17259"/>
                    </a:cubicBezTo>
                    <a:cubicBezTo>
                      <a:pt x="41366" y="5770"/>
                      <a:pt x="59077" y="0"/>
                      <a:pt x="81253" y="0"/>
                    </a:cubicBezTo>
                    <a:cubicBezTo>
                      <a:pt x="103630" y="0"/>
                      <a:pt x="121392" y="6221"/>
                      <a:pt x="134437" y="18614"/>
                    </a:cubicBezTo>
                    <a:cubicBezTo>
                      <a:pt x="147482" y="31057"/>
                      <a:pt x="154004" y="46410"/>
                      <a:pt x="154004" y="64823"/>
                    </a:cubicBezTo>
                    <a:cubicBezTo>
                      <a:pt x="154004" y="74156"/>
                      <a:pt x="152098" y="83337"/>
                      <a:pt x="148284" y="92368"/>
                    </a:cubicBezTo>
                    <a:cubicBezTo>
                      <a:pt x="144471" y="101400"/>
                      <a:pt x="138099" y="110882"/>
                      <a:pt x="129269" y="120867"/>
                    </a:cubicBezTo>
                    <a:cubicBezTo>
                      <a:pt x="120389" y="130851"/>
                      <a:pt x="105688" y="144548"/>
                      <a:pt x="85067" y="161958"/>
                    </a:cubicBezTo>
                    <a:cubicBezTo>
                      <a:pt x="67857" y="176408"/>
                      <a:pt x="56819" y="186192"/>
                      <a:pt x="51953" y="191360"/>
                    </a:cubicBezTo>
                    <a:cubicBezTo>
                      <a:pt x="47085" y="196527"/>
                      <a:pt x="43022" y="201695"/>
                      <a:pt x="39861" y="206863"/>
                    </a:cubicBezTo>
                    <a:lnTo>
                      <a:pt x="154305" y="2068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4" name="手繪多邊形: 圖案 63">
                <a:extLst>
                  <a:ext uri="{FF2B5EF4-FFF2-40B4-BE49-F238E27FC236}">
                    <a16:creationId xmlns:a16="http://schemas.microsoft.com/office/drawing/2014/main" id="{BC44D428-E105-444A-92BF-7212343B47C0}"/>
                  </a:ext>
                </a:extLst>
              </p:cNvPr>
              <p:cNvSpPr/>
              <p:nvPr/>
            </p:nvSpPr>
            <p:spPr>
              <a:xfrm>
                <a:off x="8326122" y="3611098"/>
                <a:ext cx="154784" cy="234257"/>
              </a:xfrm>
              <a:custGeom>
                <a:avLst/>
                <a:gdLst>
                  <a:gd name="connsiteX0" fmla="*/ 0 w 154784"/>
                  <a:gd name="connsiteY0" fmla="*/ 169083 h 234257"/>
                  <a:gd name="connsiteX1" fmla="*/ 30104 w 154784"/>
                  <a:gd name="connsiteY1" fmla="*/ 166524 h 234257"/>
                  <a:gd name="connsiteX2" fmla="*/ 45608 w 154784"/>
                  <a:gd name="connsiteY2" fmla="*/ 199588 h 234257"/>
                  <a:gd name="connsiteX3" fmla="*/ 75009 w 154784"/>
                  <a:gd name="connsiteY3" fmla="*/ 210676 h 234257"/>
                  <a:gd name="connsiteX4" fmla="*/ 110030 w 154784"/>
                  <a:gd name="connsiteY4" fmla="*/ 195072 h 234257"/>
                  <a:gd name="connsiteX5" fmla="*/ 124379 w 154784"/>
                  <a:gd name="connsiteY5" fmla="*/ 153680 h 234257"/>
                  <a:gd name="connsiteX6" fmla="*/ 110581 w 154784"/>
                  <a:gd name="connsiteY6" fmla="*/ 114996 h 234257"/>
                  <a:gd name="connsiteX7" fmla="*/ 74507 w 154784"/>
                  <a:gd name="connsiteY7" fmla="*/ 100848 h 234257"/>
                  <a:gd name="connsiteX8" fmla="*/ 49521 w 154784"/>
                  <a:gd name="connsiteY8" fmla="*/ 107119 h 234257"/>
                  <a:gd name="connsiteX9" fmla="*/ 32010 w 154784"/>
                  <a:gd name="connsiteY9" fmla="*/ 123425 h 234257"/>
                  <a:gd name="connsiteX10" fmla="*/ 5118 w 154784"/>
                  <a:gd name="connsiteY10" fmla="*/ 119913 h 234257"/>
                  <a:gd name="connsiteX11" fmla="*/ 27746 w 154784"/>
                  <a:gd name="connsiteY11" fmla="*/ 0 h 234257"/>
                  <a:gd name="connsiteX12" fmla="*/ 143846 w 154784"/>
                  <a:gd name="connsiteY12" fmla="*/ 0 h 234257"/>
                  <a:gd name="connsiteX13" fmla="*/ 143846 w 154784"/>
                  <a:gd name="connsiteY13" fmla="*/ 27394 h 234257"/>
                  <a:gd name="connsiteX14" fmla="*/ 50675 w 154784"/>
                  <a:gd name="connsiteY14" fmla="*/ 27394 h 234257"/>
                  <a:gd name="connsiteX15" fmla="*/ 38082 w 154784"/>
                  <a:gd name="connsiteY15" fmla="*/ 90111 h 234257"/>
                  <a:gd name="connsiteX16" fmla="*/ 82183 w 154784"/>
                  <a:gd name="connsiteY16" fmla="*/ 75460 h 234257"/>
                  <a:gd name="connsiteX17" fmla="*/ 133761 w 154784"/>
                  <a:gd name="connsiteY17" fmla="*/ 96633 h 234257"/>
                  <a:gd name="connsiteX18" fmla="*/ 154784 w 154784"/>
                  <a:gd name="connsiteY18" fmla="*/ 151121 h 234257"/>
                  <a:gd name="connsiteX19" fmla="*/ 136320 w 154784"/>
                  <a:gd name="connsiteY19" fmla="*/ 205910 h 234257"/>
                  <a:gd name="connsiteX20" fmla="*/ 75009 w 154784"/>
                  <a:gd name="connsiteY20" fmla="*/ 234258 h 234257"/>
                  <a:gd name="connsiteX21" fmla="*/ 23030 w 154784"/>
                  <a:gd name="connsiteY21" fmla="*/ 216446 h 234257"/>
                  <a:gd name="connsiteX22" fmla="*/ 0 w 154784"/>
                  <a:gd name="connsiteY22" fmla="*/ 169083 h 234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784" h="234257">
                    <a:moveTo>
                      <a:pt x="0" y="169083"/>
                    </a:moveTo>
                    <a:lnTo>
                      <a:pt x="30104" y="166524"/>
                    </a:lnTo>
                    <a:cubicBezTo>
                      <a:pt x="32312" y="181175"/>
                      <a:pt x="37530" y="192213"/>
                      <a:pt x="45608" y="199588"/>
                    </a:cubicBezTo>
                    <a:cubicBezTo>
                      <a:pt x="53685" y="206963"/>
                      <a:pt x="63519" y="210676"/>
                      <a:pt x="75009" y="210676"/>
                    </a:cubicBezTo>
                    <a:cubicBezTo>
                      <a:pt x="88807" y="210676"/>
                      <a:pt x="100497" y="205458"/>
                      <a:pt x="110030" y="195072"/>
                    </a:cubicBezTo>
                    <a:cubicBezTo>
                      <a:pt x="119563" y="184687"/>
                      <a:pt x="124379" y="170889"/>
                      <a:pt x="124379" y="153680"/>
                    </a:cubicBezTo>
                    <a:cubicBezTo>
                      <a:pt x="124379" y="137323"/>
                      <a:pt x="119764" y="124429"/>
                      <a:pt x="110581" y="114996"/>
                    </a:cubicBezTo>
                    <a:cubicBezTo>
                      <a:pt x="101400" y="105564"/>
                      <a:pt x="89358" y="100848"/>
                      <a:pt x="74507" y="100848"/>
                    </a:cubicBezTo>
                    <a:cubicBezTo>
                      <a:pt x="65275" y="100848"/>
                      <a:pt x="56947" y="102955"/>
                      <a:pt x="49521" y="107119"/>
                    </a:cubicBezTo>
                    <a:cubicBezTo>
                      <a:pt x="42095" y="111334"/>
                      <a:pt x="36225" y="116752"/>
                      <a:pt x="32010" y="123425"/>
                    </a:cubicBezTo>
                    <a:lnTo>
                      <a:pt x="5118" y="119913"/>
                    </a:lnTo>
                    <a:lnTo>
                      <a:pt x="27746" y="0"/>
                    </a:lnTo>
                    <a:lnTo>
                      <a:pt x="143846" y="0"/>
                    </a:lnTo>
                    <a:lnTo>
                      <a:pt x="143846" y="27394"/>
                    </a:lnTo>
                    <a:lnTo>
                      <a:pt x="50675" y="27394"/>
                    </a:lnTo>
                    <a:lnTo>
                      <a:pt x="38082" y="90111"/>
                    </a:lnTo>
                    <a:cubicBezTo>
                      <a:pt x="52080" y="80327"/>
                      <a:pt x="66781" y="75460"/>
                      <a:pt x="82183" y="75460"/>
                    </a:cubicBezTo>
                    <a:cubicBezTo>
                      <a:pt x="102554" y="75460"/>
                      <a:pt x="119764" y="82535"/>
                      <a:pt x="133761" y="96633"/>
                    </a:cubicBezTo>
                    <a:cubicBezTo>
                      <a:pt x="147760" y="110732"/>
                      <a:pt x="154784" y="128894"/>
                      <a:pt x="154784" y="151121"/>
                    </a:cubicBezTo>
                    <a:cubicBezTo>
                      <a:pt x="154784" y="172244"/>
                      <a:pt x="148613" y="190507"/>
                      <a:pt x="136320" y="205910"/>
                    </a:cubicBezTo>
                    <a:cubicBezTo>
                      <a:pt x="121369" y="224825"/>
                      <a:pt x="100898" y="234258"/>
                      <a:pt x="75009" y="234258"/>
                    </a:cubicBezTo>
                    <a:cubicBezTo>
                      <a:pt x="53786" y="234258"/>
                      <a:pt x="36426" y="228337"/>
                      <a:pt x="23030" y="216446"/>
                    </a:cubicBezTo>
                    <a:cubicBezTo>
                      <a:pt x="9583" y="204505"/>
                      <a:pt x="1907" y="188751"/>
                      <a:pt x="0" y="169083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5" name="手繪多邊形: 圖案 64">
                <a:extLst>
                  <a:ext uri="{FF2B5EF4-FFF2-40B4-BE49-F238E27FC236}">
                    <a16:creationId xmlns:a16="http://schemas.microsoft.com/office/drawing/2014/main" id="{325256DE-D865-421C-900C-18BDA6EC54DD}"/>
                  </a:ext>
                </a:extLst>
              </p:cNvPr>
              <p:cNvSpPr/>
              <p:nvPr/>
            </p:nvSpPr>
            <p:spPr>
              <a:xfrm>
                <a:off x="8507497" y="3611098"/>
                <a:ext cx="154783" cy="234257"/>
              </a:xfrm>
              <a:custGeom>
                <a:avLst/>
                <a:gdLst>
                  <a:gd name="connsiteX0" fmla="*/ 0 w 154783"/>
                  <a:gd name="connsiteY0" fmla="*/ 169083 h 234257"/>
                  <a:gd name="connsiteX1" fmla="*/ 30104 w 154783"/>
                  <a:gd name="connsiteY1" fmla="*/ 166524 h 234257"/>
                  <a:gd name="connsiteX2" fmla="*/ 45608 w 154783"/>
                  <a:gd name="connsiteY2" fmla="*/ 199588 h 234257"/>
                  <a:gd name="connsiteX3" fmla="*/ 75009 w 154783"/>
                  <a:gd name="connsiteY3" fmla="*/ 210676 h 234257"/>
                  <a:gd name="connsiteX4" fmla="*/ 110030 w 154783"/>
                  <a:gd name="connsiteY4" fmla="*/ 195072 h 234257"/>
                  <a:gd name="connsiteX5" fmla="*/ 124379 w 154783"/>
                  <a:gd name="connsiteY5" fmla="*/ 153680 h 234257"/>
                  <a:gd name="connsiteX6" fmla="*/ 110581 w 154783"/>
                  <a:gd name="connsiteY6" fmla="*/ 114996 h 234257"/>
                  <a:gd name="connsiteX7" fmla="*/ 74507 w 154783"/>
                  <a:gd name="connsiteY7" fmla="*/ 100848 h 234257"/>
                  <a:gd name="connsiteX8" fmla="*/ 49521 w 154783"/>
                  <a:gd name="connsiteY8" fmla="*/ 107119 h 234257"/>
                  <a:gd name="connsiteX9" fmla="*/ 32010 w 154783"/>
                  <a:gd name="connsiteY9" fmla="*/ 123425 h 234257"/>
                  <a:gd name="connsiteX10" fmla="*/ 5118 w 154783"/>
                  <a:gd name="connsiteY10" fmla="*/ 119913 h 234257"/>
                  <a:gd name="connsiteX11" fmla="*/ 27746 w 154783"/>
                  <a:gd name="connsiteY11" fmla="*/ 0 h 234257"/>
                  <a:gd name="connsiteX12" fmla="*/ 143846 w 154783"/>
                  <a:gd name="connsiteY12" fmla="*/ 0 h 234257"/>
                  <a:gd name="connsiteX13" fmla="*/ 143846 w 154783"/>
                  <a:gd name="connsiteY13" fmla="*/ 27394 h 234257"/>
                  <a:gd name="connsiteX14" fmla="*/ 50675 w 154783"/>
                  <a:gd name="connsiteY14" fmla="*/ 27394 h 234257"/>
                  <a:gd name="connsiteX15" fmla="*/ 38082 w 154783"/>
                  <a:gd name="connsiteY15" fmla="*/ 90111 h 234257"/>
                  <a:gd name="connsiteX16" fmla="*/ 82183 w 154783"/>
                  <a:gd name="connsiteY16" fmla="*/ 75460 h 234257"/>
                  <a:gd name="connsiteX17" fmla="*/ 133761 w 154783"/>
                  <a:gd name="connsiteY17" fmla="*/ 96633 h 234257"/>
                  <a:gd name="connsiteX18" fmla="*/ 154784 w 154783"/>
                  <a:gd name="connsiteY18" fmla="*/ 151121 h 234257"/>
                  <a:gd name="connsiteX19" fmla="*/ 136320 w 154783"/>
                  <a:gd name="connsiteY19" fmla="*/ 205910 h 234257"/>
                  <a:gd name="connsiteX20" fmla="*/ 75009 w 154783"/>
                  <a:gd name="connsiteY20" fmla="*/ 234258 h 234257"/>
                  <a:gd name="connsiteX21" fmla="*/ 23030 w 154783"/>
                  <a:gd name="connsiteY21" fmla="*/ 216446 h 234257"/>
                  <a:gd name="connsiteX22" fmla="*/ 0 w 154783"/>
                  <a:gd name="connsiteY22" fmla="*/ 169083 h 234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783" h="234257">
                    <a:moveTo>
                      <a:pt x="0" y="169083"/>
                    </a:moveTo>
                    <a:lnTo>
                      <a:pt x="30104" y="166524"/>
                    </a:lnTo>
                    <a:cubicBezTo>
                      <a:pt x="32312" y="181175"/>
                      <a:pt x="37529" y="192213"/>
                      <a:pt x="45608" y="199588"/>
                    </a:cubicBezTo>
                    <a:cubicBezTo>
                      <a:pt x="53685" y="206963"/>
                      <a:pt x="63519" y="210676"/>
                      <a:pt x="75009" y="210676"/>
                    </a:cubicBezTo>
                    <a:cubicBezTo>
                      <a:pt x="88807" y="210676"/>
                      <a:pt x="100497" y="205458"/>
                      <a:pt x="110030" y="195072"/>
                    </a:cubicBezTo>
                    <a:cubicBezTo>
                      <a:pt x="119563" y="184687"/>
                      <a:pt x="124379" y="170889"/>
                      <a:pt x="124379" y="153680"/>
                    </a:cubicBezTo>
                    <a:cubicBezTo>
                      <a:pt x="124379" y="137323"/>
                      <a:pt x="119763" y="124429"/>
                      <a:pt x="110581" y="114996"/>
                    </a:cubicBezTo>
                    <a:cubicBezTo>
                      <a:pt x="101400" y="105564"/>
                      <a:pt x="89358" y="100848"/>
                      <a:pt x="74507" y="100848"/>
                    </a:cubicBezTo>
                    <a:cubicBezTo>
                      <a:pt x="65275" y="100848"/>
                      <a:pt x="56946" y="102955"/>
                      <a:pt x="49521" y="107119"/>
                    </a:cubicBezTo>
                    <a:cubicBezTo>
                      <a:pt x="42095" y="111334"/>
                      <a:pt x="36225" y="116752"/>
                      <a:pt x="32010" y="123425"/>
                    </a:cubicBezTo>
                    <a:lnTo>
                      <a:pt x="5118" y="119913"/>
                    </a:lnTo>
                    <a:lnTo>
                      <a:pt x="27746" y="0"/>
                    </a:lnTo>
                    <a:lnTo>
                      <a:pt x="143846" y="0"/>
                    </a:lnTo>
                    <a:lnTo>
                      <a:pt x="143846" y="27394"/>
                    </a:lnTo>
                    <a:lnTo>
                      <a:pt x="50675" y="27394"/>
                    </a:lnTo>
                    <a:lnTo>
                      <a:pt x="38082" y="90111"/>
                    </a:lnTo>
                    <a:cubicBezTo>
                      <a:pt x="52080" y="80327"/>
                      <a:pt x="66781" y="75460"/>
                      <a:pt x="82183" y="75460"/>
                    </a:cubicBezTo>
                    <a:cubicBezTo>
                      <a:pt x="102554" y="75460"/>
                      <a:pt x="119763" y="82535"/>
                      <a:pt x="133761" y="96633"/>
                    </a:cubicBezTo>
                    <a:cubicBezTo>
                      <a:pt x="147760" y="110732"/>
                      <a:pt x="154784" y="128894"/>
                      <a:pt x="154784" y="151121"/>
                    </a:cubicBezTo>
                    <a:cubicBezTo>
                      <a:pt x="154784" y="172244"/>
                      <a:pt x="148612" y="190507"/>
                      <a:pt x="136320" y="205910"/>
                    </a:cubicBezTo>
                    <a:cubicBezTo>
                      <a:pt x="121369" y="224825"/>
                      <a:pt x="100898" y="234258"/>
                      <a:pt x="75009" y="234258"/>
                    </a:cubicBezTo>
                    <a:cubicBezTo>
                      <a:pt x="53786" y="234258"/>
                      <a:pt x="36426" y="228337"/>
                      <a:pt x="23030" y="216446"/>
                    </a:cubicBezTo>
                    <a:cubicBezTo>
                      <a:pt x="9583" y="204505"/>
                      <a:pt x="1907" y="188751"/>
                      <a:pt x="0" y="169083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6" name="手繪多邊形: 圖案 65">
                <a:extLst>
                  <a:ext uri="{FF2B5EF4-FFF2-40B4-BE49-F238E27FC236}">
                    <a16:creationId xmlns:a16="http://schemas.microsoft.com/office/drawing/2014/main" id="{6D4332C0-698E-4914-B93D-C3F547C8EC5B}"/>
                  </a:ext>
                </a:extLst>
              </p:cNvPr>
              <p:cNvSpPr/>
              <p:nvPr/>
            </p:nvSpPr>
            <p:spPr>
              <a:xfrm>
                <a:off x="8690779" y="3610948"/>
                <a:ext cx="151121" cy="230394"/>
              </a:xfrm>
              <a:custGeom>
                <a:avLst/>
                <a:gdLst>
                  <a:gd name="connsiteX0" fmla="*/ 0 w 151121"/>
                  <a:gd name="connsiteY0" fmla="*/ 27545 h 230394"/>
                  <a:gd name="connsiteX1" fmla="*/ 0 w 151121"/>
                  <a:gd name="connsiteY1" fmla="*/ 0 h 230394"/>
                  <a:gd name="connsiteX2" fmla="*/ 151121 w 151121"/>
                  <a:gd name="connsiteY2" fmla="*/ 0 h 230394"/>
                  <a:gd name="connsiteX3" fmla="*/ 151121 w 151121"/>
                  <a:gd name="connsiteY3" fmla="*/ 22277 h 230394"/>
                  <a:gd name="connsiteX4" fmla="*/ 106919 w 151121"/>
                  <a:gd name="connsiteY4" fmla="*/ 85344 h 230394"/>
                  <a:gd name="connsiteX5" fmla="*/ 73102 w 151121"/>
                  <a:gd name="connsiteY5" fmla="*/ 166223 h 230394"/>
                  <a:gd name="connsiteX6" fmla="*/ 62114 w 151121"/>
                  <a:gd name="connsiteY6" fmla="*/ 230394 h 230394"/>
                  <a:gd name="connsiteX7" fmla="*/ 32663 w 151121"/>
                  <a:gd name="connsiteY7" fmla="*/ 230394 h 230394"/>
                  <a:gd name="connsiteX8" fmla="*/ 43500 w 151121"/>
                  <a:gd name="connsiteY8" fmla="*/ 163815 h 230394"/>
                  <a:gd name="connsiteX9" fmla="*/ 73202 w 151121"/>
                  <a:gd name="connsiteY9" fmla="*/ 88555 h 230394"/>
                  <a:gd name="connsiteX10" fmla="*/ 114344 w 151121"/>
                  <a:gd name="connsiteY10" fmla="*/ 27495 h 230394"/>
                  <a:gd name="connsiteX11" fmla="*/ 0 w 151121"/>
                  <a:gd name="connsiteY11" fmla="*/ 27495 h 230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121" h="230394">
                    <a:moveTo>
                      <a:pt x="0" y="27545"/>
                    </a:moveTo>
                    <a:lnTo>
                      <a:pt x="0" y="0"/>
                    </a:lnTo>
                    <a:lnTo>
                      <a:pt x="151121" y="0"/>
                    </a:lnTo>
                    <a:lnTo>
                      <a:pt x="151121" y="22277"/>
                    </a:lnTo>
                    <a:cubicBezTo>
                      <a:pt x="136270" y="38081"/>
                      <a:pt x="121519" y="59104"/>
                      <a:pt x="106919" y="85344"/>
                    </a:cubicBezTo>
                    <a:cubicBezTo>
                      <a:pt x="92318" y="111585"/>
                      <a:pt x="81030" y="138528"/>
                      <a:pt x="73102" y="166223"/>
                    </a:cubicBezTo>
                    <a:cubicBezTo>
                      <a:pt x="67383" y="185740"/>
                      <a:pt x="63719" y="207164"/>
                      <a:pt x="62114" y="230394"/>
                    </a:cubicBezTo>
                    <a:lnTo>
                      <a:pt x="32663" y="230394"/>
                    </a:lnTo>
                    <a:cubicBezTo>
                      <a:pt x="32963" y="212031"/>
                      <a:pt x="36576" y="189854"/>
                      <a:pt x="43500" y="163815"/>
                    </a:cubicBezTo>
                    <a:cubicBezTo>
                      <a:pt x="50424" y="137825"/>
                      <a:pt x="60308" y="112739"/>
                      <a:pt x="73202" y="88555"/>
                    </a:cubicBezTo>
                    <a:cubicBezTo>
                      <a:pt x="86097" y="64372"/>
                      <a:pt x="99844" y="44052"/>
                      <a:pt x="114344" y="27495"/>
                    </a:cubicBezTo>
                    <a:lnTo>
                      <a:pt x="0" y="27495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7" name="手繪多邊形: 圖案 66">
                <a:extLst>
                  <a:ext uri="{FF2B5EF4-FFF2-40B4-BE49-F238E27FC236}">
                    <a16:creationId xmlns:a16="http://schemas.microsoft.com/office/drawing/2014/main" id="{BAF82CE1-7071-4547-BF8C-76C377CB91A1}"/>
                  </a:ext>
                </a:extLst>
              </p:cNvPr>
              <p:cNvSpPr/>
              <p:nvPr/>
            </p:nvSpPr>
            <p:spPr>
              <a:xfrm>
                <a:off x="8886354" y="3808679"/>
                <a:ext cx="32662" cy="32662"/>
              </a:xfrm>
              <a:custGeom>
                <a:avLst/>
                <a:gdLst>
                  <a:gd name="connsiteX0" fmla="*/ 0 w 32662"/>
                  <a:gd name="connsiteY0" fmla="*/ 32663 h 32662"/>
                  <a:gd name="connsiteX1" fmla="*/ 0 w 32662"/>
                  <a:gd name="connsiteY1" fmla="*/ 0 h 32662"/>
                  <a:gd name="connsiteX2" fmla="*/ 32663 w 32662"/>
                  <a:gd name="connsiteY2" fmla="*/ 0 h 32662"/>
                  <a:gd name="connsiteX3" fmla="*/ 32663 w 32662"/>
                  <a:gd name="connsiteY3" fmla="*/ 32663 h 32662"/>
                  <a:gd name="connsiteX4" fmla="*/ 0 w 32662"/>
                  <a:gd name="connsiteY4" fmla="*/ 32663 h 3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2" h="32662">
                    <a:moveTo>
                      <a:pt x="0" y="32663"/>
                    </a:moveTo>
                    <a:lnTo>
                      <a:pt x="0" y="0"/>
                    </a:lnTo>
                    <a:lnTo>
                      <a:pt x="32663" y="0"/>
                    </a:lnTo>
                    <a:lnTo>
                      <a:pt x="32663" y="32663"/>
                    </a:lnTo>
                    <a:lnTo>
                      <a:pt x="0" y="326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DF8A522B-95AE-4C58-A8C4-B13CEBC96D59}"/>
                  </a:ext>
                </a:extLst>
              </p:cNvPr>
              <p:cNvSpPr/>
              <p:nvPr/>
            </p:nvSpPr>
            <p:spPr>
              <a:xfrm>
                <a:off x="8932363" y="3607887"/>
                <a:ext cx="64973" cy="302141"/>
              </a:xfrm>
              <a:custGeom>
                <a:avLst/>
                <a:gdLst>
                  <a:gd name="connsiteX0" fmla="*/ 0 w 64973"/>
                  <a:gd name="connsiteY0" fmla="*/ 299081 h 302141"/>
                  <a:gd name="connsiteX1" fmla="*/ 5418 w 64973"/>
                  <a:gd name="connsiteY1" fmla="*/ 274697 h 302141"/>
                  <a:gd name="connsiteX2" fmla="*/ 18966 w 64973"/>
                  <a:gd name="connsiteY2" fmla="*/ 276905 h 302141"/>
                  <a:gd name="connsiteX3" fmla="*/ 32010 w 64973"/>
                  <a:gd name="connsiteY3" fmla="*/ 271084 h 302141"/>
                  <a:gd name="connsiteX4" fmla="*/ 36325 w 64973"/>
                  <a:gd name="connsiteY4" fmla="*/ 242034 h 302141"/>
                  <a:gd name="connsiteX5" fmla="*/ 36325 w 64973"/>
                  <a:gd name="connsiteY5" fmla="*/ 64372 h 302141"/>
                  <a:gd name="connsiteX6" fmla="*/ 64974 w 64973"/>
                  <a:gd name="connsiteY6" fmla="*/ 64372 h 302141"/>
                  <a:gd name="connsiteX7" fmla="*/ 64974 w 64973"/>
                  <a:gd name="connsiteY7" fmla="*/ 242737 h 302141"/>
                  <a:gd name="connsiteX8" fmla="*/ 56846 w 64973"/>
                  <a:gd name="connsiteY8" fmla="*/ 286237 h 302141"/>
                  <a:gd name="connsiteX9" fmla="*/ 22427 w 64973"/>
                  <a:gd name="connsiteY9" fmla="*/ 302142 h 302141"/>
                  <a:gd name="connsiteX10" fmla="*/ 0 w 64973"/>
                  <a:gd name="connsiteY10" fmla="*/ 299081 h 302141"/>
                  <a:gd name="connsiteX11" fmla="*/ 36325 w 64973"/>
                  <a:gd name="connsiteY11" fmla="*/ 33315 h 302141"/>
                  <a:gd name="connsiteX12" fmla="*/ 36325 w 64973"/>
                  <a:gd name="connsiteY12" fmla="*/ 0 h 302141"/>
                  <a:gd name="connsiteX13" fmla="*/ 64974 w 64973"/>
                  <a:gd name="connsiteY13" fmla="*/ 0 h 302141"/>
                  <a:gd name="connsiteX14" fmla="*/ 64974 w 64973"/>
                  <a:gd name="connsiteY14" fmla="*/ 33265 h 302141"/>
                  <a:gd name="connsiteX15" fmla="*/ 36325 w 64973"/>
                  <a:gd name="connsiteY15" fmla="*/ 33265 h 302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973" h="302141">
                    <a:moveTo>
                      <a:pt x="0" y="299081"/>
                    </a:moveTo>
                    <a:lnTo>
                      <a:pt x="5418" y="274697"/>
                    </a:lnTo>
                    <a:cubicBezTo>
                      <a:pt x="11138" y="276202"/>
                      <a:pt x="15654" y="276905"/>
                      <a:pt x="18966" y="276905"/>
                    </a:cubicBezTo>
                    <a:cubicBezTo>
                      <a:pt x="24785" y="276905"/>
                      <a:pt x="29150" y="274948"/>
                      <a:pt x="32010" y="271084"/>
                    </a:cubicBezTo>
                    <a:cubicBezTo>
                      <a:pt x="34870" y="267221"/>
                      <a:pt x="36325" y="257538"/>
                      <a:pt x="36325" y="242034"/>
                    </a:cubicBezTo>
                    <a:lnTo>
                      <a:pt x="36325" y="64372"/>
                    </a:lnTo>
                    <a:lnTo>
                      <a:pt x="64974" y="64372"/>
                    </a:lnTo>
                    <a:lnTo>
                      <a:pt x="64974" y="242737"/>
                    </a:lnTo>
                    <a:cubicBezTo>
                      <a:pt x="64974" y="263559"/>
                      <a:pt x="62265" y="278059"/>
                      <a:pt x="56846" y="286237"/>
                    </a:cubicBezTo>
                    <a:cubicBezTo>
                      <a:pt x="49922" y="296873"/>
                      <a:pt x="38482" y="302142"/>
                      <a:pt x="22427" y="302142"/>
                    </a:cubicBezTo>
                    <a:cubicBezTo>
                      <a:pt x="14700" y="302091"/>
                      <a:pt x="7225" y="301088"/>
                      <a:pt x="0" y="299081"/>
                    </a:cubicBezTo>
                    <a:close/>
                    <a:moveTo>
                      <a:pt x="36325" y="33315"/>
                    </a:moveTo>
                    <a:lnTo>
                      <a:pt x="36325" y="0"/>
                    </a:lnTo>
                    <a:lnTo>
                      <a:pt x="64974" y="0"/>
                    </a:lnTo>
                    <a:lnTo>
                      <a:pt x="64974" y="33265"/>
                    </a:lnTo>
                    <a:lnTo>
                      <a:pt x="36325" y="33265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FAF8E7BD-A5E7-4A97-9C0A-B1D8583C8FF2}"/>
                  </a:ext>
                </a:extLst>
              </p:cNvPr>
              <p:cNvSpPr/>
              <p:nvPr/>
            </p:nvSpPr>
            <p:spPr>
              <a:xfrm>
                <a:off x="9041288" y="3668396"/>
                <a:ext cx="146856" cy="237769"/>
              </a:xfrm>
              <a:custGeom>
                <a:avLst/>
                <a:gdLst>
                  <a:gd name="connsiteX0" fmla="*/ 0 w 146856"/>
                  <a:gd name="connsiteY0" fmla="*/ 237770 h 237769"/>
                  <a:gd name="connsiteX1" fmla="*/ 0 w 146856"/>
                  <a:gd name="connsiteY1" fmla="*/ 3863 h 237769"/>
                  <a:gd name="connsiteX2" fmla="*/ 26140 w 146856"/>
                  <a:gd name="connsiteY2" fmla="*/ 3863 h 237769"/>
                  <a:gd name="connsiteX3" fmla="*/ 26140 w 146856"/>
                  <a:gd name="connsiteY3" fmla="*/ 25839 h 237769"/>
                  <a:gd name="connsiteX4" fmla="*/ 47012 w 146856"/>
                  <a:gd name="connsiteY4" fmla="*/ 6472 h 237769"/>
                  <a:gd name="connsiteX5" fmla="*/ 75209 w 146856"/>
                  <a:gd name="connsiteY5" fmla="*/ 0 h 237769"/>
                  <a:gd name="connsiteX6" fmla="*/ 113441 w 146856"/>
                  <a:gd name="connsiteY6" fmla="*/ 11138 h 237769"/>
                  <a:gd name="connsiteX7" fmla="*/ 138427 w 146856"/>
                  <a:gd name="connsiteY7" fmla="*/ 42597 h 237769"/>
                  <a:gd name="connsiteX8" fmla="*/ 146856 w 146856"/>
                  <a:gd name="connsiteY8" fmla="*/ 87100 h 237769"/>
                  <a:gd name="connsiteX9" fmla="*/ 137524 w 146856"/>
                  <a:gd name="connsiteY9" fmla="*/ 133861 h 237769"/>
                  <a:gd name="connsiteX10" fmla="*/ 110431 w 146856"/>
                  <a:gd name="connsiteY10" fmla="*/ 165721 h 237769"/>
                  <a:gd name="connsiteX11" fmla="*/ 73102 w 146856"/>
                  <a:gd name="connsiteY11" fmla="*/ 176809 h 237769"/>
                  <a:gd name="connsiteX12" fmla="*/ 47364 w 146856"/>
                  <a:gd name="connsiteY12" fmla="*/ 170739 h 237769"/>
                  <a:gd name="connsiteX13" fmla="*/ 28649 w 146856"/>
                  <a:gd name="connsiteY13" fmla="*/ 155436 h 237769"/>
                  <a:gd name="connsiteX14" fmla="*/ 28649 w 146856"/>
                  <a:gd name="connsiteY14" fmla="*/ 237770 h 237769"/>
                  <a:gd name="connsiteX15" fmla="*/ 0 w 146856"/>
                  <a:gd name="connsiteY15" fmla="*/ 237770 h 237769"/>
                  <a:gd name="connsiteX16" fmla="*/ 25940 w 146856"/>
                  <a:gd name="connsiteY16" fmla="*/ 89358 h 237769"/>
                  <a:gd name="connsiteX17" fmla="*/ 39135 w 146856"/>
                  <a:gd name="connsiteY17" fmla="*/ 137624 h 237769"/>
                  <a:gd name="connsiteX18" fmla="*/ 71146 w 146856"/>
                  <a:gd name="connsiteY18" fmla="*/ 153228 h 237769"/>
                  <a:gd name="connsiteX19" fmla="*/ 103858 w 146856"/>
                  <a:gd name="connsiteY19" fmla="*/ 137072 h 237769"/>
                  <a:gd name="connsiteX20" fmla="*/ 117455 w 146856"/>
                  <a:gd name="connsiteY20" fmla="*/ 87000 h 237769"/>
                  <a:gd name="connsiteX21" fmla="*/ 104159 w 146856"/>
                  <a:gd name="connsiteY21" fmla="*/ 38583 h 237769"/>
                  <a:gd name="connsiteX22" fmla="*/ 72400 w 146856"/>
                  <a:gd name="connsiteY22" fmla="*/ 22477 h 237769"/>
                  <a:gd name="connsiteX23" fmla="*/ 39988 w 146856"/>
                  <a:gd name="connsiteY23" fmla="*/ 39586 h 237769"/>
                  <a:gd name="connsiteX24" fmla="*/ 25940 w 146856"/>
                  <a:gd name="connsiteY24" fmla="*/ 89358 h 237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856" h="237769">
                    <a:moveTo>
                      <a:pt x="0" y="237770"/>
                    </a:moveTo>
                    <a:lnTo>
                      <a:pt x="0" y="3863"/>
                    </a:lnTo>
                    <a:lnTo>
                      <a:pt x="26140" y="3863"/>
                    </a:lnTo>
                    <a:lnTo>
                      <a:pt x="26140" y="25839"/>
                    </a:lnTo>
                    <a:cubicBezTo>
                      <a:pt x="32312" y="17259"/>
                      <a:pt x="39236" y="10787"/>
                      <a:pt x="47012" y="6472"/>
                    </a:cubicBezTo>
                    <a:cubicBezTo>
                      <a:pt x="54739" y="2157"/>
                      <a:pt x="64171" y="0"/>
                      <a:pt x="75209" y="0"/>
                    </a:cubicBezTo>
                    <a:cubicBezTo>
                      <a:pt x="89659" y="0"/>
                      <a:pt x="102403" y="3713"/>
                      <a:pt x="113441" y="11138"/>
                    </a:cubicBezTo>
                    <a:cubicBezTo>
                      <a:pt x="124479" y="18564"/>
                      <a:pt x="132808" y="29050"/>
                      <a:pt x="138427" y="42597"/>
                    </a:cubicBezTo>
                    <a:cubicBezTo>
                      <a:pt x="144046" y="56144"/>
                      <a:pt x="146856" y="70945"/>
                      <a:pt x="146856" y="87100"/>
                    </a:cubicBezTo>
                    <a:cubicBezTo>
                      <a:pt x="146856" y="104410"/>
                      <a:pt x="143746" y="119964"/>
                      <a:pt x="137524" y="133861"/>
                    </a:cubicBezTo>
                    <a:cubicBezTo>
                      <a:pt x="131303" y="147709"/>
                      <a:pt x="122272" y="158346"/>
                      <a:pt x="110431" y="165721"/>
                    </a:cubicBezTo>
                    <a:cubicBezTo>
                      <a:pt x="98590" y="173097"/>
                      <a:pt x="86147" y="176809"/>
                      <a:pt x="73102" y="176809"/>
                    </a:cubicBezTo>
                    <a:cubicBezTo>
                      <a:pt x="63569" y="176809"/>
                      <a:pt x="54989" y="174803"/>
                      <a:pt x="47364" y="170739"/>
                    </a:cubicBezTo>
                    <a:cubicBezTo>
                      <a:pt x="39787" y="166725"/>
                      <a:pt x="33516" y="161607"/>
                      <a:pt x="28649" y="155436"/>
                    </a:cubicBezTo>
                    <a:lnTo>
                      <a:pt x="28649" y="237770"/>
                    </a:lnTo>
                    <a:lnTo>
                      <a:pt x="0" y="237770"/>
                    </a:lnTo>
                    <a:close/>
                    <a:moveTo>
                      <a:pt x="25940" y="89358"/>
                    </a:moveTo>
                    <a:cubicBezTo>
                      <a:pt x="25940" y="111133"/>
                      <a:pt x="30355" y="127188"/>
                      <a:pt x="39135" y="137624"/>
                    </a:cubicBezTo>
                    <a:cubicBezTo>
                      <a:pt x="47966" y="148010"/>
                      <a:pt x="58602" y="153228"/>
                      <a:pt x="71146" y="153228"/>
                    </a:cubicBezTo>
                    <a:cubicBezTo>
                      <a:pt x="83889" y="153228"/>
                      <a:pt x="94777" y="147860"/>
                      <a:pt x="103858" y="137072"/>
                    </a:cubicBezTo>
                    <a:cubicBezTo>
                      <a:pt x="112939" y="126285"/>
                      <a:pt x="117455" y="109628"/>
                      <a:pt x="117455" y="87000"/>
                    </a:cubicBezTo>
                    <a:cubicBezTo>
                      <a:pt x="117455" y="65476"/>
                      <a:pt x="113040" y="49320"/>
                      <a:pt x="104159" y="38583"/>
                    </a:cubicBezTo>
                    <a:cubicBezTo>
                      <a:pt x="95278" y="27846"/>
                      <a:pt x="84692" y="22477"/>
                      <a:pt x="72400" y="22477"/>
                    </a:cubicBezTo>
                    <a:cubicBezTo>
                      <a:pt x="60208" y="22477"/>
                      <a:pt x="49370" y="28197"/>
                      <a:pt x="39988" y="39586"/>
                    </a:cubicBezTo>
                    <a:cubicBezTo>
                      <a:pt x="30656" y="51026"/>
                      <a:pt x="25940" y="67583"/>
                      <a:pt x="25940" y="8935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AF8A0827-C046-433A-84D0-E9AFA08FE256}"/>
                  </a:ext>
                </a:extLst>
              </p:cNvPr>
              <p:cNvSpPr/>
              <p:nvPr/>
            </p:nvSpPr>
            <p:spPr>
              <a:xfrm>
                <a:off x="9211675" y="3668546"/>
                <a:ext cx="149064" cy="241582"/>
              </a:xfrm>
              <a:custGeom>
                <a:avLst/>
                <a:gdLst>
                  <a:gd name="connsiteX0" fmla="*/ 5720 w 149064"/>
                  <a:gd name="connsiteY0" fmla="*/ 186844 h 241582"/>
                  <a:gd name="connsiteX1" fmla="*/ 33566 w 149064"/>
                  <a:gd name="connsiteY1" fmla="*/ 191008 h 241582"/>
                  <a:gd name="connsiteX2" fmla="*/ 43299 w 149064"/>
                  <a:gd name="connsiteY2" fmla="*/ 209823 h 241582"/>
                  <a:gd name="connsiteX3" fmla="*/ 72450 w 149064"/>
                  <a:gd name="connsiteY3" fmla="*/ 217801 h 241582"/>
                  <a:gd name="connsiteX4" fmla="*/ 103206 w 149064"/>
                  <a:gd name="connsiteY4" fmla="*/ 209823 h 241582"/>
                  <a:gd name="connsiteX5" fmla="*/ 117857 w 149064"/>
                  <a:gd name="connsiteY5" fmla="*/ 187546 h 241582"/>
                  <a:gd name="connsiteX6" fmla="*/ 119914 w 149064"/>
                  <a:gd name="connsiteY6" fmla="*/ 150770 h 241582"/>
                  <a:gd name="connsiteX7" fmla="*/ 73102 w 149064"/>
                  <a:gd name="connsiteY7" fmla="*/ 172896 h 241582"/>
                  <a:gd name="connsiteX8" fmla="*/ 19116 w 149064"/>
                  <a:gd name="connsiteY8" fmla="*/ 147759 h 241582"/>
                  <a:gd name="connsiteX9" fmla="*/ 0 w 149064"/>
                  <a:gd name="connsiteY9" fmla="*/ 87401 h 241582"/>
                  <a:gd name="connsiteX10" fmla="*/ 8780 w 149064"/>
                  <a:gd name="connsiteY10" fmla="*/ 42747 h 241582"/>
                  <a:gd name="connsiteX11" fmla="*/ 34168 w 149064"/>
                  <a:gd name="connsiteY11" fmla="*/ 11138 h 241582"/>
                  <a:gd name="connsiteX12" fmla="*/ 73253 w 149064"/>
                  <a:gd name="connsiteY12" fmla="*/ 0 h 241582"/>
                  <a:gd name="connsiteX13" fmla="*/ 122623 w 149064"/>
                  <a:gd name="connsiteY13" fmla="*/ 24183 h 241582"/>
                  <a:gd name="connsiteX14" fmla="*/ 122623 w 149064"/>
                  <a:gd name="connsiteY14" fmla="*/ 3813 h 241582"/>
                  <a:gd name="connsiteX15" fmla="*/ 149064 w 149064"/>
                  <a:gd name="connsiteY15" fmla="*/ 3813 h 241582"/>
                  <a:gd name="connsiteX16" fmla="*/ 149064 w 149064"/>
                  <a:gd name="connsiteY16" fmla="*/ 150017 h 241582"/>
                  <a:gd name="connsiteX17" fmla="*/ 141037 w 149064"/>
                  <a:gd name="connsiteY17" fmla="*/ 206010 h 241582"/>
                  <a:gd name="connsiteX18" fmla="*/ 115549 w 149064"/>
                  <a:gd name="connsiteY18" fmla="*/ 232050 h 241582"/>
                  <a:gd name="connsiteX19" fmla="*/ 72651 w 149064"/>
                  <a:gd name="connsiteY19" fmla="*/ 241583 h 241582"/>
                  <a:gd name="connsiteX20" fmla="*/ 23783 w 149064"/>
                  <a:gd name="connsiteY20" fmla="*/ 227986 h 241582"/>
                  <a:gd name="connsiteX21" fmla="*/ 5720 w 149064"/>
                  <a:gd name="connsiteY21" fmla="*/ 186844 h 241582"/>
                  <a:gd name="connsiteX22" fmla="*/ 29452 w 149064"/>
                  <a:gd name="connsiteY22" fmla="*/ 85244 h 241582"/>
                  <a:gd name="connsiteX23" fmla="*/ 42647 w 149064"/>
                  <a:gd name="connsiteY23" fmla="*/ 133811 h 241582"/>
                  <a:gd name="connsiteX24" fmla="*/ 75762 w 149064"/>
                  <a:gd name="connsiteY24" fmla="*/ 149114 h 241582"/>
                  <a:gd name="connsiteX25" fmla="*/ 108876 w 149064"/>
                  <a:gd name="connsiteY25" fmla="*/ 133912 h 241582"/>
                  <a:gd name="connsiteX26" fmla="*/ 122272 w 149064"/>
                  <a:gd name="connsiteY26" fmla="*/ 86197 h 241582"/>
                  <a:gd name="connsiteX27" fmla="*/ 108475 w 149064"/>
                  <a:gd name="connsiteY27" fmla="*/ 39386 h 241582"/>
                  <a:gd name="connsiteX28" fmla="*/ 75259 w 149064"/>
                  <a:gd name="connsiteY28" fmla="*/ 23631 h 241582"/>
                  <a:gd name="connsiteX29" fmla="*/ 42798 w 149064"/>
                  <a:gd name="connsiteY29" fmla="*/ 39135 h 241582"/>
                  <a:gd name="connsiteX30" fmla="*/ 29452 w 149064"/>
                  <a:gd name="connsiteY30" fmla="*/ 85244 h 241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64" h="241582">
                    <a:moveTo>
                      <a:pt x="5720" y="186844"/>
                    </a:moveTo>
                    <a:lnTo>
                      <a:pt x="33566" y="191008"/>
                    </a:lnTo>
                    <a:cubicBezTo>
                      <a:pt x="34720" y="199588"/>
                      <a:pt x="37981" y="205860"/>
                      <a:pt x="43299" y="209823"/>
                    </a:cubicBezTo>
                    <a:cubicBezTo>
                      <a:pt x="50424" y="215142"/>
                      <a:pt x="60108" y="217801"/>
                      <a:pt x="72450" y="217801"/>
                    </a:cubicBezTo>
                    <a:cubicBezTo>
                      <a:pt x="85696" y="217801"/>
                      <a:pt x="95981" y="215142"/>
                      <a:pt x="103206" y="209823"/>
                    </a:cubicBezTo>
                    <a:cubicBezTo>
                      <a:pt x="110431" y="204505"/>
                      <a:pt x="115298" y="197079"/>
                      <a:pt x="117857" y="187546"/>
                    </a:cubicBezTo>
                    <a:cubicBezTo>
                      <a:pt x="119362" y="181726"/>
                      <a:pt x="120014" y="169434"/>
                      <a:pt x="119914" y="150770"/>
                    </a:cubicBezTo>
                    <a:cubicBezTo>
                      <a:pt x="107370" y="165521"/>
                      <a:pt x="91767" y="172896"/>
                      <a:pt x="73102" y="172896"/>
                    </a:cubicBezTo>
                    <a:cubicBezTo>
                      <a:pt x="49872" y="172896"/>
                      <a:pt x="31860" y="164517"/>
                      <a:pt x="19116" y="147759"/>
                    </a:cubicBezTo>
                    <a:cubicBezTo>
                      <a:pt x="6372" y="131002"/>
                      <a:pt x="0" y="110882"/>
                      <a:pt x="0" y="87401"/>
                    </a:cubicBezTo>
                    <a:cubicBezTo>
                      <a:pt x="0" y="71246"/>
                      <a:pt x="2910" y="56394"/>
                      <a:pt x="8780" y="42747"/>
                    </a:cubicBezTo>
                    <a:cubicBezTo>
                      <a:pt x="14601" y="29100"/>
                      <a:pt x="23080" y="18564"/>
                      <a:pt x="34168" y="11138"/>
                    </a:cubicBezTo>
                    <a:cubicBezTo>
                      <a:pt x="45256" y="3713"/>
                      <a:pt x="58302" y="0"/>
                      <a:pt x="73253" y="0"/>
                    </a:cubicBezTo>
                    <a:cubicBezTo>
                      <a:pt x="93222" y="0"/>
                      <a:pt x="109679" y="8078"/>
                      <a:pt x="122623" y="24183"/>
                    </a:cubicBezTo>
                    <a:lnTo>
                      <a:pt x="122623" y="3813"/>
                    </a:lnTo>
                    <a:lnTo>
                      <a:pt x="149064" y="3813"/>
                    </a:lnTo>
                    <a:lnTo>
                      <a:pt x="149064" y="150017"/>
                    </a:lnTo>
                    <a:cubicBezTo>
                      <a:pt x="149064" y="176358"/>
                      <a:pt x="146405" y="195022"/>
                      <a:pt x="141037" y="206010"/>
                    </a:cubicBezTo>
                    <a:cubicBezTo>
                      <a:pt x="135668" y="216998"/>
                      <a:pt x="127189" y="225678"/>
                      <a:pt x="115549" y="232050"/>
                    </a:cubicBezTo>
                    <a:cubicBezTo>
                      <a:pt x="103909" y="238422"/>
                      <a:pt x="89610" y="241583"/>
                      <a:pt x="72651" y="241583"/>
                    </a:cubicBezTo>
                    <a:cubicBezTo>
                      <a:pt x="52481" y="241583"/>
                      <a:pt x="36175" y="237017"/>
                      <a:pt x="23783" y="227986"/>
                    </a:cubicBezTo>
                    <a:cubicBezTo>
                      <a:pt x="11289" y="218754"/>
                      <a:pt x="5319" y="205057"/>
                      <a:pt x="5720" y="186844"/>
                    </a:cubicBezTo>
                    <a:close/>
                    <a:moveTo>
                      <a:pt x="29452" y="85244"/>
                    </a:moveTo>
                    <a:cubicBezTo>
                      <a:pt x="29452" y="107420"/>
                      <a:pt x="33867" y="123626"/>
                      <a:pt x="42647" y="133811"/>
                    </a:cubicBezTo>
                    <a:cubicBezTo>
                      <a:pt x="51478" y="143996"/>
                      <a:pt x="62516" y="149114"/>
                      <a:pt x="75762" y="149114"/>
                    </a:cubicBezTo>
                    <a:cubicBezTo>
                      <a:pt x="88907" y="149114"/>
                      <a:pt x="99945" y="144047"/>
                      <a:pt x="108876" y="133912"/>
                    </a:cubicBezTo>
                    <a:cubicBezTo>
                      <a:pt x="117807" y="123777"/>
                      <a:pt x="122272" y="107872"/>
                      <a:pt x="122272" y="86197"/>
                    </a:cubicBezTo>
                    <a:cubicBezTo>
                      <a:pt x="122272" y="65476"/>
                      <a:pt x="117656" y="49872"/>
                      <a:pt x="108475" y="39386"/>
                    </a:cubicBezTo>
                    <a:cubicBezTo>
                      <a:pt x="99293" y="28900"/>
                      <a:pt x="88205" y="23631"/>
                      <a:pt x="75259" y="23631"/>
                    </a:cubicBezTo>
                    <a:cubicBezTo>
                      <a:pt x="62516" y="23631"/>
                      <a:pt x="51678" y="28799"/>
                      <a:pt x="42798" y="39135"/>
                    </a:cubicBezTo>
                    <a:cubicBezTo>
                      <a:pt x="33917" y="49471"/>
                      <a:pt x="29452" y="64823"/>
                      <a:pt x="29452" y="85244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9C6BBBBE-0E61-4E47-8480-B9EBBAFAD4A7}"/>
              </a:ext>
            </a:extLst>
          </p:cNvPr>
          <p:cNvSpPr txBox="1"/>
          <p:nvPr/>
        </p:nvSpPr>
        <p:spPr>
          <a:xfrm>
            <a:off x="1115375" y="3875457"/>
            <a:ext cx="9750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chemeClr val="accent4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 bucket</a:t>
            </a:r>
            <a:endParaRPr lang="zh-TW" altLang="en-US" sz="1600" b="1">
              <a:solidFill>
                <a:schemeClr val="accent4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0BE02DE3-7E1E-4FE9-AFFE-E314E160E55F}"/>
              </a:ext>
            </a:extLst>
          </p:cNvPr>
          <p:cNvGrpSpPr/>
          <p:nvPr/>
        </p:nvGrpSpPr>
        <p:grpSpPr>
          <a:xfrm>
            <a:off x="1301073" y="3722359"/>
            <a:ext cx="596173" cy="182055"/>
            <a:chOff x="1838425" y="4577685"/>
            <a:chExt cx="685788" cy="220509"/>
          </a:xfrm>
        </p:grpSpPr>
        <p:cxnSp>
          <p:nvCxnSpPr>
            <p:cNvPr id="121" name="直線接點 120">
              <a:extLst>
                <a:ext uri="{FF2B5EF4-FFF2-40B4-BE49-F238E27FC236}">
                  <a16:creationId xmlns:a16="http://schemas.microsoft.com/office/drawing/2014/main" id="{8DC40691-4A1A-4B18-ABAF-274E93050759}"/>
                </a:ext>
              </a:extLst>
            </p:cNvPr>
            <p:cNvCxnSpPr/>
            <p:nvPr/>
          </p:nvCxnSpPr>
          <p:spPr>
            <a:xfrm>
              <a:off x="1846799" y="4577685"/>
              <a:ext cx="0" cy="220509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接點 121">
              <a:extLst>
                <a:ext uri="{FF2B5EF4-FFF2-40B4-BE49-F238E27FC236}">
                  <a16:creationId xmlns:a16="http://schemas.microsoft.com/office/drawing/2014/main" id="{D2C2B44F-D884-40D0-9767-CE0EC0AC7EBD}"/>
                </a:ext>
              </a:extLst>
            </p:cNvPr>
            <p:cNvCxnSpPr/>
            <p:nvPr/>
          </p:nvCxnSpPr>
          <p:spPr>
            <a:xfrm>
              <a:off x="1838425" y="4783755"/>
              <a:ext cx="680123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接點 122">
              <a:extLst>
                <a:ext uri="{FF2B5EF4-FFF2-40B4-BE49-F238E27FC236}">
                  <a16:creationId xmlns:a16="http://schemas.microsoft.com/office/drawing/2014/main" id="{5601F4B0-4AEF-40E4-BEE9-6757B1C935E9}"/>
                </a:ext>
              </a:extLst>
            </p:cNvPr>
            <p:cNvCxnSpPr/>
            <p:nvPr/>
          </p:nvCxnSpPr>
          <p:spPr>
            <a:xfrm>
              <a:off x="2524213" y="4577685"/>
              <a:ext cx="0" cy="220509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群組 123">
            <a:extLst>
              <a:ext uri="{FF2B5EF4-FFF2-40B4-BE49-F238E27FC236}">
                <a16:creationId xmlns:a16="http://schemas.microsoft.com/office/drawing/2014/main" id="{5BEFD993-0AB8-4B88-A7F0-1864F28FD9E0}"/>
              </a:ext>
            </a:extLst>
          </p:cNvPr>
          <p:cNvGrpSpPr/>
          <p:nvPr/>
        </p:nvGrpSpPr>
        <p:grpSpPr>
          <a:xfrm>
            <a:off x="2174638" y="3737202"/>
            <a:ext cx="3639976" cy="146988"/>
            <a:chOff x="1843909" y="4573208"/>
            <a:chExt cx="680123" cy="224986"/>
          </a:xfrm>
        </p:grpSpPr>
        <p:cxnSp>
          <p:nvCxnSpPr>
            <p:cNvPr id="125" name="直線接點 124">
              <a:extLst>
                <a:ext uri="{FF2B5EF4-FFF2-40B4-BE49-F238E27FC236}">
                  <a16:creationId xmlns:a16="http://schemas.microsoft.com/office/drawing/2014/main" id="{637815EA-219E-446E-B3EB-342A5DE55AC9}"/>
                </a:ext>
              </a:extLst>
            </p:cNvPr>
            <p:cNvCxnSpPr/>
            <p:nvPr/>
          </p:nvCxnSpPr>
          <p:spPr>
            <a:xfrm>
              <a:off x="1844217" y="4577685"/>
              <a:ext cx="0" cy="220509"/>
            </a:xfrm>
            <a:prstGeom prst="line">
              <a:avLst/>
            </a:prstGeom>
            <a:ln w="28575">
              <a:solidFill>
                <a:srgbClr val="11F7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接點 125">
              <a:extLst>
                <a:ext uri="{FF2B5EF4-FFF2-40B4-BE49-F238E27FC236}">
                  <a16:creationId xmlns:a16="http://schemas.microsoft.com/office/drawing/2014/main" id="{D8B0DAFF-3649-48DA-B3F3-5D5FAB117A37}"/>
                </a:ext>
              </a:extLst>
            </p:cNvPr>
            <p:cNvCxnSpPr/>
            <p:nvPr/>
          </p:nvCxnSpPr>
          <p:spPr>
            <a:xfrm>
              <a:off x="1843909" y="4777184"/>
              <a:ext cx="680123" cy="0"/>
            </a:xfrm>
            <a:prstGeom prst="line">
              <a:avLst/>
            </a:prstGeom>
            <a:ln w="28575">
              <a:solidFill>
                <a:srgbClr val="11F7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接點 126">
              <a:extLst>
                <a:ext uri="{FF2B5EF4-FFF2-40B4-BE49-F238E27FC236}">
                  <a16:creationId xmlns:a16="http://schemas.microsoft.com/office/drawing/2014/main" id="{D5E6D350-E9D0-4340-B109-C13BCFEE710B}"/>
                </a:ext>
              </a:extLst>
            </p:cNvPr>
            <p:cNvCxnSpPr/>
            <p:nvPr/>
          </p:nvCxnSpPr>
          <p:spPr>
            <a:xfrm>
              <a:off x="2523437" y="4573208"/>
              <a:ext cx="0" cy="220509"/>
            </a:xfrm>
            <a:prstGeom prst="line">
              <a:avLst/>
            </a:prstGeom>
            <a:ln w="28575">
              <a:solidFill>
                <a:srgbClr val="11F7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D08AB9FA-46A5-4ACA-83C2-DFFBA34CA97C}"/>
              </a:ext>
            </a:extLst>
          </p:cNvPr>
          <p:cNvSpPr txBox="1"/>
          <p:nvPr/>
        </p:nvSpPr>
        <p:spPr>
          <a:xfrm>
            <a:off x="5746057" y="3875457"/>
            <a:ext cx="941331" cy="3385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600" b="1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微軟正黑體"/>
                <a:cs typeface="Arial"/>
              </a:rPr>
              <a:t> </a:t>
            </a:r>
            <a:r>
              <a:rPr lang="en-US" altLang="zh-TW" sz="1600" b="1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微軟正黑體"/>
                <a:cs typeface="Calibri"/>
              </a:rPr>
              <a:t> Folder</a:t>
            </a:r>
          </a:p>
        </p:txBody>
      </p: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045A97A6-9B1C-4688-BD96-8EDAC5F421FB}"/>
              </a:ext>
            </a:extLst>
          </p:cNvPr>
          <p:cNvGrpSpPr/>
          <p:nvPr/>
        </p:nvGrpSpPr>
        <p:grpSpPr>
          <a:xfrm>
            <a:off x="5951405" y="3737658"/>
            <a:ext cx="596173" cy="150391"/>
            <a:chOff x="1838425" y="4573208"/>
            <a:chExt cx="685788" cy="224986"/>
          </a:xfrm>
        </p:grpSpPr>
        <p:cxnSp>
          <p:nvCxnSpPr>
            <p:cNvPr id="130" name="直線接點 129">
              <a:extLst>
                <a:ext uri="{FF2B5EF4-FFF2-40B4-BE49-F238E27FC236}">
                  <a16:creationId xmlns:a16="http://schemas.microsoft.com/office/drawing/2014/main" id="{55C8298A-4F15-48F0-8FAD-B9A451666DAA}"/>
                </a:ext>
              </a:extLst>
            </p:cNvPr>
            <p:cNvCxnSpPr/>
            <p:nvPr/>
          </p:nvCxnSpPr>
          <p:spPr>
            <a:xfrm>
              <a:off x="1850425" y="4577685"/>
              <a:ext cx="0" cy="2205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接點 130">
              <a:extLst>
                <a:ext uri="{FF2B5EF4-FFF2-40B4-BE49-F238E27FC236}">
                  <a16:creationId xmlns:a16="http://schemas.microsoft.com/office/drawing/2014/main" id="{AD31D1C9-DB0D-4697-8691-FD5F21F34BB0}"/>
                </a:ext>
              </a:extLst>
            </p:cNvPr>
            <p:cNvCxnSpPr/>
            <p:nvPr/>
          </p:nvCxnSpPr>
          <p:spPr>
            <a:xfrm>
              <a:off x="1838425" y="4783755"/>
              <a:ext cx="680123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接點 131">
              <a:extLst>
                <a:ext uri="{FF2B5EF4-FFF2-40B4-BE49-F238E27FC236}">
                  <a16:creationId xmlns:a16="http://schemas.microsoft.com/office/drawing/2014/main" id="{C6952604-1769-47EF-8262-5CD6649239D8}"/>
                </a:ext>
              </a:extLst>
            </p:cNvPr>
            <p:cNvCxnSpPr/>
            <p:nvPr/>
          </p:nvCxnSpPr>
          <p:spPr>
            <a:xfrm>
              <a:off x="2524213" y="4573208"/>
              <a:ext cx="0" cy="2205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群組 132">
            <a:extLst>
              <a:ext uri="{FF2B5EF4-FFF2-40B4-BE49-F238E27FC236}">
                <a16:creationId xmlns:a16="http://schemas.microsoft.com/office/drawing/2014/main" id="{AD7109D4-4C31-4570-988F-74FBA287A01C}"/>
              </a:ext>
            </a:extLst>
          </p:cNvPr>
          <p:cNvGrpSpPr/>
          <p:nvPr/>
        </p:nvGrpSpPr>
        <p:grpSpPr>
          <a:xfrm>
            <a:off x="6653615" y="3715859"/>
            <a:ext cx="1384173" cy="172334"/>
            <a:chOff x="1846561" y="4577685"/>
            <a:chExt cx="680123" cy="220677"/>
          </a:xfrm>
        </p:grpSpPr>
        <p:cxnSp>
          <p:nvCxnSpPr>
            <p:cNvPr id="134" name="直線接點 133">
              <a:extLst>
                <a:ext uri="{FF2B5EF4-FFF2-40B4-BE49-F238E27FC236}">
                  <a16:creationId xmlns:a16="http://schemas.microsoft.com/office/drawing/2014/main" id="{954C9EF0-5F41-4D7C-BD8C-8197D7A87BF3}"/>
                </a:ext>
              </a:extLst>
            </p:cNvPr>
            <p:cNvCxnSpPr/>
            <p:nvPr/>
          </p:nvCxnSpPr>
          <p:spPr>
            <a:xfrm>
              <a:off x="1850425" y="4577685"/>
              <a:ext cx="0" cy="22050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接點 134">
              <a:extLst>
                <a:ext uri="{FF2B5EF4-FFF2-40B4-BE49-F238E27FC236}">
                  <a16:creationId xmlns:a16="http://schemas.microsoft.com/office/drawing/2014/main" id="{C89757FF-4D18-49B1-B025-C19F6A2D8483}"/>
                </a:ext>
              </a:extLst>
            </p:cNvPr>
            <p:cNvCxnSpPr/>
            <p:nvPr/>
          </p:nvCxnSpPr>
          <p:spPr>
            <a:xfrm>
              <a:off x="1846561" y="4783755"/>
              <a:ext cx="680123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線接點 135">
              <a:extLst>
                <a:ext uri="{FF2B5EF4-FFF2-40B4-BE49-F238E27FC236}">
                  <a16:creationId xmlns:a16="http://schemas.microsoft.com/office/drawing/2014/main" id="{E4675795-47F1-4541-A759-E2BB559BBB48}"/>
                </a:ext>
              </a:extLst>
            </p:cNvPr>
            <p:cNvCxnSpPr/>
            <p:nvPr/>
          </p:nvCxnSpPr>
          <p:spPr>
            <a:xfrm>
              <a:off x="2524213" y="4577853"/>
              <a:ext cx="0" cy="22050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55E756A6-FD20-4303-AB18-D6AA1303086E}"/>
              </a:ext>
            </a:extLst>
          </p:cNvPr>
          <p:cNvSpPr txBox="1"/>
          <p:nvPr/>
        </p:nvSpPr>
        <p:spPr>
          <a:xfrm>
            <a:off x="6611610" y="3875457"/>
            <a:ext cx="1388651" cy="3385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1600" b="1">
                <a:solidFill>
                  <a:srgbClr val="00B0F0"/>
                </a:solidFill>
                <a:latin typeface="+mj-lt"/>
                <a:ea typeface="微軟正黑體"/>
                <a:cs typeface="Arial"/>
              </a:rPr>
              <a:t>File name</a:t>
            </a:r>
          </a:p>
        </p:txBody>
      </p:sp>
      <p:sp>
        <p:nvSpPr>
          <p:cNvPr id="138" name="文字方塊 137">
            <a:extLst>
              <a:ext uri="{FF2B5EF4-FFF2-40B4-BE49-F238E27FC236}">
                <a16:creationId xmlns:a16="http://schemas.microsoft.com/office/drawing/2014/main" id="{8D06AFD0-39D1-48A9-932B-B27E67328706}"/>
              </a:ext>
            </a:extLst>
          </p:cNvPr>
          <p:cNvSpPr txBox="1"/>
          <p:nvPr/>
        </p:nvSpPr>
        <p:spPr>
          <a:xfrm>
            <a:off x="2708171" y="3885895"/>
            <a:ext cx="277695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1600" b="1">
                <a:solidFill>
                  <a:srgbClr val="11F7C0"/>
                </a:solidFill>
                <a:latin typeface="+mj-lt"/>
              </a:rPr>
              <a:t>C</a:t>
            </a:r>
            <a:r>
              <a:rPr lang="zh-TW" altLang="en-US" sz="1600" b="1">
                <a:solidFill>
                  <a:srgbClr val="11F7C0"/>
                </a:solidFill>
                <a:latin typeface="+mj-lt"/>
                <a:ea typeface="微軟正黑體"/>
                <a:cs typeface="Arial"/>
              </a:rPr>
              <a:t>loud service provider</a:t>
            </a:r>
            <a:endParaRPr lang="zh-TW" b="1">
              <a:latin typeface="+mj-lt"/>
              <a:ea typeface="微軟正黑體"/>
              <a:cs typeface="Arial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92AACB8D-BDC8-4B6F-A9E6-7B12DA749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4051" y="1900663"/>
            <a:ext cx="1152007" cy="1152007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35C2C1E3-63A6-4372-82AC-191D4657316E}"/>
              </a:ext>
            </a:extLst>
          </p:cNvPr>
          <p:cNvSpPr/>
          <p:nvPr/>
        </p:nvSpPr>
        <p:spPr>
          <a:xfrm>
            <a:off x="1629446" y="2089526"/>
            <a:ext cx="7128362" cy="842420"/>
          </a:xfrm>
          <a:prstGeom prst="roundRect">
            <a:avLst/>
          </a:prstGeom>
          <a:solidFill>
            <a:srgbClr val="002060">
              <a:alpha val="90000"/>
            </a:srgbClr>
          </a:solidFill>
          <a:ln w="2857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2000" b="1">
                <a:latin typeface="Microsoft JhengHei"/>
                <a:ea typeface="Microsoft JhengHei"/>
              </a:rPr>
              <a:t>儲存空間(Storage Space)=</a:t>
            </a:r>
            <a:r>
              <a:rPr lang="zh-TW" sz="2000" b="1">
                <a:latin typeface="Microsoft JhengHei"/>
                <a:ea typeface="Microsoft JhengHei"/>
              </a:rPr>
              <a:t>共用資料夾(Share Folder)</a:t>
            </a:r>
            <a:endParaRPr lang="zh-TW" altLang="en-US" sz="2000" b="1">
              <a:latin typeface="Microsoft JhengHei"/>
              <a:ea typeface="Microsoft JhengHei"/>
            </a:endParaRPr>
          </a:p>
          <a:p>
            <a:pPr algn="ctr"/>
            <a:r>
              <a:rPr lang="zh-TW" sz="2000" b="1">
                <a:latin typeface="Microsoft JhengHei"/>
                <a:ea typeface="Microsoft JhengHei"/>
                <a:cs typeface="+mn-lt"/>
              </a:rPr>
              <a:t>貯體</a:t>
            </a:r>
            <a:r>
              <a:rPr lang="zh-TW" altLang="en-US" sz="2000" b="1">
                <a:latin typeface="Microsoft JhengHei"/>
                <a:ea typeface="Microsoft JhengHei"/>
                <a:cs typeface="+mn-lt"/>
              </a:rPr>
              <a:t> (Buckets)=</a:t>
            </a:r>
            <a:r>
              <a:rPr lang="zh-TW" sz="2000" b="1">
                <a:latin typeface="Microsoft JhengHei"/>
                <a:ea typeface="Microsoft JhengHei"/>
                <a:cs typeface="+mn-lt"/>
              </a:rPr>
              <a:t>資料夾(Folder)</a:t>
            </a:r>
            <a:endParaRPr lang="zh-TW" altLang="en-US" sz="2000" b="1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9540024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E55524-166B-470F-90F4-317498755911}"/>
              </a:ext>
            </a:extLst>
          </p:cNvPr>
          <p:cNvSpPr/>
          <p:nvPr/>
        </p:nvSpPr>
        <p:spPr>
          <a:xfrm>
            <a:off x="1826253" y="4171453"/>
            <a:ext cx="11563351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333" b="1" spc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儲存空間擴充</a:t>
            </a:r>
          </a:p>
        </p:txBody>
      </p:sp>
    </p:spTree>
    <p:extLst>
      <p:ext uri="{BB962C8B-B14F-4D97-AF65-F5344CB8AC3E}">
        <p14:creationId xmlns:p14="http://schemas.microsoft.com/office/powerpoint/2010/main" val="42745665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>
            <a:extLst>
              <a:ext uri="{FF2B5EF4-FFF2-40B4-BE49-F238E27FC236}">
                <a16:creationId xmlns:a16="http://schemas.microsoft.com/office/drawing/2014/main" id="{C01476AC-A0AF-4690-9EA0-C4B2CA16CF3B}"/>
              </a:ext>
            </a:extLst>
          </p:cNvPr>
          <p:cNvGrpSpPr/>
          <p:nvPr/>
        </p:nvGrpSpPr>
        <p:grpSpPr>
          <a:xfrm>
            <a:off x="300580" y="1361164"/>
            <a:ext cx="6040921" cy="4212367"/>
            <a:chOff x="183104" y="1584188"/>
            <a:chExt cx="4737599" cy="3303553"/>
          </a:xfrm>
        </p:grpSpPr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6367D44A-A8D3-4C6D-9731-70B87E955827}"/>
                </a:ext>
              </a:extLst>
            </p:cNvPr>
            <p:cNvCxnSpPr>
              <a:cxnSpLocks/>
            </p:cNvCxnSpPr>
            <p:nvPr/>
          </p:nvCxnSpPr>
          <p:spPr>
            <a:xfrm>
              <a:off x="1379801" y="3197289"/>
              <a:ext cx="0" cy="844629"/>
            </a:xfrm>
            <a:prstGeom prst="line">
              <a:avLst/>
            </a:prstGeom>
            <a:ln w="25400" cap="rnd">
              <a:gradFill>
                <a:gsLst>
                  <a:gs pos="0">
                    <a:srgbClr val="FF6600"/>
                  </a:gs>
                  <a:gs pos="100000">
                    <a:srgbClr val="FF0000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E1DBDCB0-8B13-4901-93C1-8AE1FFD7CFFE}"/>
                </a:ext>
              </a:extLst>
            </p:cNvPr>
            <p:cNvCxnSpPr>
              <a:cxnSpLocks/>
            </p:cNvCxnSpPr>
            <p:nvPr/>
          </p:nvCxnSpPr>
          <p:spPr>
            <a:xfrm>
              <a:off x="3651561" y="3215096"/>
              <a:ext cx="0" cy="848847"/>
            </a:xfrm>
            <a:prstGeom prst="line">
              <a:avLst/>
            </a:prstGeom>
            <a:ln w="25400" cap="rnd">
              <a:gradFill>
                <a:gsLst>
                  <a:gs pos="0">
                    <a:srgbClr val="FF6600"/>
                  </a:gs>
                  <a:gs pos="100000">
                    <a:srgbClr val="FF0000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C253AD0F-AC61-422D-8393-52C324B0B25D}"/>
                </a:ext>
              </a:extLst>
            </p:cNvPr>
            <p:cNvCxnSpPr>
              <a:cxnSpLocks/>
            </p:cNvCxnSpPr>
            <p:nvPr/>
          </p:nvCxnSpPr>
          <p:spPr>
            <a:xfrm>
              <a:off x="1775117" y="2235075"/>
              <a:ext cx="0" cy="844629"/>
            </a:xfrm>
            <a:prstGeom prst="line">
              <a:avLst/>
            </a:prstGeom>
            <a:ln w="25400">
              <a:gradFill>
                <a:gsLst>
                  <a:gs pos="0">
                    <a:srgbClr val="FF66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BD8A31D8-84E1-4BE6-B39C-28669D94B28B}"/>
                </a:ext>
              </a:extLst>
            </p:cNvPr>
            <p:cNvCxnSpPr>
              <a:cxnSpLocks/>
            </p:cNvCxnSpPr>
            <p:nvPr/>
          </p:nvCxnSpPr>
          <p:spPr>
            <a:xfrm>
              <a:off x="1894901" y="2230857"/>
              <a:ext cx="0" cy="848847"/>
            </a:xfrm>
            <a:prstGeom prst="line">
              <a:avLst/>
            </a:prstGeom>
            <a:ln w="25400">
              <a:gradFill>
                <a:gsLst>
                  <a:gs pos="0">
                    <a:srgbClr val="FF66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4720C94E-C086-4033-8CFD-5635893B5E24}"/>
                </a:ext>
              </a:extLst>
            </p:cNvPr>
            <p:cNvCxnSpPr>
              <a:cxnSpLocks/>
            </p:cNvCxnSpPr>
            <p:nvPr/>
          </p:nvCxnSpPr>
          <p:spPr>
            <a:xfrm>
              <a:off x="3171283" y="2235075"/>
              <a:ext cx="0" cy="844629"/>
            </a:xfrm>
            <a:prstGeom prst="line">
              <a:avLst/>
            </a:prstGeom>
            <a:ln w="25400">
              <a:gradFill>
                <a:gsLst>
                  <a:gs pos="0">
                    <a:srgbClr val="FF66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85756209-9586-45DE-9AD8-1110D128038E}"/>
                </a:ext>
              </a:extLst>
            </p:cNvPr>
            <p:cNvCxnSpPr>
              <a:cxnSpLocks/>
            </p:cNvCxnSpPr>
            <p:nvPr/>
          </p:nvCxnSpPr>
          <p:spPr>
            <a:xfrm>
              <a:off x="3291068" y="2230856"/>
              <a:ext cx="0" cy="848847"/>
            </a:xfrm>
            <a:prstGeom prst="line">
              <a:avLst/>
            </a:prstGeom>
            <a:ln w="25400">
              <a:gradFill>
                <a:gsLst>
                  <a:gs pos="0">
                    <a:srgbClr val="FF66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8F1FB67F-CEFF-4197-B0ED-E12A3336A661}"/>
                </a:ext>
              </a:extLst>
            </p:cNvPr>
            <p:cNvGrpSpPr/>
            <p:nvPr/>
          </p:nvGrpSpPr>
          <p:grpSpPr>
            <a:xfrm>
              <a:off x="341212" y="2672206"/>
              <a:ext cx="4348938" cy="1680022"/>
              <a:chOff x="341212" y="2672206"/>
              <a:chExt cx="4348938" cy="1680022"/>
            </a:xfrm>
          </p:grpSpPr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C590D684-3806-DC44-81A0-43C21D992F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1212" y="3781150"/>
                <a:ext cx="2077177" cy="571078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EF725FA3-9FCA-BC4E-87E0-1E9E5CE5E0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12973" y="3781150"/>
                <a:ext cx="2077177" cy="571078"/>
              </a:xfrm>
              <a:prstGeom prst="rect">
                <a:avLst/>
              </a:prstGeom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85CDA1A0-BD5B-C741-84CF-0ED9E37545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1212" y="3079704"/>
                <a:ext cx="2077177" cy="571078"/>
              </a:xfrm>
              <a:prstGeom prst="rect">
                <a:avLst/>
              </a:prstGeom>
            </p:spPr>
          </p:pic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F47C7A99-95C0-D340-8830-BEF8CB619F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1212" y="2672206"/>
                <a:ext cx="2077177" cy="571078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15427581-77E9-4746-BC2C-C0F5828E7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12973" y="3079704"/>
                <a:ext cx="2077177" cy="571078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3733CD16-A37C-D24E-B8E4-1EA3C24C82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12973" y="2672206"/>
                <a:ext cx="2077177" cy="571078"/>
              </a:xfrm>
              <a:prstGeom prst="rect">
                <a:avLst/>
              </a:prstGeom>
            </p:spPr>
          </p:pic>
        </p:grp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57BBD8D7-9E83-4713-98AC-375D19203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04" y="4445464"/>
              <a:ext cx="2354017" cy="399284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3CC10625-43F7-4CA6-B75A-A9EBF54A4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43" y="1745928"/>
              <a:ext cx="3940228" cy="1039297"/>
            </a:xfrm>
            <a:prstGeom prst="rect">
              <a:avLst/>
            </a:prstGeom>
          </p:spPr>
        </p:pic>
        <p:sp>
          <p:nvSpPr>
            <p:cNvPr id="25" name="TextBox 17">
              <a:extLst>
                <a:ext uri="{FF2B5EF4-FFF2-40B4-BE49-F238E27FC236}">
                  <a16:creationId xmlns:a16="http://schemas.microsoft.com/office/drawing/2014/main" id="{99C7F6B9-4E57-9443-8031-8D14011E5195}"/>
                </a:ext>
              </a:extLst>
            </p:cNvPr>
            <p:cNvSpPr txBox="1"/>
            <p:nvPr/>
          </p:nvSpPr>
          <p:spPr>
            <a:xfrm>
              <a:off x="896092" y="4340595"/>
              <a:ext cx="1223465" cy="233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TL-R1620Sep-RP</a:t>
              </a:r>
            </a:p>
          </p:txBody>
        </p: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34B68AD5-8EDC-DC42-967F-90E4C9066B34}"/>
                </a:ext>
              </a:extLst>
            </p:cNvPr>
            <p:cNvSpPr txBox="1"/>
            <p:nvPr/>
          </p:nvSpPr>
          <p:spPr>
            <a:xfrm>
              <a:off x="3115735" y="4340594"/>
              <a:ext cx="1270898" cy="233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333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TL-R1620Sep-RP</a:t>
              </a: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AC06B00-4A8D-6146-B8B8-5999421C1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36" b="89959" l="6803" r="90000">
                          <a14:foregroundMark x1="89426" y1="45492" x2="89426" y2="45492"/>
                          <a14:foregroundMark x1="6803" y1="42008" x2="6803" y2="420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1421" y="1584188"/>
              <a:ext cx="2928521" cy="1171408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320C7C3D-BEFD-4A06-8D37-891623FB0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686" y="4488457"/>
              <a:ext cx="2354017" cy="399284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C5E69DDB-80D0-7845-84C5-D165AC9F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b="1"/>
              <a:t>超大容量的 </a:t>
            </a:r>
            <a:r>
              <a:rPr kumimoji="1" lang="en-US" altLang="zh-TW"/>
              <a:t>SAS 12Gb/s JBOD</a:t>
            </a:r>
            <a:r>
              <a:rPr kumimoji="1" lang="zh-TW" altLang="en-US"/>
              <a:t> </a:t>
            </a:r>
            <a:r>
              <a:rPr kumimoji="1" lang="zh-TW" altLang="en-US" b="1"/>
              <a:t>儲存</a:t>
            </a:r>
            <a:r>
              <a:rPr kumimoji="1" lang="zh-CN" altLang="en-US" b="1"/>
              <a:t>擴充</a:t>
            </a:r>
            <a:endParaRPr kumimoji="1" lang="zh-TW" altLang="en-US" b="1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7F25206-2E59-8D46-AE1D-32786FBBDDD0}"/>
              </a:ext>
            </a:extLst>
          </p:cNvPr>
          <p:cNvSpPr txBox="1"/>
          <p:nvPr/>
        </p:nvSpPr>
        <p:spPr>
          <a:xfrm>
            <a:off x="7200900" y="1854512"/>
            <a:ext cx="4213582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lvl="1" fontAlgn="base"/>
            <a:r>
              <a:rPr lang="en-US" altLang="zh-CN" sz="2400" b="1">
                <a:latin typeface="Microsoft JhengHei"/>
                <a:ea typeface="微軟正黑體"/>
              </a:rPr>
              <a:t> SAS</a:t>
            </a:r>
            <a:r>
              <a:rPr lang="zh-TW" altLang="en-US" sz="2400" b="1">
                <a:latin typeface="Microsoft JhengHei"/>
                <a:ea typeface="Microsoft JhengHei"/>
              </a:rPr>
              <a:t> HBA </a:t>
            </a:r>
            <a:r>
              <a:rPr lang="zh-CN" altLang="en-US" sz="2400" b="1">
                <a:latin typeface="Microsoft JhengHei"/>
                <a:ea typeface="Microsoft JhengHei"/>
              </a:rPr>
              <a:t>擴充卡</a:t>
            </a:r>
            <a:r>
              <a:rPr lang="en-US" altLang="zh-CN" sz="2400" b="1">
                <a:latin typeface="Microsoft JhengHei"/>
                <a:ea typeface="微軟正黑體"/>
              </a:rPr>
              <a:t>(</a:t>
            </a:r>
            <a:r>
              <a:rPr lang="zh-CN" altLang="en-US" sz="2400" b="1">
                <a:latin typeface="Microsoft JhengHei"/>
                <a:ea typeface="Microsoft JhengHei"/>
              </a:rPr>
              <a:t>選購</a:t>
            </a:r>
            <a:r>
              <a:rPr lang="en-US" altLang="zh-CN" sz="2400" b="1">
                <a:latin typeface="Microsoft JhengHei"/>
                <a:ea typeface="微軟正黑體"/>
              </a:rPr>
              <a:t>)</a:t>
            </a: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652084FA-A137-4BE1-A4AA-4E911A6882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687">
            <a:off x="9850352" y="3208366"/>
            <a:ext cx="2279452" cy="60124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E6F80A3-DEED-4087-831E-A298690F91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464" y="3389571"/>
            <a:ext cx="2279452" cy="601242"/>
          </a:xfrm>
          <a:prstGeom prst="rect">
            <a:avLst/>
          </a:prstGeom>
        </p:spPr>
      </p:pic>
      <p:pic>
        <p:nvPicPr>
          <p:cNvPr id="19" name="圖片 18" descr="一張含有 電腦 的圖片&#10;&#10;自動產生的描述">
            <a:extLst>
              <a:ext uri="{FF2B5EF4-FFF2-40B4-BE49-F238E27FC236}">
                <a16:creationId xmlns:a16="http://schemas.microsoft.com/office/drawing/2014/main" id="{A3D0B147-E499-4E29-B5DF-CD2DFF0C6F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02" y="2346955"/>
            <a:ext cx="2099429" cy="1312844"/>
          </a:xfrm>
          <a:prstGeom prst="rect">
            <a:avLst/>
          </a:prstGeom>
        </p:spPr>
      </p:pic>
      <p:graphicFrame>
        <p:nvGraphicFramePr>
          <p:cNvPr id="3" name="表格 6">
            <a:extLst>
              <a:ext uri="{FF2B5EF4-FFF2-40B4-BE49-F238E27FC236}">
                <a16:creationId xmlns:a16="http://schemas.microsoft.com/office/drawing/2014/main" id="{57AE7A47-5606-4C0F-B3D0-E210FC013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228757"/>
              </p:ext>
            </p:extLst>
          </p:nvPr>
        </p:nvGraphicFramePr>
        <p:xfrm>
          <a:off x="7144684" y="3603824"/>
          <a:ext cx="3804913" cy="25625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7595">
                  <a:extLst>
                    <a:ext uri="{9D8B030D-6E8A-4147-A177-3AD203B41FA5}">
                      <a16:colId xmlns:a16="http://schemas.microsoft.com/office/drawing/2014/main" val="2877333535"/>
                    </a:ext>
                  </a:extLst>
                </a:gridCol>
                <a:gridCol w="1155843">
                  <a:extLst>
                    <a:ext uri="{9D8B030D-6E8A-4147-A177-3AD203B41FA5}">
                      <a16:colId xmlns:a16="http://schemas.microsoft.com/office/drawing/2014/main" val="1853201709"/>
                    </a:ext>
                  </a:extLst>
                </a:gridCol>
                <a:gridCol w="1641475">
                  <a:extLst>
                    <a:ext uri="{9D8B030D-6E8A-4147-A177-3AD203B41FA5}">
                      <a16:colId xmlns:a16="http://schemas.microsoft.com/office/drawing/2014/main" val="4178243829"/>
                    </a:ext>
                  </a:extLst>
                </a:gridCol>
              </a:tblGrid>
              <a:tr h="329628">
                <a:tc>
                  <a:txBody>
                    <a:bodyPr/>
                    <a:lstStyle/>
                    <a:p>
                      <a:pPr algn="ctr"/>
                      <a:endParaRPr lang="zh-TW" altLang="en-US" sz="1100">
                        <a:latin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Arial"/>
                        </a:rPr>
                        <a:t>SAS-12G2E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Arial"/>
                        </a:rPr>
                        <a:t>QXP-1620S-B3616W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84093980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SAS晶片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Broadcom SAS3008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Broadcom SAS3616W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375784983"/>
                  </a:ext>
                </a:extLst>
              </a:tr>
              <a:tr h="3296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PCI 匯流排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PCIe3 x8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PCIe3 x16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34413174"/>
                  </a:ext>
                </a:extLst>
              </a:tr>
              <a:tr h="32962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IOPS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1X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1.8X</a:t>
                      </a:r>
                      <a:endParaRPr lang="zh-TW" sz="2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58572183"/>
                  </a:ext>
                </a:extLst>
              </a:tr>
              <a:tr h="32962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Bandwidth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6,000 MBs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13,700 MBs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22810260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埠數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External 8 port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External 16 port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76245412"/>
                  </a:ext>
                </a:extLst>
              </a:tr>
              <a:tr h="3296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連接頭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x SFF8644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  x SFF8644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7990189"/>
                  </a:ext>
                </a:extLst>
              </a:tr>
            </a:tbl>
          </a:graphicData>
        </a:graphic>
      </p:graphicFrame>
      <p:pic>
        <p:nvPicPr>
          <p:cNvPr id="18" name="圖片 22" descr="一張含有 電路 的圖片&#10;&#10;自動產生的描述">
            <a:extLst>
              <a:ext uri="{FF2B5EF4-FFF2-40B4-BE49-F238E27FC236}">
                <a16:creationId xmlns:a16="http://schemas.microsoft.com/office/drawing/2014/main" id="{D9FB53B2-1B62-4B0E-9100-C97B0D8DE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361" y="2159411"/>
            <a:ext cx="2123287" cy="159017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8998A0E-A160-4A35-B289-8C2755442C4F}"/>
              </a:ext>
            </a:extLst>
          </p:cNvPr>
          <p:cNvSpPr txBox="1"/>
          <p:nvPr/>
        </p:nvSpPr>
        <p:spPr>
          <a:xfrm>
            <a:off x="6466239" y="6468528"/>
            <a:ext cx="4880808" cy="287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67">
                <a:ea typeface="+mn-lt"/>
                <a:cs typeface="+mn-lt"/>
              </a:rPr>
              <a:t>*以上數據為規格參考值，實際效能與搭配的主機、外接擴充櫃以及硬碟有關 </a:t>
            </a:r>
            <a:endParaRPr lang="zh-TW" altLang="en-US" sz="2400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8F752D94-F8AE-4D9E-B357-906646063CF2}"/>
              </a:ext>
            </a:extLst>
          </p:cNvPr>
          <p:cNvSpPr/>
          <p:nvPr/>
        </p:nvSpPr>
        <p:spPr>
          <a:xfrm>
            <a:off x="339280" y="5204158"/>
            <a:ext cx="5940203" cy="1490740"/>
          </a:xfrm>
          <a:prstGeom prst="roundRect">
            <a:avLst>
              <a:gd name="adj" fmla="val 3329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EE6000"/>
                </a:gs>
                <a:gs pos="37000">
                  <a:srgbClr val="EE6000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FF7DECD-8817-45FC-BC76-F9240EF37F0A}"/>
              </a:ext>
            </a:extLst>
          </p:cNvPr>
          <p:cNvSpPr txBox="1"/>
          <p:nvPr/>
        </p:nvSpPr>
        <p:spPr>
          <a:xfrm>
            <a:off x="-55418" y="5236629"/>
            <a:ext cx="6334901" cy="151323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596885" lvl="1" indent="-139697" fontAlgn="base">
              <a:lnSpc>
                <a:spcPct val="150000"/>
              </a:lnSpc>
              <a:spcBef>
                <a:spcPts val="800"/>
              </a:spcBef>
              <a:buClr>
                <a:srgbClr val="FA710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chemeClr val="bg1"/>
                </a:solidFill>
                <a:latin typeface="微軟正黑體"/>
                <a:ea typeface="微軟正黑體"/>
              </a:rPr>
              <a:t>每台主機均可支援</a:t>
            </a:r>
            <a:r>
              <a:rPr lang="zh-TW" altLang="en-US" sz="1400" b="1">
                <a:solidFill>
                  <a:srgbClr val="FA7100"/>
                </a:solidFill>
                <a:latin typeface="微軟正黑體"/>
                <a:ea typeface="微軟正黑體"/>
              </a:rPr>
              <a:t>串接</a:t>
            </a:r>
            <a:r>
              <a:rPr lang="en-US" altLang="zh-TW" sz="1400" b="1">
                <a:solidFill>
                  <a:srgbClr val="FA7100"/>
                </a:solidFill>
                <a:latin typeface="微軟正黑體"/>
                <a:ea typeface="微軟正黑體"/>
              </a:rPr>
              <a:t> 16 </a:t>
            </a:r>
            <a:r>
              <a:rPr lang="zh-TW" altLang="en-US" sz="1400" b="1">
                <a:solidFill>
                  <a:srgbClr val="FA7100"/>
                </a:solidFill>
                <a:latin typeface="微軟正黑體"/>
                <a:ea typeface="微軟正黑體"/>
              </a:rPr>
              <a:t>台</a:t>
            </a:r>
            <a:r>
              <a:rPr lang="en-US" altLang="zh-TW" sz="1400" b="1">
                <a:solidFill>
                  <a:srgbClr val="FA7100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微軟正黑體"/>
                <a:ea typeface="微軟正黑體"/>
              </a:rPr>
              <a:t>QNAP SAS JBOD </a:t>
            </a:r>
            <a:endParaRPr lang="zh-TW" altLang="en-US" sz="14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749270" lvl="1" indent="-139697">
              <a:spcBef>
                <a:spcPts val="800"/>
              </a:spcBef>
              <a:buClr>
                <a:srgbClr val="FA71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TL-R1220Sep-RP, </a:t>
            </a:r>
            <a:r>
              <a:rPr lang="en-US" altLang="zh-TW" sz="1400">
                <a:solidFill>
                  <a:schemeClr val="bg1"/>
                </a:solidFill>
                <a:latin typeface="微軟正黑體"/>
                <a:ea typeface="微軟正黑體"/>
              </a:rPr>
              <a:t>TL-R1620Sep-RP, </a:t>
            </a:r>
            <a:r>
              <a:rPr lang="en-US" altLang="zh-TW" sz="14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REXP-1620U-RP, REXP-1220U-RP</a:t>
            </a:r>
            <a:endParaRPr lang="en-US" altLang="zh-TW" sz="14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749270" lvl="1" indent="-139697">
              <a:spcBef>
                <a:spcPts val="800"/>
              </a:spcBef>
              <a:buClr>
                <a:srgbClr val="FA710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chemeClr val="bg1"/>
                </a:solidFill>
                <a:latin typeface="微軟正黑體"/>
                <a:ea typeface="微軟正黑體"/>
              </a:rPr>
              <a:t>每台主機支援</a:t>
            </a:r>
            <a:r>
              <a:rPr lang="zh-CN" altLang="en-US" sz="1400" b="1">
                <a:solidFill>
                  <a:srgbClr val="FA7100"/>
                </a:solidFill>
                <a:latin typeface="微軟正黑體"/>
                <a:ea typeface="微軟正黑體"/>
              </a:rPr>
              <a:t>高達</a:t>
            </a:r>
            <a:r>
              <a:rPr lang="en-US" altLang="zh-CN" sz="1400" b="1">
                <a:solidFill>
                  <a:srgbClr val="FA7100"/>
                </a:solidFill>
                <a:latin typeface="微軟正黑體"/>
                <a:ea typeface="微軟正黑體"/>
              </a:rPr>
              <a:t>286</a:t>
            </a:r>
            <a:r>
              <a:rPr lang="zh-CN" altLang="en-US" sz="1400" b="1">
                <a:solidFill>
                  <a:srgbClr val="FA7100"/>
                </a:solidFill>
                <a:latin typeface="微軟正黑體"/>
                <a:ea typeface="微軟正黑體"/>
              </a:rPr>
              <a:t>顆硬碟，</a:t>
            </a:r>
            <a:r>
              <a:rPr lang="en-US" altLang="zh-CN" sz="1400" b="1">
                <a:solidFill>
                  <a:srgbClr val="FA7100"/>
                </a:solidFill>
                <a:latin typeface="微軟正黑體"/>
                <a:ea typeface="微軟正黑體"/>
              </a:rPr>
              <a:t>3~4PB </a:t>
            </a:r>
            <a:r>
              <a:rPr lang="zh-CN" altLang="en-US" sz="1400">
                <a:solidFill>
                  <a:schemeClr val="bg1"/>
                </a:solidFill>
                <a:latin typeface="微軟正黑體"/>
                <a:ea typeface="微軟正黑體"/>
              </a:rPr>
              <a:t>的原始儲存空間</a:t>
            </a:r>
            <a:r>
              <a:rPr lang="en-US" altLang="zh-CN" sz="1400">
                <a:solidFill>
                  <a:schemeClr val="bg1"/>
                </a:solidFill>
                <a:latin typeface="微軟正黑體"/>
                <a:ea typeface="微軟正黑體"/>
              </a:rPr>
              <a:t>(raw capacity)</a:t>
            </a:r>
          </a:p>
        </p:txBody>
      </p:sp>
    </p:spTree>
    <p:extLst>
      <p:ext uri="{BB962C8B-B14F-4D97-AF65-F5344CB8AC3E}">
        <p14:creationId xmlns:p14="http://schemas.microsoft.com/office/powerpoint/2010/main" val="867614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22">
            <a:extLst>
              <a:ext uri="{FF2B5EF4-FFF2-40B4-BE49-F238E27FC236}">
                <a16:creationId xmlns:a16="http://schemas.microsoft.com/office/drawing/2014/main" id="{3215FF98-22C8-4054-9241-CB930D3FB4D0}"/>
              </a:ext>
            </a:extLst>
          </p:cNvPr>
          <p:cNvSpPr/>
          <p:nvPr/>
        </p:nvSpPr>
        <p:spPr>
          <a:xfrm>
            <a:off x="392500" y="4299425"/>
            <a:ext cx="7121481" cy="2265288"/>
          </a:xfrm>
          <a:prstGeom prst="roundRect">
            <a:avLst>
              <a:gd name="adj" fmla="val 3329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rgbClr val="010101"/>
              </a:gs>
              <a:gs pos="53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FF0000"/>
                </a:gs>
                <a:gs pos="37000">
                  <a:srgbClr val="C00000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22">
            <a:extLst>
              <a:ext uri="{FF2B5EF4-FFF2-40B4-BE49-F238E27FC236}">
                <a16:creationId xmlns:a16="http://schemas.microsoft.com/office/drawing/2014/main" id="{C56D5368-9689-4D38-9426-594154CA82EC}"/>
              </a:ext>
            </a:extLst>
          </p:cNvPr>
          <p:cNvSpPr/>
          <p:nvPr/>
        </p:nvSpPr>
        <p:spPr>
          <a:xfrm>
            <a:off x="392501" y="1862413"/>
            <a:ext cx="7121481" cy="2265288"/>
          </a:xfrm>
          <a:prstGeom prst="roundRect">
            <a:avLst>
              <a:gd name="adj" fmla="val 3329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rgbClr val="010101"/>
              </a:gs>
              <a:gs pos="53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FF0000"/>
                </a:gs>
                <a:gs pos="37000">
                  <a:srgbClr val="C00000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5B80DA4-AEA7-4E21-8512-4DE89FC32D7E}"/>
              </a:ext>
            </a:extLst>
          </p:cNvPr>
          <p:cNvSpPr txBox="1"/>
          <p:nvPr/>
        </p:nvSpPr>
        <p:spPr>
          <a:xfrm>
            <a:off x="480056" y="1974059"/>
            <a:ext cx="7208828" cy="188776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sz="26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TS-h3088XU-RP-</a:t>
            </a:r>
            <a:r>
              <a:rPr lang="en-US" altLang="zh-CN" sz="2667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W1270</a:t>
            </a:r>
            <a:r>
              <a:rPr lang="en-US" altLang="zh-CN" sz="26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CN" sz="2667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64G</a:t>
            </a:r>
            <a:r>
              <a:rPr lang="zh-TW" altLang="en-US" sz="2667" b="1">
                <a:solidFill>
                  <a:srgbClr val="FA7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zh-CN" altLang="en-US" sz="2667" b="1">
              <a:solidFill>
                <a:srgbClr val="FA7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spcBef>
                <a:spcPts val="1600"/>
              </a:spcBef>
              <a:buClr>
                <a:schemeClr val="bg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Intel Xeon </a:t>
            </a:r>
            <a:r>
              <a:rPr lang="en-US" altLang="zh-CN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W-1270</a:t>
            </a: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8</a:t>
            </a:r>
            <a:r>
              <a:rPr lang="zh-CN" altLang="en-US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核心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/</a:t>
            </a:r>
            <a:r>
              <a:rPr lang="en-US" altLang="zh-CN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16</a:t>
            </a:r>
            <a:r>
              <a:rPr lang="zh-CN" altLang="en-US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執行緒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, </a:t>
            </a:r>
            <a:r>
              <a:rPr lang="en-US" altLang="zh-CN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3.4</a:t>
            </a:r>
            <a:r>
              <a:rPr lang="zh-CN" altLang="en-US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 GHz 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(Max. </a:t>
            </a: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5.0</a:t>
            </a: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GHz)</a:t>
            </a:r>
          </a:p>
          <a:p>
            <a:pPr marL="179388" indent="-179388"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64</a:t>
            </a:r>
            <a:r>
              <a:rPr lang="zh-CN" altLang="en-US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GB 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DDR4 </a:t>
            </a: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UDIMM ECC</a:t>
            </a: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記憶體</a:t>
            </a: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</a:t>
            </a: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4 x 16GB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)</a:t>
            </a:r>
            <a:endParaRPr lang="en-US" altLang="zh-CN" sz="16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179388" indent="-179388"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2 </a:t>
            </a: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x SFP28 </a:t>
            </a:r>
            <a:r>
              <a:rPr lang="en-US" altLang="zh-CN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25GbE</a:t>
            </a: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網路埠</a:t>
            </a: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(25GbE/10GbE/1GbE)</a:t>
            </a:r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DE6BC4E6-1AD3-4DCF-B0AA-CD339CD74A00}"/>
              </a:ext>
            </a:extLst>
          </p:cNvPr>
          <p:cNvSpPr txBox="1"/>
          <p:nvPr/>
        </p:nvSpPr>
        <p:spPr>
          <a:xfrm>
            <a:off x="480055" y="4411071"/>
            <a:ext cx="6289564" cy="188776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sz="2667" b="1">
                <a:solidFill>
                  <a:schemeClr val="bg1"/>
                </a:solidFill>
                <a:latin typeface="微軟正黑體"/>
                <a:ea typeface="微軟正黑體"/>
              </a:rPr>
              <a:t>TS-h3088XU-RP-</a:t>
            </a:r>
            <a:r>
              <a:rPr lang="en-US" altLang="zh-CN" sz="2667" b="1">
                <a:solidFill>
                  <a:srgbClr val="FF0000"/>
                </a:solidFill>
                <a:latin typeface="微軟正黑體"/>
                <a:ea typeface="微軟正黑體"/>
              </a:rPr>
              <a:t>W1250</a:t>
            </a:r>
            <a:r>
              <a:rPr lang="en-US" altLang="zh-CN" sz="2667" b="1">
                <a:solidFill>
                  <a:schemeClr val="bg1"/>
                </a:solidFill>
                <a:latin typeface="微軟正黑體"/>
                <a:ea typeface="微軟正黑體"/>
              </a:rPr>
              <a:t>-</a:t>
            </a:r>
            <a:r>
              <a:rPr lang="en-US" altLang="zh-CN" sz="2667" b="1">
                <a:solidFill>
                  <a:srgbClr val="FF0000"/>
                </a:solidFill>
                <a:latin typeface="微軟正黑體"/>
                <a:ea typeface="微軟正黑體"/>
              </a:rPr>
              <a:t>32G</a:t>
            </a:r>
            <a:r>
              <a:rPr lang="zh-TW" altLang="en-US" sz="2667" b="1">
                <a:solidFill>
                  <a:srgbClr val="FA7100"/>
                </a:solidFill>
                <a:latin typeface="微軟正黑體"/>
                <a:ea typeface="微軟正黑體"/>
              </a:rPr>
              <a:t> </a:t>
            </a:r>
            <a:endParaRPr lang="zh-CN" altLang="en-US" sz="2667" b="1">
              <a:solidFill>
                <a:srgbClr val="FA7100"/>
              </a:solidFill>
              <a:latin typeface="微軟正黑體"/>
              <a:ea typeface="微軟正黑體"/>
            </a:endParaRPr>
          </a:p>
          <a:p>
            <a:pPr marL="179388" indent="-179388">
              <a:spcBef>
                <a:spcPts val="1600"/>
              </a:spcBef>
              <a:buClr>
                <a:schemeClr val="bg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Intel Xeon </a:t>
            </a:r>
            <a:r>
              <a:rPr lang="en-US" altLang="zh-CN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W-1250</a:t>
            </a: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6</a:t>
            </a:r>
            <a:r>
              <a:rPr lang="zh-CN" altLang="en-US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核心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/</a:t>
            </a:r>
            <a:r>
              <a:rPr lang="en-US" altLang="zh-CN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12</a:t>
            </a:r>
            <a:r>
              <a:rPr lang="zh-CN" altLang="en-US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執行緒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,</a:t>
            </a: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3.3</a:t>
            </a:r>
            <a:r>
              <a:rPr lang="zh-CN" altLang="en-US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 GHz 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(Max. </a:t>
            </a: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4.7</a:t>
            </a: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GHz)</a:t>
            </a:r>
          </a:p>
          <a:p>
            <a:pPr marL="179388" indent="-179388"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32</a:t>
            </a:r>
            <a:r>
              <a:rPr lang="zh-CN" altLang="en-US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GB 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DDR4</a:t>
            </a: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UDIMM ECC 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記憶體</a:t>
            </a: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</a:t>
            </a: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2 x 16GB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)</a:t>
            </a:r>
            <a:endParaRPr lang="en-US" altLang="zh-CN" sz="16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179388" indent="-179388"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2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x SFP28 </a:t>
            </a:r>
            <a:r>
              <a:rPr lang="en-US" altLang="zh-CN" sz="1600" b="1">
                <a:solidFill>
                  <a:srgbClr val="FF0000"/>
                </a:solidFill>
                <a:latin typeface="微軟正黑體"/>
                <a:ea typeface="微軟正黑體"/>
                <a:cs typeface="Calibri"/>
              </a:rPr>
              <a:t>25GbE </a:t>
            </a:r>
            <a:r>
              <a:rPr lang="zh-CN" altLang="en-US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網路埠</a:t>
            </a:r>
            <a:r>
              <a:rPr lang="en-US" altLang="zh-CN" sz="16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(25GbE/10GbE/1GbE)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F0EBDB7-61EF-449A-92ED-63094A198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2"/>
          <a:stretch/>
        </p:blipFill>
        <p:spPr>
          <a:xfrm>
            <a:off x="4983173" y="5871848"/>
            <a:ext cx="7208827" cy="1385729"/>
          </a:xfrm>
          <a:prstGeom prst="rect">
            <a:avLst/>
          </a:prstGeom>
        </p:spPr>
      </p:pic>
      <p:pic>
        <p:nvPicPr>
          <p:cNvPr id="6" name="圖片 5" descr="一張含有 電腦, 烤箱, 坐, 微波爐 的圖片&#10;&#10;自動產生的描述">
            <a:extLst>
              <a:ext uri="{FF2B5EF4-FFF2-40B4-BE49-F238E27FC236}">
                <a16:creationId xmlns:a16="http://schemas.microsoft.com/office/drawing/2014/main" id="{69A865C3-8754-4A2C-B4FF-6FCB35337D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80"/>
          <a:stretch/>
        </p:blipFill>
        <p:spPr>
          <a:xfrm>
            <a:off x="6818941" y="3092040"/>
            <a:ext cx="5373059" cy="36057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TS-h3088XU-RP NAS </a:t>
            </a:r>
            <a:r>
              <a:rPr lang="zh-TW" altLang="en-US"/>
              <a:t>產品型號</a:t>
            </a:r>
            <a:endParaRPr 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EBE6CE6-E89B-2747-B095-33594ED35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673" y="2375616"/>
            <a:ext cx="860826" cy="86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442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DDA67091-28F5-47F9-B88A-104732BCC7EC}"/>
              </a:ext>
            </a:extLst>
          </p:cNvPr>
          <p:cNvSpPr/>
          <p:nvPr/>
        </p:nvSpPr>
        <p:spPr>
          <a:xfrm>
            <a:off x="161927" y="3859163"/>
            <a:ext cx="11843260" cy="2526328"/>
          </a:xfrm>
          <a:prstGeom prst="roundRect">
            <a:avLst>
              <a:gd name="adj" fmla="val 1715"/>
            </a:avLst>
          </a:prstGeom>
          <a:gradFill>
            <a:gsLst>
              <a:gs pos="100000">
                <a:srgbClr val="4E97AC"/>
              </a:gs>
              <a:gs pos="53000">
                <a:srgbClr val="01336A"/>
              </a:gs>
            </a:gsLst>
            <a:lin ang="5400000" scaled="1"/>
          </a:gradFill>
          <a:ln>
            <a:gradFill>
              <a:gsLst>
                <a:gs pos="0">
                  <a:srgbClr val="08FFFF"/>
                </a:gs>
                <a:gs pos="100000">
                  <a:schemeClr val="accent4"/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3" name="矩形: 圓角 8">
            <a:extLst>
              <a:ext uri="{FF2B5EF4-FFF2-40B4-BE49-F238E27FC236}">
                <a16:creationId xmlns:a16="http://schemas.microsoft.com/office/drawing/2014/main" id="{30F09106-61DE-4CB6-BD13-8FAB06E025F8}"/>
              </a:ext>
            </a:extLst>
          </p:cNvPr>
          <p:cNvSpPr/>
          <p:nvPr/>
        </p:nvSpPr>
        <p:spPr>
          <a:xfrm>
            <a:off x="5933769" y="2177879"/>
            <a:ext cx="6017988" cy="1321867"/>
          </a:xfrm>
          <a:prstGeom prst="roundRect">
            <a:avLst>
              <a:gd name="adj" fmla="val 843"/>
            </a:avLst>
          </a:prstGeom>
          <a:solidFill>
            <a:schemeClr val="bg1">
              <a:alpha val="83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79400" dist="139700" dir="25200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5D1FB43-94E8-4AAF-AB14-426164AFB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7" y="1"/>
            <a:ext cx="11910802" cy="1690688"/>
          </a:xfrm>
        </p:spPr>
        <p:txBody>
          <a:bodyPr>
            <a:normAutofit fontScale="90000"/>
          </a:bodyPr>
          <a:lstStyle/>
          <a:p>
            <a:pPr>
              <a:lnSpc>
                <a:spcPts val="5100"/>
              </a:lnSpc>
            </a:pPr>
            <a:r>
              <a:rPr lang="zh-TW" altLang="en-US" sz="4667">
                <a:latin typeface="微軟正黑體"/>
                <a:ea typeface="微軟正黑體"/>
              </a:rPr>
              <a:t>突破想像的巨量儲存 :</a:t>
            </a:r>
            <a:r>
              <a:rPr lang="en-US" altLang="zh-TW" sz="4667">
                <a:latin typeface="微軟正黑體"/>
                <a:ea typeface="微軟正黑體"/>
              </a:rPr>
              <a:t> </a:t>
            </a:r>
            <a:r>
              <a:rPr lang="zh-CN" altLang="en-US" sz="3200">
                <a:latin typeface="微軟正黑體"/>
                <a:ea typeface="微軟正黑體"/>
              </a:rPr>
              <a:t>全快閃高速運算</a:t>
            </a:r>
            <a:r>
              <a:rPr lang="en-US" altLang="zh-CN" sz="3200">
                <a:latin typeface="微軟正黑體"/>
                <a:ea typeface="微軟正黑體"/>
              </a:rPr>
              <a:t> + </a:t>
            </a:r>
            <a:r>
              <a:rPr lang="zh-CN" altLang="en-US" sz="3200">
                <a:latin typeface="微軟正黑體"/>
                <a:ea typeface="微軟正黑體"/>
              </a:rPr>
              <a:t>擴充海量資料</a:t>
            </a:r>
            <a:br>
              <a:rPr lang="en-US" altLang="zh-TW" sz="3200"/>
            </a:br>
            <a:r>
              <a:rPr lang="zh-TW" altLang="en-US" sz="4200">
                <a:latin typeface="微軟正黑體"/>
                <a:ea typeface="微軟正黑體"/>
              </a:rPr>
              <a:t>是進行大數據分析 </a:t>
            </a:r>
            <a:r>
              <a:rPr lang="en-US" altLang="zh-TW" sz="4200">
                <a:latin typeface="Oswald Light"/>
                <a:ea typeface="微軟正黑體"/>
              </a:rPr>
              <a:t>/ </a:t>
            </a:r>
            <a:r>
              <a:rPr lang="zh-TW" altLang="en-US" sz="4200">
                <a:latin typeface="微軟正黑體"/>
                <a:ea typeface="微軟正黑體"/>
              </a:rPr>
              <a:t>邊緣運算 </a:t>
            </a:r>
            <a:r>
              <a:rPr lang="en-US" altLang="zh-TW" sz="4200">
                <a:latin typeface="Oswald Light"/>
                <a:ea typeface="微軟正黑體"/>
              </a:rPr>
              <a:t>/ AI </a:t>
            </a:r>
            <a:r>
              <a:rPr lang="zh-TW" altLang="en-US" sz="4200">
                <a:latin typeface="微軟正黑體"/>
                <a:ea typeface="微軟正黑體"/>
              </a:rPr>
              <a:t>推論的最佳資料載體</a:t>
            </a:r>
          </a:p>
        </p:txBody>
      </p:sp>
      <p:sp>
        <p:nvSpPr>
          <p:cNvPr id="155" name="矩形: 圓角 154">
            <a:extLst>
              <a:ext uri="{FF2B5EF4-FFF2-40B4-BE49-F238E27FC236}">
                <a16:creationId xmlns:a16="http://schemas.microsoft.com/office/drawing/2014/main" id="{D62A5D04-BEE1-498B-94BC-A50860DE6354}"/>
              </a:ext>
            </a:extLst>
          </p:cNvPr>
          <p:cNvSpPr/>
          <p:nvPr/>
        </p:nvSpPr>
        <p:spPr>
          <a:xfrm>
            <a:off x="2983416" y="6112038"/>
            <a:ext cx="2798080" cy="41656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59C6E7-BD56-4F3E-89CB-23F586FB5ACB}"/>
              </a:ext>
            </a:extLst>
          </p:cNvPr>
          <p:cNvSpPr/>
          <p:nvPr/>
        </p:nvSpPr>
        <p:spPr>
          <a:xfrm>
            <a:off x="3244332" y="6094563"/>
            <a:ext cx="2173031" cy="469039"/>
          </a:xfrm>
          <a:prstGeom prst="rect">
            <a:avLst/>
          </a:prstGeom>
        </p:spPr>
        <p:txBody>
          <a:bodyPr wrap="none" lIns="121920" tIns="60960" rIns="121920" bIns="60960" anchor="t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zh-TW" sz="2133" b="1">
                <a:latin typeface="Microsoft JhengHei"/>
                <a:ea typeface="新細明體"/>
                <a:cs typeface="Arial"/>
                <a:sym typeface="Arial"/>
              </a:rPr>
              <a:t>Deep Learning</a:t>
            </a:r>
            <a:endParaRPr lang="en-US" altLang="zh-TW" sz="2133" b="1">
              <a:latin typeface="Microsoft JhengHei"/>
              <a:ea typeface="新細明體"/>
              <a:cs typeface="Arial"/>
            </a:endParaRPr>
          </a:p>
        </p:txBody>
      </p:sp>
      <p:sp>
        <p:nvSpPr>
          <p:cNvPr id="158" name="矩形 157">
            <a:extLst>
              <a:ext uri="{FF2B5EF4-FFF2-40B4-BE49-F238E27FC236}">
                <a16:creationId xmlns:a16="http://schemas.microsoft.com/office/drawing/2014/main" id="{9DDA0DDE-9E77-4AC1-A367-FE83A959D547}"/>
              </a:ext>
            </a:extLst>
          </p:cNvPr>
          <p:cNvSpPr/>
          <p:nvPr/>
        </p:nvSpPr>
        <p:spPr>
          <a:xfrm>
            <a:off x="478806" y="2733631"/>
            <a:ext cx="649383" cy="732167"/>
          </a:xfrm>
          <a:prstGeom prst="rect">
            <a:avLst/>
          </a:prstGeom>
          <a:solidFill>
            <a:schemeClr val="accent1">
              <a:lumMod val="50000"/>
              <a:alpha val="59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623134A-6A78-410D-9BE7-0EDE762DC01F}"/>
              </a:ext>
            </a:extLst>
          </p:cNvPr>
          <p:cNvSpPr/>
          <p:nvPr/>
        </p:nvSpPr>
        <p:spPr>
          <a:xfrm>
            <a:off x="1582527" y="2218753"/>
            <a:ext cx="3519607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latin typeface="微軟正黑體"/>
                <a:ea typeface="微軟正黑體"/>
              </a:rPr>
              <a:t>它家的</a:t>
            </a:r>
            <a:r>
              <a:rPr lang="en-US" altLang="zh-TW">
                <a:latin typeface="Oswald" pitchFamily="2" charset="0"/>
                <a:ea typeface="微軟正黑體"/>
              </a:rPr>
              <a:t>200TB </a:t>
            </a:r>
            <a:r>
              <a:rPr lang="zh-TW" altLang="en-US" b="1">
                <a:latin typeface="微軟正黑體"/>
                <a:ea typeface="微軟正黑體"/>
              </a:rPr>
              <a:t>不夠放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7C1B5773-7449-4856-8C7F-7F85FDAE2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2861" y="3702334"/>
            <a:ext cx="3559868" cy="2683156"/>
          </a:xfrm>
          <a:prstGeom prst="rect">
            <a:avLst/>
          </a:prstGeom>
          <a:effectLst>
            <a:outerShdw blurRad="165100" dist="127000" dir="4860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67B1C722-1A81-4137-ACC1-6DE815DF3F72}"/>
              </a:ext>
            </a:extLst>
          </p:cNvPr>
          <p:cNvGrpSpPr/>
          <p:nvPr/>
        </p:nvGrpSpPr>
        <p:grpSpPr>
          <a:xfrm>
            <a:off x="10389449" y="1466295"/>
            <a:ext cx="1924484" cy="2053279"/>
            <a:chOff x="9586675" y="2847073"/>
            <a:chExt cx="1407777" cy="1489118"/>
          </a:xfrm>
        </p:grpSpPr>
        <p:pic>
          <p:nvPicPr>
            <p:cNvPr id="112" name="圖片 111" descr="一張含有 時鐘 的圖片&#10;&#10;自動產生的描述">
              <a:extLst>
                <a:ext uri="{FF2B5EF4-FFF2-40B4-BE49-F238E27FC236}">
                  <a16:creationId xmlns:a16="http://schemas.microsoft.com/office/drawing/2014/main" id="{D47FC64B-5D2D-4B57-9858-A278B681C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4436" y="3716401"/>
              <a:ext cx="484184" cy="619790"/>
            </a:xfrm>
            <a:prstGeom prst="rect">
              <a:avLst/>
            </a:prstGeom>
          </p:spPr>
        </p:pic>
        <p:pic>
          <p:nvPicPr>
            <p:cNvPr id="113" name="圖片 112">
              <a:extLst>
                <a:ext uri="{FF2B5EF4-FFF2-40B4-BE49-F238E27FC236}">
                  <a16:creationId xmlns:a16="http://schemas.microsoft.com/office/drawing/2014/main" id="{24839D27-F361-4449-BDE7-3AE438A72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6675" y="2847073"/>
              <a:ext cx="1407777" cy="1355750"/>
            </a:xfrm>
            <a:prstGeom prst="rect">
              <a:avLst/>
            </a:prstGeom>
          </p:spPr>
        </p:pic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id="{65F5C374-70F2-46E2-9B85-6C5CA5FBFF9C}"/>
              </a:ext>
            </a:extLst>
          </p:cNvPr>
          <p:cNvSpPr/>
          <p:nvPr/>
        </p:nvSpPr>
        <p:spPr>
          <a:xfrm>
            <a:off x="6180776" y="2285587"/>
            <a:ext cx="6306377" cy="104812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r>
              <a:rPr lang="zh-TW" altLang="en-US" sz="2800">
                <a:solidFill>
                  <a:srgbClr val="0070C0"/>
                </a:solidFill>
                <a:latin typeface="微軟正黑體"/>
                <a:ea typeface="微軟正黑體"/>
              </a:rPr>
              <a:t> </a:t>
            </a:r>
            <a:r>
              <a:rPr lang="zh-TW" altLang="en-US" sz="2400">
                <a:solidFill>
                  <a:srgbClr val="0070C0"/>
                </a:solidFill>
                <a:latin typeface="Microsoft JhengHei"/>
                <a:ea typeface="Microsoft JhengHei"/>
              </a:rPr>
              <a:t>單一資料夾大小上限達 </a:t>
            </a:r>
            <a:r>
              <a:rPr lang="en-US" altLang="zh-TW" sz="2400">
                <a:solidFill>
                  <a:srgbClr val="0070C0"/>
                </a:solidFill>
                <a:latin typeface="Microsoft JhengHei"/>
                <a:ea typeface="微軟正黑體"/>
              </a:rPr>
              <a:t>PB等級</a:t>
            </a:r>
            <a:br>
              <a:rPr lang="en-US" altLang="zh-TW" sz="2400">
                <a:solidFill>
                  <a:srgbClr val="0070C0"/>
                </a:solidFill>
                <a:latin typeface="Microsoft JhengHei"/>
                <a:ea typeface="微軟正黑體"/>
              </a:rPr>
            </a:br>
            <a:r>
              <a:rPr lang="en-US" altLang="zh-TW" sz="2400">
                <a:solidFill>
                  <a:srgbClr val="0070C0"/>
                </a:solidFill>
                <a:latin typeface="Microsoft JhengHei"/>
                <a:ea typeface="微軟正黑體"/>
              </a:rPr>
              <a:t> =&gt; </a:t>
            </a:r>
            <a:r>
              <a:rPr lang="zh-TW" altLang="en-US" sz="2400">
                <a:solidFill>
                  <a:srgbClr val="0070C0"/>
                </a:solidFill>
                <a:latin typeface="Microsoft JhengHei"/>
                <a:ea typeface="Microsoft JhengHei"/>
              </a:rPr>
              <a:t>才放得下龐大的資料母體</a:t>
            </a:r>
            <a:endParaRPr lang="zh-TW" altLang="en-US" sz="2400">
              <a:solidFill>
                <a:srgbClr val="0070C0"/>
              </a:solidFill>
              <a:latin typeface="Microsoft JhengHei"/>
              <a:ea typeface="Microsoft JhengHei"/>
              <a:cs typeface="Calibri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B741E603-EDCA-46F6-B422-98BA70697C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63" y="3659267"/>
            <a:ext cx="6891675" cy="804036"/>
          </a:xfrm>
          <a:prstGeom prst="rect">
            <a:avLst/>
          </a:prstGeom>
        </p:spPr>
      </p:pic>
      <p:pic>
        <p:nvPicPr>
          <p:cNvPr id="22" name="圖片 21" descr="一張含有 電腦, 鍵盤, 電子用品, 監視器 的圖片&#10;&#10;自動產生的描述">
            <a:extLst>
              <a:ext uri="{FF2B5EF4-FFF2-40B4-BE49-F238E27FC236}">
                <a16:creationId xmlns:a16="http://schemas.microsoft.com/office/drawing/2014/main" id="{2607A85A-8C1C-4A7D-B95A-F789EEFF58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6" y="2635271"/>
            <a:ext cx="6556587" cy="1465397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E2BB969D-9891-4FC2-AE25-7D8CB59CE987}"/>
              </a:ext>
            </a:extLst>
          </p:cNvPr>
          <p:cNvGrpSpPr/>
          <p:nvPr/>
        </p:nvGrpSpPr>
        <p:grpSpPr>
          <a:xfrm>
            <a:off x="338667" y="4287624"/>
            <a:ext cx="8242091" cy="1632363"/>
            <a:chOff x="166698" y="3165907"/>
            <a:chExt cx="6299350" cy="1247599"/>
          </a:xfrm>
        </p:grpSpPr>
        <p:sp>
          <p:nvSpPr>
            <p:cNvPr id="9" name="Google Shape;121;p15">
              <a:extLst>
                <a:ext uri="{FF2B5EF4-FFF2-40B4-BE49-F238E27FC236}">
                  <a16:creationId xmlns:a16="http://schemas.microsoft.com/office/drawing/2014/main" id="{137C7C6E-8C0E-4189-84FE-5072A2A35B17}"/>
                </a:ext>
              </a:extLst>
            </p:cNvPr>
            <p:cNvSpPr/>
            <p:nvPr/>
          </p:nvSpPr>
          <p:spPr>
            <a:xfrm>
              <a:off x="297593" y="4128558"/>
              <a:ext cx="1011268" cy="264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>
                  <a:solidFill>
                    <a:schemeClr val="lt1"/>
                  </a:solidFill>
                  <a:latin typeface="Oswald" pitchFamily="2" charset="0"/>
                  <a:ea typeface="Arial"/>
                  <a:cs typeface="Arial"/>
                  <a:sym typeface="Arial"/>
                </a:rPr>
                <a:t>Data</a:t>
              </a:r>
              <a:endParaRPr>
                <a:solidFill>
                  <a:schemeClr val="lt1"/>
                </a:solidFill>
                <a:latin typeface="Oswald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17;p15">
              <a:extLst>
                <a:ext uri="{FF2B5EF4-FFF2-40B4-BE49-F238E27FC236}">
                  <a16:creationId xmlns:a16="http://schemas.microsoft.com/office/drawing/2014/main" id="{8D3F488C-282A-41D9-92C1-E3F613E109B5}"/>
                </a:ext>
              </a:extLst>
            </p:cNvPr>
            <p:cNvSpPr/>
            <p:nvPr/>
          </p:nvSpPr>
          <p:spPr>
            <a:xfrm>
              <a:off x="2063652" y="4149303"/>
              <a:ext cx="967730" cy="264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>
                  <a:solidFill>
                    <a:schemeClr val="lt1"/>
                  </a:solidFill>
                  <a:latin typeface="Oswald" pitchFamily="2" charset="0"/>
                  <a:ea typeface="Arial"/>
                  <a:cs typeface="Arial"/>
                  <a:sym typeface="Arial"/>
                </a:rPr>
                <a:t>Model building</a:t>
              </a:r>
              <a:endParaRPr>
                <a:solidFill>
                  <a:schemeClr val="lt1"/>
                </a:solidFill>
                <a:latin typeface="Oswald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19;p15">
              <a:extLst>
                <a:ext uri="{FF2B5EF4-FFF2-40B4-BE49-F238E27FC236}">
                  <a16:creationId xmlns:a16="http://schemas.microsoft.com/office/drawing/2014/main" id="{17973EB0-4BF8-4A52-96BE-FBBEF33D31A6}"/>
                </a:ext>
              </a:extLst>
            </p:cNvPr>
            <p:cNvSpPr/>
            <p:nvPr/>
          </p:nvSpPr>
          <p:spPr>
            <a:xfrm>
              <a:off x="5184711" y="4120261"/>
              <a:ext cx="1096950" cy="264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>
                  <a:solidFill>
                    <a:schemeClr val="lt1"/>
                  </a:solidFill>
                  <a:latin typeface="Oswald" pitchFamily="2" charset="0"/>
                  <a:ea typeface="Arial"/>
                  <a:cs typeface="Arial"/>
                  <a:sym typeface="Arial"/>
                </a:rPr>
                <a:t>Parameter adjustment</a:t>
              </a:r>
              <a:endParaRPr>
                <a:solidFill>
                  <a:schemeClr val="lt1"/>
                </a:solidFill>
                <a:latin typeface="Oswald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17;p15">
              <a:extLst>
                <a:ext uri="{FF2B5EF4-FFF2-40B4-BE49-F238E27FC236}">
                  <a16:creationId xmlns:a16="http://schemas.microsoft.com/office/drawing/2014/main" id="{10CCC14F-3E76-4F48-A60F-E95DC1821A10}"/>
                </a:ext>
              </a:extLst>
            </p:cNvPr>
            <p:cNvSpPr/>
            <p:nvPr/>
          </p:nvSpPr>
          <p:spPr>
            <a:xfrm>
              <a:off x="3639065" y="4149303"/>
              <a:ext cx="967730" cy="264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>
                  <a:solidFill>
                    <a:schemeClr val="lt1"/>
                  </a:solidFill>
                  <a:latin typeface="Oswald" pitchFamily="2" charset="0"/>
                  <a:ea typeface="Arial"/>
                  <a:cs typeface="Arial"/>
                  <a:sym typeface="Arial"/>
                </a:rPr>
                <a:t>Model validation</a:t>
              </a:r>
              <a:endParaRPr>
                <a:solidFill>
                  <a:schemeClr val="lt1"/>
                </a:solidFill>
                <a:latin typeface="Oswald" pitchFamily="2" charset="0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" name="Google Shape;130;p15">
              <a:extLst>
                <a:ext uri="{FF2B5EF4-FFF2-40B4-BE49-F238E27FC236}">
                  <a16:creationId xmlns:a16="http://schemas.microsoft.com/office/drawing/2014/main" id="{FD9F3F44-6ED0-4996-8E41-E86597E8684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r="4098"/>
            <a:stretch/>
          </p:blipFill>
          <p:spPr>
            <a:xfrm>
              <a:off x="166698" y="3165907"/>
              <a:ext cx="6299350" cy="8634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109604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E55524-166B-470F-90F4-317498755911}"/>
              </a:ext>
            </a:extLst>
          </p:cNvPr>
          <p:cNvSpPr/>
          <p:nvPr/>
        </p:nvSpPr>
        <p:spPr>
          <a:xfrm>
            <a:off x="1844361" y="4076084"/>
            <a:ext cx="11563351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333" b="1" spc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高速擴充周邊</a:t>
            </a:r>
          </a:p>
        </p:txBody>
      </p:sp>
    </p:spTree>
    <p:extLst>
      <p:ext uri="{BB962C8B-B14F-4D97-AF65-F5344CB8AC3E}">
        <p14:creationId xmlns:p14="http://schemas.microsoft.com/office/powerpoint/2010/main" val="14901949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FC1AA8F-2A14-4987-A714-5EEDDA73B11D}"/>
              </a:ext>
            </a:extLst>
          </p:cNvPr>
          <p:cNvSpPr/>
          <p:nvPr/>
        </p:nvSpPr>
        <p:spPr>
          <a:xfrm>
            <a:off x="5435262" y="4153736"/>
            <a:ext cx="6756737" cy="2704265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17" name="圖片 16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CEFE38B4-8A10-43B0-AFA8-817AEC3C0C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330" y="1304896"/>
            <a:ext cx="5664277" cy="4248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cs typeface="Arial" panose="020B0604020202020204" pitchFamily="34" charset="0"/>
              </a:rPr>
              <a:t>QNAP</a:t>
            </a:r>
            <a:r>
              <a:rPr lang="en-US" altLang="zh-CN"/>
              <a:t> </a:t>
            </a:r>
            <a:r>
              <a:rPr lang="zh-CN" altLang="en-US"/>
              <a:t>雙埠</a:t>
            </a:r>
            <a:r>
              <a:rPr lang="zh-TW" altLang="en-US"/>
              <a:t> </a:t>
            </a:r>
            <a:r>
              <a:rPr lang="en-US" altLang="zh-CN">
                <a:cs typeface="Arial" panose="020B0604020202020204" pitchFamily="34" charset="0"/>
              </a:rPr>
              <a:t>40GbE</a:t>
            </a:r>
            <a:r>
              <a:rPr lang="en-US" altLang="zh-CN"/>
              <a:t> </a:t>
            </a:r>
            <a:r>
              <a:rPr lang="zh-CN" altLang="en-US"/>
              <a:t>擴充卡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2969" y="2218836"/>
            <a:ext cx="4277133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LAN-40G2SF-MLX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2966" y="2925718"/>
            <a:ext cx="5117385" cy="17749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32410" indent="-232410">
              <a:buClr>
                <a:schemeClr val="tx1"/>
              </a:buClr>
              <a:buFont typeface="Arial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採用 </a:t>
            </a:r>
            <a:r>
              <a:rPr lang="en-US" sz="2400" b="1">
                <a:solidFill>
                  <a:srgbClr val="EE6000"/>
                </a:solidFill>
                <a:latin typeface="Arial"/>
                <a:ea typeface="微軟正黑體"/>
                <a:cs typeface="Arial"/>
              </a:rPr>
              <a:t>Mellanox ConnectX</a:t>
            </a:r>
            <a:r>
              <a:rPr lang="en-US" sz="2400" b="1" baseline="30000">
                <a:solidFill>
                  <a:srgbClr val="EE6000"/>
                </a:solidFill>
                <a:latin typeface="Arial"/>
                <a:ea typeface="微軟正黑體"/>
                <a:cs typeface="Arial"/>
              </a:rPr>
              <a:t>®</a:t>
            </a:r>
            <a:r>
              <a:rPr lang="en-US" sz="2400" b="1">
                <a:solidFill>
                  <a:srgbClr val="EE6000"/>
                </a:solidFill>
                <a:latin typeface="Arial"/>
                <a:ea typeface="微軟正黑體"/>
                <a:cs typeface="Arial"/>
              </a:rPr>
              <a:t>-3 Pro </a:t>
            </a:r>
            <a:r>
              <a:rPr lang="zh-TW" altLang="en-US" sz="2400">
                <a:latin typeface="微軟正黑體"/>
                <a:ea typeface="微軟正黑體"/>
              </a:rPr>
              <a:t>網路晶片</a:t>
            </a:r>
            <a:endParaRPr lang="en-US" altLang="zh-TW" sz="2400">
              <a:latin typeface="微軟正黑體"/>
              <a:ea typeface="微軟正黑體"/>
            </a:endParaRPr>
          </a:p>
          <a:p>
            <a:pPr marL="232410" indent="-232410">
              <a:buClr>
                <a:schemeClr val="tx1"/>
              </a:buClr>
              <a:buFont typeface="Arial"/>
              <a:buChar char="•"/>
            </a:pPr>
            <a:endParaRPr lang="en-US" altLang="zh-TW" sz="667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2410" indent="-232410">
              <a:buClr>
                <a:schemeClr val="tx1"/>
              </a:buClr>
              <a:buFont typeface="Arial"/>
              <a:buChar char="•"/>
            </a:pPr>
            <a:r>
              <a:rPr lang="en-US" altLang="zh-TW" sz="2400">
                <a:latin typeface="微軟正黑體"/>
                <a:ea typeface="微軟正黑體"/>
              </a:rPr>
              <a:t>2 x 40GbE QSFP+ </a:t>
            </a:r>
            <a:r>
              <a:rPr lang="zh-TW" altLang="en-US" sz="2400">
                <a:latin typeface="微軟正黑體"/>
                <a:ea typeface="微軟正黑體"/>
              </a:rPr>
              <a:t>網路埠</a:t>
            </a:r>
            <a:endParaRPr lang="en-US" altLang="zh-TW" sz="2400">
              <a:latin typeface="微軟正黑體"/>
              <a:ea typeface="微軟正黑體"/>
            </a:endParaRPr>
          </a:p>
          <a:p>
            <a:pPr marL="232410" indent="-232410">
              <a:buClr>
                <a:schemeClr val="tx1"/>
              </a:buClr>
              <a:buFont typeface="Arial"/>
              <a:buChar char="•"/>
            </a:pPr>
            <a:endParaRPr lang="en-US" altLang="zh-TW" sz="667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2410" indent="-232410">
              <a:buClr>
                <a:schemeClr val="tx1"/>
              </a:buClr>
              <a:buFont typeface="Arial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支援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iSER/RoCE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2400">
                <a:latin typeface="微軟正黑體"/>
                <a:ea typeface="微軟正黑體"/>
              </a:rPr>
              <a:t>卸載能力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20A68B48-F172-437E-8C79-67489BCAAB4C}"/>
              </a:ext>
            </a:extLst>
          </p:cNvPr>
          <p:cNvSpPr/>
          <p:nvPr/>
        </p:nvSpPr>
        <p:spPr>
          <a:xfrm>
            <a:off x="6132281" y="2358945"/>
            <a:ext cx="1888719" cy="1659883"/>
          </a:xfrm>
          <a:prstGeom prst="roundRect">
            <a:avLst>
              <a:gd name="adj" fmla="val 7622"/>
            </a:avLst>
          </a:prstGeom>
          <a:noFill/>
          <a:ln w="28575">
            <a:solidFill>
              <a:srgbClr val="FF7711"/>
            </a:solidFill>
          </a:ln>
          <a:effectLst>
            <a:innerShdw blurRad="38100" dist="406400" dir="8880000">
              <a:prstClr val="black">
                <a:alpha val="5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highlight>
                <a:srgbClr val="F70F78"/>
              </a:highlight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43DDAA4D-73F9-4E93-A03A-6A60B3813276}"/>
              </a:ext>
            </a:extLst>
          </p:cNvPr>
          <p:cNvSpPr/>
          <p:nvPr/>
        </p:nvSpPr>
        <p:spPr>
          <a:xfrm>
            <a:off x="8198631" y="2338520"/>
            <a:ext cx="1541752" cy="1458872"/>
          </a:xfrm>
          <a:prstGeom prst="roundRect">
            <a:avLst>
              <a:gd name="adj" fmla="val 2412"/>
            </a:avLst>
          </a:prstGeom>
          <a:noFill/>
          <a:ln w="28575">
            <a:solidFill>
              <a:srgbClr val="FF7711"/>
            </a:solidFill>
          </a:ln>
          <a:effectLst>
            <a:outerShdw blurRad="88900" algn="t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8B92A998-BE8C-4C81-8F03-390638660E27}"/>
              </a:ext>
            </a:extLst>
          </p:cNvPr>
          <p:cNvSpPr txBox="1"/>
          <p:nvPr/>
        </p:nvSpPr>
        <p:spPr>
          <a:xfrm>
            <a:off x="5755473" y="5019839"/>
            <a:ext cx="365579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須搭配</a:t>
            </a:r>
            <a:br>
              <a:rPr lang="zh-TW" altLang="en-US" sz="24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>
                <a:solidFill>
                  <a:srgbClr val="FF771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QSFP+ 40GbE</a:t>
            </a:r>
            <a:r>
              <a:rPr lang="zh-TW" altLang="en-US" sz="2400">
                <a:solidFill>
                  <a:srgbClr val="FF771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4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網路線</a:t>
            </a:r>
            <a:endParaRPr lang="en-US" sz="24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600" b="75200" l="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2982" b="25736"/>
          <a:stretch/>
        </p:blipFill>
        <p:spPr>
          <a:xfrm>
            <a:off x="9194065" y="4405469"/>
            <a:ext cx="2878665" cy="1969879"/>
          </a:xfrm>
          <a:prstGeom prst="rect">
            <a:avLst/>
          </a:prstGeom>
        </p:spPr>
      </p:pic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06B614AB-2EA2-4C03-A41B-955448085C7F}"/>
              </a:ext>
            </a:extLst>
          </p:cNvPr>
          <p:cNvSpPr/>
          <p:nvPr/>
        </p:nvSpPr>
        <p:spPr>
          <a:xfrm>
            <a:off x="9740383" y="2892534"/>
            <a:ext cx="574592" cy="571916"/>
          </a:xfrm>
          <a:prstGeom prst="rightArrow">
            <a:avLst/>
          </a:prstGeom>
          <a:solidFill>
            <a:srgbClr val="FF77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4E48ABB4-03C6-44D9-B457-739ABE76D76D}"/>
              </a:ext>
            </a:extLst>
          </p:cNvPr>
          <p:cNvSpPr/>
          <p:nvPr/>
        </p:nvSpPr>
        <p:spPr>
          <a:xfrm rot="10800000">
            <a:off x="5556321" y="2902929"/>
            <a:ext cx="574592" cy="571916"/>
          </a:xfrm>
          <a:prstGeom prst="rightArrow">
            <a:avLst/>
          </a:prstGeom>
          <a:solidFill>
            <a:srgbClr val="FF77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36F0A3D7-5FE5-4DEB-94C8-13FD5603C5C0}"/>
              </a:ext>
            </a:extLst>
          </p:cNvPr>
          <p:cNvSpPr txBox="1"/>
          <p:nvPr/>
        </p:nvSpPr>
        <p:spPr>
          <a:xfrm>
            <a:off x="10369884" y="2649300"/>
            <a:ext cx="138128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70F78"/>
              </a:buClr>
            </a:pPr>
            <a:r>
              <a:rPr lang="zh-TW" altLang="en-US" sz="2133" b="1">
                <a:solidFill>
                  <a:srgbClr val="EE6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晶片</a:t>
            </a:r>
            <a:br>
              <a:rPr lang="en-US" altLang="zh-TW" sz="2133" b="1">
                <a:solidFill>
                  <a:srgbClr val="EE6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33" b="1">
                <a:solidFill>
                  <a:srgbClr val="EE6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散熱模組</a:t>
            </a:r>
            <a:endParaRPr lang="en-US" sz="2133" b="1">
              <a:solidFill>
                <a:srgbClr val="EE6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F00AF3A0-AA0F-4050-A4F2-4ADCC50D45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564" y="5221018"/>
            <a:ext cx="4627329" cy="9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91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5957A4D-2627-4D2A-9841-0AA8DD1322E0}"/>
              </a:ext>
            </a:extLst>
          </p:cNvPr>
          <p:cNvSpPr/>
          <p:nvPr/>
        </p:nvSpPr>
        <p:spPr>
          <a:xfrm>
            <a:off x="5749635" y="4142946"/>
            <a:ext cx="6442364" cy="2715055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3B605C96-FAAC-420D-AA49-2C036CBF33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2753" y="3946441"/>
            <a:ext cx="1310391" cy="145481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9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cs typeface="Arial" panose="020B0604020202020204" pitchFamily="34" charset="0"/>
              </a:rPr>
              <a:t>QNAP</a:t>
            </a:r>
            <a:r>
              <a:rPr lang="en-US" altLang="zh-CN"/>
              <a:t> </a:t>
            </a:r>
            <a:r>
              <a:rPr lang="zh-CN" altLang="en-US"/>
              <a:t>雙埠 </a:t>
            </a:r>
            <a:r>
              <a:rPr lang="en-US" altLang="zh-CN">
                <a:cs typeface="Arial" panose="020B0604020202020204" pitchFamily="34" charset="0"/>
              </a:rPr>
              <a:t>25GbE</a:t>
            </a:r>
            <a:r>
              <a:rPr lang="en-US" altLang="zh-CN"/>
              <a:t> </a:t>
            </a:r>
            <a:r>
              <a:rPr lang="zh-CN" altLang="en-US"/>
              <a:t>擴充卡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2581" y="2194420"/>
            <a:ext cx="4277133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QXG-25G2SF-CX4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427" y="2918551"/>
            <a:ext cx="4976027" cy="20416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32410" indent="-232410">
              <a:buClr>
                <a:schemeClr val="tx1"/>
              </a:buClr>
              <a:buFont typeface="Arial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採用 </a:t>
            </a:r>
            <a:r>
              <a:rPr lang="en-US" sz="2400" b="1">
                <a:solidFill>
                  <a:srgbClr val="EE6000"/>
                </a:solidFill>
                <a:latin typeface="微軟正黑體"/>
                <a:ea typeface="微軟正黑體"/>
                <a:cs typeface="Arial"/>
              </a:rPr>
              <a:t>Mellanox </a:t>
            </a:r>
            <a:r>
              <a:rPr lang="en-US" sz="2400" b="1" err="1">
                <a:solidFill>
                  <a:srgbClr val="EE6000"/>
                </a:solidFill>
                <a:latin typeface="微軟正黑體"/>
                <a:ea typeface="微軟正黑體"/>
                <a:cs typeface="Arial"/>
              </a:rPr>
              <a:t>ConnectX</a:t>
            </a:r>
            <a:r>
              <a:rPr lang="en-US" sz="2400" b="1" baseline="30000">
                <a:solidFill>
                  <a:srgbClr val="EE6000"/>
                </a:solidFill>
                <a:latin typeface="微軟正黑體"/>
                <a:ea typeface="微軟正黑體"/>
                <a:cs typeface="Arial"/>
              </a:rPr>
              <a:t>®</a:t>
            </a:r>
            <a:r>
              <a:rPr lang="en-US" sz="2400" b="1">
                <a:solidFill>
                  <a:srgbClr val="EE6000"/>
                </a:solidFill>
                <a:latin typeface="微軟正黑體"/>
                <a:ea typeface="微軟正黑體"/>
                <a:cs typeface="Arial"/>
              </a:rPr>
              <a:t>-4 Lx</a:t>
            </a:r>
            <a:r>
              <a:rPr lang="en-US" sz="2400">
                <a:solidFill>
                  <a:srgbClr val="FF6600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zh-TW" altLang="en-US" sz="2400">
                <a:latin typeface="微軟正黑體"/>
                <a:ea typeface="微軟正黑體"/>
              </a:rPr>
              <a:t>網路晶片</a:t>
            </a:r>
            <a:endParaRPr lang="en-US" altLang="zh-TW" sz="2400">
              <a:latin typeface="微軟正黑體"/>
              <a:ea typeface="微軟正黑體"/>
            </a:endParaRPr>
          </a:p>
          <a:p>
            <a:pPr marL="232410" indent="-232410">
              <a:buClr>
                <a:schemeClr val="tx1"/>
              </a:buClr>
              <a:buFont typeface="Arial"/>
              <a:buChar char="•"/>
            </a:pPr>
            <a:endParaRPr lang="en-US" altLang="zh-TW" sz="667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2410" indent="-232410">
              <a:buClr>
                <a:schemeClr val="tx1"/>
              </a:buClr>
              <a:buFont typeface="Arial"/>
              <a:buChar char="•"/>
            </a:pPr>
            <a:r>
              <a:rPr lang="en-US" altLang="zh-TW" sz="2400">
                <a:latin typeface="微軟正黑體"/>
                <a:ea typeface="微軟正黑體"/>
                <a:cs typeface="Arial"/>
              </a:rPr>
              <a:t>2 x 25GbE SFP28 </a:t>
            </a:r>
            <a:r>
              <a:rPr lang="zh-TW" altLang="en-US" sz="2400">
                <a:latin typeface="微軟正黑體"/>
                <a:ea typeface="微軟正黑體"/>
                <a:cs typeface="Arial"/>
              </a:rPr>
              <a:t>網路埠</a:t>
            </a:r>
            <a:r>
              <a:rPr lang="en-US" altLang="zh-TW" sz="2400">
                <a:latin typeface="微軟正黑體"/>
                <a:ea typeface="微軟正黑體"/>
                <a:cs typeface="Arial"/>
              </a:rPr>
              <a:t> (</a:t>
            </a:r>
            <a:r>
              <a:rPr lang="zh-TW" altLang="en-US" sz="2400">
                <a:latin typeface="微軟正黑體"/>
                <a:ea typeface="微軟正黑體"/>
                <a:cs typeface="Arial"/>
              </a:rPr>
              <a:t>相容</a:t>
            </a:r>
            <a:r>
              <a:rPr lang="en-US" altLang="zh-TW" sz="2400">
                <a:latin typeface="微軟正黑體"/>
                <a:ea typeface="微軟正黑體"/>
                <a:cs typeface="Arial"/>
              </a:rPr>
              <a:t> 10GbE/1Gb)</a:t>
            </a:r>
          </a:p>
          <a:p>
            <a:pPr marL="232410" indent="-232410">
              <a:buClr>
                <a:schemeClr val="tx1"/>
              </a:buClr>
              <a:buFont typeface="Arial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支援 </a:t>
            </a:r>
            <a:r>
              <a:rPr lang="en-US" altLang="zh-TW" sz="2400" err="1">
                <a:latin typeface="Arial"/>
                <a:ea typeface="微軟正黑體"/>
                <a:cs typeface="Arial"/>
              </a:rPr>
              <a:t>iSER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/RoCE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2400">
                <a:latin typeface="微軟正黑體"/>
                <a:ea typeface="微軟正黑體"/>
              </a:rPr>
              <a:t>卸載能力</a:t>
            </a: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8B92A998-BE8C-4C81-8F03-390638660E27}"/>
              </a:ext>
            </a:extLst>
          </p:cNvPr>
          <p:cNvSpPr txBox="1"/>
          <p:nvPr/>
        </p:nvSpPr>
        <p:spPr>
          <a:xfrm>
            <a:off x="6003137" y="4837070"/>
            <a:ext cx="3655795" cy="12562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067"/>
              </a:lnSpc>
            </a:pPr>
            <a:r>
              <a:rPr lang="zh-TW" altLang="en-US" sz="24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須搭配</a:t>
            </a:r>
            <a:br>
              <a:rPr lang="zh-TW" altLang="en-US" sz="24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>
                <a:solidFill>
                  <a:srgbClr val="FF771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SFP28 25GbE</a:t>
            </a:r>
            <a:r>
              <a:rPr lang="zh-TW" altLang="en-US" sz="2400">
                <a:solidFill>
                  <a:srgbClr val="FF771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4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網路線或</a:t>
            </a:r>
            <a:r>
              <a:rPr lang="en-US" altLang="zh-TW" sz="24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>
                <a:solidFill>
                  <a:srgbClr val="FF77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光纖模組</a:t>
            </a:r>
            <a:endParaRPr lang="en-US" sz="2400">
              <a:solidFill>
                <a:srgbClr val="FF77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00" b="74800" l="11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3168" y="4793773"/>
            <a:ext cx="2351128" cy="2351128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2381EC1E-0D8A-4CE5-AA9A-466C6335A17E}"/>
              </a:ext>
            </a:extLst>
          </p:cNvPr>
          <p:cNvGrpSpPr/>
          <p:nvPr/>
        </p:nvGrpSpPr>
        <p:grpSpPr>
          <a:xfrm>
            <a:off x="5104127" y="1660151"/>
            <a:ext cx="5833012" cy="3560867"/>
            <a:chOff x="3708176" y="1245113"/>
            <a:chExt cx="4374759" cy="267065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68397033-A437-4B1C-B0FC-65BEBA85A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3340" y="1245113"/>
              <a:ext cx="3881066" cy="2670650"/>
            </a:xfrm>
            <a:prstGeom prst="rect">
              <a:avLst/>
            </a:prstGeom>
            <a:effectLst>
              <a:outerShdw blurRad="215900" dist="292100" dir="1380000" algn="bl" rotWithShape="0">
                <a:prstClr val="black">
                  <a:alpha val="56000"/>
                </a:prstClr>
              </a:outerShdw>
            </a:effectLst>
          </p:spPr>
        </p:pic>
        <p:sp>
          <p:nvSpPr>
            <p:cNvPr id="11" name="矩形: 圓角 29">
              <a:extLst>
                <a:ext uri="{FF2B5EF4-FFF2-40B4-BE49-F238E27FC236}">
                  <a16:creationId xmlns:a16="http://schemas.microsoft.com/office/drawing/2014/main" id="{CAD9A5F2-1541-418E-9BFE-F2732BE2820B}"/>
                </a:ext>
              </a:extLst>
            </p:cNvPr>
            <p:cNvSpPr/>
            <p:nvPr/>
          </p:nvSpPr>
          <p:spPr>
            <a:xfrm>
              <a:off x="4139120" y="1789296"/>
              <a:ext cx="1691783" cy="1303296"/>
            </a:xfrm>
            <a:prstGeom prst="roundRect">
              <a:avLst>
                <a:gd name="adj" fmla="val 7622"/>
              </a:avLst>
            </a:prstGeom>
            <a:noFill/>
            <a:ln w="28575">
              <a:solidFill>
                <a:srgbClr val="EC6A08"/>
              </a:solidFill>
            </a:ln>
            <a:effectLst>
              <a:innerShdw blurRad="38100" dist="406400" dir="88800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highlight>
                  <a:srgbClr val="F70F78"/>
                </a:highlight>
              </a:endParaRPr>
            </a:p>
          </p:txBody>
        </p:sp>
        <p:sp>
          <p:nvSpPr>
            <p:cNvPr id="12" name="矩形: 圓角 31">
              <a:extLst>
                <a:ext uri="{FF2B5EF4-FFF2-40B4-BE49-F238E27FC236}">
                  <a16:creationId xmlns:a16="http://schemas.microsoft.com/office/drawing/2014/main" id="{519C6EF0-7148-4299-B62A-07C0F29E9EF0}"/>
                </a:ext>
              </a:extLst>
            </p:cNvPr>
            <p:cNvSpPr/>
            <p:nvPr/>
          </p:nvSpPr>
          <p:spPr>
            <a:xfrm>
              <a:off x="5902556" y="1549252"/>
              <a:ext cx="1753983" cy="1485186"/>
            </a:xfrm>
            <a:prstGeom prst="roundRect">
              <a:avLst>
                <a:gd name="adj" fmla="val 2412"/>
              </a:avLst>
            </a:prstGeom>
            <a:noFill/>
            <a:ln w="28575">
              <a:solidFill>
                <a:srgbClr val="EC6A08"/>
              </a:solidFill>
            </a:ln>
            <a:effectLst>
              <a:outerShdw blurRad="88900" algn="t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13" name="箭號: 向右 21">
              <a:extLst>
                <a:ext uri="{FF2B5EF4-FFF2-40B4-BE49-F238E27FC236}">
                  <a16:creationId xmlns:a16="http://schemas.microsoft.com/office/drawing/2014/main" id="{4C31BCBA-D8C1-4E24-A5D4-F46730F8FCC3}"/>
                </a:ext>
              </a:extLst>
            </p:cNvPr>
            <p:cNvSpPr/>
            <p:nvPr/>
          </p:nvSpPr>
          <p:spPr>
            <a:xfrm>
              <a:off x="7651991" y="1985703"/>
              <a:ext cx="430944" cy="428937"/>
            </a:xfrm>
            <a:prstGeom prst="rightArrow">
              <a:avLst/>
            </a:prstGeom>
            <a:solidFill>
              <a:srgbClr val="FF77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14" name="箭號: 向右 23">
              <a:extLst>
                <a:ext uri="{FF2B5EF4-FFF2-40B4-BE49-F238E27FC236}">
                  <a16:creationId xmlns:a16="http://schemas.microsoft.com/office/drawing/2014/main" id="{9B644D30-7E52-4BD4-86CA-8956EC45AECF}"/>
                </a:ext>
              </a:extLst>
            </p:cNvPr>
            <p:cNvSpPr/>
            <p:nvPr/>
          </p:nvSpPr>
          <p:spPr>
            <a:xfrm rot="10800000">
              <a:off x="3708176" y="2273941"/>
              <a:ext cx="430944" cy="428937"/>
            </a:xfrm>
            <a:prstGeom prst="rightArrow">
              <a:avLst/>
            </a:prstGeom>
            <a:solidFill>
              <a:srgbClr val="FF77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sp>
        <p:nvSpPr>
          <p:cNvPr id="16" name="TextBox 20">
            <a:extLst>
              <a:ext uri="{FF2B5EF4-FFF2-40B4-BE49-F238E27FC236}">
                <a16:creationId xmlns:a16="http://schemas.microsoft.com/office/drawing/2014/main" id="{23DDB792-739C-4C2C-9CA4-D42DA3B356D4}"/>
              </a:ext>
            </a:extLst>
          </p:cNvPr>
          <p:cNvSpPr txBox="1"/>
          <p:nvPr/>
        </p:nvSpPr>
        <p:spPr>
          <a:xfrm>
            <a:off x="10776039" y="2705028"/>
            <a:ext cx="138128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70F78"/>
              </a:buClr>
            </a:pPr>
            <a:r>
              <a:rPr lang="zh-TW" altLang="en-US" sz="2133" b="1">
                <a:solidFill>
                  <a:srgbClr val="EE6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晶片</a:t>
            </a:r>
            <a:br>
              <a:rPr lang="en-US" altLang="zh-TW" sz="2133" b="1">
                <a:solidFill>
                  <a:srgbClr val="EE6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33" b="1">
                <a:solidFill>
                  <a:srgbClr val="EE6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散熱模組</a:t>
            </a:r>
            <a:endParaRPr lang="en-US" sz="2133" b="1">
              <a:solidFill>
                <a:srgbClr val="EE6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E1B663B8-61A8-42AB-A857-E36B5E5C8A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564" y="5221018"/>
            <a:ext cx="4627329" cy="9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512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5957A4D-2627-4D2A-9841-0AA8DD1322E0}"/>
              </a:ext>
            </a:extLst>
          </p:cNvPr>
          <p:cNvSpPr/>
          <p:nvPr/>
        </p:nvSpPr>
        <p:spPr>
          <a:xfrm>
            <a:off x="5749635" y="4142946"/>
            <a:ext cx="6442364" cy="2715055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3B605C96-FAAC-420D-AA49-2C036CBF33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2861" y="3946441"/>
            <a:ext cx="1310391" cy="145481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9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cs typeface="Arial" panose="020B0604020202020204" pitchFamily="34" charset="0"/>
              </a:rPr>
              <a:t>QNAP</a:t>
            </a:r>
            <a:r>
              <a:rPr lang="en-US" altLang="zh-CN"/>
              <a:t> </a:t>
            </a:r>
            <a:r>
              <a:rPr lang="zh-CN" altLang="en-US"/>
              <a:t>雙埠 </a:t>
            </a:r>
            <a:r>
              <a:rPr lang="en-US" altLang="zh-CN">
                <a:cs typeface="Arial" panose="020B0604020202020204" pitchFamily="34" charset="0"/>
              </a:rPr>
              <a:t>10GbE</a:t>
            </a:r>
            <a:r>
              <a:rPr lang="en-US" altLang="zh-CN"/>
              <a:t> </a:t>
            </a:r>
            <a:r>
              <a:rPr lang="zh-CN" altLang="en-US"/>
              <a:t>擴充卡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2581" y="2194420"/>
            <a:ext cx="4277133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QXG-10G2SF-CX4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427" y="2918551"/>
            <a:ext cx="5100163" cy="1672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32410" indent="-232410">
              <a:buClr>
                <a:schemeClr val="tx1"/>
              </a:buClr>
              <a:buFont typeface="Arial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採用 </a:t>
            </a:r>
            <a:r>
              <a:rPr lang="en-US" sz="2400" b="1">
                <a:solidFill>
                  <a:srgbClr val="EE6000"/>
                </a:solidFill>
                <a:latin typeface="微軟正黑體"/>
                <a:ea typeface="微軟正黑體"/>
                <a:cs typeface="Arial"/>
              </a:rPr>
              <a:t>Mellanox </a:t>
            </a:r>
            <a:r>
              <a:rPr lang="en-US" sz="2400" b="1" err="1">
                <a:solidFill>
                  <a:srgbClr val="EE6000"/>
                </a:solidFill>
                <a:latin typeface="微軟正黑體"/>
                <a:ea typeface="微軟正黑體"/>
                <a:cs typeface="Arial"/>
              </a:rPr>
              <a:t>ConnectX</a:t>
            </a:r>
            <a:r>
              <a:rPr lang="en-US" sz="2400" b="1" baseline="30000">
                <a:solidFill>
                  <a:srgbClr val="EE6000"/>
                </a:solidFill>
                <a:latin typeface="微軟正黑體"/>
                <a:ea typeface="微軟正黑體"/>
                <a:cs typeface="Arial"/>
              </a:rPr>
              <a:t>®</a:t>
            </a:r>
            <a:r>
              <a:rPr lang="en-US" sz="2400" b="1">
                <a:solidFill>
                  <a:srgbClr val="EE6000"/>
                </a:solidFill>
                <a:latin typeface="微軟正黑體"/>
                <a:ea typeface="微軟正黑體"/>
                <a:cs typeface="Arial"/>
              </a:rPr>
              <a:t>-4 Lx </a:t>
            </a:r>
            <a:r>
              <a:rPr lang="zh-TW" altLang="en-US" sz="2400">
                <a:latin typeface="微軟正黑體"/>
                <a:ea typeface="微軟正黑體"/>
              </a:rPr>
              <a:t>網路晶片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2410" indent="-232410">
              <a:buClr>
                <a:schemeClr val="tx1"/>
              </a:buClr>
              <a:buFont typeface="Arial"/>
              <a:buChar char="•"/>
            </a:pPr>
            <a:endParaRPr lang="en-US" altLang="zh-TW" sz="667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2410" indent="-232410">
              <a:buClr>
                <a:schemeClr val="tx1"/>
              </a:buClr>
              <a:buFont typeface="Arial"/>
              <a:buChar char="•"/>
            </a:pP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 x 10GbE SFP+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網路埠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32410" indent="-232410">
              <a:buClr>
                <a:schemeClr val="tx1"/>
              </a:buClr>
              <a:buFont typeface="Arial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支援 </a:t>
            </a:r>
            <a:r>
              <a:rPr lang="en-US" altLang="zh-TW" sz="2400" err="1">
                <a:latin typeface="Arial"/>
                <a:ea typeface="微軟正黑體"/>
                <a:cs typeface="Arial"/>
              </a:rPr>
              <a:t>iSER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/RoCE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2400">
                <a:latin typeface="微軟正黑體"/>
                <a:ea typeface="微軟正黑體"/>
              </a:rPr>
              <a:t>卸載能力</a:t>
            </a: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8B92A998-BE8C-4C81-8F03-390638660E27}"/>
              </a:ext>
            </a:extLst>
          </p:cNvPr>
          <p:cNvSpPr txBox="1"/>
          <p:nvPr/>
        </p:nvSpPr>
        <p:spPr>
          <a:xfrm>
            <a:off x="6003137" y="4837070"/>
            <a:ext cx="3655795" cy="16537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067"/>
              </a:lnSpc>
            </a:pPr>
            <a:r>
              <a:rPr lang="zh-TW" altLang="en-US" sz="24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須搭配</a:t>
            </a:r>
            <a:br>
              <a:rPr lang="zh-TW" altLang="en-US" sz="24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>
                <a:solidFill>
                  <a:srgbClr val="FF771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SFP+ 10GbE</a:t>
            </a:r>
            <a:r>
              <a:rPr lang="zh-TW" altLang="en-US" sz="2400">
                <a:solidFill>
                  <a:srgbClr val="FF771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4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網路線或</a:t>
            </a:r>
            <a:r>
              <a:rPr lang="en-US" altLang="zh-TW" sz="24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>
                <a:solidFill>
                  <a:srgbClr val="FF771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TRX-10GSFP-SR-MLX</a:t>
            </a:r>
            <a:r>
              <a:rPr lang="en-US" altLang="zh-TW" sz="2400">
                <a:solidFill>
                  <a:srgbClr val="FF77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>
                <a:solidFill>
                  <a:srgbClr val="FF77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光纖模組</a:t>
            </a:r>
            <a:endParaRPr lang="en-US" sz="2400">
              <a:solidFill>
                <a:srgbClr val="FF77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A04C5D63-4145-4FB0-B33E-F2FB1692C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001" y="5206400"/>
            <a:ext cx="4627329" cy="915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00" b="74800" l="11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3168" y="4793773"/>
            <a:ext cx="2351128" cy="2351128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2381EC1E-0D8A-4CE5-AA9A-466C6335A17E}"/>
              </a:ext>
            </a:extLst>
          </p:cNvPr>
          <p:cNvGrpSpPr/>
          <p:nvPr/>
        </p:nvGrpSpPr>
        <p:grpSpPr>
          <a:xfrm>
            <a:off x="5171149" y="1758603"/>
            <a:ext cx="5833012" cy="3560867"/>
            <a:chOff x="3708176" y="1245113"/>
            <a:chExt cx="4374759" cy="267065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68397033-A437-4B1C-B0FC-65BEBA85A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3340" y="1245113"/>
              <a:ext cx="3881066" cy="2670650"/>
            </a:xfrm>
            <a:prstGeom prst="rect">
              <a:avLst/>
            </a:prstGeom>
            <a:effectLst>
              <a:outerShdw blurRad="215900" dist="292100" dir="1380000" algn="bl" rotWithShape="0">
                <a:prstClr val="black">
                  <a:alpha val="56000"/>
                </a:prstClr>
              </a:outerShdw>
            </a:effectLst>
          </p:spPr>
        </p:pic>
        <p:sp>
          <p:nvSpPr>
            <p:cNvPr id="11" name="矩形: 圓角 29">
              <a:extLst>
                <a:ext uri="{FF2B5EF4-FFF2-40B4-BE49-F238E27FC236}">
                  <a16:creationId xmlns:a16="http://schemas.microsoft.com/office/drawing/2014/main" id="{CAD9A5F2-1541-418E-9BFE-F2732BE2820B}"/>
                </a:ext>
              </a:extLst>
            </p:cNvPr>
            <p:cNvSpPr/>
            <p:nvPr/>
          </p:nvSpPr>
          <p:spPr>
            <a:xfrm>
              <a:off x="4139120" y="1789296"/>
              <a:ext cx="1691783" cy="1303296"/>
            </a:xfrm>
            <a:prstGeom prst="roundRect">
              <a:avLst>
                <a:gd name="adj" fmla="val 7622"/>
              </a:avLst>
            </a:prstGeom>
            <a:noFill/>
            <a:ln w="28575">
              <a:solidFill>
                <a:srgbClr val="EC6A08"/>
              </a:solidFill>
            </a:ln>
            <a:effectLst>
              <a:innerShdw blurRad="38100" dist="406400" dir="88800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highlight>
                  <a:srgbClr val="F70F78"/>
                </a:highlight>
              </a:endParaRPr>
            </a:p>
          </p:txBody>
        </p:sp>
        <p:sp>
          <p:nvSpPr>
            <p:cNvPr id="12" name="矩形: 圓角 31">
              <a:extLst>
                <a:ext uri="{FF2B5EF4-FFF2-40B4-BE49-F238E27FC236}">
                  <a16:creationId xmlns:a16="http://schemas.microsoft.com/office/drawing/2014/main" id="{519C6EF0-7148-4299-B62A-07C0F29E9EF0}"/>
                </a:ext>
              </a:extLst>
            </p:cNvPr>
            <p:cNvSpPr/>
            <p:nvPr/>
          </p:nvSpPr>
          <p:spPr>
            <a:xfrm>
              <a:off x="5902556" y="1549252"/>
              <a:ext cx="1753983" cy="1485186"/>
            </a:xfrm>
            <a:prstGeom prst="roundRect">
              <a:avLst>
                <a:gd name="adj" fmla="val 2412"/>
              </a:avLst>
            </a:prstGeom>
            <a:noFill/>
            <a:ln w="28575">
              <a:solidFill>
                <a:srgbClr val="EC6A08"/>
              </a:solidFill>
            </a:ln>
            <a:effectLst>
              <a:outerShdw blurRad="88900" algn="t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13" name="箭號: 向右 21">
              <a:extLst>
                <a:ext uri="{FF2B5EF4-FFF2-40B4-BE49-F238E27FC236}">
                  <a16:creationId xmlns:a16="http://schemas.microsoft.com/office/drawing/2014/main" id="{4C31BCBA-D8C1-4E24-A5D4-F46730F8FCC3}"/>
                </a:ext>
              </a:extLst>
            </p:cNvPr>
            <p:cNvSpPr/>
            <p:nvPr/>
          </p:nvSpPr>
          <p:spPr>
            <a:xfrm>
              <a:off x="7651991" y="1985703"/>
              <a:ext cx="430944" cy="428937"/>
            </a:xfrm>
            <a:prstGeom prst="rightArrow">
              <a:avLst/>
            </a:prstGeom>
            <a:solidFill>
              <a:srgbClr val="FF77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14" name="箭號: 向右 23">
              <a:extLst>
                <a:ext uri="{FF2B5EF4-FFF2-40B4-BE49-F238E27FC236}">
                  <a16:creationId xmlns:a16="http://schemas.microsoft.com/office/drawing/2014/main" id="{9B644D30-7E52-4BD4-86CA-8956EC45AECF}"/>
                </a:ext>
              </a:extLst>
            </p:cNvPr>
            <p:cNvSpPr/>
            <p:nvPr/>
          </p:nvSpPr>
          <p:spPr>
            <a:xfrm rot="10800000">
              <a:off x="3708176" y="2273941"/>
              <a:ext cx="430944" cy="428937"/>
            </a:xfrm>
            <a:prstGeom prst="rightArrow">
              <a:avLst/>
            </a:prstGeom>
            <a:solidFill>
              <a:srgbClr val="FF77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sp>
        <p:nvSpPr>
          <p:cNvPr id="16" name="TextBox 20">
            <a:extLst>
              <a:ext uri="{FF2B5EF4-FFF2-40B4-BE49-F238E27FC236}">
                <a16:creationId xmlns:a16="http://schemas.microsoft.com/office/drawing/2014/main" id="{23DDB792-739C-4C2C-9CA4-D42DA3B356D4}"/>
              </a:ext>
            </a:extLst>
          </p:cNvPr>
          <p:cNvSpPr txBox="1"/>
          <p:nvPr/>
        </p:nvSpPr>
        <p:spPr>
          <a:xfrm>
            <a:off x="10716864" y="2841327"/>
            <a:ext cx="138128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70F78"/>
              </a:buClr>
            </a:pPr>
            <a:r>
              <a:rPr lang="zh-TW" altLang="en-US" sz="2133" b="1">
                <a:solidFill>
                  <a:srgbClr val="EE6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晶片</a:t>
            </a:r>
            <a:br>
              <a:rPr lang="en-US" altLang="zh-TW" sz="2133" b="1">
                <a:solidFill>
                  <a:srgbClr val="EE6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33" b="1">
                <a:solidFill>
                  <a:srgbClr val="EE6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散熱模組</a:t>
            </a:r>
            <a:endParaRPr lang="en-US" sz="2133" b="1">
              <a:solidFill>
                <a:srgbClr val="EE6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23878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C457601-60A3-49B4-9696-9FE0EC78C302}"/>
              </a:ext>
            </a:extLst>
          </p:cNvPr>
          <p:cNvCxnSpPr>
            <a:cxnSpLocks/>
          </p:cNvCxnSpPr>
          <p:nvPr/>
        </p:nvCxnSpPr>
        <p:spPr>
          <a:xfrm>
            <a:off x="2581975" y="3008231"/>
            <a:ext cx="4276580" cy="0"/>
          </a:xfrm>
          <a:prstGeom prst="line">
            <a:avLst/>
          </a:prstGeom>
          <a:ln w="76200">
            <a:gradFill>
              <a:gsLst>
                <a:gs pos="0">
                  <a:srgbClr val="1FB3F2"/>
                </a:gs>
                <a:gs pos="100000">
                  <a:srgbClr val="E9E9E9"/>
                </a:gs>
                <a:gs pos="67000">
                  <a:schemeClr val="accent1">
                    <a:lumMod val="30000"/>
                    <a:lumOff val="70000"/>
                    <a:alpha val="78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E5551F84-4DFA-4BB3-BE53-0535785E5F0D}"/>
              </a:ext>
            </a:extLst>
          </p:cNvPr>
          <p:cNvGrpSpPr/>
          <p:nvPr/>
        </p:nvGrpSpPr>
        <p:grpSpPr>
          <a:xfrm>
            <a:off x="6376555" y="2018653"/>
            <a:ext cx="5510647" cy="1873803"/>
            <a:chOff x="5281398" y="2130931"/>
            <a:chExt cx="5815446" cy="1873802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CA972495-CA7B-4DA0-8C4E-A72AC998A84D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F247384-2895-493F-8F31-EBCC27D9F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054A971-0992-49AD-ABEE-B6FE559CE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DFCF722-49B1-4069-9E95-D5F90192BB8E}"/>
              </a:ext>
            </a:extLst>
          </p:cNvPr>
          <p:cNvCxnSpPr>
            <a:cxnSpLocks/>
          </p:cNvCxnSpPr>
          <p:nvPr/>
        </p:nvCxnSpPr>
        <p:spPr>
          <a:xfrm>
            <a:off x="3084229" y="5949919"/>
            <a:ext cx="7962313" cy="0"/>
          </a:xfrm>
          <a:prstGeom prst="line">
            <a:avLst/>
          </a:prstGeom>
          <a:ln w="76200">
            <a:gradFill>
              <a:gsLst>
                <a:gs pos="0">
                  <a:srgbClr val="1FB3F2"/>
                </a:gs>
                <a:gs pos="100000">
                  <a:srgbClr val="E9E9E9"/>
                </a:gs>
                <a:gs pos="67000">
                  <a:schemeClr val="accent1">
                    <a:lumMod val="30000"/>
                    <a:lumOff val="70000"/>
                    <a:alpha val="8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393283" y="1355804"/>
            <a:ext cx="11330516" cy="165242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49" indent="-238749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BDC1EF97-D50B-F44F-9A77-70691D12A1C5}"/>
              </a:ext>
            </a:extLst>
          </p:cNvPr>
          <p:cNvSpPr txBox="1">
            <a:spLocks/>
          </p:cNvSpPr>
          <p:nvPr/>
        </p:nvSpPr>
        <p:spPr>
          <a:xfrm>
            <a:off x="6615660" y="2295192"/>
            <a:ext cx="5075824" cy="128441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  <a:spcBef>
                <a:spcPts val="1200"/>
              </a:spcBef>
              <a:buClr>
                <a:schemeClr val="bg1"/>
              </a:buClr>
            </a:pPr>
            <a:r>
              <a:rPr lang="zh-TW" altLang="en-US" sz="2667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適用於 </a:t>
            </a:r>
            <a:r>
              <a:rPr lang="en-US" altLang="zh-TW" sz="2667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zh-TW" altLang="en-US" sz="2667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altLang="en-US" sz="2667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高速且經濟實惠的 </a:t>
            </a:r>
            <a:r>
              <a:rPr lang="en-US" altLang="zh-TW" sz="2667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QNAP FC </a:t>
            </a:r>
            <a:r>
              <a:rPr lang="zh-TW" altLang="en-US" sz="2667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高速擴充卡</a:t>
            </a:r>
            <a:endParaRPr lang="en-US" altLang="zh-TW" sz="2667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en-US" altLang="zh-CN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* 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不支援安裝於 </a:t>
            </a:r>
            <a:r>
              <a:rPr lang="en-US" altLang="zh-CN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Windows/Linux 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主機</a:t>
            </a:r>
            <a:endParaRPr lang="zh-CN" altLang="en-US" sz="1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本框 16">
            <a:extLst>
              <a:ext uri="{FF2B5EF4-FFF2-40B4-BE49-F238E27FC236}">
                <a16:creationId xmlns:a16="http://schemas.microsoft.com/office/drawing/2014/main" id="{77F0947D-441B-EB44-BBA0-A4541D8F152B}"/>
              </a:ext>
            </a:extLst>
          </p:cNvPr>
          <p:cNvSpPr txBox="1"/>
          <p:nvPr/>
        </p:nvSpPr>
        <p:spPr>
          <a:xfrm>
            <a:off x="3846934" y="4569233"/>
            <a:ext cx="5082695" cy="61555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</a:pPr>
            <a:r>
              <a:rPr lang="zh-CN" altLang="en-US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隨附</a:t>
            </a:r>
            <a:r>
              <a:rPr lang="en-US" altLang="zh-CN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Optical FC 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收發器</a:t>
            </a:r>
            <a:endParaRPr lang="zh-CN" altLang="en-US" sz="32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本框 17">
            <a:extLst>
              <a:ext uri="{FF2B5EF4-FFF2-40B4-BE49-F238E27FC236}">
                <a16:creationId xmlns:a16="http://schemas.microsoft.com/office/drawing/2014/main" id="{D44B8AC3-4784-4C49-A440-23A595AF816D}"/>
              </a:ext>
            </a:extLst>
          </p:cNvPr>
          <p:cNvSpPr txBox="1"/>
          <p:nvPr/>
        </p:nvSpPr>
        <p:spPr>
          <a:xfrm>
            <a:off x="3497173" y="1996076"/>
            <a:ext cx="2670924" cy="81323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67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QXP-32G2FC</a:t>
            </a:r>
          </a:p>
          <a:p>
            <a:pPr>
              <a:lnSpc>
                <a:spcPts val="2500"/>
              </a:lnSpc>
            </a:pPr>
            <a:r>
              <a:rPr lang="zh-CN" altLang="en-US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雙埠</a:t>
            </a:r>
            <a:r>
              <a:rPr lang="en-US" altLang="zh-CN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32Gbps FC </a:t>
            </a:r>
            <a:r>
              <a:rPr lang="zh-CN" altLang="en-US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擴充卡</a:t>
            </a: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39D15044-A839-5747-AB2F-96CCCF1B3348}"/>
              </a:ext>
            </a:extLst>
          </p:cNvPr>
          <p:cNvSpPr txBox="1"/>
          <p:nvPr/>
        </p:nvSpPr>
        <p:spPr>
          <a:xfrm>
            <a:off x="3520787" y="3204010"/>
            <a:ext cx="2670924" cy="81323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67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QXP-16G2FC</a:t>
            </a:r>
          </a:p>
          <a:p>
            <a:pPr>
              <a:lnSpc>
                <a:spcPts val="2500"/>
              </a:lnSpc>
            </a:pPr>
            <a:r>
              <a:rPr lang="zh-CN" altLang="en-US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雙埠</a:t>
            </a:r>
            <a:r>
              <a:rPr lang="en-US" altLang="zh-CN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16Gbps FC </a:t>
            </a:r>
            <a:r>
              <a:rPr lang="zh-CN" altLang="en-US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擴充卡</a:t>
            </a:r>
          </a:p>
        </p:txBody>
      </p:sp>
      <p:sp>
        <p:nvSpPr>
          <p:cNvPr id="28" name="文本框 17">
            <a:extLst>
              <a:ext uri="{FF2B5EF4-FFF2-40B4-BE49-F238E27FC236}">
                <a16:creationId xmlns:a16="http://schemas.microsoft.com/office/drawing/2014/main" id="{AC0C4FA2-4293-8440-9A06-A2D9A7B75E03}"/>
              </a:ext>
            </a:extLst>
          </p:cNvPr>
          <p:cNvSpPr txBox="1"/>
          <p:nvPr/>
        </p:nvSpPr>
        <p:spPr>
          <a:xfrm>
            <a:off x="3641966" y="5089538"/>
            <a:ext cx="3302036" cy="1641540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94" indent="203195">
              <a:buFont typeface="Arial" panose="020B0604020202020204" pitchFamily="34" charset="0"/>
              <a:buChar char="•"/>
            </a:pPr>
            <a:r>
              <a:rPr lang="en-US" altLang="zh-CN" sz="2133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TRX-32GFCSFP-SR</a:t>
            </a:r>
          </a:p>
          <a:p>
            <a:pPr marL="241294" lvl="1" indent="203195"/>
            <a:r>
              <a:rPr lang="en-US" altLang="zh-CN" sz="1867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32Gb/16Gb/8Gb FC</a:t>
            </a:r>
            <a:br>
              <a:rPr lang="en-US" altLang="zh-CN" sz="1867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en-US" altLang="zh-CN" sz="1867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41294" indent="203195">
              <a:buFont typeface="Arial" panose="020B0604020202020204" pitchFamily="34" charset="0"/>
              <a:buChar char="•"/>
            </a:pPr>
            <a:r>
              <a:rPr lang="en-US" altLang="zh-CN" sz="2133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TRX-16GFCSFP-SR</a:t>
            </a:r>
          </a:p>
          <a:p>
            <a:pPr marL="241294" lvl="1" indent="203195"/>
            <a:r>
              <a:rPr lang="en-US" altLang="zh-CN" sz="1867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16Gb/8Gb/4Gb FC</a:t>
            </a:r>
            <a:endParaRPr lang="zh-CN" altLang="en-US" sz="1867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CD69CDB-0304-4154-AFAF-A179DC9A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/>
              <a:t>Fibre</a:t>
            </a:r>
            <a:r>
              <a:rPr lang="en-US" altLang="zh-TW"/>
              <a:t> Channel SAN</a:t>
            </a:r>
            <a:br>
              <a:rPr lang="en-US" altLang="zh-TW"/>
            </a:br>
            <a:r>
              <a:rPr lang="en-US" altLang="zh-TW"/>
              <a:t>32Gb &amp; 16Gb </a:t>
            </a:r>
            <a:r>
              <a:rPr lang="zh-TW" altLang="en-US"/>
              <a:t>儲存方案</a:t>
            </a:r>
          </a:p>
        </p:txBody>
      </p:sp>
      <p:pic>
        <p:nvPicPr>
          <p:cNvPr id="27" name="Picture 26" descr="A close up of a device&#10;&#10;Description automatically generated">
            <a:extLst>
              <a:ext uri="{FF2B5EF4-FFF2-40B4-BE49-F238E27FC236}">
                <a16:creationId xmlns:a16="http://schemas.microsoft.com/office/drawing/2014/main" id="{B4AC082B-F022-9343-AF1E-71DBDB862C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4527" y="5064682"/>
            <a:ext cx="1502407" cy="131542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圖片 4" descr="一張含有 電子用品, 電腦, 鍵盤, 室內 的圖片&#10;&#10;自動產生的描述">
            <a:extLst>
              <a:ext uri="{FF2B5EF4-FFF2-40B4-BE49-F238E27FC236}">
                <a16:creationId xmlns:a16="http://schemas.microsoft.com/office/drawing/2014/main" id="{A9C6C451-BBAA-48DA-9DF8-1A409450AD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46"/>
          <a:stretch/>
        </p:blipFill>
        <p:spPr>
          <a:xfrm>
            <a:off x="7988493" y="4762790"/>
            <a:ext cx="4203507" cy="2354647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D39DD2B0-0EB7-1F4D-8E51-8EE8343C1F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0000" y="1813440"/>
            <a:ext cx="4737536" cy="2960960"/>
          </a:xfrm>
          <a:prstGeom prst="rect">
            <a:avLst/>
          </a:prstGeom>
        </p:spPr>
      </p:pic>
      <p:sp>
        <p:nvSpPr>
          <p:cNvPr id="21" name="文本框 17">
            <a:extLst>
              <a:ext uri="{FF2B5EF4-FFF2-40B4-BE49-F238E27FC236}">
                <a16:creationId xmlns:a16="http://schemas.microsoft.com/office/drawing/2014/main" id="{1D922254-2863-C944-8F31-7D8ABDC2A892}"/>
              </a:ext>
            </a:extLst>
          </p:cNvPr>
          <p:cNvSpPr txBox="1"/>
          <p:nvPr/>
        </p:nvSpPr>
        <p:spPr>
          <a:xfrm>
            <a:off x="-170824" y="6156434"/>
            <a:ext cx="1993106" cy="574644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94"/>
            <a:r>
              <a:rPr lang="zh-CN" altLang="en-US" sz="1467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注意：光纖線材為選購配件．</a:t>
            </a:r>
          </a:p>
        </p:txBody>
      </p:sp>
    </p:spTree>
    <p:extLst>
      <p:ext uri="{BB962C8B-B14F-4D97-AF65-F5344CB8AC3E}">
        <p14:creationId xmlns:p14="http://schemas.microsoft.com/office/powerpoint/2010/main" val="4859667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>
            <a:extLst>
              <a:ext uri="{FF2B5EF4-FFF2-40B4-BE49-F238E27FC236}">
                <a16:creationId xmlns:a16="http://schemas.microsoft.com/office/drawing/2014/main" id="{5A35C357-AE34-48A6-A753-FE5380E6DFD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 amt="42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5200651"/>
            <a:ext cx="12192000" cy="1657350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527EAF87-7BA6-4585-B6FA-9E10D8677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937454"/>
            <a:ext cx="5105400" cy="298132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03A4053-DF35-4EC0-A3E1-3E140AD8CAF0}"/>
              </a:ext>
            </a:extLst>
          </p:cNvPr>
          <p:cNvSpPr/>
          <p:nvPr/>
        </p:nvSpPr>
        <p:spPr>
          <a:xfrm>
            <a:off x="3105194" y="6381058"/>
            <a:ext cx="6191206" cy="39472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en-US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</a:t>
            </a:r>
            <a:b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檔案中所提及之產品及公司名稱可能為其他公司所有之商標 。​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EEEE70C3-D61D-46C9-92BF-EF16917E29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05487" y="6232163"/>
            <a:ext cx="581025" cy="104775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8E79FD44-1DA9-4377-9417-A6E419B582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1503" y="2261655"/>
            <a:ext cx="3962394" cy="547188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72DD596-66FA-41E1-B2CE-F0F7576022D2}"/>
              </a:ext>
            </a:extLst>
          </p:cNvPr>
          <p:cNvCxnSpPr>
            <a:cxnSpLocks/>
          </p:cNvCxnSpPr>
          <p:nvPr/>
        </p:nvCxnSpPr>
        <p:spPr>
          <a:xfrm>
            <a:off x="85725" y="2966029"/>
            <a:ext cx="4933950" cy="0"/>
          </a:xfrm>
          <a:prstGeom prst="line">
            <a:avLst/>
          </a:prstGeom>
          <a:ln>
            <a:gradFill>
              <a:gsLst>
                <a:gs pos="90000">
                  <a:srgbClr val="FF0000"/>
                </a:gs>
                <a:gs pos="10000">
                  <a:srgbClr val="FF0000"/>
                </a:gs>
                <a:gs pos="0">
                  <a:srgbClr val="FF0000">
                    <a:alpha val="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7338A6E-D8DF-46FA-8EBD-DF1E0C354877}"/>
              </a:ext>
            </a:extLst>
          </p:cNvPr>
          <p:cNvSpPr txBox="1"/>
          <p:nvPr/>
        </p:nvSpPr>
        <p:spPr>
          <a:xfrm>
            <a:off x="500064" y="3060974"/>
            <a:ext cx="4105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企業級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2U 30-bay SATA 25GbE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全快閃陣列儲存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NAS</a:t>
            </a:r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6A52B666-C986-4AA1-891E-97CC7ED31D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8099"/>
          <a:stretch/>
        </p:blipFill>
        <p:spPr>
          <a:xfrm>
            <a:off x="1675119" y="4033338"/>
            <a:ext cx="2136864" cy="63961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D1692BD-1F1B-45F1-AC46-87101037C5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3" y="3956477"/>
            <a:ext cx="712109" cy="71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5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4FB48DD5-963D-47BA-B496-4187A9322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2663" y="4615009"/>
            <a:ext cx="3366674" cy="2036132"/>
          </a:xfrm>
          <a:prstGeom prst="rect">
            <a:avLst/>
          </a:prstGeom>
        </p:spPr>
      </p:pic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E9211CF3-7ABA-40E4-9114-E9F0B71940A5}"/>
              </a:ext>
            </a:extLst>
          </p:cNvPr>
          <p:cNvCxnSpPr>
            <a:cxnSpLocks/>
          </p:cNvCxnSpPr>
          <p:nvPr/>
        </p:nvCxnSpPr>
        <p:spPr>
          <a:xfrm>
            <a:off x="4276725" y="5088505"/>
            <a:ext cx="3502612" cy="0"/>
          </a:xfrm>
          <a:prstGeom prst="line">
            <a:avLst/>
          </a:prstGeom>
          <a:ln>
            <a:gradFill>
              <a:gsLst>
                <a:gs pos="90000">
                  <a:srgbClr val="FF0000"/>
                </a:gs>
                <a:gs pos="10000">
                  <a:srgbClr val="FF0000"/>
                </a:gs>
                <a:gs pos="0">
                  <a:srgbClr val="FF0000">
                    <a:alpha val="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801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latin typeface="微軟正黑體"/>
                <a:ea typeface="微軟正黑體"/>
              </a:rPr>
              <a:t>凌駕同級的強悍規格與效能</a:t>
            </a:r>
            <a:endParaRPr lang="en-US" altLang="zh-TW"/>
          </a:p>
        </p:txBody>
      </p:sp>
      <p:graphicFrame>
        <p:nvGraphicFramePr>
          <p:cNvPr id="6" name="表格 7">
            <a:extLst>
              <a:ext uri="{FF2B5EF4-FFF2-40B4-BE49-F238E27FC236}">
                <a16:creationId xmlns:a16="http://schemas.microsoft.com/office/drawing/2014/main" id="{F4B8738D-A54F-9C4E-AB33-50EC103D9A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337636"/>
              </p:ext>
            </p:extLst>
          </p:nvPr>
        </p:nvGraphicFramePr>
        <p:xfrm>
          <a:off x="252846" y="2057906"/>
          <a:ext cx="11686307" cy="4188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8278">
                  <a:extLst>
                    <a:ext uri="{9D8B030D-6E8A-4147-A177-3AD203B41FA5}">
                      <a16:colId xmlns:a16="http://schemas.microsoft.com/office/drawing/2014/main" val="3560516433"/>
                    </a:ext>
                  </a:extLst>
                </a:gridCol>
                <a:gridCol w="2632670">
                  <a:extLst>
                    <a:ext uri="{9D8B030D-6E8A-4147-A177-3AD203B41FA5}">
                      <a16:colId xmlns:a16="http://schemas.microsoft.com/office/drawing/2014/main" val="1607306823"/>
                    </a:ext>
                  </a:extLst>
                </a:gridCol>
                <a:gridCol w="4461051">
                  <a:extLst>
                    <a:ext uri="{9D8B030D-6E8A-4147-A177-3AD203B41FA5}">
                      <a16:colId xmlns:a16="http://schemas.microsoft.com/office/drawing/2014/main" val="2363399625"/>
                    </a:ext>
                  </a:extLst>
                </a:gridCol>
                <a:gridCol w="3304308">
                  <a:extLst>
                    <a:ext uri="{9D8B030D-6E8A-4147-A177-3AD203B41FA5}">
                      <a16:colId xmlns:a16="http://schemas.microsoft.com/office/drawing/2014/main" val="3456758065"/>
                    </a:ext>
                  </a:extLst>
                </a:gridCol>
              </a:tblGrid>
              <a:tr h="575700">
                <a:tc>
                  <a:txBody>
                    <a:bodyPr/>
                    <a:lstStyle/>
                    <a:p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QNAP 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優勢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TS-h3088XU-RP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它牌</a:t>
                      </a:r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FS </a:t>
                      </a:r>
                      <a:r>
                        <a:rPr lang="zh-TW" altLang="en-US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系列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296876"/>
                  </a:ext>
                </a:extLst>
              </a:tr>
              <a:tr h="599958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處理器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每核心皆具超高效能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0D0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Xeon W-1270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八核心 </a:t>
                      </a: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3.4 GHz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，最大超頻至 </a:t>
                      </a: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5.0 GHz</a:t>
                      </a:r>
                    </a:p>
                    <a:p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Xeon W-1250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六核心 </a:t>
                      </a: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3.3 GHz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，最大超頻至 </a:t>
                      </a: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4.7 GHz</a:t>
                      </a:r>
                      <a:endParaRPr lang="zh-TW" altLang="en-US" sz="12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0D0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 Xeon D-1541 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八核心 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2.1 GHz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，最大超頻至 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2.7 GHz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565045"/>
                  </a:ext>
                </a:extLst>
              </a:tr>
              <a:tr h="839942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記憶體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更大記憶體讓更多人穩定連線與執行更多程式</a:t>
                      </a:r>
                      <a:endParaRPr lang="en-US" altLang="zh-TW" sz="12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W-1270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型號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</a:t>
                      </a: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W-1250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型號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</a:t>
                      </a: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最高擴充至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128GB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16GB</a:t>
                      </a:r>
                    </a:p>
                    <a:p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最高擴充至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128GB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871646"/>
                  </a:ext>
                </a:extLst>
              </a:tr>
              <a:tr h="486633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儲存容量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更高單機儲存空間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0D0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 x 2.5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吋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0D0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 x 2.5 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吋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56924"/>
                  </a:ext>
                </a:extLst>
              </a:tr>
              <a:tr h="599958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網路埠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內建高速智慧網路卡，</a:t>
                      </a:r>
                      <a:endParaRPr lang="en-US" altLang="zh-TW" sz="1200" b="1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節省成本與提高效能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x 25GbE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SmartNIC + </a:t>
                      </a: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 x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2.5GbE</a:t>
                      </a:r>
                      <a:endParaRPr lang="zh-TW" altLang="en-US" sz="12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x 10GbE + 4 x 1GbE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277512"/>
                  </a:ext>
                </a:extLst>
              </a:tr>
              <a:tr h="599958"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PCIe </a:t>
                      </a:r>
                      <a:r>
                        <a:rPr lang="zh-TW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數量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SAS, QM2, </a:t>
                      </a:r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</a:t>
                      </a: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FC PCIe </a:t>
                      </a:r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擴充卡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0D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一個插槽已預載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張雙埠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25GbE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網卡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0D0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707526"/>
                  </a:ext>
                </a:extLst>
              </a:tr>
              <a:tr h="486633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容量擴充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近乎</a:t>
                      </a: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4 </a:t>
                      </a:r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倍大容量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最高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286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顆磁碟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(30 + 16 x TL-R1620Sep-RP 16-bay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擴充櫃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最高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72 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顆磁碟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(24 + 2 x 24-bay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擴充櫃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231455"/>
                  </a:ext>
                </a:extLst>
              </a:tr>
            </a:tbl>
          </a:graphicData>
        </a:graphic>
      </p:graphicFrame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436370A6-F36A-4E63-98ED-B9F147B45829}"/>
              </a:ext>
            </a:extLst>
          </p:cNvPr>
          <p:cNvCxnSpPr>
            <a:cxnSpLocks/>
          </p:cNvCxnSpPr>
          <p:nvPr/>
        </p:nvCxnSpPr>
        <p:spPr>
          <a:xfrm>
            <a:off x="1541207" y="2057906"/>
            <a:ext cx="0" cy="41887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7DE759FC-6444-4368-90A0-650F5CEEBE18}"/>
              </a:ext>
            </a:extLst>
          </p:cNvPr>
          <p:cNvCxnSpPr>
            <a:cxnSpLocks/>
          </p:cNvCxnSpPr>
          <p:nvPr/>
        </p:nvCxnSpPr>
        <p:spPr>
          <a:xfrm>
            <a:off x="4141840" y="2057906"/>
            <a:ext cx="0" cy="41887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AF109AF-0C3E-4EC2-BB4A-84DD165DF049}"/>
              </a:ext>
            </a:extLst>
          </p:cNvPr>
          <p:cNvCxnSpPr>
            <a:cxnSpLocks/>
          </p:cNvCxnSpPr>
          <p:nvPr/>
        </p:nvCxnSpPr>
        <p:spPr>
          <a:xfrm>
            <a:off x="8630266" y="2057906"/>
            <a:ext cx="0" cy="41887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571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19D01DC0-D5D9-45BA-91F9-AA324DACAF48}"/>
              </a:ext>
            </a:extLst>
          </p:cNvPr>
          <p:cNvSpPr/>
          <p:nvPr/>
        </p:nvSpPr>
        <p:spPr>
          <a:xfrm>
            <a:off x="6818243" y="5874973"/>
            <a:ext cx="5764696" cy="883068"/>
          </a:xfrm>
          <a:prstGeom prst="roundRect">
            <a:avLst>
              <a:gd name="adj" fmla="val 16738"/>
            </a:avLst>
          </a:prstGeom>
          <a:gradFill>
            <a:gsLst>
              <a:gs pos="0">
                <a:schemeClr val="tx1">
                  <a:lumMod val="85000"/>
                  <a:lumOff val="15000"/>
                  <a:alpha val="43000"/>
                </a:schemeClr>
              </a:gs>
              <a:gs pos="79000">
                <a:schemeClr val="bg2">
                  <a:lumMod val="10000"/>
                  <a:alpha val="13000"/>
                </a:schemeClr>
              </a:gs>
            </a:gsLst>
            <a:lin ang="5400000" scaled="0"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片 4" descr="一張含有 電腦, 立體 的圖片&#10;&#10;自動產生的描述">
            <a:extLst>
              <a:ext uri="{FF2B5EF4-FFF2-40B4-BE49-F238E27FC236}">
                <a16:creationId xmlns:a16="http://schemas.microsoft.com/office/drawing/2014/main" id="{35DD9C51-A524-432D-85B9-DCF5156F71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15"/>
          <a:stretch/>
        </p:blipFill>
        <p:spPr>
          <a:xfrm>
            <a:off x="6561144" y="2778054"/>
            <a:ext cx="5630856" cy="346862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3D19450-4192-E34B-838F-08736190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內建</a:t>
            </a:r>
            <a:r>
              <a:rPr kumimoji="1" lang="en-US" altLang="zh-TW"/>
              <a:t> 2 x 25GbE SFP28</a:t>
            </a:r>
            <a:r>
              <a:rPr kumimoji="1" lang="zh-TW" altLang="en-US"/>
              <a:t>網路埠</a:t>
            </a:r>
          </a:p>
        </p:txBody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id="{ED64D25C-0CC0-E745-999E-EA3238D16D5C}"/>
              </a:ext>
            </a:extLst>
          </p:cNvPr>
          <p:cNvSpPr txBox="1"/>
          <p:nvPr/>
        </p:nvSpPr>
        <p:spPr>
          <a:xfrm>
            <a:off x="168806" y="2167730"/>
            <a:ext cx="6392338" cy="284693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232828" indent="-232828">
              <a:spcBef>
                <a:spcPts val="600"/>
              </a:spcBef>
              <a:buFont typeface="Arial"/>
              <a:buChar char="•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採用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Mellanox</a:t>
            </a:r>
            <a:r>
              <a:rPr lang="en" altLang="zh-TW" sz="2000" baseline="3000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altLang="zh-TW" sz="2000" b="1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ConnectX</a:t>
            </a:r>
            <a:r>
              <a:rPr lang="en" altLang="zh-TW" sz="2000" b="1" baseline="300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" altLang="zh-TW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-4 Lx</a:t>
            </a:r>
            <a:r>
              <a:rPr lang="zh-TW" altLang="en-US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雙埠</a:t>
            </a:r>
            <a:r>
              <a:rPr lang="en-US" altLang="zh-TW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25GbE </a:t>
            </a:r>
            <a:r>
              <a:rPr lang="en" altLang="zh-TW" sz="20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SmartNIC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網路擴充卡</a:t>
            </a:r>
            <a:endParaRPr lang="en-US" altLang="zh-CN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2828" indent="-232828">
              <a:spcBef>
                <a:spcPts val="600"/>
              </a:spcBef>
              <a:buFont typeface="Arial"/>
              <a:buChar char="•"/>
            </a:pPr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智慧型網路卡提供卸載功能，有效提升網路處理速率</a:t>
            </a:r>
            <a:endParaRPr lang="en-US" altLang="zh-CN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6088" lvl="1" indent="-177800">
              <a:spcBef>
                <a:spcPts val="600"/>
              </a:spcBef>
              <a:buFont typeface="Arial"/>
              <a:buChar char="•"/>
            </a:pP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Remote Direct Memory Access (RDMA)</a:t>
            </a:r>
          </a:p>
          <a:p>
            <a:pPr marL="446088" lvl="1" indent="-177800">
              <a:spcBef>
                <a:spcPts val="600"/>
              </a:spcBef>
              <a:buFont typeface="Arial"/>
              <a:buChar char="•"/>
            </a:pP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RDMA over Converged Internet (</a:t>
            </a:r>
            <a:r>
              <a:rPr lang="en-US" altLang="zh-CN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RoCE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32828" indent="-232828">
              <a:spcBef>
                <a:spcPts val="600"/>
              </a:spcBef>
              <a:buFont typeface="Arial"/>
              <a:buChar char="•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iSCSI Extensions for RDMA (</a:t>
            </a:r>
            <a:r>
              <a:rPr lang="en-US" altLang="zh-TW" sz="2000" b="1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iSER</a:t>
            </a:r>
            <a:r>
              <a:rPr lang="en-US" altLang="zh-TW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，提升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VMware </a:t>
            </a:r>
            <a:r>
              <a:rPr lang="en-US" altLang="zh-TW" sz="20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ESXi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VJBOD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環境的傳輸效能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232828" indent="-232828">
              <a:spcBef>
                <a:spcPts val="600"/>
              </a:spcBef>
              <a:buFont typeface="Arial"/>
              <a:buChar char="•"/>
            </a:pP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Link Aggregation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聚合提供充足的網路傳輸頻寬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B10D650-0E5B-B547-9C12-2D4C9197D711}"/>
              </a:ext>
            </a:extLst>
          </p:cNvPr>
          <p:cNvSpPr/>
          <p:nvPr/>
        </p:nvSpPr>
        <p:spPr>
          <a:xfrm>
            <a:off x="9710531" y="3952220"/>
            <a:ext cx="576470" cy="192275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bg1"/>
              </a:solidFill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41AF33F9-E36B-410F-82E4-02F0DEDFF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671" y="5331739"/>
            <a:ext cx="5630856" cy="984768"/>
          </a:xfrm>
          <a:prstGeom prst="rect">
            <a:avLst/>
          </a:prstGeom>
        </p:spPr>
      </p:pic>
      <p:sp>
        <p:nvSpPr>
          <p:cNvPr id="6" name="矩形: 圓角 22">
            <a:extLst>
              <a:ext uri="{FF2B5EF4-FFF2-40B4-BE49-F238E27FC236}">
                <a16:creationId xmlns:a16="http://schemas.microsoft.com/office/drawing/2014/main" id="{98ADF39E-8E08-4C30-ACC8-6216D23C4029}"/>
              </a:ext>
            </a:extLst>
          </p:cNvPr>
          <p:cNvSpPr/>
          <p:nvPr/>
        </p:nvSpPr>
        <p:spPr>
          <a:xfrm>
            <a:off x="7790621" y="2546349"/>
            <a:ext cx="4114800" cy="526779"/>
          </a:xfrm>
          <a:prstGeom prst="roundRect">
            <a:avLst>
              <a:gd name="adj" fmla="val 9133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48000">
                <a:schemeClr val="tx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6350">
            <a:gradFill>
              <a:gsLst>
                <a:gs pos="56000">
                  <a:schemeClr val="tx2">
                    <a:lumMod val="75000"/>
                  </a:schemeClr>
                </a:gs>
                <a:gs pos="100000">
                  <a:srgbClr val="EE6000"/>
                </a:gs>
                <a:gs pos="0">
                  <a:srgbClr val="EE600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TS-h3088XU-RP:</a:t>
            </a:r>
            <a:r>
              <a:rPr kumimoji="1" lang="zh-TW" altLang="en-US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25GbE </a:t>
            </a:r>
            <a:r>
              <a:rPr kumimoji="1" lang="zh-TW" altLang="en-US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</a:p>
        </p:txBody>
      </p:sp>
    </p:spTree>
    <p:extLst>
      <p:ext uri="{BB962C8B-B14F-4D97-AF65-F5344CB8AC3E}">
        <p14:creationId xmlns:p14="http://schemas.microsoft.com/office/powerpoint/2010/main" val="2126946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 descr="一張含有 電子用品 的圖片&#10;&#10;自動產生的描述">
            <a:extLst>
              <a:ext uri="{FF2B5EF4-FFF2-40B4-BE49-F238E27FC236}">
                <a16:creationId xmlns:a16="http://schemas.microsoft.com/office/drawing/2014/main" id="{DADFF123-78E7-4B4D-B707-0219098EF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6" r="42263" b="23427"/>
          <a:stretch/>
        </p:blipFill>
        <p:spPr>
          <a:xfrm>
            <a:off x="5855443" y="1582383"/>
            <a:ext cx="6336557" cy="3338287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F7E9287A-8FDB-46BD-84E5-E8FD6F872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3540" y="3896629"/>
            <a:ext cx="2127427" cy="2717684"/>
          </a:xfrm>
          <a:prstGeom prst="rect">
            <a:avLst/>
          </a:prstGeom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051F8780-1348-4D2D-82E3-32E69BD7A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624" y="3896630"/>
            <a:ext cx="2127427" cy="271768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3D19450-4192-E34B-838F-08736190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latin typeface="微軟正黑體"/>
                <a:ea typeface="微軟正黑體"/>
              </a:rPr>
              <a:t>彈性網路選擇，25GbE 向下相容 10GbE/1GbE</a:t>
            </a:r>
            <a:endParaRPr lang="zh-TW"/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7D7FB26F-986E-4B61-9F00-2DC96E43BC2E}"/>
              </a:ext>
            </a:extLst>
          </p:cNvPr>
          <p:cNvSpPr txBox="1"/>
          <p:nvPr/>
        </p:nvSpPr>
        <p:spPr>
          <a:xfrm>
            <a:off x="382526" y="2037569"/>
            <a:ext cx="7183855" cy="160043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232828" indent="-232828">
              <a:buFont typeface="Arial"/>
              <a:buChar char="•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內建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25GbE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網卡適用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SFP28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光纖模塊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2828" indent="-232828">
              <a:buFont typeface="Arial"/>
              <a:buChar char="•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向下相容支援</a:t>
            </a:r>
            <a:r>
              <a:rPr lang="en-US" altLang="zh-TW" sz="2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1GbE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2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 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適用</a:t>
            </a:r>
            <a:r>
              <a:rPr lang="en-US" altLang="zh-TW" sz="2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SFP/SFP+/SFP28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光纖模塊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32828" indent="-232828">
              <a:buFont typeface="Arial"/>
              <a:buChar char="•"/>
            </a:pP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Auto-negotiation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自動調整連接速度</a:t>
            </a:r>
            <a:endParaRPr lang="zh-CN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AD9A377-4505-41A0-96A0-4E9843AC2B0E}"/>
              </a:ext>
            </a:extLst>
          </p:cNvPr>
          <p:cNvSpPr txBox="1"/>
          <p:nvPr/>
        </p:nvSpPr>
        <p:spPr>
          <a:xfrm>
            <a:off x="650269" y="3942949"/>
            <a:ext cx="2655376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選購收發器</a:t>
            </a:r>
            <a:endParaRPr lang="en-US" altLang="zh-TW"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SFP+</a:t>
            </a:r>
          </a:p>
          <a:p>
            <a:r>
              <a:rPr lang="en-US" altLang="zh-TW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1GbE SFP</a:t>
            </a:r>
            <a:endParaRPr lang="zh-TW" altLang="en-US"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2917804-DB9D-4AEA-8620-65993AB40F2A}"/>
              </a:ext>
            </a:extLst>
          </p:cNvPr>
          <p:cNvSpPr txBox="1"/>
          <p:nvPr/>
        </p:nvSpPr>
        <p:spPr>
          <a:xfrm>
            <a:off x="2807967" y="3942949"/>
            <a:ext cx="179011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選購</a:t>
            </a:r>
            <a:r>
              <a:rPr lang="en-US" altLang="zh-TW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AOC </a:t>
            </a:r>
            <a:r>
              <a:rPr lang="zh-TW" altLang="en-US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LC </a:t>
            </a:r>
            <a:r>
              <a:rPr lang="zh-TW" altLang="en-US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光纖連接線</a:t>
            </a:r>
            <a:endParaRPr lang="en-US" altLang="zh-TW"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5E5ABE1-4EFF-482D-942B-DFD01F5C8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23" y="4686894"/>
            <a:ext cx="1893688" cy="1849501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7A4BAB7D-49AE-41CA-9D43-E9237944589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412" y="4960385"/>
            <a:ext cx="3235964" cy="1244896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3A5F6336-3447-4808-8B6B-8B6B792B7358}"/>
              </a:ext>
            </a:extLst>
          </p:cNvPr>
          <p:cNvSpPr txBox="1"/>
          <p:nvPr/>
        </p:nvSpPr>
        <p:spPr>
          <a:xfrm>
            <a:off x="9374415" y="5984684"/>
            <a:ext cx="2624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25GbE Switch</a:t>
            </a:r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AF45D4F5-D0C8-4F1E-B550-D51E5C5B56F6}"/>
              </a:ext>
            </a:extLst>
          </p:cNvPr>
          <p:cNvCxnSpPr>
            <a:cxnSpLocks/>
          </p:cNvCxnSpPr>
          <p:nvPr/>
        </p:nvCxnSpPr>
        <p:spPr>
          <a:xfrm>
            <a:off x="8395042" y="3292612"/>
            <a:ext cx="0" cy="21342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圖片 3" descr="一張含有 坐, 桌 的圖片&#10;&#10;自動產生的描述">
            <a:extLst>
              <a:ext uri="{FF2B5EF4-FFF2-40B4-BE49-F238E27FC236}">
                <a16:creationId xmlns:a16="http://schemas.microsoft.com/office/drawing/2014/main" id="{C9248C28-E051-4F53-9C47-52952E3605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9476">
            <a:off x="7682846" y="2615982"/>
            <a:ext cx="1307320" cy="1206551"/>
          </a:xfrm>
          <a:prstGeom prst="rect">
            <a:avLst/>
          </a:prstGeom>
        </p:spPr>
      </p:pic>
      <p:pic>
        <p:nvPicPr>
          <p:cNvPr id="5" name="圖片 4" descr="一張含有 坐, 桌 的圖片&#10;&#10;自動產生的描述">
            <a:extLst>
              <a:ext uri="{FF2B5EF4-FFF2-40B4-BE49-F238E27FC236}">
                <a16:creationId xmlns:a16="http://schemas.microsoft.com/office/drawing/2014/main" id="{D4323400-9099-4EF4-A4AF-F5C827760D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2" y="4606558"/>
            <a:ext cx="1893688" cy="1747721"/>
          </a:xfrm>
          <a:prstGeom prst="rect">
            <a:avLst/>
          </a:prstGeom>
        </p:spPr>
      </p:pic>
      <p:pic>
        <p:nvPicPr>
          <p:cNvPr id="6" name="圖片 5" descr="一張含有 坐, 桌 的圖片&#10;&#10;自動產生的描述">
            <a:extLst>
              <a:ext uri="{FF2B5EF4-FFF2-40B4-BE49-F238E27FC236}">
                <a16:creationId xmlns:a16="http://schemas.microsoft.com/office/drawing/2014/main" id="{2EC90B14-324A-4086-955F-0B5AB80C8B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9476">
            <a:off x="7685612" y="4890184"/>
            <a:ext cx="1307320" cy="1206551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14A581F6-FA3A-4CC3-ABE9-FD7A1F4D8513}"/>
              </a:ext>
            </a:extLst>
          </p:cNvPr>
          <p:cNvSpPr txBox="1"/>
          <p:nvPr/>
        </p:nvSpPr>
        <p:spPr>
          <a:xfrm>
            <a:off x="7636756" y="4773330"/>
            <a:ext cx="1888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光纖線</a:t>
            </a:r>
          </a:p>
        </p:txBody>
      </p:sp>
      <p:sp>
        <p:nvSpPr>
          <p:cNvPr id="14" name="矩形: 圓角 22">
            <a:extLst>
              <a:ext uri="{FF2B5EF4-FFF2-40B4-BE49-F238E27FC236}">
                <a16:creationId xmlns:a16="http://schemas.microsoft.com/office/drawing/2014/main" id="{81CF75FD-07BA-4BEC-84C3-B45AE885CE29}"/>
              </a:ext>
            </a:extLst>
          </p:cNvPr>
          <p:cNvSpPr/>
          <p:nvPr/>
        </p:nvSpPr>
        <p:spPr>
          <a:xfrm>
            <a:off x="6432092" y="2528023"/>
            <a:ext cx="2882893" cy="390114"/>
          </a:xfrm>
          <a:prstGeom prst="roundRect">
            <a:avLst>
              <a:gd name="adj" fmla="val 9133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48000">
                <a:schemeClr val="tx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6350">
            <a:gradFill>
              <a:gsLst>
                <a:gs pos="56000">
                  <a:schemeClr val="tx2">
                    <a:lumMod val="75000"/>
                  </a:schemeClr>
                </a:gs>
                <a:gs pos="100000">
                  <a:srgbClr val="EE6000"/>
                </a:gs>
                <a:gs pos="0">
                  <a:srgbClr val="EE600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25GbE SFP28 / 10GbE SFP+</a:t>
            </a:r>
          </a:p>
        </p:txBody>
      </p:sp>
      <p:sp>
        <p:nvSpPr>
          <p:cNvPr id="20" name="矩形: 圓角 22">
            <a:extLst>
              <a:ext uri="{FF2B5EF4-FFF2-40B4-BE49-F238E27FC236}">
                <a16:creationId xmlns:a16="http://schemas.microsoft.com/office/drawing/2014/main" id="{3FEE4349-EEED-45A0-B023-8A64DC8DB2A0}"/>
              </a:ext>
            </a:extLst>
          </p:cNvPr>
          <p:cNvSpPr/>
          <p:nvPr/>
        </p:nvSpPr>
        <p:spPr>
          <a:xfrm>
            <a:off x="6429153" y="5924941"/>
            <a:ext cx="2882893" cy="390114"/>
          </a:xfrm>
          <a:prstGeom prst="roundRect">
            <a:avLst>
              <a:gd name="adj" fmla="val 9133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48000">
                <a:schemeClr val="tx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6350">
            <a:gradFill>
              <a:gsLst>
                <a:gs pos="56000">
                  <a:schemeClr val="tx2">
                    <a:lumMod val="75000"/>
                  </a:schemeClr>
                </a:gs>
                <a:gs pos="100000">
                  <a:srgbClr val="EE6000"/>
                </a:gs>
                <a:gs pos="0">
                  <a:srgbClr val="EE600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SFP+ / 25GbE SFP28</a:t>
            </a:r>
          </a:p>
        </p:txBody>
      </p:sp>
    </p:spTree>
    <p:extLst>
      <p:ext uri="{BB962C8B-B14F-4D97-AF65-F5344CB8AC3E}">
        <p14:creationId xmlns:p14="http://schemas.microsoft.com/office/powerpoint/2010/main" val="1487905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0F35F5C0-DC44-497F-B1E8-879F2FF6C38A}"/>
              </a:ext>
            </a:extLst>
          </p:cNvPr>
          <p:cNvSpPr/>
          <p:nvPr/>
        </p:nvSpPr>
        <p:spPr>
          <a:xfrm>
            <a:off x="-119269" y="6113512"/>
            <a:ext cx="8289234" cy="883068"/>
          </a:xfrm>
          <a:prstGeom prst="roundRect">
            <a:avLst>
              <a:gd name="adj" fmla="val 16738"/>
            </a:avLst>
          </a:prstGeom>
          <a:gradFill>
            <a:gsLst>
              <a:gs pos="0">
                <a:schemeClr val="tx1">
                  <a:lumMod val="85000"/>
                  <a:lumOff val="15000"/>
                  <a:alpha val="43000"/>
                </a:schemeClr>
              </a:gs>
              <a:gs pos="79000">
                <a:schemeClr val="bg2">
                  <a:lumMod val="10000"/>
                  <a:alpha val="13000"/>
                </a:schemeClr>
              </a:gs>
            </a:gsLst>
            <a:lin ang="5400000" scaled="0"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1AD0707-4863-4AB2-B7FE-9C2CC3603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0" t="-1" r="-834" b="-2384"/>
          <a:stretch/>
        </p:blipFill>
        <p:spPr>
          <a:xfrm>
            <a:off x="0" y="2907575"/>
            <a:ext cx="9433178" cy="37516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TS-h3088XU-RP NAS </a:t>
            </a:r>
            <a:r>
              <a:rPr lang="zh-TW" altLang="en-US">
                <a:latin typeface="微軟正黑體"/>
                <a:ea typeface="微軟正黑體"/>
              </a:rPr>
              <a:t>前方配置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D9D1386-618E-482A-AB3F-8D518CB068B0}"/>
              </a:ext>
            </a:extLst>
          </p:cNvPr>
          <p:cNvSpPr/>
          <p:nvPr/>
        </p:nvSpPr>
        <p:spPr>
          <a:xfrm>
            <a:off x="719153" y="1991327"/>
            <a:ext cx="5408320" cy="7489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30 x 2.5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吋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SATA 6Gbps SSD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托</a:t>
            </a:r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盤</a:t>
            </a:r>
            <a:endParaRPr lang="en-US" altLang="zh-CN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lvl="1" indent="-179388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zh-CN" altLang="en-US" sz="1850">
                <a:latin typeface="微軟正黑體"/>
                <a:ea typeface="微軟正黑體"/>
              </a:rPr>
              <a:t>支援</a:t>
            </a:r>
            <a:r>
              <a:rPr lang="zh-TW" altLang="en-US" sz="1850">
                <a:latin typeface="微軟正黑體"/>
                <a:ea typeface="微軟正黑體"/>
              </a:rPr>
              <a:t> </a:t>
            </a:r>
            <a:r>
              <a:rPr lang="en-US" altLang="zh-TW" sz="1850">
                <a:latin typeface="微軟正黑體"/>
                <a:ea typeface="微軟正黑體"/>
              </a:rPr>
              <a:t>15mm </a:t>
            </a:r>
            <a:r>
              <a:rPr lang="en-US" altLang="zh-TW" sz="1850" err="1">
                <a:latin typeface="微軟正黑體"/>
                <a:ea typeface="微軟正黑體"/>
              </a:rPr>
              <a:t>高度的</a:t>
            </a:r>
            <a:r>
              <a:rPr lang="en-US" altLang="zh-TW" sz="1850">
                <a:latin typeface="微軟正黑體"/>
                <a:ea typeface="微軟正黑體"/>
              </a:rPr>
              <a:t> SSD / HDD</a:t>
            </a:r>
            <a:endParaRPr lang="en-US" altLang="zh-CN" sz="1850">
              <a:latin typeface="微軟正黑體"/>
              <a:ea typeface="微軟正黑體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527F158-E009-4D0F-8E85-7450DB75726A}"/>
              </a:ext>
            </a:extLst>
          </p:cNvPr>
          <p:cNvSpPr txBox="1"/>
          <p:nvPr/>
        </p:nvSpPr>
        <p:spPr>
          <a:xfrm>
            <a:off x="9433178" y="5245269"/>
            <a:ext cx="2392685" cy="12823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8530" indent="-11853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kumimoji="1" lang="zh-TW" altLang="en-US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電源按鈕</a:t>
            </a:r>
            <a:endParaRPr kumimoji="1" lang="en-US" altLang="zh-TW" sz="1867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530" indent="-11853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kumimoji="1" lang="en-US" altLang="zh-TW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LED</a:t>
            </a:r>
            <a:r>
              <a:rPr kumimoji="1" lang="zh-TW" altLang="en-US" sz="1867">
                <a:latin typeface="微軟正黑體" panose="020B0604030504040204" pitchFamily="34" charset="-120"/>
                <a:ea typeface="微軟正黑體" panose="020B0604030504040204" pitchFamily="34" charset="-120"/>
              </a:rPr>
              <a:t>指示燈</a:t>
            </a:r>
            <a:endParaRPr kumimoji="1" lang="en-US" altLang="zh-TW" sz="1867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9178" lvl="1" indent="-120648">
              <a:buFont typeface="Arial" panose="020B0604020202020204" pitchFamily="34" charset="0"/>
              <a:buChar char="•"/>
            </a:pPr>
            <a:r>
              <a:rPr kumimoji="1" lang="zh-TW" altLang="en-US" sz="1333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系統狀態</a:t>
            </a:r>
            <a:endParaRPr kumimoji="1" lang="en-US" altLang="zh-TW" sz="133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9178" lvl="1" indent="-120648">
              <a:buFont typeface="Arial" panose="020B0604020202020204" pitchFamily="34" charset="0"/>
              <a:buChar char="•"/>
            </a:pPr>
            <a:r>
              <a:rPr kumimoji="1" lang="zh-TW" altLang="en-US" sz="1333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網路狀態</a:t>
            </a:r>
            <a:endParaRPr kumimoji="1" lang="en-US" altLang="zh-TW" sz="133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9178" lvl="1" indent="-120648">
              <a:buFont typeface="Arial" panose="020B0604020202020204" pitchFamily="34" charset="0"/>
              <a:buChar char="•"/>
            </a:pPr>
            <a:r>
              <a:rPr kumimoji="1" lang="zh-TW" altLang="en-US" sz="1333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擴充埠狀態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97FD64C9-9223-40DC-9044-1EC8FA636641}"/>
              </a:ext>
            </a:extLst>
          </p:cNvPr>
          <p:cNvSpPr/>
          <p:nvPr/>
        </p:nvSpPr>
        <p:spPr>
          <a:xfrm>
            <a:off x="9071172" y="5416274"/>
            <a:ext cx="181984" cy="60105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11" name="圖片 10" descr="一張含有 電子用品, 側邊, 電腦, 划船 的圖片&#10;&#10;自動產生的描述">
            <a:extLst>
              <a:ext uri="{FF2B5EF4-FFF2-40B4-BE49-F238E27FC236}">
                <a16:creationId xmlns:a16="http://schemas.microsoft.com/office/drawing/2014/main" id="{1E1B9624-5D84-455C-88C4-B731BEAA4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722" y="3013766"/>
            <a:ext cx="2043333" cy="20433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E550DFC7-AD9B-4094-87A1-8E5ADC837906}"/>
              </a:ext>
            </a:extLst>
          </p:cNvPr>
          <p:cNvSpPr/>
          <p:nvPr/>
        </p:nvSpPr>
        <p:spPr>
          <a:xfrm rot="10800000">
            <a:off x="9071172" y="1338543"/>
            <a:ext cx="2500333" cy="1410701"/>
          </a:xfrm>
          <a:prstGeom prst="roundRect">
            <a:avLst>
              <a:gd name="adj" fmla="val 7082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 descr="一張含有 監視器, 差異, 桌, 坐 的圖片&#10;&#10;自動產生的描述">
            <a:extLst>
              <a:ext uri="{FF2B5EF4-FFF2-40B4-BE49-F238E27FC236}">
                <a16:creationId xmlns:a16="http://schemas.microsoft.com/office/drawing/2014/main" id="{090E14D5-A69D-42E2-9D24-1DA5F2495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9738" y="1483425"/>
            <a:ext cx="2743200" cy="882396"/>
          </a:xfrm>
          <a:prstGeom prst="rect">
            <a:avLst/>
          </a:prstGeom>
        </p:spPr>
      </p:pic>
      <p:sp>
        <p:nvSpPr>
          <p:cNvPr id="6" name="文字方塊 2">
            <a:extLst>
              <a:ext uri="{FF2B5EF4-FFF2-40B4-BE49-F238E27FC236}">
                <a16:creationId xmlns:a16="http://schemas.microsoft.com/office/drawing/2014/main" id="{5249F659-90CB-41E5-8A04-15FBB3007A5C}"/>
              </a:ext>
            </a:extLst>
          </p:cNvPr>
          <p:cNvSpPr txBox="1"/>
          <p:nvPr/>
        </p:nvSpPr>
        <p:spPr>
          <a:xfrm>
            <a:off x="9174876" y="2325603"/>
            <a:ext cx="251806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>
                <a:ea typeface="+mn-lt"/>
                <a:cs typeface="+mn-lt"/>
              </a:rPr>
              <a:t>適用</a:t>
            </a:r>
            <a:r>
              <a:rPr lang="zh-TW" altLang="en-US">
                <a:ea typeface="+mn-lt"/>
                <a:cs typeface="+mn-lt"/>
              </a:rPr>
              <a:t>滑軌 </a:t>
            </a:r>
            <a:r>
              <a:rPr lang="zh-TW" b="1">
                <a:ea typeface="+mn-lt"/>
                <a:cs typeface="+mn-lt"/>
              </a:rPr>
              <a:t>RAIL-A03-57</a:t>
            </a:r>
            <a:endParaRPr lang="zh-TW" altLang="en-US" b="1">
              <a:cs typeface="Calibri"/>
            </a:endParaRPr>
          </a:p>
        </p:txBody>
      </p:sp>
      <p:sp>
        <p:nvSpPr>
          <p:cNvPr id="7" name="文字方塊 1">
            <a:extLst>
              <a:ext uri="{FF2B5EF4-FFF2-40B4-BE49-F238E27FC236}">
                <a16:creationId xmlns:a16="http://schemas.microsoft.com/office/drawing/2014/main" id="{2A1C2840-19C7-4F7C-BAB5-3AE67C262B65}"/>
              </a:ext>
            </a:extLst>
          </p:cNvPr>
          <p:cNvSpPr txBox="1"/>
          <p:nvPr/>
        </p:nvSpPr>
        <p:spPr>
          <a:xfrm>
            <a:off x="9536906" y="1353668"/>
            <a:ext cx="1606867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選購滑軌配件</a:t>
            </a:r>
          </a:p>
        </p:txBody>
      </p:sp>
    </p:spTree>
    <p:extLst>
      <p:ext uri="{BB962C8B-B14F-4D97-AF65-F5344CB8AC3E}">
        <p14:creationId xmlns:p14="http://schemas.microsoft.com/office/powerpoint/2010/main" val="1743522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57</Slides>
  <Notes>38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佈景主題</vt:lpstr>
      <vt:lpstr>PowerPoint Presentation</vt:lpstr>
      <vt:lpstr>PowerPoint Presentation</vt:lpstr>
      <vt:lpstr> SSD 每 GB 成本大幅下降 ，讓企業紛紛 開始選購全快閃儲存陣列 (AFA)</vt:lpstr>
      <vt:lpstr>2U 30-bay 全快閃儲存 (AFA)</vt:lpstr>
      <vt:lpstr>TS-h3088XU-RP NAS 產品型號</vt:lpstr>
      <vt:lpstr>凌駕同級的強悍規格與效能</vt:lpstr>
      <vt:lpstr>內建 2 x 25GbE SFP28網路埠</vt:lpstr>
      <vt:lpstr>彈性網路選擇，25GbE 向下相容 10GbE/1GbE</vt:lpstr>
      <vt:lpstr>TS-h3088XU-RP NAS 前方配置</vt:lpstr>
      <vt:lpstr>2.5吋 SATA SSD/HDD 安裝步驟</vt:lpstr>
      <vt:lpstr>TS-h3088XU-RP NAS 後方配置</vt:lpstr>
      <vt:lpstr>適用中大型企業應用的高規硬體配置</vt:lpstr>
      <vt:lpstr>實際嚴苛的測試環境</vt:lpstr>
      <vt:lpstr>您的應用環境: 檔案 Cache hit </vt:lpstr>
      <vt:lpstr>您的應用環境: 檔案直接存取SSD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彈性且經濟的 HDD + SSD 混合型配置</vt:lpstr>
      <vt:lpstr>PowerPoint Presentation</vt:lpstr>
      <vt:lpstr>採用ZFS檔案系統的QuTS hero： 最佳化全快閃儲存的作業系統</vt:lpstr>
      <vt:lpstr>PowerPoint Presentation</vt:lpstr>
      <vt:lpstr>什麼是 SSD 使用壽命?</vt:lpstr>
      <vt:lpstr>強大的在線資料縮減技術 –  能大幅延長 SSD 的使用壽命</vt:lpstr>
      <vt:lpstr>儲存池超額配置 (Over Provisioning) 改善空間破碎化,優化系統的性能表現 (SSD對應小區塊讀寫情境)</vt:lpstr>
      <vt:lpstr>寫入聚合 (write coalescing)強化寫入效能</vt:lpstr>
      <vt:lpstr>PowerPoint Presentation</vt:lpstr>
      <vt:lpstr>高達65536張的快照(Snapshot) 每小時拍 1 張快照，1 天 24 張，可維持長達 7 年的多版本保護</vt:lpstr>
      <vt:lpstr>更安全的數據保護  Triple Parity &amp; Triple Mirror</vt:lpstr>
      <vt:lpstr>對應各種RAID組態, QNAP All Flash系統會自動偵測啟用QSAL專利技術, 提供預防SSD發生同時損害的機制 </vt:lpstr>
      <vt:lpstr>專用的WORM (一寫多讀) 功能</vt:lpstr>
      <vt:lpstr>PowerPoint Presentation</vt:lpstr>
      <vt:lpstr>強大的資料自我修復能力</vt:lpstr>
      <vt:lpstr>COW (copy on write) 機制 免除意外斷電時的煩惱問題</vt:lpstr>
      <vt:lpstr>PowerPoint Presentation</vt:lpstr>
      <vt:lpstr>並一次提供三階段的備份方式 : 給您最齊全的資料備援保護</vt:lpstr>
      <vt:lpstr>PowerPoint Presentation</vt:lpstr>
      <vt:lpstr>Hyper Data Protector 虛擬機備份 高速主動式虛擬機備份</vt:lpstr>
      <vt:lpstr>虛擬機/容器 工作站 創建儲存應用一體機</vt:lpstr>
      <vt:lpstr>Ubuntu Linux Station 建立運行雙系統多工一體機</vt:lpstr>
      <vt:lpstr>QuObject 立即讓NAS成為S3模擬器</vt:lpstr>
      <vt:lpstr>PowerPoint Presentation</vt:lpstr>
      <vt:lpstr>超大容量的 SAS 12Gb/s JBOD 儲存擴充</vt:lpstr>
      <vt:lpstr>突破想像的巨量儲存 : 全快閃高速運算 + 擴充海量資料 是進行大數據分析 / 邊緣運算 / AI 推論的最佳資料載體</vt:lpstr>
      <vt:lpstr>PowerPoint Presentation</vt:lpstr>
      <vt:lpstr>QNAP 雙埠 40GbE 擴充卡</vt:lpstr>
      <vt:lpstr>QNAP 雙埠 25GbE 擴充卡</vt:lpstr>
      <vt:lpstr>QNAP 雙埠 10GbE 擴充卡</vt:lpstr>
      <vt:lpstr>Fibre Channel SAN 32Gb &amp; 16Gb 儲存方案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revision>2</cp:revision>
  <dcterms:created xsi:type="dcterms:W3CDTF">2020-10-28T03:45:15Z</dcterms:created>
  <dcterms:modified xsi:type="dcterms:W3CDTF">2020-11-17T08:35:20Z</dcterms:modified>
</cp:coreProperties>
</file>