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577" r:id="rId3"/>
    <p:sldId id="534" r:id="rId4"/>
    <p:sldId id="3578" r:id="rId5"/>
    <p:sldId id="460" r:id="rId6"/>
    <p:sldId id="3579" r:id="rId7"/>
    <p:sldId id="1453" r:id="rId8"/>
    <p:sldId id="3575" r:id="rId9"/>
    <p:sldId id="1469" r:id="rId10"/>
    <p:sldId id="3573" r:id="rId11"/>
    <p:sldId id="1470" r:id="rId12"/>
    <p:sldId id="1436" r:id="rId13"/>
    <p:sldId id="1471" r:id="rId14"/>
    <p:sldId id="1472" r:id="rId15"/>
    <p:sldId id="1473" r:id="rId16"/>
    <p:sldId id="3586" r:id="rId17"/>
    <p:sldId id="3587" r:id="rId18"/>
    <p:sldId id="3588" r:id="rId19"/>
    <p:sldId id="3589" r:id="rId20"/>
    <p:sldId id="3590" r:id="rId21"/>
    <p:sldId id="3593" r:id="rId22"/>
    <p:sldId id="3592" r:id="rId23"/>
    <p:sldId id="3591" r:id="rId24"/>
    <p:sldId id="3594" r:id="rId25"/>
    <p:sldId id="3580" r:id="rId26"/>
    <p:sldId id="1449" r:id="rId27"/>
    <p:sldId id="1477" r:id="rId28"/>
    <p:sldId id="1456" r:id="rId29"/>
    <p:sldId id="1444" r:id="rId30"/>
    <p:sldId id="1418" r:id="rId31"/>
    <p:sldId id="1438" r:id="rId32"/>
    <p:sldId id="537" r:id="rId33"/>
    <p:sldId id="1457" r:id="rId34"/>
    <p:sldId id="539" r:id="rId35"/>
    <p:sldId id="560" r:id="rId36"/>
    <p:sldId id="1445" r:id="rId37"/>
    <p:sldId id="1422" r:id="rId38"/>
    <p:sldId id="1458" r:id="rId39"/>
    <p:sldId id="1421" r:id="rId40"/>
    <p:sldId id="1479" r:id="rId41"/>
    <p:sldId id="1459" r:id="rId42"/>
    <p:sldId id="1419" r:id="rId43"/>
    <p:sldId id="3595" r:id="rId44"/>
    <p:sldId id="3582" r:id="rId45"/>
    <p:sldId id="3584" r:id="rId46"/>
    <p:sldId id="3583" r:id="rId47"/>
    <p:sldId id="3585" r:id="rId48"/>
    <p:sldId id="1460" r:id="rId49"/>
    <p:sldId id="3574" r:id="rId50"/>
    <p:sldId id="1420" r:id="rId51"/>
    <p:sldId id="1461" r:id="rId52"/>
    <p:sldId id="509" r:id="rId53"/>
    <p:sldId id="1452" r:id="rId54"/>
    <p:sldId id="511" r:id="rId55"/>
    <p:sldId id="1332" r:id="rId56"/>
    <p:sldId id="260" r:id="rId57"/>
    <p:sldId id="257" r:id="rId5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2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10B23-EF76-5F44-A761-4BA58459B3F2}" v="168" dt="2020-11-17T08:04:31.280"/>
    <p1510:client id="{19F55E73-3316-0B06-2ADD-AF106A783F5C}" v="40" dt="2020-11-17T02:12:33.709"/>
    <p1510:client id="{3E722990-9409-9513-7F96-27B1BFF1DAC7}" v="20" dt="2020-11-16T12:02:14.855"/>
    <p1510:client id="{5C62C45C-2900-4AA2-9F05-5E2AA8602525}" v="268" dt="2020-11-17T06:35:40.490"/>
    <p1510:client id="{705C5FBD-006A-CC4C-BF99-34D55E2F1B75}" v="715" dt="2020-11-16T11:58:24.164"/>
    <p1510:client id="{7815B41F-4A27-020E-AF58-615D8826BD42}" v="373" dt="2020-11-16T08:47:23.506"/>
    <p1510:client id="{A62F11EC-F66F-A04E-B215-9F92393A0C82}" v="2814" dt="2020-11-17T08:31:18.927"/>
    <p1510:client id="{B77D6B51-BD07-45FB-B3B5-097E68E2613A}" v="520" dt="2020-11-17T02:56:20.408"/>
    <p1510:client id="{CEA9ED3B-A6A3-609F-B2CF-C3D9971764C9}" v="555" dt="2020-11-16T09:04:57.78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65" autoAdjust="0"/>
    <p:restoredTop sz="94660"/>
  </p:normalViewPr>
  <p:slideViewPr>
    <p:cSldViewPr snapToGrid="0">
      <p:cViewPr varScale="1">
        <p:scale>
          <a:sx n="149" d="100"/>
          <a:sy n="149" d="100"/>
        </p:scale>
        <p:origin x="144"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E008880-FD93-4F26-BE72-5ADE51E72C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89C94E8-6EE3-41E0-9089-2C91B19D6F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F80E9D-3710-47EC-91C0-C7650C22A282}" type="datetimeFigureOut">
              <a:rPr lang="zh-TW" altLang="en-US" smtClean="0"/>
              <a:t>2020/11/18</a:t>
            </a:fld>
            <a:endParaRPr lang="zh-TW" altLang="en-US"/>
          </a:p>
        </p:txBody>
      </p:sp>
      <p:sp>
        <p:nvSpPr>
          <p:cNvPr id="4" name="頁尾版面配置區 3">
            <a:extLst>
              <a:ext uri="{FF2B5EF4-FFF2-40B4-BE49-F238E27FC236}">
                <a16:creationId xmlns:a16="http://schemas.microsoft.com/office/drawing/2014/main" id="{126B6CE2-2EC1-4DA9-A5CE-F9D3D087EB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83CE16ED-356F-4511-B777-DA21653853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445129-01FB-47E9-A6C0-3A224A63546B}" type="slidenum">
              <a:rPr lang="zh-TW" altLang="en-US" smtClean="0"/>
              <a:t>‹#›</a:t>
            </a:fld>
            <a:endParaRPr lang="zh-TW" altLang="en-US"/>
          </a:p>
        </p:txBody>
      </p:sp>
    </p:spTree>
    <p:extLst>
      <p:ext uri="{BB962C8B-B14F-4D97-AF65-F5344CB8AC3E}">
        <p14:creationId xmlns:p14="http://schemas.microsoft.com/office/powerpoint/2010/main" val="238852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E67C8-3EFE-A34D-BC7B-A76200B942EF}" type="datetimeFigureOut">
              <a:rPr kumimoji="1" lang="zh-TW" altLang="en-US" smtClean="0"/>
              <a:t>2020/11/18</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FFF29-39D0-8E47-9369-0EB334694CF7}" type="slidenum">
              <a:rPr kumimoji="1" lang="zh-TW" altLang="en-US" smtClean="0"/>
              <a:t>‹#›</a:t>
            </a:fld>
            <a:endParaRPr kumimoji="1" lang="zh-TW" altLang="en-US"/>
          </a:p>
        </p:txBody>
      </p:sp>
    </p:spTree>
    <p:extLst>
      <p:ext uri="{BB962C8B-B14F-4D97-AF65-F5344CB8AC3E}">
        <p14:creationId xmlns:p14="http://schemas.microsoft.com/office/powerpoint/2010/main" val="4119256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351757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15</a:t>
            </a:fld>
            <a:endParaRPr lang="zh-TW" altLang="en-US"/>
          </a:p>
        </p:txBody>
      </p:sp>
    </p:spTree>
    <p:extLst>
      <p:ext uri="{BB962C8B-B14F-4D97-AF65-F5344CB8AC3E}">
        <p14:creationId xmlns:p14="http://schemas.microsoft.com/office/powerpoint/2010/main" val="84810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16</a:t>
            </a:fld>
            <a:endParaRPr lang="zh-TW" altLang="en-US"/>
          </a:p>
        </p:txBody>
      </p:sp>
    </p:spTree>
    <p:extLst>
      <p:ext uri="{BB962C8B-B14F-4D97-AF65-F5344CB8AC3E}">
        <p14:creationId xmlns:p14="http://schemas.microsoft.com/office/powerpoint/2010/main" val="418422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17</a:t>
            </a:fld>
            <a:endParaRPr lang="zh-TW" altLang="en-US"/>
          </a:p>
        </p:txBody>
      </p:sp>
    </p:spTree>
    <p:extLst>
      <p:ext uri="{BB962C8B-B14F-4D97-AF65-F5344CB8AC3E}">
        <p14:creationId xmlns:p14="http://schemas.microsoft.com/office/powerpoint/2010/main" val="172136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18</a:t>
            </a:fld>
            <a:endParaRPr lang="zh-TW" altLang="en-US"/>
          </a:p>
        </p:txBody>
      </p:sp>
    </p:spTree>
    <p:extLst>
      <p:ext uri="{BB962C8B-B14F-4D97-AF65-F5344CB8AC3E}">
        <p14:creationId xmlns:p14="http://schemas.microsoft.com/office/powerpoint/2010/main" val="339437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46996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085908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21</a:t>
            </a:fld>
            <a:endParaRPr lang="zh-TW" altLang="en-US"/>
          </a:p>
        </p:txBody>
      </p:sp>
    </p:spTree>
    <p:extLst>
      <p:ext uri="{BB962C8B-B14F-4D97-AF65-F5344CB8AC3E}">
        <p14:creationId xmlns:p14="http://schemas.microsoft.com/office/powerpoint/2010/main" val="279237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201303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23</a:t>
            </a:fld>
            <a:endParaRPr lang="zh-TW" altLang="en-US"/>
          </a:p>
        </p:txBody>
      </p:sp>
    </p:spTree>
    <p:extLst>
      <p:ext uri="{BB962C8B-B14F-4D97-AF65-F5344CB8AC3E}">
        <p14:creationId xmlns:p14="http://schemas.microsoft.com/office/powerpoint/2010/main" val="326300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24</a:t>
            </a:fld>
            <a:endParaRPr lang="zh-TW" altLang="en-US"/>
          </a:p>
        </p:txBody>
      </p:sp>
    </p:spTree>
    <p:extLst>
      <p:ext uri="{BB962C8B-B14F-4D97-AF65-F5344CB8AC3E}">
        <p14:creationId xmlns:p14="http://schemas.microsoft.com/office/powerpoint/2010/main" val="2693153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1079036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y</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25</a:t>
            </a:fld>
            <a:endParaRPr lang="zh-TW" altLang="en-US"/>
          </a:p>
        </p:txBody>
      </p:sp>
    </p:spTree>
    <p:extLst>
      <p:ext uri="{BB962C8B-B14F-4D97-AF65-F5344CB8AC3E}">
        <p14:creationId xmlns:p14="http://schemas.microsoft.com/office/powerpoint/2010/main" val="125294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封面標打上</a:t>
            </a:r>
            <a:r>
              <a:rPr lang="en-US" altLang="zh-TW"/>
              <a:t>ZFS logo. </a:t>
            </a:r>
            <a:r>
              <a:rPr lang="zh-TW" altLang="en-US"/>
              <a:t>頁面太空</a:t>
            </a: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26</a:t>
            </a:fld>
            <a:endParaRPr lang="zh-TW" altLang="en-US"/>
          </a:p>
        </p:txBody>
      </p:sp>
    </p:spTree>
    <p:extLst>
      <p:ext uri="{BB962C8B-B14F-4D97-AF65-F5344CB8AC3E}">
        <p14:creationId xmlns:p14="http://schemas.microsoft.com/office/powerpoint/2010/main" val="4243227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色系調整，太黑</a:t>
            </a: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27</a:t>
            </a:fld>
            <a:endParaRPr lang="zh-TW" altLang="en-US"/>
          </a:p>
        </p:txBody>
      </p:sp>
    </p:spTree>
    <p:extLst>
      <p:ext uri="{BB962C8B-B14F-4D97-AF65-F5344CB8AC3E}">
        <p14:creationId xmlns:p14="http://schemas.microsoft.com/office/powerpoint/2010/main" val="35125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28</a:t>
            </a:fld>
            <a:endParaRPr lang="zh-TW" altLang="en-US"/>
          </a:p>
        </p:txBody>
      </p:sp>
    </p:spTree>
    <p:extLst>
      <p:ext uri="{BB962C8B-B14F-4D97-AF65-F5344CB8AC3E}">
        <p14:creationId xmlns:p14="http://schemas.microsoft.com/office/powerpoint/2010/main" val="334157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29</a:t>
            </a:fld>
            <a:endParaRPr lang="zh-TW" altLang="en-US"/>
          </a:p>
        </p:txBody>
      </p:sp>
    </p:spTree>
    <p:extLst>
      <p:ext uri="{BB962C8B-B14F-4D97-AF65-F5344CB8AC3E}">
        <p14:creationId xmlns:p14="http://schemas.microsoft.com/office/powerpoint/2010/main" val="578857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30</a:t>
            </a:fld>
            <a:endParaRPr kumimoji="1" lang="zh-TW" altLang="en-US"/>
          </a:p>
        </p:txBody>
      </p:sp>
    </p:spTree>
    <p:extLst>
      <p:ext uri="{BB962C8B-B14F-4D97-AF65-F5344CB8AC3E}">
        <p14:creationId xmlns:p14="http://schemas.microsoft.com/office/powerpoint/2010/main" val="403661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33</a:t>
            </a:fld>
            <a:endParaRPr lang="zh-TW" altLang="en-US"/>
          </a:p>
        </p:txBody>
      </p:sp>
    </p:spTree>
    <p:extLst>
      <p:ext uri="{BB962C8B-B14F-4D97-AF65-F5344CB8AC3E}">
        <p14:creationId xmlns:p14="http://schemas.microsoft.com/office/powerpoint/2010/main" val="43155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36</a:t>
            </a:fld>
            <a:endParaRPr lang="zh-TW" altLang="en-US"/>
          </a:p>
        </p:txBody>
      </p:sp>
    </p:spTree>
    <p:extLst>
      <p:ext uri="{BB962C8B-B14F-4D97-AF65-F5344CB8AC3E}">
        <p14:creationId xmlns:p14="http://schemas.microsoft.com/office/powerpoint/2010/main" val="2797862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37</a:t>
            </a:fld>
            <a:endParaRPr lang="zh-TW" altLang="en-US"/>
          </a:p>
        </p:txBody>
      </p:sp>
    </p:spTree>
    <p:extLst>
      <p:ext uri="{BB962C8B-B14F-4D97-AF65-F5344CB8AC3E}">
        <p14:creationId xmlns:p14="http://schemas.microsoft.com/office/powerpoint/2010/main" val="55345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38</a:t>
            </a:fld>
            <a:endParaRPr lang="zh-TW" altLang="en-US"/>
          </a:p>
        </p:txBody>
      </p:sp>
    </p:spTree>
    <p:extLst>
      <p:ext uri="{BB962C8B-B14F-4D97-AF65-F5344CB8AC3E}">
        <p14:creationId xmlns:p14="http://schemas.microsoft.com/office/powerpoint/2010/main" val="247132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5</a:t>
            </a:fld>
            <a:endParaRPr lang="zh-TW" altLang="en-US"/>
          </a:p>
        </p:txBody>
      </p:sp>
    </p:spTree>
    <p:extLst>
      <p:ext uri="{BB962C8B-B14F-4D97-AF65-F5344CB8AC3E}">
        <p14:creationId xmlns:p14="http://schemas.microsoft.com/office/powerpoint/2010/main" val="576626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41</a:t>
            </a:fld>
            <a:endParaRPr lang="zh-TW" altLang="en-US"/>
          </a:p>
        </p:txBody>
      </p:sp>
    </p:spTree>
    <p:extLst>
      <p:ext uri="{BB962C8B-B14F-4D97-AF65-F5344CB8AC3E}">
        <p14:creationId xmlns:p14="http://schemas.microsoft.com/office/powerpoint/2010/main" val="61961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標示標題出</a:t>
            </a:r>
            <a:endParaRPr 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2410904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43</a:t>
            </a:fld>
            <a:endParaRPr lang="zh-TW" altLang="en-US"/>
          </a:p>
        </p:txBody>
      </p:sp>
    </p:spTree>
    <p:extLst>
      <p:ext uri="{BB962C8B-B14F-4D97-AF65-F5344CB8AC3E}">
        <p14:creationId xmlns:p14="http://schemas.microsoft.com/office/powerpoint/2010/main" val="287944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48</a:t>
            </a:fld>
            <a:endParaRPr lang="zh-TW" altLang="en-US"/>
          </a:p>
        </p:txBody>
      </p:sp>
    </p:spTree>
    <p:extLst>
      <p:ext uri="{BB962C8B-B14F-4D97-AF65-F5344CB8AC3E}">
        <p14:creationId xmlns:p14="http://schemas.microsoft.com/office/powerpoint/2010/main" val="2064170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50</a:t>
            </a:fld>
            <a:endParaRPr kumimoji="1" lang="zh-TW" altLang="en-US"/>
          </a:p>
        </p:txBody>
      </p:sp>
    </p:spTree>
    <p:extLst>
      <p:ext uri="{BB962C8B-B14F-4D97-AF65-F5344CB8AC3E}">
        <p14:creationId xmlns:p14="http://schemas.microsoft.com/office/powerpoint/2010/main" val="1861161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51</a:t>
            </a:fld>
            <a:endParaRPr lang="zh-TW" altLang="en-US"/>
          </a:p>
        </p:txBody>
      </p:sp>
    </p:spTree>
    <p:extLst>
      <p:ext uri="{BB962C8B-B14F-4D97-AF65-F5344CB8AC3E}">
        <p14:creationId xmlns:p14="http://schemas.microsoft.com/office/powerpoint/2010/main" val="1567491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52</a:t>
            </a:fld>
            <a:endParaRPr lang="zh-TW" altLang="en-US"/>
          </a:p>
        </p:txBody>
      </p:sp>
    </p:spTree>
    <p:extLst>
      <p:ext uri="{BB962C8B-B14F-4D97-AF65-F5344CB8AC3E}">
        <p14:creationId xmlns:p14="http://schemas.microsoft.com/office/powerpoint/2010/main" val="1698679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53</a:t>
            </a:fld>
            <a:endParaRPr lang="zh-TW" altLang="en-US"/>
          </a:p>
        </p:txBody>
      </p:sp>
    </p:spTree>
    <p:extLst>
      <p:ext uri="{BB962C8B-B14F-4D97-AF65-F5344CB8AC3E}">
        <p14:creationId xmlns:p14="http://schemas.microsoft.com/office/powerpoint/2010/main" val="4165835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CN"/>
              <a:t>QNAP </a:t>
            </a:r>
            <a:r>
              <a:rPr lang="zh-CN" altLang="en-US"/>
              <a:t>雙埠</a:t>
            </a:r>
            <a:r>
              <a:rPr lang="en-US" altLang="zh-CN"/>
              <a:t>25GbE </a:t>
            </a:r>
            <a:r>
              <a:rPr lang="zh-CN" altLang="en-US"/>
              <a:t>擴充卡</a:t>
            </a:r>
            <a:endParaRPr lang="en-US" altLang="zh-CN"/>
          </a:p>
          <a:p>
            <a:r>
              <a:rPr lang="en-US" altLang="zh-CN"/>
              <a:t>QNAP Dual ports 25GbE NIC</a:t>
            </a:r>
          </a:p>
          <a:p>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採用</a:t>
            </a:r>
            <a:r>
              <a:rPr lang="en-US">
                <a:solidFill>
                  <a:srgbClr val="FFFF00"/>
                </a:solidFill>
                <a:latin typeface="微軟正黑體" panose="020B0604030504040204" pitchFamily="34" charset="-120"/>
                <a:ea typeface="微軟正黑體" panose="020B0604030504040204" pitchFamily="34" charset="-120"/>
              </a:rPr>
              <a:t>Mellanox ConnectX®-4 Lx </a:t>
            </a:r>
            <a:r>
              <a:rPr lang="zh-TW" altLang="en-US">
                <a:solidFill>
                  <a:srgbClr val="FFFFFF"/>
                </a:solidFill>
                <a:latin typeface="微軟正黑體" panose="020B0604030504040204" pitchFamily="34" charset="-120"/>
                <a:ea typeface="微軟正黑體" panose="020B0604030504040204" pitchFamily="34" charset="-120"/>
              </a:rPr>
              <a:t>網路晶片</a:t>
            </a:r>
            <a:endParaRPr lang="en-US" altLang="zh-TW">
              <a:solidFill>
                <a:srgbClr val="FFFFFF"/>
              </a:solidFill>
              <a:latin typeface="微軟正黑體" panose="020B0604030504040204" pitchFamily="34" charset="-120"/>
              <a:ea typeface="微軟正黑體" panose="020B0604030504040204" pitchFamily="34" charset="-120"/>
            </a:endParaRPr>
          </a:p>
          <a:p>
            <a:r>
              <a:rPr lang="en-US">
                <a:solidFill>
                  <a:srgbClr val="FFFF00"/>
                </a:solidFill>
                <a:latin typeface="微軟正黑體" panose="020B0604030504040204" pitchFamily="34" charset="-120"/>
                <a:ea typeface="微軟正黑體" panose="020B0604030504040204" pitchFamily="34" charset="-120"/>
              </a:rPr>
              <a:t>Mellanox ConnectX®-4 Lx ethernet chip</a:t>
            </a:r>
          </a:p>
          <a:p>
            <a:r>
              <a:rPr lang="en-US" altLang="zh-TW">
                <a:solidFill>
                  <a:srgbClr val="FFFF00"/>
                </a:solidFill>
                <a:latin typeface="微軟正黑體" panose="020B0604030504040204" pitchFamily="34" charset="-120"/>
                <a:ea typeface="微軟正黑體" panose="020B0604030504040204" pitchFamily="34" charset="-120"/>
              </a:rPr>
              <a:t>2 x SFP28 ports </a:t>
            </a:r>
          </a:p>
          <a:p>
            <a:r>
              <a:rPr lang="en-US" altLang="zh-TW">
                <a:solidFill>
                  <a:srgbClr val="FFFF00"/>
                </a:solidFill>
                <a:latin typeface="微軟正黑體" panose="020B0604030504040204" pitchFamily="34" charset="-120"/>
                <a:ea typeface="微軟正黑體" panose="020B0604030504040204" pitchFamily="34" charset="-120"/>
              </a:rPr>
              <a:t>Supports 25GbE/10GbE </a:t>
            </a:r>
          </a:p>
          <a:p>
            <a:r>
              <a:rPr lang="en-US" altLang="zh-TW">
                <a:solidFill>
                  <a:srgbClr val="FFFF00"/>
                </a:solidFill>
                <a:latin typeface="微軟正黑體" panose="020B0604030504040204" pitchFamily="34" charset="-120"/>
                <a:ea typeface="微軟正黑體" panose="020B0604030504040204" pitchFamily="34" charset="-120"/>
              </a:rPr>
              <a:t>Supports iSER/RoCE hardware offload</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FF"/>
                </a:solidFill>
                <a:latin typeface="微軟正黑體" panose="020B0604030504040204" pitchFamily="34" charset="-120"/>
                <a:ea typeface="微軟正黑體" panose="020B0604030504040204" pitchFamily="34" charset="-120"/>
              </a:rPr>
              <a:t>需搭配</a:t>
            </a:r>
            <a:r>
              <a:rPr lang="en-US" altLang="zh-TW">
                <a:solidFill>
                  <a:srgbClr val="FFFF00"/>
                </a:solidFill>
                <a:latin typeface="微軟正黑體" panose="020B0604030504040204" pitchFamily="34" charset="-120"/>
                <a:ea typeface="微軟正黑體" panose="020B0604030504040204" pitchFamily="34" charset="-120"/>
              </a:rPr>
              <a:t>SFP28 25/10GbE</a:t>
            </a:r>
            <a:r>
              <a:rPr lang="zh-TW" altLang="en-US">
                <a:solidFill>
                  <a:srgbClr val="FFFFFF"/>
                </a:solidFill>
                <a:latin typeface="微軟正黑體" panose="020B0604030504040204" pitchFamily="34" charset="-120"/>
                <a:ea typeface="微軟正黑體" panose="020B0604030504040204" pitchFamily="34" charset="-120"/>
              </a:rPr>
              <a:t>網路線</a:t>
            </a:r>
            <a:endParaRPr lang="en-US" altLang="zh-TW">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Compatible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SFP28 25/10GbE DAC cable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2019 </a:t>
            </a:r>
            <a:r>
              <a:rPr lang="zh-CN" altLang="en-US">
                <a:solidFill>
                  <a:srgbClr val="FFFFFF"/>
                </a:solidFill>
                <a:latin typeface="微軟正黑體" panose="020B0604030504040204" pitchFamily="34" charset="-120"/>
                <a:ea typeface="微軟正黑體" panose="020B0604030504040204" pitchFamily="34" charset="-120"/>
              </a:rPr>
              <a:t>一月上市</a:t>
            </a:r>
            <a:endParaRPr lang="en-US">
              <a:solidFill>
                <a:srgbClr val="FFFFFF"/>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微軟正黑體" panose="020B0604030504040204" pitchFamily="34" charset="-120"/>
                <a:ea typeface="微軟正黑體" panose="020B0604030504040204" pitchFamily="34" charset="-120"/>
              </a:rPr>
              <a:t>Soon to market on January/2019</a:t>
            </a:r>
          </a:p>
          <a:p>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solidFill>
                  <a:srgbClr val="FFFF00"/>
                </a:solidFill>
                <a:latin typeface="微軟正黑體" panose="020B0604030504040204" pitchFamily="34" charset="-120"/>
                <a:ea typeface="微軟正黑體" panose="020B0604030504040204" pitchFamily="34" charset="-120"/>
              </a:rPr>
              <a:t>晶片散熱模組</a:t>
            </a:r>
            <a:endParaRPr lang="en-US" altLang="zh-TW">
              <a:solidFill>
                <a:srgbClr val="FFFF00"/>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00"/>
                </a:solidFill>
                <a:latin typeface="微軟正黑體" panose="020B0604030504040204" pitchFamily="34" charset="-120"/>
                <a:ea typeface="微軟正黑體" panose="020B0604030504040204" pitchFamily="34" charset="-120"/>
              </a:rPr>
              <a:t>Cooling system </a:t>
            </a: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solidFill>
                <a:srgbClr val="FFFF00"/>
              </a:solidFill>
              <a:latin typeface="微軟正黑體" panose="020B0604030504040204" pitchFamily="34" charset="-120"/>
              <a:ea typeface="微軟正黑體" panose="020B0604030504040204" pitchFamily="34" charset="-120"/>
            </a:endParaRPr>
          </a:p>
          <a:p>
            <a:endParaRPr lang="en-US" altLang="zh-TW"/>
          </a:p>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54</a:t>
            </a:fld>
            <a:endParaRPr lang="zh-TW" altLang="en-US"/>
          </a:p>
        </p:txBody>
      </p:sp>
    </p:spTree>
    <p:extLst>
      <p:ext uri="{BB962C8B-B14F-4D97-AF65-F5344CB8AC3E}">
        <p14:creationId xmlns:p14="http://schemas.microsoft.com/office/powerpoint/2010/main" val="124608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55</a:t>
            </a:fld>
            <a:endParaRPr lang="zh-TW" altLang="en-US"/>
          </a:p>
        </p:txBody>
      </p:sp>
    </p:spTree>
    <p:extLst>
      <p:ext uri="{BB962C8B-B14F-4D97-AF65-F5344CB8AC3E}">
        <p14:creationId xmlns:p14="http://schemas.microsoft.com/office/powerpoint/2010/main" val="102194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6</a:t>
            </a:fld>
            <a:endParaRPr lang="zh-TW" altLang="en-US"/>
          </a:p>
        </p:txBody>
      </p:sp>
    </p:spTree>
    <p:extLst>
      <p:ext uri="{BB962C8B-B14F-4D97-AF65-F5344CB8AC3E}">
        <p14:creationId xmlns:p14="http://schemas.microsoft.com/office/powerpoint/2010/main" val="419510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solidFill>
                  <a:schemeClr val="bg1"/>
                </a:solidFill>
                <a:latin typeface="微軟正黑體" panose="020B0604030504040204" pitchFamily="34" charset="-120"/>
                <a:ea typeface="微軟正黑體" panose="020B0604030504040204" pitchFamily="34" charset="-120"/>
              </a:rPr>
              <a:t> </a:t>
            </a:r>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151495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343058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CFFF29-39D0-8E47-9369-0EB334694CF7}" type="slidenum">
              <a:rPr kumimoji="1" lang="zh-TW" altLang="en-US" smtClean="0"/>
              <a:t>9</a:t>
            </a:fld>
            <a:endParaRPr kumimoji="1" lang="zh-TW" altLang="en-US"/>
          </a:p>
        </p:txBody>
      </p:sp>
    </p:spTree>
    <p:extLst>
      <p:ext uri="{BB962C8B-B14F-4D97-AF65-F5344CB8AC3E}">
        <p14:creationId xmlns:p14="http://schemas.microsoft.com/office/powerpoint/2010/main" val="272203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273409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a:t>效能表放大</a:t>
            </a:r>
            <a:endParaRPr kumimoji="1" lang="en-US" altLang="zh-TW"/>
          </a:p>
          <a:p>
            <a:r>
              <a:rPr kumimoji="1" lang="en-US" altLang="zh-TW"/>
              <a:t>AM</a:t>
            </a:r>
          </a:p>
          <a:p>
            <a:r>
              <a:rPr kumimoji="1" lang="en-US" altLang="zh-TW"/>
              <a:t>IOPS </a:t>
            </a:r>
            <a:r>
              <a:rPr kumimoji="1" lang="zh-TW" altLang="en-US"/>
              <a:t>粗體</a:t>
            </a: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255098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726C7B-4EB9-4A48-9689-615894C5765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BEE6BD4-DE85-4AAE-9221-1C2E810B8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210A419D-113C-4E6D-AB1B-62196CF9FC7F}"/>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5" name="頁尾版面配置區 4">
            <a:extLst>
              <a:ext uri="{FF2B5EF4-FFF2-40B4-BE49-F238E27FC236}">
                <a16:creationId xmlns:a16="http://schemas.microsoft.com/office/drawing/2014/main" id="{A1422095-A5CD-4C1C-BBDF-E8E45A13837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479D7BD-79A8-4D3E-B8F2-ED247335D21C}"/>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209490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標題及內容">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1FF9A87-9D92-4A84-A3A0-5489F5F988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091" b="9091"/>
          <a:stretch/>
        </p:blipFill>
        <p:spPr>
          <a:xfrm>
            <a:off x="0" y="0"/>
            <a:ext cx="12189630" cy="6857999"/>
          </a:xfrm>
          <a:prstGeom prst="rect">
            <a:avLst/>
          </a:prstGeom>
        </p:spPr>
      </p:pic>
    </p:spTree>
    <p:extLst>
      <p:ext uri="{BB962C8B-B14F-4D97-AF65-F5344CB8AC3E}">
        <p14:creationId xmlns:p14="http://schemas.microsoft.com/office/powerpoint/2010/main" val="141062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標題及內容">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1FF9A87-9D92-4A84-A3A0-5489F5F988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89630" cy="6857999"/>
          </a:xfrm>
          <a:prstGeom prst="rect">
            <a:avLst/>
          </a:prstGeom>
        </p:spPr>
      </p:pic>
    </p:spTree>
    <p:extLst>
      <p:ext uri="{BB962C8B-B14F-4D97-AF65-F5344CB8AC3E}">
        <p14:creationId xmlns:p14="http://schemas.microsoft.com/office/powerpoint/2010/main" val="46389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B3C744-E45F-4FBE-B8DB-E747D9D85D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7999"/>
          </a:xfrm>
          <a:prstGeom prst="rect">
            <a:avLst/>
          </a:prstGeom>
        </p:spPr>
      </p:pic>
      <p:pic>
        <p:nvPicPr>
          <p:cNvPr id="6" name="圖形 5">
            <a:extLst>
              <a:ext uri="{FF2B5EF4-FFF2-40B4-BE49-F238E27FC236}">
                <a16:creationId xmlns:a16="http://schemas.microsoft.com/office/drawing/2014/main" id="{F574BD79-BFD7-4EE3-B2A1-7FFB118ED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99847" y="171450"/>
            <a:ext cx="792305" cy="142875"/>
          </a:xfrm>
          <a:prstGeom prst="rect">
            <a:avLst/>
          </a:prstGeom>
        </p:spPr>
      </p:pic>
    </p:spTree>
    <p:extLst>
      <p:ext uri="{BB962C8B-B14F-4D97-AF65-F5344CB8AC3E}">
        <p14:creationId xmlns:p14="http://schemas.microsoft.com/office/powerpoint/2010/main" val="348078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B3C744-E45F-4FBE-B8DB-E747D9D85D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6" y="0"/>
            <a:ext cx="12189628" cy="6857999"/>
          </a:xfrm>
          <a:prstGeom prst="rect">
            <a:avLst/>
          </a:prstGeom>
        </p:spPr>
      </p:pic>
      <p:pic>
        <p:nvPicPr>
          <p:cNvPr id="6" name="圖形 5">
            <a:extLst>
              <a:ext uri="{FF2B5EF4-FFF2-40B4-BE49-F238E27FC236}">
                <a16:creationId xmlns:a16="http://schemas.microsoft.com/office/drawing/2014/main" id="{F574BD79-BFD7-4EE3-B2A1-7FFB118ED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99847" y="171450"/>
            <a:ext cx="792305" cy="142875"/>
          </a:xfrm>
          <a:prstGeom prst="rect">
            <a:avLst/>
          </a:prstGeom>
        </p:spPr>
      </p:pic>
      <p:sp>
        <p:nvSpPr>
          <p:cNvPr id="5" name="標題 1">
            <a:extLst>
              <a:ext uri="{FF2B5EF4-FFF2-40B4-BE49-F238E27FC236}">
                <a16:creationId xmlns:a16="http://schemas.microsoft.com/office/drawing/2014/main" id="{3068D700-A884-4C2E-AE9D-EAAF610D601A}"/>
              </a:ext>
            </a:extLst>
          </p:cNvPr>
          <p:cNvSpPr>
            <a:spLocks noGrp="1"/>
          </p:cNvSpPr>
          <p:nvPr>
            <p:ph type="title"/>
          </p:nvPr>
        </p:nvSpPr>
        <p:spPr>
          <a:xfrm>
            <a:off x="4174959" y="3428999"/>
            <a:ext cx="7417468" cy="1690688"/>
          </a:xfrm>
        </p:spPr>
        <p:txBody>
          <a:bodyPr/>
          <a:lstStyle>
            <a:lvl1pPr algn="ctr">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15386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B3C744-E45F-4FBE-B8DB-E747D9D85D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50" t="18394" r="11685" b="3349"/>
          <a:stretch/>
        </p:blipFill>
        <p:spPr>
          <a:xfrm>
            <a:off x="1185" y="0"/>
            <a:ext cx="12190815" cy="6858000"/>
          </a:xfrm>
          <a:prstGeom prst="rect">
            <a:avLst/>
          </a:prstGeom>
        </p:spPr>
      </p:pic>
      <p:pic>
        <p:nvPicPr>
          <p:cNvPr id="6" name="圖形 5">
            <a:extLst>
              <a:ext uri="{FF2B5EF4-FFF2-40B4-BE49-F238E27FC236}">
                <a16:creationId xmlns:a16="http://schemas.microsoft.com/office/drawing/2014/main" id="{F574BD79-BFD7-4EE3-B2A1-7FFB118ED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99847" y="171450"/>
            <a:ext cx="792305" cy="142875"/>
          </a:xfrm>
          <a:prstGeom prst="rect">
            <a:avLst/>
          </a:prstGeom>
        </p:spPr>
      </p:pic>
    </p:spTree>
    <p:extLst>
      <p:ext uri="{BB962C8B-B14F-4D97-AF65-F5344CB8AC3E}">
        <p14:creationId xmlns:p14="http://schemas.microsoft.com/office/powerpoint/2010/main" val="695368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6B3C744-E45F-4FBE-B8DB-E747D9D85DE5}"/>
              </a:ext>
            </a:extLst>
          </p:cNvPr>
          <p:cNvPicPr>
            <a:picLocks noChangeAspect="1"/>
          </p:cNvPicPr>
          <p:nvPr userDrawn="1"/>
        </p:nvPicPr>
        <p:blipFill>
          <a:blip r:embed="rId2">
            <a:extLst>
              <a:ext uri="{28A0092B-C50C-407E-A947-70E740481C1C}">
                <a14:useLocalDpi xmlns:a14="http://schemas.microsoft.com/office/drawing/2010/main" val="0"/>
              </a:ext>
            </a:extLst>
          </a:blip>
          <a:srcRect t="5" b="5"/>
          <a:stretch/>
        </p:blipFill>
        <p:spPr>
          <a:xfrm>
            <a:off x="1185" y="0"/>
            <a:ext cx="12190815" cy="6858000"/>
          </a:xfrm>
          <a:prstGeom prst="rect">
            <a:avLst/>
          </a:prstGeom>
        </p:spPr>
      </p:pic>
      <p:pic>
        <p:nvPicPr>
          <p:cNvPr id="6" name="圖形 5">
            <a:extLst>
              <a:ext uri="{FF2B5EF4-FFF2-40B4-BE49-F238E27FC236}">
                <a16:creationId xmlns:a16="http://schemas.microsoft.com/office/drawing/2014/main" id="{F574BD79-BFD7-4EE3-B2A1-7FFB118EDE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99847" y="171450"/>
            <a:ext cx="792305" cy="142875"/>
          </a:xfrm>
          <a:prstGeom prst="rect">
            <a:avLst/>
          </a:prstGeom>
        </p:spPr>
      </p:pic>
    </p:spTree>
    <p:extLst>
      <p:ext uri="{BB962C8B-B14F-4D97-AF65-F5344CB8AC3E}">
        <p14:creationId xmlns:p14="http://schemas.microsoft.com/office/powerpoint/2010/main" val="24600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F5D576-2AFD-4995-81C6-7CA507A99862}"/>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029EE962-7225-4DBB-8236-D12B366D2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9F375888-BE8B-41CE-A59F-444BAB2171FF}"/>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5" name="頁尾版面配置區 4">
            <a:extLst>
              <a:ext uri="{FF2B5EF4-FFF2-40B4-BE49-F238E27FC236}">
                <a16:creationId xmlns:a16="http://schemas.microsoft.com/office/drawing/2014/main" id="{C0302C40-FF1E-42DE-A82B-2AB8C10D54E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6821D86-613A-44D6-9774-355830050D06}"/>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178826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F109D2-0FDE-4273-BE34-AC0F6019AB7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7D9BF8F-7105-4F92-8B07-C2803302DE63}"/>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03DB482-3F82-4C29-AFBD-1053A1959ACD}"/>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0D617C2-3ACC-4878-8960-9E45C0DBAB7C}"/>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6" name="頁尾版面配置區 5">
            <a:extLst>
              <a:ext uri="{FF2B5EF4-FFF2-40B4-BE49-F238E27FC236}">
                <a16:creationId xmlns:a16="http://schemas.microsoft.com/office/drawing/2014/main" id="{7393D446-946C-41A3-83D7-DF5B7F86EBC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249549C-9B62-4AAD-9E3B-5E22A3AE7D6C}"/>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2600366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791B94-26E6-4C5E-901E-6E0734FB1D41}"/>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8D8D272-EA50-4501-A0C0-3B73C85E6F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863DB80A-D801-4728-873E-C0A9CE5CBE1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C1CA4A4-BB7E-436B-B4A9-58E338501A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3D670E5-26CE-480A-A264-70631BB4C6A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4DAE78D-46B3-41D2-A836-A5563D7704A2}"/>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8" name="頁尾版面配置區 7">
            <a:extLst>
              <a:ext uri="{FF2B5EF4-FFF2-40B4-BE49-F238E27FC236}">
                <a16:creationId xmlns:a16="http://schemas.microsoft.com/office/drawing/2014/main" id="{FC4B572E-29A5-48CB-9620-AC429CA17D98}"/>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591AEFF-E9FF-49DA-95EC-633C272417F9}"/>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2170325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561195-8CAA-4216-B09D-79A1B8EE363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C827BF6-1819-40B5-BE25-7C8D5FCADDB6}"/>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4" name="頁尾版面配置區 3">
            <a:extLst>
              <a:ext uri="{FF2B5EF4-FFF2-40B4-BE49-F238E27FC236}">
                <a16:creationId xmlns:a16="http://schemas.microsoft.com/office/drawing/2014/main" id="{759F3343-44FE-4730-9D53-13620F51653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3094BD9A-CC00-41D7-A249-9923D4DD89C2}"/>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371067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內容">
    <p:spTree>
      <p:nvGrpSpPr>
        <p:cNvPr id="1" name=""/>
        <p:cNvGrpSpPr/>
        <p:nvPr/>
      </p:nvGrpSpPr>
      <p:grpSpPr>
        <a:xfrm>
          <a:off x="0" y="0"/>
          <a:ext cx="0" cy="0"/>
          <a:chOff x="0" y="0"/>
          <a:chExt cx="0" cy="0"/>
        </a:xfrm>
      </p:grpSpPr>
      <p:pic>
        <p:nvPicPr>
          <p:cNvPr id="8" name="圖片 7" descr="一張含有 火車, 小, 坐, 跑道 的圖片&#10;&#10;自動產生的描述">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283218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A83CC57-0413-4B0F-B041-22FF996CE12E}"/>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3" name="頁尾版面配置區 2">
            <a:extLst>
              <a:ext uri="{FF2B5EF4-FFF2-40B4-BE49-F238E27FC236}">
                <a16:creationId xmlns:a16="http://schemas.microsoft.com/office/drawing/2014/main" id="{B53BA7FA-C73E-4531-8E17-8367B56826E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400B9E4-82D0-411D-B687-E01C497486D2}"/>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197527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3278E5-6E05-4274-ADFD-10B7E5839FD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CB57E30-0EA3-42E2-8EB4-2B93DD298C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BA1B8B5-C6BF-45F2-9E6A-4B991BFFE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6F421A1-ABE5-4BF0-B686-0D8ECE107F62}"/>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6" name="頁尾版面配置區 5">
            <a:extLst>
              <a:ext uri="{FF2B5EF4-FFF2-40B4-BE49-F238E27FC236}">
                <a16:creationId xmlns:a16="http://schemas.microsoft.com/office/drawing/2014/main" id="{EA7F4C14-85C6-4534-85EE-5E335C7685D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BD08C58-59D1-4200-9469-6A38EA81D693}"/>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283735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B7ABA9-F58F-4FD1-AC58-16CF8C8BEA4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3208EE9F-4EDE-4030-B1A4-E70626442E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99C0DF8-938E-494B-A442-3D30E403E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8CB1F98-B23C-4400-981A-E5198FB1DC1C}"/>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6" name="頁尾版面配置區 5">
            <a:extLst>
              <a:ext uri="{FF2B5EF4-FFF2-40B4-BE49-F238E27FC236}">
                <a16:creationId xmlns:a16="http://schemas.microsoft.com/office/drawing/2014/main" id="{26023DFB-A82A-48DB-B93F-8B9ECF8DE7F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9C5AC0A-073E-4AED-BCA5-55A9D6D63AEE}"/>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24751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82B8EF-3678-4066-AD48-A705ACF5EC5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12FFE04-B421-4D0C-B64C-A77FE0822C64}"/>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4F9E213-0543-4980-A4DD-D1B8D361F421}"/>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5" name="頁尾版面配置區 4">
            <a:extLst>
              <a:ext uri="{FF2B5EF4-FFF2-40B4-BE49-F238E27FC236}">
                <a16:creationId xmlns:a16="http://schemas.microsoft.com/office/drawing/2014/main" id="{C7E3BC71-3614-4BC3-902F-E6D1C5D0F91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8E92EB7-1D45-4E5F-A2C8-9D41BBBEF5A6}"/>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4186918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33E6820-596D-4B14-BA2D-C2DFDAB31718}"/>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B3BC3A6-C326-43CA-95FB-BBD2995E342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FD6FF92-4F15-4F11-9CAE-BF45408F3C8C}"/>
              </a:ext>
            </a:extLst>
          </p:cNvPr>
          <p:cNvSpPr>
            <a:spLocks noGrp="1"/>
          </p:cNvSpPr>
          <p:nvPr>
            <p:ph type="dt" sz="half" idx="10"/>
          </p:nvPr>
        </p:nvSpPr>
        <p:spPr/>
        <p:txBody>
          <a:bodyPr/>
          <a:lstStyle/>
          <a:p>
            <a:fld id="{A1D87115-881F-43BC-9CFF-0FF2A0A0069F}" type="datetimeFigureOut">
              <a:rPr lang="zh-TW" altLang="en-US" smtClean="0"/>
              <a:t>2020/11/18</a:t>
            </a:fld>
            <a:endParaRPr lang="zh-TW" altLang="en-US"/>
          </a:p>
        </p:txBody>
      </p:sp>
      <p:sp>
        <p:nvSpPr>
          <p:cNvPr id="5" name="頁尾版面配置區 4">
            <a:extLst>
              <a:ext uri="{FF2B5EF4-FFF2-40B4-BE49-F238E27FC236}">
                <a16:creationId xmlns:a16="http://schemas.microsoft.com/office/drawing/2014/main" id="{D8D09F9D-D380-4F3D-84E1-2DBD9C8FE10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44D8B1F-EA4D-4505-8711-1AD1F2966E7A}"/>
              </a:ext>
            </a:extLst>
          </p:cNvPr>
          <p:cNvSpPr>
            <a:spLocks noGrp="1"/>
          </p:cNvSpPr>
          <p:nvPr>
            <p:ph type="sldNum" sz="quarter" idx="12"/>
          </p:nvPr>
        </p:nvSpPr>
        <p:spPr/>
        <p:txBody>
          <a:body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3484467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82" y="1"/>
            <a:ext cx="12189037" cy="6857999"/>
          </a:xfrm>
          <a:prstGeom prst="rect">
            <a:avLst/>
          </a:prstGeom>
        </p:spPr>
      </p:pic>
      <p:pic>
        <p:nvPicPr>
          <p:cNvPr id="4" name="圖片 3">
            <a:extLst>
              <a:ext uri="{FF2B5EF4-FFF2-40B4-BE49-F238E27FC236}">
                <a16:creationId xmlns:a16="http://schemas.microsoft.com/office/drawing/2014/main" id="{30A51D8C-B55D-4469-90AB-1AF32ADABB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84" y="0"/>
            <a:ext cx="12189629" cy="6858000"/>
          </a:xfrm>
          <a:prstGeom prst="rect">
            <a:avLst/>
          </a:prstGeom>
        </p:spPr>
      </p:pic>
    </p:spTree>
    <p:extLst>
      <p:ext uri="{BB962C8B-B14F-4D97-AF65-F5344CB8AC3E}">
        <p14:creationId xmlns:p14="http://schemas.microsoft.com/office/powerpoint/2010/main" val="3472757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82" y="168"/>
            <a:ext cx="12189037" cy="6857665"/>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61927" y="33866"/>
            <a:ext cx="119108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492055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17C4-D855-4EF0-A7C8-C2BC0D1B62DA}"/>
              </a:ext>
            </a:extLst>
          </p:cNvPr>
          <p:cNvSpPr>
            <a:spLocks noGrp="1"/>
          </p:cNvSpPr>
          <p:nvPr>
            <p:ph type="ctrTitle"/>
          </p:nvPr>
        </p:nvSpPr>
        <p:spPr>
          <a:xfrm>
            <a:off x="533401" y="1333501"/>
            <a:ext cx="10248900" cy="2171700"/>
          </a:xfrm>
        </p:spPr>
        <p:txBody>
          <a:bodyPr anchor="b">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F6BFD89F-BA22-4E19-9C17-F74513996CAC}"/>
              </a:ext>
            </a:extLst>
          </p:cNvPr>
          <p:cNvSpPr>
            <a:spLocks noGrp="1"/>
          </p:cNvSpPr>
          <p:nvPr>
            <p:ph type="subTitle" idx="1" hasCustomPrompt="1"/>
          </p:nvPr>
        </p:nvSpPr>
        <p:spPr>
          <a:xfrm>
            <a:off x="533401" y="4114801"/>
            <a:ext cx="10248900" cy="419100"/>
          </a:xfrm>
        </p:spPr>
        <p:txBody>
          <a:bodyPr>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Presenter’s Name</a:t>
            </a:r>
          </a:p>
        </p:txBody>
      </p:sp>
      <p:pic>
        <p:nvPicPr>
          <p:cNvPr id="11" name="Graphic 10">
            <a:extLst>
              <a:ext uri="{FF2B5EF4-FFF2-40B4-BE49-F238E27FC236}">
                <a16:creationId xmlns:a16="http://schemas.microsoft.com/office/drawing/2014/main" id="{79177672-FE98-4C04-A9DD-C93F82BF6EF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286" y="452847"/>
            <a:ext cx="3222175" cy="436624"/>
          </a:xfrm>
          <a:prstGeom prst="rect">
            <a:avLst/>
          </a:prstGeom>
        </p:spPr>
      </p:pic>
      <p:pic>
        <p:nvPicPr>
          <p:cNvPr id="14" name="Picture 13">
            <a:extLst>
              <a:ext uri="{FF2B5EF4-FFF2-40B4-BE49-F238E27FC236}">
                <a16:creationId xmlns:a16="http://schemas.microsoft.com/office/drawing/2014/main" id="{AA4318E6-7F44-4356-B14B-13BA748AC8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8"/>
          <a:stretch/>
        </p:blipFill>
        <p:spPr>
          <a:xfrm rot="10800000">
            <a:off x="0" y="-1"/>
            <a:ext cx="281885" cy="6858001"/>
          </a:xfrm>
          <a:prstGeom prst="rect">
            <a:avLst/>
          </a:prstGeom>
        </p:spPr>
      </p:pic>
      <p:sp>
        <p:nvSpPr>
          <p:cNvPr id="16" name="Text Placeholder 15">
            <a:extLst>
              <a:ext uri="{FF2B5EF4-FFF2-40B4-BE49-F238E27FC236}">
                <a16:creationId xmlns:a16="http://schemas.microsoft.com/office/drawing/2014/main" id="{50739740-E1B8-41F0-85F7-919F06D28F08}"/>
              </a:ext>
            </a:extLst>
          </p:cNvPr>
          <p:cNvSpPr>
            <a:spLocks noGrp="1"/>
          </p:cNvSpPr>
          <p:nvPr>
            <p:ph type="body" sz="quarter" idx="10" hasCustomPrompt="1"/>
          </p:nvPr>
        </p:nvSpPr>
        <p:spPr>
          <a:xfrm>
            <a:off x="533400" y="4533900"/>
            <a:ext cx="10248901" cy="533400"/>
          </a:xfrm>
        </p:spPr>
        <p:txBody>
          <a:bodyPr>
            <a:noAutofit/>
          </a:bodyPr>
          <a:lstStyle>
            <a:lvl1pPr marL="0" indent="0">
              <a:buNone/>
              <a:defRPr/>
            </a:lvl1pPr>
          </a:lstStyle>
          <a:p>
            <a:r>
              <a:rPr lang="en-US"/>
              <a:t>Presenter’s Title</a:t>
            </a:r>
          </a:p>
        </p:txBody>
      </p:sp>
      <p:sp>
        <p:nvSpPr>
          <p:cNvPr id="18" name="Text Placeholder 17">
            <a:extLst>
              <a:ext uri="{FF2B5EF4-FFF2-40B4-BE49-F238E27FC236}">
                <a16:creationId xmlns:a16="http://schemas.microsoft.com/office/drawing/2014/main" id="{D54B0E95-1AD7-406D-9E12-D4533732968C}"/>
              </a:ext>
            </a:extLst>
          </p:cNvPr>
          <p:cNvSpPr>
            <a:spLocks noGrp="1"/>
          </p:cNvSpPr>
          <p:nvPr>
            <p:ph type="body" sz="quarter" idx="11"/>
          </p:nvPr>
        </p:nvSpPr>
        <p:spPr>
          <a:xfrm>
            <a:off x="533401" y="5067300"/>
            <a:ext cx="10248900" cy="461963"/>
          </a:xfrm>
        </p:spPr>
        <p:txBody>
          <a:bodyPr>
            <a:noAutofit/>
          </a:bodyPr>
          <a:lstStyle>
            <a:lvl1pPr marL="0" indent="0">
              <a:buNone/>
              <a:defRPr sz="2000"/>
            </a:lvl1pPr>
          </a:lstStyle>
          <a:p>
            <a:pPr lvl="0"/>
            <a:r>
              <a:rPr lang="en-US"/>
              <a:t>Edit Master text styles</a:t>
            </a:r>
          </a:p>
        </p:txBody>
      </p:sp>
    </p:spTree>
    <p:extLst>
      <p:ext uri="{BB962C8B-B14F-4D97-AF65-F5344CB8AC3E}">
        <p14:creationId xmlns:p14="http://schemas.microsoft.com/office/powerpoint/2010/main" val="335348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8">
          <p15:clr>
            <a:srgbClr val="FBAE40"/>
          </p15:clr>
        </p15:guide>
        <p15:guide id="2" pos="3840">
          <p15:clr>
            <a:srgbClr val="FBAE40"/>
          </p15:clr>
        </p15:guide>
        <p15:guide id="3" pos="6792">
          <p15:clr>
            <a:srgbClr val="FBAE40"/>
          </p15:clr>
        </p15:guide>
        <p15:guide id="4" orient="horz" pos="2592">
          <p15:clr>
            <a:srgbClr val="FBAE40"/>
          </p15:clr>
        </p15:guide>
        <p15:guide id="5" orient="horz" pos="2856">
          <p15:clr>
            <a:srgbClr val="FBAE40"/>
          </p15:clr>
        </p15:guide>
        <p15:guide id="6" orient="horz" pos="31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1551-C0A0-4E87-92CF-F361AB9BA22E}"/>
              </a:ext>
            </a:extLst>
          </p:cNvPr>
          <p:cNvSpPr>
            <a:spLocks noGrp="1"/>
          </p:cNvSpPr>
          <p:nvPr>
            <p:ph type="title"/>
          </p:nvPr>
        </p:nvSpPr>
        <p:spPr>
          <a:xfrm>
            <a:off x="533400" y="191000"/>
            <a:ext cx="11201400" cy="571000"/>
          </a:xfrm>
        </p:spPr>
        <p:txBody>
          <a:bodyPr>
            <a:noAutofit/>
          </a:bodyPr>
          <a:lstStyle/>
          <a:p>
            <a:r>
              <a:rPr lang="en-US"/>
              <a:t>Click to edit Master title style</a:t>
            </a:r>
          </a:p>
        </p:txBody>
      </p:sp>
      <p:sp>
        <p:nvSpPr>
          <p:cNvPr id="8" name="Text Placeholder 7">
            <a:extLst>
              <a:ext uri="{FF2B5EF4-FFF2-40B4-BE49-F238E27FC236}">
                <a16:creationId xmlns:a16="http://schemas.microsoft.com/office/drawing/2014/main" id="{886A6BEE-FF3B-47E3-B20E-4F97A56E6683}"/>
              </a:ext>
            </a:extLst>
          </p:cNvPr>
          <p:cNvSpPr>
            <a:spLocks noGrp="1"/>
          </p:cNvSpPr>
          <p:nvPr>
            <p:ph type="body" sz="quarter" idx="13"/>
          </p:nvPr>
        </p:nvSpPr>
        <p:spPr>
          <a:xfrm>
            <a:off x="533240" y="762001"/>
            <a:ext cx="11201560" cy="571500"/>
          </a:xfrm>
        </p:spPr>
        <p:txBody>
          <a:bodyPr lIns="0" tIns="0" rIns="0" bIns="0">
            <a:noAutofit/>
          </a:bodyPr>
          <a:lstStyle>
            <a:lvl1pPr marL="0" indent="0">
              <a:lnSpc>
                <a:spcPct val="95000"/>
              </a:lnSpc>
              <a:spcBef>
                <a:spcPts val="1200"/>
              </a:spcBef>
              <a:buNone/>
              <a:defRPr sz="2200" b="1">
                <a:solidFill>
                  <a:schemeClr val="tx2"/>
                </a:solidFill>
                <a:latin typeface="Verdana" panose="020B0604030504040204" pitchFamily="34" charset="0"/>
                <a:ea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4600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1551-C0A0-4E87-92CF-F361AB9BA22E}"/>
              </a:ext>
            </a:extLst>
          </p:cNvPr>
          <p:cNvSpPr>
            <a:spLocks noGrp="1"/>
          </p:cNvSpPr>
          <p:nvPr>
            <p:ph type="title"/>
          </p:nvPr>
        </p:nvSpPr>
        <p:spPr>
          <a:xfrm>
            <a:off x="533400" y="191000"/>
            <a:ext cx="11201400" cy="571000"/>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F0F12E5-B09E-4DD7-A194-E9095F7C4F58}"/>
              </a:ext>
            </a:extLst>
          </p:cNvPr>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886A6BEE-FF3B-47E3-B20E-4F97A56E6683}"/>
              </a:ext>
            </a:extLst>
          </p:cNvPr>
          <p:cNvSpPr>
            <a:spLocks noGrp="1"/>
          </p:cNvSpPr>
          <p:nvPr>
            <p:ph type="body" sz="quarter" idx="13"/>
          </p:nvPr>
        </p:nvSpPr>
        <p:spPr>
          <a:xfrm>
            <a:off x="533400" y="762001"/>
            <a:ext cx="11201560" cy="571500"/>
          </a:xfrm>
        </p:spPr>
        <p:txBody>
          <a:bodyPr lIns="0" tIns="0" rIns="0" bIns="0">
            <a:noAutofit/>
          </a:bodyPr>
          <a:lstStyle>
            <a:lvl1pPr marL="0" indent="0">
              <a:lnSpc>
                <a:spcPct val="95000"/>
              </a:lnSpc>
              <a:spcBef>
                <a:spcPts val="1200"/>
              </a:spcBef>
              <a:buNone/>
              <a:defRPr sz="2200" b="1">
                <a:solidFill>
                  <a:schemeClr val="tx2"/>
                </a:solidFill>
                <a:latin typeface="Verdana" panose="020B0604030504040204" pitchFamily="34" charset="0"/>
                <a:ea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42807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標題及內容">
    <p:spTree>
      <p:nvGrpSpPr>
        <p:cNvPr id="1" name=""/>
        <p:cNvGrpSpPr/>
        <p:nvPr/>
      </p:nvGrpSpPr>
      <p:grpSpPr>
        <a:xfrm>
          <a:off x="0" y="0"/>
          <a:ext cx="0" cy="0"/>
          <a:chOff x="0" y="0"/>
          <a:chExt cx="0" cy="0"/>
        </a:xfrm>
      </p:grpSpPr>
      <p:pic>
        <p:nvPicPr>
          <p:cNvPr id="8" name="圖片 7" descr="一張含有 火車, 小, 坐, 跑道 的圖片&#10;&#10;自動產生的描述">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cxnSp>
        <p:nvCxnSpPr>
          <p:cNvPr id="5" name="直線接點 4">
            <a:extLst>
              <a:ext uri="{FF2B5EF4-FFF2-40B4-BE49-F238E27FC236}">
                <a16:creationId xmlns:a16="http://schemas.microsoft.com/office/drawing/2014/main" id="{2C63D443-C82C-4349-A034-012D09DB89A2}"/>
              </a:ext>
            </a:extLst>
          </p:cNvPr>
          <p:cNvCxnSpPr>
            <a:cxnSpLocks/>
          </p:cNvCxnSpPr>
          <p:nvPr userDrawn="1"/>
        </p:nvCxnSpPr>
        <p:spPr>
          <a:xfrm flipV="1">
            <a:off x="10214113" y="5257147"/>
            <a:ext cx="0" cy="1261640"/>
          </a:xfrm>
          <a:prstGeom prst="line">
            <a:avLst/>
          </a:prstGeom>
          <a:ln>
            <a:gradFill>
              <a:gsLst>
                <a:gs pos="23000">
                  <a:srgbClr val="0D0D0D"/>
                </a:gs>
                <a:gs pos="0">
                  <a:schemeClr val="tx1">
                    <a:lumMod val="95000"/>
                    <a:lumOff val="5000"/>
                    <a:alpha val="0"/>
                  </a:schemeClr>
                </a:gs>
                <a:gs pos="100000">
                  <a:schemeClr val="tx1">
                    <a:lumMod val="95000"/>
                    <a:lumOff val="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0CEA379A-92CD-45E9-A4A9-BADEDCAFE0CC}"/>
              </a:ext>
            </a:extLst>
          </p:cNvPr>
          <p:cNvCxnSpPr>
            <a:cxnSpLocks/>
          </p:cNvCxnSpPr>
          <p:nvPr userDrawn="1"/>
        </p:nvCxnSpPr>
        <p:spPr>
          <a:xfrm flipV="1">
            <a:off x="1643269" y="5257147"/>
            <a:ext cx="0" cy="1261640"/>
          </a:xfrm>
          <a:prstGeom prst="line">
            <a:avLst/>
          </a:prstGeom>
          <a:ln>
            <a:gradFill>
              <a:gsLst>
                <a:gs pos="23000">
                  <a:srgbClr val="0D0D0D"/>
                </a:gs>
                <a:gs pos="0">
                  <a:schemeClr val="tx1">
                    <a:lumMod val="95000"/>
                    <a:lumOff val="5000"/>
                    <a:alpha val="0"/>
                  </a:schemeClr>
                </a:gs>
                <a:gs pos="100000">
                  <a:schemeClr val="tx1">
                    <a:lumMod val="95000"/>
                    <a:lumOff val="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1F1F9234-99C3-4CF1-BDA5-B19E589C94B2}"/>
              </a:ext>
            </a:extLst>
          </p:cNvPr>
          <p:cNvCxnSpPr/>
          <p:nvPr userDrawn="1"/>
        </p:nvCxnSpPr>
        <p:spPr>
          <a:xfrm>
            <a:off x="815008" y="3809657"/>
            <a:ext cx="1013792" cy="0"/>
          </a:xfrm>
          <a:prstGeom prst="line">
            <a:avLst/>
          </a:prstGeom>
          <a:ln>
            <a:gradFill>
              <a:gsLst>
                <a:gs pos="23000">
                  <a:srgbClr val="0D0D0D"/>
                </a:gs>
                <a:gs pos="0">
                  <a:schemeClr val="tx1">
                    <a:lumMod val="95000"/>
                    <a:lumOff val="5000"/>
                    <a:alpha val="0"/>
                  </a:schemeClr>
                </a:gs>
                <a:gs pos="100000">
                  <a:schemeClr val="tx1">
                    <a:lumMod val="95000"/>
                    <a:lumOff val="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F5A8FFF5-0739-4DD7-AE2E-08B2B9A1178D}"/>
              </a:ext>
            </a:extLst>
          </p:cNvPr>
          <p:cNvCxnSpPr/>
          <p:nvPr userDrawn="1"/>
        </p:nvCxnSpPr>
        <p:spPr>
          <a:xfrm>
            <a:off x="815008" y="5499000"/>
            <a:ext cx="1013792" cy="0"/>
          </a:xfrm>
          <a:prstGeom prst="line">
            <a:avLst/>
          </a:prstGeom>
          <a:ln>
            <a:gradFill>
              <a:gsLst>
                <a:gs pos="23000">
                  <a:srgbClr val="0D0D0D"/>
                </a:gs>
                <a:gs pos="0">
                  <a:schemeClr val="tx1">
                    <a:lumMod val="95000"/>
                    <a:lumOff val="5000"/>
                    <a:alpha val="0"/>
                  </a:schemeClr>
                </a:gs>
                <a:gs pos="100000">
                  <a:schemeClr val="tx1">
                    <a:lumMod val="95000"/>
                    <a:lumOff val="5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C8E87243-A25B-44E2-A2EC-F4BEA5F7F951}"/>
              </a:ext>
            </a:extLst>
          </p:cNvPr>
          <p:cNvCxnSpPr/>
          <p:nvPr userDrawn="1"/>
        </p:nvCxnSpPr>
        <p:spPr>
          <a:xfrm>
            <a:off x="1321904" y="3043062"/>
            <a:ext cx="1013792" cy="0"/>
          </a:xfrm>
          <a:prstGeom prst="line">
            <a:avLst/>
          </a:prstGeom>
          <a:ln>
            <a:gradFill>
              <a:gsLst>
                <a:gs pos="23000">
                  <a:srgbClr val="0D0D0D"/>
                </a:gs>
                <a:gs pos="0">
                  <a:schemeClr val="tx1">
                    <a:lumMod val="95000"/>
                    <a:lumOff val="5000"/>
                    <a:alpha val="0"/>
                  </a:schemeClr>
                </a:gs>
                <a:gs pos="100000">
                  <a:schemeClr val="tx1">
                    <a:lumMod val="95000"/>
                    <a:lumOff val="500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圖片 10" descr="一張含有 電腦, 立體 的圖片&#10;&#10;自動產生的描述">
            <a:extLst>
              <a:ext uri="{FF2B5EF4-FFF2-40B4-BE49-F238E27FC236}">
                <a16:creationId xmlns:a16="http://schemas.microsoft.com/office/drawing/2014/main" id="{53DC4CDF-B6FD-4E42-8E5B-52A1B33D7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9938" y="3023184"/>
            <a:ext cx="8795500" cy="2502320"/>
          </a:xfrm>
          <a:prstGeom prst="rect">
            <a:avLst/>
          </a:prstGeom>
        </p:spPr>
      </p:pic>
      <p:cxnSp>
        <p:nvCxnSpPr>
          <p:cNvPr id="12" name="直線接點 11">
            <a:extLst>
              <a:ext uri="{FF2B5EF4-FFF2-40B4-BE49-F238E27FC236}">
                <a16:creationId xmlns:a16="http://schemas.microsoft.com/office/drawing/2014/main" id="{3F49F947-BC8E-494B-9D27-599ED410A1BD}"/>
              </a:ext>
            </a:extLst>
          </p:cNvPr>
          <p:cNvCxnSpPr>
            <a:cxnSpLocks/>
          </p:cNvCxnSpPr>
          <p:nvPr userDrawn="1"/>
        </p:nvCxnSpPr>
        <p:spPr>
          <a:xfrm>
            <a:off x="1643269" y="6290913"/>
            <a:ext cx="8570844" cy="0"/>
          </a:xfrm>
          <a:prstGeom prst="line">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760650C3-F58A-42C2-838D-27CA6039C24D}"/>
              </a:ext>
            </a:extLst>
          </p:cNvPr>
          <p:cNvCxnSpPr>
            <a:cxnSpLocks/>
          </p:cNvCxnSpPr>
          <p:nvPr userDrawn="1"/>
        </p:nvCxnSpPr>
        <p:spPr>
          <a:xfrm>
            <a:off x="1200216" y="3804047"/>
            <a:ext cx="0" cy="1694953"/>
          </a:xfrm>
          <a:prstGeom prst="line">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A1906D78-A846-4F3D-9C18-60D227509AF2}"/>
              </a:ext>
            </a:extLst>
          </p:cNvPr>
          <p:cNvCxnSpPr>
            <a:cxnSpLocks/>
          </p:cNvCxnSpPr>
          <p:nvPr userDrawn="1"/>
        </p:nvCxnSpPr>
        <p:spPr>
          <a:xfrm flipV="1">
            <a:off x="1200216" y="3062941"/>
            <a:ext cx="739197" cy="741106"/>
          </a:xfrm>
          <a:prstGeom prst="line">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93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1551-C0A0-4E87-92CF-F361AB9BA22E}"/>
              </a:ext>
            </a:extLst>
          </p:cNvPr>
          <p:cNvSpPr>
            <a:spLocks noGrp="1"/>
          </p:cNvSpPr>
          <p:nvPr>
            <p:ph type="title"/>
          </p:nvPr>
        </p:nvSpPr>
        <p:spPr>
          <a:xfrm>
            <a:off x="533400" y="191000"/>
            <a:ext cx="11201400" cy="571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F0F12E5-B09E-4DD7-A194-E9095F7C4F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3866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83" y="1690"/>
            <a:ext cx="12189035" cy="6854617"/>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23826" y="33866"/>
            <a:ext cx="119489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29359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52" y="262"/>
            <a:ext cx="12188693" cy="6857473"/>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23826" y="33866"/>
            <a:ext cx="119489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403906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標題投影片">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B3BBD45-A6BB-4188-92E6-949E03EE42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82" y="168"/>
            <a:ext cx="12189037" cy="6857665"/>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23826" y="33866"/>
            <a:ext cx="119489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pic>
        <p:nvPicPr>
          <p:cNvPr id="2" name="圖片 1">
            <a:extLst>
              <a:ext uri="{FF2B5EF4-FFF2-40B4-BE49-F238E27FC236}">
                <a16:creationId xmlns:a16="http://schemas.microsoft.com/office/drawing/2014/main" id="{A82EE623-E5DE-424D-8F5A-C7744368F8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488435" y="1739579"/>
            <a:ext cx="5085933" cy="4940940"/>
          </a:xfrm>
          <a:prstGeom prst="rect">
            <a:avLst/>
          </a:prstGeom>
          <a:effectLst>
            <a:outerShdw blurRad="203200" dist="304800" dir="2700000" algn="tl" rotWithShape="0">
              <a:prstClr val="black">
                <a:alpha val="40000"/>
              </a:prstClr>
            </a:outerShdw>
          </a:effectLst>
        </p:spPr>
      </p:pic>
    </p:spTree>
    <p:extLst>
      <p:ext uri="{BB962C8B-B14F-4D97-AF65-F5344CB8AC3E}">
        <p14:creationId xmlns:p14="http://schemas.microsoft.com/office/powerpoint/2010/main" val="2851410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54" y="262"/>
            <a:ext cx="12188693" cy="6857473"/>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23826" y="33866"/>
            <a:ext cx="119489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86121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0633A14-886C-4F9F-BC19-E4FC929BC1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52" y="262"/>
            <a:ext cx="12188693" cy="6857473"/>
          </a:xfrm>
          <a:prstGeom prst="rect">
            <a:avLst/>
          </a:prstGeom>
        </p:spPr>
      </p:pic>
      <p:sp>
        <p:nvSpPr>
          <p:cNvPr id="4" name="Title 1">
            <a:extLst>
              <a:ext uri="{FF2B5EF4-FFF2-40B4-BE49-F238E27FC236}">
                <a16:creationId xmlns:a16="http://schemas.microsoft.com/office/drawing/2014/main" id="{84F196F8-68D1-420D-9B94-A158CE357AA5}"/>
              </a:ext>
            </a:extLst>
          </p:cNvPr>
          <p:cNvSpPr>
            <a:spLocks noGrp="1"/>
          </p:cNvSpPr>
          <p:nvPr>
            <p:ph type="title"/>
          </p:nvPr>
        </p:nvSpPr>
        <p:spPr>
          <a:xfrm>
            <a:off x="123826" y="33866"/>
            <a:ext cx="11948903" cy="1528233"/>
          </a:xfrm>
          <a:prstGeom prst="rect">
            <a:avLst/>
          </a:prstGeom>
        </p:spPr>
        <p:txBody>
          <a:bodyPr>
            <a:normAutofit/>
          </a:bodyPr>
          <a:lstStyle>
            <a:lvl1pPr algn="ct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416600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標題及內容">
    <p:spTree>
      <p:nvGrpSpPr>
        <p:cNvPr id="1" name=""/>
        <p:cNvGrpSpPr/>
        <p:nvPr/>
      </p:nvGrpSpPr>
      <p:grpSpPr>
        <a:xfrm>
          <a:off x="0" y="0"/>
          <a:ext cx="0" cy="0"/>
          <a:chOff x="0" y="0"/>
          <a:chExt cx="0" cy="0"/>
        </a:xfrm>
      </p:grpSpPr>
      <p:pic>
        <p:nvPicPr>
          <p:cNvPr id="8" name="圖片 7" descr="一張含有 火車, 小, 坐, 跑道 的圖片&#10;&#10;自動產生的描述">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5" name="矩形: 圓角 4">
            <a:extLst>
              <a:ext uri="{FF2B5EF4-FFF2-40B4-BE49-F238E27FC236}">
                <a16:creationId xmlns:a16="http://schemas.microsoft.com/office/drawing/2014/main" id="{C8211071-F94E-48EF-94D8-67A9DD2BFFAD}"/>
              </a:ext>
            </a:extLst>
          </p:cNvPr>
          <p:cNvSpPr/>
          <p:nvPr userDrawn="1"/>
        </p:nvSpPr>
        <p:spPr>
          <a:xfrm rot="10800000">
            <a:off x="968718" y="2249225"/>
            <a:ext cx="6301211" cy="4868092"/>
          </a:xfrm>
          <a:prstGeom prst="roundRect">
            <a:avLst>
              <a:gd name="adj" fmla="val 6713"/>
            </a:avLst>
          </a:prstGeom>
          <a:gradFill>
            <a:gsLst>
              <a:gs pos="0">
                <a:schemeClr val="tx1">
                  <a:lumMod val="85000"/>
                  <a:lumOff val="15000"/>
                  <a:alpha val="43000"/>
                </a:schemeClr>
              </a:gs>
              <a:gs pos="79000">
                <a:schemeClr val="bg2">
                  <a:lumMod val="10000"/>
                  <a:alpha val="13000"/>
                </a:schemeClr>
              </a:gs>
            </a:gsLst>
            <a:lin ang="5400000" scaled="0"/>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3" name="圖片 2">
            <a:extLst>
              <a:ext uri="{FF2B5EF4-FFF2-40B4-BE49-F238E27FC236}">
                <a16:creationId xmlns:a16="http://schemas.microsoft.com/office/drawing/2014/main" id="{61CF0CA3-9E8D-4161-93CE-3DE3C4ED10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6" t="-4708" r="-1356" b="27404"/>
          <a:stretch/>
        </p:blipFill>
        <p:spPr>
          <a:xfrm>
            <a:off x="1258428" y="1950006"/>
            <a:ext cx="6011501" cy="4912962"/>
          </a:xfrm>
          <a:prstGeom prst="rect">
            <a:avLst/>
          </a:prstGeom>
        </p:spPr>
      </p:pic>
    </p:spTree>
    <p:extLst>
      <p:ext uri="{BB962C8B-B14F-4D97-AF65-F5344CB8AC3E}">
        <p14:creationId xmlns:p14="http://schemas.microsoft.com/office/powerpoint/2010/main" val="581237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81" y="0"/>
            <a:ext cx="12189038" cy="6858000"/>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55819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81" y="1904"/>
            <a:ext cx="12189038" cy="6854191"/>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3377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81" y="167"/>
            <a:ext cx="12189038" cy="6857666"/>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548507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CF25A57-E3DA-4B3E-B458-5FDBB4CEB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7999"/>
          </a:xfrm>
          <a:prstGeom prst="rect">
            <a:avLst/>
          </a:prstGeom>
        </p:spPr>
      </p:pic>
      <p:sp>
        <p:nvSpPr>
          <p:cNvPr id="2" name="標題 1">
            <a:extLst>
              <a:ext uri="{FF2B5EF4-FFF2-40B4-BE49-F238E27FC236}">
                <a16:creationId xmlns:a16="http://schemas.microsoft.com/office/drawing/2014/main" id="{5A1419EE-7326-4A1A-9E48-2E328BC300CE}"/>
              </a:ext>
            </a:extLst>
          </p:cNvPr>
          <p:cNvSpPr>
            <a:spLocks noGrp="1"/>
          </p:cNvSpPr>
          <p:nvPr>
            <p:ph type="title"/>
          </p:nvPr>
        </p:nvSpPr>
        <p:spPr>
          <a:xfrm>
            <a:off x="586409" y="1"/>
            <a:ext cx="11082129" cy="1690688"/>
          </a:xfrm>
        </p:spPr>
        <p:txBody>
          <a:bodyPr/>
          <a:lstStyle>
            <a:lvl1pPr algn="ctr">
              <a:defRPr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1600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331A27D-A185-4E74-B6A2-CEF115F19E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85" y="0"/>
            <a:ext cx="12189630" cy="6857999"/>
          </a:xfrm>
          <a:prstGeom prst="rect">
            <a:avLst/>
          </a:prstGeom>
        </p:spPr>
      </p:pic>
    </p:spTree>
    <p:extLst>
      <p:ext uri="{BB962C8B-B14F-4D97-AF65-F5344CB8AC3E}">
        <p14:creationId xmlns:p14="http://schemas.microsoft.com/office/powerpoint/2010/main" val="43894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40EE0EB-A7CF-471B-9C8D-22C5658A8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AC45487-F2CD-4554-A6C2-886EDAABAA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A1EDD94-A03C-4EA0-B51C-393E065D07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87115-881F-43BC-9CFF-0FF2A0A0069F}" type="datetimeFigureOut">
              <a:rPr lang="zh-TW" altLang="en-US" smtClean="0"/>
              <a:t>2020/11/18</a:t>
            </a:fld>
            <a:endParaRPr lang="zh-TW" altLang="en-US"/>
          </a:p>
        </p:txBody>
      </p:sp>
      <p:sp>
        <p:nvSpPr>
          <p:cNvPr id="5" name="頁尾版面配置區 4">
            <a:extLst>
              <a:ext uri="{FF2B5EF4-FFF2-40B4-BE49-F238E27FC236}">
                <a16:creationId xmlns:a16="http://schemas.microsoft.com/office/drawing/2014/main" id="{F2ED9649-5A6A-4D05-81DE-F2F82FF4A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5A476AB-02A2-49B5-9689-B649AF122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3F656-4DE9-42D2-9F69-FD03314ADE41}" type="slidenum">
              <a:rPr lang="zh-TW" altLang="en-US" smtClean="0"/>
              <a:t>‹#›</a:t>
            </a:fld>
            <a:endParaRPr lang="zh-TW" altLang="en-US"/>
          </a:p>
        </p:txBody>
      </p:sp>
    </p:spTree>
    <p:extLst>
      <p:ext uri="{BB962C8B-B14F-4D97-AF65-F5344CB8AC3E}">
        <p14:creationId xmlns:p14="http://schemas.microsoft.com/office/powerpoint/2010/main" val="802017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2" r:id="rId4"/>
    <p:sldLayoutId id="2147483680" r:id="rId5"/>
    <p:sldLayoutId id="2147483681" r:id="rId6"/>
    <p:sldLayoutId id="2147483679" r:id="rId7"/>
    <p:sldLayoutId id="2147483660" r:id="rId8"/>
    <p:sldLayoutId id="2147483661" r:id="rId9"/>
    <p:sldLayoutId id="2147483678" r:id="rId10"/>
    <p:sldLayoutId id="2147483662" r:id="rId11"/>
    <p:sldLayoutId id="2147483663" r:id="rId12"/>
    <p:sldLayoutId id="2147483664" r:id="rId13"/>
    <p:sldLayoutId id="2147483677" r:id="rId14"/>
    <p:sldLayoutId id="2147483665" r:id="rId15"/>
    <p:sldLayoutId id="214748365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 id="2147483666" r:id="rId25"/>
    <p:sldLayoutId id="2147483667" r:id="rId26"/>
    <p:sldLayoutId id="2147483668" r:id="rId27"/>
    <p:sldLayoutId id="2147483669" r:id="rId28"/>
    <p:sldLayoutId id="2147483670" r:id="rId29"/>
    <p:sldLayoutId id="2147483671" r:id="rId30"/>
    <p:sldLayoutId id="2147483672" r:id="rId31"/>
    <p:sldLayoutId id="2147483673" r:id="rId32"/>
    <p:sldLayoutId id="2147483674" r:id="rId33"/>
    <p:sldLayoutId id="2147483675" r:id="rId34"/>
    <p:sldLayoutId id="2147483676"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xml"/><Relationship Id="rId5" Type="http://schemas.openxmlformats.org/officeDocument/2006/relationships/image" Target="../media/image31.sv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www.amazon.com/" TargetMode="External"/><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35.png"/><Relationship Id="rId4" Type="http://schemas.openxmlformats.org/officeDocument/2006/relationships/hyperlink" Target="https://www.newegg.co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41.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68.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png"/><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105.svg"/><Relationship Id="rId5" Type="http://schemas.openxmlformats.org/officeDocument/2006/relationships/image" Target="../media/image100.pn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sv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svg"/></Relationships>
</file>

<file path=ppt/slides/_rels/slide4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sv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5.png"/><Relationship Id="rId7" Type="http://schemas.openxmlformats.org/officeDocument/2006/relationships/image" Target="../media/image36.png"/><Relationship Id="rId12" Type="http://schemas.openxmlformats.org/officeDocument/2006/relationships/image" Target="../media/image130.png"/><Relationship Id="rId17" Type="http://schemas.openxmlformats.org/officeDocument/2006/relationships/image" Target="../media/image135.svg"/><Relationship Id="rId2" Type="http://schemas.openxmlformats.org/officeDocument/2006/relationships/notesSlide" Target="../notesSlides/notesSlide31.xml"/><Relationship Id="rId16"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129.png"/><Relationship Id="rId5" Type="http://schemas.openxmlformats.org/officeDocument/2006/relationships/image" Target="../media/image70.png"/><Relationship Id="rId15" Type="http://schemas.openxmlformats.org/officeDocument/2006/relationships/image" Target="../media/image133.png"/><Relationship Id="rId10" Type="http://schemas.microsoft.com/office/2007/relationships/hdphoto" Target="../media/hdphoto2.wdp"/><Relationship Id="rId4" Type="http://schemas.openxmlformats.org/officeDocument/2006/relationships/image" Target="../media/image126.svg"/><Relationship Id="rId9" Type="http://schemas.openxmlformats.org/officeDocument/2006/relationships/image" Target="../media/image128.png"/><Relationship Id="rId14" Type="http://schemas.openxmlformats.org/officeDocument/2006/relationships/image" Target="../media/image1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3" Type="http://schemas.openxmlformats.org/officeDocument/2006/relationships/image" Target="../media/image137.svg"/><Relationship Id="rId7" Type="http://schemas.openxmlformats.org/officeDocument/2006/relationships/image" Target="../media/image141.svg"/><Relationship Id="rId12" Type="http://schemas.openxmlformats.org/officeDocument/2006/relationships/image" Target="../media/image55.png"/><Relationship Id="rId2" Type="http://schemas.openxmlformats.org/officeDocument/2006/relationships/image" Target="../media/image136.png"/><Relationship Id="rId1" Type="http://schemas.openxmlformats.org/officeDocument/2006/relationships/slideLayout" Target="../slideLayouts/slideLayout8.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139.sv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45.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svg"/><Relationship Id="rId3" Type="http://schemas.openxmlformats.org/officeDocument/2006/relationships/image" Target="../media/image148.png"/><Relationship Id="rId7" Type="http://schemas.openxmlformats.org/officeDocument/2006/relationships/image" Target="../media/image152.svg"/><Relationship Id="rId12" Type="http://schemas.openxmlformats.org/officeDocument/2006/relationships/image" Target="../media/image157.png"/><Relationship Id="rId2" Type="http://schemas.openxmlformats.org/officeDocument/2006/relationships/image" Target="../media/image147.png"/><Relationship Id="rId1" Type="http://schemas.openxmlformats.org/officeDocument/2006/relationships/slideLayout" Target="../slideLayouts/slideLayout26.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9.png"/></Relationships>
</file>

<file path=ppt/slides/_rels/slide46.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55.png"/><Relationship Id="rId7" Type="http://schemas.openxmlformats.org/officeDocument/2006/relationships/image" Target="../media/image165.png"/><Relationship Id="rId12" Type="http://schemas.openxmlformats.org/officeDocument/2006/relationships/image" Target="../media/image170.svg"/><Relationship Id="rId2" Type="http://schemas.openxmlformats.org/officeDocument/2006/relationships/image" Target="../media/image161.png"/><Relationship Id="rId1" Type="http://schemas.openxmlformats.org/officeDocument/2006/relationships/slideLayout" Target="../slideLayouts/slideLayout26.xml"/><Relationship Id="rId6" Type="http://schemas.openxmlformats.org/officeDocument/2006/relationships/image" Target="../media/image164.jpeg"/><Relationship Id="rId11" Type="http://schemas.openxmlformats.org/officeDocument/2006/relationships/image" Target="../media/image169.png"/><Relationship Id="rId5" Type="http://schemas.openxmlformats.org/officeDocument/2006/relationships/image" Target="../media/image163.svg"/><Relationship Id="rId10" Type="http://schemas.openxmlformats.org/officeDocument/2006/relationships/image" Target="../media/image168.svg"/><Relationship Id="rId4" Type="http://schemas.openxmlformats.org/officeDocument/2006/relationships/image" Target="../media/image162.png"/><Relationship Id="rId9"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sv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78.png"/><Relationship Id="rId2" Type="http://schemas.openxmlformats.org/officeDocument/2006/relationships/image" Target="../media/image176.tiff"/><Relationship Id="rId1" Type="http://schemas.openxmlformats.org/officeDocument/2006/relationships/slideLayout" Target="../slideLayouts/slideLayout2.xml"/><Relationship Id="rId6" Type="http://schemas.openxmlformats.org/officeDocument/2006/relationships/image" Target="../media/image177.png"/><Relationship Id="rId5" Type="http://schemas.microsoft.com/office/2007/relationships/hdphoto" Target="../media/hdphoto3.wdp"/><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svg"/><Relationship Id="rId3" Type="http://schemas.openxmlformats.org/officeDocument/2006/relationships/image" Target="../media/image179.png"/><Relationship Id="rId7" Type="http://schemas.openxmlformats.org/officeDocument/2006/relationships/image" Target="../media/image36.png"/><Relationship Id="rId12" Type="http://schemas.openxmlformats.org/officeDocument/2006/relationships/image" Target="../media/image18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6.svg"/><Relationship Id="rId5" Type="http://schemas.openxmlformats.org/officeDocument/2006/relationships/image" Target="../media/image181.png"/><Relationship Id="rId10" Type="http://schemas.openxmlformats.org/officeDocument/2006/relationships/image" Target="../media/image185.png"/><Relationship Id="rId4" Type="http://schemas.openxmlformats.org/officeDocument/2006/relationships/image" Target="../media/image180.svg"/><Relationship Id="rId9" Type="http://schemas.openxmlformats.org/officeDocument/2006/relationships/image" Target="../media/image18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1.png"/><Relationship Id="rId5" Type="http://schemas.microsoft.com/office/2007/relationships/hdphoto" Target="../media/hdphoto4.wdp"/><Relationship Id="rId4" Type="http://schemas.openxmlformats.org/officeDocument/2006/relationships/image" Target="../media/image190.png"/></Relationships>
</file>

<file path=ppt/slides/_rels/slide53.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93.png"/><Relationship Id="rId7" Type="http://schemas.openxmlformats.org/officeDocument/2006/relationships/image" Target="../media/image19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95.png"/><Relationship Id="rId5" Type="http://schemas.microsoft.com/office/2007/relationships/hdphoto" Target="../media/hdphoto5.wdp"/><Relationship Id="rId4" Type="http://schemas.openxmlformats.org/officeDocument/2006/relationships/image" Target="../media/image194.png"/></Relationships>
</file>

<file path=ppt/slides/_rels/slide5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3.png"/><Relationship Id="rId7" Type="http://schemas.microsoft.com/office/2007/relationships/hdphoto" Target="../media/hdphoto5.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2.svg"/><Relationship Id="rId4" Type="http://schemas.openxmlformats.org/officeDocument/2006/relationships/image" Target="../media/image191.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98.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0.svg"/><Relationship Id="rId7" Type="http://schemas.openxmlformats.org/officeDocument/2006/relationships/image" Target="../media/image201.svg"/><Relationship Id="rId12" Type="http://schemas.openxmlformats.org/officeDocument/2006/relationships/image" Target="../media/image37.png"/><Relationship Id="rId2" Type="http://schemas.openxmlformats.org/officeDocument/2006/relationships/image" Target="../media/image199.png"/><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205.svg"/><Relationship Id="rId5" Type="http://schemas.openxmlformats.org/officeDocument/2006/relationships/image" Target="../media/image29.svg"/><Relationship Id="rId10" Type="http://schemas.openxmlformats.org/officeDocument/2006/relationships/image" Target="../media/image204.png"/><Relationship Id="rId4" Type="http://schemas.openxmlformats.org/officeDocument/2006/relationships/image" Target="../media/image28.png"/><Relationship Id="rId9" Type="http://schemas.openxmlformats.org/officeDocument/2006/relationships/image" Target="../media/image203.svg"/></Relationships>
</file>

<file path=ppt/slides/_rels/slide57.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C8D4076-F99C-4456-905D-585B4CC8C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spTree>
    <p:extLst>
      <p:ext uri="{BB962C8B-B14F-4D97-AF65-F5344CB8AC3E}">
        <p14:creationId xmlns:p14="http://schemas.microsoft.com/office/powerpoint/2010/main" val="1860091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4CCB59-7E27-8B4E-B58D-8EF0FF13B745}"/>
              </a:ext>
            </a:extLst>
          </p:cNvPr>
          <p:cNvSpPr>
            <a:spLocks noGrp="1"/>
          </p:cNvSpPr>
          <p:nvPr>
            <p:ph type="title"/>
          </p:nvPr>
        </p:nvSpPr>
        <p:spPr/>
        <p:txBody>
          <a:bodyPr>
            <a:normAutofit/>
          </a:bodyPr>
          <a:lstStyle/>
          <a:p>
            <a:r>
              <a:rPr kumimoji="1" lang="en-US" altLang="zh-TW" sz="4200">
                <a:latin typeface="Arial" panose="020B0604020202020204" pitchFamily="34" charset="0"/>
                <a:cs typeface="Arial" panose="020B0604020202020204" pitchFamily="34" charset="0"/>
              </a:rPr>
              <a:t>2.5-inch SATA SSD/HDD installation steps</a:t>
            </a:r>
            <a:endParaRPr kumimoji="1" lang="zh-TW" altLang="en-US" sz="420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801704" y="2268381"/>
            <a:ext cx="3253618" cy="420564"/>
          </a:xfrm>
          <a:prstGeom prst="rect">
            <a:avLst/>
          </a:prstGeom>
        </p:spPr>
        <p:txBody>
          <a:bodyPr wrap="square">
            <a:spAutoFit/>
          </a:bodyPr>
          <a:lstStyle/>
          <a:p>
            <a:r>
              <a:rPr lang="en-US" altLang="zh-CN" sz="2133">
                <a:latin typeface="Arial" panose="020B0604020202020204" pitchFamily="34" charset="0"/>
                <a:ea typeface="微軟正黑體" panose="020B0604030504040204" pitchFamily="34" charset="-120"/>
                <a:cs typeface="Arial" panose="020B0604020202020204" pitchFamily="34" charset="0"/>
              </a:rPr>
              <a:t>1. Remove the drive tray</a:t>
            </a:r>
          </a:p>
        </p:txBody>
      </p:sp>
      <p:sp>
        <p:nvSpPr>
          <p:cNvPr id="10" name="矩形 9">
            <a:extLst>
              <a:ext uri="{FF2B5EF4-FFF2-40B4-BE49-F238E27FC236}">
                <a16:creationId xmlns:a16="http://schemas.microsoft.com/office/drawing/2014/main" id="{6632F84D-C672-E446-A8BF-34B60C8FDBDA}"/>
              </a:ext>
            </a:extLst>
          </p:cNvPr>
          <p:cNvSpPr/>
          <p:nvPr/>
        </p:nvSpPr>
        <p:spPr>
          <a:xfrm>
            <a:off x="4317704" y="2268381"/>
            <a:ext cx="3330005" cy="420564"/>
          </a:xfrm>
          <a:prstGeom prst="rect">
            <a:avLst/>
          </a:prstGeom>
        </p:spPr>
        <p:txBody>
          <a:bodyPr wrap="square">
            <a:spAutoFit/>
          </a:bodyPr>
          <a:lstStyle/>
          <a:p>
            <a:r>
              <a:rPr lang="en-US" altLang="zh-CN" sz="2133">
                <a:latin typeface="Arial" panose="020B0604020202020204" pitchFamily="34" charset="0"/>
                <a:ea typeface="微軟正黑體" panose="020B0604030504040204" pitchFamily="34" charset="-120"/>
                <a:cs typeface="Arial" panose="020B0604020202020204" pitchFamily="34" charset="0"/>
              </a:rPr>
              <a:t>2. Use a screwdriver</a:t>
            </a:r>
          </a:p>
        </p:txBody>
      </p:sp>
      <p:sp>
        <p:nvSpPr>
          <p:cNvPr id="11" name="矩形 10">
            <a:extLst>
              <a:ext uri="{FF2B5EF4-FFF2-40B4-BE49-F238E27FC236}">
                <a16:creationId xmlns:a16="http://schemas.microsoft.com/office/drawing/2014/main" id="{BA1EDB63-7B67-5A43-9CE5-31154F542853}"/>
              </a:ext>
            </a:extLst>
          </p:cNvPr>
          <p:cNvSpPr/>
          <p:nvPr/>
        </p:nvSpPr>
        <p:spPr>
          <a:xfrm>
            <a:off x="7910091" y="2268381"/>
            <a:ext cx="2821847" cy="420564"/>
          </a:xfrm>
          <a:prstGeom prst="rect">
            <a:avLst/>
          </a:prstGeom>
        </p:spPr>
        <p:txBody>
          <a:bodyPr wrap="square">
            <a:spAutoFit/>
          </a:bodyPr>
          <a:lstStyle/>
          <a:p>
            <a:r>
              <a:rPr lang="en-US" altLang="zh-CN" sz="2133">
                <a:latin typeface="Arial" panose="020B0604020202020204" pitchFamily="34" charset="0"/>
                <a:ea typeface="微軟正黑體" panose="020B0604030504040204" pitchFamily="34" charset="-120"/>
                <a:cs typeface="Arial" panose="020B0604020202020204" pitchFamily="34" charset="0"/>
              </a:rPr>
              <a:t>3. Insert the drive tray</a:t>
            </a:r>
          </a:p>
        </p:txBody>
      </p:sp>
      <p:pic>
        <p:nvPicPr>
          <p:cNvPr id="3" name="圖形 2">
            <a:extLst>
              <a:ext uri="{FF2B5EF4-FFF2-40B4-BE49-F238E27FC236}">
                <a16:creationId xmlns:a16="http://schemas.microsoft.com/office/drawing/2014/main" id="{28BDF259-9D97-496A-8442-02670F19DC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704" y="2688945"/>
            <a:ext cx="12169142" cy="3248243"/>
          </a:xfrm>
          <a:prstGeom prst="rect">
            <a:avLst/>
          </a:prstGeom>
        </p:spPr>
      </p:pic>
    </p:spTree>
    <p:extLst>
      <p:ext uri="{BB962C8B-B14F-4D97-AF65-F5344CB8AC3E}">
        <p14:creationId xmlns:p14="http://schemas.microsoft.com/office/powerpoint/2010/main" val="364595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1CA8DD-72C7-2343-B6B1-464A3C245DC1}"/>
              </a:ext>
            </a:extLst>
          </p:cNvPr>
          <p:cNvSpPr>
            <a:spLocks noGrp="1"/>
          </p:cNvSpPr>
          <p:nvPr>
            <p:ph type="title"/>
          </p:nvPr>
        </p:nvSpPr>
        <p:spPr/>
        <p:txBody>
          <a:bodyPr/>
          <a:lstStyle/>
          <a:p>
            <a:r>
              <a:rPr lang="en-US" altLang="zh-TW">
                <a:latin typeface="Arial" panose="020B0604020202020204" pitchFamily="34" charset="0"/>
                <a:ea typeface="微軟正黑體"/>
                <a:cs typeface="Arial" panose="020B0604020202020204" pitchFamily="34" charset="0"/>
              </a:rPr>
              <a:t>TS-h3088XU-RP NAS rear view</a:t>
            </a:r>
            <a:endParaRPr kumimoji="1" lang="zh-TW" altLang="en-US">
              <a:latin typeface="Arial" panose="020B0604020202020204" pitchFamily="34" charset="0"/>
              <a:cs typeface="Arial" panose="020B0604020202020204" pitchFamily="34" charset="0"/>
            </a:endParaRPr>
          </a:p>
        </p:txBody>
      </p:sp>
      <p:sp>
        <p:nvSpPr>
          <p:cNvPr id="21" name="矩形: 圓角 20">
            <a:extLst>
              <a:ext uri="{FF2B5EF4-FFF2-40B4-BE49-F238E27FC236}">
                <a16:creationId xmlns:a16="http://schemas.microsoft.com/office/drawing/2014/main" id="{8DF571BD-8D69-4FC1-9091-0CB1D641E9F2}"/>
              </a:ext>
            </a:extLst>
          </p:cNvPr>
          <p:cNvSpPr/>
          <p:nvPr/>
        </p:nvSpPr>
        <p:spPr>
          <a:xfrm rot="10800000">
            <a:off x="507955" y="1769874"/>
            <a:ext cx="4531517" cy="1079163"/>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2" name="直線接點 21">
            <a:extLst>
              <a:ext uri="{FF2B5EF4-FFF2-40B4-BE49-F238E27FC236}">
                <a16:creationId xmlns:a16="http://schemas.microsoft.com/office/drawing/2014/main" id="{FAD6ABFA-9727-4641-8709-CD2F10E73B7F}"/>
              </a:ext>
            </a:extLst>
          </p:cNvPr>
          <p:cNvCxnSpPr>
            <a:cxnSpLocks/>
          </p:cNvCxnSpPr>
          <p:nvPr/>
        </p:nvCxnSpPr>
        <p:spPr>
          <a:xfrm flipV="1">
            <a:off x="4014998" y="3351317"/>
            <a:ext cx="0" cy="614996"/>
          </a:xfrm>
          <a:prstGeom prst="line">
            <a:avLst/>
          </a:prstGeom>
          <a:ln w="2222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AF863ED8-DA0A-4C32-99E9-494272446399}"/>
              </a:ext>
            </a:extLst>
          </p:cNvPr>
          <p:cNvSpPr/>
          <p:nvPr/>
        </p:nvSpPr>
        <p:spPr>
          <a:xfrm>
            <a:off x="3048469" y="2996782"/>
            <a:ext cx="1290676" cy="354535"/>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a:ea typeface="微軟正黑體"/>
              </a:rPr>
              <a:t>2 x 25GbE ports</a:t>
            </a:r>
            <a:r>
              <a:rPr kumimoji="1" lang="zh-TW" altLang="en-US" sz="1200" b="1">
                <a:solidFill>
                  <a:schemeClr val="bg1"/>
                </a:solidFill>
                <a:latin typeface="微軟正黑體"/>
                <a:ea typeface="微軟正黑體"/>
              </a:rPr>
              <a:t> </a:t>
            </a:r>
            <a:endParaRPr lang="en-US" altLang="zh-TW" sz="1200" b="1">
              <a:solidFill>
                <a:schemeClr val="bg1"/>
              </a:solidFill>
              <a:latin typeface="微軟正黑體"/>
              <a:ea typeface="微軟正黑體"/>
            </a:endParaRPr>
          </a:p>
        </p:txBody>
      </p:sp>
      <p:cxnSp>
        <p:nvCxnSpPr>
          <p:cNvPr id="24" name="接點: 肘形 23">
            <a:extLst>
              <a:ext uri="{FF2B5EF4-FFF2-40B4-BE49-F238E27FC236}">
                <a16:creationId xmlns:a16="http://schemas.microsoft.com/office/drawing/2014/main" id="{57750283-FE71-41DF-9FF4-4E71CF4E4AFF}"/>
              </a:ext>
            </a:extLst>
          </p:cNvPr>
          <p:cNvCxnSpPr>
            <a:cxnSpLocks/>
          </p:cNvCxnSpPr>
          <p:nvPr/>
        </p:nvCxnSpPr>
        <p:spPr>
          <a:xfrm rot="5400000">
            <a:off x="4698429" y="3616503"/>
            <a:ext cx="2650289" cy="1"/>
          </a:xfrm>
          <a:prstGeom prst="bentConnector3">
            <a:avLst>
              <a:gd name="adj1" fmla="val 50000"/>
            </a:avLst>
          </a:prstGeom>
          <a:ln w="222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接點: 肘形 24">
            <a:extLst>
              <a:ext uri="{FF2B5EF4-FFF2-40B4-BE49-F238E27FC236}">
                <a16:creationId xmlns:a16="http://schemas.microsoft.com/office/drawing/2014/main" id="{1569A629-C99E-470B-94AD-0E9ACFD9CAC0}"/>
              </a:ext>
            </a:extLst>
          </p:cNvPr>
          <p:cNvCxnSpPr>
            <a:cxnSpLocks/>
          </p:cNvCxnSpPr>
          <p:nvPr/>
        </p:nvCxnSpPr>
        <p:spPr>
          <a:xfrm rot="5400000" flipH="1" flipV="1">
            <a:off x="3847723" y="5403412"/>
            <a:ext cx="597530" cy="506994"/>
          </a:xfrm>
          <a:prstGeom prst="bentConnector3">
            <a:avLst>
              <a:gd name="adj1" fmla="val 0"/>
            </a:avLst>
          </a:prstGeom>
          <a:ln w="222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6" name="矩形: 圓角 22">
            <a:extLst>
              <a:ext uri="{FF2B5EF4-FFF2-40B4-BE49-F238E27FC236}">
                <a16:creationId xmlns:a16="http://schemas.microsoft.com/office/drawing/2014/main" id="{59DE4A46-EBFF-4CB0-8FAD-6BCA8CE7A8A8}"/>
              </a:ext>
            </a:extLst>
          </p:cNvPr>
          <p:cNvSpPr/>
          <p:nvPr/>
        </p:nvSpPr>
        <p:spPr>
          <a:xfrm>
            <a:off x="5538680" y="2083102"/>
            <a:ext cx="984102" cy="321080"/>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a:ea typeface="微軟正黑體"/>
              </a:rPr>
              <a:t>4 x 2.5GbE</a:t>
            </a:r>
            <a:endParaRPr kumimoji="1"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27" name="矩形: 圓角 22">
            <a:extLst>
              <a:ext uri="{FF2B5EF4-FFF2-40B4-BE49-F238E27FC236}">
                <a16:creationId xmlns:a16="http://schemas.microsoft.com/office/drawing/2014/main" id="{B11AB23B-7BEC-4E92-A40A-4A8ACB3D1D32}"/>
              </a:ext>
            </a:extLst>
          </p:cNvPr>
          <p:cNvSpPr/>
          <p:nvPr/>
        </p:nvSpPr>
        <p:spPr>
          <a:xfrm>
            <a:off x="2994885" y="3794309"/>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50" b="1">
                <a:solidFill>
                  <a:schemeClr val="bg1"/>
                </a:solidFill>
                <a:latin typeface="微軟正黑體"/>
                <a:ea typeface="微軟正黑體"/>
              </a:rPr>
              <a:t>Slot 3</a:t>
            </a:r>
            <a:endParaRPr lang="zh-TW" altLang="en-US">
              <a:solidFill>
                <a:schemeClr val="bg1"/>
              </a:solidFill>
            </a:endParaRPr>
          </a:p>
        </p:txBody>
      </p:sp>
      <p:cxnSp>
        <p:nvCxnSpPr>
          <p:cNvPr id="28" name="接點: 肘形 27">
            <a:extLst>
              <a:ext uri="{FF2B5EF4-FFF2-40B4-BE49-F238E27FC236}">
                <a16:creationId xmlns:a16="http://schemas.microsoft.com/office/drawing/2014/main" id="{0CC96676-98CB-4DC9-9C32-7386CEEB6F69}"/>
              </a:ext>
            </a:extLst>
          </p:cNvPr>
          <p:cNvCxnSpPr>
            <a:cxnSpLocks/>
          </p:cNvCxnSpPr>
          <p:nvPr/>
        </p:nvCxnSpPr>
        <p:spPr>
          <a:xfrm rot="10800000" flipV="1">
            <a:off x="6771254" y="2911840"/>
            <a:ext cx="652270" cy="2191504"/>
          </a:xfrm>
          <a:prstGeom prst="bentConnector2">
            <a:avLst/>
          </a:prstGeom>
          <a:ln w="222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 name="矩形: 圓角 22">
            <a:extLst>
              <a:ext uri="{FF2B5EF4-FFF2-40B4-BE49-F238E27FC236}">
                <a16:creationId xmlns:a16="http://schemas.microsoft.com/office/drawing/2014/main" id="{E26447ED-00BD-48C0-8830-AB3556AF6587}"/>
              </a:ext>
            </a:extLst>
          </p:cNvPr>
          <p:cNvSpPr/>
          <p:nvPr/>
        </p:nvSpPr>
        <p:spPr>
          <a:xfrm>
            <a:off x="7423524" y="2760941"/>
            <a:ext cx="901987" cy="321080"/>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panose="020B0604030504040204" pitchFamily="34" charset="-120"/>
                <a:ea typeface="微軟正黑體" panose="020B0604030504040204" pitchFamily="34" charset="-120"/>
              </a:rPr>
              <a:t>COM port</a:t>
            </a:r>
          </a:p>
        </p:txBody>
      </p:sp>
      <p:cxnSp>
        <p:nvCxnSpPr>
          <p:cNvPr id="30" name="接點: 肘形 29">
            <a:extLst>
              <a:ext uri="{FF2B5EF4-FFF2-40B4-BE49-F238E27FC236}">
                <a16:creationId xmlns:a16="http://schemas.microsoft.com/office/drawing/2014/main" id="{E35D500A-E9D9-4333-A048-886EC58CD89F}"/>
              </a:ext>
            </a:extLst>
          </p:cNvPr>
          <p:cNvCxnSpPr>
            <a:cxnSpLocks/>
          </p:cNvCxnSpPr>
          <p:nvPr/>
        </p:nvCxnSpPr>
        <p:spPr>
          <a:xfrm rot="10800000" flipV="1">
            <a:off x="6953287" y="3341676"/>
            <a:ext cx="470239" cy="1765744"/>
          </a:xfrm>
          <a:prstGeom prst="bentConnector2">
            <a:avLst/>
          </a:prstGeom>
          <a:ln w="222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1" name="矩形: 圓角 22">
            <a:extLst>
              <a:ext uri="{FF2B5EF4-FFF2-40B4-BE49-F238E27FC236}">
                <a16:creationId xmlns:a16="http://schemas.microsoft.com/office/drawing/2014/main" id="{3C9DEA56-7DC0-44A5-A35C-28668C6ADC2B}"/>
              </a:ext>
            </a:extLst>
          </p:cNvPr>
          <p:cNvSpPr/>
          <p:nvPr/>
        </p:nvSpPr>
        <p:spPr>
          <a:xfrm>
            <a:off x="7423525" y="3190777"/>
            <a:ext cx="1331176" cy="321080"/>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panose="020B0604030504040204" pitchFamily="34" charset="-120"/>
                <a:ea typeface="微軟正黑體" panose="020B0604030504040204" pitchFamily="34" charset="-120"/>
              </a:rPr>
              <a:t>Reset button</a:t>
            </a:r>
          </a:p>
        </p:txBody>
      </p:sp>
      <p:cxnSp>
        <p:nvCxnSpPr>
          <p:cNvPr id="32" name="直線接點 31">
            <a:extLst>
              <a:ext uri="{FF2B5EF4-FFF2-40B4-BE49-F238E27FC236}">
                <a16:creationId xmlns:a16="http://schemas.microsoft.com/office/drawing/2014/main" id="{4793B782-9001-4A99-B99C-DD78ED342046}"/>
              </a:ext>
            </a:extLst>
          </p:cNvPr>
          <p:cNvCxnSpPr>
            <a:cxnSpLocks/>
          </p:cNvCxnSpPr>
          <p:nvPr/>
        </p:nvCxnSpPr>
        <p:spPr>
          <a:xfrm>
            <a:off x="9481781" y="4668116"/>
            <a:ext cx="1146987" cy="0"/>
          </a:xfrm>
          <a:prstGeom prst="line">
            <a:avLst/>
          </a:prstGeom>
          <a:ln w="22225">
            <a:solidFill>
              <a:srgbClr val="FF0000"/>
            </a:solidFill>
            <a:headEnd type="oval"/>
          </a:ln>
        </p:spPr>
        <p:style>
          <a:lnRef idx="1">
            <a:schemeClr val="accent1"/>
          </a:lnRef>
          <a:fillRef idx="0">
            <a:schemeClr val="accent1"/>
          </a:fillRef>
          <a:effectRef idx="0">
            <a:schemeClr val="accent1"/>
          </a:effectRef>
          <a:fontRef idx="minor">
            <a:schemeClr val="tx1"/>
          </a:fontRef>
        </p:style>
      </p:cxnSp>
      <p:sp>
        <p:nvSpPr>
          <p:cNvPr id="33" name="矩形: 圓角 22">
            <a:extLst>
              <a:ext uri="{FF2B5EF4-FFF2-40B4-BE49-F238E27FC236}">
                <a16:creationId xmlns:a16="http://schemas.microsoft.com/office/drawing/2014/main" id="{47EB1530-920B-4A02-8C05-B6A680D8B5C8}"/>
              </a:ext>
            </a:extLst>
          </p:cNvPr>
          <p:cNvSpPr/>
          <p:nvPr/>
        </p:nvSpPr>
        <p:spPr>
          <a:xfrm>
            <a:off x="10438732" y="4516235"/>
            <a:ext cx="1163959" cy="312421"/>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a:ea typeface="微軟正黑體"/>
              </a:rPr>
              <a:t>2 x 550W PSU</a:t>
            </a:r>
          </a:p>
        </p:txBody>
      </p:sp>
      <p:sp>
        <p:nvSpPr>
          <p:cNvPr id="34" name="矩形: 圓角 22">
            <a:extLst>
              <a:ext uri="{FF2B5EF4-FFF2-40B4-BE49-F238E27FC236}">
                <a16:creationId xmlns:a16="http://schemas.microsoft.com/office/drawing/2014/main" id="{9677779B-6B3F-49CB-8A74-9E22FA0678C0}"/>
              </a:ext>
            </a:extLst>
          </p:cNvPr>
          <p:cNvSpPr/>
          <p:nvPr/>
        </p:nvSpPr>
        <p:spPr>
          <a:xfrm>
            <a:off x="3775634" y="5748999"/>
            <a:ext cx="1120731" cy="329739"/>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a:ea typeface="微軟正黑體"/>
              </a:rPr>
              <a:t>HDMI 4K 1.4b</a:t>
            </a:r>
            <a:endParaRPr kumimoji="1" lang="en-US" altLang="zh-TW" sz="1200" b="1">
              <a:solidFill>
                <a:schemeClr val="bg1"/>
              </a:solidFill>
              <a:latin typeface="微軟正黑體" panose="020B0604030504040204" pitchFamily="34" charset="-120"/>
              <a:ea typeface="微軟正黑體" panose="020B0604030504040204" pitchFamily="34" charset="-120"/>
            </a:endParaRPr>
          </a:p>
        </p:txBody>
      </p:sp>
      <p:sp>
        <p:nvSpPr>
          <p:cNvPr id="35" name="矩形: 圓角 22">
            <a:extLst>
              <a:ext uri="{FF2B5EF4-FFF2-40B4-BE49-F238E27FC236}">
                <a16:creationId xmlns:a16="http://schemas.microsoft.com/office/drawing/2014/main" id="{B1170D81-6BBC-411C-AF4F-751590C25048}"/>
              </a:ext>
            </a:extLst>
          </p:cNvPr>
          <p:cNvSpPr/>
          <p:nvPr/>
        </p:nvSpPr>
        <p:spPr>
          <a:xfrm>
            <a:off x="5655407" y="5580421"/>
            <a:ext cx="2083806" cy="502280"/>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200" b="1">
                <a:solidFill>
                  <a:schemeClr val="bg1"/>
                </a:solidFill>
                <a:latin typeface="微軟正黑體"/>
                <a:ea typeface="微軟正黑體"/>
              </a:rPr>
              <a:t>2 x USB 3.2 Gen2 Type-A</a:t>
            </a:r>
          </a:p>
          <a:p>
            <a:pPr algn="ctr"/>
            <a:r>
              <a:rPr lang="en-US" altLang="zh-TW" sz="1200" b="1">
                <a:solidFill>
                  <a:schemeClr val="bg1"/>
                </a:solidFill>
                <a:latin typeface="微軟正黑體"/>
                <a:ea typeface="微軟正黑體"/>
              </a:rPr>
              <a:t>2 x USB 3.2 Gen2 Type-C</a:t>
            </a:r>
          </a:p>
        </p:txBody>
      </p:sp>
      <p:cxnSp>
        <p:nvCxnSpPr>
          <p:cNvPr id="36" name="接點: 肘形 35">
            <a:extLst>
              <a:ext uri="{FF2B5EF4-FFF2-40B4-BE49-F238E27FC236}">
                <a16:creationId xmlns:a16="http://schemas.microsoft.com/office/drawing/2014/main" id="{0E00C23B-DF45-47EF-8C79-5EA9D33FE7DB}"/>
              </a:ext>
            </a:extLst>
          </p:cNvPr>
          <p:cNvCxnSpPr>
            <a:cxnSpLocks/>
            <a:stCxn id="35" idx="0"/>
          </p:cNvCxnSpPr>
          <p:nvPr/>
        </p:nvCxnSpPr>
        <p:spPr>
          <a:xfrm rot="16200000" flipV="1">
            <a:off x="5713816" y="4596927"/>
            <a:ext cx="259654" cy="1707334"/>
          </a:xfrm>
          <a:prstGeom prst="bentConnector2">
            <a:avLst/>
          </a:prstGeom>
          <a:ln w="22225">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7" name="矩形: 圓角 22">
            <a:extLst>
              <a:ext uri="{FF2B5EF4-FFF2-40B4-BE49-F238E27FC236}">
                <a16:creationId xmlns:a16="http://schemas.microsoft.com/office/drawing/2014/main" id="{D695C980-0932-4C74-94EA-4E4C238C1234}"/>
              </a:ext>
            </a:extLst>
          </p:cNvPr>
          <p:cNvSpPr/>
          <p:nvPr/>
        </p:nvSpPr>
        <p:spPr>
          <a:xfrm>
            <a:off x="3391825" y="4376102"/>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50" b="1">
                <a:solidFill>
                  <a:schemeClr val="bg1"/>
                </a:solidFill>
                <a:latin typeface="微軟正黑體"/>
                <a:ea typeface="微軟正黑體"/>
              </a:rPr>
              <a:t>Slot 2</a:t>
            </a:r>
          </a:p>
        </p:txBody>
      </p:sp>
      <p:sp>
        <p:nvSpPr>
          <p:cNvPr id="38" name="矩形: 圓角 22">
            <a:extLst>
              <a:ext uri="{FF2B5EF4-FFF2-40B4-BE49-F238E27FC236}">
                <a16:creationId xmlns:a16="http://schemas.microsoft.com/office/drawing/2014/main" id="{482511EE-F9E4-4A3D-9C0A-1BCFEC372CC7}"/>
              </a:ext>
            </a:extLst>
          </p:cNvPr>
          <p:cNvSpPr/>
          <p:nvPr/>
        </p:nvSpPr>
        <p:spPr>
          <a:xfrm>
            <a:off x="3775634" y="3794309"/>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67" b="1">
                <a:solidFill>
                  <a:schemeClr val="bg1"/>
                </a:solidFill>
                <a:latin typeface="微軟正黑體" panose="020B0604030504040204" pitchFamily="34" charset="-120"/>
                <a:ea typeface="微軟正黑體" panose="020B0604030504040204" pitchFamily="34" charset="-120"/>
              </a:rPr>
              <a:t>Slot 1</a:t>
            </a:r>
          </a:p>
        </p:txBody>
      </p:sp>
      <p:sp>
        <p:nvSpPr>
          <p:cNvPr id="39" name="矩形 38">
            <a:extLst>
              <a:ext uri="{FF2B5EF4-FFF2-40B4-BE49-F238E27FC236}">
                <a16:creationId xmlns:a16="http://schemas.microsoft.com/office/drawing/2014/main" id="{D68F5893-5FF9-4E8B-9F1E-EE97541EB0F1}"/>
              </a:ext>
            </a:extLst>
          </p:cNvPr>
          <p:cNvSpPr/>
          <p:nvPr/>
        </p:nvSpPr>
        <p:spPr>
          <a:xfrm>
            <a:off x="566216" y="1911239"/>
            <a:ext cx="4423769" cy="754053"/>
          </a:xfrm>
          <a:prstGeom prst="rect">
            <a:avLst/>
          </a:prstGeom>
        </p:spPr>
        <p:txBody>
          <a:bodyPr wrap="square" lIns="91440" tIns="45720" rIns="91440" bIns="45720" anchor="t">
            <a:spAutoFit/>
          </a:bodyPr>
          <a:lstStyle/>
          <a:p>
            <a:pPr>
              <a:spcBef>
                <a:spcPts val="600"/>
              </a:spcBef>
            </a:pPr>
            <a:r>
              <a:rPr lang="en-US" altLang="zh-TW" sz="1400" b="1">
                <a:latin typeface="Arial" panose="020B0604020202020204" pitchFamily="34" charset="0"/>
                <a:ea typeface="微軟正黑體"/>
                <a:cs typeface="Arial" panose="020B0604020202020204" pitchFamily="34" charset="0"/>
              </a:rPr>
              <a:t>3 x PCIe Gen3 slots</a:t>
            </a:r>
          </a:p>
          <a:p>
            <a:pPr marL="85725" indent="-85725">
              <a:spcBef>
                <a:spcPts val="600"/>
              </a:spcBef>
              <a:buClr>
                <a:srgbClr val="FF0000"/>
              </a:buClr>
              <a:buFont typeface="Arial" panose="020B0604020202020204" pitchFamily="34" charset="0"/>
              <a:buChar char="•"/>
              <a:tabLst>
                <a:tab pos="85725" algn="l"/>
              </a:tabLst>
            </a:pPr>
            <a:r>
              <a:rPr lang="en-US" altLang="zh-TW" sz="1200">
                <a:latin typeface="Arial" panose="020B0604020202020204" pitchFamily="34" charset="0"/>
                <a:ea typeface="微軟正黑體"/>
                <a:cs typeface="Arial" panose="020B0604020202020204" pitchFamily="34" charset="0"/>
              </a:rPr>
              <a:t>Slot 1</a:t>
            </a:r>
            <a:r>
              <a:rPr lang="zh-TW" altLang="en-US" sz="1200">
                <a:latin typeface="Arial" panose="020B0604020202020204" pitchFamily="34" charset="0"/>
                <a:ea typeface="微軟正黑體"/>
                <a:cs typeface="Arial" panose="020B0604020202020204" pitchFamily="34" charset="0"/>
              </a:rPr>
              <a:t> </a:t>
            </a:r>
            <a:r>
              <a:rPr lang="en-US" altLang="zh-TW" sz="1200">
                <a:latin typeface="Arial" panose="020B0604020202020204" pitchFamily="34" charset="0"/>
                <a:ea typeface="微軟正黑體"/>
                <a:cs typeface="Arial" panose="020B0604020202020204" pitchFamily="34" charset="0"/>
              </a:rPr>
              <a:t>:  Gen3 x8 </a:t>
            </a:r>
            <a:br>
              <a:rPr lang="en-US" altLang="zh-TW" sz="1200">
                <a:latin typeface="Arial" panose="020B0604020202020204" pitchFamily="34" charset="0"/>
                <a:ea typeface="微軟正黑體"/>
                <a:cs typeface="Arial" panose="020B0604020202020204" pitchFamily="34" charset="0"/>
              </a:rPr>
            </a:br>
            <a:r>
              <a:rPr lang="en-US" altLang="zh-TW" sz="1200">
                <a:latin typeface="Arial" panose="020B0604020202020204" pitchFamily="34" charset="0"/>
                <a:ea typeface="微軟正黑體"/>
                <a:cs typeface="Arial" panose="020B0604020202020204" pitchFamily="34" charset="0"/>
              </a:rPr>
              <a:t>(Gen3 x4 if the slot 2 is occupied)</a:t>
            </a:r>
          </a:p>
        </p:txBody>
      </p:sp>
      <p:sp>
        <p:nvSpPr>
          <p:cNvPr id="40" name="文字方塊 39">
            <a:extLst>
              <a:ext uri="{FF2B5EF4-FFF2-40B4-BE49-F238E27FC236}">
                <a16:creationId xmlns:a16="http://schemas.microsoft.com/office/drawing/2014/main" id="{C57D0A35-167C-48C3-B2ED-72632E61769F}"/>
              </a:ext>
            </a:extLst>
          </p:cNvPr>
          <p:cNvSpPr txBox="1"/>
          <p:nvPr/>
        </p:nvSpPr>
        <p:spPr>
          <a:xfrm>
            <a:off x="287043" y="4538922"/>
            <a:ext cx="1200437" cy="523220"/>
          </a:xfrm>
          <a:prstGeom prst="rect">
            <a:avLst/>
          </a:prstGeom>
          <a:noFill/>
        </p:spPr>
        <p:txBody>
          <a:bodyPr wrap="square">
            <a:spAutoFit/>
          </a:bodyPr>
          <a:lstStyle/>
          <a:p>
            <a:r>
              <a:rPr lang="en-US" altLang="zh-TW" sz="1400">
                <a:latin typeface="微軟正黑體" panose="020B0604030504040204" pitchFamily="34" charset="-120"/>
                <a:ea typeface="微軟正黑體" panose="020B0604030504040204" pitchFamily="34" charset="-120"/>
              </a:rPr>
              <a:t>88.3 mm</a:t>
            </a:r>
          </a:p>
          <a:p>
            <a:r>
              <a:rPr lang="en-US" altLang="zh-TW" sz="1400">
                <a:latin typeface="微軟正黑體" panose="020B0604030504040204" pitchFamily="34" charset="-120"/>
                <a:ea typeface="微軟正黑體" panose="020B0604030504040204" pitchFamily="34" charset="-120"/>
              </a:rPr>
              <a:t>(H)</a:t>
            </a:r>
            <a:endParaRPr lang="zh-TW" altLang="en-US" sz="1400">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91DBBB2D-E2C8-45E3-AEB0-FF76D841F594}"/>
              </a:ext>
            </a:extLst>
          </p:cNvPr>
          <p:cNvSpPr/>
          <p:nvPr/>
        </p:nvSpPr>
        <p:spPr>
          <a:xfrm>
            <a:off x="3443532" y="2115335"/>
            <a:ext cx="1707334" cy="538609"/>
          </a:xfrm>
          <a:prstGeom prst="rect">
            <a:avLst/>
          </a:prstGeom>
        </p:spPr>
        <p:txBody>
          <a:bodyPr wrap="square" lIns="91440" tIns="45720" rIns="91440" bIns="45720" anchor="t">
            <a:spAutoFit/>
          </a:bodyPr>
          <a:lstStyle/>
          <a:p>
            <a:pPr marL="85725" indent="-85725">
              <a:spcBef>
                <a:spcPts val="600"/>
              </a:spcBef>
              <a:buClr>
                <a:srgbClr val="FF0000"/>
              </a:buClr>
              <a:buFont typeface="Arial" panose="020B0604020202020204" pitchFamily="34" charset="0"/>
              <a:buChar char="•"/>
              <a:tabLst>
                <a:tab pos="85725" algn="l"/>
              </a:tabLst>
            </a:pPr>
            <a:r>
              <a:rPr lang="en-US" sz="1200">
                <a:latin typeface="微軟正黑體"/>
                <a:ea typeface="微軟正黑體"/>
                <a:cs typeface="Calibri"/>
              </a:rPr>
              <a:t>Slot 2</a:t>
            </a:r>
            <a:r>
              <a:rPr lang="zh-TW" altLang="en-US" sz="1200">
                <a:latin typeface="微軟正黑體"/>
                <a:ea typeface="微軟正黑體"/>
                <a:cs typeface="Calibri"/>
              </a:rPr>
              <a:t> </a:t>
            </a:r>
            <a:r>
              <a:rPr lang="en-US" sz="1200">
                <a:latin typeface="微軟正黑體"/>
                <a:ea typeface="微軟正黑體"/>
                <a:cs typeface="Calibri"/>
              </a:rPr>
              <a:t>:  Gen3 x4</a:t>
            </a:r>
          </a:p>
          <a:p>
            <a:pPr marL="85725" indent="-85725">
              <a:spcBef>
                <a:spcPts val="600"/>
              </a:spcBef>
              <a:buClr>
                <a:srgbClr val="FF0000"/>
              </a:buClr>
              <a:buFont typeface="Arial" panose="020B0604020202020204" pitchFamily="34" charset="0"/>
              <a:buChar char="•"/>
              <a:tabLst>
                <a:tab pos="85725" algn="l"/>
              </a:tabLst>
            </a:pPr>
            <a:r>
              <a:rPr lang="en-US" sz="1200">
                <a:latin typeface="微軟正黑體"/>
                <a:ea typeface="微軟正黑體"/>
                <a:cs typeface="Calibri"/>
              </a:rPr>
              <a:t>Slot 3</a:t>
            </a:r>
            <a:r>
              <a:rPr lang="zh-TW" altLang="en-US" sz="1200">
                <a:latin typeface="微軟正黑體"/>
                <a:ea typeface="微軟正黑體"/>
                <a:cs typeface="Calibri"/>
              </a:rPr>
              <a:t> </a:t>
            </a:r>
            <a:r>
              <a:rPr lang="en-US" sz="1200">
                <a:latin typeface="微軟正黑體"/>
                <a:ea typeface="微軟正黑體"/>
                <a:cs typeface="Calibri"/>
              </a:rPr>
              <a:t>:  Gen3 x4</a:t>
            </a:r>
            <a:endParaRPr lang="en-US" sz="1200">
              <a:latin typeface="Calibri"/>
              <a:ea typeface="微軟正黑體" panose="020B0604030504040204" pitchFamily="34" charset="-120"/>
              <a:cs typeface="Calibri"/>
            </a:endParaRPr>
          </a:p>
        </p:txBody>
      </p:sp>
      <p:sp>
        <p:nvSpPr>
          <p:cNvPr id="42" name="文字方塊 41">
            <a:extLst>
              <a:ext uri="{FF2B5EF4-FFF2-40B4-BE49-F238E27FC236}">
                <a16:creationId xmlns:a16="http://schemas.microsoft.com/office/drawing/2014/main" id="{959DA14F-6791-4B23-BD13-8D40D248A498}"/>
              </a:ext>
            </a:extLst>
          </p:cNvPr>
          <p:cNvSpPr txBox="1"/>
          <p:nvPr/>
        </p:nvSpPr>
        <p:spPr>
          <a:xfrm>
            <a:off x="5072467" y="6281770"/>
            <a:ext cx="1880819" cy="307777"/>
          </a:xfrm>
          <a:prstGeom prst="rect">
            <a:avLst/>
          </a:prstGeom>
          <a:noFill/>
        </p:spPr>
        <p:txBody>
          <a:bodyPr wrap="square">
            <a:spAutoFit/>
          </a:bodyPr>
          <a:lstStyle/>
          <a:p>
            <a:r>
              <a:rPr lang="zh-TW" altLang="en-US" sz="1400">
                <a:latin typeface="微軟正黑體" panose="020B0604030504040204" pitchFamily="34" charset="-120"/>
                <a:ea typeface="微軟正黑體" panose="020B0604030504040204" pitchFamily="34" charset="-120"/>
              </a:rPr>
              <a:t>481.07</a:t>
            </a:r>
            <a:r>
              <a:rPr lang="en-US" altLang="zh-TW" sz="1400">
                <a:latin typeface="微軟正黑體" panose="020B0604030504040204" pitchFamily="34" charset="-120"/>
                <a:ea typeface="微軟正黑體" panose="020B0604030504040204" pitchFamily="34" charset="-120"/>
                <a:cs typeface="Calibri"/>
              </a:rPr>
              <a:t> mm (W)</a:t>
            </a:r>
            <a:endParaRPr lang="zh-TW" altLang="en-US" sz="1400">
              <a:latin typeface="微軟正黑體" panose="020B0604030504040204" pitchFamily="34" charset="-120"/>
              <a:ea typeface="微軟正黑體" panose="020B0604030504040204" pitchFamily="34" charset="-120"/>
            </a:endParaRPr>
          </a:p>
        </p:txBody>
      </p:sp>
      <p:sp>
        <p:nvSpPr>
          <p:cNvPr id="43" name="文字方塊 42">
            <a:extLst>
              <a:ext uri="{FF2B5EF4-FFF2-40B4-BE49-F238E27FC236}">
                <a16:creationId xmlns:a16="http://schemas.microsoft.com/office/drawing/2014/main" id="{292246F5-AF88-406D-BE31-88C1BF0D6A64}"/>
              </a:ext>
            </a:extLst>
          </p:cNvPr>
          <p:cNvSpPr txBox="1"/>
          <p:nvPr/>
        </p:nvSpPr>
        <p:spPr>
          <a:xfrm>
            <a:off x="450620" y="3190777"/>
            <a:ext cx="1200437" cy="523220"/>
          </a:xfrm>
          <a:prstGeom prst="rect">
            <a:avLst/>
          </a:prstGeom>
          <a:noFill/>
        </p:spPr>
        <p:txBody>
          <a:bodyPr wrap="square">
            <a:spAutoFit/>
          </a:bodyPr>
          <a:lstStyle/>
          <a:p>
            <a:r>
              <a:rPr lang="en-US" altLang="zh-TW" sz="1400">
                <a:latin typeface="微軟正黑體" panose="020B0604030504040204" pitchFamily="34" charset="-120"/>
                <a:ea typeface="微軟正黑體" panose="020B0604030504040204" pitchFamily="34" charset="-120"/>
              </a:rPr>
              <a:t>515.02</a:t>
            </a:r>
            <a:r>
              <a:rPr lang="zh-TW" altLang="en-US" sz="1400">
                <a:latin typeface="微軟正黑體" panose="020B0604030504040204" pitchFamily="34" charset="-120"/>
                <a:ea typeface="微軟正黑體" panose="020B0604030504040204" pitchFamily="34" charset="-120"/>
              </a:rPr>
              <a:t> </a:t>
            </a:r>
            <a:r>
              <a:rPr lang="en-US" altLang="zh-TW" sz="1400">
                <a:latin typeface="微軟正黑體" panose="020B0604030504040204" pitchFamily="34" charset="-120"/>
                <a:ea typeface="微軟正黑體" panose="020B0604030504040204" pitchFamily="34" charset="-120"/>
              </a:rPr>
              <a:t>mm</a:t>
            </a:r>
          </a:p>
          <a:p>
            <a:r>
              <a:rPr lang="en-US" altLang="zh-TW" sz="1400">
                <a:latin typeface="微軟正黑體" panose="020B0604030504040204" pitchFamily="34" charset="-120"/>
                <a:ea typeface="微軟正黑體" panose="020B0604030504040204" pitchFamily="34" charset="-120"/>
              </a:rPr>
              <a:t>(D)</a:t>
            </a:r>
            <a:endParaRPr lang="zh-TW" altLang="en-US" sz="14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1877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237BA9-C46C-064E-B641-CDD06003CBD7}"/>
              </a:ext>
            </a:extLst>
          </p:cNvPr>
          <p:cNvSpPr>
            <a:spLocks noGrp="1"/>
          </p:cNvSpPr>
          <p:nvPr>
            <p:ph type="title"/>
          </p:nvPr>
        </p:nvSpPr>
        <p:spPr/>
        <p:txBody>
          <a:bodyPr/>
          <a:lstStyle/>
          <a:p>
            <a:r>
              <a:rPr kumimoji="1" lang="en-US" altLang="zh-TW">
                <a:latin typeface="Arial" panose="020B0604020202020204" pitchFamily="34" charset="0"/>
                <a:cs typeface="Arial" panose="020B0604020202020204" pitchFamily="34" charset="0"/>
              </a:rPr>
              <a:t>Geared for large businesses with</a:t>
            </a:r>
            <a:br>
              <a:rPr kumimoji="1" lang="en-US" altLang="zh-TW">
                <a:latin typeface="Arial" panose="020B0604020202020204" pitchFamily="34" charset="0"/>
                <a:cs typeface="Arial" panose="020B0604020202020204" pitchFamily="34" charset="0"/>
              </a:rPr>
            </a:br>
            <a:r>
              <a:rPr kumimoji="1" lang="en-US" altLang="zh-TW">
                <a:latin typeface="Arial" panose="020B0604020202020204" pitchFamily="34" charset="0"/>
                <a:cs typeface="Arial" panose="020B0604020202020204" pitchFamily="34" charset="0"/>
              </a:rPr>
              <a:t>high-performance components</a:t>
            </a:r>
            <a:endParaRPr kumimoji="1" lang="zh-TW" altLang="en-US">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7CC2BF0D-B950-1048-9022-0C2530AEC7E5}"/>
              </a:ext>
            </a:extLst>
          </p:cNvPr>
          <p:cNvSpPr/>
          <p:nvPr/>
        </p:nvSpPr>
        <p:spPr>
          <a:xfrm>
            <a:off x="5134863" y="2711087"/>
            <a:ext cx="827784" cy="15286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a:extLst>
              <a:ext uri="{FF2B5EF4-FFF2-40B4-BE49-F238E27FC236}">
                <a16:creationId xmlns:a16="http://schemas.microsoft.com/office/drawing/2014/main" id="{63DB50EF-E1A7-4078-A161-DAC1D3B1E500}"/>
              </a:ext>
            </a:extLst>
          </p:cNvPr>
          <p:cNvCxnSpPr>
            <a:cxnSpLocks/>
          </p:cNvCxnSpPr>
          <p:nvPr/>
        </p:nvCxnSpPr>
        <p:spPr>
          <a:xfrm>
            <a:off x="5962647" y="3012877"/>
            <a:ext cx="1825004"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C4984951-A7DD-41EA-B69F-3BD036DB6710}"/>
              </a:ext>
            </a:extLst>
          </p:cNvPr>
          <p:cNvSpPr/>
          <p:nvPr/>
        </p:nvSpPr>
        <p:spPr>
          <a:xfrm>
            <a:off x="4005943" y="4015379"/>
            <a:ext cx="1029696" cy="11344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1" name="直線接點 20">
            <a:extLst>
              <a:ext uri="{FF2B5EF4-FFF2-40B4-BE49-F238E27FC236}">
                <a16:creationId xmlns:a16="http://schemas.microsoft.com/office/drawing/2014/main" id="{9F0C4842-6043-42E3-8698-DA37F6F08226}"/>
              </a:ext>
            </a:extLst>
          </p:cNvPr>
          <p:cNvCxnSpPr>
            <a:cxnSpLocks/>
            <a:stCxn id="10" idx="3"/>
          </p:cNvCxnSpPr>
          <p:nvPr/>
        </p:nvCxnSpPr>
        <p:spPr>
          <a:xfrm>
            <a:off x="5035639" y="4582621"/>
            <a:ext cx="2850071" cy="1940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67E75FCF-91F2-4565-ADA5-508442972695}"/>
              </a:ext>
            </a:extLst>
          </p:cNvPr>
          <p:cNvSpPr/>
          <p:nvPr/>
        </p:nvSpPr>
        <p:spPr>
          <a:xfrm>
            <a:off x="3555264" y="3589176"/>
            <a:ext cx="389134" cy="17040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接點 27">
            <a:extLst>
              <a:ext uri="{FF2B5EF4-FFF2-40B4-BE49-F238E27FC236}">
                <a16:creationId xmlns:a16="http://schemas.microsoft.com/office/drawing/2014/main" id="{04BBCA04-13E1-4EF1-8E46-066136CF592C}"/>
              </a:ext>
            </a:extLst>
          </p:cNvPr>
          <p:cNvCxnSpPr>
            <a:cxnSpLocks/>
            <a:stCxn id="15" idx="0"/>
          </p:cNvCxnSpPr>
          <p:nvPr/>
        </p:nvCxnSpPr>
        <p:spPr>
          <a:xfrm flipV="1">
            <a:off x="3749831" y="2170090"/>
            <a:ext cx="0" cy="141908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69DAB298-FC2B-4C8E-9006-CB14A70F38C8}"/>
              </a:ext>
            </a:extLst>
          </p:cNvPr>
          <p:cNvSpPr/>
          <p:nvPr/>
        </p:nvSpPr>
        <p:spPr>
          <a:xfrm>
            <a:off x="1491833" y="1891546"/>
            <a:ext cx="5028220" cy="354535"/>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0975"/>
            <a:r>
              <a:rPr lang="en-US" altLang="zh-TW" sz="1600" b="1">
                <a:latin typeface="微軟正黑體"/>
                <a:ea typeface="微軟正黑體"/>
              </a:rPr>
              <a:t>4 x DDR4 UDIMM ECC RAM slots, up to 128GB</a:t>
            </a:r>
          </a:p>
        </p:txBody>
      </p:sp>
      <p:sp>
        <p:nvSpPr>
          <p:cNvPr id="25" name="矩形: 圓角 24">
            <a:extLst>
              <a:ext uri="{FF2B5EF4-FFF2-40B4-BE49-F238E27FC236}">
                <a16:creationId xmlns:a16="http://schemas.microsoft.com/office/drawing/2014/main" id="{6BB2C9A6-131C-4797-8616-74939D7CC439}"/>
              </a:ext>
            </a:extLst>
          </p:cNvPr>
          <p:cNvSpPr/>
          <p:nvPr/>
        </p:nvSpPr>
        <p:spPr>
          <a:xfrm>
            <a:off x="7218121" y="2246081"/>
            <a:ext cx="3967637" cy="1419081"/>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6700" indent="-179388">
              <a:spcBef>
                <a:spcPts val="600"/>
              </a:spcBef>
            </a:pPr>
            <a:r>
              <a:rPr lang="en-US" altLang="zh-TW" sz="1600" b="1">
                <a:latin typeface="微軟正黑體"/>
                <a:ea typeface="微軟正黑體"/>
              </a:rPr>
              <a:t>3 x PCIe Gen3 slots</a:t>
            </a:r>
          </a:p>
          <a:p>
            <a:pPr marL="180975" indent="-93663">
              <a:spcBef>
                <a:spcPts val="600"/>
              </a:spcBef>
              <a:buFont typeface="Arial" panose="020B0604020202020204" pitchFamily="34" charset="0"/>
              <a:buChar char="•"/>
            </a:pPr>
            <a:r>
              <a:rPr lang="en-US" altLang="zh-TW" sz="1200">
                <a:latin typeface="微軟正黑體"/>
                <a:ea typeface="微軟正黑體"/>
                <a:cs typeface="Calibri"/>
              </a:rPr>
              <a:t>Slot 1:  Gen3 x8 (Gen3 x4 if the slot 2 is occupied)</a:t>
            </a:r>
          </a:p>
          <a:p>
            <a:pPr marL="180975" indent="-93663">
              <a:spcBef>
                <a:spcPts val="600"/>
              </a:spcBef>
              <a:buFont typeface="Arial" panose="020B0604020202020204" pitchFamily="34" charset="0"/>
              <a:buChar char="•"/>
            </a:pPr>
            <a:r>
              <a:rPr lang="en-US" altLang="zh-TW" sz="1200">
                <a:latin typeface="微軟正黑體"/>
                <a:ea typeface="微軟正黑體"/>
                <a:cs typeface="Calibri"/>
              </a:rPr>
              <a:t>Slot 2:  Gen3 x4</a:t>
            </a:r>
          </a:p>
          <a:p>
            <a:pPr marL="180975" indent="-93663">
              <a:spcBef>
                <a:spcPts val="600"/>
              </a:spcBef>
              <a:buFont typeface="Arial" panose="020B0604020202020204" pitchFamily="34" charset="0"/>
              <a:buChar char="•"/>
            </a:pPr>
            <a:r>
              <a:rPr lang="en-US" altLang="zh-TW" sz="1200">
                <a:latin typeface="微軟正黑體"/>
                <a:ea typeface="微軟正黑體"/>
                <a:cs typeface="Calibri"/>
              </a:rPr>
              <a:t>Slot 3:  Gen3 x4</a:t>
            </a:r>
            <a:endParaRPr lang="en-US" altLang="zh-TW" sz="1200">
              <a:latin typeface="Calibri"/>
              <a:ea typeface="微軟正黑體" panose="020B0604030504040204" pitchFamily="34" charset="-120"/>
              <a:cs typeface="Calibri"/>
            </a:endParaRPr>
          </a:p>
        </p:txBody>
      </p:sp>
      <p:sp>
        <p:nvSpPr>
          <p:cNvPr id="26" name="矩形: 圓角 25">
            <a:extLst>
              <a:ext uri="{FF2B5EF4-FFF2-40B4-BE49-F238E27FC236}">
                <a16:creationId xmlns:a16="http://schemas.microsoft.com/office/drawing/2014/main" id="{DFD05F8C-A0AE-416A-B608-E21EC5D80D75}"/>
              </a:ext>
            </a:extLst>
          </p:cNvPr>
          <p:cNvSpPr/>
          <p:nvPr/>
        </p:nvSpPr>
        <p:spPr>
          <a:xfrm>
            <a:off x="7218121" y="3924277"/>
            <a:ext cx="3967637" cy="1594543"/>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6700" indent="-179388">
              <a:spcBef>
                <a:spcPts val="600"/>
              </a:spcBef>
            </a:pPr>
            <a:r>
              <a:rPr lang="en-US" altLang="zh-TW" sz="1600" b="1">
                <a:latin typeface="微軟正黑體"/>
                <a:ea typeface="微軟正黑體"/>
              </a:rPr>
              <a:t>Intel Xeon W 6-core and 8-core CPUs</a:t>
            </a:r>
            <a:endParaRPr lang="zh-TW" altLang="en-US" sz="1600" b="1">
              <a:latin typeface="微軟正黑體"/>
              <a:ea typeface="微軟正黑體"/>
            </a:endParaRPr>
          </a:p>
          <a:p>
            <a:pPr marL="180975" indent="-93663">
              <a:spcBef>
                <a:spcPts val="600"/>
              </a:spcBef>
              <a:buFont typeface="Arial" panose="020B0604020202020204" pitchFamily="34" charset="0"/>
              <a:buChar char="•"/>
            </a:pPr>
            <a:r>
              <a:rPr lang="en-US" altLang="zh-TW" sz="1200">
                <a:latin typeface="微軟正黑體"/>
                <a:ea typeface="微軟正黑體"/>
              </a:rPr>
              <a:t>Xeon® W-1250 6C</a:t>
            </a:r>
            <a:r>
              <a:rPr lang="zh-TW" altLang="en-US" sz="1200">
                <a:latin typeface="微軟正黑體"/>
                <a:ea typeface="微軟正黑體"/>
              </a:rPr>
              <a:t> </a:t>
            </a:r>
            <a:r>
              <a:rPr lang="en-US" altLang="zh-TW" sz="1200">
                <a:latin typeface="微軟正黑體"/>
                <a:ea typeface="微軟正黑體"/>
              </a:rPr>
              <a:t>/ 12T</a:t>
            </a:r>
            <a:br>
              <a:rPr lang="en-US" altLang="zh-TW" sz="1200">
                <a:latin typeface="微軟正黑體"/>
                <a:ea typeface="微軟正黑體"/>
              </a:rPr>
            </a:br>
            <a:r>
              <a:rPr lang="en-US" altLang="zh-TW" sz="1200">
                <a:latin typeface="微軟正黑體"/>
                <a:ea typeface="微軟正黑體"/>
              </a:rPr>
              <a:t>3.3 GHz processor</a:t>
            </a:r>
            <a:r>
              <a:rPr lang="zh-TW" altLang="en-US" sz="1200">
                <a:latin typeface="微軟正黑體"/>
                <a:ea typeface="微軟正黑體"/>
              </a:rPr>
              <a:t> </a:t>
            </a:r>
            <a:r>
              <a:rPr lang="en-US" altLang="zh-TW" sz="1200">
                <a:latin typeface="微軟正黑體"/>
                <a:ea typeface="微軟正黑體"/>
              </a:rPr>
              <a:t>(boost up to 4.7 GHz)</a:t>
            </a:r>
          </a:p>
          <a:p>
            <a:pPr marL="180975" indent="-93663">
              <a:spcBef>
                <a:spcPts val="600"/>
              </a:spcBef>
              <a:buFont typeface="Arial" panose="020B0604020202020204" pitchFamily="34" charset="0"/>
              <a:buChar char="•"/>
            </a:pPr>
            <a:r>
              <a:rPr lang="en-US" altLang="zh-TW" sz="1200">
                <a:latin typeface="微軟正黑體"/>
                <a:ea typeface="微軟正黑體"/>
              </a:rPr>
              <a:t>Xeon® W-1270 8C / 16T</a:t>
            </a:r>
            <a:br>
              <a:rPr lang="en-US" altLang="zh-TW" sz="1200">
                <a:latin typeface="微軟正黑體"/>
                <a:ea typeface="微軟正黑體"/>
              </a:rPr>
            </a:br>
            <a:r>
              <a:rPr lang="en-US" altLang="zh-TW" sz="1200">
                <a:latin typeface="微軟正黑體"/>
                <a:ea typeface="微軟正黑體"/>
              </a:rPr>
              <a:t>3.4 GHz processor</a:t>
            </a:r>
            <a:r>
              <a:rPr lang="zh-TW" altLang="en-US" sz="1200">
                <a:latin typeface="微軟正黑體"/>
                <a:ea typeface="微軟正黑體"/>
              </a:rPr>
              <a:t> </a:t>
            </a:r>
            <a:r>
              <a:rPr lang="en-US" altLang="zh-TW" sz="1200">
                <a:latin typeface="微軟正黑體"/>
                <a:ea typeface="微軟正黑體"/>
              </a:rPr>
              <a:t>(boost up to</a:t>
            </a:r>
            <a:r>
              <a:rPr lang="zh-TW" altLang="en-US" sz="1200">
                <a:latin typeface="微軟正黑體"/>
                <a:ea typeface="微軟正黑體"/>
              </a:rPr>
              <a:t> </a:t>
            </a:r>
            <a:r>
              <a:rPr lang="en-US" altLang="zh-TW" sz="1200">
                <a:latin typeface="微軟正黑體"/>
                <a:ea typeface="微軟正黑體"/>
              </a:rPr>
              <a:t>5.0 GHz)</a:t>
            </a:r>
          </a:p>
        </p:txBody>
      </p:sp>
      <p:sp>
        <p:nvSpPr>
          <p:cNvPr id="12" name="矩形: 圓角 22">
            <a:extLst>
              <a:ext uri="{FF2B5EF4-FFF2-40B4-BE49-F238E27FC236}">
                <a16:creationId xmlns:a16="http://schemas.microsoft.com/office/drawing/2014/main" id="{D5459159-933A-1F43-B956-0E9540377D6C}"/>
              </a:ext>
            </a:extLst>
          </p:cNvPr>
          <p:cNvSpPr/>
          <p:nvPr/>
        </p:nvSpPr>
        <p:spPr>
          <a:xfrm>
            <a:off x="4858604" y="2297358"/>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67" b="1">
                <a:solidFill>
                  <a:schemeClr val="bg1"/>
                </a:solidFill>
                <a:latin typeface="微軟正黑體" panose="020B0604030504040204" pitchFamily="34" charset="-120"/>
                <a:ea typeface="微軟正黑體" panose="020B0604030504040204" pitchFamily="34" charset="-120"/>
              </a:rPr>
              <a:t>Slot 1</a:t>
            </a:r>
          </a:p>
        </p:txBody>
      </p:sp>
      <p:sp>
        <p:nvSpPr>
          <p:cNvPr id="13" name="矩形: 圓角 22">
            <a:extLst>
              <a:ext uri="{FF2B5EF4-FFF2-40B4-BE49-F238E27FC236}">
                <a16:creationId xmlns:a16="http://schemas.microsoft.com/office/drawing/2014/main" id="{02411B13-AB89-7248-9AE7-1A9EA9EC3B55}"/>
              </a:ext>
            </a:extLst>
          </p:cNvPr>
          <p:cNvSpPr/>
          <p:nvPr/>
        </p:nvSpPr>
        <p:spPr>
          <a:xfrm>
            <a:off x="5752430" y="2297358"/>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67" b="1">
                <a:solidFill>
                  <a:schemeClr val="bg1"/>
                </a:solidFill>
                <a:latin typeface="微軟正黑體" panose="020B0604030504040204" pitchFamily="34" charset="-120"/>
                <a:ea typeface="微軟正黑體" panose="020B0604030504040204" pitchFamily="34" charset="-120"/>
              </a:rPr>
              <a:t>Slot 3</a:t>
            </a:r>
          </a:p>
        </p:txBody>
      </p:sp>
      <p:sp>
        <p:nvSpPr>
          <p:cNvPr id="14" name="矩形: 圓角 22">
            <a:extLst>
              <a:ext uri="{FF2B5EF4-FFF2-40B4-BE49-F238E27FC236}">
                <a16:creationId xmlns:a16="http://schemas.microsoft.com/office/drawing/2014/main" id="{8CB88D19-3A89-5B42-BDAF-086B0BA83DAA}"/>
              </a:ext>
            </a:extLst>
          </p:cNvPr>
          <p:cNvSpPr/>
          <p:nvPr/>
        </p:nvSpPr>
        <p:spPr>
          <a:xfrm>
            <a:off x="5316986" y="2297358"/>
            <a:ext cx="420434" cy="277602"/>
          </a:xfrm>
          <a:prstGeom prst="roundRect">
            <a:avLst>
              <a:gd name="adj" fmla="val 1121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067" b="1">
                <a:solidFill>
                  <a:schemeClr val="bg1"/>
                </a:solidFill>
                <a:latin typeface="微軟正黑體" panose="020B0604030504040204" pitchFamily="34" charset="-120"/>
                <a:ea typeface="微軟正黑體" panose="020B0604030504040204" pitchFamily="34" charset="-120"/>
              </a:rPr>
              <a:t>Slot 2</a:t>
            </a:r>
          </a:p>
        </p:txBody>
      </p:sp>
    </p:spTree>
    <p:extLst>
      <p:ext uri="{BB962C8B-B14F-4D97-AF65-F5344CB8AC3E}">
        <p14:creationId xmlns:p14="http://schemas.microsoft.com/office/powerpoint/2010/main" val="100987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53C7AE3F-9FFD-413E-B290-89221FFFE3AC}"/>
              </a:ext>
            </a:extLst>
          </p:cNvPr>
          <p:cNvSpPr/>
          <p:nvPr/>
        </p:nvSpPr>
        <p:spPr>
          <a:xfrm>
            <a:off x="339447" y="1863345"/>
            <a:ext cx="3858734" cy="4882811"/>
          </a:xfrm>
          <a:prstGeom prst="roundRect">
            <a:avLst>
              <a:gd name="adj" fmla="val 1947"/>
            </a:avLst>
          </a:prstGeom>
          <a:gradFill>
            <a:gsLst>
              <a:gs pos="0">
                <a:schemeClr val="tx1"/>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490D4D61-DBFB-4B01-BBAF-327C78038858}"/>
              </a:ext>
            </a:extLst>
          </p:cNvPr>
          <p:cNvSpPr/>
          <p:nvPr/>
        </p:nvSpPr>
        <p:spPr>
          <a:xfrm rot="10800000">
            <a:off x="794952" y="2045181"/>
            <a:ext cx="3011766" cy="664732"/>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1C18C9A5-904C-6141-96E5-233C4A5C98B8}"/>
              </a:ext>
            </a:extLst>
          </p:cNvPr>
          <p:cNvSpPr>
            <a:spLocks noGrp="1"/>
          </p:cNvSpPr>
          <p:nvPr>
            <p:ph type="title"/>
          </p:nvPr>
        </p:nvSpPr>
        <p:spPr/>
        <p:txBody>
          <a:bodyPr/>
          <a:lstStyle/>
          <a:p>
            <a:r>
              <a:rPr kumimoji="1" lang="zh-TW">
                <a:ea typeface="微軟正黑體"/>
              </a:rPr>
              <a:t>Performance Test Environment</a:t>
            </a:r>
            <a:endParaRPr lang="en-US" altLang="zh-TW"/>
          </a:p>
        </p:txBody>
      </p:sp>
      <p:sp>
        <p:nvSpPr>
          <p:cNvPr id="9" name="文字方塊 8">
            <a:extLst>
              <a:ext uri="{FF2B5EF4-FFF2-40B4-BE49-F238E27FC236}">
                <a16:creationId xmlns:a16="http://schemas.microsoft.com/office/drawing/2014/main" id="{C991BDC6-1972-4545-AB31-0927E984D5D7}"/>
              </a:ext>
            </a:extLst>
          </p:cNvPr>
          <p:cNvSpPr txBox="1"/>
          <p:nvPr/>
        </p:nvSpPr>
        <p:spPr>
          <a:xfrm>
            <a:off x="8400172" y="1769864"/>
            <a:ext cx="3471036" cy="173983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nSpc>
                <a:spcPct val="150000"/>
              </a:lnSpc>
            </a:pPr>
            <a:r>
              <a:rPr lang="en-US" altLang="zh-TW" sz="2000">
                <a:ea typeface="+mn-lt"/>
                <a:cs typeface="+mn-lt"/>
              </a:rPr>
              <a:t>2 workstations,</a:t>
            </a:r>
            <a:r>
              <a:rPr lang="zh-TW" altLang="en-US" sz="2000">
                <a:ea typeface="+mn-lt"/>
                <a:cs typeface="+mn-lt"/>
              </a:rPr>
              <a:t> </a:t>
            </a:r>
            <a:r>
              <a:rPr lang="en-US" altLang="zh-TW" sz="2000">
                <a:ea typeface="+mn-lt"/>
                <a:cs typeface="+mn-lt"/>
              </a:rPr>
              <a:t>connected</a:t>
            </a:r>
            <a:r>
              <a:rPr lang="zh-TW" altLang="en-US" sz="2000">
                <a:ea typeface="+mn-lt"/>
                <a:cs typeface="+mn-lt"/>
              </a:rPr>
              <a:t> </a:t>
            </a:r>
            <a:r>
              <a:rPr lang="en-US" altLang="zh-TW" sz="2000">
                <a:ea typeface="+mn-lt"/>
                <a:cs typeface="+mn-lt"/>
              </a:rPr>
              <a:t>to</a:t>
            </a:r>
            <a:r>
              <a:rPr lang="zh-TW" altLang="en-US" sz="2000">
                <a:ea typeface="+mn-lt"/>
                <a:cs typeface="+mn-lt"/>
              </a:rPr>
              <a:t> </a:t>
            </a:r>
            <a:r>
              <a:rPr lang="en-US" altLang="zh-TW" sz="2000">
                <a:ea typeface="+mn-lt"/>
                <a:cs typeface="+mn-lt"/>
              </a:rPr>
              <a:t>TS-h3088XU</a:t>
            </a:r>
            <a:r>
              <a:rPr lang="zh-TW" altLang="en-US" sz="2000">
                <a:ea typeface="+mn-lt"/>
                <a:cs typeface="+mn-lt"/>
              </a:rPr>
              <a:t> </a:t>
            </a:r>
            <a:r>
              <a:rPr lang="en-US" altLang="zh-TW" sz="2000">
                <a:ea typeface="+mn-lt"/>
                <a:cs typeface="+mn-lt"/>
              </a:rPr>
              <a:t>through</a:t>
            </a:r>
            <a:r>
              <a:rPr lang="zh-TW" sz="2000">
                <a:ea typeface="+mn-lt"/>
                <a:cs typeface="+mn-lt"/>
              </a:rPr>
              <a:t> </a:t>
            </a:r>
            <a:r>
              <a:rPr lang="en-US" altLang="zh-TW" sz="2000">
                <a:ea typeface="+mn-lt"/>
                <a:cs typeface="+mn-lt"/>
              </a:rPr>
              <a:t>2</a:t>
            </a:r>
            <a:r>
              <a:rPr lang="zh-TW" sz="2000">
                <a:ea typeface="+mn-lt"/>
                <a:cs typeface="+mn-lt"/>
              </a:rPr>
              <a:t>5G</a:t>
            </a:r>
            <a:r>
              <a:rPr lang="en-US" altLang="zh-TW" sz="2000">
                <a:ea typeface="+mn-lt"/>
                <a:cs typeface="+mn-lt"/>
              </a:rPr>
              <a:t>: </a:t>
            </a:r>
            <a:br>
              <a:rPr lang="en-US" altLang="zh-TW" sz="1850">
                <a:latin typeface="微軟正黑體"/>
                <a:ea typeface="微軟正黑體"/>
              </a:rPr>
            </a:br>
            <a:r>
              <a:rPr lang="en-US" altLang="zh-TW" sz="1600">
                <a:latin typeface="微軟正黑體"/>
                <a:ea typeface="微軟正黑體"/>
                <a:cs typeface="+mn-lt"/>
              </a:rPr>
              <a:t>(1)</a:t>
            </a:r>
            <a:r>
              <a:rPr lang="en-US" altLang="zh-TW" sz="1600">
                <a:latin typeface="微軟正黑體"/>
                <a:ea typeface="微軟正黑體"/>
              </a:rPr>
              <a:t> </a:t>
            </a:r>
            <a:r>
              <a:rPr lang="en-US" sz="1600">
                <a:ea typeface="+mn-lt"/>
                <a:cs typeface="+mn-lt"/>
              </a:rPr>
              <a:t>Simultaneously read and write 8GB file (= 16GB totally)</a:t>
            </a:r>
            <a:endParaRPr lang="zh-TW" altLang="en-US" sz="1600">
              <a:latin typeface="微軟正黑體"/>
              <a:ea typeface="微軟正黑體"/>
              <a:cs typeface="Calibri"/>
            </a:endParaRPr>
          </a:p>
        </p:txBody>
      </p:sp>
      <p:sp>
        <p:nvSpPr>
          <p:cNvPr id="10" name="矩形 9">
            <a:extLst>
              <a:ext uri="{FF2B5EF4-FFF2-40B4-BE49-F238E27FC236}">
                <a16:creationId xmlns:a16="http://schemas.microsoft.com/office/drawing/2014/main" id="{894340B4-BD18-4ED4-9B70-1DB4065F4A90}"/>
              </a:ext>
            </a:extLst>
          </p:cNvPr>
          <p:cNvSpPr/>
          <p:nvPr/>
        </p:nvSpPr>
        <p:spPr>
          <a:xfrm>
            <a:off x="4528348" y="5369150"/>
            <a:ext cx="2787835" cy="256545"/>
          </a:xfrm>
          <a:prstGeom prst="rect">
            <a:avLst/>
          </a:prstGeom>
        </p:spPr>
        <p:txBody>
          <a:bodyPr wrap="square" lIns="91440" tIns="45720" rIns="91440" bIns="45720" anchor="t">
            <a:spAutoFit/>
          </a:bodyPr>
          <a:lstStyle/>
          <a:p>
            <a:r>
              <a:rPr lang="zh-CN" altLang="en-US" sz="1050">
                <a:latin typeface="微軟正黑體"/>
                <a:ea typeface="微軟正黑體"/>
              </a:rPr>
              <a:t>Random I/O test 4K block size LUN</a:t>
            </a:r>
          </a:p>
        </p:txBody>
      </p:sp>
      <p:sp>
        <p:nvSpPr>
          <p:cNvPr id="49" name="矩形 48">
            <a:extLst>
              <a:ext uri="{FF2B5EF4-FFF2-40B4-BE49-F238E27FC236}">
                <a16:creationId xmlns:a16="http://schemas.microsoft.com/office/drawing/2014/main" id="{D53F5BE2-3AC4-41FD-B346-5B728E56BA8C}"/>
              </a:ext>
            </a:extLst>
          </p:cNvPr>
          <p:cNvSpPr/>
          <p:nvPr/>
        </p:nvSpPr>
        <p:spPr>
          <a:xfrm>
            <a:off x="4516797" y="5587855"/>
            <a:ext cx="2787835" cy="256545"/>
          </a:xfrm>
          <a:prstGeom prst="rect">
            <a:avLst/>
          </a:prstGeom>
        </p:spPr>
        <p:txBody>
          <a:bodyPr wrap="square" lIns="91440" tIns="45720" rIns="91440" bIns="45720" anchor="t">
            <a:spAutoFit/>
          </a:bodyPr>
          <a:lstStyle/>
          <a:p>
            <a:r>
              <a:rPr lang="zh-CN" altLang="en-US" sz="1050">
                <a:latin typeface="微軟正黑體"/>
                <a:ea typeface="微軟正黑體"/>
              </a:rPr>
              <a:t>Sequential I/O test 128K block size LUN</a:t>
            </a:r>
          </a:p>
        </p:txBody>
      </p:sp>
      <p:sp>
        <p:nvSpPr>
          <p:cNvPr id="34" name="文字方塊 33">
            <a:extLst>
              <a:ext uri="{FF2B5EF4-FFF2-40B4-BE49-F238E27FC236}">
                <a16:creationId xmlns:a16="http://schemas.microsoft.com/office/drawing/2014/main" id="{AF0473F6-4109-4F2D-9E0B-C7ABACEE59A7}"/>
              </a:ext>
            </a:extLst>
          </p:cNvPr>
          <p:cNvSpPr txBox="1"/>
          <p:nvPr/>
        </p:nvSpPr>
        <p:spPr>
          <a:xfrm>
            <a:off x="8366883" y="4578670"/>
            <a:ext cx="3641922" cy="816506"/>
          </a:xfrm>
          <a:prstGeom prst="rect">
            <a:avLst/>
          </a:prstGeom>
          <a:noFill/>
        </p:spPr>
        <p:txBody>
          <a:bodyPr wrap="square" lIns="121920" tIns="60960" rIns="121920" bIns="60960" anchor="t">
            <a:spAutoFit/>
          </a:bodyPr>
          <a:lstStyle/>
          <a:p>
            <a:pPr>
              <a:lnSpc>
                <a:spcPct val="150000"/>
              </a:lnSpc>
            </a:pPr>
            <a:r>
              <a:rPr lang="en-US" altLang="zh-TW" sz="1600">
                <a:latin typeface="微軟正黑體"/>
                <a:ea typeface="微軟正黑體"/>
              </a:rPr>
              <a:t>(2) </a:t>
            </a:r>
            <a:r>
              <a:rPr lang="en-US" sz="1600">
                <a:ea typeface="+mn-lt"/>
                <a:cs typeface="+mn-lt"/>
              </a:rPr>
              <a:t>Simultaneously read</a:t>
            </a:r>
            <a:r>
              <a:rPr lang="en-US" altLang="zh-TW" sz="1600">
                <a:ea typeface="+mn-lt"/>
                <a:cs typeface="+mn-lt"/>
              </a:rPr>
              <a:t> </a:t>
            </a:r>
            <a:r>
              <a:rPr lang="en-US" sz="1600">
                <a:ea typeface="+mn-lt"/>
                <a:cs typeface="+mn-lt"/>
              </a:rPr>
              <a:t>and write </a:t>
            </a:r>
            <a:r>
              <a:rPr lang="en-US" altLang="zh-TW" sz="1600">
                <a:ea typeface="+mn-lt"/>
                <a:cs typeface="+mn-lt"/>
              </a:rPr>
              <a:t>64GB</a:t>
            </a:r>
            <a:r>
              <a:rPr lang="en-US" sz="1600">
                <a:ea typeface="+mn-lt"/>
                <a:cs typeface="+mn-lt"/>
              </a:rPr>
              <a:t> file (= 128GB</a:t>
            </a:r>
            <a:r>
              <a:rPr lang="en-US" altLang="zh-TW" sz="1600">
                <a:ea typeface="+mn-lt"/>
                <a:cs typeface="+mn-lt"/>
              </a:rPr>
              <a:t> totally)</a:t>
            </a:r>
            <a:endParaRPr lang="zh-TW" altLang="en-US" sz="1600">
              <a:latin typeface="微軟正黑體"/>
              <a:ea typeface="微軟正黑體"/>
              <a:cs typeface="Calibri"/>
            </a:endParaRPr>
          </a:p>
        </p:txBody>
      </p:sp>
      <p:grpSp>
        <p:nvGrpSpPr>
          <p:cNvPr id="70" name="群組 69">
            <a:extLst>
              <a:ext uri="{FF2B5EF4-FFF2-40B4-BE49-F238E27FC236}">
                <a16:creationId xmlns:a16="http://schemas.microsoft.com/office/drawing/2014/main" id="{900355E9-2E1C-43B7-8E1C-6AA38F93FADD}"/>
              </a:ext>
            </a:extLst>
          </p:cNvPr>
          <p:cNvGrpSpPr/>
          <p:nvPr/>
        </p:nvGrpSpPr>
        <p:grpSpPr>
          <a:xfrm>
            <a:off x="9108939" y="3654829"/>
            <a:ext cx="733628" cy="876360"/>
            <a:chOff x="5460698" y="2400243"/>
            <a:chExt cx="582274" cy="695560"/>
          </a:xfrm>
        </p:grpSpPr>
        <p:pic>
          <p:nvPicPr>
            <p:cNvPr id="71" name="圖形 70">
              <a:extLst>
                <a:ext uri="{FF2B5EF4-FFF2-40B4-BE49-F238E27FC236}">
                  <a16:creationId xmlns:a16="http://schemas.microsoft.com/office/drawing/2014/main" id="{C7CEE04A-8117-4251-98EB-FC9C1DCD03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0698" y="2400243"/>
              <a:ext cx="582274" cy="425662"/>
            </a:xfrm>
            <a:prstGeom prst="rect">
              <a:avLst/>
            </a:prstGeom>
          </p:spPr>
        </p:pic>
        <p:sp>
          <p:nvSpPr>
            <p:cNvPr id="72" name="文字方塊 71">
              <a:extLst>
                <a:ext uri="{FF2B5EF4-FFF2-40B4-BE49-F238E27FC236}">
                  <a16:creationId xmlns:a16="http://schemas.microsoft.com/office/drawing/2014/main" id="{CA5993E7-7A53-4A08-BE1C-5B4F488828C1}"/>
                </a:ext>
              </a:extLst>
            </p:cNvPr>
            <p:cNvSpPr txBox="1"/>
            <p:nvPr/>
          </p:nvSpPr>
          <p:spPr>
            <a:xfrm>
              <a:off x="5478373" y="2835289"/>
              <a:ext cx="519925" cy="26051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altLang="zh-TW" sz="1333">
                  <a:ea typeface="新細明體"/>
                </a:rPr>
                <a:t>8 </a:t>
              </a:r>
              <a:r>
                <a:rPr lang="zh-TW" altLang="en-US" sz="1333">
                  <a:ea typeface="新細明體"/>
                </a:rPr>
                <a:t>GB</a:t>
              </a:r>
            </a:p>
          </p:txBody>
        </p:sp>
      </p:grpSp>
      <p:grpSp>
        <p:nvGrpSpPr>
          <p:cNvPr id="76" name="群組 75">
            <a:extLst>
              <a:ext uri="{FF2B5EF4-FFF2-40B4-BE49-F238E27FC236}">
                <a16:creationId xmlns:a16="http://schemas.microsoft.com/office/drawing/2014/main" id="{00B79484-6520-43A4-8A43-8C35338CBF40}"/>
              </a:ext>
            </a:extLst>
          </p:cNvPr>
          <p:cNvGrpSpPr/>
          <p:nvPr/>
        </p:nvGrpSpPr>
        <p:grpSpPr>
          <a:xfrm>
            <a:off x="10327313" y="3654828"/>
            <a:ext cx="733628" cy="883283"/>
            <a:chOff x="5460698" y="2400243"/>
            <a:chExt cx="582274" cy="701055"/>
          </a:xfrm>
        </p:grpSpPr>
        <p:pic>
          <p:nvPicPr>
            <p:cNvPr id="77" name="圖形 76">
              <a:extLst>
                <a:ext uri="{FF2B5EF4-FFF2-40B4-BE49-F238E27FC236}">
                  <a16:creationId xmlns:a16="http://schemas.microsoft.com/office/drawing/2014/main" id="{71F6E4A7-6ED9-461E-AE3F-B4263D31C5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0698" y="2400243"/>
              <a:ext cx="582274" cy="425662"/>
            </a:xfrm>
            <a:prstGeom prst="rect">
              <a:avLst/>
            </a:prstGeom>
          </p:spPr>
        </p:pic>
        <p:sp>
          <p:nvSpPr>
            <p:cNvPr id="78" name="文字方塊 77">
              <a:extLst>
                <a:ext uri="{FF2B5EF4-FFF2-40B4-BE49-F238E27FC236}">
                  <a16:creationId xmlns:a16="http://schemas.microsoft.com/office/drawing/2014/main" id="{AED945DB-A143-4AD5-A203-EDD827E6252C}"/>
                </a:ext>
              </a:extLst>
            </p:cNvPr>
            <p:cNvSpPr txBox="1"/>
            <p:nvPr/>
          </p:nvSpPr>
          <p:spPr>
            <a:xfrm>
              <a:off x="5497515" y="2840784"/>
              <a:ext cx="519925" cy="26051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altLang="zh-TW" sz="1333">
                  <a:ea typeface="新細明體"/>
                </a:rPr>
                <a:t>8 </a:t>
              </a:r>
              <a:r>
                <a:rPr lang="zh-TW" altLang="en-US" sz="1333">
                  <a:ea typeface="新細明體"/>
                </a:rPr>
                <a:t>GB</a:t>
              </a:r>
            </a:p>
          </p:txBody>
        </p:sp>
      </p:grpSp>
      <p:grpSp>
        <p:nvGrpSpPr>
          <p:cNvPr id="26" name="群組 25">
            <a:extLst>
              <a:ext uri="{FF2B5EF4-FFF2-40B4-BE49-F238E27FC236}">
                <a16:creationId xmlns:a16="http://schemas.microsoft.com/office/drawing/2014/main" id="{266D8DD4-6FF2-48DA-AD76-726F4F7E6AA8}"/>
              </a:ext>
            </a:extLst>
          </p:cNvPr>
          <p:cNvGrpSpPr/>
          <p:nvPr/>
        </p:nvGrpSpPr>
        <p:grpSpPr>
          <a:xfrm>
            <a:off x="9184047" y="5623683"/>
            <a:ext cx="952105" cy="1121081"/>
            <a:chOff x="5240459" y="4101502"/>
            <a:chExt cx="714079" cy="840810"/>
          </a:xfrm>
        </p:grpSpPr>
        <p:sp>
          <p:nvSpPr>
            <p:cNvPr id="41" name="文字方塊 40">
              <a:extLst>
                <a:ext uri="{FF2B5EF4-FFF2-40B4-BE49-F238E27FC236}">
                  <a16:creationId xmlns:a16="http://schemas.microsoft.com/office/drawing/2014/main" id="{6A45338F-D757-4D73-BB9B-40F18A53945F}"/>
                </a:ext>
              </a:extLst>
            </p:cNvPr>
            <p:cNvSpPr txBox="1"/>
            <p:nvPr/>
          </p:nvSpPr>
          <p:spPr>
            <a:xfrm>
              <a:off x="5354030" y="4696139"/>
              <a:ext cx="561742" cy="24617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altLang="zh-TW" sz="1333">
                  <a:ea typeface="新細明體"/>
                </a:rPr>
                <a:t>64 </a:t>
              </a:r>
              <a:r>
                <a:rPr lang="zh-TW" altLang="en-US" sz="1333">
                  <a:ea typeface="新細明體"/>
                </a:rPr>
                <a:t>GB</a:t>
              </a:r>
              <a:endParaRPr lang="zh-TW" altLang="en-US" sz="1333">
                <a:ea typeface="新細明體"/>
                <a:cs typeface="Calibri"/>
              </a:endParaRPr>
            </a:p>
          </p:txBody>
        </p:sp>
        <p:pic>
          <p:nvPicPr>
            <p:cNvPr id="25" name="圖形 24">
              <a:extLst>
                <a:ext uri="{FF2B5EF4-FFF2-40B4-BE49-F238E27FC236}">
                  <a16:creationId xmlns:a16="http://schemas.microsoft.com/office/drawing/2014/main" id="{83DB025F-6D60-4037-885A-18F1D394BC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0459" y="4101502"/>
              <a:ext cx="714079" cy="580577"/>
            </a:xfrm>
            <a:prstGeom prst="rect">
              <a:avLst/>
            </a:prstGeom>
          </p:spPr>
        </p:pic>
      </p:grpSp>
      <p:grpSp>
        <p:nvGrpSpPr>
          <p:cNvPr id="79" name="群組 78">
            <a:extLst>
              <a:ext uri="{FF2B5EF4-FFF2-40B4-BE49-F238E27FC236}">
                <a16:creationId xmlns:a16="http://schemas.microsoft.com/office/drawing/2014/main" id="{3AA2F0B5-442F-44FF-BD03-819251507D73}"/>
              </a:ext>
            </a:extLst>
          </p:cNvPr>
          <p:cNvGrpSpPr/>
          <p:nvPr/>
        </p:nvGrpSpPr>
        <p:grpSpPr>
          <a:xfrm>
            <a:off x="10442688" y="5623683"/>
            <a:ext cx="952105" cy="1121081"/>
            <a:chOff x="5240459" y="4101502"/>
            <a:chExt cx="714079" cy="840810"/>
          </a:xfrm>
        </p:grpSpPr>
        <p:sp>
          <p:nvSpPr>
            <p:cNvPr id="80" name="文字方塊 79">
              <a:extLst>
                <a:ext uri="{FF2B5EF4-FFF2-40B4-BE49-F238E27FC236}">
                  <a16:creationId xmlns:a16="http://schemas.microsoft.com/office/drawing/2014/main" id="{8549093B-BC48-4B4F-8759-A5FBFDB34392}"/>
                </a:ext>
              </a:extLst>
            </p:cNvPr>
            <p:cNvSpPr txBox="1"/>
            <p:nvPr/>
          </p:nvSpPr>
          <p:spPr>
            <a:xfrm>
              <a:off x="5354030" y="4696139"/>
              <a:ext cx="561742" cy="24617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US" altLang="zh-TW" sz="1333">
                  <a:ea typeface="新細明體"/>
                </a:rPr>
                <a:t>64 </a:t>
              </a:r>
              <a:r>
                <a:rPr lang="zh-TW" altLang="en-US" sz="1333">
                  <a:ea typeface="新細明體"/>
                </a:rPr>
                <a:t>GB</a:t>
              </a:r>
              <a:endParaRPr lang="zh-TW" altLang="en-US" sz="1333">
                <a:ea typeface="新細明體"/>
                <a:cs typeface="Calibri"/>
              </a:endParaRPr>
            </a:p>
          </p:txBody>
        </p:sp>
        <p:pic>
          <p:nvPicPr>
            <p:cNvPr id="81" name="圖形 80">
              <a:extLst>
                <a:ext uri="{FF2B5EF4-FFF2-40B4-BE49-F238E27FC236}">
                  <a16:creationId xmlns:a16="http://schemas.microsoft.com/office/drawing/2014/main" id="{9DA533D5-9ECA-42F8-89C9-0FD8C6C375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0459" y="4101502"/>
              <a:ext cx="714079" cy="580577"/>
            </a:xfrm>
            <a:prstGeom prst="rect">
              <a:avLst/>
            </a:prstGeom>
          </p:spPr>
        </p:pic>
      </p:grpSp>
      <p:sp>
        <p:nvSpPr>
          <p:cNvPr id="3" name="矩形: 圓角 22">
            <a:extLst>
              <a:ext uri="{FF2B5EF4-FFF2-40B4-BE49-F238E27FC236}">
                <a16:creationId xmlns:a16="http://schemas.microsoft.com/office/drawing/2014/main" id="{16CF3C56-6DB0-4C0E-9012-363C9E5E2662}"/>
              </a:ext>
            </a:extLst>
          </p:cNvPr>
          <p:cNvSpPr/>
          <p:nvPr/>
        </p:nvSpPr>
        <p:spPr>
          <a:xfrm>
            <a:off x="4513130" y="2049465"/>
            <a:ext cx="3471036" cy="603908"/>
          </a:xfrm>
          <a:prstGeom prst="roundRect">
            <a:avLst>
              <a:gd name="adj" fmla="val 8074"/>
            </a:avLst>
          </a:prstGeom>
          <a:gradFill>
            <a:gsLst>
              <a:gs pos="1000">
                <a:srgbClr val="374557"/>
              </a:gs>
              <a:gs pos="40000">
                <a:schemeClr val="tx1">
                  <a:lumMod val="95000"/>
                  <a:lumOff val="5000"/>
                </a:schemeClr>
              </a:gs>
            </a:gsLst>
            <a:lin ang="5400000" scaled="1"/>
          </a:gradFill>
          <a:ln w="9525">
            <a:gradFill>
              <a:gsLst>
                <a:gs pos="100000">
                  <a:schemeClr val="tx1"/>
                </a:gs>
                <a:gs pos="50000">
                  <a:schemeClr val="tx2">
                    <a:lumMod val="75000"/>
                  </a:schemeClr>
                </a:gs>
                <a:gs pos="0">
                  <a:srgbClr val="FF0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600" b="1">
                <a:solidFill>
                  <a:schemeClr val="bg1"/>
                </a:solidFill>
                <a:latin typeface="Arial" panose="020B0604020202020204" pitchFamily="34" charset="0"/>
                <a:ea typeface="新細明體"/>
                <a:cs typeface="Arial" panose="020B0604020202020204" pitchFamily="34" charset="0"/>
              </a:rPr>
              <a:t>TS-h3088XU-RP-W1270</a:t>
            </a:r>
            <a:r>
              <a:rPr kumimoji="1" lang="zh-TW" altLang="en-US" sz="1600" b="1">
                <a:solidFill>
                  <a:srgbClr val="FF6600"/>
                </a:solidFill>
                <a:latin typeface="Arial" panose="020B0604020202020204" pitchFamily="34" charset="0"/>
                <a:ea typeface="新細明體"/>
                <a:cs typeface="Arial" panose="020B0604020202020204" pitchFamily="34" charset="0"/>
              </a:rPr>
              <a:t> </a:t>
            </a:r>
            <a:endParaRPr kumimoji="1" lang="en-US" altLang="zh-TW" sz="1600" b="1">
              <a:solidFill>
                <a:srgbClr val="FF6600"/>
              </a:solidFill>
              <a:latin typeface="Arial" panose="020B0604020202020204" pitchFamily="34" charset="0"/>
              <a:ea typeface="新細明體"/>
              <a:cs typeface="Arial" panose="020B0604020202020204" pitchFamily="34" charset="0"/>
            </a:endParaRPr>
          </a:p>
        </p:txBody>
      </p:sp>
      <p:pic>
        <p:nvPicPr>
          <p:cNvPr id="17" name="圖片 16">
            <a:extLst>
              <a:ext uri="{FF2B5EF4-FFF2-40B4-BE49-F238E27FC236}">
                <a16:creationId xmlns:a16="http://schemas.microsoft.com/office/drawing/2014/main" id="{C885B145-D173-4FBF-AF75-38955DB8C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6228" y="2723715"/>
            <a:ext cx="4576140" cy="2230381"/>
          </a:xfrm>
          <a:prstGeom prst="rect">
            <a:avLst/>
          </a:prstGeom>
        </p:spPr>
      </p:pic>
      <p:pic>
        <p:nvPicPr>
          <p:cNvPr id="19" name="圖片 18" descr="一張含有 電腦, 膝上型電腦, 書桌, 桌 的圖片&#10;&#10;自動產生的描述">
            <a:extLst>
              <a:ext uri="{FF2B5EF4-FFF2-40B4-BE49-F238E27FC236}">
                <a16:creationId xmlns:a16="http://schemas.microsoft.com/office/drawing/2014/main" id="{AAE944A1-0F29-405D-84C2-1763DFC4E0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4097" y="2720833"/>
            <a:ext cx="3730784" cy="1151781"/>
          </a:xfrm>
          <a:prstGeom prst="rect">
            <a:avLst/>
          </a:prstGeom>
        </p:spPr>
      </p:pic>
      <p:pic>
        <p:nvPicPr>
          <p:cNvPr id="18" name="圖片 17" descr="一張含有 電腦, 立體 的圖片&#10;&#10;自動產生的描述">
            <a:extLst>
              <a:ext uri="{FF2B5EF4-FFF2-40B4-BE49-F238E27FC236}">
                <a16:creationId xmlns:a16="http://schemas.microsoft.com/office/drawing/2014/main" id="{36ECB5BB-142E-4C5C-80DC-407F7049D0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473" y="4772813"/>
            <a:ext cx="3315693" cy="943315"/>
          </a:xfrm>
          <a:prstGeom prst="rect">
            <a:avLst/>
          </a:prstGeom>
        </p:spPr>
      </p:pic>
      <p:sp>
        <p:nvSpPr>
          <p:cNvPr id="7" name="TextBox 6">
            <a:extLst>
              <a:ext uri="{FF2B5EF4-FFF2-40B4-BE49-F238E27FC236}">
                <a16:creationId xmlns:a16="http://schemas.microsoft.com/office/drawing/2014/main" id="{84877100-09BD-3D4D-B008-3CA4A4D46158}"/>
              </a:ext>
            </a:extLst>
          </p:cNvPr>
          <p:cNvSpPr txBox="1"/>
          <p:nvPr/>
        </p:nvSpPr>
        <p:spPr>
          <a:xfrm>
            <a:off x="472322" y="3868675"/>
            <a:ext cx="3654166" cy="612412"/>
          </a:xfrm>
          <a:prstGeom prst="rect">
            <a:avLst/>
          </a:prstGeom>
          <a:noFill/>
        </p:spPr>
        <p:txBody>
          <a:bodyPr wrap="square" lIns="91440" tIns="45720" rIns="91440" bIns="45720" rtlCol="0" anchor="t">
            <a:spAutoFit/>
          </a:bodyPr>
          <a:lstStyle/>
          <a:p>
            <a:pPr>
              <a:lnSpc>
                <a:spcPct val="150000"/>
              </a:lnSpc>
            </a:pPr>
            <a:r>
              <a:rPr lang="zh-CN" altLang="en-US" sz="1200">
                <a:solidFill>
                  <a:schemeClr val="bg1"/>
                </a:solidFill>
                <a:latin typeface="微軟正黑體"/>
                <a:ea typeface="微軟正黑體"/>
              </a:rPr>
              <a:t>The front </a:t>
            </a:r>
            <a:r>
              <a:rPr lang="en-US" altLang="zh-CN" sz="1200">
                <a:solidFill>
                  <a:schemeClr val="bg1"/>
                </a:solidFill>
                <a:latin typeface="微軟正黑體"/>
                <a:ea typeface="微軟正黑體"/>
              </a:rPr>
              <a:t>24 SSDs configured as data pool 2 in RAID 6 or 60. </a:t>
            </a:r>
            <a:r>
              <a:rPr lang="en-US" altLang="zh-CN" sz="1200" u="sng">
                <a:solidFill>
                  <a:schemeClr val="bg1"/>
                </a:solidFill>
                <a:latin typeface="微軟正黑體"/>
                <a:ea typeface="微軟正黑體"/>
              </a:rPr>
              <a:t>(yields </a:t>
            </a:r>
            <a:r>
              <a:rPr lang="zh-CN" altLang="en-US" sz="1200" u="sng">
                <a:solidFill>
                  <a:schemeClr val="bg1"/>
                </a:solidFill>
                <a:latin typeface="微軟正黑體"/>
                <a:ea typeface="微軟正黑體"/>
              </a:rPr>
              <a:t>the best performance</a:t>
            </a:r>
            <a:r>
              <a:rPr lang="en-US" altLang="zh-TW" sz="1200" u="sng">
                <a:solidFill>
                  <a:schemeClr val="bg1"/>
                </a:solidFill>
                <a:latin typeface="微軟正黑體"/>
                <a:ea typeface="微軟正黑體"/>
              </a:rPr>
              <a:t>)</a:t>
            </a:r>
            <a:endParaRPr lang="en-TW" sz="1200" u="sng">
              <a:solidFill>
                <a:schemeClr val="bg1"/>
              </a:solidFill>
              <a:latin typeface="微軟正黑體"/>
              <a:ea typeface="微軟正黑體"/>
            </a:endParaRPr>
          </a:p>
        </p:txBody>
      </p:sp>
      <p:sp>
        <p:nvSpPr>
          <p:cNvPr id="20" name="矩形 19">
            <a:extLst>
              <a:ext uri="{FF2B5EF4-FFF2-40B4-BE49-F238E27FC236}">
                <a16:creationId xmlns:a16="http://schemas.microsoft.com/office/drawing/2014/main" id="{BF2ED67A-0893-450A-B476-1833E430C3CB}"/>
              </a:ext>
            </a:extLst>
          </p:cNvPr>
          <p:cNvSpPr/>
          <p:nvPr/>
        </p:nvSpPr>
        <p:spPr>
          <a:xfrm>
            <a:off x="712657" y="3158150"/>
            <a:ext cx="3158658" cy="6295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6F9AA948-D9BD-4578-B106-A77125363D11}"/>
              </a:ext>
            </a:extLst>
          </p:cNvPr>
          <p:cNvSpPr/>
          <p:nvPr/>
        </p:nvSpPr>
        <p:spPr>
          <a:xfrm>
            <a:off x="646425" y="5079123"/>
            <a:ext cx="452837" cy="6295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A557BF34-4A68-47E1-8078-7E0A513276C2}"/>
              </a:ext>
            </a:extLst>
          </p:cNvPr>
          <p:cNvSpPr/>
          <p:nvPr/>
        </p:nvSpPr>
        <p:spPr>
          <a:xfrm>
            <a:off x="2652464" y="5081229"/>
            <a:ext cx="452837" cy="6295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37">
            <a:extLst>
              <a:ext uri="{FF2B5EF4-FFF2-40B4-BE49-F238E27FC236}">
                <a16:creationId xmlns:a16="http://schemas.microsoft.com/office/drawing/2014/main" id="{0743B277-7BBE-A84E-8A3A-BF5A53F00A1D}"/>
              </a:ext>
            </a:extLst>
          </p:cNvPr>
          <p:cNvSpPr txBox="1"/>
          <p:nvPr/>
        </p:nvSpPr>
        <p:spPr>
          <a:xfrm>
            <a:off x="457284" y="5799670"/>
            <a:ext cx="3679728" cy="612412"/>
          </a:xfrm>
          <a:prstGeom prst="rect">
            <a:avLst/>
          </a:prstGeom>
          <a:noFill/>
        </p:spPr>
        <p:txBody>
          <a:bodyPr wrap="square" lIns="91440" tIns="45720" rIns="91440" bIns="45720" rtlCol="0" anchor="t">
            <a:spAutoFit/>
          </a:bodyPr>
          <a:lstStyle/>
          <a:p>
            <a:pPr>
              <a:lnSpc>
                <a:spcPct val="150000"/>
              </a:lnSpc>
            </a:pPr>
            <a:r>
              <a:rPr lang="zh-CN" altLang="en-US" sz="1200">
                <a:solidFill>
                  <a:schemeClr val="bg1"/>
                </a:solidFill>
                <a:latin typeface="微軟正黑體"/>
                <a:ea typeface="微軟正黑體"/>
              </a:rPr>
              <a:t>The rear </a:t>
            </a:r>
            <a:r>
              <a:rPr lang="en-US" altLang="zh-CN" sz="1200">
                <a:solidFill>
                  <a:schemeClr val="bg1"/>
                </a:solidFill>
                <a:latin typeface="微軟正黑體"/>
                <a:ea typeface="微軟正黑體"/>
              </a:rPr>
              <a:t>6 SSDs configured as pool 1 in RAID 6</a:t>
            </a:r>
            <a:br>
              <a:rPr lang="en-US" altLang="zh-CN" sz="1200" u="sng">
                <a:latin typeface="微軟正黑體" panose="020B0604030504040204" pitchFamily="34" charset="-120"/>
                <a:ea typeface="微軟正黑體" panose="020B0604030504040204" pitchFamily="34" charset="-120"/>
              </a:rPr>
            </a:br>
            <a:r>
              <a:rPr lang="en-US" altLang="zh-CN" sz="1200" u="sng">
                <a:solidFill>
                  <a:schemeClr val="bg1"/>
                </a:solidFill>
                <a:latin typeface="微軟正黑體"/>
                <a:ea typeface="微軟正黑體"/>
              </a:rPr>
              <a:t>(as</a:t>
            </a:r>
            <a:r>
              <a:rPr lang="zh-CN" altLang="en-US" sz="1200" u="sng">
                <a:solidFill>
                  <a:schemeClr val="bg1"/>
                </a:solidFill>
                <a:latin typeface="微軟正黑體"/>
                <a:ea typeface="微軟正黑體"/>
              </a:rPr>
              <a:t> system</a:t>
            </a:r>
            <a:r>
              <a:rPr lang="en-US" altLang="zh-CN" sz="1200" u="sng">
                <a:solidFill>
                  <a:schemeClr val="bg1"/>
                </a:solidFill>
                <a:latin typeface="微軟正黑體"/>
                <a:ea typeface="微軟正黑體"/>
              </a:rPr>
              <a:t> and </a:t>
            </a:r>
            <a:r>
              <a:rPr lang="zh-CN" altLang="en-US" sz="1200" u="sng">
                <a:solidFill>
                  <a:schemeClr val="bg1"/>
                </a:solidFill>
                <a:latin typeface="微軟正黑體"/>
                <a:ea typeface="微軟正黑體"/>
              </a:rPr>
              <a:t>app </a:t>
            </a:r>
            <a:r>
              <a:rPr lang="en-US" altLang="zh-CN" sz="1200" u="sng">
                <a:solidFill>
                  <a:schemeClr val="bg1"/>
                </a:solidFill>
                <a:latin typeface="微軟正黑體"/>
                <a:ea typeface="微軟正黑體"/>
              </a:rPr>
              <a:t>pool/small </a:t>
            </a:r>
            <a:r>
              <a:rPr lang="zh-CN" altLang="en-US" sz="1200" u="sng">
                <a:solidFill>
                  <a:schemeClr val="bg1"/>
                </a:solidFill>
                <a:latin typeface="微軟正黑體"/>
                <a:ea typeface="微軟正黑體"/>
              </a:rPr>
              <a:t>data storage</a:t>
            </a:r>
            <a:r>
              <a:rPr lang="en-US" altLang="zh-CN" sz="1200" u="sng">
                <a:solidFill>
                  <a:schemeClr val="bg1"/>
                </a:solidFill>
                <a:latin typeface="微軟正黑體"/>
                <a:ea typeface="微軟正黑體"/>
              </a:rPr>
              <a:t>)</a:t>
            </a:r>
          </a:p>
        </p:txBody>
      </p:sp>
      <p:sp>
        <p:nvSpPr>
          <p:cNvPr id="35" name="文字方塊 34">
            <a:extLst>
              <a:ext uri="{FF2B5EF4-FFF2-40B4-BE49-F238E27FC236}">
                <a16:creationId xmlns:a16="http://schemas.microsoft.com/office/drawing/2014/main" id="{146DA18F-00D7-44B7-96A7-0F9E761D926C}"/>
              </a:ext>
            </a:extLst>
          </p:cNvPr>
          <p:cNvSpPr txBox="1"/>
          <p:nvPr/>
        </p:nvSpPr>
        <p:spPr>
          <a:xfrm>
            <a:off x="763207" y="2076618"/>
            <a:ext cx="3040945" cy="584775"/>
          </a:xfrm>
          <a:prstGeom prst="rect">
            <a:avLst/>
          </a:prstGeom>
          <a:noFill/>
        </p:spPr>
        <p:txBody>
          <a:bodyPr wrap="square" lIns="91440" tIns="45720" rIns="91440" bIns="45720" anchor="t">
            <a:spAutoFit/>
          </a:bodyPr>
          <a:lstStyle/>
          <a:p>
            <a:pPr algn="ctr"/>
            <a:r>
              <a:rPr kumimoji="1" lang="en-US" altLang="zh-TW" sz="1600" b="1" spc="300">
                <a:latin typeface="微軟正黑體"/>
                <a:ea typeface="微軟正黑體"/>
                <a:cs typeface="Arial"/>
              </a:rPr>
              <a:t>Best configuration of storage</a:t>
            </a:r>
            <a:r>
              <a:rPr kumimoji="1" lang="zh-TW" altLang="en-US" sz="1600" b="1" spc="300">
                <a:latin typeface="微軟正黑體"/>
                <a:ea typeface="微軟正黑體"/>
                <a:cs typeface="Arial"/>
              </a:rPr>
              <a:t> </a:t>
            </a:r>
            <a:endParaRPr kumimoji="1" lang="en-US" altLang="zh-TW" sz="1600" b="1" spc="300">
              <a:latin typeface="微軟正黑體"/>
              <a:ea typeface="微軟正黑體"/>
              <a:cs typeface="Arial" panose="020B0604020202020204" pitchFamily="34" charset="0"/>
            </a:endParaRPr>
          </a:p>
        </p:txBody>
      </p:sp>
    </p:spTree>
    <p:extLst>
      <p:ext uri="{BB962C8B-B14F-4D97-AF65-F5344CB8AC3E}">
        <p14:creationId xmlns:p14="http://schemas.microsoft.com/office/powerpoint/2010/main" val="64865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B4E044D-FFF2-4B49-872E-5E10018F2E55}"/>
              </a:ext>
            </a:extLst>
          </p:cNvPr>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rPr>
              <a:t>File size &lt; RAM:  </a:t>
            </a:r>
            <a:r>
              <a:rPr lang="en-US">
                <a:latin typeface="Arial" panose="020B0604020202020204" pitchFamily="34" charset="0"/>
                <a:ea typeface="微軟正黑體"/>
                <a:cs typeface="Arial" panose="020B0604020202020204" pitchFamily="34" charset="0"/>
              </a:rPr>
              <a:t>cache hit </a:t>
            </a:r>
            <a:r>
              <a:rPr lang="en-US" altLang="zh-TW">
                <a:latin typeface="Arial" panose="020B0604020202020204" pitchFamily="34" charset="0"/>
                <a:ea typeface="微軟正黑體"/>
                <a:cs typeface="Arial" panose="020B0604020202020204" pitchFamily="34" charset="0"/>
              </a:rPr>
              <a:t> </a:t>
            </a:r>
            <a:endParaRPr lang="zh-TW" altLang="en-US">
              <a:latin typeface="Arial" panose="020B0604020202020204" pitchFamily="34" charset="0"/>
              <a:ea typeface="微軟正黑體"/>
              <a:cs typeface="Arial" panose="020B0604020202020204" pitchFamily="34" charset="0"/>
            </a:endParaRPr>
          </a:p>
        </p:txBody>
      </p:sp>
      <p:sp>
        <p:nvSpPr>
          <p:cNvPr id="5" name="文字方塊 4">
            <a:extLst>
              <a:ext uri="{FF2B5EF4-FFF2-40B4-BE49-F238E27FC236}">
                <a16:creationId xmlns:a16="http://schemas.microsoft.com/office/drawing/2014/main" id="{4A4D8479-E792-4978-B252-A3E15B27E133}"/>
              </a:ext>
            </a:extLst>
          </p:cNvPr>
          <p:cNvSpPr txBox="1"/>
          <p:nvPr/>
        </p:nvSpPr>
        <p:spPr>
          <a:xfrm>
            <a:off x="6616992" y="2140391"/>
            <a:ext cx="1396707" cy="379656"/>
          </a:xfrm>
          <a:prstGeom prst="rect">
            <a:avLst/>
          </a:prstGeom>
          <a:noFill/>
        </p:spPr>
        <p:txBody>
          <a:bodyPr wrap="square" lIns="91440" tIns="45720" rIns="91440" bIns="45720" anchor="t">
            <a:spAutoFit/>
          </a:bodyPr>
          <a:lstStyle/>
          <a:p>
            <a:pPr algn="ctr"/>
            <a:r>
              <a:rPr lang="en-US" altLang="zh-TW" sz="1850" b="1">
                <a:solidFill>
                  <a:srgbClr val="BAE226"/>
                </a:solidFill>
                <a:latin typeface="微軟正黑體"/>
                <a:ea typeface="微軟正黑體"/>
              </a:rPr>
              <a:t>RAM</a:t>
            </a:r>
            <a:endParaRPr lang="zh-TW" altLang="en-US" sz="1850">
              <a:solidFill>
                <a:srgbClr val="BAE226"/>
              </a:solidFill>
              <a:latin typeface="微軟正黑體"/>
              <a:ea typeface="微軟正黑體"/>
            </a:endParaRPr>
          </a:p>
        </p:txBody>
      </p:sp>
      <p:sp>
        <p:nvSpPr>
          <p:cNvPr id="7" name="文字方塊 6">
            <a:extLst>
              <a:ext uri="{FF2B5EF4-FFF2-40B4-BE49-F238E27FC236}">
                <a16:creationId xmlns:a16="http://schemas.microsoft.com/office/drawing/2014/main" id="{1EFE497F-70E5-482C-8B8C-50C0E7DE5C57}"/>
              </a:ext>
            </a:extLst>
          </p:cNvPr>
          <p:cNvSpPr txBox="1"/>
          <p:nvPr/>
        </p:nvSpPr>
        <p:spPr>
          <a:xfrm>
            <a:off x="8698794" y="2099981"/>
            <a:ext cx="1165394" cy="579762"/>
          </a:xfrm>
          <a:prstGeom prst="rect">
            <a:avLst/>
          </a:prstGeom>
          <a:noFill/>
        </p:spPr>
        <p:txBody>
          <a:bodyPr wrap="square" lIns="91440" tIns="45720" rIns="91440" bIns="45720" anchor="t">
            <a:spAutoFit/>
          </a:bodyPr>
          <a:lstStyle/>
          <a:p>
            <a:r>
              <a:rPr lang="zh-TW" altLang="en-US" sz="1600" b="1">
                <a:latin typeface="微軟正黑體"/>
                <a:ea typeface="微軟正黑體"/>
              </a:rPr>
              <a:t>Write to </a:t>
            </a:r>
            <a:r>
              <a:rPr lang="en-US" altLang="zh-TW" sz="1600" b="1">
                <a:latin typeface="微軟正黑體"/>
                <a:ea typeface="微軟正黑體"/>
              </a:rPr>
              <a:t>Disk later</a:t>
            </a:r>
            <a:endParaRPr lang="zh-TW" altLang="en-US" sz="1600">
              <a:latin typeface="微軟正黑體"/>
              <a:ea typeface="微軟正黑體"/>
            </a:endParaRPr>
          </a:p>
        </p:txBody>
      </p:sp>
      <p:sp>
        <p:nvSpPr>
          <p:cNvPr id="13" name="文字方塊 12">
            <a:extLst>
              <a:ext uri="{FF2B5EF4-FFF2-40B4-BE49-F238E27FC236}">
                <a16:creationId xmlns:a16="http://schemas.microsoft.com/office/drawing/2014/main" id="{5F22E7F5-333C-475F-9F5A-279F5BE36470}"/>
              </a:ext>
            </a:extLst>
          </p:cNvPr>
          <p:cNvSpPr txBox="1"/>
          <p:nvPr/>
        </p:nvSpPr>
        <p:spPr>
          <a:xfrm>
            <a:off x="3293789" y="2996849"/>
            <a:ext cx="2520945" cy="338554"/>
          </a:xfrm>
          <a:prstGeom prst="rect">
            <a:avLst/>
          </a:prstGeom>
          <a:noFill/>
        </p:spPr>
        <p:txBody>
          <a:bodyPr wrap="square" lIns="91440" tIns="45720" rIns="91440" bIns="45720" anchor="t">
            <a:spAutoFit/>
          </a:bodyPr>
          <a:lstStyle/>
          <a:p>
            <a:r>
              <a:rPr lang="zh-TW" sz="1600" b="1">
                <a:ea typeface="+mn-lt"/>
                <a:cs typeface="+mn-lt"/>
              </a:rPr>
              <a:t>Transmission com</a:t>
            </a:r>
            <a:r>
              <a:rPr lang="en-US" altLang="zh-TW" sz="1600" b="1">
                <a:ea typeface="+mn-lt"/>
                <a:cs typeface="+mn-lt"/>
              </a:rPr>
              <a:t>pl</a:t>
            </a:r>
            <a:r>
              <a:rPr lang="zh-TW" sz="1600" b="1">
                <a:ea typeface="+mn-lt"/>
                <a:cs typeface="+mn-lt"/>
              </a:rPr>
              <a:t>ete</a:t>
            </a:r>
            <a:endParaRPr lang="en-US" altLang="zh-TW"/>
          </a:p>
        </p:txBody>
      </p:sp>
      <p:sp>
        <p:nvSpPr>
          <p:cNvPr id="16" name="矩形 15">
            <a:extLst>
              <a:ext uri="{FF2B5EF4-FFF2-40B4-BE49-F238E27FC236}">
                <a16:creationId xmlns:a16="http://schemas.microsoft.com/office/drawing/2014/main" id="{267A4084-BF83-4144-B952-EC6E493F39CA}"/>
              </a:ext>
            </a:extLst>
          </p:cNvPr>
          <p:cNvSpPr/>
          <p:nvPr/>
        </p:nvSpPr>
        <p:spPr>
          <a:xfrm>
            <a:off x="7806077" y="4508450"/>
            <a:ext cx="4120617" cy="19796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t"/>
          <a:lstStyle/>
          <a:p>
            <a:pPr marL="171450" indent="-171450">
              <a:lnSpc>
                <a:spcPct val="150000"/>
              </a:lnSpc>
              <a:buFont typeface="Arial" panose="020B0604020202020204" pitchFamily="34" charset="0"/>
              <a:buChar char="•"/>
            </a:pPr>
            <a:r>
              <a:rPr lang="en-US" altLang="zh-TW" sz="1600">
                <a:solidFill>
                  <a:schemeClr val="tx1"/>
                </a:solidFill>
                <a:latin typeface="Arial" panose="020B0604020202020204" pitchFamily="34" charset="0"/>
                <a:ea typeface="微軟正黑體"/>
                <a:cs typeface="Arial" panose="020B0604020202020204" pitchFamily="34" charset="0"/>
              </a:rPr>
              <a:t>Simultaneously read and write </a:t>
            </a:r>
            <a:r>
              <a:rPr lang="en-US" altLang="zh-TW" sz="1600" b="1">
                <a:solidFill>
                  <a:srgbClr val="EE3300"/>
                </a:solidFill>
                <a:latin typeface="Arial" panose="020B0604020202020204" pitchFamily="34" charset="0"/>
                <a:ea typeface="微軟正黑體"/>
                <a:cs typeface="Arial" panose="020B0604020202020204" pitchFamily="34" charset="0"/>
              </a:rPr>
              <a:t>8GB</a:t>
            </a:r>
            <a:r>
              <a:rPr lang="en-US" altLang="zh-TW" sz="1600">
                <a:solidFill>
                  <a:schemeClr val="tx1"/>
                </a:solidFill>
                <a:latin typeface="Arial" panose="020B0604020202020204" pitchFamily="34" charset="0"/>
                <a:ea typeface="微軟正黑體"/>
                <a:cs typeface="Arial" panose="020B0604020202020204" pitchFamily="34" charset="0"/>
              </a:rPr>
              <a:t> file, the total amount is </a:t>
            </a:r>
            <a:r>
              <a:rPr lang="en-US" altLang="zh-TW" sz="1600" b="1">
                <a:solidFill>
                  <a:srgbClr val="EE3300"/>
                </a:solidFill>
                <a:latin typeface="Arial" panose="020B0604020202020204" pitchFamily="34" charset="0"/>
                <a:ea typeface="微軟正黑體"/>
                <a:cs typeface="Arial" panose="020B0604020202020204" pitchFamily="34" charset="0"/>
              </a:rPr>
              <a:t>16 GB </a:t>
            </a:r>
            <a:r>
              <a:rPr lang="zh-TW" altLang="en-US" sz="1600">
                <a:solidFill>
                  <a:schemeClr val="tx1"/>
                </a:solidFill>
                <a:latin typeface="Arial" panose="020B0604020202020204" pitchFamily="34" charset="0"/>
                <a:ea typeface="微軟正黑體"/>
                <a:cs typeface="Arial" panose="020B0604020202020204" pitchFamily="34" charset="0"/>
              </a:rPr>
              <a:t>still less than </a:t>
            </a:r>
            <a:r>
              <a:rPr lang="en-US" altLang="zh-TW" sz="1600">
                <a:solidFill>
                  <a:schemeClr val="tx1"/>
                </a:solidFill>
                <a:latin typeface="Arial" panose="020B0604020202020204" pitchFamily="34" charset="0"/>
                <a:ea typeface="微軟正黑體"/>
                <a:cs typeface="Arial" panose="020B0604020202020204" pitchFamily="34" charset="0"/>
              </a:rPr>
              <a:t>NAS RAM size.</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71450" indent="-171450">
              <a:lnSpc>
                <a:spcPct val="200000"/>
              </a:lnSpc>
              <a:buFont typeface="Arial" panose="020B0604020202020204" pitchFamily="34" charset="0"/>
              <a:buChar char="•"/>
            </a:pPr>
            <a:r>
              <a:rPr lang="en-US" altLang="zh-TW" sz="1600">
                <a:solidFill>
                  <a:schemeClr val="tx1"/>
                </a:solidFill>
                <a:latin typeface="Arial" panose="020B0604020202020204" pitchFamily="34" charset="0"/>
                <a:ea typeface="微軟正黑體"/>
                <a:cs typeface="Arial" panose="020B0604020202020204" pitchFamily="34" charset="0"/>
              </a:rPr>
              <a:t>Can get relatively high performance</a:t>
            </a:r>
          </a:p>
        </p:txBody>
      </p:sp>
      <p:sp>
        <p:nvSpPr>
          <p:cNvPr id="18" name="文字方塊 17">
            <a:extLst>
              <a:ext uri="{FF2B5EF4-FFF2-40B4-BE49-F238E27FC236}">
                <a16:creationId xmlns:a16="http://schemas.microsoft.com/office/drawing/2014/main" id="{F33F1F76-C830-4335-A3CA-FAA5BFF80676}"/>
              </a:ext>
            </a:extLst>
          </p:cNvPr>
          <p:cNvSpPr txBox="1"/>
          <p:nvPr/>
        </p:nvSpPr>
        <p:spPr>
          <a:xfrm>
            <a:off x="3280579" y="2304058"/>
            <a:ext cx="1646989" cy="338554"/>
          </a:xfrm>
          <a:prstGeom prst="rect">
            <a:avLst/>
          </a:prstGeom>
          <a:noFill/>
        </p:spPr>
        <p:txBody>
          <a:bodyPr wrap="square" lIns="91440" tIns="45720" rIns="91440" bIns="45720" anchor="t">
            <a:spAutoFit/>
          </a:bodyPr>
          <a:lstStyle/>
          <a:p>
            <a:r>
              <a:rPr lang="zh-TW" altLang="en-US" sz="1600" b="1">
                <a:latin typeface="微軟正黑體"/>
                <a:ea typeface="微軟正黑體"/>
              </a:rPr>
              <a:t>Write to </a:t>
            </a:r>
            <a:r>
              <a:rPr lang="en-US" altLang="zh-TW" sz="1600" b="1">
                <a:latin typeface="微軟正黑體"/>
                <a:ea typeface="微軟正黑體"/>
              </a:rPr>
              <a:t>NAS</a:t>
            </a:r>
            <a:endParaRPr lang="zh-TW" altLang="en-US" sz="1600">
              <a:latin typeface="微軟正黑體"/>
              <a:ea typeface="微軟正黑體"/>
            </a:endParaRPr>
          </a:p>
        </p:txBody>
      </p:sp>
      <p:graphicFrame>
        <p:nvGraphicFramePr>
          <p:cNvPr id="20" name="表格 19">
            <a:extLst>
              <a:ext uri="{FF2B5EF4-FFF2-40B4-BE49-F238E27FC236}">
                <a16:creationId xmlns:a16="http://schemas.microsoft.com/office/drawing/2014/main" id="{F592E11A-8A5E-4223-86B4-68DA9AD2C077}"/>
              </a:ext>
            </a:extLst>
          </p:cNvPr>
          <p:cNvGraphicFramePr>
            <a:graphicFrameLocks noGrp="1"/>
          </p:cNvGraphicFramePr>
          <p:nvPr>
            <p:extLst>
              <p:ext uri="{D42A27DB-BD31-4B8C-83A1-F6EECF244321}">
                <p14:modId xmlns:p14="http://schemas.microsoft.com/office/powerpoint/2010/main" val="87770727"/>
              </p:ext>
            </p:extLst>
          </p:nvPr>
        </p:nvGraphicFramePr>
        <p:xfrm>
          <a:off x="2025650" y="3876735"/>
          <a:ext cx="5389161" cy="2840664"/>
        </p:xfrm>
        <a:graphic>
          <a:graphicData uri="http://schemas.openxmlformats.org/drawingml/2006/table">
            <a:tbl>
              <a:tblPr firstRow="1" bandRow="1">
                <a:tableStyleId>{5C22544A-7EE6-4342-B048-85BDC9FD1C3A}</a:tableStyleId>
              </a:tblPr>
              <a:tblGrid>
                <a:gridCol w="1346200">
                  <a:extLst>
                    <a:ext uri="{9D8B030D-6E8A-4147-A177-3AD203B41FA5}">
                      <a16:colId xmlns:a16="http://schemas.microsoft.com/office/drawing/2014/main" val="3282354579"/>
                    </a:ext>
                  </a:extLst>
                </a:gridCol>
                <a:gridCol w="1302071">
                  <a:extLst>
                    <a:ext uri="{9D8B030D-6E8A-4147-A177-3AD203B41FA5}">
                      <a16:colId xmlns:a16="http://schemas.microsoft.com/office/drawing/2014/main" val="3870854673"/>
                    </a:ext>
                  </a:extLst>
                </a:gridCol>
                <a:gridCol w="1701479">
                  <a:extLst>
                    <a:ext uri="{9D8B030D-6E8A-4147-A177-3AD203B41FA5}">
                      <a16:colId xmlns:a16="http://schemas.microsoft.com/office/drawing/2014/main" val="1334080879"/>
                    </a:ext>
                  </a:extLst>
                </a:gridCol>
                <a:gridCol w="1039411">
                  <a:extLst>
                    <a:ext uri="{9D8B030D-6E8A-4147-A177-3AD203B41FA5}">
                      <a16:colId xmlns:a16="http://schemas.microsoft.com/office/drawing/2014/main" val="3436178395"/>
                    </a:ext>
                  </a:extLst>
                </a:gridCol>
              </a:tblGrid>
              <a:tr h="465487">
                <a:tc gridSpan="4">
                  <a:txBody>
                    <a:bodyPr/>
                    <a:lstStyle/>
                    <a:p>
                      <a:pPr lvl="0" algn="ctr">
                        <a:buNone/>
                      </a:pPr>
                      <a:r>
                        <a:rPr lang="en-US" altLang="zh-TW" sz="1600">
                          <a:latin typeface="微軟正黑體"/>
                          <a:ea typeface="微軟正黑體"/>
                        </a:rPr>
                        <a:t>SMB sequential / iSCSI Random</a:t>
                      </a:r>
                    </a:p>
                  </a:txBody>
                  <a:tcPr marL="121920" marR="121920" marT="60960" marB="60960" anchor="ctr"/>
                </a:tc>
                <a:tc hMerge="1">
                  <a:txBody>
                    <a:bodyPr/>
                    <a:lstStyle/>
                    <a:p>
                      <a:endParaRPr lang="zh-TW" altLang="en-US" sz="1000"/>
                    </a:p>
                  </a:txBody>
                  <a:tcPr/>
                </a:tc>
                <a:tc hMerge="1">
                  <a:txBody>
                    <a:bodyPr/>
                    <a:lstStyle/>
                    <a:p>
                      <a:endParaRPr lang="zh-TW" altLang="en-US" sz="1200"/>
                    </a:p>
                  </a:txBody>
                  <a:tcPr/>
                </a:tc>
                <a:tc hMerge="1">
                  <a:txBody>
                    <a:bodyPr/>
                    <a:lstStyle/>
                    <a:p>
                      <a:pPr lvl="0" algn="ctr">
                        <a:buNone/>
                      </a:pPr>
                      <a:endParaRPr lang="en-US" altLang="zh-TW" sz="1600">
                        <a:latin typeface="微軟正黑體"/>
                        <a:ea typeface="微軟正黑體"/>
                      </a:endParaRPr>
                    </a:p>
                  </a:txBody>
                  <a:tcPr marL="121920" marR="121920" marT="60960" marB="60960" anchor="ctr"/>
                </a:tc>
                <a:extLst>
                  <a:ext uri="{0D108BD9-81ED-4DB2-BD59-A6C34878D82A}">
                    <a16:rowId xmlns:a16="http://schemas.microsoft.com/office/drawing/2014/main" val="1277008909"/>
                  </a:ext>
                </a:extLst>
              </a:tr>
              <a:tr h="513229">
                <a:tc>
                  <a:txBody>
                    <a:bodyPr/>
                    <a:lstStyle/>
                    <a:p>
                      <a:endParaRPr lang="zh-TW" altLang="en-US" sz="900">
                        <a:latin typeface="微軟正黑體" panose="020B0604030504040204" pitchFamily="34" charset="-120"/>
                        <a:ea typeface="微軟正黑體" panose="020B0604030504040204" pitchFamily="34" charset="-120"/>
                      </a:endParaRPr>
                    </a:p>
                  </a:txBody>
                  <a:tcPr marL="121920" marR="121920" marT="60960" marB="60960" anchor="ctr"/>
                </a:tc>
                <a:tc>
                  <a:txBody>
                    <a:bodyPr/>
                    <a:lstStyle/>
                    <a:p>
                      <a:r>
                        <a:rPr lang="en-US" altLang="zh-TW" sz="1200">
                          <a:latin typeface="微軟正黑體"/>
                          <a:ea typeface="微軟正黑體"/>
                        </a:rPr>
                        <a:t>IOPS / </a:t>
                      </a:r>
                    </a:p>
                    <a:p>
                      <a:r>
                        <a:rPr lang="en-US" altLang="zh-TW" sz="1200">
                          <a:latin typeface="微軟正黑體"/>
                          <a:ea typeface="微軟正黑體"/>
                        </a:rPr>
                        <a:t>throughput</a:t>
                      </a:r>
                      <a:endParaRPr lang="zh-TW" altLang="en-US" sz="1200">
                        <a:latin typeface="微軟正黑體"/>
                        <a:ea typeface="微軟正黑體"/>
                      </a:endParaRPr>
                    </a:p>
                  </a:txBody>
                  <a:tcPr marL="121920" marR="121920" marT="60960" marB="60960" anchor="ctr"/>
                </a:tc>
                <a:tc>
                  <a:txBody>
                    <a:bodyPr/>
                    <a:lstStyle/>
                    <a:p>
                      <a:r>
                        <a:rPr lang="en-US" altLang="zh-TW" sz="1200">
                          <a:latin typeface="微軟正黑體"/>
                          <a:ea typeface="微軟正黑體"/>
                        </a:rPr>
                        <a:t>CPU loading (%)</a:t>
                      </a:r>
                      <a:endParaRPr lang="zh-TW" altLang="en-US" sz="1200">
                        <a:latin typeface="微軟正黑體"/>
                        <a:ea typeface="微軟正黑體"/>
                      </a:endParaRPr>
                    </a:p>
                  </a:txBody>
                  <a:tcPr marL="121920" marR="121920" marT="60960" marB="60960" anchor="ctr"/>
                </a:tc>
                <a:tc>
                  <a:txBody>
                    <a:bodyPr/>
                    <a:lstStyle/>
                    <a:p>
                      <a:r>
                        <a:rPr lang="en-US" altLang="zh-TW" sz="1200">
                          <a:latin typeface="微軟正黑體"/>
                          <a:ea typeface="微軟正黑體"/>
                        </a:rPr>
                        <a:t>Latency</a:t>
                      </a:r>
                      <a:endParaRPr lang="zh-TW" altLang="en-US" sz="1200">
                        <a:latin typeface="微軟正黑體"/>
                        <a:ea typeface="微軟正黑體"/>
                      </a:endParaRPr>
                    </a:p>
                  </a:txBody>
                  <a:tcPr marL="121920" marR="121920" marT="60960" marB="60960" anchor="ctr"/>
                </a:tc>
                <a:extLst>
                  <a:ext uri="{0D108BD9-81ED-4DB2-BD59-A6C34878D82A}">
                    <a16:rowId xmlns:a16="http://schemas.microsoft.com/office/drawing/2014/main" val="61583537"/>
                  </a:ext>
                </a:extLst>
              </a:tr>
              <a:tr h="465487">
                <a:tc>
                  <a:txBody>
                    <a:bodyPr/>
                    <a:lstStyle/>
                    <a:p>
                      <a:r>
                        <a:rPr lang="zh-TW" altLang="en-US" sz="1100">
                          <a:latin typeface="微軟正黑體"/>
                          <a:ea typeface="微軟正黑體"/>
                        </a:rPr>
                        <a:t>Seq. read</a:t>
                      </a:r>
                      <a:br>
                        <a:rPr lang="zh-TW" altLang="en-US" sz="1100">
                          <a:latin typeface="微軟正黑體"/>
                          <a:ea typeface="微軟正黑體"/>
                        </a:rPr>
                      </a:br>
                      <a:r>
                        <a:rPr lang="en-US" altLang="zh-TW" sz="1100">
                          <a:latin typeface="微軟正黑體"/>
                          <a:ea typeface="微軟正黑體"/>
                        </a:rPr>
                        <a:t>512</a:t>
                      </a:r>
                      <a:r>
                        <a:rPr lang="zh-TW" altLang="en-US" sz="1100">
                          <a:latin typeface="微軟正黑體"/>
                          <a:ea typeface="微軟正黑體"/>
                        </a:rPr>
                        <a:t>K</a:t>
                      </a:r>
                      <a:r>
                        <a:rPr lang="en-US" altLang="zh-TW" sz="1100">
                          <a:latin typeface="微軟正黑體"/>
                          <a:ea typeface="微軟正黑體"/>
                        </a:rPr>
                        <a:t> (MB/s)</a:t>
                      </a:r>
                      <a:endParaRPr lang="zh-TW" altLang="en-US" sz="1100">
                        <a:latin typeface="微軟正黑體"/>
                        <a:ea typeface="微軟正黑體"/>
                      </a:endParaRPr>
                    </a:p>
                  </a:txBody>
                  <a:tcPr marL="121920" marR="121920" marT="60960" marB="60960" anchor="ctr"/>
                </a:tc>
                <a:tc>
                  <a:txBody>
                    <a:bodyPr/>
                    <a:lstStyle/>
                    <a:p>
                      <a:pPr lvl="0">
                        <a:buNone/>
                      </a:pPr>
                      <a:r>
                        <a:rPr lang="en-US" altLang="zh-TW" sz="1600" b="0" i="0" u="none" strike="noStrike" noProof="0">
                          <a:solidFill>
                            <a:schemeClr val="tx1"/>
                          </a:solidFill>
                          <a:latin typeface="微軟正黑體"/>
                          <a:ea typeface="微軟正黑體"/>
                        </a:rPr>
                        <a:t>5438</a:t>
                      </a:r>
                      <a:endParaRPr lang="zh-TW" sz="1600">
                        <a:solidFill>
                          <a:schemeClr val="bg2">
                            <a:lumMod val="90000"/>
                          </a:schemeClr>
                        </a:solidFill>
                        <a:latin typeface="微軟正黑體"/>
                        <a:ea typeface="微軟正黑體"/>
                      </a:endParaRPr>
                    </a:p>
                  </a:txBody>
                  <a:tcPr marL="121920" marR="121920" marT="60960" marB="60960" anchor="ctr"/>
                </a:tc>
                <a:tc>
                  <a:txBody>
                    <a:bodyPr/>
                    <a:lstStyle/>
                    <a:p>
                      <a:pPr lvl="0">
                        <a:buNone/>
                      </a:pPr>
                      <a:r>
                        <a:rPr lang="en-US" altLang="zh-TW" sz="1600" b="0" i="0" u="none" strike="noStrike" noProof="0">
                          <a:latin typeface="微軟正黑體"/>
                          <a:ea typeface="微軟正黑體"/>
                        </a:rPr>
                        <a:t>16</a:t>
                      </a:r>
                      <a:r>
                        <a:rPr lang="zh-TW" sz="1600" b="0" i="0" u="none" strike="noStrike" noProof="0">
                          <a:latin typeface="微軟正黑體"/>
                          <a:ea typeface="微軟正黑體"/>
                        </a:rPr>
                        <a:t>%</a:t>
                      </a:r>
                      <a:endParaRPr lang="zh-TW" altLang="en-US" sz="1600">
                        <a:latin typeface="微軟正黑體"/>
                        <a:ea typeface="微軟正黑體"/>
                      </a:endParaRPr>
                    </a:p>
                  </a:txBody>
                  <a:tcPr marL="121920" marR="121920" marT="60960" marB="60960" anchor="ctr"/>
                </a:tc>
                <a:tc>
                  <a:txBody>
                    <a:bodyPr/>
                    <a:lstStyle/>
                    <a:p>
                      <a:pPr lvl="0">
                        <a:buNone/>
                      </a:pPr>
                      <a:r>
                        <a:rPr lang="en-US" altLang="zh-TW" sz="1600">
                          <a:latin typeface="微軟正黑體"/>
                          <a:ea typeface="微軟正黑體"/>
                        </a:rPr>
                        <a:t>24</a:t>
                      </a:r>
                      <a:endParaRPr lang="zh-TW" altLang="en-US" sz="1600">
                        <a:latin typeface="微軟正黑體"/>
                        <a:ea typeface="微軟正黑體"/>
                      </a:endParaRPr>
                    </a:p>
                  </a:txBody>
                  <a:tcPr marL="121920" marR="121920" marT="60960" marB="60960" anchor="ctr"/>
                </a:tc>
                <a:extLst>
                  <a:ext uri="{0D108BD9-81ED-4DB2-BD59-A6C34878D82A}">
                    <a16:rowId xmlns:a16="http://schemas.microsoft.com/office/drawing/2014/main" val="2093175897"/>
                  </a:ext>
                </a:extLst>
              </a:tr>
              <a:tr h="465487">
                <a:tc>
                  <a:txBody>
                    <a:bodyPr/>
                    <a:lstStyle/>
                    <a:p>
                      <a:r>
                        <a:rPr lang="zh-TW" altLang="en-US" sz="1100">
                          <a:latin typeface="微軟正黑體"/>
                          <a:ea typeface="微軟正黑體"/>
                        </a:rPr>
                        <a:t>Seq. write</a:t>
                      </a:r>
                      <a:br>
                        <a:rPr lang="zh-TW" altLang="en-US" sz="1100">
                          <a:latin typeface="微軟正黑體"/>
                          <a:ea typeface="微軟正黑體"/>
                        </a:rPr>
                      </a:br>
                      <a:r>
                        <a:rPr lang="en-US" altLang="zh-TW" sz="1100">
                          <a:latin typeface="微軟正黑體"/>
                          <a:ea typeface="微軟正黑體"/>
                        </a:rPr>
                        <a:t>512</a:t>
                      </a:r>
                      <a:r>
                        <a:rPr lang="zh-TW" altLang="en-US" sz="1100">
                          <a:latin typeface="微軟正黑體"/>
                          <a:ea typeface="微軟正黑體"/>
                        </a:rPr>
                        <a:t>K</a:t>
                      </a:r>
                      <a:r>
                        <a:rPr lang="en-US" altLang="zh-TW" sz="1100">
                          <a:latin typeface="微軟正黑體"/>
                          <a:ea typeface="微軟正黑體"/>
                        </a:rPr>
                        <a:t> (MB/s)</a:t>
                      </a:r>
                      <a:endParaRPr lang="zh-TW" altLang="en-US" sz="1100">
                        <a:latin typeface="微軟正黑體"/>
                        <a:ea typeface="微軟正黑體"/>
                      </a:endParaRPr>
                    </a:p>
                  </a:txBody>
                  <a:tcPr marL="121920" marR="121920" marT="60960" marB="60960" anchor="ctr"/>
                </a:tc>
                <a:tc>
                  <a:txBody>
                    <a:bodyPr/>
                    <a:lstStyle/>
                    <a:p>
                      <a:pPr lvl="0">
                        <a:buNone/>
                      </a:pPr>
                      <a:r>
                        <a:rPr lang="en-US" altLang="zh-TW" sz="1600" b="0" i="0" u="none" strike="noStrike" noProof="0">
                          <a:solidFill>
                            <a:schemeClr val="tx1"/>
                          </a:solidFill>
                          <a:latin typeface="微軟正黑體"/>
                          <a:ea typeface="微軟正黑體"/>
                        </a:rPr>
                        <a:t>4937</a:t>
                      </a:r>
                      <a:endParaRPr lang="zh-TW" sz="1600">
                        <a:latin typeface="微軟正黑體"/>
                        <a:ea typeface="微軟正黑體"/>
                      </a:endParaRPr>
                    </a:p>
                  </a:txBody>
                  <a:tcPr marL="121920" marR="121920" marT="60960" marB="60960" anchor="ctr"/>
                </a:tc>
                <a:tc>
                  <a:txBody>
                    <a:bodyPr/>
                    <a:lstStyle/>
                    <a:p>
                      <a:pPr lvl="0" algn="l">
                        <a:lnSpc>
                          <a:spcPct val="100000"/>
                        </a:lnSpc>
                        <a:spcBef>
                          <a:spcPts val="0"/>
                        </a:spcBef>
                        <a:spcAft>
                          <a:spcPts val="0"/>
                        </a:spcAft>
                        <a:buNone/>
                      </a:pPr>
                      <a:r>
                        <a:rPr lang="en-US" altLang="zh-TW" sz="1600" b="0" i="0" u="none" strike="noStrike" noProof="0">
                          <a:latin typeface="微軟正黑體"/>
                          <a:ea typeface="微軟正黑體"/>
                        </a:rPr>
                        <a:t>21</a:t>
                      </a:r>
                      <a:r>
                        <a:rPr lang="zh-TW" sz="1600" b="0" i="0" u="none" strike="noStrike" noProof="0">
                          <a:latin typeface="微軟正黑體"/>
                          <a:ea typeface="微軟正黑體"/>
                        </a:rPr>
                        <a:t>%</a:t>
                      </a:r>
                    </a:p>
                  </a:txBody>
                  <a:tcPr marL="121920" marR="121920" marT="60960" marB="60960" anchor="ctr"/>
                </a:tc>
                <a:tc>
                  <a:txBody>
                    <a:bodyPr/>
                    <a:lstStyle/>
                    <a:p>
                      <a:pPr lvl="0" algn="l">
                        <a:lnSpc>
                          <a:spcPct val="100000"/>
                        </a:lnSpc>
                        <a:spcBef>
                          <a:spcPts val="0"/>
                        </a:spcBef>
                        <a:spcAft>
                          <a:spcPts val="0"/>
                        </a:spcAft>
                        <a:buNone/>
                      </a:pPr>
                      <a:r>
                        <a:rPr lang="en-US" altLang="zh-TW" sz="1600" b="0" i="0" u="none" strike="noStrike" noProof="0">
                          <a:latin typeface="微軟正黑體"/>
                          <a:ea typeface="微軟正黑體"/>
                        </a:rPr>
                        <a:t>26</a:t>
                      </a:r>
                      <a:endParaRPr lang="zh-TW" sz="1600" b="0" i="0" u="none" strike="noStrike" noProof="0">
                        <a:latin typeface="微軟正黑體"/>
                        <a:ea typeface="微軟正黑體"/>
                      </a:endParaRPr>
                    </a:p>
                  </a:txBody>
                  <a:tcPr marL="121920" marR="121920" marT="60960" marB="60960" anchor="ctr"/>
                </a:tc>
                <a:extLst>
                  <a:ext uri="{0D108BD9-81ED-4DB2-BD59-A6C34878D82A}">
                    <a16:rowId xmlns:a16="http://schemas.microsoft.com/office/drawing/2014/main" val="3238108886"/>
                  </a:ext>
                </a:extLst>
              </a:tr>
              <a:tr h="465487">
                <a:tc>
                  <a:txBody>
                    <a:bodyPr/>
                    <a:lstStyle/>
                    <a:p>
                      <a:r>
                        <a:rPr lang="zh-TW" altLang="en-US" sz="1100">
                          <a:latin typeface="微軟正黑體"/>
                          <a:ea typeface="微軟正黑體"/>
                        </a:rPr>
                        <a:t>Random read</a:t>
                      </a:r>
                      <a:br>
                        <a:rPr lang="zh-TW" altLang="en-US" sz="1100">
                          <a:latin typeface="微軟正黑體"/>
                          <a:ea typeface="微軟正黑體"/>
                        </a:rPr>
                      </a:br>
                      <a:r>
                        <a:rPr lang="en-US" altLang="zh-TW" sz="1100">
                          <a:latin typeface="微軟正黑體"/>
                          <a:ea typeface="微軟正黑體"/>
                        </a:rPr>
                        <a:t>4K (IOPS)</a:t>
                      </a:r>
                      <a:endParaRPr lang="zh-TW" altLang="en-US" sz="1100">
                        <a:latin typeface="微軟正黑體"/>
                        <a:ea typeface="微軟正黑體"/>
                      </a:endParaRPr>
                    </a:p>
                  </a:txBody>
                  <a:tcPr marL="121920" marR="121920" marT="60960" marB="60960" anchor="ctr"/>
                </a:tc>
                <a:tc>
                  <a:txBody>
                    <a:bodyPr/>
                    <a:lstStyle/>
                    <a:p>
                      <a:pPr lvl="0">
                        <a:buNone/>
                      </a:pPr>
                      <a:r>
                        <a:rPr lang="en-US" altLang="zh-TW" sz="1600" b="0" i="0" u="none" strike="noStrike" noProof="0">
                          <a:latin typeface="微軟正黑體"/>
                          <a:ea typeface="微軟正黑體"/>
                        </a:rPr>
                        <a:t>596,000</a:t>
                      </a:r>
                      <a:endParaRPr lang="zh-TW" sz="1600">
                        <a:latin typeface="微軟正黑體"/>
                        <a:ea typeface="微軟正黑體"/>
                      </a:endParaRPr>
                    </a:p>
                  </a:txBody>
                  <a:tcPr marL="121920" marR="121920" marT="60960" marB="60960" anchor="ctr"/>
                </a:tc>
                <a:tc>
                  <a:txBody>
                    <a:bodyPr/>
                    <a:lstStyle/>
                    <a:p>
                      <a:pPr lvl="0">
                        <a:buNone/>
                      </a:pPr>
                      <a:r>
                        <a:rPr lang="en-US" altLang="zh-TW" sz="1600" b="0" i="0" u="none" strike="noStrike" noProof="0">
                          <a:latin typeface="微軟正黑體"/>
                          <a:ea typeface="微軟正黑體"/>
                        </a:rPr>
                        <a:t>55</a:t>
                      </a:r>
                      <a:r>
                        <a:rPr lang="zh-TW" sz="1600" b="0" i="0" u="none" strike="noStrike" noProof="0">
                          <a:latin typeface="微軟正黑體"/>
                          <a:ea typeface="微軟正黑體"/>
                        </a:rPr>
                        <a:t>%</a:t>
                      </a:r>
                      <a:endParaRPr lang="zh-TW" sz="1600">
                        <a:latin typeface="微軟正黑體"/>
                        <a:ea typeface="微軟正黑體"/>
                      </a:endParaRPr>
                    </a:p>
                  </a:txBody>
                  <a:tcPr marL="121920" marR="121920" marT="60960" marB="60960" anchor="ctr"/>
                </a:tc>
                <a:tc>
                  <a:txBody>
                    <a:bodyPr/>
                    <a:lstStyle/>
                    <a:p>
                      <a:pPr lvl="0">
                        <a:buNone/>
                      </a:pPr>
                      <a:r>
                        <a:rPr lang="en-US" altLang="zh-TW" sz="1600">
                          <a:latin typeface="微軟正黑體"/>
                          <a:ea typeface="微軟正黑體"/>
                        </a:rPr>
                        <a:t>0.43</a:t>
                      </a:r>
                      <a:endParaRPr lang="zh-TW" sz="1600">
                        <a:latin typeface="微軟正黑體"/>
                        <a:ea typeface="微軟正黑體"/>
                      </a:endParaRPr>
                    </a:p>
                  </a:txBody>
                  <a:tcPr marL="121920" marR="121920" marT="60960" marB="60960" anchor="ctr"/>
                </a:tc>
                <a:extLst>
                  <a:ext uri="{0D108BD9-81ED-4DB2-BD59-A6C34878D82A}">
                    <a16:rowId xmlns:a16="http://schemas.microsoft.com/office/drawing/2014/main" val="2594204943"/>
                  </a:ext>
                </a:extLst>
              </a:tr>
              <a:tr h="465487">
                <a:tc>
                  <a:txBody>
                    <a:bodyPr/>
                    <a:lstStyle/>
                    <a:p>
                      <a:r>
                        <a:rPr lang="zh-TW" altLang="en-US" sz="1100">
                          <a:latin typeface="微軟正黑體"/>
                          <a:ea typeface="微軟正黑體"/>
                        </a:rPr>
                        <a:t>Random write</a:t>
                      </a:r>
                      <a:br>
                        <a:rPr lang="zh-TW" altLang="en-US" sz="1100">
                          <a:latin typeface="微軟正黑體"/>
                          <a:ea typeface="微軟正黑體"/>
                        </a:rPr>
                      </a:br>
                      <a:r>
                        <a:rPr lang="en-US" altLang="zh-TW" sz="1100">
                          <a:latin typeface="微軟正黑體"/>
                          <a:ea typeface="微軟正黑體"/>
                        </a:rPr>
                        <a:t>4K (IOPS)</a:t>
                      </a:r>
                      <a:endParaRPr lang="zh-TW" altLang="en-US" sz="1100">
                        <a:latin typeface="微軟正黑體"/>
                        <a:ea typeface="微軟正黑體"/>
                      </a:endParaRPr>
                    </a:p>
                  </a:txBody>
                  <a:tcPr marL="121920" marR="121920" marT="60960" marB="60960" anchor="ctr"/>
                </a:tc>
                <a:tc>
                  <a:txBody>
                    <a:bodyPr/>
                    <a:lstStyle/>
                    <a:p>
                      <a:r>
                        <a:rPr lang="en-US" altLang="zh-TW" sz="1600" b="0" i="0" u="none" strike="noStrike" noProof="0">
                          <a:latin typeface="微軟正黑體"/>
                          <a:ea typeface="微軟正黑體"/>
                        </a:rPr>
                        <a:t>345,000</a:t>
                      </a:r>
                      <a:endParaRPr lang="zh-TW" altLang="en-US" sz="1600">
                        <a:latin typeface="微軟正黑體"/>
                        <a:ea typeface="微軟正黑體"/>
                      </a:endParaRPr>
                    </a:p>
                  </a:txBody>
                  <a:tcPr marL="121920" marR="121920" marT="60960" marB="60960" anchor="ctr"/>
                </a:tc>
                <a:tc>
                  <a:txBody>
                    <a:bodyPr/>
                    <a:lstStyle/>
                    <a:p>
                      <a:r>
                        <a:rPr lang="en-US" altLang="zh-TW" sz="1600" b="0" i="0" u="none" strike="noStrike" noProof="0">
                          <a:latin typeface="微軟正黑體"/>
                          <a:ea typeface="微軟正黑體"/>
                        </a:rPr>
                        <a:t>91</a:t>
                      </a:r>
                      <a:r>
                        <a:rPr lang="zh-TW" sz="1600" b="0" i="0" u="none" strike="noStrike" noProof="0">
                          <a:latin typeface="微軟正黑體"/>
                          <a:ea typeface="微軟正黑體"/>
                        </a:rPr>
                        <a:t>%</a:t>
                      </a:r>
                      <a:endParaRPr lang="zh-TW" altLang="en-US" sz="1600">
                        <a:latin typeface="微軟正黑體"/>
                        <a:ea typeface="微軟正黑體"/>
                      </a:endParaRPr>
                    </a:p>
                  </a:txBody>
                  <a:tcPr marL="121920" marR="121920" marT="60960" marB="60960" anchor="ctr"/>
                </a:tc>
                <a:tc>
                  <a:txBody>
                    <a:bodyPr/>
                    <a:lstStyle/>
                    <a:p>
                      <a:r>
                        <a:rPr lang="en-US" altLang="zh-TW" sz="1600">
                          <a:latin typeface="微軟正黑體"/>
                          <a:ea typeface="微軟正黑體"/>
                        </a:rPr>
                        <a:t>0.74</a:t>
                      </a:r>
                      <a:endParaRPr lang="zh-TW" altLang="en-US" sz="1600">
                        <a:latin typeface="微軟正黑體"/>
                        <a:ea typeface="微軟正黑體"/>
                      </a:endParaRPr>
                    </a:p>
                  </a:txBody>
                  <a:tcPr marL="121920" marR="121920" marT="60960" marB="60960" anchor="ctr"/>
                </a:tc>
                <a:extLst>
                  <a:ext uri="{0D108BD9-81ED-4DB2-BD59-A6C34878D82A}">
                    <a16:rowId xmlns:a16="http://schemas.microsoft.com/office/drawing/2014/main" val="918506269"/>
                  </a:ext>
                </a:extLst>
              </a:tr>
            </a:tbl>
          </a:graphicData>
        </a:graphic>
      </p:graphicFrame>
      <p:sp>
        <p:nvSpPr>
          <p:cNvPr id="14" name="文字方塊 13">
            <a:extLst>
              <a:ext uri="{FF2B5EF4-FFF2-40B4-BE49-F238E27FC236}">
                <a16:creationId xmlns:a16="http://schemas.microsoft.com/office/drawing/2014/main" id="{0282C369-012D-F24E-A608-B7753067D78B}"/>
              </a:ext>
            </a:extLst>
          </p:cNvPr>
          <p:cNvSpPr txBox="1"/>
          <p:nvPr/>
        </p:nvSpPr>
        <p:spPr>
          <a:xfrm>
            <a:off x="8112011" y="3988936"/>
            <a:ext cx="2137124" cy="338554"/>
          </a:xfrm>
          <a:prstGeom prst="rect">
            <a:avLst/>
          </a:prstGeom>
          <a:noFill/>
        </p:spPr>
        <p:txBody>
          <a:bodyPr wrap="none" rtlCol="0" anchor="t">
            <a:spAutoFit/>
          </a:bodyPr>
          <a:lstStyle/>
          <a:p>
            <a:r>
              <a:rPr kumimoji="1" lang="en-US" altLang="zh-TW" sz="1600"/>
              <a:t>TS-h3088XU-RP-W1270</a:t>
            </a:r>
            <a:endParaRPr kumimoji="1" lang="zh-TW" altLang="en-US" sz="1600"/>
          </a:p>
        </p:txBody>
      </p:sp>
      <p:sp>
        <p:nvSpPr>
          <p:cNvPr id="4" name="矩形: 圓角 22">
            <a:extLst>
              <a:ext uri="{FF2B5EF4-FFF2-40B4-BE49-F238E27FC236}">
                <a16:creationId xmlns:a16="http://schemas.microsoft.com/office/drawing/2014/main" id="{C19D2BA9-4DB4-4186-8898-DA669DE3D29E}"/>
              </a:ext>
            </a:extLst>
          </p:cNvPr>
          <p:cNvSpPr/>
          <p:nvPr/>
        </p:nvSpPr>
        <p:spPr>
          <a:xfrm>
            <a:off x="2218092" y="1685787"/>
            <a:ext cx="3666216" cy="379656"/>
          </a:xfrm>
          <a:prstGeom prst="roundRect">
            <a:avLst>
              <a:gd name="adj" fmla="val 1814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2">
                    <a:lumMod val="75000"/>
                  </a:schemeClr>
                </a:gs>
                <a:gs pos="0">
                  <a:srgbClr val="EE6000"/>
                </a:gs>
                <a:gs pos="37000">
                  <a:srgbClr val="EE6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400" b="1">
                <a:solidFill>
                  <a:srgbClr val="FF6600"/>
                </a:solidFill>
                <a:latin typeface="Arial" panose="020B0604020202020204" pitchFamily="34" charset="0"/>
                <a:ea typeface="新細明體"/>
                <a:cs typeface="Arial" panose="020B0604020202020204" pitchFamily="34" charset="0"/>
              </a:rPr>
              <a:t>TS-h3088XU-RP-W1270</a:t>
            </a:r>
            <a:endParaRPr kumimoji="1" lang="zh-TW" altLang="en-US" sz="1400" b="1">
              <a:solidFill>
                <a:srgbClr val="FF6600"/>
              </a:solidFill>
              <a:latin typeface="Arial" panose="020B0604020202020204" pitchFamily="34" charset="0"/>
              <a:ea typeface="新細明體"/>
              <a:cs typeface="Arial" panose="020B0604020202020204" pitchFamily="34" charset="0"/>
            </a:endParaRPr>
          </a:p>
        </p:txBody>
      </p:sp>
      <p:sp>
        <p:nvSpPr>
          <p:cNvPr id="17" name="TextBox 5">
            <a:extLst>
              <a:ext uri="{FF2B5EF4-FFF2-40B4-BE49-F238E27FC236}">
                <a16:creationId xmlns:a16="http://schemas.microsoft.com/office/drawing/2014/main" id="{C32A87CF-5D3C-4A8A-A89B-E52741C86B2E}"/>
              </a:ext>
            </a:extLst>
          </p:cNvPr>
          <p:cNvSpPr txBox="1"/>
          <p:nvPr/>
        </p:nvSpPr>
        <p:spPr>
          <a:xfrm>
            <a:off x="55943" y="5788573"/>
            <a:ext cx="201978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400">
                <a:solidFill>
                  <a:srgbClr val="FF0000"/>
                </a:solidFill>
                <a:ea typeface="+mn-lt"/>
                <a:cs typeface="+mn-lt"/>
              </a:rPr>
              <a:t>Compared</a:t>
            </a:r>
            <a:r>
              <a:rPr lang="ja-JP" altLang="en-US" sz="1400">
                <a:solidFill>
                  <a:srgbClr val="FF0000"/>
                </a:solidFill>
                <a:ea typeface="+mn-lt"/>
                <a:cs typeface="+mn-lt"/>
              </a:rPr>
              <a:t> </a:t>
            </a:r>
            <a:r>
              <a:rPr lang="en-US" altLang="ja-JP" sz="1400">
                <a:solidFill>
                  <a:srgbClr val="FF0000"/>
                </a:solidFill>
                <a:ea typeface="+mn-lt"/>
                <a:cs typeface="+mn-lt"/>
              </a:rPr>
              <a:t>with</a:t>
            </a:r>
            <a:r>
              <a:rPr lang="ja-JP" altLang="en-US" sz="1400">
                <a:solidFill>
                  <a:srgbClr val="FF0000"/>
                </a:solidFill>
                <a:ea typeface="+mn-lt"/>
                <a:cs typeface="+mn-lt"/>
              </a:rPr>
              <a:t> </a:t>
            </a:r>
            <a:r>
              <a:rPr lang="en-US" altLang="ja-JP" sz="1400">
                <a:solidFill>
                  <a:srgbClr val="FF0000"/>
                </a:solidFill>
                <a:ea typeface="+mn-lt"/>
                <a:cs typeface="+mn-lt"/>
              </a:rPr>
              <a:t>the</a:t>
            </a:r>
            <a:r>
              <a:rPr lang="ja-JP" altLang="en-US" sz="1400">
                <a:solidFill>
                  <a:srgbClr val="FF0000"/>
                </a:solidFill>
                <a:ea typeface="+mn-lt"/>
                <a:cs typeface="+mn-lt"/>
              </a:rPr>
              <a:t> </a:t>
            </a:r>
            <a:r>
              <a:rPr lang="en-US" altLang="ja-JP" sz="1400">
                <a:solidFill>
                  <a:srgbClr val="FF0000"/>
                </a:solidFill>
                <a:ea typeface="+mn-lt"/>
                <a:cs typeface="+mn-lt"/>
              </a:rPr>
              <a:t>old</a:t>
            </a:r>
            <a:r>
              <a:rPr lang="ja-JP" altLang="en-US" sz="1400">
                <a:solidFill>
                  <a:srgbClr val="FF0000"/>
                </a:solidFill>
                <a:ea typeface="+mn-lt"/>
                <a:cs typeface="+mn-lt"/>
              </a:rPr>
              <a:t> </a:t>
            </a:r>
            <a:r>
              <a:rPr lang="en-US" altLang="ja-JP" sz="1400">
                <a:solidFill>
                  <a:srgbClr val="FF0000"/>
                </a:solidFill>
                <a:ea typeface="+mn-lt"/>
                <a:cs typeface="+mn-lt"/>
              </a:rPr>
              <a:t>Xeon-D </a:t>
            </a:r>
            <a:r>
              <a:rPr lang="ja-JP" altLang="en-US" sz="1400">
                <a:solidFill>
                  <a:srgbClr val="FF0000"/>
                </a:solidFill>
                <a:ea typeface="+mn-lt"/>
                <a:cs typeface="+mn-lt"/>
              </a:rPr>
              <a:t>AFA</a:t>
            </a:r>
            <a:r>
              <a:rPr lang="en-US" altLang="ja-JP" sz="1400">
                <a:solidFill>
                  <a:srgbClr val="FF0000"/>
                </a:solidFill>
                <a:ea typeface="+mn-lt"/>
                <a:cs typeface="+mn-lt"/>
              </a:rPr>
              <a:t>, the performance is improved</a:t>
            </a:r>
            <a:r>
              <a:rPr lang="ja-JP" altLang="en-US" sz="1400">
                <a:solidFill>
                  <a:srgbClr val="FF0000"/>
                </a:solidFill>
                <a:ea typeface="+mn-lt"/>
                <a:cs typeface="+mn-lt"/>
              </a:rPr>
              <a:t> </a:t>
            </a:r>
            <a:r>
              <a:rPr lang="en-US" altLang="ja-JP" sz="1400">
                <a:solidFill>
                  <a:srgbClr val="FF0000"/>
                </a:solidFill>
                <a:ea typeface="+mn-lt"/>
                <a:cs typeface="+mn-lt"/>
              </a:rPr>
              <a:t>more</a:t>
            </a:r>
            <a:r>
              <a:rPr lang="ja-JP" altLang="en-US" sz="1400">
                <a:solidFill>
                  <a:srgbClr val="FF0000"/>
                </a:solidFill>
                <a:ea typeface="+mn-lt"/>
                <a:cs typeface="+mn-lt"/>
              </a:rPr>
              <a:t> </a:t>
            </a:r>
            <a:r>
              <a:rPr lang="en-US" altLang="ja-JP" sz="1400">
                <a:solidFill>
                  <a:srgbClr val="FF0000"/>
                </a:solidFill>
                <a:ea typeface="+mn-lt"/>
                <a:cs typeface="+mn-lt"/>
              </a:rPr>
              <a:t>than</a:t>
            </a:r>
            <a:r>
              <a:rPr lang="ja-JP" altLang="en-US" sz="1400">
                <a:solidFill>
                  <a:srgbClr val="FF0000"/>
                </a:solidFill>
                <a:ea typeface="+mn-lt"/>
                <a:cs typeface="+mn-lt"/>
              </a:rPr>
              <a:t> </a:t>
            </a:r>
            <a:r>
              <a:rPr lang="en-US" altLang="ja-JP" sz="1400">
                <a:solidFill>
                  <a:srgbClr val="FF0000"/>
                </a:solidFill>
                <a:ea typeface="+mn-lt"/>
                <a:cs typeface="+mn-lt"/>
              </a:rPr>
              <a:t>50%</a:t>
            </a:r>
            <a:r>
              <a:rPr lang="ja-JP" sz="1400">
                <a:solidFill>
                  <a:srgbClr val="FF0000"/>
                </a:solidFill>
                <a:ea typeface="+mn-lt"/>
                <a:cs typeface="+mn-lt"/>
              </a:rPr>
              <a:t>.</a:t>
            </a:r>
            <a:endParaRPr lang="en-US" sz="1400">
              <a:solidFill>
                <a:srgbClr val="FF0000"/>
              </a:solidFill>
            </a:endParaRPr>
          </a:p>
        </p:txBody>
      </p:sp>
      <p:grpSp>
        <p:nvGrpSpPr>
          <p:cNvPr id="19" name="群組 18">
            <a:extLst>
              <a:ext uri="{FF2B5EF4-FFF2-40B4-BE49-F238E27FC236}">
                <a16:creationId xmlns:a16="http://schemas.microsoft.com/office/drawing/2014/main" id="{C232F8DE-F3BE-4A8A-90B5-D0F96FE7AB19}"/>
              </a:ext>
            </a:extLst>
          </p:cNvPr>
          <p:cNvGrpSpPr/>
          <p:nvPr/>
        </p:nvGrpSpPr>
        <p:grpSpPr>
          <a:xfrm>
            <a:off x="388726" y="4327490"/>
            <a:ext cx="1354216" cy="1315812"/>
            <a:chOff x="435077" y="4327490"/>
            <a:chExt cx="1354216" cy="1315812"/>
          </a:xfrm>
        </p:grpSpPr>
        <p:sp>
          <p:nvSpPr>
            <p:cNvPr id="21" name="矩形: 圓角 22">
              <a:extLst>
                <a:ext uri="{FF2B5EF4-FFF2-40B4-BE49-F238E27FC236}">
                  <a16:creationId xmlns:a16="http://schemas.microsoft.com/office/drawing/2014/main" id="{F635CF77-71E0-483B-A719-08816BD09704}"/>
                </a:ext>
              </a:extLst>
            </p:cNvPr>
            <p:cNvSpPr/>
            <p:nvPr/>
          </p:nvSpPr>
          <p:spPr>
            <a:xfrm>
              <a:off x="435077" y="4327490"/>
              <a:ext cx="1354216" cy="1315812"/>
            </a:xfrm>
            <a:prstGeom prst="roundRect">
              <a:avLst>
                <a:gd name="adj" fmla="val 3329"/>
              </a:avLst>
            </a:prstGeom>
            <a:gradFill>
              <a:gsLst>
                <a:gs pos="0">
                  <a:schemeClr val="tx2">
                    <a:lumMod val="50000"/>
                  </a:schemeClr>
                </a:gs>
                <a:gs pos="100000">
                  <a:srgbClr val="010101"/>
                </a:gs>
                <a:gs pos="53000">
                  <a:schemeClr val="tx1">
                    <a:lumMod val="95000"/>
                    <a:lumOff val="5000"/>
                  </a:schemeClr>
                </a:gs>
              </a:gsLst>
              <a:lin ang="5400000" scaled="1"/>
            </a:gradFill>
            <a:ln w="9525">
              <a:gradFill>
                <a:gsLst>
                  <a:gs pos="0">
                    <a:schemeClr val="tx2">
                      <a:lumMod val="75000"/>
                    </a:schemeClr>
                  </a:gs>
                  <a:gs pos="67051">
                    <a:srgbClr val="FF0000"/>
                  </a:gs>
                  <a:gs pos="37000">
                    <a:srgbClr val="C00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pic>
          <p:nvPicPr>
            <p:cNvPr id="22" name="圖形 21">
              <a:extLst>
                <a:ext uri="{FF2B5EF4-FFF2-40B4-BE49-F238E27FC236}">
                  <a16:creationId xmlns:a16="http://schemas.microsoft.com/office/drawing/2014/main" id="{E0E1246A-9E95-476D-AB2D-A9E7E05119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254" y="4485465"/>
              <a:ext cx="999862" cy="999862"/>
            </a:xfrm>
            <a:prstGeom prst="rect">
              <a:avLst/>
            </a:prstGeom>
          </p:spPr>
        </p:pic>
      </p:grpSp>
      <p:sp>
        <p:nvSpPr>
          <p:cNvPr id="2" name="矩形 1">
            <a:extLst>
              <a:ext uri="{FF2B5EF4-FFF2-40B4-BE49-F238E27FC236}">
                <a16:creationId xmlns:a16="http://schemas.microsoft.com/office/drawing/2014/main" id="{112CFB4A-8C80-4810-9243-4B9768A7BF4D}"/>
              </a:ext>
            </a:extLst>
          </p:cNvPr>
          <p:cNvSpPr/>
          <p:nvPr/>
        </p:nvSpPr>
        <p:spPr>
          <a:xfrm>
            <a:off x="9910597" y="1685787"/>
            <a:ext cx="2087223" cy="584775"/>
          </a:xfrm>
          <a:prstGeom prst="rect">
            <a:avLst/>
          </a:prstGeom>
        </p:spPr>
        <p:txBody>
          <a:bodyPr wrap="square">
            <a:spAutoFit/>
          </a:bodyPr>
          <a:lstStyle/>
          <a:p>
            <a:r>
              <a:rPr lang="zh-TW" altLang="en-US" sz="1600"/>
              <a:t>30 x Seagate Ironwolf Pro 125 3.84TB SSDs</a:t>
            </a:r>
          </a:p>
        </p:txBody>
      </p:sp>
    </p:spTree>
    <p:extLst>
      <p:ext uri="{BB962C8B-B14F-4D97-AF65-F5344CB8AC3E}">
        <p14:creationId xmlns:p14="http://schemas.microsoft.com/office/powerpoint/2010/main" val="202357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B4E044D-FFF2-4B49-872E-5E10018F2E55}"/>
              </a:ext>
            </a:extLst>
          </p:cNvPr>
          <p:cNvSpPr>
            <a:spLocks noGrp="1"/>
          </p:cNvSpPr>
          <p:nvPr>
            <p:ph type="title"/>
          </p:nvPr>
        </p:nvSpPr>
        <p:spPr>
          <a:xfrm>
            <a:off x="146050" y="1"/>
            <a:ext cx="11842749" cy="1690688"/>
          </a:xfrm>
        </p:spPr>
        <p:txBody>
          <a:bodyPr>
            <a:normAutofit/>
          </a:bodyPr>
          <a:lstStyle/>
          <a:p>
            <a:r>
              <a:rPr lang="en-US" altLang="zh-TW">
                <a:latin typeface="Arial" panose="020B0604020202020204" pitchFamily="34" charset="0"/>
                <a:cs typeface="Arial" panose="020B0604020202020204" pitchFamily="34" charset="0"/>
              </a:rPr>
              <a:t>File size &gt; RAM:  direct access to </a:t>
            </a:r>
            <a:r>
              <a:rPr lang="en-US">
                <a:latin typeface="Arial" panose="020B0604020202020204" pitchFamily="34" charset="0"/>
                <a:cs typeface="Arial" panose="020B0604020202020204" pitchFamily="34" charset="0"/>
              </a:rPr>
              <a:t>SSD </a:t>
            </a:r>
            <a:endParaRPr lang="en-US" altLang="zh-TW">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4A4D8479-E792-4978-B252-A3E15B27E133}"/>
              </a:ext>
            </a:extLst>
          </p:cNvPr>
          <p:cNvSpPr txBox="1"/>
          <p:nvPr/>
        </p:nvSpPr>
        <p:spPr>
          <a:xfrm>
            <a:off x="6406439" y="2132682"/>
            <a:ext cx="1753312" cy="338554"/>
          </a:xfrm>
          <a:prstGeom prst="rect">
            <a:avLst/>
          </a:prstGeom>
          <a:noFill/>
        </p:spPr>
        <p:txBody>
          <a:bodyPr wrap="square">
            <a:spAutoFit/>
          </a:bodyPr>
          <a:lstStyle/>
          <a:p>
            <a:pPr algn="ctr"/>
            <a:r>
              <a:rPr lang="en-US" altLang="zh-TW" sz="1400" b="1">
                <a:solidFill>
                  <a:srgbClr val="FF0000"/>
                </a:solidFill>
                <a:latin typeface="微軟正黑體" panose="020B0604030504040204" pitchFamily="34" charset="-120"/>
                <a:ea typeface="微軟正黑體" panose="020B0604030504040204" pitchFamily="34" charset="-120"/>
              </a:rPr>
              <a:t>Bigger than </a:t>
            </a:r>
            <a:r>
              <a:rPr lang="en-US" altLang="zh-TW" sz="1600" b="1">
                <a:solidFill>
                  <a:srgbClr val="FF0000"/>
                </a:solidFill>
                <a:latin typeface="微軟正黑體" panose="020B0604030504040204" pitchFamily="34" charset="-120"/>
                <a:ea typeface="微軟正黑體" panose="020B0604030504040204" pitchFamily="34" charset="-120"/>
              </a:rPr>
              <a:t>RAM</a:t>
            </a:r>
            <a:endParaRPr lang="zh-TW" altLang="en-US" sz="1600">
              <a:solidFill>
                <a:srgbClr val="FF0000"/>
              </a:solidFill>
            </a:endParaRPr>
          </a:p>
        </p:txBody>
      </p:sp>
      <p:sp>
        <p:nvSpPr>
          <p:cNvPr id="7" name="文字方塊 6">
            <a:extLst>
              <a:ext uri="{FF2B5EF4-FFF2-40B4-BE49-F238E27FC236}">
                <a16:creationId xmlns:a16="http://schemas.microsoft.com/office/drawing/2014/main" id="{1EFE497F-70E5-482C-8B8C-50C0E7DE5C57}"/>
              </a:ext>
            </a:extLst>
          </p:cNvPr>
          <p:cNvSpPr txBox="1"/>
          <p:nvPr/>
        </p:nvSpPr>
        <p:spPr>
          <a:xfrm>
            <a:off x="8594883" y="2364944"/>
            <a:ext cx="2368551" cy="338554"/>
          </a:xfrm>
          <a:prstGeom prst="rect">
            <a:avLst/>
          </a:prstGeom>
          <a:noFill/>
        </p:spPr>
        <p:txBody>
          <a:bodyPr wrap="square">
            <a:spAutoFit/>
          </a:bodyPr>
          <a:lstStyle/>
          <a:p>
            <a:r>
              <a:rPr lang="en-US" altLang="zh-TW" sz="1600" b="1">
                <a:latin typeface="微軟正黑體" panose="020B0604030504040204" pitchFamily="34" charset="-120"/>
                <a:ea typeface="微軟正黑體" panose="020B0604030504040204" pitchFamily="34" charset="-120"/>
              </a:rPr>
              <a:t>Write to Disk</a:t>
            </a:r>
            <a:endParaRPr lang="zh-TW" altLang="en-US" sz="1600"/>
          </a:p>
        </p:txBody>
      </p:sp>
      <p:sp>
        <p:nvSpPr>
          <p:cNvPr id="13" name="文字方塊 12">
            <a:extLst>
              <a:ext uri="{FF2B5EF4-FFF2-40B4-BE49-F238E27FC236}">
                <a16:creationId xmlns:a16="http://schemas.microsoft.com/office/drawing/2014/main" id="{5F22E7F5-333C-475F-9F5A-279F5BE36470}"/>
              </a:ext>
            </a:extLst>
          </p:cNvPr>
          <p:cNvSpPr txBox="1"/>
          <p:nvPr/>
        </p:nvSpPr>
        <p:spPr>
          <a:xfrm>
            <a:off x="3259314" y="2960726"/>
            <a:ext cx="2520945" cy="338554"/>
          </a:xfrm>
          <a:prstGeom prst="rect">
            <a:avLst/>
          </a:prstGeom>
          <a:noFill/>
        </p:spPr>
        <p:txBody>
          <a:bodyPr wrap="square">
            <a:spAutoFit/>
          </a:bodyPr>
          <a:lstStyle/>
          <a:p>
            <a:r>
              <a:rPr lang="en-US" altLang="zh-TW" sz="1600" b="1">
                <a:ea typeface="+mn-lt"/>
                <a:cs typeface="+mn-lt"/>
              </a:rPr>
              <a:t>Transmission complete</a:t>
            </a:r>
            <a:endParaRPr lang="en-US" altLang="zh-TW" sz="1600"/>
          </a:p>
        </p:txBody>
      </p:sp>
      <p:sp>
        <p:nvSpPr>
          <p:cNvPr id="16" name="矩形 15">
            <a:extLst>
              <a:ext uri="{FF2B5EF4-FFF2-40B4-BE49-F238E27FC236}">
                <a16:creationId xmlns:a16="http://schemas.microsoft.com/office/drawing/2014/main" id="{267A4084-BF83-4144-B952-EC6E493F39CA}"/>
              </a:ext>
            </a:extLst>
          </p:cNvPr>
          <p:cNvSpPr/>
          <p:nvPr/>
        </p:nvSpPr>
        <p:spPr>
          <a:xfrm>
            <a:off x="7699279" y="4725318"/>
            <a:ext cx="4018399" cy="20726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t"/>
          <a:lstStyle/>
          <a:p>
            <a:pPr marL="171450" indent="-171450">
              <a:lnSpc>
                <a:spcPct val="150000"/>
              </a:lnSpc>
              <a:buFont typeface="Arial,Sans-Serif" panose="020B0604020202020204" pitchFamily="34" charset="0"/>
              <a:buChar char="•"/>
            </a:pPr>
            <a:r>
              <a:rPr lang="en-US" altLang="zh-TW" sz="1600">
                <a:solidFill>
                  <a:schemeClr val="tx1"/>
                </a:solidFill>
                <a:latin typeface="Arial" panose="020B0604020202020204" pitchFamily="34" charset="0"/>
                <a:ea typeface="Microsoft JhengHei"/>
                <a:cs typeface="Arial" panose="020B0604020202020204" pitchFamily="34" charset="0"/>
              </a:rPr>
              <a:t>Simultaneously read and write </a:t>
            </a:r>
            <a:r>
              <a:rPr lang="en-US" altLang="zh-TW" sz="1600" b="1">
                <a:solidFill>
                  <a:srgbClr val="EE3300"/>
                </a:solidFill>
                <a:latin typeface="Arial" panose="020B0604020202020204" pitchFamily="34" charset="0"/>
                <a:ea typeface="Microsoft JhengHei"/>
                <a:cs typeface="Arial" panose="020B0604020202020204" pitchFamily="34" charset="0"/>
              </a:rPr>
              <a:t>64GB </a:t>
            </a:r>
            <a:r>
              <a:rPr lang="en-US" altLang="zh-TW" sz="1600">
                <a:solidFill>
                  <a:schemeClr val="tx1"/>
                </a:solidFill>
                <a:latin typeface="Arial" panose="020B0604020202020204" pitchFamily="34" charset="0"/>
                <a:ea typeface="Microsoft JhengHei"/>
                <a:cs typeface="Arial" panose="020B0604020202020204" pitchFamily="34" charset="0"/>
              </a:rPr>
              <a:t>file</a:t>
            </a:r>
            <a:r>
              <a:rPr lang="en-US" sz="1600">
                <a:solidFill>
                  <a:schemeClr val="tx1"/>
                </a:solidFill>
                <a:latin typeface="Arial" panose="020B0604020202020204" pitchFamily="34" charset="0"/>
                <a:ea typeface="Microsoft JhengHei"/>
                <a:cs typeface="Arial" panose="020B0604020202020204" pitchFamily="34" charset="0"/>
              </a:rPr>
              <a:t>, </a:t>
            </a:r>
            <a:r>
              <a:rPr lang="en-US" altLang="zh-TW" sz="1600">
                <a:solidFill>
                  <a:schemeClr val="tx1"/>
                </a:solidFill>
                <a:latin typeface="Arial" panose="020B0604020202020204" pitchFamily="34" charset="0"/>
                <a:ea typeface="Microsoft JhengHei"/>
                <a:cs typeface="Arial" panose="020B0604020202020204" pitchFamily="34" charset="0"/>
              </a:rPr>
              <a:t>the total amount is </a:t>
            </a:r>
            <a:r>
              <a:rPr lang="en-US" altLang="zh-TW" sz="1600" b="1">
                <a:solidFill>
                  <a:srgbClr val="EE3300"/>
                </a:solidFill>
                <a:latin typeface="Arial" panose="020B0604020202020204" pitchFamily="34" charset="0"/>
                <a:ea typeface="Microsoft JhengHei"/>
                <a:cs typeface="Arial" panose="020B0604020202020204" pitchFamily="34" charset="0"/>
              </a:rPr>
              <a:t>128 </a:t>
            </a:r>
            <a:r>
              <a:rPr lang="en-US" sz="1600" b="1">
                <a:solidFill>
                  <a:srgbClr val="EE3300"/>
                </a:solidFill>
                <a:latin typeface="Arial" panose="020B0604020202020204" pitchFamily="34" charset="0"/>
                <a:ea typeface="Microsoft JhengHei"/>
                <a:cs typeface="Arial" panose="020B0604020202020204" pitchFamily="34" charset="0"/>
              </a:rPr>
              <a:t>GB</a:t>
            </a:r>
            <a:r>
              <a:rPr lang="en-US" altLang="zh-TW" sz="1600" b="1">
                <a:solidFill>
                  <a:srgbClr val="EE3300"/>
                </a:solidFill>
                <a:latin typeface="Arial" panose="020B0604020202020204" pitchFamily="34" charset="0"/>
                <a:ea typeface="Microsoft JhengHei"/>
                <a:cs typeface="Arial" panose="020B0604020202020204" pitchFamily="34" charset="0"/>
              </a:rPr>
              <a:t>, </a:t>
            </a:r>
            <a:r>
              <a:rPr lang="en-US" sz="1600">
                <a:solidFill>
                  <a:schemeClr val="tx1"/>
                </a:solidFill>
                <a:latin typeface="Arial" panose="020B0604020202020204" pitchFamily="34" charset="0"/>
                <a:ea typeface="Microsoft JhengHei"/>
                <a:cs typeface="Arial" panose="020B0604020202020204" pitchFamily="34" charset="0"/>
              </a:rPr>
              <a:t>much larger than the RAM size.</a:t>
            </a:r>
          </a:p>
          <a:p>
            <a:pPr marL="171450" indent="-171450">
              <a:lnSpc>
                <a:spcPct val="150000"/>
              </a:lnSpc>
              <a:buFont typeface="Arial,Sans-Serif" panose="020B0604020202020204" pitchFamily="34" charset="0"/>
              <a:buChar char="•"/>
            </a:pPr>
            <a:r>
              <a:rPr lang="en-US" sz="1600">
                <a:solidFill>
                  <a:schemeClr val="tx1"/>
                </a:solidFill>
                <a:latin typeface="Arial" panose="020B0604020202020204" pitchFamily="34" charset="0"/>
                <a:ea typeface="Microsoft JhengHei"/>
                <a:cs typeface="Arial" panose="020B0604020202020204" pitchFamily="34" charset="0"/>
              </a:rPr>
              <a:t>The direct access performance of this SSD array.</a:t>
            </a:r>
            <a:endParaRPr lang="zh-TW" altLang="en-US" sz="1600">
              <a:solidFill>
                <a:schemeClr val="tx1"/>
              </a:solidFill>
              <a:latin typeface="Arial" panose="020B0604020202020204" pitchFamily="34" charset="0"/>
              <a:ea typeface="Microsoft JhengHei"/>
              <a:cs typeface="Arial" panose="020B0604020202020204" pitchFamily="34" charset="0"/>
            </a:endParaRPr>
          </a:p>
        </p:txBody>
      </p:sp>
      <p:sp>
        <p:nvSpPr>
          <p:cNvPr id="18" name="文字方塊 17">
            <a:extLst>
              <a:ext uri="{FF2B5EF4-FFF2-40B4-BE49-F238E27FC236}">
                <a16:creationId xmlns:a16="http://schemas.microsoft.com/office/drawing/2014/main" id="{F33F1F76-C830-4335-A3CA-FAA5BFF80676}"/>
              </a:ext>
            </a:extLst>
          </p:cNvPr>
          <p:cNvSpPr txBox="1"/>
          <p:nvPr/>
        </p:nvSpPr>
        <p:spPr>
          <a:xfrm>
            <a:off x="3259313" y="2289427"/>
            <a:ext cx="1534068" cy="338554"/>
          </a:xfrm>
          <a:prstGeom prst="rect">
            <a:avLst/>
          </a:prstGeom>
          <a:noFill/>
        </p:spPr>
        <p:txBody>
          <a:bodyPr wrap="square">
            <a:spAutoFit/>
          </a:bodyPr>
          <a:lstStyle/>
          <a:p>
            <a:r>
              <a:rPr lang="en-US" altLang="zh-TW" sz="1600" b="1">
                <a:latin typeface="微軟正黑體" panose="020B0604030504040204" pitchFamily="34" charset="-120"/>
                <a:ea typeface="微軟正黑體" panose="020B0604030504040204" pitchFamily="34" charset="-120"/>
              </a:rPr>
              <a:t>Write to NAS</a:t>
            </a:r>
            <a:endParaRPr lang="zh-TW" altLang="en-US" sz="1600"/>
          </a:p>
        </p:txBody>
      </p:sp>
      <p:sp>
        <p:nvSpPr>
          <p:cNvPr id="9" name="文字方塊 8">
            <a:extLst>
              <a:ext uri="{FF2B5EF4-FFF2-40B4-BE49-F238E27FC236}">
                <a16:creationId xmlns:a16="http://schemas.microsoft.com/office/drawing/2014/main" id="{3C5053A2-7D88-4F01-84FF-02BB22AA5F0E}"/>
              </a:ext>
            </a:extLst>
          </p:cNvPr>
          <p:cNvSpPr txBox="1"/>
          <p:nvPr/>
        </p:nvSpPr>
        <p:spPr>
          <a:xfrm>
            <a:off x="8112011" y="4220812"/>
            <a:ext cx="2199641" cy="338554"/>
          </a:xfrm>
          <a:prstGeom prst="rect">
            <a:avLst/>
          </a:prstGeom>
          <a:noFill/>
        </p:spPr>
        <p:txBody>
          <a:bodyPr wrap="none" rtlCol="0" anchor="t">
            <a:spAutoFit/>
          </a:bodyPr>
          <a:lstStyle/>
          <a:p>
            <a:r>
              <a:rPr kumimoji="1" lang="en-US" altLang="zh-TW" sz="1600"/>
              <a:t>TS-h3088XU-RP-W1270</a:t>
            </a:r>
            <a:endParaRPr kumimoji="1" lang="zh-TW" altLang="en-US" sz="1600"/>
          </a:p>
        </p:txBody>
      </p:sp>
      <p:sp>
        <p:nvSpPr>
          <p:cNvPr id="6" name="矩形: 圓角 22">
            <a:extLst>
              <a:ext uri="{FF2B5EF4-FFF2-40B4-BE49-F238E27FC236}">
                <a16:creationId xmlns:a16="http://schemas.microsoft.com/office/drawing/2014/main" id="{FBE56963-EB28-4595-AA47-DD6CAE13135C}"/>
              </a:ext>
            </a:extLst>
          </p:cNvPr>
          <p:cNvSpPr/>
          <p:nvPr/>
        </p:nvSpPr>
        <p:spPr>
          <a:xfrm>
            <a:off x="2218092" y="1685787"/>
            <a:ext cx="3666216" cy="379656"/>
          </a:xfrm>
          <a:prstGeom prst="roundRect">
            <a:avLst>
              <a:gd name="adj" fmla="val 18144"/>
            </a:avLst>
          </a:prstGeom>
          <a:gradFill>
            <a:gsLst>
              <a:gs pos="1000">
                <a:srgbClr val="374557"/>
              </a:gs>
              <a:gs pos="48000">
                <a:schemeClr val="tx2">
                  <a:lumMod val="50000"/>
                </a:schemeClr>
              </a:gs>
              <a:gs pos="100000">
                <a:schemeClr val="tx1">
                  <a:lumMod val="95000"/>
                  <a:lumOff val="5000"/>
                </a:schemeClr>
              </a:gs>
            </a:gsLst>
            <a:lin ang="5400000" scaled="1"/>
          </a:gradFill>
          <a:ln w="9525">
            <a:gradFill>
              <a:gsLst>
                <a:gs pos="100000">
                  <a:schemeClr val="tx2">
                    <a:lumMod val="75000"/>
                  </a:schemeClr>
                </a:gs>
                <a:gs pos="0">
                  <a:srgbClr val="EE6000"/>
                </a:gs>
                <a:gs pos="37000">
                  <a:srgbClr val="EE6000"/>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zh-TW" sz="1400" b="1">
                <a:solidFill>
                  <a:srgbClr val="FF6600"/>
                </a:solidFill>
                <a:latin typeface="Arial" panose="020B0604020202020204" pitchFamily="34" charset="0"/>
                <a:ea typeface="新細明體"/>
                <a:cs typeface="Arial" panose="020B0604020202020204" pitchFamily="34" charset="0"/>
              </a:rPr>
              <a:t>TS-h3088XU-RP-W1270</a:t>
            </a:r>
            <a:endParaRPr kumimoji="1" lang="zh-TW" altLang="en-US" sz="1400" b="1">
              <a:solidFill>
                <a:srgbClr val="FF6600"/>
              </a:solidFill>
              <a:latin typeface="Arial" panose="020B0604020202020204" pitchFamily="34" charset="0"/>
              <a:ea typeface="新細明體"/>
              <a:cs typeface="Arial" panose="020B0604020202020204" pitchFamily="34" charset="0"/>
            </a:endParaRPr>
          </a:p>
        </p:txBody>
      </p:sp>
      <p:graphicFrame>
        <p:nvGraphicFramePr>
          <p:cNvPr id="8" name="Table 7">
            <a:extLst>
              <a:ext uri="{FF2B5EF4-FFF2-40B4-BE49-F238E27FC236}">
                <a16:creationId xmlns:a16="http://schemas.microsoft.com/office/drawing/2014/main" id="{2E27B237-9334-9240-8EC1-CB0C4DA9B3C2}"/>
              </a:ext>
            </a:extLst>
          </p:cNvPr>
          <p:cNvGraphicFramePr>
            <a:graphicFrameLocks noGrp="1"/>
          </p:cNvGraphicFramePr>
          <p:nvPr>
            <p:extLst>
              <p:ext uri="{D42A27DB-BD31-4B8C-83A1-F6EECF244321}">
                <p14:modId xmlns:p14="http://schemas.microsoft.com/office/powerpoint/2010/main" val="2006760210"/>
              </p:ext>
            </p:extLst>
          </p:nvPr>
        </p:nvGraphicFramePr>
        <p:xfrm>
          <a:off x="2057400" y="3957258"/>
          <a:ext cx="5210007" cy="2840664"/>
        </p:xfrm>
        <a:graphic>
          <a:graphicData uri="http://schemas.openxmlformats.org/drawingml/2006/table">
            <a:tbl>
              <a:tblPr firstRow="1" bandRow="1">
                <a:tableStyleId>{5C22544A-7EE6-4342-B048-85BDC9FD1C3A}</a:tableStyleId>
              </a:tblPr>
              <a:tblGrid>
                <a:gridCol w="1344221">
                  <a:extLst>
                    <a:ext uri="{9D8B030D-6E8A-4147-A177-3AD203B41FA5}">
                      <a16:colId xmlns:a16="http://schemas.microsoft.com/office/drawing/2014/main" val="2156228798"/>
                    </a:ext>
                  </a:extLst>
                </a:gridCol>
                <a:gridCol w="1461629">
                  <a:extLst>
                    <a:ext uri="{9D8B030D-6E8A-4147-A177-3AD203B41FA5}">
                      <a16:colId xmlns:a16="http://schemas.microsoft.com/office/drawing/2014/main" val="2365878900"/>
                    </a:ext>
                  </a:extLst>
                </a:gridCol>
                <a:gridCol w="1381793">
                  <a:extLst>
                    <a:ext uri="{9D8B030D-6E8A-4147-A177-3AD203B41FA5}">
                      <a16:colId xmlns:a16="http://schemas.microsoft.com/office/drawing/2014/main" val="1879691866"/>
                    </a:ext>
                  </a:extLst>
                </a:gridCol>
                <a:gridCol w="1022364">
                  <a:extLst>
                    <a:ext uri="{9D8B030D-6E8A-4147-A177-3AD203B41FA5}">
                      <a16:colId xmlns:a16="http://schemas.microsoft.com/office/drawing/2014/main" val="3700371162"/>
                    </a:ext>
                  </a:extLst>
                </a:gridCol>
              </a:tblGrid>
              <a:tr h="465487">
                <a:tc gridSpan="4">
                  <a:txBody>
                    <a:bodyPr/>
                    <a:lstStyle/>
                    <a:p>
                      <a:pPr lvl="0" algn="ctr">
                        <a:buNone/>
                      </a:pPr>
                      <a:r>
                        <a:rPr lang="en-US" altLang="zh-TW" sz="1600">
                          <a:latin typeface="微軟正黑體"/>
                          <a:ea typeface="微軟正黑體"/>
                        </a:rPr>
                        <a:t>SMB sequential / iSCSI Random</a:t>
                      </a:r>
                    </a:p>
                  </a:txBody>
                  <a:tcPr marL="121920" marR="121920" marT="60960" marB="60960" anchor="ctr"/>
                </a:tc>
                <a:tc hMerge="1">
                  <a:txBody>
                    <a:bodyPr/>
                    <a:lstStyle/>
                    <a:p>
                      <a:endParaRPr lang="zh-TW" altLang="en-US" sz="1000"/>
                    </a:p>
                  </a:txBody>
                  <a:tcPr/>
                </a:tc>
                <a:tc hMerge="1">
                  <a:txBody>
                    <a:bodyPr/>
                    <a:lstStyle/>
                    <a:p>
                      <a:endParaRPr lang="zh-TW" altLang="en-US" sz="1200"/>
                    </a:p>
                  </a:txBody>
                  <a:tcPr/>
                </a:tc>
                <a:tc hMerge="1">
                  <a:txBody>
                    <a:bodyPr/>
                    <a:lstStyle/>
                    <a:p>
                      <a:pPr lvl="0" algn="ctr">
                        <a:buNone/>
                      </a:pPr>
                      <a:endParaRPr lang="en-US" altLang="zh-TW" sz="1600">
                        <a:latin typeface="微軟正黑體"/>
                        <a:ea typeface="微軟正黑體"/>
                      </a:endParaRPr>
                    </a:p>
                  </a:txBody>
                  <a:tcPr marL="121920" marR="121920" marT="60960" marB="60960" anchor="ctr"/>
                </a:tc>
                <a:extLst>
                  <a:ext uri="{0D108BD9-81ED-4DB2-BD59-A6C34878D82A}">
                    <a16:rowId xmlns:a16="http://schemas.microsoft.com/office/drawing/2014/main" val="733411626"/>
                  </a:ext>
                </a:extLst>
              </a:tr>
              <a:tr h="513229">
                <a:tc>
                  <a:txBody>
                    <a:bodyPr/>
                    <a:lstStyle/>
                    <a:p>
                      <a:endParaRPr lang="zh-TW" altLang="en-US" sz="900">
                        <a:latin typeface="微軟正黑體" panose="020B0604030504040204" pitchFamily="34" charset="-120"/>
                        <a:ea typeface="微軟正黑體" panose="020B0604030504040204" pitchFamily="34" charset="-120"/>
                      </a:endParaRPr>
                    </a:p>
                  </a:txBody>
                  <a:tcPr marL="121920" marR="121920" marT="60960" marB="60960" anchor="ctr"/>
                </a:tc>
                <a:tc>
                  <a:txBody>
                    <a:bodyPr/>
                    <a:lstStyle/>
                    <a:p>
                      <a:r>
                        <a:rPr lang="en-US" altLang="zh-TW" sz="1200">
                          <a:latin typeface="微軟正黑體"/>
                          <a:ea typeface="微軟正黑體"/>
                        </a:rPr>
                        <a:t>IOPS / </a:t>
                      </a:r>
                    </a:p>
                    <a:p>
                      <a:r>
                        <a:rPr lang="en-US" altLang="zh-TW" sz="1200">
                          <a:latin typeface="微軟正黑體"/>
                          <a:ea typeface="微軟正黑體"/>
                        </a:rPr>
                        <a:t>throughput</a:t>
                      </a:r>
                      <a:endParaRPr lang="zh-TW" altLang="en-US" sz="1200">
                        <a:latin typeface="微軟正黑體"/>
                        <a:ea typeface="微軟正黑體"/>
                      </a:endParaRPr>
                    </a:p>
                  </a:txBody>
                  <a:tcPr marL="121920" marR="121920" marT="60960" marB="60960" anchor="ctr"/>
                </a:tc>
                <a:tc>
                  <a:txBody>
                    <a:bodyPr/>
                    <a:lstStyle/>
                    <a:p>
                      <a:r>
                        <a:rPr lang="en-US" altLang="zh-TW" sz="1200">
                          <a:latin typeface="微軟正黑體"/>
                          <a:ea typeface="微軟正黑體"/>
                        </a:rPr>
                        <a:t>CPU loading (%)</a:t>
                      </a:r>
                      <a:endParaRPr lang="zh-TW" altLang="en-US" sz="1200">
                        <a:latin typeface="微軟正黑體"/>
                        <a:ea typeface="微軟正黑體"/>
                      </a:endParaRPr>
                    </a:p>
                  </a:txBody>
                  <a:tcPr marL="121920" marR="121920" marT="60960" marB="60960" anchor="ctr"/>
                </a:tc>
                <a:tc>
                  <a:txBody>
                    <a:bodyPr/>
                    <a:lstStyle/>
                    <a:p>
                      <a:r>
                        <a:rPr lang="en-US" altLang="zh-TW" sz="1200">
                          <a:latin typeface="微軟正黑體"/>
                          <a:ea typeface="微軟正黑體"/>
                        </a:rPr>
                        <a:t>Latency</a:t>
                      </a:r>
                      <a:endParaRPr lang="zh-TW" altLang="en-US" sz="1200">
                        <a:latin typeface="微軟正黑體"/>
                        <a:ea typeface="微軟正黑體"/>
                      </a:endParaRPr>
                    </a:p>
                  </a:txBody>
                  <a:tcPr marL="121920" marR="121920" marT="60960" marB="60960" anchor="ctr"/>
                </a:tc>
                <a:extLst>
                  <a:ext uri="{0D108BD9-81ED-4DB2-BD59-A6C34878D82A}">
                    <a16:rowId xmlns:a16="http://schemas.microsoft.com/office/drawing/2014/main" val="1613206923"/>
                  </a:ext>
                </a:extLst>
              </a:tr>
              <a:tr h="465487">
                <a:tc>
                  <a:txBody>
                    <a:bodyPr/>
                    <a:lstStyle/>
                    <a:p>
                      <a:r>
                        <a:rPr lang="zh-TW" altLang="en-US" sz="1100">
                          <a:latin typeface="微軟正黑體"/>
                          <a:ea typeface="微軟正黑體"/>
                        </a:rPr>
                        <a:t>Seq. read</a:t>
                      </a:r>
                      <a:br>
                        <a:rPr lang="zh-TW" altLang="en-US" sz="1100">
                          <a:latin typeface="微軟正黑體"/>
                          <a:ea typeface="微軟正黑體"/>
                        </a:rPr>
                      </a:br>
                      <a:r>
                        <a:rPr lang="en-US" altLang="zh-TW" sz="1100">
                          <a:latin typeface="微軟正黑體"/>
                          <a:ea typeface="微軟正黑體"/>
                        </a:rPr>
                        <a:t>512</a:t>
                      </a:r>
                      <a:r>
                        <a:rPr lang="zh-TW" altLang="en-US" sz="1100">
                          <a:latin typeface="微軟正黑體"/>
                          <a:ea typeface="微軟正黑體"/>
                        </a:rPr>
                        <a:t>K</a:t>
                      </a:r>
                      <a:r>
                        <a:rPr lang="en-US" altLang="zh-TW" sz="1100">
                          <a:latin typeface="微軟正黑體"/>
                          <a:ea typeface="微軟正黑體"/>
                        </a:rPr>
                        <a:t> (MB/s)</a:t>
                      </a:r>
                      <a:endParaRPr lang="zh-TW" altLang="en-US" sz="1100">
                        <a:latin typeface="微軟正黑體"/>
                        <a:ea typeface="微軟正黑體"/>
                      </a:endParaRP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3867</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60 %</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17</a:t>
                      </a:r>
                    </a:p>
                  </a:txBody>
                  <a:tcPr marL="121920" marR="121920" marT="60960" marB="60960" anchor="ctr"/>
                </a:tc>
                <a:extLst>
                  <a:ext uri="{0D108BD9-81ED-4DB2-BD59-A6C34878D82A}">
                    <a16:rowId xmlns:a16="http://schemas.microsoft.com/office/drawing/2014/main" val="962918279"/>
                  </a:ext>
                </a:extLst>
              </a:tr>
              <a:tr h="465487">
                <a:tc>
                  <a:txBody>
                    <a:bodyPr/>
                    <a:lstStyle/>
                    <a:p>
                      <a:r>
                        <a:rPr lang="zh-TW" altLang="en-US" sz="1100">
                          <a:latin typeface="微軟正黑體"/>
                          <a:ea typeface="微軟正黑體"/>
                        </a:rPr>
                        <a:t>Seq. write</a:t>
                      </a:r>
                      <a:br>
                        <a:rPr lang="zh-TW" altLang="en-US" sz="1100">
                          <a:latin typeface="微軟正黑體"/>
                          <a:ea typeface="微軟正黑體"/>
                        </a:rPr>
                      </a:br>
                      <a:r>
                        <a:rPr lang="en-US" altLang="zh-TW" sz="1100">
                          <a:latin typeface="微軟正黑體"/>
                          <a:ea typeface="微軟正黑體"/>
                        </a:rPr>
                        <a:t>512</a:t>
                      </a:r>
                      <a:r>
                        <a:rPr lang="zh-TW" altLang="en-US" sz="1100">
                          <a:latin typeface="微軟正黑體"/>
                          <a:ea typeface="微軟正黑體"/>
                        </a:rPr>
                        <a:t>K</a:t>
                      </a:r>
                      <a:r>
                        <a:rPr lang="en-US" altLang="zh-TW" sz="1100">
                          <a:latin typeface="微軟正黑體"/>
                          <a:ea typeface="微軟正黑體"/>
                        </a:rPr>
                        <a:t> (MB/s)</a:t>
                      </a:r>
                      <a:endParaRPr lang="zh-TW" altLang="en-US" sz="1100">
                        <a:latin typeface="微軟正黑體"/>
                        <a:ea typeface="微軟正黑體"/>
                      </a:endParaRP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2226</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75 %</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29</a:t>
                      </a:r>
                    </a:p>
                  </a:txBody>
                  <a:tcPr marL="121920" marR="121920" marT="60960" marB="60960" anchor="ctr"/>
                </a:tc>
                <a:extLst>
                  <a:ext uri="{0D108BD9-81ED-4DB2-BD59-A6C34878D82A}">
                    <a16:rowId xmlns:a16="http://schemas.microsoft.com/office/drawing/2014/main" val="2197028295"/>
                  </a:ext>
                </a:extLst>
              </a:tr>
              <a:tr h="465487">
                <a:tc>
                  <a:txBody>
                    <a:bodyPr/>
                    <a:lstStyle/>
                    <a:p>
                      <a:r>
                        <a:rPr lang="zh-TW" altLang="en-US" sz="1100">
                          <a:latin typeface="微軟正黑體"/>
                          <a:ea typeface="微軟正黑體"/>
                        </a:rPr>
                        <a:t>Random read</a:t>
                      </a:r>
                      <a:br>
                        <a:rPr lang="zh-TW" altLang="en-US" sz="1100">
                          <a:latin typeface="微軟正黑體"/>
                          <a:ea typeface="微軟正黑體"/>
                        </a:rPr>
                      </a:br>
                      <a:r>
                        <a:rPr lang="en-US" altLang="zh-TW" sz="1100">
                          <a:latin typeface="微軟正黑體"/>
                          <a:ea typeface="微軟正黑體"/>
                        </a:rPr>
                        <a:t>4K (IOPS)</a:t>
                      </a:r>
                      <a:endParaRPr lang="zh-TW" altLang="en-US" sz="1100">
                        <a:latin typeface="微軟正黑體"/>
                        <a:ea typeface="微軟正黑體"/>
                      </a:endParaRP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267,000</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73 %</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0.96</a:t>
                      </a:r>
                    </a:p>
                  </a:txBody>
                  <a:tcPr marL="121920" marR="121920" marT="60960" marB="60960" anchor="ctr"/>
                </a:tc>
                <a:extLst>
                  <a:ext uri="{0D108BD9-81ED-4DB2-BD59-A6C34878D82A}">
                    <a16:rowId xmlns:a16="http://schemas.microsoft.com/office/drawing/2014/main" val="22948028"/>
                  </a:ext>
                </a:extLst>
              </a:tr>
              <a:tr h="465487">
                <a:tc>
                  <a:txBody>
                    <a:bodyPr/>
                    <a:lstStyle/>
                    <a:p>
                      <a:r>
                        <a:rPr lang="zh-TW" altLang="en-US" sz="1100">
                          <a:latin typeface="微軟正黑體"/>
                          <a:ea typeface="微軟正黑體"/>
                        </a:rPr>
                        <a:t>Random write</a:t>
                      </a:r>
                      <a:br>
                        <a:rPr lang="zh-TW" altLang="en-US" sz="1100">
                          <a:latin typeface="微軟正黑體"/>
                          <a:ea typeface="微軟正黑體"/>
                        </a:rPr>
                      </a:br>
                      <a:r>
                        <a:rPr lang="en-US" altLang="zh-TW" sz="1100">
                          <a:latin typeface="微軟正黑體"/>
                          <a:ea typeface="微軟正黑體"/>
                        </a:rPr>
                        <a:t>4K (IOPS)</a:t>
                      </a:r>
                      <a:endParaRPr lang="zh-TW" altLang="en-US" sz="1100">
                        <a:latin typeface="微軟正黑體"/>
                        <a:ea typeface="微軟正黑體"/>
                      </a:endParaRP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236,000</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91 %</a:t>
                      </a:r>
                    </a:p>
                  </a:txBody>
                  <a:tcPr marL="121920" marR="121920" marT="60960" marB="60960" anchor="ctr"/>
                </a:tc>
                <a:tc>
                  <a:txBody>
                    <a:bodyPr/>
                    <a:lstStyle/>
                    <a:p>
                      <a:pPr marL="0" lvl="0" algn="l" defTabSz="914400" rtl="0" eaLnBrk="1" latinLnBrk="0" hangingPunct="1">
                        <a:buNone/>
                      </a:pPr>
                      <a:r>
                        <a:rPr lang="en-TW" sz="1600" b="0" i="0" u="none" strike="noStrike" kern="1200">
                          <a:solidFill>
                            <a:schemeClr val="tx1"/>
                          </a:solidFill>
                          <a:latin typeface="微軟正黑體"/>
                          <a:ea typeface="微軟正黑體"/>
                          <a:cs typeface="+mn-cs"/>
                        </a:rPr>
                        <a:t>1.08</a:t>
                      </a:r>
                    </a:p>
                  </a:txBody>
                  <a:tcPr marL="121920" marR="121920" marT="60960" marB="60960" anchor="ctr"/>
                </a:tc>
                <a:extLst>
                  <a:ext uri="{0D108BD9-81ED-4DB2-BD59-A6C34878D82A}">
                    <a16:rowId xmlns:a16="http://schemas.microsoft.com/office/drawing/2014/main" val="1179844819"/>
                  </a:ext>
                </a:extLst>
              </a:tr>
            </a:tbl>
          </a:graphicData>
        </a:graphic>
      </p:graphicFrame>
      <p:sp>
        <p:nvSpPr>
          <p:cNvPr id="11" name="TextBox 5">
            <a:extLst>
              <a:ext uri="{FF2B5EF4-FFF2-40B4-BE49-F238E27FC236}">
                <a16:creationId xmlns:a16="http://schemas.microsoft.com/office/drawing/2014/main" id="{01C7CE31-50C9-49BF-BA1A-300E6BCC05C5}"/>
              </a:ext>
            </a:extLst>
          </p:cNvPr>
          <p:cNvSpPr txBox="1"/>
          <p:nvPr/>
        </p:nvSpPr>
        <p:spPr>
          <a:xfrm>
            <a:off x="2781" y="5691108"/>
            <a:ext cx="20729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400">
                <a:solidFill>
                  <a:srgbClr val="FF0000"/>
                </a:solidFill>
                <a:latin typeface="Calibri"/>
                <a:ea typeface="+mn-lt"/>
                <a:cs typeface="Calibri"/>
              </a:rPr>
              <a:t>Compared</a:t>
            </a:r>
            <a:r>
              <a:rPr lang="ja-JP" altLang="en-US" sz="1400">
                <a:solidFill>
                  <a:srgbClr val="FF0000"/>
                </a:solidFill>
                <a:latin typeface="Calibri"/>
                <a:ea typeface="Microsoft JhengHei"/>
                <a:cs typeface="Calibri"/>
              </a:rPr>
              <a:t> </a:t>
            </a:r>
            <a:r>
              <a:rPr lang="en-US" altLang="zh-CN" sz="1400">
                <a:solidFill>
                  <a:srgbClr val="FF0000"/>
                </a:solidFill>
                <a:latin typeface="Calibri"/>
                <a:ea typeface="+mn-lt"/>
                <a:cs typeface="Calibri"/>
              </a:rPr>
              <a:t>with</a:t>
            </a:r>
            <a:r>
              <a:rPr lang="ja-JP" altLang="en-US" sz="1400">
                <a:solidFill>
                  <a:srgbClr val="FF0000"/>
                </a:solidFill>
                <a:latin typeface="Calibri"/>
                <a:ea typeface="Microsoft JhengHei"/>
                <a:cs typeface="Calibri"/>
              </a:rPr>
              <a:t> </a:t>
            </a:r>
            <a:r>
              <a:rPr lang="en-US" altLang="zh-CN" sz="1400">
                <a:solidFill>
                  <a:srgbClr val="FF0000"/>
                </a:solidFill>
                <a:latin typeface="Calibri"/>
                <a:ea typeface="+mn-lt"/>
                <a:cs typeface="Calibri"/>
              </a:rPr>
              <a:t>the</a:t>
            </a:r>
            <a:r>
              <a:rPr lang="ja-JP" altLang="en-US" sz="1400">
                <a:solidFill>
                  <a:srgbClr val="FF0000"/>
                </a:solidFill>
                <a:latin typeface="Calibri"/>
                <a:ea typeface="Microsoft JhengHei"/>
                <a:cs typeface="Calibri"/>
              </a:rPr>
              <a:t> </a:t>
            </a:r>
            <a:r>
              <a:rPr lang="en-US" altLang="zh-CN" sz="1400">
                <a:solidFill>
                  <a:srgbClr val="FF0000"/>
                </a:solidFill>
                <a:latin typeface="Calibri"/>
                <a:ea typeface="+mn-lt"/>
                <a:cs typeface="Calibri"/>
              </a:rPr>
              <a:t>old Xeon-D </a:t>
            </a:r>
            <a:r>
              <a:rPr lang="en-US" altLang="ja-JP" sz="1400">
                <a:solidFill>
                  <a:srgbClr val="FF0000"/>
                </a:solidFill>
                <a:latin typeface="Calibri"/>
                <a:ea typeface="Microsoft JhengHei"/>
                <a:cs typeface="Calibri"/>
              </a:rPr>
              <a:t>AFA</a:t>
            </a:r>
            <a:r>
              <a:rPr lang="en-US" altLang="zh-CN" sz="1400">
                <a:solidFill>
                  <a:srgbClr val="FF0000"/>
                </a:solidFill>
                <a:latin typeface="Calibri"/>
                <a:ea typeface="+mn-lt"/>
                <a:cs typeface="Calibri"/>
              </a:rPr>
              <a:t>, the performance is improved more</a:t>
            </a:r>
            <a:r>
              <a:rPr lang="en-US" altLang="zh-CN" sz="1400">
                <a:solidFill>
                  <a:srgbClr val="FF0000"/>
                </a:solidFill>
                <a:latin typeface="Calibri"/>
                <a:ea typeface="Microsoft JhengHei"/>
                <a:cs typeface="Calibri"/>
              </a:rPr>
              <a:t> </a:t>
            </a:r>
            <a:r>
              <a:rPr lang="en-US" altLang="zh-CN" sz="1400">
                <a:solidFill>
                  <a:srgbClr val="FF0000"/>
                </a:solidFill>
                <a:latin typeface="Calibri"/>
                <a:ea typeface="+mn-lt"/>
                <a:cs typeface="Calibri"/>
              </a:rPr>
              <a:t>than</a:t>
            </a:r>
            <a:r>
              <a:rPr lang="ja-JP" altLang="en-US" sz="1400">
                <a:solidFill>
                  <a:srgbClr val="FF0000"/>
                </a:solidFill>
                <a:latin typeface="Calibri"/>
                <a:ea typeface="Microsoft JhengHei"/>
                <a:cs typeface="Calibri"/>
              </a:rPr>
              <a:t> </a:t>
            </a:r>
            <a:r>
              <a:rPr lang="en-US" altLang="zh-CN" sz="1400">
                <a:solidFill>
                  <a:srgbClr val="FF0000"/>
                </a:solidFill>
                <a:latin typeface="Calibri"/>
                <a:ea typeface="+mn-lt"/>
                <a:cs typeface="Calibri"/>
              </a:rPr>
              <a:t>50%</a:t>
            </a:r>
            <a:r>
              <a:rPr lang="ja-JP" sz="1400">
                <a:solidFill>
                  <a:srgbClr val="FF0000"/>
                </a:solidFill>
                <a:latin typeface="Calibri"/>
                <a:ea typeface="Microsoft JhengHei"/>
                <a:cs typeface="Calibri"/>
              </a:rPr>
              <a:t>.</a:t>
            </a:r>
            <a:endParaRPr lang="en-US" sz="1400">
              <a:cs typeface="Calibri"/>
            </a:endParaRPr>
          </a:p>
        </p:txBody>
      </p:sp>
      <p:grpSp>
        <p:nvGrpSpPr>
          <p:cNvPr id="12" name="群組 11">
            <a:extLst>
              <a:ext uri="{FF2B5EF4-FFF2-40B4-BE49-F238E27FC236}">
                <a16:creationId xmlns:a16="http://schemas.microsoft.com/office/drawing/2014/main" id="{D845AEC3-6EC5-455C-8D37-8227357B751E}"/>
              </a:ext>
            </a:extLst>
          </p:cNvPr>
          <p:cNvGrpSpPr/>
          <p:nvPr/>
        </p:nvGrpSpPr>
        <p:grpSpPr>
          <a:xfrm>
            <a:off x="388726" y="4327490"/>
            <a:ext cx="1354216" cy="1315812"/>
            <a:chOff x="435077" y="4327490"/>
            <a:chExt cx="1354216" cy="1315812"/>
          </a:xfrm>
        </p:grpSpPr>
        <p:sp>
          <p:nvSpPr>
            <p:cNvPr id="14" name="矩形: 圓角 22">
              <a:extLst>
                <a:ext uri="{FF2B5EF4-FFF2-40B4-BE49-F238E27FC236}">
                  <a16:creationId xmlns:a16="http://schemas.microsoft.com/office/drawing/2014/main" id="{21333E81-B700-42B6-A16B-CBF0AFEA0E98}"/>
                </a:ext>
              </a:extLst>
            </p:cNvPr>
            <p:cNvSpPr/>
            <p:nvPr/>
          </p:nvSpPr>
          <p:spPr>
            <a:xfrm>
              <a:off x="435077" y="4327490"/>
              <a:ext cx="1354216" cy="1315812"/>
            </a:xfrm>
            <a:prstGeom prst="roundRect">
              <a:avLst>
                <a:gd name="adj" fmla="val 3329"/>
              </a:avLst>
            </a:prstGeom>
            <a:gradFill>
              <a:gsLst>
                <a:gs pos="0">
                  <a:schemeClr val="tx2">
                    <a:lumMod val="50000"/>
                  </a:schemeClr>
                </a:gs>
                <a:gs pos="100000">
                  <a:srgbClr val="010101"/>
                </a:gs>
                <a:gs pos="53000">
                  <a:schemeClr val="tx1">
                    <a:lumMod val="95000"/>
                    <a:lumOff val="5000"/>
                  </a:schemeClr>
                </a:gs>
              </a:gsLst>
              <a:lin ang="5400000" scaled="1"/>
            </a:gradFill>
            <a:ln w="9525">
              <a:gradFill>
                <a:gsLst>
                  <a:gs pos="0">
                    <a:schemeClr val="tx2">
                      <a:lumMod val="75000"/>
                    </a:schemeClr>
                  </a:gs>
                  <a:gs pos="67051">
                    <a:srgbClr val="FF0000"/>
                  </a:gs>
                  <a:gs pos="37000">
                    <a:srgbClr val="C00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pic>
          <p:nvPicPr>
            <p:cNvPr id="15" name="圖形 14">
              <a:extLst>
                <a:ext uri="{FF2B5EF4-FFF2-40B4-BE49-F238E27FC236}">
                  <a16:creationId xmlns:a16="http://schemas.microsoft.com/office/drawing/2014/main" id="{4F7B289D-C635-42C2-8629-A2FBF4E6F7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254" y="4485465"/>
              <a:ext cx="999862" cy="999862"/>
            </a:xfrm>
            <a:prstGeom prst="rect">
              <a:avLst/>
            </a:prstGeom>
          </p:spPr>
        </p:pic>
      </p:grpSp>
      <p:sp>
        <p:nvSpPr>
          <p:cNvPr id="2" name="矩形 1">
            <a:extLst>
              <a:ext uri="{FF2B5EF4-FFF2-40B4-BE49-F238E27FC236}">
                <a16:creationId xmlns:a16="http://schemas.microsoft.com/office/drawing/2014/main" id="{2754BCF4-93F2-496C-AB69-C091725E3AF0}"/>
              </a:ext>
            </a:extLst>
          </p:cNvPr>
          <p:cNvSpPr/>
          <p:nvPr/>
        </p:nvSpPr>
        <p:spPr>
          <a:xfrm>
            <a:off x="9910597" y="1685787"/>
            <a:ext cx="2087223" cy="584775"/>
          </a:xfrm>
          <a:prstGeom prst="rect">
            <a:avLst/>
          </a:prstGeom>
        </p:spPr>
        <p:txBody>
          <a:bodyPr wrap="square">
            <a:spAutoFit/>
          </a:bodyPr>
          <a:lstStyle/>
          <a:p>
            <a:r>
              <a:rPr lang="zh-TW" altLang="en-US" sz="1600"/>
              <a:t>30 x Seagate Ironwolf Pro 125 3.84TB SSDs</a:t>
            </a:r>
          </a:p>
        </p:txBody>
      </p:sp>
    </p:spTree>
    <p:extLst>
      <p:ext uri="{BB962C8B-B14F-4D97-AF65-F5344CB8AC3E}">
        <p14:creationId xmlns:p14="http://schemas.microsoft.com/office/powerpoint/2010/main" val="250373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4AF7C2E-06ED-4210-9581-EC48CDF09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5097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F40DC70-FEB0-4B8C-A9F9-B96790C5B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336678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7DFD11-1F25-4DFC-BDB8-DF4104D41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157385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953678A-E2BB-4123-A33E-CBEBC20E1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104913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527EAF87-7BA6-4585-B6FA-9E10D86772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91110"/>
            <a:ext cx="6096000" cy="5442734"/>
          </a:xfrm>
          <a:prstGeom prst="rect">
            <a:avLst/>
          </a:prstGeom>
        </p:spPr>
      </p:pic>
      <p:pic>
        <p:nvPicPr>
          <p:cNvPr id="8" name="圖形 7">
            <a:extLst>
              <a:ext uri="{FF2B5EF4-FFF2-40B4-BE49-F238E27FC236}">
                <a16:creationId xmlns:a16="http://schemas.microsoft.com/office/drawing/2014/main" id="{8598D8E6-18CE-42DE-B33A-6FEC06CAB1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59718" y="5633342"/>
            <a:ext cx="1816443" cy="700087"/>
          </a:xfrm>
          <a:prstGeom prst="rect">
            <a:avLst/>
          </a:prstGeom>
        </p:spPr>
      </p:pic>
      <p:sp>
        <p:nvSpPr>
          <p:cNvPr id="4" name="矩形: 圓角 3">
            <a:extLst>
              <a:ext uri="{FF2B5EF4-FFF2-40B4-BE49-F238E27FC236}">
                <a16:creationId xmlns:a16="http://schemas.microsoft.com/office/drawing/2014/main" id="{B1A93DCE-6FD3-4C7A-8E28-437935F4815A}"/>
              </a:ext>
            </a:extLst>
          </p:cNvPr>
          <p:cNvSpPr/>
          <p:nvPr/>
        </p:nvSpPr>
        <p:spPr>
          <a:xfrm rot="10800000">
            <a:off x="482598" y="2606184"/>
            <a:ext cx="5130801" cy="677091"/>
          </a:xfrm>
          <a:prstGeom prst="roundRect">
            <a:avLst>
              <a:gd name="adj" fmla="val 7082"/>
            </a:avLst>
          </a:prstGeom>
          <a:gradFill>
            <a:gsLst>
              <a:gs pos="0">
                <a:schemeClr val="bg2">
                  <a:lumMod val="25000"/>
                </a:schemeClr>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矩形: 圓角 4">
            <a:extLst>
              <a:ext uri="{FF2B5EF4-FFF2-40B4-BE49-F238E27FC236}">
                <a16:creationId xmlns:a16="http://schemas.microsoft.com/office/drawing/2014/main" id="{3202B9D2-CCBE-409C-A973-83D3A17ADD4F}"/>
              </a:ext>
            </a:extLst>
          </p:cNvPr>
          <p:cNvSpPr/>
          <p:nvPr/>
        </p:nvSpPr>
        <p:spPr>
          <a:xfrm rot="10800000">
            <a:off x="482598" y="3646836"/>
            <a:ext cx="5130801" cy="677091"/>
          </a:xfrm>
          <a:prstGeom prst="roundRect">
            <a:avLst>
              <a:gd name="adj" fmla="val 7082"/>
            </a:avLst>
          </a:prstGeom>
          <a:gradFill>
            <a:gsLst>
              <a:gs pos="0">
                <a:schemeClr val="bg2">
                  <a:lumMod val="25000"/>
                </a:schemeClr>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圓角 10">
            <a:extLst>
              <a:ext uri="{FF2B5EF4-FFF2-40B4-BE49-F238E27FC236}">
                <a16:creationId xmlns:a16="http://schemas.microsoft.com/office/drawing/2014/main" id="{68378497-5F58-411D-BECC-FD731BEB271D}"/>
              </a:ext>
            </a:extLst>
          </p:cNvPr>
          <p:cNvSpPr/>
          <p:nvPr/>
        </p:nvSpPr>
        <p:spPr>
          <a:xfrm rot="10800000">
            <a:off x="482598" y="4646725"/>
            <a:ext cx="5130801" cy="677091"/>
          </a:xfrm>
          <a:prstGeom prst="roundRect">
            <a:avLst>
              <a:gd name="adj" fmla="val 7082"/>
            </a:avLst>
          </a:prstGeom>
          <a:gradFill>
            <a:gsLst>
              <a:gs pos="0">
                <a:schemeClr val="bg2">
                  <a:lumMod val="25000"/>
                </a:schemeClr>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矩形: 圓角 12">
            <a:extLst>
              <a:ext uri="{FF2B5EF4-FFF2-40B4-BE49-F238E27FC236}">
                <a16:creationId xmlns:a16="http://schemas.microsoft.com/office/drawing/2014/main" id="{D4E45104-F269-489F-AE9F-C9774C29E4F8}"/>
              </a:ext>
            </a:extLst>
          </p:cNvPr>
          <p:cNvSpPr/>
          <p:nvPr/>
        </p:nvSpPr>
        <p:spPr>
          <a:xfrm rot="10800000">
            <a:off x="482598" y="1584581"/>
            <a:ext cx="5130801" cy="677091"/>
          </a:xfrm>
          <a:prstGeom prst="roundRect">
            <a:avLst>
              <a:gd name="adj" fmla="val 7082"/>
            </a:avLst>
          </a:prstGeom>
          <a:gradFill>
            <a:gsLst>
              <a:gs pos="0">
                <a:schemeClr val="bg2">
                  <a:lumMod val="25000"/>
                </a:schemeClr>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B8C27FF8-3410-41C0-88AC-EC09CC963F18}"/>
              </a:ext>
            </a:extLst>
          </p:cNvPr>
          <p:cNvSpPr txBox="1"/>
          <p:nvPr/>
        </p:nvSpPr>
        <p:spPr>
          <a:xfrm>
            <a:off x="593565" y="1274494"/>
            <a:ext cx="4808304" cy="4037195"/>
          </a:xfrm>
          <a:prstGeom prst="rect">
            <a:avLst/>
          </a:prstGeom>
          <a:noFill/>
        </p:spPr>
        <p:txBody>
          <a:bodyPr wrap="none" rtlCol="0" anchor="t">
            <a:spAutoFit/>
          </a:bodyPr>
          <a:lstStyle/>
          <a:p>
            <a:pPr algn="ctr">
              <a:lnSpc>
                <a:spcPct val="200000"/>
              </a:lnSpc>
            </a:pPr>
            <a:r>
              <a:rPr kumimoji="1" lang="en-US" altLang="zh-TW" sz="3333" kern="1000" spc="-150">
                <a:solidFill>
                  <a:schemeClr val="bg1"/>
                </a:solidFill>
                <a:latin typeface="微軟正黑體"/>
                <a:ea typeface="微軟正黑體"/>
              </a:rPr>
              <a:t>Enterprise-Grade Storage</a:t>
            </a:r>
            <a:endParaRPr lang="en-US" altLang="zh-TW" sz="3333" kern="1000" spc="-150">
              <a:solidFill>
                <a:schemeClr val="bg1"/>
              </a:solidFill>
              <a:latin typeface="微軟正黑體"/>
              <a:ea typeface="微軟正黑體"/>
            </a:endParaRPr>
          </a:p>
          <a:p>
            <a:pPr algn="ctr">
              <a:lnSpc>
                <a:spcPct val="200000"/>
              </a:lnSpc>
            </a:pPr>
            <a:r>
              <a:rPr kumimoji="1" lang="en-US" altLang="zh-TW" sz="3333" kern="1000" spc="-150">
                <a:solidFill>
                  <a:schemeClr val="bg1"/>
                </a:solidFill>
                <a:latin typeface="微軟正黑體"/>
                <a:ea typeface="微軟正黑體"/>
              </a:rPr>
              <a:t>Hardware Overview</a:t>
            </a:r>
            <a:endParaRPr lang="en-US" altLang="zh-TW" sz="3333" kern="1000" spc="-150">
              <a:solidFill>
                <a:schemeClr val="bg1"/>
              </a:solidFill>
              <a:latin typeface="微軟正黑體"/>
              <a:ea typeface="微軟正黑體"/>
            </a:endParaRPr>
          </a:p>
          <a:p>
            <a:pPr algn="ctr">
              <a:lnSpc>
                <a:spcPct val="200000"/>
              </a:lnSpc>
            </a:pPr>
            <a:r>
              <a:rPr kumimoji="1" lang="en-US" altLang="zh-TW" sz="3333" kern="1000" spc="-150">
                <a:solidFill>
                  <a:schemeClr val="bg1"/>
                </a:solidFill>
                <a:latin typeface="微軟正黑體"/>
                <a:ea typeface="微軟正黑體"/>
              </a:rPr>
              <a:t>QuTS hero h4.5.1</a:t>
            </a:r>
            <a:endParaRPr lang="zh-TW" altLang="en-US" sz="3333" kern="1000" spc="-150">
              <a:solidFill>
                <a:schemeClr val="bg1"/>
              </a:solidFill>
              <a:latin typeface="微軟正黑體" panose="020B0604030504040204" pitchFamily="34" charset="-120"/>
              <a:ea typeface="微軟正黑體" panose="020B0604030504040204" pitchFamily="34" charset="-120"/>
            </a:endParaRPr>
          </a:p>
          <a:p>
            <a:pPr algn="ctr">
              <a:lnSpc>
                <a:spcPct val="200000"/>
              </a:lnSpc>
            </a:pPr>
            <a:r>
              <a:rPr kumimoji="1" lang="en-US" altLang="zh-TW" sz="3333" kern="1000" spc="-150">
                <a:solidFill>
                  <a:schemeClr val="bg1"/>
                </a:solidFill>
                <a:latin typeface="微軟正黑體"/>
                <a:ea typeface="微軟正黑體"/>
              </a:rPr>
              <a:t>Accessories</a:t>
            </a:r>
            <a:endParaRPr lang="en-US" altLang="zh-TW" sz="3333" kern="1000" spc="-150">
              <a:solidFill>
                <a:schemeClr val="bg1"/>
              </a:solidFill>
              <a:latin typeface="微軟正黑體"/>
              <a:ea typeface="微軟正黑體"/>
            </a:endParaRPr>
          </a:p>
        </p:txBody>
      </p:sp>
    </p:spTree>
    <p:extLst>
      <p:ext uri="{BB962C8B-B14F-4D97-AF65-F5344CB8AC3E}">
        <p14:creationId xmlns:p14="http://schemas.microsoft.com/office/powerpoint/2010/main" val="3746305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C3F6400-EDCA-4802-BE7B-144DF5BBB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552266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手機, 儀錶 的圖片&#10;&#10;自動產生的描述">
            <a:extLst>
              <a:ext uri="{FF2B5EF4-FFF2-40B4-BE49-F238E27FC236}">
                <a16:creationId xmlns:a16="http://schemas.microsoft.com/office/drawing/2014/main" id="{5498C827-1586-4ED8-9F01-B813FE33F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3102946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DA828FD-1FA4-4091-9793-2BCC8479E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3705289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AADE5FD-BD66-4E42-82B3-9D2B40035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
            <a:ext cx="12192000" cy="6856849"/>
          </a:xfrm>
          <a:prstGeom prst="rect">
            <a:avLst/>
          </a:prstGeom>
        </p:spPr>
      </p:pic>
    </p:spTree>
    <p:extLst>
      <p:ext uri="{BB962C8B-B14F-4D97-AF65-F5344CB8AC3E}">
        <p14:creationId xmlns:p14="http://schemas.microsoft.com/office/powerpoint/2010/main" val="1992323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電腦, 握住, 比賽, 男人 的圖片&#10;&#10;自動產生的描述">
            <a:extLst>
              <a:ext uri="{FF2B5EF4-FFF2-40B4-BE49-F238E27FC236}">
                <a16:creationId xmlns:a16="http://schemas.microsoft.com/office/drawing/2014/main" id="{128FF03E-2A99-4B0C-913B-2D0FCD77D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1728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4744F224-5113-4C0F-83EB-A59D21064ADB}"/>
              </a:ext>
            </a:extLst>
          </p:cNvPr>
          <p:cNvSpPr/>
          <p:nvPr/>
        </p:nvSpPr>
        <p:spPr>
          <a:xfrm rot="10800000">
            <a:off x="478841" y="4985192"/>
            <a:ext cx="4650159" cy="110309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標題 2">
            <a:extLst>
              <a:ext uri="{FF2B5EF4-FFF2-40B4-BE49-F238E27FC236}">
                <a16:creationId xmlns:a16="http://schemas.microsoft.com/office/drawing/2014/main" id="{FB4E044D-FFF2-4B49-872E-5E10018F2E55}"/>
              </a:ext>
            </a:extLst>
          </p:cNvPr>
          <p:cNvSpPr>
            <a:spLocks noGrp="1"/>
          </p:cNvSpPr>
          <p:nvPr>
            <p:ph type="title"/>
          </p:nvPr>
        </p:nvSpPr>
        <p:spPr/>
        <p:txBody>
          <a:bodyPr/>
          <a:lstStyle/>
          <a:p>
            <a:r>
              <a:rPr lang="en-US" altLang="zh-TW" sz="5050">
                <a:cs typeface="Arial" panose="020B0604020202020204" pitchFamily="34" charset="0"/>
              </a:rPr>
              <a:t> </a:t>
            </a:r>
            <a:r>
              <a:rPr lang="zh-TW" altLang="en-US" sz="4400">
                <a:latin typeface="Arial" panose="020B0604020202020204" pitchFamily="34" charset="0"/>
                <a:cs typeface="Arial" panose="020B0604020202020204" pitchFamily="34" charset="0"/>
              </a:rPr>
              <a:t>Flexible and economic</a:t>
            </a:r>
            <a:r>
              <a:rPr lang="en-US" altLang="zh-TW" sz="4400">
                <a:latin typeface="Arial" panose="020B0604020202020204" pitchFamily="34" charset="0"/>
                <a:cs typeface="Arial" panose="020B0604020202020204" pitchFamily="34" charset="0"/>
              </a:rPr>
              <a:t> </a:t>
            </a:r>
            <a:br>
              <a:rPr lang="en-US" altLang="zh-TW" sz="4400">
                <a:latin typeface="Arial" panose="020B0604020202020204" pitchFamily="34" charset="0"/>
                <a:cs typeface="Arial" panose="020B0604020202020204" pitchFamily="34" charset="0"/>
              </a:rPr>
            </a:br>
            <a:r>
              <a:rPr lang="en-US" altLang="zh-TW" sz="4400">
                <a:latin typeface="Arial" panose="020B0604020202020204" pitchFamily="34" charset="0"/>
                <a:cs typeface="Arial" panose="020B0604020202020204" pitchFamily="34" charset="0"/>
              </a:rPr>
              <a:t>HDD + SSD hybrid c</a:t>
            </a:r>
            <a:r>
              <a:rPr lang="zh-TW" altLang="en-US" sz="4400">
                <a:latin typeface="Arial" panose="020B0604020202020204" pitchFamily="34" charset="0"/>
                <a:cs typeface="Arial" panose="020B0604020202020204" pitchFamily="34" charset="0"/>
              </a:rPr>
              <a:t>onfiguration</a:t>
            </a:r>
          </a:p>
        </p:txBody>
      </p:sp>
      <p:sp>
        <p:nvSpPr>
          <p:cNvPr id="2" name="矩形 1">
            <a:extLst>
              <a:ext uri="{FF2B5EF4-FFF2-40B4-BE49-F238E27FC236}">
                <a16:creationId xmlns:a16="http://schemas.microsoft.com/office/drawing/2014/main" id="{A83E6108-6F4B-164A-9EDC-6109753B11B4}"/>
              </a:ext>
            </a:extLst>
          </p:cNvPr>
          <p:cNvSpPr/>
          <p:nvPr/>
        </p:nvSpPr>
        <p:spPr>
          <a:xfrm>
            <a:off x="411955" y="1879299"/>
            <a:ext cx="7020154" cy="2800767"/>
          </a:xfrm>
          <a:prstGeom prst="rect">
            <a:avLst/>
          </a:prstGeom>
        </p:spPr>
        <p:txBody>
          <a:bodyPr wrap="square" lIns="91440" tIns="45720" rIns="91440" bIns="45720" anchor="t">
            <a:spAutoFit/>
          </a:bodyPr>
          <a:lstStyle/>
          <a:p>
            <a:pPr marL="267970" indent="-267970">
              <a:buFont typeface="Arial" panose="020B0604020202020204" pitchFamily="34" charset="0"/>
              <a:buChar char="•"/>
            </a:pPr>
            <a:r>
              <a:rPr lang="zh-TW" altLang="en-US" sz="2400" b="1">
                <a:latin typeface="Arial" panose="020B0604020202020204" pitchFamily="34" charset="0"/>
                <a:ea typeface="微軟正黑體"/>
                <a:cs typeface="Arial" panose="020B0604020202020204" pitchFamily="34" charset="0"/>
              </a:rPr>
              <a:t>Hybrid Configuration</a:t>
            </a:r>
            <a:r>
              <a:rPr lang="en-US" altLang="zh-TW" sz="2400" b="1">
                <a:latin typeface="Arial" panose="020B0604020202020204" pitchFamily="34" charset="0"/>
                <a:ea typeface="微軟正黑體"/>
                <a:cs typeface="Arial" panose="020B0604020202020204" pitchFamily="34" charset="0"/>
              </a:rPr>
              <a:t>:  </a:t>
            </a:r>
            <a:r>
              <a:rPr lang="zh-TW" altLang="en-US" sz="2400" b="1">
                <a:latin typeface="Arial" panose="020B0604020202020204" pitchFamily="34" charset="0"/>
                <a:ea typeface="微軟正黑體"/>
                <a:cs typeface="Arial" panose="020B0604020202020204" pitchFamily="34" charset="0"/>
              </a:rPr>
              <a:t>24 x HDDs + 6 x SSDs</a:t>
            </a:r>
            <a:endParaRPr lang="zh-TW" sz="2400">
              <a:latin typeface="Arial" panose="020B0604020202020204" pitchFamily="34" charset="0"/>
              <a:ea typeface="微軟正黑體"/>
              <a:cs typeface="Arial" panose="020B0604020202020204" pitchFamily="34" charset="0"/>
            </a:endParaRPr>
          </a:p>
          <a:p>
            <a:r>
              <a:rPr lang="en-US" altLang="zh-TW" sz="2400">
                <a:latin typeface="Arial" panose="020B0604020202020204" pitchFamily="34" charset="0"/>
                <a:ea typeface="微軟正黑體"/>
                <a:cs typeface="Arial" panose="020B0604020202020204" pitchFamily="34" charset="0"/>
              </a:rPr>
              <a:t>    </a:t>
            </a:r>
            <a:r>
              <a:rPr lang="zh-TW" altLang="en-US" sz="2000">
                <a:latin typeface="Arial" panose="020B0604020202020204" pitchFamily="34" charset="0"/>
                <a:ea typeface="微軟正黑體"/>
                <a:cs typeface="Arial" panose="020B0604020202020204" pitchFamily="34" charset="0"/>
              </a:rPr>
              <a:t>24 x </a:t>
            </a:r>
            <a:r>
              <a:rPr lang="en-US" altLang="zh-TW" sz="2000">
                <a:latin typeface="Arial" panose="020B0604020202020204" pitchFamily="34" charset="0"/>
                <a:ea typeface="微軟正黑體"/>
                <a:cs typeface="Arial" panose="020B0604020202020204" pitchFamily="34" charset="0"/>
              </a:rPr>
              <a:t>Seagate EXOS </a:t>
            </a:r>
            <a:r>
              <a:rPr lang="zh-TW" altLang="en-US" sz="2000">
                <a:latin typeface="Arial" panose="020B0604020202020204" pitchFamily="34" charset="0"/>
                <a:ea typeface="微軟正黑體"/>
                <a:cs typeface="Arial" panose="020B0604020202020204" pitchFamily="34" charset="0"/>
              </a:rPr>
              <a:t>7E2000 </a:t>
            </a:r>
            <a:r>
              <a:rPr lang="zh-TW" altLang="en-US" sz="2000" b="1">
                <a:solidFill>
                  <a:srgbClr val="FF0000"/>
                </a:solidFill>
                <a:latin typeface="Arial" panose="020B0604020202020204" pitchFamily="34" charset="0"/>
                <a:ea typeface="微軟正黑體"/>
                <a:cs typeface="Arial" panose="020B0604020202020204" pitchFamily="34" charset="0"/>
              </a:rPr>
              <a:t>2TB</a:t>
            </a:r>
            <a:r>
              <a:rPr lang="en-US" altLang="zh-TW" sz="2000" b="1">
                <a:solidFill>
                  <a:srgbClr val="FF0000"/>
                </a:solidFill>
                <a:latin typeface="Arial" panose="020B0604020202020204" pitchFamily="34" charset="0"/>
                <a:ea typeface="微軟正黑體"/>
                <a:cs typeface="Arial" panose="020B0604020202020204" pitchFamily="34" charset="0"/>
              </a:rPr>
              <a:t> HDDs</a:t>
            </a:r>
            <a:r>
              <a:rPr lang="zh-TW" altLang="en-US" sz="2000" b="1">
                <a:solidFill>
                  <a:srgbClr val="FF0000"/>
                </a:solidFill>
                <a:latin typeface="Arial" panose="020B0604020202020204" pitchFamily="34" charset="0"/>
                <a:ea typeface="微軟正黑體"/>
                <a:cs typeface="Arial" panose="020B0604020202020204" pitchFamily="34" charset="0"/>
              </a:rPr>
              <a:t> </a:t>
            </a:r>
            <a:br>
              <a:rPr lang="en-US" altLang="zh-TW" sz="2000">
                <a:latin typeface="Arial" panose="020B0604020202020204" pitchFamily="34" charset="0"/>
                <a:ea typeface="微軟正黑體" panose="020B0604030504040204" pitchFamily="34" charset="-120"/>
                <a:cs typeface="Arial" panose="020B0604020202020204" pitchFamily="34" charset="0"/>
              </a:rPr>
            </a:br>
            <a:r>
              <a:rPr lang="en-US" altLang="zh-TW" sz="2000">
                <a:latin typeface="Arial" panose="020B0604020202020204" pitchFamily="34" charset="0"/>
                <a:ea typeface="微軟正黑體"/>
                <a:cs typeface="Arial" panose="020B0604020202020204" pitchFamily="34" charset="0"/>
              </a:rPr>
              <a:t>     </a:t>
            </a:r>
            <a:r>
              <a:rPr lang="zh-TW" altLang="en-US" sz="2000">
                <a:latin typeface="Arial" panose="020B0604020202020204" pitchFamily="34" charset="0"/>
                <a:ea typeface="微軟正黑體"/>
                <a:cs typeface="Arial" panose="020B0604020202020204" pitchFamily="34" charset="0"/>
              </a:rPr>
              <a:t>+  6 x </a:t>
            </a:r>
            <a:r>
              <a:rPr lang="en-US" altLang="zh-TW" sz="2000">
                <a:latin typeface="Arial" panose="020B0604020202020204" pitchFamily="34" charset="0"/>
                <a:ea typeface="微軟正黑體"/>
                <a:cs typeface="Arial" panose="020B0604020202020204" pitchFamily="34" charset="0"/>
              </a:rPr>
              <a:t>Seagate </a:t>
            </a:r>
            <a:r>
              <a:rPr lang="zh-TW" altLang="en-US" sz="2000">
                <a:latin typeface="Arial" panose="020B0604020202020204" pitchFamily="34" charset="0"/>
                <a:ea typeface="微軟正黑體"/>
                <a:cs typeface="Arial" panose="020B0604020202020204" pitchFamily="34" charset="0"/>
              </a:rPr>
              <a:t>Nytro 1351 </a:t>
            </a:r>
            <a:r>
              <a:rPr lang="zh-TW" altLang="en-US" sz="2000" b="1">
                <a:solidFill>
                  <a:srgbClr val="FF0000"/>
                </a:solidFill>
                <a:latin typeface="Arial" panose="020B0604020202020204" pitchFamily="34" charset="0"/>
                <a:ea typeface="微軟正黑體"/>
                <a:cs typeface="Arial" panose="020B0604020202020204" pitchFamily="34" charset="0"/>
              </a:rPr>
              <a:t>1.92TB</a:t>
            </a:r>
            <a:r>
              <a:rPr lang="en-US" altLang="zh-TW" sz="2000" b="1">
                <a:solidFill>
                  <a:srgbClr val="FF0000"/>
                </a:solidFill>
                <a:latin typeface="Arial" panose="020B0604020202020204" pitchFamily="34" charset="0"/>
                <a:ea typeface="微軟正黑體"/>
                <a:cs typeface="Arial" panose="020B0604020202020204" pitchFamily="34" charset="0"/>
              </a:rPr>
              <a:t> SSDs</a:t>
            </a:r>
            <a:r>
              <a:rPr lang="zh-TW" altLang="en-US" sz="2000" b="1">
                <a:solidFill>
                  <a:srgbClr val="FF0000"/>
                </a:solidFill>
                <a:latin typeface="Arial" panose="020B0604020202020204" pitchFamily="34" charset="0"/>
                <a:ea typeface="微軟正黑體"/>
                <a:cs typeface="Arial" panose="020B0604020202020204" pitchFamily="34" charset="0"/>
              </a:rPr>
              <a:t> </a:t>
            </a:r>
            <a:endParaRPr lang="en-US" altLang="zh-TW" sz="2000" b="1">
              <a:solidFill>
                <a:srgbClr val="FF0000"/>
              </a:solidFill>
              <a:latin typeface="Arial" panose="020B0604020202020204" pitchFamily="34" charset="0"/>
              <a:ea typeface="微軟正黑體"/>
              <a:cs typeface="Arial" panose="020B0604020202020204" pitchFamily="34" charset="0"/>
            </a:endParaRPr>
          </a:p>
          <a:p>
            <a:r>
              <a:rPr lang="en-US" altLang="zh-TW" sz="2000">
                <a:latin typeface="Arial" panose="020B0604020202020204" pitchFamily="34" charset="0"/>
                <a:ea typeface="微軟正黑體"/>
                <a:cs typeface="Arial" panose="020B0604020202020204" pitchFamily="34" charset="0"/>
              </a:rPr>
              <a:t>     </a:t>
            </a:r>
            <a:r>
              <a:rPr lang="zh-TW" altLang="en-US" sz="2000">
                <a:latin typeface="Arial" panose="020B0604020202020204" pitchFamily="34" charset="0"/>
                <a:ea typeface="微軟正黑體"/>
                <a:cs typeface="Arial" panose="020B0604020202020204" pitchFamily="34" charset="0"/>
              </a:rPr>
              <a:t>= </a:t>
            </a:r>
            <a:r>
              <a:rPr lang="en-US" altLang="zh-TW" sz="2000">
                <a:latin typeface="Arial" panose="020B0604020202020204" pitchFamily="34" charset="0"/>
                <a:ea typeface="微軟正黑體"/>
                <a:cs typeface="Arial" panose="020B0604020202020204" pitchFamily="34" charset="0"/>
              </a:rPr>
              <a:t>US$ </a:t>
            </a:r>
            <a:r>
              <a:rPr lang="zh-TW" altLang="en-US" sz="2000">
                <a:latin typeface="Arial" panose="020B0604020202020204" pitchFamily="34" charset="0"/>
                <a:ea typeface="微軟正黑體"/>
                <a:cs typeface="Arial" panose="020B0604020202020204" pitchFamily="34" charset="0"/>
              </a:rPr>
              <a:t>6</a:t>
            </a:r>
            <a:r>
              <a:rPr lang="en-US" altLang="zh-TW" sz="2000">
                <a:latin typeface="Arial" panose="020B0604020202020204" pitchFamily="34" charset="0"/>
                <a:ea typeface="微軟正黑體"/>
                <a:cs typeface="Arial" panose="020B0604020202020204" pitchFamily="34" charset="0"/>
              </a:rPr>
              <a:t>,</a:t>
            </a:r>
            <a:r>
              <a:rPr lang="zh-TW" altLang="en-US" sz="2000">
                <a:latin typeface="Arial" panose="020B0604020202020204" pitchFamily="34" charset="0"/>
                <a:ea typeface="微軟正黑體"/>
                <a:cs typeface="Arial" panose="020B0604020202020204" pitchFamily="34" charset="0"/>
              </a:rPr>
              <a:t>098.52</a:t>
            </a:r>
            <a:endParaRPr lang="en-US" altLang="zh-TW" sz="2000">
              <a:latin typeface="Arial" panose="020B0604020202020204" pitchFamily="34" charset="0"/>
              <a:ea typeface="微軟正黑體"/>
              <a:cs typeface="Arial" panose="020B0604020202020204" pitchFamily="34" charset="0"/>
            </a:endParaRPr>
          </a:p>
          <a:p>
            <a:endParaRPr lang="en-US" altLang="zh-TW" sz="2400" b="1">
              <a:latin typeface="Arial" panose="020B0604020202020204" pitchFamily="34" charset="0"/>
              <a:ea typeface="微軟正黑體" panose="020B0604030504040204" pitchFamily="34" charset="-120"/>
              <a:cs typeface="Arial" panose="020B0604020202020204" pitchFamily="34" charset="0"/>
            </a:endParaRPr>
          </a:p>
          <a:p>
            <a:pPr marL="267970" indent="-267970">
              <a:buFont typeface="Arial" panose="020B0604020202020204" pitchFamily="34" charset="0"/>
              <a:buChar char="•"/>
            </a:pPr>
            <a:r>
              <a:rPr lang="zh-TW" altLang="en-US" sz="2400" b="1">
                <a:latin typeface="Arial" panose="020B0604020202020204" pitchFamily="34" charset="0"/>
                <a:ea typeface="微軟正黑體"/>
                <a:cs typeface="Arial" panose="020B0604020202020204" pitchFamily="34" charset="0"/>
              </a:rPr>
              <a:t>All Flash Configuration</a:t>
            </a:r>
            <a:r>
              <a:rPr lang="en-US" altLang="zh-TW" sz="2400" b="1">
                <a:latin typeface="Arial" panose="020B0604020202020204" pitchFamily="34" charset="0"/>
                <a:ea typeface="微軟正黑體"/>
                <a:cs typeface="Arial" panose="020B0604020202020204" pitchFamily="34" charset="0"/>
              </a:rPr>
              <a:t>: </a:t>
            </a:r>
            <a:r>
              <a:rPr lang="zh-TW" altLang="en-US" sz="2400" b="1">
                <a:latin typeface="Arial" panose="020B0604020202020204" pitchFamily="34" charset="0"/>
                <a:ea typeface="微軟正黑體"/>
                <a:cs typeface="Arial" panose="020B0604020202020204" pitchFamily="34" charset="0"/>
              </a:rPr>
              <a:t> 30 x SSDs</a:t>
            </a:r>
            <a:endParaRPr lang="en-US" altLang="zh-TW" sz="2400" b="1">
              <a:latin typeface="Arial" panose="020B0604020202020204" pitchFamily="34" charset="0"/>
              <a:ea typeface="微軟正黑體"/>
              <a:cs typeface="Arial" panose="020B0604020202020204" pitchFamily="34" charset="0"/>
            </a:endParaRPr>
          </a:p>
          <a:p>
            <a:r>
              <a:rPr lang="en-US" altLang="zh-TW">
                <a:latin typeface="Arial" panose="020B0604020202020204" pitchFamily="34" charset="0"/>
                <a:ea typeface="微軟正黑體"/>
                <a:cs typeface="Arial" panose="020B0604020202020204" pitchFamily="34" charset="0"/>
              </a:rPr>
              <a:t>     </a:t>
            </a:r>
            <a:r>
              <a:rPr lang="zh-TW" altLang="en-US" sz="2000">
                <a:latin typeface="Arial" panose="020B0604020202020204" pitchFamily="34" charset="0"/>
                <a:ea typeface="微軟正黑體"/>
                <a:cs typeface="Arial" panose="020B0604020202020204" pitchFamily="34" charset="0"/>
              </a:rPr>
              <a:t>30 x </a:t>
            </a:r>
            <a:r>
              <a:rPr lang="en-US" altLang="zh-TW" sz="2000">
                <a:latin typeface="Arial" panose="020B0604020202020204" pitchFamily="34" charset="0"/>
                <a:ea typeface="微軟正黑體"/>
                <a:cs typeface="Arial" panose="020B0604020202020204" pitchFamily="34" charset="0"/>
              </a:rPr>
              <a:t>Seagate </a:t>
            </a:r>
            <a:r>
              <a:rPr lang="zh-TW" altLang="en-US" sz="2000">
                <a:latin typeface="Arial" panose="020B0604020202020204" pitchFamily="34" charset="0"/>
                <a:ea typeface="微軟正黑體"/>
                <a:cs typeface="Arial" panose="020B0604020202020204" pitchFamily="34" charset="0"/>
              </a:rPr>
              <a:t>Nytro 1351 </a:t>
            </a:r>
            <a:r>
              <a:rPr lang="zh-TW" altLang="en-US" sz="2000" b="1">
                <a:solidFill>
                  <a:srgbClr val="FF0000"/>
                </a:solidFill>
                <a:latin typeface="Arial" panose="020B0604020202020204" pitchFamily="34" charset="0"/>
                <a:ea typeface="微軟正黑體"/>
                <a:cs typeface="Arial" panose="020B0604020202020204" pitchFamily="34" charset="0"/>
              </a:rPr>
              <a:t>1.92TB</a:t>
            </a:r>
            <a:r>
              <a:rPr lang="en-US" altLang="zh-TW" sz="2000" b="1">
                <a:solidFill>
                  <a:srgbClr val="FF0000"/>
                </a:solidFill>
                <a:latin typeface="Arial" panose="020B0604020202020204" pitchFamily="34" charset="0"/>
                <a:ea typeface="微軟正黑體"/>
                <a:cs typeface="Arial" panose="020B0604020202020204" pitchFamily="34" charset="0"/>
              </a:rPr>
              <a:t> SSDs</a:t>
            </a:r>
          </a:p>
          <a:p>
            <a:r>
              <a:rPr lang="en-US" altLang="zh-TW" sz="2000">
                <a:latin typeface="Arial" panose="020B0604020202020204" pitchFamily="34" charset="0"/>
                <a:ea typeface="微軟正黑體"/>
                <a:cs typeface="Arial" panose="020B0604020202020204" pitchFamily="34" charset="0"/>
              </a:rPr>
              <a:t>    </a:t>
            </a:r>
            <a:r>
              <a:rPr lang="zh-TW" altLang="en-US" sz="2000">
                <a:latin typeface="Arial" panose="020B0604020202020204" pitchFamily="34" charset="0"/>
                <a:ea typeface="微軟正黑體"/>
                <a:cs typeface="Arial" panose="020B0604020202020204" pitchFamily="34" charset="0"/>
              </a:rPr>
              <a:t>= </a:t>
            </a:r>
            <a:r>
              <a:rPr lang="en-US" altLang="zh-TW" sz="2000">
                <a:latin typeface="Arial" panose="020B0604020202020204" pitchFamily="34" charset="0"/>
                <a:ea typeface="微軟正黑體"/>
                <a:cs typeface="Arial" panose="020B0604020202020204" pitchFamily="34" charset="0"/>
              </a:rPr>
              <a:t>US$ </a:t>
            </a:r>
            <a:r>
              <a:rPr lang="zh-TW" altLang="en-US" sz="2000">
                <a:latin typeface="Arial" panose="020B0604020202020204" pitchFamily="34" charset="0"/>
                <a:ea typeface="微軟正黑體"/>
                <a:cs typeface="Arial" panose="020B0604020202020204" pitchFamily="34" charset="0"/>
              </a:rPr>
              <a:t>12,492.6</a:t>
            </a:r>
            <a:endParaRPr lang="en-US" altLang="zh-TW" sz="2000">
              <a:latin typeface="Arial" panose="020B0604020202020204" pitchFamily="34" charset="0"/>
              <a:ea typeface="微軟正黑體"/>
              <a:cs typeface="Arial" panose="020B0604020202020204" pitchFamily="34" charset="0"/>
            </a:endParaRPr>
          </a:p>
        </p:txBody>
      </p:sp>
      <p:sp>
        <p:nvSpPr>
          <p:cNvPr id="4" name="文字方塊 3">
            <a:extLst>
              <a:ext uri="{FF2B5EF4-FFF2-40B4-BE49-F238E27FC236}">
                <a16:creationId xmlns:a16="http://schemas.microsoft.com/office/drawing/2014/main" id="{A980D21C-BE35-1643-85D5-F44C9154B694}"/>
              </a:ext>
            </a:extLst>
          </p:cNvPr>
          <p:cNvSpPr txBox="1"/>
          <p:nvPr/>
        </p:nvSpPr>
        <p:spPr>
          <a:xfrm>
            <a:off x="653442" y="5066406"/>
            <a:ext cx="4307681" cy="923330"/>
          </a:xfrm>
          <a:prstGeom prst="rect">
            <a:avLst/>
          </a:prstGeom>
          <a:noFill/>
        </p:spPr>
        <p:txBody>
          <a:bodyPr wrap="square" lIns="91440" tIns="45720" rIns="91440" bIns="45720" rtlCol="0" anchor="t">
            <a:spAutoFit/>
          </a:bodyPr>
          <a:lstStyle/>
          <a:p>
            <a:r>
              <a:rPr kumimoji="1" lang="zh-TW" altLang="en-US">
                <a:latin typeface="Arial" panose="020B0604020202020204" pitchFamily="34" charset="0"/>
                <a:ea typeface="微軟正黑體"/>
                <a:cs typeface="Arial" panose="020B0604020202020204" pitchFamily="34" charset="0"/>
              </a:rPr>
              <a:t>For budget-limited enterprises, </a:t>
            </a:r>
            <a:r>
              <a:rPr kumimoji="1" lang="zh-TW">
                <a:latin typeface="Arial" panose="020B0604020202020204" pitchFamily="34" charset="0"/>
                <a:ea typeface="Microsoft JhengHei"/>
                <a:cs typeface="Arial" panose="020B0604020202020204" pitchFamily="34" charset="0"/>
              </a:rPr>
              <a:t>adopt a hybrid configuration to c</a:t>
            </a:r>
            <a:r>
              <a:rPr kumimoji="1" lang="zh-TW" altLang="en-US">
                <a:latin typeface="Arial" panose="020B0604020202020204" pitchFamily="34" charset="0"/>
                <a:ea typeface="微軟正黑體"/>
                <a:cs typeface="Arial" panose="020B0604020202020204" pitchFamily="34" charset="0"/>
              </a:rPr>
              <a:t>ut IT costs in half with same storage capacity.</a:t>
            </a: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B87B2815-87C8-4FFB-B186-67A0D50C3D9A}"/>
              </a:ext>
            </a:extLst>
          </p:cNvPr>
          <p:cNvSpPr txBox="1"/>
          <p:nvPr/>
        </p:nvSpPr>
        <p:spPr>
          <a:xfrm>
            <a:off x="411955" y="6119336"/>
            <a:ext cx="36826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Arial" panose="020B0604020202020204" pitchFamily="34" charset="0"/>
                <a:ea typeface="Microsoft JhengHei UI"/>
                <a:cs typeface="Arial" panose="020B0604020202020204" pitchFamily="34" charset="0"/>
              </a:rPr>
              <a:t>Source: </a:t>
            </a:r>
            <a:endParaRPr lang="en-US" altLang="zh-TW" sz="1200">
              <a:latin typeface="Arial" panose="020B0604020202020204" pitchFamily="34" charset="0"/>
              <a:ea typeface="+mn-lt"/>
              <a:cs typeface="Arial" panose="020B0604020202020204" pitchFamily="34" charset="0"/>
            </a:endParaRPr>
          </a:p>
          <a:p>
            <a:r>
              <a:rPr lang="zh-TW" sz="1200">
                <a:latin typeface="Arial" panose="020B0604020202020204" pitchFamily="34" charset="0"/>
                <a:ea typeface="Microsoft JhengHei UI"/>
                <a:cs typeface="Arial" panose="020B0604020202020204" pitchFamily="34" charset="0"/>
              </a:rPr>
              <a:t>1. </a:t>
            </a:r>
            <a:r>
              <a:rPr lang="zh-TW" sz="1200">
                <a:latin typeface="Arial" panose="020B0604020202020204" pitchFamily="34" charset="0"/>
                <a:ea typeface="Microsoft JhengHei UI"/>
                <a:cs typeface="Arial" panose="020B0604020202020204" pitchFamily="34" charset="0"/>
                <a:hlinkClick r:id="rId3"/>
              </a:rPr>
              <a:t>https</a:t>
            </a:r>
            <a:r>
              <a:rPr lang="en-US" altLang="zh-TW" sz="1200">
                <a:latin typeface="Arial" panose="020B0604020202020204" pitchFamily="34" charset="0"/>
                <a:ea typeface="Microsoft JhengHei UI"/>
                <a:cs typeface="Arial" panose="020B0604020202020204" pitchFamily="34" charset="0"/>
                <a:hlinkClick r:id="rId3"/>
              </a:rPr>
              <a:t>: </a:t>
            </a:r>
            <a:r>
              <a:rPr lang="zh-TW" sz="1200">
                <a:latin typeface="Arial" panose="020B0604020202020204" pitchFamily="34" charset="0"/>
                <a:ea typeface="Microsoft JhengHei UI"/>
                <a:cs typeface="Arial" panose="020B0604020202020204" pitchFamily="34" charset="0"/>
                <a:hlinkClick r:id="rId3"/>
              </a:rPr>
              <a:t>//www.amazon.com/</a:t>
            </a:r>
            <a:endParaRPr lang="zh-TW" sz="1200">
              <a:latin typeface="Arial" panose="020B0604020202020204" pitchFamily="34" charset="0"/>
              <a:ea typeface="+mn-lt"/>
              <a:cs typeface="Arial" panose="020B0604020202020204" pitchFamily="34" charset="0"/>
            </a:endParaRPr>
          </a:p>
          <a:p>
            <a:r>
              <a:rPr lang="zh-TW" sz="1200">
                <a:latin typeface="Arial" panose="020B0604020202020204" pitchFamily="34" charset="0"/>
                <a:ea typeface="Microsoft JhengHei UI"/>
                <a:cs typeface="Arial" panose="020B0604020202020204" pitchFamily="34" charset="0"/>
              </a:rPr>
              <a:t>2. </a:t>
            </a:r>
            <a:r>
              <a:rPr lang="en-US" altLang="zh-TW" sz="1200">
                <a:latin typeface="Arial" panose="020B0604020202020204" pitchFamily="34" charset="0"/>
                <a:ea typeface="+mn-lt"/>
                <a:cs typeface="Arial" panose="020B0604020202020204" pitchFamily="34" charset="0"/>
                <a:hlinkClick r:id="rId4"/>
              </a:rPr>
              <a:t>https: //www.newegg.com/</a:t>
            </a:r>
            <a:endParaRPr lang="zh-TW" sz="1400">
              <a:latin typeface="Arial" panose="020B0604020202020204" pitchFamily="34" charset="0"/>
              <a:cs typeface="Arial" panose="020B0604020202020204" pitchFamily="34" charset="0"/>
            </a:endParaRPr>
          </a:p>
        </p:txBody>
      </p:sp>
      <p:pic>
        <p:nvPicPr>
          <p:cNvPr id="7" name="圖片 6" descr="一張含有 電腦, 烤箱, 坐, 微波爐 的圖片&#10;&#10;自動產生的描述">
            <a:extLst>
              <a:ext uri="{FF2B5EF4-FFF2-40B4-BE49-F238E27FC236}">
                <a16:creationId xmlns:a16="http://schemas.microsoft.com/office/drawing/2014/main" id="{A0AFD121-E782-468F-9412-481901489286}"/>
              </a:ext>
            </a:extLst>
          </p:cNvPr>
          <p:cNvPicPr>
            <a:picLocks noChangeAspect="1"/>
          </p:cNvPicPr>
          <p:nvPr/>
        </p:nvPicPr>
        <p:blipFill rotWithShape="1">
          <a:blip r:embed="rId5">
            <a:extLst>
              <a:ext uri="{28A0092B-C50C-407E-A947-70E740481C1C}">
                <a14:useLocalDpi xmlns:a14="http://schemas.microsoft.com/office/drawing/2010/main" val="0"/>
              </a:ext>
            </a:extLst>
          </a:blip>
          <a:srcRect r="10495"/>
          <a:stretch/>
        </p:blipFill>
        <p:spPr>
          <a:xfrm>
            <a:off x="6117328" y="3780864"/>
            <a:ext cx="6074672" cy="2747363"/>
          </a:xfrm>
          <a:prstGeom prst="rect">
            <a:avLst/>
          </a:prstGeom>
        </p:spPr>
      </p:pic>
      <p:pic>
        <p:nvPicPr>
          <p:cNvPr id="9" name="圖片 5">
            <a:extLst>
              <a:ext uri="{FF2B5EF4-FFF2-40B4-BE49-F238E27FC236}">
                <a16:creationId xmlns:a16="http://schemas.microsoft.com/office/drawing/2014/main" id="{A48437F5-C2C2-4BA7-8E9A-6DB2DA1845E1}"/>
              </a:ext>
            </a:extLst>
          </p:cNvPr>
          <p:cNvPicPr>
            <a:picLocks noChangeAspect="1"/>
          </p:cNvPicPr>
          <p:nvPr/>
        </p:nvPicPr>
        <p:blipFill>
          <a:blip r:embed="rId6"/>
          <a:stretch>
            <a:fillRect/>
          </a:stretch>
        </p:blipFill>
        <p:spPr>
          <a:xfrm>
            <a:off x="9598781" y="2070918"/>
            <a:ext cx="1896534" cy="1896534"/>
          </a:xfrm>
          <a:prstGeom prst="rect">
            <a:avLst/>
          </a:prstGeom>
        </p:spPr>
      </p:pic>
      <p:pic>
        <p:nvPicPr>
          <p:cNvPr id="15" name="圖片 14" descr="一張含有 瓶, 標誌, 橙色, 坐 的圖片&#10;&#10;自動產生的描述">
            <a:extLst>
              <a:ext uri="{FF2B5EF4-FFF2-40B4-BE49-F238E27FC236}">
                <a16:creationId xmlns:a16="http://schemas.microsoft.com/office/drawing/2014/main" id="{C83C33ED-A163-4968-AA48-E0023D3234EA}"/>
              </a:ext>
            </a:extLst>
          </p:cNvPr>
          <p:cNvPicPr>
            <a:picLocks noChangeAspect="1"/>
          </p:cNvPicPr>
          <p:nvPr/>
        </p:nvPicPr>
        <p:blipFill>
          <a:blip r:embed="rId7"/>
          <a:stretch>
            <a:fillRect/>
          </a:stretch>
        </p:blipFill>
        <p:spPr>
          <a:xfrm>
            <a:off x="7167638" y="2083011"/>
            <a:ext cx="1896535" cy="1896536"/>
          </a:xfrm>
          <a:prstGeom prst="rect">
            <a:avLst/>
          </a:prstGeom>
        </p:spPr>
      </p:pic>
    </p:spTree>
    <p:extLst>
      <p:ext uri="{BB962C8B-B14F-4D97-AF65-F5344CB8AC3E}">
        <p14:creationId xmlns:p14="http://schemas.microsoft.com/office/powerpoint/2010/main" val="278453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4298950" y="3511550"/>
            <a:ext cx="7288236" cy="1569660"/>
          </a:xfrm>
          <a:prstGeom prst="rect">
            <a:avLst/>
          </a:prstGeom>
        </p:spPr>
        <p:txBody>
          <a:bodyPr wrap="square">
            <a:spAutoFit/>
          </a:bodyPr>
          <a:lstStyle/>
          <a:p>
            <a:pPr algn="ctr"/>
            <a:r>
              <a:rPr lang="en-US" altLang="zh-CN" sz="4800" b="1" spc="300">
                <a:solidFill>
                  <a:schemeClr val="bg1"/>
                </a:solidFill>
                <a:latin typeface="Arial" panose="020B0604020202020204" pitchFamily="34" charset="0"/>
                <a:ea typeface="微軟正黑體" panose="020B0604030504040204" pitchFamily="34" charset="-120"/>
                <a:cs typeface="Arial" panose="020B0604020202020204" pitchFamily="34" charset="0"/>
              </a:rPr>
              <a:t>QuTS hero </a:t>
            </a:r>
          </a:p>
          <a:p>
            <a:pPr algn="ctr"/>
            <a:r>
              <a:rPr lang="en-US" altLang="zh-CN" sz="4800" b="1" spc="300">
                <a:solidFill>
                  <a:schemeClr val="bg1"/>
                </a:solidFill>
                <a:latin typeface="Arial" panose="020B0604020202020204" pitchFamily="34" charset="0"/>
                <a:ea typeface="微軟正黑體" panose="020B0604030504040204" pitchFamily="34" charset="-120"/>
                <a:cs typeface="Arial" panose="020B0604020202020204" pitchFamily="34" charset="0"/>
              </a:rPr>
              <a:t>operating system</a:t>
            </a:r>
            <a:endParaRPr lang="zh-CN" altLang="en-US" sz="4800"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72952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群組 37">
            <a:extLst>
              <a:ext uri="{FF2B5EF4-FFF2-40B4-BE49-F238E27FC236}">
                <a16:creationId xmlns:a16="http://schemas.microsoft.com/office/drawing/2014/main" id="{AAFED125-BF02-4AF1-BC9B-41A619DF9A4C}"/>
              </a:ext>
            </a:extLst>
          </p:cNvPr>
          <p:cNvGrpSpPr/>
          <p:nvPr/>
        </p:nvGrpSpPr>
        <p:grpSpPr>
          <a:xfrm>
            <a:off x="6172594" y="4959553"/>
            <a:ext cx="5688341" cy="1616068"/>
            <a:chOff x="250059" y="2372641"/>
            <a:chExt cx="4266256" cy="1212051"/>
          </a:xfrm>
        </p:grpSpPr>
        <p:sp>
          <p:nvSpPr>
            <p:cNvPr id="39" name="矩形: 圓角 38">
              <a:extLst>
                <a:ext uri="{FF2B5EF4-FFF2-40B4-BE49-F238E27FC236}">
                  <a16:creationId xmlns:a16="http://schemas.microsoft.com/office/drawing/2014/main" id="{73DD6352-0F3B-45C9-A6EC-47EB2AC01EE5}"/>
                </a:ext>
              </a:extLst>
            </p:cNvPr>
            <p:cNvSpPr/>
            <p:nvPr/>
          </p:nvSpPr>
          <p:spPr>
            <a:xfrm rot="10800000">
              <a:off x="250059" y="2389961"/>
              <a:ext cx="4266256" cy="119473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0" name="圖形 39">
              <a:extLst>
                <a:ext uri="{FF2B5EF4-FFF2-40B4-BE49-F238E27FC236}">
                  <a16:creationId xmlns:a16="http://schemas.microsoft.com/office/drawing/2014/main" id="{951DF741-B740-4902-9A10-CC14A10D7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314" y="2372641"/>
              <a:ext cx="1206501" cy="1146175"/>
            </a:xfrm>
            <a:prstGeom prst="rect">
              <a:avLst/>
            </a:prstGeom>
          </p:spPr>
        </p:pic>
      </p:grpSp>
      <p:grpSp>
        <p:nvGrpSpPr>
          <p:cNvPr id="41" name="群組 40">
            <a:extLst>
              <a:ext uri="{FF2B5EF4-FFF2-40B4-BE49-F238E27FC236}">
                <a16:creationId xmlns:a16="http://schemas.microsoft.com/office/drawing/2014/main" id="{794E0AAB-8FF2-4A47-B55F-F7078A5E3F6F}"/>
              </a:ext>
            </a:extLst>
          </p:cNvPr>
          <p:cNvGrpSpPr/>
          <p:nvPr/>
        </p:nvGrpSpPr>
        <p:grpSpPr>
          <a:xfrm>
            <a:off x="6172594" y="3156717"/>
            <a:ext cx="5688341" cy="1616068"/>
            <a:chOff x="250059" y="2372641"/>
            <a:chExt cx="4266256" cy="1212051"/>
          </a:xfrm>
        </p:grpSpPr>
        <p:sp>
          <p:nvSpPr>
            <p:cNvPr id="42" name="矩形: 圓角 41">
              <a:extLst>
                <a:ext uri="{FF2B5EF4-FFF2-40B4-BE49-F238E27FC236}">
                  <a16:creationId xmlns:a16="http://schemas.microsoft.com/office/drawing/2014/main" id="{3568BCC7-42B8-4FA6-9EDD-2A44AD5285E5}"/>
                </a:ext>
              </a:extLst>
            </p:cNvPr>
            <p:cNvSpPr/>
            <p:nvPr/>
          </p:nvSpPr>
          <p:spPr>
            <a:xfrm rot="10800000">
              <a:off x="250059" y="2389961"/>
              <a:ext cx="4266256" cy="119473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3" name="圖形 42">
              <a:extLst>
                <a:ext uri="{FF2B5EF4-FFF2-40B4-BE49-F238E27FC236}">
                  <a16:creationId xmlns:a16="http://schemas.microsoft.com/office/drawing/2014/main" id="{3760E045-E439-4D84-8B60-5AF06ADD3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314" y="2372641"/>
              <a:ext cx="1206501" cy="1146175"/>
            </a:xfrm>
            <a:prstGeom prst="rect">
              <a:avLst/>
            </a:prstGeom>
          </p:spPr>
        </p:pic>
      </p:grpSp>
      <p:grpSp>
        <p:nvGrpSpPr>
          <p:cNvPr id="34" name="群組 33">
            <a:extLst>
              <a:ext uri="{FF2B5EF4-FFF2-40B4-BE49-F238E27FC236}">
                <a16:creationId xmlns:a16="http://schemas.microsoft.com/office/drawing/2014/main" id="{EAAA1A04-9D78-41D2-9AA4-29771EEA23C9}"/>
              </a:ext>
            </a:extLst>
          </p:cNvPr>
          <p:cNvGrpSpPr/>
          <p:nvPr/>
        </p:nvGrpSpPr>
        <p:grpSpPr>
          <a:xfrm>
            <a:off x="343718" y="4959553"/>
            <a:ext cx="5688341" cy="1616068"/>
            <a:chOff x="250059" y="2372641"/>
            <a:chExt cx="4266256" cy="1212051"/>
          </a:xfrm>
        </p:grpSpPr>
        <p:sp>
          <p:nvSpPr>
            <p:cNvPr id="36" name="矩形: 圓角 35">
              <a:extLst>
                <a:ext uri="{FF2B5EF4-FFF2-40B4-BE49-F238E27FC236}">
                  <a16:creationId xmlns:a16="http://schemas.microsoft.com/office/drawing/2014/main" id="{058ED782-594C-4759-8B14-FCC2ED005706}"/>
                </a:ext>
              </a:extLst>
            </p:cNvPr>
            <p:cNvSpPr/>
            <p:nvPr/>
          </p:nvSpPr>
          <p:spPr>
            <a:xfrm rot="10800000">
              <a:off x="250059" y="2389961"/>
              <a:ext cx="4266256" cy="119473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7" name="圖形 36">
              <a:extLst>
                <a:ext uri="{FF2B5EF4-FFF2-40B4-BE49-F238E27FC236}">
                  <a16:creationId xmlns:a16="http://schemas.microsoft.com/office/drawing/2014/main" id="{46AAA940-8476-4D91-9567-FC42B8D8C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314" y="2372641"/>
              <a:ext cx="1206501" cy="1146175"/>
            </a:xfrm>
            <a:prstGeom prst="rect">
              <a:avLst/>
            </a:prstGeom>
          </p:spPr>
        </p:pic>
      </p:grpSp>
      <p:grpSp>
        <p:nvGrpSpPr>
          <p:cNvPr id="12" name="群組 11">
            <a:extLst>
              <a:ext uri="{FF2B5EF4-FFF2-40B4-BE49-F238E27FC236}">
                <a16:creationId xmlns:a16="http://schemas.microsoft.com/office/drawing/2014/main" id="{17E738A5-B385-4B1D-A8F8-9A991B60C517}"/>
              </a:ext>
            </a:extLst>
          </p:cNvPr>
          <p:cNvGrpSpPr/>
          <p:nvPr/>
        </p:nvGrpSpPr>
        <p:grpSpPr>
          <a:xfrm>
            <a:off x="343718" y="3156717"/>
            <a:ext cx="5688341" cy="1616068"/>
            <a:chOff x="250059" y="2372641"/>
            <a:chExt cx="4266256" cy="1212051"/>
          </a:xfrm>
        </p:grpSpPr>
        <p:sp>
          <p:nvSpPr>
            <p:cNvPr id="11" name="矩形: 圓角 10">
              <a:extLst>
                <a:ext uri="{FF2B5EF4-FFF2-40B4-BE49-F238E27FC236}">
                  <a16:creationId xmlns:a16="http://schemas.microsoft.com/office/drawing/2014/main" id="{695655DB-814E-4681-B79A-2547327BF112}"/>
                </a:ext>
              </a:extLst>
            </p:cNvPr>
            <p:cNvSpPr/>
            <p:nvPr/>
          </p:nvSpPr>
          <p:spPr>
            <a:xfrm rot="10800000">
              <a:off x="250059" y="2389961"/>
              <a:ext cx="4266256" cy="119473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圖形 9">
              <a:extLst>
                <a:ext uri="{FF2B5EF4-FFF2-40B4-BE49-F238E27FC236}">
                  <a16:creationId xmlns:a16="http://schemas.microsoft.com/office/drawing/2014/main" id="{F576C168-D396-4BCE-947E-1E7604BB17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314" y="2372641"/>
              <a:ext cx="1206501" cy="1146175"/>
            </a:xfrm>
            <a:prstGeom prst="rect">
              <a:avLst/>
            </a:prstGeom>
          </p:spPr>
        </p:pic>
      </p:grpSp>
      <p:sp>
        <p:nvSpPr>
          <p:cNvPr id="2" name="標題 1">
            <a:extLst>
              <a:ext uri="{FF2B5EF4-FFF2-40B4-BE49-F238E27FC236}">
                <a16:creationId xmlns:a16="http://schemas.microsoft.com/office/drawing/2014/main" id="{5FF5505A-5782-7943-B223-599BBC19D895}"/>
              </a:ext>
            </a:extLst>
          </p:cNvPr>
          <p:cNvSpPr>
            <a:spLocks noGrp="1"/>
          </p:cNvSpPr>
          <p:nvPr>
            <p:ph type="title"/>
          </p:nvPr>
        </p:nvSpPr>
        <p:spPr>
          <a:xfrm>
            <a:off x="586409" y="1"/>
            <a:ext cx="11082129" cy="1558121"/>
          </a:xfrm>
        </p:spPr>
        <p:txBody>
          <a:bodyPr>
            <a:normAutofit/>
          </a:bodyPr>
          <a:lstStyle/>
          <a:p>
            <a:r>
              <a:rPr kumimoji="1" lang="en-US" altLang="zh-TW">
                <a:cs typeface="Arial" panose="020B0604020202020204" pitchFamily="34" charset="0"/>
              </a:rPr>
              <a:t>ZFS file system: </a:t>
            </a:r>
            <a:br>
              <a:rPr kumimoji="1" lang="en-US" altLang="zh-TW">
                <a:cs typeface="Arial" panose="020B0604020202020204" pitchFamily="34" charset="0"/>
              </a:rPr>
            </a:br>
            <a:r>
              <a:rPr kumimoji="1" lang="en-US" altLang="zh-TW">
                <a:cs typeface="Arial" panose="020B0604020202020204" pitchFamily="34" charset="0"/>
              </a:rPr>
              <a:t>Optimized operating system for AFA</a:t>
            </a:r>
            <a:endParaRPr kumimoji="1" lang="zh-TW" altLang="en-US"/>
          </a:p>
        </p:txBody>
      </p:sp>
      <p:sp>
        <p:nvSpPr>
          <p:cNvPr id="3" name="矩形 2">
            <a:extLst>
              <a:ext uri="{FF2B5EF4-FFF2-40B4-BE49-F238E27FC236}">
                <a16:creationId xmlns:a16="http://schemas.microsoft.com/office/drawing/2014/main" id="{D2ECD995-9AC2-C84E-8FA3-6B835572AEA9}"/>
              </a:ext>
            </a:extLst>
          </p:cNvPr>
          <p:cNvSpPr/>
          <p:nvPr/>
        </p:nvSpPr>
        <p:spPr>
          <a:xfrm>
            <a:off x="519622" y="1880606"/>
            <a:ext cx="11311135" cy="1200329"/>
          </a:xfrm>
          <a:prstGeom prst="rect">
            <a:avLst/>
          </a:prstGeom>
        </p:spPr>
        <p:txBody>
          <a:bodyPr wrap="square">
            <a:spAutoFit/>
          </a:bodyPr>
          <a:lstStyle/>
          <a:p>
            <a:r>
              <a:rPr lang="en-US" altLang="zh-TW" sz="2400">
                <a:latin typeface="Arial" panose="020B0604020202020204" pitchFamily="34" charset="0"/>
                <a:ea typeface="微軟正黑體" panose="020B0604030504040204" pitchFamily="34" charset="-120"/>
                <a:cs typeface="Arial" panose="020B0604020202020204" pitchFamily="34" charset="0"/>
              </a:rPr>
              <a:t>TS-h3088XU-RP is shipped with the QuTS hero operating system which is based on the ZFS file system. It can provide the data integrity, safety, and efficiency required for all flash storage.</a:t>
            </a:r>
            <a:r>
              <a:rPr lang="en-US" altLang="zh-TW" sz="2000">
                <a:latin typeface="微軟正黑體" panose="020B0604030504040204" pitchFamily="34" charset="-120"/>
                <a:ea typeface="微軟正黑體" panose="020B0604030504040204" pitchFamily="34" charset="-120"/>
              </a:rPr>
              <a:t>				</a:t>
            </a:r>
            <a:endParaRPr lang="en-US" altLang="zh-TW" sz="2000"/>
          </a:p>
        </p:txBody>
      </p:sp>
      <p:pic>
        <p:nvPicPr>
          <p:cNvPr id="9" name="圖形 8">
            <a:extLst>
              <a:ext uri="{FF2B5EF4-FFF2-40B4-BE49-F238E27FC236}">
                <a16:creationId xmlns:a16="http://schemas.microsoft.com/office/drawing/2014/main" id="{B18DA22E-3E3A-5647-AD09-6F9D2C01DBC7}"/>
              </a:ext>
            </a:extLst>
          </p:cNvPr>
          <p:cNvPicPr>
            <a:picLocks noChangeAspect="1"/>
          </p:cNvPicPr>
          <p:nvPr/>
        </p:nvPicPr>
        <p:blipFill>
          <a:blip r:embed="rId5">
            <a:alphaModFix amt="0"/>
            <a:extLst>
              <a:ext uri="{96DAC541-7B7A-43D3-8B79-37D633B846F1}">
                <asvg:svgBlip xmlns:asvg="http://schemas.microsoft.com/office/drawing/2016/SVG/main" r:embed="rId6"/>
              </a:ext>
            </a:extLst>
          </a:blip>
          <a:stretch>
            <a:fillRect/>
          </a:stretch>
        </p:blipFill>
        <p:spPr>
          <a:xfrm>
            <a:off x="5857326" y="6347132"/>
            <a:ext cx="1165049" cy="257347"/>
          </a:xfrm>
          <a:prstGeom prst="rect">
            <a:avLst/>
          </a:prstGeom>
        </p:spPr>
      </p:pic>
      <p:sp>
        <p:nvSpPr>
          <p:cNvPr id="14" name="Google Shape;239;p16">
            <a:extLst>
              <a:ext uri="{FF2B5EF4-FFF2-40B4-BE49-F238E27FC236}">
                <a16:creationId xmlns:a16="http://schemas.microsoft.com/office/drawing/2014/main" id="{DF965EF8-314B-4013-8467-62FABC69F0DC}"/>
              </a:ext>
            </a:extLst>
          </p:cNvPr>
          <p:cNvSpPr txBox="1"/>
          <p:nvPr/>
        </p:nvSpPr>
        <p:spPr>
          <a:xfrm>
            <a:off x="448050" y="4053516"/>
            <a:ext cx="1422419" cy="311431"/>
          </a:xfrm>
          <a:prstGeom prst="rect">
            <a:avLst/>
          </a:prstGeom>
          <a:noFill/>
          <a:ln>
            <a:noFill/>
          </a:ln>
        </p:spPr>
        <p:txBody>
          <a:bodyPr spcFirstLastPara="1" wrap="square" lIns="91425" tIns="45700" rIns="91425" bIns="45700" anchor="t" anchorCtr="0">
            <a:noAutofit/>
          </a:bodyPr>
          <a:lstStyle/>
          <a:p>
            <a:pPr algn="ctr">
              <a:buSzPts val="1152"/>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Data Efficiency</a:t>
            </a:r>
            <a:endParaRPr lang="zh-TW" alt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1" name="Google Shape;239;p16">
            <a:extLst>
              <a:ext uri="{FF2B5EF4-FFF2-40B4-BE49-F238E27FC236}">
                <a16:creationId xmlns:a16="http://schemas.microsoft.com/office/drawing/2014/main" id="{DD4C7FB5-7120-4AC2-B67F-673DD17B41CD}"/>
              </a:ext>
            </a:extLst>
          </p:cNvPr>
          <p:cNvSpPr txBox="1"/>
          <p:nvPr/>
        </p:nvSpPr>
        <p:spPr>
          <a:xfrm>
            <a:off x="448050" y="5853871"/>
            <a:ext cx="1422419" cy="311431"/>
          </a:xfrm>
          <a:prstGeom prst="rect">
            <a:avLst/>
          </a:prstGeom>
          <a:noFill/>
          <a:ln>
            <a:noFill/>
          </a:ln>
        </p:spPr>
        <p:txBody>
          <a:bodyPr spcFirstLastPara="1" wrap="square" lIns="91425" tIns="45700" rIns="91425" bIns="45700" anchor="t" anchorCtr="0">
            <a:noAutofit/>
          </a:bodyPr>
          <a:lstStyle/>
          <a:p>
            <a:pPr algn="ctr">
              <a:buSzPts val="1152"/>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Data</a:t>
            </a:r>
          </a:p>
          <a:p>
            <a:pPr algn="ctr">
              <a:buSzPts val="1152"/>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Protection</a:t>
            </a:r>
            <a:endParaRPr lang="zh-TW" alt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5" name="Google Shape;239;p16">
            <a:extLst>
              <a:ext uri="{FF2B5EF4-FFF2-40B4-BE49-F238E27FC236}">
                <a16:creationId xmlns:a16="http://schemas.microsoft.com/office/drawing/2014/main" id="{43E87529-CDA3-4CF4-9534-0B20BD7E4EA8}"/>
              </a:ext>
            </a:extLst>
          </p:cNvPr>
          <p:cNvSpPr txBox="1"/>
          <p:nvPr/>
        </p:nvSpPr>
        <p:spPr>
          <a:xfrm>
            <a:off x="6349598" y="4080263"/>
            <a:ext cx="1422419" cy="482717"/>
          </a:xfrm>
          <a:prstGeom prst="rect">
            <a:avLst/>
          </a:prstGeom>
          <a:noFill/>
          <a:ln>
            <a:noFill/>
          </a:ln>
        </p:spPr>
        <p:txBody>
          <a:bodyPr spcFirstLastPara="1" wrap="square" lIns="91425" tIns="45700" rIns="91425" bIns="45700" anchor="t" anchorCtr="0">
            <a:noAutofit/>
          </a:bodyPr>
          <a:lstStyle/>
          <a:p>
            <a:pPr algn="ctr">
              <a:buSzPts val="1152"/>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Data Integrity</a:t>
            </a:r>
            <a:endParaRPr lang="zh-TW" alt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
        <p:nvSpPr>
          <p:cNvPr id="59" name="Google Shape;239;p16">
            <a:extLst>
              <a:ext uri="{FF2B5EF4-FFF2-40B4-BE49-F238E27FC236}">
                <a16:creationId xmlns:a16="http://schemas.microsoft.com/office/drawing/2014/main" id="{3C320B65-687C-4BAC-B0B6-D6349581D05E}"/>
              </a:ext>
            </a:extLst>
          </p:cNvPr>
          <p:cNvSpPr txBox="1"/>
          <p:nvPr/>
        </p:nvSpPr>
        <p:spPr>
          <a:xfrm>
            <a:off x="6349597" y="5838309"/>
            <a:ext cx="1422419" cy="556176"/>
          </a:xfrm>
          <a:prstGeom prst="rect">
            <a:avLst/>
          </a:prstGeom>
          <a:noFill/>
          <a:ln>
            <a:noFill/>
          </a:ln>
        </p:spPr>
        <p:txBody>
          <a:bodyPr spcFirstLastPara="1" wrap="square" lIns="91425" tIns="45700" rIns="91425" bIns="45700" anchor="t" anchorCtr="0">
            <a:noAutofit/>
          </a:bodyPr>
          <a:lstStyle/>
          <a:p>
            <a:pPr algn="ctr">
              <a:buSzPts val="1152"/>
            </a:pPr>
            <a:r>
              <a:rPr lang="en-US" altLang="zh-TW"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rPr>
              <a:t>Disaster Recovery</a:t>
            </a:r>
            <a:endParaRPr lang="zh-TW" altLang="en-US" sz="1600" b="1">
              <a:solidFill>
                <a:schemeClr val="bg1"/>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pic>
        <p:nvPicPr>
          <p:cNvPr id="18" name="圖形 17">
            <a:extLst>
              <a:ext uri="{FF2B5EF4-FFF2-40B4-BE49-F238E27FC236}">
                <a16:creationId xmlns:a16="http://schemas.microsoft.com/office/drawing/2014/main" id="{7D9EEC4A-701C-4E7F-AF71-BBC8DE1FE5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320" y="5136702"/>
            <a:ext cx="663025" cy="663025"/>
          </a:xfrm>
          <a:prstGeom prst="rect">
            <a:avLst/>
          </a:prstGeom>
        </p:spPr>
      </p:pic>
      <p:pic>
        <p:nvPicPr>
          <p:cNvPr id="19" name="圖形 18">
            <a:extLst>
              <a:ext uri="{FF2B5EF4-FFF2-40B4-BE49-F238E27FC236}">
                <a16:creationId xmlns:a16="http://schemas.microsoft.com/office/drawing/2014/main" id="{2D31BE03-85AF-4779-92DA-09E4C75195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9364" y="3411272"/>
            <a:ext cx="542889" cy="542889"/>
          </a:xfrm>
          <a:prstGeom prst="rect">
            <a:avLst/>
          </a:prstGeom>
        </p:spPr>
      </p:pic>
      <p:pic>
        <p:nvPicPr>
          <p:cNvPr id="31" name="圖形 30">
            <a:extLst>
              <a:ext uri="{FF2B5EF4-FFF2-40B4-BE49-F238E27FC236}">
                <a16:creationId xmlns:a16="http://schemas.microsoft.com/office/drawing/2014/main" id="{20ECBAEF-4971-444E-B67B-3E41516149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9364" y="5137874"/>
            <a:ext cx="645865" cy="645865"/>
          </a:xfrm>
          <a:prstGeom prst="rect">
            <a:avLst/>
          </a:prstGeom>
        </p:spPr>
      </p:pic>
      <p:sp>
        <p:nvSpPr>
          <p:cNvPr id="32" name="Google Shape;240;p16">
            <a:extLst>
              <a:ext uri="{FF2B5EF4-FFF2-40B4-BE49-F238E27FC236}">
                <a16:creationId xmlns:a16="http://schemas.microsoft.com/office/drawing/2014/main" id="{1561B735-8155-43E4-8B16-B841C29C9632}"/>
              </a:ext>
            </a:extLst>
          </p:cNvPr>
          <p:cNvSpPr/>
          <p:nvPr/>
        </p:nvSpPr>
        <p:spPr>
          <a:xfrm>
            <a:off x="2046855" y="3395609"/>
            <a:ext cx="3587056" cy="1236343"/>
          </a:xfrm>
          <a:prstGeom prst="rect">
            <a:avLst/>
          </a:prstGeom>
          <a:noFill/>
          <a:ln>
            <a:noFill/>
          </a:ln>
        </p:spPr>
        <p:txBody>
          <a:bodyPr spcFirstLastPara="1" wrap="square" lIns="91425" tIns="45700" rIns="91425" bIns="45700" anchor="t" anchorCtr="0">
            <a:noAutofit/>
          </a:bodyPr>
          <a:lstStyle/>
          <a:p>
            <a:pPr marL="88900" indent="-88900">
              <a:spcBef>
                <a:spcPts val="600"/>
              </a:spcBef>
              <a:buClr>
                <a:srgbClr val="F07200"/>
              </a:buClr>
              <a:buSzPct val="100000"/>
              <a:buFont typeface="Arial" panose="020B0604020202020204" pitchFamily="34" charset="0"/>
              <a:buChar char="•"/>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Inline Compression &amp; Inline deduplication</a:t>
            </a:r>
          </a:p>
          <a:p>
            <a:pPr marL="88900" indent="-88900">
              <a:spcBef>
                <a:spcPts val="600"/>
              </a:spcBef>
              <a:buClr>
                <a:srgbClr val="F07200"/>
              </a:buClr>
              <a:buSzPct val="100000"/>
              <a:buFont typeface="Arial" panose="020B0604020202020204" pitchFamily="34" charset="0"/>
              <a:buChar char="•"/>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Improve the SSD lifespan</a:t>
            </a:r>
            <a:endParaRPr lang="en-US" altLang="zh-TW" sz="1400" b="1">
              <a:latin typeface="Arial" panose="020B0604020202020204" pitchFamily="34" charset="0"/>
              <a:ea typeface="微軟正黑體"/>
              <a:cs typeface="Arial" panose="020B0604020202020204" pitchFamily="34" charset="0"/>
            </a:endParaRPr>
          </a:p>
          <a:p>
            <a:pPr marL="88900" indent="-88900">
              <a:spcBef>
                <a:spcPts val="600"/>
              </a:spcBef>
              <a:buClr>
                <a:srgbClr val="F07200"/>
              </a:buClr>
              <a:buSzPct val="100000"/>
              <a:buFont typeface="Arial" panose="020B0604020202020204" pitchFamily="34" charset="0"/>
              <a:buChar char="•"/>
            </a:pPr>
            <a:r>
              <a:rPr lang="en-US" altLang="zh-TW" sz="1400" b="1">
                <a:latin typeface="Arial" panose="020B0604020202020204" pitchFamily="34" charset="0"/>
                <a:ea typeface="微軟正黑體"/>
                <a:cs typeface="Arial" panose="020B0604020202020204" pitchFamily="34" charset="0"/>
              </a:rPr>
              <a:t>Easily expanded to </a:t>
            </a:r>
            <a:r>
              <a:rPr lang="zh-TW" altLang="en-US" sz="1400" b="1">
                <a:latin typeface="Arial" panose="020B0604020202020204" pitchFamily="34" charset="0"/>
                <a:ea typeface="微軟正黑體"/>
                <a:cs typeface="Arial" panose="020B0604020202020204" pitchFamily="34" charset="0"/>
              </a:rPr>
              <a:t>PB</a:t>
            </a:r>
            <a:r>
              <a:rPr lang="en-US" altLang="zh-TW" sz="1400" b="1">
                <a:latin typeface="Arial" panose="020B0604020202020204" pitchFamily="34" charset="0"/>
                <a:ea typeface="微軟正黑體"/>
                <a:cs typeface="Arial" panose="020B0604020202020204" pitchFamily="34" charset="0"/>
              </a:rPr>
              <a:t>-level storage</a:t>
            </a:r>
            <a:endParaRPr lang="zh-TW" altLang="en-US" sz="1400" b="1">
              <a:latin typeface="Arial" panose="020B0604020202020204" pitchFamily="34" charset="0"/>
              <a:ea typeface="微軟正黑體"/>
              <a:cs typeface="Arial" panose="020B0604020202020204" pitchFamily="34" charset="0"/>
            </a:endParaRPr>
          </a:p>
        </p:txBody>
      </p:sp>
      <p:sp>
        <p:nvSpPr>
          <p:cNvPr id="33" name="Google Shape;246;p16">
            <a:extLst>
              <a:ext uri="{FF2B5EF4-FFF2-40B4-BE49-F238E27FC236}">
                <a16:creationId xmlns:a16="http://schemas.microsoft.com/office/drawing/2014/main" id="{B2AA2738-4CEB-4B9C-BBE2-973C4272AB80}"/>
              </a:ext>
            </a:extLst>
          </p:cNvPr>
          <p:cNvSpPr/>
          <p:nvPr/>
        </p:nvSpPr>
        <p:spPr>
          <a:xfrm>
            <a:off x="2046855" y="5136702"/>
            <a:ext cx="3341928" cy="1257783"/>
          </a:xfrm>
          <a:prstGeom prst="rect">
            <a:avLst/>
          </a:prstGeom>
          <a:noFill/>
          <a:ln>
            <a:noFill/>
          </a:ln>
        </p:spPr>
        <p:txBody>
          <a:bodyPr spcFirstLastPara="1" wrap="square" lIns="91425" tIns="45700" rIns="91425" bIns="45700" anchor="t" anchorCtr="0">
            <a:noAutofit/>
          </a:bodyPr>
          <a:lstStyle/>
          <a:p>
            <a:pPr marL="88900" lvl="0" indent="-88900">
              <a:spcBef>
                <a:spcPts val="600"/>
              </a:spcBef>
              <a:buClr>
                <a:srgbClr val="F07200"/>
              </a:buClr>
              <a:buSzPct val="100000"/>
              <a:buFont typeface="Arial" panose="020B0604020202020204" pitchFamily="34" charset="0"/>
              <a:buChar char="•"/>
              <a:tabLst>
                <a:tab pos="88900" algn="l"/>
              </a:tabLst>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A nearly unlimited number of 65,536 snapshots​ (supports folder/LUN)​</a:t>
            </a:r>
            <a:endParaRPr lang="en-US" altLang="zh-TW" sz="1400" b="1">
              <a:latin typeface="Arial" panose="020B0604020202020204" pitchFamily="34" charset="0"/>
              <a:ea typeface="微軟正黑體"/>
              <a:cs typeface="Arial" panose="020B0604020202020204" pitchFamily="34" charset="0"/>
            </a:endParaRPr>
          </a:p>
          <a:p>
            <a:pPr marL="88900" indent="-88900">
              <a:spcBef>
                <a:spcPts val="600"/>
              </a:spcBef>
              <a:buClr>
                <a:srgbClr val="F07200"/>
              </a:buClr>
              <a:buSzPct val="100000"/>
              <a:buFont typeface="Arial" panose="020B0604020202020204" pitchFamily="34" charset="0"/>
              <a:buChar char="•"/>
              <a:tabLst>
                <a:tab pos="88900" algn="l"/>
              </a:tabLst>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New RAID Protection</a:t>
            </a:r>
            <a:endParaRPr lang="zh-TW" altLang="en-US" sz="1400" b="1">
              <a:latin typeface="Arial" panose="020B0604020202020204" pitchFamily="34" charset="0"/>
              <a:ea typeface="微軟正黑體"/>
              <a:cs typeface="Arial" panose="020B0604020202020204" pitchFamily="34" charset="0"/>
            </a:endParaRPr>
          </a:p>
          <a:p>
            <a:pPr marL="88900" indent="-88900">
              <a:spcBef>
                <a:spcPts val="600"/>
              </a:spcBef>
              <a:buClr>
                <a:srgbClr val="F07200"/>
              </a:buClr>
              <a:buSzPct val="100000"/>
              <a:buFont typeface="Arial" panose="020B0604020202020204" pitchFamily="34" charset="0"/>
              <a:buChar char="•"/>
              <a:tabLst>
                <a:tab pos="88900" algn="l"/>
              </a:tabLst>
            </a:pPr>
            <a:r>
              <a:rPr lang="zh-TW" altLang="en-US" sz="1400" b="1">
                <a:latin typeface="Arial" panose="020B0604020202020204" pitchFamily="34" charset="0"/>
                <a:ea typeface="微軟正黑體"/>
                <a:cs typeface="Arial" panose="020B0604020202020204" pitchFamily="34" charset="0"/>
                <a:sym typeface="Arial" panose="020B0604020202020204" pitchFamily="34" charset="0"/>
              </a:rPr>
              <a:t>WORM (</a:t>
            </a: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write once read many)</a:t>
            </a:r>
            <a:endParaRPr lang="zh-TW" altLang="en-US" sz="1400" b="1">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35" name="Google Shape;249;p16">
            <a:extLst>
              <a:ext uri="{FF2B5EF4-FFF2-40B4-BE49-F238E27FC236}">
                <a16:creationId xmlns:a16="http://schemas.microsoft.com/office/drawing/2014/main" id="{BD57602D-208A-4CF1-BB8C-FEADFBBF8F91}"/>
              </a:ext>
            </a:extLst>
          </p:cNvPr>
          <p:cNvSpPr/>
          <p:nvPr/>
        </p:nvSpPr>
        <p:spPr>
          <a:xfrm>
            <a:off x="8011469" y="3443271"/>
            <a:ext cx="3078831" cy="1066051"/>
          </a:xfrm>
          <a:prstGeom prst="rect">
            <a:avLst/>
          </a:prstGeom>
          <a:noFill/>
          <a:ln>
            <a:noFill/>
          </a:ln>
        </p:spPr>
        <p:txBody>
          <a:bodyPr spcFirstLastPara="1" wrap="square" lIns="91425" tIns="45700" rIns="91425" bIns="45700" anchor="t" anchorCtr="0">
            <a:noAutofit/>
          </a:bodyPr>
          <a:lstStyle/>
          <a:p>
            <a:pPr marL="88900" indent="-88900">
              <a:spcBef>
                <a:spcPts val="600"/>
              </a:spcBef>
              <a:buClr>
                <a:srgbClr val="F07200"/>
              </a:buClr>
              <a:buSzPct val="100000"/>
              <a:buFont typeface="Arial" panose="020B0604020202020204" pitchFamily="34" charset="0"/>
              <a:buChar char="•"/>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Data self-healing</a:t>
            </a:r>
            <a:endParaRPr lang="zh-TW" altLang="en-US" sz="1400" b="1">
              <a:latin typeface="Arial" panose="020B0604020202020204" pitchFamily="34" charset="0"/>
              <a:ea typeface="微軟正黑體"/>
              <a:cs typeface="Arial" panose="020B0604020202020204" pitchFamily="34" charset="0"/>
              <a:sym typeface="Arial" panose="020B0604020202020204" pitchFamily="34" charset="0"/>
            </a:endParaRPr>
          </a:p>
          <a:p>
            <a:pPr marL="88900" indent="-88900">
              <a:spcBef>
                <a:spcPts val="600"/>
              </a:spcBef>
              <a:buClr>
                <a:srgbClr val="F07200"/>
              </a:buClr>
              <a:buSzPct val="100000"/>
              <a:buFont typeface="Arial" panose="020B0604020202020204" pitchFamily="34" charset="0"/>
              <a:buChar char="•"/>
            </a:pPr>
            <a:r>
              <a:rPr lang="en-US" altLang="zh-TW" sz="1400" b="1">
                <a:latin typeface="Arial" panose="020B0604020202020204" pitchFamily="34" charset="0"/>
                <a:ea typeface="微軟正黑體"/>
                <a:cs typeface="Arial" panose="020B0604020202020204" pitchFamily="34" charset="0"/>
                <a:sym typeface="Arial" panose="020B0604020202020204" pitchFamily="34" charset="0"/>
              </a:rPr>
              <a:t>COW</a:t>
            </a:r>
            <a:r>
              <a:rPr lang="en-US" altLang="zh-TW" sz="1400" b="1">
                <a:latin typeface="Arial" panose="020B0604020202020204" pitchFamily="34" charset="0"/>
                <a:ea typeface="微軟正黑體"/>
                <a:cs typeface="Arial" panose="020B0604020202020204" pitchFamily="34" charset="0"/>
              </a:rPr>
              <a:t> mechanism can avoid data loss that occurred on power outage.</a:t>
            </a:r>
            <a:endParaRPr lang="af-ZA" sz="1400" b="1">
              <a:latin typeface="Arial" panose="020B0604020202020204" pitchFamily="34" charset="0"/>
              <a:ea typeface="微軟正黑體"/>
              <a:cs typeface="Arial" panose="020B0604020202020204" pitchFamily="34" charset="0"/>
            </a:endParaRPr>
          </a:p>
        </p:txBody>
      </p:sp>
      <p:sp>
        <p:nvSpPr>
          <p:cNvPr id="68" name="Google Shape;246;p16">
            <a:extLst>
              <a:ext uri="{FF2B5EF4-FFF2-40B4-BE49-F238E27FC236}">
                <a16:creationId xmlns:a16="http://schemas.microsoft.com/office/drawing/2014/main" id="{8FF2F811-414A-477B-8E41-4CE0ED1B88DF}"/>
              </a:ext>
            </a:extLst>
          </p:cNvPr>
          <p:cNvSpPr/>
          <p:nvPr/>
        </p:nvSpPr>
        <p:spPr>
          <a:xfrm>
            <a:off x="8011469" y="5293895"/>
            <a:ext cx="3092368" cy="1209744"/>
          </a:xfrm>
          <a:prstGeom prst="rect">
            <a:avLst/>
          </a:prstGeom>
          <a:noFill/>
          <a:ln>
            <a:noFill/>
          </a:ln>
        </p:spPr>
        <p:txBody>
          <a:bodyPr spcFirstLastPara="1" wrap="square" lIns="91425" tIns="45700" rIns="91425" bIns="45700" anchor="t" anchorCtr="0">
            <a:noAutofit/>
          </a:bodyPr>
          <a:lstStyle/>
          <a:p>
            <a:pPr marL="87313" indent="-87313">
              <a:spcBef>
                <a:spcPts val="600"/>
              </a:spcBef>
              <a:buClr>
                <a:srgbClr val="F07200"/>
              </a:buClr>
              <a:buSzPct val="100000"/>
              <a:buFont typeface="Arial" panose="020B0604020202020204" pitchFamily="34" charset="0"/>
              <a:buChar char="•"/>
              <a:tabLst>
                <a:tab pos="88900" algn="l"/>
              </a:tabLst>
            </a:pPr>
            <a:r>
              <a:rPr lang="en-US" altLang="zh-TW" sz="1400" b="1">
                <a:latin typeface="微軟正黑體"/>
                <a:ea typeface="微軟正黑體"/>
                <a:sym typeface="Arial" panose="020B0604020202020204" pitchFamily="34" charset="0"/>
              </a:rPr>
              <a:t>SnapSync</a:t>
            </a:r>
            <a:r>
              <a:rPr lang="zh-TW" altLang="en-US" sz="1400" b="1">
                <a:latin typeface="微軟正黑體"/>
                <a:ea typeface="微軟正黑體"/>
                <a:sym typeface="Arial" panose="020B0604020202020204" pitchFamily="34" charset="0"/>
              </a:rPr>
              <a:t> </a:t>
            </a:r>
            <a:r>
              <a:rPr lang="en-US" altLang="zh-TW" sz="1400" b="1">
                <a:latin typeface="微軟正黑體"/>
                <a:ea typeface="微軟正黑體"/>
                <a:sym typeface="Arial" panose="020B0604020202020204" pitchFamily="34" charset="0"/>
              </a:rPr>
              <a:t>real-time data mirror</a:t>
            </a:r>
          </a:p>
          <a:p>
            <a:pPr marL="88900" indent="-88900">
              <a:spcBef>
                <a:spcPts val="600"/>
              </a:spcBef>
              <a:buClr>
                <a:srgbClr val="F07200"/>
              </a:buClr>
              <a:buSzPct val="100000"/>
              <a:buFont typeface="Arial" panose="020B0604020202020204" pitchFamily="34" charset="0"/>
              <a:buChar char="•"/>
              <a:tabLst>
                <a:tab pos="88900" algn="l"/>
              </a:tabLst>
            </a:pPr>
            <a:r>
              <a:rPr lang="en-US" altLang="zh-CN" sz="1400" b="1">
                <a:latin typeface="微軟正黑體"/>
                <a:ea typeface="微軟正黑體"/>
              </a:rPr>
              <a:t>Snapshot Replica</a:t>
            </a:r>
          </a:p>
          <a:p>
            <a:pPr marL="88900" indent="-88900">
              <a:spcBef>
                <a:spcPts val="600"/>
              </a:spcBef>
              <a:buClr>
                <a:srgbClr val="F07200"/>
              </a:buClr>
              <a:buSzPct val="100000"/>
              <a:buFont typeface="Arial" panose="020B0604020202020204" pitchFamily="34" charset="0"/>
              <a:buChar char="•"/>
              <a:tabLst>
                <a:tab pos="88900" algn="l"/>
              </a:tabLst>
            </a:pPr>
            <a:r>
              <a:rPr lang="en-US" altLang="zh-CN" sz="1400" b="1">
                <a:latin typeface="微軟正黑體"/>
                <a:ea typeface="微軟正黑體"/>
              </a:rPr>
              <a:t>HBS3</a:t>
            </a:r>
            <a:endParaRPr lang="en-US" altLang="zh-TW" sz="1400" b="1">
              <a:latin typeface="微軟正黑體"/>
              <a:ea typeface="微軟正黑體"/>
              <a:sym typeface="Arial" panose="020B0604020202020204" pitchFamily="34" charset="0"/>
            </a:endParaRPr>
          </a:p>
        </p:txBody>
      </p:sp>
      <p:pic>
        <p:nvPicPr>
          <p:cNvPr id="4" name="圖形 3">
            <a:extLst>
              <a:ext uri="{FF2B5EF4-FFF2-40B4-BE49-F238E27FC236}">
                <a16:creationId xmlns:a16="http://schemas.microsoft.com/office/drawing/2014/main" id="{392F0CEE-EF28-467D-BC00-69DDCA26C5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4771" y="3411271"/>
            <a:ext cx="736600" cy="571500"/>
          </a:xfrm>
          <a:prstGeom prst="rect">
            <a:avLst/>
          </a:prstGeom>
        </p:spPr>
      </p:pic>
    </p:spTree>
    <p:extLst>
      <p:ext uri="{BB962C8B-B14F-4D97-AF65-F5344CB8AC3E}">
        <p14:creationId xmlns:p14="http://schemas.microsoft.com/office/powerpoint/2010/main" val="176493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2392690" y="4125933"/>
            <a:ext cx="11074749" cy="923330"/>
          </a:xfrm>
          <a:prstGeom prst="rect">
            <a:avLst/>
          </a:prstGeom>
        </p:spPr>
        <p:txBody>
          <a:bodyPr wrap="square">
            <a:spAutoFit/>
          </a:bodyPr>
          <a:lstStyle/>
          <a:p>
            <a:pPr algn="ctr"/>
            <a:r>
              <a:rPr lang="zh-TW" altLang="en-US" sz="5400" b="1" spc="300">
                <a:solidFill>
                  <a:schemeClr val="bg1"/>
                </a:solidFill>
                <a:latin typeface="Arial" panose="020B0604020202020204" pitchFamily="34" charset="0"/>
                <a:ea typeface="微軟正黑體"/>
                <a:cs typeface="Arial" panose="020B0604020202020204" pitchFamily="34" charset="0"/>
              </a:rPr>
              <a:t>Data Efficiency</a:t>
            </a:r>
            <a:endParaRPr lang="zh-TW" altLang="en-US" sz="5400" spc="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7134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7" descr="一張含有 桌 的圖片&#10;&#10;自動產生的描述">
            <a:extLst>
              <a:ext uri="{FF2B5EF4-FFF2-40B4-BE49-F238E27FC236}">
                <a16:creationId xmlns:a16="http://schemas.microsoft.com/office/drawing/2014/main" id="{77CF9566-E319-434C-9E0F-0D2744569131}"/>
              </a:ext>
            </a:extLst>
          </p:cNvPr>
          <p:cNvPicPr>
            <a:picLocks noChangeAspect="1"/>
          </p:cNvPicPr>
          <p:nvPr/>
        </p:nvPicPr>
        <p:blipFill>
          <a:blip r:embed="rId3"/>
          <a:stretch>
            <a:fillRect/>
          </a:stretch>
        </p:blipFill>
        <p:spPr>
          <a:xfrm>
            <a:off x="778701" y="4405287"/>
            <a:ext cx="10498898" cy="1638222"/>
          </a:xfrm>
          <a:prstGeom prst="rect">
            <a:avLst/>
          </a:prstGeom>
        </p:spPr>
      </p:pic>
      <p:sp>
        <p:nvSpPr>
          <p:cNvPr id="2" name="標題 1">
            <a:extLst>
              <a:ext uri="{FF2B5EF4-FFF2-40B4-BE49-F238E27FC236}">
                <a16:creationId xmlns:a16="http://schemas.microsoft.com/office/drawing/2014/main" id="{E494C5F3-6DB9-9B49-8EA8-0A9907A47ADA}"/>
              </a:ext>
            </a:extLst>
          </p:cNvPr>
          <p:cNvSpPr>
            <a:spLocks noGrp="1"/>
          </p:cNvSpPr>
          <p:nvPr>
            <p:ph type="title"/>
          </p:nvPr>
        </p:nvSpPr>
        <p:spPr/>
        <p:txBody>
          <a:bodyPr/>
          <a:lstStyle/>
          <a:p>
            <a:r>
              <a:rPr kumimoji="1" lang="zh-TW" altLang="en-US">
                <a:ea typeface="微軟正黑體"/>
              </a:rPr>
              <a:t>How to determine the SSD endurance</a:t>
            </a:r>
            <a:endParaRPr lang="en-US" altLang="zh-TW"/>
          </a:p>
        </p:txBody>
      </p:sp>
      <p:grpSp>
        <p:nvGrpSpPr>
          <p:cNvPr id="3" name="群組 2">
            <a:extLst>
              <a:ext uri="{FF2B5EF4-FFF2-40B4-BE49-F238E27FC236}">
                <a16:creationId xmlns:a16="http://schemas.microsoft.com/office/drawing/2014/main" id="{F6CF4128-6D6A-439A-8C9A-81B87B18C324}"/>
              </a:ext>
            </a:extLst>
          </p:cNvPr>
          <p:cNvGrpSpPr/>
          <p:nvPr/>
        </p:nvGrpSpPr>
        <p:grpSpPr>
          <a:xfrm>
            <a:off x="712879" y="1985627"/>
            <a:ext cx="9930979" cy="4521188"/>
            <a:chOff x="23999" y="1703012"/>
            <a:chExt cx="8221750" cy="3192508"/>
          </a:xfrm>
        </p:grpSpPr>
        <p:sp>
          <p:nvSpPr>
            <p:cNvPr id="7" name="文字方塊 6">
              <a:extLst>
                <a:ext uri="{FF2B5EF4-FFF2-40B4-BE49-F238E27FC236}">
                  <a16:creationId xmlns:a16="http://schemas.microsoft.com/office/drawing/2014/main" id="{2BC35194-2175-4A31-8EF3-145CCF2B83F2}"/>
                </a:ext>
              </a:extLst>
            </p:cNvPr>
            <p:cNvSpPr txBox="1"/>
            <p:nvPr/>
          </p:nvSpPr>
          <p:spPr>
            <a:xfrm>
              <a:off x="23999" y="1703012"/>
              <a:ext cx="8221750" cy="456389"/>
            </a:xfrm>
            <a:prstGeom prst="rect">
              <a:avLst/>
            </a:prstGeom>
            <a:noFill/>
          </p:spPr>
          <p:txBody>
            <a:bodyPr wrap="square" lIns="91440" tIns="45720" rIns="91440" bIns="45720" rtlCol="0" anchor="t">
              <a:spAutoFit/>
            </a:bodyPr>
            <a:lstStyle/>
            <a:p>
              <a:pPr marL="177800" indent="-177800">
                <a:buFont typeface="Arial,Sans-Serif" panose="020B0604020202020204" pitchFamily="34" charset="0"/>
                <a:buChar char="•"/>
                <a:tabLst>
                  <a:tab pos="176213" algn="l"/>
                </a:tabLst>
              </a:pPr>
              <a:r>
                <a:rPr kumimoji="1" lang="en-US">
                  <a:latin typeface="Arial"/>
                  <a:ea typeface="+mn-lt"/>
                  <a:cs typeface="Arial"/>
                </a:rPr>
                <a:t>SSD</a:t>
              </a:r>
              <a:r>
                <a:rPr kumimoji="1" lang="en-US" altLang="zh-TW">
                  <a:latin typeface="Arial"/>
                  <a:ea typeface="+mn-lt"/>
                  <a:cs typeface="Arial"/>
                </a:rPr>
                <a:t> life is ended when the total data written has reached the defined capacity.</a:t>
              </a:r>
              <a:endParaRPr kumimoji="1" lang="en-US" altLang="zh-TW">
                <a:ea typeface="+mn-lt"/>
                <a:cs typeface="+mn-lt"/>
              </a:endParaRPr>
            </a:p>
            <a:p>
              <a:pPr marL="177800" indent="-177800">
                <a:buFont typeface="Arial,Sans-Serif" panose="020B0604020202020204" pitchFamily="34" charset="0"/>
                <a:buChar char="•"/>
                <a:tabLst>
                  <a:tab pos="176213" algn="l"/>
                </a:tabLst>
              </a:pPr>
              <a:r>
                <a:rPr kumimoji="1" lang="en-US" altLang="zh-TW">
                  <a:latin typeface="Arial"/>
                  <a:ea typeface="+mn-lt"/>
                  <a:cs typeface="Arial"/>
                </a:rPr>
                <a:t>How can </a:t>
              </a:r>
              <a:r>
                <a:rPr kumimoji="1" lang="en-US">
                  <a:latin typeface="Arial"/>
                  <a:ea typeface="+mn-lt"/>
                  <a:cs typeface="Arial"/>
                </a:rPr>
                <a:t>the </a:t>
              </a:r>
              <a:r>
                <a:rPr kumimoji="1" lang="en-US" altLang="zh-TW">
                  <a:latin typeface="Arial"/>
                  <a:ea typeface="+mn-lt"/>
                  <a:cs typeface="Arial"/>
                </a:rPr>
                <a:t>server prolong the </a:t>
              </a:r>
              <a:r>
                <a:rPr kumimoji="1" lang="en-US">
                  <a:latin typeface="Arial"/>
                  <a:ea typeface="+mn-lt"/>
                  <a:cs typeface="Arial"/>
                </a:rPr>
                <a:t>SSD</a:t>
              </a:r>
              <a:r>
                <a:rPr kumimoji="1" lang="en-US" altLang="zh-TW">
                  <a:latin typeface="Arial"/>
                  <a:ea typeface="+mn-lt"/>
                  <a:cs typeface="Arial"/>
                </a:rPr>
                <a:t> lifespan?</a:t>
              </a:r>
              <a:endParaRPr lang="zh-TW"/>
            </a:p>
          </p:txBody>
        </p:sp>
        <p:sp>
          <p:nvSpPr>
            <p:cNvPr id="9" name="矩形 8">
              <a:extLst>
                <a:ext uri="{FF2B5EF4-FFF2-40B4-BE49-F238E27FC236}">
                  <a16:creationId xmlns:a16="http://schemas.microsoft.com/office/drawing/2014/main" id="{E7ECC90F-B336-4A54-BAC1-F30F680AFB05}"/>
                </a:ext>
              </a:extLst>
            </p:cNvPr>
            <p:cNvSpPr/>
            <p:nvPr/>
          </p:nvSpPr>
          <p:spPr>
            <a:xfrm>
              <a:off x="2861227" y="3411087"/>
              <a:ext cx="1165214" cy="1120107"/>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rgbClr val="FF6600"/>
                </a:solidFill>
              </a:endParaRPr>
            </a:p>
          </p:txBody>
        </p:sp>
        <p:cxnSp>
          <p:nvCxnSpPr>
            <p:cNvPr id="10" name="直線箭頭接點 12">
              <a:extLst>
                <a:ext uri="{FF2B5EF4-FFF2-40B4-BE49-F238E27FC236}">
                  <a16:creationId xmlns:a16="http://schemas.microsoft.com/office/drawing/2014/main" id="{4C1E1252-B1DF-498E-8F75-97FD1024604E}"/>
                </a:ext>
              </a:extLst>
            </p:cNvPr>
            <p:cNvCxnSpPr>
              <a:cxnSpLocks/>
              <a:stCxn id="9" idx="0"/>
            </p:cNvCxnSpPr>
            <p:nvPr/>
          </p:nvCxnSpPr>
          <p:spPr>
            <a:xfrm flipH="1" flipV="1">
              <a:off x="2727504" y="2831915"/>
              <a:ext cx="716330" cy="579172"/>
            </a:xfrm>
            <a:prstGeom prst="straightConnector1">
              <a:avLst/>
            </a:prstGeom>
            <a:ln w="254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AFA2459F-2E01-4DC5-937F-9FEC48D9CF31}"/>
                </a:ext>
              </a:extLst>
            </p:cNvPr>
            <p:cNvSpPr/>
            <p:nvPr/>
          </p:nvSpPr>
          <p:spPr>
            <a:xfrm>
              <a:off x="234364" y="4743390"/>
              <a:ext cx="5230940" cy="152130"/>
            </a:xfrm>
            <a:prstGeom prst="rect">
              <a:avLst/>
            </a:prstGeom>
          </p:spPr>
          <p:txBody>
            <a:bodyPr wrap="square" lIns="91440" tIns="45720" rIns="91440" bIns="45720" anchor="t">
              <a:spAutoFit/>
            </a:bodyPr>
            <a:lstStyle/>
            <a:p>
              <a:r>
                <a:rPr lang="en-US" altLang="zh-TW" sz="800">
                  <a:ea typeface="新細明體"/>
                </a:rPr>
                <a:t>Data source:  www.seagate.com</a:t>
              </a:r>
              <a:endParaRPr lang="zh-TW" altLang="en-US" sz="800"/>
            </a:p>
          </p:txBody>
        </p:sp>
        <p:sp>
          <p:nvSpPr>
            <p:cNvPr id="15" name="矩形: 圓角 22">
              <a:extLst>
                <a:ext uri="{FF2B5EF4-FFF2-40B4-BE49-F238E27FC236}">
                  <a16:creationId xmlns:a16="http://schemas.microsoft.com/office/drawing/2014/main" id="{9BA4A944-3D54-48B8-A32B-81C8BD717BA2}"/>
                </a:ext>
              </a:extLst>
            </p:cNvPr>
            <p:cNvSpPr/>
            <p:nvPr/>
          </p:nvSpPr>
          <p:spPr>
            <a:xfrm>
              <a:off x="115599" y="2278957"/>
              <a:ext cx="5405283" cy="646331"/>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7800"/>
              <a:r>
                <a:rPr kumimoji="1" lang="zh-TW" altLang="en-US" sz="1400" b="1">
                  <a:solidFill>
                    <a:srgbClr val="FF6600"/>
                  </a:solidFill>
                  <a:latin typeface="微軟正黑體"/>
                  <a:ea typeface="微軟正黑體"/>
                </a:rPr>
                <a:t>Example</a:t>
              </a:r>
              <a:r>
                <a:rPr kumimoji="1" lang="en-US" altLang="zh-TW" sz="1400" b="1">
                  <a:solidFill>
                    <a:srgbClr val="FF6600"/>
                  </a:solidFill>
                  <a:latin typeface="微軟正黑體"/>
                  <a:ea typeface="微軟正黑體"/>
                </a:rPr>
                <a:t>: </a:t>
              </a:r>
              <a:r>
                <a:rPr kumimoji="1" lang="zh-TW" altLang="en-US" sz="1400" b="1">
                  <a:solidFill>
                    <a:srgbClr val="FF6600"/>
                  </a:solidFill>
                  <a:latin typeface="微軟正黑體"/>
                  <a:ea typeface="微軟正黑體"/>
                </a:rPr>
                <a:t> </a:t>
              </a:r>
              <a:r>
                <a:rPr kumimoji="1" lang="en-US" altLang="zh-TW" sz="1400" b="1">
                  <a:solidFill>
                    <a:srgbClr val="FF6600"/>
                  </a:solidFill>
                  <a:latin typeface="微軟正黑體"/>
                  <a:ea typeface="微軟正黑體"/>
                </a:rPr>
                <a:t>3.84TB SSD with 1DW/D </a:t>
              </a:r>
              <a:r>
                <a:rPr kumimoji="1" lang="zh-TW" altLang="en-US" sz="1400" b="1">
                  <a:solidFill>
                    <a:srgbClr val="FF6600"/>
                  </a:solidFill>
                  <a:latin typeface="微軟正黑體"/>
                  <a:ea typeface="微軟正黑體"/>
                </a:rPr>
                <a:t>for </a:t>
              </a:r>
              <a:r>
                <a:rPr kumimoji="1" lang="en-US" altLang="zh-TW" sz="1400" b="1">
                  <a:solidFill>
                    <a:srgbClr val="FF6600"/>
                  </a:solidFill>
                  <a:latin typeface="微軟正黑體"/>
                  <a:ea typeface="微軟正黑體"/>
                </a:rPr>
                <a:t>7x24 </a:t>
              </a:r>
              <a:r>
                <a:rPr kumimoji="1" lang="zh-TW" altLang="en-US" sz="1400" b="1">
                  <a:solidFill>
                    <a:srgbClr val="FF6600"/>
                  </a:solidFill>
                  <a:latin typeface="微軟正黑體"/>
                  <a:ea typeface="微軟正黑體"/>
                </a:rPr>
                <a:t>5-year warranty</a:t>
              </a:r>
              <a:endParaRPr lang="en-US" altLang="zh-TW" sz="1400" b="1">
                <a:solidFill>
                  <a:srgbClr val="FF6600"/>
                </a:solidFill>
                <a:latin typeface="微軟正黑體"/>
                <a:ea typeface="微軟正黑體"/>
              </a:endParaRPr>
            </a:p>
            <a:p>
              <a:pPr marL="177800"/>
              <a:r>
                <a:rPr kumimoji="1" lang="zh-TW" altLang="en-US" sz="1400" b="1">
                  <a:solidFill>
                    <a:srgbClr val="FF6600"/>
                  </a:solidFill>
                  <a:latin typeface="微軟正黑體"/>
                  <a:ea typeface="微軟正黑體"/>
                </a:rPr>
                <a:t>Lifespan </a:t>
              </a:r>
              <a:r>
                <a:rPr kumimoji="1" lang="en-US" altLang="zh-TW" sz="1400" b="1">
                  <a:solidFill>
                    <a:srgbClr val="FF6600"/>
                  </a:solidFill>
                  <a:latin typeface="微軟正黑體"/>
                  <a:ea typeface="微軟正黑體"/>
                </a:rPr>
                <a:t>= 3840(GB) * 1 (DW/D) * 365 (days) * 5 (years) = </a:t>
              </a:r>
              <a:r>
                <a:rPr kumimoji="1" lang="en-US" altLang="zh-TW" sz="1400" b="1">
                  <a:solidFill>
                    <a:srgbClr val="FF6600"/>
                  </a:solidFill>
                  <a:latin typeface="微軟正黑體"/>
                  <a:ea typeface="微軟正黑體"/>
                  <a:cs typeface="+mn-lt"/>
                </a:rPr>
                <a:t>7008</a:t>
              </a:r>
              <a:r>
                <a:rPr kumimoji="1" lang="en-US" altLang="zh-TW" sz="1400" b="1">
                  <a:solidFill>
                    <a:srgbClr val="FF6600"/>
                  </a:solidFill>
                  <a:latin typeface="微軟正黑體"/>
                  <a:ea typeface="微軟正黑體"/>
                </a:rPr>
                <a:t> TBW</a:t>
              </a:r>
              <a:endParaRPr lang="en-US" altLang="zh-TW" sz="1400" b="1">
                <a:solidFill>
                  <a:srgbClr val="FF6600"/>
                </a:solidFill>
                <a:latin typeface="微軟正黑體" panose="020B0604030504040204" pitchFamily="34" charset="-120"/>
                <a:ea typeface="微軟正黑體" panose="020B0604030504040204" pitchFamily="34" charset="-120"/>
              </a:endParaRPr>
            </a:p>
          </p:txBody>
        </p:sp>
      </p:grpSp>
      <p:pic>
        <p:nvPicPr>
          <p:cNvPr id="5" name="圖片 5" descr="一張含有 瓶, 標誌, 橙色, 坐 的圖片&#10;&#10;自動產生的描述">
            <a:extLst>
              <a:ext uri="{FF2B5EF4-FFF2-40B4-BE49-F238E27FC236}">
                <a16:creationId xmlns:a16="http://schemas.microsoft.com/office/drawing/2014/main" id="{284CE7AE-7233-4261-BEE1-FBC28FBC48CC}"/>
              </a:ext>
            </a:extLst>
          </p:cNvPr>
          <p:cNvPicPr>
            <a:picLocks noChangeAspect="1"/>
          </p:cNvPicPr>
          <p:nvPr/>
        </p:nvPicPr>
        <p:blipFill>
          <a:blip r:embed="rId4"/>
          <a:stretch>
            <a:fillRect/>
          </a:stretch>
        </p:blipFill>
        <p:spPr>
          <a:xfrm>
            <a:off x="7965924" y="2553305"/>
            <a:ext cx="3989009" cy="4013200"/>
          </a:xfrm>
          <a:prstGeom prst="rect">
            <a:avLst/>
          </a:prstGeom>
        </p:spPr>
      </p:pic>
    </p:spTree>
    <p:extLst>
      <p:ext uri="{BB962C8B-B14F-4D97-AF65-F5344CB8AC3E}">
        <p14:creationId xmlns:p14="http://schemas.microsoft.com/office/powerpoint/2010/main" val="117970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72" y="-25314"/>
            <a:ext cx="11535188" cy="1690688"/>
          </a:xfrm>
        </p:spPr>
        <p:txBody>
          <a:bodyPr>
            <a:normAutofit/>
          </a:bodyPr>
          <a:lstStyle/>
          <a:p>
            <a:r>
              <a:rPr lang="en-US" altLang="zh-TW">
                <a:latin typeface="Arial" panose="020B0604020202020204" pitchFamily="34" charset="0"/>
                <a:ea typeface="微軟正黑體"/>
                <a:cs typeface="Arial" panose="020B0604020202020204" pitchFamily="34" charset="0"/>
              </a:rPr>
              <a:t> </a:t>
            </a:r>
            <a:r>
              <a:rPr lang="en-US" altLang="zh-TW" sz="3200">
                <a:latin typeface="Arial" panose="020B0604020202020204" pitchFamily="34" charset="0"/>
                <a:ea typeface="微軟正黑體"/>
                <a:cs typeface="Arial" panose="020B0604020202020204" pitchFamily="34" charset="0"/>
              </a:rPr>
              <a:t>Businesses start to adapt all flash storage arrays (AFA) because SSD’s per-GB cost is dropping quickly.</a:t>
            </a:r>
            <a:endParaRPr lang="zh-TW" altLang="en-US">
              <a:latin typeface="Arial" panose="020B0604020202020204" pitchFamily="34" charset="0"/>
              <a:ea typeface="微軟正黑體"/>
              <a:cs typeface="Arial" panose="020B0604020202020204" pitchFamily="34" charset="0"/>
            </a:endParaRPr>
          </a:p>
        </p:txBody>
      </p:sp>
      <p:pic>
        <p:nvPicPr>
          <p:cNvPr id="1026" name="Picture 2">
            <a:extLst>
              <a:ext uri="{FF2B5EF4-FFF2-40B4-BE49-F238E27FC236}">
                <a16:creationId xmlns:a16="http://schemas.microsoft.com/office/drawing/2014/main" id="{692BBD11-F839-6F42-9050-8BD9B3073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07" y="1844205"/>
            <a:ext cx="6685060" cy="501379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64BD6E47-08CF-474A-A1AF-588C41175C42}"/>
              </a:ext>
            </a:extLst>
          </p:cNvPr>
          <p:cNvSpPr/>
          <p:nvPr/>
        </p:nvSpPr>
        <p:spPr>
          <a:xfrm>
            <a:off x="6957391" y="6366440"/>
            <a:ext cx="5120640" cy="430887"/>
          </a:xfrm>
          <a:prstGeom prst="rect">
            <a:avLst/>
          </a:prstGeom>
        </p:spPr>
        <p:txBody>
          <a:bodyPr wrap="square">
            <a:spAutoFit/>
          </a:bodyPr>
          <a:lstStyle/>
          <a:p>
            <a:r>
              <a:rPr lang="en-US" altLang="zh-TW" sz="1050">
                <a:latin typeface="Arial" panose="020B0604020202020204" pitchFamily="34" charset="0"/>
                <a:cs typeface="Arial" panose="020B0604020202020204" pitchFamily="34" charset="0"/>
              </a:rPr>
              <a:t>Source:  </a:t>
            </a:r>
            <a:r>
              <a:rPr lang="zh-TW" altLang="en-US" sz="1050">
                <a:latin typeface="Arial" panose="020B0604020202020204" pitchFamily="34" charset="0"/>
                <a:cs typeface="Arial" panose="020B0604020202020204" pitchFamily="34" charset="0"/>
              </a:rPr>
              <a:t>https</a:t>
            </a:r>
            <a:r>
              <a:rPr lang="en-US" altLang="zh-TW" sz="1050">
                <a:latin typeface="Arial" panose="020B0604020202020204" pitchFamily="34" charset="0"/>
                <a:cs typeface="Arial" panose="020B0604020202020204" pitchFamily="34" charset="0"/>
              </a:rPr>
              <a:t>: </a:t>
            </a:r>
            <a:r>
              <a:rPr lang="zh-TW" altLang="en-US" sz="1050">
                <a:latin typeface="Arial" panose="020B0604020202020204" pitchFamily="34" charset="0"/>
                <a:cs typeface="Arial" panose="020B0604020202020204" pitchFamily="34" charset="0"/>
              </a:rPr>
              <a:t>//searchstorage.techtarget.com/news/252487918/SSD-and-NAND-flash-prices-will-decline-through-start-of-2021</a:t>
            </a:r>
          </a:p>
        </p:txBody>
      </p:sp>
      <p:sp>
        <p:nvSpPr>
          <p:cNvPr id="10" name="文字方塊 9">
            <a:extLst>
              <a:ext uri="{FF2B5EF4-FFF2-40B4-BE49-F238E27FC236}">
                <a16:creationId xmlns:a16="http://schemas.microsoft.com/office/drawing/2014/main" id="{0359F777-802E-594A-827F-6FB372BCEE39}"/>
              </a:ext>
            </a:extLst>
          </p:cNvPr>
          <p:cNvSpPr txBox="1"/>
          <p:nvPr/>
        </p:nvSpPr>
        <p:spPr>
          <a:xfrm>
            <a:off x="7035860" y="2252318"/>
            <a:ext cx="4963702" cy="3785652"/>
          </a:xfrm>
          <a:prstGeom prst="rect">
            <a:avLst/>
          </a:prstGeom>
          <a:noFill/>
        </p:spPr>
        <p:txBody>
          <a:bodyPr wrap="square" rtlCol="0">
            <a:spAutoFit/>
          </a:bodyPr>
          <a:lstStyle/>
          <a:p>
            <a:pPr marL="176213" indent="-176213">
              <a:buFont typeface="Arial" panose="020B0604020202020204" pitchFamily="34" charset="0"/>
              <a:buChar char="•"/>
            </a:pPr>
            <a:r>
              <a:rPr kumimoji="1" lang="en-US" altLang="zh-TW" sz="2000">
                <a:latin typeface="Arial" panose="020B0604020202020204" pitchFamily="34" charset="0"/>
                <a:ea typeface="微軟正黑體" panose="020B0604030504040204" pitchFamily="34" charset="-120"/>
                <a:cs typeface="Arial" panose="020B0604020202020204" pitchFamily="34" charset="0"/>
              </a:rPr>
              <a:t>Market research company Gartner predicts 2020 Q4 to 2021 Q2 enterprise SSD price will continue to fall by </a:t>
            </a:r>
            <a:r>
              <a:rPr kumimoji="1" lang="en-US" altLang="zh-TW" sz="2000">
                <a:solidFill>
                  <a:srgbClr val="FF0000"/>
                </a:solidFill>
                <a:latin typeface="Arial" panose="020B0604020202020204" pitchFamily="34" charset="0"/>
                <a:ea typeface="微軟正黑體" panose="020B0604030504040204" pitchFamily="34" charset="-120"/>
                <a:cs typeface="Arial" panose="020B0604020202020204" pitchFamily="34" charset="0"/>
              </a:rPr>
              <a:t>10% ~ 15%</a:t>
            </a:r>
            <a:r>
              <a:rPr kumimoji="1" lang="zh-TW" altLang="en-US" sz="2000">
                <a:latin typeface="Arial" panose="020B0604020202020204" pitchFamily="34" charset="0"/>
                <a:ea typeface="微軟正黑體" panose="020B0604030504040204" pitchFamily="34" charset="-120"/>
                <a:cs typeface="Arial" panose="020B0604020202020204" pitchFamily="34" charset="0"/>
              </a:rPr>
              <a:t>．</a:t>
            </a:r>
            <a:br>
              <a:rPr kumimoji="1" lang="en-US" altLang="zh-TW" sz="2000">
                <a:latin typeface="Arial" panose="020B0604020202020204" pitchFamily="34" charset="0"/>
                <a:ea typeface="微軟正黑體" panose="020B0604030504040204" pitchFamily="34" charset="-120"/>
                <a:cs typeface="Arial" panose="020B0604020202020204" pitchFamily="34" charset="0"/>
              </a:rPr>
            </a:br>
            <a:endParaRPr kumimoji="1" lang="en-US" altLang="zh-TW" sz="2000">
              <a:latin typeface="Arial" panose="020B0604020202020204" pitchFamily="34" charset="0"/>
              <a:ea typeface="微軟正黑體" panose="020B0604030504040204" pitchFamily="34" charset="-120"/>
              <a:cs typeface="Arial" panose="020B0604020202020204" pitchFamily="34" charset="0"/>
            </a:endParaRPr>
          </a:p>
          <a:p>
            <a:pPr marL="176213" indent="-176213">
              <a:buFont typeface="Arial" panose="020B0604020202020204" pitchFamily="34" charset="0"/>
              <a:buChar char="•"/>
            </a:pPr>
            <a:r>
              <a:rPr kumimoji="1" lang="en-US" altLang="zh-TW" sz="2000">
                <a:latin typeface="Arial" panose="020B0604020202020204" pitchFamily="34" charset="0"/>
                <a:ea typeface="微軟正黑體" panose="020B0604030504040204" pitchFamily="34" charset="-120"/>
                <a:cs typeface="Arial" panose="020B0604020202020204" pitchFamily="34" charset="0"/>
              </a:rPr>
              <a:t>Accompanying the falling prices of SSDs, businesses begin to buy more efficient all flash arrays (AFA) for Storage as a Service) </a:t>
            </a:r>
            <a:r>
              <a:rPr kumimoji="1" lang="zh-TW" altLang="en-US" sz="2000">
                <a:latin typeface="Arial" panose="020B0604020202020204" pitchFamily="34" charset="0"/>
                <a:ea typeface="微軟正黑體" panose="020B0604030504040204" pitchFamily="34" charset="-120"/>
                <a:cs typeface="Arial" panose="020B0604020202020204" pitchFamily="34" charset="0"/>
              </a:rPr>
              <a:t>、</a:t>
            </a:r>
            <a:r>
              <a:rPr kumimoji="1" lang="en-US" altLang="zh-TW" sz="2000">
                <a:latin typeface="Arial" panose="020B0604020202020204" pitchFamily="34" charset="0"/>
                <a:ea typeface="微軟正黑體" panose="020B0604030504040204" pitchFamily="34" charset="-120"/>
                <a:cs typeface="Arial" panose="020B0604020202020204" pitchFamily="34" charset="0"/>
              </a:rPr>
              <a:t>hybrid cloud</a:t>
            </a:r>
            <a:r>
              <a:rPr kumimoji="1" lang="zh-TW" altLang="en-US" sz="2000">
                <a:latin typeface="Arial" panose="020B0604020202020204" pitchFamily="34" charset="0"/>
                <a:ea typeface="微軟正黑體" panose="020B0604030504040204" pitchFamily="34" charset="-120"/>
                <a:cs typeface="Arial" panose="020B0604020202020204" pitchFamily="34" charset="0"/>
              </a:rPr>
              <a:t>、</a:t>
            </a:r>
            <a:r>
              <a:rPr kumimoji="1" lang="en-US" altLang="zh-TW" sz="2000">
                <a:latin typeface="Arial" panose="020B0604020202020204" pitchFamily="34" charset="0"/>
                <a:ea typeface="微軟正黑體" panose="020B0604030504040204" pitchFamily="34" charset="-120"/>
                <a:cs typeface="Arial" panose="020B0604020202020204" pitchFamily="34" charset="0"/>
              </a:rPr>
              <a:t>AI</a:t>
            </a:r>
            <a:r>
              <a:rPr kumimoji="1" lang="zh-TW" altLang="en-US" sz="2000">
                <a:latin typeface="Arial" panose="020B0604020202020204" pitchFamily="34" charset="0"/>
                <a:ea typeface="微軟正黑體" panose="020B0604030504040204" pitchFamily="34" charset="-120"/>
                <a:cs typeface="Arial" panose="020B0604020202020204" pitchFamily="34" charset="0"/>
              </a:rPr>
              <a:t>、</a:t>
            </a:r>
            <a:r>
              <a:rPr kumimoji="1" lang="en-US" altLang="zh-TW" sz="2000">
                <a:latin typeface="Arial" panose="020B0604020202020204" pitchFamily="34" charset="0"/>
                <a:ea typeface="微軟正黑體" panose="020B0604030504040204" pitchFamily="34" charset="-120"/>
                <a:cs typeface="Arial" panose="020B0604020202020204" pitchFamily="34" charset="0"/>
              </a:rPr>
              <a:t>edge computing</a:t>
            </a:r>
            <a:r>
              <a:rPr kumimoji="1" lang="zh-TW" altLang="en-US" sz="2000">
                <a:latin typeface="Arial" panose="020B0604020202020204" pitchFamily="34" charset="0"/>
                <a:ea typeface="微軟正黑體" panose="020B0604030504040204" pitchFamily="34" charset="-120"/>
                <a:cs typeface="Arial" panose="020B0604020202020204" pitchFamily="34" charset="0"/>
              </a:rPr>
              <a:t>、</a:t>
            </a:r>
            <a:r>
              <a:rPr kumimoji="1" lang="en-US" altLang="zh-TW" sz="2000">
                <a:latin typeface="Arial" panose="020B0604020202020204" pitchFamily="34" charset="0"/>
                <a:ea typeface="微軟正黑體" panose="020B0604030504040204" pitchFamily="34" charset="-120"/>
                <a:cs typeface="Arial" panose="020B0604020202020204" pitchFamily="34" charset="0"/>
              </a:rPr>
              <a:t>Software Defined Storage (SDS) and other new types of storage functions.</a:t>
            </a:r>
            <a:endParaRPr kumimoji="1" lang="zh-TW" altLang="en-US" sz="20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03364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2">
            <a:extLst>
              <a:ext uri="{FF2B5EF4-FFF2-40B4-BE49-F238E27FC236}">
                <a16:creationId xmlns:a16="http://schemas.microsoft.com/office/drawing/2014/main" id="{E869764B-9AD1-411E-8AEE-9CB286EC9F1F}"/>
              </a:ext>
            </a:extLst>
          </p:cNvPr>
          <p:cNvSpPr/>
          <p:nvPr/>
        </p:nvSpPr>
        <p:spPr>
          <a:xfrm>
            <a:off x="7615575" y="839046"/>
            <a:ext cx="4404975" cy="954107"/>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228485" y="2870041"/>
            <a:ext cx="2900203" cy="1863607"/>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a:alphaModFix/>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a:alphaModFix/>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3704658" y="1956790"/>
            <a:ext cx="7736621"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4">
            <a:alphaModFix/>
          </a:blip>
          <a:srcRect l="1052" t="41827" r="1820" b="10966"/>
          <a:stretch/>
        </p:blipFill>
        <p:spPr>
          <a:xfrm>
            <a:off x="5507568" y="1984040"/>
            <a:ext cx="5929657" cy="1571625"/>
          </a:xfrm>
          <a:prstGeom prst="rect">
            <a:avLst/>
          </a:prstGeom>
          <a:noFill/>
          <a:ln w="28575">
            <a:solidFill>
              <a:srgbClr val="00B0F0"/>
            </a:solidFill>
          </a:ln>
          <a:effectLst/>
        </p:spPr>
      </p:pic>
      <p:sp>
        <p:nvSpPr>
          <p:cNvPr id="71" name="矩形 70">
            <a:extLst>
              <a:ext uri="{FF2B5EF4-FFF2-40B4-BE49-F238E27FC236}">
                <a16:creationId xmlns:a16="http://schemas.microsoft.com/office/drawing/2014/main" id="{EA224CBF-CFC2-4892-BF70-412B54659462}"/>
              </a:ext>
            </a:extLst>
          </p:cNvPr>
          <p:cNvSpPr/>
          <p:nvPr/>
        </p:nvSpPr>
        <p:spPr>
          <a:xfrm>
            <a:off x="514580" y="4033177"/>
            <a:ext cx="2729432" cy="2970873"/>
          </a:xfrm>
          <a:prstGeom prst="rect">
            <a:avLst/>
          </a:prstGeom>
          <a:gradFill>
            <a:gsLst>
              <a:gs pos="48000">
                <a:srgbClr val="01336A"/>
              </a:gs>
              <a:gs pos="100000">
                <a:srgbClr val="031B7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p>
        </p:txBody>
      </p:sp>
      <p:sp>
        <p:nvSpPr>
          <p:cNvPr id="6" name="Google Shape;427;p24">
            <a:extLst>
              <a:ext uri="{FF2B5EF4-FFF2-40B4-BE49-F238E27FC236}">
                <a16:creationId xmlns:a16="http://schemas.microsoft.com/office/drawing/2014/main" id="{BED913A0-1CD7-4E97-A022-D52EF783264F}"/>
              </a:ext>
            </a:extLst>
          </p:cNvPr>
          <p:cNvSpPr txBox="1"/>
          <p:nvPr/>
        </p:nvSpPr>
        <p:spPr>
          <a:xfrm>
            <a:off x="455813" y="4233069"/>
            <a:ext cx="2722980" cy="2341407"/>
          </a:xfrm>
          <a:prstGeom prst="rect">
            <a:avLst/>
          </a:prstGeom>
          <a:noFill/>
          <a:ln>
            <a:noFill/>
          </a:ln>
        </p:spPr>
        <p:txBody>
          <a:bodyPr spcFirstLastPara="1" wrap="square" lIns="91425" tIns="91425" rIns="91425" bIns="91425" anchor="t" anchorCtr="0">
            <a:noAutofit/>
          </a:bodyPr>
          <a:lstStyle/>
          <a:p>
            <a:pPr marL="104775">
              <a:lnSpc>
                <a:spcPts val="2100"/>
              </a:lnSpc>
              <a:buClr>
                <a:srgbClr val="D8D8D8"/>
              </a:buClr>
              <a:buSzPts val="1400"/>
            </a:pPr>
            <a:r>
              <a:rPr lang="zh-TW" altLang="en-US">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It's </a:t>
            </a:r>
            <a:r>
              <a:rPr lang="en-US" altLang="zh-TW">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best choice to pair with the all-flash and SSD storage because it reduces the data size and pattern that need to be written to the SSD directly. </a:t>
            </a:r>
            <a:endParaRPr lang="en-US" altLang="zh-TW">
              <a:solidFill>
                <a:schemeClr val="bg1"/>
              </a:solidFill>
              <a:latin typeface="Arial" panose="020B0604020202020204" pitchFamily="34" charset="0"/>
              <a:ea typeface="微軟正黑體"/>
              <a:cs typeface="Arial" panose="020B0604020202020204" pitchFamily="34" charset="0"/>
            </a:endParaRPr>
          </a:p>
        </p:txBody>
      </p:sp>
      <p:pic>
        <p:nvPicPr>
          <p:cNvPr id="10" name="圖形 9">
            <a:extLst>
              <a:ext uri="{FF2B5EF4-FFF2-40B4-BE49-F238E27FC236}">
                <a16:creationId xmlns:a16="http://schemas.microsoft.com/office/drawing/2014/main" id="{741F975D-D2A7-4CCE-B045-05D7137E48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355" y="2053214"/>
            <a:ext cx="3061896" cy="2072780"/>
          </a:xfrm>
          <a:prstGeom prst="rect">
            <a:avLst/>
          </a:prstGeom>
        </p:spPr>
      </p:pic>
      <p:sp>
        <p:nvSpPr>
          <p:cNvPr id="2" name="標題 1">
            <a:extLst>
              <a:ext uri="{FF2B5EF4-FFF2-40B4-BE49-F238E27FC236}">
                <a16:creationId xmlns:a16="http://schemas.microsoft.com/office/drawing/2014/main" id="{FFC7C351-FD7C-4D7C-900B-C716EEC47FC9}"/>
              </a:ext>
            </a:extLst>
          </p:cNvPr>
          <p:cNvSpPr>
            <a:spLocks noGrp="1"/>
          </p:cNvSpPr>
          <p:nvPr>
            <p:ph type="title"/>
          </p:nvPr>
        </p:nvSpPr>
        <p:spPr>
          <a:xfrm>
            <a:off x="518329" y="-71251"/>
            <a:ext cx="11379780" cy="1690688"/>
          </a:xfrm>
        </p:spPr>
        <p:txBody>
          <a:bodyPr>
            <a:normAutofit/>
          </a:bodyPr>
          <a:lstStyle/>
          <a:p>
            <a:pPr algn="l">
              <a:lnSpc>
                <a:spcPts val="5100"/>
              </a:lnSpc>
            </a:pPr>
            <a:r>
              <a:rPr lang="zh-TW" altLang="en-US" sz="4800">
                <a:latin typeface="Arial" panose="020B0604020202020204" pitchFamily="34" charset="0"/>
                <a:ea typeface="微軟正黑體"/>
                <a:cs typeface="Arial" panose="020B0604020202020204" pitchFamily="34" charset="0"/>
              </a:rPr>
              <a:t>Powerful data reduction </a:t>
            </a:r>
            <a:r>
              <a:rPr lang="en-US" altLang="zh-TW" sz="4800">
                <a:latin typeface="Arial" panose="020B0604020202020204" pitchFamily="34" charset="0"/>
                <a:ea typeface="微軟正黑體"/>
                <a:cs typeface="Arial" panose="020B0604020202020204" pitchFamily="34" charset="0"/>
              </a:rPr>
              <a:t>– </a:t>
            </a:r>
            <a:br>
              <a:rPr lang="en-US" altLang="zh-TW" sz="5400">
                <a:latin typeface="Arial" panose="020B0604020202020204" pitchFamily="34" charset="0"/>
                <a:cs typeface="Arial" panose="020B0604020202020204" pitchFamily="34" charset="0"/>
              </a:rPr>
            </a:br>
            <a:r>
              <a:rPr lang="en-US" altLang="zh-TW" sz="4000">
                <a:latin typeface="Arial" panose="020B0604020202020204" pitchFamily="34" charset="0"/>
                <a:ea typeface="微軟正黑體"/>
                <a:cs typeface="Arial" panose="020B0604020202020204" pitchFamily="34" charset="0"/>
              </a:rPr>
              <a:t>Extend the SSD endurance</a:t>
            </a:r>
            <a:endParaRPr lang="zh-TW" altLang="en-US" sz="4000"/>
          </a:p>
        </p:txBody>
      </p:sp>
      <p:sp>
        <p:nvSpPr>
          <p:cNvPr id="5" name="Google Shape;426;p24">
            <a:extLst>
              <a:ext uri="{FF2B5EF4-FFF2-40B4-BE49-F238E27FC236}">
                <a16:creationId xmlns:a16="http://schemas.microsoft.com/office/drawing/2014/main" id="{EBD3C3D6-4C49-413B-8EC8-E7823449E085}"/>
              </a:ext>
            </a:extLst>
          </p:cNvPr>
          <p:cNvSpPr txBox="1"/>
          <p:nvPr/>
        </p:nvSpPr>
        <p:spPr>
          <a:xfrm>
            <a:off x="455814" y="2160289"/>
            <a:ext cx="2768618" cy="1535535"/>
          </a:xfrm>
          <a:prstGeom prst="rect">
            <a:avLst/>
          </a:prstGeom>
          <a:noFill/>
          <a:ln>
            <a:noFill/>
          </a:ln>
        </p:spPr>
        <p:txBody>
          <a:bodyPr spcFirstLastPara="1" wrap="square" lIns="45675" tIns="45675" rIns="45675" bIns="45675" anchor="t" anchorCtr="0">
            <a:noAutofit/>
          </a:bodyPr>
          <a:lstStyle/>
          <a:p>
            <a:pPr marL="84455">
              <a:lnSpc>
                <a:spcPts val="2550"/>
              </a:lnSpc>
              <a:buClr>
                <a:schemeClr val="accent2"/>
              </a:buClr>
              <a:buSzPts val="2400"/>
            </a:pPr>
            <a:r>
              <a:rPr lang="en-US" altLang="zh-TW" sz="2400" b="1">
                <a:solidFill>
                  <a:srgbClr val="FFD41D"/>
                </a:solidFill>
                <a:latin typeface="Arial" panose="020B0604020202020204" pitchFamily="34" charset="0"/>
                <a:ea typeface="微軟正黑體"/>
                <a:cs typeface="Arial" panose="020B0604020202020204" pitchFamily="34" charset="0"/>
                <a:sym typeface="Arial" panose="020B0604020202020204" pitchFamily="34" charset="0"/>
              </a:rPr>
              <a:t>ZFS file system with inline deduplication compression feature</a:t>
            </a: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615575" y="5303870"/>
            <a:ext cx="1793871" cy="1015324"/>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A</a:t>
                </a:r>
                <a:endParaRPr>
                  <a:latin typeface="Oswald Light" pitchFamily="2" charset="0"/>
                  <a:cs typeface="+mn-ea"/>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C</a:t>
                </a:r>
                <a:endParaRPr>
                  <a:latin typeface="Oswald Light" pitchFamily="2" charset="0"/>
                  <a:cs typeface="+mn-ea"/>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B</a:t>
                </a:r>
                <a:endParaRPr>
                  <a:latin typeface="Oswald Light" pitchFamily="2" charset="0"/>
                  <a:cs typeface="+mn-ea"/>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D</a:t>
                </a:r>
                <a:endParaRPr>
                  <a:latin typeface="Oswald Light" pitchFamily="2" charset="0"/>
                  <a:cs typeface="+mn-ea"/>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548870" y="5303870"/>
            <a:ext cx="3911185" cy="1015324"/>
            <a:chOff x="6147389" y="4066228"/>
            <a:chExt cx="6074346"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78037" y="5070177"/>
              <a:ext cx="2743698" cy="31509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a:solidFill>
                    <a:srgbClr val="00FFFF"/>
                  </a:solidFill>
                  <a:latin typeface="Oswald Light" pitchFamily="2" charset="0"/>
                  <a:cs typeface="+mn-ea"/>
                  <a:sym typeface="+mn-lt"/>
                </a:rPr>
                <a:t>Deduplicated Data</a:t>
              </a:r>
              <a:endParaRPr lang="en-US" sz="1400">
                <a:solidFill>
                  <a:srgbClr val="00FFFF"/>
                </a:solidFill>
                <a:latin typeface="Oswald Light" pitchFamily="2" charset="0"/>
                <a:cs typeface="+mn-ea"/>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537894" y="5303870"/>
            <a:ext cx="1793871" cy="1015324"/>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A</a:t>
                </a:r>
                <a:endParaRPr>
                  <a:latin typeface="Oswald Light" pitchFamily="2" charset="0"/>
                  <a:cs typeface="+mn-ea"/>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C</a:t>
                </a:r>
                <a:endParaRPr>
                  <a:latin typeface="Oswald Light" pitchFamily="2" charset="0"/>
                  <a:cs typeface="+mn-ea"/>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B</a:t>
                </a:r>
                <a:endParaRPr>
                  <a:latin typeface="Oswald Light" pitchFamily="2" charset="0"/>
                  <a:cs typeface="+mn-ea"/>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D</a:t>
                </a:r>
                <a:endParaRPr>
                  <a:latin typeface="Oswald Light" pitchFamily="2" charset="0"/>
                  <a:cs typeface="+mn-ea"/>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A</a:t>
                </a:r>
                <a:endParaRPr>
                  <a:latin typeface="Oswald Light" pitchFamily="2" charset="0"/>
                  <a:cs typeface="+mn-ea"/>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C</a:t>
                </a:r>
                <a:endParaRPr>
                  <a:latin typeface="Oswald Light" pitchFamily="2" charset="0"/>
                  <a:cs typeface="+mn-ea"/>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B</a:t>
                </a:r>
                <a:endParaRPr>
                  <a:latin typeface="Oswald Light" pitchFamily="2" charset="0"/>
                  <a:cs typeface="+mn-ea"/>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D</a:t>
                </a:r>
                <a:endParaRPr>
                  <a:latin typeface="Oswald Light" pitchFamily="2" charset="0"/>
                  <a:cs typeface="+mn-ea"/>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a:solidFill>
                    <a:srgbClr val="00FFFF"/>
                  </a:solidFill>
                  <a:latin typeface="Oswald Light" pitchFamily="2" charset="0"/>
                  <a:cs typeface="+mn-ea"/>
                  <a:sym typeface="+mn-lt"/>
                </a:rPr>
                <a:t>Original Data</a:t>
              </a:r>
              <a:endParaRPr lang="en-US" sz="1400">
                <a:solidFill>
                  <a:srgbClr val="00FFFF"/>
                </a:solidFill>
                <a:latin typeface="Oswald Light" pitchFamily="2" charset="0"/>
                <a:cs typeface="+mn-ea"/>
                <a:sym typeface="+mn-lt"/>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692689" y="5303870"/>
            <a:ext cx="1793871" cy="1015324"/>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5" y="2858884"/>
              <a:ext cx="1457100" cy="253500"/>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a:solidFill>
                    <a:srgbClr val="00FFFF"/>
                  </a:solidFill>
                  <a:latin typeface="Oswald Light" pitchFamily="2" charset="0"/>
                  <a:cs typeface="+mn-ea"/>
                  <a:sym typeface="+mn-lt"/>
                </a:rPr>
                <a:t>SSD Pool</a:t>
              </a:r>
              <a:endParaRPr lang="en-US" sz="1400">
                <a:solidFill>
                  <a:srgbClr val="00FFFF"/>
                </a:solidFill>
                <a:latin typeface="Oswald Light" pitchFamily="2" charset="0"/>
                <a:cs typeface="+mn-ea"/>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3857742" y="4267793"/>
            <a:ext cx="1150188" cy="896251"/>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cs typeface="+mn-ea"/>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cs typeface="+mn-ea"/>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cs typeface="+mn-ea"/>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4931168" y="4800597"/>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a:latin typeface="Oswald Light" pitchFamily="2" charset="0"/>
                <a:cs typeface="+mn-ea"/>
                <a:sym typeface="+mn-lt"/>
              </a:rPr>
              <a:t>Write</a:t>
            </a:r>
            <a:endParaRPr lang="en-US" sz="1400">
              <a:latin typeface="Oswald Light" pitchFamily="2" charset="0"/>
              <a:cs typeface="+mn-ea"/>
              <a:sym typeface="+mn-lt"/>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8501283" y="6359144"/>
            <a:ext cx="3651556" cy="367131"/>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300">
                <a:latin typeface="Oswald Light" pitchFamily="2" charset="0"/>
                <a:cs typeface="+mn-ea"/>
                <a:sym typeface="+mn-lt"/>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80453" y="6436522"/>
            <a:ext cx="1384891" cy="253500"/>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300">
                <a:latin typeface="Oswald Light" pitchFamily="2" charset="0"/>
                <a:cs typeface="+mn-ea"/>
                <a:sym typeface="+mn-lt"/>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7082364" y="6434991"/>
            <a:ext cx="1465977" cy="215439"/>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300">
                <a:latin typeface="Oswald Light" pitchFamily="2" charset="0"/>
                <a:cs typeface="+mn-ea"/>
                <a:sym typeface="+mn-lt"/>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152317" y="5619063"/>
            <a:ext cx="4683819" cy="454500"/>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lang="en-US" sz="1400">
                <a:cs typeface="+mn-ea"/>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lang="en-US" sz="1400">
                <a:cs typeface="+mn-ea"/>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lang="en-US" sz="1400">
                <a:cs typeface="+mn-ea"/>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516983" y="6070110"/>
            <a:ext cx="1915736" cy="201244"/>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a:solidFill>
                  <a:srgbClr val="00FFFF"/>
                </a:solidFill>
                <a:latin typeface="Oswald Light" pitchFamily="2" charset="0"/>
                <a:cs typeface="+mn-ea"/>
                <a:sym typeface="+mn-lt"/>
              </a:rPr>
              <a:t>Compressed Data</a:t>
            </a:r>
            <a:endParaRPr lang="en-US" sz="1400">
              <a:solidFill>
                <a:srgbClr val="00FFFF"/>
              </a:solidFill>
              <a:latin typeface="Oswald Light" pitchFamily="2" charset="0"/>
              <a:cs typeface="+mn-ea"/>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016317" y="5471759"/>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A</a:t>
            </a:r>
            <a:endParaRPr>
              <a:latin typeface="Oswald Light" pitchFamily="2" charset="0"/>
              <a:cs typeface="+mn-ea"/>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481073" y="5471759"/>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C</a:t>
            </a:r>
            <a:endParaRPr>
              <a:latin typeface="Oswald Light" pitchFamily="2" charset="0"/>
              <a:cs typeface="+mn-ea"/>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248694" y="5471759"/>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B</a:t>
            </a:r>
            <a:endParaRPr>
              <a:latin typeface="Oswald Light" pitchFamily="2" charset="0"/>
              <a:cs typeface="+mn-ea"/>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713449" y="547175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D</a:t>
            </a:r>
            <a:endParaRPr>
              <a:latin typeface="Oswald Light" pitchFamily="2" charset="0"/>
              <a:cs typeface="+mn-ea"/>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502142" y="5806025"/>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A</a:t>
            </a:r>
            <a:endParaRPr>
              <a:latin typeface="Oswald Light" pitchFamily="2" charset="0"/>
              <a:cs typeface="+mn-ea"/>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260437" y="5815549"/>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C</a:t>
            </a:r>
            <a:endParaRPr>
              <a:latin typeface="Oswald Light" pitchFamily="2" charset="0"/>
              <a:cs typeface="+mn-ea"/>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734736" y="5806025"/>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B</a:t>
            </a:r>
            <a:endParaRPr>
              <a:latin typeface="Oswald Light" pitchFamily="2" charset="0"/>
              <a:cs typeface="+mn-ea"/>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027802" y="5815551"/>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a:latin typeface="Oswald Light" pitchFamily="2" charset="0"/>
                <a:cs typeface="+mn-ea"/>
                <a:sym typeface="+mn-lt"/>
              </a:rPr>
              <a:t>D</a:t>
            </a:r>
            <a:endParaRPr>
              <a:latin typeface="Oswald Light" pitchFamily="2" charset="0"/>
              <a:cs typeface="+mn-ea"/>
              <a:sym typeface="+mn-lt"/>
            </a:endParaRPr>
          </a:p>
        </p:txBody>
      </p:sp>
      <p:sp>
        <p:nvSpPr>
          <p:cNvPr id="78" name="矩形 77">
            <a:extLst>
              <a:ext uri="{FF2B5EF4-FFF2-40B4-BE49-F238E27FC236}">
                <a16:creationId xmlns:a16="http://schemas.microsoft.com/office/drawing/2014/main" id="{66D29779-B0EA-4211-967D-4C61B47B5CCE}"/>
              </a:ext>
            </a:extLst>
          </p:cNvPr>
          <p:cNvSpPr/>
          <p:nvPr/>
        </p:nvSpPr>
        <p:spPr>
          <a:xfrm>
            <a:off x="7164213" y="860643"/>
            <a:ext cx="5336739" cy="861774"/>
          </a:xfrm>
          <a:prstGeom prst="rect">
            <a:avLst/>
          </a:prstGeom>
          <a:noFill/>
        </p:spPr>
        <p:txBody>
          <a:bodyPr wrap="square" anchor="t">
            <a:spAutoFit/>
          </a:bodyPr>
          <a:lstStyle/>
          <a:p>
            <a:pPr algn="ctr"/>
            <a:r>
              <a:rPr lang="en-US" altLang="zh-TW" sz="2500" b="1">
                <a:solidFill>
                  <a:srgbClr val="FF6600"/>
                </a:solidFill>
                <a:latin typeface="Microsoft JhengHei"/>
                <a:ea typeface="Microsoft JhengHei"/>
              </a:rPr>
              <a:t>It only works</a:t>
            </a:r>
            <a:r>
              <a:rPr lang="zh-TW" altLang="zh-TW" sz="2500" b="1">
                <a:solidFill>
                  <a:srgbClr val="FF6600"/>
                </a:solidFill>
                <a:latin typeface="Microsoft JhengHei"/>
                <a:ea typeface="Microsoft JhengHei"/>
              </a:rPr>
              <a:t> </a:t>
            </a:r>
            <a:r>
              <a:rPr lang="en-US" altLang="zh-TW" sz="2500" b="1">
                <a:solidFill>
                  <a:srgbClr val="FF6600"/>
                </a:solidFill>
                <a:latin typeface="Microsoft JhengHei"/>
                <a:ea typeface="Microsoft JhengHei"/>
              </a:rPr>
              <a:t>with</a:t>
            </a:r>
            <a:r>
              <a:rPr lang="zh-TW" altLang="zh-TW" sz="2500" b="1">
                <a:solidFill>
                  <a:srgbClr val="FF6600"/>
                </a:solidFill>
                <a:latin typeface="Microsoft JhengHei"/>
                <a:ea typeface="Microsoft JhengHei"/>
              </a:rPr>
              <a:t> inline </a:t>
            </a:r>
            <a:br>
              <a:rPr lang="en-US" altLang="zh-TW" sz="2500" b="1">
                <a:solidFill>
                  <a:srgbClr val="FF6600"/>
                </a:solidFill>
                <a:latin typeface="Microsoft JhengHei"/>
                <a:ea typeface="Microsoft JhengHei"/>
              </a:rPr>
            </a:br>
            <a:r>
              <a:rPr lang="zh-TW" altLang="zh-TW" sz="2500" b="1">
                <a:solidFill>
                  <a:srgbClr val="FF6600"/>
                </a:solidFill>
                <a:latin typeface="Microsoft JhengHei"/>
                <a:ea typeface="Microsoft JhengHei"/>
              </a:rPr>
              <a:t>process</a:t>
            </a:r>
            <a:r>
              <a:rPr lang="en-US" altLang="zh-TW" sz="2500" b="1">
                <a:solidFill>
                  <a:srgbClr val="FF6600"/>
                </a:solidFill>
                <a:latin typeface="Microsoft JhengHei"/>
                <a:ea typeface="Microsoft JhengHei"/>
              </a:rPr>
              <a:t>ing</a:t>
            </a:r>
            <a:r>
              <a:rPr lang="zh-TW" altLang="zh-TW" sz="2500" b="1">
                <a:solidFill>
                  <a:srgbClr val="FF6600"/>
                </a:solidFill>
                <a:latin typeface="Microsoft JhengHei"/>
                <a:ea typeface="Microsoft JhengHei"/>
              </a:rPr>
              <a:t> before writing</a:t>
            </a:r>
            <a:endParaRPr lang="zh-TW" altLang="en-US" sz="2500">
              <a:ea typeface="新細明體"/>
              <a:cs typeface="Calibri"/>
            </a:endParaRPr>
          </a:p>
        </p:txBody>
      </p:sp>
      <p:pic>
        <p:nvPicPr>
          <p:cNvPr id="4" name="圖片 14" descr="一張含有 瓶, 標誌, 橙色, 坐 的圖片&#10;&#10;自動產生的描述">
            <a:extLst>
              <a:ext uri="{FF2B5EF4-FFF2-40B4-BE49-F238E27FC236}">
                <a16:creationId xmlns:a16="http://schemas.microsoft.com/office/drawing/2014/main" id="{A5CFEF14-2552-4879-B674-6CB570DBE336}"/>
              </a:ext>
            </a:extLst>
          </p:cNvPr>
          <p:cNvPicPr>
            <a:picLocks noChangeAspect="1"/>
          </p:cNvPicPr>
          <p:nvPr/>
        </p:nvPicPr>
        <p:blipFill>
          <a:blip r:embed="rId11"/>
          <a:stretch>
            <a:fillRect/>
          </a:stretch>
        </p:blipFill>
        <p:spPr>
          <a:xfrm>
            <a:off x="9639708" y="3509546"/>
            <a:ext cx="1896535" cy="1896536"/>
          </a:xfrm>
          <a:prstGeom prst="rect">
            <a:avLst/>
          </a:prstGeom>
        </p:spPr>
      </p:pic>
    </p:spTree>
    <p:extLst>
      <p:ext uri="{BB962C8B-B14F-4D97-AF65-F5344CB8AC3E}">
        <p14:creationId xmlns:p14="http://schemas.microsoft.com/office/powerpoint/2010/main" val="3161248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8E7FCA-E71C-4B1C-A792-3B6F22075999}"/>
              </a:ext>
            </a:extLst>
          </p:cNvPr>
          <p:cNvSpPr>
            <a:spLocks noGrp="1"/>
          </p:cNvSpPr>
          <p:nvPr>
            <p:ph type="title"/>
          </p:nvPr>
        </p:nvSpPr>
        <p:spPr>
          <a:xfrm>
            <a:off x="222467" y="1"/>
            <a:ext cx="11871159" cy="1690688"/>
          </a:xfrm>
        </p:spPr>
        <p:txBody>
          <a:bodyPr>
            <a:noAutofit/>
          </a:bodyPr>
          <a:lstStyle/>
          <a:p>
            <a:r>
              <a:rPr lang="zh-TW" altLang="zh-TW" sz="4800">
                <a:latin typeface="Arial" panose="020B0604020202020204" pitchFamily="34" charset="0"/>
                <a:ea typeface="Microsoft JhengHei"/>
                <a:cs typeface="Arial" panose="020B0604020202020204" pitchFamily="34" charset="0"/>
              </a:rPr>
              <a:t>Storage Pool </a:t>
            </a:r>
            <a:r>
              <a:rPr lang="en-US" altLang="ja-JP" sz="4800">
                <a:latin typeface="Arial" panose="020B0604020202020204" pitchFamily="34" charset="0"/>
                <a:ea typeface="Microsoft JhengHei"/>
                <a:cs typeface="Arial" panose="020B0604020202020204" pitchFamily="34" charset="0"/>
              </a:rPr>
              <a:t>Over Provisioning</a:t>
            </a:r>
            <a:br>
              <a:rPr lang="en-US" altLang="ja-JP" sz="4000">
                <a:latin typeface="Arial" panose="020B0604020202020204" pitchFamily="34" charset="0"/>
                <a:ea typeface="Microsoft JhengHei"/>
                <a:cs typeface="Arial" panose="020B0604020202020204" pitchFamily="34" charset="0"/>
              </a:rPr>
            </a:br>
            <a:r>
              <a:rPr lang="en-US" altLang="ja-JP" sz="2400" b="0">
                <a:latin typeface="Arial" panose="020B0604020202020204" pitchFamily="34" charset="0"/>
                <a:ea typeface="微軟正黑體"/>
                <a:cs typeface="Arial" panose="020B0604020202020204" pitchFamily="34" charset="0"/>
              </a:rPr>
              <a:t>Improve the performance for fragmented pool </a:t>
            </a:r>
            <a:r>
              <a:rPr lang="en-US" sz="2400" b="0">
                <a:latin typeface="Arial" panose="020B0604020202020204" pitchFamily="34" charset="0"/>
                <a:ea typeface="微軟正黑體"/>
                <a:cs typeface="Arial" panose="020B0604020202020204" pitchFamily="34" charset="0"/>
              </a:rPr>
              <a:t>(The scenario for small block)</a:t>
            </a:r>
            <a:endParaRPr lang="zh-TW" altLang="en-US" sz="1200"/>
          </a:p>
        </p:txBody>
      </p:sp>
      <p:pic>
        <p:nvPicPr>
          <p:cNvPr id="145" name="圖片 144" descr="一張含有 監視器, 螢幕, 食物 的圖片&#10;&#10;自動產生的描述">
            <a:extLst>
              <a:ext uri="{FF2B5EF4-FFF2-40B4-BE49-F238E27FC236}">
                <a16:creationId xmlns:a16="http://schemas.microsoft.com/office/drawing/2014/main" id="{05371B58-8FED-414F-9EC8-E3F41A618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6683" r="32625"/>
          <a:stretch/>
        </p:blipFill>
        <p:spPr>
          <a:xfrm flipH="1">
            <a:off x="6301863" y="3678669"/>
            <a:ext cx="4246020" cy="1069944"/>
          </a:xfrm>
          <a:prstGeom prst="rect">
            <a:avLst/>
          </a:prstGeom>
          <a:effectLst>
            <a:outerShdw blurRad="50800" dist="38100" dir="2700000" algn="tl" rotWithShape="0">
              <a:prstClr val="black">
                <a:alpha val="40000"/>
              </a:prstClr>
            </a:outerShdw>
          </a:effectLst>
        </p:spPr>
      </p:pic>
      <p:pic>
        <p:nvPicPr>
          <p:cNvPr id="80" name="圖片 79" descr="一張含有 監視器, 螢幕, 食物 的圖片&#10;&#10;自動產生的描述">
            <a:extLst>
              <a:ext uri="{FF2B5EF4-FFF2-40B4-BE49-F238E27FC236}">
                <a16:creationId xmlns:a16="http://schemas.microsoft.com/office/drawing/2014/main" id="{34A418CB-ACC1-4BC5-B71F-9F0F3E4EC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1939"/>
          <a:stretch/>
        </p:blipFill>
        <p:spPr>
          <a:xfrm>
            <a:off x="1719969" y="3683066"/>
            <a:ext cx="1469612" cy="907124"/>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FE26623C-3903-4921-9E55-0308E5A16B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029" b="-168428"/>
          <a:stretch/>
        </p:blipFill>
        <p:spPr>
          <a:xfrm>
            <a:off x="3921979" y="3637608"/>
            <a:ext cx="2276144" cy="1143857"/>
          </a:xfrm>
          <a:prstGeom prst="rect">
            <a:avLst/>
          </a:prstGeom>
          <a:effectLst>
            <a:outerShdw blurRad="50800" dist="38100" dir="2700000" algn="tl" rotWithShape="0">
              <a:prstClr val="black">
                <a:alpha val="40000"/>
              </a:prstClr>
            </a:outerShdw>
          </a:effectLst>
        </p:spPr>
      </p:pic>
      <p:pic>
        <p:nvPicPr>
          <p:cNvPr id="23" name="圖片 22">
            <a:extLst>
              <a:ext uri="{FF2B5EF4-FFF2-40B4-BE49-F238E27FC236}">
                <a16:creationId xmlns:a16="http://schemas.microsoft.com/office/drawing/2014/main" id="{D0D1ED54-CCB7-4C46-9273-7DECC852E3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0250" y="1909560"/>
            <a:ext cx="4565407" cy="1398360"/>
          </a:xfrm>
          <a:prstGeom prst="rect">
            <a:avLst/>
          </a:prstGeom>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354CE30D-777A-4D67-9FEF-D117CB8A36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0250" y="5071938"/>
            <a:ext cx="4565407" cy="1403191"/>
          </a:xfrm>
          <a:prstGeom prst="rect">
            <a:avLst/>
          </a:prstGeom>
          <a:effectLst>
            <a:outerShdw blurRad="50800" dist="38100" dir="2700000" algn="tl" rotWithShape="0">
              <a:prstClr val="black">
                <a:alpha val="40000"/>
              </a:prstClr>
            </a:outerShdw>
          </a:effectLst>
        </p:spPr>
      </p:pic>
      <p:sp>
        <p:nvSpPr>
          <p:cNvPr id="43" name="文字方塊 42">
            <a:extLst>
              <a:ext uri="{FF2B5EF4-FFF2-40B4-BE49-F238E27FC236}">
                <a16:creationId xmlns:a16="http://schemas.microsoft.com/office/drawing/2014/main" id="{F0AFFEF1-3A30-4447-82B2-929672E58281}"/>
              </a:ext>
            </a:extLst>
          </p:cNvPr>
          <p:cNvSpPr txBox="1"/>
          <p:nvPr/>
        </p:nvSpPr>
        <p:spPr>
          <a:xfrm>
            <a:off x="3004976" y="2930268"/>
            <a:ext cx="1428596" cy="307777"/>
          </a:xfrm>
          <a:prstGeom prst="rect">
            <a:avLst/>
          </a:prstGeom>
          <a:noFill/>
        </p:spPr>
        <p:txBody>
          <a:bodyPr wrap="none" lIns="91440" tIns="45720" rIns="91440" bIns="45720" rtlCol="0" anchor="t">
            <a:spAutoFit/>
          </a:bodyPr>
          <a:lstStyle/>
          <a:p>
            <a:pPr algn="ctr"/>
            <a:r>
              <a:rPr kumimoji="1" lang="en-US" altLang="zh-TW" sz="1400">
                <a:latin typeface="Arial"/>
                <a:ea typeface="新細明體"/>
                <a:cs typeface="Arial"/>
              </a:rPr>
              <a:t>Pool free space</a:t>
            </a:r>
            <a:endParaRPr lang="zh-TW" altLang="en-US" sz="1400">
              <a:latin typeface="Arial"/>
              <a:ea typeface="新細明體"/>
              <a:cs typeface="Arial"/>
            </a:endParaRPr>
          </a:p>
        </p:txBody>
      </p:sp>
      <p:sp>
        <p:nvSpPr>
          <p:cNvPr id="63" name="文字方塊 62">
            <a:extLst>
              <a:ext uri="{FF2B5EF4-FFF2-40B4-BE49-F238E27FC236}">
                <a16:creationId xmlns:a16="http://schemas.microsoft.com/office/drawing/2014/main" id="{0558B8A7-B560-4DE9-B5DD-3D9DF28F1E82}"/>
              </a:ext>
            </a:extLst>
          </p:cNvPr>
          <p:cNvSpPr txBox="1"/>
          <p:nvPr/>
        </p:nvSpPr>
        <p:spPr>
          <a:xfrm>
            <a:off x="3010411" y="6152528"/>
            <a:ext cx="1428596" cy="307777"/>
          </a:xfrm>
          <a:prstGeom prst="rect">
            <a:avLst/>
          </a:prstGeom>
          <a:noFill/>
        </p:spPr>
        <p:txBody>
          <a:bodyPr wrap="none" lIns="91440" tIns="45720" rIns="91440" bIns="45720" rtlCol="0" anchor="t">
            <a:spAutoFit/>
          </a:bodyPr>
          <a:lstStyle/>
          <a:p>
            <a:pPr algn="ctr"/>
            <a:r>
              <a:rPr kumimoji="1" lang="en-US" altLang="zh-TW" sz="1400">
                <a:latin typeface="Arial"/>
                <a:ea typeface="新細明體"/>
                <a:cs typeface="Arial"/>
              </a:rPr>
              <a:t>Pool free space</a:t>
            </a:r>
            <a:endParaRPr lang="zh-TW" altLang="en-US" sz="1400">
              <a:latin typeface="Arial"/>
              <a:ea typeface="新細明體"/>
              <a:cs typeface="Arial"/>
            </a:endParaRPr>
          </a:p>
        </p:txBody>
      </p:sp>
      <p:sp>
        <p:nvSpPr>
          <p:cNvPr id="93" name="矩形: 圓角 92">
            <a:extLst>
              <a:ext uri="{FF2B5EF4-FFF2-40B4-BE49-F238E27FC236}">
                <a16:creationId xmlns:a16="http://schemas.microsoft.com/office/drawing/2014/main" id="{DB424E8D-F12C-4C5D-8002-769D56BABFBC}"/>
              </a:ext>
            </a:extLst>
          </p:cNvPr>
          <p:cNvSpPr/>
          <p:nvPr/>
        </p:nvSpPr>
        <p:spPr>
          <a:xfrm>
            <a:off x="2343753" y="4415459"/>
            <a:ext cx="3259879" cy="543647"/>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95" name="文字方塊 94">
            <a:extLst>
              <a:ext uri="{FF2B5EF4-FFF2-40B4-BE49-F238E27FC236}">
                <a16:creationId xmlns:a16="http://schemas.microsoft.com/office/drawing/2014/main" id="{8E4B5E39-2110-4914-9774-B34821F81DF2}"/>
              </a:ext>
            </a:extLst>
          </p:cNvPr>
          <p:cNvSpPr txBox="1"/>
          <p:nvPr/>
        </p:nvSpPr>
        <p:spPr>
          <a:xfrm>
            <a:off x="2387341" y="4460802"/>
            <a:ext cx="3171735" cy="461665"/>
          </a:xfrm>
          <a:prstGeom prst="rect">
            <a:avLst/>
          </a:prstGeom>
          <a:noFill/>
        </p:spPr>
        <p:txBody>
          <a:bodyPr wrap="square" lIns="91440" tIns="45720" rIns="91440" bIns="45720" rtlCol="0" anchor="t">
            <a:spAutoFit/>
          </a:bodyPr>
          <a:lstStyle/>
          <a:p>
            <a:r>
              <a:rPr kumimoji="1" lang="en-US" sz="1200">
                <a:solidFill>
                  <a:srgbClr val="EDE753"/>
                </a:solidFill>
                <a:latin typeface="Arial"/>
                <a:ea typeface="新細明體"/>
                <a:cs typeface="Arial"/>
              </a:rPr>
              <a:t>1. Move </a:t>
            </a:r>
            <a:r>
              <a:rPr kumimoji="1" lang="en-US" sz="1200">
                <a:solidFill>
                  <a:srgbClr val="ABE9FF"/>
                </a:solidFill>
                <a:latin typeface="Arial"/>
                <a:ea typeface="新細明體"/>
                <a:cs typeface="Arial"/>
              </a:rPr>
              <a:t>Data C</a:t>
            </a:r>
            <a:r>
              <a:rPr kumimoji="1" lang="en-US" sz="1200">
                <a:solidFill>
                  <a:srgbClr val="EDE753"/>
                </a:solidFill>
                <a:latin typeface="Arial"/>
                <a:ea typeface="新細明體"/>
                <a:cs typeface="Arial"/>
              </a:rPr>
              <a:t>, Move </a:t>
            </a:r>
            <a:r>
              <a:rPr kumimoji="1" lang="en-US" sz="1200">
                <a:solidFill>
                  <a:srgbClr val="ABE9FF"/>
                </a:solidFill>
                <a:latin typeface="Arial"/>
                <a:ea typeface="新細明體"/>
                <a:cs typeface="Arial"/>
              </a:rPr>
              <a:t>Data B</a:t>
            </a:r>
            <a:r>
              <a:rPr kumimoji="1" lang="en-US" sz="1200">
                <a:solidFill>
                  <a:srgbClr val="EDE753"/>
                </a:solidFill>
                <a:latin typeface="Arial"/>
                <a:ea typeface="新細明體"/>
                <a:cs typeface="Arial"/>
              </a:rPr>
              <a:t>, then </a:t>
            </a:r>
            <a:r>
              <a:rPr kumimoji="1" lang="en-US" sz="1200">
                <a:solidFill>
                  <a:srgbClr val="ABE9FF"/>
                </a:solidFill>
                <a:latin typeface="Arial"/>
                <a:ea typeface="新細明體"/>
                <a:cs typeface="Arial"/>
              </a:rPr>
              <a:t>Data A </a:t>
            </a:r>
            <a:endParaRPr kumimoji="1" lang="zh-TW" altLang="en-US" sz="1200">
              <a:solidFill>
                <a:srgbClr val="ABE9FF"/>
              </a:solidFill>
              <a:latin typeface="Arial" panose="020B0604020202020204" pitchFamily="34" charset="0"/>
              <a:ea typeface="新細明體"/>
              <a:cs typeface="Arial" panose="020B0604020202020204" pitchFamily="34" charset="0"/>
            </a:endParaRPr>
          </a:p>
          <a:p>
            <a:r>
              <a:rPr kumimoji="1" lang="en-US" sz="1200">
                <a:solidFill>
                  <a:srgbClr val="EDE753"/>
                </a:solidFill>
                <a:latin typeface="Arial"/>
                <a:ea typeface="新細明體"/>
                <a:cs typeface="Arial"/>
              </a:rPr>
              <a:t>2. </a:t>
            </a:r>
            <a:r>
              <a:rPr kumimoji="1" lang="en-US" altLang="zh-TW" sz="1200">
                <a:solidFill>
                  <a:srgbClr val="EDE753"/>
                </a:solidFill>
                <a:latin typeface="Arial"/>
                <a:ea typeface="新細明體"/>
                <a:cs typeface="Arial"/>
              </a:rPr>
              <a:t>Free the space for</a:t>
            </a:r>
            <a:r>
              <a:rPr kumimoji="1" lang="zh-TW" altLang="en-US" sz="1200">
                <a:solidFill>
                  <a:srgbClr val="EDE753"/>
                </a:solidFill>
                <a:latin typeface="Arial"/>
                <a:ea typeface="新細明體"/>
                <a:cs typeface="Arial"/>
              </a:rPr>
              <a:t> </a:t>
            </a:r>
            <a:r>
              <a:rPr kumimoji="1" lang="en-US" sz="1200">
                <a:solidFill>
                  <a:srgbClr val="EDE753"/>
                </a:solidFill>
                <a:latin typeface="Arial"/>
                <a:ea typeface="新細明體"/>
                <a:cs typeface="Arial"/>
              </a:rPr>
              <a:t>writing </a:t>
            </a:r>
            <a:r>
              <a:rPr kumimoji="1" lang="en-US" altLang="zh-TW" sz="1200">
                <a:solidFill>
                  <a:srgbClr val="ABE9FF"/>
                </a:solidFill>
                <a:latin typeface="Arial"/>
                <a:ea typeface="新細明體"/>
                <a:cs typeface="Arial"/>
              </a:rPr>
              <a:t>Data E</a:t>
            </a:r>
            <a:endParaRPr lang="en-US" altLang="zh-TW" sz="1200">
              <a:solidFill>
                <a:srgbClr val="EDE753"/>
              </a:solidFill>
              <a:latin typeface="Arial" panose="020B0604020202020204" pitchFamily="34" charset="0"/>
              <a:ea typeface="新細明體"/>
              <a:cs typeface="Arial" panose="020B0604020202020204" pitchFamily="34" charset="0"/>
            </a:endParaRPr>
          </a:p>
        </p:txBody>
      </p:sp>
      <p:sp>
        <p:nvSpPr>
          <p:cNvPr id="13" name="文字方塊 12">
            <a:extLst>
              <a:ext uri="{FF2B5EF4-FFF2-40B4-BE49-F238E27FC236}">
                <a16:creationId xmlns:a16="http://schemas.microsoft.com/office/drawing/2014/main" id="{EDCD4C0E-5D6D-4A0B-915F-12FB647160C8}"/>
              </a:ext>
            </a:extLst>
          </p:cNvPr>
          <p:cNvSpPr txBox="1"/>
          <p:nvPr/>
        </p:nvSpPr>
        <p:spPr>
          <a:xfrm>
            <a:off x="125888" y="1955179"/>
            <a:ext cx="1196644" cy="557653"/>
          </a:xfrm>
          <a:prstGeom prst="rect">
            <a:avLst/>
          </a:prstGeom>
          <a:noFill/>
        </p:spPr>
        <p:txBody>
          <a:bodyPr wrap="square" rtlCol="0">
            <a:spAutoFit/>
          </a:bodyPr>
          <a:lstStyle/>
          <a:p>
            <a:pPr>
              <a:lnSpc>
                <a:spcPct val="150000"/>
              </a:lnSpc>
              <a:buClr>
                <a:schemeClr val="tx1"/>
              </a:buClr>
              <a:buSzPct val="90000"/>
            </a:pPr>
            <a:r>
              <a:rPr kumimoji="1" lang="en-US" altLang="zh-TW" sz="2000" b="1">
                <a:solidFill>
                  <a:schemeClr val="tx1">
                    <a:lumMod val="85000"/>
                    <a:lumOff val="15000"/>
                  </a:schemeClr>
                </a:solidFill>
                <a:latin typeface="微軟正黑體" panose="020B0604030504040204" pitchFamily="34" charset="-120"/>
                <a:ea typeface="微軟正黑體" panose="020B0604030504040204" pitchFamily="34" charset="-120"/>
              </a:rPr>
              <a:t>w/o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376C7798-D4B6-4FAB-A6F1-D7CE637AD896}"/>
              </a:ext>
            </a:extLst>
          </p:cNvPr>
          <p:cNvSpPr/>
          <p:nvPr/>
        </p:nvSpPr>
        <p:spPr>
          <a:xfrm>
            <a:off x="131323" y="1995504"/>
            <a:ext cx="1116839" cy="555091"/>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 name="矩形: 圓角 15">
            <a:extLst>
              <a:ext uri="{FF2B5EF4-FFF2-40B4-BE49-F238E27FC236}">
                <a16:creationId xmlns:a16="http://schemas.microsoft.com/office/drawing/2014/main" id="{61287CDB-6258-458D-B362-FD6248140A02}"/>
              </a:ext>
            </a:extLst>
          </p:cNvPr>
          <p:cNvSpPr/>
          <p:nvPr/>
        </p:nvSpPr>
        <p:spPr>
          <a:xfrm>
            <a:off x="2489663" y="5274205"/>
            <a:ext cx="743781"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7" name="文字方塊 16">
            <a:extLst>
              <a:ext uri="{FF2B5EF4-FFF2-40B4-BE49-F238E27FC236}">
                <a16:creationId xmlns:a16="http://schemas.microsoft.com/office/drawing/2014/main" id="{D8447FAC-5FC1-438F-9A4B-E2C7DC033AF9}"/>
              </a:ext>
            </a:extLst>
          </p:cNvPr>
          <p:cNvSpPr txBox="1"/>
          <p:nvPr/>
        </p:nvSpPr>
        <p:spPr>
          <a:xfrm>
            <a:off x="2605348" y="5284089"/>
            <a:ext cx="499381" cy="646331"/>
          </a:xfrm>
          <a:prstGeom prst="rect">
            <a:avLst/>
          </a:prstGeom>
          <a:noFill/>
        </p:spPr>
        <p:txBody>
          <a:bodyPr wrap="square">
            <a:spAutoFit/>
          </a:bodyPr>
          <a:lstStyle/>
          <a:p>
            <a:pPr algn="ctr" defTabSz="1329136">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18" name="矩形: 圓角 17">
            <a:extLst>
              <a:ext uri="{FF2B5EF4-FFF2-40B4-BE49-F238E27FC236}">
                <a16:creationId xmlns:a16="http://schemas.microsoft.com/office/drawing/2014/main" id="{9DEBD837-F1EB-492B-B4EB-CFD5F30B7A5F}"/>
              </a:ext>
            </a:extLst>
          </p:cNvPr>
          <p:cNvSpPr/>
          <p:nvPr/>
        </p:nvSpPr>
        <p:spPr>
          <a:xfrm>
            <a:off x="3348831" y="5274205"/>
            <a:ext cx="499380"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9" name="文字方塊 18">
            <a:extLst>
              <a:ext uri="{FF2B5EF4-FFF2-40B4-BE49-F238E27FC236}">
                <a16:creationId xmlns:a16="http://schemas.microsoft.com/office/drawing/2014/main" id="{EADC30D1-EE91-4657-906A-69AD8E67E9C0}"/>
              </a:ext>
            </a:extLst>
          </p:cNvPr>
          <p:cNvSpPr txBox="1"/>
          <p:nvPr/>
        </p:nvSpPr>
        <p:spPr>
          <a:xfrm>
            <a:off x="3282226" y="5268699"/>
            <a:ext cx="589297" cy="677108"/>
          </a:xfrm>
          <a:prstGeom prst="rect">
            <a:avLst/>
          </a:prstGeom>
          <a:noFill/>
        </p:spPr>
        <p:txBody>
          <a:bodyPr wrap="square">
            <a:spAutoFit/>
          </a:bodyPr>
          <a:lstStyle/>
          <a:p>
            <a:pPr algn="ctr" defTabSz="1329136">
              <a:defRPr/>
            </a:pPr>
            <a:r>
              <a:rPr lang="en-US" altLang="zh-TW" sz="3800">
                <a:solidFill>
                  <a:srgbClr val="1977D5"/>
                </a:solidFill>
                <a:latin typeface="Arial" panose="020B0604020202020204" pitchFamily="34" charset="0"/>
                <a:cs typeface="Arial" panose="020B0604020202020204" pitchFamily="34" charset="0"/>
              </a:rPr>
              <a:t>B</a:t>
            </a:r>
          </a:p>
        </p:txBody>
      </p:sp>
      <p:sp>
        <p:nvSpPr>
          <p:cNvPr id="20" name="矩形: 圓角 19">
            <a:extLst>
              <a:ext uri="{FF2B5EF4-FFF2-40B4-BE49-F238E27FC236}">
                <a16:creationId xmlns:a16="http://schemas.microsoft.com/office/drawing/2014/main" id="{BE44AB2E-3C7F-480F-93AE-C6317BE3B295}"/>
              </a:ext>
            </a:extLst>
          </p:cNvPr>
          <p:cNvSpPr/>
          <p:nvPr/>
        </p:nvSpPr>
        <p:spPr>
          <a:xfrm>
            <a:off x="3972991" y="5274205"/>
            <a:ext cx="1001893"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21" name="文字方塊 20">
            <a:extLst>
              <a:ext uri="{FF2B5EF4-FFF2-40B4-BE49-F238E27FC236}">
                <a16:creationId xmlns:a16="http://schemas.microsoft.com/office/drawing/2014/main" id="{B3764C41-805E-4B46-9963-2E71575EF0EC}"/>
              </a:ext>
            </a:extLst>
          </p:cNvPr>
          <p:cNvSpPr txBox="1"/>
          <p:nvPr/>
        </p:nvSpPr>
        <p:spPr>
          <a:xfrm>
            <a:off x="4158373" y="5268699"/>
            <a:ext cx="624249" cy="677108"/>
          </a:xfrm>
          <a:prstGeom prst="rect">
            <a:avLst/>
          </a:prstGeom>
          <a:noFill/>
        </p:spPr>
        <p:txBody>
          <a:bodyPr wrap="square">
            <a:spAutoFit/>
          </a:bodyPr>
          <a:lstStyle/>
          <a:p>
            <a:pPr algn="ctr" defTabSz="1329136">
              <a:defRPr/>
            </a:pPr>
            <a:r>
              <a:rPr lang="en-US" altLang="zh-TW" sz="3800">
                <a:solidFill>
                  <a:srgbClr val="1977D5"/>
                </a:solidFill>
                <a:latin typeface="Arial" panose="020B0604020202020204" pitchFamily="34" charset="0"/>
                <a:cs typeface="Arial" panose="020B0604020202020204" pitchFamily="34" charset="0"/>
              </a:rPr>
              <a:t>C</a:t>
            </a:r>
          </a:p>
        </p:txBody>
      </p:sp>
      <p:sp>
        <p:nvSpPr>
          <p:cNvPr id="22" name="矩形: 圓角 21">
            <a:extLst>
              <a:ext uri="{FF2B5EF4-FFF2-40B4-BE49-F238E27FC236}">
                <a16:creationId xmlns:a16="http://schemas.microsoft.com/office/drawing/2014/main" id="{4B22BAB5-8E5A-436C-BAF4-1E96DC53F4BF}"/>
              </a:ext>
            </a:extLst>
          </p:cNvPr>
          <p:cNvSpPr/>
          <p:nvPr/>
        </p:nvSpPr>
        <p:spPr>
          <a:xfrm>
            <a:off x="5056128" y="5274205"/>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24" name="文字方塊 23">
            <a:extLst>
              <a:ext uri="{FF2B5EF4-FFF2-40B4-BE49-F238E27FC236}">
                <a16:creationId xmlns:a16="http://schemas.microsoft.com/office/drawing/2014/main" id="{25CC186C-F2CD-456A-84DD-694DED4A7B01}"/>
              </a:ext>
            </a:extLst>
          </p:cNvPr>
          <p:cNvSpPr txBox="1"/>
          <p:nvPr/>
        </p:nvSpPr>
        <p:spPr>
          <a:xfrm>
            <a:off x="5117337" y="5268699"/>
            <a:ext cx="624249" cy="677108"/>
          </a:xfrm>
          <a:prstGeom prst="rect">
            <a:avLst/>
          </a:prstGeom>
          <a:noFill/>
        </p:spPr>
        <p:txBody>
          <a:bodyPr wrap="square">
            <a:spAutoFit/>
          </a:bodyPr>
          <a:lstStyle/>
          <a:p>
            <a:pPr algn="ctr" defTabSz="1329136">
              <a:defRPr/>
            </a:pPr>
            <a:r>
              <a:rPr lang="en-US" altLang="zh-TW" sz="3800">
                <a:solidFill>
                  <a:srgbClr val="1977D5"/>
                </a:solidFill>
                <a:latin typeface="Arial" panose="020B0604020202020204" pitchFamily="34" charset="0"/>
                <a:cs typeface="Arial" panose="020B0604020202020204" pitchFamily="34" charset="0"/>
              </a:rPr>
              <a:t>D</a:t>
            </a:r>
          </a:p>
        </p:txBody>
      </p:sp>
      <p:sp>
        <p:nvSpPr>
          <p:cNvPr id="36" name="矩形: 圓角 35">
            <a:extLst>
              <a:ext uri="{FF2B5EF4-FFF2-40B4-BE49-F238E27FC236}">
                <a16:creationId xmlns:a16="http://schemas.microsoft.com/office/drawing/2014/main" id="{6B7D92E5-6093-4DD7-8B38-729739773F83}"/>
              </a:ext>
            </a:extLst>
          </p:cNvPr>
          <p:cNvSpPr/>
          <p:nvPr/>
        </p:nvSpPr>
        <p:spPr>
          <a:xfrm>
            <a:off x="1603910" y="2152197"/>
            <a:ext cx="743781"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38" name="文字方塊 37">
            <a:extLst>
              <a:ext uri="{FF2B5EF4-FFF2-40B4-BE49-F238E27FC236}">
                <a16:creationId xmlns:a16="http://schemas.microsoft.com/office/drawing/2014/main" id="{B397C178-85A7-4CB2-A9E3-9FFE4396482C}"/>
              </a:ext>
            </a:extLst>
          </p:cNvPr>
          <p:cNvSpPr txBox="1"/>
          <p:nvPr/>
        </p:nvSpPr>
        <p:spPr>
          <a:xfrm>
            <a:off x="1720592" y="2163847"/>
            <a:ext cx="499381" cy="646331"/>
          </a:xfrm>
          <a:prstGeom prst="rect">
            <a:avLst/>
          </a:prstGeom>
          <a:noFill/>
        </p:spPr>
        <p:txBody>
          <a:bodyPr wrap="square">
            <a:spAutoFit/>
          </a:bodyPr>
          <a:lstStyle/>
          <a:p>
            <a:pPr algn="ctr" defTabSz="1329136">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40" name="矩形: 圓角 39">
            <a:extLst>
              <a:ext uri="{FF2B5EF4-FFF2-40B4-BE49-F238E27FC236}">
                <a16:creationId xmlns:a16="http://schemas.microsoft.com/office/drawing/2014/main" id="{6A4BFD4B-A59B-4E67-B4CC-DF2F7E74FAEC}"/>
              </a:ext>
            </a:extLst>
          </p:cNvPr>
          <p:cNvSpPr/>
          <p:nvPr/>
        </p:nvSpPr>
        <p:spPr>
          <a:xfrm>
            <a:off x="2740983" y="2152197"/>
            <a:ext cx="499380"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42" name="文字方塊 41">
            <a:extLst>
              <a:ext uri="{FF2B5EF4-FFF2-40B4-BE49-F238E27FC236}">
                <a16:creationId xmlns:a16="http://schemas.microsoft.com/office/drawing/2014/main" id="{90E83060-AB15-41CE-81AE-2B65EC04A994}"/>
              </a:ext>
            </a:extLst>
          </p:cNvPr>
          <p:cNvSpPr txBox="1"/>
          <p:nvPr/>
        </p:nvSpPr>
        <p:spPr>
          <a:xfrm>
            <a:off x="2692805" y="2163847"/>
            <a:ext cx="589297" cy="646331"/>
          </a:xfrm>
          <a:prstGeom prst="rect">
            <a:avLst/>
          </a:prstGeom>
          <a:noFill/>
        </p:spPr>
        <p:txBody>
          <a:bodyPr wrap="square">
            <a:spAutoFit/>
          </a:bodyPr>
          <a:lstStyle/>
          <a:p>
            <a:pPr algn="ctr" defTabSz="1329136">
              <a:defRPr/>
            </a:pPr>
            <a:r>
              <a:rPr lang="en-US" altLang="zh-TW" sz="3600">
                <a:solidFill>
                  <a:srgbClr val="1977D5"/>
                </a:solidFill>
                <a:latin typeface="Arial" panose="020B0604020202020204" pitchFamily="34" charset="0"/>
                <a:cs typeface="Arial" panose="020B0604020202020204" pitchFamily="34" charset="0"/>
              </a:rPr>
              <a:t>B</a:t>
            </a:r>
          </a:p>
        </p:txBody>
      </p:sp>
      <p:sp>
        <p:nvSpPr>
          <p:cNvPr id="44" name="矩形: 圓角 43">
            <a:extLst>
              <a:ext uri="{FF2B5EF4-FFF2-40B4-BE49-F238E27FC236}">
                <a16:creationId xmlns:a16="http://schemas.microsoft.com/office/drawing/2014/main" id="{BD09E7AC-17A5-43EE-BAE2-18C720CA1144}"/>
              </a:ext>
            </a:extLst>
          </p:cNvPr>
          <p:cNvSpPr/>
          <p:nvPr/>
        </p:nvSpPr>
        <p:spPr>
          <a:xfrm>
            <a:off x="3652014" y="2156978"/>
            <a:ext cx="100189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46" name="文字方塊 45">
            <a:extLst>
              <a:ext uri="{FF2B5EF4-FFF2-40B4-BE49-F238E27FC236}">
                <a16:creationId xmlns:a16="http://schemas.microsoft.com/office/drawing/2014/main" id="{19403B77-AAD0-462D-B971-CD056BDD3B92}"/>
              </a:ext>
            </a:extLst>
          </p:cNvPr>
          <p:cNvSpPr txBox="1"/>
          <p:nvPr/>
        </p:nvSpPr>
        <p:spPr>
          <a:xfrm>
            <a:off x="3846361" y="2151071"/>
            <a:ext cx="624249" cy="646331"/>
          </a:xfrm>
          <a:prstGeom prst="rect">
            <a:avLst/>
          </a:prstGeom>
          <a:noFill/>
        </p:spPr>
        <p:txBody>
          <a:bodyPr wrap="square">
            <a:spAutoFit/>
          </a:bodyPr>
          <a:lstStyle/>
          <a:p>
            <a:pPr algn="ctr" defTabSz="1329136">
              <a:defRPr/>
            </a:pPr>
            <a:r>
              <a:rPr lang="en-US" altLang="zh-TW" sz="3600">
                <a:solidFill>
                  <a:srgbClr val="1977D5"/>
                </a:solidFill>
                <a:latin typeface="Arial" panose="020B0604020202020204" pitchFamily="34" charset="0"/>
                <a:cs typeface="Arial" panose="020B0604020202020204" pitchFamily="34" charset="0"/>
              </a:rPr>
              <a:t>C</a:t>
            </a:r>
          </a:p>
        </p:txBody>
      </p:sp>
      <p:sp>
        <p:nvSpPr>
          <p:cNvPr id="48" name="矩形: 圓角 47">
            <a:extLst>
              <a:ext uri="{FF2B5EF4-FFF2-40B4-BE49-F238E27FC236}">
                <a16:creationId xmlns:a16="http://schemas.microsoft.com/office/drawing/2014/main" id="{488E27D2-0568-46D7-967A-4D76B14942A5}"/>
              </a:ext>
            </a:extLst>
          </p:cNvPr>
          <p:cNvSpPr/>
          <p:nvPr/>
        </p:nvSpPr>
        <p:spPr>
          <a:xfrm>
            <a:off x="5048916" y="2152197"/>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54" name="文字方塊 53">
            <a:extLst>
              <a:ext uri="{FF2B5EF4-FFF2-40B4-BE49-F238E27FC236}">
                <a16:creationId xmlns:a16="http://schemas.microsoft.com/office/drawing/2014/main" id="{5D59B3DE-D4F9-4710-B9B6-DF624E5F6E35}"/>
              </a:ext>
            </a:extLst>
          </p:cNvPr>
          <p:cNvSpPr txBox="1"/>
          <p:nvPr/>
        </p:nvSpPr>
        <p:spPr>
          <a:xfrm>
            <a:off x="5110125" y="2154758"/>
            <a:ext cx="624249" cy="646331"/>
          </a:xfrm>
          <a:prstGeom prst="rect">
            <a:avLst/>
          </a:prstGeom>
          <a:noFill/>
        </p:spPr>
        <p:txBody>
          <a:bodyPr wrap="square">
            <a:spAutoFit/>
          </a:bodyPr>
          <a:lstStyle/>
          <a:p>
            <a:pPr algn="ctr" defTabSz="1329136">
              <a:defRPr/>
            </a:pPr>
            <a:r>
              <a:rPr lang="en-US" altLang="zh-TW" sz="3600">
                <a:solidFill>
                  <a:srgbClr val="1977D5"/>
                </a:solidFill>
                <a:latin typeface="Arial" panose="020B0604020202020204" pitchFamily="34" charset="0"/>
                <a:cs typeface="Arial" panose="020B0604020202020204" pitchFamily="34" charset="0"/>
              </a:rPr>
              <a:t>D</a:t>
            </a:r>
          </a:p>
        </p:txBody>
      </p:sp>
      <p:pic>
        <p:nvPicPr>
          <p:cNvPr id="101" name="圖片 100">
            <a:extLst>
              <a:ext uri="{FF2B5EF4-FFF2-40B4-BE49-F238E27FC236}">
                <a16:creationId xmlns:a16="http://schemas.microsoft.com/office/drawing/2014/main" id="{A54CA1D1-4C30-4715-92B2-17D200C840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58047" y="1905001"/>
            <a:ext cx="4565407" cy="1426856"/>
          </a:xfrm>
          <a:prstGeom prst="rect">
            <a:avLst/>
          </a:prstGeom>
          <a:effectLst>
            <a:outerShdw blurRad="50800" dist="38100" dir="2700000" algn="tl" rotWithShape="0">
              <a:prstClr val="black">
                <a:alpha val="40000"/>
              </a:prstClr>
            </a:outerShdw>
          </a:effectLst>
        </p:spPr>
      </p:pic>
      <p:pic>
        <p:nvPicPr>
          <p:cNvPr id="103" name="圖片 102">
            <a:extLst>
              <a:ext uri="{FF2B5EF4-FFF2-40B4-BE49-F238E27FC236}">
                <a16:creationId xmlns:a16="http://schemas.microsoft.com/office/drawing/2014/main" id="{461C6043-DC07-406E-99F8-E0FB9E8C53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62187" y="5071937"/>
            <a:ext cx="4565407" cy="1431787"/>
          </a:xfrm>
          <a:prstGeom prst="rect">
            <a:avLst/>
          </a:prstGeom>
          <a:effectLst>
            <a:outerShdw blurRad="50800" dist="38100" dir="2700000" algn="tl" rotWithShape="0">
              <a:prstClr val="black">
                <a:alpha val="40000"/>
              </a:prstClr>
            </a:outerShdw>
          </a:effectLst>
        </p:spPr>
      </p:pic>
      <p:sp>
        <p:nvSpPr>
          <p:cNvPr id="105" name="矩形: 圓角 104">
            <a:extLst>
              <a:ext uri="{FF2B5EF4-FFF2-40B4-BE49-F238E27FC236}">
                <a16:creationId xmlns:a16="http://schemas.microsoft.com/office/drawing/2014/main" id="{CE5A55F6-27F9-4D6C-BEE6-3BF758DE04F3}"/>
              </a:ext>
            </a:extLst>
          </p:cNvPr>
          <p:cNvSpPr/>
          <p:nvPr/>
        </p:nvSpPr>
        <p:spPr>
          <a:xfrm>
            <a:off x="6407243" y="2154133"/>
            <a:ext cx="578939"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07" name="文字方塊 106">
            <a:extLst>
              <a:ext uri="{FF2B5EF4-FFF2-40B4-BE49-F238E27FC236}">
                <a16:creationId xmlns:a16="http://schemas.microsoft.com/office/drawing/2014/main" id="{B3781CAC-F15E-423F-A8FE-620FDE6C4278}"/>
              </a:ext>
            </a:extLst>
          </p:cNvPr>
          <p:cNvSpPr txBox="1"/>
          <p:nvPr/>
        </p:nvSpPr>
        <p:spPr>
          <a:xfrm>
            <a:off x="6453622" y="2166170"/>
            <a:ext cx="515895"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09" name="矩形: 圓角 108">
            <a:extLst>
              <a:ext uri="{FF2B5EF4-FFF2-40B4-BE49-F238E27FC236}">
                <a16:creationId xmlns:a16="http://schemas.microsoft.com/office/drawing/2014/main" id="{B4C78D26-1D5B-468A-934D-3FAA5A96ED74}"/>
              </a:ext>
            </a:extLst>
          </p:cNvPr>
          <p:cNvSpPr/>
          <p:nvPr/>
        </p:nvSpPr>
        <p:spPr>
          <a:xfrm>
            <a:off x="7193877" y="2154133"/>
            <a:ext cx="515895"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11" name="文字方塊 110">
            <a:extLst>
              <a:ext uri="{FF2B5EF4-FFF2-40B4-BE49-F238E27FC236}">
                <a16:creationId xmlns:a16="http://schemas.microsoft.com/office/drawing/2014/main" id="{7072C18C-62B9-4EE1-91D8-9126716B64BA}"/>
              </a:ext>
            </a:extLst>
          </p:cNvPr>
          <p:cNvSpPr txBox="1"/>
          <p:nvPr/>
        </p:nvSpPr>
        <p:spPr>
          <a:xfrm>
            <a:off x="7085830" y="2166170"/>
            <a:ext cx="740996"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13" name="矩形: 圓角 112">
            <a:extLst>
              <a:ext uri="{FF2B5EF4-FFF2-40B4-BE49-F238E27FC236}">
                <a16:creationId xmlns:a16="http://schemas.microsoft.com/office/drawing/2014/main" id="{5F381602-B70F-46E2-92F3-31CF451357C0}"/>
              </a:ext>
            </a:extLst>
          </p:cNvPr>
          <p:cNvSpPr/>
          <p:nvPr/>
        </p:nvSpPr>
        <p:spPr>
          <a:xfrm>
            <a:off x="7913393" y="2154133"/>
            <a:ext cx="578939"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15" name="矩形: 圓角 114">
            <a:extLst>
              <a:ext uri="{FF2B5EF4-FFF2-40B4-BE49-F238E27FC236}">
                <a16:creationId xmlns:a16="http://schemas.microsoft.com/office/drawing/2014/main" id="{70F8F46D-53BD-4373-A007-6E7B9B0E14F5}"/>
              </a:ext>
            </a:extLst>
          </p:cNvPr>
          <p:cNvSpPr/>
          <p:nvPr/>
        </p:nvSpPr>
        <p:spPr>
          <a:xfrm>
            <a:off x="8806371" y="2154133"/>
            <a:ext cx="578939"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17" name="文字方塊 116">
            <a:extLst>
              <a:ext uri="{FF2B5EF4-FFF2-40B4-BE49-F238E27FC236}">
                <a16:creationId xmlns:a16="http://schemas.microsoft.com/office/drawing/2014/main" id="{03B3AD9E-A87A-402A-B1BF-BE904523981C}"/>
              </a:ext>
            </a:extLst>
          </p:cNvPr>
          <p:cNvSpPr txBox="1"/>
          <p:nvPr/>
        </p:nvSpPr>
        <p:spPr>
          <a:xfrm>
            <a:off x="7880313" y="2170057"/>
            <a:ext cx="644892"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19" name="文字方塊 118">
            <a:extLst>
              <a:ext uri="{FF2B5EF4-FFF2-40B4-BE49-F238E27FC236}">
                <a16:creationId xmlns:a16="http://schemas.microsoft.com/office/drawing/2014/main" id="{E62A6B35-9644-4E85-8BFF-67297ED0C50C}"/>
              </a:ext>
            </a:extLst>
          </p:cNvPr>
          <p:cNvSpPr txBox="1"/>
          <p:nvPr/>
        </p:nvSpPr>
        <p:spPr>
          <a:xfrm>
            <a:off x="8788999" y="2166169"/>
            <a:ext cx="644892"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I</a:t>
            </a:r>
          </a:p>
        </p:txBody>
      </p:sp>
      <p:sp>
        <p:nvSpPr>
          <p:cNvPr id="121" name="矩形: 圓角 120">
            <a:extLst>
              <a:ext uri="{FF2B5EF4-FFF2-40B4-BE49-F238E27FC236}">
                <a16:creationId xmlns:a16="http://schemas.microsoft.com/office/drawing/2014/main" id="{A10DB679-98AC-4101-8B85-DE313DEBCF63}"/>
              </a:ext>
            </a:extLst>
          </p:cNvPr>
          <p:cNvSpPr/>
          <p:nvPr/>
        </p:nvSpPr>
        <p:spPr>
          <a:xfrm>
            <a:off x="6407243" y="5272380"/>
            <a:ext cx="578939"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23" name="文字方塊 122">
            <a:extLst>
              <a:ext uri="{FF2B5EF4-FFF2-40B4-BE49-F238E27FC236}">
                <a16:creationId xmlns:a16="http://schemas.microsoft.com/office/drawing/2014/main" id="{817C080A-5EC9-4E1D-B435-31A02FB97283}"/>
              </a:ext>
            </a:extLst>
          </p:cNvPr>
          <p:cNvSpPr txBox="1"/>
          <p:nvPr/>
        </p:nvSpPr>
        <p:spPr>
          <a:xfrm>
            <a:off x="6453622" y="5284089"/>
            <a:ext cx="515895"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25" name="矩形: 圓角 124">
            <a:extLst>
              <a:ext uri="{FF2B5EF4-FFF2-40B4-BE49-F238E27FC236}">
                <a16:creationId xmlns:a16="http://schemas.microsoft.com/office/drawing/2014/main" id="{DB54FDED-C569-497A-910A-2AD37CCD5E40}"/>
              </a:ext>
            </a:extLst>
          </p:cNvPr>
          <p:cNvSpPr/>
          <p:nvPr/>
        </p:nvSpPr>
        <p:spPr>
          <a:xfrm>
            <a:off x="7193877" y="5272380"/>
            <a:ext cx="515895"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27" name="文字方塊 126">
            <a:extLst>
              <a:ext uri="{FF2B5EF4-FFF2-40B4-BE49-F238E27FC236}">
                <a16:creationId xmlns:a16="http://schemas.microsoft.com/office/drawing/2014/main" id="{717914D3-F7BD-4570-8DB7-3DD4FD16A742}"/>
              </a:ext>
            </a:extLst>
          </p:cNvPr>
          <p:cNvSpPr txBox="1"/>
          <p:nvPr/>
        </p:nvSpPr>
        <p:spPr>
          <a:xfrm>
            <a:off x="7085830" y="5285970"/>
            <a:ext cx="740996"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29" name="矩形: 圓角 128">
            <a:extLst>
              <a:ext uri="{FF2B5EF4-FFF2-40B4-BE49-F238E27FC236}">
                <a16:creationId xmlns:a16="http://schemas.microsoft.com/office/drawing/2014/main" id="{21558C05-72C5-4174-B2D6-A9F917716EAE}"/>
              </a:ext>
            </a:extLst>
          </p:cNvPr>
          <p:cNvSpPr/>
          <p:nvPr/>
        </p:nvSpPr>
        <p:spPr>
          <a:xfrm>
            <a:off x="7877533" y="5272380"/>
            <a:ext cx="578939" cy="700523"/>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31" name="矩形: 圓角 130">
            <a:extLst>
              <a:ext uri="{FF2B5EF4-FFF2-40B4-BE49-F238E27FC236}">
                <a16:creationId xmlns:a16="http://schemas.microsoft.com/office/drawing/2014/main" id="{55CCE059-FB56-4F6B-ADDE-131552B0A55E}"/>
              </a:ext>
            </a:extLst>
          </p:cNvPr>
          <p:cNvSpPr/>
          <p:nvPr/>
        </p:nvSpPr>
        <p:spPr>
          <a:xfrm>
            <a:off x="8483641" y="5272380"/>
            <a:ext cx="578939" cy="700523"/>
          </a:xfrm>
          <a:prstGeom prst="roundRect">
            <a:avLst>
              <a:gd name="adj" fmla="val 0"/>
            </a:avLst>
          </a:prstGeom>
          <a:solidFill>
            <a:schemeClr val="bg1"/>
          </a:solidFill>
          <a:ln w="28575">
            <a:solidFill>
              <a:srgbClr val="FF000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33" name="文字方塊 132">
            <a:extLst>
              <a:ext uri="{FF2B5EF4-FFF2-40B4-BE49-F238E27FC236}">
                <a16:creationId xmlns:a16="http://schemas.microsoft.com/office/drawing/2014/main" id="{2927B925-3752-4392-963D-1F7E280D01A6}"/>
              </a:ext>
            </a:extLst>
          </p:cNvPr>
          <p:cNvSpPr txBox="1"/>
          <p:nvPr/>
        </p:nvSpPr>
        <p:spPr>
          <a:xfrm>
            <a:off x="7826525" y="5284089"/>
            <a:ext cx="644892"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35" name="文字方塊 134">
            <a:extLst>
              <a:ext uri="{FF2B5EF4-FFF2-40B4-BE49-F238E27FC236}">
                <a16:creationId xmlns:a16="http://schemas.microsoft.com/office/drawing/2014/main" id="{32C7CD50-E663-42BB-86E4-E00E718A02A0}"/>
              </a:ext>
            </a:extLst>
          </p:cNvPr>
          <p:cNvSpPr txBox="1"/>
          <p:nvPr/>
        </p:nvSpPr>
        <p:spPr>
          <a:xfrm>
            <a:off x="8430411" y="5284089"/>
            <a:ext cx="644892" cy="646331"/>
          </a:xfrm>
          <a:prstGeom prst="rect">
            <a:avLst/>
          </a:prstGeom>
          <a:noFill/>
        </p:spPr>
        <p:txBody>
          <a:bodyPr wrap="square">
            <a:spAutoFit/>
          </a:bodyPr>
          <a:lstStyle/>
          <a:p>
            <a:pPr algn="ctr" defTabSz="1329136">
              <a:defRPr/>
            </a:pPr>
            <a:r>
              <a:rPr lang="en-US" altLang="zh-TW" sz="3600">
                <a:solidFill>
                  <a:srgbClr val="007E6C"/>
                </a:solidFill>
                <a:latin typeface="Arial" panose="020B0604020202020204" pitchFamily="34" charset="0"/>
                <a:cs typeface="Arial" panose="020B0604020202020204" pitchFamily="34" charset="0"/>
              </a:rPr>
              <a:t>I</a:t>
            </a:r>
          </a:p>
        </p:txBody>
      </p:sp>
      <p:cxnSp>
        <p:nvCxnSpPr>
          <p:cNvPr id="136" name="直線接點 135">
            <a:extLst>
              <a:ext uri="{FF2B5EF4-FFF2-40B4-BE49-F238E27FC236}">
                <a16:creationId xmlns:a16="http://schemas.microsoft.com/office/drawing/2014/main" id="{58C72E6E-DAA4-479B-81B3-CE60AE00D3EF}"/>
              </a:ext>
            </a:extLst>
          </p:cNvPr>
          <p:cNvCxnSpPr>
            <a:cxnSpLocks/>
          </p:cNvCxnSpPr>
          <p:nvPr/>
        </p:nvCxnSpPr>
        <p:spPr>
          <a:xfrm>
            <a:off x="9589347" y="1905001"/>
            <a:ext cx="0" cy="1426856"/>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EBD0AE3E-5C5B-4304-A923-4182E2C832DA}"/>
              </a:ext>
            </a:extLst>
          </p:cNvPr>
          <p:cNvCxnSpPr>
            <a:cxnSpLocks/>
          </p:cNvCxnSpPr>
          <p:nvPr/>
        </p:nvCxnSpPr>
        <p:spPr>
          <a:xfrm>
            <a:off x="9583911" y="1905001"/>
            <a:ext cx="0" cy="1426856"/>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CDA8A261-E8CA-4FE9-906F-61574861D1FB}"/>
              </a:ext>
            </a:extLst>
          </p:cNvPr>
          <p:cNvCxnSpPr>
            <a:cxnSpLocks/>
          </p:cNvCxnSpPr>
          <p:nvPr/>
        </p:nvCxnSpPr>
        <p:spPr>
          <a:xfrm>
            <a:off x="9589347" y="5071938"/>
            <a:ext cx="0" cy="1420831"/>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D36A3C29-68B8-403F-AB30-7F575F9E1511}"/>
              </a:ext>
            </a:extLst>
          </p:cNvPr>
          <p:cNvCxnSpPr>
            <a:cxnSpLocks/>
          </p:cNvCxnSpPr>
          <p:nvPr/>
        </p:nvCxnSpPr>
        <p:spPr>
          <a:xfrm>
            <a:off x="9583911" y="5071938"/>
            <a:ext cx="0" cy="1420831"/>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47" name="矩形: 圓角 146">
            <a:extLst>
              <a:ext uri="{FF2B5EF4-FFF2-40B4-BE49-F238E27FC236}">
                <a16:creationId xmlns:a16="http://schemas.microsoft.com/office/drawing/2014/main" id="{C090D3F1-0DAA-401E-AF8D-96FC6CC442B2}"/>
              </a:ext>
            </a:extLst>
          </p:cNvPr>
          <p:cNvSpPr/>
          <p:nvPr/>
        </p:nvSpPr>
        <p:spPr>
          <a:xfrm>
            <a:off x="9956279" y="5268995"/>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149" name="文字方塊 148">
            <a:extLst>
              <a:ext uri="{FF2B5EF4-FFF2-40B4-BE49-F238E27FC236}">
                <a16:creationId xmlns:a16="http://schemas.microsoft.com/office/drawing/2014/main" id="{5E3A0E8D-58F0-4C26-8FAA-C180DA3D1DFD}"/>
              </a:ext>
            </a:extLst>
          </p:cNvPr>
          <p:cNvSpPr txBox="1"/>
          <p:nvPr/>
        </p:nvSpPr>
        <p:spPr>
          <a:xfrm>
            <a:off x="10075459" y="5284089"/>
            <a:ext cx="499381" cy="646331"/>
          </a:xfrm>
          <a:prstGeom prst="rect">
            <a:avLst/>
          </a:prstGeom>
          <a:noFill/>
        </p:spPr>
        <p:txBody>
          <a:bodyPr wrap="square">
            <a:spAutoFit/>
          </a:bodyPr>
          <a:lstStyle/>
          <a:p>
            <a:pPr algn="ctr" defTabSz="1329136">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151" name="文字方塊 150">
            <a:extLst>
              <a:ext uri="{FF2B5EF4-FFF2-40B4-BE49-F238E27FC236}">
                <a16:creationId xmlns:a16="http://schemas.microsoft.com/office/drawing/2014/main" id="{4732E02A-CE4D-40E5-8AC2-449A40C2802B}"/>
              </a:ext>
            </a:extLst>
          </p:cNvPr>
          <p:cNvSpPr txBox="1"/>
          <p:nvPr/>
        </p:nvSpPr>
        <p:spPr>
          <a:xfrm>
            <a:off x="7330827" y="6126508"/>
            <a:ext cx="1428596" cy="307777"/>
          </a:xfrm>
          <a:prstGeom prst="rect">
            <a:avLst/>
          </a:prstGeom>
          <a:noFill/>
        </p:spPr>
        <p:txBody>
          <a:bodyPr wrap="none" lIns="91440" tIns="45720" rIns="91440" bIns="45720" rtlCol="0" anchor="t">
            <a:spAutoFit/>
          </a:bodyPr>
          <a:lstStyle/>
          <a:p>
            <a:pPr algn="ctr"/>
            <a:r>
              <a:rPr kumimoji="1" lang="en-US" altLang="zh-TW" sz="1400">
                <a:latin typeface="Arial"/>
                <a:ea typeface="新細明體"/>
                <a:cs typeface="Arial"/>
              </a:rPr>
              <a:t>Pool free space</a:t>
            </a:r>
            <a:endParaRPr lang="zh-TW" altLang="en-US" sz="1400">
              <a:latin typeface="Arial"/>
              <a:ea typeface="新細明體"/>
              <a:cs typeface="Arial"/>
            </a:endParaRPr>
          </a:p>
        </p:txBody>
      </p:sp>
      <p:sp>
        <p:nvSpPr>
          <p:cNvPr id="153" name="文字方塊 152">
            <a:extLst>
              <a:ext uri="{FF2B5EF4-FFF2-40B4-BE49-F238E27FC236}">
                <a16:creationId xmlns:a16="http://schemas.microsoft.com/office/drawing/2014/main" id="{88C0B99B-4BA8-476D-8D93-9B73768B3ECD}"/>
              </a:ext>
            </a:extLst>
          </p:cNvPr>
          <p:cNvSpPr txBox="1"/>
          <p:nvPr/>
        </p:nvSpPr>
        <p:spPr>
          <a:xfrm>
            <a:off x="7330827" y="2939740"/>
            <a:ext cx="1428596" cy="307777"/>
          </a:xfrm>
          <a:prstGeom prst="rect">
            <a:avLst/>
          </a:prstGeom>
          <a:noFill/>
        </p:spPr>
        <p:txBody>
          <a:bodyPr wrap="none" lIns="91440" tIns="45720" rIns="91440" bIns="45720" rtlCol="0" anchor="t">
            <a:spAutoFit/>
          </a:bodyPr>
          <a:lstStyle/>
          <a:p>
            <a:pPr algn="ctr"/>
            <a:r>
              <a:rPr kumimoji="1" lang="en-US" altLang="zh-TW" sz="1400">
                <a:latin typeface="Arial"/>
                <a:ea typeface="新細明體"/>
                <a:cs typeface="Arial"/>
              </a:rPr>
              <a:t>Pool free space</a:t>
            </a:r>
            <a:endParaRPr lang="zh-TW" altLang="en-US" sz="1400">
              <a:latin typeface="Arial"/>
              <a:ea typeface="新細明體"/>
              <a:cs typeface="Arial"/>
            </a:endParaRPr>
          </a:p>
        </p:txBody>
      </p:sp>
      <p:sp>
        <p:nvSpPr>
          <p:cNvPr id="155" name="文字方塊 154">
            <a:extLst>
              <a:ext uri="{FF2B5EF4-FFF2-40B4-BE49-F238E27FC236}">
                <a16:creationId xmlns:a16="http://schemas.microsoft.com/office/drawing/2014/main" id="{08F32600-5B32-4F91-B710-75CF9DF87027}"/>
              </a:ext>
            </a:extLst>
          </p:cNvPr>
          <p:cNvSpPr txBox="1"/>
          <p:nvPr/>
        </p:nvSpPr>
        <p:spPr>
          <a:xfrm>
            <a:off x="9715025" y="2832139"/>
            <a:ext cx="950901" cy="425758"/>
          </a:xfrm>
          <a:prstGeom prst="rect">
            <a:avLst/>
          </a:prstGeom>
          <a:noFill/>
        </p:spPr>
        <p:txBody>
          <a:bodyPr wrap="none" lIns="91440" tIns="45720" rIns="91440" bIns="45720" rtlCol="0" anchor="t">
            <a:spAutoFit/>
          </a:bodyPr>
          <a:lstStyle/>
          <a:p>
            <a:pPr algn="ctr">
              <a:lnSpc>
                <a:spcPts val="1300"/>
              </a:lnSpc>
            </a:pPr>
            <a:r>
              <a:rPr kumimoji="1" lang="en-US" altLang="zh-TW" sz="1400">
                <a:latin typeface="Arial"/>
                <a:ea typeface="新細明體"/>
                <a:cs typeface="Arial"/>
              </a:rPr>
              <a:t>Reserved</a:t>
            </a:r>
            <a:endParaRPr lang="en-US" altLang="zh-TW" sz="1400">
              <a:latin typeface="Arial"/>
              <a:ea typeface="新細明體"/>
              <a:cs typeface="Arial"/>
            </a:endParaRPr>
          </a:p>
          <a:p>
            <a:pPr algn="ctr">
              <a:lnSpc>
                <a:spcPts val="1300"/>
              </a:lnSpc>
            </a:pPr>
            <a:r>
              <a:rPr kumimoji="1" lang="en-US" altLang="zh-TW" sz="1400">
                <a:latin typeface="Arial"/>
                <a:ea typeface="新細明體"/>
                <a:cs typeface="Arial"/>
              </a:rPr>
              <a:t>space</a:t>
            </a:r>
            <a:endParaRPr lang="zh-TW" altLang="en-US" sz="1400">
              <a:latin typeface="Arial"/>
              <a:ea typeface="新細明體"/>
              <a:cs typeface="Arial"/>
            </a:endParaRPr>
          </a:p>
        </p:txBody>
      </p:sp>
      <p:sp>
        <p:nvSpPr>
          <p:cNvPr id="157" name="文字方塊 156">
            <a:extLst>
              <a:ext uri="{FF2B5EF4-FFF2-40B4-BE49-F238E27FC236}">
                <a16:creationId xmlns:a16="http://schemas.microsoft.com/office/drawing/2014/main" id="{5D3AE27B-E411-4656-BBE8-A291A4E3224B}"/>
              </a:ext>
            </a:extLst>
          </p:cNvPr>
          <p:cNvSpPr txBox="1"/>
          <p:nvPr/>
        </p:nvSpPr>
        <p:spPr>
          <a:xfrm>
            <a:off x="9124558" y="6049371"/>
            <a:ext cx="950901" cy="425758"/>
          </a:xfrm>
          <a:prstGeom prst="rect">
            <a:avLst/>
          </a:prstGeom>
          <a:noFill/>
        </p:spPr>
        <p:txBody>
          <a:bodyPr wrap="none" lIns="91440" tIns="45720" rIns="91440" bIns="45720" rtlCol="0" anchor="t">
            <a:spAutoFit/>
          </a:bodyPr>
          <a:lstStyle/>
          <a:p>
            <a:pPr algn="ctr">
              <a:lnSpc>
                <a:spcPts val="1300"/>
              </a:lnSpc>
            </a:pPr>
            <a:r>
              <a:rPr kumimoji="1" lang="en-US" altLang="zh-TW" sz="1400">
                <a:latin typeface="Arial"/>
                <a:ea typeface="新細明體"/>
                <a:cs typeface="Arial"/>
              </a:rPr>
              <a:t>Reserved</a:t>
            </a:r>
            <a:endParaRPr lang="en-US" altLang="zh-TW" sz="1400">
              <a:latin typeface="Arial"/>
              <a:ea typeface="新細明體"/>
              <a:cs typeface="Arial"/>
            </a:endParaRPr>
          </a:p>
          <a:p>
            <a:pPr algn="ctr">
              <a:lnSpc>
                <a:spcPts val="1300"/>
              </a:lnSpc>
            </a:pPr>
            <a:r>
              <a:rPr kumimoji="1" lang="en-US" altLang="zh-TW" sz="1400">
                <a:latin typeface="Arial"/>
                <a:ea typeface="新細明體"/>
                <a:cs typeface="Arial"/>
              </a:rPr>
              <a:t>space</a:t>
            </a:r>
            <a:endParaRPr lang="zh-TW" altLang="en-US" sz="1400">
              <a:latin typeface="Arial"/>
              <a:ea typeface="新細明體"/>
              <a:cs typeface="Arial"/>
            </a:endParaRPr>
          </a:p>
        </p:txBody>
      </p:sp>
      <p:sp>
        <p:nvSpPr>
          <p:cNvPr id="159" name="矩形: 圓角 158">
            <a:extLst>
              <a:ext uri="{FF2B5EF4-FFF2-40B4-BE49-F238E27FC236}">
                <a16:creationId xmlns:a16="http://schemas.microsoft.com/office/drawing/2014/main" id="{8318F138-BBB6-4122-A9B6-BFDAB40F41EC}"/>
              </a:ext>
            </a:extLst>
          </p:cNvPr>
          <p:cNvSpPr/>
          <p:nvPr/>
        </p:nvSpPr>
        <p:spPr>
          <a:xfrm>
            <a:off x="6197265" y="4416146"/>
            <a:ext cx="3750403" cy="543783"/>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61" name="文字方塊 160">
            <a:extLst>
              <a:ext uri="{FF2B5EF4-FFF2-40B4-BE49-F238E27FC236}">
                <a16:creationId xmlns:a16="http://schemas.microsoft.com/office/drawing/2014/main" id="{0B2B6E9F-045F-4B9B-95F7-153910C895F9}"/>
              </a:ext>
            </a:extLst>
          </p:cNvPr>
          <p:cNvSpPr txBox="1"/>
          <p:nvPr/>
        </p:nvSpPr>
        <p:spPr>
          <a:xfrm>
            <a:off x="6256081" y="4419198"/>
            <a:ext cx="3899271" cy="486480"/>
          </a:xfrm>
          <a:prstGeom prst="rect">
            <a:avLst/>
          </a:prstGeom>
          <a:noFill/>
        </p:spPr>
        <p:txBody>
          <a:bodyPr wrap="square" lIns="91440" tIns="45720" rIns="91440" bIns="45720" rtlCol="0" anchor="t">
            <a:spAutoFit/>
          </a:bodyPr>
          <a:lstStyle/>
          <a:p>
            <a:pPr>
              <a:lnSpc>
                <a:spcPts val="1551"/>
              </a:lnSpc>
            </a:pPr>
            <a:r>
              <a:rPr kumimoji="1" lang="en-US" altLang="zh-TW" sz="1200">
                <a:solidFill>
                  <a:srgbClr val="FFFF00"/>
                </a:solidFill>
                <a:latin typeface="Arial"/>
                <a:ea typeface="新細明體"/>
                <a:cs typeface="Arial"/>
              </a:rPr>
              <a:t>1. Write</a:t>
            </a:r>
            <a:r>
              <a:rPr kumimoji="1" lang="en-US" altLang="zh-TW" sz="1200">
                <a:solidFill>
                  <a:srgbClr val="ABE9FF"/>
                </a:solidFill>
                <a:latin typeface="Arial"/>
                <a:ea typeface="新細明體"/>
                <a:cs typeface="Arial"/>
              </a:rPr>
              <a:t> Data E </a:t>
            </a:r>
            <a:r>
              <a:rPr kumimoji="1" lang="en-US" altLang="zh-TW" sz="1200">
                <a:solidFill>
                  <a:srgbClr val="FFFF00"/>
                </a:solidFill>
                <a:latin typeface="Arial"/>
                <a:ea typeface="新細明體"/>
                <a:cs typeface="Arial"/>
              </a:rPr>
              <a:t>to reserved space, return ok.</a:t>
            </a:r>
            <a:br>
              <a:rPr kumimoji="1" lang="en-US" altLang="zh-TW" sz="1200">
                <a:solidFill>
                  <a:srgbClr val="FFFF00"/>
                </a:solidFill>
                <a:latin typeface="Arial"/>
                <a:ea typeface="新細明體"/>
                <a:cs typeface="Arial"/>
              </a:rPr>
            </a:br>
            <a:r>
              <a:rPr kumimoji="1" lang="en-US" altLang="zh-TW" sz="1200">
                <a:solidFill>
                  <a:srgbClr val="FFFF00"/>
                </a:solidFill>
                <a:latin typeface="Arial"/>
                <a:ea typeface="新細明體"/>
                <a:cs typeface="Arial"/>
              </a:rPr>
              <a:t>2. Move </a:t>
            </a:r>
            <a:r>
              <a:rPr kumimoji="1" lang="en-US" altLang="zh-TW" sz="1200">
                <a:solidFill>
                  <a:srgbClr val="ABE9FF"/>
                </a:solidFill>
                <a:latin typeface="Arial"/>
                <a:ea typeface="新細明體"/>
                <a:cs typeface="Arial"/>
              </a:rPr>
              <a:t>Data I </a:t>
            </a:r>
            <a:r>
              <a:rPr kumimoji="1" lang="en-US" altLang="zh-TW" sz="1200">
                <a:solidFill>
                  <a:srgbClr val="FFFF00"/>
                </a:solidFill>
                <a:latin typeface="Arial"/>
                <a:ea typeface="新細明體"/>
                <a:cs typeface="Arial"/>
              </a:rPr>
              <a:t> to keep same reserved size.</a:t>
            </a:r>
            <a:endParaRPr kumimoji="1" lang="zh-TW" altLang="en-US" sz="1200">
              <a:solidFill>
                <a:srgbClr val="FFFF00"/>
              </a:solidFill>
              <a:latin typeface="Arial" panose="020B0604020202020204" pitchFamily="34" charset="0"/>
              <a:cs typeface="Arial" panose="020B0604020202020204" pitchFamily="34" charset="0"/>
            </a:endParaRPr>
          </a:p>
        </p:txBody>
      </p:sp>
      <p:sp>
        <p:nvSpPr>
          <p:cNvPr id="97" name="矩形: 圓角 96">
            <a:extLst>
              <a:ext uri="{FF2B5EF4-FFF2-40B4-BE49-F238E27FC236}">
                <a16:creationId xmlns:a16="http://schemas.microsoft.com/office/drawing/2014/main" id="{B0EEA8F6-4138-43BE-8D0B-F58B968A7982}"/>
              </a:ext>
            </a:extLst>
          </p:cNvPr>
          <p:cNvSpPr/>
          <p:nvPr/>
        </p:nvSpPr>
        <p:spPr>
          <a:xfrm>
            <a:off x="5713173" y="3508055"/>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99" name="文字方塊 98">
            <a:extLst>
              <a:ext uri="{FF2B5EF4-FFF2-40B4-BE49-F238E27FC236}">
                <a16:creationId xmlns:a16="http://schemas.microsoft.com/office/drawing/2014/main" id="{4FE8902F-51A8-4803-A77A-2E6A1F64555D}"/>
              </a:ext>
            </a:extLst>
          </p:cNvPr>
          <p:cNvSpPr txBox="1"/>
          <p:nvPr/>
        </p:nvSpPr>
        <p:spPr>
          <a:xfrm>
            <a:off x="5805458" y="3554399"/>
            <a:ext cx="499381" cy="646331"/>
          </a:xfrm>
          <a:prstGeom prst="rect">
            <a:avLst/>
          </a:prstGeom>
          <a:noFill/>
        </p:spPr>
        <p:txBody>
          <a:bodyPr wrap="square">
            <a:spAutoFit/>
          </a:bodyPr>
          <a:lstStyle/>
          <a:p>
            <a:pPr algn="ctr" defTabSz="1329136">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164" name="文字方塊 163">
            <a:extLst>
              <a:ext uri="{FF2B5EF4-FFF2-40B4-BE49-F238E27FC236}">
                <a16:creationId xmlns:a16="http://schemas.microsoft.com/office/drawing/2014/main" id="{43974D95-091D-446E-8C8D-77046CE98FD6}"/>
              </a:ext>
            </a:extLst>
          </p:cNvPr>
          <p:cNvSpPr txBox="1"/>
          <p:nvPr/>
        </p:nvSpPr>
        <p:spPr>
          <a:xfrm>
            <a:off x="10972650" y="1954730"/>
            <a:ext cx="1053494" cy="558102"/>
          </a:xfrm>
          <a:prstGeom prst="rect">
            <a:avLst/>
          </a:prstGeom>
          <a:noFill/>
        </p:spPr>
        <p:txBody>
          <a:bodyPr wrap="none" rtlCol="0">
            <a:spAutoFit/>
          </a:bodyPr>
          <a:lstStyle/>
          <a:p>
            <a:pPr>
              <a:lnSpc>
                <a:spcPct val="150000"/>
              </a:lnSpc>
              <a:buClr>
                <a:schemeClr val="tx1"/>
              </a:buClr>
              <a:buSzPct val="90000"/>
            </a:pPr>
            <a:r>
              <a:rPr kumimoji="1" lang="en-US" altLang="zh-TW" sz="2300" b="1">
                <a:solidFill>
                  <a:schemeClr val="tx1">
                    <a:lumMod val="85000"/>
                    <a:lumOff val="15000"/>
                  </a:schemeClr>
                </a:solidFill>
                <a:latin typeface="微軟正黑體" panose="020B0604030504040204" pitchFamily="34" charset="-120"/>
                <a:ea typeface="微軟正黑體" panose="020B0604030504040204" pitchFamily="34" charset="-120"/>
              </a:rPr>
              <a:t>w/ </a:t>
            </a:r>
            <a:r>
              <a:rPr kumimoji="1" lang="en-US" altLang="zh-TW"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OP</a:t>
            </a:r>
            <a:endParaRPr kumimoji="1" lang="zh-TW" altLang="en-US" sz="23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6" name="矩形: 圓角 165">
            <a:extLst>
              <a:ext uri="{FF2B5EF4-FFF2-40B4-BE49-F238E27FC236}">
                <a16:creationId xmlns:a16="http://schemas.microsoft.com/office/drawing/2014/main" id="{991F807C-C116-44B1-9273-F0093DF8F66D}"/>
              </a:ext>
            </a:extLst>
          </p:cNvPr>
          <p:cNvSpPr/>
          <p:nvPr/>
        </p:nvSpPr>
        <p:spPr>
          <a:xfrm>
            <a:off x="10901641" y="1994829"/>
            <a:ext cx="1159036" cy="555091"/>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96" name="矩形: 圓角 95">
            <a:extLst>
              <a:ext uri="{FF2B5EF4-FFF2-40B4-BE49-F238E27FC236}">
                <a16:creationId xmlns:a16="http://schemas.microsoft.com/office/drawing/2014/main" id="{D94DA3C2-6BAC-4B94-B8FC-202EB2E5D7DF}"/>
              </a:ext>
            </a:extLst>
          </p:cNvPr>
          <p:cNvSpPr/>
          <p:nvPr/>
        </p:nvSpPr>
        <p:spPr>
          <a:xfrm>
            <a:off x="1625267" y="5268995"/>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p>
        </p:txBody>
      </p:sp>
      <p:sp>
        <p:nvSpPr>
          <p:cNvPr id="98" name="文字方塊 97">
            <a:extLst>
              <a:ext uri="{FF2B5EF4-FFF2-40B4-BE49-F238E27FC236}">
                <a16:creationId xmlns:a16="http://schemas.microsoft.com/office/drawing/2014/main" id="{63931E5B-AD30-4D1A-AC49-46F4F36DAE7F}"/>
              </a:ext>
            </a:extLst>
          </p:cNvPr>
          <p:cNvSpPr txBox="1"/>
          <p:nvPr/>
        </p:nvSpPr>
        <p:spPr>
          <a:xfrm>
            <a:off x="1744446" y="5284089"/>
            <a:ext cx="499381" cy="646331"/>
          </a:xfrm>
          <a:prstGeom prst="rect">
            <a:avLst/>
          </a:prstGeom>
          <a:noFill/>
        </p:spPr>
        <p:txBody>
          <a:bodyPr wrap="square">
            <a:spAutoFit/>
          </a:bodyPr>
          <a:lstStyle/>
          <a:p>
            <a:pPr algn="ctr" defTabSz="1329136">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3" name="箭號: 左-右雙向 2">
            <a:extLst>
              <a:ext uri="{FF2B5EF4-FFF2-40B4-BE49-F238E27FC236}">
                <a16:creationId xmlns:a16="http://schemas.microsoft.com/office/drawing/2014/main" id="{44D4D8F4-A491-4B17-BA10-DBFD16ADC06B}"/>
              </a:ext>
            </a:extLst>
          </p:cNvPr>
          <p:cNvSpPr/>
          <p:nvPr/>
        </p:nvSpPr>
        <p:spPr>
          <a:xfrm>
            <a:off x="9733929" y="2271996"/>
            <a:ext cx="893427" cy="484632"/>
          </a:xfrm>
          <a:prstGeom prst="leftRightArrow">
            <a:avLst/>
          </a:prstGeom>
          <a:gradFill>
            <a:gsLst>
              <a:gs pos="16000">
                <a:srgbClr val="FF581D"/>
              </a:gs>
              <a:gs pos="85000">
                <a:srgbClr val="F04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0FEFF"/>
                </a:solidFill>
                <a:latin typeface="微軟正黑體"/>
                <a:ea typeface="微軟正黑體"/>
                <a:cs typeface="Calibri"/>
              </a:rPr>
              <a:t>10%</a:t>
            </a:r>
            <a:endParaRPr lang="zh-TW" altLang="en-US" sz="1600" b="1">
              <a:solidFill>
                <a:srgbClr val="00FEFF"/>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5" name="圖片 5" descr="一張含有 畫畫 的圖片&#10;&#10;自動產生的描述">
            <a:extLst>
              <a:ext uri="{FF2B5EF4-FFF2-40B4-BE49-F238E27FC236}">
                <a16:creationId xmlns:a16="http://schemas.microsoft.com/office/drawing/2014/main" id="{21E09F39-A72C-453D-B915-F444DE06D8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55868" y="3551033"/>
            <a:ext cx="633133" cy="595033"/>
          </a:xfrm>
          <a:prstGeom prst="rect">
            <a:avLst/>
          </a:prstGeom>
        </p:spPr>
      </p:pic>
      <p:sp>
        <p:nvSpPr>
          <p:cNvPr id="6" name="箭號: 向右 5">
            <a:extLst>
              <a:ext uri="{FF2B5EF4-FFF2-40B4-BE49-F238E27FC236}">
                <a16:creationId xmlns:a16="http://schemas.microsoft.com/office/drawing/2014/main" id="{BBED9585-3EA5-4B46-9B0E-816DDF274C49}"/>
              </a:ext>
            </a:extLst>
          </p:cNvPr>
          <p:cNvSpPr/>
          <p:nvPr/>
        </p:nvSpPr>
        <p:spPr>
          <a:xfrm>
            <a:off x="4167340" y="6018296"/>
            <a:ext cx="619821" cy="177133"/>
          </a:xfrm>
          <a:prstGeom prst="rightArrow">
            <a:avLst>
              <a:gd name="adj1" fmla="val 50000"/>
              <a:gd name="adj2" fmla="val 68813"/>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06" name="箭號: 向右 105">
            <a:extLst>
              <a:ext uri="{FF2B5EF4-FFF2-40B4-BE49-F238E27FC236}">
                <a16:creationId xmlns:a16="http://schemas.microsoft.com/office/drawing/2014/main" id="{ED93DB1B-AD19-4C7E-9B85-4F163D1A7BFA}"/>
              </a:ext>
            </a:extLst>
          </p:cNvPr>
          <p:cNvSpPr/>
          <p:nvPr/>
        </p:nvSpPr>
        <p:spPr>
          <a:xfrm>
            <a:off x="3351553" y="6018296"/>
            <a:ext cx="485351" cy="177133"/>
          </a:xfrm>
          <a:prstGeom prst="rightArrow">
            <a:avLst>
              <a:gd name="adj1" fmla="val 50000"/>
              <a:gd name="adj2" fmla="val 78220"/>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08" name="箭號: 向右 107">
            <a:extLst>
              <a:ext uri="{FF2B5EF4-FFF2-40B4-BE49-F238E27FC236}">
                <a16:creationId xmlns:a16="http://schemas.microsoft.com/office/drawing/2014/main" id="{1E3C5CF4-0EE0-4BD5-AC33-1A2348403A5D}"/>
              </a:ext>
            </a:extLst>
          </p:cNvPr>
          <p:cNvSpPr/>
          <p:nvPr/>
        </p:nvSpPr>
        <p:spPr>
          <a:xfrm>
            <a:off x="2544728" y="6018296"/>
            <a:ext cx="619821" cy="177133"/>
          </a:xfrm>
          <a:prstGeom prst="rightArrow">
            <a:avLst>
              <a:gd name="adj1" fmla="val 50000"/>
              <a:gd name="adj2" fmla="val 71949"/>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8" name="箭號: 左-右雙向 7">
            <a:extLst>
              <a:ext uri="{FF2B5EF4-FFF2-40B4-BE49-F238E27FC236}">
                <a16:creationId xmlns:a16="http://schemas.microsoft.com/office/drawing/2014/main" id="{9CDD3111-5FE5-47DC-B84A-B6899057AE7A}"/>
              </a:ext>
            </a:extLst>
          </p:cNvPr>
          <p:cNvSpPr/>
          <p:nvPr/>
        </p:nvSpPr>
        <p:spPr>
          <a:xfrm>
            <a:off x="9079061" y="5380325"/>
            <a:ext cx="860139" cy="484632"/>
          </a:xfrm>
          <a:prstGeom prst="leftRightArrow">
            <a:avLst/>
          </a:prstGeom>
          <a:gradFill>
            <a:gsLst>
              <a:gs pos="16000">
                <a:srgbClr val="FF581D"/>
              </a:gs>
              <a:gs pos="85000">
                <a:srgbClr val="F04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0FEFF"/>
                </a:solidFill>
                <a:latin typeface="微軟正黑體"/>
                <a:ea typeface="微軟正黑體"/>
                <a:cs typeface="Calibri"/>
              </a:rPr>
              <a:t>10%</a:t>
            </a:r>
            <a:endParaRPr lang="zh-TW" altLang="en-US" sz="1600" b="1">
              <a:solidFill>
                <a:srgbClr val="00FEFF"/>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2954425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C109FE47-2D4D-48CA-B1AC-29C6B9EE71FA}"/>
              </a:ext>
            </a:extLst>
          </p:cNvPr>
          <p:cNvSpPr/>
          <p:nvPr/>
        </p:nvSpPr>
        <p:spPr>
          <a:xfrm rot="10800000">
            <a:off x="644013" y="2846437"/>
            <a:ext cx="11287432" cy="2762863"/>
          </a:xfrm>
          <a:prstGeom prst="roundRect">
            <a:avLst>
              <a:gd name="adj" fmla="val 2575"/>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B364D03F-00B5-864D-8DA1-3C6620035BF7}"/>
              </a:ext>
            </a:extLst>
          </p:cNvPr>
          <p:cNvSpPr>
            <a:spLocks noGrp="1"/>
          </p:cNvSpPr>
          <p:nvPr>
            <p:ph type="title"/>
          </p:nvPr>
        </p:nvSpPr>
        <p:spPr>
          <a:xfrm>
            <a:off x="144855" y="1"/>
            <a:ext cx="11887200" cy="1690688"/>
          </a:xfrm>
        </p:spPr>
        <p:txBody>
          <a:bodyPr>
            <a:normAutofit/>
          </a:bodyPr>
          <a:lstStyle/>
          <a:p>
            <a:r>
              <a:rPr kumimoji="1" lang="en-US" altLang="zh-CN" sz="4800"/>
              <a:t>Write Coalescing</a:t>
            </a:r>
            <a:endParaRPr kumimoji="1" lang="zh-TW" altLang="en-US" sz="4800"/>
          </a:p>
        </p:txBody>
      </p:sp>
      <p:sp>
        <p:nvSpPr>
          <p:cNvPr id="4" name="矩形 3">
            <a:extLst>
              <a:ext uri="{FF2B5EF4-FFF2-40B4-BE49-F238E27FC236}">
                <a16:creationId xmlns:a16="http://schemas.microsoft.com/office/drawing/2014/main" id="{4B96453D-D4F9-CB45-BBF8-ED6C761DB40A}"/>
              </a:ext>
            </a:extLst>
          </p:cNvPr>
          <p:cNvSpPr/>
          <p:nvPr/>
        </p:nvSpPr>
        <p:spPr>
          <a:xfrm>
            <a:off x="6286376" y="3107947"/>
            <a:ext cx="5319504" cy="2239844"/>
          </a:xfrm>
          <a:prstGeom prst="rect">
            <a:avLst/>
          </a:prstGeom>
        </p:spPr>
        <p:txBody>
          <a:bodyPr wrap="square">
            <a:spAutoFit/>
          </a:bodyPr>
          <a:lstStyle/>
          <a:p>
            <a:pPr>
              <a:lnSpc>
                <a:spcPct val="150000"/>
              </a:lnSpc>
            </a:pPr>
            <a:r>
              <a:rPr lang="en-US" altLang="zh-TW" sz="2400" b="1">
                <a:latin typeface="Arial" panose="020B0604020202020204" pitchFamily="34" charset="0"/>
                <a:ea typeface="微軟正黑體" panose="020B0604030504040204" pitchFamily="34" charset="-120"/>
                <a:cs typeface="Arial" panose="020B0604020202020204" pitchFamily="34" charset="0"/>
              </a:rPr>
              <a:t>QNAP exclusive Write Coalescing algorithm that transform all random write to sequential writes along with reduced I/O.</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p:txBody>
      </p:sp>
      <p:pic>
        <p:nvPicPr>
          <p:cNvPr id="6" name="圖片 5" descr="一張含有 螢幕擷取畫面 的圖片&#10;&#10;自動產生的描述">
            <a:extLst>
              <a:ext uri="{FF2B5EF4-FFF2-40B4-BE49-F238E27FC236}">
                <a16:creationId xmlns:a16="http://schemas.microsoft.com/office/drawing/2014/main" id="{E8C60E68-ED8C-4A14-B499-5056E9302B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408" y="1906640"/>
            <a:ext cx="5537403" cy="4951360"/>
          </a:xfrm>
          <a:prstGeom prst="rect">
            <a:avLst/>
          </a:prstGeom>
          <a:effectLst>
            <a:outerShdw blurRad="88900" dist="241300" dir="120000" sx="97000" sy="97000" algn="l" rotWithShape="0">
              <a:prstClr val="black">
                <a:alpha val="40000"/>
              </a:prstClr>
            </a:outerShdw>
          </a:effectLst>
        </p:spPr>
      </p:pic>
    </p:spTree>
    <p:extLst>
      <p:ext uri="{BB962C8B-B14F-4D97-AF65-F5344CB8AC3E}">
        <p14:creationId xmlns:p14="http://schemas.microsoft.com/office/powerpoint/2010/main" val="47369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1853650" y="4235909"/>
            <a:ext cx="11563351" cy="923330"/>
          </a:xfrm>
          <a:prstGeom prst="rect">
            <a:avLst/>
          </a:prstGeom>
        </p:spPr>
        <p:txBody>
          <a:bodyPr wrap="square">
            <a:spAutoFit/>
          </a:bodyPr>
          <a:lstStyle/>
          <a:p>
            <a:pPr algn="ctr"/>
            <a:r>
              <a:rPr lang="en-US" altLang="zh-TW" sz="5400" b="1" spc="300">
                <a:solidFill>
                  <a:schemeClr val="bg1"/>
                </a:solidFill>
                <a:latin typeface="Arial" panose="020B0604020202020204" pitchFamily="34" charset="0"/>
                <a:ea typeface="微軟正黑體" panose="020B0604030504040204" pitchFamily="34" charset="-120"/>
                <a:cs typeface="Arial" panose="020B0604020202020204" pitchFamily="34" charset="0"/>
              </a:rPr>
              <a:t>Data Protection</a:t>
            </a:r>
            <a:endParaRPr lang="zh-TW" altLang="en-US" sz="5400"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32529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4781AA-78F4-2844-BD40-D9E36E9E2B8D}"/>
              </a:ext>
            </a:extLst>
          </p:cNvPr>
          <p:cNvSpPr>
            <a:spLocks noGrp="1"/>
          </p:cNvSpPr>
          <p:nvPr>
            <p:ph type="title"/>
          </p:nvPr>
        </p:nvSpPr>
        <p:spPr/>
        <p:txBody>
          <a:bodyPr>
            <a:normAutofit/>
          </a:bodyPr>
          <a:lstStyle/>
          <a:p>
            <a:pPr>
              <a:lnSpc>
                <a:spcPct val="100000"/>
              </a:lnSpc>
            </a:pPr>
            <a:r>
              <a:rPr lang="en-US" altLang="zh-TW">
                <a:latin typeface="Arial" panose="020B0604020202020204" pitchFamily="34" charset="0"/>
                <a:cs typeface="Arial" panose="020B0604020202020204" pitchFamily="34" charset="0"/>
              </a:rPr>
              <a:t>Snapshot Protection (65,536)</a:t>
            </a:r>
            <a:endParaRPr kumimoji="1" lang="zh-TW" altLang="en-US" sz="3100">
              <a:latin typeface="微軟正黑體"/>
              <a:ea typeface="微軟正黑體"/>
            </a:endParaRPr>
          </a:p>
        </p:txBody>
      </p:sp>
      <p:sp>
        <p:nvSpPr>
          <p:cNvPr id="30" name="矩形 29">
            <a:extLst>
              <a:ext uri="{FF2B5EF4-FFF2-40B4-BE49-F238E27FC236}">
                <a16:creationId xmlns:a16="http://schemas.microsoft.com/office/drawing/2014/main" id="{4BB3F173-72A8-364F-B7AD-9C0A0972B48E}"/>
              </a:ext>
            </a:extLst>
          </p:cNvPr>
          <p:cNvSpPr/>
          <p:nvPr/>
        </p:nvSpPr>
        <p:spPr>
          <a:xfrm rot="16200000">
            <a:off x="1458934" y="2840695"/>
            <a:ext cx="3041327" cy="4254943"/>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8271655B-9934-6D44-BDD1-0C7F10D55AC4}"/>
              </a:ext>
            </a:extLst>
          </p:cNvPr>
          <p:cNvSpPr/>
          <p:nvPr/>
        </p:nvSpPr>
        <p:spPr>
          <a:xfrm rot="16200000">
            <a:off x="2715667" y="163769"/>
            <a:ext cx="527861" cy="4254944"/>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86F973A7-5AF6-3040-91A2-BB54A873B3D1}"/>
              </a:ext>
            </a:extLst>
          </p:cNvPr>
          <p:cNvSpPr/>
          <p:nvPr/>
        </p:nvSpPr>
        <p:spPr>
          <a:xfrm rot="16200000">
            <a:off x="2715667" y="847603"/>
            <a:ext cx="527861" cy="4254943"/>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C16AF5BB-111E-D149-A593-9E09E0C0CCEE}"/>
              </a:ext>
            </a:extLst>
          </p:cNvPr>
          <p:cNvSpPr/>
          <p:nvPr/>
        </p:nvSpPr>
        <p:spPr>
          <a:xfrm>
            <a:off x="969238" y="4301343"/>
            <a:ext cx="1867495" cy="2039989"/>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797EA479-535D-7846-AA73-70D4A665A04F}"/>
              </a:ext>
            </a:extLst>
          </p:cNvPr>
          <p:cNvSpPr/>
          <p:nvPr/>
        </p:nvSpPr>
        <p:spPr>
          <a:xfrm>
            <a:off x="2901578" y="4301343"/>
            <a:ext cx="1867495" cy="2039989"/>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Google Shape;622;p33" descr="一張含有 螢幕擷取畫面 的圖片&#10;&#10;描述是以非常高的可信度產生">
            <a:extLst>
              <a:ext uri="{FF2B5EF4-FFF2-40B4-BE49-F238E27FC236}">
                <a16:creationId xmlns:a16="http://schemas.microsoft.com/office/drawing/2014/main" id="{6A7F51EA-3A06-514B-B3AA-860D8041C484}"/>
              </a:ext>
            </a:extLst>
          </p:cNvPr>
          <p:cNvPicPr preferRelativeResize="0"/>
          <p:nvPr/>
        </p:nvPicPr>
        <p:blipFill rotWithShape="1">
          <a:blip r:embed="rId2">
            <a:alphaModFix/>
          </a:blip>
          <a:srcRect/>
          <a:stretch/>
        </p:blipFill>
        <p:spPr>
          <a:xfrm>
            <a:off x="5293757" y="2887579"/>
            <a:ext cx="6374781" cy="3679595"/>
          </a:xfrm>
          <a:prstGeom prst="rect">
            <a:avLst/>
          </a:prstGeom>
          <a:noFill/>
          <a:ln>
            <a:noFill/>
          </a:ln>
          <a:effectLst>
            <a:outerShdw blurRad="139700" dist="50800" dir="5400000" algn="ctr" rotWithShape="0">
              <a:srgbClr val="000000">
                <a:alpha val="43137"/>
              </a:srgbClr>
            </a:outerShdw>
          </a:effectLst>
        </p:spPr>
      </p:pic>
      <p:sp>
        <p:nvSpPr>
          <p:cNvPr id="36" name="Google Shape;646;p33">
            <a:extLst>
              <a:ext uri="{FF2B5EF4-FFF2-40B4-BE49-F238E27FC236}">
                <a16:creationId xmlns:a16="http://schemas.microsoft.com/office/drawing/2014/main" id="{CF512ED7-5850-2C46-8E44-6850647CCC9D}"/>
              </a:ext>
            </a:extLst>
          </p:cNvPr>
          <p:cNvSpPr txBox="1"/>
          <p:nvPr/>
        </p:nvSpPr>
        <p:spPr>
          <a:xfrm>
            <a:off x="5390000" y="2064697"/>
            <a:ext cx="6318119" cy="1292891"/>
          </a:xfrm>
          <a:prstGeom prst="rect">
            <a:avLst/>
          </a:prstGeom>
          <a:noFill/>
          <a:ln>
            <a:noFill/>
          </a:ln>
        </p:spPr>
        <p:txBody>
          <a:bodyPr spcFirstLastPara="1" wrap="square" lIns="0" tIns="0" rIns="0" bIns="0" anchor="t" anchorCtr="0">
            <a:noAutofit/>
          </a:bodyPr>
          <a:lstStyle/>
          <a:p>
            <a:pPr lvl="0">
              <a:lnSpc>
                <a:spcPts val="2400"/>
              </a:lnSpc>
              <a:buClr>
                <a:srgbClr val="F2F2F2"/>
              </a:buClr>
              <a:buSzPts val="1800"/>
            </a:pPr>
            <a:r>
              <a:rPr lang="en-US" altLang="zh-TW" sz="2000" b="1">
                <a:solidFill>
                  <a:srgbClr val="FF66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 Manager </a:t>
            </a:r>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 operated based on shared folder.​ With [Clone], [Restore] &amp; [Folder Revert] support.​​</a:t>
            </a:r>
            <a:endParaRPr lang="zh-TW" altLang="en-US" sz="2000">
              <a:latin typeface="Arial" panose="020B0604020202020204" pitchFamily="34" charset="0"/>
              <a:ea typeface="微軟正黑體" panose="020B0604030504040204" pitchFamily="34" charset="-120"/>
              <a:cs typeface="Verdana"/>
              <a:sym typeface="Arial" panose="020B0604020202020204" pitchFamily="34" charset="0"/>
            </a:endParaRPr>
          </a:p>
          <a:p>
            <a:pPr>
              <a:lnSpc>
                <a:spcPct val="90000"/>
              </a:lnSpc>
              <a:buClr>
                <a:srgbClr val="F2F2F2"/>
              </a:buClr>
              <a:buSzPts val="1800"/>
            </a:pPr>
            <a:endParaRPr lang="zh-TW" altLang="en-US" sz="1600">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37" name="Google Shape;628;p33">
            <a:extLst>
              <a:ext uri="{FF2B5EF4-FFF2-40B4-BE49-F238E27FC236}">
                <a16:creationId xmlns:a16="http://schemas.microsoft.com/office/drawing/2014/main" id="{29B42C12-7D7D-CA42-8229-F023AD71FBEB}"/>
              </a:ext>
            </a:extLst>
          </p:cNvPr>
          <p:cNvGrpSpPr/>
          <p:nvPr/>
        </p:nvGrpSpPr>
        <p:grpSpPr>
          <a:xfrm>
            <a:off x="3364323" y="5114087"/>
            <a:ext cx="1070717" cy="370660"/>
            <a:chOff x="5308956" y="3452803"/>
            <a:chExt cx="1046404" cy="343200"/>
          </a:xfrm>
        </p:grpSpPr>
        <p:sp>
          <p:nvSpPr>
            <p:cNvPr id="38" name="Google Shape;629;p33">
              <a:extLst>
                <a:ext uri="{FF2B5EF4-FFF2-40B4-BE49-F238E27FC236}">
                  <a16:creationId xmlns:a16="http://schemas.microsoft.com/office/drawing/2014/main" id="{626DF506-A8EF-0242-B8A7-2FDBE7DD960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39" name="Google Shape;630;p33">
              <a:extLst>
                <a:ext uri="{FF2B5EF4-FFF2-40B4-BE49-F238E27FC236}">
                  <a16:creationId xmlns:a16="http://schemas.microsoft.com/office/drawing/2014/main" id="{DC009797-9F00-1A45-B5AA-B2B4F575DF36}"/>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0" name="Google Shape;631;p33">
              <a:extLst>
                <a:ext uri="{FF2B5EF4-FFF2-40B4-BE49-F238E27FC236}">
                  <a16:creationId xmlns:a16="http://schemas.microsoft.com/office/drawing/2014/main" id="{3F447408-EAF0-024C-8676-B9C0728E7F0D}"/>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1" name="Google Shape;632;p33">
            <a:extLst>
              <a:ext uri="{FF2B5EF4-FFF2-40B4-BE49-F238E27FC236}">
                <a16:creationId xmlns:a16="http://schemas.microsoft.com/office/drawing/2014/main" id="{DD024887-7055-454A-8D7A-1B83B80BE60F}"/>
              </a:ext>
            </a:extLst>
          </p:cNvPr>
          <p:cNvGrpSpPr/>
          <p:nvPr/>
        </p:nvGrpSpPr>
        <p:grpSpPr>
          <a:xfrm>
            <a:off x="3366047" y="5484709"/>
            <a:ext cx="1070717" cy="370660"/>
            <a:chOff x="5308956" y="3452803"/>
            <a:chExt cx="1046404" cy="343200"/>
          </a:xfrm>
        </p:grpSpPr>
        <p:sp>
          <p:nvSpPr>
            <p:cNvPr id="42" name="Google Shape;633;p33">
              <a:extLst>
                <a:ext uri="{FF2B5EF4-FFF2-40B4-BE49-F238E27FC236}">
                  <a16:creationId xmlns:a16="http://schemas.microsoft.com/office/drawing/2014/main" id="{CCDADD9F-D182-A64E-AC8F-A36684B1E4D6}"/>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3" name="Google Shape;634;p33">
              <a:extLst>
                <a:ext uri="{FF2B5EF4-FFF2-40B4-BE49-F238E27FC236}">
                  <a16:creationId xmlns:a16="http://schemas.microsoft.com/office/drawing/2014/main" id="{310D6FB6-AA0D-A942-BA1C-706C0795DC5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4" name="Google Shape;635;p33">
              <a:extLst>
                <a:ext uri="{FF2B5EF4-FFF2-40B4-BE49-F238E27FC236}">
                  <a16:creationId xmlns:a16="http://schemas.microsoft.com/office/drawing/2014/main" id="{2A30BE1B-CDD6-3D47-90BC-962492C3C2FD}"/>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grpSp>
      <p:grpSp>
        <p:nvGrpSpPr>
          <p:cNvPr id="45" name="Google Shape;636;p33">
            <a:extLst>
              <a:ext uri="{FF2B5EF4-FFF2-40B4-BE49-F238E27FC236}">
                <a16:creationId xmlns:a16="http://schemas.microsoft.com/office/drawing/2014/main" id="{4930AB0F-700D-284B-A63D-A1A7579A73A6}"/>
              </a:ext>
            </a:extLst>
          </p:cNvPr>
          <p:cNvGrpSpPr/>
          <p:nvPr/>
        </p:nvGrpSpPr>
        <p:grpSpPr>
          <a:xfrm>
            <a:off x="3364323" y="5862617"/>
            <a:ext cx="1070717" cy="370660"/>
            <a:chOff x="5308956" y="3452803"/>
            <a:chExt cx="1046404" cy="343200"/>
          </a:xfrm>
        </p:grpSpPr>
        <p:sp>
          <p:nvSpPr>
            <p:cNvPr id="46" name="Google Shape;637;p33">
              <a:extLst>
                <a:ext uri="{FF2B5EF4-FFF2-40B4-BE49-F238E27FC236}">
                  <a16:creationId xmlns:a16="http://schemas.microsoft.com/office/drawing/2014/main" id="{21E95513-D0C0-0541-8A76-F812A6AC717D}"/>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7" name="Google Shape;638;p33">
              <a:extLst>
                <a:ext uri="{FF2B5EF4-FFF2-40B4-BE49-F238E27FC236}">
                  <a16:creationId xmlns:a16="http://schemas.microsoft.com/office/drawing/2014/main" id="{FD95C5AB-B5D1-C047-ACCD-6FBA75B53FF8}"/>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8" name="Google Shape;639;p33">
              <a:extLst>
                <a:ext uri="{FF2B5EF4-FFF2-40B4-BE49-F238E27FC236}">
                  <a16:creationId xmlns:a16="http://schemas.microsoft.com/office/drawing/2014/main" id="{2095BE5D-BA3C-0F4A-B225-DC88D7D83F5C}"/>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algn="ctr">
                <a:buClr>
                  <a:srgbClr val="000000"/>
                </a:buClr>
                <a:buSzPts val="1867"/>
              </a:pPr>
              <a:endParaRPr sz="1867">
                <a:latin typeface="Arial" panose="020B0604020202020204" pitchFamily="34" charset="0"/>
                <a:ea typeface="微軟正黑體" panose="020B0604030504040204" pitchFamily="34" charset="-120"/>
                <a:cs typeface="Arial"/>
                <a:sym typeface="Arial" panose="020B0604020202020204" pitchFamily="34" charset="0"/>
              </a:endParaRPr>
            </a:p>
          </p:txBody>
        </p:sp>
      </p:grpSp>
      <p:sp>
        <p:nvSpPr>
          <p:cNvPr id="49" name="Google Shape;640;p33">
            <a:extLst>
              <a:ext uri="{FF2B5EF4-FFF2-40B4-BE49-F238E27FC236}">
                <a16:creationId xmlns:a16="http://schemas.microsoft.com/office/drawing/2014/main" id="{6B3855EB-C300-B743-A081-CFF2C2F0D427}"/>
              </a:ext>
            </a:extLst>
          </p:cNvPr>
          <p:cNvSpPr/>
          <p:nvPr/>
        </p:nvSpPr>
        <p:spPr>
          <a:xfrm>
            <a:off x="3484309" y="5348566"/>
            <a:ext cx="764049" cy="619495"/>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algn="ctr">
              <a:buClr>
                <a:srgbClr val="000000"/>
              </a:buClr>
              <a:buSzPts val="2400"/>
            </a:pPr>
            <a:endParaRPr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0" name="Google Shape;641;p33">
            <a:extLst>
              <a:ext uri="{FF2B5EF4-FFF2-40B4-BE49-F238E27FC236}">
                <a16:creationId xmlns:a16="http://schemas.microsoft.com/office/drawing/2014/main" id="{13ABEFF9-8870-BC43-8E3A-478A91F96FD4}"/>
              </a:ext>
            </a:extLst>
          </p:cNvPr>
          <p:cNvSpPr/>
          <p:nvPr/>
        </p:nvSpPr>
        <p:spPr>
          <a:xfrm>
            <a:off x="2941678" y="4369975"/>
            <a:ext cx="1827396" cy="697903"/>
          </a:xfrm>
          <a:prstGeom prst="rect">
            <a:avLst/>
          </a:prstGeom>
          <a:noFill/>
          <a:ln>
            <a:noFill/>
          </a:ln>
        </p:spPr>
        <p:txBody>
          <a:bodyPr spcFirstLastPara="1" wrap="square" lIns="121900" tIns="60925" rIns="121900" bIns="60925" anchor="t" anchorCtr="0">
            <a:noAutofit/>
          </a:bodyPr>
          <a:lstStyle/>
          <a:p>
            <a:pPr marL="0" lvl="1" algn="ctr">
              <a:buClr>
                <a:srgbClr val="F2F2F2"/>
              </a:buClr>
              <a:buSzPts val="550"/>
            </a:pPr>
            <a:r>
              <a:rPr lang="en-US" sz="2000" b="1">
                <a:solidFill>
                  <a:schemeClr val="bg1"/>
                </a:solidFill>
                <a:latin typeface="Arial"/>
                <a:ea typeface="微軟正黑體"/>
                <a:cs typeface="Microsoft JhengHei"/>
                <a:sym typeface="Arial" panose="020B0604020202020204" pitchFamily="34" charset="0"/>
              </a:rPr>
              <a:t>iSCSI / FC LUN </a:t>
            </a:r>
            <a:endParaRPr lang="en-US" altLang="zh-TW" sz="2000" b="1">
              <a:solidFill>
                <a:schemeClr val="bg1"/>
              </a:solidFill>
              <a:latin typeface="Arial"/>
              <a:ea typeface="微軟正黑體"/>
              <a:cs typeface="Arial"/>
              <a:sym typeface="Arial" panose="020B0604020202020204" pitchFamily="34" charset="0"/>
            </a:endParaRPr>
          </a:p>
        </p:txBody>
      </p:sp>
      <p:sp>
        <p:nvSpPr>
          <p:cNvPr id="51" name="Google Shape;642;p33">
            <a:extLst>
              <a:ext uri="{FF2B5EF4-FFF2-40B4-BE49-F238E27FC236}">
                <a16:creationId xmlns:a16="http://schemas.microsoft.com/office/drawing/2014/main" id="{946A6D0B-FC70-FA45-9FF5-9B2B9C5362B5}"/>
              </a:ext>
            </a:extLst>
          </p:cNvPr>
          <p:cNvSpPr/>
          <p:nvPr/>
        </p:nvSpPr>
        <p:spPr>
          <a:xfrm>
            <a:off x="858511" y="4402231"/>
            <a:ext cx="2076781" cy="556639"/>
          </a:xfrm>
          <a:prstGeom prst="rect">
            <a:avLst/>
          </a:prstGeom>
          <a:noFill/>
          <a:ln>
            <a:noFill/>
          </a:ln>
        </p:spPr>
        <p:txBody>
          <a:bodyPr spcFirstLastPara="1" wrap="square" lIns="121900" tIns="60925" rIns="121900" bIns="60925" anchor="t" anchorCtr="0">
            <a:noAutofit/>
          </a:bodyPr>
          <a:lstStyle/>
          <a:p>
            <a:pPr marL="0" lvl="1" algn="ctr">
              <a:buClr>
                <a:srgbClr val="F2F2F2"/>
              </a:buClr>
              <a:buSzPts val="550"/>
            </a:pPr>
            <a:r>
              <a:rPr lang="en-US" altLang="zh-TW" sz="2000" b="1">
                <a:solidFill>
                  <a:schemeClr val="bg1"/>
                </a:solidFill>
                <a:latin typeface="Arial"/>
                <a:ea typeface="微軟正黑體"/>
                <a:cs typeface="Microsoft JhengHei"/>
                <a:sym typeface="Arial" panose="020B0604020202020204" pitchFamily="34" charset="0"/>
              </a:rPr>
              <a:t>Shared Folder</a:t>
            </a:r>
            <a:endParaRPr lang="en-US" sz="2000" b="1">
              <a:solidFill>
                <a:schemeClr val="bg1"/>
              </a:solidFill>
              <a:latin typeface="Arial"/>
              <a:ea typeface="微軟正黑體"/>
              <a:cs typeface="Microsoft JhengHei"/>
            </a:endParaRPr>
          </a:p>
        </p:txBody>
      </p:sp>
      <p:pic>
        <p:nvPicPr>
          <p:cNvPr id="52" name="Google Shape;643;p33">
            <a:extLst>
              <a:ext uri="{FF2B5EF4-FFF2-40B4-BE49-F238E27FC236}">
                <a16:creationId xmlns:a16="http://schemas.microsoft.com/office/drawing/2014/main" id="{6D086DB7-16B4-D140-8653-4E188345D73A}"/>
              </a:ext>
            </a:extLst>
          </p:cNvPr>
          <p:cNvPicPr preferRelativeResize="0"/>
          <p:nvPr/>
        </p:nvPicPr>
        <p:blipFill rotWithShape="1">
          <a:blip r:embed="rId3">
            <a:alphaModFix/>
          </a:blip>
          <a:srcRect/>
          <a:stretch/>
        </p:blipFill>
        <p:spPr>
          <a:xfrm>
            <a:off x="1227406" y="5058632"/>
            <a:ext cx="1227423" cy="1122485"/>
          </a:xfrm>
          <a:prstGeom prst="rect">
            <a:avLst/>
          </a:prstGeom>
          <a:noFill/>
          <a:ln>
            <a:noFill/>
          </a:ln>
        </p:spPr>
      </p:pic>
      <p:sp>
        <p:nvSpPr>
          <p:cNvPr id="53" name="Google Shape;644;p33">
            <a:extLst>
              <a:ext uri="{FF2B5EF4-FFF2-40B4-BE49-F238E27FC236}">
                <a16:creationId xmlns:a16="http://schemas.microsoft.com/office/drawing/2014/main" id="{624B8311-BB32-F04C-8192-E7DA0FF0DD4F}"/>
              </a:ext>
            </a:extLst>
          </p:cNvPr>
          <p:cNvSpPr/>
          <p:nvPr/>
        </p:nvSpPr>
        <p:spPr>
          <a:xfrm>
            <a:off x="1585231" y="5395149"/>
            <a:ext cx="971869" cy="787976"/>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algn="ctr">
              <a:buClr>
                <a:srgbClr val="000000"/>
              </a:buClr>
              <a:buSzPts val="2400"/>
            </a:pPr>
            <a:endParaRPr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4" name="文字方塊 53">
            <a:extLst>
              <a:ext uri="{FF2B5EF4-FFF2-40B4-BE49-F238E27FC236}">
                <a16:creationId xmlns:a16="http://schemas.microsoft.com/office/drawing/2014/main" id="{A47D62DB-7892-104D-8FE3-3BFC404CA841}"/>
              </a:ext>
            </a:extLst>
          </p:cNvPr>
          <p:cNvSpPr txBox="1"/>
          <p:nvPr/>
        </p:nvSpPr>
        <p:spPr>
          <a:xfrm>
            <a:off x="917972" y="3628867"/>
            <a:ext cx="3661509" cy="748795"/>
          </a:xfrm>
          <a:prstGeom prst="rect">
            <a:avLst/>
          </a:prstGeom>
          <a:noFill/>
        </p:spPr>
        <p:txBody>
          <a:bodyPr wrap="square" rtlCol="0" anchor="t">
            <a:spAutoFit/>
          </a:bodyPr>
          <a:lstStyle/>
          <a:p>
            <a:r>
              <a:rPr lang="en-US" altLang="zh-TW" sz="2133">
                <a:solidFill>
                  <a:schemeClr val="bg1"/>
                </a:solidFill>
                <a:latin typeface="Arial"/>
                <a:ea typeface="微軟正黑體"/>
                <a:cs typeface="Arial"/>
                <a:sym typeface="Arial" panose="020B0604020202020204" pitchFamily="34" charset="0"/>
              </a:rPr>
              <a:t>NAS maximum </a:t>
            </a:r>
            <a:r>
              <a:rPr lang="en-US" altLang="zh-TW" sz="2133" b="1">
                <a:solidFill>
                  <a:srgbClr val="FFD41D"/>
                </a:solidFill>
                <a:latin typeface="Arial"/>
                <a:ea typeface="微軟正黑體"/>
                <a:cs typeface="Arial"/>
                <a:sym typeface="Arial" panose="020B0604020202020204" pitchFamily="34" charset="0"/>
              </a:rPr>
              <a:t>65,536</a:t>
            </a:r>
          </a:p>
          <a:p>
            <a:endParaRPr lang="zh-TW" altLang="en-US" sz="2133"/>
          </a:p>
        </p:txBody>
      </p:sp>
      <p:sp>
        <p:nvSpPr>
          <p:cNvPr id="55" name="Google Shape;623;p33">
            <a:extLst>
              <a:ext uri="{FF2B5EF4-FFF2-40B4-BE49-F238E27FC236}">
                <a16:creationId xmlns:a16="http://schemas.microsoft.com/office/drawing/2014/main" id="{C4CEE6BA-D712-F14D-98F7-6C03172BDF9A}"/>
              </a:ext>
            </a:extLst>
          </p:cNvPr>
          <p:cNvSpPr txBox="1"/>
          <p:nvPr/>
        </p:nvSpPr>
        <p:spPr>
          <a:xfrm>
            <a:off x="850383" y="1746824"/>
            <a:ext cx="3980629" cy="1482540"/>
          </a:xfrm>
          <a:prstGeom prst="rect">
            <a:avLst/>
          </a:prstGeom>
          <a:noFill/>
          <a:ln>
            <a:noFill/>
          </a:ln>
        </p:spPr>
        <p:txBody>
          <a:bodyPr spcFirstLastPara="1" wrap="square" lIns="121900" tIns="121900" rIns="121900" bIns="121900" anchor="t" anchorCtr="0">
            <a:noAutofit/>
          </a:bodyPr>
          <a:lstStyle/>
          <a:p>
            <a:pPr marL="76200">
              <a:lnSpc>
                <a:spcPct val="200000"/>
              </a:lnSpc>
              <a:buClr>
                <a:srgbClr val="00B0F0"/>
              </a:buClr>
              <a:buSzPct val="50000"/>
            </a:pPr>
            <a:r>
              <a:rPr lang="en-US" sz="2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Shared Folder Snapshot</a:t>
            </a:r>
            <a:endParaRPr lang="zh-TW" altLang="en-US" sz="2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01597">
              <a:lnSpc>
                <a:spcPct val="200000"/>
              </a:lnSpc>
              <a:buClr>
                <a:srgbClr val="00B0F0"/>
              </a:buClr>
              <a:buSzPct val="50000"/>
            </a:pPr>
            <a:r>
              <a:rPr lang="en-US" sz="2133">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rPr>
              <a:t>LUN Snapshot</a:t>
            </a:r>
            <a:endParaRPr lang="zh-TW" altLang="en-US" sz="2133">
              <a:solidFill>
                <a:srgbClr val="FFFFFF"/>
              </a:solidFill>
              <a:latin typeface="Arial" panose="020B0604020202020204" pitchFamily="34" charset="0"/>
              <a:ea typeface="微軟正黑體" panose="020B0604030504040204" pitchFamily="34" charset="-120"/>
              <a:cs typeface="Microsoft JhengHei"/>
              <a:sym typeface="Arial" panose="020B0604020202020204" pitchFamily="34" charset="0"/>
            </a:endParaRPr>
          </a:p>
        </p:txBody>
      </p:sp>
    </p:spTree>
    <p:extLst>
      <p:ext uri="{BB962C8B-B14F-4D97-AF65-F5344CB8AC3E}">
        <p14:creationId xmlns:p14="http://schemas.microsoft.com/office/powerpoint/2010/main" val="4117759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BF61-B1E8-4F64-A802-A9D9EDAD138E}"/>
              </a:ext>
            </a:extLst>
          </p:cNvPr>
          <p:cNvSpPr>
            <a:spLocks noGrp="1"/>
          </p:cNvSpPr>
          <p:nvPr>
            <p:ph type="title"/>
          </p:nvPr>
        </p:nvSpPr>
        <p:spPr>
          <a:xfrm>
            <a:off x="586409" y="1"/>
            <a:ext cx="11082129" cy="1569472"/>
          </a:xfrm>
        </p:spPr>
        <p:txBody>
          <a:bodyPr>
            <a:normAutofit/>
          </a:bodyPr>
          <a:lstStyle/>
          <a:p>
            <a:r>
              <a:rPr lang="en-US" altLang="zh-TW" sz="4500">
                <a:latin typeface="Arial" panose="020B0604020202020204" pitchFamily="34" charset="0"/>
                <a:cs typeface="Arial" panose="020B0604020202020204" pitchFamily="34" charset="0"/>
                <a:sym typeface="Arial" panose="020B0604020202020204" pitchFamily="34" charset="0"/>
              </a:rPr>
              <a:t>RAID types with even higher security:</a:t>
            </a:r>
            <a:br>
              <a:rPr lang="en-US" altLang="zh-TW" sz="4500">
                <a:latin typeface="Arial" panose="020B0604020202020204" pitchFamily="34" charset="0"/>
                <a:cs typeface="Arial" panose="020B0604020202020204" pitchFamily="34" charset="0"/>
                <a:sym typeface="Arial" panose="020B0604020202020204" pitchFamily="34" charset="0"/>
              </a:rPr>
            </a:br>
            <a:r>
              <a:rPr lang="en-US" altLang="zh-TW" sz="4500">
                <a:latin typeface="Arial" panose="020B0604020202020204" pitchFamily="34" charset="0"/>
                <a:cs typeface="Arial" panose="020B0604020202020204" pitchFamily="34" charset="0"/>
                <a:sym typeface="Arial" panose="020B0604020202020204" pitchFamily="34" charset="0"/>
              </a:rPr>
              <a:t>Triple Parity &amp; Triple Mirror</a:t>
            </a:r>
            <a:endParaRPr lang="zh-TW" altLang="en-US" sz="4500">
              <a:sym typeface="Arial" panose="020B0604020202020204" pitchFamily="34" charset="0"/>
            </a:endParaRPr>
          </a:p>
        </p:txBody>
      </p:sp>
      <p:sp>
        <p:nvSpPr>
          <p:cNvPr id="10" name="TextBox 5">
            <a:extLst>
              <a:ext uri="{FF2B5EF4-FFF2-40B4-BE49-F238E27FC236}">
                <a16:creationId xmlns:a16="http://schemas.microsoft.com/office/drawing/2014/main" id="{6E4D60E2-7FC2-4885-BBA5-B9ADF8C519AA}"/>
              </a:ext>
            </a:extLst>
          </p:cNvPr>
          <p:cNvSpPr txBox="1"/>
          <p:nvPr/>
        </p:nvSpPr>
        <p:spPr>
          <a:xfrm>
            <a:off x="474258" y="1771371"/>
            <a:ext cx="6392977" cy="1015663"/>
          </a:xfrm>
          <a:prstGeom prst="rect">
            <a:avLst/>
          </a:prstGeom>
          <a:noFill/>
        </p:spPr>
        <p:txBody>
          <a:bodyPr wrap="square" rtlCol="0">
            <a:spAutoFit/>
          </a:bodyPr>
          <a:lstStyle/>
          <a:p>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Even if </a:t>
            </a:r>
            <a:r>
              <a:rPr lang="en-US" altLang="zh-TW" sz="2000">
                <a:solidFill>
                  <a:srgbClr val="FF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three hard disks are damaged</a:t>
            </a:r>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the same time, this RAID service can keep going (redundant tolerance of 3 sets of parity information)</a:t>
            </a:r>
            <a:endPar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TextBox 7">
            <a:extLst>
              <a:ext uri="{FF2B5EF4-FFF2-40B4-BE49-F238E27FC236}">
                <a16:creationId xmlns:a16="http://schemas.microsoft.com/office/drawing/2014/main" id="{0A7A38DC-2A03-4557-ABAD-60010E0B1050}"/>
              </a:ext>
            </a:extLst>
          </p:cNvPr>
          <p:cNvSpPr txBox="1"/>
          <p:nvPr/>
        </p:nvSpPr>
        <p:spPr>
          <a:xfrm>
            <a:off x="7571961" y="1733170"/>
            <a:ext cx="3888065" cy="1015663"/>
          </a:xfrm>
          <a:prstGeom prst="rect">
            <a:avLst/>
          </a:prstGeom>
          <a:noFill/>
        </p:spPr>
        <p:txBody>
          <a:bodyPr wrap="square" rtlCol="0">
            <a:spAutoFit/>
          </a:bodyPr>
          <a:lstStyle/>
          <a:p>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 sets of identical data for redundant tolerances, will give you 3 times the protection.</a:t>
            </a:r>
            <a:endPar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矩形: 圓角 22">
            <a:extLst>
              <a:ext uri="{FF2B5EF4-FFF2-40B4-BE49-F238E27FC236}">
                <a16:creationId xmlns:a16="http://schemas.microsoft.com/office/drawing/2014/main" id="{A0928AC2-D565-41B4-B51D-A3EAC8F91973}"/>
              </a:ext>
            </a:extLst>
          </p:cNvPr>
          <p:cNvSpPr/>
          <p:nvPr/>
        </p:nvSpPr>
        <p:spPr>
          <a:xfrm>
            <a:off x="7571961" y="2792778"/>
            <a:ext cx="3888065"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3" name="矩形: 圓角 22">
            <a:extLst>
              <a:ext uri="{FF2B5EF4-FFF2-40B4-BE49-F238E27FC236}">
                <a16:creationId xmlns:a16="http://schemas.microsoft.com/office/drawing/2014/main" id="{EDE355AF-9F09-4893-94D1-945CCE4AFCAA}"/>
              </a:ext>
            </a:extLst>
          </p:cNvPr>
          <p:cNvSpPr/>
          <p:nvPr/>
        </p:nvSpPr>
        <p:spPr>
          <a:xfrm>
            <a:off x="511886" y="2792778"/>
            <a:ext cx="6392977"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12" name="手繪多邊形: 圖案 11">
            <a:extLst>
              <a:ext uri="{FF2B5EF4-FFF2-40B4-BE49-F238E27FC236}">
                <a16:creationId xmlns:a16="http://schemas.microsoft.com/office/drawing/2014/main" id="{88A84A3E-8ACD-4F2E-817C-35DE928EDE9B}"/>
              </a:ext>
            </a:extLst>
          </p:cNvPr>
          <p:cNvSpPr/>
          <p:nvPr/>
        </p:nvSpPr>
        <p:spPr>
          <a:xfrm>
            <a:off x="771809" y="5371173"/>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 name="群組 12">
            <a:extLst>
              <a:ext uri="{FF2B5EF4-FFF2-40B4-BE49-F238E27FC236}">
                <a16:creationId xmlns:a16="http://schemas.microsoft.com/office/drawing/2014/main" id="{C5E121FC-C93F-49BB-98D1-E45B2FC39BDD}"/>
              </a:ext>
            </a:extLst>
          </p:cNvPr>
          <p:cNvGrpSpPr/>
          <p:nvPr/>
        </p:nvGrpSpPr>
        <p:grpSpPr>
          <a:xfrm>
            <a:off x="760281" y="4873564"/>
            <a:ext cx="1086084" cy="670467"/>
            <a:chOff x="-623618" y="2698102"/>
            <a:chExt cx="1189675" cy="734415"/>
          </a:xfrm>
          <a:solidFill>
            <a:srgbClr val="7030A0"/>
          </a:solidFill>
        </p:grpSpPr>
        <p:sp>
          <p:nvSpPr>
            <p:cNvPr id="14" name="手繪多邊形: 圖案 13">
              <a:extLst>
                <a:ext uri="{FF2B5EF4-FFF2-40B4-BE49-F238E27FC236}">
                  <a16:creationId xmlns:a16="http://schemas.microsoft.com/office/drawing/2014/main" id="{EB3FE2F5-55C1-43EC-9631-E81188E5FA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Er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橢圓 14">
              <a:extLst>
                <a:ext uri="{FF2B5EF4-FFF2-40B4-BE49-F238E27FC236}">
                  <a16:creationId xmlns:a16="http://schemas.microsoft.com/office/drawing/2014/main" id="{DBB2E9AF-2B17-462E-8D01-B405227A6C7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6" name="群組 15">
            <a:extLst>
              <a:ext uri="{FF2B5EF4-FFF2-40B4-BE49-F238E27FC236}">
                <a16:creationId xmlns:a16="http://schemas.microsoft.com/office/drawing/2014/main" id="{C89A8E8C-F639-4B90-AB03-6A475A4FDF46}"/>
              </a:ext>
            </a:extLst>
          </p:cNvPr>
          <p:cNvGrpSpPr/>
          <p:nvPr/>
        </p:nvGrpSpPr>
        <p:grpSpPr>
          <a:xfrm>
            <a:off x="760281" y="4530717"/>
            <a:ext cx="1086084" cy="670467"/>
            <a:chOff x="-623618" y="2698102"/>
            <a:chExt cx="1189675" cy="734415"/>
          </a:xfrm>
          <a:solidFill>
            <a:srgbClr val="01507A"/>
          </a:solidFill>
        </p:grpSpPr>
        <p:sp>
          <p:nvSpPr>
            <p:cNvPr id="17" name="手繪多邊形: 圖案 16">
              <a:extLst>
                <a:ext uri="{FF2B5EF4-FFF2-40B4-BE49-F238E27FC236}">
                  <a16:creationId xmlns:a16="http://schemas.microsoft.com/office/drawing/2014/main" id="{100D2568-CAF8-4EFF-8319-28D39694EA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 name="橢圓 17">
              <a:extLst>
                <a:ext uri="{FF2B5EF4-FFF2-40B4-BE49-F238E27FC236}">
                  <a16:creationId xmlns:a16="http://schemas.microsoft.com/office/drawing/2014/main" id="{3F4C1A55-EBDA-4B4B-B1DD-0D039A16C96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 name="群組 18">
            <a:extLst>
              <a:ext uri="{FF2B5EF4-FFF2-40B4-BE49-F238E27FC236}">
                <a16:creationId xmlns:a16="http://schemas.microsoft.com/office/drawing/2014/main" id="{9DC1A87F-C964-41F0-B173-E86A182C9F0A}"/>
              </a:ext>
            </a:extLst>
          </p:cNvPr>
          <p:cNvGrpSpPr/>
          <p:nvPr/>
        </p:nvGrpSpPr>
        <p:grpSpPr>
          <a:xfrm>
            <a:off x="760281" y="4193129"/>
            <a:ext cx="1086084" cy="670467"/>
            <a:chOff x="-623618" y="2698102"/>
            <a:chExt cx="1189675" cy="734415"/>
          </a:xfrm>
          <a:solidFill>
            <a:srgbClr val="0070C0"/>
          </a:solidFill>
        </p:grpSpPr>
        <p:sp>
          <p:nvSpPr>
            <p:cNvPr id="20" name="手繪多邊形: 圖案 19">
              <a:extLst>
                <a:ext uri="{FF2B5EF4-FFF2-40B4-BE49-F238E27FC236}">
                  <a16:creationId xmlns:a16="http://schemas.microsoft.com/office/drawing/2014/main" id="{1D389BEE-56AC-422B-9A5E-7C693FA5099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橢圓 20">
              <a:extLst>
                <a:ext uri="{FF2B5EF4-FFF2-40B4-BE49-F238E27FC236}">
                  <a16:creationId xmlns:a16="http://schemas.microsoft.com/office/drawing/2014/main" id="{D16F67BA-BC48-4436-9197-6AFE76B2155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2" name="群組 21">
            <a:extLst>
              <a:ext uri="{FF2B5EF4-FFF2-40B4-BE49-F238E27FC236}">
                <a16:creationId xmlns:a16="http://schemas.microsoft.com/office/drawing/2014/main" id="{B6818F16-8B60-42B2-A590-D082A7B6D5EE}"/>
              </a:ext>
            </a:extLst>
          </p:cNvPr>
          <p:cNvGrpSpPr/>
          <p:nvPr/>
        </p:nvGrpSpPr>
        <p:grpSpPr>
          <a:xfrm>
            <a:off x="760281" y="3864597"/>
            <a:ext cx="1086084" cy="670467"/>
            <a:chOff x="-623618" y="2698102"/>
            <a:chExt cx="1189675" cy="734415"/>
          </a:xfrm>
          <a:solidFill>
            <a:srgbClr val="00B0F0"/>
          </a:solidFill>
        </p:grpSpPr>
        <p:sp>
          <p:nvSpPr>
            <p:cNvPr id="23" name="手繪多邊形: 圖案 22">
              <a:extLst>
                <a:ext uri="{FF2B5EF4-FFF2-40B4-BE49-F238E27FC236}">
                  <a16:creationId xmlns:a16="http://schemas.microsoft.com/office/drawing/2014/main" id="{205393B1-CD06-4F62-972E-FD7C433B825C}"/>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橢圓 23">
              <a:extLst>
                <a:ext uri="{FF2B5EF4-FFF2-40B4-BE49-F238E27FC236}">
                  <a16:creationId xmlns:a16="http://schemas.microsoft.com/office/drawing/2014/main" id="{4F6F30C3-6CFD-4750-A23E-79F3D7A4F7D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5" name="群組 24">
            <a:extLst>
              <a:ext uri="{FF2B5EF4-FFF2-40B4-BE49-F238E27FC236}">
                <a16:creationId xmlns:a16="http://schemas.microsoft.com/office/drawing/2014/main" id="{895777E8-5276-4CE3-947F-3B2C483846A2}"/>
              </a:ext>
            </a:extLst>
          </p:cNvPr>
          <p:cNvGrpSpPr/>
          <p:nvPr/>
        </p:nvGrpSpPr>
        <p:grpSpPr>
          <a:xfrm>
            <a:off x="760281" y="3525589"/>
            <a:ext cx="1086084" cy="670467"/>
            <a:chOff x="-623618" y="2709825"/>
            <a:chExt cx="1189675" cy="734415"/>
          </a:xfrm>
        </p:grpSpPr>
        <p:sp>
          <p:nvSpPr>
            <p:cNvPr id="26" name="手繪多邊形: 圖案 25">
              <a:extLst>
                <a:ext uri="{FF2B5EF4-FFF2-40B4-BE49-F238E27FC236}">
                  <a16:creationId xmlns:a16="http://schemas.microsoft.com/office/drawing/2014/main" id="{3E80D77D-8585-48F3-AF2C-608DCD0723F8}"/>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橢圓 26">
              <a:extLst>
                <a:ext uri="{FF2B5EF4-FFF2-40B4-BE49-F238E27FC236}">
                  <a16:creationId xmlns:a16="http://schemas.microsoft.com/office/drawing/2014/main" id="{6DE3997F-621A-4B88-AD07-6F7441A8036A}"/>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28" name="矩形 27">
            <a:extLst>
              <a:ext uri="{FF2B5EF4-FFF2-40B4-BE49-F238E27FC236}">
                <a16:creationId xmlns:a16="http://schemas.microsoft.com/office/drawing/2014/main" id="{45B23532-4C71-4826-838B-7E0A47093ADE}"/>
              </a:ext>
            </a:extLst>
          </p:cNvPr>
          <p:cNvSpPr/>
          <p:nvPr/>
        </p:nvSpPr>
        <p:spPr>
          <a:xfrm>
            <a:off x="906961"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CE2A9B6A-C5EB-4EF8-B6AF-2717042ABA91}"/>
              </a:ext>
            </a:extLst>
          </p:cNvPr>
          <p:cNvSpPr/>
          <p:nvPr/>
        </p:nvSpPr>
        <p:spPr>
          <a:xfrm>
            <a:off x="1933331" y="5371173"/>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0" name="群組 29">
            <a:extLst>
              <a:ext uri="{FF2B5EF4-FFF2-40B4-BE49-F238E27FC236}">
                <a16:creationId xmlns:a16="http://schemas.microsoft.com/office/drawing/2014/main" id="{B561046B-C2AD-4809-A1A6-DDBE13CF4464}"/>
              </a:ext>
            </a:extLst>
          </p:cNvPr>
          <p:cNvGrpSpPr/>
          <p:nvPr/>
        </p:nvGrpSpPr>
        <p:grpSpPr>
          <a:xfrm>
            <a:off x="1921802" y="4873564"/>
            <a:ext cx="1086084" cy="670467"/>
            <a:chOff x="-623618" y="2698102"/>
            <a:chExt cx="1189675" cy="734415"/>
          </a:xfrm>
          <a:solidFill>
            <a:srgbClr val="7030A0"/>
          </a:solidFill>
        </p:grpSpPr>
        <p:sp>
          <p:nvSpPr>
            <p:cNvPr id="31" name="手繪多邊形: 圖案 30">
              <a:extLst>
                <a:ext uri="{FF2B5EF4-FFF2-40B4-BE49-F238E27FC236}">
                  <a16:creationId xmlns:a16="http://schemas.microsoft.com/office/drawing/2014/main" id="{753779D1-6502-4C1C-8F87-649472F0C52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橢圓 31">
              <a:extLst>
                <a:ext uri="{FF2B5EF4-FFF2-40B4-BE49-F238E27FC236}">
                  <a16:creationId xmlns:a16="http://schemas.microsoft.com/office/drawing/2014/main" id="{036826EE-747B-4EA8-8318-75986329524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3" name="群組 32">
            <a:extLst>
              <a:ext uri="{FF2B5EF4-FFF2-40B4-BE49-F238E27FC236}">
                <a16:creationId xmlns:a16="http://schemas.microsoft.com/office/drawing/2014/main" id="{6B88CB8D-6064-4EC9-AD58-1C0A63E5DF3F}"/>
              </a:ext>
            </a:extLst>
          </p:cNvPr>
          <p:cNvGrpSpPr/>
          <p:nvPr/>
        </p:nvGrpSpPr>
        <p:grpSpPr>
          <a:xfrm>
            <a:off x="1921802" y="4530717"/>
            <a:ext cx="1086084" cy="670467"/>
            <a:chOff x="-623618" y="2698102"/>
            <a:chExt cx="1189675" cy="734415"/>
          </a:xfrm>
          <a:solidFill>
            <a:srgbClr val="01507A"/>
          </a:solidFill>
        </p:grpSpPr>
        <p:sp>
          <p:nvSpPr>
            <p:cNvPr id="34" name="手繪多邊形: 圖案 33">
              <a:extLst>
                <a:ext uri="{FF2B5EF4-FFF2-40B4-BE49-F238E27FC236}">
                  <a16:creationId xmlns:a16="http://schemas.microsoft.com/office/drawing/2014/main" id="{120C6685-43AF-4EC5-B50F-27B7AAEE810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Dr</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橢圓 34">
              <a:extLst>
                <a:ext uri="{FF2B5EF4-FFF2-40B4-BE49-F238E27FC236}">
                  <a16:creationId xmlns:a16="http://schemas.microsoft.com/office/drawing/2014/main" id="{9E1FB6A6-13A2-461F-9BE1-DF4DFF2341B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6" name="群組 35">
            <a:extLst>
              <a:ext uri="{FF2B5EF4-FFF2-40B4-BE49-F238E27FC236}">
                <a16:creationId xmlns:a16="http://schemas.microsoft.com/office/drawing/2014/main" id="{AB1DCDE8-412E-4D95-8BBB-7790B903FEDD}"/>
              </a:ext>
            </a:extLst>
          </p:cNvPr>
          <p:cNvGrpSpPr/>
          <p:nvPr/>
        </p:nvGrpSpPr>
        <p:grpSpPr>
          <a:xfrm>
            <a:off x="1921802" y="4193129"/>
            <a:ext cx="1086084" cy="670467"/>
            <a:chOff x="-623618" y="2698102"/>
            <a:chExt cx="1189675" cy="734415"/>
          </a:xfrm>
          <a:solidFill>
            <a:srgbClr val="0070C0"/>
          </a:solidFill>
        </p:grpSpPr>
        <p:sp>
          <p:nvSpPr>
            <p:cNvPr id="37" name="手繪多邊形: 圖案 36">
              <a:extLst>
                <a:ext uri="{FF2B5EF4-FFF2-40B4-BE49-F238E27FC236}">
                  <a16:creationId xmlns:a16="http://schemas.microsoft.com/office/drawing/2014/main" id="{70454B04-1A15-40A5-A63A-69AFDD4E024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Cq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橢圓 37">
              <a:extLst>
                <a:ext uri="{FF2B5EF4-FFF2-40B4-BE49-F238E27FC236}">
                  <a16:creationId xmlns:a16="http://schemas.microsoft.com/office/drawing/2014/main" id="{5F8BBE98-4891-4F1B-BAAB-84C6CD9DF37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9" name="群組 38">
            <a:extLst>
              <a:ext uri="{FF2B5EF4-FFF2-40B4-BE49-F238E27FC236}">
                <a16:creationId xmlns:a16="http://schemas.microsoft.com/office/drawing/2014/main" id="{BD33B504-D9D0-414C-9525-8EB8C77C1815}"/>
              </a:ext>
            </a:extLst>
          </p:cNvPr>
          <p:cNvGrpSpPr/>
          <p:nvPr/>
        </p:nvGrpSpPr>
        <p:grpSpPr>
          <a:xfrm>
            <a:off x="1921802" y="3864597"/>
            <a:ext cx="1086084" cy="670467"/>
            <a:chOff x="-623618" y="2698102"/>
            <a:chExt cx="1189675" cy="734415"/>
          </a:xfrm>
          <a:solidFill>
            <a:srgbClr val="00B0F0"/>
          </a:solidFill>
        </p:grpSpPr>
        <p:sp>
          <p:nvSpPr>
            <p:cNvPr id="40" name="手繪多邊形: 圖案 39">
              <a:extLst>
                <a:ext uri="{FF2B5EF4-FFF2-40B4-BE49-F238E27FC236}">
                  <a16:creationId xmlns:a16="http://schemas.microsoft.com/office/drawing/2014/main" id="{A5EDB9D9-FC0E-4E7C-9068-9695A410FA3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橢圓 40">
              <a:extLst>
                <a:ext uri="{FF2B5EF4-FFF2-40B4-BE49-F238E27FC236}">
                  <a16:creationId xmlns:a16="http://schemas.microsoft.com/office/drawing/2014/main" id="{5D7C7E12-1028-4230-BC0B-830BD43CBEC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2" name="群組 41">
            <a:extLst>
              <a:ext uri="{FF2B5EF4-FFF2-40B4-BE49-F238E27FC236}">
                <a16:creationId xmlns:a16="http://schemas.microsoft.com/office/drawing/2014/main" id="{1EC57865-9E2B-47D1-938F-6E63755051B7}"/>
              </a:ext>
            </a:extLst>
          </p:cNvPr>
          <p:cNvGrpSpPr/>
          <p:nvPr/>
        </p:nvGrpSpPr>
        <p:grpSpPr>
          <a:xfrm>
            <a:off x="1921802" y="3525589"/>
            <a:ext cx="1086084" cy="670467"/>
            <a:chOff x="-623618" y="2709825"/>
            <a:chExt cx="1189675" cy="734415"/>
          </a:xfrm>
        </p:grpSpPr>
        <p:sp>
          <p:nvSpPr>
            <p:cNvPr id="43" name="手繪多邊形: 圖案 42">
              <a:extLst>
                <a:ext uri="{FF2B5EF4-FFF2-40B4-BE49-F238E27FC236}">
                  <a16:creationId xmlns:a16="http://schemas.microsoft.com/office/drawing/2014/main" id="{6E92A207-33F2-4714-98C4-D2490DEACF5E}"/>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橢圓 43">
              <a:extLst>
                <a:ext uri="{FF2B5EF4-FFF2-40B4-BE49-F238E27FC236}">
                  <a16:creationId xmlns:a16="http://schemas.microsoft.com/office/drawing/2014/main" id="{758DCFC7-B122-4307-8F7B-FEDD171CBD56}"/>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45" name="矩形 44">
            <a:extLst>
              <a:ext uri="{FF2B5EF4-FFF2-40B4-BE49-F238E27FC236}">
                <a16:creationId xmlns:a16="http://schemas.microsoft.com/office/drawing/2014/main" id="{24992800-7C34-4C55-AEEA-6AC85AEDE0F8}"/>
              </a:ext>
            </a:extLst>
          </p:cNvPr>
          <p:cNvSpPr/>
          <p:nvPr/>
        </p:nvSpPr>
        <p:spPr>
          <a:xfrm>
            <a:off x="2068483"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C757D2E3-A2FB-481E-942F-2C154E03A3F8}"/>
              </a:ext>
            </a:extLst>
          </p:cNvPr>
          <p:cNvSpPr/>
          <p:nvPr/>
        </p:nvSpPr>
        <p:spPr>
          <a:xfrm>
            <a:off x="3116752" y="5371173"/>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7" name="群組 46">
            <a:extLst>
              <a:ext uri="{FF2B5EF4-FFF2-40B4-BE49-F238E27FC236}">
                <a16:creationId xmlns:a16="http://schemas.microsoft.com/office/drawing/2014/main" id="{F2B028E3-0325-4736-88DB-FEF7F2A522F8}"/>
              </a:ext>
            </a:extLst>
          </p:cNvPr>
          <p:cNvGrpSpPr/>
          <p:nvPr/>
        </p:nvGrpSpPr>
        <p:grpSpPr>
          <a:xfrm>
            <a:off x="3105225" y="4873564"/>
            <a:ext cx="1086084" cy="670467"/>
            <a:chOff x="-623618" y="2698102"/>
            <a:chExt cx="1189675" cy="734415"/>
          </a:xfrm>
          <a:solidFill>
            <a:srgbClr val="7030A0"/>
          </a:solidFill>
        </p:grpSpPr>
        <p:sp>
          <p:nvSpPr>
            <p:cNvPr id="48" name="手繪多邊形: 圖案 47">
              <a:extLst>
                <a:ext uri="{FF2B5EF4-FFF2-40B4-BE49-F238E27FC236}">
                  <a16:creationId xmlns:a16="http://schemas.microsoft.com/office/drawing/2014/main" id="{8AD36C3E-8C76-440F-83F5-8C687F60AE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E6C22011-1CE7-401B-8B9F-35115EACF43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0" name="群組 49">
            <a:extLst>
              <a:ext uri="{FF2B5EF4-FFF2-40B4-BE49-F238E27FC236}">
                <a16:creationId xmlns:a16="http://schemas.microsoft.com/office/drawing/2014/main" id="{596E33ED-2739-43D6-AB6E-EA59159AFE08}"/>
              </a:ext>
            </a:extLst>
          </p:cNvPr>
          <p:cNvGrpSpPr/>
          <p:nvPr/>
        </p:nvGrpSpPr>
        <p:grpSpPr>
          <a:xfrm>
            <a:off x="3105225" y="4530717"/>
            <a:ext cx="1086084" cy="670467"/>
            <a:chOff x="-623618" y="2698102"/>
            <a:chExt cx="1189675" cy="734415"/>
          </a:xfrm>
          <a:solidFill>
            <a:srgbClr val="01507A"/>
          </a:solidFill>
        </p:grpSpPr>
        <p:sp>
          <p:nvSpPr>
            <p:cNvPr id="51" name="手繪多邊形: 圖案 50">
              <a:extLst>
                <a:ext uri="{FF2B5EF4-FFF2-40B4-BE49-F238E27FC236}">
                  <a16:creationId xmlns:a16="http://schemas.microsoft.com/office/drawing/2014/main" id="{2A9DC01F-1356-4A87-884E-0BBABEF4786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D1</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2" name="橢圓 51">
              <a:extLst>
                <a:ext uri="{FF2B5EF4-FFF2-40B4-BE49-F238E27FC236}">
                  <a16:creationId xmlns:a16="http://schemas.microsoft.com/office/drawing/2014/main" id="{FA06CEB6-6403-47B6-B15F-BF15BA26B6C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3" name="群組 52">
            <a:extLst>
              <a:ext uri="{FF2B5EF4-FFF2-40B4-BE49-F238E27FC236}">
                <a16:creationId xmlns:a16="http://schemas.microsoft.com/office/drawing/2014/main" id="{E95DE0D0-AE38-4142-BAEE-7517BCE1E9FA}"/>
              </a:ext>
            </a:extLst>
          </p:cNvPr>
          <p:cNvGrpSpPr/>
          <p:nvPr/>
        </p:nvGrpSpPr>
        <p:grpSpPr>
          <a:xfrm>
            <a:off x="3105225" y="4193129"/>
            <a:ext cx="1086084" cy="670467"/>
            <a:chOff x="-623618" y="2698102"/>
            <a:chExt cx="1189675" cy="734415"/>
          </a:xfrm>
          <a:solidFill>
            <a:srgbClr val="0070C0"/>
          </a:solidFill>
        </p:grpSpPr>
        <p:sp>
          <p:nvSpPr>
            <p:cNvPr id="54" name="手繪多邊形: 圖案 53">
              <a:extLst>
                <a:ext uri="{FF2B5EF4-FFF2-40B4-BE49-F238E27FC236}">
                  <a16:creationId xmlns:a16="http://schemas.microsoft.com/office/drawing/2014/main" id="{9A5DDF5B-8BCB-41DC-8FD0-62C286C78C7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橢圓 54">
              <a:extLst>
                <a:ext uri="{FF2B5EF4-FFF2-40B4-BE49-F238E27FC236}">
                  <a16:creationId xmlns:a16="http://schemas.microsoft.com/office/drawing/2014/main" id="{3C9E8F34-0712-4D57-A3C7-F4CED9EC3D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6" name="群組 55">
            <a:extLst>
              <a:ext uri="{FF2B5EF4-FFF2-40B4-BE49-F238E27FC236}">
                <a16:creationId xmlns:a16="http://schemas.microsoft.com/office/drawing/2014/main" id="{A04A4D29-B776-466D-B53A-2C76F478A6D4}"/>
              </a:ext>
            </a:extLst>
          </p:cNvPr>
          <p:cNvGrpSpPr/>
          <p:nvPr/>
        </p:nvGrpSpPr>
        <p:grpSpPr>
          <a:xfrm>
            <a:off x="3105225" y="3864597"/>
            <a:ext cx="1086084" cy="670467"/>
            <a:chOff x="-623618" y="2698102"/>
            <a:chExt cx="1189675" cy="734415"/>
          </a:xfrm>
          <a:solidFill>
            <a:srgbClr val="00B0F0"/>
          </a:solidFill>
        </p:grpSpPr>
        <p:sp>
          <p:nvSpPr>
            <p:cNvPr id="57" name="手繪多邊形: 圖案 56">
              <a:extLst>
                <a:ext uri="{FF2B5EF4-FFF2-40B4-BE49-F238E27FC236}">
                  <a16:creationId xmlns:a16="http://schemas.microsoft.com/office/drawing/2014/main" id="{885CC5A0-8367-448B-B569-1AECBDD4E25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Bq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8" name="橢圓 57">
              <a:extLst>
                <a:ext uri="{FF2B5EF4-FFF2-40B4-BE49-F238E27FC236}">
                  <a16:creationId xmlns:a16="http://schemas.microsoft.com/office/drawing/2014/main" id="{2EF2167E-9686-4D4C-A698-FA928BEA692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59" name="群組 58">
            <a:extLst>
              <a:ext uri="{FF2B5EF4-FFF2-40B4-BE49-F238E27FC236}">
                <a16:creationId xmlns:a16="http://schemas.microsoft.com/office/drawing/2014/main" id="{6E8FC258-C615-4E80-BBB8-02A6D23FD767}"/>
              </a:ext>
            </a:extLst>
          </p:cNvPr>
          <p:cNvGrpSpPr/>
          <p:nvPr/>
        </p:nvGrpSpPr>
        <p:grpSpPr>
          <a:xfrm>
            <a:off x="3105225" y="3525589"/>
            <a:ext cx="1086084" cy="670467"/>
            <a:chOff x="-623618" y="2709825"/>
            <a:chExt cx="1189675" cy="734415"/>
          </a:xfrm>
        </p:grpSpPr>
        <p:sp>
          <p:nvSpPr>
            <p:cNvPr id="60" name="手繪多邊形: 圖案 59">
              <a:extLst>
                <a:ext uri="{FF2B5EF4-FFF2-40B4-BE49-F238E27FC236}">
                  <a16:creationId xmlns:a16="http://schemas.microsoft.com/office/drawing/2014/main" id="{8084D9D6-E417-4F23-AA06-F931472401CE}"/>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Ap</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橢圓 60">
              <a:extLst>
                <a:ext uri="{FF2B5EF4-FFF2-40B4-BE49-F238E27FC236}">
                  <a16:creationId xmlns:a16="http://schemas.microsoft.com/office/drawing/2014/main" id="{0ADB6F7E-AC43-44EA-931A-F4ACB6C0E43C}"/>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62" name="矩形 61">
            <a:extLst>
              <a:ext uri="{FF2B5EF4-FFF2-40B4-BE49-F238E27FC236}">
                <a16:creationId xmlns:a16="http://schemas.microsoft.com/office/drawing/2014/main" id="{FF3A0822-E58A-4807-B9DA-CB450FE997FF}"/>
              </a:ext>
            </a:extLst>
          </p:cNvPr>
          <p:cNvSpPr/>
          <p:nvPr/>
        </p:nvSpPr>
        <p:spPr>
          <a:xfrm>
            <a:off x="3251904"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手繪多邊形: 圖案 62">
            <a:extLst>
              <a:ext uri="{FF2B5EF4-FFF2-40B4-BE49-F238E27FC236}">
                <a16:creationId xmlns:a16="http://schemas.microsoft.com/office/drawing/2014/main" id="{04FE2050-5B74-4982-B4E2-B43942CC2DF6}"/>
              </a:ext>
            </a:extLst>
          </p:cNvPr>
          <p:cNvSpPr/>
          <p:nvPr/>
        </p:nvSpPr>
        <p:spPr>
          <a:xfrm>
            <a:off x="4299356" y="5371173"/>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64" name="群組 63">
            <a:extLst>
              <a:ext uri="{FF2B5EF4-FFF2-40B4-BE49-F238E27FC236}">
                <a16:creationId xmlns:a16="http://schemas.microsoft.com/office/drawing/2014/main" id="{F63E2477-CF3C-48BC-A387-73881594B7F8}"/>
              </a:ext>
            </a:extLst>
          </p:cNvPr>
          <p:cNvGrpSpPr/>
          <p:nvPr/>
        </p:nvGrpSpPr>
        <p:grpSpPr>
          <a:xfrm>
            <a:off x="4287829" y="4873564"/>
            <a:ext cx="1086084" cy="670467"/>
            <a:chOff x="-623618" y="2698102"/>
            <a:chExt cx="1189675" cy="734415"/>
          </a:xfrm>
          <a:solidFill>
            <a:srgbClr val="7030A0"/>
          </a:solidFill>
        </p:grpSpPr>
        <p:sp>
          <p:nvSpPr>
            <p:cNvPr id="65" name="手繪多邊形: 圖案 64">
              <a:extLst>
                <a:ext uri="{FF2B5EF4-FFF2-40B4-BE49-F238E27FC236}">
                  <a16:creationId xmlns:a16="http://schemas.microsoft.com/office/drawing/2014/main" id="{C143C927-E9A4-4CD0-8741-2794614783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Ep</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橢圓 65">
              <a:extLst>
                <a:ext uri="{FF2B5EF4-FFF2-40B4-BE49-F238E27FC236}">
                  <a16:creationId xmlns:a16="http://schemas.microsoft.com/office/drawing/2014/main" id="{8CEB4A41-97D7-44E4-B9F6-20FA7808A04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7" name="群組 66">
            <a:extLst>
              <a:ext uri="{FF2B5EF4-FFF2-40B4-BE49-F238E27FC236}">
                <a16:creationId xmlns:a16="http://schemas.microsoft.com/office/drawing/2014/main" id="{9B9DFAA3-431B-4419-81CA-D1BBD72408F0}"/>
              </a:ext>
            </a:extLst>
          </p:cNvPr>
          <p:cNvGrpSpPr/>
          <p:nvPr/>
        </p:nvGrpSpPr>
        <p:grpSpPr>
          <a:xfrm>
            <a:off x="4287829" y="4530717"/>
            <a:ext cx="1086084" cy="670467"/>
            <a:chOff x="-623618" y="2698102"/>
            <a:chExt cx="1189675" cy="734415"/>
          </a:xfrm>
          <a:solidFill>
            <a:srgbClr val="01507A"/>
          </a:solidFill>
        </p:grpSpPr>
        <p:sp>
          <p:nvSpPr>
            <p:cNvPr id="68" name="手繪多邊形: 圖案 67">
              <a:extLst>
                <a:ext uri="{FF2B5EF4-FFF2-40B4-BE49-F238E27FC236}">
                  <a16:creationId xmlns:a16="http://schemas.microsoft.com/office/drawing/2014/main" id="{D5547DC0-FD72-44C0-A18D-BC192680B67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D2</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9" name="橢圓 68">
              <a:extLst>
                <a:ext uri="{FF2B5EF4-FFF2-40B4-BE49-F238E27FC236}">
                  <a16:creationId xmlns:a16="http://schemas.microsoft.com/office/drawing/2014/main" id="{F41B3B8A-354C-4A3B-A277-F56CC256908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0" name="群組 69">
            <a:extLst>
              <a:ext uri="{FF2B5EF4-FFF2-40B4-BE49-F238E27FC236}">
                <a16:creationId xmlns:a16="http://schemas.microsoft.com/office/drawing/2014/main" id="{99FB2754-4A7D-40F9-B0C3-E09789B2A146}"/>
              </a:ext>
            </a:extLst>
          </p:cNvPr>
          <p:cNvGrpSpPr/>
          <p:nvPr/>
        </p:nvGrpSpPr>
        <p:grpSpPr>
          <a:xfrm>
            <a:off x="4287829" y="4193129"/>
            <a:ext cx="1086084" cy="670467"/>
            <a:chOff x="-623618" y="2698102"/>
            <a:chExt cx="1189675" cy="734415"/>
          </a:xfrm>
          <a:solidFill>
            <a:srgbClr val="0070C0"/>
          </a:solidFill>
        </p:grpSpPr>
        <p:sp>
          <p:nvSpPr>
            <p:cNvPr id="71" name="手繪多邊形: 圖案 70">
              <a:extLst>
                <a:ext uri="{FF2B5EF4-FFF2-40B4-BE49-F238E27FC236}">
                  <a16:creationId xmlns:a16="http://schemas.microsoft.com/office/drawing/2014/main" id="{A2114607-67B0-4417-A76C-9BE8E2017F6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橢圓 71">
              <a:extLst>
                <a:ext uri="{FF2B5EF4-FFF2-40B4-BE49-F238E27FC236}">
                  <a16:creationId xmlns:a16="http://schemas.microsoft.com/office/drawing/2014/main" id="{EB6569FD-32A6-4595-AF93-A355046EFAB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3" name="群組 72">
            <a:extLst>
              <a:ext uri="{FF2B5EF4-FFF2-40B4-BE49-F238E27FC236}">
                <a16:creationId xmlns:a16="http://schemas.microsoft.com/office/drawing/2014/main" id="{25153A25-9872-425B-AEB6-E1DFD7876AEA}"/>
              </a:ext>
            </a:extLst>
          </p:cNvPr>
          <p:cNvGrpSpPr/>
          <p:nvPr/>
        </p:nvGrpSpPr>
        <p:grpSpPr>
          <a:xfrm>
            <a:off x="4287829" y="3864597"/>
            <a:ext cx="1086084" cy="670467"/>
            <a:chOff x="-623618" y="2698102"/>
            <a:chExt cx="1189675" cy="734415"/>
          </a:xfrm>
          <a:solidFill>
            <a:srgbClr val="00B0F0"/>
          </a:solidFill>
        </p:grpSpPr>
        <p:sp>
          <p:nvSpPr>
            <p:cNvPr id="74" name="手繪多邊形: 圖案 73">
              <a:extLst>
                <a:ext uri="{FF2B5EF4-FFF2-40B4-BE49-F238E27FC236}">
                  <a16:creationId xmlns:a16="http://schemas.microsoft.com/office/drawing/2014/main" id="{E497D207-2661-47D5-BC78-77B2164887E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Br</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橢圓 74">
              <a:extLst>
                <a:ext uri="{FF2B5EF4-FFF2-40B4-BE49-F238E27FC236}">
                  <a16:creationId xmlns:a16="http://schemas.microsoft.com/office/drawing/2014/main" id="{63572633-987F-40CD-B48B-DC91DFFB54C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6" name="群組 75">
            <a:extLst>
              <a:ext uri="{FF2B5EF4-FFF2-40B4-BE49-F238E27FC236}">
                <a16:creationId xmlns:a16="http://schemas.microsoft.com/office/drawing/2014/main" id="{64650578-D628-4C1C-880D-166E57DCB4F1}"/>
              </a:ext>
            </a:extLst>
          </p:cNvPr>
          <p:cNvGrpSpPr/>
          <p:nvPr/>
        </p:nvGrpSpPr>
        <p:grpSpPr>
          <a:xfrm>
            <a:off x="4287829" y="3525589"/>
            <a:ext cx="1086084" cy="670467"/>
            <a:chOff x="-623618" y="2709825"/>
            <a:chExt cx="1189675" cy="734415"/>
          </a:xfrm>
        </p:grpSpPr>
        <p:sp>
          <p:nvSpPr>
            <p:cNvPr id="77" name="手繪多邊形: 圖案 76">
              <a:extLst>
                <a:ext uri="{FF2B5EF4-FFF2-40B4-BE49-F238E27FC236}">
                  <a16:creationId xmlns:a16="http://schemas.microsoft.com/office/drawing/2014/main" id="{F8B141BC-D280-4FA8-A84B-FDD5EBF7EDDF}"/>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Aq</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8" name="橢圓 77">
              <a:extLst>
                <a:ext uri="{FF2B5EF4-FFF2-40B4-BE49-F238E27FC236}">
                  <a16:creationId xmlns:a16="http://schemas.microsoft.com/office/drawing/2014/main" id="{3C7CA1F0-E74C-4CFC-A449-2D486729ADBE}"/>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79" name="矩形 78">
            <a:extLst>
              <a:ext uri="{FF2B5EF4-FFF2-40B4-BE49-F238E27FC236}">
                <a16:creationId xmlns:a16="http://schemas.microsoft.com/office/drawing/2014/main" id="{50C34A7B-A892-42FC-8468-305D6A5E0C0E}"/>
              </a:ext>
            </a:extLst>
          </p:cNvPr>
          <p:cNvSpPr/>
          <p:nvPr/>
        </p:nvSpPr>
        <p:spPr>
          <a:xfrm>
            <a:off x="4434508"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4</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手繪多邊形: 圖案 79">
            <a:extLst>
              <a:ext uri="{FF2B5EF4-FFF2-40B4-BE49-F238E27FC236}">
                <a16:creationId xmlns:a16="http://schemas.microsoft.com/office/drawing/2014/main" id="{C0423302-A895-4B5B-B888-6B1916E02918}"/>
              </a:ext>
            </a:extLst>
          </p:cNvPr>
          <p:cNvSpPr/>
          <p:nvPr/>
        </p:nvSpPr>
        <p:spPr>
          <a:xfrm>
            <a:off x="5471825" y="5371173"/>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81" name="群組 80">
            <a:extLst>
              <a:ext uri="{FF2B5EF4-FFF2-40B4-BE49-F238E27FC236}">
                <a16:creationId xmlns:a16="http://schemas.microsoft.com/office/drawing/2014/main" id="{98496BC6-8C4C-4E81-ADEF-A3A16FE33210}"/>
              </a:ext>
            </a:extLst>
          </p:cNvPr>
          <p:cNvGrpSpPr/>
          <p:nvPr/>
        </p:nvGrpSpPr>
        <p:grpSpPr>
          <a:xfrm>
            <a:off x="5470433" y="4873564"/>
            <a:ext cx="1086084" cy="670467"/>
            <a:chOff x="-623618" y="2698102"/>
            <a:chExt cx="1189675" cy="734415"/>
          </a:xfrm>
          <a:solidFill>
            <a:srgbClr val="7030A0"/>
          </a:solidFill>
        </p:grpSpPr>
        <p:sp>
          <p:nvSpPr>
            <p:cNvPr id="82" name="手繪多邊形: 圖案 81">
              <a:extLst>
                <a:ext uri="{FF2B5EF4-FFF2-40B4-BE49-F238E27FC236}">
                  <a16:creationId xmlns:a16="http://schemas.microsoft.com/office/drawing/2014/main" id="{4809B33C-79DE-4180-9739-413EB322929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Arial" panose="020B0604020202020204" pitchFamily="34" charset="0"/>
                  <a:ea typeface="微軟正黑體" panose="020B0604030504040204" pitchFamily="34" charset="-120"/>
                  <a:sym typeface="Arial" panose="020B0604020202020204" pitchFamily="34" charset="0"/>
                </a:rPr>
                <a:t>Eq</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3" name="橢圓 82">
              <a:extLst>
                <a:ext uri="{FF2B5EF4-FFF2-40B4-BE49-F238E27FC236}">
                  <a16:creationId xmlns:a16="http://schemas.microsoft.com/office/drawing/2014/main" id="{D675C6BB-B893-4522-8A1B-2935874FD3F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4" name="群組 83">
            <a:extLst>
              <a:ext uri="{FF2B5EF4-FFF2-40B4-BE49-F238E27FC236}">
                <a16:creationId xmlns:a16="http://schemas.microsoft.com/office/drawing/2014/main" id="{B201951E-2F6D-41C2-9236-5AA1CE118D4F}"/>
              </a:ext>
            </a:extLst>
          </p:cNvPr>
          <p:cNvGrpSpPr/>
          <p:nvPr/>
        </p:nvGrpSpPr>
        <p:grpSpPr>
          <a:xfrm>
            <a:off x="5470433" y="4530717"/>
            <a:ext cx="1086084" cy="670467"/>
            <a:chOff x="-623618" y="2698102"/>
            <a:chExt cx="1189675" cy="734415"/>
          </a:xfrm>
          <a:solidFill>
            <a:srgbClr val="01507A"/>
          </a:solidFill>
        </p:grpSpPr>
        <p:sp>
          <p:nvSpPr>
            <p:cNvPr id="85" name="手繪多邊形: 圖案 84">
              <a:extLst>
                <a:ext uri="{FF2B5EF4-FFF2-40B4-BE49-F238E27FC236}">
                  <a16:creationId xmlns:a16="http://schemas.microsoft.com/office/drawing/2014/main" id="{2AD541D2-F78D-4D57-95C7-A44AB20CE64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Arial" panose="020B0604020202020204" pitchFamily="34" charset="0"/>
                  <a:ea typeface="微軟正黑體" panose="020B0604030504040204" pitchFamily="34" charset="-120"/>
                  <a:sym typeface="Arial" panose="020B0604020202020204" pitchFamily="34" charset="0"/>
                </a:rPr>
                <a:t>Dq</a:t>
              </a:r>
              <a:endParaRPr lang="zh-TW" altLang="en-US" err="1">
                <a:latin typeface="Arial" panose="020B0604020202020204" pitchFamily="34" charset="0"/>
                <a:ea typeface="微軟正黑體" panose="020B0604030504040204" pitchFamily="34" charset="-120"/>
                <a:sym typeface="Arial" panose="020B0604020202020204" pitchFamily="34" charset="0"/>
              </a:endParaRPr>
            </a:p>
          </p:txBody>
        </p:sp>
        <p:sp>
          <p:nvSpPr>
            <p:cNvPr id="86" name="橢圓 85">
              <a:extLst>
                <a:ext uri="{FF2B5EF4-FFF2-40B4-BE49-F238E27FC236}">
                  <a16:creationId xmlns:a16="http://schemas.microsoft.com/office/drawing/2014/main" id="{E52C4256-0C4D-40B3-BD10-F8F0C7274AE1}"/>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7" name="群組 86">
            <a:extLst>
              <a:ext uri="{FF2B5EF4-FFF2-40B4-BE49-F238E27FC236}">
                <a16:creationId xmlns:a16="http://schemas.microsoft.com/office/drawing/2014/main" id="{E7E6713B-F580-43BA-BF3E-616630A1AA72}"/>
              </a:ext>
            </a:extLst>
          </p:cNvPr>
          <p:cNvGrpSpPr/>
          <p:nvPr/>
        </p:nvGrpSpPr>
        <p:grpSpPr>
          <a:xfrm>
            <a:off x="5470433" y="4193129"/>
            <a:ext cx="1086084" cy="670467"/>
            <a:chOff x="-623618" y="2698102"/>
            <a:chExt cx="1189675" cy="734415"/>
          </a:xfrm>
          <a:solidFill>
            <a:srgbClr val="0070C0"/>
          </a:solidFill>
        </p:grpSpPr>
        <p:sp>
          <p:nvSpPr>
            <p:cNvPr id="88" name="手繪多邊形: 圖案 87">
              <a:extLst>
                <a:ext uri="{FF2B5EF4-FFF2-40B4-BE49-F238E27FC236}">
                  <a16:creationId xmlns:a16="http://schemas.microsoft.com/office/drawing/2014/main" id="{B2067C05-C22C-403B-9626-7A7D7798007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C2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9" name="橢圓 88">
              <a:extLst>
                <a:ext uri="{FF2B5EF4-FFF2-40B4-BE49-F238E27FC236}">
                  <a16:creationId xmlns:a16="http://schemas.microsoft.com/office/drawing/2014/main" id="{789A40C9-865F-4C50-92B0-241F06F9B4E0}"/>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0" name="群組 89">
            <a:extLst>
              <a:ext uri="{FF2B5EF4-FFF2-40B4-BE49-F238E27FC236}">
                <a16:creationId xmlns:a16="http://schemas.microsoft.com/office/drawing/2014/main" id="{DB965622-35F0-447E-B099-1AACEF530776}"/>
              </a:ext>
            </a:extLst>
          </p:cNvPr>
          <p:cNvGrpSpPr/>
          <p:nvPr/>
        </p:nvGrpSpPr>
        <p:grpSpPr>
          <a:xfrm>
            <a:off x="5470433" y="3864597"/>
            <a:ext cx="1086084" cy="670467"/>
            <a:chOff x="-623618" y="2698102"/>
            <a:chExt cx="1189675" cy="734415"/>
          </a:xfrm>
          <a:solidFill>
            <a:srgbClr val="00B0F0"/>
          </a:solidFill>
        </p:grpSpPr>
        <p:sp>
          <p:nvSpPr>
            <p:cNvPr id="91" name="手繪多邊形: 圖案 90">
              <a:extLst>
                <a:ext uri="{FF2B5EF4-FFF2-40B4-BE49-F238E27FC236}">
                  <a16:creationId xmlns:a16="http://schemas.microsoft.com/office/drawing/2014/main" id="{EC313764-AD76-48E0-B441-A151EBA1832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B2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2" name="橢圓 91">
              <a:extLst>
                <a:ext uri="{FF2B5EF4-FFF2-40B4-BE49-F238E27FC236}">
                  <a16:creationId xmlns:a16="http://schemas.microsoft.com/office/drawing/2014/main" id="{D89E8941-A73D-40CA-8957-7DF08BCBAE7A}"/>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93" name="群組 92">
            <a:extLst>
              <a:ext uri="{FF2B5EF4-FFF2-40B4-BE49-F238E27FC236}">
                <a16:creationId xmlns:a16="http://schemas.microsoft.com/office/drawing/2014/main" id="{35108676-D5A2-43FC-8DA8-67C9998AB169}"/>
              </a:ext>
            </a:extLst>
          </p:cNvPr>
          <p:cNvGrpSpPr/>
          <p:nvPr/>
        </p:nvGrpSpPr>
        <p:grpSpPr>
          <a:xfrm>
            <a:off x="5470433" y="3525589"/>
            <a:ext cx="1086084" cy="670467"/>
            <a:chOff x="-623618" y="2709825"/>
            <a:chExt cx="1189675" cy="734415"/>
          </a:xfrm>
        </p:grpSpPr>
        <p:sp>
          <p:nvSpPr>
            <p:cNvPr id="94" name="手繪多邊形: 圖案 93">
              <a:extLst>
                <a:ext uri="{FF2B5EF4-FFF2-40B4-BE49-F238E27FC236}">
                  <a16:creationId xmlns:a16="http://schemas.microsoft.com/office/drawing/2014/main" id="{3FDA0600-CB8F-4EF4-8A0B-1EA4F5957366}"/>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Arial" panose="020B0604020202020204" pitchFamily="34" charset="0"/>
                  <a:ea typeface="微軟正黑體" panose="020B0604030504040204" pitchFamily="34" charset="-120"/>
                  <a:sym typeface="Arial" panose="020B0604020202020204" pitchFamily="34" charset="0"/>
                </a:rPr>
                <a:t>Ar</a:t>
              </a:r>
              <a:endParaRPr lang="zh-TW" altLang="en-US" err="1">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5" name="橢圓 94">
              <a:extLst>
                <a:ext uri="{FF2B5EF4-FFF2-40B4-BE49-F238E27FC236}">
                  <a16:creationId xmlns:a16="http://schemas.microsoft.com/office/drawing/2014/main" id="{FB90AFF5-68E9-4250-BB64-B08CADA73DAF}"/>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96" name="矩形 95">
            <a:extLst>
              <a:ext uri="{FF2B5EF4-FFF2-40B4-BE49-F238E27FC236}">
                <a16:creationId xmlns:a16="http://schemas.microsoft.com/office/drawing/2014/main" id="{2F92304F-B1E0-4060-A023-2568C84A3122}"/>
              </a:ext>
            </a:extLst>
          </p:cNvPr>
          <p:cNvSpPr/>
          <p:nvPr/>
        </p:nvSpPr>
        <p:spPr>
          <a:xfrm>
            <a:off x="5617112"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5</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7" name="矩形 96">
            <a:extLst>
              <a:ext uri="{FF2B5EF4-FFF2-40B4-BE49-F238E27FC236}">
                <a16:creationId xmlns:a16="http://schemas.microsoft.com/office/drawing/2014/main" id="{485B3A9A-7287-4A4D-B787-5B1EB80B8F90}"/>
              </a:ext>
            </a:extLst>
          </p:cNvPr>
          <p:cNvSpPr/>
          <p:nvPr/>
        </p:nvSpPr>
        <p:spPr>
          <a:xfrm>
            <a:off x="2491121" y="2836013"/>
            <a:ext cx="2101319"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Parity</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98" name="接點: 肘形 97">
            <a:extLst>
              <a:ext uri="{FF2B5EF4-FFF2-40B4-BE49-F238E27FC236}">
                <a16:creationId xmlns:a16="http://schemas.microsoft.com/office/drawing/2014/main" id="{F188A70C-6A1C-45F4-A074-6B16D0D40F2C}"/>
              </a:ext>
            </a:extLst>
          </p:cNvPr>
          <p:cNvCxnSpPr>
            <a:cxnSpLocks/>
          </p:cNvCxnSpPr>
          <p:nvPr/>
        </p:nvCxnSpPr>
        <p:spPr>
          <a:xfrm>
            <a:off x="3852687" y="3332655"/>
            <a:ext cx="2268887" cy="385283"/>
          </a:xfrm>
          <a:prstGeom prst="bentConnector3">
            <a:avLst>
              <a:gd name="adj1" fmla="val 94340"/>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F0C8E18C-0AE3-478E-B64D-DF628A0CC4EE}"/>
              </a:ext>
            </a:extLst>
          </p:cNvPr>
          <p:cNvCxnSpPr>
            <a:cxnSpLocks/>
          </p:cNvCxnSpPr>
          <p:nvPr/>
        </p:nvCxnSpPr>
        <p:spPr>
          <a:xfrm>
            <a:off x="4794488" y="3343358"/>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0" name="接點: 肘形 99">
            <a:extLst>
              <a:ext uri="{FF2B5EF4-FFF2-40B4-BE49-F238E27FC236}">
                <a16:creationId xmlns:a16="http://schemas.microsoft.com/office/drawing/2014/main" id="{939F25A4-8D94-45FA-8BF7-EAA74B2CC775}"/>
              </a:ext>
            </a:extLst>
          </p:cNvPr>
          <p:cNvCxnSpPr>
            <a:cxnSpLocks/>
          </p:cNvCxnSpPr>
          <p:nvPr/>
        </p:nvCxnSpPr>
        <p:spPr>
          <a:xfrm rot="10800000" flipV="1">
            <a:off x="1316243" y="3332655"/>
            <a:ext cx="2589957" cy="363880"/>
          </a:xfrm>
          <a:prstGeom prst="bentConnector3">
            <a:avLst>
              <a:gd name="adj1" fmla="val 100413"/>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9EA6229E-A572-41B9-A9B8-C494E8570D59}"/>
              </a:ext>
            </a:extLst>
          </p:cNvPr>
          <p:cNvCxnSpPr>
            <a:cxnSpLocks/>
          </p:cNvCxnSpPr>
          <p:nvPr/>
        </p:nvCxnSpPr>
        <p:spPr>
          <a:xfrm flipH="1">
            <a:off x="2446645" y="3343358"/>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3C0707C8-D50C-4B2C-904D-D3A51322DD07}"/>
              </a:ext>
            </a:extLst>
          </p:cNvPr>
          <p:cNvCxnSpPr>
            <a:cxnSpLocks/>
          </p:cNvCxnSpPr>
          <p:nvPr/>
        </p:nvCxnSpPr>
        <p:spPr>
          <a:xfrm flipH="1">
            <a:off x="3670747" y="3343358"/>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103" name="手繪多邊形: 圖案 102">
            <a:extLst>
              <a:ext uri="{FF2B5EF4-FFF2-40B4-BE49-F238E27FC236}">
                <a16:creationId xmlns:a16="http://schemas.microsoft.com/office/drawing/2014/main" id="{3CE9FDD9-8CC5-48F1-A339-47F002D74765}"/>
              </a:ext>
            </a:extLst>
          </p:cNvPr>
          <p:cNvSpPr/>
          <p:nvPr/>
        </p:nvSpPr>
        <p:spPr>
          <a:xfrm>
            <a:off x="7757531" y="5013275"/>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04" name="橢圓 103">
            <a:extLst>
              <a:ext uri="{FF2B5EF4-FFF2-40B4-BE49-F238E27FC236}">
                <a16:creationId xmlns:a16="http://schemas.microsoft.com/office/drawing/2014/main" id="{031A9B3B-0C16-414A-A958-E33366D03761}"/>
              </a:ext>
            </a:extLst>
          </p:cNvPr>
          <p:cNvSpPr/>
          <p:nvPr/>
        </p:nvSpPr>
        <p:spPr>
          <a:xfrm>
            <a:off x="7746002" y="4872745"/>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05" name="群組 104">
            <a:extLst>
              <a:ext uri="{FF2B5EF4-FFF2-40B4-BE49-F238E27FC236}">
                <a16:creationId xmlns:a16="http://schemas.microsoft.com/office/drawing/2014/main" id="{337F2D74-D8BB-4FFC-A2E0-4AD2B0D9B2B1}"/>
              </a:ext>
            </a:extLst>
          </p:cNvPr>
          <p:cNvGrpSpPr/>
          <p:nvPr/>
        </p:nvGrpSpPr>
        <p:grpSpPr>
          <a:xfrm>
            <a:off x="7746002" y="4529900"/>
            <a:ext cx="1086084" cy="670467"/>
            <a:chOff x="-623618" y="2698102"/>
            <a:chExt cx="1189675" cy="734415"/>
          </a:xfrm>
          <a:solidFill>
            <a:srgbClr val="01507A"/>
          </a:solidFill>
        </p:grpSpPr>
        <p:sp>
          <p:nvSpPr>
            <p:cNvPr id="106" name="手繪多邊形: 圖案 105">
              <a:extLst>
                <a:ext uri="{FF2B5EF4-FFF2-40B4-BE49-F238E27FC236}">
                  <a16:creationId xmlns:a16="http://schemas.microsoft.com/office/drawing/2014/main" id="{E1C84CAD-338D-4725-9393-29245F32961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7" name="橢圓 106" hidden="1">
              <a:extLst>
                <a:ext uri="{FF2B5EF4-FFF2-40B4-BE49-F238E27FC236}">
                  <a16:creationId xmlns:a16="http://schemas.microsoft.com/office/drawing/2014/main" id="{8A1DBD80-324D-48AE-BC85-1C38D47D98D7}"/>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08" name="群組 107">
            <a:extLst>
              <a:ext uri="{FF2B5EF4-FFF2-40B4-BE49-F238E27FC236}">
                <a16:creationId xmlns:a16="http://schemas.microsoft.com/office/drawing/2014/main" id="{2A0B6903-88E1-42D5-9B50-62F25A065D61}"/>
              </a:ext>
            </a:extLst>
          </p:cNvPr>
          <p:cNvGrpSpPr/>
          <p:nvPr/>
        </p:nvGrpSpPr>
        <p:grpSpPr>
          <a:xfrm>
            <a:off x="7746002" y="4192311"/>
            <a:ext cx="1086084" cy="670467"/>
            <a:chOff x="-623618" y="2698102"/>
            <a:chExt cx="1189675" cy="734415"/>
          </a:xfrm>
          <a:solidFill>
            <a:srgbClr val="0070C0"/>
          </a:solidFill>
        </p:grpSpPr>
        <p:sp>
          <p:nvSpPr>
            <p:cNvPr id="109" name="手繪多邊形: 圖案 108">
              <a:extLst>
                <a:ext uri="{FF2B5EF4-FFF2-40B4-BE49-F238E27FC236}">
                  <a16:creationId xmlns:a16="http://schemas.microsoft.com/office/drawing/2014/main" id="{C3FBBEB8-1020-422D-ADDD-15BEB1F1394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0" name="橢圓 109">
              <a:extLst>
                <a:ext uri="{FF2B5EF4-FFF2-40B4-BE49-F238E27FC236}">
                  <a16:creationId xmlns:a16="http://schemas.microsoft.com/office/drawing/2014/main" id="{4BD3AE5C-D90C-45F3-83F8-2FE1A61D1FA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1" name="群組 110">
            <a:extLst>
              <a:ext uri="{FF2B5EF4-FFF2-40B4-BE49-F238E27FC236}">
                <a16:creationId xmlns:a16="http://schemas.microsoft.com/office/drawing/2014/main" id="{C57B5197-F7B8-4CB9-AE76-9B907198FC1E}"/>
              </a:ext>
            </a:extLst>
          </p:cNvPr>
          <p:cNvGrpSpPr/>
          <p:nvPr/>
        </p:nvGrpSpPr>
        <p:grpSpPr>
          <a:xfrm>
            <a:off x="7746002" y="3863780"/>
            <a:ext cx="1086084" cy="670467"/>
            <a:chOff x="-623618" y="2698102"/>
            <a:chExt cx="1189675" cy="734415"/>
          </a:xfrm>
          <a:solidFill>
            <a:srgbClr val="00B0F0"/>
          </a:solidFill>
        </p:grpSpPr>
        <p:sp>
          <p:nvSpPr>
            <p:cNvPr id="112" name="手繪多邊形: 圖案 111">
              <a:extLst>
                <a:ext uri="{FF2B5EF4-FFF2-40B4-BE49-F238E27FC236}">
                  <a16:creationId xmlns:a16="http://schemas.microsoft.com/office/drawing/2014/main" id="{6824829F-021B-4454-BA71-507DEC998B4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3" name="橢圓 112">
              <a:extLst>
                <a:ext uri="{FF2B5EF4-FFF2-40B4-BE49-F238E27FC236}">
                  <a16:creationId xmlns:a16="http://schemas.microsoft.com/office/drawing/2014/main" id="{5C0955E4-147A-49E4-9664-B6AC6FF9699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4" name="群組 113">
            <a:extLst>
              <a:ext uri="{FF2B5EF4-FFF2-40B4-BE49-F238E27FC236}">
                <a16:creationId xmlns:a16="http://schemas.microsoft.com/office/drawing/2014/main" id="{485D654E-BC95-4218-BD4C-2FAAC3CBDB74}"/>
              </a:ext>
            </a:extLst>
          </p:cNvPr>
          <p:cNvGrpSpPr/>
          <p:nvPr/>
        </p:nvGrpSpPr>
        <p:grpSpPr>
          <a:xfrm>
            <a:off x="7746002" y="3524771"/>
            <a:ext cx="1086084" cy="670467"/>
            <a:chOff x="-623618" y="2709825"/>
            <a:chExt cx="1189675" cy="734415"/>
          </a:xfrm>
          <a:solidFill>
            <a:srgbClr val="00FFFF"/>
          </a:solidFill>
        </p:grpSpPr>
        <p:sp>
          <p:nvSpPr>
            <p:cNvPr id="115" name="手繪多邊形: 圖案 114">
              <a:extLst>
                <a:ext uri="{FF2B5EF4-FFF2-40B4-BE49-F238E27FC236}">
                  <a16:creationId xmlns:a16="http://schemas.microsoft.com/office/drawing/2014/main" id="{9262D71D-F836-4272-B6DE-9F7B28E01B93}"/>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6" name="橢圓 115">
              <a:extLst>
                <a:ext uri="{FF2B5EF4-FFF2-40B4-BE49-F238E27FC236}">
                  <a16:creationId xmlns:a16="http://schemas.microsoft.com/office/drawing/2014/main" id="{0B9A20B9-890D-43C1-9805-B635AB6E9564}"/>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17" name="矩形 116">
            <a:extLst>
              <a:ext uri="{FF2B5EF4-FFF2-40B4-BE49-F238E27FC236}">
                <a16:creationId xmlns:a16="http://schemas.microsoft.com/office/drawing/2014/main" id="{CB1170FB-DD06-47A5-A5C3-877C7C67551B}"/>
              </a:ext>
            </a:extLst>
          </p:cNvPr>
          <p:cNvSpPr/>
          <p:nvPr/>
        </p:nvSpPr>
        <p:spPr>
          <a:xfrm>
            <a:off x="7892681"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1</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8" name="手繪多邊形: 圖案 117">
            <a:extLst>
              <a:ext uri="{FF2B5EF4-FFF2-40B4-BE49-F238E27FC236}">
                <a16:creationId xmlns:a16="http://schemas.microsoft.com/office/drawing/2014/main" id="{BB80AB41-90F0-4031-907A-1DD8BEEB7C2B}"/>
              </a:ext>
            </a:extLst>
          </p:cNvPr>
          <p:cNvSpPr/>
          <p:nvPr/>
        </p:nvSpPr>
        <p:spPr>
          <a:xfrm>
            <a:off x="8927857" y="5048057"/>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19" name="橢圓 118">
            <a:extLst>
              <a:ext uri="{FF2B5EF4-FFF2-40B4-BE49-F238E27FC236}">
                <a16:creationId xmlns:a16="http://schemas.microsoft.com/office/drawing/2014/main" id="{C7D419BF-11EF-4A84-9F59-33448510FD70}"/>
              </a:ext>
            </a:extLst>
          </p:cNvPr>
          <p:cNvSpPr/>
          <p:nvPr/>
        </p:nvSpPr>
        <p:spPr>
          <a:xfrm>
            <a:off x="8916332" y="4907528"/>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20" name="群組 119">
            <a:extLst>
              <a:ext uri="{FF2B5EF4-FFF2-40B4-BE49-F238E27FC236}">
                <a16:creationId xmlns:a16="http://schemas.microsoft.com/office/drawing/2014/main" id="{85765CA5-75DA-49AE-8C33-3CD51CC98DA9}"/>
              </a:ext>
            </a:extLst>
          </p:cNvPr>
          <p:cNvGrpSpPr/>
          <p:nvPr/>
        </p:nvGrpSpPr>
        <p:grpSpPr>
          <a:xfrm>
            <a:off x="8916331" y="4564683"/>
            <a:ext cx="1086084" cy="670467"/>
            <a:chOff x="-623618" y="2698102"/>
            <a:chExt cx="1189675" cy="734415"/>
          </a:xfrm>
          <a:solidFill>
            <a:srgbClr val="01507A"/>
          </a:solidFill>
        </p:grpSpPr>
        <p:sp>
          <p:nvSpPr>
            <p:cNvPr id="121" name="手繪多邊形: 圖案 120">
              <a:extLst>
                <a:ext uri="{FF2B5EF4-FFF2-40B4-BE49-F238E27FC236}">
                  <a16:creationId xmlns:a16="http://schemas.microsoft.com/office/drawing/2014/main" id="{EB0DDD41-36F1-4B65-AC6F-3EA8042AFA2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2" name="橢圓 121">
              <a:extLst>
                <a:ext uri="{FF2B5EF4-FFF2-40B4-BE49-F238E27FC236}">
                  <a16:creationId xmlns:a16="http://schemas.microsoft.com/office/drawing/2014/main" id="{3622275C-9BDD-4E0D-A367-57216A147E7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3" name="群組 122">
            <a:extLst>
              <a:ext uri="{FF2B5EF4-FFF2-40B4-BE49-F238E27FC236}">
                <a16:creationId xmlns:a16="http://schemas.microsoft.com/office/drawing/2014/main" id="{DC993824-F36A-4425-B86E-B45750281415}"/>
              </a:ext>
            </a:extLst>
          </p:cNvPr>
          <p:cNvGrpSpPr/>
          <p:nvPr/>
        </p:nvGrpSpPr>
        <p:grpSpPr>
          <a:xfrm>
            <a:off x="8916331" y="4227093"/>
            <a:ext cx="1086084" cy="670467"/>
            <a:chOff x="-623618" y="2698102"/>
            <a:chExt cx="1189675" cy="734415"/>
          </a:xfrm>
          <a:solidFill>
            <a:srgbClr val="0070C0"/>
          </a:solidFill>
        </p:grpSpPr>
        <p:sp>
          <p:nvSpPr>
            <p:cNvPr id="124" name="手繪多邊形: 圖案 123">
              <a:extLst>
                <a:ext uri="{FF2B5EF4-FFF2-40B4-BE49-F238E27FC236}">
                  <a16:creationId xmlns:a16="http://schemas.microsoft.com/office/drawing/2014/main" id="{5574FADD-4964-4850-A170-921E686BA09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5" name="橢圓 124">
              <a:extLst>
                <a:ext uri="{FF2B5EF4-FFF2-40B4-BE49-F238E27FC236}">
                  <a16:creationId xmlns:a16="http://schemas.microsoft.com/office/drawing/2014/main" id="{ACAC9C10-0254-4B17-AD20-4F588420DE1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6" name="群組 125">
            <a:extLst>
              <a:ext uri="{FF2B5EF4-FFF2-40B4-BE49-F238E27FC236}">
                <a16:creationId xmlns:a16="http://schemas.microsoft.com/office/drawing/2014/main" id="{10A19E90-A015-4770-98D0-B6B894095276}"/>
              </a:ext>
            </a:extLst>
          </p:cNvPr>
          <p:cNvGrpSpPr/>
          <p:nvPr/>
        </p:nvGrpSpPr>
        <p:grpSpPr>
          <a:xfrm>
            <a:off x="8916331" y="3898563"/>
            <a:ext cx="1086084" cy="670467"/>
            <a:chOff x="-623618" y="2698102"/>
            <a:chExt cx="1189675" cy="734415"/>
          </a:xfrm>
          <a:solidFill>
            <a:srgbClr val="00B0F0"/>
          </a:solidFill>
        </p:grpSpPr>
        <p:sp>
          <p:nvSpPr>
            <p:cNvPr id="127" name="手繪多邊形: 圖案 126">
              <a:extLst>
                <a:ext uri="{FF2B5EF4-FFF2-40B4-BE49-F238E27FC236}">
                  <a16:creationId xmlns:a16="http://schemas.microsoft.com/office/drawing/2014/main" id="{8D75AD59-8411-49E5-A9FD-2ABD0B467C8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8" name="橢圓 127">
              <a:extLst>
                <a:ext uri="{FF2B5EF4-FFF2-40B4-BE49-F238E27FC236}">
                  <a16:creationId xmlns:a16="http://schemas.microsoft.com/office/drawing/2014/main" id="{840D1844-00FA-4278-B644-C782E4ED1B5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29" name="群組 128">
            <a:extLst>
              <a:ext uri="{FF2B5EF4-FFF2-40B4-BE49-F238E27FC236}">
                <a16:creationId xmlns:a16="http://schemas.microsoft.com/office/drawing/2014/main" id="{8ECBB968-566D-4310-A77E-7F6B910A5EA3}"/>
              </a:ext>
            </a:extLst>
          </p:cNvPr>
          <p:cNvGrpSpPr/>
          <p:nvPr/>
        </p:nvGrpSpPr>
        <p:grpSpPr>
          <a:xfrm>
            <a:off x="8916331" y="3559553"/>
            <a:ext cx="1086084" cy="670467"/>
            <a:chOff x="-623618" y="2709825"/>
            <a:chExt cx="1189675" cy="734415"/>
          </a:xfrm>
          <a:solidFill>
            <a:srgbClr val="00FFFF"/>
          </a:solidFill>
        </p:grpSpPr>
        <p:sp>
          <p:nvSpPr>
            <p:cNvPr id="130" name="手繪多邊形: 圖案 129">
              <a:extLst>
                <a:ext uri="{FF2B5EF4-FFF2-40B4-BE49-F238E27FC236}">
                  <a16:creationId xmlns:a16="http://schemas.microsoft.com/office/drawing/2014/main" id="{C8610287-2FB0-4567-806E-399A867555C9}"/>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1" name="橢圓 130">
              <a:extLst>
                <a:ext uri="{FF2B5EF4-FFF2-40B4-BE49-F238E27FC236}">
                  <a16:creationId xmlns:a16="http://schemas.microsoft.com/office/drawing/2014/main" id="{E62D1F77-0539-4417-B817-B794B47B1B02}"/>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32" name="矩形 131">
            <a:extLst>
              <a:ext uri="{FF2B5EF4-FFF2-40B4-BE49-F238E27FC236}">
                <a16:creationId xmlns:a16="http://schemas.microsoft.com/office/drawing/2014/main" id="{D18D8E9D-01B1-4EA1-9839-3EF8FF478647}"/>
              </a:ext>
            </a:extLst>
          </p:cNvPr>
          <p:cNvSpPr/>
          <p:nvPr/>
        </p:nvSpPr>
        <p:spPr>
          <a:xfrm>
            <a:off x="9063009"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2</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6610793C-6871-4EB9-9899-3C5DB64EA041}"/>
              </a:ext>
            </a:extLst>
          </p:cNvPr>
          <p:cNvSpPr/>
          <p:nvPr/>
        </p:nvSpPr>
        <p:spPr>
          <a:xfrm>
            <a:off x="10090099" y="5048057"/>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34" name="橢圓 133">
            <a:extLst>
              <a:ext uri="{FF2B5EF4-FFF2-40B4-BE49-F238E27FC236}">
                <a16:creationId xmlns:a16="http://schemas.microsoft.com/office/drawing/2014/main" id="{59629EE0-C7DB-4D56-8A61-43680E6E0FD2}"/>
              </a:ext>
            </a:extLst>
          </p:cNvPr>
          <p:cNvSpPr/>
          <p:nvPr/>
        </p:nvSpPr>
        <p:spPr>
          <a:xfrm>
            <a:off x="10088706" y="4907528"/>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135" name="群組 134">
            <a:extLst>
              <a:ext uri="{FF2B5EF4-FFF2-40B4-BE49-F238E27FC236}">
                <a16:creationId xmlns:a16="http://schemas.microsoft.com/office/drawing/2014/main" id="{B9AA5FE3-6603-494E-A8A6-5BFB7730B98D}"/>
              </a:ext>
            </a:extLst>
          </p:cNvPr>
          <p:cNvGrpSpPr/>
          <p:nvPr/>
        </p:nvGrpSpPr>
        <p:grpSpPr>
          <a:xfrm>
            <a:off x="10088706" y="4564683"/>
            <a:ext cx="1086084" cy="670467"/>
            <a:chOff x="-623618" y="2698102"/>
            <a:chExt cx="1189675" cy="734415"/>
          </a:xfrm>
          <a:solidFill>
            <a:srgbClr val="01507A"/>
          </a:solidFill>
        </p:grpSpPr>
        <p:sp>
          <p:nvSpPr>
            <p:cNvPr id="136" name="手繪多邊形: 圖案 135">
              <a:extLst>
                <a:ext uri="{FF2B5EF4-FFF2-40B4-BE49-F238E27FC236}">
                  <a16:creationId xmlns:a16="http://schemas.microsoft.com/office/drawing/2014/main" id="{F37F90C4-99EF-4088-8827-38FE9083A39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A4</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橢圓 136">
              <a:extLst>
                <a:ext uri="{FF2B5EF4-FFF2-40B4-BE49-F238E27FC236}">
                  <a16:creationId xmlns:a16="http://schemas.microsoft.com/office/drawing/2014/main" id="{EEC572CA-06E0-4034-93CF-8ACF8F4FB6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8" name="群組 137">
            <a:extLst>
              <a:ext uri="{FF2B5EF4-FFF2-40B4-BE49-F238E27FC236}">
                <a16:creationId xmlns:a16="http://schemas.microsoft.com/office/drawing/2014/main" id="{CF00F8E8-AEBD-447B-9A49-0FD24CDF5FB9}"/>
              </a:ext>
            </a:extLst>
          </p:cNvPr>
          <p:cNvGrpSpPr/>
          <p:nvPr/>
        </p:nvGrpSpPr>
        <p:grpSpPr>
          <a:xfrm>
            <a:off x="10088706" y="4227093"/>
            <a:ext cx="1086084" cy="670467"/>
            <a:chOff x="-623618" y="2698102"/>
            <a:chExt cx="1189675" cy="734415"/>
          </a:xfrm>
          <a:solidFill>
            <a:srgbClr val="0070C0"/>
          </a:solidFill>
        </p:grpSpPr>
        <p:sp>
          <p:nvSpPr>
            <p:cNvPr id="139" name="手繪多邊形: 圖案 138">
              <a:extLst>
                <a:ext uri="{FF2B5EF4-FFF2-40B4-BE49-F238E27FC236}">
                  <a16:creationId xmlns:a16="http://schemas.microsoft.com/office/drawing/2014/main" id="{5D19F360-25A6-4FB2-B7DC-633840EF5B9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A3</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0" name="橢圓 139">
              <a:extLst>
                <a:ext uri="{FF2B5EF4-FFF2-40B4-BE49-F238E27FC236}">
                  <a16:creationId xmlns:a16="http://schemas.microsoft.com/office/drawing/2014/main" id="{6AECFFC8-4AA7-4200-8913-8D03F77F88F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41" name="群組 140">
            <a:extLst>
              <a:ext uri="{FF2B5EF4-FFF2-40B4-BE49-F238E27FC236}">
                <a16:creationId xmlns:a16="http://schemas.microsoft.com/office/drawing/2014/main" id="{E691124E-8C8A-4AD0-853F-606BE1F53DD0}"/>
              </a:ext>
            </a:extLst>
          </p:cNvPr>
          <p:cNvGrpSpPr/>
          <p:nvPr/>
        </p:nvGrpSpPr>
        <p:grpSpPr>
          <a:xfrm>
            <a:off x="10088706" y="3898563"/>
            <a:ext cx="1086084" cy="670467"/>
            <a:chOff x="-623618" y="2698102"/>
            <a:chExt cx="1189675" cy="734415"/>
          </a:xfrm>
          <a:solidFill>
            <a:srgbClr val="00B0F0"/>
          </a:solidFill>
        </p:grpSpPr>
        <p:sp>
          <p:nvSpPr>
            <p:cNvPr id="142" name="手繪多邊形: 圖案 141">
              <a:extLst>
                <a:ext uri="{FF2B5EF4-FFF2-40B4-BE49-F238E27FC236}">
                  <a16:creationId xmlns:a16="http://schemas.microsoft.com/office/drawing/2014/main" id="{35E4F1D5-6DD9-4DBD-8EF0-CB49EBEB916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A2</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3" name="橢圓 142">
              <a:extLst>
                <a:ext uri="{FF2B5EF4-FFF2-40B4-BE49-F238E27FC236}">
                  <a16:creationId xmlns:a16="http://schemas.microsoft.com/office/drawing/2014/main" id="{AF16C71B-3627-4680-AF23-C37C7393E4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44" name="群組 143">
            <a:extLst>
              <a:ext uri="{FF2B5EF4-FFF2-40B4-BE49-F238E27FC236}">
                <a16:creationId xmlns:a16="http://schemas.microsoft.com/office/drawing/2014/main" id="{3CE8A497-E6A9-4894-9ACE-7F90DEF75556}"/>
              </a:ext>
            </a:extLst>
          </p:cNvPr>
          <p:cNvGrpSpPr/>
          <p:nvPr/>
        </p:nvGrpSpPr>
        <p:grpSpPr>
          <a:xfrm>
            <a:off x="10088706" y="3559553"/>
            <a:ext cx="1086084" cy="670467"/>
            <a:chOff x="-623618" y="2709825"/>
            <a:chExt cx="1189675" cy="734415"/>
          </a:xfrm>
        </p:grpSpPr>
        <p:sp>
          <p:nvSpPr>
            <p:cNvPr id="145" name="手繪多邊形: 圖案 144">
              <a:extLst>
                <a:ext uri="{FF2B5EF4-FFF2-40B4-BE49-F238E27FC236}">
                  <a16:creationId xmlns:a16="http://schemas.microsoft.com/office/drawing/2014/main" id="{7FB13264-C37C-49C0-8606-F0437EAF816C}"/>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Arial" panose="020B0604020202020204" pitchFamily="34" charset="0"/>
                  <a:ea typeface="微軟正黑體" panose="020B0604030504040204" pitchFamily="34" charset="-120"/>
                  <a:sym typeface="Arial" panose="020B0604020202020204" pitchFamily="34" charset="0"/>
                </a:rPr>
                <a:t>A1</a:t>
              </a: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6" name="橢圓 145">
              <a:extLst>
                <a:ext uri="{FF2B5EF4-FFF2-40B4-BE49-F238E27FC236}">
                  <a16:creationId xmlns:a16="http://schemas.microsoft.com/office/drawing/2014/main" id="{EFF86C60-9A8F-4E74-ABB0-7AD32E23F321}"/>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sp>
        <p:nvSpPr>
          <p:cNvPr id="147" name="矩形 146">
            <a:extLst>
              <a:ext uri="{FF2B5EF4-FFF2-40B4-BE49-F238E27FC236}">
                <a16:creationId xmlns:a16="http://schemas.microsoft.com/office/drawing/2014/main" id="{F2DE9E63-EFF2-4EDB-9A18-919893A5FA3D}"/>
              </a:ext>
            </a:extLst>
          </p:cNvPr>
          <p:cNvSpPr/>
          <p:nvPr/>
        </p:nvSpPr>
        <p:spPr>
          <a:xfrm>
            <a:off x="10235385" y="6229619"/>
            <a:ext cx="845275" cy="318100"/>
          </a:xfrm>
          <a:prstGeom prst="rect">
            <a:avLst/>
          </a:prstGeom>
          <a:ln>
            <a:noFill/>
          </a:ln>
        </p:spPr>
        <p:txBody>
          <a:bodyPr wrap="square">
            <a:spAutoFit/>
          </a:bodyPr>
          <a:lstStyle/>
          <a:p>
            <a:pPr algn="ctr"/>
            <a:r>
              <a:rPr lang="en-US" altLang="zh-TW" sz="1467" b="1">
                <a:solidFill>
                  <a:srgbClr val="FF6600"/>
                </a:solidFill>
                <a:latin typeface="Arial" panose="020B0604020202020204" pitchFamily="34" charset="0"/>
                <a:ea typeface="微軟正黑體" panose="020B0604030504040204" pitchFamily="34" charset="-120"/>
                <a:sym typeface="Arial" panose="020B0604020202020204" pitchFamily="34" charset="0"/>
              </a:rPr>
              <a:t>Disk 3</a:t>
            </a:r>
            <a:endParaRPr lang="zh-TW" altLang="en-US" sz="1467"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8" name="矩形 147">
            <a:extLst>
              <a:ext uri="{FF2B5EF4-FFF2-40B4-BE49-F238E27FC236}">
                <a16:creationId xmlns:a16="http://schemas.microsoft.com/office/drawing/2014/main" id="{95E1A34B-E3A5-4291-AC44-D6FA79F68AE6}"/>
              </a:ext>
            </a:extLst>
          </p:cNvPr>
          <p:cNvSpPr/>
          <p:nvPr/>
        </p:nvSpPr>
        <p:spPr>
          <a:xfrm>
            <a:off x="8279159" y="2857417"/>
            <a:ext cx="2138392" cy="461665"/>
          </a:xfrm>
          <a:prstGeom prst="rect">
            <a:avLst/>
          </a:prstGeom>
        </p:spPr>
        <p:txBody>
          <a:bodyPr wrap="square">
            <a:spAutoFit/>
          </a:bodyPr>
          <a:lstStyle/>
          <a:p>
            <a:pPr algn="ctr"/>
            <a:r>
              <a:rPr lang="en-US" altLang="zh-TW" sz="2400" b="1">
                <a:solidFill>
                  <a:srgbClr val="FF6600"/>
                </a:solidFill>
                <a:latin typeface="Arial" panose="020B0604020202020204" pitchFamily="34" charset="0"/>
                <a:ea typeface="微軟正黑體" panose="020B0604030504040204" pitchFamily="34" charset="-120"/>
                <a:sym typeface="Arial" panose="020B0604020202020204" pitchFamily="34" charset="0"/>
              </a:rPr>
              <a:t>Triple Mirror</a:t>
            </a:r>
            <a:endParaRPr lang="zh-TW" altLang="en-US" sz="2400" b="1">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49" name="直線接點 148">
            <a:extLst>
              <a:ext uri="{FF2B5EF4-FFF2-40B4-BE49-F238E27FC236}">
                <a16:creationId xmlns:a16="http://schemas.microsoft.com/office/drawing/2014/main" id="{DF938F8C-CC16-4EDC-A9C8-735A526077D4}"/>
              </a:ext>
            </a:extLst>
          </p:cNvPr>
          <p:cNvCxnSpPr>
            <a:cxnSpLocks/>
          </p:cNvCxnSpPr>
          <p:nvPr/>
        </p:nvCxnSpPr>
        <p:spPr>
          <a:xfrm>
            <a:off x="8290719" y="3364762"/>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50" name="接點: 肘形 149">
            <a:extLst>
              <a:ext uri="{FF2B5EF4-FFF2-40B4-BE49-F238E27FC236}">
                <a16:creationId xmlns:a16="http://schemas.microsoft.com/office/drawing/2014/main" id="{BFDBEC5D-08F3-4A51-A9DF-0732E5ED2AAE}"/>
              </a:ext>
            </a:extLst>
          </p:cNvPr>
          <p:cNvCxnSpPr>
            <a:cxnSpLocks/>
          </p:cNvCxnSpPr>
          <p:nvPr/>
        </p:nvCxnSpPr>
        <p:spPr>
          <a:xfrm>
            <a:off x="8280017" y="3354060"/>
            <a:ext cx="2268887" cy="385283"/>
          </a:xfrm>
          <a:prstGeom prst="bentConnector3">
            <a:avLst>
              <a:gd name="adj1" fmla="val 100472"/>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5CB861BF-BD49-40CF-8DE7-D8613C016053}"/>
              </a:ext>
            </a:extLst>
          </p:cNvPr>
          <p:cNvCxnSpPr>
            <a:cxnSpLocks/>
          </p:cNvCxnSpPr>
          <p:nvPr/>
        </p:nvCxnSpPr>
        <p:spPr>
          <a:xfrm>
            <a:off x="9403757" y="3364762"/>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152" name="橢圓 151">
            <a:extLst>
              <a:ext uri="{FF2B5EF4-FFF2-40B4-BE49-F238E27FC236}">
                <a16:creationId xmlns:a16="http://schemas.microsoft.com/office/drawing/2014/main" id="{2E66F440-89CF-49F9-8686-1E722C153355}"/>
              </a:ext>
            </a:extLst>
          </p:cNvPr>
          <p:cNvSpPr/>
          <p:nvPr/>
        </p:nvSpPr>
        <p:spPr>
          <a:xfrm>
            <a:off x="764561" y="5877551"/>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3" name="橢圓 152">
            <a:extLst>
              <a:ext uri="{FF2B5EF4-FFF2-40B4-BE49-F238E27FC236}">
                <a16:creationId xmlns:a16="http://schemas.microsoft.com/office/drawing/2014/main" id="{2FCDD59F-B05D-419B-AEC8-58800CB7A722}"/>
              </a:ext>
            </a:extLst>
          </p:cNvPr>
          <p:cNvSpPr/>
          <p:nvPr/>
        </p:nvSpPr>
        <p:spPr>
          <a:xfrm>
            <a:off x="1921802" y="5877551"/>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4" name="橢圓 153">
            <a:extLst>
              <a:ext uri="{FF2B5EF4-FFF2-40B4-BE49-F238E27FC236}">
                <a16:creationId xmlns:a16="http://schemas.microsoft.com/office/drawing/2014/main" id="{2E48AD1F-C7B0-49E6-A982-8D0644E811B9}"/>
              </a:ext>
            </a:extLst>
          </p:cNvPr>
          <p:cNvSpPr/>
          <p:nvPr/>
        </p:nvSpPr>
        <p:spPr>
          <a:xfrm>
            <a:off x="3099517" y="5877551"/>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5" name="橢圓 154">
            <a:extLst>
              <a:ext uri="{FF2B5EF4-FFF2-40B4-BE49-F238E27FC236}">
                <a16:creationId xmlns:a16="http://schemas.microsoft.com/office/drawing/2014/main" id="{1248BFE8-8A5F-404C-8586-CB36B57694B9}"/>
              </a:ext>
            </a:extLst>
          </p:cNvPr>
          <p:cNvSpPr/>
          <p:nvPr/>
        </p:nvSpPr>
        <p:spPr>
          <a:xfrm>
            <a:off x="4283218" y="5877551"/>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橢圓 155">
            <a:extLst>
              <a:ext uri="{FF2B5EF4-FFF2-40B4-BE49-F238E27FC236}">
                <a16:creationId xmlns:a16="http://schemas.microsoft.com/office/drawing/2014/main" id="{60EF66BE-A93E-4F35-AA02-B923FC414471}"/>
              </a:ext>
            </a:extLst>
          </p:cNvPr>
          <p:cNvSpPr/>
          <p:nvPr/>
        </p:nvSpPr>
        <p:spPr>
          <a:xfrm>
            <a:off x="5470432" y="5877551"/>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7" name="橢圓 156">
            <a:extLst>
              <a:ext uri="{FF2B5EF4-FFF2-40B4-BE49-F238E27FC236}">
                <a16:creationId xmlns:a16="http://schemas.microsoft.com/office/drawing/2014/main" id="{64E41073-B6A2-465A-B2B5-C24CC0932563}"/>
              </a:ext>
            </a:extLst>
          </p:cNvPr>
          <p:cNvSpPr/>
          <p:nvPr/>
        </p:nvSpPr>
        <p:spPr>
          <a:xfrm>
            <a:off x="7739093" y="5895707"/>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8" name="橢圓 157">
            <a:extLst>
              <a:ext uri="{FF2B5EF4-FFF2-40B4-BE49-F238E27FC236}">
                <a16:creationId xmlns:a16="http://schemas.microsoft.com/office/drawing/2014/main" id="{21BF6329-B165-4BB4-BD53-F545420F5950}"/>
              </a:ext>
            </a:extLst>
          </p:cNvPr>
          <p:cNvSpPr/>
          <p:nvPr/>
        </p:nvSpPr>
        <p:spPr>
          <a:xfrm>
            <a:off x="8922793" y="5895707"/>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9" name="橢圓 158">
            <a:extLst>
              <a:ext uri="{FF2B5EF4-FFF2-40B4-BE49-F238E27FC236}">
                <a16:creationId xmlns:a16="http://schemas.microsoft.com/office/drawing/2014/main" id="{B9822CE5-0840-48C8-8FF7-48F54136D87A}"/>
              </a:ext>
            </a:extLst>
          </p:cNvPr>
          <p:cNvSpPr/>
          <p:nvPr/>
        </p:nvSpPr>
        <p:spPr>
          <a:xfrm>
            <a:off x="10085033" y="5895707"/>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73539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1"/>
            <a:ext cx="11119699" cy="2088511"/>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3"/>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4"/>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5"/>
            <a:stretch>
              <a:fillRect/>
            </a:stretch>
          </p:blipFill>
          <p:spPr>
            <a:xfrm>
              <a:off x="4288316" y="7288126"/>
              <a:ext cx="3615368" cy="1642045"/>
            </a:xfrm>
            <a:prstGeom prst="rect">
              <a:avLst/>
            </a:prstGeom>
          </p:spPr>
        </p:pic>
      </p:grpSp>
      <p:sp>
        <p:nvSpPr>
          <p:cNvPr id="2" name="Title 1">
            <a:extLst>
              <a:ext uri="{FF2B5EF4-FFF2-40B4-BE49-F238E27FC236}">
                <a16:creationId xmlns:a16="http://schemas.microsoft.com/office/drawing/2014/main" id="{1AC966FB-60B6-42DA-B1C5-EAAC966AC7B4}"/>
              </a:ext>
            </a:extLst>
          </p:cNvPr>
          <p:cNvSpPr>
            <a:spLocks noGrp="1"/>
          </p:cNvSpPr>
          <p:nvPr>
            <p:ph type="title"/>
          </p:nvPr>
        </p:nvSpPr>
        <p:spPr>
          <a:xfrm>
            <a:off x="318703" y="-48955"/>
            <a:ext cx="11662303" cy="1690688"/>
          </a:xfrm>
        </p:spPr>
        <p:txBody>
          <a:bodyPr>
            <a:noAutofit/>
          </a:bodyPr>
          <a:lstStyle/>
          <a:p>
            <a:r>
              <a:rPr lang="en-US" altLang="zh-CN" sz="4000">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t>Patented QSAL technology:  preventing </a:t>
            </a:r>
            <a:br>
              <a:rPr lang="en-US" altLang="zh-CN" sz="4000">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br>
            <a:r>
              <a:rPr lang="en-US" altLang="zh-CN" sz="4000">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t>multiple SSD malfunctioning at the same time</a:t>
            </a:r>
            <a:r>
              <a:rPr lang="zh-CN" altLang="en-US" sz="3733">
                <a:latin typeface="Microsoft JhengHei UI"/>
                <a:ea typeface="Microsoft JhengHei UI"/>
                <a:sym typeface="Arial" panose="020B0604020202020204" pitchFamily="34" charset="0"/>
              </a:rPr>
              <a:t> </a:t>
            </a:r>
            <a:endParaRPr lang="en-US" altLang="zh-TW" sz="3733">
              <a:latin typeface="Microsoft JhengHei UI"/>
              <a:ea typeface="Microsoft JhengHei UI"/>
            </a:endParaRPr>
          </a:p>
        </p:txBody>
      </p:sp>
      <p:grpSp>
        <p:nvGrpSpPr>
          <p:cNvPr id="19" name="群組 18">
            <a:extLst>
              <a:ext uri="{FF2B5EF4-FFF2-40B4-BE49-F238E27FC236}">
                <a16:creationId xmlns:a16="http://schemas.microsoft.com/office/drawing/2014/main" id="{90FF16AC-0A8E-4F4B-A0E4-81330526182A}"/>
              </a:ext>
            </a:extLst>
          </p:cNvPr>
          <p:cNvGrpSpPr/>
          <p:nvPr/>
        </p:nvGrpSpPr>
        <p:grpSpPr>
          <a:xfrm>
            <a:off x="1366782" y="2091574"/>
            <a:ext cx="5439444" cy="1647969"/>
            <a:chOff x="540609" y="1836037"/>
            <a:chExt cx="4079583" cy="1235977"/>
          </a:xfrm>
        </p:grpSpPr>
        <p:pic>
          <p:nvPicPr>
            <p:cNvPr id="40" name="圖片 39">
              <a:extLst>
                <a:ext uri="{FF2B5EF4-FFF2-40B4-BE49-F238E27FC236}">
                  <a16:creationId xmlns:a16="http://schemas.microsoft.com/office/drawing/2014/main" id="{74C11140-6FE6-48C1-B994-B304E6EAA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64" y="2566981"/>
              <a:ext cx="3940228" cy="505033"/>
            </a:xfrm>
            <a:prstGeom prst="rect">
              <a:avLst/>
            </a:prstGeom>
          </p:spPr>
        </p:pic>
        <p:pic>
          <p:nvPicPr>
            <p:cNvPr id="4" name="圖片 3" descr="一張含有 電腦, 桌, 床 的圖片&#10;&#10;自動產生的描述">
              <a:extLst>
                <a:ext uri="{FF2B5EF4-FFF2-40B4-BE49-F238E27FC236}">
                  <a16:creationId xmlns:a16="http://schemas.microsoft.com/office/drawing/2014/main" id="{39613E56-6C6F-4FA7-97FA-3B7042D4A9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989" b="26639"/>
            <a:stretch/>
          </p:blipFill>
          <p:spPr>
            <a:xfrm>
              <a:off x="540609" y="1836037"/>
              <a:ext cx="4067336" cy="1077340"/>
            </a:xfrm>
            <a:prstGeom prst="rect">
              <a:avLst/>
            </a:prstGeom>
          </p:spPr>
        </p:pic>
      </p:grpSp>
      <p:sp>
        <p:nvSpPr>
          <p:cNvPr id="10" name="TextBox 7">
            <a:extLst>
              <a:ext uri="{FF2B5EF4-FFF2-40B4-BE49-F238E27FC236}">
                <a16:creationId xmlns:a16="http://schemas.microsoft.com/office/drawing/2014/main" id="{56D08D42-EA5F-47A4-BCE3-A2680E9FFDBE}"/>
              </a:ext>
            </a:extLst>
          </p:cNvPr>
          <p:cNvSpPr txBox="1"/>
          <p:nvPr/>
        </p:nvSpPr>
        <p:spPr>
          <a:xfrm>
            <a:off x="6967119" y="1901715"/>
            <a:ext cx="4959660" cy="1015663"/>
          </a:xfrm>
          <a:prstGeom prst="rect">
            <a:avLst/>
          </a:prstGeom>
          <a:noFill/>
        </p:spPr>
        <p:txBody>
          <a:bodyPr wrap="square" rtlCol="0">
            <a:spAutoFit/>
          </a:bodyPr>
          <a:lstStyle/>
          <a:p>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Corresponding to SSD RAID 5 / 6 / 50 / 60 / TP(Triple Parity) will be enabled by default</a:t>
            </a:r>
            <a:r>
              <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automatically.</a:t>
            </a:r>
            <a:endPar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8" name="群組 37">
            <a:extLst>
              <a:ext uri="{FF2B5EF4-FFF2-40B4-BE49-F238E27FC236}">
                <a16:creationId xmlns:a16="http://schemas.microsoft.com/office/drawing/2014/main" id="{B985C7A4-1B89-45E2-AAD0-E6574A0CD710}"/>
              </a:ext>
            </a:extLst>
          </p:cNvPr>
          <p:cNvGrpSpPr/>
          <p:nvPr/>
        </p:nvGrpSpPr>
        <p:grpSpPr>
          <a:xfrm>
            <a:off x="372413" y="2354240"/>
            <a:ext cx="1429875" cy="1283056"/>
            <a:chOff x="131648" y="1813613"/>
            <a:chExt cx="1072406" cy="962292"/>
          </a:xfrm>
        </p:grpSpPr>
        <p:grpSp>
          <p:nvGrpSpPr>
            <p:cNvPr id="21" name="群組 20">
              <a:extLst>
                <a:ext uri="{FF2B5EF4-FFF2-40B4-BE49-F238E27FC236}">
                  <a16:creationId xmlns:a16="http://schemas.microsoft.com/office/drawing/2014/main" id="{5F3D6AE0-1F58-4F21-B7A8-D1188C63F7EF}"/>
                </a:ext>
              </a:extLst>
            </p:cNvPr>
            <p:cNvGrpSpPr/>
            <p:nvPr/>
          </p:nvGrpSpPr>
          <p:grpSpPr>
            <a:xfrm>
              <a:off x="131648" y="1813613"/>
              <a:ext cx="1072406" cy="962292"/>
              <a:chOff x="2369948" y="1461709"/>
              <a:chExt cx="1232742" cy="1106165"/>
            </a:xfrm>
          </p:grpSpPr>
          <p:pic>
            <p:nvPicPr>
              <p:cNvPr id="18" name="圖形 17">
                <a:extLst>
                  <a:ext uri="{FF2B5EF4-FFF2-40B4-BE49-F238E27FC236}">
                    <a16:creationId xmlns:a16="http://schemas.microsoft.com/office/drawing/2014/main" id="{73956904-DDCF-4388-9C48-8D03B38158E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20" name="矩形 19">
                <a:extLst>
                  <a:ext uri="{FF2B5EF4-FFF2-40B4-BE49-F238E27FC236}">
                    <a16:creationId xmlns:a16="http://schemas.microsoft.com/office/drawing/2014/main" id="{3785324E-EE9B-4BA3-BB4C-27B682C5B08C}"/>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bg1"/>
                    </a:solidFill>
                    <a:latin typeface="微軟正黑體" panose="020B0604030504040204" pitchFamily="34" charset="-120"/>
                    <a:ea typeface="微軟正黑體" panose="020B0604030504040204" pitchFamily="34" charset="-120"/>
                  </a:rPr>
                  <a:t>QSAL</a:t>
                </a:r>
              </a:p>
              <a:p>
                <a:pPr algn="ctr"/>
                <a:r>
                  <a:rPr kumimoji="1" lang="zh-TW" altLang="en-US" sz="1400" b="1">
                    <a:solidFill>
                      <a:schemeClr val="bg1"/>
                    </a:solidFill>
                    <a:latin typeface="微軟正黑體" panose="020B0604030504040204" pitchFamily="34" charset="-120"/>
                    <a:ea typeface="微軟正黑體" panose="020B0604030504040204" pitchFamily="34" charset="-120"/>
                  </a:rPr>
                  <a:t> </a:t>
                </a:r>
                <a:r>
                  <a:rPr kumimoji="1" lang="en-US" altLang="zh-TW" sz="1400" b="1">
                    <a:solidFill>
                      <a:srgbClr val="FF6600"/>
                    </a:solidFill>
                    <a:latin typeface="微軟正黑體" panose="020B0604030504040204" pitchFamily="34" charset="-120"/>
                    <a:ea typeface="微軟正黑體" panose="020B0604030504040204" pitchFamily="34" charset="-120"/>
                  </a:rPr>
                  <a:t>dynamic distribution</a:t>
                </a:r>
                <a:endParaRPr kumimoji="1" lang="zh-TW" altLang="en-US" sz="1400" b="1">
                  <a:solidFill>
                    <a:srgbClr val="FF6600"/>
                  </a:solidFill>
                  <a:latin typeface="微軟正黑體" panose="020B0604030504040204" pitchFamily="34" charset="-120"/>
                  <a:ea typeface="微軟正黑體" panose="020B0604030504040204" pitchFamily="34" charset="-120"/>
                </a:endParaRPr>
              </a:p>
            </p:txBody>
          </p:sp>
        </p:grpSp>
        <p:pic>
          <p:nvPicPr>
            <p:cNvPr id="33" name="圖形 32">
              <a:extLst>
                <a:ext uri="{FF2B5EF4-FFF2-40B4-BE49-F238E27FC236}">
                  <a16:creationId xmlns:a16="http://schemas.microsoft.com/office/drawing/2014/main" id="{A6F40338-8F51-4218-8159-DA4F563275D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71080"/>
            <a:stretch/>
          </p:blipFill>
          <p:spPr>
            <a:xfrm>
              <a:off x="279310" y="1878018"/>
              <a:ext cx="876300" cy="123958"/>
            </a:xfrm>
            <a:prstGeom prst="rect">
              <a:avLst/>
            </a:prstGeom>
          </p:spPr>
        </p:pic>
        <p:pic>
          <p:nvPicPr>
            <p:cNvPr id="36" name="圖形 35">
              <a:extLst>
                <a:ext uri="{FF2B5EF4-FFF2-40B4-BE49-F238E27FC236}">
                  <a16:creationId xmlns:a16="http://schemas.microsoft.com/office/drawing/2014/main" id="{5EDBBBE7-3873-4994-B990-77AA340073F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71080"/>
            <a:stretch/>
          </p:blipFill>
          <p:spPr>
            <a:xfrm>
              <a:off x="279310" y="2610221"/>
              <a:ext cx="876300" cy="123958"/>
            </a:xfrm>
            <a:prstGeom prst="rect">
              <a:avLst/>
            </a:prstGeom>
          </p:spPr>
        </p:pic>
      </p:grpSp>
      <p:pic>
        <p:nvPicPr>
          <p:cNvPr id="8" name="圖形 7">
            <a:extLst>
              <a:ext uri="{FF2B5EF4-FFF2-40B4-BE49-F238E27FC236}">
                <a16:creationId xmlns:a16="http://schemas.microsoft.com/office/drawing/2014/main" id="{836B1107-5FBC-4C47-B810-C71F8E5113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2413" y="4012909"/>
            <a:ext cx="6417915" cy="2491952"/>
          </a:xfrm>
          <a:prstGeom prst="rect">
            <a:avLst/>
          </a:prstGeom>
        </p:spPr>
      </p:pic>
      <p:pic>
        <p:nvPicPr>
          <p:cNvPr id="9" name="圖形 8">
            <a:extLst>
              <a:ext uri="{FF2B5EF4-FFF2-40B4-BE49-F238E27FC236}">
                <a16:creationId xmlns:a16="http://schemas.microsoft.com/office/drawing/2014/main" id="{370EC346-803D-481A-AFAE-3333A16664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36543" y="2980831"/>
            <a:ext cx="4420812" cy="3524031"/>
          </a:xfrm>
          <a:prstGeom prst="rect">
            <a:avLst/>
          </a:prstGeom>
        </p:spPr>
      </p:pic>
      <p:sp>
        <p:nvSpPr>
          <p:cNvPr id="6" name="文字方塊 5">
            <a:extLst>
              <a:ext uri="{FF2B5EF4-FFF2-40B4-BE49-F238E27FC236}">
                <a16:creationId xmlns:a16="http://schemas.microsoft.com/office/drawing/2014/main" id="{58025A6E-3CCC-47BC-A02B-AF29AA24BDFE}"/>
              </a:ext>
            </a:extLst>
          </p:cNvPr>
          <p:cNvSpPr txBox="1"/>
          <p:nvPr/>
        </p:nvSpPr>
        <p:spPr>
          <a:xfrm>
            <a:off x="7738713" y="1279174"/>
            <a:ext cx="441305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1600" b="1">
                <a:solidFill>
                  <a:srgbClr val="FF0000"/>
                </a:solidFill>
                <a:latin typeface="Arial" panose="020B0604020202020204" pitchFamily="34" charset="0"/>
                <a:ea typeface="新細明體"/>
                <a:cs typeface="Arial" panose="020B0604020202020204" pitchFamily="34" charset="0"/>
              </a:rPr>
              <a:t>(QSAL will be available from Q4 2020)</a:t>
            </a:r>
          </a:p>
        </p:txBody>
      </p:sp>
    </p:spTree>
    <p:extLst>
      <p:ext uri="{BB962C8B-B14F-4D97-AF65-F5344CB8AC3E}">
        <p14:creationId xmlns:p14="http://schemas.microsoft.com/office/powerpoint/2010/main" val="1465053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89E7DAA1-478B-44B3-832A-5A2B0B884AE3}"/>
              </a:ext>
            </a:extLst>
          </p:cNvPr>
          <p:cNvGrpSpPr/>
          <p:nvPr/>
        </p:nvGrpSpPr>
        <p:grpSpPr>
          <a:xfrm>
            <a:off x="231729" y="4217635"/>
            <a:ext cx="4851548" cy="2202831"/>
            <a:chOff x="5281398" y="2130931"/>
            <a:chExt cx="5815446" cy="1873802"/>
          </a:xfrm>
        </p:grpSpPr>
        <p:sp>
          <p:nvSpPr>
            <p:cNvPr id="24" name="矩形: 圓角 23">
              <a:extLst>
                <a:ext uri="{FF2B5EF4-FFF2-40B4-BE49-F238E27FC236}">
                  <a16:creationId xmlns:a16="http://schemas.microsoft.com/office/drawing/2014/main" id="{A8F8D724-8567-484B-BC40-3F1BDA7AEBB0}"/>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F62AD897-5AF6-47E9-9AD4-0C1CD54C00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26" name="圖片 25">
              <a:extLst>
                <a:ext uri="{FF2B5EF4-FFF2-40B4-BE49-F238E27FC236}">
                  <a16:creationId xmlns:a16="http://schemas.microsoft.com/office/drawing/2014/main" id="{ABCA6E5F-8ECC-418A-9E02-D676A1E0AFE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grpSp>
        <p:nvGrpSpPr>
          <p:cNvPr id="12" name="群組 11">
            <a:extLst>
              <a:ext uri="{FF2B5EF4-FFF2-40B4-BE49-F238E27FC236}">
                <a16:creationId xmlns:a16="http://schemas.microsoft.com/office/drawing/2014/main" id="{20F67AF5-CE7E-47F9-A767-7368F42951DB}"/>
              </a:ext>
            </a:extLst>
          </p:cNvPr>
          <p:cNvGrpSpPr/>
          <p:nvPr/>
        </p:nvGrpSpPr>
        <p:grpSpPr>
          <a:xfrm>
            <a:off x="231729" y="1878347"/>
            <a:ext cx="4851548" cy="1987479"/>
            <a:chOff x="5281398" y="2130931"/>
            <a:chExt cx="5815446" cy="1873802"/>
          </a:xfrm>
        </p:grpSpPr>
        <p:sp>
          <p:nvSpPr>
            <p:cNvPr id="13" name="矩形: 圓角 12">
              <a:extLst>
                <a:ext uri="{FF2B5EF4-FFF2-40B4-BE49-F238E27FC236}">
                  <a16:creationId xmlns:a16="http://schemas.microsoft.com/office/drawing/2014/main" id="{E4D9BED3-EEAC-4208-B91E-851580286CE0}"/>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EABDD46D-AFD8-4544-9091-876572E2B66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FCF409B0-923F-4302-B5BD-FD45BE279DA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pic>
        <p:nvPicPr>
          <p:cNvPr id="3" name="Picture 6" descr="A screenshot of a cell phone&#10;&#10;Description generated with very high confidence">
            <a:extLst>
              <a:ext uri="{FF2B5EF4-FFF2-40B4-BE49-F238E27FC236}">
                <a16:creationId xmlns:a16="http://schemas.microsoft.com/office/drawing/2014/main" id="{E1E54314-FE11-40BD-886A-ACCEDB15A8D3}"/>
              </a:ext>
            </a:extLst>
          </p:cNvPr>
          <p:cNvPicPr>
            <a:picLocks noChangeAspect="1"/>
          </p:cNvPicPr>
          <p:nvPr/>
        </p:nvPicPr>
        <p:blipFill>
          <a:blip r:embed="rId5"/>
          <a:stretch>
            <a:fillRect/>
          </a:stretch>
        </p:blipFill>
        <p:spPr>
          <a:xfrm>
            <a:off x="5523835" y="2241032"/>
            <a:ext cx="6340523" cy="3187097"/>
          </a:xfrm>
          <a:prstGeom prst="rect">
            <a:avLst/>
          </a:prstGeom>
          <a:effectLst>
            <a:reflection blurRad="6350" stA="50000" endA="300" endPos="38500" dist="50800" dir="5400000" sy="-100000" algn="bl" rotWithShape="0"/>
          </a:effectLst>
        </p:spPr>
      </p:pic>
      <p:sp>
        <p:nvSpPr>
          <p:cNvPr id="2" name="標題 1">
            <a:extLst>
              <a:ext uri="{FF2B5EF4-FFF2-40B4-BE49-F238E27FC236}">
                <a16:creationId xmlns:a16="http://schemas.microsoft.com/office/drawing/2014/main" id="{FC58E303-7BB5-44F0-8C54-AE406F37FEB4}"/>
              </a:ext>
            </a:extLst>
          </p:cNvPr>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sym typeface="Arial" panose="020B0604020202020204" pitchFamily="34" charset="0"/>
              </a:rPr>
              <a:t>WORM (Write Once Read Many times)</a:t>
            </a:r>
            <a:endParaRPr lang="en-US" b="1">
              <a:cs typeface="Microsoft JhengHei"/>
              <a:sym typeface="Arial" panose="020B0604020202020204" pitchFamily="34" charset="0"/>
            </a:endParaRPr>
          </a:p>
        </p:txBody>
      </p:sp>
      <p:sp>
        <p:nvSpPr>
          <p:cNvPr id="7" name="Google Shape;667;p35">
            <a:extLst>
              <a:ext uri="{FF2B5EF4-FFF2-40B4-BE49-F238E27FC236}">
                <a16:creationId xmlns:a16="http://schemas.microsoft.com/office/drawing/2014/main" id="{5AA2827C-1F55-4F33-A765-E4E184985074}"/>
              </a:ext>
            </a:extLst>
          </p:cNvPr>
          <p:cNvSpPr txBox="1"/>
          <p:nvPr/>
        </p:nvSpPr>
        <p:spPr>
          <a:xfrm>
            <a:off x="554919" y="1954727"/>
            <a:ext cx="4277348" cy="1987479"/>
          </a:xfrm>
          <a:prstGeom prst="rect">
            <a:avLst/>
          </a:prstGeom>
          <a:noFill/>
          <a:ln>
            <a:noFill/>
          </a:ln>
        </p:spPr>
        <p:txBody>
          <a:bodyPr spcFirstLastPara="1" wrap="square" lIns="45675" tIns="45675" rIns="45675" bIns="45675" anchor="t" anchorCtr="0">
            <a:noAutofit/>
          </a:bodyPr>
          <a:lstStyle/>
          <a:p>
            <a:pPr>
              <a:lnSpc>
                <a:spcPct val="150000"/>
              </a:lnSpc>
              <a:buClr>
                <a:srgbClr val="F2F2F2"/>
              </a:buClr>
              <a:buSzPts val="2400"/>
            </a:pPr>
            <a:r>
              <a:rPr lang="en-US" altLang="zh-TW" sz="1600">
                <a:latin typeface="Arial" panose="020B0604020202020204" pitchFamily="34" charset="0"/>
                <a:ea typeface="微軟正黑體"/>
                <a:cs typeface="Arial" panose="020B0604020202020204" pitchFamily="34" charset="0"/>
                <a:sym typeface="Arial" panose="020B0604020202020204" pitchFamily="34" charset="0"/>
              </a:rPr>
              <a:t>WORM is used to avoid modification of saved data. Once this feature is enabled, data in shared folders can only be read and cannot be deleted or modified to ensure data integrity. </a:t>
            </a:r>
            <a:endParaRPr lang="en-US" altLang="zh-TW" sz="1600">
              <a:latin typeface="Arial" panose="020B0604020202020204" pitchFamily="34" charset="0"/>
              <a:ea typeface="+mn-lt"/>
              <a:cs typeface="Arial" panose="020B0604020202020204" pitchFamily="34" charset="0"/>
            </a:endParaRPr>
          </a:p>
        </p:txBody>
      </p:sp>
      <p:sp>
        <p:nvSpPr>
          <p:cNvPr id="11" name="Google Shape;667;p35">
            <a:extLst>
              <a:ext uri="{FF2B5EF4-FFF2-40B4-BE49-F238E27FC236}">
                <a16:creationId xmlns:a16="http://schemas.microsoft.com/office/drawing/2014/main" id="{DB0EAA20-1B31-4882-9140-C4BD9E4BA8CF}"/>
              </a:ext>
            </a:extLst>
          </p:cNvPr>
          <p:cNvSpPr txBox="1"/>
          <p:nvPr/>
        </p:nvSpPr>
        <p:spPr>
          <a:xfrm>
            <a:off x="549396" y="5305226"/>
            <a:ext cx="4119273" cy="771857"/>
          </a:xfrm>
          <a:prstGeom prst="rect">
            <a:avLst/>
          </a:prstGeom>
          <a:noFill/>
          <a:ln>
            <a:noFill/>
          </a:ln>
        </p:spPr>
        <p:txBody>
          <a:bodyPr spcFirstLastPara="1" wrap="square" lIns="45675" tIns="45675" rIns="45675" bIns="45675" anchor="t" anchorCtr="0">
            <a:noAutofit/>
          </a:bodyPr>
          <a:lstStyle/>
          <a:p>
            <a:pPr marL="19050" lvl="1">
              <a:spcBef>
                <a:spcPts val="300"/>
              </a:spcBef>
              <a:buClr>
                <a:srgbClr val="00B0F0"/>
              </a:buClr>
              <a:buSzPct val="70000"/>
            </a:pPr>
            <a:r>
              <a:rPr lang="en-US" sz="1600" b="1">
                <a:solidFill>
                  <a:srgbClr val="EE33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Compliance Mode</a:t>
            </a:r>
            <a:r>
              <a:rPr lang="en-US" altLang="zh-TW" sz="1600" b="1">
                <a:solidFill>
                  <a:srgbClr val="EE33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 </a:t>
            </a:r>
            <a:r>
              <a:rPr lang="en-US" altLang="zh-TW" sz="1600">
                <a:solidFill>
                  <a:srgbClr val="EE33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  </a:t>
            </a:r>
            <a:r>
              <a:rPr lang="en-US" altLang="zh-TW" sz="1600">
                <a:latin typeface="Arial" panose="020B0604020202020204" pitchFamily="34" charset="0"/>
                <a:ea typeface="微軟正黑體"/>
                <a:cs typeface="Arial" panose="020B0604020202020204" pitchFamily="34" charset="0"/>
                <a:sym typeface="Arial" panose="020B0604020202020204" pitchFamily="34" charset="0"/>
              </a:rPr>
              <a:t> Have to take the Storage Pool offline and remove the Pool if want to destroy data.</a:t>
            </a:r>
            <a:endParaRPr lang="zh-TW" altLang="en-US" sz="1600">
              <a:latin typeface="微軟正黑體" panose="020B0604030504040204" pitchFamily="34" charset="-120"/>
              <a:ea typeface="微軟正黑體" panose="020B0604030504040204" pitchFamily="34" charset="-120"/>
              <a:cs typeface="Microsoft JhengHei"/>
              <a:sym typeface="Arial" panose="020B0604020202020204" pitchFamily="34" charset="0"/>
            </a:endParaRPr>
          </a:p>
        </p:txBody>
      </p:sp>
      <p:sp>
        <p:nvSpPr>
          <p:cNvPr id="4" name="Google Shape;667;p35">
            <a:extLst>
              <a:ext uri="{FF2B5EF4-FFF2-40B4-BE49-F238E27FC236}">
                <a16:creationId xmlns:a16="http://schemas.microsoft.com/office/drawing/2014/main" id="{5B5515BD-17FF-4709-BF44-BABF970A8818}"/>
              </a:ext>
            </a:extLst>
          </p:cNvPr>
          <p:cNvSpPr txBox="1"/>
          <p:nvPr/>
        </p:nvSpPr>
        <p:spPr>
          <a:xfrm>
            <a:off x="563818" y="4239481"/>
            <a:ext cx="4268449" cy="931345"/>
          </a:xfrm>
          <a:prstGeom prst="rect">
            <a:avLst/>
          </a:prstGeom>
          <a:noFill/>
          <a:ln>
            <a:noFill/>
          </a:ln>
        </p:spPr>
        <p:txBody>
          <a:bodyPr spcFirstLastPara="1" wrap="square" lIns="45675" tIns="45675" rIns="45675" bIns="45675" anchor="t" anchorCtr="0">
            <a:noAutofit/>
          </a:bodyPr>
          <a:lstStyle/>
          <a:p>
            <a:pPr marL="19050" lvl="1">
              <a:spcBef>
                <a:spcPts val="300"/>
              </a:spcBef>
              <a:buClr>
                <a:srgbClr val="00B0F0"/>
              </a:buClr>
              <a:buSzPct val="70000"/>
            </a:pPr>
            <a:r>
              <a:rPr lang="en-US" sz="1600" b="1">
                <a:solidFill>
                  <a:srgbClr val="EE33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Enterprise Mode </a:t>
            </a:r>
            <a:r>
              <a:rPr lang="en-US" sz="1600">
                <a:solidFill>
                  <a:srgbClr val="EE3300"/>
                </a:solidFill>
                <a:latin typeface="微軟正黑體" panose="020B0604030504040204" pitchFamily="34" charset="-120"/>
                <a:ea typeface="微軟正黑體" panose="020B0604030504040204" pitchFamily="34" charset="-120"/>
                <a:cs typeface="Microsoft JhengHei"/>
                <a:sym typeface="Arial" panose="020B0604020202020204" pitchFamily="34" charset="0"/>
              </a:rPr>
              <a:t>:   </a:t>
            </a:r>
            <a:r>
              <a:rPr lang="en-US" altLang="zh-TW" sz="1600">
                <a:latin typeface="Arial" panose="020B0604020202020204" pitchFamily="34" charset="0"/>
                <a:ea typeface="微軟正黑體"/>
                <a:cs typeface="Arial" panose="020B0604020202020204" pitchFamily="34" charset="0"/>
                <a:sym typeface="Arial" panose="020B0604020202020204" pitchFamily="34" charset="0"/>
              </a:rPr>
              <a:t>remove the shared folder through QTS hero UI or SSH commands (QCLI). </a:t>
            </a:r>
            <a:endParaRPr lang="zh-TW" altLang="en-US" sz="1600">
              <a:latin typeface="微軟正黑體" panose="020B0604030504040204" pitchFamily="34" charset="-120"/>
              <a:ea typeface="微軟正黑體" panose="020B0604030504040204" pitchFamily="34" charset="-120"/>
              <a:cs typeface="Microsoft JhengHei"/>
              <a:sym typeface="Arial" panose="020B0604020202020204" pitchFamily="34" charset="0"/>
            </a:endParaRPr>
          </a:p>
        </p:txBody>
      </p:sp>
      <p:cxnSp>
        <p:nvCxnSpPr>
          <p:cNvPr id="8" name="直線接點 7">
            <a:extLst>
              <a:ext uri="{FF2B5EF4-FFF2-40B4-BE49-F238E27FC236}">
                <a16:creationId xmlns:a16="http://schemas.microsoft.com/office/drawing/2014/main" id="{D853485A-B97A-46F4-852C-DE985D74C802}"/>
              </a:ext>
            </a:extLst>
          </p:cNvPr>
          <p:cNvCxnSpPr>
            <a:cxnSpLocks/>
          </p:cNvCxnSpPr>
          <p:nvPr/>
        </p:nvCxnSpPr>
        <p:spPr>
          <a:xfrm>
            <a:off x="602169" y="5310863"/>
            <a:ext cx="4127148" cy="0"/>
          </a:xfrm>
          <a:prstGeom prst="line">
            <a:avLst/>
          </a:prstGeom>
          <a:ln w="12700">
            <a:gradFill>
              <a:gsLst>
                <a:gs pos="0">
                  <a:srgbClr val="1DBDFF"/>
                </a:gs>
                <a:gs pos="26000">
                  <a:srgbClr val="08FFFF"/>
                </a:gs>
                <a:gs pos="83000">
                  <a:srgbClr val="08FFFF"/>
                </a:gs>
                <a:gs pos="100000">
                  <a:srgbClr val="29C4FF"/>
                </a:gs>
              </a:gsLst>
              <a:lin ang="0" scaled="0"/>
            </a:gra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09864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2198342" y="4066089"/>
            <a:ext cx="11563351" cy="913007"/>
          </a:xfrm>
          <a:prstGeom prst="rect">
            <a:avLst/>
          </a:prstGeom>
        </p:spPr>
        <p:txBody>
          <a:bodyPr wrap="square">
            <a:spAutoFit/>
          </a:bodyPr>
          <a:lstStyle/>
          <a:p>
            <a:pPr algn="ctr"/>
            <a:r>
              <a:rPr lang="en-US" altLang="zh-TW" sz="5333" b="1" spc="300">
                <a:solidFill>
                  <a:schemeClr val="bg1"/>
                </a:solidFill>
                <a:latin typeface="Arial" panose="020B0604020202020204" pitchFamily="34" charset="0"/>
                <a:ea typeface="微軟正黑體" panose="020B0604030504040204" pitchFamily="34" charset="-120"/>
                <a:cs typeface="Arial" panose="020B0604020202020204" pitchFamily="34" charset="0"/>
              </a:rPr>
              <a:t>Data Integrity</a:t>
            </a:r>
            <a:endParaRPr lang="zh-TW" altLang="en-US" sz="5333"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59017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a:xfrm>
            <a:off x="77002" y="1"/>
            <a:ext cx="11993077" cy="1558669"/>
          </a:xfrm>
        </p:spPr>
        <p:txBody>
          <a:bodyPr>
            <a:normAutofit/>
          </a:bodyPr>
          <a:lstStyle/>
          <a:p>
            <a:r>
              <a:rPr lang="en-US" altLang="zh-TW" sz="4800">
                <a:latin typeface="Arial" panose="020B0604020202020204" pitchFamily="34" charset="0"/>
                <a:ea typeface="微軟正黑體"/>
                <a:cs typeface="Arial" panose="020B0604020202020204" pitchFamily="34" charset="0"/>
              </a:rPr>
              <a:t>Silent data corruption &amp; self-healing</a:t>
            </a:r>
            <a:endParaRPr lang="zh-TW" altLang="en-US" sz="4800"/>
          </a:p>
        </p:txBody>
      </p:sp>
      <p:grpSp>
        <p:nvGrpSpPr>
          <p:cNvPr id="51" name="群組 50">
            <a:extLst>
              <a:ext uri="{FF2B5EF4-FFF2-40B4-BE49-F238E27FC236}">
                <a16:creationId xmlns:a16="http://schemas.microsoft.com/office/drawing/2014/main" id="{E3780EC2-B61C-4B68-818A-6E38E0DD3C3E}"/>
              </a:ext>
            </a:extLst>
          </p:cNvPr>
          <p:cNvGrpSpPr/>
          <p:nvPr/>
        </p:nvGrpSpPr>
        <p:grpSpPr>
          <a:xfrm>
            <a:off x="420184" y="2029737"/>
            <a:ext cx="11180974" cy="4648461"/>
            <a:chOff x="104122" y="1363093"/>
            <a:chExt cx="8794107" cy="3656129"/>
          </a:xfrm>
        </p:grpSpPr>
        <p:sp>
          <p:nvSpPr>
            <p:cNvPr id="50" name="矩形: 圓角 49">
              <a:extLst>
                <a:ext uri="{FF2B5EF4-FFF2-40B4-BE49-F238E27FC236}">
                  <a16:creationId xmlns:a16="http://schemas.microsoft.com/office/drawing/2014/main" id="{05760DAF-C719-49A5-B2A8-485F94380B6D}"/>
                </a:ext>
              </a:extLst>
            </p:cNvPr>
            <p:cNvSpPr/>
            <p:nvPr/>
          </p:nvSpPr>
          <p:spPr>
            <a:xfrm>
              <a:off x="2499085" y="4016923"/>
              <a:ext cx="6270567" cy="1002299"/>
            </a:xfrm>
            <a:prstGeom prst="roundRect">
              <a:avLst>
                <a:gd name="adj" fmla="val 2267"/>
              </a:avLst>
            </a:prstGeom>
            <a:gradFill>
              <a:gsLst>
                <a:gs pos="0">
                  <a:srgbClr val="29C4FF"/>
                </a:gs>
                <a:gs pos="100000">
                  <a:srgbClr val="08FFFF"/>
                </a:gs>
              </a:gsLst>
              <a:lin ang="5400000" scaled="1"/>
            </a:gradFill>
            <a:ln>
              <a:gradFill>
                <a:gsLst>
                  <a:gs pos="0">
                    <a:schemeClr val="accent1">
                      <a:lumMod val="5000"/>
                      <a:lumOff val="9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2"/>
            <a:stretch>
              <a:fillRect/>
            </a:stretch>
          </p:blipFill>
          <p:spPr>
            <a:xfrm>
              <a:off x="104122" y="1606449"/>
              <a:ext cx="2314790" cy="3127859"/>
            </a:xfrm>
            <a:prstGeom prst="rect">
              <a:avLst/>
            </a:prstGeom>
          </p:spPr>
        </p:pic>
        <p:sp>
          <p:nvSpPr>
            <p:cNvPr id="4" name="矩形 3">
              <a:extLst>
                <a:ext uri="{FF2B5EF4-FFF2-40B4-BE49-F238E27FC236}">
                  <a16:creationId xmlns:a16="http://schemas.microsoft.com/office/drawing/2014/main" id="{51095877-19BF-45D7-A332-FA3B6B1710FE}"/>
                </a:ext>
              </a:extLst>
            </p:cNvPr>
            <p:cNvSpPr/>
            <p:nvPr/>
          </p:nvSpPr>
          <p:spPr>
            <a:xfrm>
              <a:off x="4505219" y="1363093"/>
              <a:ext cx="2185410"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6BC9176F-36CA-4AED-8F11-DCEAF41A6BB7}"/>
                </a:ext>
              </a:extLst>
            </p:cNvPr>
            <p:cNvSpPr/>
            <p:nvPr/>
          </p:nvSpPr>
          <p:spPr>
            <a:xfrm>
              <a:off x="6781830" y="1363093"/>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060FA6B5-B88B-4A80-9353-6A28BB1460B6}"/>
                </a:ext>
              </a:extLst>
            </p:cNvPr>
            <p:cNvSpPr/>
            <p:nvPr/>
          </p:nvSpPr>
          <p:spPr>
            <a:xfrm>
              <a:off x="2306382" y="1363093"/>
              <a:ext cx="2116399" cy="291806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1EBC05BC-271A-4C28-B40C-2D802BCD4854}"/>
                </a:ext>
              </a:extLst>
            </p:cNvPr>
            <p:cNvGrpSpPr/>
            <p:nvPr/>
          </p:nvGrpSpPr>
          <p:grpSpPr>
            <a:xfrm>
              <a:off x="7201609" y="2623488"/>
              <a:ext cx="1385452" cy="512991"/>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6659" y="3018205"/>
              <a:ext cx="499770" cy="503615"/>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8184" y="3025423"/>
              <a:ext cx="499770" cy="503615"/>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8217279" y="3353004"/>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4608268" y="2630699"/>
              <a:ext cx="1892583" cy="905555"/>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2398390" y="2644487"/>
              <a:ext cx="1885718" cy="905555"/>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grpSp>
        <p:sp>
          <p:nvSpPr>
            <p:cNvPr id="15" name="Rectangle 12">
              <a:extLst>
                <a:ext uri="{FF2B5EF4-FFF2-40B4-BE49-F238E27FC236}">
                  <a16:creationId xmlns:a16="http://schemas.microsoft.com/office/drawing/2014/main" id="{EEA8F8CA-26A5-4F46-8611-FE54A2625C64}"/>
                </a:ext>
              </a:extLst>
            </p:cNvPr>
            <p:cNvSpPr/>
            <p:nvPr/>
          </p:nvSpPr>
          <p:spPr>
            <a:xfrm>
              <a:off x="2624017" y="2289498"/>
              <a:ext cx="1492856" cy="365420"/>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Oswald" pitchFamily="2" charset="0"/>
                  <a:cs typeface="Arial" panose="020B0604020202020204" pitchFamily="34" charset="0"/>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2624017" y="1606306"/>
              <a:ext cx="1492856" cy="365984"/>
            </a:xfrm>
            <a:prstGeom prst="rect">
              <a:avLst/>
            </a:prstGeom>
            <a:gradFill>
              <a:gsLst>
                <a:gs pos="100000">
                  <a:srgbClr val="F10140"/>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Oswald" pitchFamily="2" charset="0"/>
                  <a:cs typeface="Arial" panose="020B0604020202020204" pitchFamily="34" charset="0"/>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3370445" y="1972289"/>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2758389" y="2570563"/>
              <a:ext cx="119173" cy="131724"/>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10940" y="2615370"/>
              <a:ext cx="446373" cy="446373"/>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4846585" y="2289498"/>
              <a:ext cx="1492856" cy="365420"/>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Oswald" pitchFamily="2" charset="0"/>
                  <a:cs typeface="Arial" panose="020B0604020202020204" pitchFamily="34" charset="0"/>
                </a:rPr>
                <a:t>ZFS </a:t>
              </a:r>
              <a:r>
                <a:rPr lang="en-US" altLang="zh-TW">
                  <a:solidFill>
                    <a:schemeClr val="tx1"/>
                  </a:solidFill>
                  <a:latin typeface="Oswald" pitchFamily="2" charset="0"/>
                  <a:cs typeface="Arial" panose="020B0604020202020204" pitchFamily="34" charset="0"/>
                </a:rPr>
                <a:t>RAID</a:t>
              </a:r>
              <a:endParaRPr lang="en-US">
                <a:solidFill>
                  <a:schemeClr val="tx1"/>
                </a:solidFill>
                <a:latin typeface="Oswald" pitchFamily="2" charset="0"/>
                <a:cs typeface="Arial" panose="020B0604020202020204" pitchFamily="34" charset="0"/>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4846585" y="1606306"/>
              <a:ext cx="1492856" cy="365984"/>
            </a:xfrm>
            <a:prstGeom prst="rect">
              <a:avLst/>
            </a:prstGeom>
            <a:gradFill>
              <a:gsLst>
                <a:gs pos="100000">
                  <a:srgbClr val="F90142"/>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Oswald" pitchFamily="2" charset="0"/>
                  <a:cs typeface="Arial" panose="020B0604020202020204" pitchFamily="34" charset="0"/>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5593013" y="1972289"/>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4999944" y="2570563"/>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24" name="Straight Connector 39">
              <a:extLst>
                <a:ext uri="{FF2B5EF4-FFF2-40B4-BE49-F238E27FC236}">
                  <a16:creationId xmlns:a16="http://schemas.microsoft.com/office/drawing/2014/main" id="{08A417FA-E8BB-47C0-AAFF-7E034D14DF6B}"/>
                </a:ext>
              </a:extLst>
            </p:cNvPr>
            <p:cNvCxnSpPr>
              <a:cxnSpLocks/>
              <a:endCxn id="44" idx="1"/>
            </p:cNvCxnSpPr>
            <p:nvPr/>
          </p:nvCxnSpPr>
          <p:spPr>
            <a:xfrm>
              <a:off x="5149490" y="2731000"/>
              <a:ext cx="756687" cy="69905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7127332" y="2289498"/>
              <a:ext cx="1492856" cy="365420"/>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Oswald" pitchFamily="2" charset="0"/>
                  <a:cs typeface="Arial" panose="020B0604020202020204" pitchFamily="34" charset="0"/>
                </a:rPr>
                <a:t>ZFS </a:t>
              </a:r>
              <a:r>
                <a:rPr lang="en-US" altLang="zh-TW">
                  <a:solidFill>
                    <a:schemeClr val="tx1"/>
                  </a:solidFill>
                  <a:latin typeface="Oswald" pitchFamily="2" charset="0"/>
                  <a:cs typeface="Arial" panose="020B0604020202020204" pitchFamily="34" charset="0"/>
                </a:rPr>
                <a:t>RAID</a:t>
              </a:r>
              <a:endParaRPr lang="en-US">
                <a:solidFill>
                  <a:schemeClr val="tx1"/>
                </a:solidFill>
                <a:latin typeface="Oswald" pitchFamily="2" charset="0"/>
                <a:cs typeface="Arial" panose="020B0604020202020204" pitchFamily="34" charset="0"/>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7127332" y="1606306"/>
              <a:ext cx="1492856" cy="365984"/>
            </a:xfrm>
            <a:prstGeom prst="rect">
              <a:avLst/>
            </a:prstGeom>
            <a:gradFill>
              <a:gsLst>
                <a:gs pos="100000">
                  <a:srgbClr val="ED013F"/>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Oswald" pitchFamily="2" charset="0"/>
                  <a:cs typeface="Arial" panose="020B0604020202020204" pitchFamily="34" charset="0"/>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7873760" y="1972289"/>
              <a:ext cx="0" cy="317208"/>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6922875" y="3369927"/>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6982461" y="2710350"/>
              <a:ext cx="320734" cy="659578"/>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7243608" y="1909202"/>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cxnSp>
          <p:nvCxnSpPr>
            <p:cNvPr id="31" name="Straight Connector 53">
              <a:extLst>
                <a:ext uri="{FF2B5EF4-FFF2-40B4-BE49-F238E27FC236}">
                  <a16:creationId xmlns:a16="http://schemas.microsoft.com/office/drawing/2014/main" id="{40F3279F-75D1-491A-A35F-AAC95FA8AD78}"/>
                </a:ext>
              </a:extLst>
            </p:cNvPr>
            <p:cNvCxnSpPr>
              <a:cxnSpLocks/>
              <a:endCxn id="32" idx="0"/>
            </p:cNvCxnSpPr>
            <p:nvPr/>
          </p:nvCxnSpPr>
          <p:spPr>
            <a:xfrm>
              <a:off x="7303194" y="2040926"/>
              <a:ext cx="1" cy="53770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7243608" y="2578625"/>
              <a:ext cx="119173" cy="131724"/>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7" name="TextBox 4">
              <a:extLst>
                <a:ext uri="{FF2B5EF4-FFF2-40B4-BE49-F238E27FC236}">
                  <a16:creationId xmlns:a16="http://schemas.microsoft.com/office/drawing/2014/main" id="{01E79DD0-C6DE-4096-B0BB-3B7A76171CB2}"/>
                </a:ext>
              </a:extLst>
            </p:cNvPr>
            <p:cNvSpPr txBox="1"/>
            <p:nvPr/>
          </p:nvSpPr>
          <p:spPr>
            <a:xfrm>
              <a:off x="2315739" y="4127407"/>
              <a:ext cx="6424188" cy="847258"/>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3200" b="1">
                  <a:latin typeface="Arial" panose="020B0604020202020204" pitchFamily="34" charset="0"/>
                  <a:ea typeface="Microsoft JhengHei"/>
                  <a:cs typeface="Arial" panose="020B0604020202020204" pitchFamily="34" charset="0"/>
                  <a:sym typeface="Arial" panose="020B0604020202020204" pitchFamily="34" charset="0"/>
                </a:rPr>
                <a:t>Avoid data silent corruption that occurred on running system</a:t>
              </a:r>
              <a:endParaRPr lang="zh-TW" altLang="en-US" sz="3200" b="1">
                <a:latin typeface="Arial" panose="020B0604020202020204" pitchFamily="34" charset="0"/>
                <a:ea typeface="Microsoft JhengHei"/>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312027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9BF8D83D-56F0-47C8-9205-1C3436B0F2DA}"/>
              </a:ext>
            </a:extLst>
          </p:cNvPr>
          <p:cNvSpPr/>
          <p:nvPr/>
        </p:nvSpPr>
        <p:spPr>
          <a:xfrm>
            <a:off x="317604" y="2060649"/>
            <a:ext cx="4770413" cy="3715462"/>
          </a:xfrm>
          <a:prstGeom prst="roundRect">
            <a:avLst>
              <a:gd name="adj" fmla="val 1947"/>
            </a:avLst>
          </a:prstGeom>
          <a:gradFill>
            <a:gsLst>
              <a:gs pos="0">
                <a:schemeClr val="tx1"/>
              </a:gs>
              <a:gs pos="75200">
                <a:schemeClr val="tx1">
                  <a:alpha val="77000"/>
                </a:schemeClr>
              </a:gs>
              <a:gs pos="100000">
                <a:schemeClr val="tx1"/>
              </a:gs>
            </a:gsLst>
            <a:lin ang="5400000" scaled="0"/>
          </a:gradFill>
          <a:ln w="9525">
            <a:gradFill>
              <a:gsLst>
                <a:gs pos="100000">
                  <a:srgbClr val="FF0000"/>
                </a:gs>
                <a:gs pos="54100">
                  <a:schemeClr val="tx2">
                    <a:lumMod val="75000"/>
                  </a:schemeClr>
                </a:gs>
                <a:gs pos="83000">
                  <a:schemeClr val="accent1">
                    <a:lumMod val="30000"/>
                    <a:lumOff val="70000"/>
                  </a:schemeClr>
                </a:gs>
              </a:gsLst>
              <a:lin ang="5400000" scaled="1"/>
            </a:gra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Title 1"/>
          <p:cNvSpPr>
            <a:spLocks noGrp="1"/>
          </p:cNvSpPr>
          <p:nvPr>
            <p:ph type="title"/>
          </p:nvPr>
        </p:nvSpPr>
        <p:spPr/>
        <p:txBody>
          <a:bodyPr>
            <a:normAutofit/>
          </a:bodyPr>
          <a:lstStyle/>
          <a:p>
            <a:r>
              <a:rPr lang="en-US" altLang="zh-CN">
                <a:latin typeface="Arial" panose="020B0604020202020204" pitchFamily="34" charset="0"/>
                <a:ea typeface="微軟正黑體"/>
                <a:cs typeface="Arial" panose="020B0604020202020204" pitchFamily="34" charset="0"/>
              </a:rPr>
              <a:t>2U 30-bay all flash storage array (AFA)</a:t>
            </a:r>
            <a:endParaRPr lang="zh-TW" altLang="en-US">
              <a:latin typeface="Arial" panose="020B0604020202020204" pitchFamily="34" charset="0"/>
              <a:ea typeface="微軟正黑體"/>
              <a:cs typeface="Arial" panose="020B0604020202020204" pitchFamily="34" charset="0"/>
            </a:endParaRPr>
          </a:p>
        </p:txBody>
      </p:sp>
      <p:sp>
        <p:nvSpPr>
          <p:cNvPr id="27" name="矩形 26">
            <a:extLst>
              <a:ext uri="{FF2B5EF4-FFF2-40B4-BE49-F238E27FC236}">
                <a16:creationId xmlns:a16="http://schemas.microsoft.com/office/drawing/2014/main" id="{864E06A8-A428-8A44-A44E-A05D9B7E9CCE}"/>
              </a:ext>
            </a:extLst>
          </p:cNvPr>
          <p:cNvSpPr/>
          <p:nvPr/>
        </p:nvSpPr>
        <p:spPr>
          <a:xfrm>
            <a:off x="5333343" y="1914193"/>
            <a:ext cx="6642411" cy="4587153"/>
          </a:xfrm>
          <a:prstGeom prst="rect">
            <a:avLst/>
          </a:prstGeom>
        </p:spPr>
        <p:txBody>
          <a:bodyPr wrap="square" anchor="t">
            <a:spAutoFit/>
          </a:bodyPr>
          <a:lstStyle/>
          <a:p>
            <a:pPr marL="237061" indent="-237061">
              <a:lnSpc>
                <a:spcPts val="2667"/>
              </a:lnSpc>
              <a:spcBef>
                <a:spcPts val="800"/>
              </a:spcBef>
              <a:buClr>
                <a:srgbClr val="FF0000"/>
              </a:buClr>
              <a:buFont typeface="Arial" panose="020B0604020202020204" pitchFamily="34" charset="0"/>
              <a:buChar char="•"/>
            </a:pPr>
            <a:r>
              <a:rPr lang="en-US" altLang="zh-TW" sz="2400" b="1">
                <a:latin typeface="Arial" panose="020B0604020202020204" pitchFamily="34" charset="0"/>
                <a:ea typeface="微軟正黑體"/>
                <a:cs typeface="Arial" panose="020B0604020202020204" pitchFamily="34" charset="0"/>
              </a:rPr>
              <a:t>Up to </a:t>
            </a:r>
            <a:r>
              <a:rPr lang="en-US" altLang="zh-TW" sz="2667" b="1">
                <a:solidFill>
                  <a:srgbClr val="FF0000"/>
                </a:solidFill>
                <a:latin typeface="Arial" panose="020B0604020202020204" pitchFamily="34" charset="0"/>
                <a:ea typeface="微軟正黑體"/>
                <a:cs typeface="Arial" panose="020B0604020202020204" pitchFamily="34" charset="0"/>
              </a:rPr>
              <a:t>596K / 345K </a:t>
            </a:r>
            <a:r>
              <a:rPr lang="en-US" altLang="zh-TW" sz="2400" b="1">
                <a:latin typeface="Arial" panose="020B0604020202020204" pitchFamily="34" charset="0"/>
                <a:ea typeface="微軟正黑體"/>
                <a:cs typeface="Arial" panose="020B0604020202020204" pitchFamily="34" charset="0"/>
              </a:rPr>
              <a:t>IOPS</a:t>
            </a:r>
            <a:r>
              <a:rPr lang="zh-TW" altLang="en-US" sz="2400" b="1">
                <a:latin typeface="Arial" panose="020B0604020202020204" pitchFamily="34" charset="0"/>
                <a:ea typeface="微軟正黑體"/>
                <a:cs typeface="Arial" panose="020B0604020202020204" pitchFamily="34" charset="0"/>
              </a:rPr>
              <a:t> </a:t>
            </a:r>
            <a:r>
              <a:rPr lang="en-US" altLang="zh-TW" sz="2400" b="1">
                <a:latin typeface="Arial" panose="020B0604020202020204" pitchFamily="34" charset="0"/>
                <a:ea typeface="微軟正黑體"/>
                <a:cs typeface="Arial" panose="020B0604020202020204" pitchFamily="34" charset="0"/>
              </a:rPr>
              <a:t>4K</a:t>
            </a:r>
            <a:br>
              <a:rPr lang="en-US" altLang="zh-TW" sz="2400" b="1">
                <a:latin typeface="Arial" panose="020B0604020202020204" pitchFamily="34" charset="0"/>
                <a:ea typeface="微軟正黑體"/>
                <a:cs typeface="Arial" panose="020B0604020202020204" pitchFamily="34" charset="0"/>
              </a:rPr>
            </a:br>
            <a:r>
              <a:rPr lang="en-US" altLang="zh-TW" sz="2400" b="1">
                <a:latin typeface="Arial" panose="020B0604020202020204" pitchFamily="34" charset="0"/>
                <a:ea typeface="微軟正黑體"/>
                <a:cs typeface="Arial" panose="020B0604020202020204" pitchFamily="34" charset="0"/>
              </a:rPr>
              <a:t>random read &amp; write performance</a:t>
            </a:r>
          </a:p>
          <a:p>
            <a:pPr marL="237061" indent="-237061">
              <a:lnSpc>
                <a:spcPts val="2667"/>
              </a:lnSpc>
              <a:spcBef>
                <a:spcPts val="800"/>
              </a:spcBef>
              <a:buClr>
                <a:srgbClr val="FF0000"/>
              </a:buClr>
              <a:buFont typeface="Arial" panose="020B0604020202020204" pitchFamily="34" charset="0"/>
              <a:buChar char="•"/>
            </a:pPr>
            <a:r>
              <a:rPr lang="en-US" altLang="zh-TW" sz="2400" b="1">
                <a:latin typeface="Arial" panose="020B0604020202020204" pitchFamily="34" charset="0"/>
                <a:ea typeface="微軟正黑體" panose="020B0604030504040204" pitchFamily="34" charset="-120"/>
                <a:cs typeface="Arial" panose="020B0604020202020204" pitchFamily="34" charset="0"/>
              </a:rPr>
              <a:t>ZFS file system for data integrity</a:t>
            </a:r>
          </a:p>
          <a:p>
            <a:pPr marL="237061" indent="-237061">
              <a:lnSpc>
                <a:spcPts val="2667"/>
              </a:lnSpc>
              <a:spcBef>
                <a:spcPts val="800"/>
              </a:spcBef>
              <a:buClr>
                <a:srgbClr val="FF0000"/>
              </a:buClr>
              <a:buFont typeface="Arial" panose="020B0604020202020204" pitchFamily="34" charset="0"/>
              <a:buChar char="•"/>
            </a:pPr>
            <a:r>
              <a:rPr lang="en-US" altLang="zh-TW" sz="2400" b="1">
                <a:latin typeface="Arial" panose="020B0604020202020204" pitchFamily="34" charset="0"/>
                <a:ea typeface="微軟正黑體" panose="020B0604030504040204" pitchFamily="34" charset="-120"/>
                <a:cs typeface="Arial" panose="020B0604020202020204" pitchFamily="34" charset="0"/>
              </a:rPr>
              <a:t>Data reduction technologies</a:t>
            </a:r>
            <a:r>
              <a:rPr lang="zh-TW" altLang="en-US" sz="2400" b="1">
                <a:latin typeface="Arial" panose="020B0604020202020204" pitchFamily="34" charset="0"/>
                <a:ea typeface="微軟正黑體" panose="020B0604030504040204" pitchFamily="34" charset="-120"/>
                <a:cs typeface="Arial" panose="020B0604020202020204" pitchFamily="34" charset="0"/>
              </a:rPr>
              <a:t> </a:t>
            </a:r>
            <a:endParaRPr lang="en-US" altLang="zh-TW" sz="2400" b="1">
              <a:latin typeface="Arial" panose="020B0604020202020204" pitchFamily="34" charset="0"/>
              <a:ea typeface="微軟正黑體" panose="020B0604030504040204" pitchFamily="34" charset="-120"/>
              <a:cs typeface="Arial" panose="020B0604020202020204" pitchFamily="34" charset="0"/>
            </a:endParaRPr>
          </a:p>
          <a:p>
            <a:pPr marL="359824" lvl="1" indent="-118530">
              <a:lnSpc>
                <a:spcPts val="2667"/>
              </a:lnSpc>
              <a:spcBef>
                <a:spcPts val="800"/>
              </a:spcBef>
              <a:buFont typeface="Arial" panose="020B0604020202020204" pitchFamily="34" charset="0"/>
              <a:buChar char="•"/>
            </a:pPr>
            <a:r>
              <a:rPr lang="en-US" altLang="zh-TW" sz="1867">
                <a:latin typeface="Arial" panose="020B0604020202020204" pitchFamily="34" charset="0"/>
                <a:ea typeface="微軟正黑體" panose="020B0604030504040204" pitchFamily="34" charset="-120"/>
                <a:cs typeface="Arial" panose="020B0604020202020204" pitchFamily="34" charset="0"/>
              </a:rPr>
              <a:t>Increasing storage efficiency and ROI</a:t>
            </a:r>
          </a:p>
          <a:p>
            <a:pPr marL="359824" lvl="1" indent="-118530">
              <a:lnSpc>
                <a:spcPts val="2667"/>
              </a:lnSpc>
              <a:spcBef>
                <a:spcPts val="800"/>
              </a:spcBef>
              <a:buFont typeface="Arial" panose="020B0604020202020204" pitchFamily="34" charset="0"/>
              <a:buChar char="•"/>
            </a:pPr>
            <a:r>
              <a:rPr lang="en-US" altLang="zh-TW" sz="1867">
                <a:latin typeface="Arial" panose="020B0604020202020204" pitchFamily="34" charset="0"/>
                <a:ea typeface="微軟正黑體" panose="020B0604030504040204" pitchFamily="34" charset="-120"/>
                <a:cs typeface="Arial" panose="020B0604020202020204" pitchFamily="34" charset="0"/>
              </a:rPr>
              <a:t>De-duplication</a:t>
            </a:r>
            <a:r>
              <a:rPr lang="zh-TW" altLang="en-US" sz="1867">
                <a:latin typeface="Arial" panose="020B0604020202020204" pitchFamily="34" charset="0"/>
                <a:ea typeface="微軟正黑體" panose="020B0604030504040204" pitchFamily="34" charset="-120"/>
                <a:cs typeface="Arial" panose="020B0604020202020204" pitchFamily="34" charset="0"/>
              </a:rPr>
              <a:t>、</a:t>
            </a:r>
            <a:r>
              <a:rPr lang="en-US" altLang="zh-TW" sz="1867">
                <a:latin typeface="Arial" panose="020B0604020202020204" pitchFamily="34" charset="0"/>
                <a:ea typeface="微軟正黑體" panose="020B0604030504040204" pitchFamily="34" charset="-120"/>
                <a:cs typeface="Arial" panose="020B0604020202020204" pitchFamily="34" charset="0"/>
              </a:rPr>
              <a:t>inline compression</a:t>
            </a:r>
            <a:r>
              <a:rPr lang="zh-TW" altLang="en-US" sz="1867">
                <a:latin typeface="Arial" panose="020B0604020202020204" pitchFamily="34" charset="0"/>
                <a:ea typeface="微軟正黑體" panose="020B0604030504040204" pitchFamily="34" charset="-120"/>
                <a:cs typeface="Arial" panose="020B0604020202020204" pitchFamily="34" charset="0"/>
              </a:rPr>
              <a:t>、</a:t>
            </a:r>
            <a:r>
              <a:rPr lang="en-US" altLang="zh-TW" sz="1867">
                <a:latin typeface="Arial" panose="020B0604020202020204" pitchFamily="34" charset="0"/>
                <a:ea typeface="微軟正黑體" panose="020B0604030504040204" pitchFamily="34" charset="-120"/>
                <a:cs typeface="Arial" panose="020B0604020202020204" pitchFamily="34" charset="0"/>
              </a:rPr>
              <a:t>data compaction</a:t>
            </a:r>
          </a:p>
          <a:p>
            <a:pPr marL="237061" indent="-237061">
              <a:lnSpc>
                <a:spcPts val="2667"/>
              </a:lnSpc>
              <a:spcBef>
                <a:spcPts val="800"/>
              </a:spcBef>
              <a:buClr>
                <a:srgbClr val="FF0000"/>
              </a:buClr>
              <a:buFont typeface="Arial" panose="020B0604020202020204" pitchFamily="34" charset="0"/>
              <a:buChar char="•"/>
            </a:pPr>
            <a:r>
              <a:rPr lang="en-US" altLang="zh-TW" sz="2400" b="1">
                <a:latin typeface="Arial" panose="020B0604020202020204" pitchFamily="34" charset="0"/>
                <a:ea typeface="微軟正黑體"/>
                <a:cs typeface="Arial" panose="020B0604020202020204" pitchFamily="34" charset="0"/>
              </a:rPr>
              <a:t>Unified Storage for iSCSI/ FC/ NFS/ CIFS/ FTP / S3 protocols</a:t>
            </a:r>
          </a:p>
          <a:p>
            <a:pPr marL="237061" indent="-237061">
              <a:lnSpc>
                <a:spcPts val="2667"/>
              </a:lnSpc>
              <a:spcBef>
                <a:spcPts val="800"/>
              </a:spcBef>
              <a:buClr>
                <a:srgbClr val="FF0000"/>
              </a:buClr>
              <a:buFont typeface="Arial" panose="020B0604020202020204" pitchFamily="34" charset="0"/>
              <a:buChar char="•"/>
            </a:pPr>
            <a:r>
              <a:rPr lang="en-US" altLang="zh-TW" sz="2400" b="1">
                <a:latin typeface="Arial" panose="020B0604020202020204" pitchFamily="34" charset="0"/>
                <a:ea typeface="微軟正黑體" panose="020B0604030504040204" pitchFamily="34" charset="-120"/>
                <a:cs typeface="Arial" panose="020B0604020202020204" pitchFamily="34" charset="0"/>
              </a:rPr>
              <a:t>Storage and application servers</a:t>
            </a:r>
          </a:p>
          <a:p>
            <a:pPr marL="359824" lvl="1" indent="-118530">
              <a:lnSpc>
                <a:spcPts val="2667"/>
              </a:lnSpc>
              <a:spcBef>
                <a:spcPts val="800"/>
              </a:spcBef>
              <a:buFont typeface="Arial" panose="020B0604020202020204" pitchFamily="34" charset="0"/>
              <a:buChar char="•"/>
            </a:pPr>
            <a:r>
              <a:rPr lang="en-US" altLang="zh-TW" sz="1867">
                <a:latin typeface="Arial" panose="020B0604020202020204" pitchFamily="34" charset="0"/>
                <a:ea typeface="微軟正黑體" panose="020B0604030504040204" pitchFamily="34" charset="-120"/>
                <a:cs typeface="Arial" panose="020B0604020202020204" pitchFamily="34" charset="0"/>
              </a:rPr>
              <a:t>Container Station and Virtualization Station for running virtualized operating systems and apps on the NAS</a:t>
            </a:r>
          </a:p>
        </p:txBody>
      </p:sp>
      <p:sp>
        <p:nvSpPr>
          <p:cNvPr id="28" name="矩形 27">
            <a:extLst>
              <a:ext uri="{FF2B5EF4-FFF2-40B4-BE49-F238E27FC236}">
                <a16:creationId xmlns:a16="http://schemas.microsoft.com/office/drawing/2014/main" id="{0DA48E03-C6BA-8D47-87A7-351BE10BD940}"/>
              </a:ext>
            </a:extLst>
          </p:cNvPr>
          <p:cNvSpPr/>
          <p:nvPr/>
        </p:nvSpPr>
        <p:spPr>
          <a:xfrm>
            <a:off x="412924" y="3092159"/>
            <a:ext cx="4728566" cy="1200329"/>
          </a:xfrm>
          <a:prstGeom prst="rect">
            <a:avLst/>
          </a:prstGeom>
        </p:spPr>
        <p:txBody>
          <a:bodyPr wrap="square">
            <a:spAutoFit/>
          </a:bodyPr>
          <a:lstStyle/>
          <a:p>
            <a:pPr algn="ctr"/>
            <a:r>
              <a:rPr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rPr>
              <a:t>2U 30-bay</a:t>
            </a:r>
          </a:p>
          <a:p>
            <a:pPr algn="ctr"/>
            <a:r>
              <a:rPr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rPr>
              <a:t>2.5-inch SATA SSD</a:t>
            </a:r>
          </a:p>
          <a:p>
            <a:pPr algn="ctr"/>
            <a:r>
              <a:rPr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rPr>
              <a:t>ZFS file system</a:t>
            </a: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圖形 5">
            <a:extLst>
              <a:ext uri="{FF2B5EF4-FFF2-40B4-BE49-F238E27FC236}">
                <a16:creationId xmlns:a16="http://schemas.microsoft.com/office/drawing/2014/main" id="{51922B1E-BCAE-4C1D-A370-2DC937ACB5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699" y="2377147"/>
            <a:ext cx="4297691" cy="600312"/>
          </a:xfrm>
          <a:prstGeom prst="rect">
            <a:avLst/>
          </a:prstGeom>
        </p:spPr>
      </p:pic>
      <p:sp>
        <p:nvSpPr>
          <p:cNvPr id="11" name="矩形: 圓角 10">
            <a:extLst>
              <a:ext uri="{FF2B5EF4-FFF2-40B4-BE49-F238E27FC236}">
                <a16:creationId xmlns:a16="http://schemas.microsoft.com/office/drawing/2014/main" id="{58172ABF-2531-4734-A18A-EF2B878EACF6}"/>
              </a:ext>
            </a:extLst>
          </p:cNvPr>
          <p:cNvSpPr/>
          <p:nvPr/>
        </p:nvSpPr>
        <p:spPr>
          <a:xfrm>
            <a:off x="193221" y="5410745"/>
            <a:ext cx="5086649" cy="1726235"/>
          </a:xfrm>
          <a:prstGeom prst="roundRect">
            <a:avLst>
              <a:gd name="adj" fmla="val 16738"/>
            </a:avLst>
          </a:prstGeom>
          <a:gradFill>
            <a:gsLst>
              <a:gs pos="0">
                <a:schemeClr val="tx1">
                  <a:lumMod val="85000"/>
                  <a:lumOff val="15000"/>
                  <a:alpha val="43000"/>
                </a:schemeClr>
              </a:gs>
              <a:gs pos="100000">
                <a:schemeClr val="bg2">
                  <a:lumMod val="10000"/>
                  <a:alpha val="13000"/>
                </a:schemeClr>
              </a:gs>
            </a:gsLst>
            <a:lin ang="5400000" scaled="1"/>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 name="圖片 2" descr="一張含有 電腦, 烤箱, 坐, 微波爐 的圖片&#10;&#10;自動產生的描述">
            <a:extLst>
              <a:ext uri="{FF2B5EF4-FFF2-40B4-BE49-F238E27FC236}">
                <a16:creationId xmlns:a16="http://schemas.microsoft.com/office/drawing/2014/main" id="{6804E1CB-868F-4BA6-827F-07B7E6830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82" y="4524186"/>
            <a:ext cx="4975598" cy="2014122"/>
          </a:xfrm>
          <a:prstGeom prst="rect">
            <a:avLst/>
          </a:prstGeom>
        </p:spPr>
      </p:pic>
    </p:spTree>
    <p:extLst>
      <p:ext uri="{BB962C8B-B14F-4D97-AF65-F5344CB8AC3E}">
        <p14:creationId xmlns:p14="http://schemas.microsoft.com/office/powerpoint/2010/main" val="189650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群組 59">
            <a:extLst>
              <a:ext uri="{FF2B5EF4-FFF2-40B4-BE49-F238E27FC236}">
                <a16:creationId xmlns:a16="http://schemas.microsoft.com/office/drawing/2014/main" id="{303BF025-C993-4A82-86C4-EC58AC61311E}"/>
              </a:ext>
            </a:extLst>
          </p:cNvPr>
          <p:cNvGrpSpPr/>
          <p:nvPr/>
        </p:nvGrpSpPr>
        <p:grpSpPr>
          <a:xfrm>
            <a:off x="256767" y="4087577"/>
            <a:ext cx="11678466" cy="2393808"/>
            <a:chOff x="133966" y="3069370"/>
            <a:chExt cx="8758850" cy="1795356"/>
          </a:xfrm>
        </p:grpSpPr>
        <p:pic>
          <p:nvPicPr>
            <p:cNvPr id="18" name="圖形 17">
              <a:extLst>
                <a:ext uri="{FF2B5EF4-FFF2-40B4-BE49-F238E27FC236}">
                  <a16:creationId xmlns:a16="http://schemas.microsoft.com/office/drawing/2014/main" id="{BB076557-9AAE-4D9C-A4D7-F9B38CA124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966" y="3069370"/>
              <a:ext cx="2101800" cy="1795356"/>
            </a:xfrm>
            <a:prstGeom prst="rect">
              <a:avLst/>
            </a:prstGeom>
          </p:spPr>
        </p:pic>
        <p:pic>
          <p:nvPicPr>
            <p:cNvPr id="20" name="圖形 19">
              <a:extLst>
                <a:ext uri="{FF2B5EF4-FFF2-40B4-BE49-F238E27FC236}">
                  <a16:creationId xmlns:a16="http://schemas.microsoft.com/office/drawing/2014/main" id="{F4DBB466-348E-4D48-B155-FE80D09D7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2983" y="3069370"/>
              <a:ext cx="2101800" cy="1795356"/>
            </a:xfrm>
            <a:prstGeom prst="rect">
              <a:avLst/>
            </a:prstGeom>
          </p:spPr>
        </p:pic>
        <p:pic>
          <p:nvPicPr>
            <p:cNvPr id="22" name="圖形 21">
              <a:extLst>
                <a:ext uri="{FF2B5EF4-FFF2-40B4-BE49-F238E27FC236}">
                  <a16:creationId xmlns:a16="http://schemas.microsoft.com/office/drawing/2014/main" id="{607EC979-396E-427C-A6B0-AEFBFABCF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3069370"/>
              <a:ext cx="2101800" cy="1795356"/>
            </a:xfrm>
            <a:prstGeom prst="rect">
              <a:avLst/>
            </a:prstGeom>
          </p:spPr>
        </p:pic>
        <p:pic>
          <p:nvPicPr>
            <p:cNvPr id="24" name="圖形 23">
              <a:extLst>
                <a:ext uri="{FF2B5EF4-FFF2-40B4-BE49-F238E27FC236}">
                  <a16:creationId xmlns:a16="http://schemas.microsoft.com/office/drawing/2014/main" id="{1408FDA5-3F05-4BE7-88AB-86B4F9F0D8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1016" y="3069370"/>
              <a:ext cx="2101800" cy="1795356"/>
            </a:xfrm>
            <a:prstGeom prst="rect">
              <a:avLst/>
            </a:prstGeom>
          </p:spPr>
        </p:pic>
        <p:sp>
          <p:nvSpPr>
            <p:cNvPr id="12" name="文字方塊 11">
              <a:extLst>
                <a:ext uri="{FF2B5EF4-FFF2-40B4-BE49-F238E27FC236}">
                  <a16:creationId xmlns:a16="http://schemas.microsoft.com/office/drawing/2014/main" id="{D9E8A60B-1EC9-4514-A80B-772B10ABC040}"/>
                </a:ext>
              </a:extLst>
            </p:cNvPr>
            <p:cNvSpPr txBox="1"/>
            <p:nvPr/>
          </p:nvSpPr>
          <p:spPr>
            <a:xfrm>
              <a:off x="252925" y="3183668"/>
              <a:ext cx="1921293" cy="256224"/>
            </a:xfrm>
            <a:prstGeom prst="rect">
              <a:avLst/>
            </a:prstGeom>
            <a:noFill/>
          </p:spPr>
          <p:txBody>
            <a:bodyPr wrap="square" rtlCol="0">
              <a:spAutoFit/>
            </a:bodyPr>
            <a:lstStyle/>
            <a:p>
              <a:pPr algn="ctr"/>
              <a:r>
                <a:rPr lang="en-US" altLang="zh-TW" sz="1620" b="1">
                  <a:solidFill>
                    <a:schemeClr val="bg1"/>
                  </a:solidFill>
                  <a:latin typeface="微軟正黑體" panose="020B0604030504040204" pitchFamily="34" charset="-120"/>
                  <a:ea typeface="微軟正黑體" panose="020B0604030504040204" pitchFamily="34" charset="-120"/>
                </a:rPr>
                <a:t>Original </a:t>
              </a:r>
              <a:r>
                <a:rPr lang="en-US" altLang="zh-TW" sz="1620" b="1">
                  <a:solidFill>
                    <a:schemeClr val="bg1"/>
                  </a:solidFill>
                  <a:latin typeface="Arial" panose="020B0604020202020204" pitchFamily="34" charset="0"/>
                  <a:ea typeface="微軟正黑體" panose="020B0604030504040204" pitchFamily="34" charset="-120"/>
                  <a:cs typeface="Arial" panose="020B0604020202020204" pitchFamily="34" charset="0"/>
                </a:rPr>
                <a:t>block </a:t>
              </a:r>
              <a:r>
                <a:rPr lang="en-US" altLang="zh-TW" sz="1620" b="1">
                  <a:solidFill>
                    <a:schemeClr val="bg1"/>
                  </a:solidFill>
                  <a:latin typeface="微軟正黑體" panose="020B0604030504040204" pitchFamily="34" charset="-120"/>
                  <a:ea typeface="微軟正黑體" panose="020B0604030504040204" pitchFamily="34" charset="-120"/>
                </a:rPr>
                <a:t>Structure</a:t>
              </a:r>
              <a:endParaRPr lang="zh-TW" altLang="en-US" sz="1620" b="1">
                <a:solidFill>
                  <a:schemeClr val="bg1"/>
                </a:solidFill>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1C57442B-F28B-4494-A603-0F4B1286CD8C}"/>
                </a:ext>
              </a:extLst>
            </p:cNvPr>
            <p:cNvSpPr txBox="1"/>
            <p:nvPr/>
          </p:nvSpPr>
          <p:spPr>
            <a:xfrm>
              <a:off x="2453771" y="3183668"/>
              <a:ext cx="1921293" cy="443198"/>
            </a:xfrm>
            <a:prstGeom prst="rect">
              <a:avLst/>
            </a:prstGeom>
            <a:noFill/>
          </p:spPr>
          <p:txBody>
            <a:bodyPr wrap="square" rtlCol="0">
              <a:spAutoFit/>
            </a:bodyPr>
            <a:lstStyle/>
            <a:p>
              <a:pPr algn="ctr"/>
              <a:r>
                <a:rPr lang="en-US" altLang="zh-TW" sz="1620" b="1">
                  <a:solidFill>
                    <a:schemeClr val="bg1"/>
                  </a:solidFill>
                  <a:latin typeface="微軟正黑體" panose="020B0604030504040204" pitchFamily="34" charset="-120"/>
                  <a:ea typeface="微軟正黑體" panose="020B0604030504040204" pitchFamily="34" charset="-120"/>
                </a:rPr>
                <a:t>Copy to new block when modifying</a:t>
              </a:r>
              <a:endParaRPr lang="zh-TW" altLang="en-US" sz="1620" b="1">
                <a:solidFill>
                  <a:schemeClr val="bg1"/>
                </a:solidFill>
                <a:latin typeface="微軟正黑體" panose="020B0604030504040204" pitchFamily="34" charset="-120"/>
                <a:ea typeface="微軟正黑體" panose="020B0604030504040204" pitchFamily="34" charset="-120"/>
              </a:endParaRPr>
            </a:p>
          </p:txBody>
        </p:sp>
        <p:sp>
          <p:nvSpPr>
            <p:cNvPr id="57" name="文字方塊 56">
              <a:extLst>
                <a:ext uri="{FF2B5EF4-FFF2-40B4-BE49-F238E27FC236}">
                  <a16:creationId xmlns:a16="http://schemas.microsoft.com/office/drawing/2014/main" id="{645F9A86-0477-4980-BECE-F9AC7A2D5B45}"/>
                </a:ext>
              </a:extLst>
            </p:cNvPr>
            <p:cNvSpPr txBox="1"/>
            <p:nvPr/>
          </p:nvSpPr>
          <p:spPr>
            <a:xfrm>
              <a:off x="4713115" y="3183668"/>
              <a:ext cx="1960684" cy="256224"/>
            </a:xfrm>
            <a:prstGeom prst="rect">
              <a:avLst/>
            </a:prstGeom>
            <a:noFill/>
          </p:spPr>
          <p:txBody>
            <a:bodyPr wrap="square" rtlCol="0">
              <a:spAutoFit/>
            </a:bodyPr>
            <a:lstStyle/>
            <a:p>
              <a:r>
                <a:rPr lang="en-US" altLang="zh-TW" sz="1620" b="1">
                  <a:solidFill>
                    <a:schemeClr val="bg1"/>
                  </a:solidFill>
                  <a:latin typeface="微軟正黑體" panose="020B0604030504040204" pitchFamily="34" charset="-120"/>
                  <a:ea typeface="微軟正黑體" panose="020B0604030504040204" pitchFamily="34" charset="-120"/>
                </a:rPr>
                <a:t>Redirect to new block</a:t>
              </a:r>
              <a:endParaRPr lang="zh-TW" altLang="en-US" sz="1620" b="1">
                <a:solidFill>
                  <a:schemeClr val="bg1"/>
                </a:solidFill>
                <a:latin typeface="微軟正黑體" panose="020B0604030504040204" pitchFamily="34" charset="-120"/>
                <a:ea typeface="微軟正黑體" panose="020B0604030504040204" pitchFamily="34" charset="-120"/>
              </a:endParaRPr>
            </a:p>
          </p:txBody>
        </p:sp>
        <p:sp>
          <p:nvSpPr>
            <p:cNvPr id="59" name="文字方塊 58">
              <a:extLst>
                <a:ext uri="{FF2B5EF4-FFF2-40B4-BE49-F238E27FC236}">
                  <a16:creationId xmlns:a16="http://schemas.microsoft.com/office/drawing/2014/main" id="{5269E4AA-F3AD-40A9-8270-B22D0A61ABAF}"/>
                </a:ext>
              </a:extLst>
            </p:cNvPr>
            <p:cNvSpPr txBox="1"/>
            <p:nvPr/>
          </p:nvSpPr>
          <p:spPr>
            <a:xfrm>
              <a:off x="6791015" y="3183668"/>
              <a:ext cx="2041046" cy="256224"/>
            </a:xfrm>
            <a:prstGeom prst="rect">
              <a:avLst/>
            </a:prstGeom>
            <a:noFill/>
          </p:spPr>
          <p:txBody>
            <a:bodyPr wrap="square" rtlCol="0">
              <a:spAutoFit/>
            </a:bodyPr>
            <a:lstStyle/>
            <a:p>
              <a:pPr algn="ctr"/>
              <a:r>
                <a:rPr lang="en-US" altLang="zh-TW" sz="1620" b="1">
                  <a:solidFill>
                    <a:schemeClr val="bg1"/>
                  </a:solidFill>
                  <a:latin typeface="微軟正黑體" panose="020B0604030504040204" pitchFamily="34" charset="-120"/>
                  <a:ea typeface="微軟正黑體" panose="020B0604030504040204" pitchFamily="34" charset="-120"/>
                </a:rPr>
                <a:t>Delete the old block data</a:t>
              </a:r>
              <a:endParaRPr lang="zh-TW" altLang="en-US" sz="162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 name="標題 1">
            <a:extLst>
              <a:ext uri="{FF2B5EF4-FFF2-40B4-BE49-F238E27FC236}">
                <a16:creationId xmlns:a16="http://schemas.microsoft.com/office/drawing/2014/main" id="{8EF85F0D-897B-472B-8FF3-8CBC2692137E}"/>
              </a:ext>
            </a:extLst>
          </p:cNvPr>
          <p:cNvSpPr>
            <a:spLocks noGrp="1"/>
          </p:cNvSpPr>
          <p:nvPr>
            <p:ph type="title"/>
          </p:nvPr>
        </p:nvSpPr>
        <p:spPr>
          <a:xfrm>
            <a:off x="163629" y="1"/>
            <a:ext cx="11771605" cy="1506831"/>
          </a:xfrm>
        </p:spPr>
        <p:txBody>
          <a:bodyPr>
            <a:normAutofit fontScale="90000"/>
          </a:bodyPr>
          <a:lstStyle/>
          <a:p>
            <a:pPr>
              <a:lnSpc>
                <a:spcPts val="4500"/>
              </a:lnSpc>
            </a:pPr>
            <a:r>
              <a:rPr lang="en-US" altLang="zh-TW" sz="4800">
                <a:latin typeface="Arial" panose="020B0604020202020204" pitchFamily="34" charset="0"/>
                <a:ea typeface="微軟正黑體"/>
                <a:cs typeface="Arial" panose="020B0604020202020204" pitchFamily="34" charset="0"/>
              </a:rPr>
              <a:t>COW (copy on write) </a:t>
            </a:r>
            <a:br>
              <a:rPr lang="en-US" altLang="zh-TW" sz="4800">
                <a:latin typeface="Arial" panose="020B0604020202020204" pitchFamily="34" charset="0"/>
                <a:ea typeface="微軟正黑體"/>
                <a:cs typeface="Arial" panose="020B0604020202020204" pitchFamily="34" charset="0"/>
              </a:rPr>
            </a:br>
            <a:r>
              <a:rPr lang="en-US" altLang="zh-TW" sz="4800" b="0">
                <a:latin typeface="Arial" panose="020B0604020202020204" pitchFamily="34" charset="0"/>
                <a:ea typeface="微軟正黑體"/>
                <a:cs typeface="Arial" panose="020B0604020202020204" pitchFamily="34" charset="0"/>
              </a:rPr>
              <a:t>avoid data loss that occurred on power outage</a:t>
            </a:r>
            <a:endParaRPr lang="zh-TW" altLang="en-US" sz="4533"/>
          </a:p>
        </p:txBody>
      </p:sp>
      <p:sp>
        <p:nvSpPr>
          <p:cNvPr id="19" name="文字方塊 18">
            <a:extLst>
              <a:ext uri="{FF2B5EF4-FFF2-40B4-BE49-F238E27FC236}">
                <a16:creationId xmlns:a16="http://schemas.microsoft.com/office/drawing/2014/main" id="{D35FE9A8-023B-4E66-9C0A-10BB5AB07D33}"/>
              </a:ext>
            </a:extLst>
          </p:cNvPr>
          <p:cNvSpPr txBox="1"/>
          <p:nvPr/>
        </p:nvSpPr>
        <p:spPr>
          <a:xfrm>
            <a:off x="296778" y="1825444"/>
            <a:ext cx="11598443" cy="2035878"/>
          </a:xfrm>
          <a:prstGeom prst="rect">
            <a:avLst/>
          </a:prstGeom>
          <a:noFill/>
        </p:spPr>
        <p:txBody>
          <a:bodyPr wrap="square" rtlCol="0">
            <a:spAutoFit/>
          </a:bodyPr>
          <a:lstStyle/>
          <a:p>
            <a:pPr marL="203200" indent="-120015">
              <a:lnSpc>
                <a:spcPct val="150000"/>
              </a:lnSpc>
              <a:spcBef>
                <a:spcPts val="1200"/>
              </a:spcBef>
              <a:buClr>
                <a:schemeClr val="tx1"/>
              </a:buClr>
              <a:buSzPct val="90000"/>
              <a:buFont typeface="Arial" panose="020B0604020202020204" pitchFamily="34" charset="0"/>
              <a:buChar char="•"/>
            </a:pPr>
            <a:r>
              <a:rPr lang="en-US" sz="2000" b="1">
                <a:latin typeface="Arial" panose="020B0604020202020204" pitchFamily="34" charset="0"/>
                <a:ea typeface="微軟正黑體"/>
                <a:cs typeface="Arial" panose="020B0604020202020204" pitchFamily="34" charset="0"/>
                <a:sym typeface="Arial" panose="020B0604020202020204" pitchFamily="34" charset="0"/>
              </a:rPr>
              <a:t>ZFS has no need to use traditional journal to protect metadata, </a:t>
            </a:r>
            <a:r>
              <a:rPr lang="en-US" altLang="zh-TW" sz="2000" b="1">
                <a:latin typeface="Arial" panose="020B0604020202020204" pitchFamily="34" charset="0"/>
                <a:ea typeface="微軟正黑體"/>
                <a:cs typeface="Arial" panose="020B0604020202020204" pitchFamily="34" charset="0"/>
                <a:sym typeface="Arial" panose="020B0604020202020204" pitchFamily="34" charset="0"/>
              </a:rPr>
              <a:t>because they are never updated </a:t>
            </a:r>
            <a:r>
              <a:rPr lang="en-US" sz="2000" b="1">
                <a:latin typeface="Arial" panose="020B0604020202020204" pitchFamily="34" charset="0"/>
                <a:ea typeface="微軟正黑體"/>
                <a:cs typeface="Arial" panose="020B0604020202020204" pitchFamily="34" charset="0"/>
                <a:sym typeface="Arial" panose="020B0604020202020204" pitchFamily="34" charset="0"/>
              </a:rPr>
              <a:t>in-place.</a:t>
            </a:r>
            <a:endParaRPr lang="zh-TW" altLang="en-US" sz="2000" b="1">
              <a:latin typeface="Arial" panose="020B0604020202020204" pitchFamily="34" charset="0"/>
              <a:ea typeface="微軟正黑體"/>
              <a:cs typeface="Arial" panose="020B0604020202020204" pitchFamily="34" charset="0"/>
            </a:endParaRPr>
          </a:p>
          <a:p>
            <a:pPr marL="203200" indent="-120015">
              <a:lnSpc>
                <a:spcPct val="150000"/>
              </a:lnSpc>
              <a:spcBef>
                <a:spcPts val="1200"/>
              </a:spcBef>
              <a:buClr>
                <a:schemeClr val="tx1"/>
              </a:buClr>
              <a:buSzPct val="90000"/>
              <a:buFont typeface="Arial" panose="020B0604020202020204" pitchFamily="34" charset="0"/>
              <a:buChar char="•"/>
            </a:pPr>
            <a:r>
              <a:rPr lang="en-US" altLang="zh-TW" sz="2000" b="1">
                <a:latin typeface="Arial" panose="020B0604020202020204" pitchFamily="34" charset="0"/>
                <a:ea typeface="微軟正黑體"/>
                <a:cs typeface="Arial" panose="020B0604020202020204" pitchFamily="34" charset="0"/>
                <a:sym typeface="Arial" panose="020B0604020202020204" pitchFamily="34" charset="0"/>
              </a:rPr>
              <a:t>COW</a:t>
            </a:r>
            <a:r>
              <a:rPr lang="zh-CN" altLang="en-US" sz="2000" b="1">
                <a:latin typeface="Arial" panose="020B0604020202020204" pitchFamily="34" charset="0"/>
                <a:ea typeface="微軟正黑體"/>
                <a:cs typeface="Arial" panose="020B0604020202020204" pitchFamily="34" charset="0"/>
                <a:sym typeface="Arial" panose="020B0604020202020204" pitchFamily="34" charset="0"/>
              </a:rPr>
              <a:t> mechanism wi</a:t>
            </a:r>
            <a:r>
              <a:rPr lang="en-US" altLang="zh-CN" sz="2000" b="1">
                <a:latin typeface="Arial" panose="020B0604020202020204" pitchFamily="34" charset="0"/>
                <a:ea typeface="微軟正黑體"/>
                <a:cs typeface="Arial" panose="020B0604020202020204" pitchFamily="34" charset="0"/>
                <a:sym typeface="Arial" panose="020B0604020202020204" pitchFamily="34" charset="0"/>
              </a:rPr>
              <a:t>ll</a:t>
            </a:r>
            <a:r>
              <a:rPr lang="zh-CN" altLang="en-US" sz="2000" b="1">
                <a:latin typeface="Arial" panose="020B0604020202020204" pitchFamily="34" charset="0"/>
                <a:ea typeface="微軟正黑體"/>
                <a:cs typeface="Arial" panose="020B0604020202020204" pitchFamily="34" charset="0"/>
                <a:sym typeface="Arial" panose="020B0604020202020204" pitchFamily="34" charset="0"/>
              </a:rPr>
              <a:t> </a:t>
            </a:r>
            <a:r>
              <a:rPr lang="en-US" altLang="zh-CN" sz="2000" b="1">
                <a:latin typeface="Arial" panose="020B0604020202020204" pitchFamily="34" charset="0"/>
                <a:ea typeface="微軟正黑體"/>
                <a:cs typeface="Arial" panose="020B0604020202020204" pitchFamily="34" charset="0"/>
                <a:sym typeface="Arial" panose="020B0604020202020204" pitchFamily="34" charset="0"/>
              </a:rPr>
              <a:t>copy</a:t>
            </a:r>
            <a:r>
              <a:rPr lang="zh-CN" altLang="en-US" sz="2000" b="1">
                <a:latin typeface="Arial" panose="020B0604020202020204" pitchFamily="34" charset="0"/>
                <a:ea typeface="微軟正黑體"/>
                <a:cs typeface="Arial" panose="020B0604020202020204" pitchFamily="34" charset="0"/>
                <a:sym typeface="Arial" panose="020B0604020202020204" pitchFamily="34" charset="0"/>
              </a:rPr>
              <a:t> the written d</a:t>
            </a:r>
            <a:r>
              <a:rPr lang="en-US" altLang="zh-CN" sz="2000" b="1">
                <a:latin typeface="Arial" panose="020B0604020202020204" pitchFamily="34" charset="0"/>
                <a:ea typeface="微軟正黑體"/>
                <a:cs typeface="Arial" panose="020B0604020202020204" pitchFamily="34" charset="0"/>
                <a:sym typeface="Arial" panose="020B0604020202020204" pitchFamily="34" charset="0"/>
              </a:rPr>
              <a:t>ata to the new block and</a:t>
            </a:r>
            <a:r>
              <a:rPr lang="zh-TW" altLang="en-US" sz="2000" b="1">
                <a:latin typeface="Arial" panose="020B0604020202020204" pitchFamily="34" charset="0"/>
                <a:ea typeface="微軟正黑體"/>
                <a:cs typeface="Arial" panose="020B0604020202020204" pitchFamily="34" charset="0"/>
                <a:sym typeface="Arial" panose="020B0604020202020204" pitchFamily="34" charset="0"/>
              </a:rPr>
              <a:t> redirect the index to the new block after writing.</a:t>
            </a:r>
            <a:endParaRPr lang="zh-TW" altLang="en-US" sz="2000" b="1">
              <a:latin typeface="Arial" panose="020B0604020202020204" pitchFamily="34" charset="0"/>
              <a:ea typeface="微軟正黑體"/>
              <a:cs typeface="Arial" panose="020B0604020202020204" pitchFamily="34" charset="0"/>
            </a:endParaRPr>
          </a:p>
        </p:txBody>
      </p:sp>
      <p:pic>
        <p:nvPicPr>
          <p:cNvPr id="13" name="圖片 12">
            <a:extLst>
              <a:ext uri="{FF2B5EF4-FFF2-40B4-BE49-F238E27FC236}">
                <a16:creationId xmlns:a16="http://schemas.microsoft.com/office/drawing/2014/main" id="{E0E98B1E-B22D-44FB-879D-027EFDD7955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42483" y="4978994"/>
            <a:ext cx="1907519" cy="1407057"/>
          </a:xfrm>
          <a:prstGeom prst="rect">
            <a:avLst/>
          </a:prstGeom>
        </p:spPr>
      </p:pic>
      <p:pic>
        <p:nvPicPr>
          <p:cNvPr id="15" name="圖片 14">
            <a:extLst>
              <a:ext uri="{FF2B5EF4-FFF2-40B4-BE49-F238E27FC236}">
                <a16:creationId xmlns:a16="http://schemas.microsoft.com/office/drawing/2014/main" id="{E9445C2B-E056-4730-A645-6163C7666A8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681906" y="4978994"/>
            <a:ext cx="1971005" cy="1347364"/>
          </a:xfrm>
          <a:prstGeom prst="rect">
            <a:avLst/>
          </a:prstGeom>
        </p:spPr>
      </p:pic>
      <p:pic>
        <p:nvPicPr>
          <p:cNvPr id="16" name="圖片 15">
            <a:extLst>
              <a:ext uri="{FF2B5EF4-FFF2-40B4-BE49-F238E27FC236}">
                <a16:creationId xmlns:a16="http://schemas.microsoft.com/office/drawing/2014/main" id="{6A1F9F9F-5CBA-4391-9DC0-54EEF386A54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699374" y="4978994"/>
            <a:ext cx="1869057" cy="1347364"/>
          </a:xfrm>
          <a:prstGeom prst="rect">
            <a:avLst/>
          </a:prstGeom>
        </p:spPr>
      </p:pic>
      <p:pic>
        <p:nvPicPr>
          <p:cNvPr id="17" name="圖片 16">
            <a:extLst>
              <a:ext uri="{FF2B5EF4-FFF2-40B4-BE49-F238E27FC236}">
                <a16:creationId xmlns:a16="http://schemas.microsoft.com/office/drawing/2014/main" id="{4214ACA4-AD6A-4215-A78F-19E29F5F6AF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567520" y="5034117"/>
            <a:ext cx="1894128" cy="1292241"/>
          </a:xfrm>
          <a:prstGeom prst="rect">
            <a:avLst/>
          </a:prstGeom>
        </p:spPr>
      </p:pic>
      <p:pic>
        <p:nvPicPr>
          <p:cNvPr id="3" name="圖形 2">
            <a:extLst>
              <a:ext uri="{FF2B5EF4-FFF2-40B4-BE49-F238E27FC236}">
                <a16:creationId xmlns:a16="http://schemas.microsoft.com/office/drawing/2014/main" id="{D22E0CB8-12F8-4BEC-B6EB-DA741977E7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80349" y="5149517"/>
            <a:ext cx="586883" cy="794737"/>
          </a:xfrm>
          <a:prstGeom prst="rect">
            <a:avLst/>
          </a:prstGeom>
        </p:spPr>
      </p:pic>
      <p:pic>
        <p:nvPicPr>
          <p:cNvPr id="4" name="圖形 3">
            <a:extLst>
              <a:ext uri="{FF2B5EF4-FFF2-40B4-BE49-F238E27FC236}">
                <a16:creationId xmlns:a16="http://schemas.microsoft.com/office/drawing/2014/main" id="{3E721E48-7120-46B0-8070-1C16273393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36963" y="5149516"/>
            <a:ext cx="586883" cy="794737"/>
          </a:xfrm>
          <a:prstGeom prst="rect">
            <a:avLst/>
          </a:prstGeom>
        </p:spPr>
      </p:pic>
      <p:pic>
        <p:nvPicPr>
          <p:cNvPr id="5" name="圖形 4">
            <a:extLst>
              <a:ext uri="{FF2B5EF4-FFF2-40B4-BE49-F238E27FC236}">
                <a16:creationId xmlns:a16="http://schemas.microsoft.com/office/drawing/2014/main" id="{7A81B40F-93B3-4699-A7BC-E2901FABC8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7161" y="5149514"/>
            <a:ext cx="586883" cy="794737"/>
          </a:xfrm>
          <a:prstGeom prst="rect">
            <a:avLst/>
          </a:prstGeom>
        </p:spPr>
      </p:pic>
    </p:spTree>
    <p:extLst>
      <p:ext uri="{BB962C8B-B14F-4D97-AF65-F5344CB8AC3E}">
        <p14:creationId xmlns:p14="http://schemas.microsoft.com/office/powerpoint/2010/main" val="3726322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2125132" y="4215980"/>
            <a:ext cx="11563351" cy="913007"/>
          </a:xfrm>
          <a:prstGeom prst="rect">
            <a:avLst/>
          </a:prstGeom>
        </p:spPr>
        <p:txBody>
          <a:bodyPr wrap="square">
            <a:spAutoFit/>
          </a:bodyPr>
          <a:lstStyle/>
          <a:p>
            <a:pPr algn="ctr"/>
            <a:r>
              <a:rPr lang="en-US" altLang="zh-TW" sz="5333" b="1" spc="300">
                <a:solidFill>
                  <a:schemeClr val="bg1"/>
                </a:solidFill>
                <a:latin typeface="Arial" panose="020B0604020202020204" pitchFamily="34" charset="0"/>
                <a:ea typeface="微軟正黑體" panose="020B0604030504040204" pitchFamily="34" charset="-120"/>
                <a:cs typeface="Arial" panose="020B0604020202020204" pitchFamily="34" charset="0"/>
              </a:rPr>
              <a:t>Disaster Recovery</a:t>
            </a:r>
            <a:endParaRPr lang="zh-TW" altLang="en-US" sz="5333"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81113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9796D354-348B-4824-86B2-A20DE83418D0}"/>
              </a:ext>
            </a:extLst>
          </p:cNvPr>
          <p:cNvSpPr/>
          <p:nvPr/>
        </p:nvSpPr>
        <p:spPr>
          <a:xfrm rot="10800000">
            <a:off x="486698" y="1936150"/>
            <a:ext cx="7320116" cy="4396497"/>
          </a:xfrm>
          <a:prstGeom prst="roundRect">
            <a:avLst>
              <a:gd name="adj" fmla="val 1491"/>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0" name="圖形 49">
            <a:extLst>
              <a:ext uri="{FF2B5EF4-FFF2-40B4-BE49-F238E27FC236}">
                <a16:creationId xmlns:a16="http://schemas.microsoft.com/office/drawing/2014/main" id="{8698050B-BF93-42DA-BCE0-026BD4CFF4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6863" y="5042685"/>
            <a:ext cx="5092647" cy="806528"/>
          </a:xfrm>
          <a:prstGeom prst="rect">
            <a:avLst/>
          </a:prstGeom>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277228" y="1"/>
            <a:ext cx="11613719" cy="1690688"/>
          </a:xfrm>
        </p:spPr>
        <p:txBody>
          <a:bodyPr>
            <a:normAutofit/>
          </a:bodyPr>
          <a:lstStyle/>
          <a:p>
            <a:pPr>
              <a:lnSpc>
                <a:spcPts val="5100"/>
              </a:lnSpc>
            </a:pPr>
            <a:r>
              <a:rPr lang="en-US" altLang="zh-TW" sz="6000">
                <a:latin typeface="Arial" panose="020B0604020202020204" pitchFamily="34" charset="0"/>
                <a:ea typeface="微軟正黑體"/>
                <a:cs typeface="Arial" panose="020B0604020202020204" pitchFamily="34" charset="0"/>
              </a:rPr>
              <a:t>Three-layer backup solution</a:t>
            </a:r>
            <a:br>
              <a:rPr lang="zh-TW" altLang="en-US" sz="6000">
                <a:latin typeface="Arial" panose="020B0604020202020204" pitchFamily="34" charset="0"/>
                <a:ea typeface="微軟正黑體"/>
                <a:cs typeface="Arial" panose="020B0604020202020204" pitchFamily="34" charset="0"/>
              </a:rPr>
            </a:br>
            <a:r>
              <a:rPr lang="zh-TW" altLang="en-US" sz="6000">
                <a:latin typeface="Arial" panose="020B0604020202020204" pitchFamily="34" charset="0"/>
                <a:ea typeface="微軟正黑體"/>
                <a:cs typeface="Arial" panose="020B0604020202020204" pitchFamily="34" charset="0"/>
              </a:rPr>
              <a:t> </a:t>
            </a:r>
            <a:r>
              <a:rPr lang="en-US" altLang="zh-TW" sz="4000" b="0">
                <a:latin typeface="Arial" panose="020B0604020202020204" pitchFamily="34" charset="0"/>
                <a:ea typeface="微軟正黑體"/>
                <a:cs typeface="Arial" panose="020B0604020202020204" pitchFamily="34" charset="0"/>
              </a:rPr>
              <a:t>Builds the most complete data backup protection</a:t>
            </a:r>
            <a:endParaRPr lang="zh-TW" altLang="en-US" sz="4533">
              <a:latin typeface="微軟正黑體"/>
              <a:ea typeface="微軟正黑體"/>
            </a:endParaRPr>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5">
            <a:alphaModFix amt="0"/>
            <a:extLst>
              <a:ext uri="{96DAC541-7B7A-43D3-8B79-37D633B846F1}">
                <asvg:svgBlip xmlns:asvg="http://schemas.microsoft.com/office/drawing/2016/SVG/main" r:embed="rId6"/>
              </a:ext>
            </a:extLst>
          </a:blip>
          <a:stretch>
            <a:fillRect/>
          </a:stretch>
        </p:blipFill>
        <p:spPr>
          <a:xfrm>
            <a:off x="-1425137" y="6139618"/>
            <a:ext cx="954080" cy="279759"/>
          </a:xfrm>
          <a:prstGeom prst="rect">
            <a:avLst/>
          </a:prstGeom>
        </p:spPr>
      </p:pic>
      <p:grpSp>
        <p:nvGrpSpPr>
          <p:cNvPr id="52" name="群組 51">
            <a:extLst>
              <a:ext uri="{FF2B5EF4-FFF2-40B4-BE49-F238E27FC236}">
                <a16:creationId xmlns:a16="http://schemas.microsoft.com/office/drawing/2014/main" id="{25A060F3-C4BB-4BD0-95E3-3E287772BC5C}"/>
              </a:ext>
            </a:extLst>
          </p:cNvPr>
          <p:cNvGrpSpPr/>
          <p:nvPr/>
        </p:nvGrpSpPr>
        <p:grpSpPr>
          <a:xfrm>
            <a:off x="161927" y="5791364"/>
            <a:ext cx="8073135" cy="1248433"/>
            <a:chOff x="121445" y="4343522"/>
            <a:chExt cx="6054851" cy="936325"/>
          </a:xfrm>
        </p:grpSpPr>
        <p:pic>
          <p:nvPicPr>
            <p:cNvPr id="16" name="圖片 15">
              <a:extLst>
                <a:ext uri="{FF2B5EF4-FFF2-40B4-BE49-F238E27FC236}">
                  <a16:creationId xmlns:a16="http://schemas.microsoft.com/office/drawing/2014/main" id="{EE938E0E-6370-406C-B9A9-4583E0AE5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4588" y="4867905"/>
              <a:ext cx="2132607" cy="380948"/>
            </a:xfrm>
            <a:prstGeom prst="rect">
              <a:avLst/>
            </a:prstGeom>
          </p:spPr>
        </p:pic>
        <p:pic>
          <p:nvPicPr>
            <p:cNvPr id="14" name="圖片 13">
              <a:extLst>
                <a:ext uri="{FF2B5EF4-FFF2-40B4-BE49-F238E27FC236}">
                  <a16:creationId xmlns:a16="http://schemas.microsoft.com/office/drawing/2014/main" id="{D05262E6-2535-4A47-931E-9DDC43498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5891" y="4841675"/>
              <a:ext cx="2132607" cy="380948"/>
            </a:xfrm>
            <a:prstGeom prst="rect">
              <a:avLst/>
            </a:prstGeom>
          </p:spPr>
        </p:pic>
        <p:pic>
          <p:nvPicPr>
            <p:cNvPr id="13" name="圖片 12">
              <a:extLst>
                <a:ext uri="{FF2B5EF4-FFF2-40B4-BE49-F238E27FC236}">
                  <a16:creationId xmlns:a16="http://schemas.microsoft.com/office/drawing/2014/main" id="{B3E0854C-46B6-4984-B5F7-306D2C4EEA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45" y="4877301"/>
              <a:ext cx="2132607" cy="380948"/>
            </a:xfrm>
            <a:prstGeom prst="rect">
              <a:avLst/>
            </a:prstGeom>
          </p:spPr>
        </p:pic>
        <p:cxnSp>
          <p:nvCxnSpPr>
            <p:cNvPr id="32" name="直線接點 31">
              <a:extLst>
                <a:ext uri="{FF2B5EF4-FFF2-40B4-BE49-F238E27FC236}">
                  <a16:creationId xmlns:a16="http://schemas.microsoft.com/office/drawing/2014/main" id="{564D2196-21F1-4D00-A4FC-1E2D685122D5}"/>
                </a:ext>
              </a:extLst>
            </p:cNvPr>
            <p:cNvCxnSpPr>
              <a:cxnSpLocks/>
            </p:cNvCxnSpPr>
            <p:nvPr/>
          </p:nvCxnSpPr>
          <p:spPr>
            <a:xfrm>
              <a:off x="1639745" y="4867905"/>
              <a:ext cx="3104902" cy="0"/>
            </a:xfrm>
            <a:prstGeom prst="line">
              <a:avLst/>
            </a:prstGeom>
            <a:ln w="25400">
              <a:gradFill>
                <a:gsLst>
                  <a:gs pos="0">
                    <a:srgbClr val="24B8EC"/>
                  </a:gs>
                  <a:gs pos="100000">
                    <a:srgbClr val="29FFFF"/>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2" name="Google Shape;1028;p60">
              <a:extLst>
                <a:ext uri="{FF2B5EF4-FFF2-40B4-BE49-F238E27FC236}">
                  <a16:creationId xmlns:a16="http://schemas.microsoft.com/office/drawing/2014/main" id="{EF8AADA0-EEA5-4491-8B3F-6A8B2C0785DC}"/>
                </a:ext>
              </a:extLst>
            </p:cNvPr>
            <p:cNvPicPr preferRelativeResize="0"/>
            <p:nvPr/>
          </p:nvPicPr>
          <p:blipFill rotWithShape="1">
            <a:blip r:embed="rId8">
              <a:alphaModFix/>
            </a:blip>
            <a:srcRect/>
            <a:stretch/>
          </p:blipFill>
          <p:spPr>
            <a:xfrm>
              <a:off x="2461849" y="4343522"/>
              <a:ext cx="1422536" cy="936325"/>
            </a:xfrm>
            <a:prstGeom prst="rect">
              <a:avLst/>
            </a:prstGeom>
            <a:noFill/>
            <a:ln>
              <a:noFill/>
            </a:ln>
            <a:effectLst>
              <a:outerShdw blurRad="101600" dist="38100" dir="2700000" algn="tl" rotWithShape="0">
                <a:prstClr val="black">
                  <a:alpha val="40000"/>
                </a:prstClr>
              </a:outerShdw>
            </a:effectLst>
          </p:spPr>
        </p:pic>
        <p:pic>
          <p:nvPicPr>
            <p:cNvPr id="72" name="圖片 71">
              <a:extLst>
                <a:ext uri="{FF2B5EF4-FFF2-40B4-BE49-F238E27FC236}">
                  <a16:creationId xmlns:a16="http://schemas.microsoft.com/office/drawing/2014/main" id="{0DAF7758-29B0-3845-ADDD-032144EF72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36" b="89959" l="6803" r="90000">
                          <a14:foregroundMark x1="89426" y1="45492" x2="89426" y2="45492"/>
                          <a14:foregroundMark x1="6803" y1="42008" x2="6803" y2="42008"/>
                        </a14:backgroundRemoval>
                      </a14:imgEffect>
                    </a14:imgLayer>
                  </a14:imgProps>
                </a:ext>
              </a:extLst>
            </a:blip>
            <a:stretch>
              <a:fillRect/>
            </a:stretch>
          </p:blipFill>
          <p:spPr>
            <a:xfrm>
              <a:off x="207921" y="4441444"/>
              <a:ext cx="1763054" cy="742691"/>
            </a:xfrm>
            <a:prstGeom prst="rect">
              <a:avLst/>
            </a:prstGeom>
          </p:spPr>
        </p:pic>
        <p:pic>
          <p:nvPicPr>
            <p:cNvPr id="73" name="圖片 72">
              <a:extLst>
                <a:ext uri="{FF2B5EF4-FFF2-40B4-BE49-F238E27FC236}">
                  <a16:creationId xmlns:a16="http://schemas.microsoft.com/office/drawing/2014/main" id="{853A931F-8191-174F-BEB7-36B5B98DEF1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836" b="89959" l="6803" r="90000">
                          <a14:foregroundMark x1="89426" y1="45492" x2="89426" y2="45492"/>
                          <a14:foregroundMark x1="6803" y1="42008" x2="6803" y2="42008"/>
                        </a14:backgroundRemoval>
                      </a14:imgEffect>
                    </a14:imgLayer>
                  </a14:imgProps>
                </a:ext>
              </a:extLst>
            </a:blip>
            <a:stretch>
              <a:fillRect/>
            </a:stretch>
          </p:blipFill>
          <p:spPr>
            <a:xfrm>
              <a:off x="4413242" y="4422958"/>
              <a:ext cx="1763054" cy="742691"/>
            </a:xfrm>
            <a:prstGeom prst="rect">
              <a:avLst/>
            </a:prstGeom>
          </p:spPr>
        </p:pic>
      </p:grpSp>
      <p:pic>
        <p:nvPicPr>
          <p:cNvPr id="5" name="圖片 4" descr="一張含有 電子用品, 電腦, 立體 的圖片&#10;&#10;自動產生的描述">
            <a:extLst>
              <a:ext uri="{FF2B5EF4-FFF2-40B4-BE49-F238E27FC236}">
                <a16:creationId xmlns:a16="http://schemas.microsoft.com/office/drawing/2014/main" id="{FF2E0D2D-9F67-452E-816C-68879A5222C2}"/>
              </a:ext>
            </a:extLst>
          </p:cNvPr>
          <p:cNvPicPr>
            <a:picLocks noChangeAspect="1"/>
          </p:cNvPicPr>
          <p:nvPr/>
        </p:nvPicPr>
        <p:blipFill>
          <a:blip r:embed="rId11">
            <a:alphaModFix amt="0"/>
          </a:blip>
          <a:stretch>
            <a:fillRect/>
          </a:stretch>
        </p:blipFill>
        <p:spPr>
          <a:xfrm>
            <a:off x="6399929" y="5319150"/>
            <a:ext cx="1659144" cy="437517"/>
          </a:xfrm>
          <a:prstGeom prst="rect">
            <a:avLst/>
          </a:prstGeom>
        </p:spPr>
      </p:pic>
      <p:pic>
        <p:nvPicPr>
          <p:cNvPr id="6" name="圖片 5" descr="一張含有 電子用品, 監視器, 電腦, 相片 的圖片&#10;&#10;自動產生的描述">
            <a:extLst>
              <a:ext uri="{FF2B5EF4-FFF2-40B4-BE49-F238E27FC236}">
                <a16:creationId xmlns:a16="http://schemas.microsoft.com/office/drawing/2014/main" id="{012B9C00-D0B3-48C9-853E-BF10B98AB89F}"/>
              </a:ext>
            </a:extLst>
          </p:cNvPr>
          <p:cNvPicPr>
            <a:picLocks noChangeAspect="1"/>
          </p:cNvPicPr>
          <p:nvPr/>
        </p:nvPicPr>
        <p:blipFill>
          <a:blip r:embed="rId12">
            <a:alphaModFix amt="0"/>
          </a:blip>
          <a:stretch>
            <a:fillRect/>
          </a:stretch>
        </p:blipFill>
        <p:spPr>
          <a:xfrm>
            <a:off x="4694154" y="5489487"/>
            <a:ext cx="1545505" cy="245848"/>
          </a:xfrm>
          <a:prstGeom prst="rect">
            <a:avLst/>
          </a:prstGeom>
        </p:spPr>
      </p:pic>
      <p:pic>
        <p:nvPicPr>
          <p:cNvPr id="11" name="Google Shape;1038;p60">
            <a:extLst>
              <a:ext uri="{FF2B5EF4-FFF2-40B4-BE49-F238E27FC236}">
                <a16:creationId xmlns:a16="http://schemas.microsoft.com/office/drawing/2014/main" id="{D3034444-F6DD-4AD5-8BD1-466BB56CE844}"/>
              </a:ext>
            </a:extLst>
          </p:cNvPr>
          <p:cNvPicPr preferRelativeResize="0"/>
          <p:nvPr/>
        </p:nvPicPr>
        <p:blipFill>
          <a:blip r:embed="rId13">
            <a:alphaModFix/>
          </a:blip>
          <a:stretch>
            <a:fillRect/>
          </a:stretch>
        </p:blipFill>
        <p:spPr>
          <a:xfrm>
            <a:off x="6452446" y="2082109"/>
            <a:ext cx="1184909" cy="1247867"/>
          </a:xfrm>
          <a:prstGeom prst="rect">
            <a:avLst/>
          </a:prstGeom>
          <a:noFill/>
          <a:ln>
            <a:noFill/>
          </a:ln>
          <a:effectLst>
            <a:outerShdw blurRad="88900" dist="38100" dir="2700000" algn="tl" rotWithShape="0">
              <a:prstClr val="black">
                <a:alpha val="40000"/>
              </a:prstClr>
            </a:outerShdw>
          </a:effectLst>
        </p:spPr>
      </p:pic>
      <p:sp>
        <p:nvSpPr>
          <p:cNvPr id="19" name="橢圓 18">
            <a:extLst>
              <a:ext uri="{FF2B5EF4-FFF2-40B4-BE49-F238E27FC236}">
                <a16:creationId xmlns:a16="http://schemas.microsoft.com/office/drawing/2014/main" id="{970BEA93-EEC8-45EF-9F7D-26B26F573609}"/>
              </a:ext>
            </a:extLst>
          </p:cNvPr>
          <p:cNvSpPr/>
          <p:nvPr/>
        </p:nvSpPr>
        <p:spPr>
          <a:xfrm>
            <a:off x="6543033" y="3487933"/>
            <a:ext cx="1103913" cy="1162567"/>
          </a:xfrm>
          <a:prstGeom prst="ellipse">
            <a:avLst/>
          </a:prstGeom>
          <a:gradFill>
            <a:gsLst>
              <a:gs pos="0">
                <a:srgbClr val="4CCDD2"/>
              </a:gs>
              <a:gs pos="100000">
                <a:srgbClr val="6DFFA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21" name="圖片 20">
            <a:extLst>
              <a:ext uri="{FF2B5EF4-FFF2-40B4-BE49-F238E27FC236}">
                <a16:creationId xmlns:a16="http://schemas.microsoft.com/office/drawing/2014/main" id="{F89920D7-0F57-4911-84B9-6707638748AE}"/>
              </a:ext>
            </a:extLst>
          </p:cNvPr>
          <p:cNvPicPr>
            <a:picLocks noChangeAspect="1"/>
          </p:cNvPicPr>
          <p:nvPr/>
        </p:nvPicPr>
        <p:blipFill>
          <a:blip r:embed="rId14"/>
          <a:stretch>
            <a:fillRect/>
          </a:stretch>
        </p:blipFill>
        <p:spPr>
          <a:xfrm>
            <a:off x="6719654" y="3643371"/>
            <a:ext cx="808721" cy="851691"/>
          </a:xfrm>
          <a:prstGeom prst="rect">
            <a:avLst/>
          </a:prstGeom>
          <a:effectLst>
            <a:outerShdw blurRad="50800" dist="38100" dir="2700000" algn="tl" rotWithShape="0">
              <a:prstClr val="black">
                <a:alpha val="40000"/>
              </a:prstClr>
            </a:outerShdw>
          </a:effectLst>
        </p:spPr>
      </p:pic>
      <p:sp>
        <p:nvSpPr>
          <p:cNvPr id="37" name="矩形 36">
            <a:extLst>
              <a:ext uri="{FF2B5EF4-FFF2-40B4-BE49-F238E27FC236}">
                <a16:creationId xmlns:a16="http://schemas.microsoft.com/office/drawing/2014/main" id="{B4D65562-E9F8-4559-9DA7-B462956C7EC7}"/>
              </a:ext>
            </a:extLst>
          </p:cNvPr>
          <p:cNvSpPr/>
          <p:nvPr/>
        </p:nvSpPr>
        <p:spPr>
          <a:xfrm>
            <a:off x="2709346" y="5197930"/>
            <a:ext cx="3088444" cy="379656"/>
          </a:xfrm>
          <a:prstGeom prst="rect">
            <a:avLst/>
          </a:prstGeom>
        </p:spPr>
        <p:txBody>
          <a:bodyPr wrap="square" anchor="t">
            <a:spAutoFit/>
          </a:bodyPr>
          <a:lstStyle/>
          <a:p>
            <a:pPr algn="ctr"/>
            <a:r>
              <a:rPr lang="en-US" altLang="zh-TW" sz="1867">
                <a:solidFill>
                  <a:schemeClr val="bg1"/>
                </a:solidFill>
                <a:latin typeface="Oswald" pitchFamily="2" charset="0"/>
                <a:ea typeface="新細明體"/>
              </a:rPr>
              <a:t>RPO :  </a:t>
            </a:r>
            <a:r>
              <a:rPr lang="en-US" altLang="zh-TW" sz="1867" b="1">
                <a:solidFill>
                  <a:schemeClr val="bg1"/>
                </a:solidFill>
                <a:latin typeface="Microsoft JhengHei"/>
                <a:ea typeface="Microsoft JhengHei"/>
                <a:cs typeface="Calibri"/>
                <a:sym typeface="Arial" panose="020B0604020202020204" pitchFamily="34" charset="0"/>
              </a:rPr>
              <a:t>real-time</a:t>
            </a:r>
            <a:endParaRPr lang="en-US" altLang="zh-TW" sz="1867" b="1">
              <a:solidFill>
                <a:schemeClr val="bg1"/>
              </a:solidFill>
              <a:latin typeface="Microsoft JhengHei"/>
              <a:ea typeface="Microsoft JhengHei"/>
              <a:cs typeface="Calibri"/>
            </a:endParaRPr>
          </a:p>
        </p:txBody>
      </p:sp>
      <p:pic>
        <p:nvPicPr>
          <p:cNvPr id="41" name="圖片 40">
            <a:extLst>
              <a:ext uri="{FF2B5EF4-FFF2-40B4-BE49-F238E27FC236}">
                <a16:creationId xmlns:a16="http://schemas.microsoft.com/office/drawing/2014/main" id="{3C99028A-4CF8-4F28-921B-30A8A0AD5605}"/>
              </a:ext>
            </a:extLst>
          </p:cNvPr>
          <p:cNvPicPr>
            <a:picLocks noChangeAspect="1"/>
          </p:cNvPicPr>
          <p:nvPr/>
        </p:nvPicPr>
        <p:blipFill>
          <a:blip r:embed="rId15"/>
          <a:stretch>
            <a:fillRect/>
          </a:stretch>
        </p:blipFill>
        <p:spPr>
          <a:xfrm>
            <a:off x="746281" y="4893902"/>
            <a:ext cx="942183" cy="1004493"/>
          </a:xfrm>
          <a:prstGeom prst="roundRect">
            <a:avLst>
              <a:gd name="adj" fmla="val 157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matte">
            <a:bevelT w="381000" h="114300" prst="relaxedInset"/>
            <a:contourClr>
              <a:srgbClr val="969696"/>
            </a:contourClr>
          </a:sp3d>
        </p:spPr>
      </p:pic>
      <p:pic>
        <p:nvPicPr>
          <p:cNvPr id="39" name="圖形 1">
            <a:extLst>
              <a:ext uri="{FF2B5EF4-FFF2-40B4-BE49-F238E27FC236}">
                <a16:creationId xmlns:a16="http://schemas.microsoft.com/office/drawing/2014/main" id="{FF43C98F-8709-467D-994C-989DAA61810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49323" y="4724974"/>
            <a:ext cx="758972" cy="525453"/>
          </a:xfrm>
          <a:prstGeom prst="rect">
            <a:avLst/>
          </a:prstGeom>
        </p:spPr>
      </p:pic>
      <p:pic>
        <p:nvPicPr>
          <p:cNvPr id="7" name="圖片 6">
            <a:extLst>
              <a:ext uri="{FF2B5EF4-FFF2-40B4-BE49-F238E27FC236}">
                <a16:creationId xmlns:a16="http://schemas.microsoft.com/office/drawing/2014/main" id="{89F42947-5751-4B40-BE15-6BF5A12B2912}"/>
              </a:ext>
            </a:extLst>
          </p:cNvPr>
          <p:cNvPicPr>
            <a:picLocks noChangeAspect="1"/>
          </p:cNvPicPr>
          <p:nvPr/>
        </p:nvPicPr>
        <p:blipFill>
          <a:blip r:embed="rId15"/>
          <a:stretch>
            <a:fillRect/>
          </a:stretch>
        </p:blipFill>
        <p:spPr>
          <a:xfrm>
            <a:off x="6582017" y="4893903"/>
            <a:ext cx="942183" cy="1004493"/>
          </a:xfrm>
          <a:prstGeom prst="roundRect">
            <a:avLst>
              <a:gd name="adj" fmla="val 157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matte">
            <a:bevelT w="381000" h="114300" prst="relaxedInset"/>
            <a:contourClr>
              <a:srgbClr val="969696"/>
            </a:contourClr>
          </a:sp3d>
        </p:spPr>
      </p:pic>
      <p:pic>
        <p:nvPicPr>
          <p:cNvPr id="26" name="圖形 25">
            <a:extLst>
              <a:ext uri="{FF2B5EF4-FFF2-40B4-BE49-F238E27FC236}">
                <a16:creationId xmlns:a16="http://schemas.microsoft.com/office/drawing/2014/main" id="{1CBCD7AB-31D1-44AF-89AC-1856028DF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6863" y="2399396"/>
            <a:ext cx="5092647" cy="806528"/>
          </a:xfrm>
          <a:prstGeom prst="rect">
            <a:avLst/>
          </a:prstGeom>
        </p:spPr>
      </p:pic>
      <p:sp>
        <p:nvSpPr>
          <p:cNvPr id="28" name="矩形 27">
            <a:extLst>
              <a:ext uri="{FF2B5EF4-FFF2-40B4-BE49-F238E27FC236}">
                <a16:creationId xmlns:a16="http://schemas.microsoft.com/office/drawing/2014/main" id="{0CACC37E-7C3D-4D94-A515-CF9B5E3186D0}"/>
              </a:ext>
            </a:extLst>
          </p:cNvPr>
          <p:cNvSpPr/>
          <p:nvPr/>
        </p:nvSpPr>
        <p:spPr>
          <a:xfrm>
            <a:off x="2414887" y="2504301"/>
            <a:ext cx="3316597" cy="379656"/>
          </a:xfrm>
          <a:prstGeom prst="rect">
            <a:avLst/>
          </a:prstGeom>
        </p:spPr>
        <p:txBody>
          <a:bodyPr wrap="square" anchor="t">
            <a:spAutoFit/>
          </a:bodyPr>
          <a:lstStyle/>
          <a:p>
            <a:pPr algn="ctr"/>
            <a:r>
              <a:rPr lang="en-US" altLang="zh-TW" sz="1867">
                <a:solidFill>
                  <a:schemeClr val="bg1"/>
                </a:solidFill>
                <a:latin typeface="Oswald" pitchFamily="2" charset="0"/>
                <a:ea typeface="新細明體"/>
              </a:rPr>
              <a:t>RPO :  </a:t>
            </a:r>
            <a:r>
              <a:rPr lang="en-US" altLang="zh-TW" sz="1867" b="1">
                <a:solidFill>
                  <a:schemeClr val="bg1"/>
                </a:solidFill>
                <a:latin typeface="Microsoft JhengHei"/>
                <a:ea typeface="Microsoft JhengHei"/>
                <a:cs typeface="Calibri"/>
                <a:sym typeface="Arial" panose="020B0604020202020204" pitchFamily="34" charset="0"/>
              </a:rPr>
              <a:t>daily</a:t>
            </a:r>
            <a:r>
              <a:rPr lang="zh-TW" altLang="en-US" sz="1867">
                <a:solidFill>
                  <a:schemeClr val="bg1"/>
                </a:solidFill>
                <a:latin typeface="Oswald" pitchFamily="2" charset="0"/>
                <a:ea typeface="Microsoft JhengHei"/>
                <a:cs typeface="Calibri"/>
                <a:sym typeface="Arial" panose="020B0604020202020204" pitchFamily="34" charset="0"/>
              </a:rPr>
              <a:t> </a:t>
            </a:r>
            <a:r>
              <a:rPr lang="en-US" altLang="zh-TW" sz="1867">
                <a:solidFill>
                  <a:schemeClr val="bg1"/>
                </a:solidFill>
                <a:latin typeface="Oswald" pitchFamily="2" charset="0"/>
                <a:ea typeface="微軟正黑體"/>
                <a:cs typeface="Calibri"/>
                <a:sym typeface="Arial" panose="020B0604020202020204" pitchFamily="34" charset="0"/>
              </a:rPr>
              <a:t>/ </a:t>
            </a:r>
            <a:r>
              <a:rPr lang="en-US" altLang="zh-TW" sz="1867" b="1">
                <a:solidFill>
                  <a:schemeClr val="bg1"/>
                </a:solidFill>
                <a:latin typeface="Microsoft JhengHei"/>
                <a:ea typeface="Microsoft JhengHei"/>
                <a:cs typeface="Calibri"/>
                <a:sym typeface="Arial" panose="020B0604020202020204" pitchFamily="34" charset="0"/>
              </a:rPr>
              <a:t>schedule</a:t>
            </a:r>
          </a:p>
        </p:txBody>
      </p:sp>
      <p:pic>
        <p:nvPicPr>
          <p:cNvPr id="30" name="Google Shape;1037;p60">
            <a:extLst>
              <a:ext uri="{FF2B5EF4-FFF2-40B4-BE49-F238E27FC236}">
                <a16:creationId xmlns:a16="http://schemas.microsoft.com/office/drawing/2014/main" id="{7E9EDC92-2DEC-4403-8625-43745A4E21A3}"/>
              </a:ext>
            </a:extLst>
          </p:cNvPr>
          <p:cNvPicPr preferRelativeResize="0"/>
          <p:nvPr/>
        </p:nvPicPr>
        <p:blipFill>
          <a:blip r:embed="rId13">
            <a:alphaModFix/>
          </a:blip>
          <a:stretch>
            <a:fillRect/>
          </a:stretch>
        </p:blipFill>
        <p:spPr>
          <a:xfrm>
            <a:off x="624918" y="2102700"/>
            <a:ext cx="1184909" cy="1247867"/>
          </a:xfrm>
          <a:prstGeom prst="rect">
            <a:avLst/>
          </a:prstGeom>
          <a:noFill/>
          <a:ln>
            <a:noFill/>
          </a:ln>
          <a:effectLst>
            <a:outerShdw blurRad="88900" dist="38100" dir="2700000" algn="tl" rotWithShape="0">
              <a:prstClr val="black">
                <a:alpha val="40000"/>
              </a:prstClr>
            </a:outerShdw>
          </a:effectLst>
        </p:spPr>
      </p:pic>
      <p:pic>
        <p:nvPicPr>
          <p:cNvPr id="34" name="圖形 33">
            <a:extLst>
              <a:ext uri="{FF2B5EF4-FFF2-40B4-BE49-F238E27FC236}">
                <a16:creationId xmlns:a16="http://schemas.microsoft.com/office/drawing/2014/main" id="{1A259313-39A8-4D48-BB21-CF6DB9F54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6863" y="3806300"/>
            <a:ext cx="5092647" cy="806528"/>
          </a:xfrm>
          <a:prstGeom prst="rect">
            <a:avLst/>
          </a:prstGeom>
        </p:spPr>
      </p:pic>
      <p:sp>
        <p:nvSpPr>
          <p:cNvPr id="40" name="橢圓 39">
            <a:extLst>
              <a:ext uri="{FF2B5EF4-FFF2-40B4-BE49-F238E27FC236}">
                <a16:creationId xmlns:a16="http://schemas.microsoft.com/office/drawing/2014/main" id="{95DC8323-679D-461F-9D56-9C55DF71BCE3}"/>
              </a:ext>
            </a:extLst>
          </p:cNvPr>
          <p:cNvSpPr/>
          <p:nvPr/>
        </p:nvSpPr>
        <p:spPr>
          <a:xfrm>
            <a:off x="665416" y="3512729"/>
            <a:ext cx="1103913" cy="1162567"/>
          </a:xfrm>
          <a:prstGeom prst="ellipse">
            <a:avLst/>
          </a:prstGeom>
          <a:gradFill>
            <a:gsLst>
              <a:gs pos="0">
                <a:srgbClr val="4CCDD2"/>
              </a:gs>
              <a:gs pos="100000">
                <a:srgbClr val="6DFFA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44" name="圖片 43">
            <a:extLst>
              <a:ext uri="{FF2B5EF4-FFF2-40B4-BE49-F238E27FC236}">
                <a16:creationId xmlns:a16="http://schemas.microsoft.com/office/drawing/2014/main" id="{CCD8379D-D7C7-4822-9DAB-3E2492AB90A6}"/>
              </a:ext>
            </a:extLst>
          </p:cNvPr>
          <p:cNvPicPr>
            <a:picLocks noChangeAspect="1"/>
          </p:cNvPicPr>
          <p:nvPr/>
        </p:nvPicPr>
        <p:blipFill>
          <a:blip r:embed="rId14"/>
          <a:stretch>
            <a:fillRect/>
          </a:stretch>
        </p:blipFill>
        <p:spPr>
          <a:xfrm>
            <a:off x="813012" y="3647287"/>
            <a:ext cx="808721" cy="851691"/>
          </a:xfrm>
          <a:prstGeom prst="rect">
            <a:avLst/>
          </a:prstGeom>
          <a:effectLst>
            <a:outerShdw blurRad="50800" dist="38100" dir="2700000" algn="tl" rotWithShape="0">
              <a:prstClr val="black">
                <a:alpha val="40000"/>
              </a:prstClr>
            </a:outerShdw>
          </a:effectLst>
        </p:spPr>
      </p:pic>
      <p:sp>
        <p:nvSpPr>
          <p:cNvPr id="48" name="矩形 47">
            <a:extLst>
              <a:ext uri="{FF2B5EF4-FFF2-40B4-BE49-F238E27FC236}">
                <a16:creationId xmlns:a16="http://schemas.microsoft.com/office/drawing/2014/main" id="{C377E41D-1C1A-4984-B6D0-2B27A528E946}"/>
              </a:ext>
            </a:extLst>
          </p:cNvPr>
          <p:cNvSpPr/>
          <p:nvPr/>
        </p:nvSpPr>
        <p:spPr>
          <a:xfrm>
            <a:off x="2471062" y="3918997"/>
            <a:ext cx="3341335" cy="379656"/>
          </a:xfrm>
          <a:prstGeom prst="rect">
            <a:avLst/>
          </a:prstGeom>
        </p:spPr>
        <p:txBody>
          <a:bodyPr wrap="square" anchor="t">
            <a:spAutoFit/>
          </a:bodyPr>
          <a:lstStyle/>
          <a:p>
            <a:pPr algn="ctr"/>
            <a:r>
              <a:rPr lang="en-US" altLang="zh-TW" sz="1867">
                <a:solidFill>
                  <a:schemeClr val="bg1"/>
                </a:solidFill>
                <a:latin typeface="Oswald" pitchFamily="2" charset="0"/>
                <a:ea typeface="新細明體"/>
              </a:rPr>
              <a:t>RPO :  </a:t>
            </a:r>
            <a:r>
              <a:rPr lang="en-US" altLang="zh-TW" sz="1867" b="1">
                <a:solidFill>
                  <a:schemeClr val="bg1"/>
                </a:solidFill>
                <a:latin typeface="Microsoft JhengHei"/>
                <a:ea typeface="Microsoft JhengHei"/>
                <a:cs typeface="Calibri"/>
                <a:sym typeface="Arial" panose="020B0604020202020204" pitchFamily="34" charset="0"/>
              </a:rPr>
              <a:t>hourly</a:t>
            </a:r>
            <a:endParaRPr lang="en-US" altLang="zh-TW" sz="1867" b="1">
              <a:solidFill>
                <a:schemeClr val="bg1"/>
              </a:solidFill>
              <a:latin typeface="微軟正黑體"/>
              <a:ea typeface="微軟正黑體"/>
              <a:cs typeface="Calibri"/>
            </a:endParaRPr>
          </a:p>
        </p:txBody>
      </p:sp>
      <p:sp>
        <p:nvSpPr>
          <p:cNvPr id="4" name="文字方塊 3">
            <a:extLst>
              <a:ext uri="{FF2B5EF4-FFF2-40B4-BE49-F238E27FC236}">
                <a16:creationId xmlns:a16="http://schemas.microsoft.com/office/drawing/2014/main" id="{87544EAC-AD21-4D68-BBBE-A04ABB2E9669}"/>
              </a:ext>
            </a:extLst>
          </p:cNvPr>
          <p:cNvSpPr txBox="1"/>
          <p:nvPr/>
        </p:nvSpPr>
        <p:spPr>
          <a:xfrm>
            <a:off x="8139661" y="2087381"/>
            <a:ext cx="3657599" cy="110799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2400" b="1">
                <a:solidFill>
                  <a:srgbClr val="EE3300"/>
                </a:solidFill>
                <a:latin typeface="Microsoft JhengHei"/>
                <a:ea typeface="Microsoft JhengHei"/>
                <a:cs typeface="+mn-lt"/>
              </a:rPr>
              <a:t>HBS 3 : </a:t>
            </a:r>
            <a:br>
              <a:rPr lang="zh-TW" altLang="en-US" sz="2133">
                <a:latin typeface="Microsoft JhengHei"/>
                <a:ea typeface="Microsoft JhengHei"/>
                <a:cs typeface="+mn-lt"/>
              </a:rPr>
            </a:br>
            <a:r>
              <a:rPr lang="en-US" altLang="zh-TW" sz="2000">
                <a:latin typeface="Arial" panose="020B0604020202020204" pitchFamily="34" charset="0"/>
                <a:ea typeface="Microsoft JhengHei"/>
                <a:cs typeface="Arial" panose="020B0604020202020204" pitchFamily="34" charset="0"/>
              </a:rPr>
              <a:t>File</a:t>
            </a:r>
            <a:r>
              <a:rPr lang="zh-TW" altLang="en-US" sz="2000">
                <a:latin typeface="Arial" panose="020B0604020202020204" pitchFamily="34" charset="0"/>
                <a:ea typeface="Microsoft JhengHei"/>
                <a:cs typeface="Arial" panose="020B0604020202020204" pitchFamily="34" charset="0"/>
              </a:rPr>
              <a:t> </a:t>
            </a:r>
            <a:r>
              <a:rPr lang="en-US" altLang="zh-TW" sz="2000">
                <a:latin typeface="Arial" panose="020B0604020202020204" pitchFamily="34" charset="0"/>
                <a:ea typeface="Microsoft JhengHei"/>
                <a:cs typeface="Arial" panose="020B0604020202020204" pitchFamily="34" charset="0"/>
              </a:rPr>
              <a:t>level, multi-version management</a:t>
            </a:r>
            <a:endParaRPr lang="zh-TW" altLang="en-US" sz="1867">
              <a:latin typeface="Microsoft JhengHei"/>
              <a:ea typeface="Microsoft JhengHei"/>
            </a:endParaRPr>
          </a:p>
        </p:txBody>
      </p:sp>
      <p:sp>
        <p:nvSpPr>
          <p:cNvPr id="8" name="文字方塊 7">
            <a:extLst>
              <a:ext uri="{FF2B5EF4-FFF2-40B4-BE49-F238E27FC236}">
                <a16:creationId xmlns:a16="http://schemas.microsoft.com/office/drawing/2014/main" id="{8C5EC31A-E4D0-460C-B208-A2C7AE91B586}"/>
              </a:ext>
            </a:extLst>
          </p:cNvPr>
          <p:cNvSpPr txBox="1"/>
          <p:nvPr/>
        </p:nvSpPr>
        <p:spPr>
          <a:xfrm>
            <a:off x="8139661" y="3333318"/>
            <a:ext cx="4135881" cy="132343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2400" b="1">
                <a:solidFill>
                  <a:srgbClr val="EE3300"/>
                </a:solidFill>
                <a:latin typeface="Microsoft JhengHei"/>
                <a:ea typeface="Microsoft JhengHei"/>
                <a:cs typeface="+mn-lt"/>
              </a:rPr>
              <a:t>Snapshot &amp; Replica:  </a:t>
            </a:r>
            <a:endParaRPr lang="zh-TW" altLang="en-US" sz="2400" b="1">
              <a:solidFill>
                <a:srgbClr val="EE3300"/>
              </a:solidFill>
              <a:latin typeface="Microsoft JhengHei"/>
              <a:ea typeface="Microsoft JhengHei"/>
            </a:endParaRPr>
          </a:p>
          <a:p>
            <a:r>
              <a:rPr lang="en-US" altLang="zh-TW">
                <a:latin typeface="Arial" panose="020B0604020202020204" pitchFamily="34" charset="0"/>
                <a:ea typeface="+mn-lt"/>
                <a:cs typeface="Arial" panose="020B0604020202020204" pitchFamily="34" charset="0"/>
              </a:rPr>
              <a:t>File</a:t>
            </a:r>
            <a:r>
              <a:rPr lang="zh-TW" altLang="en-US">
                <a:latin typeface="Arial" panose="020B0604020202020204" pitchFamily="34" charset="0"/>
                <a:ea typeface="Microsoft JhengHei"/>
                <a:cs typeface="Arial" panose="020B0604020202020204" pitchFamily="34" charset="0"/>
              </a:rPr>
              <a:t> </a:t>
            </a:r>
            <a:r>
              <a:rPr lang="en-US" altLang="zh-TW">
                <a:latin typeface="Arial" panose="020B0604020202020204" pitchFamily="34" charset="0"/>
                <a:ea typeface="+mn-lt"/>
                <a:cs typeface="Arial" panose="020B0604020202020204" pitchFamily="34" charset="0"/>
              </a:rPr>
              <a:t>level, multi-version management.</a:t>
            </a:r>
            <a:endParaRPr lang="zh-TW" altLang="en-US">
              <a:latin typeface="Arial" panose="020B0604020202020204" pitchFamily="34" charset="0"/>
              <a:ea typeface="+mn-lt"/>
              <a:cs typeface="Arial" panose="020B0604020202020204" pitchFamily="34" charset="0"/>
            </a:endParaRPr>
          </a:p>
          <a:p>
            <a:r>
              <a:rPr lang="en-US" altLang="zh-TW">
                <a:latin typeface="Arial" panose="020B0604020202020204" pitchFamily="34" charset="0"/>
                <a:ea typeface="+mn-lt"/>
                <a:cs typeface="Arial" panose="020B0604020202020204" pitchFamily="34" charset="0"/>
              </a:rPr>
              <a:t>The most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lightweight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snapshot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without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affecting</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storage</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performance.</a:t>
            </a:r>
            <a:endParaRPr lang="zh-TW" altLang="en-US">
              <a:latin typeface="Arial" panose="020B0604020202020204" pitchFamily="34" charset="0"/>
              <a:ea typeface="+mn-lt"/>
              <a:cs typeface="Arial" panose="020B0604020202020204" pitchFamily="34" charset="0"/>
            </a:endParaRPr>
          </a:p>
        </p:txBody>
      </p:sp>
      <p:sp>
        <p:nvSpPr>
          <p:cNvPr id="9" name="文字方塊 8">
            <a:extLst>
              <a:ext uri="{FF2B5EF4-FFF2-40B4-BE49-F238E27FC236}">
                <a16:creationId xmlns:a16="http://schemas.microsoft.com/office/drawing/2014/main" id="{C7CB0486-00FE-49B7-AA5E-689266AB5D4F}"/>
              </a:ext>
            </a:extLst>
          </p:cNvPr>
          <p:cNvSpPr txBox="1"/>
          <p:nvPr/>
        </p:nvSpPr>
        <p:spPr>
          <a:xfrm>
            <a:off x="8233349" y="4991724"/>
            <a:ext cx="3657599" cy="14157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2400" b="1">
                <a:solidFill>
                  <a:srgbClr val="EE3300"/>
                </a:solidFill>
                <a:latin typeface="Microsoft JhengHei"/>
                <a:ea typeface="Microsoft JhengHei"/>
                <a:cs typeface="+mn-lt"/>
              </a:rPr>
              <a:t>SnapSync: </a:t>
            </a:r>
            <a:br>
              <a:rPr lang="zh-TW" altLang="en-US" sz="2133">
                <a:latin typeface="Microsoft JhengHei"/>
                <a:ea typeface="Microsoft JhengHei"/>
                <a:cs typeface="+mn-lt"/>
              </a:rPr>
            </a:br>
            <a:r>
              <a:rPr lang="en-US" altLang="zh-TW" sz="2000">
                <a:latin typeface="Arial" panose="020B0604020202020204" pitchFamily="34" charset="0"/>
                <a:ea typeface="+mn-lt"/>
                <a:cs typeface="Arial" panose="020B0604020202020204" pitchFamily="34" charset="0"/>
              </a:rPr>
              <a:t>Block</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level, Mirror</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the</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data</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copy</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and</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always</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kept</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up</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to</a:t>
            </a:r>
            <a:r>
              <a:rPr lang="zh-TW" altLang="en-US" sz="2000">
                <a:latin typeface="Arial" panose="020B0604020202020204" pitchFamily="34" charset="0"/>
                <a:ea typeface="+mn-lt"/>
                <a:cs typeface="Arial" panose="020B0604020202020204" pitchFamily="34" charset="0"/>
              </a:rPr>
              <a:t> </a:t>
            </a:r>
            <a:r>
              <a:rPr lang="en-US" altLang="zh-TW" sz="2000">
                <a:latin typeface="Arial" panose="020B0604020202020204" pitchFamily="34" charset="0"/>
                <a:ea typeface="+mn-lt"/>
                <a:cs typeface="Arial" panose="020B0604020202020204" pitchFamily="34" charset="0"/>
              </a:rPr>
              <a:t>date.</a:t>
            </a:r>
            <a:endParaRPr lang="zh-TW" altLang="en-US" sz="1867">
              <a:latin typeface="Microsoft JhengHei"/>
              <a:ea typeface="Microsoft JhengHei"/>
            </a:endParaRPr>
          </a:p>
        </p:txBody>
      </p:sp>
    </p:spTree>
    <p:extLst>
      <p:ext uri="{BB962C8B-B14F-4D97-AF65-F5344CB8AC3E}">
        <p14:creationId xmlns:p14="http://schemas.microsoft.com/office/powerpoint/2010/main" val="3804828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2128557" y="4092142"/>
            <a:ext cx="11563351" cy="1723549"/>
          </a:xfrm>
          <a:prstGeom prst="rect">
            <a:avLst/>
          </a:prstGeom>
        </p:spPr>
        <p:txBody>
          <a:bodyPr wrap="square" lIns="91440" tIns="45720" rIns="91440" bIns="45720" anchor="t">
            <a:spAutoFit/>
          </a:bodyPr>
          <a:lstStyle/>
          <a:p>
            <a:pPr algn="ctr"/>
            <a:r>
              <a:rPr lang="en-US" altLang="zh-TW" sz="5300" b="1" spc="300">
                <a:solidFill>
                  <a:schemeClr val="bg1"/>
                </a:solidFill>
                <a:latin typeface="Arial" panose="020B0604020202020204" pitchFamily="34" charset="0"/>
                <a:ea typeface="微軟正黑體"/>
                <a:cs typeface="Arial" panose="020B0604020202020204" pitchFamily="34" charset="0"/>
              </a:rPr>
              <a:t>Best Accompanying </a:t>
            </a:r>
            <a:br>
              <a:rPr lang="en-US" altLang="zh-TW" sz="5300" b="1" spc="300">
                <a:solidFill>
                  <a:schemeClr val="bg1"/>
                </a:solidFill>
                <a:latin typeface="Arial" panose="020B0604020202020204" pitchFamily="34" charset="0"/>
                <a:ea typeface="微軟正黑體"/>
                <a:cs typeface="Arial" panose="020B0604020202020204" pitchFamily="34" charset="0"/>
              </a:rPr>
            </a:br>
            <a:r>
              <a:rPr lang="en-US" altLang="zh-TW" sz="5300" b="1" spc="300">
                <a:solidFill>
                  <a:schemeClr val="bg1"/>
                </a:solidFill>
                <a:latin typeface="Arial" panose="020B0604020202020204" pitchFamily="34" charset="0"/>
                <a:ea typeface="微軟正黑體"/>
                <a:cs typeface="Arial" panose="020B0604020202020204" pitchFamily="34" charset="0"/>
              </a:rPr>
              <a:t>Apps</a:t>
            </a:r>
            <a:endParaRPr lang="zh-TW" altLang="en-US" sz="5333"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13737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4DF2-8FAB-467D-913C-E089933F6174}"/>
              </a:ext>
            </a:extLst>
          </p:cNvPr>
          <p:cNvSpPr>
            <a:spLocks noGrp="1"/>
          </p:cNvSpPr>
          <p:nvPr>
            <p:ph type="title"/>
          </p:nvPr>
        </p:nvSpPr>
        <p:spPr>
          <a:xfrm>
            <a:off x="306688" y="1"/>
            <a:ext cx="11564406" cy="1690688"/>
          </a:xfrm>
        </p:spPr>
        <p:txBody>
          <a:bodyPr/>
          <a:lstStyle/>
          <a:p>
            <a:r>
              <a:rPr lang="en-US" altLang="zh-CN">
                <a:latin typeface="Arial" panose="020B0604020202020204" pitchFamily="34" charset="0"/>
                <a:ea typeface="微軟正黑體"/>
                <a:cs typeface="Arial" panose="020B0604020202020204" pitchFamily="34" charset="0"/>
              </a:rPr>
              <a:t>Hyper Data Protector: All-in-one active backup solution for virtual machines</a:t>
            </a:r>
            <a:endParaRPr lang="zh-TW" altLang="en-US"/>
          </a:p>
        </p:txBody>
      </p:sp>
      <p:sp>
        <p:nvSpPr>
          <p:cNvPr id="5" name="Google Shape;83;p16">
            <a:extLst>
              <a:ext uri="{FF2B5EF4-FFF2-40B4-BE49-F238E27FC236}">
                <a16:creationId xmlns:a16="http://schemas.microsoft.com/office/drawing/2014/main" id="{80B08D5C-8EE0-4092-BE26-E4B4B3651E13}"/>
              </a:ext>
            </a:extLst>
          </p:cNvPr>
          <p:cNvSpPr txBox="1">
            <a:spLocks/>
          </p:cNvSpPr>
          <p:nvPr/>
        </p:nvSpPr>
        <p:spPr>
          <a:xfrm>
            <a:off x="1032804" y="1838626"/>
            <a:ext cx="10808147" cy="2256056"/>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chemeClr val="bg1"/>
              </a:buClr>
              <a:buSzPct val="60000"/>
              <a:buNone/>
            </a:pPr>
            <a:r>
              <a:rPr kumimoji="1" lang="en-US" altLang="zh-TW" sz="2200">
                <a:solidFill>
                  <a:srgbClr val="FFE89F"/>
                </a:solidFill>
                <a:latin typeface="Microsoft JhengHei"/>
                <a:ea typeface="Microsoft JhengHei"/>
              </a:rPr>
              <a:t>For AFA that is most suitable for virtualized applications, it is particularly important to has a solution be able to back up virtual machines.</a:t>
            </a:r>
            <a:endParaRPr lang="zh-TW" altLang="en-US" sz="2200">
              <a:solidFill>
                <a:srgbClr val="FFE89F"/>
              </a:solidFill>
              <a:latin typeface="Microsoft JhengHei"/>
              <a:ea typeface="Microsoft JhengHei"/>
            </a:endParaRPr>
          </a:p>
          <a:p>
            <a:pPr marL="177800" indent="-177800">
              <a:buClr>
                <a:schemeClr val="bg1"/>
              </a:buClr>
              <a:buSzPct val="60000"/>
            </a:pPr>
            <a:r>
              <a:rPr lang="en-US" altLang="zh-TW" sz="2000">
                <a:solidFill>
                  <a:schemeClr val="bg1"/>
                </a:solidFill>
                <a:latin typeface="Arial" panose="020B0604020202020204" pitchFamily="34" charset="0"/>
                <a:ea typeface="微軟正黑體"/>
                <a:cs typeface="Arial" panose="020B0604020202020204" pitchFamily="34" charset="0"/>
              </a:rPr>
              <a:t>Supports </a:t>
            </a:r>
            <a:r>
              <a:rPr lang="en-US" sz="2000">
                <a:solidFill>
                  <a:schemeClr val="bg1"/>
                </a:solidFill>
                <a:latin typeface="Arial" panose="020B0604020202020204" pitchFamily="34" charset="0"/>
                <a:ea typeface="微軟正黑體"/>
                <a:cs typeface="Arial" panose="020B0604020202020204" pitchFamily="34" charset="0"/>
              </a:rPr>
              <a:t>VMware, Microsoft Hyper-V</a:t>
            </a:r>
            <a:endParaRPr lang="zh-TW" altLang="en-US" sz="2000">
              <a:solidFill>
                <a:schemeClr val="bg1"/>
              </a:solidFill>
              <a:latin typeface="Arial" panose="020B0604020202020204" pitchFamily="34" charset="0"/>
              <a:ea typeface="微軟正黑體"/>
              <a:cs typeface="Arial" panose="020B0604020202020204" pitchFamily="34" charset="0"/>
            </a:endParaRPr>
          </a:p>
          <a:p>
            <a:pPr marL="177800" indent="-177800">
              <a:buClr>
                <a:srgbClr val="FFFFFF"/>
              </a:buClr>
              <a:buSzPct val="60000"/>
            </a:pPr>
            <a:r>
              <a:rPr lang="en-US" altLang="zh-TW" sz="2000">
                <a:solidFill>
                  <a:schemeClr val="bg1"/>
                </a:solidFill>
                <a:latin typeface="Arial" panose="020B0604020202020204" pitchFamily="34" charset="0"/>
                <a:ea typeface="微軟正黑體"/>
                <a:cs typeface="Arial" panose="020B0604020202020204" pitchFamily="34" charset="0"/>
              </a:rPr>
              <a:t>Unlimited </a:t>
            </a:r>
            <a:r>
              <a:rPr lang="en-US" sz="2000">
                <a:solidFill>
                  <a:schemeClr val="bg1"/>
                </a:solidFill>
                <a:latin typeface="Arial" panose="020B0604020202020204" pitchFamily="34" charset="0"/>
                <a:ea typeface="微軟正黑體"/>
                <a:cs typeface="Arial" panose="020B0604020202020204" pitchFamily="34" charset="0"/>
              </a:rPr>
              <a:t>VM</a:t>
            </a:r>
            <a:r>
              <a:rPr lang="en-US" altLang="zh-TW" sz="2000">
                <a:solidFill>
                  <a:schemeClr val="bg1"/>
                </a:solidFill>
                <a:latin typeface="Arial" panose="020B0604020202020204" pitchFamily="34" charset="0"/>
                <a:ea typeface="微軟正黑體"/>
                <a:cs typeface="Arial" panose="020B0604020202020204" pitchFamily="34" charset="0"/>
              </a:rPr>
              <a:t> backups and license-free</a:t>
            </a:r>
            <a:endParaRPr lang="en-US" sz="2000">
              <a:solidFill>
                <a:schemeClr val="bg1"/>
              </a:solidFill>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A9BA69F7-1A2D-44E3-ACC4-FFB6727B1C84}"/>
              </a:ext>
            </a:extLst>
          </p:cNvPr>
          <p:cNvGrpSpPr/>
          <p:nvPr/>
        </p:nvGrpSpPr>
        <p:grpSpPr>
          <a:xfrm>
            <a:off x="1306118" y="4186544"/>
            <a:ext cx="2375260" cy="2315136"/>
            <a:chOff x="717589" y="2231079"/>
            <a:chExt cx="2416341" cy="2303682"/>
          </a:xfrm>
        </p:grpSpPr>
        <p:pic>
          <p:nvPicPr>
            <p:cNvPr id="14" name="圖形 13">
              <a:extLst>
                <a:ext uri="{FF2B5EF4-FFF2-40B4-BE49-F238E27FC236}">
                  <a16:creationId xmlns:a16="http://schemas.microsoft.com/office/drawing/2014/main" id="{B2BA71AD-96A5-4E46-998A-5C767B6A4C6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C4BB012D-C11F-4A00-BE92-FB696BC6150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4FE54F26-6622-4A23-85C0-D69C487D326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96107" y="4186544"/>
            <a:ext cx="2375260" cy="2315136"/>
          </a:xfrm>
          <a:prstGeom prst="rect">
            <a:avLst/>
          </a:prstGeom>
        </p:spPr>
      </p:pic>
      <p:pic>
        <p:nvPicPr>
          <p:cNvPr id="9" name="圖形 8">
            <a:extLst>
              <a:ext uri="{FF2B5EF4-FFF2-40B4-BE49-F238E27FC236}">
                <a16:creationId xmlns:a16="http://schemas.microsoft.com/office/drawing/2014/main" id="{79C80590-DB91-48E5-B1B8-14D4DD9C56A8}"/>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56132"/>
          <a:stretch/>
        </p:blipFill>
        <p:spPr>
          <a:xfrm>
            <a:off x="10331370" y="4492320"/>
            <a:ext cx="705390" cy="676800"/>
          </a:xfrm>
          <a:prstGeom prst="rect">
            <a:avLst/>
          </a:prstGeom>
        </p:spPr>
      </p:pic>
      <p:pic>
        <p:nvPicPr>
          <p:cNvPr id="11" name="圖形 10">
            <a:extLst>
              <a:ext uri="{FF2B5EF4-FFF2-40B4-BE49-F238E27FC236}">
                <a16:creationId xmlns:a16="http://schemas.microsoft.com/office/drawing/2014/main" id="{C2E5E915-02A7-4ED5-9A88-4E7780A0D28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42552" y="5564863"/>
            <a:ext cx="1226375" cy="545792"/>
          </a:xfrm>
          <a:prstGeom prst="rect">
            <a:avLst/>
          </a:prstGeom>
        </p:spPr>
      </p:pic>
      <p:pic>
        <p:nvPicPr>
          <p:cNvPr id="12" name="圖形 11">
            <a:extLst>
              <a:ext uri="{FF2B5EF4-FFF2-40B4-BE49-F238E27FC236}">
                <a16:creationId xmlns:a16="http://schemas.microsoft.com/office/drawing/2014/main" id="{1CC1FB64-549D-4F7E-B063-8691F9907C41}"/>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7955422" y="5564863"/>
            <a:ext cx="1226375" cy="545792"/>
          </a:xfrm>
          <a:prstGeom prst="rect">
            <a:avLst/>
          </a:prstGeom>
        </p:spPr>
      </p:pic>
      <p:pic>
        <p:nvPicPr>
          <p:cNvPr id="16" name="圖形 15">
            <a:extLst>
              <a:ext uri="{FF2B5EF4-FFF2-40B4-BE49-F238E27FC236}">
                <a16:creationId xmlns:a16="http://schemas.microsoft.com/office/drawing/2014/main" id="{C013650D-8727-4429-A17D-7C05C93BF1F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84618" y="3806710"/>
            <a:ext cx="1892168" cy="249962"/>
          </a:xfrm>
          <a:prstGeom prst="rect">
            <a:avLst/>
          </a:prstGeom>
        </p:spPr>
      </p:pic>
      <p:sp>
        <p:nvSpPr>
          <p:cNvPr id="17" name="文字方塊 16">
            <a:extLst>
              <a:ext uri="{FF2B5EF4-FFF2-40B4-BE49-F238E27FC236}">
                <a16:creationId xmlns:a16="http://schemas.microsoft.com/office/drawing/2014/main" id="{63FB5B26-E87C-4231-96D6-DB9069CF1D86}"/>
              </a:ext>
            </a:extLst>
          </p:cNvPr>
          <p:cNvSpPr txBox="1"/>
          <p:nvPr/>
        </p:nvSpPr>
        <p:spPr>
          <a:xfrm>
            <a:off x="9034399" y="3701145"/>
            <a:ext cx="2166988" cy="369332"/>
          </a:xfrm>
          <a:prstGeom prst="rect">
            <a:avLst/>
          </a:prstGeom>
          <a:noFill/>
        </p:spPr>
        <p:txBody>
          <a:bodyPr wrap="square" rtlCol="0">
            <a:spAutoFit/>
          </a:bodyPr>
          <a:lstStyle/>
          <a:p>
            <a:r>
              <a:rPr kumimoji="1" lang="en-US" altLang="zh-TW">
                <a:solidFill>
                  <a:srgbClr val="FFE89F"/>
                </a:solidFill>
                <a:latin typeface="Microsoft JhengHei" panose="020B0604030504040204" pitchFamily="34" charset="-120"/>
                <a:ea typeface="Microsoft JhengHei" panose="020B0604030504040204" pitchFamily="34" charset="-120"/>
              </a:rPr>
              <a:t>Microsoft Hyper-V</a:t>
            </a:r>
            <a:endParaRPr kumimoji="1" lang="zh-TW" altLang="en-US">
              <a:solidFill>
                <a:srgbClr val="FFE89F"/>
              </a:solidFill>
              <a:latin typeface="Microsoft JhengHei" panose="020B0604030504040204" pitchFamily="34" charset="-120"/>
              <a:ea typeface="Microsoft JhengHei" panose="020B0604030504040204" pitchFamily="34" charset="-120"/>
            </a:endParaRPr>
          </a:p>
        </p:txBody>
      </p:sp>
      <p:sp>
        <p:nvSpPr>
          <p:cNvPr id="18" name="文字方塊 17">
            <a:extLst>
              <a:ext uri="{FF2B5EF4-FFF2-40B4-BE49-F238E27FC236}">
                <a16:creationId xmlns:a16="http://schemas.microsoft.com/office/drawing/2014/main" id="{3A2E45D0-CD8F-4B9D-B110-BE2CB2F69383}"/>
              </a:ext>
            </a:extLst>
          </p:cNvPr>
          <p:cNvSpPr txBox="1"/>
          <p:nvPr/>
        </p:nvSpPr>
        <p:spPr>
          <a:xfrm>
            <a:off x="4690265" y="3929749"/>
            <a:ext cx="2733569" cy="400110"/>
          </a:xfrm>
          <a:prstGeom prst="rect">
            <a:avLst/>
          </a:prstGeom>
          <a:noFill/>
        </p:spPr>
        <p:txBody>
          <a:bodyPr wrap="none" rtlCol="0">
            <a:spAutoFit/>
          </a:bodyPr>
          <a:lstStyle/>
          <a:p>
            <a:r>
              <a:rPr kumimoji="1" lang="en-US" altLang="zh-TW" sz="2000">
                <a:solidFill>
                  <a:srgbClr val="FFE89F"/>
                </a:solidFill>
                <a:latin typeface="Microsoft JhengHei" panose="020B0604030504040204" pitchFamily="34" charset="-120"/>
                <a:ea typeface="Microsoft JhengHei" panose="020B0604030504040204" pitchFamily="34" charset="-120"/>
              </a:rPr>
              <a:t>Hyper Data Protector</a:t>
            </a:r>
            <a:endParaRPr kumimoji="1" lang="zh-TW" altLang="en-US" sz="2000">
              <a:solidFill>
                <a:srgbClr val="FFE89F"/>
              </a:solidFill>
              <a:latin typeface="Microsoft JhengHei" panose="020B0604030504040204" pitchFamily="34" charset="-120"/>
              <a:ea typeface="Microsoft JhengHei" panose="020B0604030504040204" pitchFamily="34" charset="-120"/>
            </a:endParaRPr>
          </a:p>
        </p:txBody>
      </p:sp>
      <p:pic>
        <p:nvPicPr>
          <p:cNvPr id="20" name="圖片 19" descr="一張含有 電腦, 膝上型電腦, 書桌, 桌 的圖片&#10;&#10;自動產生的描述">
            <a:extLst>
              <a:ext uri="{FF2B5EF4-FFF2-40B4-BE49-F238E27FC236}">
                <a16:creationId xmlns:a16="http://schemas.microsoft.com/office/drawing/2014/main" id="{282D1689-5D1F-4BDD-9E72-1FF3F633E77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096782" y="5219073"/>
            <a:ext cx="3730784" cy="1151781"/>
          </a:xfrm>
          <a:prstGeom prst="rect">
            <a:avLst/>
          </a:prstGeom>
        </p:spPr>
      </p:pic>
      <p:pic>
        <p:nvPicPr>
          <p:cNvPr id="22" name="圖片 21" descr="一張含有 畫畫, 傘 的圖片&#10;&#10;自動產生的描述">
            <a:extLst>
              <a:ext uri="{FF2B5EF4-FFF2-40B4-BE49-F238E27FC236}">
                <a16:creationId xmlns:a16="http://schemas.microsoft.com/office/drawing/2014/main" id="{74341DB8-2E0C-4968-9FF1-A57659B0618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12441" y="4423797"/>
            <a:ext cx="1024437" cy="1047337"/>
          </a:xfrm>
          <a:prstGeom prst="rect">
            <a:avLst/>
          </a:prstGeom>
        </p:spPr>
      </p:pic>
      <p:sp>
        <p:nvSpPr>
          <p:cNvPr id="19" name="文字方塊 18">
            <a:extLst>
              <a:ext uri="{FF2B5EF4-FFF2-40B4-BE49-F238E27FC236}">
                <a16:creationId xmlns:a16="http://schemas.microsoft.com/office/drawing/2014/main" id="{826C608E-4A0F-4A05-9DB2-97813382E2A4}"/>
              </a:ext>
            </a:extLst>
          </p:cNvPr>
          <p:cNvSpPr txBox="1"/>
          <p:nvPr/>
        </p:nvSpPr>
        <p:spPr>
          <a:xfrm>
            <a:off x="6154256" y="2700184"/>
            <a:ext cx="6096000" cy="707886"/>
          </a:xfrm>
          <a:prstGeom prst="rect">
            <a:avLst/>
          </a:prstGeom>
          <a:noFill/>
        </p:spPr>
        <p:txBody>
          <a:bodyPr wrap="square">
            <a:spAutoFit/>
          </a:bodyPr>
          <a:lstStyle/>
          <a:p>
            <a:pPr marL="177800" indent="-177800">
              <a:buClr>
                <a:srgbClr val="FFFFFF"/>
              </a:buClr>
              <a:buSzPct val="60000"/>
              <a:buFont typeface="Arial" panose="020B0604020202020204" pitchFamily="34" charset="0"/>
              <a:buChar char="•"/>
            </a:pPr>
            <a:r>
              <a:rPr lang="en-US" altLang="zh-TW" sz="2000">
                <a:solidFill>
                  <a:schemeClr val="bg1"/>
                </a:solidFill>
                <a:latin typeface="Arial" panose="020B0604020202020204" pitchFamily="34" charset="0"/>
                <a:ea typeface="微軟正黑體"/>
                <a:cs typeface="Arial" panose="020B0604020202020204" pitchFamily="34" charset="0"/>
              </a:rPr>
              <a:t>Active backup solution </a:t>
            </a:r>
            <a:endParaRPr lang="en-US" altLang="zh-TW" sz="2000">
              <a:solidFill>
                <a:schemeClr val="bg1"/>
              </a:solidFill>
              <a:latin typeface="Arial" panose="020B0604020202020204" pitchFamily="34" charset="0"/>
              <a:cs typeface="Arial" panose="020B0604020202020204" pitchFamily="34" charset="0"/>
            </a:endParaRPr>
          </a:p>
          <a:p>
            <a:pPr marL="177800" indent="-177800">
              <a:buClr>
                <a:srgbClr val="FFFFFF"/>
              </a:buClr>
              <a:buSzPct val="60000"/>
              <a:buFont typeface="Arial" panose="020B0604020202020204" pitchFamily="34" charset="0"/>
              <a:buChar char="•"/>
            </a:pPr>
            <a:r>
              <a:rPr lang="en-US" altLang="zh-TW" sz="2000">
                <a:solidFill>
                  <a:schemeClr val="bg1"/>
                </a:solidFill>
                <a:latin typeface="Arial" panose="020B0604020202020204" pitchFamily="34" charset="0"/>
                <a:ea typeface="微軟正黑體"/>
                <a:cs typeface="Arial" panose="020B0604020202020204" pitchFamily="34" charset="0"/>
              </a:rPr>
              <a:t>Restore at any time point</a:t>
            </a:r>
            <a:endParaRPr lang="en-US" altLang="zh-TW"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726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4DF2-8FAB-467D-913C-E089933F6174}"/>
              </a:ext>
            </a:extLst>
          </p:cNvPr>
          <p:cNvSpPr>
            <a:spLocks noGrp="1"/>
          </p:cNvSpPr>
          <p:nvPr>
            <p:ph type="title"/>
          </p:nvPr>
        </p:nvSpPr>
        <p:spPr/>
        <p:txBody>
          <a:bodyPr>
            <a:normAutofit/>
          </a:bodyPr>
          <a:lstStyle/>
          <a:p>
            <a:r>
              <a:rPr kumimoji="1" lang="en-US" altLang="zh-TW" sz="4400">
                <a:latin typeface="Arial" panose="020B0604020202020204" pitchFamily="34" charset="0"/>
                <a:ea typeface="微軟正黑體"/>
                <a:cs typeface="Arial" panose="020B0604020202020204" pitchFamily="34" charset="0"/>
              </a:rPr>
              <a:t>Virtualization Station</a:t>
            </a:r>
            <a:r>
              <a:rPr kumimoji="1" lang="zh-TW" altLang="en-US" sz="4400">
                <a:latin typeface="Arial" panose="020B0604020202020204" pitchFamily="34" charset="0"/>
                <a:ea typeface="微軟正黑體"/>
                <a:cs typeface="Arial" panose="020B0604020202020204" pitchFamily="34" charset="0"/>
              </a:rPr>
              <a:t> </a:t>
            </a:r>
            <a:r>
              <a:rPr kumimoji="1" lang="en-US" altLang="zh-TW" sz="4400">
                <a:latin typeface="Arial" panose="020B0604020202020204" pitchFamily="34" charset="0"/>
                <a:ea typeface="微軟正黑體"/>
                <a:cs typeface="Arial" panose="020B0604020202020204" pitchFamily="34" charset="0"/>
              </a:rPr>
              <a:t>and Container station for using NAS as an all-in-one appliance</a:t>
            </a:r>
            <a:endParaRPr lang="zh-TW" altLang="en-US" sz="4400"/>
          </a:p>
        </p:txBody>
      </p:sp>
      <p:sp>
        <p:nvSpPr>
          <p:cNvPr id="5" name="矩形: 圓角 4">
            <a:extLst>
              <a:ext uri="{FF2B5EF4-FFF2-40B4-BE49-F238E27FC236}">
                <a16:creationId xmlns:a16="http://schemas.microsoft.com/office/drawing/2014/main" id="{29D515DA-A05E-405E-B40B-A01965944206}"/>
              </a:ext>
            </a:extLst>
          </p:cNvPr>
          <p:cNvSpPr/>
          <p:nvPr/>
        </p:nvSpPr>
        <p:spPr>
          <a:xfrm>
            <a:off x="6027731" y="1863226"/>
            <a:ext cx="5389851" cy="464589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矩形: 圓角化同側角落 5">
            <a:extLst>
              <a:ext uri="{FF2B5EF4-FFF2-40B4-BE49-F238E27FC236}">
                <a16:creationId xmlns:a16="http://schemas.microsoft.com/office/drawing/2014/main" id="{7287EEE3-03E2-4F70-9A80-4EDDE17681BA}"/>
              </a:ext>
            </a:extLst>
          </p:cNvPr>
          <p:cNvSpPr/>
          <p:nvPr/>
        </p:nvSpPr>
        <p:spPr>
          <a:xfrm rot="10800000">
            <a:off x="6160245" y="2018405"/>
            <a:ext cx="5086303" cy="100255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sp>
        <p:nvSpPr>
          <p:cNvPr id="7" name="矩形: 圓角 8">
            <a:extLst>
              <a:ext uri="{FF2B5EF4-FFF2-40B4-BE49-F238E27FC236}">
                <a16:creationId xmlns:a16="http://schemas.microsoft.com/office/drawing/2014/main" id="{8B9D5E42-6C64-4EC1-8614-1A6E70C5E6ED}"/>
              </a:ext>
            </a:extLst>
          </p:cNvPr>
          <p:cNvSpPr/>
          <p:nvPr/>
        </p:nvSpPr>
        <p:spPr>
          <a:xfrm>
            <a:off x="545170" y="1863227"/>
            <a:ext cx="5168470" cy="4645891"/>
          </a:xfrm>
          <a:prstGeom prst="roundRect">
            <a:avLst>
              <a:gd name="adj" fmla="val 0"/>
            </a:avLst>
          </a:prstGeom>
          <a:solidFill>
            <a:schemeClr val="bg1">
              <a:alpha val="15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矩形: 圓角化同側角落 7">
            <a:extLst>
              <a:ext uri="{FF2B5EF4-FFF2-40B4-BE49-F238E27FC236}">
                <a16:creationId xmlns:a16="http://schemas.microsoft.com/office/drawing/2014/main" id="{1F512FC3-8FD4-41EA-8EE1-5F2613C66043}"/>
              </a:ext>
            </a:extLst>
          </p:cNvPr>
          <p:cNvSpPr/>
          <p:nvPr/>
        </p:nvSpPr>
        <p:spPr>
          <a:xfrm rot="10800000">
            <a:off x="919511" y="2003634"/>
            <a:ext cx="4678334" cy="106623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Arial" panose="020B0604020202020204" pitchFamily="34" charset="0"/>
              <a:ea typeface="微軟正黑體" panose="020B0604030504040204" pitchFamily="34" charset="-120"/>
              <a:sym typeface="Arial" panose="020B0604020202020204" pitchFamily="34" charset="0"/>
            </a:endParaRPr>
          </a:p>
        </p:txBody>
      </p:sp>
      <p:pic>
        <p:nvPicPr>
          <p:cNvPr id="9" name="圖片 8">
            <a:extLst>
              <a:ext uri="{FF2B5EF4-FFF2-40B4-BE49-F238E27FC236}">
                <a16:creationId xmlns:a16="http://schemas.microsoft.com/office/drawing/2014/main" id="{C33459E6-B77F-4214-96B4-E809CA3A5E3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1663" y="1906618"/>
            <a:ext cx="1148527" cy="1148527"/>
          </a:xfrm>
          <a:prstGeom prst="rect">
            <a:avLst/>
          </a:prstGeom>
          <a:effectLst>
            <a:outerShdw blurRad="50800" dist="38100" dir="2700000" algn="tl" rotWithShape="0">
              <a:prstClr val="black">
                <a:alpha val="40000"/>
              </a:prstClr>
            </a:outerShdw>
          </a:effectLst>
        </p:spPr>
      </p:pic>
      <p:sp>
        <p:nvSpPr>
          <p:cNvPr id="10" name="矩形 9">
            <a:extLst>
              <a:ext uri="{FF2B5EF4-FFF2-40B4-BE49-F238E27FC236}">
                <a16:creationId xmlns:a16="http://schemas.microsoft.com/office/drawing/2014/main" id="{4D851751-FF32-4EEC-B003-CBD15F48191C}"/>
              </a:ext>
            </a:extLst>
          </p:cNvPr>
          <p:cNvSpPr/>
          <p:nvPr/>
        </p:nvSpPr>
        <p:spPr>
          <a:xfrm>
            <a:off x="1886034" y="2290528"/>
            <a:ext cx="3583802" cy="492443"/>
          </a:xfrm>
          <a:prstGeom prst="rect">
            <a:avLst/>
          </a:prstGeom>
        </p:spPr>
        <p:txBody>
          <a:bodyPr wrap="square">
            <a:spAutoFit/>
          </a:bodyPr>
          <a:lstStyle/>
          <a:p>
            <a:pPr algn="ctr" fontAlgn="base"/>
            <a:r>
              <a:rPr lang="en-US" altLang="zh-TW" sz="2600" b="1">
                <a:solidFill>
                  <a:schemeClr val="tx1"/>
                </a:solidFill>
                <a:latin typeface="微軟正黑體" panose="020B0604030504040204" pitchFamily="34" charset="-120"/>
                <a:ea typeface="微軟正黑體" panose="020B0604030504040204" pitchFamily="34" charset="-120"/>
              </a:rPr>
              <a:t>Virtualization Station</a:t>
            </a:r>
          </a:p>
        </p:txBody>
      </p:sp>
      <p:sp>
        <p:nvSpPr>
          <p:cNvPr id="11" name="矩形 10">
            <a:extLst>
              <a:ext uri="{FF2B5EF4-FFF2-40B4-BE49-F238E27FC236}">
                <a16:creationId xmlns:a16="http://schemas.microsoft.com/office/drawing/2014/main" id="{288AE923-E00C-4B3A-9DCA-5B974C7F51BA}"/>
              </a:ext>
            </a:extLst>
          </p:cNvPr>
          <p:cNvSpPr/>
          <p:nvPr/>
        </p:nvSpPr>
        <p:spPr>
          <a:xfrm>
            <a:off x="7398774" y="2275135"/>
            <a:ext cx="3414423" cy="492443"/>
          </a:xfrm>
          <a:prstGeom prst="rect">
            <a:avLst/>
          </a:prstGeom>
        </p:spPr>
        <p:txBody>
          <a:bodyPr wrap="square">
            <a:spAutoFit/>
          </a:bodyPr>
          <a:lstStyle/>
          <a:p>
            <a:pPr algn="ctr" fontAlgn="base"/>
            <a:r>
              <a:rPr lang="en-US" altLang="zh-TW" sz="2600" b="1">
                <a:solidFill>
                  <a:schemeClr val="tx1"/>
                </a:solidFill>
                <a:latin typeface="微軟正黑體" panose="020B0604030504040204" pitchFamily="34" charset="-120"/>
                <a:ea typeface="微軟正黑體" panose="020B0604030504040204" pitchFamily="34" charset="-120"/>
              </a:rPr>
              <a:t>Container Station</a:t>
            </a:r>
          </a:p>
        </p:txBody>
      </p:sp>
      <p:sp>
        <p:nvSpPr>
          <p:cNvPr id="12" name="矩形 11">
            <a:extLst>
              <a:ext uri="{FF2B5EF4-FFF2-40B4-BE49-F238E27FC236}">
                <a16:creationId xmlns:a16="http://schemas.microsoft.com/office/drawing/2014/main" id="{AC00E343-1173-4C6D-9519-C8A25019AA58}"/>
              </a:ext>
            </a:extLst>
          </p:cNvPr>
          <p:cNvSpPr/>
          <p:nvPr/>
        </p:nvSpPr>
        <p:spPr>
          <a:xfrm>
            <a:off x="748478" y="3198273"/>
            <a:ext cx="4849367" cy="1015663"/>
          </a:xfrm>
          <a:prstGeom prst="rect">
            <a:avLst/>
          </a:prstGeom>
        </p:spPr>
        <p:txBody>
          <a:bodyPr wrap="square">
            <a:spAutoFit/>
          </a:bodyPr>
          <a:lstStyle/>
          <a:p>
            <a:pPr>
              <a:lnSpc>
                <a:spcPts val="1800"/>
              </a:lnSpc>
            </a:pPr>
            <a:r>
              <a:rPr lang="en-US" altLang="zh-TW" sz="2000">
                <a:latin typeface="Arial" panose="020B0604020202020204" pitchFamily="34" charset="0"/>
                <a:cs typeface="Arial" panose="020B0604020202020204" pitchFamily="34" charset="0"/>
              </a:rPr>
              <a:t>Virtualization Station allows you to create virtual machines on Turbo NAS to install</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Windows, Linux</a:t>
            </a:r>
            <a:r>
              <a:rPr lang="en-US" altLang="zh-TW" sz="2000" baseline="30000">
                <a:latin typeface="Arial" panose="020B0604020202020204" pitchFamily="34" charset="0"/>
                <a:cs typeface="Arial" panose="020B0604020202020204" pitchFamily="34" charset="0"/>
              </a:rPr>
              <a:t>®</a:t>
            </a:r>
            <a:r>
              <a:rPr lang="en-US" altLang="zh-TW" sz="2000">
                <a:latin typeface="Arial" panose="020B0604020202020204" pitchFamily="34" charset="0"/>
                <a:cs typeface="Arial" panose="020B0604020202020204" pitchFamily="34" charset="0"/>
              </a:rPr>
              <a:t>,</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UNIX</a:t>
            </a:r>
            <a:r>
              <a:rPr lang="en-US" altLang="zh-TW" sz="2000" baseline="30000">
                <a:latin typeface="Arial" panose="020B0604020202020204" pitchFamily="34" charset="0"/>
                <a:cs typeface="Arial" panose="020B0604020202020204" pitchFamily="34" charset="0"/>
              </a:rPr>
              <a:t>®</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and Android operating</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systems.</a:t>
            </a:r>
            <a:endParaRPr lang="zh-TW" altLang="en-US" sz="2000" b="1">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C2C94297-4C66-4E00-99EE-1BC6D7EE8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83651" y="1894944"/>
            <a:ext cx="1148526" cy="1150326"/>
          </a:xfrm>
          <a:prstGeom prst="rect">
            <a:avLst/>
          </a:prstGeom>
          <a:effectLst>
            <a:outerShdw blurRad="50800" dist="38100" dir="2700000" algn="tl" rotWithShape="0">
              <a:prstClr val="black">
                <a:alpha val="40000"/>
              </a:prstClr>
            </a:outerShdw>
          </a:effectLst>
        </p:spPr>
      </p:pic>
      <p:sp>
        <p:nvSpPr>
          <p:cNvPr id="14" name="矩形 13">
            <a:extLst>
              <a:ext uri="{FF2B5EF4-FFF2-40B4-BE49-F238E27FC236}">
                <a16:creationId xmlns:a16="http://schemas.microsoft.com/office/drawing/2014/main" id="{5E0A0C3C-20A6-4333-AF4D-AD7AF7C45548}"/>
              </a:ext>
            </a:extLst>
          </p:cNvPr>
          <p:cNvSpPr/>
          <p:nvPr/>
        </p:nvSpPr>
        <p:spPr>
          <a:xfrm>
            <a:off x="6228773" y="3051560"/>
            <a:ext cx="5086303" cy="1477328"/>
          </a:xfrm>
          <a:prstGeom prst="rect">
            <a:avLst/>
          </a:prstGeom>
        </p:spPr>
        <p:txBody>
          <a:bodyPr wrap="square">
            <a:spAutoFit/>
          </a:bodyPr>
          <a:lstStyle/>
          <a:p>
            <a:pPr>
              <a:buClr>
                <a:schemeClr val="bg1"/>
              </a:buClr>
            </a:pPr>
            <a:r>
              <a:rPr lang="en-US" altLang="zh-TW">
                <a:latin typeface="Arial" panose="020B0604020202020204" pitchFamily="34" charset="0"/>
                <a:cs typeface="Arial" panose="020B0604020202020204" pitchFamily="34" charset="0"/>
              </a:rPr>
              <a:t>Supports two light</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virtualization technologies, LXC and Docker</a:t>
            </a:r>
            <a:r>
              <a:rPr lang="en-US" altLang="zh-TW" baseline="30000">
                <a:latin typeface="Arial" panose="020B0604020202020204" pitchFamily="34" charset="0"/>
                <a:cs typeface="Arial" panose="020B0604020202020204" pitchFamily="34" charset="0"/>
              </a:rPr>
              <a:t>®</a:t>
            </a:r>
            <a:r>
              <a:rPr lang="en-US" altLang="zh-TW">
                <a:latin typeface="Arial" panose="020B0604020202020204" pitchFamily="34" charset="0"/>
                <a:cs typeface="Arial" panose="020B0604020202020204" pitchFamily="34" charset="0"/>
              </a:rPr>
              <a:t>.</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You</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can</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run</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complete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Linux</a:t>
            </a:r>
            <a:r>
              <a:rPr lang="en-US" altLang="zh-TW" baseline="30000">
                <a:latin typeface="Arial" panose="020B0604020202020204" pitchFamily="34" charset="0"/>
                <a:cs typeface="Arial" panose="020B0604020202020204" pitchFamily="34" charset="0"/>
              </a:rPr>
              <a:t>®</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virtual</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machine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on</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the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QNAP</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NAS,</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and</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download</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thousands</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of</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applications</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from</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the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Docker</a:t>
            </a:r>
            <a:r>
              <a:rPr lang="en-US" altLang="zh-TW" baseline="30000">
                <a:latin typeface="Arial" panose="020B0604020202020204" pitchFamily="34" charset="0"/>
                <a:cs typeface="Arial" panose="020B0604020202020204" pitchFamily="34" charset="0"/>
              </a:rPr>
              <a:t>®</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Hub online collection</a:t>
            </a:r>
            <a:endParaRPr lang="zh-TW" altLang="en-US" b="1">
              <a:solidFill>
                <a:schemeClr val="tx1"/>
              </a:solidFill>
              <a:latin typeface="Microsoft JhengHei" panose="020B0604030504040204" pitchFamily="34" charset="-120"/>
              <a:ea typeface="Microsoft JhengHei" panose="020B0604030504040204" pitchFamily="34" charset="-120"/>
            </a:endParaRPr>
          </a:p>
        </p:txBody>
      </p:sp>
      <p:grpSp>
        <p:nvGrpSpPr>
          <p:cNvPr id="15" name="群組 14">
            <a:extLst>
              <a:ext uri="{FF2B5EF4-FFF2-40B4-BE49-F238E27FC236}">
                <a16:creationId xmlns:a16="http://schemas.microsoft.com/office/drawing/2014/main" id="{EB020F1E-F961-4B85-9371-C78439498A7E}"/>
              </a:ext>
            </a:extLst>
          </p:cNvPr>
          <p:cNvGrpSpPr/>
          <p:nvPr/>
        </p:nvGrpSpPr>
        <p:grpSpPr>
          <a:xfrm>
            <a:off x="876924" y="4273554"/>
            <a:ext cx="4458418" cy="1017154"/>
            <a:chOff x="1360608" y="1631084"/>
            <a:chExt cx="3007661" cy="703043"/>
          </a:xfrm>
          <a:effectLst>
            <a:outerShdw blurRad="139700" dist="76200" dir="2700000" algn="tl" rotWithShape="0">
              <a:prstClr val="black">
                <a:alpha val="29000"/>
              </a:prstClr>
            </a:outerShdw>
          </a:effectLst>
        </p:grpSpPr>
        <p:grpSp>
          <p:nvGrpSpPr>
            <p:cNvPr id="16" name="群組 15">
              <a:extLst>
                <a:ext uri="{FF2B5EF4-FFF2-40B4-BE49-F238E27FC236}">
                  <a16:creationId xmlns:a16="http://schemas.microsoft.com/office/drawing/2014/main" id="{4113A9C3-A637-41BD-922F-A4112957890D}"/>
                </a:ext>
              </a:extLst>
            </p:cNvPr>
            <p:cNvGrpSpPr/>
            <p:nvPr/>
          </p:nvGrpSpPr>
          <p:grpSpPr>
            <a:xfrm>
              <a:off x="1360608" y="1631084"/>
              <a:ext cx="3007661" cy="703043"/>
              <a:chOff x="1360608" y="1631084"/>
              <a:chExt cx="3007661" cy="703043"/>
            </a:xfrm>
          </p:grpSpPr>
          <p:sp>
            <p:nvSpPr>
              <p:cNvPr id="21" name="橢圓 20">
                <a:extLst>
                  <a:ext uri="{FF2B5EF4-FFF2-40B4-BE49-F238E27FC236}">
                    <a16:creationId xmlns:a16="http://schemas.microsoft.com/office/drawing/2014/main" id="{749FEFFC-6F35-4B4C-908C-5EBBA043A38F}"/>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04DB4F02-DEBC-43BB-B1BA-D91362FD6A84}"/>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BFD72ED8-A619-4936-9C77-EE55E12E896B}"/>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2D5FE439-1E1E-4227-89D6-B37952175A1C}"/>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grpSp>
        <p:pic>
          <p:nvPicPr>
            <p:cNvPr id="17" name="圖形 16">
              <a:extLst>
                <a:ext uri="{FF2B5EF4-FFF2-40B4-BE49-F238E27FC236}">
                  <a16:creationId xmlns:a16="http://schemas.microsoft.com/office/drawing/2014/main" id="{0F1FCE7D-DAFC-45C8-9B9B-0E95FC126AA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9009" y="1755314"/>
              <a:ext cx="375475" cy="444014"/>
            </a:xfrm>
            <a:prstGeom prst="rect">
              <a:avLst/>
            </a:prstGeom>
          </p:spPr>
        </p:pic>
        <p:pic>
          <p:nvPicPr>
            <p:cNvPr id="18" name="圖形 17">
              <a:extLst>
                <a:ext uri="{FF2B5EF4-FFF2-40B4-BE49-F238E27FC236}">
                  <a16:creationId xmlns:a16="http://schemas.microsoft.com/office/drawing/2014/main" id="{83592C09-6114-447A-B00B-7C5BF33694CF}"/>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1378" y="1748573"/>
              <a:ext cx="377479" cy="444014"/>
            </a:xfrm>
            <a:prstGeom prst="rect">
              <a:avLst/>
            </a:prstGeom>
          </p:spPr>
        </p:pic>
        <p:pic>
          <p:nvPicPr>
            <p:cNvPr id="19" name="圖形 18">
              <a:extLst>
                <a:ext uri="{FF2B5EF4-FFF2-40B4-BE49-F238E27FC236}">
                  <a16:creationId xmlns:a16="http://schemas.microsoft.com/office/drawing/2014/main" id="{85B2CDF3-6CA0-471E-97EA-BDEDAEACA001}"/>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76425" y="1889078"/>
              <a:ext cx="559910" cy="161824"/>
            </a:xfrm>
            <a:prstGeom prst="rect">
              <a:avLst/>
            </a:prstGeom>
          </p:spPr>
        </p:pic>
        <p:pic>
          <p:nvPicPr>
            <p:cNvPr id="20" name="圖形 19">
              <a:extLst>
                <a:ext uri="{FF2B5EF4-FFF2-40B4-BE49-F238E27FC236}">
                  <a16:creationId xmlns:a16="http://schemas.microsoft.com/office/drawing/2014/main" id="{35A1A2C6-1F3D-4D9E-9F33-446BAA5DA6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8031" y="1779103"/>
              <a:ext cx="452027" cy="399363"/>
            </a:xfrm>
            <a:prstGeom prst="rect">
              <a:avLst/>
            </a:prstGeom>
          </p:spPr>
        </p:pic>
      </p:grpSp>
      <p:sp>
        <p:nvSpPr>
          <p:cNvPr id="25" name="矩形 24">
            <a:extLst>
              <a:ext uri="{FF2B5EF4-FFF2-40B4-BE49-F238E27FC236}">
                <a16:creationId xmlns:a16="http://schemas.microsoft.com/office/drawing/2014/main" id="{F611D329-B09C-4514-8705-59325A4D394A}"/>
              </a:ext>
            </a:extLst>
          </p:cNvPr>
          <p:cNvSpPr/>
          <p:nvPr/>
        </p:nvSpPr>
        <p:spPr>
          <a:xfrm>
            <a:off x="6289677" y="4490615"/>
            <a:ext cx="1300205" cy="1130944"/>
          </a:xfrm>
          <a:prstGeom prst="rect">
            <a:avLst/>
          </a:prstGeom>
          <a:solidFill>
            <a:schemeClr val="accent1">
              <a:lumMod val="40000"/>
              <a:lumOff val="60000"/>
            </a:schemeClr>
          </a:solidFill>
          <a:ln>
            <a:solidFill>
              <a:srgbClr val="AFC8EB"/>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id="{776974A4-C7CC-4220-AC38-CDFEE1C61CD2}"/>
              </a:ext>
            </a:extLst>
          </p:cNvPr>
          <p:cNvSpPr/>
          <p:nvPr/>
        </p:nvSpPr>
        <p:spPr>
          <a:xfrm>
            <a:off x="7661104" y="4490616"/>
            <a:ext cx="3379131" cy="1130944"/>
          </a:xfrm>
          <a:prstGeom prst="rect">
            <a:avLst/>
          </a:prstGeom>
          <a:noFill/>
          <a:ln>
            <a:solidFill>
              <a:srgbClr val="AFC8EB"/>
            </a:solidFill>
            <a:prstDash val="sysDash"/>
          </a:ln>
          <a:effectLst>
            <a:outerShdw blurRad="63500" dist="114300" dir="2700000" sx="91000" sy="91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05D36AFF-1641-410D-970F-E2C373E0C467}"/>
              </a:ext>
            </a:extLst>
          </p:cNvPr>
          <p:cNvSpPr txBox="1"/>
          <p:nvPr/>
        </p:nvSpPr>
        <p:spPr>
          <a:xfrm>
            <a:off x="7661104" y="4542228"/>
            <a:ext cx="941804" cy="307777"/>
          </a:xfrm>
          <a:prstGeom prst="rect">
            <a:avLst/>
          </a:prstGeom>
          <a:noFill/>
        </p:spPr>
        <p:txBody>
          <a:bodyPr wrap="square" rtlCol="0">
            <a:spAutoFit/>
          </a:bodyPr>
          <a:lstStyle/>
          <a:p>
            <a:r>
              <a:rPr lang="en-US" altLang="zh-TW" sz="1400" b="1">
                <a:solidFill>
                  <a:srgbClr val="9E5E1C"/>
                </a:solidFill>
              </a:rPr>
              <a:t>Container</a:t>
            </a:r>
            <a:endParaRPr lang="zh-TW" altLang="en-US" sz="1400" b="1">
              <a:solidFill>
                <a:srgbClr val="9E5E1C"/>
              </a:solidFill>
            </a:endParaRPr>
          </a:p>
        </p:txBody>
      </p:sp>
      <p:sp>
        <p:nvSpPr>
          <p:cNvPr id="28" name="矩形 27">
            <a:extLst>
              <a:ext uri="{FF2B5EF4-FFF2-40B4-BE49-F238E27FC236}">
                <a16:creationId xmlns:a16="http://schemas.microsoft.com/office/drawing/2014/main" id="{27B061B7-E668-4DB3-A73A-84BE4C77EE10}"/>
              </a:ext>
            </a:extLst>
          </p:cNvPr>
          <p:cNvSpPr/>
          <p:nvPr/>
        </p:nvSpPr>
        <p:spPr>
          <a:xfrm>
            <a:off x="7728996" y="4853787"/>
            <a:ext cx="941804" cy="361941"/>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Application</a:t>
            </a:r>
            <a:endParaRPr lang="zh-TW" altLang="en-US" sz="1050" b="1">
              <a:solidFill>
                <a:srgbClr val="323231"/>
              </a:solidFill>
              <a:latin typeface="Arial" panose="020B0604020202020204" pitchFamily="34" charset="0"/>
              <a:cs typeface="Arial" panose="020B0604020202020204" pitchFamily="34" charset="0"/>
            </a:endParaRPr>
          </a:p>
        </p:txBody>
      </p:sp>
      <p:sp>
        <p:nvSpPr>
          <p:cNvPr id="29" name="矩形 28">
            <a:extLst>
              <a:ext uri="{FF2B5EF4-FFF2-40B4-BE49-F238E27FC236}">
                <a16:creationId xmlns:a16="http://schemas.microsoft.com/office/drawing/2014/main" id="{F8B6ADB9-BD01-4A69-B597-8F021DCF0564}"/>
              </a:ext>
            </a:extLst>
          </p:cNvPr>
          <p:cNvSpPr/>
          <p:nvPr/>
        </p:nvSpPr>
        <p:spPr>
          <a:xfrm>
            <a:off x="8857610" y="4842844"/>
            <a:ext cx="941804" cy="361941"/>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Application</a:t>
            </a:r>
            <a:endParaRPr lang="zh-TW" altLang="en-US" sz="1050" b="1">
              <a:solidFill>
                <a:srgbClr val="323231"/>
              </a:solidFill>
              <a:latin typeface="Arial" panose="020B0604020202020204" pitchFamily="34" charset="0"/>
              <a:cs typeface="Arial" panose="020B0604020202020204" pitchFamily="34" charset="0"/>
            </a:endParaRPr>
          </a:p>
        </p:txBody>
      </p:sp>
      <p:sp>
        <p:nvSpPr>
          <p:cNvPr id="30" name="矩形 29">
            <a:extLst>
              <a:ext uri="{FF2B5EF4-FFF2-40B4-BE49-F238E27FC236}">
                <a16:creationId xmlns:a16="http://schemas.microsoft.com/office/drawing/2014/main" id="{AFEB07F2-C5D2-4353-9A7B-55FB79240375}"/>
              </a:ext>
            </a:extLst>
          </p:cNvPr>
          <p:cNvSpPr/>
          <p:nvPr/>
        </p:nvSpPr>
        <p:spPr>
          <a:xfrm>
            <a:off x="9977922" y="4842843"/>
            <a:ext cx="941804" cy="361941"/>
          </a:xfrm>
          <a:prstGeom prst="rect">
            <a:avLst/>
          </a:prstGeom>
          <a:solidFill>
            <a:srgbClr val="AFC8EB"/>
          </a:solidFill>
          <a:ln>
            <a:solidFill>
              <a:schemeClr val="accent1">
                <a:lumMod val="40000"/>
                <a:lumOff val="6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Application</a:t>
            </a:r>
            <a:endParaRPr lang="zh-TW" altLang="en-US" sz="1050" b="1">
              <a:solidFill>
                <a:srgbClr val="323231"/>
              </a:solidFill>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BA014F8B-8086-4CC4-884B-DBE6FCD82466}"/>
              </a:ext>
            </a:extLst>
          </p:cNvPr>
          <p:cNvSpPr/>
          <p:nvPr/>
        </p:nvSpPr>
        <p:spPr>
          <a:xfrm>
            <a:off x="7734299" y="5228109"/>
            <a:ext cx="941804" cy="361941"/>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Filesystem</a:t>
            </a:r>
            <a:endParaRPr lang="zh-TW" altLang="en-US" sz="1050" b="1">
              <a:solidFill>
                <a:srgbClr val="323231"/>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148C694B-7BD7-4505-9F7A-69DCE3DE9BCD}"/>
              </a:ext>
            </a:extLst>
          </p:cNvPr>
          <p:cNvSpPr/>
          <p:nvPr/>
        </p:nvSpPr>
        <p:spPr>
          <a:xfrm>
            <a:off x="8857610" y="5228110"/>
            <a:ext cx="941804" cy="361941"/>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Filesystem</a:t>
            </a:r>
            <a:endParaRPr lang="zh-TW" altLang="en-US" sz="1050" b="1">
              <a:solidFill>
                <a:srgbClr val="323231"/>
              </a:solidFill>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6C9ACF8C-AD91-44E2-9129-98F3C5489735}"/>
              </a:ext>
            </a:extLst>
          </p:cNvPr>
          <p:cNvSpPr/>
          <p:nvPr/>
        </p:nvSpPr>
        <p:spPr>
          <a:xfrm>
            <a:off x="9988324" y="5228111"/>
            <a:ext cx="941804" cy="361941"/>
          </a:xfrm>
          <a:prstGeom prst="rect">
            <a:avLst/>
          </a:prstGeom>
          <a:solidFill>
            <a:srgbClr val="84C8DE"/>
          </a:solidFill>
          <a:ln>
            <a:solidFill>
              <a:schemeClr val="accent5">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b="1">
                <a:solidFill>
                  <a:srgbClr val="323231"/>
                </a:solidFill>
                <a:latin typeface="Arial" panose="020B0604020202020204" pitchFamily="34" charset="0"/>
                <a:cs typeface="Arial" panose="020B0604020202020204" pitchFamily="34" charset="0"/>
              </a:rPr>
              <a:t>Filesystem</a:t>
            </a:r>
            <a:endParaRPr lang="zh-TW" altLang="en-US" sz="1050" b="1">
              <a:solidFill>
                <a:srgbClr val="323231"/>
              </a:solidFill>
              <a:latin typeface="Arial" panose="020B0604020202020204" pitchFamily="34" charset="0"/>
              <a:cs typeface="Arial" panose="020B0604020202020204" pitchFamily="34" charset="0"/>
            </a:endParaRPr>
          </a:p>
        </p:txBody>
      </p:sp>
      <p:sp>
        <p:nvSpPr>
          <p:cNvPr id="34" name="文字方塊 33">
            <a:extLst>
              <a:ext uri="{FF2B5EF4-FFF2-40B4-BE49-F238E27FC236}">
                <a16:creationId xmlns:a16="http://schemas.microsoft.com/office/drawing/2014/main" id="{B182B753-C4E0-42B3-92BD-7DA6F549EB21}"/>
              </a:ext>
            </a:extLst>
          </p:cNvPr>
          <p:cNvSpPr txBox="1"/>
          <p:nvPr/>
        </p:nvSpPr>
        <p:spPr>
          <a:xfrm>
            <a:off x="6289678" y="4552215"/>
            <a:ext cx="1300204" cy="584775"/>
          </a:xfrm>
          <a:prstGeom prst="rect">
            <a:avLst/>
          </a:prstGeom>
          <a:noFill/>
        </p:spPr>
        <p:txBody>
          <a:bodyPr wrap="square" rtlCol="0">
            <a:spAutoFit/>
          </a:bodyPr>
          <a:lstStyle/>
          <a:p>
            <a:pPr algn="ctr"/>
            <a:r>
              <a:rPr lang="en-US" altLang="zh-TW" sz="1600" b="1">
                <a:solidFill>
                  <a:srgbClr val="323231"/>
                </a:solidFill>
              </a:rPr>
              <a:t>Container Station</a:t>
            </a:r>
            <a:endParaRPr lang="zh-TW" altLang="en-US" sz="1600" b="1">
              <a:solidFill>
                <a:srgbClr val="323231"/>
              </a:solidFill>
            </a:endParaRPr>
          </a:p>
        </p:txBody>
      </p:sp>
      <p:pic>
        <p:nvPicPr>
          <p:cNvPr id="35" name="圖形 34">
            <a:extLst>
              <a:ext uri="{FF2B5EF4-FFF2-40B4-BE49-F238E27FC236}">
                <a16:creationId xmlns:a16="http://schemas.microsoft.com/office/drawing/2014/main" id="{FE79657D-7CBD-425D-A434-4C487DC7BED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379705" y="5123399"/>
            <a:ext cx="517788" cy="455991"/>
          </a:xfrm>
          <a:prstGeom prst="rect">
            <a:avLst/>
          </a:prstGeom>
        </p:spPr>
      </p:pic>
      <p:pic>
        <p:nvPicPr>
          <p:cNvPr id="36" name="圖片 35" descr="一張含有 標誌, 時鐘 的圖片&#10;&#10;自動產生的描述">
            <a:extLst>
              <a:ext uri="{FF2B5EF4-FFF2-40B4-BE49-F238E27FC236}">
                <a16:creationId xmlns:a16="http://schemas.microsoft.com/office/drawing/2014/main" id="{A82141D8-A4A8-4BD6-A0FA-FDE80040811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50077" y="5135274"/>
            <a:ext cx="564200" cy="395947"/>
          </a:xfrm>
          <a:prstGeom prst="rect">
            <a:avLst/>
          </a:prstGeom>
        </p:spPr>
      </p:pic>
      <p:sp>
        <p:nvSpPr>
          <p:cNvPr id="37" name="矩形 36">
            <a:extLst>
              <a:ext uri="{FF2B5EF4-FFF2-40B4-BE49-F238E27FC236}">
                <a16:creationId xmlns:a16="http://schemas.microsoft.com/office/drawing/2014/main" id="{C132AC10-A125-458F-822E-53CA1470C34A}"/>
              </a:ext>
            </a:extLst>
          </p:cNvPr>
          <p:cNvSpPr/>
          <p:nvPr/>
        </p:nvSpPr>
        <p:spPr>
          <a:xfrm>
            <a:off x="6287407" y="5674374"/>
            <a:ext cx="4796390" cy="308653"/>
          </a:xfrm>
          <a:prstGeom prst="rect">
            <a:avLst/>
          </a:prstGeom>
          <a:solidFill>
            <a:srgbClr val="FFB880"/>
          </a:solidFill>
          <a:ln>
            <a:solidFill>
              <a:schemeClr val="accent6">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Host OS</a:t>
            </a:r>
            <a:endParaRPr lang="zh-TW" altLang="en-US" sz="1000" b="1">
              <a:solidFill>
                <a:srgbClr val="323231"/>
              </a:solidFill>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25AA2335-0088-4B9D-8F86-98BB14F42139}"/>
              </a:ext>
            </a:extLst>
          </p:cNvPr>
          <p:cNvSpPr/>
          <p:nvPr/>
        </p:nvSpPr>
        <p:spPr>
          <a:xfrm>
            <a:off x="6287407" y="6027674"/>
            <a:ext cx="4796390" cy="334806"/>
          </a:xfrm>
          <a:prstGeom prst="rect">
            <a:avLst/>
          </a:prstGeom>
          <a:solidFill>
            <a:srgbClr val="BBD48C"/>
          </a:solidFill>
          <a:ln>
            <a:solidFill>
              <a:schemeClr val="accent3">
                <a:lumMod val="60000"/>
                <a:lumOff val="40000"/>
              </a:schemeClr>
            </a:solidFill>
          </a:ln>
          <a:effectLst>
            <a:outerShdw blurRad="63500" dist="50800" dir="2700000" sx="91000" sy="91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rgbClr val="323231"/>
                </a:solidFill>
                <a:latin typeface="Arial" panose="020B0604020202020204" pitchFamily="34" charset="0"/>
                <a:cs typeface="Arial" panose="020B0604020202020204" pitchFamily="34" charset="0"/>
              </a:rPr>
              <a:t>Hardware</a:t>
            </a:r>
            <a:endParaRPr lang="zh-TW" altLang="en-US" sz="1000" b="1">
              <a:solidFill>
                <a:srgbClr val="323231"/>
              </a:solidFill>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FB793EB8-7CD3-4B90-8A5D-3C83BA58D495}"/>
              </a:ext>
            </a:extLst>
          </p:cNvPr>
          <p:cNvPicPr>
            <a:picLocks noChangeAspect="1"/>
          </p:cNvPicPr>
          <p:nvPr/>
        </p:nvPicPr>
        <p:blipFill>
          <a:blip r:embed="rId15"/>
          <a:stretch>
            <a:fillRect/>
          </a:stretch>
        </p:blipFill>
        <p:spPr>
          <a:xfrm>
            <a:off x="980860" y="5437285"/>
            <a:ext cx="1689907" cy="1015662"/>
          </a:xfrm>
          <a:prstGeom prst="rect">
            <a:avLst/>
          </a:prstGeom>
        </p:spPr>
      </p:pic>
      <p:sp>
        <p:nvSpPr>
          <p:cNvPr id="4" name="文字方塊 3">
            <a:extLst>
              <a:ext uri="{FF2B5EF4-FFF2-40B4-BE49-F238E27FC236}">
                <a16:creationId xmlns:a16="http://schemas.microsoft.com/office/drawing/2014/main" id="{A7E8F008-E81E-4E60-8BA1-206B326A898C}"/>
              </a:ext>
            </a:extLst>
          </p:cNvPr>
          <p:cNvSpPr txBox="1"/>
          <p:nvPr/>
        </p:nvSpPr>
        <p:spPr>
          <a:xfrm>
            <a:off x="2670767" y="6080923"/>
            <a:ext cx="2811281" cy="400110"/>
          </a:xfrm>
          <a:prstGeom prst="rect">
            <a:avLst/>
          </a:prstGeom>
          <a:noFill/>
        </p:spPr>
        <p:txBody>
          <a:bodyPr wrap="square" rtlCol="0">
            <a:spAutoFit/>
          </a:bodyPr>
          <a:lstStyle/>
          <a:p>
            <a:r>
              <a:rPr lang="en-US" altLang="zh-TW" sz="2000" b="1" i="1" u="sng">
                <a:solidFill>
                  <a:srgbClr val="C00000"/>
                </a:solidFill>
                <a:latin typeface="+mj-lt"/>
              </a:rPr>
              <a:t>Supports Live Migration</a:t>
            </a:r>
            <a:endParaRPr lang="zh-TW" altLang="en-US" sz="2000" b="1" i="1" u="sng">
              <a:solidFill>
                <a:srgbClr val="C00000"/>
              </a:solidFill>
              <a:latin typeface="+mj-lt"/>
            </a:endParaRPr>
          </a:p>
        </p:txBody>
      </p:sp>
    </p:spTree>
    <p:extLst>
      <p:ext uri="{BB962C8B-B14F-4D97-AF65-F5344CB8AC3E}">
        <p14:creationId xmlns:p14="http://schemas.microsoft.com/office/powerpoint/2010/main" val="2814451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a:extLst>
              <a:ext uri="{FF2B5EF4-FFF2-40B4-BE49-F238E27FC236}">
                <a16:creationId xmlns:a16="http://schemas.microsoft.com/office/drawing/2014/main" id="{795C69B8-4750-4F90-8EE2-8A2AB263D96F}"/>
              </a:ext>
            </a:extLst>
          </p:cNvPr>
          <p:cNvCxnSpPr/>
          <p:nvPr/>
        </p:nvCxnSpPr>
        <p:spPr>
          <a:xfrm flipV="1">
            <a:off x="10800272" y="3986092"/>
            <a:ext cx="0" cy="925902"/>
          </a:xfrm>
          <a:prstGeom prst="line">
            <a:avLst/>
          </a:prstGeom>
          <a:ln w="34925">
            <a:solidFill>
              <a:srgbClr val="F0540E"/>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F2DF4DF6-6A6E-4D45-8A31-5E3A6C5097AA}"/>
              </a:ext>
            </a:extLst>
          </p:cNvPr>
          <p:cNvCxnSpPr/>
          <p:nvPr/>
        </p:nvCxnSpPr>
        <p:spPr>
          <a:xfrm flipV="1">
            <a:off x="9309499" y="3974121"/>
            <a:ext cx="0" cy="925902"/>
          </a:xfrm>
          <a:prstGeom prst="line">
            <a:avLst/>
          </a:prstGeom>
          <a:ln w="34925">
            <a:solidFill>
              <a:srgbClr val="F0540E"/>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1D0663C-031F-4224-8089-B0C5E2213A03}"/>
              </a:ext>
            </a:extLst>
          </p:cNvPr>
          <p:cNvCxnSpPr/>
          <p:nvPr/>
        </p:nvCxnSpPr>
        <p:spPr>
          <a:xfrm flipV="1">
            <a:off x="7772533" y="3986092"/>
            <a:ext cx="0" cy="925902"/>
          </a:xfrm>
          <a:prstGeom prst="line">
            <a:avLst/>
          </a:prstGeom>
          <a:ln w="34925">
            <a:solidFill>
              <a:srgbClr val="F0540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784DF2-8FAB-467D-913C-E089933F6174}"/>
              </a:ext>
            </a:extLst>
          </p:cNvPr>
          <p:cNvSpPr>
            <a:spLocks noGrp="1"/>
          </p:cNvSpPr>
          <p:nvPr>
            <p:ph type="title"/>
          </p:nvPr>
        </p:nvSpPr>
        <p:spPr>
          <a:xfrm>
            <a:off x="0" y="33866"/>
            <a:ext cx="12191999" cy="1528233"/>
          </a:xfrm>
        </p:spPr>
        <p:txBody>
          <a:bodyPr>
            <a:normAutofit/>
          </a:bodyPr>
          <a:lstStyle/>
          <a:p>
            <a:r>
              <a:rPr kumimoji="1" lang="en-US" altLang="en-US" sz="4000">
                <a:latin typeface="Arial" panose="020B0604020202020204" pitchFamily="34" charset="0"/>
                <a:ea typeface="微軟正黑體"/>
                <a:cs typeface="Arial" panose="020B0604020202020204" pitchFamily="34" charset="0"/>
              </a:rPr>
              <a:t>E</a:t>
            </a:r>
            <a:r>
              <a:rPr kumimoji="1" lang="en-US" altLang="zh-TW" sz="4000">
                <a:latin typeface="Arial" panose="020B0604020202020204" pitchFamily="34" charset="0"/>
                <a:ea typeface="微軟正黑體"/>
                <a:cs typeface="Arial" panose="020B0604020202020204" pitchFamily="34" charset="0"/>
              </a:rPr>
              <a:t>stablish and run dual systems -</a:t>
            </a:r>
            <a:br>
              <a:rPr kumimoji="1" lang="en-US" altLang="zh-TW" sz="4000">
                <a:latin typeface="Arial" panose="020B0604020202020204" pitchFamily="34" charset="0"/>
                <a:ea typeface="微軟正黑體"/>
                <a:cs typeface="Arial" panose="020B0604020202020204" pitchFamily="34" charset="0"/>
              </a:rPr>
            </a:br>
            <a:r>
              <a:rPr kumimoji="1" lang="en-US" altLang="zh-TW" sz="4000">
                <a:latin typeface="Arial" panose="020B0604020202020204" pitchFamily="34" charset="0"/>
                <a:ea typeface="Microsoft JhengHei"/>
                <a:cs typeface="Arial" panose="020B0604020202020204" pitchFamily="34" charset="0"/>
              </a:rPr>
              <a:t>Ubuntu</a:t>
            </a:r>
            <a:r>
              <a:rPr kumimoji="1" lang="zh-TW" altLang="en-US" sz="4000">
                <a:latin typeface="Arial" panose="020B0604020202020204" pitchFamily="34" charset="0"/>
                <a:ea typeface="Microsoft JhengHei"/>
                <a:cs typeface="Arial" panose="020B0604020202020204" pitchFamily="34" charset="0"/>
              </a:rPr>
              <a:t> </a:t>
            </a:r>
            <a:r>
              <a:rPr kumimoji="1" lang="en-US" altLang="zh-TW" sz="4000">
                <a:latin typeface="Arial" panose="020B0604020202020204" pitchFamily="34" charset="0"/>
                <a:ea typeface="Microsoft JhengHei"/>
                <a:cs typeface="Arial" panose="020B0604020202020204" pitchFamily="34" charset="0"/>
              </a:rPr>
              <a:t>&amp;</a:t>
            </a:r>
            <a:r>
              <a:rPr kumimoji="1" lang="zh-TW" altLang="en-US" sz="4000">
                <a:latin typeface="Arial" panose="020B0604020202020204" pitchFamily="34" charset="0"/>
                <a:ea typeface="微軟正黑體"/>
                <a:cs typeface="Arial" panose="020B0604020202020204" pitchFamily="34" charset="0"/>
              </a:rPr>
              <a:t> </a:t>
            </a:r>
            <a:r>
              <a:rPr kumimoji="1" lang="en-US" altLang="zh-TW" sz="4000">
                <a:latin typeface="Arial" panose="020B0604020202020204" pitchFamily="34" charset="0"/>
                <a:ea typeface="微軟正黑體"/>
                <a:cs typeface="Arial" panose="020B0604020202020204" pitchFamily="34" charset="0"/>
              </a:rPr>
              <a:t>QuTS hero</a:t>
            </a:r>
            <a:endParaRPr lang="zh-TW" altLang="en-US" sz="4000"/>
          </a:p>
        </p:txBody>
      </p:sp>
      <p:pic>
        <p:nvPicPr>
          <p:cNvPr id="3" name="圖片 7">
            <a:extLst>
              <a:ext uri="{FF2B5EF4-FFF2-40B4-BE49-F238E27FC236}">
                <a16:creationId xmlns:a16="http://schemas.microsoft.com/office/drawing/2014/main" id="{A238AE73-7FE6-4042-8270-9293B180F393}"/>
              </a:ext>
            </a:extLst>
          </p:cNvPr>
          <p:cNvPicPr>
            <a:picLocks noChangeAspect="1"/>
          </p:cNvPicPr>
          <p:nvPr/>
        </p:nvPicPr>
        <p:blipFill>
          <a:blip r:embed="rId2"/>
          <a:stretch>
            <a:fillRect/>
          </a:stretch>
        </p:blipFill>
        <p:spPr>
          <a:xfrm>
            <a:off x="427221" y="1807349"/>
            <a:ext cx="1152007" cy="1152007"/>
          </a:xfrm>
          <a:prstGeom prst="rect">
            <a:avLst/>
          </a:prstGeom>
          <a:effectLst>
            <a:outerShdw blurRad="139700" dist="76200" dir="2700000" algn="tl" rotWithShape="0">
              <a:prstClr val="black">
                <a:alpha val="26000"/>
              </a:prstClr>
            </a:outerShdw>
          </a:effectLst>
        </p:spPr>
      </p:pic>
      <p:sp>
        <p:nvSpPr>
          <p:cNvPr id="41" name="矩形 40">
            <a:extLst>
              <a:ext uri="{FF2B5EF4-FFF2-40B4-BE49-F238E27FC236}">
                <a16:creationId xmlns:a16="http://schemas.microsoft.com/office/drawing/2014/main" id="{61B86446-1A95-4EB5-ABC7-A1F9992FD7EA}"/>
              </a:ext>
            </a:extLst>
          </p:cNvPr>
          <p:cNvSpPr/>
          <p:nvPr/>
        </p:nvSpPr>
        <p:spPr>
          <a:xfrm>
            <a:off x="1579228" y="2377232"/>
            <a:ext cx="3818674" cy="523220"/>
          </a:xfrm>
          <a:prstGeom prst="rect">
            <a:avLst/>
          </a:prstGeom>
        </p:spPr>
        <p:txBody>
          <a:bodyPr wrap="none" lIns="91440" tIns="45720" rIns="91440" bIns="45720" anchor="t">
            <a:spAutoFit/>
          </a:bodyPr>
          <a:lstStyle/>
          <a:p>
            <a:pPr algn="ctr"/>
            <a:r>
              <a:rPr lang="zh-TW" altLang="en-US" sz="2800" b="1">
                <a:solidFill>
                  <a:schemeClr val="tx1"/>
                </a:solidFill>
                <a:latin typeface="Arial" panose="020B0604020202020204" pitchFamily="34" charset="0"/>
                <a:ea typeface="微軟正黑體"/>
                <a:cs typeface="Arial" panose="020B0604020202020204" pitchFamily="34" charset="0"/>
              </a:rPr>
              <a:t>Ubuntu Linux Station</a:t>
            </a:r>
            <a:endParaRPr lang="zh-TW" altLang="en-US" sz="2400">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F471222C-EB6B-44D4-B6CB-B77A048F3829}"/>
              </a:ext>
            </a:extLst>
          </p:cNvPr>
          <p:cNvSpPr/>
          <p:nvPr/>
        </p:nvSpPr>
        <p:spPr>
          <a:xfrm>
            <a:off x="368506" y="3306923"/>
            <a:ext cx="6087450" cy="3093154"/>
          </a:xfrm>
          <a:prstGeom prst="rect">
            <a:avLst/>
          </a:prstGeom>
        </p:spPr>
        <p:txBody>
          <a:bodyPr wrap="square" lIns="91440" tIns="45720" rIns="91440" bIns="45720" anchor="t">
            <a:spAutoFit/>
          </a:bodyPr>
          <a:lstStyle/>
          <a:p>
            <a:pPr marL="177800" indent="-177800">
              <a:spcBef>
                <a:spcPts val="600"/>
              </a:spcBef>
              <a:buClr>
                <a:schemeClr val="tx1">
                  <a:lumMod val="85000"/>
                  <a:lumOff val="15000"/>
                </a:schemeClr>
              </a:buClr>
              <a:buSzPct val="100000"/>
              <a:buFont typeface="Arial" panose="020B0604020202020204" pitchFamily="34" charset="0"/>
              <a:buChar char="•"/>
            </a:pPr>
            <a:r>
              <a:rPr lang="en-US" altLang="zh-TW" sz="2000">
                <a:latin typeface="Arial" panose="020B0604020202020204" pitchFamily="34" charset="0"/>
                <a:cs typeface="Arial" panose="020B0604020202020204" pitchFamily="34" charset="0"/>
              </a:rPr>
              <a:t>Run QuTS hero and Ubuntu dual system, dual system application</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to</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enjoy.</a:t>
            </a:r>
            <a:endParaRPr lang="zh-TW" altLang="en-US" sz="2000">
              <a:latin typeface="Arial" panose="020B0604020202020204" pitchFamily="34" charset="0"/>
              <a:cs typeface="Arial" panose="020B0604020202020204" pitchFamily="34" charset="0"/>
            </a:endParaRPr>
          </a:p>
          <a:p>
            <a:pPr marL="177800" indent="-177800">
              <a:spcBef>
                <a:spcPts val="600"/>
              </a:spcBef>
              <a:buClr>
                <a:schemeClr val="tx1">
                  <a:lumMod val="85000"/>
                  <a:lumOff val="15000"/>
                </a:schemeClr>
              </a:buClr>
              <a:buSzPct val="100000"/>
              <a:buFont typeface="Arial" panose="020B0604020202020204" pitchFamily="34" charset="0"/>
              <a:buChar char="•"/>
            </a:pPr>
            <a:r>
              <a:rPr lang="en-US" altLang="zh-TW" sz="2000">
                <a:latin typeface="Arial" panose="020B0604020202020204" pitchFamily="34" charset="0"/>
                <a:cs typeface="Arial" panose="020B0604020202020204" pitchFamily="34" charset="0"/>
              </a:rPr>
              <a:t>One-click installation of multiple versions</a:t>
            </a:r>
            <a:r>
              <a:rPr lang="zh-TW" altLang="en-US" sz="2000">
                <a:latin typeface="Arial" panose="020B0604020202020204" pitchFamily="34" charset="0"/>
                <a:cs typeface="Arial" panose="020B0604020202020204" pitchFamily="34" charset="0"/>
              </a:rPr>
              <a:t> Ubunutu</a:t>
            </a:r>
            <a:r>
              <a:rPr lang="en-US" altLang="zh-TW" sz="2000">
                <a:latin typeface="Arial" panose="020B0604020202020204" pitchFamily="34" charset="0"/>
                <a:cs typeface="Arial" panose="020B0604020202020204" pitchFamily="34" charset="0"/>
              </a:rPr>
              <a:t>: </a:t>
            </a:r>
            <a:r>
              <a:rPr lang="zh-TW" altLang="en-US" sz="2000">
                <a:latin typeface="Arial" panose="020B0604020202020204" pitchFamily="34" charset="0"/>
                <a:cs typeface="Arial" panose="020B0604020202020204" pitchFamily="34" charset="0"/>
              </a:rPr>
              <a:t> 16.04 / 18.04 / 20.04</a:t>
            </a:r>
          </a:p>
          <a:p>
            <a:pPr marL="177800" indent="-177800">
              <a:spcBef>
                <a:spcPts val="600"/>
              </a:spcBef>
              <a:buClr>
                <a:schemeClr val="tx1">
                  <a:lumMod val="85000"/>
                  <a:lumOff val="15000"/>
                </a:schemeClr>
              </a:buClr>
              <a:buSzPct val="100000"/>
              <a:buFont typeface="Arial" panose="020B0604020202020204" pitchFamily="34" charset="0"/>
              <a:buChar char="•"/>
            </a:pPr>
            <a:r>
              <a:rPr lang="en-US" altLang="zh-TW" sz="2000">
                <a:latin typeface="Arial" panose="020B0604020202020204" pitchFamily="34" charset="0"/>
                <a:cs typeface="Arial" panose="020B0604020202020204" pitchFamily="34" charset="0"/>
              </a:rPr>
              <a:t>Ubuntu</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Software</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Center</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enjoy a variety of application downloads</a:t>
            </a:r>
          </a:p>
          <a:p>
            <a:pPr marL="177800" indent="-177800">
              <a:spcBef>
                <a:spcPts val="600"/>
              </a:spcBef>
              <a:buClr>
                <a:schemeClr val="tx1">
                  <a:lumMod val="85000"/>
                  <a:lumOff val="15000"/>
                </a:schemeClr>
              </a:buClr>
              <a:buSzPct val="100000"/>
              <a:buFont typeface="Arial" panose="020B0604020202020204" pitchFamily="34" charset="0"/>
              <a:buChar char="•"/>
            </a:pPr>
            <a:r>
              <a:rPr lang="en-US" altLang="zh-TW" sz="2000">
                <a:latin typeface="Arial" panose="020B0604020202020204" pitchFamily="34" charset="0"/>
                <a:cs typeface="Arial" panose="020B0604020202020204" pitchFamily="34" charset="0"/>
              </a:rPr>
              <a:t>Remotely</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access</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the</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Ubuntu</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Linux</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desktop</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through</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a</a:t>
            </a:r>
            <a:r>
              <a:rPr lang="zh-TW" altLang="en-US" sz="2000">
                <a:latin typeface="Arial" panose="020B0604020202020204" pitchFamily="34" charset="0"/>
                <a:cs typeface="Arial" panose="020B0604020202020204" pitchFamily="34" charset="0"/>
              </a:rPr>
              <a:t> </a:t>
            </a:r>
            <a:r>
              <a:rPr lang="en-US" altLang="zh-TW" sz="2000">
                <a:latin typeface="Arial" panose="020B0604020202020204" pitchFamily="34" charset="0"/>
                <a:cs typeface="Arial" panose="020B0604020202020204" pitchFamily="34" charset="0"/>
              </a:rPr>
              <a:t>browser</a:t>
            </a:r>
            <a:r>
              <a:rPr lang="en-US" altLang="zh-TW" sz="2000">
                <a:latin typeface="Arial" panose="020B0604020202020204" pitchFamily="34" charset="0"/>
                <a:ea typeface="Microsoft JhengHei" panose="020B0604030504040204" pitchFamily="34" charset="-120"/>
                <a:cs typeface="Arial" panose="020B0604020202020204" pitchFamily="34" charset="0"/>
              </a:rPr>
              <a:t> / Directly use the HDMI output screen in the server-room for maintenance.</a:t>
            </a:r>
            <a:endParaRPr lang="zh-TW" altLang="en-US" sz="2000">
              <a:latin typeface="Arial" panose="020B0604020202020204" pitchFamily="34" charset="0"/>
              <a:cs typeface="Arial" panose="020B0604020202020204" pitchFamily="34" charset="0"/>
            </a:endParaRPr>
          </a:p>
        </p:txBody>
      </p:sp>
      <p:pic>
        <p:nvPicPr>
          <p:cNvPr id="55" name="圖片 54" descr="一張含有 電腦, 膝上型電腦, 書桌, 桌 的圖片&#10;&#10;自動產生的描述">
            <a:extLst>
              <a:ext uri="{FF2B5EF4-FFF2-40B4-BE49-F238E27FC236}">
                <a16:creationId xmlns:a16="http://schemas.microsoft.com/office/drawing/2014/main" id="{37954F01-7571-41EC-BD64-6CE22B48CE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4834" y="4610564"/>
            <a:ext cx="5736450" cy="1770977"/>
          </a:xfrm>
          <a:prstGeom prst="rect">
            <a:avLst/>
          </a:prstGeom>
        </p:spPr>
      </p:pic>
      <p:grpSp>
        <p:nvGrpSpPr>
          <p:cNvPr id="8" name="群組 7">
            <a:extLst>
              <a:ext uri="{FF2B5EF4-FFF2-40B4-BE49-F238E27FC236}">
                <a16:creationId xmlns:a16="http://schemas.microsoft.com/office/drawing/2014/main" id="{7BBFBD71-58EF-4872-B329-89E467BBD949}"/>
              </a:ext>
            </a:extLst>
          </p:cNvPr>
          <p:cNvGrpSpPr/>
          <p:nvPr/>
        </p:nvGrpSpPr>
        <p:grpSpPr>
          <a:xfrm>
            <a:off x="9125206" y="2105239"/>
            <a:ext cx="2698288" cy="2010078"/>
            <a:chOff x="5588253" y="1137960"/>
            <a:chExt cx="3818674" cy="2844704"/>
          </a:xfrm>
        </p:grpSpPr>
        <p:pic>
          <p:nvPicPr>
            <p:cNvPr id="6" name="圖形 5">
              <a:extLst>
                <a:ext uri="{FF2B5EF4-FFF2-40B4-BE49-F238E27FC236}">
                  <a16:creationId xmlns:a16="http://schemas.microsoft.com/office/drawing/2014/main" id="{4A5AF0AF-E022-4966-9982-540837FBD5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8253" y="1137960"/>
              <a:ext cx="3818674" cy="2844704"/>
            </a:xfrm>
            <a:prstGeom prst="rect">
              <a:avLst/>
            </a:prstGeom>
          </p:spPr>
        </p:pic>
        <p:pic>
          <p:nvPicPr>
            <p:cNvPr id="7" name="圖片 13">
              <a:extLst>
                <a:ext uri="{FF2B5EF4-FFF2-40B4-BE49-F238E27FC236}">
                  <a16:creationId xmlns:a16="http://schemas.microsoft.com/office/drawing/2014/main" id="{B5481A3A-5E5E-45A5-AA3E-B891CB7EC096}"/>
                </a:ext>
              </a:extLst>
            </p:cNvPr>
            <p:cNvPicPr>
              <a:picLocks noChangeAspect="1"/>
            </p:cNvPicPr>
            <p:nvPr/>
          </p:nvPicPr>
          <p:blipFill>
            <a:blip r:embed="rId6"/>
            <a:stretch>
              <a:fillRect/>
            </a:stretch>
          </p:blipFill>
          <p:spPr>
            <a:xfrm>
              <a:off x="5783897" y="1244406"/>
              <a:ext cx="3424047" cy="1967529"/>
            </a:xfrm>
            <a:prstGeom prst="rect">
              <a:avLst/>
            </a:prstGeom>
          </p:spPr>
        </p:pic>
      </p:grpSp>
      <p:pic>
        <p:nvPicPr>
          <p:cNvPr id="9" name="圖形 8">
            <a:extLst>
              <a:ext uri="{FF2B5EF4-FFF2-40B4-BE49-F238E27FC236}">
                <a16:creationId xmlns:a16="http://schemas.microsoft.com/office/drawing/2014/main" id="{180043F1-F378-4F3F-82CB-B98D60A6BF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2714" y="3834932"/>
            <a:ext cx="2119639" cy="302320"/>
          </a:xfrm>
          <a:prstGeom prst="rect">
            <a:avLst/>
          </a:prstGeom>
        </p:spPr>
      </p:pic>
      <p:pic>
        <p:nvPicPr>
          <p:cNvPr id="10" name="圖形 9">
            <a:extLst>
              <a:ext uri="{FF2B5EF4-FFF2-40B4-BE49-F238E27FC236}">
                <a16:creationId xmlns:a16="http://schemas.microsoft.com/office/drawing/2014/main" id="{7E3CEF71-6698-4BE6-A205-7C371A8F76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4606" y="3810990"/>
            <a:ext cx="527039" cy="326262"/>
          </a:xfrm>
          <a:prstGeom prst="rect">
            <a:avLst/>
          </a:prstGeom>
        </p:spPr>
      </p:pic>
      <p:pic>
        <p:nvPicPr>
          <p:cNvPr id="11" name="圖形 10">
            <a:extLst>
              <a:ext uri="{FF2B5EF4-FFF2-40B4-BE49-F238E27FC236}">
                <a16:creationId xmlns:a16="http://schemas.microsoft.com/office/drawing/2014/main" id="{4D3096BD-A560-4EE4-8B9B-9A21931C7B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54029" y="4232623"/>
            <a:ext cx="756256" cy="394570"/>
          </a:xfrm>
          <a:prstGeom prst="rect">
            <a:avLst/>
          </a:prstGeom>
        </p:spPr>
      </p:pic>
    </p:spTree>
    <p:extLst>
      <p:ext uri="{BB962C8B-B14F-4D97-AF65-F5344CB8AC3E}">
        <p14:creationId xmlns:p14="http://schemas.microsoft.com/office/powerpoint/2010/main" val="3654245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4DF2-8FAB-467D-913C-E089933F6174}"/>
              </a:ext>
            </a:extLst>
          </p:cNvPr>
          <p:cNvSpPr>
            <a:spLocks noGrp="1"/>
          </p:cNvSpPr>
          <p:nvPr>
            <p:ph type="title"/>
          </p:nvPr>
        </p:nvSpPr>
        <p:spPr>
          <a:xfrm>
            <a:off x="56484" y="1"/>
            <a:ext cx="12003971" cy="1690688"/>
          </a:xfrm>
        </p:spPr>
        <p:txBody>
          <a:bodyPr>
            <a:normAutofit/>
          </a:bodyPr>
          <a:lstStyle/>
          <a:p>
            <a:r>
              <a:rPr lang="zh-TW" altLang="en-US" sz="3800">
                <a:latin typeface="Arial"/>
                <a:ea typeface="微軟正黑體"/>
                <a:cs typeface="Arial"/>
              </a:rPr>
              <a:t>QuObject </a:t>
            </a:r>
            <a:r>
              <a:rPr lang="en-US" altLang="zh-TW" sz="3800">
                <a:latin typeface="Arial"/>
                <a:ea typeface="微軟正黑體"/>
                <a:cs typeface="Arial"/>
              </a:rPr>
              <a:t>for simulating a S3 storage with NAS</a:t>
            </a:r>
            <a:endParaRPr lang="zh-TW" altLang="en-US" sz="3800"/>
          </a:p>
        </p:txBody>
      </p:sp>
      <p:pic>
        <p:nvPicPr>
          <p:cNvPr id="55" name="圖片 54" descr="一張含有 電腦, 膝上型電腦, 書桌, 桌 的圖片&#10;&#10;自動產生的描述">
            <a:extLst>
              <a:ext uri="{FF2B5EF4-FFF2-40B4-BE49-F238E27FC236}">
                <a16:creationId xmlns:a16="http://schemas.microsoft.com/office/drawing/2014/main" id="{37954F01-7571-41EC-BD64-6CE22B48CE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1833" y="5156072"/>
            <a:ext cx="4950166" cy="1528233"/>
          </a:xfrm>
          <a:prstGeom prst="rect">
            <a:avLst/>
          </a:prstGeom>
        </p:spPr>
      </p:pic>
      <p:pic>
        <p:nvPicPr>
          <p:cNvPr id="4" name="圖片 6" descr="一張含有 螢幕擷取畫面 的圖片&#10;&#10;自動產生的描述">
            <a:extLst>
              <a:ext uri="{FF2B5EF4-FFF2-40B4-BE49-F238E27FC236}">
                <a16:creationId xmlns:a16="http://schemas.microsoft.com/office/drawing/2014/main" id="{3D522C67-7F79-4F61-A9C8-5BAD1C413737}"/>
              </a:ext>
            </a:extLst>
          </p:cNvPr>
          <p:cNvPicPr>
            <a:picLocks noChangeAspect="1"/>
          </p:cNvPicPr>
          <p:nvPr/>
        </p:nvPicPr>
        <p:blipFill>
          <a:blip r:embed="rId3"/>
          <a:stretch>
            <a:fillRect/>
          </a:stretch>
        </p:blipFill>
        <p:spPr>
          <a:xfrm>
            <a:off x="9038000" y="1740402"/>
            <a:ext cx="2630538" cy="3782473"/>
          </a:xfrm>
          <a:prstGeom prst="rect">
            <a:avLst/>
          </a:prstGeom>
        </p:spPr>
      </p:pic>
      <p:grpSp>
        <p:nvGrpSpPr>
          <p:cNvPr id="14" name="群組 13">
            <a:extLst>
              <a:ext uri="{FF2B5EF4-FFF2-40B4-BE49-F238E27FC236}">
                <a16:creationId xmlns:a16="http://schemas.microsoft.com/office/drawing/2014/main" id="{B929B322-93CE-48AF-88A9-03388AF574A1}"/>
              </a:ext>
            </a:extLst>
          </p:cNvPr>
          <p:cNvGrpSpPr/>
          <p:nvPr/>
        </p:nvGrpSpPr>
        <p:grpSpPr>
          <a:xfrm>
            <a:off x="521773" y="4373609"/>
            <a:ext cx="6705360" cy="2324107"/>
            <a:chOff x="1216203" y="4132254"/>
            <a:chExt cx="7042195" cy="2440856"/>
          </a:xfrm>
        </p:grpSpPr>
        <p:grpSp>
          <p:nvGrpSpPr>
            <p:cNvPr id="15" name="群組 14">
              <a:extLst>
                <a:ext uri="{FF2B5EF4-FFF2-40B4-BE49-F238E27FC236}">
                  <a16:creationId xmlns:a16="http://schemas.microsoft.com/office/drawing/2014/main" id="{2061F1D1-F2D9-4FFB-91AB-0A2F428DD4C6}"/>
                </a:ext>
              </a:extLst>
            </p:cNvPr>
            <p:cNvGrpSpPr/>
            <p:nvPr/>
          </p:nvGrpSpPr>
          <p:grpSpPr>
            <a:xfrm>
              <a:off x="3156834" y="4132254"/>
              <a:ext cx="2287618" cy="2440856"/>
              <a:chOff x="3156834" y="4132254"/>
              <a:chExt cx="2287618" cy="2440856"/>
            </a:xfrm>
          </p:grpSpPr>
          <p:pic>
            <p:nvPicPr>
              <p:cNvPr id="36" name="圖形 35">
                <a:extLst>
                  <a:ext uri="{FF2B5EF4-FFF2-40B4-BE49-F238E27FC236}">
                    <a16:creationId xmlns:a16="http://schemas.microsoft.com/office/drawing/2014/main" id="{38BE3E12-07E2-4D65-8C11-15C72655D4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56834" y="4132254"/>
                <a:ext cx="2287618" cy="2440856"/>
              </a:xfrm>
              <a:prstGeom prst="rect">
                <a:avLst/>
              </a:prstGeom>
            </p:spPr>
          </p:pic>
          <p:sp>
            <p:nvSpPr>
              <p:cNvPr id="37" name="文字方塊 36">
                <a:extLst>
                  <a:ext uri="{FF2B5EF4-FFF2-40B4-BE49-F238E27FC236}">
                    <a16:creationId xmlns:a16="http://schemas.microsoft.com/office/drawing/2014/main" id="{3AF39325-6660-4F1B-ACE5-21D4987ED605}"/>
                  </a:ext>
                </a:extLst>
              </p:cNvPr>
              <p:cNvSpPr txBox="1"/>
              <p:nvPr/>
            </p:nvSpPr>
            <p:spPr>
              <a:xfrm>
                <a:off x="3561049" y="4171232"/>
                <a:ext cx="1461507" cy="484856"/>
              </a:xfrm>
              <a:prstGeom prst="rect">
                <a:avLst/>
              </a:prstGeom>
              <a:noFill/>
            </p:spPr>
            <p:txBody>
              <a:bodyPr wrap="square">
                <a:spAutoFit/>
              </a:bodyPr>
              <a:lstStyle/>
              <a:p>
                <a:pPr algn="ctr"/>
                <a:r>
                  <a:rPr lang="en-US" altLang="zh-TW" sz="2400" b="1">
                    <a:solidFill>
                      <a:schemeClr val="bg1"/>
                    </a:solidFill>
                  </a:rPr>
                  <a:t>bucket</a:t>
                </a:r>
                <a:endParaRPr lang="zh-TW" altLang="en-US" sz="2400" b="1">
                  <a:solidFill>
                    <a:schemeClr val="bg1"/>
                  </a:solidFill>
                </a:endParaRPr>
              </a:p>
            </p:txBody>
          </p:sp>
          <p:sp>
            <p:nvSpPr>
              <p:cNvPr id="38" name="矩形: 圓角 37">
                <a:extLst>
                  <a:ext uri="{FF2B5EF4-FFF2-40B4-BE49-F238E27FC236}">
                    <a16:creationId xmlns:a16="http://schemas.microsoft.com/office/drawing/2014/main" id="{E3FBD338-12CE-4139-B485-D1D9C2325661}"/>
                  </a:ext>
                </a:extLst>
              </p:cNvPr>
              <p:cNvSpPr/>
              <p:nvPr/>
            </p:nvSpPr>
            <p:spPr>
              <a:xfrm>
                <a:off x="3336374"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39" name="矩形: 圓角 38">
                <a:extLst>
                  <a:ext uri="{FF2B5EF4-FFF2-40B4-BE49-F238E27FC236}">
                    <a16:creationId xmlns:a16="http://schemas.microsoft.com/office/drawing/2014/main" id="{C5338568-B26E-456F-852B-EFD5C7ED2124}"/>
                  </a:ext>
                </a:extLst>
              </p:cNvPr>
              <p:cNvSpPr/>
              <p:nvPr/>
            </p:nvSpPr>
            <p:spPr>
              <a:xfrm>
                <a:off x="3336374"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40" name="矩形: 圓角 39">
                <a:extLst>
                  <a:ext uri="{FF2B5EF4-FFF2-40B4-BE49-F238E27FC236}">
                    <a16:creationId xmlns:a16="http://schemas.microsoft.com/office/drawing/2014/main" id="{09DCDB30-3750-4455-A553-5900B36E5EA1}"/>
                  </a:ext>
                </a:extLst>
              </p:cNvPr>
              <p:cNvSpPr/>
              <p:nvPr/>
            </p:nvSpPr>
            <p:spPr>
              <a:xfrm>
                <a:off x="4345669"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42" name="矩形: 圓角 41">
                <a:extLst>
                  <a:ext uri="{FF2B5EF4-FFF2-40B4-BE49-F238E27FC236}">
                    <a16:creationId xmlns:a16="http://schemas.microsoft.com/office/drawing/2014/main" id="{BBCCC9EF-53FB-48BC-8170-BFE34F1552C0}"/>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Object</a:t>
                </a:r>
                <a:endParaRPr lang="zh-TW" altLang="en-US" sz="1600" b="1">
                  <a:solidFill>
                    <a:schemeClr val="tx1"/>
                  </a:solidFill>
                  <a:latin typeface="Arial" panose="020B0604020202020204" pitchFamily="34" charset="0"/>
                  <a:cs typeface="Arial" panose="020B0604020202020204" pitchFamily="34" charset="0"/>
                </a:endParaRPr>
              </a:p>
            </p:txBody>
          </p:sp>
          <p:sp>
            <p:nvSpPr>
              <p:cNvPr id="44" name="矩形: 圓角 43">
                <a:extLst>
                  <a:ext uri="{FF2B5EF4-FFF2-40B4-BE49-F238E27FC236}">
                    <a16:creationId xmlns:a16="http://schemas.microsoft.com/office/drawing/2014/main" id="{C7D0B4DA-AF5F-41FB-8AA8-640A092DF35A}"/>
                  </a:ext>
                </a:extLst>
              </p:cNvPr>
              <p:cNvSpPr/>
              <p:nvPr/>
            </p:nvSpPr>
            <p:spPr>
              <a:xfrm>
                <a:off x="3336374"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46" name="矩形: 圓角 45">
                <a:extLst>
                  <a:ext uri="{FF2B5EF4-FFF2-40B4-BE49-F238E27FC236}">
                    <a16:creationId xmlns:a16="http://schemas.microsoft.com/office/drawing/2014/main" id="{D61C8F63-4CF5-4DB6-B2D4-BE218C21FA1E}"/>
                  </a:ext>
                </a:extLst>
              </p:cNvPr>
              <p:cNvSpPr/>
              <p:nvPr/>
            </p:nvSpPr>
            <p:spPr>
              <a:xfrm>
                <a:off x="3336374"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48" name="矩形: 圓角 47">
                <a:extLst>
                  <a:ext uri="{FF2B5EF4-FFF2-40B4-BE49-F238E27FC236}">
                    <a16:creationId xmlns:a16="http://schemas.microsoft.com/office/drawing/2014/main" id="{E0E2D118-F86B-4DB5-A8C1-5F2F440B77A0}"/>
                  </a:ext>
                </a:extLst>
              </p:cNvPr>
              <p:cNvSpPr/>
              <p:nvPr/>
            </p:nvSpPr>
            <p:spPr>
              <a:xfrm>
                <a:off x="4345669"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50" name="矩形: 圓角 49">
                <a:extLst>
                  <a:ext uri="{FF2B5EF4-FFF2-40B4-BE49-F238E27FC236}">
                    <a16:creationId xmlns:a16="http://schemas.microsoft.com/office/drawing/2014/main" id="{E1FE3697-1112-4484-AF05-09CE0AAE1FAA}"/>
                  </a:ext>
                </a:extLst>
              </p:cNvPr>
              <p:cNvSpPr/>
              <p:nvPr/>
            </p:nvSpPr>
            <p:spPr>
              <a:xfrm>
                <a:off x="4345669"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grpSp>
        <p:grpSp>
          <p:nvGrpSpPr>
            <p:cNvPr id="16" name="群組 15">
              <a:extLst>
                <a:ext uri="{FF2B5EF4-FFF2-40B4-BE49-F238E27FC236}">
                  <a16:creationId xmlns:a16="http://schemas.microsoft.com/office/drawing/2014/main" id="{05B7B313-DCF8-45E8-8AA8-A58D9A4249E2}"/>
                </a:ext>
              </a:extLst>
            </p:cNvPr>
            <p:cNvGrpSpPr/>
            <p:nvPr/>
          </p:nvGrpSpPr>
          <p:grpSpPr>
            <a:xfrm>
              <a:off x="6626979" y="4414607"/>
              <a:ext cx="1631419" cy="1816365"/>
              <a:chOff x="6152742" y="4469093"/>
              <a:chExt cx="1631419" cy="1816365"/>
            </a:xfrm>
          </p:grpSpPr>
          <p:sp>
            <p:nvSpPr>
              <p:cNvPr id="31" name="矩形: 圓角 30">
                <a:extLst>
                  <a:ext uri="{FF2B5EF4-FFF2-40B4-BE49-F238E27FC236}">
                    <a16:creationId xmlns:a16="http://schemas.microsoft.com/office/drawing/2014/main" id="{59CAF553-D2C3-42FC-B909-EA40D4C74A47}"/>
                  </a:ext>
                </a:extLst>
              </p:cNvPr>
              <p:cNvSpPr/>
              <p:nvPr/>
            </p:nvSpPr>
            <p:spPr>
              <a:xfrm>
                <a:off x="6152742" y="4591443"/>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1225AF76-AEA0-40EA-AF15-F694A4A14230}"/>
                  </a:ext>
                </a:extLst>
              </p:cNvPr>
              <p:cNvSpPr/>
              <p:nvPr/>
            </p:nvSpPr>
            <p:spPr>
              <a:xfrm>
                <a:off x="6517353" y="4469093"/>
                <a:ext cx="924319"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33" name="矩形: 圓角 32">
                <a:extLst>
                  <a:ext uri="{FF2B5EF4-FFF2-40B4-BE49-F238E27FC236}">
                    <a16:creationId xmlns:a16="http://schemas.microsoft.com/office/drawing/2014/main" id="{9DE3FC4B-13D3-4D4D-898B-45F32F917CC9}"/>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Key</a:t>
                </a:r>
                <a:endParaRPr lang="zh-TW" altLang="en-US" sz="1400">
                  <a:solidFill>
                    <a:schemeClr val="bg1"/>
                  </a:solidFill>
                  <a:latin typeface="Arial" panose="020B0604020202020204" pitchFamily="34" charset="0"/>
                  <a:cs typeface="Arial" panose="020B0604020202020204" pitchFamily="34" charset="0"/>
                </a:endParaRPr>
              </a:p>
            </p:txBody>
          </p:sp>
          <p:sp>
            <p:nvSpPr>
              <p:cNvPr id="34" name="矩形: 圓角 33">
                <a:extLst>
                  <a:ext uri="{FF2B5EF4-FFF2-40B4-BE49-F238E27FC236}">
                    <a16:creationId xmlns:a16="http://schemas.microsoft.com/office/drawing/2014/main" id="{C24F8D2B-3514-46AC-B8F7-49200FB4280F}"/>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Data</a:t>
                </a:r>
                <a:endParaRPr lang="zh-TW" altLang="en-US" sz="1400">
                  <a:solidFill>
                    <a:schemeClr val="bg1"/>
                  </a:solidFill>
                  <a:latin typeface="Arial" panose="020B0604020202020204" pitchFamily="34" charset="0"/>
                  <a:cs typeface="Arial" panose="020B0604020202020204" pitchFamily="34" charset="0"/>
                </a:endParaRPr>
              </a:p>
            </p:txBody>
          </p:sp>
          <p:sp>
            <p:nvSpPr>
              <p:cNvPr id="35" name="矩形: 圓角 34">
                <a:extLst>
                  <a:ext uri="{FF2B5EF4-FFF2-40B4-BE49-F238E27FC236}">
                    <a16:creationId xmlns:a16="http://schemas.microsoft.com/office/drawing/2014/main" id="{F8E1C945-66EE-439A-9D83-8DC4000B7FA0}"/>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Metadata</a:t>
                </a:r>
                <a:endParaRPr lang="zh-TW" altLang="en-US" sz="1400">
                  <a:solidFill>
                    <a:schemeClr val="bg1"/>
                  </a:solidFill>
                  <a:latin typeface="Arial" panose="020B0604020202020204" pitchFamily="34" charset="0"/>
                  <a:cs typeface="Arial" panose="020B0604020202020204" pitchFamily="34" charset="0"/>
                </a:endParaRPr>
              </a:p>
            </p:txBody>
          </p:sp>
        </p:grpSp>
        <p:grpSp>
          <p:nvGrpSpPr>
            <p:cNvPr id="17" name="群組 16">
              <a:extLst>
                <a:ext uri="{FF2B5EF4-FFF2-40B4-BE49-F238E27FC236}">
                  <a16:creationId xmlns:a16="http://schemas.microsoft.com/office/drawing/2014/main" id="{5DBFE23B-9BC8-42C8-9841-14947A7BC9E8}"/>
                </a:ext>
              </a:extLst>
            </p:cNvPr>
            <p:cNvGrpSpPr/>
            <p:nvPr/>
          </p:nvGrpSpPr>
          <p:grpSpPr>
            <a:xfrm>
              <a:off x="2114264" y="4490031"/>
              <a:ext cx="776097" cy="828083"/>
              <a:chOff x="384175" y="4115247"/>
              <a:chExt cx="776097" cy="828083"/>
            </a:xfrm>
          </p:grpSpPr>
          <p:pic>
            <p:nvPicPr>
              <p:cNvPr id="29" name="圖形 28">
                <a:extLst>
                  <a:ext uri="{FF2B5EF4-FFF2-40B4-BE49-F238E27FC236}">
                    <a16:creationId xmlns:a16="http://schemas.microsoft.com/office/drawing/2014/main" id="{3A795DF4-ADFD-4B2B-AE3F-BD4C65B315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30" name="文字方塊 29">
                <a:extLst>
                  <a:ext uri="{FF2B5EF4-FFF2-40B4-BE49-F238E27FC236}">
                    <a16:creationId xmlns:a16="http://schemas.microsoft.com/office/drawing/2014/main" id="{03837A55-DAD1-48CC-B0D7-6C29441F69DE}"/>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18" name="群組 17">
              <a:extLst>
                <a:ext uri="{FF2B5EF4-FFF2-40B4-BE49-F238E27FC236}">
                  <a16:creationId xmlns:a16="http://schemas.microsoft.com/office/drawing/2014/main" id="{083F20AB-6B34-4862-9DE9-F5E7A258D5F1}"/>
                </a:ext>
              </a:extLst>
            </p:cNvPr>
            <p:cNvGrpSpPr/>
            <p:nvPr/>
          </p:nvGrpSpPr>
          <p:grpSpPr>
            <a:xfrm>
              <a:off x="2114264" y="5411344"/>
              <a:ext cx="776097" cy="828083"/>
              <a:chOff x="384175" y="4115247"/>
              <a:chExt cx="776097" cy="828083"/>
            </a:xfrm>
          </p:grpSpPr>
          <p:pic>
            <p:nvPicPr>
              <p:cNvPr id="27" name="圖形 26">
                <a:extLst>
                  <a:ext uri="{FF2B5EF4-FFF2-40B4-BE49-F238E27FC236}">
                    <a16:creationId xmlns:a16="http://schemas.microsoft.com/office/drawing/2014/main" id="{A0802331-6A63-4A97-8FE5-E0B665101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8" name="文字方塊 27">
                <a:extLst>
                  <a:ext uri="{FF2B5EF4-FFF2-40B4-BE49-F238E27FC236}">
                    <a16:creationId xmlns:a16="http://schemas.microsoft.com/office/drawing/2014/main" id="{62007FC9-6AC8-4C65-AFB3-BACB0427B197}"/>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19" name="群組 18">
              <a:extLst>
                <a:ext uri="{FF2B5EF4-FFF2-40B4-BE49-F238E27FC236}">
                  <a16:creationId xmlns:a16="http://schemas.microsoft.com/office/drawing/2014/main" id="{7704A7F1-38F4-4AAF-8A1D-BB8CF00E6073}"/>
                </a:ext>
              </a:extLst>
            </p:cNvPr>
            <p:cNvGrpSpPr/>
            <p:nvPr/>
          </p:nvGrpSpPr>
          <p:grpSpPr>
            <a:xfrm>
              <a:off x="1216203" y="4490031"/>
              <a:ext cx="776097" cy="828083"/>
              <a:chOff x="384175" y="4115247"/>
              <a:chExt cx="776097" cy="828083"/>
            </a:xfrm>
          </p:grpSpPr>
          <p:pic>
            <p:nvPicPr>
              <p:cNvPr id="25" name="圖形 24">
                <a:extLst>
                  <a:ext uri="{FF2B5EF4-FFF2-40B4-BE49-F238E27FC236}">
                    <a16:creationId xmlns:a16="http://schemas.microsoft.com/office/drawing/2014/main" id="{CA46A8DC-52E6-4A64-9AEB-4507CD0516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6" name="文字方塊 25">
                <a:extLst>
                  <a:ext uri="{FF2B5EF4-FFF2-40B4-BE49-F238E27FC236}">
                    <a16:creationId xmlns:a16="http://schemas.microsoft.com/office/drawing/2014/main" id="{DEA262F1-F12B-4DF1-81F8-1B80B893FDB7}"/>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20" name="群組 19">
              <a:extLst>
                <a:ext uri="{FF2B5EF4-FFF2-40B4-BE49-F238E27FC236}">
                  <a16:creationId xmlns:a16="http://schemas.microsoft.com/office/drawing/2014/main" id="{420655EB-7BD5-4130-9F29-94917F5C06C7}"/>
                </a:ext>
              </a:extLst>
            </p:cNvPr>
            <p:cNvGrpSpPr/>
            <p:nvPr/>
          </p:nvGrpSpPr>
          <p:grpSpPr>
            <a:xfrm>
              <a:off x="1216203" y="5411344"/>
              <a:ext cx="776097" cy="828083"/>
              <a:chOff x="384175" y="4115247"/>
              <a:chExt cx="776097" cy="828083"/>
            </a:xfrm>
          </p:grpSpPr>
          <p:pic>
            <p:nvPicPr>
              <p:cNvPr id="23" name="圖形 22">
                <a:extLst>
                  <a:ext uri="{FF2B5EF4-FFF2-40B4-BE49-F238E27FC236}">
                    <a16:creationId xmlns:a16="http://schemas.microsoft.com/office/drawing/2014/main" id="{D7B0EA0E-435F-4B47-855A-7B6ACAA2A2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4" name="文字方塊 23">
                <a:extLst>
                  <a:ext uri="{FF2B5EF4-FFF2-40B4-BE49-F238E27FC236}">
                    <a16:creationId xmlns:a16="http://schemas.microsoft.com/office/drawing/2014/main" id="{32991F04-597D-492A-B2D0-63DDA03EE4A9}"/>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sp>
          <p:nvSpPr>
            <p:cNvPr id="21" name="梯形 20">
              <a:extLst>
                <a:ext uri="{FF2B5EF4-FFF2-40B4-BE49-F238E27FC236}">
                  <a16:creationId xmlns:a16="http://schemas.microsoft.com/office/drawing/2014/main" id="{02D43526-468C-45CF-A83E-CA174FF674E3}"/>
                </a:ext>
              </a:extLst>
            </p:cNvPr>
            <p:cNvSpPr/>
            <p:nvPr/>
          </p:nvSpPr>
          <p:spPr>
            <a:xfrm rot="16200000">
              <a:off x="5430309" y="4633727"/>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3D6A6D8F-DFCA-4E03-A910-BFC78CAFF225}"/>
                </a:ext>
              </a:extLst>
            </p:cNvPr>
            <p:cNvSpPr/>
            <p:nvPr/>
          </p:nvSpPr>
          <p:spPr>
            <a:xfrm>
              <a:off x="4350817" y="519193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grpSp>
      <p:grpSp>
        <p:nvGrpSpPr>
          <p:cNvPr id="52" name="群組 51">
            <a:extLst>
              <a:ext uri="{FF2B5EF4-FFF2-40B4-BE49-F238E27FC236}">
                <a16:creationId xmlns:a16="http://schemas.microsoft.com/office/drawing/2014/main" id="{FE733597-2A5C-41C8-B73C-7D7E7F352AA3}"/>
              </a:ext>
            </a:extLst>
          </p:cNvPr>
          <p:cNvGrpSpPr/>
          <p:nvPr/>
        </p:nvGrpSpPr>
        <p:grpSpPr>
          <a:xfrm>
            <a:off x="306090" y="3438795"/>
            <a:ext cx="7731700" cy="266191"/>
            <a:chOff x="466825" y="3603924"/>
            <a:chExt cx="8893914" cy="306204"/>
          </a:xfrm>
        </p:grpSpPr>
        <p:grpSp>
          <p:nvGrpSpPr>
            <p:cNvPr id="54" name="群組 53">
              <a:extLst>
                <a:ext uri="{FF2B5EF4-FFF2-40B4-BE49-F238E27FC236}">
                  <a16:creationId xmlns:a16="http://schemas.microsoft.com/office/drawing/2014/main" id="{893C2DF8-34C3-4F4E-977C-5DD9678D6D1B}"/>
                </a:ext>
              </a:extLst>
            </p:cNvPr>
            <p:cNvGrpSpPr/>
            <p:nvPr/>
          </p:nvGrpSpPr>
          <p:grpSpPr>
            <a:xfrm>
              <a:off x="466825" y="3603924"/>
              <a:ext cx="957350" cy="302241"/>
              <a:chOff x="466825" y="3603924"/>
              <a:chExt cx="957350" cy="302241"/>
            </a:xfrm>
            <a:solidFill>
              <a:schemeClr val="bg1"/>
            </a:solidFill>
          </p:grpSpPr>
          <p:sp>
            <p:nvSpPr>
              <p:cNvPr id="111" name="手繪多邊形: 圖案 110">
                <a:extLst>
                  <a:ext uri="{FF2B5EF4-FFF2-40B4-BE49-F238E27FC236}">
                    <a16:creationId xmlns:a16="http://schemas.microsoft.com/office/drawing/2014/main" id="{F54B7605-12BF-4F44-B2CE-82EE95C1B63C}"/>
                  </a:ext>
                </a:extLst>
              </p:cNvPr>
              <p:cNvSpPr/>
              <p:nvPr/>
            </p:nvSpPr>
            <p:spPr>
              <a:xfrm>
                <a:off x="466825" y="3607887"/>
                <a:ext cx="137724" cy="233454"/>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a:solidFill>
                    <a:schemeClr val="bg1"/>
                  </a:solidFill>
                </a:endParaRPr>
              </a:p>
            </p:txBody>
          </p:sp>
          <p:sp>
            <p:nvSpPr>
              <p:cNvPr id="112" name="手繪多邊形: 圖案 111">
                <a:extLst>
                  <a:ext uri="{FF2B5EF4-FFF2-40B4-BE49-F238E27FC236}">
                    <a16:creationId xmlns:a16="http://schemas.microsoft.com/office/drawing/2014/main" id="{2B3C38C4-0F68-4D06-8931-231728BEB52B}"/>
                  </a:ext>
                </a:extLst>
              </p:cNvPr>
              <p:cNvSpPr/>
              <p:nvPr/>
            </p:nvSpPr>
            <p:spPr>
              <a:xfrm>
                <a:off x="63244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113" name="手繪多邊形: 圖案 112">
                <a:extLst>
                  <a:ext uri="{FF2B5EF4-FFF2-40B4-BE49-F238E27FC236}">
                    <a16:creationId xmlns:a16="http://schemas.microsoft.com/office/drawing/2014/main" id="{109260B3-2500-48F3-9D8D-061C1CC2F4DB}"/>
                  </a:ext>
                </a:extLst>
              </p:cNvPr>
              <p:cNvSpPr/>
              <p:nvPr/>
            </p:nvSpPr>
            <p:spPr>
              <a:xfrm>
                <a:off x="723058"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114" name="手繪多邊形: 圖案 113">
                <a:extLst>
                  <a:ext uri="{FF2B5EF4-FFF2-40B4-BE49-F238E27FC236}">
                    <a16:creationId xmlns:a16="http://schemas.microsoft.com/office/drawing/2014/main" id="{00C6222E-DF92-499F-ACA4-DC1B23665270}"/>
                  </a:ext>
                </a:extLst>
              </p:cNvPr>
              <p:cNvSpPr/>
              <p:nvPr/>
            </p:nvSpPr>
            <p:spPr>
              <a:xfrm>
                <a:off x="829425"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115" name="手繪多邊形: 圖案 114">
                <a:extLst>
                  <a:ext uri="{FF2B5EF4-FFF2-40B4-BE49-F238E27FC236}">
                    <a16:creationId xmlns:a16="http://schemas.microsoft.com/office/drawing/2014/main" id="{B0BFCEAF-BBAE-4BB5-BFDE-71F1B49FC869}"/>
                  </a:ext>
                </a:extLst>
              </p:cNvPr>
              <p:cNvSpPr/>
              <p:nvPr/>
            </p:nvSpPr>
            <p:spPr>
              <a:xfrm>
                <a:off x="999310"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116" name="手繪多邊形: 圖案 115">
                <a:extLst>
                  <a:ext uri="{FF2B5EF4-FFF2-40B4-BE49-F238E27FC236}">
                    <a16:creationId xmlns:a16="http://schemas.microsoft.com/office/drawing/2014/main" id="{D741C864-0CAC-4C49-91F0-DC9B4BAF960C}"/>
                  </a:ext>
                </a:extLst>
              </p:cNvPr>
              <p:cNvSpPr/>
              <p:nvPr/>
            </p:nvSpPr>
            <p:spPr>
              <a:xfrm>
                <a:off x="1181790" y="3672209"/>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a:solidFill>
                    <a:schemeClr val="bg1"/>
                  </a:solidFill>
                </a:endParaRPr>
              </a:p>
            </p:txBody>
          </p:sp>
          <p:sp>
            <p:nvSpPr>
              <p:cNvPr id="117" name="手繪多邊形: 圖案 116">
                <a:extLst>
                  <a:ext uri="{FF2B5EF4-FFF2-40B4-BE49-F238E27FC236}">
                    <a16:creationId xmlns:a16="http://schemas.microsoft.com/office/drawing/2014/main" id="{6E3293B6-290D-4A39-BE68-A1AF0F45B3CF}"/>
                  </a:ext>
                </a:extLst>
              </p:cNvPr>
              <p:cNvSpPr/>
              <p:nvPr/>
            </p:nvSpPr>
            <p:spPr>
              <a:xfrm>
                <a:off x="1242950"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sp>
            <p:nvSpPr>
              <p:cNvPr id="118" name="手繪多邊形: 圖案 117">
                <a:extLst>
                  <a:ext uri="{FF2B5EF4-FFF2-40B4-BE49-F238E27FC236}">
                    <a16:creationId xmlns:a16="http://schemas.microsoft.com/office/drawing/2014/main" id="{6347CF89-B2E8-4704-891F-55815765527E}"/>
                  </a:ext>
                </a:extLst>
              </p:cNvPr>
              <p:cNvSpPr/>
              <p:nvPr/>
            </p:nvSpPr>
            <p:spPr>
              <a:xfrm>
                <a:off x="1333563"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grpSp>
        <p:grpSp>
          <p:nvGrpSpPr>
            <p:cNvPr id="56" name="群組 55">
              <a:extLst>
                <a:ext uri="{FF2B5EF4-FFF2-40B4-BE49-F238E27FC236}">
                  <a16:creationId xmlns:a16="http://schemas.microsoft.com/office/drawing/2014/main" id="{AED26991-D526-402C-B891-80D345433548}"/>
                </a:ext>
              </a:extLst>
            </p:cNvPr>
            <p:cNvGrpSpPr/>
            <p:nvPr/>
          </p:nvGrpSpPr>
          <p:grpSpPr>
            <a:xfrm>
              <a:off x="1436919" y="3606984"/>
              <a:ext cx="1064721" cy="238221"/>
              <a:chOff x="1436919" y="3606984"/>
              <a:chExt cx="1064721" cy="238221"/>
            </a:xfrm>
            <a:solidFill>
              <a:schemeClr val="accent4">
                <a:lumMod val="75000"/>
              </a:schemeClr>
            </a:solidFill>
          </p:grpSpPr>
          <p:sp>
            <p:nvSpPr>
              <p:cNvPr id="103" name="手繪多邊形: 圖案 102">
                <a:extLst>
                  <a:ext uri="{FF2B5EF4-FFF2-40B4-BE49-F238E27FC236}">
                    <a16:creationId xmlns:a16="http://schemas.microsoft.com/office/drawing/2014/main" id="{7C4DD72C-D284-4F8F-B59C-A55A097036B9}"/>
                  </a:ext>
                </a:extLst>
              </p:cNvPr>
              <p:cNvSpPr/>
              <p:nvPr/>
            </p:nvSpPr>
            <p:spPr>
              <a:xfrm>
                <a:off x="1436919" y="3668446"/>
                <a:ext cx="147307" cy="176759"/>
              </a:xfrm>
              <a:custGeom>
                <a:avLst/>
                <a:gdLst>
                  <a:gd name="connsiteX0" fmla="*/ 119111 w 147307"/>
                  <a:gd name="connsiteY0" fmla="*/ 110983 h 176759"/>
                  <a:gd name="connsiteX1" fmla="*/ 147308 w 147307"/>
                  <a:gd name="connsiteY1" fmla="*/ 114645 h 176759"/>
                  <a:gd name="connsiteX2" fmla="*/ 123676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1 w 147307"/>
                  <a:gd name="connsiteY6" fmla="*/ 41092 h 176759"/>
                  <a:gd name="connsiteX7" fmla="*/ 36727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9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56E1E42A-87BD-4F5F-9983-9E3A168C1F69}"/>
                  </a:ext>
                </a:extLst>
              </p:cNvPr>
              <p:cNvSpPr/>
              <p:nvPr/>
            </p:nvSpPr>
            <p:spPr>
              <a:xfrm>
                <a:off x="1599028"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5A62FE87-BCD8-4223-B2F8-C546B60CB5FB}"/>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grpFill/>
              <a:ln w="5012"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07912FB8-15BC-49E0-ABA3-1A62313FDBA8}"/>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grpFill/>
              <a:ln w="5012"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06718F65-D7AD-445A-95DF-44DB493D4E3A}"/>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grpFill/>
              <a:ln w="5012"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740FD5DA-3AEE-4F40-A75F-33DF80ABF21F}"/>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0E530BD2-A54A-4C1E-B304-67CF2163663D}"/>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E049CCED-40DE-453A-91FB-2B55CD874D40}"/>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grpSp>
        <p:grpSp>
          <p:nvGrpSpPr>
            <p:cNvPr id="57" name="群組 56">
              <a:extLst>
                <a:ext uri="{FF2B5EF4-FFF2-40B4-BE49-F238E27FC236}">
                  <a16:creationId xmlns:a16="http://schemas.microsoft.com/office/drawing/2014/main" id="{52FA7B7B-29E4-45F5-B626-AE2CCD4FDCB0}"/>
                </a:ext>
              </a:extLst>
            </p:cNvPr>
            <p:cNvGrpSpPr/>
            <p:nvPr/>
          </p:nvGrpSpPr>
          <p:grpSpPr>
            <a:xfrm>
              <a:off x="2539972" y="3606934"/>
              <a:ext cx="4319242" cy="299231"/>
              <a:chOff x="2539972" y="3606934"/>
              <a:chExt cx="4319242" cy="299231"/>
            </a:xfrm>
            <a:solidFill>
              <a:srgbClr val="11F7C0"/>
            </a:solidFill>
          </p:grpSpPr>
          <p:sp>
            <p:nvSpPr>
              <p:cNvPr id="77" name="手繪多邊形: 圖案 76">
                <a:extLst>
                  <a:ext uri="{FF2B5EF4-FFF2-40B4-BE49-F238E27FC236}">
                    <a16:creationId xmlns:a16="http://schemas.microsoft.com/office/drawing/2014/main" id="{48E50330-9793-4E68-935D-6DD75774D953}"/>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75CD11DF-413A-4419-9207-54B711AFE466}"/>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248CBF7B-0906-4A7E-B8D8-9B567A4C9733}"/>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72E43539-8DB8-41DA-AA1E-93627E5976C4}"/>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6E848F63-613A-4665-8ADF-F73C6E8BD7D0}"/>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0469FD25-403A-49A8-9F8C-0D132BD185F3}"/>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15294788-C081-4596-AF59-F9C1579F6F99}"/>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a:p>
            </p:txBody>
          </p:sp>
          <p:sp>
            <p:nvSpPr>
              <p:cNvPr id="84" name="手繪多邊形: 圖案 83">
                <a:extLst>
                  <a:ext uri="{FF2B5EF4-FFF2-40B4-BE49-F238E27FC236}">
                    <a16:creationId xmlns:a16="http://schemas.microsoft.com/office/drawing/2014/main" id="{3BA25B76-3CD2-44C3-A5A1-CA22537A802A}"/>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85" name="手繪多邊形: 圖案 84">
                <a:extLst>
                  <a:ext uri="{FF2B5EF4-FFF2-40B4-BE49-F238E27FC236}">
                    <a16:creationId xmlns:a16="http://schemas.microsoft.com/office/drawing/2014/main" id="{A52FEA1A-89AB-4ECC-A6C3-899758BB3F7B}"/>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6736E597-CF9C-4303-A149-7F8DB2E9E330}"/>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2BB7C382-8D40-498E-9C41-EF4A789F037A}"/>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46A6DBFA-6CC0-4DF4-87E6-5425E668B5A8}"/>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F389CD4C-3A51-48F8-9248-09D82DFC6443}"/>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F879E093-93DD-4795-B66D-DA29B0BA57FC}"/>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10C5347C-749C-4BDC-8586-C88DBC403C14}"/>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905DF544-2D32-45A1-A1B4-B94034A73763}"/>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78807CF0-0F33-4568-84C2-9F9D2AC9EFCB}"/>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BFD021CC-051A-47EF-81B5-20B75CDA2147}"/>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682506D2-D711-4426-8EDC-F44DE6BFF4E0}"/>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0934FF7B-023F-4BED-BC47-F8BF8CCC8F6D}"/>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02C58E4A-440D-46EE-837F-1E1474851C51}"/>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6E2D9BE7-57C1-4B21-8DC1-E458652D36FE}"/>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B30674A2-04B6-41ED-B479-5E6E1A3507B2}"/>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399D4764-9A55-4096-865C-D59B75CFD9D4}"/>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D5E699AF-F2F2-43C2-AA03-EEB8DB9F238D}"/>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7D96DA28-6DE4-45B0-9BAF-4FA50319B605}"/>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a:p>
            </p:txBody>
          </p:sp>
        </p:grpSp>
        <p:grpSp>
          <p:nvGrpSpPr>
            <p:cNvPr id="58" name="群組 57">
              <a:extLst>
                <a:ext uri="{FF2B5EF4-FFF2-40B4-BE49-F238E27FC236}">
                  <a16:creationId xmlns:a16="http://schemas.microsoft.com/office/drawing/2014/main" id="{B131A6A1-AE1E-4D9A-AC00-0FC6DCBFA580}"/>
                </a:ext>
              </a:extLst>
            </p:cNvPr>
            <p:cNvGrpSpPr/>
            <p:nvPr/>
          </p:nvGrpSpPr>
          <p:grpSpPr>
            <a:xfrm>
              <a:off x="6880237" y="3603924"/>
              <a:ext cx="737794" cy="241432"/>
              <a:chOff x="6880237" y="3603924"/>
              <a:chExt cx="737794" cy="241432"/>
            </a:xfrm>
            <a:solidFill>
              <a:schemeClr val="accent4">
                <a:lumMod val="60000"/>
                <a:lumOff val="40000"/>
              </a:schemeClr>
            </a:solidFill>
          </p:grpSpPr>
          <p:sp>
            <p:nvSpPr>
              <p:cNvPr id="71" name="手繪多邊形: 圖案 70">
                <a:extLst>
                  <a:ext uri="{FF2B5EF4-FFF2-40B4-BE49-F238E27FC236}">
                    <a16:creationId xmlns:a16="http://schemas.microsoft.com/office/drawing/2014/main" id="{BFD525D6-5736-4FA0-B86E-B200BD620281}"/>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191C1278-7E57-4CC7-A516-3861038C636F}"/>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658EE1A2-35B8-4A25-A230-A4ABB96A6134}"/>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14A736A5-4750-41F1-9495-0B1BCDCB9E62}"/>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842E28F7-8073-4735-9B56-D0A26B8BF919}"/>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522251D7-1E2C-4324-8F1D-A412366A3439}"/>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grpSp>
        <p:grpSp>
          <p:nvGrpSpPr>
            <p:cNvPr id="59" name="群組 58">
              <a:extLst>
                <a:ext uri="{FF2B5EF4-FFF2-40B4-BE49-F238E27FC236}">
                  <a16:creationId xmlns:a16="http://schemas.microsoft.com/office/drawing/2014/main" id="{222B5690-4F3E-4BC9-869F-52FF3AD5F3F9}"/>
                </a:ext>
              </a:extLst>
            </p:cNvPr>
            <p:cNvGrpSpPr/>
            <p:nvPr/>
          </p:nvGrpSpPr>
          <p:grpSpPr>
            <a:xfrm>
              <a:off x="7677887" y="3603924"/>
              <a:ext cx="1682852" cy="306204"/>
              <a:chOff x="7677887" y="3603924"/>
              <a:chExt cx="1682852" cy="306204"/>
            </a:xfrm>
            <a:solidFill>
              <a:srgbClr val="00B0F0"/>
            </a:solidFill>
          </p:grpSpPr>
          <p:sp>
            <p:nvSpPr>
              <p:cNvPr id="60" name="手繪多邊形: 圖案 59">
                <a:extLst>
                  <a:ext uri="{FF2B5EF4-FFF2-40B4-BE49-F238E27FC236}">
                    <a16:creationId xmlns:a16="http://schemas.microsoft.com/office/drawing/2014/main" id="{84D09D50-FA24-4EE2-B72A-CD9AD78309EE}"/>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D0B6C5FA-B3EF-438E-8147-3FBB02D551BC}"/>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7D4A737F-894D-4EC5-B7B6-59659F9DAAFF}"/>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4E7E3C0-A0C2-460D-850A-8175A326D312}"/>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BC44D428-E105-444A-92BF-7212343B47C0}"/>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325256DE-D865-421C-900C-18BDA6EC54DD}"/>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6D4332C0-698E-4914-B93D-C3F547C8EC5B}"/>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BAF82CE1-7071-4547-BF8C-76C377CB91A1}"/>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DF8A522B-95AE-4C58-A8C4-B13CEBC96D59}"/>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FAF8E7BD-A5E7-4A97-9C0A-B1D8583C8FF2}"/>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AF8A0827-C046-433A-84D0-E9AFA08FE256}"/>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a:p>
            </p:txBody>
          </p:sp>
        </p:grpSp>
      </p:grpSp>
      <p:sp>
        <p:nvSpPr>
          <p:cNvPr id="119" name="文字方塊 118">
            <a:extLst>
              <a:ext uri="{FF2B5EF4-FFF2-40B4-BE49-F238E27FC236}">
                <a16:creationId xmlns:a16="http://schemas.microsoft.com/office/drawing/2014/main" id="{9C6BBBBE-0E61-4E47-8480-B9EBBAFAD4A7}"/>
              </a:ext>
            </a:extLst>
          </p:cNvPr>
          <p:cNvSpPr txBox="1"/>
          <p:nvPr/>
        </p:nvSpPr>
        <p:spPr>
          <a:xfrm>
            <a:off x="1115375" y="3875457"/>
            <a:ext cx="975097" cy="338554"/>
          </a:xfrm>
          <a:prstGeom prst="rect">
            <a:avLst/>
          </a:prstGeom>
          <a:noFill/>
        </p:spPr>
        <p:txBody>
          <a:bodyPr wrap="square">
            <a:spAutoFit/>
          </a:bodyPr>
          <a:lstStyle/>
          <a:p>
            <a:r>
              <a:rPr lang="en-US" altLang="zh-TW" sz="1600" b="1">
                <a:solidFill>
                  <a:schemeClr val="accent4">
                    <a:lumMod val="75000"/>
                  </a:schemeClr>
                </a:solidFill>
                <a:latin typeface="+mj-lt"/>
                <a:cs typeface="Arial" panose="020B0604020202020204" pitchFamily="34" charset="0"/>
              </a:rPr>
              <a:t> bucket</a:t>
            </a:r>
            <a:endParaRPr lang="zh-TW" altLang="en-US" sz="1600" b="1">
              <a:solidFill>
                <a:schemeClr val="accent4">
                  <a:lumMod val="75000"/>
                </a:schemeClr>
              </a:solidFill>
              <a:latin typeface="+mj-lt"/>
              <a:cs typeface="Arial" panose="020B0604020202020204" pitchFamily="34" charset="0"/>
            </a:endParaRPr>
          </a:p>
        </p:txBody>
      </p:sp>
      <p:grpSp>
        <p:nvGrpSpPr>
          <p:cNvPr id="120" name="群組 119">
            <a:extLst>
              <a:ext uri="{FF2B5EF4-FFF2-40B4-BE49-F238E27FC236}">
                <a16:creationId xmlns:a16="http://schemas.microsoft.com/office/drawing/2014/main" id="{0BE02DE3-7E1E-4FE9-AFFE-E314E160E55F}"/>
              </a:ext>
            </a:extLst>
          </p:cNvPr>
          <p:cNvGrpSpPr/>
          <p:nvPr/>
        </p:nvGrpSpPr>
        <p:grpSpPr>
          <a:xfrm>
            <a:off x="1301073" y="3722359"/>
            <a:ext cx="596173" cy="182055"/>
            <a:chOff x="1838425" y="4577685"/>
            <a:chExt cx="685788" cy="220509"/>
          </a:xfrm>
        </p:grpSpPr>
        <p:cxnSp>
          <p:nvCxnSpPr>
            <p:cNvPr id="121" name="直線接點 120">
              <a:extLst>
                <a:ext uri="{FF2B5EF4-FFF2-40B4-BE49-F238E27FC236}">
                  <a16:creationId xmlns:a16="http://schemas.microsoft.com/office/drawing/2014/main" id="{8DC40691-4A1A-4B18-ABAF-274E93050759}"/>
                </a:ext>
              </a:extLst>
            </p:cNvPr>
            <p:cNvCxnSpPr/>
            <p:nvPr/>
          </p:nvCxnSpPr>
          <p:spPr>
            <a:xfrm>
              <a:off x="1846799"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D2C2B44F-D884-40D0-9767-CE0EC0AC7EBD}"/>
                </a:ext>
              </a:extLst>
            </p:cNvPr>
            <p:cNvCxnSpPr/>
            <p:nvPr/>
          </p:nvCxnSpPr>
          <p:spPr>
            <a:xfrm>
              <a:off x="1838425" y="4783755"/>
              <a:ext cx="680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5601F4B0-4AEF-40E4-BEE9-6757B1C935E9}"/>
                </a:ext>
              </a:extLst>
            </p:cNvPr>
            <p:cNvCxnSpPr/>
            <p:nvPr/>
          </p:nvCxnSpPr>
          <p:spPr>
            <a:xfrm>
              <a:off x="2524213"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4" name="群組 123">
            <a:extLst>
              <a:ext uri="{FF2B5EF4-FFF2-40B4-BE49-F238E27FC236}">
                <a16:creationId xmlns:a16="http://schemas.microsoft.com/office/drawing/2014/main" id="{5BEFD993-0AB8-4B88-A7F0-1864F28FD9E0}"/>
              </a:ext>
            </a:extLst>
          </p:cNvPr>
          <p:cNvGrpSpPr/>
          <p:nvPr/>
        </p:nvGrpSpPr>
        <p:grpSpPr>
          <a:xfrm>
            <a:off x="2174638" y="3737202"/>
            <a:ext cx="3639976" cy="146988"/>
            <a:chOff x="1843909" y="4573208"/>
            <a:chExt cx="680123" cy="224986"/>
          </a:xfrm>
        </p:grpSpPr>
        <p:cxnSp>
          <p:nvCxnSpPr>
            <p:cNvPr id="125" name="直線接點 124">
              <a:extLst>
                <a:ext uri="{FF2B5EF4-FFF2-40B4-BE49-F238E27FC236}">
                  <a16:creationId xmlns:a16="http://schemas.microsoft.com/office/drawing/2014/main" id="{637815EA-219E-446E-B3EB-342A5DE55AC9}"/>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D8B0DAFF-3649-48DA-B3F3-5D5FAB117A37}"/>
                </a:ext>
              </a:extLst>
            </p:cNvPr>
            <p:cNvCxnSpPr/>
            <p:nvPr/>
          </p:nvCxnSpPr>
          <p:spPr>
            <a:xfrm>
              <a:off x="1843909" y="4777184"/>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D5E6D350-E9D0-4340-B109-C13BCFEE710B}"/>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sp>
        <p:nvSpPr>
          <p:cNvPr id="128" name="文字方塊 127">
            <a:extLst>
              <a:ext uri="{FF2B5EF4-FFF2-40B4-BE49-F238E27FC236}">
                <a16:creationId xmlns:a16="http://schemas.microsoft.com/office/drawing/2014/main" id="{D08AB9FA-46A5-4ACA-83C2-DFFBA34CA97C}"/>
              </a:ext>
            </a:extLst>
          </p:cNvPr>
          <p:cNvSpPr txBox="1"/>
          <p:nvPr/>
        </p:nvSpPr>
        <p:spPr>
          <a:xfrm>
            <a:off x="5746057" y="3875457"/>
            <a:ext cx="941331" cy="338555"/>
          </a:xfrm>
          <a:prstGeom prst="rect">
            <a:avLst/>
          </a:prstGeom>
          <a:noFill/>
        </p:spPr>
        <p:txBody>
          <a:bodyPr wrap="square" lIns="91440" tIns="45720" rIns="91440" bIns="45720" anchor="t">
            <a:spAutoFit/>
          </a:bodyPr>
          <a:lstStyle/>
          <a:p>
            <a:r>
              <a:rPr lang="en-US" altLang="zh-TW" sz="1600" b="1">
                <a:solidFill>
                  <a:schemeClr val="accent4">
                    <a:lumMod val="60000"/>
                    <a:lumOff val="40000"/>
                  </a:schemeClr>
                </a:solidFill>
                <a:latin typeface="+mj-lt"/>
                <a:ea typeface="微軟正黑體"/>
                <a:cs typeface="Arial"/>
              </a:rPr>
              <a:t> </a:t>
            </a:r>
            <a:r>
              <a:rPr lang="en-US" altLang="zh-TW" sz="1600" b="1">
                <a:solidFill>
                  <a:schemeClr val="accent4">
                    <a:lumMod val="60000"/>
                    <a:lumOff val="40000"/>
                  </a:schemeClr>
                </a:solidFill>
                <a:latin typeface="+mj-lt"/>
                <a:ea typeface="微軟正黑體"/>
                <a:cs typeface="Calibri"/>
              </a:rPr>
              <a:t> Folder</a:t>
            </a:r>
          </a:p>
        </p:txBody>
      </p:sp>
      <p:grpSp>
        <p:nvGrpSpPr>
          <p:cNvPr id="129" name="群組 128">
            <a:extLst>
              <a:ext uri="{FF2B5EF4-FFF2-40B4-BE49-F238E27FC236}">
                <a16:creationId xmlns:a16="http://schemas.microsoft.com/office/drawing/2014/main" id="{045A97A6-9B1C-4688-BD96-8EDAC5F421FB}"/>
              </a:ext>
            </a:extLst>
          </p:cNvPr>
          <p:cNvGrpSpPr/>
          <p:nvPr/>
        </p:nvGrpSpPr>
        <p:grpSpPr>
          <a:xfrm>
            <a:off x="5951405" y="3737658"/>
            <a:ext cx="596173" cy="150391"/>
            <a:chOff x="1838425" y="4573208"/>
            <a:chExt cx="685788" cy="224986"/>
          </a:xfrm>
        </p:grpSpPr>
        <p:cxnSp>
          <p:nvCxnSpPr>
            <p:cNvPr id="130" name="直線接點 129">
              <a:extLst>
                <a:ext uri="{FF2B5EF4-FFF2-40B4-BE49-F238E27FC236}">
                  <a16:creationId xmlns:a16="http://schemas.microsoft.com/office/drawing/2014/main" id="{55C8298A-4F15-48F0-8FAD-B9A451666DAA}"/>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AD31D1C9-DB0D-4697-8691-FD5F21F34BB0}"/>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C6952604-1769-47EF-8262-5CD6649239D8}"/>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群組 132">
            <a:extLst>
              <a:ext uri="{FF2B5EF4-FFF2-40B4-BE49-F238E27FC236}">
                <a16:creationId xmlns:a16="http://schemas.microsoft.com/office/drawing/2014/main" id="{AD7109D4-4C31-4570-988F-74FBA287A01C}"/>
              </a:ext>
            </a:extLst>
          </p:cNvPr>
          <p:cNvGrpSpPr/>
          <p:nvPr/>
        </p:nvGrpSpPr>
        <p:grpSpPr>
          <a:xfrm>
            <a:off x="6653615" y="3715859"/>
            <a:ext cx="1384173" cy="172334"/>
            <a:chOff x="1846561" y="4577685"/>
            <a:chExt cx="680123" cy="220677"/>
          </a:xfrm>
        </p:grpSpPr>
        <p:cxnSp>
          <p:nvCxnSpPr>
            <p:cNvPr id="134" name="直線接點 133">
              <a:extLst>
                <a:ext uri="{FF2B5EF4-FFF2-40B4-BE49-F238E27FC236}">
                  <a16:creationId xmlns:a16="http://schemas.microsoft.com/office/drawing/2014/main" id="{954C9EF0-5F41-4D7C-BD8C-8197D7A87BF3}"/>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C89757FF-4D18-49B1-B025-C19F6A2D8483}"/>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4675795-47F1-4541-A759-E2BB559BBB48}"/>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37" name="文字方塊 136">
            <a:extLst>
              <a:ext uri="{FF2B5EF4-FFF2-40B4-BE49-F238E27FC236}">
                <a16:creationId xmlns:a16="http://schemas.microsoft.com/office/drawing/2014/main" id="{55E756A6-FD20-4303-AB18-D6AA1303086E}"/>
              </a:ext>
            </a:extLst>
          </p:cNvPr>
          <p:cNvSpPr txBox="1"/>
          <p:nvPr/>
        </p:nvSpPr>
        <p:spPr>
          <a:xfrm>
            <a:off x="6611610" y="3875457"/>
            <a:ext cx="1388651" cy="338555"/>
          </a:xfrm>
          <a:prstGeom prst="rect">
            <a:avLst/>
          </a:prstGeom>
          <a:noFill/>
        </p:spPr>
        <p:txBody>
          <a:bodyPr wrap="square" lIns="91440" tIns="45720" rIns="91440" bIns="45720" anchor="t">
            <a:spAutoFit/>
          </a:bodyPr>
          <a:lstStyle/>
          <a:p>
            <a:pPr algn="ctr"/>
            <a:r>
              <a:rPr lang="zh-TW" altLang="en-US" sz="1600" b="1">
                <a:solidFill>
                  <a:srgbClr val="00B0F0"/>
                </a:solidFill>
                <a:latin typeface="+mj-lt"/>
                <a:ea typeface="微軟正黑體"/>
                <a:cs typeface="Arial"/>
              </a:rPr>
              <a:t>File name</a:t>
            </a:r>
          </a:p>
        </p:txBody>
      </p:sp>
      <p:sp>
        <p:nvSpPr>
          <p:cNvPr id="138" name="文字方塊 137">
            <a:extLst>
              <a:ext uri="{FF2B5EF4-FFF2-40B4-BE49-F238E27FC236}">
                <a16:creationId xmlns:a16="http://schemas.microsoft.com/office/drawing/2014/main" id="{8D06AFD0-39D1-48A9-932B-B27E67328706}"/>
              </a:ext>
            </a:extLst>
          </p:cNvPr>
          <p:cNvSpPr txBox="1"/>
          <p:nvPr/>
        </p:nvSpPr>
        <p:spPr>
          <a:xfrm>
            <a:off x="2708171" y="3885895"/>
            <a:ext cx="2776952" cy="338554"/>
          </a:xfrm>
          <a:prstGeom prst="rect">
            <a:avLst/>
          </a:prstGeom>
          <a:noFill/>
        </p:spPr>
        <p:txBody>
          <a:bodyPr wrap="square" lIns="91440" tIns="45720" rIns="91440" bIns="45720" anchor="t">
            <a:spAutoFit/>
          </a:bodyPr>
          <a:lstStyle/>
          <a:p>
            <a:pPr algn="ctr"/>
            <a:r>
              <a:rPr lang="zh-TW" altLang="en-US" sz="1600" b="1">
                <a:solidFill>
                  <a:srgbClr val="11F7C0"/>
                </a:solidFill>
                <a:latin typeface="+mj-lt"/>
              </a:rPr>
              <a:t>C</a:t>
            </a:r>
            <a:r>
              <a:rPr lang="zh-TW" altLang="en-US" sz="1600" b="1">
                <a:solidFill>
                  <a:srgbClr val="11F7C0"/>
                </a:solidFill>
                <a:latin typeface="+mj-lt"/>
                <a:ea typeface="微軟正黑體"/>
                <a:cs typeface="Arial"/>
              </a:rPr>
              <a:t>loud service provider</a:t>
            </a:r>
            <a:endParaRPr lang="zh-TW" b="1">
              <a:latin typeface="+mj-lt"/>
              <a:ea typeface="微軟正黑體"/>
              <a:cs typeface="Arial"/>
            </a:endParaRPr>
          </a:p>
        </p:txBody>
      </p:sp>
      <p:pic>
        <p:nvPicPr>
          <p:cNvPr id="5" name="圖形 4">
            <a:extLst>
              <a:ext uri="{FF2B5EF4-FFF2-40B4-BE49-F238E27FC236}">
                <a16:creationId xmlns:a16="http://schemas.microsoft.com/office/drawing/2014/main" id="{92AACB8D-BDC8-4B6F-A9E6-7B12DA749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51" y="1900663"/>
            <a:ext cx="1152007" cy="1152007"/>
          </a:xfrm>
          <a:prstGeom prst="rect">
            <a:avLst/>
          </a:prstGeom>
        </p:spPr>
      </p:pic>
      <p:sp>
        <p:nvSpPr>
          <p:cNvPr id="6" name="矩形: 圓角 5">
            <a:extLst>
              <a:ext uri="{FF2B5EF4-FFF2-40B4-BE49-F238E27FC236}">
                <a16:creationId xmlns:a16="http://schemas.microsoft.com/office/drawing/2014/main" id="{35C2C1E3-63A6-4372-82AC-191D4657316E}"/>
              </a:ext>
            </a:extLst>
          </p:cNvPr>
          <p:cNvSpPr/>
          <p:nvPr/>
        </p:nvSpPr>
        <p:spPr>
          <a:xfrm>
            <a:off x="1931463" y="2185472"/>
            <a:ext cx="5056557" cy="842420"/>
          </a:xfrm>
          <a:prstGeom prst="roundRect">
            <a:avLst/>
          </a:prstGeom>
          <a:solidFill>
            <a:srgbClr val="002060">
              <a:alpha val="90000"/>
            </a:srgbClr>
          </a:solidFill>
          <a:ln w="28575">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800" b="1">
                <a:ea typeface="+mn-lt"/>
                <a:cs typeface="+mn-lt"/>
              </a:rPr>
              <a:t>Storage Space=Shared</a:t>
            </a:r>
            <a:r>
              <a:rPr lang="zh-TW" altLang="en-US" sz="2800" b="1">
                <a:ea typeface="+mn-lt"/>
                <a:cs typeface="+mn-lt"/>
              </a:rPr>
              <a:t> </a:t>
            </a:r>
            <a:r>
              <a:rPr lang="en-US" altLang="zh-TW" sz="2800" b="1">
                <a:ea typeface="+mn-lt"/>
                <a:cs typeface="+mn-lt"/>
              </a:rPr>
              <a:t>Folder</a:t>
            </a:r>
          </a:p>
          <a:p>
            <a:pPr algn="ctr"/>
            <a:r>
              <a:rPr lang="en-US" altLang="zh-TW" sz="2800" b="1">
                <a:ea typeface="+mn-lt"/>
                <a:cs typeface="+mn-lt"/>
              </a:rPr>
              <a:t>Buckets=Folder</a:t>
            </a:r>
          </a:p>
        </p:txBody>
      </p:sp>
    </p:spTree>
    <p:extLst>
      <p:ext uri="{BB962C8B-B14F-4D97-AF65-F5344CB8AC3E}">
        <p14:creationId xmlns:p14="http://schemas.microsoft.com/office/powerpoint/2010/main" val="3347730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3048187" y="3835144"/>
            <a:ext cx="9650046" cy="1733680"/>
          </a:xfrm>
          <a:prstGeom prst="rect">
            <a:avLst/>
          </a:prstGeom>
        </p:spPr>
        <p:txBody>
          <a:bodyPr wrap="square">
            <a:spAutoFit/>
          </a:bodyPr>
          <a:lstStyle/>
          <a:p>
            <a:pPr algn="ctr"/>
            <a:r>
              <a:rPr lang="en-US" altLang="zh-TW" sz="5333" b="1" spc="300">
                <a:solidFill>
                  <a:schemeClr val="bg1"/>
                </a:solidFill>
                <a:latin typeface="Arial" panose="020B0604020202020204" pitchFamily="34" charset="0"/>
                <a:ea typeface="微軟正黑體" panose="020B0604030504040204" pitchFamily="34" charset="-120"/>
                <a:cs typeface="Arial" panose="020B0604020202020204" pitchFamily="34" charset="0"/>
              </a:rPr>
              <a:t>Storage Capacity Expansion</a:t>
            </a:r>
            <a:endParaRPr lang="zh-TW" altLang="en-US" sz="5333"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274566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a:extLst>
              <a:ext uri="{FF2B5EF4-FFF2-40B4-BE49-F238E27FC236}">
                <a16:creationId xmlns:a16="http://schemas.microsoft.com/office/drawing/2014/main" id="{C01476AC-A0AF-4690-9EA0-C4B2CA16CF3B}"/>
              </a:ext>
            </a:extLst>
          </p:cNvPr>
          <p:cNvGrpSpPr/>
          <p:nvPr/>
        </p:nvGrpSpPr>
        <p:grpSpPr>
          <a:xfrm>
            <a:off x="250208" y="1361163"/>
            <a:ext cx="4737599" cy="4212365"/>
            <a:chOff x="183104" y="1584188"/>
            <a:chExt cx="4737599" cy="3303553"/>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3">
              <a:alphaModFix amt="44000"/>
              <a:extLst>
                <a:ext uri="{28A0092B-C50C-407E-A947-70E740481C1C}">
                  <a14:useLocalDpi xmlns:a14="http://schemas.microsoft.com/office/drawing/2010/main" val="0"/>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595169" y="4340595"/>
              <a:ext cx="1223465" cy="233279"/>
            </a:xfrm>
            <a:prstGeom prst="rect">
              <a:avLst/>
            </a:prstGeom>
            <a:noFill/>
          </p:spPr>
          <p:txBody>
            <a:bodyPr wrap="none" rtlCol="0">
              <a:spAutoFit/>
            </a:bodyPr>
            <a:lstStyle/>
            <a:p>
              <a:r>
                <a:rPr lang="en-US" sz="1333"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TL-R1620Sep-RP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2902334" y="4340595"/>
              <a:ext cx="1682719" cy="233279"/>
            </a:xfrm>
            <a:prstGeom prst="rect">
              <a:avLst/>
            </a:prstGeom>
            <a:noFill/>
          </p:spPr>
          <p:txBody>
            <a:bodyPr wrap="square" rtlCol="0">
              <a:spAutoFit/>
            </a:bodyPr>
            <a:lstStyle/>
            <a:p>
              <a:r>
                <a:rPr lang="en-US" altLang="zh-TW" sz="1333"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TL-R1620Sep-RP</a:t>
              </a:r>
            </a:p>
          </p:txBody>
        </p:sp>
        <p:pic>
          <p:nvPicPr>
            <p:cNvPr id="11" name="圖片 10">
              <a:extLst>
                <a:ext uri="{FF2B5EF4-FFF2-40B4-BE49-F238E27FC236}">
                  <a16:creationId xmlns:a16="http://schemas.microsoft.com/office/drawing/2014/main" id="{AAC06B00-4A8D-6146-B8B8-5999421C10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36" b="89959" l="6803" r="90000">
                          <a14:foregroundMark x1="89426" y1="45492" x2="89426" y2="45492"/>
                          <a14:foregroundMark x1="6803" y1="42008" x2="6803" y2="42008"/>
                        </a14:backgroundRemoval>
                      </a14:imgEffect>
                    </a14:imgLayer>
                  </a14:imgProps>
                </a:ext>
              </a:extLst>
            </a:blip>
            <a:stretch>
              <a:fillRect/>
            </a:stretch>
          </p:blipFill>
          <p:spPr>
            <a:xfrm>
              <a:off x="1051421" y="1584188"/>
              <a:ext cx="2928521" cy="1171408"/>
            </a:xfrm>
            <a:prstGeom prst="rect">
              <a:avLst/>
            </a:prstGeom>
          </p:spPr>
        </p:pic>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2566686" y="4488457"/>
              <a:ext cx="2354017" cy="399284"/>
            </a:xfrm>
            <a:prstGeom prst="rect">
              <a:avLst/>
            </a:prstGeom>
          </p:spPr>
        </p:pic>
      </p:grpSp>
      <p:sp>
        <p:nvSpPr>
          <p:cNvPr id="2" name="標題 1">
            <a:extLst>
              <a:ext uri="{FF2B5EF4-FFF2-40B4-BE49-F238E27FC236}">
                <a16:creationId xmlns:a16="http://schemas.microsoft.com/office/drawing/2014/main" id="{C5E69DDB-80D0-7845-84C5-D165AC9F34DD}"/>
              </a:ext>
            </a:extLst>
          </p:cNvPr>
          <p:cNvSpPr>
            <a:spLocks noGrp="1"/>
          </p:cNvSpPr>
          <p:nvPr>
            <p:ph type="title"/>
          </p:nvPr>
        </p:nvSpPr>
        <p:spPr/>
        <p:txBody>
          <a:bodyPr>
            <a:normAutofit/>
          </a:bodyPr>
          <a:lstStyle/>
          <a:p>
            <a:r>
              <a:rPr kumimoji="1" lang="en-US" altLang="zh-CN">
                <a:latin typeface="Arial" panose="020B0604020202020204" pitchFamily="34" charset="0"/>
                <a:ea typeface="微軟正黑體"/>
                <a:cs typeface="Arial" panose="020B0604020202020204" pitchFamily="34" charset="0"/>
              </a:rPr>
              <a:t>Expand capacity massively with </a:t>
            </a:r>
            <a:r>
              <a:rPr kumimoji="1" lang="en-US" altLang="zh-TW">
                <a:latin typeface="Arial" panose="020B0604020202020204" pitchFamily="34" charset="0"/>
                <a:ea typeface="微軟正黑體"/>
                <a:cs typeface="Arial" panose="020B0604020202020204" pitchFamily="34" charset="0"/>
              </a:rPr>
              <a:t>SAS 12Gb/s JBOD</a:t>
            </a:r>
            <a:r>
              <a:rPr kumimoji="1" lang="zh-TW" altLang="en-US">
                <a:latin typeface="Arial" panose="020B0604020202020204" pitchFamily="34" charset="0"/>
                <a:ea typeface="微軟正黑體"/>
                <a:cs typeface="Arial" panose="020B0604020202020204" pitchFamily="34" charset="0"/>
              </a:rPr>
              <a:t> </a:t>
            </a:r>
            <a:r>
              <a:rPr kumimoji="1" lang="en-US" altLang="zh-TW">
                <a:latin typeface="Arial" panose="020B0604020202020204" pitchFamily="34" charset="0"/>
                <a:ea typeface="微軟正黑體"/>
                <a:cs typeface="Arial" panose="020B0604020202020204" pitchFamily="34" charset="0"/>
              </a:rPr>
              <a:t>expansion units</a:t>
            </a:r>
            <a:endParaRPr kumimoji="1" lang="zh-TW" altLang="en-US" b="1">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27F25206-2E59-8D46-AE1D-32786FBBDDD0}"/>
              </a:ext>
            </a:extLst>
          </p:cNvPr>
          <p:cNvSpPr txBox="1"/>
          <p:nvPr/>
        </p:nvSpPr>
        <p:spPr>
          <a:xfrm>
            <a:off x="6561117" y="1854512"/>
            <a:ext cx="5913815" cy="492443"/>
          </a:xfrm>
          <a:prstGeom prst="rect">
            <a:avLst/>
          </a:prstGeom>
          <a:noFill/>
        </p:spPr>
        <p:txBody>
          <a:bodyPr wrap="square" lIns="121920" tIns="60960" rIns="121920" bIns="60960" rtlCol="0" anchor="t">
            <a:spAutoFit/>
          </a:bodyPr>
          <a:lstStyle/>
          <a:p>
            <a:pPr lvl="1" fontAlgn="base"/>
            <a:r>
              <a:rPr lang="en-US" altLang="zh-CN" sz="2400" b="1">
                <a:latin typeface="Arial" panose="020B0604020202020204" pitchFamily="34" charset="0"/>
                <a:ea typeface="微軟正黑體"/>
                <a:cs typeface="Arial" panose="020B0604020202020204" pitchFamily="34" charset="0"/>
              </a:rPr>
              <a:t> SAS</a:t>
            </a:r>
            <a:r>
              <a:rPr lang="zh-TW" altLang="en-US" sz="2400" b="1">
                <a:latin typeface="Arial" panose="020B0604020202020204" pitchFamily="34" charset="0"/>
                <a:ea typeface="Microsoft JhengHei"/>
                <a:cs typeface="Arial" panose="020B0604020202020204" pitchFamily="34" charset="0"/>
              </a:rPr>
              <a:t> HBA </a:t>
            </a:r>
            <a:r>
              <a:rPr lang="en-US" altLang="zh-CN" sz="2400" b="1">
                <a:latin typeface="Arial" panose="020B0604020202020204" pitchFamily="34" charset="0"/>
                <a:ea typeface="Microsoft JhengHei"/>
                <a:cs typeface="Arial" panose="020B0604020202020204" pitchFamily="34" charset="0"/>
              </a:rPr>
              <a:t>(optional purchase)</a:t>
            </a:r>
            <a:endParaRPr lang="en-US" altLang="zh-CN" sz="2400" b="1">
              <a:latin typeface="Arial" panose="020B0604020202020204" pitchFamily="34" charset="0"/>
              <a:ea typeface="微軟正黑體"/>
              <a:cs typeface="Arial" panose="020B0604020202020204" pitchFamily="34" charset="0"/>
            </a:endParaRPr>
          </a:p>
        </p:txBody>
      </p:sp>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rot="21354687">
            <a:off x="9850352" y="3208366"/>
            <a:ext cx="2279452" cy="601242"/>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3">
            <a:alphaModFix amt="31000"/>
            <a:extLst>
              <a:ext uri="{28A0092B-C50C-407E-A947-70E740481C1C}">
                <a14:useLocalDpi xmlns:a14="http://schemas.microsoft.com/office/drawing/2010/main" val="0"/>
              </a:ext>
            </a:extLst>
          </a:blip>
          <a:stretch>
            <a:fillRect/>
          </a:stretch>
        </p:blipFill>
        <p:spPr>
          <a:xfrm>
            <a:off x="8802464" y="3389571"/>
            <a:ext cx="2279452" cy="60124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2685" y="2382539"/>
            <a:ext cx="2099429" cy="1312844"/>
          </a:xfrm>
          <a:prstGeom prst="rect">
            <a:avLst/>
          </a:prstGeom>
        </p:spPr>
      </p:pic>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1639897072"/>
              </p:ext>
            </p:extLst>
          </p:nvPr>
        </p:nvGraphicFramePr>
        <p:xfrm>
          <a:off x="7144684" y="3664784"/>
          <a:ext cx="4797108" cy="2404544"/>
        </p:xfrm>
        <a:graphic>
          <a:graphicData uri="http://schemas.openxmlformats.org/drawingml/2006/table">
            <a:tbl>
              <a:tblPr firstRow="1" bandRow="1">
                <a:tableStyleId>{21E4AEA4-8DFA-4A89-87EB-49C32662AFE0}</a:tableStyleId>
              </a:tblPr>
              <a:tblGrid>
                <a:gridCol w="1270342">
                  <a:extLst>
                    <a:ext uri="{9D8B030D-6E8A-4147-A177-3AD203B41FA5}">
                      <a16:colId xmlns:a16="http://schemas.microsoft.com/office/drawing/2014/main" val="2877333535"/>
                    </a:ext>
                  </a:extLst>
                </a:gridCol>
                <a:gridCol w="1631182">
                  <a:extLst>
                    <a:ext uri="{9D8B030D-6E8A-4147-A177-3AD203B41FA5}">
                      <a16:colId xmlns:a16="http://schemas.microsoft.com/office/drawing/2014/main" val="1853201709"/>
                    </a:ext>
                  </a:extLst>
                </a:gridCol>
                <a:gridCol w="1895584">
                  <a:extLst>
                    <a:ext uri="{9D8B030D-6E8A-4147-A177-3AD203B41FA5}">
                      <a16:colId xmlns:a16="http://schemas.microsoft.com/office/drawing/2014/main" val="4178243829"/>
                    </a:ext>
                  </a:extLst>
                </a:gridCol>
              </a:tblGrid>
              <a:tr h="329628">
                <a:tc>
                  <a:txBody>
                    <a:bodyPr/>
                    <a:lstStyle/>
                    <a:p>
                      <a:pPr algn="ctr"/>
                      <a:endParaRPr lang="zh-TW" altLang="en-US" sz="1100">
                        <a:latin typeface="Arial"/>
                      </a:endParaRPr>
                    </a:p>
                  </a:txBody>
                  <a:tcPr marL="121920" marR="121920" marT="60960" marB="60960"/>
                </a:tc>
                <a:tc>
                  <a:txBody>
                    <a:bodyPr/>
                    <a:lstStyle/>
                    <a:p>
                      <a:pPr algn="ctr"/>
                      <a:r>
                        <a:rPr lang="zh-TW" altLang="en-US" sz="1100">
                          <a:latin typeface="Arial"/>
                        </a:rPr>
                        <a:t>SAS-12G2E</a:t>
                      </a:r>
                    </a:p>
                  </a:txBody>
                  <a:tcPr marL="121920" marR="121920" marT="60960" marB="60960"/>
                </a:tc>
                <a:tc>
                  <a:txBody>
                    <a:bodyPr/>
                    <a:lstStyle/>
                    <a:p>
                      <a:pPr algn="ctr"/>
                      <a:r>
                        <a:rPr lang="zh-TW" altLang="en-US" sz="1100">
                          <a:latin typeface="Arial"/>
                        </a:rPr>
                        <a:t>QXP-1620S-B3616W</a:t>
                      </a:r>
                    </a:p>
                  </a:txBody>
                  <a:tcPr marL="121920" marR="121920" marT="60960" marB="60960"/>
                </a:tc>
                <a:extLst>
                  <a:ext uri="{0D108BD9-81ED-4DB2-BD59-A6C34878D82A}">
                    <a16:rowId xmlns:a16="http://schemas.microsoft.com/office/drawing/2014/main" val="3084093980"/>
                  </a:ext>
                </a:extLst>
              </a:tr>
              <a:tr h="309364">
                <a:tc>
                  <a:txBody>
                    <a:bodyPr/>
                    <a:lstStyle/>
                    <a:p>
                      <a:pPr algn="ctr"/>
                      <a:r>
                        <a:rPr lang="zh-TW" altLang="en-US" sz="1100">
                          <a:latin typeface="微軟正黑體" panose="020B0604030504040204" pitchFamily="34" charset="-120"/>
                          <a:ea typeface="微軟正黑體" panose="020B0604030504040204" pitchFamily="34" charset="-120"/>
                        </a:rPr>
                        <a:t>SAS</a:t>
                      </a:r>
                      <a:r>
                        <a:rPr lang="en-US" altLang="zh-TW" sz="1100">
                          <a:latin typeface="微軟正黑體" panose="020B0604030504040204" pitchFamily="34" charset="-120"/>
                          <a:ea typeface="微軟正黑體" panose="020B0604030504040204" pitchFamily="34" charset="-120"/>
                        </a:rPr>
                        <a:t> controller</a:t>
                      </a:r>
                      <a:endParaRPr lang="zh-TW" altLang="en-US" sz="1100">
                        <a:latin typeface="微軟正黑體" panose="020B0604030504040204" pitchFamily="34" charset="-120"/>
                        <a:ea typeface="微軟正黑體" panose="020B0604030504040204" pitchFamily="34" charset="-120"/>
                      </a:endParaRP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Broadcom SAS3008</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Broadcom SAS3616W</a:t>
                      </a:r>
                    </a:p>
                  </a:txBody>
                  <a:tcPr marL="121920" marR="121920" marT="60960" marB="60960"/>
                </a:tc>
                <a:extLst>
                  <a:ext uri="{0D108BD9-81ED-4DB2-BD59-A6C34878D82A}">
                    <a16:rowId xmlns:a16="http://schemas.microsoft.com/office/drawing/2014/main" val="3375784983"/>
                  </a:ext>
                </a:extLst>
              </a:tr>
              <a:tr h="329628">
                <a:tc>
                  <a:txBody>
                    <a:bodyPr/>
                    <a:lstStyle/>
                    <a:p>
                      <a:pPr algn="ctr"/>
                      <a:r>
                        <a:rPr lang="zh-TW" altLang="en-US" sz="1100">
                          <a:latin typeface="微軟正黑體" panose="020B0604030504040204" pitchFamily="34" charset="-120"/>
                          <a:ea typeface="微軟正黑體" panose="020B0604030504040204" pitchFamily="34" charset="-120"/>
                        </a:rPr>
                        <a:t>PCI </a:t>
                      </a:r>
                      <a:r>
                        <a:rPr lang="en-US" altLang="zh-TW" sz="1100">
                          <a:latin typeface="微軟正黑體" panose="020B0604030504040204" pitchFamily="34" charset="-120"/>
                          <a:ea typeface="微軟正黑體" panose="020B0604030504040204" pitchFamily="34" charset="-120"/>
                        </a:rPr>
                        <a:t>bus</a:t>
                      </a:r>
                      <a:endParaRPr lang="zh-TW" altLang="en-US" sz="1100">
                        <a:latin typeface="微軟正黑體" panose="020B0604030504040204" pitchFamily="34" charset="-120"/>
                        <a:ea typeface="微軟正黑體" panose="020B0604030504040204" pitchFamily="34" charset="-120"/>
                      </a:endParaRP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PCIe</a:t>
                      </a:r>
                      <a:r>
                        <a:rPr lang="en-US" altLang="zh-TW" sz="1100">
                          <a:latin typeface="微軟正黑體" panose="020B0604030504040204" pitchFamily="34" charset="-120"/>
                          <a:ea typeface="微軟正黑體" panose="020B0604030504040204" pitchFamily="34" charset="-120"/>
                        </a:rPr>
                        <a:t> Gen3</a:t>
                      </a:r>
                      <a:r>
                        <a:rPr lang="zh-TW" altLang="en-US" sz="1100">
                          <a:latin typeface="微軟正黑體" panose="020B0604030504040204" pitchFamily="34" charset="-120"/>
                          <a:ea typeface="微軟正黑體" panose="020B0604030504040204" pitchFamily="34" charset="-120"/>
                        </a:rPr>
                        <a:t> x8</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PCIe</a:t>
                      </a:r>
                      <a:r>
                        <a:rPr lang="en-US" altLang="zh-TW" sz="1100">
                          <a:latin typeface="微軟正黑體" panose="020B0604030504040204" pitchFamily="34" charset="-120"/>
                          <a:ea typeface="微軟正黑體" panose="020B0604030504040204" pitchFamily="34" charset="-120"/>
                        </a:rPr>
                        <a:t> Gen3</a:t>
                      </a:r>
                      <a:r>
                        <a:rPr lang="zh-TW" altLang="en-US" sz="1100">
                          <a:latin typeface="微軟正黑體" panose="020B0604030504040204" pitchFamily="34" charset="-120"/>
                          <a:ea typeface="微軟正黑體" panose="020B0604030504040204" pitchFamily="34" charset="-120"/>
                        </a:rPr>
                        <a:t> x16</a:t>
                      </a:r>
                    </a:p>
                  </a:txBody>
                  <a:tcPr marL="121920" marR="121920" marT="60960" marB="60960"/>
                </a:tc>
                <a:extLst>
                  <a:ext uri="{0D108BD9-81ED-4DB2-BD59-A6C34878D82A}">
                    <a16:rowId xmlns:a16="http://schemas.microsoft.com/office/drawing/2014/main" val="934413174"/>
                  </a:ext>
                </a:extLst>
              </a:tr>
              <a:tr h="329628">
                <a:tc>
                  <a:txBody>
                    <a:bodyPr/>
                    <a:lstStyle/>
                    <a:p>
                      <a:pPr lvl="0" algn="ctr">
                        <a:buNone/>
                      </a:pPr>
                      <a:r>
                        <a:rPr lang="zh-TW" altLang="en-US" sz="1100">
                          <a:latin typeface="微軟正黑體" panose="020B0604030504040204" pitchFamily="34" charset="-120"/>
                          <a:ea typeface="微軟正黑體" panose="020B0604030504040204" pitchFamily="34" charset="-120"/>
                        </a:rPr>
                        <a:t>IOPS</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1X</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1.8X</a:t>
                      </a:r>
                      <a:endParaRPr lang="zh-TW" sz="2400">
                        <a:latin typeface="微軟正黑體" panose="020B0604030504040204" pitchFamily="34" charset="-120"/>
                        <a:ea typeface="微軟正黑體" panose="020B0604030504040204" pitchFamily="34" charset="-120"/>
                      </a:endParaRPr>
                    </a:p>
                  </a:txBody>
                  <a:tcPr marL="121920" marR="121920" marT="60960" marB="60960"/>
                </a:tc>
                <a:extLst>
                  <a:ext uri="{0D108BD9-81ED-4DB2-BD59-A6C34878D82A}">
                    <a16:rowId xmlns:a16="http://schemas.microsoft.com/office/drawing/2014/main" val="3158572183"/>
                  </a:ext>
                </a:extLst>
              </a:tr>
              <a:tr h="329628">
                <a:tc>
                  <a:txBody>
                    <a:bodyPr/>
                    <a:lstStyle/>
                    <a:p>
                      <a:pPr lvl="0" algn="ctr">
                        <a:buNone/>
                      </a:pPr>
                      <a:r>
                        <a:rPr lang="zh-TW" altLang="en-US" sz="1100">
                          <a:latin typeface="微軟正黑體" panose="020B0604030504040204" pitchFamily="34" charset="-120"/>
                          <a:ea typeface="微軟正黑體" panose="020B0604030504040204" pitchFamily="34" charset="-120"/>
                        </a:rPr>
                        <a:t>Bandwidth</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6,000 MB</a:t>
                      </a:r>
                      <a:r>
                        <a:rPr lang="en-US" altLang="zh-TW" sz="1100">
                          <a:latin typeface="微軟正黑體" panose="020B0604030504040204" pitchFamily="34" charset="-120"/>
                          <a:ea typeface="微軟正黑體" panose="020B0604030504040204" pitchFamily="34" charset="-120"/>
                        </a:rPr>
                        <a:t>p</a:t>
                      </a:r>
                      <a:r>
                        <a:rPr lang="zh-TW" altLang="en-US" sz="1100">
                          <a:latin typeface="微軟正黑體" panose="020B0604030504040204" pitchFamily="34" charset="-120"/>
                          <a:ea typeface="微軟正黑體" panose="020B0604030504040204" pitchFamily="34" charset="-120"/>
                        </a:rPr>
                        <a:t>s</a:t>
                      </a:r>
                    </a:p>
                  </a:txBody>
                  <a:tcPr marL="121920" marR="121920" marT="60960" marB="60960"/>
                </a:tc>
                <a:tc>
                  <a:txBody>
                    <a:bodyPr/>
                    <a:lstStyle/>
                    <a:p>
                      <a:pPr lvl="0" algn="ctr">
                        <a:buNone/>
                      </a:pPr>
                      <a:r>
                        <a:rPr lang="zh-TW" altLang="en-US" sz="1100">
                          <a:latin typeface="微軟正黑體" panose="020B0604030504040204" pitchFamily="34" charset="-120"/>
                          <a:ea typeface="微軟正黑體" panose="020B0604030504040204" pitchFamily="34" charset="-120"/>
                        </a:rPr>
                        <a:t>13,700 MB</a:t>
                      </a:r>
                      <a:r>
                        <a:rPr lang="en-US" altLang="zh-TW" sz="1100">
                          <a:latin typeface="微軟正黑體" panose="020B0604030504040204" pitchFamily="34" charset="-120"/>
                          <a:ea typeface="微軟正黑體" panose="020B0604030504040204" pitchFamily="34" charset="-120"/>
                        </a:rPr>
                        <a:t>p</a:t>
                      </a:r>
                      <a:r>
                        <a:rPr lang="zh-TW" altLang="en-US" sz="1100">
                          <a:latin typeface="微軟正黑體" panose="020B0604030504040204" pitchFamily="34" charset="-120"/>
                          <a:ea typeface="微軟正黑體" panose="020B0604030504040204" pitchFamily="34" charset="-120"/>
                        </a:rPr>
                        <a:t>s</a:t>
                      </a:r>
                    </a:p>
                  </a:txBody>
                  <a:tcPr marL="121920" marR="121920" marT="60960" marB="60960"/>
                </a:tc>
                <a:extLst>
                  <a:ext uri="{0D108BD9-81ED-4DB2-BD59-A6C34878D82A}">
                    <a16:rowId xmlns:a16="http://schemas.microsoft.com/office/drawing/2014/main" val="4222810260"/>
                  </a:ext>
                </a:extLst>
              </a:tr>
              <a:tr h="447040">
                <a:tc>
                  <a:txBody>
                    <a:bodyPr/>
                    <a:lstStyle/>
                    <a:p>
                      <a:pPr algn="ctr"/>
                      <a:r>
                        <a:rPr lang="en-US" altLang="zh-TW" sz="1100">
                          <a:latin typeface="微軟正黑體" panose="020B0604030504040204" pitchFamily="34" charset="-120"/>
                          <a:ea typeface="微軟正黑體" panose="020B0604030504040204" pitchFamily="34" charset="-120"/>
                        </a:rPr>
                        <a:t>Port</a:t>
                      </a:r>
                      <a:endParaRPr lang="zh-TW" altLang="en-US" sz="1100">
                        <a:latin typeface="微軟正黑體" panose="020B0604030504040204" pitchFamily="34" charset="-120"/>
                        <a:ea typeface="微軟正黑體" panose="020B0604030504040204" pitchFamily="34" charset="-120"/>
                      </a:endParaRP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External 8 port</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External 16 port</a:t>
                      </a:r>
                    </a:p>
                  </a:txBody>
                  <a:tcPr marL="121920" marR="121920" marT="60960" marB="60960"/>
                </a:tc>
                <a:extLst>
                  <a:ext uri="{0D108BD9-81ED-4DB2-BD59-A6C34878D82A}">
                    <a16:rowId xmlns:a16="http://schemas.microsoft.com/office/drawing/2014/main" val="1776245412"/>
                  </a:ext>
                </a:extLst>
              </a:tr>
              <a:tr h="329628">
                <a:tc>
                  <a:txBody>
                    <a:bodyPr/>
                    <a:lstStyle/>
                    <a:p>
                      <a:pPr algn="ctr"/>
                      <a:r>
                        <a:rPr lang="en-US" altLang="zh-TW" sz="1100">
                          <a:latin typeface="微軟正黑體" panose="020B0604030504040204" pitchFamily="34" charset="-120"/>
                          <a:ea typeface="微軟正黑體" panose="020B0604030504040204" pitchFamily="34" charset="-120"/>
                        </a:rPr>
                        <a:t>Connector</a:t>
                      </a:r>
                      <a:endParaRPr lang="zh-TW" altLang="en-US" sz="1100">
                        <a:latin typeface="微軟正黑體" panose="020B0604030504040204" pitchFamily="34" charset="-120"/>
                        <a:ea typeface="微軟正黑體" panose="020B0604030504040204" pitchFamily="34" charset="-120"/>
                      </a:endParaRP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2 x SFF8644</a:t>
                      </a:r>
                    </a:p>
                  </a:txBody>
                  <a:tcPr marL="121920" marR="121920" marT="60960" marB="60960"/>
                </a:tc>
                <a:tc>
                  <a:txBody>
                    <a:bodyPr/>
                    <a:lstStyle/>
                    <a:p>
                      <a:pPr algn="ctr"/>
                      <a:r>
                        <a:rPr lang="zh-TW" altLang="en-US" sz="1100">
                          <a:latin typeface="微軟正黑體" panose="020B0604030504040204" pitchFamily="34" charset="-120"/>
                          <a:ea typeface="微軟正黑體" panose="020B0604030504040204" pitchFamily="34" charset="-120"/>
                        </a:rPr>
                        <a:t>4  x SFF8644</a:t>
                      </a:r>
                    </a:p>
                  </a:txBody>
                  <a:tcPr marL="121920" marR="121920" marT="60960" marB="60960"/>
                </a:tc>
                <a:extLst>
                  <a:ext uri="{0D108BD9-81ED-4DB2-BD59-A6C34878D82A}">
                    <a16:rowId xmlns:a16="http://schemas.microsoft.com/office/drawing/2014/main" val="417990189"/>
                  </a:ext>
                </a:extLst>
              </a:tr>
            </a:tbl>
          </a:graphicData>
        </a:graphic>
      </p:graphicFrame>
      <p:pic>
        <p:nvPicPr>
          <p:cNvPr id="18" name="圖片 22" descr="一張含有 電路 的圖片&#10;&#10;自動產生的描述">
            <a:extLst>
              <a:ext uri="{FF2B5EF4-FFF2-40B4-BE49-F238E27FC236}">
                <a16:creationId xmlns:a16="http://schemas.microsoft.com/office/drawing/2014/main" id="{D9FB53B2-1B62-4B0E-9100-C97B0D8DE6EE}"/>
              </a:ext>
            </a:extLst>
          </p:cNvPr>
          <p:cNvPicPr>
            <a:picLocks noChangeAspect="1"/>
          </p:cNvPicPr>
          <p:nvPr/>
        </p:nvPicPr>
        <p:blipFill>
          <a:blip r:embed="rId7"/>
          <a:stretch>
            <a:fillRect/>
          </a:stretch>
        </p:blipFill>
        <p:spPr>
          <a:xfrm>
            <a:off x="8097579" y="2165968"/>
            <a:ext cx="2123287" cy="1590176"/>
          </a:xfrm>
          <a:prstGeom prst="rect">
            <a:avLst/>
          </a:prstGeom>
        </p:spPr>
      </p:pic>
      <p:sp>
        <p:nvSpPr>
          <p:cNvPr id="23" name="矩形: 圓角 22">
            <a:extLst>
              <a:ext uri="{FF2B5EF4-FFF2-40B4-BE49-F238E27FC236}">
                <a16:creationId xmlns:a16="http://schemas.microsoft.com/office/drawing/2014/main" id="{8F752D94-F8AE-4D9E-B357-906646063CF2}"/>
              </a:ext>
            </a:extLst>
          </p:cNvPr>
          <p:cNvSpPr/>
          <p:nvPr/>
        </p:nvSpPr>
        <p:spPr>
          <a:xfrm>
            <a:off x="339280" y="5204158"/>
            <a:ext cx="5940203" cy="1490740"/>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0" y="5236629"/>
            <a:ext cx="6279483" cy="1261884"/>
          </a:xfrm>
          <a:prstGeom prst="rect">
            <a:avLst/>
          </a:prstGeom>
          <a:noFill/>
        </p:spPr>
        <p:txBody>
          <a:bodyPr wrap="square" lIns="121920" tIns="60960" rIns="121920" bIns="60960" rtlCol="0" anchor="t">
            <a:spAutoFit/>
          </a:bodyPr>
          <a:lstStyle/>
          <a:p>
            <a:pPr marL="447675" lvl="1" indent="-104775" fontAlgn="base">
              <a:lnSpc>
                <a:spcPct val="150000"/>
              </a:lnSpc>
              <a:spcBef>
                <a:spcPts val="600"/>
              </a:spcBef>
              <a:buClr>
                <a:srgbClr val="FA7100"/>
              </a:buClr>
              <a:buSzPct val="80000"/>
              <a:buFont typeface="Arial" panose="020B0604020202020204" pitchFamily="34" charset="0"/>
              <a:buChar char="•"/>
            </a:pPr>
            <a:r>
              <a:rPr lang="zh-CN" altLang="en-US" sz="1400">
                <a:solidFill>
                  <a:schemeClr val="bg1"/>
                </a:solidFill>
                <a:latin typeface="Arial" panose="020B0604020202020204" pitchFamily="34" charset="0"/>
                <a:ea typeface="微軟正黑體"/>
                <a:cs typeface="Arial" panose="020B0604020202020204" pitchFamily="34" charset="0"/>
              </a:rPr>
              <a:t>Connect up to </a:t>
            </a:r>
            <a:r>
              <a:rPr lang="en-US" altLang="zh-TW" sz="1400" b="1">
                <a:solidFill>
                  <a:srgbClr val="FA7100"/>
                </a:solidFill>
                <a:latin typeface="Arial" panose="020B0604020202020204" pitchFamily="34" charset="0"/>
                <a:ea typeface="微軟正黑體"/>
                <a:cs typeface="Arial" panose="020B0604020202020204" pitchFamily="34" charset="0"/>
              </a:rPr>
              <a:t>16 QNAP SAS JBOD</a:t>
            </a:r>
            <a:r>
              <a:rPr lang="en-US" altLang="zh-TW" sz="1400">
                <a:solidFill>
                  <a:schemeClr val="bg1"/>
                </a:solidFill>
                <a:latin typeface="Arial" panose="020B0604020202020204" pitchFamily="34" charset="0"/>
                <a:ea typeface="微軟正黑體"/>
                <a:cs typeface="Arial" panose="020B0604020202020204" pitchFamily="34" charset="0"/>
              </a:rPr>
              <a:t> per host</a:t>
            </a:r>
            <a:endParaRPr lang="zh-TW" altLang="en-US" sz="1400">
              <a:solidFill>
                <a:schemeClr val="bg1"/>
              </a:solidFill>
              <a:latin typeface="Arial" panose="020B0604020202020204" pitchFamily="34" charset="0"/>
              <a:ea typeface="微軟正黑體"/>
              <a:cs typeface="Arial" panose="020B0604020202020204" pitchFamily="34" charset="0"/>
            </a:endParaRPr>
          </a:p>
          <a:p>
            <a:pPr marL="904875" lvl="2" indent="-104775">
              <a:spcBef>
                <a:spcPts val="600"/>
              </a:spcBef>
              <a:buClr>
                <a:srgbClr val="FA7100"/>
              </a:buClr>
              <a:buSzPct val="80000"/>
              <a:buFont typeface="Arial" panose="020B0604020202020204" pitchFamily="34" charset="0"/>
              <a:buChar char="•"/>
            </a:pPr>
            <a:r>
              <a:rPr lang="en-US" altLang="zh-TW" sz="1200">
                <a:solidFill>
                  <a:schemeClr val="bg1"/>
                </a:solidFill>
                <a:latin typeface="Arial" panose="020B0604020202020204" pitchFamily="34" charset="0"/>
                <a:ea typeface="微軟正黑體"/>
                <a:cs typeface="Arial" panose="020B0604020202020204" pitchFamily="34" charset="0"/>
              </a:rPr>
              <a:t>REXP-1620U-RP, REXP-1220U-RP</a:t>
            </a:r>
            <a:endParaRPr lang="zh-TW" altLang="en-US" sz="1200">
              <a:solidFill>
                <a:schemeClr val="bg1"/>
              </a:solidFill>
              <a:latin typeface="Arial" panose="020B0604020202020204" pitchFamily="34" charset="0"/>
              <a:ea typeface="微軟正黑體"/>
              <a:cs typeface="Arial" panose="020B0604020202020204" pitchFamily="34" charset="0"/>
            </a:endParaRPr>
          </a:p>
          <a:p>
            <a:pPr marL="904875" lvl="2" indent="-104775">
              <a:spcBef>
                <a:spcPts val="600"/>
              </a:spcBef>
              <a:buClr>
                <a:srgbClr val="FA7100"/>
              </a:buClr>
              <a:buSzPct val="80000"/>
              <a:buFont typeface="Arial" panose="020B0604020202020204" pitchFamily="34" charset="0"/>
              <a:buChar char="•"/>
            </a:pPr>
            <a:r>
              <a:rPr lang="en-US" altLang="zh-TW" sz="1200">
                <a:solidFill>
                  <a:schemeClr val="bg1"/>
                </a:solidFill>
                <a:latin typeface="Arial" panose="020B0604020202020204" pitchFamily="34" charset="0"/>
                <a:ea typeface="微軟正黑體"/>
                <a:cs typeface="Arial" panose="020B0604020202020204" pitchFamily="34" charset="0"/>
              </a:rPr>
              <a:t>TL-R1220Sep-RP, TL-R1620Sep-RP</a:t>
            </a:r>
          </a:p>
          <a:p>
            <a:pPr marL="447675" lvl="1" indent="-104775">
              <a:spcBef>
                <a:spcPts val="600"/>
              </a:spcBef>
              <a:buClr>
                <a:srgbClr val="FA7100"/>
              </a:buClr>
              <a:buSzPct val="80000"/>
              <a:buFont typeface="Arial" panose="020B0604020202020204" pitchFamily="34" charset="0"/>
              <a:buChar char="•"/>
            </a:pPr>
            <a:r>
              <a:rPr lang="zh-CN" altLang="en-US" sz="1400">
                <a:solidFill>
                  <a:schemeClr val="bg1"/>
                </a:solidFill>
                <a:latin typeface="Arial" panose="020B0604020202020204" pitchFamily="34" charset="0"/>
                <a:ea typeface="微軟正黑體"/>
                <a:cs typeface="Arial" panose="020B0604020202020204" pitchFamily="34" charset="0"/>
              </a:rPr>
              <a:t>Each </a:t>
            </a:r>
            <a:r>
              <a:rPr lang="en-US" altLang="zh-CN" sz="1400">
                <a:solidFill>
                  <a:schemeClr val="bg1"/>
                </a:solidFill>
                <a:latin typeface="Arial" panose="020B0604020202020204" pitchFamily="34" charset="0"/>
                <a:ea typeface="微軟正黑體"/>
                <a:cs typeface="Arial" panose="020B0604020202020204" pitchFamily="34" charset="0"/>
              </a:rPr>
              <a:t>NAS </a:t>
            </a:r>
            <a:r>
              <a:rPr lang="zh-CN" altLang="en-US" sz="1400">
                <a:solidFill>
                  <a:schemeClr val="bg1"/>
                </a:solidFill>
                <a:latin typeface="Arial" panose="020B0604020202020204" pitchFamily="34" charset="0"/>
                <a:ea typeface="微軟正黑體"/>
                <a:cs typeface="Arial" panose="020B0604020202020204" pitchFamily="34" charset="0"/>
              </a:rPr>
              <a:t>host support up to </a:t>
            </a:r>
            <a:r>
              <a:rPr lang="en-US" altLang="zh-CN" sz="1400" b="1">
                <a:solidFill>
                  <a:srgbClr val="FA7100"/>
                </a:solidFill>
                <a:latin typeface="Arial" panose="020B0604020202020204" pitchFamily="34" charset="0"/>
                <a:ea typeface="微軟正黑體"/>
                <a:cs typeface="Arial" panose="020B0604020202020204" pitchFamily="34" charset="0"/>
              </a:rPr>
              <a:t>286</a:t>
            </a:r>
            <a:r>
              <a:rPr lang="zh-CN" altLang="en-US" sz="1400" b="1">
                <a:solidFill>
                  <a:srgbClr val="FA7100"/>
                </a:solidFill>
                <a:latin typeface="Arial" panose="020B0604020202020204" pitchFamily="34" charset="0"/>
                <a:ea typeface="微軟正黑體"/>
                <a:cs typeface="Arial" panose="020B0604020202020204" pitchFamily="34" charset="0"/>
              </a:rPr>
              <a:t> drives</a:t>
            </a:r>
            <a:r>
              <a:rPr lang="en-US" altLang="zh-CN" sz="1400" b="1">
                <a:solidFill>
                  <a:srgbClr val="FA7100"/>
                </a:solidFill>
                <a:latin typeface="Arial" panose="020B0604020202020204" pitchFamily="34" charset="0"/>
                <a:ea typeface="微軟正黑體"/>
                <a:cs typeface="Arial" panose="020B0604020202020204" pitchFamily="34" charset="0"/>
              </a:rPr>
              <a:t>, 4~5PB</a:t>
            </a:r>
            <a:r>
              <a:rPr lang="en-US" altLang="zh-CN" sz="1400" b="1">
                <a:solidFill>
                  <a:schemeClr val="bg1"/>
                </a:solidFill>
                <a:latin typeface="Arial" panose="020B0604020202020204" pitchFamily="34" charset="0"/>
                <a:ea typeface="微軟正黑體"/>
                <a:cs typeface="Arial" panose="020B0604020202020204" pitchFamily="34" charset="0"/>
              </a:rPr>
              <a:t> of raw</a:t>
            </a:r>
            <a:r>
              <a:rPr lang="en-US" altLang="zh-CN" sz="1400">
                <a:solidFill>
                  <a:schemeClr val="bg1"/>
                </a:solidFill>
                <a:latin typeface="Arial" panose="020B0604020202020204" pitchFamily="34" charset="0"/>
                <a:ea typeface="微軟正黑體"/>
                <a:cs typeface="Arial" panose="020B0604020202020204" pitchFamily="34" charset="0"/>
              </a:rPr>
              <a:t> capacity</a:t>
            </a:r>
          </a:p>
        </p:txBody>
      </p:sp>
      <p:sp>
        <p:nvSpPr>
          <p:cNvPr id="33" name="文字方塊 32">
            <a:extLst>
              <a:ext uri="{FF2B5EF4-FFF2-40B4-BE49-F238E27FC236}">
                <a16:creationId xmlns:a16="http://schemas.microsoft.com/office/drawing/2014/main" id="{6C7C4604-ABA8-B340-911F-EDCA14C058F7}"/>
              </a:ext>
            </a:extLst>
          </p:cNvPr>
          <p:cNvSpPr txBox="1"/>
          <p:nvPr/>
        </p:nvSpPr>
        <p:spPr>
          <a:xfrm>
            <a:off x="7060443" y="6356344"/>
            <a:ext cx="36606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800">
                <a:latin typeface="Arial" panose="020B0604020202020204" pitchFamily="34" charset="0"/>
                <a:ea typeface="+mn-lt"/>
                <a:cs typeface="Arial" panose="020B0604020202020204" pitchFamily="34" charset="0"/>
              </a:rPr>
              <a:t>Note:  </a:t>
            </a:r>
            <a:r>
              <a:rPr lang="en" altLang="zh-TW" sz="800">
                <a:latin typeface="Arial" panose="020B0604020202020204" pitchFamily="34" charset="0"/>
                <a:ea typeface="+mn-lt"/>
                <a:cs typeface="Arial" panose="020B0604020202020204" pitchFamily="34" charset="0"/>
              </a:rPr>
              <a:t>The above data is for reference only based on IC vendor’s datasheets. Actual performance could be different due to host, expansion unit or drives.</a:t>
            </a:r>
            <a:endParaRPr lang="zh-TW"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61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22">
            <a:extLst>
              <a:ext uri="{FF2B5EF4-FFF2-40B4-BE49-F238E27FC236}">
                <a16:creationId xmlns:a16="http://schemas.microsoft.com/office/drawing/2014/main" id="{3215FF98-22C8-4054-9241-CB930D3FB4D0}"/>
              </a:ext>
            </a:extLst>
          </p:cNvPr>
          <p:cNvSpPr/>
          <p:nvPr/>
        </p:nvSpPr>
        <p:spPr>
          <a:xfrm>
            <a:off x="392500" y="4299425"/>
            <a:ext cx="7121481" cy="2265288"/>
          </a:xfrm>
          <a:prstGeom prst="roundRect">
            <a:avLst>
              <a:gd name="adj" fmla="val 3329"/>
            </a:avLst>
          </a:prstGeom>
          <a:gradFill>
            <a:gsLst>
              <a:gs pos="0">
                <a:schemeClr val="tx2">
                  <a:lumMod val="50000"/>
                </a:schemeClr>
              </a:gs>
              <a:gs pos="100000">
                <a:srgbClr val="010101"/>
              </a:gs>
              <a:gs pos="53000">
                <a:schemeClr val="tx1">
                  <a:lumMod val="95000"/>
                  <a:lumOff val="5000"/>
                </a:schemeClr>
              </a:gs>
            </a:gsLst>
            <a:lin ang="5400000" scaled="1"/>
          </a:gradFill>
          <a:ln w="9525">
            <a:gradFill>
              <a:gsLst>
                <a:gs pos="0">
                  <a:schemeClr val="tx2">
                    <a:lumMod val="75000"/>
                  </a:schemeClr>
                </a:gs>
                <a:gs pos="67051">
                  <a:srgbClr val="FF0000"/>
                </a:gs>
                <a:gs pos="37000">
                  <a:srgbClr val="C00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sp>
        <p:nvSpPr>
          <p:cNvPr id="7" name="矩形: 圓角 22">
            <a:extLst>
              <a:ext uri="{FF2B5EF4-FFF2-40B4-BE49-F238E27FC236}">
                <a16:creationId xmlns:a16="http://schemas.microsoft.com/office/drawing/2014/main" id="{C56D5368-9689-4D38-9426-594154CA82EC}"/>
              </a:ext>
            </a:extLst>
          </p:cNvPr>
          <p:cNvSpPr/>
          <p:nvPr/>
        </p:nvSpPr>
        <p:spPr>
          <a:xfrm>
            <a:off x="392501" y="1862413"/>
            <a:ext cx="7121481" cy="2265288"/>
          </a:xfrm>
          <a:prstGeom prst="roundRect">
            <a:avLst>
              <a:gd name="adj" fmla="val 3329"/>
            </a:avLst>
          </a:prstGeom>
          <a:gradFill>
            <a:gsLst>
              <a:gs pos="0">
                <a:schemeClr val="tx2">
                  <a:lumMod val="50000"/>
                </a:schemeClr>
              </a:gs>
              <a:gs pos="100000">
                <a:srgbClr val="010101"/>
              </a:gs>
              <a:gs pos="53000">
                <a:schemeClr val="tx1">
                  <a:lumMod val="95000"/>
                  <a:lumOff val="5000"/>
                </a:schemeClr>
              </a:gs>
            </a:gsLst>
            <a:lin ang="5400000" scaled="1"/>
          </a:gradFill>
          <a:ln w="9525">
            <a:gradFill>
              <a:gsLst>
                <a:gs pos="0">
                  <a:schemeClr val="tx2">
                    <a:lumMod val="75000"/>
                  </a:schemeClr>
                </a:gs>
                <a:gs pos="67051">
                  <a:srgbClr val="FF0000"/>
                </a:gs>
                <a:gs pos="37000">
                  <a:srgbClr val="C00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8F0EBDB7-61EF-449A-92ED-63094A198FA3}"/>
              </a:ext>
            </a:extLst>
          </p:cNvPr>
          <p:cNvPicPr>
            <a:picLocks noChangeAspect="1"/>
          </p:cNvPicPr>
          <p:nvPr/>
        </p:nvPicPr>
        <p:blipFill rotWithShape="1">
          <a:blip r:embed="rId3">
            <a:extLst>
              <a:ext uri="{28A0092B-C50C-407E-A947-70E740481C1C}">
                <a14:useLocalDpi xmlns:a14="http://schemas.microsoft.com/office/drawing/2010/main" val="0"/>
              </a:ext>
            </a:extLst>
          </a:blip>
          <a:srcRect r="25842"/>
          <a:stretch/>
        </p:blipFill>
        <p:spPr>
          <a:xfrm>
            <a:off x="4983173" y="5871848"/>
            <a:ext cx="7208827" cy="1385729"/>
          </a:xfrm>
          <a:prstGeom prst="rect">
            <a:avLst/>
          </a:prstGeom>
        </p:spPr>
      </p:pic>
      <p:sp>
        <p:nvSpPr>
          <p:cNvPr id="2" name="Title 1"/>
          <p:cNvSpPr>
            <a:spLocks noGrp="1"/>
          </p:cNvSpPr>
          <p:nvPr>
            <p:ph type="title"/>
          </p:nvPr>
        </p:nvSpPr>
        <p:spPr/>
        <p:txBody>
          <a:bodyPr>
            <a:normAutofit/>
          </a:bodyPr>
          <a:lstStyle/>
          <a:p>
            <a:r>
              <a:rPr lang="en-US" altLang="zh-TW"/>
              <a:t>TS-h3088XU-RP available models</a:t>
            </a:r>
            <a:endParaRPr lang="en-US"/>
          </a:p>
        </p:txBody>
      </p:sp>
      <p:sp>
        <p:nvSpPr>
          <p:cNvPr id="3" name="文本框 2">
            <a:extLst>
              <a:ext uri="{FF2B5EF4-FFF2-40B4-BE49-F238E27FC236}">
                <a16:creationId xmlns:a16="http://schemas.microsoft.com/office/drawing/2014/main" id="{35B80DA4-AEA7-4E21-8512-4DE89FC32D7E}"/>
              </a:ext>
            </a:extLst>
          </p:cNvPr>
          <p:cNvSpPr txBox="1"/>
          <p:nvPr/>
        </p:nvSpPr>
        <p:spPr>
          <a:xfrm>
            <a:off x="480056" y="1974059"/>
            <a:ext cx="7208828" cy="1887761"/>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600"/>
              </a:spcBef>
            </a:pPr>
            <a:r>
              <a:rPr lang="en-US" altLang="zh-CN" sz="2667" b="1">
                <a:solidFill>
                  <a:schemeClr val="bg1"/>
                </a:solidFill>
                <a:latin typeface="微軟正黑體" panose="020B0604030504040204" pitchFamily="34" charset="-120"/>
                <a:ea typeface="微軟正黑體" panose="020B0604030504040204" pitchFamily="34" charset="-120"/>
              </a:rPr>
              <a:t>TS-h3088XU-RP-</a:t>
            </a:r>
            <a:r>
              <a:rPr lang="en-US" altLang="zh-CN" sz="2667" b="1">
                <a:solidFill>
                  <a:srgbClr val="FF0000"/>
                </a:solidFill>
                <a:latin typeface="微軟正黑體" panose="020B0604030504040204" pitchFamily="34" charset="-120"/>
                <a:ea typeface="微軟正黑體" panose="020B0604030504040204" pitchFamily="34" charset="-120"/>
              </a:rPr>
              <a:t>W1270</a:t>
            </a:r>
            <a:r>
              <a:rPr lang="en-US" altLang="zh-CN" sz="2667" b="1">
                <a:solidFill>
                  <a:schemeClr val="bg1"/>
                </a:solidFill>
                <a:latin typeface="微軟正黑體" panose="020B0604030504040204" pitchFamily="34" charset="-120"/>
                <a:ea typeface="微軟正黑體" panose="020B0604030504040204" pitchFamily="34" charset="-120"/>
              </a:rPr>
              <a:t>-</a:t>
            </a:r>
            <a:r>
              <a:rPr lang="en-US" altLang="zh-CN" sz="2667" b="1">
                <a:solidFill>
                  <a:srgbClr val="FF0000"/>
                </a:solidFill>
                <a:latin typeface="微軟正黑體" panose="020B0604030504040204" pitchFamily="34" charset="-120"/>
                <a:ea typeface="微軟正黑體" panose="020B0604030504040204" pitchFamily="34" charset="-120"/>
              </a:rPr>
              <a:t>64G</a:t>
            </a:r>
            <a:r>
              <a:rPr lang="zh-TW" altLang="en-US" sz="2667" b="1">
                <a:solidFill>
                  <a:srgbClr val="FA7100"/>
                </a:solidFill>
                <a:latin typeface="微軟正黑體" panose="020B0604030504040204" pitchFamily="34" charset="-120"/>
                <a:ea typeface="微軟正黑體" panose="020B0604030504040204" pitchFamily="34" charset="-120"/>
              </a:rPr>
              <a:t>  </a:t>
            </a:r>
            <a:endParaRPr lang="zh-CN" altLang="en-US" sz="2667" b="1">
              <a:solidFill>
                <a:srgbClr val="FA7100"/>
              </a:solidFill>
              <a:latin typeface="微軟正黑體" panose="020B0604030504040204" pitchFamily="34" charset="-120"/>
              <a:ea typeface="微軟正黑體" panose="020B0604030504040204" pitchFamily="34" charset="-120"/>
            </a:endParaRPr>
          </a:p>
          <a:p>
            <a:pPr marL="179388" indent="-179388">
              <a:spcBef>
                <a:spcPts val="1600"/>
              </a:spcBef>
              <a:buClr>
                <a:schemeClr val="bg1"/>
              </a:buClr>
              <a:buFont typeface="Arial"/>
              <a:buChar char="•"/>
              <a:tabLst>
                <a:tab pos="239178" algn="l"/>
              </a:tabLst>
            </a:pPr>
            <a:r>
              <a:rPr lang="en-US" altLang="zh-CN" sz="1600">
                <a:solidFill>
                  <a:schemeClr val="bg1"/>
                </a:solidFill>
                <a:latin typeface="微軟正黑體"/>
                <a:ea typeface="微軟正黑體"/>
                <a:cs typeface="Calibri"/>
              </a:rPr>
              <a:t>Intel Xeon </a:t>
            </a:r>
            <a:r>
              <a:rPr lang="en-US" altLang="zh-CN" sz="1600" b="1">
                <a:solidFill>
                  <a:srgbClr val="FF0000"/>
                </a:solidFill>
                <a:latin typeface="微軟正黑體"/>
                <a:ea typeface="微軟正黑體"/>
                <a:cs typeface="Calibri"/>
              </a:rPr>
              <a:t>W-1270</a:t>
            </a:r>
            <a:r>
              <a:rPr lang="en-US" altLang="zh-CN" sz="1600">
                <a:solidFill>
                  <a:schemeClr val="bg1"/>
                </a:solidFill>
                <a:latin typeface="微軟正黑體"/>
                <a:ea typeface="微軟正黑體"/>
                <a:cs typeface="Calibri"/>
              </a:rPr>
              <a:t> </a:t>
            </a:r>
            <a:r>
              <a:rPr lang="en-US" altLang="zh-CN" sz="1600" b="1">
                <a:solidFill>
                  <a:srgbClr val="FF0000"/>
                </a:solidFill>
                <a:latin typeface="微軟正黑體"/>
                <a:ea typeface="微軟正黑體"/>
                <a:cs typeface="Calibri"/>
              </a:rPr>
              <a:t>8-core</a:t>
            </a:r>
            <a:r>
              <a:rPr lang="zh-CN" altLang="en-US" sz="1600">
                <a:solidFill>
                  <a:schemeClr val="bg1"/>
                </a:solidFill>
                <a:latin typeface="微軟正黑體"/>
                <a:ea typeface="微軟正黑體"/>
                <a:cs typeface="Calibri"/>
              </a:rPr>
              <a:t>/</a:t>
            </a:r>
            <a:r>
              <a:rPr lang="en-US" altLang="zh-CN" sz="1600" b="1">
                <a:solidFill>
                  <a:srgbClr val="FF0000"/>
                </a:solidFill>
                <a:latin typeface="微軟正黑體"/>
                <a:ea typeface="微軟正黑體"/>
                <a:cs typeface="Calibri"/>
              </a:rPr>
              <a:t>16-thread</a:t>
            </a:r>
            <a:r>
              <a:rPr lang="zh-CN" altLang="en-US" sz="1600">
                <a:solidFill>
                  <a:schemeClr val="bg1"/>
                </a:solidFill>
                <a:latin typeface="微軟正黑體"/>
                <a:ea typeface="微軟正黑體"/>
                <a:cs typeface="Calibri"/>
              </a:rPr>
              <a:t>, </a:t>
            </a:r>
            <a:r>
              <a:rPr lang="en-US" altLang="zh-CN" sz="1600" b="1">
                <a:solidFill>
                  <a:srgbClr val="FF0000"/>
                </a:solidFill>
                <a:latin typeface="微軟正黑體"/>
                <a:ea typeface="微軟正黑體"/>
                <a:cs typeface="Calibri"/>
              </a:rPr>
              <a:t>3.4</a:t>
            </a:r>
            <a:r>
              <a:rPr lang="zh-CN" altLang="en-US" sz="1600" b="1">
                <a:solidFill>
                  <a:srgbClr val="FF0000"/>
                </a:solidFill>
                <a:latin typeface="微軟正黑體"/>
                <a:ea typeface="微軟正黑體"/>
                <a:cs typeface="Calibri"/>
              </a:rPr>
              <a:t> GHz </a:t>
            </a:r>
            <a:r>
              <a:rPr lang="zh-CN" altLang="en-US" sz="1600">
                <a:solidFill>
                  <a:schemeClr val="bg1"/>
                </a:solidFill>
                <a:latin typeface="微軟正黑體"/>
                <a:ea typeface="微軟正黑體"/>
                <a:cs typeface="Calibri"/>
              </a:rPr>
              <a:t>(Max. </a:t>
            </a:r>
            <a:r>
              <a:rPr lang="en-US" altLang="zh-CN" sz="1600">
                <a:solidFill>
                  <a:schemeClr val="bg1"/>
                </a:solidFill>
                <a:latin typeface="微軟正黑體"/>
                <a:ea typeface="微軟正黑體"/>
                <a:cs typeface="Calibri"/>
              </a:rPr>
              <a:t>5.0</a:t>
            </a:r>
            <a:r>
              <a:rPr lang="zh-TW" altLang="en-US" sz="1600">
                <a:solidFill>
                  <a:schemeClr val="bg1"/>
                </a:solidFill>
                <a:latin typeface="微軟正黑體"/>
                <a:ea typeface="微軟正黑體"/>
                <a:cs typeface="Calibri"/>
              </a:rPr>
              <a:t> </a:t>
            </a:r>
            <a:r>
              <a:rPr lang="zh-CN" altLang="en-US" sz="1600">
                <a:solidFill>
                  <a:schemeClr val="bg1"/>
                </a:solidFill>
                <a:latin typeface="微軟正黑體"/>
                <a:ea typeface="微軟正黑體"/>
                <a:cs typeface="Calibri"/>
              </a:rPr>
              <a:t>GHz)</a:t>
            </a:r>
          </a:p>
          <a:p>
            <a:pPr marL="179388" indent="-179388">
              <a:spcBef>
                <a:spcPts val="1600"/>
              </a:spcBef>
              <a:buClr>
                <a:schemeClr val="bg1"/>
              </a:buClr>
              <a:buFont typeface="Arial" panose="020B0604020202020204" pitchFamily="34" charset="0"/>
              <a:buChar char="•"/>
            </a:pPr>
            <a:r>
              <a:rPr lang="en-US" altLang="zh-CN" sz="1600" b="1">
                <a:solidFill>
                  <a:srgbClr val="FF0000"/>
                </a:solidFill>
                <a:latin typeface="微軟正黑體"/>
                <a:ea typeface="微軟正黑體"/>
                <a:cs typeface="Calibri"/>
              </a:rPr>
              <a:t>64</a:t>
            </a:r>
            <a:r>
              <a:rPr lang="zh-CN" altLang="en-US" sz="1600" b="1">
                <a:solidFill>
                  <a:srgbClr val="FF0000"/>
                </a:solidFill>
                <a:latin typeface="微軟正黑體"/>
                <a:ea typeface="微軟正黑體"/>
                <a:cs typeface="Calibri"/>
              </a:rPr>
              <a:t>GB </a:t>
            </a:r>
            <a:r>
              <a:rPr lang="zh-CN" altLang="en-US" sz="1600">
                <a:solidFill>
                  <a:schemeClr val="bg1"/>
                </a:solidFill>
                <a:latin typeface="微軟正黑體"/>
                <a:ea typeface="微軟正黑體"/>
                <a:cs typeface="Calibri"/>
              </a:rPr>
              <a:t>DDR4 </a:t>
            </a:r>
            <a:r>
              <a:rPr lang="en-US" altLang="zh-CN" sz="1600">
                <a:solidFill>
                  <a:schemeClr val="bg1"/>
                </a:solidFill>
                <a:latin typeface="微軟正黑體"/>
                <a:ea typeface="微軟正黑體"/>
                <a:cs typeface="Calibri"/>
              </a:rPr>
              <a:t>UDIMM ECC</a:t>
            </a:r>
            <a:r>
              <a:rPr lang="zh-TW" altLang="en-US" sz="1600">
                <a:solidFill>
                  <a:schemeClr val="bg1"/>
                </a:solidFill>
                <a:latin typeface="微軟正黑體"/>
                <a:ea typeface="微軟正黑體"/>
                <a:cs typeface="Calibri"/>
              </a:rPr>
              <a:t> </a:t>
            </a:r>
            <a:r>
              <a:rPr lang="en-US" altLang="zh-CN" sz="1600">
                <a:solidFill>
                  <a:schemeClr val="bg1"/>
                </a:solidFill>
                <a:latin typeface="微軟正黑體"/>
                <a:ea typeface="微軟正黑體"/>
                <a:cs typeface="Calibri"/>
              </a:rPr>
              <a:t>memory </a:t>
            </a:r>
            <a:r>
              <a:rPr lang="zh-CN" altLang="en-US" sz="1600">
                <a:solidFill>
                  <a:schemeClr val="bg1"/>
                </a:solidFill>
                <a:latin typeface="微軟正黑體"/>
                <a:ea typeface="微軟正黑體"/>
                <a:cs typeface="Calibri"/>
              </a:rPr>
              <a:t>(</a:t>
            </a:r>
            <a:r>
              <a:rPr lang="en-US" altLang="zh-CN" sz="1600">
                <a:solidFill>
                  <a:schemeClr val="bg1"/>
                </a:solidFill>
                <a:latin typeface="微軟正黑體"/>
                <a:ea typeface="微軟正黑體"/>
                <a:cs typeface="Calibri"/>
              </a:rPr>
              <a:t>4 x 16GB</a:t>
            </a:r>
            <a:r>
              <a:rPr lang="zh-CN" altLang="en-US" sz="1600">
                <a:solidFill>
                  <a:schemeClr val="bg1"/>
                </a:solidFill>
                <a:latin typeface="微軟正黑體"/>
                <a:ea typeface="微軟正黑體"/>
                <a:cs typeface="Calibri"/>
              </a:rPr>
              <a:t>)</a:t>
            </a:r>
            <a:endParaRPr lang="en-US" altLang="zh-CN" sz="1600">
              <a:solidFill>
                <a:schemeClr val="bg1"/>
              </a:solidFill>
              <a:latin typeface="微軟正黑體"/>
              <a:ea typeface="微軟正黑體"/>
              <a:cs typeface="Calibri"/>
            </a:endParaRPr>
          </a:p>
          <a:p>
            <a:pPr marL="179388" indent="-179388">
              <a:spcBef>
                <a:spcPts val="1600"/>
              </a:spcBef>
              <a:buClr>
                <a:schemeClr val="bg1"/>
              </a:buClr>
              <a:buFont typeface="Arial" panose="020B0604020202020204" pitchFamily="34" charset="0"/>
              <a:buChar char="•"/>
            </a:pPr>
            <a:r>
              <a:rPr lang="en-US" altLang="zh-CN" sz="1600">
                <a:solidFill>
                  <a:srgbClr val="FF0000"/>
                </a:solidFill>
                <a:latin typeface="微軟正黑體"/>
                <a:ea typeface="微軟正黑體"/>
                <a:cs typeface="Calibri"/>
              </a:rPr>
              <a:t>2 </a:t>
            </a:r>
            <a:r>
              <a:rPr lang="en-US" altLang="zh-CN" sz="1600">
                <a:solidFill>
                  <a:schemeClr val="bg1"/>
                </a:solidFill>
                <a:latin typeface="微軟正黑體"/>
                <a:ea typeface="微軟正黑體"/>
                <a:cs typeface="Calibri"/>
              </a:rPr>
              <a:t>x SFP28 25GbE ports (25GbE/10GbE/1GbE)</a:t>
            </a:r>
          </a:p>
        </p:txBody>
      </p:sp>
      <p:sp>
        <p:nvSpPr>
          <p:cNvPr id="10" name="文本框 3">
            <a:extLst>
              <a:ext uri="{FF2B5EF4-FFF2-40B4-BE49-F238E27FC236}">
                <a16:creationId xmlns:a16="http://schemas.microsoft.com/office/drawing/2014/main" id="{DE6BC4E6-1AD3-4DCF-B0AA-CD339CD74A00}"/>
              </a:ext>
            </a:extLst>
          </p:cNvPr>
          <p:cNvSpPr txBox="1"/>
          <p:nvPr/>
        </p:nvSpPr>
        <p:spPr>
          <a:xfrm>
            <a:off x="480055" y="4411071"/>
            <a:ext cx="5983202" cy="2133982"/>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spcBef>
                <a:spcPts val="1600"/>
              </a:spcBef>
            </a:pPr>
            <a:r>
              <a:rPr lang="en-US" altLang="zh-CN" sz="2667" b="1">
                <a:solidFill>
                  <a:schemeClr val="bg1"/>
                </a:solidFill>
                <a:latin typeface="微軟正黑體"/>
                <a:ea typeface="微軟正黑體"/>
              </a:rPr>
              <a:t>TS-h3088XU-RP-</a:t>
            </a:r>
            <a:r>
              <a:rPr lang="en-US" altLang="zh-CN" sz="2667" b="1">
                <a:solidFill>
                  <a:srgbClr val="FF0000"/>
                </a:solidFill>
                <a:latin typeface="微軟正黑體"/>
                <a:ea typeface="微軟正黑體"/>
              </a:rPr>
              <a:t>W1250</a:t>
            </a:r>
            <a:r>
              <a:rPr lang="en-US" altLang="zh-CN" sz="2667" b="1">
                <a:solidFill>
                  <a:schemeClr val="bg1"/>
                </a:solidFill>
                <a:latin typeface="微軟正黑體"/>
                <a:ea typeface="微軟正黑體"/>
              </a:rPr>
              <a:t>-</a:t>
            </a:r>
            <a:r>
              <a:rPr lang="en-US" altLang="zh-CN" sz="2667" b="1">
                <a:solidFill>
                  <a:srgbClr val="FF0000"/>
                </a:solidFill>
                <a:latin typeface="微軟正黑體"/>
                <a:ea typeface="微軟正黑體"/>
              </a:rPr>
              <a:t>32G</a:t>
            </a:r>
            <a:r>
              <a:rPr lang="zh-TW" altLang="en-US" sz="2667" b="1">
                <a:solidFill>
                  <a:srgbClr val="FA7100"/>
                </a:solidFill>
                <a:latin typeface="微軟正黑體"/>
                <a:ea typeface="微軟正黑體"/>
              </a:rPr>
              <a:t> </a:t>
            </a:r>
            <a:endParaRPr lang="zh-CN" altLang="en-US" sz="2667" b="1">
              <a:solidFill>
                <a:srgbClr val="FA7100"/>
              </a:solidFill>
              <a:latin typeface="微軟正黑體"/>
              <a:ea typeface="微軟正黑體"/>
            </a:endParaRPr>
          </a:p>
          <a:p>
            <a:pPr marL="179388" indent="-179388">
              <a:spcBef>
                <a:spcPts val="1600"/>
              </a:spcBef>
              <a:buClr>
                <a:schemeClr val="bg1"/>
              </a:buClr>
              <a:buFont typeface="Arial"/>
              <a:buChar char="•"/>
              <a:tabLst>
                <a:tab pos="239178" algn="l"/>
              </a:tabLst>
            </a:pPr>
            <a:r>
              <a:rPr lang="en-US" altLang="zh-CN" sz="1600">
                <a:solidFill>
                  <a:schemeClr val="bg1"/>
                </a:solidFill>
                <a:latin typeface="微軟正黑體"/>
                <a:ea typeface="微軟正黑體"/>
                <a:cs typeface="Calibri"/>
              </a:rPr>
              <a:t>Intel Xeon </a:t>
            </a:r>
            <a:r>
              <a:rPr lang="en-US" altLang="zh-CN" sz="1600" b="1">
                <a:solidFill>
                  <a:srgbClr val="FF0000"/>
                </a:solidFill>
                <a:latin typeface="微軟正黑體"/>
                <a:ea typeface="微軟正黑體"/>
                <a:cs typeface="Calibri"/>
              </a:rPr>
              <a:t>W-1250</a:t>
            </a:r>
            <a:r>
              <a:rPr lang="en-US" altLang="zh-CN" sz="1600">
                <a:solidFill>
                  <a:schemeClr val="bg1"/>
                </a:solidFill>
                <a:latin typeface="微軟正黑體"/>
                <a:ea typeface="微軟正黑體"/>
                <a:cs typeface="Calibri"/>
              </a:rPr>
              <a:t> </a:t>
            </a:r>
            <a:r>
              <a:rPr lang="en-US" altLang="zh-CN" sz="1600" b="1">
                <a:solidFill>
                  <a:srgbClr val="FF0000"/>
                </a:solidFill>
                <a:latin typeface="微軟正黑體"/>
                <a:ea typeface="微軟正黑體"/>
                <a:cs typeface="Calibri"/>
              </a:rPr>
              <a:t>6-core</a:t>
            </a:r>
            <a:r>
              <a:rPr lang="zh-CN" altLang="en-US" sz="1600">
                <a:solidFill>
                  <a:schemeClr val="bg1"/>
                </a:solidFill>
                <a:latin typeface="微軟正黑體"/>
                <a:ea typeface="微軟正黑體"/>
                <a:cs typeface="Calibri"/>
              </a:rPr>
              <a:t>/</a:t>
            </a:r>
            <a:r>
              <a:rPr lang="en-US" altLang="zh-CN" sz="1600" b="1">
                <a:solidFill>
                  <a:srgbClr val="FF0000"/>
                </a:solidFill>
                <a:latin typeface="微軟正黑體"/>
                <a:ea typeface="微軟正黑體"/>
                <a:cs typeface="Calibri"/>
              </a:rPr>
              <a:t>12-thread</a:t>
            </a:r>
            <a:r>
              <a:rPr lang="zh-CN" altLang="en-US" sz="1600">
                <a:solidFill>
                  <a:schemeClr val="bg1"/>
                </a:solidFill>
                <a:latin typeface="微軟正黑體"/>
                <a:ea typeface="微軟正黑體"/>
                <a:cs typeface="Calibri"/>
              </a:rPr>
              <a:t>,</a:t>
            </a:r>
            <a:r>
              <a:rPr lang="en-US" altLang="zh-CN" sz="1600">
                <a:solidFill>
                  <a:schemeClr val="bg1"/>
                </a:solidFill>
                <a:latin typeface="微軟正黑體"/>
                <a:ea typeface="微軟正黑體"/>
                <a:cs typeface="Calibri"/>
              </a:rPr>
              <a:t> </a:t>
            </a:r>
            <a:r>
              <a:rPr lang="en-US" altLang="zh-CN" sz="1600" b="1">
                <a:solidFill>
                  <a:srgbClr val="FF0000"/>
                </a:solidFill>
                <a:latin typeface="微軟正黑體"/>
                <a:ea typeface="微軟正黑體"/>
                <a:cs typeface="Calibri"/>
              </a:rPr>
              <a:t>3.3</a:t>
            </a:r>
            <a:r>
              <a:rPr lang="zh-CN" altLang="en-US" sz="1600" b="1">
                <a:solidFill>
                  <a:srgbClr val="FF0000"/>
                </a:solidFill>
                <a:latin typeface="微軟正黑體"/>
                <a:ea typeface="微軟正黑體"/>
                <a:cs typeface="Calibri"/>
              </a:rPr>
              <a:t> GH</a:t>
            </a:r>
            <a:r>
              <a:rPr lang="en-US" altLang="zh-CN" sz="1600" b="1">
                <a:solidFill>
                  <a:srgbClr val="FF0000"/>
                </a:solidFill>
                <a:latin typeface="微軟正黑體"/>
                <a:ea typeface="微軟正黑體"/>
                <a:cs typeface="Calibri"/>
              </a:rPr>
              <a:t>z</a:t>
            </a:r>
            <a:r>
              <a:rPr lang="zh-CN" altLang="en-US" sz="1600" b="1">
                <a:solidFill>
                  <a:srgbClr val="FF0000"/>
                </a:solidFill>
                <a:latin typeface="微軟正黑體"/>
                <a:ea typeface="微軟正黑體"/>
                <a:cs typeface="Calibri"/>
              </a:rPr>
              <a:t> </a:t>
            </a:r>
            <a:r>
              <a:rPr lang="zh-CN" altLang="en-US" sz="1600">
                <a:solidFill>
                  <a:schemeClr val="bg1"/>
                </a:solidFill>
                <a:latin typeface="微軟正黑體"/>
                <a:ea typeface="微軟正黑體"/>
                <a:cs typeface="Calibri"/>
              </a:rPr>
              <a:t>(Max. </a:t>
            </a:r>
            <a:r>
              <a:rPr lang="en-US" altLang="zh-CN" sz="1600">
                <a:solidFill>
                  <a:schemeClr val="bg1"/>
                </a:solidFill>
                <a:latin typeface="微軟正黑體"/>
                <a:ea typeface="微軟正黑體"/>
                <a:cs typeface="Calibri"/>
              </a:rPr>
              <a:t>4.7</a:t>
            </a:r>
            <a:r>
              <a:rPr lang="zh-TW" altLang="en-US" sz="1600">
                <a:solidFill>
                  <a:schemeClr val="bg1"/>
                </a:solidFill>
                <a:latin typeface="微軟正黑體"/>
                <a:ea typeface="微軟正黑體"/>
                <a:cs typeface="Calibri"/>
              </a:rPr>
              <a:t> </a:t>
            </a:r>
            <a:r>
              <a:rPr lang="zh-CN" altLang="en-US" sz="1600">
                <a:solidFill>
                  <a:schemeClr val="bg1"/>
                </a:solidFill>
                <a:latin typeface="微軟正黑體"/>
                <a:ea typeface="微軟正黑體"/>
                <a:cs typeface="Calibri"/>
              </a:rPr>
              <a:t>GHz)</a:t>
            </a:r>
          </a:p>
          <a:p>
            <a:pPr marL="179388" indent="-179388">
              <a:spcBef>
                <a:spcPts val="1600"/>
              </a:spcBef>
              <a:buClr>
                <a:schemeClr val="bg1"/>
              </a:buClr>
              <a:buFont typeface="Arial" panose="020B0604020202020204" pitchFamily="34" charset="0"/>
              <a:buChar char="•"/>
            </a:pPr>
            <a:r>
              <a:rPr lang="en-US" altLang="zh-CN" sz="1600" b="1">
                <a:solidFill>
                  <a:srgbClr val="FF0000"/>
                </a:solidFill>
                <a:latin typeface="微軟正黑體"/>
                <a:ea typeface="微軟正黑體"/>
                <a:cs typeface="Calibri"/>
              </a:rPr>
              <a:t>32</a:t>
            </a:r>
            <a:r>
              <a:rPr lang="zh-CN" altLang="en-US" sz="1600" b="1">
                <a:solidFill>
                  <a:srgbClr val="FF0000"/>
                </a:solidFill>
                <a:latin typeface="微軟正黑體"/>
                <a:ea typeface="微軟正黑體"/>
                <a:cs typeface="Calibri"/>
              </a:rPr>
              <a:t>GB </a:t>
            </a:r>
            <a:r>
              <a:rPr lang="zh-CN" altLang="en-US" sz="1600">
                <a:solidFill>
                  <a:schemeClr val="bg1"/>
                </a:solidFill>
                <a:latin typeface="微軟正黑體"/>
                <a:ea typeface="微軟正黑體"/>
                <a:cs typeface="Calibri"/>
              </a:rPr>
              <a:t>DDR4</a:t>
            </a:r>
            <a:r>
              <a:rPr lang="en-US" altLang="zh-CN" sz="1600">
                <a:solidFill>
                  <a:schemeClr val="bg1"/>
                </a:solidFill>
                <a:latin typeface="微軟正黑體"/>
                <a:ea typeface="微軟正黑體"/>
                <a:cs typeface="Calibri"/>
              </a:rPr>
              <a:t> UDIMM ECC memory </a:t>
            </a:r>
            <a:r>
              <a:rPr lang="zh-CN" altLang="en-US" sz="1600">
                <a:solidFill>
                  <a:schemeClr val="bg1"/>
                </a:solidFill>
                <a:latin typeface="微軟正黑體"/>
                <a:ea typeface="微軟正黑體"/>
                <a:cs typeface="Calibri"/>
              </a:rPr>
              <a:t>(</a:t>
            </a:r>
            <a:r>
              <a:rPr lang="en-US" altLang="zh-CN" sz="1600">
                <a:solidFill>
                  <a:schemeClr val="bg1"/>
                </a:solidFill>
                <a:latin typeface="微軟正黑體"/>
                <a:ea typeface="微軟正黑體"/>
                <a:cs typeface="Calibri"/>
              </a:rPr>
              <a:t>2 x 16GB</a:t>
            </a:r>
            <a:r>
              <a:rPr lang="zh-CN" altLang="en-US" sz="1600">
                <a:solidFill>
                  <a:schemeClr val="bg1"/>
                </a:solidFill>
                <a:latin typeface="微軟正黑體"/>
                <a:ea typeface="微軟正黑體"/>
                <a:cs typeface="Calibri"/>
              </a:rPr>
              <a:t>)</a:t>
            </a:r>
            <a:endParaRPr lang="en-US" altLang="zh-CN" sz="1600">
              <a:solidFill>
                <a:schemeClr val="bg1"/>
              </a:solidFill>
              <a:latin typeface="微軟正黑體"/>
              <a:ea typeface="微軟正黑體"/>
              <a:cs typeface="Calibri"/>
            </a:endParaRPr>
          </a:p>
          <a:p>
            <a:pPr marL="179388" indent="-179388">
              <a:spcBef>
                <a:spcPts val="1600"/>
              </a:spcBef>
              <a:buClr>
                <a:schemeClr val="bg1"/>
              </a:buClr>
              <a:buFont typeface="Arial" panose="020B0604020202020204" pitchFamily="34" charset="0"/>
              <a:buChar char="•"/>
            </a:pPr>
            <a:r>
              <a:rPr lang="en-US" altLang="zh-CN" sz="1600">
                <a:latin typeface="微軟正黑體"/>
                <a:ea typeface="微軟正黑體"/>
                <a:cs typeface="Calibri"/>
              </a:rPr>
              <a:t> </a:t>
            </a:r>
            <a:r>
              <a:rPr lang="en-US" altLang="zh-CN" sz="1600" b="1">
                <a:solidFill>
                  <a:srgbClr val="FF0000"/>
                </a:solidFill>
                <a:latin typeface="微軟正黑體"/>
                <a:ea typeface="微軟正黑體"/>
                <a:cs typeface="Calibri"/>
              </a:rPr>
              <a:t>2</a:t>
            </a:r>
            <a:r>
              <a:rPr lang="en-US" altLang="zh-CN" sz="1600">
                <a:latin typeface="微軟正黑體"/>
                <a:ea typeface="微軟正黑體"/>
                <a:cs typeface="Calibri"/>
              </a:rPr>
              <a:t> </a:t>
            </a:r>
            <a:r>
              <a:rPr lang="en-US" altLang="zh-CN" sz="1600">
                <a:solidFill>
                  <a:schemeClr val="bg1"/>
                </a:solidFill>
                <a:latin typeface="微軟正黑體"/>
                <a:ea typeface="微軟正黑體"/>
                <a:cs typeface="Calibri"/>
              </a:rPr>
              <a:t>x SFP28 25GbE ports (25GbE/10GbE/1GbE)</a:t>
            </a:r>
          </a:p>
        </p:txBody>
      </p:sp>
      <p:pic>
        <p:nvPicPr>
          <p:cNvPr id="6" name="圖片 5" descr="一張含有 電腦, 烤箱, 坐, 微波爐 的圖片&#10;&#10;自動產生的描述">
            <a:extLst>
              <a:ext uri="{FF2B5EF4-FFF2-40B4-BE49-F238E27FC236}">
                <a16:creationId xmlns:a16="http://schemas.microsoft.com/office/drawing/2014/main" id="{02B90570-3492-4353-8143-6B873F156F78}"/>
              </a:ext>
            </a:extLst>
          </p:cNvPr>
          <p:cNvPicPr>
            <a:picLocks noChangeAspect="1"/>
          </p:cNvPicPr>
          <p:nvPr/>
        </p:nvPicPr>
        <p:blipFill rotWithShape="1">
          <a:blip r:embed="rId4">
            <a:extLst>
              <a:ext uri="{28A0092B-C50C-407E-A947-70E740481C1C}">
                <a14:useLocalDpi xmlns:a14="http://schemas.microsoft.com/office/drawing/2010/main" val="0"/>
              </a:ext>
            </a:extLst>
          </a:blip>
          <a:srcRect r="39680"/>
          <a:stretch/>
        </p:blipFill>
        <p:spPr>
          <a:xfrm>
            <a:off x="6818941" y="3092040"/>
            <a:ext cx="5373059" cy="3605793"/>
          </a:xfrm>
          <a:prstGeom prst="rect">
            <a:avLst/>
          </a:prstGeom>
        </p:spPr>
      </p:pic>
      <p:pic>
        <p:nvPicPr>
          <p:cNvPr id="8" name="圖片 7">
            <a:extLst>
              <a:ext uri="{FF2B5EF4-FFF2-40B4-BE49-F238E27FC236}">
                <a16:creationId xmlns:a16="http://schemas.microsoft.com/office/drawing/2014/main" id="{50D80922-FE86-45AF-AF56-EC72602A6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118" y="2375616"/>
            <a:ext cx="860826" cy="866107"/>
          </a:xfrm>
          <a:prstGeom prst="rect">
            <a:avLst/>
          </a:prstGeom>
        </p:spPr>
      </p:pic>
    </p:spTree>
    <p:extLst>
      <p:ext uri="{BB962C8B-B14F-4D97-AF65-F5344CB8AC3E}">
        <p14:creationId xmlns:p14="http://schemas.microsoft.com/office/powerpoint/2010/main" val="1384744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DDA67091-28F5-47F9-B88A-104732BCC7EC}"/>
              </a:ext>
            </a:extLst>
          </p:cNvPr>
          <p:cNvSpPr/>
          <p:nvPr/>
        </p:nvSpPr>
        <p:spPr>
          <a:xfrm>
            <a:off x="161927" y="3859163"/>
            <a:ext cx="11843260" cy="2526328"/>
          </a:xfrm>
          <a:prstGeom prst="roundRect">
            <a:avLst>
              <a:gd name="adj" fmla="val 1715"/>
            </a:avLst>
          </a:prstGeom>
          <a:gradFill>
            <a:gsLst>
              <a:gs pos="100000">
                <a:srgbClr val="4E97AC"/>
              </a:gs>
              <a:gs pos="53000">
                <a:srgbClr val="01336A"/>
              </a:gs>
            </a:gsLst>
            <a:lin ang="5400000" scaled="1"/>
          </a:gradFill>
          <a:ln>
            <a:gradFill>
              <a:gsLst>
                <a:gs pos="0">
                  <a:srgbClr val="08FFFF"/>
                </a:gs>
                <a:gs pos="100000">
                  <a:schemeClr val="accent4"/>
                </a:gs>
              </a:gsLst>
              <a:lin ang="5400000" scaled="1"/>
            </a:gradFill>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3" name="矩形: 圓角 8">
            <a:extLst>
              <a:ext uri="{FF2B5EF4-FFF2-40B4-BE49-F238E27FC236}">
                <a16:creationId xmlns:a16="http://schemas.microsoft.com/office/drawing/2014/main" id="{30F09106-61DE-4CB6-BD13-8FAB06E025F8}"/>
              </a:ext>
            </a:extLst>
          </p:cNvPr>
          <p:cNvSpPr/>
          <p:nvPr/>
        </p:nvSpPr>
        <p:spPr>
          <a:xfrm>
            <a:off x="5933769" y="2177879"/>
            <a:ext cx="6017988" cy="1321867"/>
          </a:xfrm>
          <a:prstGeom prst="roundRect">
            <a:avLst>
              <a:gd name="adj" fmla="val 843"/>
            </a:avLst>
          </a:prstGeom>
          <a:solidFill>
            <a:schemeClr val="bg1">
              <a:alpha val="83000"/>
            </a:schemeClr>
          </a:solidFill>
          <a:ln w="19050">
            <a:solidFill>
              <a:schemeClr val="accent1">
                <a:lumMod val="20000"/>
                <a:lumOff val="80000"/>
              </a:schemeClr>
            </a:solidFill>
          </a:ln>
          <a:effectLst>
            <a:outerShdw blurRad="279400" dist="139700" dir="252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A5D1FB43-94E8-4AAF-AB14-426164AFB321}"/>
              </a:ext>
            </a:extLst>
          </p:cNvPr>
          <p:cNvSpPr>
            <a:spLocks noGrp="1"/>
          </p:cNvSpPr>
          <p:nvPr>
            <p:ph type="title"/>
          </p:nvPr>
        </p:nvSpPr>
        <p:spPr>
          <a:xfrm>
            <a:off x="161927" y="1"/>
            <a:ext cx="11910802" cy="1690688"/>
          </a:xfrm>
        </p:spPr>
        <p:txBody>
          <a:bodyPr>
            <a:noAutofit/>
          </a:bodyPr>
          <a:lstStyle/>
          <a:p>
            <a:pPr>
              <a:lnSpc>
                <a:spcPts val="5100"/>
              </a:lnSpc>
            </a:pPr>
            <a:r>
              <a:rPr lang="zh-TW" altLang="zh-TW" sz="4000">
                <a:latin typeface="Arial" panose="020B0604020202020204" pitchFamily="34" charset="0"/>
                <a:ea typeface="微軟正黑體"/>
                <a:cs typeface="Arial" panose="020B0604020202020204" pitchFamily="34" charset="0"/>
              </a:rPr>
              <a:t>Amazing massive storage</a:t>
            </a:r>
            <a:r>
              <a:rPr lang="en-US" altLang="zh-TW" sz="4000">
                <a:latin typeface="Arial" panose="020B0604020202020204" pitchFamily="34" charset="0"/>
                <a:ea typeface="微軟正黑體"/>
                <a:cs typeface="Arial" panose="020B0604020202020204" pitchFamily="34" charset="0"/>
              </a:rPr>
              <a:t>: </a:t>
            </a:r>
            <a:br>
              <a:rPr lang="zh-TW" altLang="en-US" sz="3600">
                <a:latin typeface="Arial" panose="020B0604020202020204" pitchFamily="34" charset="0"/>
                <a:ea typeface="微軟正黑體"/>
                <a:cs typeface="Arial" panose="020B0604020202020204" pitchFamily="34" charset="0"/>
              </a:rPr>
            </a:br>
            <a:r>
              <a:rPr lang="zh-TW" altLang="en-US" sz="360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The</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best</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data</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carrier</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of</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big</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data</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analysis/edge</a:t>
            </a:r>
            <a:r>
              <a:rPr lang="zh-TW" altLang="en-US" sz="2800" b="0">
                <a:latin typeface="Arial" panose="020B0604020202020204" pitchFamily="34" charset="0"/>
                <a:ea typeface="微軟正黑體"/>
                <a:cs typeface="Arial" panose="020B0604020202020204" pitchFamily="34" charset="0"/>
              </a:rPr>
              <a:t> </a:t>
            </a:r>
            <a:r>
              <a:rPr lang="en-US" altLang="zh-TW" sz="2800" b="0">
                <a:latin typeface="Arial" panose="020B0604020202020204" pitchFamily="34" charset="0"/>
                <a:ea typeface="微軟正黑體"/>
                <a:cs typeface="Arial" panose="020B0604020202020204" pitchFamily="34" charset="0"/>
              </a:rPr>
              <a:t>com</a:t>
            </a:r>
            <a:r>
              <a:rPr lang="zh-TW" altLang="zh-TW" sz="2800" b="0">
                <a:latin typeface="Arial" panose="020B0604020202020204" pitchFamily="34" charset="0"/>
                <a:ea typeface="微軟正黑體"/>
                <a:cs typeface="Arial" panose="020B0604020202020204" pitchFamily="34" charset="0"/>
              </a:rPr>
              <a:t>putin</a:t>
            </a:r>
            <a:r>
              <a:rPr lang="en-US" altLang="zh-TW" sz="2800" b="0">
                <a:latin typeface="Arial" panose="020B0604020202020204" pitchFamily="34" charset="0"/>
                <a:ea typeface="微軟正黑體"/>
                <a:cs typeface="Arial" panose="020B0604020202020204" pitchFamily="34" charset="0"/>
              </a:rPr>
              <a:t>g/AI</a:t>
            </a:r>
            <a:r>
              <a:rPr lang="zh-TW" altLang="en-US" sz="2800" b="0">
                <a:latin typeface="Arial" panose="020B0604020202020204" pitchFamily="34" charset="0"/>
                <a:ea typeface="微軟正黑體"/>
                <a:cs typeface="Arial" panose="020B0604020202020204" pitchFamily="34" charset="0"/>
              </a:rPr>
              <a:t> </a:t>
            </a:r>
            <a:r>
              <a:rPr lang="zh-TW" altLang="zh-TW" sz="2800" b="0">
                <a:latin typeface="Arial" panose="020B0604020202020204" pitchFamily="34" charset="0"/>
                <a:ea typeface="微軟正黑體"/>
                <a:cs typeface="Arial" panose="020B0604020202020204" pitchFamily="34" charset="0"/>
              </a:rPr>
              <a:t>inference</a:t>
            </a:r>
            <a:endParaRPr lang="zh-TW" altLang="en-US" sz="2400">
              <a:latin typeface="Arial" panose="020B0604020202020204" pitchFamily="34" charset="0"/>
              <a:ea typeface="微軟正黑體"/>
              <a:cs typeface="Arial" panose="020B0604020202020204" pitchFamily="34" charset="0"/>
            </a:endParaRPr>
          </a:p>
        </p:txBody>
      </p:sp>
      <p:sp>
        <p:nvSpPr>
          <p:cNvPr id="155" name="矩形: 圓角 154">
            <a:extLst>
              <a:ext uri="{FF2B5EF4-FFF2-40B4-BE49-F238E27FC236}">
                <a16:creationId xmlns:a16="http://schemas.microsoft.com/office/drawing/2014/main" id="{D62A5D04-BEE1-498B-94BC-A50860DE6354}"/>
              </a:ext>
            </a:extLst>
          </p:cNvPr>
          <p:cNvSpPr/>
          <p:nvPr/>
        </p:nvSpPr>
        <p:spPr>
          <a:xfrm>
            <a:off x="2983416" y="6112038"/>
            <a:ext cx="2798080" cy="416565"/>
          </a:xfrm>
          <a:prstGeom prst="roundRect">
            <a:avLst>
              <a:gd name="adj" fmla="val 50000"/>
            </a:avLst>
          </a:prstGeom>
          <a:gradFill>
            <a:gsLst>
              <a:gs pos="100000">
                <a:srgbClr val="FD8F3D"/>
              </a:gs>
              <a:gs pos="0">
                <a:srgbClr val="FFFC0C"/>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FE59C6E7-BD56-4F3E-89CB-23F586FB5ACB}"/>
              </a:ext>
            </a:extLst>
          </p:cNvPr>
          <p:cNvSpPr/>
          <p:nvPr/>
        </p:nvSpPr>
        <p:spPr>
          <a:xfrm>
            <a:off x="3244332" y="6094563"/>
            <a:ext cx="2173031" cy="469039"/>
          </a:xfrm>
          <a:prstGeom prst="rect">
            <a:avLst/>
          </a:prstGeom>
        </p:spPr>
        <p:txBody>
          <a:bodyPr wrap="none" lIns="121920" tIns="60960" rIns="121920" bIns="60960" anchor="t">
            <a:spAutoFit/>
          </a:bodyPr>
          <a:lstStyle/>
          <a:p>
            <a:pPr lvl="0" algn="ctr">
              <a:lnSpc>
                <a:spcPct val="115000"/>
              </a:lnSpc>
            </a:pPr>
            <a:r>
              <a:rPr lang="en-US" altLang="zh-TW" sz="2133" b="1">
                <a:latin typeface="Arial" panose="020B0604020202020204" pitchFamily="34" charset="0"/>
                <a:ea typeface="新細明體"/>
                <a:cs typeface="Arial" panose="020B0604020202020204" pitchFamily="34" charset="0"/>
                <a:sym typeface="Arial"/>
              </a:rPr>
              <a:t>Deep Learning</a:t>
            </a:r>
            <a:endParaRPr lang="en-US" altLang="zh-TW" sz="2133" b="1">
              <a:latin typeface="Arial" panose="020B0604020202020204" pitchFamily="34" charset="0"/>
              <a:ea typeface="新細明體"/>
              <a:cs typeface="Arial" panose="020B0604020202020204" pitchFamily="34" charset="0"/>
            </a:endParaRPr>
          </a:p>
        </p:txBody>
      </p:sp>
      <p:sp>
        <p:nvSpPr>
          <p:cNvPr id="158" name="矩形 157">
            <a:extLst>
              <a:ext uri="{FF2B5EF4-FFF2-40B4-BE49-F238E27FC236}">
                <a16:creationId xmlns:a16="http://schemas.microsoft.com/office/drawing/2014/main" id="{9DDA0DDE-9E77-4AC1-A367-FE83A959D547}"/>
              </a:ext>
            </a:extLst>
          </p:cNvPr>
          <p:cNvSpPr/>
          <p:nvPr/>
        </p:nvSpPr>
        <p:spPr>
          <a:xfrm>
            <a:off x="478806" y="2733631"/>
            <a:ext cx="649383" cy="732167"/>
          </a:xfrm>
          <a:prstGeom prst="rect">
            <a:avLst/>
          </a:prstGeom>
          <a:solidFill>
            <a:schemeClr val="accent1">
              <a:lumMod val="50000"/>
              <a:alpha val="59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Arial" panose="020B0604020202020204" pitchFamily="34" charset="0"/>
              <a:cs typeface="Arial" panose="020B0604020202020204" pitchFamily="34" charset="0"/>
            </a:endParaRPr>
          </a:p>
        </p:txBody>
      </p:sp>
      <p:pic>
        <p:nvPicPr>
          <p:cNvPr id="7" name="圖形 6">
            <a:extLst>
              <a:ext uri="{FF2B5EF4-FFF2-40B4-BE49-F238E27FC236}">
                <a16:creationId xmlns:a16="http://schemas.microsoft.com/office/drawing/2014/main" id="{7C1B5773-7449-4856-8C7F-7F85FDAE2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12861" y="3702334"/>
            <a:ext cx="3559868" cy="2683156"/>
          </a:xfrm>
          <a:prstGeom prst="rect">
            <a:avLst/>
          </a:prstGeom>
          <a:effectLst>
            <a:outerShdw blurRad="165100" dist="127000" dir="4860000" algn="tl" rotWithShape="0">
              <a:prstClr val="black">
                <a:alpha val="65000"/>
              </a:prstClr>
            </a:outerShdw>
          </a:effectLst>
        </p:spPr>
      </p:pic>
      <p:grpSp>
        <p:nvGrpSpPr>
          <p:cNvPr id="105" name="群組 104">
            <a:extLst>
              <a:ext uri="{FF2B5EF4-FFF2-40B4-BE49-F238E27FC236}">
                <a16:creationId xmlns:a16="http://schemas.microsoft.com/office/drawing/2014/main" id="{67B1C722-1A81-4137-ACC1-6DE815DF3F72}"/>
              </a:ext>
            </a:extLst>
          </p:cNvPr>
          <p:cNvGrpSpPr/>
          <p:nvPr/>
        </p:nvGrpSpPr>
        <p:grpSpPr>
          <a:xfrm>
            <a:off x="10389449" y="1466295"/>
            <a:ext cx="1924484" cy="2053279"/>
            <a:chOff x="9586675" y="2847073"/>
            <a:chExt cx="1407777" cy="1489118"/>
          </a:xfrm>
        </p:grpSpPr>
        <p:pic>
          <p:nvPicPr>
            <p:cNvPr id="112" name="圖片 111" descr="一張含有 時鐘 的圖片&#10;&#10;自動產生的描述">
              <a:extLst>
                <a:ext uri="{FF2B5EF4-FFF2-40B4-BE49-F238E27FC236}">
                  <a16:creationId xmlns:a16="http://schemas.microsoft.com/office/drawing/2014/main" id="{D47FC64B-5D2D-4B57-9858-A278B681C6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54436" y="3716401"/>
              <a:ext cx="484184" cy="619790"/>
            </a:xfrm>
            <a:prstGeom prst="rect">
              <a:avLst/>
            </a:prstGeom>
          </p:spPr>
        </p:pic>
        <p:pic>
          <p:nvPicPr>
            <p:cNvPr id="113" name="圖片 112">
              <a:extLst>
                <a:ext uri="{FF2B5EF4-FFF2-40B4-BE49-F238E27FC236}">
                  <a16:creationId xmlns:a16="http://schemas.microsoft.com/office/drawing/2014/main" id="{24839D27-F361-4449-BDE7-3AE438A72A3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586675" y="2847073"/>
              <a:ext cx="1407777" cy="1355750"/>
            </a:xfrm>
            <a:prstGeom prst="rect">
              <a:avLst/>
            </a:prstGeom>
          </p:spPr>
        </p:pic>
      </p:grpSp>
      <p:sp>
        <p:nvSpPr>
          <p:cNvPr id="18" name="Rectangle 3">
            <a:extLst>
              <a:ext uri="{FF2B5EF4-FFF2-40B4-BE49-F238E27FC236}">
                <a16:creationId xmlns:a16="http://schemas.microsoft.com/office/drawing/2014/main" id="{65F5C374-70F2-46E2-9B85-6C5CA5FBFF9C}"/>
              </a:ext>
            </a:extLst>
          </p:cNvPr>
          <p:cNvSpPr/>
          <p:nvPr/>
        </p:nvSpPr>
        <p:spPr>
          <a:xfrm>
            <a:off x="6434103" y="2319844"/>
            <a:ext cx="5040117" cy="10481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r>
              <a:rPr lang="en-US" altLang="zh-TW" sz="2400">
                <a:solidFill>
                  <a:srgbClr val="0070C0"/>
                </a:solidFill>
                <a:latin typeface="Arial" panose="020B0604020202020204" pitchFamily="34" charset="0"/>
                <a:ea typeface="Microsoft JhengHei"/>
                <a:cs typeface="Arial" panose="020B0604020202020204" pitchFamily="34" charset="0"/>
              </a:rPr>
              <a:t>Only PB-level shared folder is enough to store the huge data matrix.</a:t>
            </a:r>
          </a:p>
        </p:txBody>
      </p:sp>
      <p:pic>
        <p:nvPicPr>
          <p:cNvPr id="21" name="圖片 20">
            <a:extLst>
              <a:ext uri="{FF2B5EF4-FFF2-40B4-BE49-F238E27FC236}">
                <a16:creationId xmlns:a16="http://schemas.microsoft.com/office/drawing/2014/main" id="{B741E603-EDCA-46F6-B422-98BA70697C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63" y="3659267"/>
            <a:ext cx="6891675" cy="804036"/>
          </a:xfrm>
          <a:prstGeom prst="rect">
            <a:avLst/>
          </a:prstGeom>
        </p:spPr>
      </p:pic>
      <p:pic>
        <p:nvPicPr>
          <p:cNvPr id="22" name="圖片 21" descr="一張含有 電腦, 鍵盤, 電子用品, 監視器 的圖片&#10;&#10;自動產生的描述">
            <a:extLst>
              <a:ext uri="{FF2B5EF4-FFF2-40B4-BE49-F238E27FC236}">
                <a16:creationId xmlns:a16="http://schemas.microsoft.com/office/drawing/2014/main" id="{2607A85A-8C1C-4A7D-B95A-F789EEFF58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6" y="2635271"/>
            <a:ext cx="6556587" cy="1465397"/>
          </a:xfrm>
          <a:prstGeom prst="rect">
            <a:avLst/>
          </a:prstGeom>
        </p:spPr>
      </p:pic>
      <p:grpSp>
        <p:nvGrpSpPr>
          <p:cNvPr id="26" name="群組 25">
            <a:extLst>
              <a:ext uri="{FF2B5EF4-FFF2-40B4-BE49-F238E27FC236}">
                <a16:creationId xmlns:a16="http://schemas.microsoft.com/office/drawing/2014/main" id="{E2BB969D-9891-4FC2-AE25-7D8CB59CE987}"/>
              </a:ext>
            </a:extLst>
          </p:cNvPr>
          <p:cNvGrpSpPr/>
          <p:nvPr/>
        </p:nvGrpSpPr>
        <p:grpSpPr>
          <a:xfrm>
            <a:off x="338667" y="4287624"/>
            <a:ext cx="8242091" cy="1632363"/>
            <a:chOff x="166698" y="3165907"/>
            <a:chExt cx="6299350" cy="1247599"/>
          </a:xfrm>
        </p:grpSpPr>
        <p:sp>
          <p:nvSpPr>
            <p:cNvPr id="9" name="Google Shape;121;p15">
              <a:extLst>
                <a:ext uri="{FF2B5EF4-FFF2-40B4-BE49-F238E27FC236}">
                  <a16:creationId xmlns:a16="http://schemas.microsoft.com/office/drawing/2014/main" id="{137C7C6E-8C0E-4189-84FE-5072A2A35B17}"/>
                </a:ext>
              </a:extLst>
            </p:cNvPr>
            <p:cNvSpPr/>
            <p:nvPr/>
          </p:nvSpPr>
          <p:spPr>
            <a:xfrm>
              <a:off x="297593" y="4128558"/>
              <a:ext cx="1011268" cy="264203"/>
            </a:xfrm>
            <a:prstGeom prst="rect">
              <a:avLst/>
            </a:prstGeom>
            <a:noFill/>
            <a:ln>
              <a:noFill/>
            </a:ln>
          </p:spPr>
          <p:txBody>
            <a:bodyPr spcFirstLastPara="1" wrap="square" lIns="91425" tIns="45700" rIns="91425" bIns="45700" anchor="ctr" anchorCtr="0">
              <a:noAutofit/>
            </a:bodyPr>
            <a:lstStyle/>
            <a:p>
              <a:pPr algn="ctr"/>
              <a:r>
                <a:rPr lang="en-US">
                  <a:solidFill>
                    <a:schemeClr val="lt1"/>
                  </a:solidFill>
                  <a:latin typeface="Arial" panose="020B0604020202020204" pitchFamily="34" charset="0"/>
                  <a:ea typeface="Arial"/>
                  <a:cs typeface="Arial" panose="020B0604020202020204" pitchFamily="34" charset="0"/>
                  <a:sym typeface="Arial"/>
                </a:rPr>
                <a:t>Data</a:t>
              </a:r>
              <a:endParaRPr>
                <a:solidFill>
                  <a:schemeClr val="lt1"/>
                </a:solidFill>
                <a:latin typeface="Arial" panose="020B0604020202020204" pitchFamily="34" charset="0"/>
                <a:ea typeface="Arial"/>
                <a:cs typeface="Arial" panose="020B0604020202020204" pitchFamily="34" charset="0"/>
                <a:sym typeface="Arial"/>
              </a:endParaRPr>
            </a:p>
          </p:txBody>
        </p:sp>
        <p:sp>
          <p:nvSpPr>
            <p:cNvPr id="10" name="Google Shape;117;p15">
              <a:extLst>
                <a:ext uri="{FF2B5EF4-FFF2-40B4-BE49-F238E27FC236}">
                  <a16:creationId xmlns:a16="http://schemas.microsoft.com/office/drawing/2014/main" id="{8D3F488C-282A-41D9-92C1-E3F613E109B5}"/>
                </a:ext>
              </a:extLst>
            </p:cNvPr>
            <p:cNvSpPr/>
            <p:nvPr/>
          </p:nvSpPr>
          <p:spPr>
            <a:xfrm>
              <a:off x="2063652" y="4149303"/>
              <a:ext cx="967730" cy="264203"/>
            </a:xfrm>
            <a:prstGeom prst="rect">
              <a:avLst/>
            </a:prstGeom>
            <a:noFill/>
            <a:ln>
              <a:noFill/>
            </a:ln>
          </p:spPr>
          <p:txBody>
            <a:bodyPr spcFirstLastPara="1" wrap="square" lIns="91425" tIns="45700" rIns="91425" bIns="45700" anchor="ctr" anchorCtr="0">
              <a:noAutofit/>
            </a:bodyPr>
            <a:lstStyle/>
            <a:p>
              <a:pPr algn="ctr"/>
              <a:r>
                <a:rPr lang="en-US">
                  <a:solidFill>
                    <a:schemeClr val="lt1"/>
                  </a:solidFill>
                  <a:latin typeface="Arial" panose="020B0604020202020204" pitchFamily="34" charset="0"/>
                  <a:ea typeface="Arial"/>
                  <a:cs typeface="Arial" panose="020B0604020202020204" pitchFamily="34" charset="0"/>
                  <a:sym typeface="Arial"/>
                </a:rPr>
                <a:t>Model building</a:t>
              </a:r>
              <a:endParaRPr>
                <a:solidFill>
                  <a:schemeClr val="lt1"/>
                </a:solidFill>
                <a:latin typeface="Arial" panose="020B0604020202020204" pitchFamily="34" charset="0"/>
                <a:ea typeface="Arial"/>
                <a:cs typeface="Arial" panose="020B0604020202020204" pitchFamily="34" charset="0"/>
                <a:sym typeface="Arial"/>
              </a:endParaRPr>
            </a:p>
          </p:txBody>
        </p:sp>
        <p:sp>
          <p:nvSpPr>
            <p:cNvPr id="12" name="Google Shape;119;p15">
              <a:extLst>
                <a:ext uri="{FF2B5EF4-FFF2-40B4-BE49-F238E27FC236}">
                  <a16:creationId xmlns:a16="http://schemas.microsoft.com/office/drawing/2014/main" id="{17973EB0-4BF8-4A52-96BE-FBBEF33D31A6}"/>
                </a:ext>
              </a:extLst>
            </p:cNvPr>
            <p:cNvSpPr/>
            <p:nvPr/>
          </p:nvSpPr>
          <p:spPr>
            <a:xfrm>
              <a:off x="5184711" y="4120261"/>
              <a:ext cx="1096950" cy="264203"/>
            </a:xfrm>
            <a:prstGeom prst="rect">
              <a:avLst/>
            </a:prstGeom>
            <a:noFill/>
            <a:ln>
              <a:noFill/>
            </a:ln>
          </p:spPr>
          <p:txBody>
            <a:bodyPr spcFirstLastPara="1" wrap="square" lIns="91425" tIns="45700" rIns="91425" bIns="45700" anchor="ctr" anchorCtr="0">
              <a:noAutofit/>
            </a:bodyPr>
            <a:lstStyle/>
            <a:p>
              <a:pPr algn="ctr"/>
              <a:r>
                <a:rPr lang="en-US">
                  <a:solidFill>
                    <a:schemeClr val="lt1"/>
                  </a:solidFill>
                  <a:latin typeface="Arial" panose="020B0604020202020204" pitchFamily="34" charset="0"/>
                  <a:ea typeface="Arial"/>
                  <a:cs typeface="Arial" panose="020B0604020202020204" pitchFamily="34" charset="0"/>
                  <a:sym typeface="Arial"/>
                </a:rPr>
                <a:t>Parameter adjustment</a:t>
              </a:r>
              <a:endParaRPr>
                <a:solidFill>
                  <a:schemeClr val="lt1"/>
                </a:solidFill>
                <a:latin typeface="Arial" panose="020B0604020202020204" pitchFamily="34" charset="0"/>
                <a:ea typeface="Arial"/>
                <a:cs typeface="Arial" panose="020B0604020202020204" pitchFamily="34" charset="0"/>
                <a:sym typeface="Arial"/>
              </a:endParaRPr>
            </a:p>
          </p:txBody>
        </p:sp>
        <p:sp>
          <p:nvSpPr>
            <p:cNvPr id="109" name="Google Shape;117;p15">
              <a:extLst>
                <a:ext uri="{FF2B5EF4-FFF2-40B4-BE49-F238E27FC236}">
                  <a16:creationId xmlns:a16="http://schemas.microsoft.com/office/drawing/2014/main" id="{10CCC14F-3E76-4F48-A60F-E95DC1821A10}"/>
                </a:ext>
              </a:extLst>
            </p:cNvPr>
            <p:cNvSpPr/>
            <p:nvPr/>
          </p:nvSpPr>
          <p:spPr>
            <a:xfrm>
              <a:off x="3639065" y="4149303"/>
              <a:ext cx="967730" cy="264203"/>
            </a:xfrm>
            <a:prstGeom prst="rect">
              <a:avLst/>
            </a:prstGeom>
            <a:noFill/>
            <a:ln>
              <a:noFill/>
            </a:ln>
          </p:spPr>
          <p:txBody>
            <a:bodyPr spcFirstLastPara="1" wrap="square" lIns="91425" tIns="45700" rIns="91425" bIns="45700" anchor="ctr" anchorCtr="0">
              <a:noAutofit/>
            </a:bodyPr>
            <a:lstStyle/>
            <a:p>
              <a:pPr algn="ctr"/>
              <a:r>
                <a:rPr lang="en-US">
                  <a:solidFill>
                    <a:schemeClr val="lt1"/>
                  </a:solidFill>
                  <a:latin typeface="Arial" panose="020B0604020202020204" pitchFamily="34" charset="0"/>
                  <a:ea typeface="Arial"/>
                  <a:cs typeface="Arial" panose="020B0604020202020204" pitchFamily="34" charset="0"/>
                  <a:sym typeface="Arial"/>
                </a:rPr>
                <a:t>Model validation</a:t>
              </a:r>
              <a:endParaRPr>
                <a:solidFill>
                  <a:schemeClr val="lt1"/>
                </a:solidFill>
                <a:latin typeface="Arial" panose="020B0604020202020204" pitchFamily="34" charset="0"/>
                <a:ea typeface="Arial"/>
                <a:cs typeface="Arial" panose="020B0604020202020204" pitchFamily="34" charset="0"/>
                <a:sym typeface="Arial"/>
              </a:endParaRPr>
            </a:p>
          </p:txBody>
        </p:sp>
        <p:pic>
          <p:nvPicPr>
            <p:cNvPr id="23" name="Google Shape;130;p15">
              <a:extLst>
                <a:ext uri="{FF2B5EF4-FFF2-40B4-BE49-F238E27FC236}">
                  <a16:creationId xmlns:a16="http://schemas.microsoft.com/office/drawing/2014/main" id="{FD9F3F44-6ED0-4996-8E41-E86597E86848}"/>
                </a:ext>
              </a:extLst>
            </p:cNvPr>
            <p:cNvPicPr preferRelativeResize="0"/>
            <p:nvPr/>
          </p:nvPicPr>
          <p:blipFill rotWithShape="1">
            <a:blip r:embed="rId9">
              <a:alphaModFix/>
            </a:blip>
            <a:srcRect r="4098"/>
            <a:stretch/>
          </p:blipFill>
          <p:spPr>
            <a:xfrm>
              <a:off x="166698" y="3165907"/>
              <a:ext cx="6299350" cy="863453"/>
            </a:xfrm>
            <a:prstGeom prst="rect">
              <a:avLst/>
            </a:prstGeom>
            <a:noFill/>
            <a:ln>
              <a:noFill/>
            </a:ln>
          </p:spPr>
        </p:pic>
      </p:grpSp>
      <p:sp>
        <p:nvSpPr>
          <p:cNvPr id="24" name="橢圓 23">
            <a:extLst>
              <a:ext uri="{FF2B5EF4-FFF2-40B4-BE49-F238E27FC236}">
                <a16:creationId xmlns:a16="http://schemas.microsoft.com/office/drawing/2014/main" id="{7177A43F-6E41-5D4D-9755-177DBC70D749}"/>
              </a:ext>
            </a:extLst>
          </p:cNvPr>
          <p:cNvSpPr/>
          <p:nvPr/>
        </p:nvSpPr>
        <p:spPr>
          <a:xfrm>
            <a:off x="4459377" y="2014151"/>
            <a:ext cx="726472" cy="71731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pic>
        <p:nvPicPr>
          <p:cNvPr id="25" name="圖形 24">
            <a:extLst>
              <a:ext uri="{FF2B5EF4-FFF2-40B4-BE49-F238E27FC236}">
                <a16:creationId xmlns:a16="http://schemas.microsoft.com/office/drawing/2014/main" id="{72E85E78-9742-214D-83C3-2DDB791B8C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19010" y="1884158"/>
            <a:ext cx="796706" cy="846500"/>
          </a:xfrm>
          <a:prstGeom prst="rect">
            <a:avLst/>
          </a:prstGeom>
        </p:spPr>
      </p:pic>
      <p:pic>
        <p:nvPicPr>
          <p:cNvPr id="27" name="圖形 26">
            <a:extLst>
              <a:ext uri="{FF2B5EF4-FFF2-40B4-BE49-F238E27FC236}">
                <a16:creationId xmlns:a16="http://schemas.microsoft.com/office/drawing/2014/main" id="{7E9526C5-ECAF-A441-A265-955A29CD71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86240" y="1980583"/>
            <a:ext cx="831099" cy="831099"/>
          </a:xfrm>
          <a:prstGeom prst="rect">
            <a:avLst/>
          </a:prstGeom>
        </p:spPr>
      </p:pic>
      <p:sp>
        <p:nvSpPr>
          <p:cNvPr id="28" name="矩形 27">
            <a:extLst>
              <a:ext uri="{FF2B5EF4-FFF2-40B4-BE49-F238E27FC236}">
                <a16:creationId xmlns:a16="http://schemas.microsoft.com/office/drawing/2014/main" id="{482C8ADB-4637-AB41-BD40-B5C62BA4677D}"/>
              </a:ext>
            </a:extLst>
          </p:cNvPr>
          <p:cNvSpPr/>
          <p:nvPr/>
        </p:nvSpPr>
        <p:spPr>
          <a:xfrm>
            <a:off x="4440405" y="2133720"/>
            <a:ext cx="708305" cy="553998"/>
          </a:xfrm>
          <a:prstGeom prst="rect">
            <a:avLst/>
          </a:prstGeom>
          <a:effectLst>
            <a:outerShdw blurRad="114300" dist="38100" dir="2700000" algn="tl" rotWithShape="0">
              <a:prstClr val="black">
                <a:alpha val="40000"/>
              </a:prstClr>
            </a:outerShdw>
          </a:effectLst>
        </p:spPr>
        <p:txBody>
          <a:bodyPr wrap="square">
            <a:spAutoFit/>
          </a:bodyPr>
          <a:lstStyle/>
          <a:p>
            <a:pPr algn="ctr"/>
            <a:r>
              <a:rPr lang="en-US" altLang="zh-TW" sz="1000" b="1">
                <a:solidFill>
                  <a:srgbClr val="FFFC0C"/>
                </a:solidFill>
                <a:latin typeface="Arial" panose="020B0604020202020204" pitchFamily="34" charset="0"/>
                <a:ea typeface="微軟正黑體"/>
                <a:cs typeface="Arial" panose="020B0604020202020204" pitchFamily="34" charset="0"/>
              </a:rPr>
              <a:t>200TB </a:t>
            </a:r>
          </a:p>
          <a:p>
            <a:pPr algn="ctr"/>
            <a:r>
              <a:rPr lang="en-US" altLang="zh-TW" sz="1000" b="1">
                <a:solidFill>
                  <a:srgbClr val="FFFC0C"/>
                </a:solidFill>
                <a:latin typeface="Arial" panose="020B0604020202020204" pitchFamily="34" charset="0"/>
                <a:ea typeface="微軟正黑體"/>
                <a:cs typeface="Arial" panose="020B0604020202020204" pitchFamily="34" charset="0"/>
              </a:rPr>
              <a:t>Is not enough</a:t>
            </a:r>
            <a:endParaRPr lang="zh-TW" altLang="en-US" sz="1000" b="1">
              <a:solidFill>
                <a:srgbClr val="FFFC0C"/>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10960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E55524-166B-470F-90F4-317498755911}"/>
              </a:ext>
            </a:extLst>
          </p:cNvPr>
          <p:cNvSpPr/>
          <p:nvPr/>
        </p:nvSpPr>
        <p:spPr>
          <a:xfrm>
            <a:off x="3855540" y="3888981"/>
            <a:ext cx="8228216" cy="1733680"/>
          </a:xfrm>
          <a:prstGeom prst="rect">
            <a:avLst/>
          </a:prstGeom>
        </p:spPr>
        <p:txBody>
          <a:bodyPr wrap="square">
            <a:spAutoFit/>
          </a:bodyPr>
          <a:lstStyle/>
          <a:p>
            <a:pPr algn="ctr"/>
            <a:r>
              <a:rPr lang="en-US" altLang="zh-TW" sz="5333" b="1" spc="300">
                <a:solidFill>
                  <a:schemeClr val="bg1"/>
                </a:solidFill>
                <a:latin typeface="Arial" panose="020B0604020202020204" pitchFamily="34" charset="0"/>
                <a:ea typeface="微軟正黑體" panose="020B0604030504040204" pitchFamily="34" charset="-120"/>
                <a:cs typeface="Arial" panose="020B0604020202020204" pitchFamily="34" charset="0"/>
              </a:rPr>
              <a:t>Business-class accessories</a:t>
            </a:r>
            <a:endParaRPr lang="zh-TW" altLang="en-US" sz="5333"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90194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6FC1AA8F-2A14-4987-A714-5EEDDA73B11D}"/>
              </a:ext>
            </a:extLst>
          </p:cNvPr>
          <p:cNvSpPr/>
          <p:nvPr/>
        </p:nvSpPr>
        <p:spPr>
          <a:xfrm>
            <a:off x="5435262" y="4153736"/>
            <a:ext cx="6756737" cy="2704265"/>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pic>
        <p:nvPicPr>
          <p:cNvPr id="17" name="圖片 16" descr="一張含有 電子用品 的圖片&#10;&#10;描述是以高可信度產生">
            <a:extLst>
              <a:ext uri="{FF2B5EF4-FFF2-40B4-BE49-F238E27FC236}">
                <a16:creationId xmlns:a16="http://schemas.microsoft.com/office/drawing/2014/main" id="{CEFE38B4-8A10-43B0-AFA8-817AEC3C0C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9330" y="1304896"/>
            <a:ext cx="5664277" cy="4248208"/>
          </a:xfrm>
          <a:prstGeom prst="rect">
            <a:avLst/>
          </a:prstGeom>
        </p:spPr>
      </p:pic>
      <p:sp>
        <p:nvSpPr>
          <p:cNvPr id="2" name="Title 1"/>
          <p:cNvSpPr>
            <a:spLocks noGrp="1"/>
          </p:cNvSpPr>
          <p:nvPr>
            <p:ph type="title"/>
          </p:nvPr>
        </p:nvSpPr>
        <p:spPr/>
        <p:txBody>
          <a:bodyPr>
            <a:normAutofit/>
          </a:bodyPr>
          <a:lstStyle/>
          <a:p>
            <a:r>
              <a:rPr lang="en-US" altLang="zh-CN">
                <a:latin typeface="Arial" panose="020B0604020202020204" pitchFamily="34" charset="0"/>
                <a:cs typeface="Arial" panose="020B0604020202020204" pitchFamily="34" charset="0"/>
              </a:rPr>
              <a:t>QNAP dual-port</a:t>
            </a:r>
            <a:r>
              <a:rPr lang="zh-TW"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40GbE SmartNIC cards</a:t>
            </a:r>
            <a:endParaRPr lang="en-US"/>
          </a:p>
        </p:txBody>
      </p:sp>
      <p:sp>
        <p:nvSpPr>
          <p:cNvPr id="4" name="Rectangle 3"/>
          <p:cNvSpPr/>
          <p:nvPr/>
        </p:nvSpPr>
        <p:spPr>
          <a:xfrm>
            <a:off x="262969" y="2218836"/>
            <a:ext cx="4277133" cy="666786"/>
          </a:xfrm>
          <a:prstGeom prst="rect">
            <a:avLst/>
          </a:prstGeom>
        </p:spPr>
        <p:txBody>
          <a:bodyPr wrap="none">
            <a:spAutoFit/>
          </a:bodyPr>
          <a:lstStyle/>
          <a:p>
            <a:r>
              <a:rPr lang="en-US" sz="3733" b="1">
                <a:latin typeface="Arial" panose="020B0604020202020204" pitchFamily="34" charset="0"/>
                <a:ea typeface="微軟正黑體" panose="020B0604030504040204" pitchFamily="34" charset="-120"/>
                <a:cs typeface="Arial" panose="020B0604020202020204" pitchFamily="34" charset="0"/>
              </a:rPr>
              <a:t>LAN-40G2SF-MLX</a:t>
            </a:r>
          </a:p>
        </p:txBody>
      </p:sp>
      <p:sp>
        <p:nvSpPr>
          <p:cNvPr id="20" name="TextBox 19"/>
          <p:cNvSpPr txBox="1"/>
          <p:nvPr/>
        </p:nvSpPr>
        <p:spPr>
          <a:xfrm>
            <a:off x="262966" y="2925718"/>
            <a:ext cx="5117385" cy="1785104"/>
          </a:xfrm>
          <a:prstGeom prst="rect">
            <a:avLst/>
          </a:prstGeom>
          <a:noFill/>
        </p:spPr>
        <p:txBody>
          <a:bodyPr wrap="square" rtlCol="0" anchor="t">
            <a:spAutoFit/>
          </a:bodyPr>
          <a:lstStyle/>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Based on</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Mellanox ConnectX</a:t>
            </a:r>
            <a:r>
              <a:rPr lang="en-US" altLang="zh-TW" sz="2400" b="1" baseline="30000">
                <a:solidFill>
                  <a:srgbClr val="EE6000"/>
                </a:solidFill>
                <a:latin typeface="Arial" panose="020B0604020202020204" pitchFamily="34" charset="0"/>
                <a:ea typeface="微軟正黑體" panose="020B0604030504040204" pitchFamily="34" charset="-120"/>
                <a:cs typeface="Arial" panose="020B0604020202020204" pitchFamily="34" charset="0"/>
              </a:rPr>
              <a:t>®</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-3 Pro </a:t>
            </a:r>
            <a:r>
              <a:rPr lang="en-US" altLang="zh-TW" sz="2400">
                <a:latin typeface="Arial" panose="020B0604020202020204" pitchFamily="34" charset="0"/>
                <a:ea typeface="微軟正黑體" panose="020B0604030504040204" pitchFamily="34" charset="-120"/>
                <a:cs typeface="Arial" panose="020B0604020202020204" pitchFamily="34" charset="0"/>
              </a:rPr>
              <a:t>network IC</a:t>
            </a:r>
          </a:p>
          <a:p>
            <a:pPr marL="174625" indent="-174625">
              <a:buClr>
                <a:schemeClr val="tx1"/>
              </a:buClr>
              <a:buFont typeface="Arial"/>
              <a:buChar char="•"/>
            </a:pPr>
            <a:endParaRPr lang="en-US" altLang="zh-TW" sz="700">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2 x 40GbE QSFP+ ports</a:t>
            </a:r>
          </a:p>
          <a:p>
            <a:pPr marL="174625" indent="-174625">
              <a:buClr>
                <a:schemeClr val="tx1"/>
              </a:buClr>
              <a:buFont typeface="Arial"/>
              <a:buChar char="•"/>
            </a:pPr>
            <a:endParaRPr lang="en-US" altLang="zh-TW" sz="700">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Supports</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iSER/RoCE</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offload</a:t>
            </a:r>
          </a:p>
        </p:txBody>
      </p:sp>
      <p:sp>
        <p:nvSpPr>
          <p:cNvPr id="30" name="矩形: 圓角 29">
            <a:extLst>
              <a:ext uri="{FF2B5EF4-FFF2-40B4-BE49-F238E27FC236}">
                <a16:creationId xmlns:a16="http://schemas.microsoft.com/office/drawing/2014/main" id="{20A68B48-F172-437E-8C79-67489BCAAB4C}"/>
              </a:ext>
            </a:extLst>
          </p:cNvPr>
          <p:cNvSpPr/>
          <p:nvPr/>
        </p:nvSpPr>
        <p:spPr>
          <a:xfrm>
            <a:off x="6132281" y="2358945"/>
            <a:ext cx="1888719" cy="1659883"/>
          </a:xfrm>
          <a:prstGeom prst="roundRect">
            <a:avLst>
              <a:gd name="adj" fmla="val 7622"/>
            </a:avLst>
          </a:prstGeom>
          <a:noFill/>
          <a:ln w="28575">
            <a:solidFill>
              <a:srgbClr val="FF7711"/>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highlight>
                <a:srgbClr val="F70F78"/>
              </a:highlight>
              <a:latin typeface="Arial" panose="020B0604020202020204" pitchFamily="34" charset="0"/>
              <a:cs typeface="Arial" panose="020B0604020202020204" pitchFamily="34" charset="0"/>
            </a:endParaRPr>
          </a:p>
        </p:txBody>
      </p:sp>
      <p:sp>
        <p:nvSpPr>
          <p:cNvPr id="32" name="矩形: 圓角 31">
            <a:extLst>
              <a:ext uri="{FF2B5EF4-FFF2-40B4-BE49-F238E27FC236}">
                <a16:creationId xmlns:a16="http://schemas.microsoft.com/office/drawing/2014/main" id="{43DDAA4D-73F9-4E93-A03A-6A60B3813276}"/>
              </a:ext>
            </a:extLst>
          </p:cNvPr>
          <p:cNvSpPr/>
          <p:nvPr/>
        </p:nvSpPr>
        <p:spPr>
          <a:xfrm>
            <a:off x="8198631" y="2338520"/>
            <a:ext cx="1541752" cy="1458872"/>
          </a:xfrm>
          <a:prstGeom prst="roundRect">
            <a:avLst>
              <a:gd name="adj" fmla="val 2412"/>
            </a:avLst>
          </a:prstGeom>
          <a:noFill/>
          <a:ln w="28575">
            <a:solidFill>
              <a:srgbClr val="FF7711"/>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5987833" y="4946446"/>
            <a:ext cx="2653661" cy="1569660"/>
          </a:xfrm>
          <a:prstGeom prst="rect">
            <a:avLst/>
          </a:prstGeom>
          <a:noFill/>
        </p:spPr>
        <p:txBody>
          <a:bodyPr wrap="square" rtlCol="0" anchor="t">
            <a:spAutoFit/>
          </a:bodyPr>
          <a:lstStyle/>
          <a:p>
            <a:r>
              <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rPr>
              <a:t>Optional</a:t>
            </a:r>
            <a:br>
              <a:rPr lang="zh-TW" altLang="en-US" sz="2400">
                <a:solidFill>
                  <a:srgbClr val="FFFFFF"/>
                </a:solidFill>
                <a:latin typeface="Arial" panose="020B0604020202020204" pitchFamily="34" charset="0"/>
                <a:ea typeface="微軟正黑體" panose="020B0604030504040204" pitchFamily="34" charset="-120"/>
                <a:cs typeface="Arial" panose="020B0604020202020204" pitchFamily="34" charset="0"/>
              </a:rPr>
            </a:br>
            <a:r>
              <a:rPr lang="en-US" altLang="zh-TW" sz="2400">
                <a:solidFill>
                  <a:srgbClr val="FF7711"/>
                </a:solidFill>
                <a:latin typeface="Arial" panose="020B0604020202020204" pitchFamily="34" charset="0"/>
                <a:ea typeface="微軟正黑體" panose="020B0604030504040204" pitchFamily="34" charset="-120"/>
                <a:cs typeface="Arial" panose="020B0604020202020204" pitchFamily="34" charset="0"/>
              </a:rPr>
              <a:t>QSFP+ 40GbE</a:t>
            </a:r>
          </a:p>
          <a:p>
            <a:r>
              <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rPr>
              <a:t>transceivers </a:t>
            </a:r>
          </a:p>
          <a:p>
            <a:r>
              <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rPr>
              <a:t>and cables</a:t>
            </a:r>
            <a:endParaRPr lang="en-US" sz="2400">
              <a:solidFill>
                <a:srgbClr val="FFFFFF"/>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00" b="75200" l="8700" r="91500"/>
                    </a14:imgEffect>
                  </a14:imgLayer>
                </a14:imgProps>
              </a:ext>
              <a:ext uri="{28A0092B-C50C-407E-A947-70E740481C1C}">
                <a14:useLocalDpi xmlns:a14="http://schemas.microsoft.com/office/drawing/2010/main"/>
              </a:ext>
            </a:extLst>
          </a:blip>
          <a:srcRect t="22982" b="25736"/>
          <a:stretch/>
        </p:blipFill>
        <p:spPr>
          <a:xfrm>
            <a:off x="9194065" y="4405469"/>
            <a:ext cx="2878665" cy="1969879"/>
          </a:xfrm>
          <a:prstGeom prst="rect">
            <a:avLst/>
          </a:prstGeom>
        </p:spPr>
      </p:pic>
      <p:sp>
        <p:nvSpPr>
          <p:cNvPr id="19" name="箭號: 向右 18">
            <a:extLst>
              <a:ext uri="{FF2B5EF4-FFF2-40B4-BE49-F238E27FC236}">
                <a16:creationId xmlns:a16="http://schemas.microsoft.com/office/drawing/2014/main" id="{06B614AB-2EA2-4C03-A41B-955448085C7F}"/>
              </a:ext>
            </a:extLst>
          </p:cNvPr>
          <p:cNvSpPr/>
          <p:nvPr/>
        </p:nvSpPr>
        <p:spPr>
          <a:xfrm>
            <a:off x="9740383" y="2892534"/>
            <a:ext cx="574592" cy="571916"/>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22" name="箭號: 向右 21">
            <a:extLst>
              <a:ext uri="{FF2B5EF4-FFF2-40B4-BE49-F238E27FC236}">
                <a16:creationId xmlns:a16="http://schemas.microsoft.com/office/drawing/2014/main" id="{4E48ABB4-03C6-44D9-B457-739ABE76D76D}"/>
              </a:ext>
            </a:extLst>
          </p:cNvPr>
          <p:cNvSpPr/>
          <p:nvPr/>
        </p:nvSpPr>
        <p:spPr>
          <a:xfrm rot="10800000">
            <a:off x="5556321" y="2902929"/>
            <a:ext cx="574592" cy="571916"/>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24" name="TextBox 20">
            <a:extLst>
              <a:ext uri="{FF2B5EF4-FFF2-40B4-BE49-F238E27FC236}">
                <a16:creationId xmlns:a16="http://schemas.microsoft.com/office/drawing/2014/main" id="{36F0A3D7-5FE5-4DEB-94C8-13FD5603C5C0}"/>
              </a:ext>
            </a:extLst>
          </p:cNvPr>
          <p:cNvSpPr txBox="1"/>
          <p:nvPr/>
        </p:nvSpPr>
        <p:spPr>
          <a:xfrm>
            <a:off x="10369884" y="2649300"/>
            <a:ext cx="1637818" cy="748795"/>
          </a:xfrm>
          <a:prstGeom prst="rect">
            <a:avLst/>
          </a:prstGeom>
          <a:noFill/>
        </p:spPr>
        <p:txBody>
          <a:bodyPr wrap="square" rtlCol="0">
            <a:spAutoFit/>
          </a:bodyPr>
          <a:lstStyle/>
          <a:p>
            <a:pPr algn="ctr">
              <a:buClr>
                <a:srgbClr val="F70F78"/>
              </a:buClr>
            </a:pPr>
            <a:r>
              <a:rPr lang="en-US" altLang="zh-TW" sz="2133" b="1">
                <a:solidFill>
                  <a:srgbClr val="EE6000"/>
                </a:solidFill>
                <a:latin typeface="Arial" panose="020B0604020202020204" pitchFamily="34" charset="0"/>
                <a:ea typeface="微軟正黑體" panose="020B0604030504040204" pitchFamily="34" charset="-120"/>
                <a:cs typeface="Arial" panose="020B0604020202020204" pitchFamily="34" charset="0"/>
              </a:rPr>
              <a:t>Thermal dissipation</a:t>
            </a:r>
            <a:endParaRPr lang="en-US" sz="2133" b="1">
              <a:solidFill>
                <a:srgbClr val="EE60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形 2">
            <a:extLst>
              <a:ext uri="{FF2B5EF4-FFF2-40B4-BE49-F238E27FC236}">
                <a16:creationId xmlns:a16="http://schemas.microsoft.com/office/drawing/2014/main" id="{F00AF3A0-AA0F-4050-A4F2-4ADCC50D45A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0564" y="5221018"/>
            <a:ext cx="4627329" cy="915125"/>
          </a:xfrm>
          <a:prstGeom prst="rect">
            <a:avLst/>
          </a:prstGeom>
        </p:spPr>
      </p:pic>
    </p:spTree>
    <p:extLst>
      <p:ext uri="{BB962C8B-B14F-4D97-AF65-F5344CB8AC3E}">
        <p14:creationId xmlns:p14="http://schemas.microsoft.com/office/powerpoint/2010/main" val="298419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5749635" y="4142946"/>
            <a:ext cx="6442364" cy="2715055"/>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12753" y="3946441"/>
            <a:ext cx="1310391" cy="1454816"/>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p:txBody>
          <a:bodyPr>
            <a:normAutofit/>
          </a:bodyPr>
          <a:lstStyle/>
          <a:p>
            <a:r>
              <a:rPr lang="en-US" altLang="zh-CN">
                <a:latin typeface="Arial" panose="020B0604020202020204" pitchFamily="34" charset="0"/>
                <a:cs typeface="Arial" panose="020B0604020202020204" pitchFamily="34" charset="0"/>
              </a:rPr>
              <a:t>QNAP dual-port</a:t>
            </a:r>
            <a:r>
              <a:rPr lang="zh-CN"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25GbE SmartNIC cards</a:t>
            </a:r>
            <a:endParaRPr lang="en-US">
              <a:latin typeface="Arial" panose="020B0604020202020204" pitchFamily="34" charset="0"/>
              <a:cs typeface="Arial" panose="020B0604020202020204" pitchFamily="34" charset="0"/>
            </a:endParaRPr>
          </a:p>
        </p:txBody>
      </p:sp>
      <p:sp>
        <p:nvSpPr>
          <p:cNvPr id="4" name="Rectangle 3"/>
          <p:cNvSpPr/>
          <p:nvPr/>
        </p:nvSpPr>
        <p:spPr>
          <a:xfrm>
            <a:off x="222581" y="2194420"/>
            <a:ext cx="4277133" cy="666786"/>
          </a:xfrm>
          <a:prstGeom prst="rect">
            <a:avLst/>
          </a:prstGeom>
        </p:spPr>
        <p:txBody>
          <a:bodyPr wrap="none">
            <a:spAutoFit/>
          </a:bodyPr>
          <a:lstStyle/>
          <a:p>
            <a:r>
              <a:rPr lang="en-US" sz="3733" b="1">
                <a:latin typeface="Arial" panose="020B0604020202020204" pitchFamily="34" charset="0"/>
                <a:ea typeface="微軟正黑體" panose="020B0604030504040204" pitchFamily="34" charset="-120"/>
                <a:cs typeface="Arial" panose="020B0604020202020204" pitchFamily="34" charset="0"/>
              </a:rPr>
              <a:t>QXG-25G2SF-CX4</a:t>
            </a:r>
          </a:p>
        </p:txBody>
      </p:sp>
      <p:sp>
        <p:nvSpPr>
          <p:cNvPr id="20" name="TextBox 19"/>
          <p:cNvSpPr txBox="1"/>
          <p:nvPr/>
        </p:nvSpPr>
        <p:spPr>
          <a:xfrm>
            <a:off x="228427" y="2918551"/>
            <a:ext cx="4976027" cy="2046714"/>
          </a:xfrm>
          <a:prstGeom prst="rect">
            <a:avLst/>
          </a:prstGeom>
          <a:noFill/>
        </p:spPr>
        <p:txBody>
          <a:bodyPr wrap="square" rtlCol="0" anchor="t">
            <a:spAutoFit/>
          </a:bodyPr>
          <a:lstStyle/>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Based on</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Mellanox ConnectX</a:t>
            </a:r>
            <a:r>
              <a:rPr lang="en-US" altLang="zh-TW" sz="2400" b="1" baseline="30000">
                <a:solidFill>
                  <a:srgbClr val="EE6000"/>
                </a:solidFill>
                <a:latin typeface="Arial" panose="020B0604020202020204" pitchFamily="34" charset="0"/>
                <a:ea typeface="微軟正黑體" panose="020B0604030504040204" pitchFamily="34" charset="-120"/>
                <a:cs typeface="Arial" panose="020B0604020202020204" pitchFamily="34" charset="0"/>
              </a:rPr>
              <a:t>®</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-4 Lx</a:t>
            </a:r>
            <a:r>
              <a:rPr lang="en-US" altLang="zh-TW" sz="2400">
                <a:solidFill>
                  <a:srgbClr val="FF6600"/>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network IC</a:t>
            </a:r>
          </a:p>
          <a:p>
            <a:pPr marL="174625" indent="-174625">
              <a:buClr>
                <a:schemeClr val="tx1"/>
              </a:buClr>
              <a:buFont typeface="Arial"/>
              <a:buChar char="•"/>
            </a:pPr>
            <a:endParaRPr lang="en-US" altLang="zh-TW" sz="700">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2 x 25GbE SFP28 ports (compatible with 10GbE/1Gb)</a:t>
            </a: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Supports iSER/RoCE</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offload</a:t>
            </a:r>
            <a:endParaRPr lang="en-US" altLang="zh-TW" sz="667">
              <a:latin typeface="Arial" panose="020B0604020202020204" pitchFamily="34" charset="0"/>
              <a:ea typeface="微軟正黑體" panose="020B0604030504040204" pitchFamily="34" charset="-120"/>
              <a:cs typeface="Arial" panose="020B0604020202020204" pitchFamily="34" charset="0"/>
            </a:endParaRPr>
          </a:p>
        </p:txBody>
      </p:sp>
      <p:sp>
        <p:nvSpPr>
          <p:cNvPr id="35" name="TextBox 9">
            <a:extLst>
              <a:ext uri="{FF2B5EF4-FFF2-40B4-BE49-F238E27FC236}">
                <a16:creationId xmlns:a16="http://schemas.microsoft.com/office/drawing/2014/main" id="{8B92A998-BE8C-4C81-8F03-390638660E27}"/>
              </a:ext>
            </a:extLst>
          </p:cNvPr>
          <p:cNvSpPr txBox="1"/>
          <p:nvPr/>
        </p:nvSpPr>
        <p:spPr>
          <a:xfrm>
            <a:off x="6003137" y="4837070"/>
            <a:ext cx="3655795" cy="1653145"/>
          </a:xfrm>
          <a:prstGeom prst="rect">
            <a:avLst/>
          </a:prstGeom>
          <a:noFill/>
        </p:spPr>
        <p:txBody>
          <a:bodyPr wrap="square" rtlCol="0" anchor="t">
            <a:spAutoFit/>
          </a:bodyPr>
          <a:lstStyle/>
          <a:p>
            <a:pPr>
              <a:lnSpc>
                <a:spcPts val="3067"/>
              </a:lnSpc>
            </a:pPr>
            <a:r>
              <a:rPr lang="en-US" altLang="zh-TW" sz="2400">
                <a:solidFill>
                  <a:srgbClr val="FFFFFF"/>
                </a:solidFill>
                <a:latin typeface="Arial" panose="020B0604020202020204" pitchFamily="34" charset="0"/>
                <a:ea typeface="微軟正黑體" panose="020B0604030504040204" pitchFamily="34" charset="-120"/>
                <a:cs typeface="Arial" panose="020B0604020202020204" pitchFamily="34" charset="0"/>
              </a:rPr>
              <a:t>Optional</a:t>
            </a:r>
            <a:br>
              <a:rPr lang="zh-TW" altLang="en-US" sz="2400">
                <a:solidFill>
                  <a:srgbClr val="FFFFFF"/>
                </a:solidFill>
                <a:latin typeface="Arial" panose="020B0604020202020204" pitchFamily="34" charset="0"/>
                <a:ea typeface="微軟正黑體" panose="020B0604030504040204" pitchFamily="34" charset="-120"/>
                <a:cs typeface="Arial" panose="020B0604020202020204" pitchFamily="34" charset="0"/>
              </a:rPr>
            </a:br>
            <a:r>
              <a:rPr lang="en-US" altLang="zh-TW" sz="2400">
                <a:solidFill>
                  <a:srgbClr val="FF7711"/>
                </a:solidFill>
                <a:latin typeface="Arial" panose="020B0604020202020204" pitchFamily="34" charset="0"/>
                <a:ea typeface="微軟正黑體" panose="020B0604030504040204" pitchFamily="34" charset="-120"/>
                <a:cs typeface="Arial" panose="020B0604020202020204" pitchFamily="34" charset="0"/>
              </a:rPr>
              <a:t>SFP28 25GbE</a:t>
            </a:r>
          </a:p>
          <a:p>
            <a:pPr>
              <a:lnSpc>
                <a:spcPts val="3067"/>
              </a:lnSpc>
            </a:pPr>
            <a:r>
              <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rPr>
              <a:t>transceivers </a:t>
            </a:r>
          </a:p>
          <a:p>
            <a:pPr>
              <a:lnSpc>
                <a:spcPts val="3067"/>
              </a:lnSpc>
            </a:pPr>
            <a:r>
              <a:rPr lang="en-US" sz="2400">
                <a:solidFill>
                  <a:schemeClr val="bg1"/>
                </a:solidFill>
                <a:latin typeface="Arial" panose="020B0604020202020204" pitchFamily="34" charset="0"/>
                <a:ea typeface="微軟正黑體" panose="020B0604030504040204" pitchFamily="34" charset="-120"/>
                <a:cs typeface="Arial" panose="020B0604020202020204" pitchFamily="34" charset="0"/>
              </a:rPr>
              <a:t>and cables</a:t>
            </a: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9733168" y="4793773"/>
            <a:ext cx="2351128" cy="2351128"/>
          </a:xfrm>
          <a:prstGeom prst="rect">
            <a:avLst/>
          </a:prstGeom>
        </p:spPr>
      </p:pic>
      <p:grpSp>
        <p:nvGrpSpPr>
          <p:cNvPr id="5" name="群組 4">
            <a:extLst>
              <a:ext uri="{FF2B5EF4-FFF2-40B4-BE49-F238E27FC236}">
                <a16:creationId xmlns:a16="http://schemas.microsoft.com/office/drawing/2014/main" id="{2381EC1E-0D8A-4CE5-AA9A-466C6335A17E}"/>
              </a:ext>
            </a:extLst>
          </p:cNvPr>
          <p:cNvGrpSpPr/>
          <p:nvPr/>
        </p:nvGrpSpPr>
        <p:grpSpPr>
          <a:xfrm>
            <a:off x="5104127" y="1660151"/>
            <a:ext cx="5833012" cy="3560867"/>
            <a:chOff x="3708176" y="1245113"/>
            <a:chExt cx="4374759" cy="2670650"/>
          </a:xfrm>
        </p:grpSpPr>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03340" y="1245113"/>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4139120" y="1789296"/>
              <a:ext cx="1691783" cy="1303296"/>
            </a:xfrm>
            <a:prstGeom prst="roundRect">
              <a:avLst>
                <a:gd name="adj" fmla="val 7622"/>
              </a:avLst>
            </a:prstGeom>
            <a:noFill/>
            <a:ln w="28575">
              <a:solidFill>
                <a:srgbClr val="EC6A08"/>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highlight>
                  <a:srgbClr val="F70F78"/>
                </a:highlight>
                <a:latin typeface="Arial" panose="020B0604020202020204" pitchFamily="34" charset="0"/>
                <a:cs typeface="Arial" panose="020B0604020202020204" pitchFamily="34" charset="0"/>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902556" y="1549252"/>
              <a:ext cx="1753983" cy="1485186"/>
            </a:xfrm>
            <a:prstGeom prst="roundRect">
              <a:avLst>
                <a:gd name="adj" fmla="val 2412"/>
              </a:avLst>
            </a:prstGeom>
            <a:noFill/>
            <a:ln w="28575">
              <a:solidFill>
                <a:srgbClr val="EC6A08"/>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13" name="箭號: 向右 21">
              <a:extLst>
                <a:ext uri="{FF2B5EF4-FFF2-40B4-BE49-F238E27FC236}">
                  <a16:creationId xmlns:a16="http://schemas.microsoft.com/office/drawing/2014/main" id="{4C31BCBA-D8C1-4E24-A5D4-F46730F8FCC3}"/>
                </a:ext>
              </a:extLst>
            </p:cNvPr>
            <p:cNvSpPr/>
            <p:nvPr/>
          </p:nvSpPr>
          <p:spPr>
            <a:xfrm>
              <a:off x="7651991" y="198570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708176" y="2273941"/>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grpSp>
      <p:pic>
        <p:nvPicPr>
          <p:cNvPr id="6" name="圖形 5">
            <a:extLst>
              <a:ext uri="{FF2B5EF4-FFF2-40B4-BE49-F238E27FC236}">
                <a16:creationId xmlns:a16="http://schemas.microsoft.com/office/drawing/2014/main" id="{E1B663B8-61A8-42AB-A857-E36B5E5C8A7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0564" y="5221018"/>
            <a:ext cx="4627329" cy="915125"/>
          </a:xfrm>
          <a:prstGeom prst="rect">
            <a:avLst/>
          </a:prstGeom>
        </p:spPr>
      </p:pic>
      <p:sp>
        <p:nvSpPr>
          <p:cNvPr id="17" name="TextBox 20">
            <a:extLst>
              <a:ext uri="{FF2B5EF4-FFF2-40B4-BE49-F238E27FC236}">
                <a16:creationId xmlns:a16="http://schemas.microsoft.com/office/drawing/2014/main" id="{42859745-A528-DB4A-88E7-018085F4171B}"/>
              </a:ext>
            </a:extLst>
          </p:cNvPr>
          <p:cNvSpPr txBox="1"/>
          <p:nvPr/>
        </p:nvSpPr>
        <p:spPr>
          <a:xfrm>
            <a:off x="10678805" y="2614115"/>
            <a:ext cx="1637818" cy="707886"/>
          </a:xfrm>
          <a:prstGeom prst="rect">
            <a:avLst/>
          </a:prstGeom>
          <a:noFill/>
        </p:spPr>
        <p:txBody>
          <a:bodyPr wrap="square" rtlCol="0">
            <a:spAutoFit/>
          </a:bodyPr>
          <a:lstStyle/>
          <a:p>
            <a:pPr algn="ctr">
              <a:buClr>
                <a:srgbClr val="F70F78"/>
              </a:buClr>
            </a:pPr>
            <a:r>
              <a:rPr lang="en-US" altLang="zh-TW" sz="2000" b="1">
                <a:solidFill>
                  <a:srgbClr val="EE6000"/>
                </a:solidFill>
                <a:latin typeface="Arial" panose="020B0604020202020204" pitchFamily="34" charset="0"/>
                <a:ea typeface="微軟正黑體" panose="020B0604030504040204" pitchFamily="34" charset="-120"/>
                <a:cs typeface="Arial" panose="020B0604020202020204" pitchFamily="34" charset="0"/>
              </a:rPr>
              <a:t>Thermal dissipation</a:t>
            </a:r>
            <a:endParaRPr lang="en-US" sz="2000" b="1">
              <a:solidFill>
                <a:srgbClr val="EE600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96951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25957A4D-2627-4D2A-9841-0AA8DD1322E0}"/>
              </a:ext>
            </a:extLst>
          </p:cNvPr>
          <p:cNvSpPr/>
          <p:nvPr/>
        </p:nvSpPr>
        <p:spPr>
          <a:xfrm>
            <a:off x="5749635" y="4142946"/>
            <a:ext cx="6442364" cy="2715055"/>
          </a:xfrm>
          <a:prstGeom prst="roundRect">
            <a:avLst>
              <a:gd name="adj" fmla="val 0"/>
            </a:avLst>
          </a:prstGeom>
          <a:solidFill>
            <a:schemeClr val="tx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23" name="圖片 22">
            <a:extLst>
              <a:ext uri="{FF2B5EF4-FFF2-40B4-BE49-F238E27FC236}">
                <a16:creationId xmlns:a16="http://schemas.microsoft.com/office/drawing/2014/main" id="{3B605C96-FAAC-420D-AA49-2C036CBF3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52861" y="3946441"/>
            <a:ext cx="1310391" cy="1454816"/>
          </a:xfrm>
          <a:prstGeom prst="rect">
            <a:avLst/>
          </a:prstGeom>
          <a:effectLst>
            <a:outerShdw blurRad="50800" dist="50800" dir="2700000" algn="tl" rotWithShape="0">
              <a:prstClr val="black">
                <a:alpha val="49000"/>
              </a:prstClr>
            </a:outerShdw>
          </a:effectLst>
        </p:spPr>
      </p:pic>
      <p:sp>
        <p:nvSpPr>
          <p:cNvPr id="2" name="Title 1"/>
          <p:cNvSpPr>
            <a:spLocks noGrp="1"/>
          </p:cNvSpPr>
          <p:nvPr>
            <p:ph type="title"/>
          </p:nvPr>
        </p:nvSpPr>
        <p:spPr/>
        <p:txBody>
          <a:bodyPr>
            <a:normAutofit/>
          </a:bodyPr>
          <a:lstStyle/>
          <a:p>
            <a:r>
              <a:rPr lang="en-US" altLang="zh-CN">
                <a:latin typeface="Arial" panose="020B0604020202020204" pitchFamily="34" charset="0"/>
                <a:cs typeface="Arial" panose="020B0604020202020204" pitchFamily="34" charset="0"/>
              </a:rPr>
              <a:t>QNAP dual-port</a:t>
            </a:r>
            <a:r>
              <a:rPr lang="zh-CN"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10GbE SmartNIC cards</a:t>
            </a:r>
            <a:endParaRPr lang="en-US"/>
          </a:p>
        </p:txBody>
      </p:sp>
      <p:sp>
        <p:nvSpPr>
          <p:cNvPr id="4" name="Rectangle 3"/>
          <p:cNvSpPr/>
          <p:nvPr/>
        </p:nvSpPr>
        <p:spPr>
          <a:xfrm>
            <a:off x="222581" y="2194420"/>
            <a:ext cx="4277133" cy="666786"/>
          </a:xfrm>
          <a:prstGeom prst="rect">
            <a:avLst/>
          </a:prstGeom>
        </p:spPr>
        <p:txBody>
          <a:bodyPr wrap="none">
            <a:spAutoFit/>
          </a:bodyPr>
          <a:lstStyle/>
          <a:p>
            <a:r>
              <a:rPr lang="en-US" sz="3733" b="1">
                <a:latin typeface="Arial" panose="020B0604020202020204" pitchFamily="34" charset="0"/>
                <a:ea typeface="微軟正黑體" panose="020B0604030504040204" pitchFamily="34" charset="-120"/>
                <a:cs typeface="Arial" panose="020B0604020202020204" pitchFamily="34" charset="0"/>
              </a:rPr>
              <a:t>QXG-10G2SF-CX4</a:t>
            </a:r>
          </a:p>
        </p:txBody>
      </p:sp>
      <p:sp>
        <p:nvSpPr>
          <p:cNvPr id="20" name="TextBox 19"/>
          <p:cNvSpPr txBox="1"/>
          <p:nvPr/>
        </p:nvSpPr>
        <p:spPr>
          <a:xfrm>
            <a:off x="228427" y="2918551"/>
            <a:ext cx="5100163" cy="1677382"/>
          </a:xfrm>
          <a:prstGeom prst="rect">
            <a:avLst/>
          </a:prstGeom>
          <a:noFill/>
        </p:spPr>
        <p:txBody>
          <a:bodyPr wrap="square" rtlCol="0" anchor="t">
            <a:spAutoFit/>
          </a:bodyPr>
          <a:lstStyle/>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Based on</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Mellanox ConnectX</a:t>
            </a:r>
            <a:r>
              <a:rPr lang="en-US" altLang="zh-TW" sz="2400" b="1" baseline="30000">
                <a:solidFill>
                  <a:srgbClr val="EE6000"/>
                </a:solidFill>
                <a:latin typeface="Arial" panose="020B0604020202020204" pitchFamily="34" charset="0"/>
                <a:ea typeface="微軟正黑體" panose="020B0604030504040204" pitchFamily="34" charset="-120"/>
                <a:cs typeface="Arial" panose="020B0604020202020204" pitchFamily="34" charset="0"/>
              </a:rPr>
              <a:t>®</a:t>
            </a:r>
            <a:r>
              <a:rPr lang="en-US" altLang="zh-TW" sz="2400" b="1">
                <a:solidFill>
                  <a:srgbClr val="EE6000"/>
                </a:solidFill>
                <a:latin typeface="Arial" panose="020B0604020202020204" pitchFamily="34" charset="0"/>
                <a:ea typeface="微軟正黑體" panose="020B0604030504040204" pitchFamily="34" charset="-120"/>
                <a:cs typeface="Arial" panose="020B0604020202020204" pitchFamily="34" charset="0"/>
              </a:rPr>
              <a:t>-4 Lx </a:t>
            </a:r>
            <a:r>
              <a:rPr lang="en-US" altLang="zh-TW" sz="2400">
                <a:latin typeface="Arial" panose="020B0604020202020204" pitchFamily="34" charset="0"/>
                <a:ea typeface="微軟正黑體" panose="020B0604030504040204" pitchFamily="34" charset="-120"/>
                <a:cs typeface="Arial" panose="020B0604020202020204" pitchFamily="34" charset="0"/>
              </a:rPr>
              <a:t>network IC</a:t>
            </a:r>
          </a:p>
          <a:p>
            <a:pPr marL="174625" indent="-174625">
              <a:buClr>
                <a:schemeClr val="tx1"/>
              </a:buClr>
              <a:buFont typeface="Arial"/>
              <a:buChar char="•"/>
            </a:pPr>
            <a:endParaRPr lang="en-US" altLang="zh-TW" sz="700">
              <a:latin typeface="Arial" panose="020B0604020202020204" pitchFamily="34" charset="0"/>
              <a:ea typeface="微軟正黑體" panose="020B0604030504040204" pitchFamily="34" charset="-120"/>
              <a:cs typeface="Arial" panose="020B0604020202020204" pitchFamily="34" charset="0"/>
            </a:endParaRP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2 x 10GbE SFP+ ports</a:t>
            </a:r>
          </a:p>
          <a:p>
            <a:pPr marL="174625" indent="-174625">
              <a:buClr>
                <a:schemeClr val="tx1"/>
              </a:buClr>
              <a:buFont typeface="Arial"/>
              <a:buChar char="•"/>
            </a:pPr>
            <a:r>
              <a:rPr lang="en-US" altLang="zh-TW" sz="2400">
                <a:latin typeface="Arial" panose="020B0604020202020204" pitchFamily="34" charset="0"/>
                <a:ea typeface="微軟正黑體" panose="020B0604030504040204" pitchFamily="34" charset="-120"/>
                <a:cs typeface="Arial" panose="020B0604020202020204" pitchFamily="34" charset="0"/>
              </a:rPr>
              <a:t>Supports</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iSER/RoCE</a:t>
            </a:r>
            <a:r>
              <a:rPr lang="zh-TW" altLang="en-US" sz="2400">
                <a:latin typeface="Arial" panose="020B0604020202020204" pitchFamily="34" charset="0"/>
                <a:ea typeface="微軟正黑體" panose="020B0604030504040204" pitchFamily="34" charset="-120"/>
                <a:cs typeface="Arial" panose="020B0604020202020204" pitchFamily="34" charset="0"/>
              </a:rPr>
              <a:t> </a:t>
            </a:r>
            <a:r>
              <a:rPr lang="en-US" altLang="zh-TW" sz="2400">
                <a:latin typeface="Arial" panose="020B0604020202020204" pitchFamily="34" charset="0"/>
                <a:ea typeface="微軟正黑體" panose="020B0604030504040204" pitchFamily="34" charset="-120"/>
                <a:cs typeface="Arial" panose="020B0604020202020204" pitchFamily="34" charset="0"/>
              </a:rPr>
              <a:t>offload</a:t>
            </a:r>
          </a:p>
        </p:txBody>
      </p:sp>
      <p:sp>
        <p:nvSpPr>
          <p:cNvPr id="35" name="TextBox 9">
            <a:extLst>
              <a:ext uri="{FF2B5EF4-FFF2-40B4-BE49-F238E27FC236}">
                <a16:creationId xmlns:a16="http://schemas.microsoft.com/office/drawing/2014/main" id="{8B92A998-BE8C-4C81-8F03-390638660E27}"/>
              </a:ext>
            </a:extLst>
          </p:cNvPr>
          <p:cNvSpPr txBox="1"/>
          <p:nvPr/>
        </p:nvSpPr>
        <p:spPr>
          <a:xfrm>
            <a:off x="6003137" y="4837070"/>
            <a:ext cx="3655795" cy="1653786"/>
          </a:xfrm>
          <a:prstGeom prst="rect">
            <a:avLst/>
          </a:prstGeom>
          <a:noFill/>
        </p:spPr>
        <p:txBody>
          <a:bodyPr wrap="square" rtlCol="0" anchor="t">
            <a:spAutoFit/>
          </a:bodyPr>
          <a:lstStyle/>
          <a:p>
            <a:pPr>
              <a:lnSpc>
                <a:spcPts val="3067"/>
              </a:lnSpc>
            </a:pPr>
            <a:r>
              <a:rPr lang="en-US" altLang="zh-TW" sz="2400">
                <a:solidFill>
                  <a:srgbClr val="FFFFFF"/>
                </a:solidFill>
                <a:latin typeface="微軟正黑體" panose="020B0604030504040204" pitchFamily="34" charset="-120"/>
                <a:ea typeface="微軟正黑體" panose="020B0604030504040204" pitchFamily="34" charset="-120"/>
              </a:rPr>
              <a:t>Optional</a:t>
            </a:r>
            <a:br>
              <a:rPr lang="zh-TW" altLang="en-US" sz="2400">
                <a:solidFill>
                  <a:srgbClr val="FFFFFF"/>
                </a:solidFill>
                <a:latin typeface="微軟正黑體" panose="020B0604030504040204" pitchFamily="34" charset="-120"/>
                <a:ea typeface="微軟正黑體" panose="020B0604030504040204" pitchFamily="34" charset="-120"/>
              </a:rPr>
            </a:br>
            <a:r>
              <a:rPr lang="en-US" altLang="zh-TW" sz="2400">
                <a:solidFill>
                  <a:srgbClr val="FF7711"/>
                </a:solidFill>
                <a:latin typeface="Arial" panose="020B0604020202020204" pitchFamily="34" charset="0"/>
                <a:ea typeface="微軟正黑體" panose="020B0604030504040204" pitchFamily="34" charset="-120"/>
                <a:cs typeface="Arial" panose="020B0604020202020204" pitchFamily="34" charset="0"/>
              </a:rPr>
              <a:t>SFP+ 10GbE</a:t>
            </a:r>
            <a:r>
              <a:rPr lang="zh-TW" altLang="en-US" sz="2400">
                <a:solidFill>
                  <a:srgbClr val="FF771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a:solidFill>
                  <a:srgbClr val="FFFFFF"/>
                </a:solidFill>
                <a:latin typeface="微軟正黑體" panose="020B0604030504040204" pitchFamily="34" charset="-120"/>
                <a:ea typeface="微軟正黑體" panose="020B0604030504040204" pitchFamily="34" charset="-120"/>
              </a:rPr>
              <a:t>cable or</a:t>
            </a:r>
          </a:p>
          <a:p>
            <a:pPr>
              <a:lnSpc>
                <a:spcPts val="3067"/>
              </a:lnSpc>
            </a:pPr>
            <a:r>
              <a:rPr lang="en-US" altLang="zh-TW" sz="2400">
                <a:solidFill>
                  <a:srgbClr val="FF7711"/>
                </a:solidFill>
                <a:latin typeface="Arial" panose="020B0604020202020204" pitchFamily="34" charset="0"/>
                <a:ea typeface="微軟正黑體" panose="020B0604030504040204" pitchFamily="34" charset="-120"/>
                <a:cs typeface="Arial" panose="020B0604020202020204" pitchFamily="34" charset="0"/>
              </a:rPr>
              <a:t>TRX-10GSFP-SR-MLX</a:t>
            </a:r>
            <a:r>
              <a:rPr lang="en-US" altLang="zh-TW" sz="2400">
                <a:solidFill>
                  <a:srgbClr val="FF7711"/>
                </a:solidFill>
                <a:latin typeface="微軟正黑體" panose="020B0604030504040204" pitchFamily="34" charset="-120"/>
                <a:ea typeface="微軟正黑體" panose="020B0604030504040204" pitchFamily="34" charset="-120"/>
              </a:rPr>
              <a:t> transceiver</a:t>
            </a:r>
            <a:endParaRPr lang="en-US" sz="2400">
              <a:solidFill>
                <a:srgbClr val="FF7711"/>
              </a:solidFill>
              <a:latin typeface="微軟正黑體" panose="020B0604030504040204" pitchFamily="34" charset="-120"/>
              <a:ea typeface="微軟正黑體" panose="020B0604030504040204" pitchFamily="34" charset="-120"/>
            </a:endParaRPr>
          </a:p>
        </p:txBody>
      </p:sp>
      <p:pic>
        <p:nvPicPr>
          <p:cNvPr id="3" name="圖形 2">
            <a:extLst>
              <a:ext uri="{FF2B5EF4-FFF2-40B4-BE49-F238E27FC236}">
                <a16:creationId xmlns:a16="http://schemas.microsoft.com/office/drawing/2014/main" id="{A04C5D63-4145-4FB0-B33E-F2FB1692C72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564" y="5221018"/>
            <a:ext cx="4627329" cy="91512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3300" b="74800" l="1100" r="99100"/>
                    </a14:imgEffect>
                  </a14:imgLayer>
                </a14:imgProps>
              </a:ext>
              <a:ext uri="{28A0092B-C50C-407E-A947-70E740481C1C}">
                <a14:useLocalDpi xmlns:a14="http://schemas.microsoft.com/office/drawing/2010/main"/>
              </a:ext>
            </a:extLst>
          </a:blip>
          <a:stretch>
            <a:fillRect/>
          </a:stretch>
        </p:blipFill>
        <p:spPr>
          <a:xfrm>
            <a:off x="9733168" y="4793773"/>
            <a:ext cx="2351128" cy="2351128"/>
          </a:xfrm>
          <a:prstGeom prst="rect">
            <a:avLst/>
          </a:prstGeom>
        </p:spPr>
      </p:pic>
      <p:grpSp>
        <p:nvGrpSpPr>
          <p:cNvPr id="5" name="群組 4">
            <a:extLst>
              <a:ext uri="{FF2B5EF4-FFF2-40B4-BE49-F238E27FC236}">
                <a16:creationId xmlns:a16="http://schemas.microsoft.com/office/drawing/2014/main" id="{2381EC1E-0D8A-4CE5-AA9A-466C6335A17E}"/>
              </a:ext>
            </a:extLst>
          </p:cNvPr>
          <p:cNvGrpSpPr/>
          <p:nvPr/>
        </p:nvGrpSpPr>
        <p:grpSpPr>
          <a:xfrm>
            <a:off x="5171149" y="1758603"/>
            <a:ext cx="5833012" cy="3560867"/>
            <a:chOff x="3708176" y="1245113"/>
            <a:chExt cx="4374759" cy="2670650"/>
          </a:xfrm>
        </p:grpSpPr>
        <p:pic>
          <p:nvPicPr>
            <p:cNvPr id="10" name="Picture 4">
              <a:extLst>
                <a:ext uri="{FF2B5EF4-FFF2-40B4-BE49-F238E27FC236}">
                  <a16:creationId xmlns:a16="http://schemas.microsoft.com/office/drawing/2014/main" id="{68397033-A437-4B1C-B0FC-65BEBA85A48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3340" y="1245113"/>
              <a:ext cx="3881066" cy="2670650"/>
            </a:xfrm>
            <a:prstGeom prst="rect">
              <a:avLst/>
            </a:prstGeom>
            <a:effectLst>
              <a:outerShdw blurRad="215900" dist="292100" dir="1380000" algn="bl" rotWithShape="0">
                <a:prstClr val="black">
                  <a:alpha val="56000"/>
                </a:prstClr>
              </a:outerShdw>
            </a:effectLst>
          </p:spPr>
        </p:pic>
        <p:sp>
          <p:nvSpPr>
            <p:cNvPr id="11" name="矩形: 圓角 29">
              <a:extLst>
                <a:ext uri="{FF2B5EF4-FFF2-40B4-BE49-F238E27FC236}">
                  <a16:creationId xmlns:a16="http://schemas.microsoft.com/office/drawing/2014/main" id="{CAD9A5F2-1541-418E-9BFE-F2732BE2820B}"/>
                </a:ext>
              </a:extLst>
            </p:cNvPr>
            <p:cNvSpPr/>
            <p:nvPr/>
          </p:nvSpPr>
          <p:spPr>
            <a:xfrm>
              <a:off x="4139120" y="1789296"/>
              <a:ext cx="1691783" cy="1303296"/>
            </a:xfrm>
            <a:prstGeom prst="roundRect">
              <a:avLst>
                <a:gd name="adj" fmla="val 7622"/>
              </a:avLst>
            </a:prstGeom>
            <a:noFill/>
            <a:ln w="28575">
              <a:solidFill>
                <a:srgbClr val="EC6A08"/>
              </a:solidFill>
            </a:ln>
            <a:effectLst>
              <a:innerShdw blurRad="38100" dist="406400" dir="888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highlight>
                  <a:srgbClr val="F70F78"/>
                </a:highlight>
              </a:endParaRPr>
            </a:p>
          </p:txBody>
        </p:sp>
        <p:sp>
          <p:nvSpPr>
            <p:cNvPr id="12" name="矩形: 圓角 31">
              <a:extLst>
                <a:ext uri="{FF2B5EF4-FFF2-40B4-BE49-F238E27FC236}">
                  <a16:creationId xmlns:a16="http://schemas.microsoft.com/office/drawing/2014/main" id="{519C6EF0-7148-4299-B62A-07C0F29E9EF0}"/>
                </a:ext>
              </a:extLst>
            </p:cNvPr>
            <p:cNvSpPr/>
            <p:nvPr/>
          </p:nvSpPr>
          <p:spPr>
            <a:xfrm>
              <a:off x="5902556" y="1549252"/>
              <a:ext cx="1753983" cy="1485186"/>
            </a:xfrm>
            <a:prstGeom prst="roundRect">
              <a:avLst>
                <a:gd name="adj" fmla="val 2412"/>
              </a:avLst>
            </a:prstGeom>
            <a:noFill/>
            <a:ln w="28575">
              <a:solidFill>
                <a:srgbClr val="EC6A08"/>
              </a:solidFill>
            </a:ln>
            <a:effectLst>
              <a:outerShdw blurRad="88900" algn="t"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3" name="箭號: 向右 21">
              <a:extLst>
                <a:ext uri="{FF2B5EF4-FFF2-40B4-BE49-F238E27FC236}">
                  <a16:creationId xmlns:a16="http://schemas.microsoft.com/office/drawing/2014/main" id="{4C31BCBA-D8C1-4E24-A5D4-F46730F8FCC3}"/>
                </a:ext>
              </a:extLst>
            </p:cNvPr>
            <p:cNvSpPr/>
            <p:nvPr/>
          </p:nvSpPr>
          <p:spPr>
            <a:xfrm>
              <a:off x="7651991" y="1985703"/>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14" name="箭號: 向右 23">
              <a:extLst>
                <a:ext uri="{FF2B5EF4-FFF2-40B4-BE49-F238E27FC236}">
                  <a16:creationId xmlns:a16="http://schemas.microsoft.com/office/drawing/2014/main" id="{9B644D30-7E52-4BD4-86CA-8956EC45AECF}"/>
                </a:ext>
              </a:extLst>
            </p:cNvPr>
            <p:cNvSpPr/>
            <p:nvPr/>
          </p:nvSpPr>
          <p:spPr>
            <a:xfrm rot="10800000">
              <a:off x="3708176" y="2273941"/>
              <a:ext cx="430944" cy="428937"/>
            </a:xfrm>
            <a:prstGeom prst="rightArrow">
              <a:avLst/>
            </a:prstGeom>
            <a:solidFill>
              <a:srgbClr val="FF7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sp>
        <p:nvSpPr>
          <p:cNvPr id="17" name="TextBox 20">
            <a:extLst>
              <a:ext uri="{FF2B5EF4-FFF2-40B4-BE49-F238E27FC236}">
                <a16:creationId xmlns:a16="http://schemas.microsoft.com/office/drawing/2014/main" id="{28EC29B3-2B7E-554F-A570-58983CE6F299}"/>
              </a:ext>
            </a:extLst>
          </p:cNvPr>
          <p:cNvSpPr txBox="1"/>
          <p:nvPr/>
        </p:nvSpPr>
        <p:spPr>
          <a:xfrm>
            <a:off x="10718868" y="2721728"/>
            <a:ext cx="1637818" cy="707886"/>
          </a:xfrm>
          <a:prstGeom prst="rect">
            <a:avLst/>
          </a:prstGeom>
          <a:noFill/>
        </p:spPr>
        <p:txBody>
          <a:bodyPr wrap="square" rtlCol="0">
            <a:spAutoFit/>
          </a:bodyPr>
          <a:lstStyle/>
          <a:p>
            <a:pPr algn="ctr">
              <a:buClr>
                <a:srgbClr val="F70F78"/>
              </a:buClr>
            </a:pPr>
            <a:r>
              <a:rPr lang="en-US" altLang="zh-TW" sz="2000" b="1">
                <a:solidFill>
                  <a:srgbClr val="EE6000"/>
                </a:solidFill>
                <a:latin typeface="Arial" panose="020B0604020202020204" pitchFamily="34" charset="0"/>
                <a:ea typeface="微軟正黑體" panose="020B0604030504040204" pitchFamily="34" charset="-120"/>
                <a:cs typeface="Arial" panose="020B0604020202020204" pitchFamily="34" charset="0"/>
              </a:rPr>
              <a:t>Thermal dissipation</a:t>
            </a:r>
            <a:endParaRPr lang="en-US" sz="2000" b="1">
              <a:solidFill>
                <a:srgbClr val="EE600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92387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5C457601-60A3-49B4-9696-9FE0EC78C302}"/>
              </a:ext>
            </a:extLst>
          </p:cNvPr>
          <p:cNvCxnSpPr>
            <a:cxnSpLocks/>
          </p:cNvCxnSpPr>
          <p:nvPr/>
        </p:nvCxnSpPr>
        <p:spPr>
          <a:xfrm>
            <a:off x="2581975" y="3008231"/>
            <a:ext cx="4276580"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5" name="群組 14">
            <a:extLst>
              <a:ext uri="{FF2B5EF4-FFF2-40B4-BE49-F238E27FC236}">
                <a16:creationId xmlns:a16="http://schemas.microsoft.com/office/drawing/2014/main" id="{E5551F84-4DFA-4BB3-BE53-0535785E5F0D}"/>
              </a:ext>
            </a:extLst>
          </p:cNvPr>
          <p:cNvGrpSpPr/>
          <p:nvPr/>
        </p:nvGrpSpPr>
        <p:grpSpPr>
          <a:xfrm>
            <a:off x="6388281" y="2045884"/>
            <a:ext cx="5510647" cy="1873803"/>
            <a:chOff x="5281398" y="2130931"/>
            <a:chExt cx="5815446" cy="1873802"/>
          </a:xfrm>
        </p:grpSpPr>
        <p:sp>
          <p:nvSpPr>
            <p:cNvPr id="16" name="矩形: 圓角 15">
              <a:extLst>
                <a:ext uri="{FF2B5EF4-FFF2-40B4-BE49-F238E27FC236}">
                  <a16:creationId xmlns:a16="http://schemas.microsoft.com/office/drawing/2014/main" id="{CA972495-CA7B-4DA0-8C4E-A72AC998A84D}"/>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latin typeface="Arial" panose="020B0604020202020204" pitchFamily="34" charset="0"/>
                <a:cs typeface="Arial" panose="020B0604020202020204" pitchFamily="34" charset="0"/>
              </a:endParaRPr>
            </a:p>
          </p:txBody>
        </p:sp>
        <p:pic>
          <p:nvPicPr>
            <p:cNvPr id="19" name="圖片 18">
              <a:extLst>
                <a:ext uri="{FF2B5EF4-FFF2-40B4-BE49-F238E27FC236}">
                  <a16:creationId xmlns:a16="http://schemas.microsoft.com/office/drawing/2014/main" id="{1F247384-2895-493F-8F31-EBCC27D9F7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20" name="圖片 19">
              <a:extLst>
                <a:ext uri="{FF2B5EF4-FFF2-40B4-BE49-F238E27FC236}">
                  <a16:creationId xmlns:a16="http://schemas.microsoft.com/office/drawing/2014/main" id="{4054A971-0992-49AD-ABEE-B6FE559CE0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18" name="直線接點 17">
            <a:extLst>
              <a:ext uri="{FF2B5EF4-FFF2-40B4-BE49-F238E27FC236}">
                <a16:creationId xmlns:a16="http://schemas.microsoft.com/office/drawing/2014/main" id="{EDFCF722-49B1-4069-9E95-D5F90192BB8E}"/>
              </a:ext>
            </a:extLst>
          </p:cNvPr>
          <p:cNvCxnSpPr>
            <a:cxnSpLocks/>
          </p:cNvCxnSpPr>
          <p:nvPr/>
        </p:nvCxnSpPr>
        <p:spPr>
          <a:xfrm>
            <a:off x="3084229" y="5949919"/>
            <a:ext cx="7962313"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393283" y="1355804"/>
            <a:ext cx="11330516" cy="1652427"/>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38749" indent="-238749">
              <a:lnSpc>
                <a:spcPts val="3200"/>
              </a:lnSpc>
              <a:spcBef>
                <a:spcPts val="1200"/>
              </a:spcBef>
              <a:buClr>
                <a:srgbClr val="F70F78"/>
              </a:buClr>
            </a:pPr>
            <a:endParaRPr lang="zh-CN" altLang="en-US" b="1">
              <a:latin typeface="Arial" panose="020B0604020202020204" pitchFamily="34" charset="0"/>
              <a:ea typeface="微軟正黑體" panose="020B0604030504040204" pitchFamily="34" charset="-120"/>
              <a:cs typeface="Arial" panose="020B0604020202020204" pitchFamily="34" charset="0"/>
            </a:endParaRPr>
          </a:p>
        </p:txBody>
      </p:sp>
      <p:sp>
        <p:nvSpPr>
          <p:cNvPr id="23" name="內容版面配置區 2">
            <a:extLst>
              <a:ext uri="{FF2B5EF4-FFF2-40B4-BE49-F238E27FC236}">
                <a16:creationId xmlns:a16="http://schemas.microsoft.com/office/drawing/2014/main" id="{BDC1EF97-D50B-F44F-9A77-70691D12A1C5}"/>
              </a:ext>
            </a:extLst>
          </p:cNvPr>
          <p:cNvSpPr txBox="1">
            <a:spLocks/>
          </p:cNvSpPr>
          <p:nvPr/>
        </p:nvSpPr>
        <p:spPr>
          <a:xfrm>
            <a:off x="6615660" y="2295192"/>
            <a:ext cx="5075824" cy="1284417"/>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3500"/>
              </a:lnSpc>
              <a:spcBef>
                <a:spcPts val="1200"/>
              </a:spcBef>
              <a:buClr>
                <a:schemeClr val="bg1"/>
              </a:buClr>
            </a:pPr>
            <a:endParaRPr lang="zh-CN" altLang="en-US" sz="1400">
              <a:latin typeface="Arial" panose="020B0604020202020204" pitchFamily="34" charset="0"/>
              <a:ea typeface="微軟正黑體" panose="020B0604030504040204" pitchFamily="34" charset="-120"/>
              <a:cs typeface="Arial" panose="020B0604020202020204" pitchFamily="34" charset="0"/>
            </a:endParaRPr>
          </a:p>
        </p:txBody>
      </p:sp>
      <p:sp>
        <p:nvSpPr>
          <p:cNvPr id="28" name="文本框 17">
            <a:extLst>
              <a:ext uri="{FF2B5EF4-FFF2-40B4-BE49-F238E27FC236}">
                <a16:creationId xmlns:a16="http://schemas.microsoft.com/office/drawing/2014/main" id="{AC0C4FA2-4293-8440-9A06-A2D9A7B75E03}"/>
              </a:ext>
            </a:extLst>
          </p:cNvPr>
          <p:cNvSpPr txBox="1"/>
          <p:nvPr/>
        </p:nvSpPr>
        <p:spPr>
          <a:xfrm>
            <a:off x="3641966" y="5089538"/>
            <a:ext cx="3302036" cy="1641540"/>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41294" indent="203195">
              <a:buFont typeface="Arial" panose="020B0604020202020204" pitchFamily="34" charset="0"/>
              <a:buChar char="•"/>
            </a:pPr>
            <a:r>
              <a:rPr lang="en-US" altLang="zh-CN" sz="2133">
                <a:latin typeface="Arial" panose="020B0604020202020204" pitchFamily="34" charset="0"/>
                <a:ea typeface="微軟正黑體" panose="020B0604030504040204" pitchFamily="34" charset="-120"/>
                <a:cs typeface="Arial" panose="020B0604020202020204" pitchFamily="34" charset="0"/>
              </a:rPr>
              <a:t>TRX-32GFCSFP-SR</a:t>
            </a:r>
          </a:p>
          <a:p>
            <a:pPr marL="241294" lvl="1" indent="203195"/>
            <a:r>
              <a:rPr lang="en-US" altLang="zh-CN" sz="1867">
                <a:latin typeface="Arial" panose="020B0604020202020204" pitchFamily="34" charset="0"/>
                <a:ea typeface="微軟正黑體" panose="020B0604030504040204" pitchFamily="34" charset="-120"/>
                <a:cs typeface="Arial" panose="020B0604020202020204" pitchFamily="34" charset="0"/>
              </a:rPr>
              <a:t>32Gb/16Gb/8Gb</a:t>
            </a:r>
            <a:br>
              <a:rPr lang="en-US" altLang="zh-CN" sz="1867">
                <a:latin typeface="Arial" panose="020B0604020202020204" pitchFamily="34" charset="0"/>
                <a:ea typeface="微軟正黑體" panose="020B0604030504040204" pitchFamily="34" charset="-120"/>
                <a:cs typeface="Arial" panose="020B0604020202020204" pitchFamily="34" charset="0"/>
              </a:rPr>
            </a:br>
            <a:endParaRPr lang="en-US" altLang="zh-CN" sz="1867">
              <a:latin typeface="Arial" panose="020B0604020202020204" pitchFamily="34" charset="0"/>
              <a:ea typeface="微軟正黑體" panose="020B0604030504040204" pitchFamily="34" charset="-120"/>
              <a:cs typeface="Arial" panose="020B0604020202020204" pitchFamily="34" charset="0"/>
            </a:endParaRPr>
          </a:p>
          <a:p>
            <a:pPr marL="241294" indent="203195">
              <a:buFont typeface="Arial" panose="020B0604020202020204" pitchFamily="34" charset="0"/>
              <a:buChar char="•"/>
            </a:pPr>
            <a:r>
              <a:rPr lang="en-US" altLang="zh-CN" sz="2133">
                <a:latin typeface="Arial" panose="020B0604020202020204" pitchFamily="34" charset="0"/>
                <a:ea typeface="微軟正黑體" panose="020B0604030504040204" pitchFamily="34" charset="-120"/>
                <a:cs typeface="Arial" panose="020B0604020202020204" pitchFamily="34" charset="0"/>
              </a:rPr>
              <a:t>TRX-16GFCSFP-SR</a:t>
            </a:r>
          </a:p>
          <a:p>
            <a:pPr marL="241294" lvl="1" indent="203195"/>
            <a:r>
              <a:rPr lang="en-US" altLang="zh-CN" sz="1867">
                <a:latin typeface="Arial" panose="020B0604020202020204" pitchFamily="34" charset="0"/>
                <a:ea typeface="微軟正黑體" panose="020B0604030504040204" pitchFamily="34" charset="-120"/>
                <a:cs typeface="Arial" panose="020B0604020202020204" pitchFamily="34" charset="0"/>
              </a:rPr>
              <a:t>16Gb/8Gb/4Gb</a:t>
            </a:r>
            <a:endParaRPr lang="zh-CN" altLang="en-US" sz="1867">
              <a:latin typeface="Arial" panose="020B0604020202020204" pitchFamily="34" charset="0"/>
              <a:ea typeface="微軟正黑體" panose="020B0604030504040204" pitchFamily="34" charset="-120"/>
              <a:cs typeface="Arial" panose="020B0604020202020204" pitchFamily="34" charset="0"/>
            </a:endParaRPr>
          </a:p>
        </p:txBody>
      </p:sp>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p:txBody>
          <a:bodyPr>
            <a:normAutofit/>
          </a:bodyPr>
          <a:lstStyle/>
          <a:p>
            <a:r>
              <a:rPr lang="en-US" altLang="zh-TW">
                <a:latin typeface="Arial" panose="020B0604020202020204" pitchFamily="34" charset="0"/>
                <a:cs typeface="Arial" panose="020B0604020202020204" pitchFamily="34" charset="0"/>
              </a:rPr>
              <a:t>Fibre Channel SAN</a:t>
            </a:r>
            <a:br>
              <a:rPr lang="en-US" altLang="zh-TW">
                <a:latin typeface="Arial" panose="020B0604020202020204" pitchFamily="34" charset="0"/>
                <a:cs typeface="Arial" panose="020B0604020202020204" pitchFamily="34" charset="0"/>
              </a:rPr>
            </a:br>
            <a:r>
              <a:rPr lang="en-US" altLang="zh-TW">
                <a:latin typeface="Arial" panose="020B0604020202020204" pitchFamily="34" charset="0"/>
                <a:cs typeface="Arial" panose="020B0604020202020204" pitchFamily="34" charset="0"/>
              </a:rPr>
              <a:t>32Gb &amp; 16Gb storage solutions</a:t>
            </a:r>
            <a:endParaRPr lang="zh-TW" altLang="en-US">
              <a:latin typeface="Arial" panose="020B0604020202020204" pitchFamily="34" charset="0"/>
              <a:cs typeface="Arial" panose="020B0604020202020204" pitchFamily="34" charset="0"/>
            </a:endParaRPr>
          </a:p>
        </p:txBody>
      </p:sp>
      <p:pic>
        <p:nvPicPr>
          <p:cNvPr id="27" name="Picture 26" descr="A close up of a device&#10;&#10;Description automatically generated">
            <a:extLst>
              <a:ext uri="{FF2B5EF4-FFF2-40B4-BE49-F238E27FC236}">
                <a16:creationId xmlns:a16="http://schemas.microsoft.com/office/drawing/2014/main" id="{B4AC082B-F022-9343-AF1E-71DBDB862C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44527" y="5064682"/>
            <a:ext cx="1502407" cy="1315428"/>
          </a:xfrm>
          <a:prstGeom prst="rect">
            <a:avLst/>
          </a:prstGeom>
          <a:effectLst>
            <a:reflection blurRad="6350" stA="52000" endA="300" endPos="35000" dir="5400000" sy="-100000" algn="bl" rotWithShape="0"/>
          </a:effectLst>
        </p:spPr>
      </p:pic>
      <p:pic>
        <p:nvPicPr>
          <p:cNvPr id="5" name="圖片 4" descr="一張含有 電子用品, 電腦, 鍵盤, 室內 的圖片&#10;&#10;自動產生的描述">
            <a:extLst>
              <a:ext uri="{FF2B5EF4-FFF2-40B4-BE49-F238E27FC236}">
                <a16:creationId xmlns:a16="http://schemas.microsoft.com/office/drawing/2014/main" id="{A9C6C451-BBAA-48DA-9DF8-1A409450AD15}"/>
              </a:ext>
            </a:extLst>
          </p:cNvPr>
          <p:cNvPicPr>
            <a:picLocks noChangeAspect="1"/>
          </p:cNvPicPr>
          <p:nvPr/>
        </p:nvPicPr>
        <p:blipFill rotWithShape="1">
          <a:blip r:embed="rId6">
            <a:extLst>
              <a:ext uri="{28A0092B-C50C-407E-A947-70E740481C1C}">
                <a14:useLocalDpi xmlns:a14="http://schemas.microsoft.com/office/drawing/2010/main" val="0"/>
              </a:ext>
            </a:extLst>
          </a:blip>
          <a:srcRect r="63046"/>
          <a:stretch/>
        </p:blipFill>
        <p:spPr>
          <a:xfrm>
            <a:off x="7988493" y="4762790"/>
            <a:ext cx="4203507" cy="2354647"/>
          </a:xfrm>
          <a:prstGeom prst="rect">
            <a:avLst/>
          </a:prstGeom>
        </p:spPr>
      </p:pic>
      <p:pic>
        <p:nvPicPr>
          <p:cNvPr id="2" name="圖片 1">
            <a:extLst>
              <a:ext uri="{FF2B5EF4-FFF2-40B4-BE49-F238E27FC236}">
                <a16:creationId xmlns:a16="http://schemas.microsoft.com/office/drawing/2014/main" id="{D39DD2B0-0EB7-1F4D-8E51-8EE8343C1F7F}"/>
              </a:ext>
            </a:extLst>
          </p:cNvPr>
          <p:cNvPicPr>
            <a:picLocks noChangeAspect="1"/>
          </p:cNvPicPr>
          <p:nvPr/>
        </p:nvPicPr>
        <p:blipFill>
          <a:blip r:embed="rId7"/>
          <a:stretch>
            <a:fillRect/>
          </a:stretch>
        </p:blipFill>
        <p:spPr>
          <a:xfrm>
            <a:off x="-610000" y="1813440"/>
            <a:ext cx="4737536" cy="2960960"/>
          </a:xfrm>
          <a:prstGeom prst="rect">
            <a:avLst/>
          </a:prstGeom>
        </p:spPr>
      </p:pic>
      <p:sp>
        <p:nvSpPr>
          <p:cNvPr id="29" name="文本框 17">
            <a:extLst>
              <a:ext uri="{FF2B5EF4-FFF2-40B4-BE49-F238E27FC236}">
                <a16:creationId xmlns:a16="http://schemas.microsoft.com/office/drawing/2014/main" id="{24A14944-E45A-E546-8A58-C991E3BD4359}"/>
              </a:ext>
            </a:extLst>
          </p:cNvPr>
          <p:cNvSpPr txBox="1"/>
          <p:nvPr/>
        </p:nvSpPr>
        <p:spPr>
          <a:xfrm>
            <a:off x="3643718" y="2104333"/>
            <a:ext cx="2434571" cy="7366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800">
                <a:latin typeface="Arial" panose="020B0604020202020204" pitchFamily="34" charset="0"/>
                <a:ea typeface="微軟正黑體" panose="020B0604030504040204" pitchFamily="34" charset="-120"/>
                <a:cs typeface="Arial" panose="020B0604020202020204" pitchFamily="34" charset="0"/>
              </a:rPr>
              <a:t>QXP-32G2FC</a:t>
            </a:r>
          </a:p>
          <a:p>
            <a:pPr>
              <a:lnSpc>
                <a:spcPts val="1875"/>
              </a:lnSpc>
            </a:pPr>
            <a:r>
              <a:rPr lang="en-US" altLang="zh-CN" sz="1200">
                <a:latin typeface="Arial" panose="020B0604020202020204" pitchFamily="34" charset="0"/>
                <a:ea typeface="微軟正黑體" panose="020B0604030504040204" pitchFamily="34" charset="-120"/>
                <a:cs typeface="Arial" panose="020B0604020202020204" pitchFamily="34" charset="0"/>
              </a:rPr>
              <a:t>2-port 32Gbps FC card</a:t>
            </a:r>
            <a:endParaRPr lang="zh-CN" alt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30" name="文本框 17">
            <a:extLst>
              <a:ext uri="{FF2B5EF4-FFF2-40B4-BE49-F238E27FC236}">
                <a16:creationId xmlns:a16="http://schemas.microsoft.com/office/drawing/2014/main" id="{FD6A4EDC-F631-6446-A690-9A0B8A00F9F7}"/>
              </a:ext>
            </a:extLst>
          </p:cNvPr>
          <p:cNvSpPr txBox="1"/>
          <p:nvPr/>
        </p:nvSpPr>
        <p:spPr>
          <a:xfrm>
            <a:off x="3661429" y="3010284"/>
            <a:ext cx="2434571" cy="73661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800">
                <a:latin typeface="Arial" panose="020B0604020202020204" pitchFamily="34" charset="0"/>
                <a:ea typeface="微軟正黑體" panose="020B0604030504040204" pitchFamily="34" charset="-120"/>
                <a:cs typeface="Arial" panose="020B0604020202020204" pitchFamily="34" charset="0"/>
              </a:rPr>
              <a:t>QXP-16G2FC</a:t>
            </a:r>
          </a:p>
          <a:p>
            <a:pPr>
              <a:lnSpc>
                <a:spcPts val="1875"/>
              </a:lnSpc>
            </a:pPr>
            <a:r>
              <a:rPr lang="en-US" altLang="zh-CN" sz="1200">
                <a:latin typeface="Arial" panose="020B0604020202020204" pitchFamily="34" charset="0"/>
                <a:ea typeface="微軟正黑體" panose="020B0604030504040204" pitchFamily="34" charset="-120"/>
                <a:cs typeface="Arial" panose="020B0604020202020204" pitchFamily="34" charset="0"/>
              </a:rPr>
              <a:t>2-port 16Gbps FC card</a:t>
            </a:r>
            <a:endParaRPr lang="zh-CN" alt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3">
            <a:extLst>
              <a:ext uri="{FF2B5EF4-FFF2-40B4-BE49-F238E27FC236}">
                <a16:creationId xmlns:a16="http://schemas.microsoft.com/office/drawing/2014/main" id="{4BF9A040-AA02-D641-A2E3-40448BA7262D}"/>
              </a:ext>
            </a:extLst>
          </p:cNvPr>
          <p:cNvSpPr/>
          <p:nvPr/>
        </p:nvSpPr>
        <p:spPr>
          <a:xfrm>
            <a:off x="6738365" y="2311886"/>
            <a:ext cx="4715443" cy="1392689"/>
          </a:xfrm>
          <a:prstGeom prst="rect">
            <a:avLst/>
          </a:prstGeom>
        </p:spPr>
        <p:txBody>
          <a:bodyPr wrap="square">
            <a:spAutoFit/>
          </a:bodyPr>
          <a:lstStyle/>
          <a:p>
            <a:pPr>
              <a:lnSpc>
                <a:spcPts val="2625"/>
              </a:lnSpc>
              <a:spcBef>
                <a:spcPts val="900"/>
              </a:spcBef>
              <a:buClr>
                <a:schemeClr val="bg1"/>
              </a:buClr>
            </a:pPr>
            <a:r>
              <a:rPr lang="en-US" altLang="zh-TW" sz="2800">
                <a:latin typeface="Arial" panose="020B0604020202020204" pitchFamily="34" charset="0"/>
                <a:ea typeface="微軟正黑體" panose="020B0604030504040204" pitchFamily="34" charset="-120"/>
                <a:cs typeface="Arial" panose="020B0604020202020204" pitchFamily="34" charset="0"/>
              </a:rPr>
              <a:t>Designed for</a:t>
            </a:r>
            <a:r>
              <a:rPr lang="zh-TW" altLang="en-US" sz="2800">
                <a:latin typeface="Arial" panose="020B0604020202020204" pitchFamily="34" charset="0"/>
                <a:ea typeface="微軟正黑體" panose="020B0604030504040204" pitchFamily="34" charset="-120"/>
                <a:cs typeface="Arial" panose="020B0604020202020204" pitchFamily="34" charset="0"/>
              </a:rPr>
              <a:t> </a:t>
            </a:r>
            <a:r>
              <a:rPr lang="en-US" altLang="zh-TW" sz="2800">
                <a:solidFill>
                  <a:srgbClr val="0070C0"/>
                </a:solidFill>
                <a:latin typeface="Arial" panose="020B0604020202020204" pitchFamily="34" charset="0"/>
                <a:ea typeface="微軟正黑體" panose="020B0604030504040204" pitchFamily="34" charset="-120"/>
                <a:cs typeface="Arial" panose="020B0604020202020204" pitchFamily="34" charset="0"/>
              </a:rPr>
              <a:t>NAS, </a:t>
            </a:r>
            <a:r>
              <a:rPr lang="en-US" altLang="zh-TW" sz="2800">
                <a:latin typeface="Arial" panose="020B0604020202020204" pitchFamily="34" charset="0"/>
                <a:ea typeface="微軟正黑體" panose="020B0604030504040204" pitchFamily="34" charset="-120"/>
                <a:cs typeface="Arial" panose="020B0604020202020204" pitchFamily="34" charset="0"/>
              </a:rPr>
              <a:t>high-performance and efficient </a:t>
            </a:r>
            <a:r>
              <a:rPr lang="en-US" altLang="zh-TW" sz="2800">
                <a:solidFill>
                  <a:srgbClr val="0070C0"/>
                </a:solidFill>
                <a:latin typeface="Arial" panose="020B0604020202020204" pitchFamily="34" charset="0"/>
                <a:ea typeface="微軟正黑體" panose="020B0604030504040204" pitchFamily="34" charset="-120"/>
                <a:cs typeface="Arial" panose="020B0604020202020204" pitchFamily="34" charset="0"/>
              </a:rPr>
              <a:t>QNAP FC expansion cards*</a:t>
            </a:r>
            <a:endParaRPr lang="en-US" altLang="zh-TW" sz="2800">
              <a:latin typeface="Arial" panose="020B0604020202020204" pitchFamily="34" charset="0"/>
              <a:ea typeface="微軟正黑體" panose="020B0604030504040204" pitchFamily="34" charset="-120"/>
              <a:cs typeface="Arial" panose="020B0604020202020204" pitchFamily="34" charset="0"/>
            </a:endParaRPr>
          </a:p>
          <a:p>
            <a:pPr>
              <a:spcBef>
                <a:spcPts val="900"/>
              </a:spcBef>
              <a:buClr>
                <a:schemeClr val="bg1"/>
              </a:buClr>
            </a:pPr>
            <a:r>
              <a:rPr lang="en-US" altLang="zh-CN" sz="1200">
                <a:latin typeface="Arial" panose="020B0604020202020204" pitchFamily="34" charset="0"/>
                <a:ea typeface="微軟正黑體" panose="020B0604030504040204" pitchFamily="34" charset="-120"/>
                <a:cs typeface="Arial" panose="020B0604020202020204" pitchFamily="34" charset="0"/>
              </a:rPr>
              <a:t>* Installation on Windows are Linux hosts is not supported</a:t>
            </a:r>
            <a:endParaRPr lang="zh-CN" altLang="en-US" sz="1200">
              <a:latin typeface="Arial" panose="020B0604020202020204" pitchFamily="34" charset="0"/>
              <a:ea typeface="微軟正黑體" panose="020B0604030504040204" pitchFamily="34" charset="-120"/>
              <a:cs typeface="Arial" panose="020B0604020202020204" pitchFamily="34" charset="0"/>
            </a:endParaRPr>
          </a:p>
        </p:txBody>
      </p:sp>
      <p:sp>
        <p:nvSpPr>
          <p:cNvPr id="31" name="文本框 16">
            <a:extLst>
              <a:ext uri="{FF2B5EF4-FFF2-40B4-BE49-F238E27FC236}">
                <a16:creationId xmlns:a16="http://schemas.microsoft.com/office/drawing/2014/main" id="{F55163E8-3F51-C34A-9DC7-953B23E98535}"/>
              </a:ext>
            </a:extLst>
          </p:cNvPr>
          <p:cNvSpPr txBox="1"/>
          <p:nvPr/>
        </p:nvSpPr>
        <p:spPr>
          <a:xfrm>
            <a:off x="3846934" y="4625828"/>
            <a:ext cx="4141559"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en-US" altLang="zh-CN" sz="2000" b="1">
                <a:latin typeface="Arial" panose="020B0604020202020204" pitchFamily="34" charset="0"/>
                <a:ea typeface="微軟正黑體" panose="020B0604030504040204" pitchFamily="34" charset="-120"/>
                <a:cs typeface="Arial" panose="020B0604020202020204" pitchFamily="34" charset="0"/>
              </a:rPr>
              <a:t>Includes optical FC </a:t>
            </a:r>
            <a:r>
              <a:rPr lang="en-US" altLang="zh-TW" sz="2000" b="1">
                <a:latin typeface="Arial" panose="020B0604020202020204" pitchFamily="34" charset="0"/>
                <a:ea typeface="微軟正黑體" panose="020B0604030504040204" pitchFamily="34" charset="-120"/>
                <a:cs typeface="Arial" panose="020B0604020202020204" pitchFamily="34" charset="0"/>
              </a:rPr>
              <a:t>transceivers</a:t>
            </a:r>
            <a:endParaRPr lang="zh-CN"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32" name="文本框 17">
            <a:extLst>
              <a:ext uri="{FF2B5EF4-FFF2-40B4-BE49-F238E27FC236}">
                <a16:creationId xmlns:a16="http://schemas.microsoft.com/office/drawing/2014/main" id="{0459C181-B35C-4A45-9DF8-61E2D91B6B71}"/>
              </a:ext>
            </a:extLst>
          </p:cNvPr>
          <p:cNvSpPr txBox="1"/>
          <p:nvPr/>
        </p:nvSpPr>
        <p:spPr>
          <a:xfrm>
            <a:off x="-125536" y="6531892"/>
            <a:ext cx="2470063"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en-US" altLang="zh-CN" sz="1200">
                <a:latin typeface="Arial" panose="020B0604020202020204" pitchFamily="34" charset="0"/>
                <a:ea typeface="微軟正黑體" panose="020B0604030504040204" pitchFamily="34" charset="-120"/>
                <a:cs typeface="Arial" panose="020B0604020202020204" pitchFamily="34" charset="0"/>
              </a:rPr>
              <a:t>Note:  cables are not included.</a:t>
            </a:r>
            <a:endParaRPr lang="zh-CN" altLang="en-US" sz="12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85966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5A35C357-AE34-48A6-A753-FE5380E6DFD2}"/>
              </a:ext>
            </a:extLst>
          </p:cNvPr>
          <p:cNvPicPr>
            <a:picLocks noChangeAspect="1"/>
          </p:cNvPicPr>
          <p:nvPr/>
        </p:nvPicPr>
        <p:blipFill>
          <a:blip r:embed="rId2">
            <a:lum/>
            <a:alphaModFix amt="42000"/>
            <a:extLst>
              <a:ext uri="{96DAC541-7B7A-43D3-8B79-37D633B846F1}">
                <asvg:svgBlip xmlns:asvg="http://schemas.microsoft.com/office/drawing/2016/SVG/main" r:embed="rId3"/>
              </a:ext>
            </a:extLst>
          </a:blip>
          <a:stretch>
            <a:fillRect/>
          </a:stretch>
        </p:blipFill>
        <p:spPr>
          <a:xfrm>
            <a:off x="1" y="5200651"/>
            <a:ext cx="12192000" cy="1657350"/>
          </a:xfrm>
          <a:prstGeom prst="rect">
            <a:avLst/>
          </a:prstGeom>
        </p:spPr>
      </p:pic>
      <p:pic>
        <p:nvPicPr>
          <p:cNvPr id="3" name="圖形 2">
            <a:extLst>
              <a:ext uri="{FF2B5EF4-FFF2-40B4-BE49-F238E27FC236}">
                <a16:creationId xmlns:a16="http://schemas.microsoft.com/office/drawing/2014/main" id="{527EAF87-7BA6-4585-B6FA-9E10D86772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937454"/>
            <a:ext cx="5105400" cy="2981327"/>
          </a:xfrm>
          <a:prstGeom prst="rect">
            <a:avLst/>
          </a:prstGeom>
        </p:spPr>
      </p:pic>
      <p:pic>
        <p:nvPicPr>
          <p:cNvPr id="7" name="圖形 6">
            <a:extLst>
              <a:ext uri="{FF2B5EF4-FFF2-40B4-BE49-F238E27FC236}">
                <a16:creationId xmlns:a16="http://schemas.microsoft.com/office/drawing/2014/main" id="{EEEE70C3-D61D-46C9-92BF-EF16917E2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05487" y="6232163"/>
            <a:ext cx="581025" cy="104775"/>
          </a:xfrm>
          <a:prstGeom prst="rect">
            <a:avLst/>
          </a:prstGeom>
        </p:spPr>
      </p:pic>
      <p:pic>
        <p:nvPicPr>
          <p:cNvPr id="9" name="圖形 8">
            <a:extLst>
              <a:ext uri="{FF2B5EF4-FFF2-40B4-BE49-F238E27FC236}">
                <a16:creationId xmlns:a16="http://schemas.microsoft.com/office/drawing/2014/main" id="{8E79FD44-1DA9-4377-9417-A6E419B582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1503" y="2261655"/>
            <a:ext cx="3962394" cy="547188"/>
          </a:xfrm>
          <a:prstGeom prst="rect">
            <a:avLst/>
          </a:prstGeom>
        </p:spPr>
      </p:pic>
      <p:cxnSp>
        <p:nvCxnSpPr>
          <p:cNvPr id="15" name="直線接點 14">
            <a:extLst>
              <a:ext uri="{FF2B5EF4-FFF2-40B4-BE49-F238E27FC236}">
                <a16:creationId xmlns:a16="http://schemas.microsoft.com/office/drawing/2014/main" id="{F72DD596-66FA-41E1-B2CE-F0F7576022D2}"/>
              </a:ext>
            </a:extLst>
          </p:cNvPr>
          <p:cNvCxnSpPr>
            <a:cxnSpLocks/>
          </p:cNvCxnSpPr>
          <p:nvPr/>
        </p:nvCxnSpPr>
        <p:spPr>
          <a:xfrm>
            <a:off x="85725" y="2966029"/>
            <a:ext cx="4933950" cy="0"/>
          </a:xfrm>
          <a:prstGeom prst="line">
            <a:avLst/>
          </a:prstGeom>
          <a:ln>
            <a:gradFill>
              <a:gsLst>
                <a:gs pos="90000">
                  <a:srgbClr val="FF0000"/>
                </a:gs>
                <a:gs pos="10000">
                  <a:srgbClr val="FF0000"/>
                </a:gs>
                <a:gs pos="0">
                  <a:srgbClr val="FF0000">
                    <a:alpha val="0"/>
                  </a:srgbClr>
                </a:gs>
                <a:gs pos="100000">
                  <a:srgbClr val="FF0000">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57338A6E-D8DF-46FA-8EBD-DF1E0C354877}"/>
              </a:ext>
            </a:extLst>
          </p:cNvPr>
          <p:cNvSpPr txBox="1"/>
          <p:nvPr/>
        </p:nvSpPr>
        <p:spPr>
          <a:xfrm>
            <a:off x="571503" y="3123216"/>
            <a:ext cx="4105272" cy="646331"/>
          </a:xfrm>
          <a:prstGeom prst="rect">
            <a:avLst/>
          </a:prstGeom>
          <a:noFill/>
        </p:spPr>
        <p:txBody>
          <a:bodyPr wrap="square" rtlCol="0">
            <a:spAutoFit/>
          </a:bodyPr>
          <a:lstStyle/>
          <a:p>
            <a:pPr algn="ctr"/>
            <a:r>
              <a:rPr lang="en-US" altLang="zh-TW">
                <a:solidFill>
                  <a:schemeClr val="bg1"/>
                </a:solidFill>
                <a:latin typeface="微軟正黑體" panose="020B0604030504040204" pitchFamily="34" charset="-120"/>
                <a:ea typeface="微軟正黑體" panose="020B0604030504040204" pitchFamily="34" charset="-120"/>
              </a:rPr>
              <a:t>Enterprise-Grade 2U 30-bay SATA </a:t>
            </a:r>
          </a:p>
          <a:p>
            <a:pPr algn="ctr"/>
            <a:r>
              <a:rPr lang="en-US" altLang="zh-TW">
                <a:solidFill>
                  <a:schemeClr val="bg1"/>
                </a:solidFill>
                <a:latin typeface="微軟正黑體" panose="020B0604030504040204" pitchFamily="34" charset="-120"/>
                <a:ea typeface="微軟正黑體" panose="020B0604030504040204" pitchFamily="34" charset="-120"/>
              </a:rPr>
              <a:t>25GbE all flash array (AFA) NAS</a:t>
            </a: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6A52B666-C986-4AA1-891E-97CC7ED31D80}"/>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8099"/>
          <a:stretch/>
        </p:blipFill>
        <p:spPr>
          <a:xfrm>
            <a:off x="1675119" y="4033338"/>
            <a:ext cx="2136864" cy="639617"/>
          </a:xfrm>
          <a:prstGeom prst="rect">
            <a:avLst/>
          </a:prstGeom>
        </p:spPr>
      </p:pic>
      <p:pic>
        <p:nvPicPr>
          <p:cNvPr id="6" name="圖片 5">
            <a:extLst>
              <a:ext uri="{FF2B5EF4-FFF2-40B4-BE49-F238E27FC236}">
                <a16:creationId xmlns:a16="http://schemas.microsoft.com/office/drawing/2014/main" id="{0D1692BD-1F1B-45F1-AC46-87101037C5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9063" y="3956477"/>
            <a:ext cx="712109" cy="716478"/>
          </a:xfrm>
          <a:prstGeom prst="rect">
            <a:avLst/>
          </a:prstGeom>
        </p:spPr>
      </p:pic>
      <p:sp>
        <p:nvSpPr>
          <p:cNvPr id="4" name="矩形 3">
            <a:extLst>
              <a:ext uri="{FF2B5EF4-FFF2-40B4-BE49-F238E27FC236}">
                <a16:creationId xmlns:a16="http://schemas.microsoft.com/office/drawing/2014/main" id="{B114C4EF-E1E3-48B0-A72F-BB0703FCBD4A}"/>
              </a:ext>
            </a:extLst>
          </p:cNvPr>
          <p:cNvSpPr/>
          <p:nvPr/>
        </p:nvSpPr>
        <p:spPr>
          <a:xfrm>
            <a:off x="3105194" y="6381058"/>
            <a:ext cx="6191206" cy="394723"/>
          </a:xfrm>
          <a:prstGeom prst="rect">
            <a:avLst/>
          </a:prstGeom>
          <a:noFill/>
        </p:spPr>
        <p:txBody>
          <a:bodyPr wrap="square" anchor="t">
            <a:spAutoFit/>
          </a:bodyPr>
          <a:lstStyle/>
          <a:p>
            <a:pPr algn="ctr" fontAlgn="base">
              <a:lnSpc>
                <a:spcPct val="150000"/>
              </a:lnSpc>
            </a:pPr>
            <a:r>
              <a:rPr lang="en-US" altLang="zh-TW" sz="700">
                <a:solidFill>
                  <a:schemeClr val="bg1"/>
                </a:solidFill>
                <a:latin typeface="微軟正黑體" panose="020B0604030504040204" pitchFamily="34" charset="-120"/>
                <a:ea typeface="微軟正黑體" panose="020B0604030504040204" pitchFamily="34" charset="-120"/>
              </a:rPr>
              <a:t>Copyright© 2020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3069359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4FB48DD5-963D-47BA-B496-4187A9322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12663" y="4615009"/>
            <a:ext cx="3366674" cy="2036132"/>
          </a:xfrm>
          <a:prstGeom prst="rect">
            <a:avLst/>
          </a:prstGeom>
        </p:spPr>
      </p:pic>
      <p:cxnSp>
        <p:nvCxnSpPr>
          <p:cNvPr id="3" name="直線接點 2">
            <a:extLst>
              <a:ext uri="{FF2B5EF4-FFF2-40B4-BE49-F238E27FC236}">
                <a16:creationId xmlns:a16="http://schemas.microsoft.com/office/drawing/2014/main" id="{E9211CF3-7ABA-40E4-9114-E9F0B71940A5}"/>
              </a:ext>
            </a:extLst>
          </p:cNvPr>
          <p:cNvCxnSpPr>
            <a:cxnSpLocks/>
          </p:cNvCxnSpPr>
          <p:nvPr/>
        </p:nvCxnSpPr>
        <p:spPr>
          <a:xfrm>
            <a:off x="4276725" y="5088505"/>
            <a:ext cx="3502612" cy="0"/>
          </a:xfrm>
          <a:prstGeom prst="line">
            <a:avLst/>
          </a:prstGeom>
          <a:ln>
            <a:gradFill>
              <a:gsLst>
                <a:gs pos="90000">
                  <a:srgbClr val="FF0000"/>
                </a:gs>
                <a:gs pos="10000">
                  <a:srgbClr val="FF0000"/>
                </a:gs>
                <a:gs pos="0">
                  <a:srgbClr val="FF0000">
                    <a:alpha val="0"/>
                  </a:srgbClr>
                </a:gs>
                <a:gs pos="100000">
                  <a:srgbClr val="FF0000">
                    <a:alpha val="0"/>
                  </a:srgb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801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rPr>
              <a:t>Supercharged with superb configurations over the competition </a:t>
            </a:r>
            <a:endParaRPr lang="en-US" altLang="zh-TW">
              <a:latin typeface="Arial" panose="020B0604020202020204" pitchFamily="34" charset="0"/>
              <a:cs typeface="Arial" panose="020B0604020202020204" pitchFamily="34" charset="0"/>
            </a:endParaRPr>
          </a:p>
        </p:txBody>
      </p:sp>
      <p:graphicFrame>
        <p:nvGraphicFramePr>
          <p:cNvPr id="4" name="表格 7">
            <a:extLst>
              <a:ext uri="{FF2B5EF4-FFF2-40B4-BE49-F238E27FC236}">
                <a16:creationId xmlns:a16="http://schemas.microsoft.com/office/drawing/2014/main" id="{1D704B14-965D-4780-8422-5029EE97E02C}"/>
              </a:ext>
            </a:extLst>
          </p:cNvPr>
          <p:cNvGraphicFramePr>
            <a:graphicFrameLocks noGrp="1"/>
          </p:cNvGraphicFramePr>
          <p:nvPr>
            <p:extLst>
              <p:ext uri="{D42A27DB-BD31-4B8C-83A1-F6EECF244321}">
                <p14:modId xmlns:p14="http://schemas.microsoft.com/office/powerpoint/2010/main" val="2452844196"/>
              </p:ext>
            </p:extLst>
          </p:nvPr>
        </p:nvGraphicFramePr>
        <p:xfrm>
          <a:off x="252846" y="2057906"/>
          <a:ext cx="11686307" cy="4188782"/>
        </p:xfrm>
        <a:graphic>
          <a:graphicData uri="http://schemas.openxmlformats.org/drawingml/2006/table">
            <a:tbl>
              <a:tblPr firstRow="1" bandRow="1">
                <a:tableStyleId>{5C22544A-7EE6-4342-B048-85BDC9FD1C3A}</a:tableStyleId>
              </a:tblPr>
              <a:tblGrid>
                <a:gridCol w="1288278">
                  <a:extLst>
                    <a:ext uri="{9D8B030D-6E8A-4147-A177-3AD203B41FA5}">
                      <a16:colId xmlns:a16="http://schemas.microsoft.com/office/drawing/2014/main" val="3560516433"/>
                    </a:ext>
                  </a:extLst>
                </a:gridCol>
                <a:gridCol w="2632670">
                  <a:extLst>
                    <a:ext uri="{9D8B030D-6E8A-4147-A177-3AD203B41FA5}">
                      <a16:colId xmlns:a16="http://schemas.microsoft.com/office/drawing/2014/main" val="1607306823"/>
                    </a:ext>
                  </a:extLst>
                </a:gridCol>
                <a:gridCol w="4461051">
                  <a:extLst>
                    <a:ext uri="{9D8B030D-6E8A-4147-A177-3AD203B41FA5}">
                      <a16:colId xmlns:a16="http://schemas.microsoft.com/office/drawing/2014/main" val="2363399625"/>
                    </a:ext>
                  </a:extLst>
                </a:gridCol>
                <a:gridCol w="3304308">
                  <a:extLst>
                    <a:ext uri="{9D8B030D-6E8A-4147-A177-3AD203B41FA5}">
                      <a16:colId xmlns:a16="http://schemas.microsoft.com/office/drawing/2014/main" val="3456758065"/>
                    </a:ext>
                  </a:extLst>
                </a:gridCol>
              </a:tblGrid>
              <a:tr h="575700">
                <a:tc>
                  <a:txBody>
                    <a:bodyPr/>
                    <a:lstStyle/>
                    <a:p>
                      <a:endParaRPr lang="zh-TW" altLang="en-US" sz="1600">
                        <a:latin typeface="Arial" panose="020B0604020202020204" pitchFamily="34" charset="0"/>
                        <a:ea typeface="微軟正黑體" panose="020B0604030504040204" pitchFamily="34" charset="-120"/>
                        <a:cs typeface="Arial" panose="020B0604020202020204" pitchFamily="34" charset="0"/>
                      </a:endParaRP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QNAP Wins</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TS-h3088XU-RP</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a:txBody>
                    <a:bodyPr/>
                    <a:lstStyle/>
                    <a:p>
                      <a:pPr algn="ctr"/>
                      <a:r>
                        <a:rPr lang="en-US" altLang="zh-TW" sz="1400" b="0">
                          <a:latin typeface="Arial" panose="020B0604020202020204" pitchFamily="34" charset="0"/>
                          <a:ea typeface="微軟正黑體" panose="020B0604030504040204" pitchFamily="34" charset="-120"/>
                          <a:cs typeface="Arial" panose="020B0604020202020204" pitchFamily="34" charset="0"/>
                        </a:rPr>
                        <a:t>Other brand FS-series NAS</a:t>
                      </a:r>
                      <a:endParaRPr lang="zh-TW" altLang="en-US" sz="1400" b="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extLst>
                  <a:ext uri="{0D108BD9-81ED-4DB2-BD59-A6C34878D82A}">
                    <a16:rowId xmlns:a16="http://schemas.microsoft.com/office/drawing/2014/main" val="4247296876"/>
                  </a:ext>
                </a:extLst>
              </a:tr>
              <a:tr h="599958">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Processor</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Ultra-high performance per core</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Xeon W-1270 8-core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3.4 GHz</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 boost up to</a:t>
                      </a:r>
                      <a:r>
                        <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5.0 GHz</a:t>
                      </a:r>
                    </a:p>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Xeon W-1250 6-core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3.3 GHz</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 boost up to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4.7 GHz</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Intel Xeon D-1541 8-core 2.1 GHz, boost up to</a:t>
                      </a:r>
                      <a:r>
                        <a:rPr lang="zh-TW" altLang="en-US" sz="1200">
                          <a:latin typeface="Arial" panose="020B0604020202020204" pitchFamily="34" charset="0"/>
                          <a:ea typeface="微軟正黑體" panose="020B0604030504040204" pitchFamily="34" charset="-120"/>
                          <a:cs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rPr>
                        <a:t>2.7 GHz</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609565045"/>
                  </a:ext>
                </a:extLst>
              </a:tr>
              <a:tr h="839942">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Memory</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More default RAM for more concurrent user connections and more apps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W-1270 SKU: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64GB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W-1250 SKU: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32GB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Supporting up to 128GB</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Default 16GB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Arial" panose="020B0604020202020204" pitchFamily="34" charset="0"/>
                          <a:ea typeface="微軟正黑體" panose="020B0604030504040204" pitchFamily="34" charset="-120"/>
                          <a:cs typeface="Arial" panose="020B0604020202020204" pitchFamily="34" charset="0"/>
                        </a:rPr>
                        <a:t>Supporting up to 128GB</a:t>
                      </a: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1871646"/>
                  </a:ext>
                </a:extLst>
              </a:tr>
              <a:tr h="486633">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Storage</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Higher single NAS capacity</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30</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 x 2.5-inch</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24 x 2.5-inch</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0856924"/>
                  </a:ext>
                </a:extLst>
              </a:tr>
              <a:tr h="599958">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Network</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Best performance out of the box, save costs</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2 x 25GbE </a:t>
                      </a:r>
                      <a:r>
                        <a:rPr lang="en-US" altLang="zh-TW" sz="1200" err="1">
                          <a:solidFill>
                            <a:schemeClr val="bg1"/>
                          </a:solidFill>
                          <a:latin typeface="Arial" panose="020B0604020202020204" pitchFamily="34" charset="0"/>
                          <a:ea typeface="微軟正黑體" panose="020B0604030504040204" pitchFamily="34" charset="-120"/>
                          <a:cs typeface="Arial" panose="020B0604020202020204" pitchFamily="34" charset="0"/>
                        </a:rPr>
                        <a:t>SmartNIC</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 +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4 x 2.5GbE</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2 x 10GbE + 4 x 1GbE</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3277512"/>
                  </a:ext>
                </a:extLst>
              </a:tr>
              <a:tr h="599958">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PCIe #</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Various SAS, QM2, or FC PCIe adapters</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3</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 (1 slot is pre-installed with a 2-port 25GbE NIC)</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F0D05"/>
                    </a:solidFill>
                  </a:tcPr>
                </a:tc>
                <a:tc>
                  <a:txBody>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1</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93707526"/>
                  </a:ext>
                </a:extLst>
              </a:tr>
              <a:tr h="486633">
                <a:tc>
                  <a:txBody>
                    <a:body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Expansion</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4 x the raw capacity</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Up to </a:t>
                      </a: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286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drives (30 + 16 x TL-R1620Sep-RP 16-bay expansion units)</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latin typeface="Arial" panose="020B0604020202020204" pitchFamily="34" charset="0"/>
                          <a:ea typeface="微軟正黑體" panose="020B0604030504040204" pitchFamily="34" charset="-120"/>
                          <a:cs typeface="Arial" panose="020B0604020202020204" pitchFamily="34" charset="0"/>
                        </a:rPr>
                        <a:t>Up to 72 drives (24 + 2 x 24-bay expansion units)</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8231455"/>
                  </a:ext>
                </a:extLst>
              </a:tr>
            </a:tbl>
          </a:graphicData>
        </a:graphic>
      </p:graphicFrame>
      <p:cxnSp>
        <p:nvCxnSpPr>
          <p:cNvPr id="5" name="直線接點 4">
            <a:extLst>
              <a:ext uri="{FF2B5EF4-FFF2-40B4-BE49-F238E27FC236}">
                <a16:creationId xmlns:a16="http://schemas.microsoft.com/office/drawing/2014/main" id="{17C7BCCE-84A6-4920-ABFD-C59FA98FAAD9}"/>
              </a:ext>
            </a:extLst>
          </p:cNvPr>
          <p:cNvCxnSpPr>
            <a:cxnSpLocks/>
          </p:cNvCxnSpPr>
          <p:nvPr/>
        </p:nvCxnSpPr>
        <p:spPr>
          <a:xfrm>
            <a:off x="1541207" y="2057906"/>
            <a:ext cx="0" cy="41887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53E7A04C-0E8C-4CEF-87BA-4A3FACA3582E}"/>
              </a:ext>
            </a:extLst>
          </p:cNvPr>
          <p:cNvCxnSpPr>
            <a:cxnSpLocks/>
          </p:cNvCxnSpPr>
          <p:nvPr/>
        </p:nvCxnSpPr>
        <p:spPr>
          <a:xfrm>
            <a:off x="4141840" y="2057906"/>
            <a:ext cx="0" cy="41887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70F442FC-F85A-4232-9F1E-8128596AE2D1}"/>
              </a:ext>
            </a:extLst>
          </p:cNvPr>
          <p:cNvCxnSpPr>
            <a:cxnSpLocks/>
          </p:cNvCxnSpPr>
          <p:nvPr/>
        </p:nvCxnSpPr>
        <p:spPr>
          <a:xfrm>
            <a:off x="8630266" y="2057906"/>
            <a:ext cx="0" cy="41887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71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19D01DC0-D5D9-45BA-91F9-AA324DACAF48}"/>
              </a:ext>
            </a:extLst>
          </p:cNvPr>
          <p:cNvSpPr/>
          <p:nvPr/>
        </p:nvSpPr>
        <p:spPr>
          <a:xfrm>
            <a:off x="6818243" y="5874973"/>
            <a:ext cx="5764696" cy="883068"/>
          </a:xfrm>
          <a:prstGeom prst="roundRect">
            <a:avLst>
              <a:gd name="adj" fmla="val 16738"/>
            </a:avLst>
          </a:prstGeom>
          <a:gradFill>
            <a:gsLst>
              <a:gs pos="0">
                <a:schemeClr val="tx1">
                  <a:lumMod val="85000"/>
                  <a:lumOff val="15000"/>
                  <a:alpha val="43000"/>
                </a:schemeClr>
              </a:gs>
              <a:gs pos="79000">
                <a:schemeClr val="bg2">
                  <a:lumMod val="10000"/>
                  <a:alpha val="13000"/>
                </a:schemeClr>
              </a:gs>
            </a:gsLst>
            <a:lin ang="5400000" scaled="0"/>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 name="圖片 4" descr="一張含有 電腦, 立體 的圖片&#10;&#10;自動產生的描述">
            <a:extLst>
              <a:ext uri="{FF2B5EF4-FFF2-40B4-BE49-F238E27FC236}">
                <a16:creationId xmlns:a16="http://schemas.microsoft.com/office/drawing/2014/main" id="{35DD9C51-A524-432D-85B9-DCF5156F71FC}"/>
              </a:ext>
            </a:extLst>
          </p:cNvPr>
          <p:cNvPicPr>
            <a:picLocks noChangeAspect="1"/>
          </p:cNvPicPr>
          <p:nvPr/>
        </p:nvPicPr>
        <p:blipFill rotWithShape="1">
          <a:blip r:embed="rId3">
            <a:extLst>
              <a:ext uri="{28A0092B-C50C-407E-A947-70E740481C1C}">
                <a14:useLocalDpi xmlns:a14="http://schemas.microsoft.com/office/drawing/2010/main" val="0"/>
              </a:ext>
            </a:extLst>
          </a:blip>
          <a:srcRect r="53815"/>
          <a:stretch/>
        </p:blipFill>
        <p:spPr>
          <a:xfrm>
            <a:off x="6561144" y="2778054"/>
            <a:ext cx="5630856" cy="3468624"/>
          </a:xfrm>
          <a:prstGeom prst="rect">
            <a:avLst/>
          </a:prstGeom>
        </p:spPr>
      </p:pic>
      <p:sp>
        <p:nvSpPr>
          <p:cNvPr id="2" name="標題 1">
            <a:extLst>
              <a:ext uri="{FF2B5EF4-FFF2-40B4-BE49-F238E27FC236}">
                <a16:creationId xmlns:a16="http://schemas.microsoft.com/office/drawing/2014/main" id="{13D19450-4192-E34B-838F-087361906393}"/>
              </a:ext>
            </a:extLst>
          </p:cNvPr>
          <p:cNvSpPr>
            <a:spLocks noGrp="1"/>
          </p:cNvSpPr>
          <p:nvPr>
            <p:ph type="title"/>
          </p:nvPr>
        </p:nvSpPr>
        <p:spPr/>
        <p:txBody>
          <a:bodyPr/>
          <a:lstStyle/>
          <a:p>
            <a:r>
              <a:rPr kumimoji="1" lang="en-US" altLang="zh-TW">
                <a:latin typeface="Arial" panose="020B0604020202020204" pitchFamily="34" charset="0"/>
                <a:cs typeface="Arial" panose="020B0604020202020204" pitchFamily="34" charset="0"/>
              </a:rPr>
              <a:t>Shipped with 2 x 25GbE SFP28 ports</a:t>
            </a:r>
            <a:endParaRPr kumimoji="1" lang="zh-TW" altLang="en-US">
              <a:latin typeface="Arial" panose="020B0604020202020204" pitchFamily="34" charset="0"/>
              <a:cs typeface="Arial" panose="020B0604020202020204" pitchFamily="34" charset="0"/>
            </a:endParaRPr>
          </a:p>
        </p:txBody>
      </p:sp>
      <p:sp>
        <p:nvSpPr>
          <p:cNvPr id="4" name="TextBox 19">
            <a:extLst>
              <a:ext uri="{FF2B5EF4-FFF2-40B4-BE49-F238E27FC236}">
                <a16:creationId xmlns:a16="http://schemas.microsoft.com/office/drawing/2014/main" id="{ED64D25C-0CC0-E745-999E-EA3238D16D5C}"/>
              </a:ext>
            </a:extLst>
          </p:cNvPr>
          <p:cNvSpPr txBox="1"/>
          <p:nvPr/>
        </p:nvSpPr>
        <p:spPr>
          <a:xfrm>
            <a:off x="168806" y="2167730"/>
            <a:ext cx="6392338" cy="3277820"/>
          </a:xfrm>
          <a:prstGeom prst="rect">
            <a:avLst/>
          </a:prstGeom>
          <a:noFill/>
        </p:spPr>
        <p:txBody>
          <a:bodyPr wrap="square" lIns="121920" tIns="60960" rIns="121920" bIns="60960" rtlCol="0" anchor="t">
            <a:spAutoFit/>
          </a:bodyPr>
          <a:lstStyle/>
          <a:p>
            <a:pPr marL="232828" indent="-232828">
              <a:spcBef>
                <a:spcPts val="600"/>
              </a:spcBef>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Bundled with </a:t>
            </a:r>
            <a:r>
              <a:rPr lang="en" altLang="zh-TW">
                <a:latin typeface="Arial" panose="020B0604020202020204" pitchFamily="34" charset="0"/>
                <a:ea typeface="微軟正黑體" panose="020B0604030504040204" pitchFamily="34" charset="-120"/>
                <a:cs typeface="Arial" panose="020B0604020202020204" pitchFamily="34" charset="0"/>
              </a:rPr>
              <a:t>Mellanox</a:t>
            </a:r>
            <a:r>
              <a:rPr lang="en" altLang="zh-TW" baseline="30000">
                <a:latin typeface="Arial" panose="020B0604020202020204" pitchFamily="34" charset="0"/>
                <a:ea typeface="微軟正黑體" panose="020B0604030504040204" pitchFamily="34" charset="-120"/>
                <a:cs typeface="Arial" panose="020B0604020202020204" pitchFamily="34" charset="0"/>
              </a:rPr>
              <a:t>®</a:t>
            </a:r>
            <a:r>
              <a:rPr lang="en" altLang="zh-TW">
                <a:latin typeface="Arial" panose="020B0604020202020204" pitchFamily="34" charset="0"/>
                <a:ea typeface="微軟正黑體" panose="020B0604030504040204" pitchFamily="34" charset="-120"/>
                <a:cs typeface="Arial" panose="020B0604020202020204" pitchFamily="34" charset="0"/>
              </a:rPr>
              <a:t> </a:t>
            </a:r>
            <a:r>
              <a:rPr lang="en" altLang="zh-TW" b="1" err="1">
                <a:solidFill>
                  <a:srgbClr val="FF0000"/>
                </a:solidFill>
                <a:latin typeface="Arial" panose="020B0604020202020204" pitchFamily="34" charset="0"/>
                <a:ea typeface="微軟正黑體" panose="020B0604030504040204" pitchFamily="34" charset="-120"/>
                <a:cs typeface="Arial" panose="020B0604020202020204" pitchFamily="34" charset="0"/>
              </a:rPr>
              <a:t>ConnectX</a:t>
            </a:r>
            <a:r>
              <a:rPr lang="en" altLang="zh-TW" b="1" baseline="30000">
                <a:solidFill>
                  <a:srgbClr val="FF0000"/>
                </a:solidFill>
                <a:latin typeface="Arial" panose="020B0604020202020204" pitchFamily="34" charset="0"/>
                <a:ea typeface="微軟正黑體" panose="020B0604030504040204" pitchFamily="34" charset="-120"/>
                <a:cs typeface="Arial" panose="020B0604020202020204" pitchFamily="34" charset="0"/>
              </a:rPr>
              <a:t>®</a:t>
            </a:r>
            <a:r>
              <a:rPr lang="en" altLang="zh-TW" b="1">
                <a:solidFill>
                  <a:srgbClr val="FF0000"/>
                </a:solidFill>
                <a:latin typeface="Arial" panose="020B0604020202020204" pitchFamily="34" charset="0"/>
                <a:ea typeface="微軟正黑體" panose="020B0604030504040204" pitchFamily="34" charset="-120"/>
                <a:cs typeface="Arial" panose="020B0604020202020204" pitchFamily="34" charset="0"/>
              </a:rPr>
              <a:t>-4 Lx</a:t>
            </a:r>
            <a:r>
              <a:rPr lang="zh-TW" altLang="en-US" b="1">
                <a:solidFill>
                  <a:srgbClr val="FF0000"/>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rPr>
              <a:t>dual-port 25GbE </a:t>
            </a:r>
            <a:r>
              <a:rPr lang="en" altLang="zh-TW" err="1">
                <a:latin typeface="Arial" panose="020B0604020202020204" pitchFamily="34" charset="0"/>
                <a:ea typeface="微軟正黑體" panose="020B0604030504040204" pitchFamily="34" charset="-120"/>
                <a:cs typeface="Arial" panose="020B0604020202020204" pitchFamily="34" charset="0"/>
              </a:rPr>
              <a:t>SmartNIC</a:t>
            </a:r>
            <a:r>
              <a:rPr lang="en-US" altLang="zh-TW">
                <a:latin typeface="Arial" panose="020B0604020202020204" pitchFamily="34" charset="0"/>
                <a:ea typeface="微軟正黑體" panose="020B0604030504040204" pitchFamily="34" charset="-120"/>
                <a:cs typeface="Arial" panose="020B0604020202020204" pitchFamily="34" charset="0"/>
              </a:rPr>
              <a:t> </a:t>
            </a:r>
            <a:r>
              <a:rPr lang="en-US" altLang="zh-CN">
                <a:latin typeface="Arial" panose="020B0604020202020204" pitchFamily="34" charset="0"/>
                <a:ea typeface="微軟正黑體" panose="020B0604030504040204" pitchFamily="34" charset="-120"/>
                <a:cs typeface="Arial" panose="020B0604020202020204" pitchFamily="34" charset="0"/>
              </a:rPr>
              <a:t>network card</a:t>
            </a:r>
          </a:p>
          <a:p>
            <a:pPr marL="232828" indent="-232828">
              <a:spcBef>
                <a:spcPts val="600"/>
              </a:spcBef>
              <a:buFont typeface="Arial"/>
              <a:buChar char="•"/>
            </a:pPr>
            <a:r>
              <a:rPr lang="en-US" altLang="zh-CN" err="1">
                <a:latin typeface="Arial" panose="020B0604020202020204" pitchFamily="34" charset="0"/>
                <a:ea typeface="微軟正黑體" panose="020B0604030504040204" pitchFamily="34" charset="-120"/>
                <a:cs typeface="Arial" panose="020B0604020202020204" pitchFamily="34" charset="0"/>
              </a:rPr>
              <a:t>SmartNIC</a:t>
            </a:r>
            <a:r>
              <a:rPr lang="en-US" altLang="zh-CN">
                <a:latin typeface="Arial" panose="020B0604020202020204" pitchFamily="34" charset="0"/>
                <a:ea typeface="微軟正黑體" panose="020B0604030504040204" pitchFamily="34" charset="-120"/>
                <a:cs typeface="Arial" panose="020B0604020202020204" pitchFamily="34" charset="0"/>
              </a:rPr>
              <a:t> with network offload capability for enhancing the network processing efficiency</a:t>
            </a:r>
          </a:p>
          <a:p>
            <a:pPr marL="446088" lvl="1" indent="-177800">
              <a:spcBef>
                <a:spcPts val="600"/>
              </a:spcBef>
              <a:buFont typeface="Arial"/>
              <a:buChar char="•"/>
            </a:pPr>
            <a:r>
              <a:rPr lang="en-US" altLang="zh-CN">
                <a:latin typeface="Arial" panose="020B0604020202020204" pitchFamily="34" charset="0"/>
                <a:ea typeface="微軟正黑體" panose="020B0604030504040204" pitchFamily="34" charset="-120"/>
                <a:cs typeface="Arial" panose="020B0604020202020204" pitchFamily="34" charset="0"/>
              </a:rPr>
              <a:t>Remote Direct Memory Access (RDMA)</a:t>
            </a:r>
          </a:p>
          <a:p>
            <a:pPr marL="446088" lvl="1" indent="-177800">
              <a:spcBef>
                <a:spcPts val="600"/>
              </a:spcBef>
              <a:buFont typeface="Arial"/>
              <a:buChar char="•"/>
            </a:pPr>
            <a:r>
              <a:rPr lang="en-US" altLang="zh-CN">
                <a:latin typeface="Arial" panose="020B0604020202020204" pitchFamily="34" charset="0"/>
                <a:ea typeface="微軟正黑體" panose="020B0604030504040204" pitchFamily="34" charset="-120"/>
                <a:cs typeface="Arial" panose="020B0604020202020204" pitchFamily="34" charset="0"/>
              </a:rPr>
              <a:t>RDMA over Converged Internet (</a:t>
            </a:r>
            <a:r>
              <a:rPr lang="en-US" altLang="zh-CN" err="1">
                <a:latin typeface="Arial" panose="020B0604020202020204" pitchFamily="34" charset="0"/>
                <a:ea typeface="微軟正黑體" panose="020B0604030504040204" pitchFamily="34" charset="-120"/>
                <a:cs typeface="Arial" panose="020B0604020202020204" pitchFamily="34" charset="0"/>
              </a:rPr>
              <a:t>RoCE</a:t>
            </a:r>
            <a:r>
              <a:rPr lang="en-US" altLang="zh-CN">
                <a:latin typeface="Arial" panose="020B0604020202020204" pitchFamily="34" charset="0"/>
                <a:ea typeface="微軟正黑體" panose="020B0604030504040204" pitchFamily="34" charset="-120"/>
                <a:cs typeface="Arial" panose="020B0604020202020204" pitchFamily="34" charset="0"/>
              </a:rPr>
              <a:t>)</a:t>
            </a:r>
          </a:p>
          <a:p>
            <a:pPr marL="232828" indent="-232828">
              <a:spcBef>
                <a:spcPts val="600"/>
              </a:spcBef>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Supporting </a:t>
            </a:r>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rPr>
              <a:t>iSCSI Extensions for RDMA (</a:t>
            </a:r>
            <a:r>
              <a:rPr lang="en-US" altLang="zh-TW" b="1" err="1">
                <a:solidFill>
                  <a:srgbClr val="FF0000"/>
                </a:solidFill>
                <a:latin typeface="Arial" panose="020B0604020202020204" pitchFamily="34" charset="0"/>
                <a:ea typeface="微軟正黑體" panose="020B0604030504040204" pitchFamily="34" charset="-120"/>
                <a:cs typeface="Arial" panose="020B0604020202020204" pitchFamily="34" charset="0"/>
              </a:rPr>
              <a:t>iSER</a:t>
            </a:r>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rPr>
              <a:t>)</a:t>
            </a:r>
            <a:r>
              <a:rPr lang="en-US" altLang="zh-TW" b="1">
                <a:latin typeface="Arial" panose="020B0604020202020204" pitchFamily="34" charset="0"/>
                <a:ea typeface="微軟正黑體" panose="020B0604030504040204" pitchFamily="34" charset="-120"/>
                <a:cs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rPr>
              <a:t>increasing VMware </a:t>
            </a:r>
            <a:r>
              <a:rPr lang="en-US" altLang="zh-TW" err="1">
                <a:latin typeface="Arial" panose="020B0604020202020204" pitchFamily="34" charset="0"/>
                <a:ea typeface="微軟正黑體" panose="020B0604030504040204" pitchFamily="34" charset="-120"/>
                <a:cs typeface="Arial" panose="020B0604020202020204" pitchFamily="34" charset="0"/>
              </a:rPr>
              <a:t>ESXi</a:t>
            </a:r>
            <a:r>
              <a:rPr lang="en-US" altLang="zh-TW">
                <a:latin typeface="Arial" panose="020B0604020202020204" pitchFamily="34" charset="0"/>
                <a:ea typeface="微軟正黑體" panose="020B0604030504040204" pitchFamily="34" charset="-120"/>
                <a:cs typeface="Arial" panose="020B0604020202020204" pitchFamily="34" charset="0"/>
              </a:rPr>
              <a:t> and VJBOD transfer performance </a:t>
            </a:r>
          </a:p>
          <a:p>
            <a:pPr marL="232828" indent="-232828">
              <a:spcBef>
                <a:spcPts val="600"/>
              </a:spcBef>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Link Aggregation for added bandwidth</a:t>
            </a:r>
          </a:p>
        </p:txBody>
      </p:sp>
      <p:sp>
        <p:nvSpPr>
          <p:cNvPr id="11" name="矩形 10">
            <a:extLst>
              <a:ext uri="{FF2B5EF4-FFF2-40B4-BE49-F238E27FC236}">
                <a16:creationId xmlns:a16="http://schemas.microsoft.com/office/drawing/2014/main" id="{5B10D650-0E5B-B547-9C12-2D4C9197D711}"/>
              </a:ext>
            </a:extLst>
          </p:cNvPr>
          <p:cNvSpPr/>
          <p:nvPr/>
        </p:nvSpPr>
        <p:spPr>
          <a:xfrm>
            <a:off x="9710531" y="3952220"/>
            <a:ext cx="576470" cy="192275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latin typeface="Arial" panose="020B0604020202020204" pitchFamily="34" charset="0"/>
              <a:cs typeface="Arial" panose="020B0604020202020204" pitchFamily="34" charset="0"/>
            </a:endParaRPr>
          </a:p>
        </p:txBody>
      </p:sp>
      <p:pic>
        <p:nvPicPr>
          <p:cNvPr id="10" name="圖形 9">
            <a:extLst>
              <a:ext uri="{FF2B5EF4-FFF2-40B4-BE49-F238E27FC236}">
                <a16:creationId xmlns:a16="http://schemas.microsoft.com/office/drawing/2014/main" id="{41AF33F9-E36B-410F-82E4-02F0DEDFFB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71" y="5343931"/>
            <a:ext cx="5630856" cy="984768"/>
          </a:xfrm>
          <a:prstGeom prst="rect">
            <a:avLst/>
          </a:prstGeom>
        </p:spPr>
      </p:pic>
      <p:sp>
        <p:nvSpPr>
          <p:cNvPr id="6" name="矩形: 圓角 22">
            <a:extLst>
              <a:ext uri="{FF2B5EF4-FFF2-40B4-BE49-F238E27FC236}">
                <a16:creationId xmlns:a16="http://schemas.microsoft.com/office/drawing/2014/main" id="{98ADF39E-8E08-4C30-ACC8-6216D23C4029}"/>
              </a:ext>
            </a:extLst>
          </p:cNvPr>
          <p:cNvSpPr/>
          <p:nvPr/>
        </p:nvSpPr>
        <p:spPr>
          <a:xfrm>
            <a:off x="7790621" y="2546349"/>
            <a:ext cx="4114800" cy="526779"/>
          </a:xfrm>
          <a:prstGeom prst="roundRect">
            <a:avLst>
              <a:gd name="adj" fmla="val 9133"/>
            </a:avLst>
          </a:prstGeom>
          <a:gradFill>
            <a:gsLst>
              <a:gs pos="0">
                <a:schemeClr val="tx2">
                  <a:lumMod val="50000"/>
                </a:schemeClr>
              </a:gs>
              <a:gs pos="48000">
                <a:schemeClr val="tx1"/>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TS-h3088XU-RP: </a:t>
            </a:r>
            <a:r>
              <a:rPr kumimoji="1"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 x 25GbE ports</a:t>
            </a:r>
            <a:endParaRPr kumimoji="1"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12694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descr="一張含有 電子用品 的圖片&#10;&#10;自動產生的描述">
            <a:extLst>
              <a:ext uri="{FF2B5EF4-FFF2-40B4-BE49-F238E27FC236}">
                <a16:creationId xmlns:a16="http://schemas.microsoft.com/office/drawing/2014/main" id="{DADFF123-78E7-4B4D-B707-0219098EFBFF}"/>
              </a:ext>
            </a:extLst>
          </p:cNvPr>
          <p:cNvPicPr>
            <a:picLocks noChangeAspect="1"/>
          </p:cNvPicPr>
          <p:nvPr/>
        </p:nvPicPr>
        <p:blipFill rotWithShape="1">
          <a:blip r:embed="rId3">
            <a:extLst>
              <a:ext uri="{28A0092B-C50C-407E-A947-70E740481C1C}">
                <a14:useLocalDpi xmlns:a14="http://schemas.microsoft.com/office/drawing/2010/main" val="0"/>
              </a:ext>
            </a:extLst>
          </a:blip>
          <a:srcRect t="27896" r="42263" b="23427"/>
          <a:stretch/>
        </p:blipFill>
        <p:spPr>
          <a:xfrm>
            <a:off x="5855443" y="1814052"/>
            <a:ext cx="6336557" cy="3338287"/>
          </a:xfrm>
          <a:prstGeom prst="rect">
            <a:avLst/>
          </a:prstGeom>
        </p:spPr>
      </p:pic>
      <p:pic>
        <p:nvPicPr>
          <p:cNvPr id="55" name="圖形 54">
            <a:extLst>
              <a:ext uri="{FF2B5EF4-FFF2-40B4-BE49-F238E27FC236}">
                <a16:creationId xmlns:a16="http://schemas.microsoft.com/office/drawing/2014/main" id="{F7E9287A-8FDB-46BD-84E5-E8FD6F872C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3540" y="3896629"/>
            <a:ext cx="2127427" cy="2717684"/>
          </a:xfrm>
          <a:prstGeom prst="rect">
            <a:avLst/>
          </a:prstGeom>
        </p:spPr>
      </p:pic>
      <p:pic>
        <p:nvPicPr>
          <p:cNvPr id="53" name="圖形 52">
            <a:extLst>
              <a:ext uri="{FF2B5EF4-FFF2-40B4-BE49-F238E27FC236}">
                <a16:creationId xmlns:a16="http://schemas.microsoft.com/office/drawing/2014/main" id="{051F8780-1348-4D2D-82E3-32E69BD7A4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624" y="3896630"/>
            <a:ext cx="2127427" cy="2717684"/>
          </a:xfrm>
          <a:prstGeom prst="rect">
            <a:avLst/>
          </a:prstGeom>
        </p:spPr>
      </p:pic>
      <p:sp>
        <p:nvSpPr>
          <p:cNvPr id="2" name="標題 1">
            <a:extLst>
              <a:ext uri="{FF2B5EF4-FFF2-40B4-BE49-F238E27FC236}">
                <a16:creationId xmlns:a16="http://schemas.microsoft.com/office/drawing/2014/main" id="{13D19450-4192-E34B-838F-087361906393}"/>
              </a:ext>
            </a:extLst>
          </p:cNvPr>
          <p:cNvSpPr>
            <a:spLocks noGrp="1"/>
          </p:cNvSpPr>
          <p:nvPr>
            <p:ph type="title"/>
          </p:nvPr>
        </p:nvSpPr>
        <p:spPr/>
        <p:txBody>
          <a:bodyPr>
            <a:noAutofit/>
          </a:bodyPr>
          <a:lstStyle/>
          <a:p>
            <a:r>
              <a:rPr kumimoji="1" lang="en-US" altLang="zh-TW" sz="3800">
                <a:latin typeface="Arial" panose="020B0604020202020204" pitchFamily="34" charset="0"/>
                <a:ea typeface="微軟正黑體"/>
                <a:cs typeface="Arial" panose="020B0604020202020204" pitchFamily="34" charset="0"/>
              </a:rPr>
              <a:t>Flexible network speeds, </a:t>
            </a:r>
            <a:r>
              <a:rPr kumimoji="1" lang="zh-TW" altLang="en-US" sz="3800">
                <a:latin typeface="Arial" panose="020B0604020202020204" pitchFamily="34" charset="0"/>
                <a:ea typeface="微軟正黑體"/>
                <a:cs typeface="Arial" panose="020B0604020202020204" pitchFamily="34" charset="0"/>
              </a:rPr>
              <a:t>25GbE </a:t>
            </a:r>
            <a:r>
              <a:rPr kumimoji="1" lang="en-US" altLang="zh-TW" sz="3800">
                <a:latin typeface="Arial" panose="020B0604020202020204" pitchFamily="34" charset="0"/>
                <a:ea typeface="微軟正黑體"/>
                <a:cs typeface="Arial" panose="020B0604020202020204" pitchFamily="34" charset="0"/>
              </a:rPr>
              <a:t>can be compatible with</a:t>
            </a:r>
            <a:r>
              <a:rPr kumimoji="1" lang="zh-TW" altLang="en-US" sz="3800">
                <a:latin typeface="Arial" panose="020B0604020202020204" pitchFamily="34" charset="0"/>
                <a:ea typeface="微軟正黑體"/>
                <a:cs typeface="Arial" panose="020B0604020202020204" pitchFamily="34" charset="0"/>
              </a:rPr>
              <a:t> 10GbE/1GbE</a:t>
            </a:r>
            <a:r>
              <a:rPr kumimoji="1" lang="en-US" altLang="zh-TW" sz="3800">
                <a:latin typeface="Arial" panose="020B0604020202020204" pitchFamily="34" charset="0"/>
                <a:ea typeface="微軟正黑體"/>
                <a:cs typeface="Arial" panose="020B0604020202020204" pitchFamily="34" charset="0"/>
              </a:rPr>
              <a:t> via transceivers</a:t>
            </a:r>
            <a:endParaRPr lang="zh-TW" sz="3800">
              <a:latin typeface="Arial" panose="020B0604020202020204" pitchFamily="34" charset="0"/>
              <a:cs typeface="Arial" panose="020B0604020202020204" pitchFamily="34" charset="0"/>
            </a:endParaRPr>
          </a:p>
        </p:txBody>
      </p:sp>
      <p:sp>
        <p:nvSpPr>
          <p:cNvPr id="12" name="TextBox 19">
            <a:extLst>
              <a:ext uri="{FF2B5EF4-FFF2-40B4-BE49-F238E27FC236}">
                <a16:creationId xmlns:a16="http://schemas.microsoft.com/office/drawing/2014/main" id="{7D7FB26F-986E-4B61-9F00-2DC96E43BC2E}"/>
              </a:ext>
            </a:extLst>
          </p:cNvPr>
          <p:cNvSpPr txBox="1"/>
          <p:nvPr/>
        </p:nvSpPr>
        <p:spPr>
          <a:xfrm>
            <a:off x="382526" y="2037569"/>
            <a:ext cx="5566861" cy="1508105"/>
          </a:xfrm>
          <a:prstGeom prst="rect">
            <a:avLst/>
          </a:prstGeom>
          <a:noFill/>
        </p:spPr>
        <p:txBody>
          <a:bodyPr wrap="square" lIns="121920" tIns="60960" rIns="121920" bIns="60960" rtlCol="0" anchor="t">
            <a:spAutoFit/>
          </a:bodyPr>
          <a:lstStyle/>
          <a:p>
            <a:pPr marL="232828" indent="-232828">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The 25GbE </a:t>
            </a:r>
            <a:r>
              <a:rPr lang="en-US" altLang="zh-TW" err="1">
                <a:latin typeface="Arial" panose="020B0604020202020204" pitchFamily="34" charset="0"/>
                <a:ea typeface="微軟正黑體" panose="020B0604030504040204" pitchFamily="34" charset="-120"/>
                <a:cs typeface="Arial" panose="020B0604020202020204" pitchFamily="34" charset="0"/>
              </a:rPr>
              <a:t>SmartNIC</a:t>
            </a:r>
            <a:r>
              <a:rPr lang="en-US" altLang="zh-TW">
                <a:latin typeface="Arial" panose="020B0604020202020204" pitchFamily="34" charset="0"/>
                <a:ea typeface="微軟正黑體" panose="020B0604030504040204" pitchFamily="34" charset="-120"/>
                <a:cs typeface="Arial" panose="020B0604020202020204" pitchFamily="34" charset="0"/>
              </a:rPr>
              <a:t> supports SFP28 transceivers</a:t>
            </a:r>
          </a:p>
          <a:p>
            <a:pPr marL="232828" indent="-232828">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Compatible with </a:t>
            </a:r>
            <a:r>
              <a:rPr lang="en-US" altLang="zh-TW">
                <a:solidFill>
                  <a:srgbClr val="FF0000"/>
                </a:solidFill>
                <a:latin typeface="Arial" panose="020B0604020202020204" pitchFamily="34" charset="0"/>
                <a:ea typeface="微軟正黑體" panose="020B0604030504040204" pitchFamily="34" charset="-120"/>
                <a:cs typeface="Arial" panose="020B0604020202020204" pitchFamily="34" charset="0"/>
              </a:rPr>
              <a:t>1GbE</a:t>
            </a:r>
            <a:r>
              <a:rPr lang="en-US" altLang="zh-TW">
                <a:latin typeface="Arial" panose="020B0604020202020204" pitchFamily="34" charset="0"/>
                <a:ea typeface="微軟正黑體" panose="020B0604030504040204" pitchFamily="34" charset="-120"/>
                <a:cs typeface="Arial" panose="020B0604020202020204" pitchFamily="34" charset="0"/>
              </a:rPr>
              <a:t> and </a:t>
            </a:r>
            <a:r>
              <a:rPr lang="en-US" altLang="zh-TW">
                <a:solidFill>
                  <a:srgbClr val="FF0000"/>
                </a:solidFill>
                <a:latin typeface="Arial" panose="020B0604020202020204" pitchFamily="34" charset="0"/>
                <a:ea typeface="微軟正黑體" panose="020B0604030504040204" pitchFamily="34" charset="-120"/>
                <a:cs typeface="Arial" panose="020B0604020202020204" pitchFamily="34" charset="0"/>
              </a:rPr>
              <a:t>10GbE</a:t>
            </a:r>
            <a:r>
              <a:rPr lang="en-US" altLang="zh-TW">
                <a:latin typeface="Arial" panose="020B0604020202020204" pitchFamily="34" charset="0"/>
                <a:ea typeface="微軟正黑體" panose="020B0604030504040204" pitchFamily="34" charset="-120"/>
                <a:cs typeface="Arial" panose="020B0604020202020204" pitchFamily="34" charset="0"/>
              </a:rPr>
              <a:t> networks</a:t>
            </a:r>
            <a:r>
              <a:rPr lang="zh-TW" altLang="en-US">
                <a:latin typeface="Arial" panose="020B0604020202020204" pitchFamily="34" charset="0"/>
                <a:ea typeface="微軟正黑體" panose="020B0604030504040204" pitchFamily="34" charset="-120"/>
                <a:cs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rPr>
              <a:t>(requiring optional </a:t>
            </a:r>
            <a:r>
              <a:rPr lang="en-US" altLang="zh-TW">
                <a:solidFill>
                  <a:srgbClr val="FF0000"/>
                </a:solidFill>
                <a:latin typeface="Arial" panose="020B0604020202020204" pitchFamily="34" charset="0"/>
                <a:ea typeface="微軟正黑體" panose="020B0604030504040204" pitchFamily="34" charset="-120"/>
                <a:cs typeface="Arial" panose="020B0604020202020204" pitchFamily="34" charset="0"/>
              </a:rPr>
              <a:t>SFP/SFP+/SFP28</a:t>
            </a:r>
            <a:r>
              <a:rPr lang="zh-TW" altLang="en-US">
                <a:latin typeface="Arial" panose="020B0604020202020204" pitchFamily="34" charset="0"/>
                <a:ea typeface="微軟正黑體" panose="020B0604030504040204" pitchFamily="34" charset="-120"/>
                <a:cs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rPr>
              <a:t>transceivers)</a:t>
            </a:r>
          </a:p>
          <a:p>
            <a:pPr marL="232828" indent="-232828">
              <a:buFont typeface="Arial"/>
              <a:buChar char="•"/>
            </a:pPr>
            <a:r>
              <a:rPr lang="en-US" altLang="zh-TW">
                <a:latin typeface="Arial" panose="020B0604020202020204" pitchFamily="34" charset="0"/>
                <a:ea typeface="微軟正黑體" panose="020B0604030504040204" pitchFamily="34" charset="-120"/>
                <a:cs typeface="Arial" panose="020B0604020202020204" pitchFamily="34" charset="0"/>
              </a:rPr>
              <a:t>Auto-negotiation the link speed</a:t>
            </a:r>
            <a:endParaRPr lang="zh-CN"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8" name="文字方塊 17">
            <a:extLst>
              <a:ext uri="{FF2B5EF4-FFF2-40B4-BE49-F238E27FC236}">
                <a16:creationId xmlns:a16="http://schemas.microsoft.com/office/drawing/2014/main" id="{6AD9A377-4505-41A0-96A0-4E9843AC2B0E}"/>
              </a:ext>
            </a:extLst>
          </p:cNvPr>
          <p:cNvSpPr txBox="1"/>
          <p:nvPr/>
        </p:nvSpPr>
        <p:spPr>
          <a:xfrm>
            <a:off x="650269" y="3942949"/>
            <a:ext cx="1828279" cy="1241622"/>
          </a:xfrm>
          <a:prstGeom prst="rect">
            <a:avLst/>
          </a:prstGeom>
          <a:noFill/>
        </p:spPr>
        <p:txBody>
          <a:bodyPr wrap="square" rtlCol="0">
            <a:spAutoFit/>
          </a:bodyPr>
          <a:lstStyle/>
          <a:p>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Optional</a:t>
            </a:r>
          </a:p>
          <a:p>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Transceivers: </a:t>
            </a:r>
          </a:p>
          <a:p>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10GbE SFP+</a:t>
            </a:r>
          </a:p>
          <a:p>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1GbE SFP</a:t>
            </a: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42917804-DB9D-4AEA-8620-65993AB40F2A}"/>
              </a:ext>
            </a:extLst>
          </p:cNvPr>
          <p:cNvSpPr txBox="1"/>
          <p:nvPr/>
        </p:nvSpPr>
        <p:spPr>
          <a:xfrm>
            <a:off x="2773578" y="3942949"/>
            <a:ext cx="2067349" cy="666977"/>
          </a:xfrm>
          <a:prstGeom prst="rect">
            <a:avLst/>
          </a:prstGeom>
          <a:noFill/>
        </p:spPr>
        <p:txBody>
          <a:bodyPr wrap="square" rtlCol="0">
            <a:spAutoFit/>
          </a:bodyPr>
          <a:lstStyle/>
          <a:p>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DAC, AOC or</a:t>
            </a:r>
            <a:b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TW" sz="1867">
                <a:solidFill>
                  <a:schemeClr val="bg1"/>
                </a:solidFill>
                <a:latin typeface="Arial" panose="020B0604020202020204" pitchFamily="34" charset="0"/>
                <a:ea typeface="微軟正黑體" panose="020B0604030504040204" pitchFamily="34" charset="-120"/>
                <a:cs typeface="Arial" panose="020B0604020202020204" pitchFamily="34" charset="0"/>
              </a:rPr>
              <a:t>or LC fiber cables</a:t>
            </a:r>
          </a:p>
        </p:txBody>
      </p:sp>
      <p:pic>
        <p:nvPicPr>
          <p:cNvPr id="21" name="圖片 20">
            <a:extLst>
              <a:ext uri="{FF2B5EF4-FFF2-40B4-BE49-F238E27FC236}">
                <a16:creationId xmlns:a16="http://schemas.microsoft.com/office/drawing/2014/main" id="{25E5ABE1-4EFF-482D-942B-DFD01F5C8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123" y="4686894"/>
            <a:ext cx="1893688" cy="1849501"/>
          </a:xfrm>
          <a:prstGeom prst="rect">
            <a:avLst/>
          </a:prstGeom>
        </p:spPr>
      </p:pic>
      <p:pic>
        <p:nvPicPr>
          <p:cNvPr id="22" name="Picture 6">
            <a:extLst>
              <a:ext uri="{FF2B5EF4-FFF2-40B4-BE49-F238E27FC236}">
                <a16:creationId xmlns:a16="http://schemas.microsoft.com/office/drawing/2014/main" id="{7A4BAB7D-49AE-41CA-9D43-E923794458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57412" y="5192054"/>
            <a:ext cx="3235964" cy="1244896"/>
          </a:xfrm>
          <a:prstGeom prst="rect">
            <a:avLst/>
          </a:prstGeom>
        </p:spPr>
      </p:pic>
      <p:sp>
        <p:nvSpPr>
          <p:cNvPr id="25" name="文字方塊 24">
            <a:extLst>
              <a:ext uri="{FF2B5EF4-FFF2-40B4-BE49-F238E27FC236}">
                <a16:creationId xmlns:a16="http://schemas.microsoft.com/office/drawing/2014/main" id="{3A5F6336-3447-4808-8B6B-8B6B792B7358}"/>
              </a:ext>
            </a:extLst>
          </p:cNvPr>
          <p:cNvSpPr txBox="1"/>
          <p:nvPr/>
        </p:nvSpPr>
        <p:spPr>
          <a:xfrm>
            <a:off x="9374415" y="6216353"/>
            <a:ext cx="2624485"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25GbE Switch</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cxnSp>
        <p:nvCxnSpPr>
          <p:cNvPr id="28" name="直線接點 27">
            <a:extLst>
              <a:ext uri="{FF2B5EF4-FFF2-40B4-BE49-F238E27FC236}">
                <a16:creationId xmlns:a16="http://schemas.microsoft.com/office/drawing/2014/main" id="{AF45D4F5-D0C8-4F1E-B550-D51E5C5B56F6}"/>
              </a:ext>
            </a:extLst>
          </p:cNvPr>
          <p:cNvCxnSpPr>
            <a:cxnSpLocks/>
          </p:cNvCxnSpPr>
          <p:nvPr/>
        </p:nvCxnSpPr>
        <p:spPr>
          <a:xfrm>
            <a:off x="8395042" y="3524281"/>
            <a:ext cx="0" cy="213427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4" name="圖片 3" descr="一張含有 坐, 桌 的圖片&#10;&#10;自動產生的描述">
            <a:extLst>
              <a:ext uri="{FF2B5EF4-FFF2-40B4-BE49-F238E27FC236}">
                <a16:creationId xmlns:a16="http://schemas.microsoft.com/office/drawing/2014/main" id="{C9248C28-E051-4F53-9C47-52952E3605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29476">
            <a:off x="7682846" y="2847651"/>
            <a:ext cx="1307320" cy="1206551"/>
          </a:xfrm>
          <a:prstGeom prst="rect">
            <a:avLst/>
          </a:prstGeom>
        </p:spPr>
      </p:pic>
      <p:pic>
        <p:nvPicPr>
          <p:cNvPr id="5" name="圖片 4" descr="一張含有 坐, 桌 的圖片&#10;&#10;自動產生的描述">
            <a:extLst>
              <a:ext uri="{FF2B5EF4-FFF2-40B4-BE49-F238E27FC236}">
                <a16:creationId xmlns:a16="http://schemas.microsoft.com/office/drawing/2014/main" id="{D4323400-9099-4EF4-A4AF-F5C827760D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113" y="4788674"/>
            <a:ext cx="1893688" cy="1747721"/>
          </a:xfrm>
          <a:prstGeom prst="rect">
            <a:avLst/>
          </a:prstGeom>
        </p:spPr>
      </p:pic>
      <p:pic>
        <p:nvPicPr>
          <p:cNvPr id="6" name="圖片 5" descr="一張含有 坐, 桌 的圖片&#10;&#10;自動產生的描述">
            <a:extLst>
              <a:ext uri="{FF2B5EF4-FFF2-40B4-BE49-F238E27FC236}">
                <a16:creationId xmlns:a16="http://schemas.microsoft.com/office/drawing/2014/main" id="{2EC90B14-324A-4086-955F-0B5AB80C8B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29476">
            <a:off x="7685612" y="5121853"/>
            <a:ext cx="1307320" cy="1206551"/>
          </a:xfrm>
          <a:prstGeom prst="rect">
            <a:avLst/>
          </a:prstGeom>
        </p:spPr>
      </p:pic>
      <p:sp>
        <p:nvSpPr>
          <p:cNvPr id="13" name="文字方塊 12">
            <a:extLst>
              <a:ext uri="{FF2B5EF4-FFF2-40B4-BE49-F238E27FC236}">
                <a16:creationId xmlns:a16="http://schemas.microsoft.com/office/drawing/2014/main" id="{14A581F6-FA3A-4CC3-ABE9-FD7A1F4D8513}"/>
              </a:ext>
            </a:extLst>
          </p:cNvPr>
          <p:cNvSpPr txBox="1"/>
          <p:nvPr/>
        </p:nvSpPr>
        <p:spPr>
          <a:xfrm>
            <a:off x="6337209" y="4974988"/>
            <a:ext cx="2031862" cy="338554"/>
          </a:xfrm>
          <a:prstGeom prst="rect">
            <a:avLst/>
          </a:prstGeom>
          <a:noFill/>
        </p:spPr>
        <p:txBody>
          <a:bodyPr wrap="square" rtlCol="0">
            <a:spAutoFit/>
          </a:bodyPr>
          <a:lstStyle/>
          <a:p>
            <a:r>
              <a:rPr lang="en-US" altLang="zh-TW" sz="1600">
                <a:latin typeface="Arial" panose="020B0604020202020204" pitchFamily="34" charset="0"/>
                <a:ea typeface="微軟正黑體" panose="020B0604030504040204" pitchFamily="34" charset="-120"/>
                <a:cs typeface="Arial" panose="020B0604020202020204" pitchFamily="34" charset="0"/>
              </a:rPr>
              <a:t>Fiber optical cables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22">
            <a:extLst>
              <a:ext uri="{FF2B5EF4-FFF2-40B4-BE49-F238E27FC236}">
                <a16:creationId xmlns:a16="http://schemas.microsoft.com/office/drawing/2014/main" id="{81CF75FD-07BA-4BEC-84C3-B45AE885CE29}"/>
              </a:ext>
            </a:extLst>
          </p:cNvPr>
          <p:cNvSpPr/>
          <p:nvPr/>
        </p:nvSpPr>
        <p:spPr>
          <a:xfrm>
            <a:off x="6432092" y="2759692"/>
            <a:ext cx="2882893" cy="390114"/>
          </a:xfrm>
          <a:prstGeom prst="roundRect">
            <a:avLst>
              <a:gd name="adj" fmla="val 9133"/>
            </a:avLst>
          </a:prstGeom>
          <a:gradFill>
            <a:gsLst>
              <a:gs pos="0">
                <a:schemeClr val="tx2">
                  <a:lumMod val="50000"/>
                </a:schemeClr>
              </a:gs>
              <a:gs pos="48000">
                <a:schemeClr val="tx1"/>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solidFill>
                  <a:srgbClr val="FF0000"/>
                </a:solidFill>
                <a:latin typeface="Arial" panose="020B0604020202020204" pitchFamily="34" charset="0"/>
                <a:ea typeface="微軟正黑體" panose="020B0604030504040204" pitchFamily="34" charset="-120"/>
                <a:cs typeface="Arial" panose="020B0604020202020204" pitchFamily="34" charset="0"/>
              </a:rPr>
              <a:t>25GbE SFP28 / 10GbE SFP+</a:t>
            </a:r>
          </a:p>
        </p:txBody>
      </p:sp>
      <p:sp>
        <p:nvSpPr>
          <p:cNvPr id="20" name="矩形: 圓角 22">
            <a:extLst>
              <a:ext uri="{FF2B5EF4-FFF2-40B4-BE49-F238E27FC236}">
                <a16:creationId xmlns:a16="http://schemas.microsoft.com/office/drawing/2014/main" id="{3FEE4349-EEED-45A0-B023-8A64DC8DB2A0}"/>
              </a:ext>
            </a:extLst>
          </p:cNvPr>
          <p:cNvSpPr/>
          <p:nvPr/>
        </p:nvSpPr>
        <p:spPr>
          <a:xfrm>
            <a:off x="6429153" y="6156610"/>
            <a:ext cx="2882893" cy="390114"/>
          </a:xfrm>
          <a:prstGeom prst="roundRect">
            <a:avLst>
              <a:gd name="adj" fmla="val 9133"/>
            </a:avLst>
          </a:prstGeom>
          <a:gradFill>
            <a:gsLst>
              <a:gs pos="0">
                <a:schemeClr val="tx2">
                  <a:lumMod val="50000"/>
                </a:schemeClr>
              </a:gs>
              <a:gs pos="48000">
                <a:schemeClr val="tx1"/>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solidFill>
                  <a:srgbClr val="FF0000"/>
                </a:solidFill>
                <a:latin typeface="Arial" panose="020B0604020202020204" pitchFamily="34" charset="0"/>
                <a:ea typeface="微軟正黑體" panose="020B0604030504040204" pitchFamily="34" charset="-120"/>
                <a:cs typeface="Arial" panose="020B0604020202020204" pitchFamily="34" charset="0"/>
              </a:rPr>
              <a:t>10GbE SFP+ / 25GbE SFP28</a:t>
            </a:r>
          </a:p>
        </p:txBody>
      </p:sp>
    </p:spTree>
    <p:extLst>
      <p:ext uri="{BB962C8B-B14F-4D97-AF65-F5344CB8AC3E}">
        <p14:creationId xmlns:p14="http://schemas.microsoft.com/office/powerpoint/2010/main" val="148790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0F35F5C0-DC44-497F-B1E8-879F2FF6C38A}"/>
              </a:ext>
            </a:extLst>
          </p:cNvPr>
          <p:cNvSpPr/>
          <p:nvPr/>
        </p:nvSpPr>
        <p:spPr>
          <a:xfrm>
            <a:off x="-119270" y="6113512"/>
            <a:ext cx="9830597" cy="883068"/>
          </a:xfrm>
          <a:prstGeom prst="roundRect">
            <a:avLst>
              <a:gd name="adj" fmla="val 16738"/>
            </a:avLst>
          </a:prstGeom>
          <a:gradFill>
            <a:gsLst>
              <a:gs pos="0">
                <a:schemeClr val="tx1">
                  <a:lumMod val="85000"/>
                  <a:lumOff val="15000"/>
                  <a:alpha val="43000"/>
                </a:schemeClr>
              </a:gs>
              <a:gs pos="79000">
                <a:schemeClr val="bg2">
                  <a:lumMod val="10000"/>
                  <a:alpha val="13000"/>
                </a:schemeClr>
              </a:gs>
            </a:gsLst>
            <a:lin ang="5400000" scaled="0"/>
          </a:gra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 name="Title 1"/>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rPr>
              <a:t>TS-h3088XU-RP NAS front side view</a:t>
            </a:r>
            <a:endParaRPr lang="zh-TW" altLang="en-US">
              <a:latin typeface="Arial" panose="020B0604020202020204" pitchFamily="34" charset="0"/>
              <a:ea typeface="微軟正黑體"/>
              <a:cs typeface="Arial" panose="020B0604020202020204" pitchFamily="34" charset="0"/>
            </a:endParaRPr>
          </a:p>
        </p:txBody>
      </p:sp>
      <p:sp>
        <p:nvSpPr>
          <p:cNvPr id="14" name="矩形 13">
            <a:extLst>
              <a:ext uri="{FF2B5EF4-FFF2-40B4-BE49-F238E27FC236}">
                <a16:creationId xmlns:a16="http://schemas.microsoft.com/office/drawing/2014/main" id="{AD9D1386-618E-482A-AB3F-8D518CB068B0}"/>
              </a:ext>
            </a:extLst>
          </p:cNvPr>
          <p:cNvSpPr/>
          <p:nvPr/>
        </p:nvSpPr>
        <p:spPr>
          <a:xfrm>
            <a:off x="586409" y="2000256"/>
            <a:ext cx="5408320" cy="748988"/>
          </a:xfrm>
          <a:prstGeom prst="rect">
            <a:avLst/>
          </a:prstGeom>
        </p:spPr>
        <p:txBody>
          <a:bodyPr wrap="square">
            <a:spAutoFit/>
          </a:bodyPr>
          <a:lstStyle/>
          <a:p>
            <a:r>
              <a:rPr lang="en-US" altLang="zh-TW" sz="2400">
                <a:latin typeface="微軟正黑體" panose="020B0604030504040204" pitchFamily="34" charset="-120"/>
                <a:ea typeface="微軟正黑體" panose="020B0604030504040204" pitchFamily="34" charset="-120"/>
              </a:rPr>
              <a:t>30 x 2.5-inch SATA 6Gbps SSD trays</a:t>
            </a:r>
            <a:endParaRPr lang="en-US" altLang="zh-CN" sz="2400">
              <a:latin typeface="微軟正黑體" panose="020B0604030504040204" pitchFamily="34" charset="-120"/>
              <a:ea typeface="微軟正黑體" panose="020B0604030504040204" pitchFamily="34" charset="-120"/>
            </a:endParaRPr>
          </a:p>
          <a:p>
            <a:pPr marL="237061" lvl="1" indent="-237061">
              <a:buClr>
                <a:schemeClr val="tx1"/>
              </a:buClr>
              <a:buFont typeface="Arial" panose="020B0604020202020204" pitchFamily="34" charset="0"/>
              <a:buChar char="•"/>
            </a:pPr>
            <a:r>
              <a:rPr lang="en-US" altLang="zh-CN" sz="1867">
                <a:latin typeface="微軟正黑體" panose="020B0604030504040204" pitchFamily="34" charset="-120"/>
                <a:ea typeface="微軟正黑體" panose="020B0604030504040204" pitchFamily="34" charset="-120"/>
              </a:rPr>
              <a:t>Supporting up to</a:t>
            </a:r>
            <a:r>
              <a:rPr lang="zh-TW" altLang="en-US" sz="1867">
                <a:latin typeface="微軟正黑體" panose="020B0604030504040204" pitchFamily="34" charset="-120"/>
                <a:ea typeface="微軟正黑體" panose="020B0604030504040204" pitchFamily="34" charset="-120"/>
              </a:rPr>
              <a:t> </a:t>
            </a:r>
            <a:r>
              <a:rPr lang="en-US" altLang="zh-TW" sz="1867">
                <a:latin typeface="微軟正黑體" panose="020B0604030504040204" pitchFamily="34" charset="-120"/>
                <a:ea typeface="微軟正黑體" panose="020B0604030504040204" pitchFamily="34" charset="-120"/>
              </a:rPr>
              <a:t>15mm height SSD / HDD</a:t>
            </a:r>
            <a:endParaRPr lang="en-US" altLang="zh-CN" sz="1867">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F527F158-E009-4D0F-8E85-7450DB75726A}"/>
              </a:ext>
            </a:extLst>
          </p:cNvPr>
          <p:cNvSpPr txBox="1"/>
          <p:nvPr/>
        </p:nvSpPr>
        <p:spPr>
          <a:xfrm>
            <a:off x="9351887" y="5153282"/>
            <a:ext cx="2795663" cy="1282339"/>
          </a:xfrm>
          <a:prstGeom prst="rect">
            <a:avLst/>
          </a:prstGeom>
          <a:noFill/>
          <a:ln>
            <a:noFill/>
          </a:ln>
        </p:spPr>
        <p:txBody>
          <a:bodyPr wrap="square" rtlCol="0">
            <a:spAutoFit/>
          </a:bodyPr>
          <a:lstStyle/>
          <a:p>
            <a:pPr marL="118530" indent="-118530">
              <a:buClr>
                <a:srgbClr val="FF0000"/>
              </a:buClr>
              <a:buFont typeface="Arial" panose="020B0604020202020204" pitchFamily="34" charset="0"/>
              <a:buChar char="•"/>
            </a:pPr>
            <a:r>
              <a:rPr kumimoji="1" lang="en-US" altLang="zh-TW" sz="1867">
                <a:latin typeface="微軟正黑體" panose="020B0604030504040204" pitchFamily="34" charset="-120"/>
                <a:ea typeface="微軟正黑體" panose="020B0604030504040204" pitchFamily="34" charset="-120"/>
              </a:rPr>
              <a:t>Power button</a:t>
            </a:r>
          </a:p>
          <a:p>
            <a:pPr marL="118530" indent="-118530">
              <a:buClr>
                <a:srgbClr val="FF0000"/>
              </a:buClr>
              <a:buFont typeface="Arial" panose="020B0604020202020204" pitchFamily="34" charset="0"/>
              <a:buChar char="•"/>
            </a:pPr>
            <a:r>
              <a:rPr kumimoji="1" lang="en-US" altLang="zh-TW" sz="1867">
                <a:latin typeface="微軟正黑體" panose="020B0604030504040204" pitchFamily="34" charset="-120"/>
                <a:ea typeface="微軟正黑體" panose="020B0604030504040204" pitchFamily="34" charset="-120"/>
              </a:rPr>
              <a:t>LED indicators</a:t>
            </a:r>
          </a:p>
          <a:p>
            <a:pPr marL="239178" lvl="1" indent="-120648">
              <a:buFont typeface="Arial" panose="020B0604020202020204" pitchFamily="34" charset="0"/>
              <a:buChar char="•"/>
            </a:pPr>
            <a:r>
              <a:rPr kumimoji="1" lang="en-US" altLang="zh-TW" sz="1333">
                <a:latin typeface="微軟正黑體" panose="020B0604030504040204" pitchFamily="34" charset="-120"/>
                <a:ea typeface="微軟正黑體" panose="020B0604030504040204" pitchFamily="34" charset="-120"/>
              </a:rPr>
              <a:t>System status</a:t>
            </a:r>
          </a:p>
          <a:p>
            <a:pPr marL="239178" lvl="1" indent="-120648">
              <a:buFont typeface="Arial" panose="020B0604020202020204" pitchFamily="34" charset="0"/>
              <a:buChar char="•"/>
            </a:pPr>
            <a:r>
              <a:rPr kumimoji="1" lang="en-US" altLang="zh-TW" sz="1333">
                <a:latin typeface="微軟正黑體" panose="020B0604030504040204" pitchFamily="34" charset="-120"/>
                <a:ea typeface="微軟正黑體" panose="020B0604030504040204" pitchFamily="34" charset="-120"/>
              </a:rPr>
              <a:t>Network status</a:t>
            </a:r>
          </a:p>
          <a:p>
            <a:pPr marL="239178" lvl="1" indent="-120648">
              <a:buFont typeface="Arial" panose="020B0604020202020204" pitchFamily="34" charset="0"/>
              <a:buChar char="•"/>
            </a:pPr>
            <a:r>
              <a:rPr kumimoji="1" lang="en-US" altLang="zh-TW" sz="1333">
                <a:latin typeface="微軟正黑體" panose="020B0604030504040204" pitchFamily="34" charset="-120"/>
                <a:ea typeface="微軟正黑體" panose="020B0604030504040204" pitchFamily="34" charset="-120"/>
              </a:rPr>
              <a:t>Expansion unit connection</a:t>
            </a:r>
            <a:endParaRPr kumimoji="1" lang="zh-TW" altLang="en-US" sz="1333">
              <a:latin typeface="微軟正黑體" panose="020B0604030504040204" pitchFamily="34" charset="-120"/>
              <a:ea typeface="微軟正黑體" panose="020B0604030504040204" pitchFamily="34" charset="-120"/>
            </a:endParaRPr>
          </a:p>
        </p:txBody>
      </p:sp>
      <p:pic>
        <p:nvPicPr>
          <p:cNvPr id="29" name="圖片 28">
            <a:extLst>
              <a:ext uri="{FF2B5EF4-FFF2-40B4-BE49-F238E27FC236}">
                <a16:creationId xmlns:a16="http://schemas.microsoft.com/office/drawing/2014/main" id="{8858CB7B-572E-4078-9604-ADDC0A9037AA}"/>
              </a:ext>
            </a:extLst>
          </p:cNvPr>
          <p:cNvPicPr>
            <a:picLocks noChangeAspect="1"/>
          </p:cNvPicPr>
          <p:nvPr/>
        </p:nvPicPr>
        <p:blipFill rotWithShape="1">
          <a:blip r:embed="rId3">
            <a:extLst>
              <a:ext uri="{28A0092B-C50C-407E-A947-70E740481C1C}">
                <a14:useLocalDpi xmlns:a14="http://schemas.microsoft.com/office/drawing/2010/main" val="0"/>
              </a:ext>
            </a:extLst>
          </a:blip>
          <a:srcRect l="-950" t="-1" r="-834" b="-2384"/>
          <a:stretch/>
        </p:blipFill>
        <p:spPr>
          <a:xfrm>
            <a:off x="0" y="2907575"/>
            <a:ext cx="9433178" cy="3751642"/>
          </a:xfrm>
          <a:prstGeom prst="rect">
            <a:avLst/>
          </a:prstGeom>
        </p:spPr>
      </p:pic>
      <p:sp>
        <p:nvSpPr>
          <p:cNvPr id="33" name="矩形: 圓角 32">
            <a:extLst>
              <a:ext uri="{FF2B5EF4-FFF2-40B4-BE49-F238E27FC236}">
                <a16:creationId xmlns:a16="http://schemas.microsoft.com/office/drawing/2014/main" id="{9EA62CC6-DFAE-4ACB-A21E-0325191ED222}"/>
              </a:ext>
            </a:extLst>
          </p:cNvPr>
          <p:cNvSpPr/>
          <p:nvPr/>
        </p:nvSpPr>
        <p:spPr>
          <a:xfrm>
            <a:off x="9071172" y="5416274"/>
            <a:ext cx="181984" cy="601055"/>
          </a:xfrm>
          <a:prstGeom prst="roundRect">
            <a:avLst>
              <a:gd name="adj" fmla="val 500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pic>
        <p:nvPicPr>
          <p:cNvPr id="35" name="圖片 34" descr="一張含有 電子用品, 側邊, 電腦, 划船 的圖片&#10;&#10;自動產生的描述">
            <a:extLst>
              <a:ext uri="{FF2B5EF4-FFF2-40B4-BE49-F238E27FC236}">
                <a16:creationId xmlns:a16="http://schemas.microsoft.com/office/drawing/2014/main" id="{C2B5BEF3-A700-45B1-AC75-A81DC02B6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722" y="3013766"/>
            <a:ext cx="2043333" cy="204333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7" name="矩形: 圓角 36">
            <a:extLst>
              <a:ext uri="{FF2B5EF4-FFF2-40B4-BE49-F238E27FC236}">
                <a16:creationId xmlns:a16="http://schemas.microsoft.com/office/drawing/2014/main" id="{207B54D6-C318-4316-9F82-A026E01095B3}"/>
              </a:ext>
            </a:extLst>
          </p:cNvPr>
          <p:cNvSpPr/>
          <p:nvPr/>
        </p:nvSpPr>
        <p:spPr>
          <a:xfrm rot="10800000">
            <a:off x="9071172" y="1338543"/>
            <a:ext cx="2500333" cy="1410701"/>
          </a:xfrm>
          <a:prstGeom prst="roundRect">
            <a:avLst>
              <a:gd name="adj" fmla="val 7082"/>
            </a:avLst>
          </a:prstGeom>
          <a:gradFill>
            <a:gsLst>
              <a:gs pos="0">
                <a:schemeClr val="bg1">
                  <a:alpha val="49000"/>
                </a:schemeClr>
              </a:gs>
              <a:gs pos="75200">
                <a:srgbClr val="F5F5F5"/>
              </a:gs>
              <a:gs pos="100000">
                <a:schemeClr val="bg1"/>
              </a:gs>
            </a:gsLst>
            <a:lin ang="5400000" scaled="0"/>
          </a:gradFill>
          <a:ln w="6350">
            <a:solidFill>
              <a:schemeClr val="bg1"/>
            </a:solidFill>
          </a:ln>
          <a:effectLst>
            <a:outerShdw blurRad="279400" dist="292100" dir="798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9" name="圖片 38" descr="一張含有 監視器, 差異, 桌, 坐 的圖片&#10;&#10;自動產生的描述">
            <a:extLst>
              <a:ext uri="{FF2B5EF4-FFF2-40B4-BE49-F238E27FC236}">
                <a16:creationId xmlns:a16="http://schemas.microsoft.com/office/drawing/2014/main" id="{39CD1EC2-FB08-42C1-AC59-3813A6FD7947}"/>
              </a:ext>
            </a:extLst>
          </p:cNvPr>
          <p:cNvPicPr>
            <a:picLocks noChangeAspect="1"/>
          </p:cNvPicPr>
          <p:nvPr/>
        </p:nvPicPr>
        <p:blipFill>
          <a:blip r:embed="rId5"/>
          <a:stretch>
            <a:fillRect/>
          </a:stretch>
        </p:blipFill>
        <p:spPr>
          <a:xfrm>
            <a:off x="8949738" y="1483425"/>
            <a:ext cx="2743200" cy="882396"/>
          </a:xfrm>
          <a:prstGeom prst="rect">
            <a:avLst/>
          </a:prstGeom>
        </p:spPr>
      </p:pic>
      <p:sp>
        <p:nvSpPr>
          <p:cNvPr id="41" name="文字方塊 2">
            <a:extLst>
              <a:ext uri="{FF2B5EF4-FFF2-40B4-BE49-F238E27FC236}">
                <a16:creationId xmlns:a16="http://schemas.microsoft.com/office/drawing/2014/main" id="{8D8FB140-0248-4F87-AD06-91C02ED780FD}"/>
              </a:ext>
            </a:extLst>
          </p:cNvPr>
          <p:cNvSpPr txBox="1"/>
          <p:nvPr/>
        </p:nvSpPr>
        <p:spPr>
          <a:xfrm>
            <a:off x="9174876" y="2325603"/>
            <a:ext cx="251806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zh-TW" b="1">
                <a:latin typeface="Arial" panose="020B0604020202020204" pitchFamily="34" charset="0"/>
                <a:ea typeface="+mn-lt"/>
                <a:cs typeface="Arial" panose="020B0604020202020204" pitchFamily="34" charset="0"/>
              </a:rPr>
              <a:t>RAIL-A03-57</a:t>
            </a:r>
            <a:r>
              <a:rPr lang="zh-TW" altLang="en-US" b="1">
                <a:latin typeface="Arial" panose="020B0604020202020204" pitchFamily="34" charset="0"/>
                <a:ea typeface="+mn-lt"/>
                <a:cs typeface="Arial" panose="020B0604020202020204" pitchFamily="34" charset="0"/>
              </a:rPr>
              <a:t> </a:t>
            </a:r>
            <a:r>
              <a:rPr lang="zh-TW" altLang="en-US">
                <a:latin typeface="Arial" panose="020B0604020202020204" pitchFamily="34" charset="0"/>
                <a:ea typeface="+mn-lt"/>
                <a:cs typeface="Arial" panose="020B0604020202020204" pitchFamily="34" charset="0"/>
              </a:rPr>
              <a:t>Rail Kit</a:t>
            </a:r>
            <a:endParaRPr lang="zh-TW" altLang="zh-TW">
              <a:latin typeface="Arial" panose="020B0604020202020204" pitchFamily="34" charset="0"/>
              <a:cs typeface="Arial" panose="020B0604020202020204" pitchFamily="34" charset="0"/>
            </a:endParaRPr>
          </a:p>
        </p:txBody>
      </p:sp>
      <p:sp>
        <p:nvSpPr>
          <p:cNvPr id="43" name="文字方塊 1">
            <a:extLst>
              <a:ext uri="{FF2B5EF4-FFF2-40B4-BE49-F238E27FC236}">
                <a16:creationId xmlns:a16="http://schemas.microsoft.com/office/drawing/2014/main" id="{CAA46829-C9BF-4CFE-95A1-A0A8B612AE80}"/>
              </a:ext>
            </a:extLst>
          </p:cNvPr>
          <p:cNvSpPr txBox="1"/>
          <p:nvPr/>
        </p:nvSpPr>
        <p:spPr>
          <a:xfrm>
            <a:off x="9174876" y="1350872"/>
            <a:ext cx="27431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TW" b="1">
                <a:latin typeface="Arial" panose="020B0604020202020204" pitchFamily="34" charset="0"/>
                <a:ea typeface="微軟正黑體" panose="020B0604030504040204" pitchFamily="34" charset="-120"/>
                <a:cs typeface="Arial" panose="020B0604020202020204" pitchFamily="34" charset="0"/>
              </a:rPr>
              <a:t>Optional Purchase</a:t>
            </a:r>
          </a:p>
        </p:txBody>
      </p:sp>
    </p:spTree>
    <p:extLst>
      <p:ext uri="{BB962C8B-B14F-4D97-AF65-F5344CB8AC3E}">
        <p14:creationId xmlns:p14="http://schemas.microsoft.com/office/powerpoint/2010/main" val="174352297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3263</Words>
  <Application>Microsoft Office PowerPoint</Application>
  <PresentationFormat>寬螢幕</PresentationFormat>
  <Paragraphs>626</Paragraphs>
  <Slides>57</Slides>
  <Notes>39</Notes>
  <HiddenSlides>1</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57</vt:i4>
      </vt:variant>
    </vt:vector>
  </HeadingPairs>
  <TitlesOfParts>
    <vt:vector size="68" baseType="lpstr">
      <vt:lpstr>Arial,Sans-Serif</vt:lpstr>
      <vt:lpstr>Microsoft JhengHei UI</vt:lpstr>
      <vt:lpstr>微軟正黑體</vt:lpstr>
      <vt:lpstr>微軟正黑體</vt:lpstr>
      <vt:lpstr>Arial</vt:lpstr>
      <vt:lpstr>Calibri</vt:lpstr>
      <vt:lpstr>Calibri Light</vt:lpstr>
      <vt:lpstr>Oswald</vt:lpstr>
      <vt:lpstr>Oswald Light</vt:lpstr>
      <vt:lpstr>Verdana</vt:lpstr>
      <vt:lpstr>Office 佈景主題</vt:lpstr>
      <vt:lpstr>PowerPoint 簡報</vt:lpstr>
      <vt:lpstr>PowerPoint 簡報</vt:lpstr>
      <vt:lpstr> Businesses start to adapt all flash storage arrays (AFA) because SSD’s per-GB cost is dropping quickly.</vt:lpstr>
      <vt:lpstr>2U 30-bay all flash storage array (AFA)</vt:lpstr>
      <vt:lpstr>TS-h3088XU-RP available models</vt:lpstr>
      <vt:lpstr>Supercharged with superb configurations over the competition </vt:lpstr>
      <vt:lpstr>Shipped with 2 x 25GbE SFP28 ports</vt:lpstr>
      <vt:lpstr>Flexible network speeds, 25GbE can be compatible with 10GbE/1GbE via transceivers</vt:lpstr>
      <vt:lpstr>TS-h3088XU-RP NAS front side view</vt:lpstr>
      <vt:lpstr>2.5-inch SATA SSD/HDD installation steps</vt:lpstr>
      <vt:lpstr>TS-h3088XU-RP NAS rear view</vt:lpstr>
      <vt:lpstr>Geared for large businesses with high-performance components</vt:lpstr>
      <vt:lpstr>Performance Test Environment</vt:lpstr>
      <vt:lpstr>File size &lt; RAM:  cache hit  </vt:lpstr>
      <vt:lpstr>File size &gt; RAM:  direct access to SSD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Flexible and economic  HDD + SSD hybrid configuration</vt:lpstr>
      <vt:lpstr>PowerPoint 簡報</vt:lpstr>
      <vt:lpstr>ZFS file system:  Optimized operating system for AFA</vt:lpstr>
      <vt:lpstr>PowerPoint 簡報</vt:lpstr>
      <vt:lpstr>How to determine the SSD endurance</vt:lpstr>
      <vt:lpstr>Powerful data reduction –  Extend the SSD endurance</vt:lpstr>
      <vt:lpstr>Storage Pool Over Provisioning Improve the performance for fragmented pool (The scenario for small block)</vt:lpstr>
      <vt:lpstr>Write Coalescing</vt:lpstr>
      <vt:lpstr>PowerPoint 簡報</vt:lpstr>
      <vt:lpstr>Snapshot Protection (65,536)</vt:lpstr>
      <vt:lpstr>RAID types with even higher security: Triple Parity &amp; Triple Mirror</vt:lpstr>
      <vt:lpstr>Patented QSAL technology:  preventing  multiple SSD malfunctioning at the same time </vt:lpstr>
      <vt:lpstr>WORM (Write Once Read Many times)</vt:lpstr>
      <vt:lpstr>PowerPoint 簡報</vt:lpstr>
      <vt:lpstr>Silent data corruption &amp; self-healing</vt:lpstr>
      <vt:lpstr>COW (copy on write)  avoid data loss that occurred on power outage</vt:lpstr>
      <vt:lpstr>PowerPoint 簡報</vt:lpstr>
      <vt:lpstr>Three-layer backup solution  Builds the most complete data backup protection</vt:lpstr>
      <vt:lpstr>PowerPoint 簡報</vt:lpstr>
      <vt:lpstr>Hyper Data Protector: All-in-one active backup solution for virtual machines</vt:lpstr>
      <vt:lpstr>Virtualization Station and Container station for using NAS as an all-in-one appliance</vt:lpstr>
      <vt:lpstr>Establish and run dual systems - Ubuntu &amp; QuTS hero</vt:lpstr>
      <vt:lpstr>QuObject for simulating a S3 storage with NAS</vt:lpstr>
      <vt:lpstr>PowerPoint 簡報</vt:lpstr>
      <vt:lpstr>Expand capacity massively with SAS 12Gb/s JBOD expansion units</vt:lpstr>
      <vt:lpstr>Amazing massive storage:   The best data carrier of big data analysis/edge computing/AI inference</vt:lpstr>
      <vt:lpstr>PowerPoint 簡報</vt:lpstr>
      <vt:lpstr>QNAP dual-port 40GbE SmartNIC cards</vt:lpstr>
      <vt:lpstr>QNAP dual-port 25GbE SmartNIC cards</vt:lpstr>
      <vt:lpstr>QNAP dual-port 10GbE SmartNIC cards</vt:lpstr>
      <vt:lpstr>Fibre Channel SAN 32Gb &amp; 16Gb storage solutions</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衍印 蘇</cp:lastModifiedBy>
  <cp:revision>4</cp:revision>
  <dcterms:created xsi:type="dcterms:W3CDTF">2020-10-28T03:45:15Z</dcterms:created>
  <dcterms:modified xsi:type="dcterms:W3CDTF">2020-11-18T07:06:19Z</dcterms:modified>
</cp:coreProperties>
</file>